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2"/>
  </p:notesMasterIdLst>
  <p:sldIdLst>
    <p:sldId id="535" r:id="rId2"/>
    <p:sldId id="536" r:id="rId3"/>
    <p:sldId id="533" r:id="rId4"/>
    <p:sldId id="534" r:id="rId5"/>
    <p:sldId id="256" r:id="rId6"/>
    <p:sldId id="258" r:id="rId7"/>
    <p:sldId id="412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6" r:id="rId47"/>
    <p:sldId id="307" r:id="rId48"/>
    <p:sldId id="308" r:id="rId49"/>
    <p:sldId id="309" r:id="rId50"/>
    <p:sldId id="312" r:id="rId51"/>
    <p:sldId id="313" r:id="rId52"/>
    <p:sldId id="314" r:id="rId53"/>
    <p:sldId id="315" r:id="rId54"/>
    <p:sldId id="321" r:id="rId55"/>
    <p:sldId id="323" r:id="rId56"/>
    <p:sldId id="324" r:id="rId57"/>
    <p:sldId id="325" r:id="rId58"/>
    <p:sldId id="332" r:id="rId59"/>
    <p:sldId id="333" r:id="rId60"/>
    <p:sldId id="337" r:id="rId61"/>
    <p:sldId id="541" r:id="rId62"/>
    <p:sldId id="542" r:id="rId63"/>
    <p:sldId id="543" r:id="rId64"/>
    <p:sldId id="545" r:id="rId65"/>
    <p:sldId id="544" r:id="rId66"/>
    <p:sldId id="538" r:id="rId67"/>
    <p:sldId id="540" r:id="rId68"/>
    <p:sldId id="539" r:id="rId69"/>
    <p:sldId id="338" r:id="rId70"/>
    <p:sldId id="532" r:id="rId71"/>
  </p:sldIdLst>
  <p:sldSz cx="9144000" cy="6858000" type="screen4x3"/>
  <p:notesSz cx="6834188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D9FDA5"/>
    <a:srgbClr val="FFFFFF"/>
    <a:srgbClr val="FF00FF"/>
    <a:srgbClr val="D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9" autoAdjust="0"/>
    <p:restoredTop sz="94659" autoAdjust="0"/>
  </p:normalViewPr>
  <p:slideViewPr>
    <p:cSldViewPr snapToObjects="1">
      <p:cViewPr varScale="1">
        <p:scale>
          <a:sx n="125" d="100"/>
          <a:sy n="125" d="100"/>
        </p:scale>
        <p:origin x="1598" y="86"/>
      </p:cViewPr>
      <p:guideLst>
        <p:guide orient="horz" pos="2142"/>
        <p:guide pos="2880"/>
      </p:guideLst>
    </p:cSldViewPr>
  </p:slideViewPr>
  <p:outlineViewPr>
    <p:cViewPr>
      <p:scale>
        <a:sx n="33" d="100"/>
        <a:sy n="33" d="100"/>
      </p:scale>
      <p:origin x="0" y="18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96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 noProof="1"/>
            </a:lvl1pPr>
          </a:lstStyle>
          <a:p>
            <a:pPr>
              <a:defRPr/>
            </a:pPr>
            <a:fld id="{1D557796-EEBA-4DBC-B322-5BD63D8678F2}" type="datetimeFigureOut">
              <a:rPr lang="zh-CN" altLang="en-US"/>
              <a:t>2021/4/27</a:t>
            </a:fld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38238" y="747713"/>
            <a:ext cx="4556125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2625" y="4740275"/>
            <a:ext cx="5467350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 noProof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477375"/>
            <a:ext cx="2962275" cy="500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715BC5A8-66ED-42FD-9707-BEFA383793C6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3410" y="-27305"/>
            <a:ext cx="7772400" cy="85979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6513"/>
            <a:ext cx="2057400" cy="62309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6513"/>
            <a:ext cx="6019800" cy="62309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未命名_副本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t="12910" r="2878" b="10757"/>
          <a:stretch>
            <a:fillRect/>
          </a:stretch>
        </p:blipFill>
        <p:spPr bwMode="auto">
          <a:xfrm>
            <a:off x="-19050" y="838200"/>
            <a:ext cx="9158288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图片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6453188"/>
            <a:ext cx="916305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图片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5400"/>
            <a:ext cx="9163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-36513"/>
            <a:ext cx="8229600" cy="100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sz="1600" b="1">
              <a:solidFill>
                <a:schemeClr val="bg1"/>
              </a:solidFill>
            </a:endParaRPr>
          </a:p>
        </p:txBody>
      </p:sp>
      <p:sp>
        <p:nvSpPr>
          <p:cNvPr id="1032" name="WordArt 8"/>
          <p:cNvSpPr>
            <a:spLocks noChangeArrowheads="1" noChangeShapeType="1" noTextEdit="1"/>
          </p:cNvSpPr>
          <p:nvPr userDrawn="1"/>
        </p:nvSpPr>
        <p:spPr bwMode="auto">
          <a:xfrm rot="-1980000">
            <a:off x="1908175" y="2205038"/>
            <a:ext cx="5337175" cy="29765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kern="10">
              <a:ln w="9525">
                <a:solidFill>
                  <a:schemeClr val="bg1"/>
                </a:solidFill>
                <a:round/>
              </a:ln>
              <a:noFill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033" name="Text Box 10"/>
          <p:cNvSpPr txBox="1">
            <a:spLocks noChangeArrowheads="1"/>
          </p:cNvSpPr>
          <p:nvPr userDrawn="1"/>
        </p:nvSpPr>
        <p:spPr bwMode="auto">
          <a:xfrm>
            <a:off x="5465763" y="6516688"/>
            <a:ext cx="410368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>
                <a:solidFill>
                  <a:schemeClr val="bg1"/>
                </a:solidFill>
              </a:rPr>
              <a:t>An Introduction to 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pPr eaLnBrk="1" hangingPunct="1"/>
            <a:endParaRPr lang="zh-CN" altLang="zh-CN" sz="3600"/>
          </a:p>
        </p:txBody>
      </p:sp>
      <p:sp>
        <p:nvSpPr>
          <p:cNvPr id="3074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>
              <a:solidFill>
                <a:srgbClr val="898989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lum bright="4000" contrast="-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23705" y="790664"/>
            <a:ext cx="8208962" cy="5112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SzPct val="100000"/>
            </a:pPr>
            <a:r>
              <a:rPr lang="zh-CN" altLang="en-US" sz="6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数据库系统概论</a:t>
            </a:r>
            <a:endParaRPr lang="en-US" altLang="en-US" sz="6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ctr">
              <a:buSzPct val="100000"/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An Introduction to Database System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ctr">
              <a:buSzPct val="100000"/>
            </a:pPr>
            <a:endParaRPr lang="zh-CN" altLang="en-US" sz="6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lvl="3">
              <a:buSzPct val="100000"/>
            </a:pPr>
            <a:r>
              <a:rPr lang="zh-CN" altLang="en-US" sz="3600" b="1" dirty="0">
                <a:solidFill>
                  <a:srgbClr val="FFFFFF"/>
                </a:solidFill>
              </a:rPr>
              <a:t>第一篇 基础篇 </a:t>
            </a:r>
            <a:r>
              <a:rPr lang="zh-CN" altLang="en-US" sz="3600" b="1" dirty="0">
                <a:solidFill>
                  <a:srgbClr val="92D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√</a:t>
            </a:r>
            <a:endParaRPr lang="en-US" altLang="zh-CN" sz="3600" b="1" dirty="0">
              <a:solidFill>
                <a:srgbClr val="92D05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3">
              <a:buSzPct val="100000"/>
            </a:pPr>
            <a:r>
              <a:rPr lang="zh-CN" altLang="en-US" sz="3600" b="1" dirty="0">
                <a:solidFill>
                  <a:srgbClr val="FFFFFF"/>
                </a:solidFill>
              </a:rPr>
              <a:t>第二篇 设计与应用开发篇</a:t>
            </a:r>
            <a:endParaRPr lang="en-US" altLang="zh-CN" sz="3600" b="1" dirty="0">
              <a:solidFill>
                <a:srgbClr val="FFFFFF"/>
              </a:solidFill>
            </a:endParaRPr>
          </a:p>
          <a:p>
            <a:pPr lvl="3">
              <a:buSzPct val="100000"/>
            </a:pPr>
            <a:r>
              <a:rPr lang="zh-CN" altLang="en-US" sz="3600" b="1" dirty="0">
                <a:solidFill>
                  <a:srgbClr val="FFFFFF"/>
                </a:solidFill>
              </a:rPr>
              <a:t>第三篇 系统篇</a:t>
            </a:r>
            <a:br>
              <a:rPr lang="zh-CN" altLang="en-US" sz="6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</a:br>
            <a:endParaRPr lang="en-US" altLang="zh-CN" sz="3600" b="1" dirty="0">
              <a:solidFill>
                <a:schemeClr val="bg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1692275" y="5568950"/>
            <a:ext cx="5256213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endParaRPr lang="zh-CN" altLang="en-US" sz="2400" b="1">
              <a:solidFill>
                <a:schemeClr val="bg1"/>
              </a:solidFill>
              <a:latin typeface="Times-Roman" charset="0"/>
              <a:ea typeface="隶书" panose="02010509060101010101" pitchFamily="49" charset="-122"/>
              <a:sym typeface="Times-Roman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8194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</a:p>
        </p:txBody>
      </p:sp>
      <p:sp>
        <p:nvSpPr>
          <p:cNvPr id="9220" name="Rectangle 3"/>
          <p:cNvSpPr>
            <a:spLocks noGrp="1"/>
          </p:cNvSpPr>
          <p:nvPr>
            <p:ph type="subTitle" idx="1"/>
          </p:nvPr>
        </p:nvSpPr>
        <p:spPr>
          <a:xfrm>
            <a:off x="457200" y="982663"/>
            <a:ext cx="8372475" cy="5256212"/>
          </a:xfrm>
          <a:ln>
            <a:miter/>
          </a:ln>
        </p:spPr>
        <p:txBody>
          <a:bodyPr/>
          <a:lstStyle/>
          <a:p>
            <a:pPr>
              <a:lnSpc>
                <a:spcPct val="150000"/>
              </a:lnSpc>
              <a:buSzTx/>
            </a:pPr>
            <a:r>
              <a:rPr lang="zh-CN" altLang="en-US" noProof="1">
                <a:solidFill>
                  <a:srgbClr val="0066FF"/>
                </a:solidFill>
                <a:sym typeface="Calibri" panose="020F0502020204030204" pitchFamily="34" charset="0"/>
              </a:rPr>
              <a:t>数据依赖</a:t>
            </a:r>
          </a:p>
          <a:p>
            <a:pPr>
              <a:lnSpc>
                <a:spcPct val="150000"/>
              </a:lnSpc>
              <a:buSzTx/>
            </a:pPr>
            <a:r>
              <a:rPr lang="zh-CN" altLang="en-US" sz="2000" noProof="1">
                <a:sym typeface="Calibri" panose="020F0502020204030204" pitchFamily="34" charset="0"/>
              </a:rPr>
              <a:t>是一个关系内部</a:t>
            </a:r>
            <a:r>
              <a:rPr lang="zh-CN" altLang="en-US" sz="2000" u="sng" noProof="1">
                <a:highlight>
                  <a:srgbClr val="FFFF00"/>
                </a:highlight>
                <a:sym typeface="Calibri" panose="020F0502020204030204" pitchFamily="34" charset="0"/>
              </a:rPr>
              <a:t>属性与属性</a:t>
            </a:r>
            <a:r>
              <a:rPr lang="zh-CN" altLang="en-US" sz="2000" noProof="1">
                <a:sym typeface="Calibri" panose="020F0502020204030204" pitchFamily="34" charset="0"/>
              </a:rPr>
              <a:t>之间的一种</a:t>
            </a:r>
            <a:r>
              <a:rPr lang="zh-CN" altLang="en-US" sz="2000" noProof="1">
                <a:highlight>
                  <a:srgbClr val="FFFF00"/>
                </a:highlight>
                <a:sym typeface="Calibri" panose="020F0502020204030204" pitchFamily="34" charset="0"/>
              </a:rPr>
              <a:t>约束</a:t>
            </a:r>
            <a:r>
              <a:rPr lang="zh-CN" altLang="en-US" sz="2000" noProof="1">
                <a:sym typeface="Calibri" panose="020F0502020204030204" pitchFamily="34" charset="0"/>
              </a:rPr>
              <a:t>关系</a:t>
            </a:r>
          </a:p>
          <a:p>
            <a:pPr marL="1257300" lvl="2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通过属性间值的相等与否体现出来的数据间相互联系</a:t>
            </a:r>
            <a:endParaRPr lang="en-US" altLang="en-US" sz="2380" noProof="1">
              <a:cs typeface="+mn-ea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是现实世界属性间相互联系的抽象</a:t>
            </a:r>
            <a:endParaRPr lang="en-US" altLang="en-US" sz="2565" noProof="1">
              <a:cs typeface="+mn-ea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是数据内在的性质</a:t>
            </a:r>
            <a:endParaRPr lang="en-US" altLang="en-US" sz="2565" noProof="1">
              <a:cs typeface="+mn-ea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是语义的体现</a:t>
            </a:r>
          </a:p>
          <a:p>
            <a:pPr>
              <a:lnSpc>
                <a:spcPct val="150000"/>
              </a:lnSpc>
              <a:buSzTx/>
            </a:pPr>
            <a:r>
              <a:rPr lang="zh-CN" altLang="en-US" sz="2200" noProof="1">
                <a:sym typeface="Calibri" panose="020F0502020204030204" pitchFamily="34" charset="0"/>
              </a:rPr>
              <a:t>主要类型</a:t>
            </a:r>
            <a:r>
              <a:rPr lang="en-US" altLang="zh-CN" sz="2200" noProof="1">
                <a:sym typeface="Calibri" panose="020F0502020204030204" pitchFamily="34" charset="0"/>
              </a:rPr>
              <a:t>:</a:t>
            </a:r>
          </a:p>
          <a:p>
            <a:pPr marL="627380" lvl="1" algn="l">
              <a:lnSpc>
                <a:spcPct val="150000"/>
              </a:lnSpc>
              <a:buSzTx/>
            </a:pPr>
            <a:r>
              <a:rPr lang="zh-CN" altLang="en-US" sz="2200" noProof="1">
                <a:solidFill>
                  <a:srgbClr val="0066FF"/>
                </a:solidFill>
                <a:cs typeface="+mn-ea"/>
                <a:sym typeface="Calibri" panose="020F0502020204030204" pitchFamily="34" charset="0"/>
              </a:rPr>
              <a:t>函数依赖</a:t>
            </a:r>
            <a:r>
              <a:rPr lang="zh-CN" altLang="en-US" sz="2200" noProof="1">
                <a:cs typeface="+mn-ea"/>
                <a:sym typeface="Calibri" panose="020F0502020204030204" pitchFamily="34" charset="0"/>
              </a:rPr>
              <a:t>（</a:t>
            </a:r>
            <a:r>
              <a:rPr lang="en-US" altLang="zh-CN" sz="2200" noProof="1">
                <a:cs typeface="+mn-ea"/>
                <a:sym typeface="Calibri" panose="020F0502020204030204" pitchFamily="34" charset="0"/>
              </a:rPr>
              <a:t>Functional Dependency</a:t>
            </a:r>
            <a:r>
              <a:rPr lang="zh-CN" altLang="en-US" sz="2200" noProof="1">
                <a:cs typeface="+mn-ea"/>
                <a:sym typeface="Calibri" panose="020F0502020204030204" pitchFamily="34" charset="0"/>
              </a:rPr>
              <a:t>，简记为</a:t>
            </a:r>
            <a:r>
              <a:rPr lang="en-US" altLang="zh-CN" sz="2200" noProof="1">
                <a:cs typeface="+mn-ea"/>
                <a:sym typeface="Calibri" panose="020F0502020204030204" pitchFamily="34" charset="0"/>
              </a:rPr>
              <a:t>FD</a:t>
            </a:r>
            <a:r>
              <a:rPr lang="zh-CN" altLang="en-US" sz="2200" noProof="1">
                <a:cs typeface="+mn-ea"/>
                <a:sym typeface="Calibri" panose="020F0502020204030204" pitchFamily="34" charset="0"/>
              </a:rPr>
              <a:t>）</a:t>
            </a:r>
          </a:p>
          <a:p>
            <a:pPr marL="627380" lvl="1" algn="l">
              <a:lnSpc>
                <a:spcPct val="150000"/>
              </a:lnSpc>
              <a:buSzTx/>
            </a:pPr>
            <a:r>
              <a:rPr lang="zh-CN" altLang="en-US" sz="2200" noProof="1">
                <a:solidFill>
                  <a:srgbClr val="0066FF"/>
                </a:solidFill>
                <a:cs typeface="+mn-ea"/>
                <a:sym typeface="Calibri" panose="020F0502020204030204" pitchFamily="34" charset="0"/>
              </a:rPr>
              <a:t>多值依赖</a:t>
            </a:r>
            <a:r>
              <a:rPr lang="zh-CN" altLang="en-US" sz="2200" noProof="1">
                <a:cs typeface="+mn-ea"/>
                <a:sym typeface="Calibri" panose="020F0502020204030204" pitchFamily="34" charset="0"/>
              </a:rPr>
              <a:t>（</a:t>
            </a:r>
            <a:r>
              <a:rPr lang="en-US" altLang="zh-CN" sz="2200" noProof="1">
                <a:cs typeface="+mn-ea"/>
                <a:sym typeface="Calibri" panose="020F0502020204030204" pitchFamily="34" charset="0"/>
              </a:rPr>
              <a:t>Multi-Valued Dependency</a:t>
            </a:r>
            <a:r>
              <a:rPr lang="zh-CN" altLang="en-US" sz="2200" noProof="1">
                <a:cs typeface="+mn-ea"/>
                <a:sym typeface="Calibri" panose="020F0502020204030204" pitchFamily="34" charset="0"/>
              </a:rPr>
              <a:t>，简记为</a:t>
            </a:r>
            <a:r>
              <a:rPr lang="en-US" altLang="zh-CN" sz="2200" noProof="1">
                <a:cs typeface="+mn-ea"/>
                <a:sym typeface="Calibri" panose="020F0502020204030204" pitchFamily="34" charset="0"/>
              </a:rPr>
              <a:t>MVD</a:t>
            </a:r>
            <a:r>
              <a:rPr lang="zh-CN" altLang="en-US" sz="2200" noProof="1">
                <a:cs typeface="+mn-ea"/>
                <a:sym typeface="Calibri" panose="020F0502020204030204" pitchFamily="34" charset="0"/>
              </a:rPr>
              <a:t>）</a:t>
            </a:r>
            <a:endParaRPr lang="zh-CN" altLang="en-US" noProof="1">
              <a:cs typeface="+mn-ea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9218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</a:p>
        </p:txBody>
      </p:sp>
      <p:sp>
        <p:nvSpPr>
          <p:cNvPr id="11268" name="Rectangle 3"/>
          <p:cNvSpPr>
            <a:spLocks noGrp="1"/>
          </p:cNvSpPr>
          <p:nvPr>
            <p:ph type="subTitle" idx="1"/>
          </p:nvPr>
        </p:nvSpPr>
        <p:spPr>
          <a:xfrm>
            <a:off x="323850" y="985838"/>
            <a:ext cx="8474075" cy="5756275"/>
          </a:xfrm>
          <a:ln>
            <a:miter/>
          </a:ln>
        </p:spPr>
        <p:txBody>
          <a:bodyPr/>
          <a:lstStyle/>
          <a:p>
            <a:pPr>
              <a:lnSpc>
                <a:spcPct val="120000"/>
              </a:lnSpc>
              <a:buSzTx/>
            </a:pPr>
            <a:r>
              <a:rPr lang="zh-CN" altLang="en-US" noProof="1">
                <a:solidFill>
                  <a:srgbClr val="0066FF"/>
                </a:solidFill>
                <a:sym typeface="Calibri" panose="020F0502020204030204" pitchFamily="34" charset="0"/>
              </a:rPr>
              <a:t>函数依赖</a:t>
            </a:r>
            <a:r>
              <a:rPr lang="zh-CN" altLang="en-US" noProof="1">
                <a:sym typeface="Calibri" panose="020F0502020204030204" pitchFamily="34" charset="0"/>
              </a:rPr>
              <a:t>普遍存在于现实生活中：</a:t>
            </a:r>
            <a:endParaRPr lang="en-US" altLang="en-US" noProof="1">
              <a:sym typeface="Calibri" panose="020F0502020204030204" pitchFamily="34" charset="0"/>
            </a:endParaRPr>
          </a:p>
          <a:p>
            <a:pPr marL="800100" lvl="1" indent="-342900" algn="l">
              <a:lnSpc>
                <a:spcPct val="120000"/>
              </a:lnSpc>
              <a:buSzTx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描述一个学生关系，可以有学号、姓名、系名等属性。</a:t>
            </a:r>
            <a:endParaRPr lang="en-US" altLang="zh-CN" noProof="1">
              <a:cs typeface="+mn-ea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一个学号只对应一个学生，一个学生只在一个系中学习</a:t>
            </a:r>
            <a:endParaRPr lang="en-US" altLang="zh-CN" noProof="1">
              <a:cs typeface="+mn-ea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noProof="1">
                <a:cs typeface="+mn-ea"/>
                <a:sym typeface="宋体" panose="02010600030101010101" pitchFamily="2" charset="-122"/>
              </a:rPr>
              <a:t>“</a:t>
            </a:r>
            <a:r>
              <a:rPr lang="zh-CN" altLang="en-US" noProof="1">
                <a:cs typeface="+mn-ea"/>
                <a:sym typeface="Calibri" panose="020F0502020204030204" pitchFamily="34" charset="0"/>
              </a:rPr>
              <a:t>学号</a:t>
            </a:r>
            <a:r>
              <a:rPr lang="zh-CN" altLang="en-US" noProof="1">
                <a:cs typeface="+mn-ea"/>
                <a:sym typeface="宋体" panose="02010600030101010101" pitchFamily="2" charset="-122"/>
              </a:rPr>
              <a:t>”</a:t>
            </a:r>
            <a:r>
              <a:rPr lang="zh-CN" altLang="en-US" noProof="1">
                <a:cs typeface="+mn-ea"/>
                <a:sym typeface="Calibri" panose="020F0502020204030204" pitchFamily="34" charset="0"/>
              </a:rPr>
              <a:t>确定后，学生姓名及所在系的值就被唯一确定。</a:t>
            </a:r>
            <a:endParaRPr lang="en-US" altLang="zh-CN" noProof="1">
              <a:cs typeface="+mn-ea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endParaRPr lang="en-US" altLang="en-US" noProof="1">
              <a:cs typeface="+mn-ea"/>
              <a:sym typeface="Calibri" panose="020F0502020204030204" pitchFamily="34" charset="0"/>
            </a:endParaRPr>
          </a:p>
          <a:p>
            <a:pPr marL="800100" lvl="1" indent="-342900" algn="l">
              <a:lnSpc>
                <a:spcPct val="120000"/>
              </a:lnSpc>
              <a:buSzTx/>
            </a:pPr>
            <a:r>
              <a:rPr lang="en-US" altLang="zh-CN" noProof="1">
                <a:cs typeface="+mn-ea"/>
              </a:rPr>
              <a:t>Sname=f(Sno)</a:t>
            </a:r>
            <a:r>
              <a:rPr lang="zh-CN" altLang="en-US" noProof="1">
                <a:cs typeface="+mn-ea"/>
              </a:rPr>
              <a:t>，</a:t>
            </a:r>
            <a:r>
              <a:rPr lang="en-US" altLang="zh-CN" noProof="1">
                <a:cs typeface="+mn-ea"/>
              </a:rPr>
              <a:t>Sdept=f(Sno)</a:t>
            </a:r>
            <a:endParaRPr lang="zh-CN" altLang="en-US" noProof="1">
              <a:cs typeface="+mn-ea"/>
            </a:endParaRPr>
          </a:p>
          <a:p>
            <a:pPr marL="1257300" lvl="2" indent="-342900" algn="l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noProof="1">
                <a:cs typeface="+mn-ea"/>
              </a:rPr>
              <a:t>Sno</a:t>
            </a:r>
            <a:r>
              <a:rPr lang="zh-CN" altLang="en-US" noProof="1">
                <a:cs typeface="+mn-ea"/>
              </a:rPr>
              <a:t>函数决定</a:t>
            </a:r>
            <a:r>
              <a:rPr lang="en-US" altLang="zh-CN" noProof="1">
                <a:cs typeface="+mn-ea"/>
              </a:rPr>
              <a:t>Sname</a:t>
            </a:r>
          </a:p>
          <a:p>
            <a:pPr marL="1257300" lvl="2" indent="-342900" algn="l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noProof="1">
                <a:cs typeface="+mn-ea"/>
              </a:rPr>
              <a:t>Sno</a:t>
            </a:r>
            <a:r>
              <a:rPr lang="zh-CN" altLang="en-US" noProof="1">
                <a:cs typeface="+mn-ea"/>
              </a:rPr>
              <a:t>函数决定</a:t>
            </a:r>
            <a:r>
              <a:rPr lang="en-US" altLang="zh-CN" noProof="1">
                <a:cs typeface="+mn-ea"/>
              </a:rPr>
              <a:t>Sdept</a:t>
            </a:r>
            <a:endParaRPr lang="zh-CN" altLang="en-US" noProof="1">
              <a:cs typeface="+mn-ea"/>
            </a:endParaRPr>
          </a:p>
          <a:p>
            <a:pPr lvl="2" algn="l">
              <a:lnSpc>
                <a:spcPct val="120000"/>
              </a:lnSpc>
              <a:buSzPct val="87000"/>
              <a:buFont typeface="Wingdings" panose="05000000000000000000" pitchFamily="2" charset="2"/>
              <a:buNone/>
            </a:pPr>
            <a:r>
              <a:rPr lang="zh-CN" altLang="en-US" noProof="1">
                <a:cs typeface="+mn-ea"/>
              </a:rPr>
              <a:t>记作：</a:t>
            </a:r>
            <a:r>
              <a:rPr lang="en-US" altLang="zh-CN" noProof="1">
                <a:solidFill>
                  <a:srgbClr val="0066FF"/>
                </a:solidFill>
                <a:cs typeface="+mn-ea"/>
              </a:rPr>
              <a:t>Sno</a:t>
            </a:r>
            <a:r>
              <a:rPr lang="zh-CN" altLang="en-US" noProof="1">
                <a:solidFill>
                  <a:srgbClr val="0066FF"/>
                </a:solidFill>
                <a:cs typeface="+mn-ea"/>
              </a:rPr>
              <a:t>→</a:t>
            </a:r>
            <a:r>
              <a:rPr lang="en-US" altLang="zh-CN" noProof="1">
                <a:solidFill>
                  <a:srgbClr val="0066FF"/>
                </a:solidFill>
                <a:cs typeface="+mn-ea"/>
              </a:rPr>
              <a:t>Sname</a:t>
            </a:r>
            <a:r>
              <a:rPr lang="zh-CN" altLang="en-US" noProof="1">
                <a:solidFill>
                  <a:srgbClr val="0066FF"/>
                </a:solidFill>
                <a:cs typeface="+mn-ea"/>
              </a:rPr>
              <a:t>，</a:t>
            </a:r>
            <a:r>
              <a:rPr lang="en-US" altLang="zh-CN" noProof="1">
                <a:solidFill>
                  <a:srgbClr val="0066FF"/>
                </a:solidFill>
                <a:cs typeface="+mn-ea"/>
              </a:rPr>
              <a:t>Sno</a:t>
            </a:r>
            <a:r>
              <a:rPr lang="zh-CN" altLang="en-US" noProof="1">
                <a:solidFill>
                  <a:srgbClr val="0066FF"/>
                </a:solidFill>
                <a:cs typeface="+mn-ea"/>
              </a:rPr>
              <a:t>→</a:t>
            </a:r>
            <a:r>
              <a:rPr lang="en-US" altLang="zh-CN" noProof="1">
                <a:solidFill>
                  <a:srgbClr val="0066FF"/>
                </a:solidFill>
                <a:cs typeface="+mn-ea"/>
              </a:rPr>
              <a:t>Sdept</a:t>
            </a:r>
            <a:endParaRPr lang="en-US" altLang="zh-CN" noProof="1">
              <a:solidFill>
                <a:srgbClr val="0066FF"/>
              </a:solidFill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242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 </a:t>
            </a:r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[</a:t>
            </a:r>
            <a:r>
              <a:rPr lang="zh-CN" altLang="en-US" dirty="0">
                <a:sym typeface="Calibri" panose="020F0502020204030204" pitchFamily="34" charset="0"/>
              </a:rPr>
              <a:t>例</a:t>
            </a:r>
            <a:r>
              <a:rPr lang="en-US" altLang="zh-CN" dirty="0">
                <a:sym typeface="Calibri" panose="020F0502020204030204" pitchFamily="34" charset="0"/>
              </a:rPr>
              <a:t>6.1] </a:t>
            </a:r>
            <a:r>
              <a:rPr lang="zh-CN" altLang="en-US" dirty="0">
                <a:sym typeface="Calibri" panose="020F0502020204030204" pitchFamily="34" charset="0"/>
              </a:rPr>
              <a:t>建立一个描述学校教务的数据库。</a:t>
            </a:r>
            <a:br>
              <a:rPr lang="zh-CN" altLang="en-US" dirty="0">
                <a:sym typeface="Calibri" panose="020F0502020204030204" pitchFamily="34" charset="0"/>
              </a:rPr>
            </a:br>
            <a:r>
              <a:rPr lang="zh-CN" altLang="en-US" dirty="0">
                <a:sym typeface="Calibri" panose="020F0502020204030204" pitchFamily="34" charset="0"/>
              </a:rPr>
              <a:t>涉及的对象包括：	</a:t>
            </a:r>
          </a:p>
          <a:p>
            <a:pPr marL="97155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Calibri" panose="020F0502020204030204" pitchFamily="34" charset="0"/>
              </a:rPr>
              <a:t>学号（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</a:p>
          <a:p>
            <a:pPr marL="97155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Calibri" panose="020F0502020204030204" pitchFamily="34" charset="0"/>
              </a:rPr>
              <a:t>所在系（</a:t>
            </a:r>
            <a:r>
              <a:rPr lang="en-US" altLang="zh-CN" dirty="0" err="1">
                <a:sym typeface="Calibri" panose="020F0502020204030204" pitchFamily="34" charset="0"/>
              </a:rPr>
              <a:t>Sdept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</a:p>
          <a:p>
            <a:pPr marL="97155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Calibri" panose="020F0502020204030204" pitchFamily="34" charset="0"/>
              </a:rPr>
              <a:t>系主任姓名（</a:t>
            </a:r>
            <a:r>
              <a:rPr lang="en-US" altLang="zh-CN" dirty="0" err="1">
                <a:sym typeface="Calibri" panose="020F0502020204030204" pitchFamily="34" charset="0"/>
              </a:rPr>
              <a:t>Mname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</a:p>
          <a:p>
            <a:pPr marL="97155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Calibri" panose="020F0502020204030204" pitchFamily="34" charset="0"/>
              </a:rPr>
              <a:t>课程号（</a:t>
            </a:r>
            <a:r>
              <a:rPr lang="en-US" altLang="zh-CN" dirty="0" err="1">
                <a:sym typeface="Calibri" panose="020F0502020204030204" pitchFamily="34" charset="0"/>
              </a:rPr>
              <a:t>Cno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</a:p>
          <a:p>
            <a:pPr marL="97155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Calibri" panose="020F0502020204030204" pitchFamily="34" charset="0"/>
              </a:rPr>
              <a:t>成绩（</a:t>
            </a:r>
            <a:r>
              <a:rPr lang="en-US" altLang="zh-CN" dirty="0">
                <a:sym typeface="Calibri" panose="020F0502020204030204" pitchFamily="34" charset="0"/>
              </a:rPr>
              <a:t>Grade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1266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1052513"/>
            <a:ext cx="8640763" cy="5599112"/>
          </a:xfrm>
        </p:spPr>
        <p:txBody>
          <a:bodyPr/>
          <a:lstStyle/>
          <a:p>
            <a:pPr lvl="1" indent="-285750" algn="l"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假设学校教务的数据库模式用一个单一的关系模式</a:t>
            </a:r>
            <a:r>
              <a:rPr lang="en-US" altLang="zh-CN" dirty="0">
                <a:sym typeface="Calibri" panose="020F0502020204030204" pitchFamily="34" charset="0"/>
              </a:rPr>
              <a:t>Student</a:t>
            </a:r>
            <a:r>
              <a:rPr lang="zh-CN" altLang="en-US" dirty="0">
                <a:sym typeface="Calibri" panose="020F0502020204030204" pitchFamily="34" charset="0"/>
              </a:rPr>
              <a:t>来表示，则</a:t>
            </a:r>
            <a:r>
              <a:rPr lang="zh-CN" altLang="en-US" i="1" dirty="0">
                <a:sym typeface="Calibri" panose="020F0502020204030204" pitchFamily="34" charset="0"/>
              </a:rPr>
              <a:t>该关系模式的属性集合</a:t>
            </a:r>
            <a:r>
              <a:rPr lang="zh-CN" altLang="en-US" dirty="0">
                <a:sym typeface="Calibri" panose="020F0502020204030204" pitchFamily="34" charset="0"/>
              </a:rPr>
              <a:t>为：</a:t>
            </a:r>
            <a:endParaRPr lang="en-US" altLang="en-US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U 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＝{</a:t>
            </a:r>
            <a:r>
              <a:rPr lang="en-US" altLang="zh-CN" dirty="0" err="1">
                <a:highlight>
                  <a:srgbClr val="FFFF00"/>
                </a:highlight>
                <a:sym typeface="Calibri" panose="020F0502020204030204" pitchFamily="34" charset="0"/>
              </a:rPr>
              <a:t>Sno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, </a:t>
            </a:r>
            <a:r>
              <a:rPr lang="en-US" altLang="zh-CN" dirty="0" err="1">
                <a:highlight>
                  <a:srgbClr val="FFFF00"/>
                </a:highlight>
                <a:sym typeface="Calibri" panose="020F0502020204030204" pitchFamily="34" charset="0"/>
              </a:rPr>
              <a:t>Sdept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, </a:t>
            </a:r>
            <a:r>
              <a:rPr lang="en-US" altLang="zh-CN" dirty="0" err="1">
                <a:highlight>
                  <a:srgbClr val="FFFF00"/>
                </a:highlight>
                <a:sym typeface="Calibri" panose="020F0502020204030204" pitchFamily="34" charset="0"/>
              </a:rPr>
              <a:t>Mname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, </a:t>
            </a:r>
            <a:r>
              <a:rPr lang="en-US" altLang="zh-CN" dirty="0" err="1">
                <a:highlight>
                  <a:srgbClr val="FFFF00"/>
                </a:highlight>
                <a:sym typeface="Calibri" panose="020F0502020204030204" pitchFamily="34" charset="0"/>
              </a:rPr>
              <a:t>Cno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, Grade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}  </a:t>
            </a:r>
          </a:p>
          <a:p>
            <a:pPr lvl="2" indent="-285750" algn="l"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现实世界的已知事实（语义）：</a:t>
            </a:r>
          </a:p>
          <a:p>
            <a:pPr lvl="3" indent="-2286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一个系有若干学生， 但一个学生只属于一个系；</a:t>
            </a:r>
          </a:p>
          <a:p>
            <a:pPr lvl="3" indent="-2286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一个系只有一名（正职）负责人；</a:t>
            </a:r>
          </a:p>
          <a:p>
            <a:pPr lvl="3" indent="-2286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一个学生可以选修多门课程，每门课程有若干学生选修；</a:t>
            </a:r>
          </a:p>
          <a:p>
            <a:pPr lvl="3" indent="-2286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每个学生学习每一门课程有一个成绩。   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2290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2413" y="1069975"/>
            <a:ext cx="8686800" cy="5095875"/>
          </a:xfrm>
        </p:spPr>
        <p:txBody>
          <a:bodyPr/>
          <a:lstStyle/>
          <a:p>
            <a:pPr lvl="1" indent="-285750" algn="l"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由此可得到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属性组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U</a:t>
            </a:r>
            <a:r>
              <a:rPr lang="zh-CN" altLang="en-US" dirty="0">
                <a:sym typeface="Calibri" panose="020F0502020204030204" pitchFamily="34" charset="0"/>
              </a:rPr>
              <a:t>上的一组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函数依赖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F</a:t>
            </a:r>
            <a:r>
              <a:rPr lang="zh-CN" altLang="en-US" dirty="0">
                <a:sym typeface="Calibri" panose="020F0502020204030204" pitchFamily="34" charset="0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ym typeface="Calibri" panose="020F0502020204030204" pitchFamily="34" charset="0"/>
              </a:rPr>
              <a:t>  </a:t>
            </a:r>
            <a:r>
              <a:rPr lang="zh-CN" altLang="en-US" sz="2400" dirty="0">
                <a:sym typeface="Calibri" panose="020F0502020204030204" pitchFamily="34" charset="0"/>
              </a:rPr>
              <a:t>     </a:t>
            </a:r>
            <a:r>
              <a:rPr lang="en-US" altLang="zh-CN" sz="2400" dirty="0">
                <a:sym typeface="Calibri" panose="020F0502020204030204" pitchFamily="34" charset="0"/>
              </a:rPr>
              <a:t>F={</a:t>
            </a:r>
            <a:r>
              <a:rPr lang="en-US" altLang="zh-CN" sz="2400" dirty="0" err="1">
                <a:sym typeface="Calibri" panose="020F0502020204030204" pitchFamily="34" charset="0"/>
              </a:rPr>
              <a:t>Sno→Sdept</a:t>
            </a:r>
            <a:r>
              <a:rPr lang="en-US" altLang="zh-CN" sz="2400" dirty="0">
                <a:sym typeface="Calibri" panose="020F0502020204030204" pitchFamily="34" charset="0"/>
              </a:rPr>
              <a:t>, </a:t>
            </a:r>
            <a:r>
              <a:rPr lang="en-US" altLang="zh-CN" sz="2400" dirty="0" err="1">
                <a:sym typeface="Calibri" panose="020F0502020204030204" pitchFamily="34" charset="0"/>
              </a:rPr>
              <a:t>Sdept</a:t>
            </a:r>
            <a:r>
              <a:rPr lang="en-US" altLang="zh-CN" sz="2400" dirty="0">
                <a:sym typeface="Calibri" panose="020F0502020204030204" pitchFamily="34" charset="0"/>
              </a:rPr>
              <a:t>→ </a:t>
            </a:r>
            <a:r>
              <a:rPr lang="en-US" altLang="zh-CN" sz="2400" dirty="0" err="1">
                <a:sym typeface="Calibri" panose="020F0502020204030204" pitchFamily="34" charset="0"/>
              </a:rPr>
              <a:t>Mname</a:t>
            </a:r>
            <a:r>
              <a:rPr lang="en-US" altLang="zh-CN" sz="2400" dirty="0">
                <a:sym typeface="Calibri" panose="020F0502020204030204" pitchFamily="34" charset="0"/>
              </a:rPr>
              <a:t>, (</a:t>
            </a:r>
            <a:r>
              <a:rPr lang="en-US" altLang="zh-CN" sz="2400" dirty="0" err="1">
                <a:sym typeface="Calibri" panose="020F0502020204030204" pitchFamily="34" charset="0"/>
              </a:rPr>
              <a:t>Sno</a:t>
            </a:r>
            <a:r>
              <a:rPr lang="en-US" altLang="zh-CN" sz="2400" dirty="0">
                <a:sym typeface="Calibri" panose="020F0502020204030204" pitchFamily="34" charset="0"/>
              </a:rPr>
              <a:t>, </a:t>
            </a:r>
            <a:r>
              <a:rPr lang="en-US" altLang="zh-CN" sz="2400" dirty="0" err="1">
                <a:sym typeface="Calibri" panose="020F0502020204030204" pitchFamily="34" charset="0"/>
              </a:rPr>
              <a:t>Cno</a:t>
            </a:r>
            <a:r>
              <a:rPr lang="en-US" altLang="zh-CN" sz="2400" dirty="0">
                <a:sym typeface="Calibri" panose="020F0502020204030204" pitchFamily="34" charset="0"/>
              </a:rPr>
              <a:t>)→ Grade}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9745" y="2564940"/>
            <a:ext cx="7683369" cy="307528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3314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3315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</a:p>
        </p:txBody>
      </p:sp>
      <p:sp>
        <p:nvSpPr>
          <p:cNvPr id="15364" name="Rectangle 1027"/>
          <p:cNvSpPr>
            <a:spLocks noGrp="1"/>
          </p:cNvSpPr>
          <p:nvPr>
            <p:ph type="subTitle" idx="1"/>
          </p:nvPr>
        </p:nvSpPr>
        <p:spPr>
          <a:xfrm>
            <a:off x="457200" y="1098550"/>
            <a:ext cx="8229600" cy="5095875"/>
          </a:xfrm>
          <a:ln>
            <a:miter/>
          </a:ln>
        </p:spPr>
        <p:txBody>
          <a:bodyPr/>
          <a:lstStyle/>
          <a:p>
            <a:pPr>
              <a:lnSpc>
                <a:spcPct val="150000"/>
              </a:lnSpc>
              <a:buSzTx/>
            </a:pPr>
            <a:r>
              <a:rPr lang="zh-CN" altLang="en-US" sz="2400" noProof="1">
                <a:sym typeface="Calibri" panose="020F0502020204030204" pitchFamily="34" charset="0"/>
              </a:rPr>
              <a:t>关系模式{</a:t>
            </a:r>
            <a:r>
              <a:rPr lang="en-US" altLang="zh-CN" sz="2400" noProof="1">
                <a:solidFill>
                  <a:srgbClr val="FF0000"/>
                </a:solidFill>
                <a:sym typeface="Calibri" panose="020F0502020204030204" pitchFamily="34" charset="0"/>
              </a:rPr>
              <a:t>Sno, Sdept, Mname, Cno, Grade</a:t>
            </a:r>
            <a:r>
              <a:rPr lang="zh-CN" altLang="en-US" sz="2400" noProof="1">
                <a:sym typeface="Calibri" panose="020F0502020204030204" pitchFamily="34" charset="0"/>
              </a:rPr>
              <a:t>}中存在的问题</a:t>
            </a:r>
            <a:endParaRPr lang="en-US" altLang="zh-CN" sz="2400" noProof="1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buSzTx/>
            </a:pPr>
            <a:r>
              <a:rPr lang="zh-CN" altLang="en-US" sz="1800" noProof="1">
                <a:sym typeface="Calibri" panose="020F0502020204030204" pitchFamily="34" charset="0"/>
              </a:rPr>
              <a:t>（</a:t>
            </a:r>
            <a:r>
              <a:rPr lang="en-US" altLang="zh-CN" sz="1800" noProof="1">
                <a:sym typeface="Calibri" panose="020F0502020204030204" pitchFamily="34" charset="0"/>
              </a:rPr>
              <a:t>1</a:t>
            </a:r>
            <a:r>
              <a:rPr lang="zh-CN" altLang="en-US" sz="1800" noProof="1">
                <a:sym typeface="Calibri" panose="020F0502020204030204" pitchFamily="34" charset="0"/>
              </a:rPr>
              <a:t>）</a:t>
            </a:r>
            <a:r>
              <a:rPr lang="zh-CN" altLang="en-US" sz="1800" noProof="1">
                <a:solidFill>
                  <a:srgbClr val="0066FF"/>
                </a:solidFill>
                <a:sym typeface="Calibri" panose="020F0502020204030204" pitchFamily="34" charset="0"/>
              </a:rPr>
              <a:t>数据冗余</a:t>
            </a:r>
          </a:p>
          <a:p>
            <a:pPr lvl="1" indent="-285750" algn="l">
              <a:lnSpc>
                <a:spcPct val="150000"/>
              </a:lnSpc>
              <a:buSzTx/>
            </a:pPr>
            <a:r>
              <a:rPr lang="zh-CN" altLang="en-US" sz="1800" noProof="1">
                <a:cs typeface="+mn-ea"/>
                <a:sym typeface="Calibri" panose="020F0502020204030204" pitchFamily="34" charset="0"/>
              </a:rPr>
              <a:t>浪费大量的存储空间</a:t>
            </a:r>
            <a:r>
              <a:rPr lang="en-US" altLang="zh-CN" sz="1800" noProof="1">
                <a:cs typeface="+mn-ea"/>
                <a:sym typeface="Calibri" panose="020F0502020204030204" pitchFamily="34" charset="0"/>
              </a:rPr>
              <a:t>:</a:t>
            </a:r>
            <a:r>
              <a:rPr lang="zh-CN" altLang="en-US" sz="1800" noProof="1">
                <a:cs typeface="+mn-ea"/>
                <a:sym typeface="Calibri" panose="020F0502020204030204" pitchFamily="34" charset="0"/>
              </a:rPr>
              <a:t>每一个系主任的姓名重复出现</a:t>
            </a:r>
          </a:p>
          <a:p>
            <a:pPr>
              <a:lnSpc>
                <a:spcPct val="150000"/>
              </a:lnSpc>
              <a:buSzTx/>
            </a:pPr>
            <a:r>
              <a:rPr lang="zh-CN" altLang="en-US" sz="1800" noProof="1">
                <a:sym typeface="Calibri" panose="020F0502020204030204" pitchFamily="34" charset="0"/>
              </a:rPr>
              <a:t>（</a:t>
            </a:r>
            <a:r>
              <a:rPr lang="en-US" altLang="zh-CN" sz="1800" noProof="1">
                <a:sym typeface="Calibri" panose="020F0502020204030204" pitchFamily="34" charset="0"/>
              </a:rPr>
              <a:t>2</a:t>
            </a:r>
            <a:r>
              <a:rPr lang="zh-CN" altLang="en-US" sz="1800" noProof="1">
                <a:sym typeface="Calibri" panose="020F0502020204030204" pitchFamily="34" charset="0"/>
              </a:rPr>
              <a:t>）</a:t>
            </a:r>
            <a:r>
              <a:rPr lang="zh-CN" altLang="en-US" sz="1800" noProof="1">
                <a:solidFill>
                  <a:srgbClr val="0066FF"/>
                </a:solidFill>
                <a:sym typeface="Calibri" panose="020F0502020204030204" pitchFamily="34" charset="0"/>
              </a:rPr>
              <a:t>更新异常</a:t>
            </a:r>
            <a:r>
              <a:rPr lang="zh-CN" altLang="en-US" sz="1800" noProof="1">
                <a:sym typeface="Calibri" panose="020F0502020204030204" pitchFamily="34" charset="0"/>
              </a:rPr>
              <a:t>（</a:t>
            </a:r>
            <a:r>
              <a:rPr lang="en-US" altLang="zh-CN" sz="1800" noProof="1">
                <a:sym typeface="Calibri" panose="020F0502020204030204" pitchFamily="34" charset="0"/>
              </a:rPr>
              <a:t>Update Anomalies</a:t>
            </a:r>
            <a:r>
              <a:rPr lang="zh-CN" altLang="en-US" sz="1800" noProof="1">
                <a:sym typeface="Calibri" panose="020F0502020204030204" pitchFamily="34" charset="0"/>
              </a:rPr>
              <a:t>）</a:t>
            </a:r>
          </a:p>
          <a:p>
            <a:pPr lvl="1" algn="l">
              <a:lnSpc>
                <a:spcPct val="150000"/>
              </a:lnSpc>
              <a:buSzTx/>
            </a:pPr>
            <a:r>
              <a:rPr lang="zh-CN" altLang="en-US" sz="1800" noProof="1">
                <a:cs typeface="+mn-ea"/>
                <a:sym typeface="Calibri" panose="020F0502020204030204" pitchFamily="34" charset="0"/>
              </a:rPr>
              <a:t>更新数据时，维护代价大</a:t>
            </a:r>
            <a:r>
              <a:rPr lang="en-US" altLang="zh-CN" sz="1800" noProof="1">
                <a:cs typeface="+mn-ea"/>
                <a:sym typeface="Calibri" panose="020F0502020204030204" pitchFamily="34" charset="0"/>
              </a:rPr>
              <a:t>:</a:t>
            </a:r>
            <a:r>
              <a:rPr lang="zh-CN" altLang="en-US" sz="1800" noProof="1">
                <a:cs typeface="+mn-ea"/>
                <a:sym typeface="Calibri" panose="020F0502020204030204" pitchFamily="34" charset="0"/>
              </a:rPr>
              <a:t>某系更换系主任后，须修改有关的每一个元组。</a:t>
            </a:r>
          </a:p>
          <a:p>
            <a:pPr>
              <a:buSzTx/>
            </a:pPr>
            <a:r>
              <a:rPr lang="zh-CN" altLang="en-US" sz="1800" noProof="1">
                <a:sym typeface="Calibri" panose="020F0502020204030204" pitchFamily="34" charset="0"/>
              </a:rPr>
              <a:t>（</a:t>
            </a:r>
            <a:r>
              <a:rPr lang="en-US" altLang="zh-CN" sz="1800" noProof="1">
                <a:sym typeface="Calibri" panose="020F0502020204030204" pitchFamily="34" charset="0"/>
              </a:rPr>
              <a:t>3</a:t>
            </a:r>
            <a:r>
              <a:rPr lang="zh-CN" altLang="en-US" sz="1800" noProof="1">
                <a:sym typeface="Calibri" panose="020F0502020204030204" pitchFamily="34" charset="0"/>
              </a:rPr>
              <a:t>）</a:t>
            </a:r>
            <a:r>
              <a:rPr lang="zh-CN" altLang="en-US" sz="1800" noProof="1">
                <a:solidFill>
                  <a:srgbClr val="0066FF"/>
                </a:solidFill>
                <a:sym typeface="Calibri" panose="020F0502020204030204" pitchFamily="34" charset="0"/>
              </a:rPr>
              <a:t>插入异常</a:t>
            </a:r>
            <a:r>
              <a:rPr lang="zh-CN" altLang="en-US" sz="1800" noProof="1">
                <a:sym typeface="Calibri" panose="020F0502020204030204" pitchFamily="34" charset="0"/>
              </a:rPr>
              <a:t>（</a:t>
            </a:r>
            <a:r>
              <a:rPr lang="en-US" altLang="zh-CN" sz="1800" noProof="1">
                <a:sym typeface="Calibri" panose="020F0502020204030204" pitchFamily="34" charset="0"/>
              </a:rPr>
              <a:t>Insertion Anomalies</a:t>
            </a:r>
            <a:r>
              <a:rPr lang="zh-CN" altLang="en-US" sz="1800" noProof="1">
                <a:sym typeface="Calibri" panose="020F0502020204030204" pitchFamily="34" charset="0"/>
              </a:rPr>
              <a:t>）</a:t>
            </a:r>
          </a:p>
          <a:p>
            <a:pPr lvl="1" indent="-285750" algn="l">
              <a:lnSpc>
                <a:spcPct val="150000"/>
              </a:lnSpc>
              <a:buSzTx/>
            </a:pPr>
            <a:r>
              <a:rPr lang="zh-CN" altLang="en-US" sz="1800" noProof="1">
                <a:cs typeface="+mn-ea"/>
                <a:sym typeface="Calibri" panose="020F0502020204030204" pitchFamily="34" charset="0"/>
              </a:rPr>
              <a:t>    如果一个系刚成立，尚无学生，则无法把这个系及其系主任存入数据库。</a:t>
            </a:r>
          </a:p>
          <a:p>
            <a:pPr>
              <a:lnSpc>
                <a:spcPct val="150000"/>
              </a:lnSpc>
              <a:buSzTx/>
            </a:pPr>
            <a:r>
              <a:rPr lang="zh-CN" altLang="en-US" sz="1800" noProof="1">
                <a:sym typeface="Calibri" panose="020F0502020204030204" pitchFamily="34" charset="0"/>
              </a:rPr>
              <a:t>（</a:t>
            </a:r>
            <a:r>
              <a:rPr lang="en-US" altLang="zh-CN" sz="1800" noProof="1">
                <a:sym typeface="Calibri" panose="020F0502020204030204" pitchFamily="34" charset="0"/>
              </a:rPr>
              <a:t>4</a:t>
            </a:r>
            <a:r>
              <a:rPr lang="zh-CN" altLang="en-US" sz="1800" noProof="1">
                <a:sym typeface="Calibri" panose="020F0502020204030204" pitchFamily="34" charset="0"/>
              </a:rPr>
              <a:t>）</a:t>
            </a:r>
            <a:r>
              <a:rPr lang="zh-CN" altLang="en-US" sz="1800" noProof="1">
                <a:solidFill>
                  <a:srgbClr val="0066FF"/>
                </a:solidFill>
                <a:sym typeface="Calibri" panose="020F0502020204030204" pitchFamily="34" charset="0"/>
              </a:rPr>
              <a:t>删除异常</a:t>
            </a:r>
            <a:r>
              <a:rPr lang="zh-CN" altLang="en-US" sz="1800" noProof="1">
                <a:sym typeface="Calibri" panose="020F0502020204030204" pitchFamily="34" charset="0"/>
              </a:rPr>
              <a:t>（</a:t>
            </a:r>
            <a:r>
              <a:rPr lang="en-US" altLang="zh-CN" sz="1800" noProof="1">
                <a:sym typeface="Calibri" panose="020F0502020204030204" pitchFamily="34" charset="0"/>
              </a:rPr>
              <a:t>Deletion Anomalies</a:t>
            </a:r>
            <a:r>
              <a:rPr lang="zh-CN" altLang="en-US" sz="1800" noProof="1">
                <a:sym typeface="Calibri" panose="020F0502020204030204" pitchFamily="34" charset="0"/>
              </a:rPr>
              <a:t>）</a:t>
            </a:r>
          </a:p>
          <a:p>
            <a:pPr lvl="1" algn="l">
              <a:lnSpc>
                <a:spcPct val="150000"/>
              </a:lnSpc>
              <a:buSzTx/>
            </a:pPr>
            <a:r>
              <a:rPr lang="zh-CN" altLang="en-US" sz="1800" noProof="1">
                <a:cs typeface="+mn-ea"/>
                <a:sym typeface="Calibri" panose="020F0502020204030204" pitchFamily="34" charset="0"/>
              </a:rPr>
              <a:t>如果某个系的学生全部毕业了， 则在删除该系学生信息的同时，把这个系及其系主任的信息也丢掉了。</a:t>
            </a:r>
          </a:p>
          <a:p>
            <a:pPr lvl="1" algn="l">
              <a:lnSpc>
                <a:spcPct val="150000"/>
              </a:lnSpc>
              <a:buSzTx/>
            </a:pPr>
            <a:endParaRPr lang="zh-CN" altLang="en-US" sz="1800" noProof="1"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4338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4339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</a:p>
        </p:txBody>
      </p:sp>
      <p:sp>
        <p:nvSpPr>
          <p:cNvPr id="14340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14325" y="1076325"/>
            <a:ext cx="8723313" cy="54483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66FF"/>
                </a:solidFill>
                <a:sym typeface="Calibri" panose="020F0502020204030204" pitchFamily="34" charset="0"/>
              </a:rPr>
              <a:t>结论</a:t>
            </a:r>
            <a:endParaRPr lang="zh-CN" altLang="en-US" sz="3200" dirty="0">
              <a:solidFill>
                <a:srgbClr val="0066FF"/>
              </a:solidFill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ym typeface="Calibri" panose="020F0502020204030204" pitchFamily="34" charset="0"/>
              </a:rPr>
              <a:t>           Student</a:t>
            </a:r>
            <a:r>
              <a:rPr lang="zh-CN" altLang="en-US" sz="2000" dirty="0">
                <a:sym typeface="Calibri" panose="020F0502020204030204" pitchFamily="34" charset="0"/>
              </a:rPr>
              <a:t>关系模式不是一个好的模式。一个</a:t>
            </a:r>
            <a:r>
              <a:rPr lang="zh-CN" altLang="en-US" sz="2000" dirty="0">
                <a:sym typeface="宋体" panose="02010600030101010101" pitchFamily="2" charset="-122"/>
              </a:rPr>
              <a:t>“</a:t>
            </a:r>
            <a:r>
              <a:rPr lang="zh-CN" altLang="en-US" sz="2000" dirty="0">
                <a:sym typeface="Calibri" panose="020F0502020204030204" pitchFamily="34" charset="0"/>
              </a:rPr>
              <a:t>好</a:t>
            </a:r>
            <a:r>
              <a:rPr lang="zh-CN" altLang="en-US" sz="2000" dirty="0">
                <a:sym typeface="宋体" panose="02010600030101010101" pitchFamily="2" charset="-122"/>
              </a:rPr>
              <a:t>”</a:t>
            </a:r>
            <a:r>
              <a:rPr lang="zh-CN" altLang="en-US" sz="2000" dirty="0">
                <a:sym typeface="Calibri" panose="020F0502020204030204" pitchFamily="34" charset="0"/>
              </a:rPr>
              <a:t>的模式应当不会发生</a:t>
            </a:r>
            <a:r>
              <a:rPr lang="zh-CN" altLang="en-US" sz="2000" u="sng" dirty="0">
                <a:sym typeface="Calibri" panose="020F0502020204030204" pitchFamily="34" charset="0"/>
              </a:rPr>
              <a:t>插入异常、删除异常和更新异常</a:t>
            </a:r>
            <a:r>
              <a:rPr lang="zh-CN" altLang="en-US" sz="2000" dirty="0">
                <a:sym typeface="Calibri" panose="020F0502020204030204" pitchFamily="34" charset="0"/>
              </a:rPr>
              <a:t>，</a:t>
            </a:r>
            <a:r>
              <a:rPr lang="zh-CN" altLang="en-US" sz="2000" u="sng" dirty="0">
                <a:sym typeface="Calibri" panose="020F0502020204030204" pitchFamily="34" charset="0"/>
              </a:rPr>
              <a:t>数据冗余</a:t>
            </a:r>
            <a:r>
              <a:rPr lang="zh-CN" altLang="en-US" sz="2000" dirty="0">
                <a:sym typeface="Calibri" panose="020F0502020204030204" pitchFamily="34" charset="0"/>
              </a:rPr>
              <a:t>应尽可能少。</a:t>
            </a:r>
            <a:endParaRPr lang="en-US" altLang="en-US" sz="2000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66FF"/>
                </a:solidFill>
                <a:sym typeface="Calibri" panose="020F0502020204030204" pitchFamily="34" charset="0"/>
              </a:rPr>
              <a:t>原因</a:t>
            </a:r>
            <a:endParaRPr lang="zh-CN" altLang="en-US" sz="3200" dirty="0">
              <a:solidFill>
                <a:srgbClr val="0066FF"/>
              </a:solidFill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ym typeface="Calibri" panose="020F0502020204030204" pitchFamily="34" charset="0"/>
              </a:rPr>
              <a:t>          由存在于模式中的某些</a:t>
            </a:r>
            <a:r>
              <a:rPr lang="zh-CN" altLang="en-US" sz="2000" u="sng" dirty="0">
                <a:sym typeface="Calibri" panose="020F0502020204030204" pitchFamily="34" charset="0"/>
              </a:rPr>
              <a:t>数据依赖</a:t>
            </a:r>
            <a:r>
              <a:rPr lang="zh-CN" altLang="en-US" sz="2000" dirty="0">
                <a:sym typeface="Calibri" panose="020F0502020204030204" pitchFamily="34" charset="0"/>
              </a:rPr>
              <a:t>引起的。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66FF"/>
                </a:solidFill>
                <a:sym typeface="Calibri" panose="020F0502020204030204" pitchFamily="34" charset="0"/>
              </a:rPr>
              <a:t>解决方法</a:t>
            </a:r>
            <a:endParaRPr lang="zh-CN" altLang="en-US" sz="3200" dirty="0">
              <a:solidFill>
                <a:srgbClr val="0066FF"/>
              </a:solidFill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ym typeface="Calibri" panose="020F0502020204030204" pitchFamily="34" charset="0"/>
              </a:rPr>
              <a:t>         用</a:t>
            </a:r>
            <a:r>
              <a:rPr lang="zh-CN" altLang="en-US" sz="2000" u="sng" dirty="0">
                <a:sym typeface="Calibri" panose="020F0502020204030204" pitchFamily="34" charset="0"/>
              </a:rPr>
              <a:t>规范化理论</a:t>
            </a:r>
            <a:r>
              <a:rPr lang="zh-CN" altLang="en-US" sz="2000" dirty="0">
                <a:sym typeface="Calibri" panose="020F0502020204030204" pitchFamily="34" charset="0"/>
              </a:rPr>
              <a:t>改造关系模式来消除其中不合适的数据依赖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5362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5363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把这个单一的模式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sym typeface="Calibri" panose="020F0502020204030204" pitchFamily="34" charset="0"/>
              </a:rPr>
              <a:t>拆</a:t>
            </a:r>
            <a:r>
              <a:rPr lang="zh-CN" altLang="en-US" dirty="0">
                <a:sym typeface="Calibri" panose="020F0502020204030204" pitchFamily="34" charset="0"/>
              </a:rPr>
              <a:t>成三个关系模式：</a:t>
            </a:r>
            <a:endParaRPr lang="en-US" altLang="en-US" dirty="0">
              <a:sym typeface="Calibri" panose="020F0502020204030204" pitchFamily="34" charset="0"/>
            </a:endParaRPr>
          </a:p>
          <a:p>
            <a:pPr lvl="2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S(</a:t>
            </a:r>
            <a:r>
              <a:rPr lang="en-US" altLang="zh-CN" dirty="0" err="1">
                <a:sym typeface="Calibri" panose="020F0502020204030204" pitchFamily="34" charset="0"/>
              </a:rPr>
              <a:t>Sno,Sdept,</a:t>
            </a:r>
            <a:r>
              <a:rPr lang="en-US" altLang="zh-CN" dirty="0" err="1">
                <a:solidFill>
                  <a:srgbClr val="00B050"/>
                </a:solidFill>
                <a:sym typeface="Calibri" panose="020F0502020204030204" pitchFamily="34" charset="0"/>
              </a:rPr>
              <a:t>Sno</a:t>
            </a:r>
            <a:r>
              <a:rPr lang="en-US" altLang="zh-CN" dirty="0">
                <a:solidFill>
                  <a:srgbClr val="00B050"/>
                </a:solidFill>
                <a:sym typeface="Calibri" panose="020F0502020204030204" pitchFamily="34" charset="0"/>
              </a:rPr>
              <a:t> → </a:t>
            </a:r>
            <a:r>
              <a:rPr lang="en-US" altLang="zh-CN" dirty="0" err="1">
                <a:solidFill>
                  <a:srgbClr val="00B050"/>
                </a:solidFill>
                <a:sym typeface="Calibri" panose="020F0502020204030204" pitchFamily="34" charset="0"/>
              </a:rPr>
              <a:t>Sdept</a:t>
            </a:r>
            <a:r>
              <a:rPr lang="en-US" altLang="zh-CN" dirty="0">
                <a:sym typeface="Calibri" panose="020F0502020204030204" pitchFamily="34" charset="0"/>
              </a:rPr>
              <a:t>);</a:t>
            </a:r>
            <a:endParaRPr lang="zh-CN" altLang="en-US" dirty="0">
              <a:sym typeface="Calibri" panose="020F0502020204030204" pitchFamily="34" charset="0"/>
            </a:endParaRPr>
          </a:p>
          <a:p>
            <a:pPr lvl="2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SC(</a:t>
            </a:r>
            <a:r>
              <a:rPr lang="en-US" altLang="zh-CN" dirty="0" err="1">
                <a:sym typeface="Calibri" panose="020F0502020204030204" pitchFamily="34" charset="0"/>
              </a:rPr>
              <a:t>Sno,Cno,Grade</a:t>
            </a:r>
            <a:r>
              <a:rPr lang="en-US" altLang="zh-CN" dirty="0">
                <a:sym typeface="Calibri" panose="020F0502020204030204" pitchFamily="34" charset="0"/>
              </a:rPr>
              <a:t>,</a:t>
            </a:r>
            <a:r>
              <a:rPr lang="en-US" altLang="zh-CN" dirty="0">
                <a:solidFill>
                  <a:srgbClr val="00B050"/>
                </a:solidFill>
                <a:sym typeface="Calibri" panose="020F0502020204030204" pitchFamily="34" charset="0"/>
              </a:rPr>
              <a:t>(</a:t>
            </a:r>
            <a:r>
              <a:rPr lang="en-US" altLang="zh-CN" dirty="0" err="1">
                <a:solidFill>
                  <a:srgbClr val="00B050"/>
                </a:solidFill>
                <a:sym typeface="Calibri" panose="020F0502020204030204" pitchFamily="34" charset="0"/>
              </a:rPr>
              <a:t>Sno,Cno</a:t>
            </a:r>
            <a:r>
              <a:rPr lang="en-US" altLang="zh-CN" dirty="0">
                <a:solidFill>
                  <a:srgbClr val="00B050"/>
                </a:solidFill>
                <a:sym typeface="Calibri" panose="020F0502020204030204" pitchFamily="34" charset="0"/>
              </a:rPr>
              <a:t>) → Grade</a:t>
            </a:r>
            <a:r>
              <a:rPr lang="en-US" altLang="zh-CN" dirty="0">
                <a:sym typeface="Calibri" panose="020F0502020204030204" pitchFamily="34" charset="0"/>
              </a:rPr>
              <a:t>);</a:t>
            </a:r>
            <a:endParaRPr lang="zh-CN" altLang="en-US" dirty="0">
              <a:sym typeface="Calibri" panose="020F0502020204030204" pitchFamily="34" charset="0"/>
            </a:endParaRPr>
          </a:p>
          <a:p>
            <a:pPr lvl="2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DEPT(</a:t>
            </a:r>
            <a:r>
              <a:rPr lang="en-US" altLang="zh-CN" dirty="0" err="1">
                <a:sym typeface="Calibri" panose="020F0502020204030204" pitchFamily="34" charset="0"/>
              </a:rPr>
              <a:t>Sdept,Mname,</a:t>
            </a:r>
            <a:r>
              <a:rPr lang="en-US" altLang="zh-CN" dirty="0" err="1">
                <a:solidFill>
                  <a:srgbClr val="00B050"/>
                </a:solidFill>
                <a:sym typeface="Calibri" panose="020F0502020204030204" pitchFamily="34" charset="0"/>
              </a:rPr>
              <a:t>Sdept</a:t>
            </a:r>
            <a:r>
              <a:rPr lang="en-US" altLang="zh-CN" dirty="0">
                <a:solidFill>
                  <a:srgbClr val="00B050"/>
                </a:solidFill>
                <a:sym typeface="Calibri" panose="020F0502020204030204" pitchFamily="34" charset="0"/>
              </a:rPr>
              <a:t> → </a:t>
            </a:r>
            <a:r>
              <a:rPr lang="en-US" altLang="zh-CN" dirty="0" err="1">
                <a:solidFill>
                  <a:srgbClr val="00B050"/>
                </a:solidFill>
                <a:sym typeface="Calibri" panose="020F0502020204030204" pitchFamily="34" charset="0"/>
              </a:rPr>
              <a:t>Mname</a:t>
            </a:r>
            <a:r>
              <a:rPr lang="en-US" altLang="zh-CN" dirty="0">
                <a:sym typeface="Calibri" panose="020F0502020204030204" pitchFamily="34" charset="0"/>
              </a:rPr>
              <a:t>);</a:t>
            </a:r>
            <a:endParaRPr lang="zh-CN" altLang="en-US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ym typeface="Calibri" panose="020F0502020204030204" pitchFamily="34" charset="0"/>
              </a:rPr>
              <a:t>        这三个模式都不会发生插入异常、删除异常的问题，数据的冗余也得到了控制。</a:t>
            </a:r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3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>
                <a:sym typeface="微软雅黑" panose="020B0503020204020204" pitchFamily="34" charset="-122"/>
              </a:rPr>
              <a:t>6.2 </a:t>
            </a:r>
            <a:r>
              <a:rPr lang="zh-CN" altLang="en-US">
                <a:sym typeface="微软雅黑" panose="020B0503020204020204" pitchFamily="34" charset="-122"/>
              </a:rPr>
              <a:t>规范化</a:t>
            </a:r>
            <a:endParaRPr lang="zh-CN" altLang="en-US"/>
          </a:p>
        </p:txBody>
      </p:sp>
      <p:sp>
        <p:nvSpPr>
          <p:cNvPr id="16386" name="文本占位符 4"/>
          <p:cNvSpPr>
            <a:spLocks noGrp="1" noChangeArrowheads="1"/>
          </p:cNvSpPr>
          <p:nvPr>
            <p:ph type="subTitle" idx="1"/>
          </p:nvPr>
        </p:nvSpPr>
        <p:spPr>
          <a:xfrm>
            <a:off x="828675" y="908050"/>
            <a:ext cx="7858125" cy="54292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B050"/>
                </a:solidFill>
                <a:sym typeface="Calibri" panose="020F0502020204030204" pitchFamily="34" charset="0"/>
              </a:rPr>
              <a:t>6.2.1 </a:t>
            </a:r>
            <a:r>
              <a:rPr lang="zh-CN" altLang="en-US">
                <a:solidFill>
                  <a:srgbClr val="00B050"/>
                </a:solidFill>
                <a:sym typeface="Calibri" panose="020F0502020204030204" pitchFamily="34" charset="0"/>
              </a:rPr>
              <a:t> 函数依赖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6.2.2  </a:t>
            </a:r>
            <a:r>
              <a:rPr lang="zh-CN" altLang="en-US">
                <a:sym typeface="Calibri" panose="020F0502020204030204" pitchFamily="34" charset="0"/>
              </a:rPr>
              <a:t>码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6.2.3  </a:t>
            </a:r>
            <a:r>
              <a:rPr lang="zh-CN" altLang="en-US">
                <a:sym typeface="Calibri" panose="020F0502020204030204" pitchFamily="34" charset="0"/>
              </a:rPr>
              <a:t>范式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6.2.4  2NF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6.2.5  3NF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6.2.6  BCNF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6.2.7  </a:t>
            </a:r>
            <a:r>
              <a:rPr lang="zh-CN" altLang="en-US">
                <a:sym typeface="Calibri" panose="020F0502020204030204" pitchFamily="34" charset="0"/>
              </a:rPr>
              <a:t>多值依赖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6.2.8  4NF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6.2.9  </a:t>
            </a:r>
            <a:r>
              <a:rPr lang="zh-CN" altLang="en-US">
                <a:sym typeface="Calibri" panose="020F0502020204030204" pitchFamily="34" charset="0"/>
              </a:rPr>
              <a:t>规范化小结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3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600">
                <a:sym typeface="Calibri" panose="020F0502020204030204" pitchFamily="34" charset="0"/>
              </a:rPr>
              <a:t>6.2.1 </a:t>
            </a:r>
            <a:r>
              <a:rPr lang="zh-CN" altLang="en-US" sz="3600">
                <a:sym typeface="Calibri" panose="020F0502020204030204" pitchFamily="34" charset="0"/>
              </a:rPr>
              <a:t>函数依赖</a:t>
            </a:r>
          </a:p>
        </p:txBody>
      </p:sp>
      <p:sp>
        <p:nvSpPr>
          <p:cNvPr id="17410" name="文本占位符 4"/>
          <p:cNvSpPr>
            <a:spLocks noGrp="1" noChangeArrowheads="1"/>
          </p:cNvSpPr>
          <p:nvPr>
            <p:ph type="subTitle" idx="1"/>
          </p:nvPr>
        </p:nvSpPr>
        <p:spPr>
          <a:xfrm>
            <a:off x="755650" y="1095375"/>
            <a:ext cx="7859713" cy="52133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>
                <a:sym typeface="Calibri" panose="020F0502020204030204" pitchFamily="34" charset="0"/>
              </a:rPr>
              <a:t>1.</a:t>
            </a:r>
            <a:r>
              <a:rPr lang="zh-CN" altLang="en-US">
                <a:sym typeface="Calibri" panose="020F0502020204030204" pitchFamily="34" charset="0"/>
              </a:rPr>
              <a:t>函数依赖</a:t>
            </a:r>
            <a:endParaRPr lang="en-US" altLang="en-US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微软雅黑" panose="020B0503020204020204" pitchFamily="34" charset="-122"/>
              </a:rPr>
              <a:t>2.</a:t>
            </a:r>
            <a:r>
              <a:rPr lang="zh-CN" altLang="en-US">
                <a:sym typeface="微软雅黑" panose="020B0503020204020204" pitchFamily="34" charset="-122"/>
              </a:rPr>
              <a:t>平凡函数依赖与非平凡函数依赖</a:t>
            </a:r>
            <a:endParaRPr lang="en-US" altLang="en-US"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微软雅黑" panose="020B0503020204020204" pitchFamily="34" charset="-122"/>
              </a:rPr>
              <a:t>3.</a:t>
            </a:r>
            <a:r>
              <a:rPr lang="zh-CN" altLang="en-US">
                <a:sym typeface="微软雅黑" panose="020B0503020204020204" pitchFamily="34" charset="-122"/>
              </a:rPr>
              <a:t>完全函数依赖与部分函数依赖</a:t>
            </a:r>
            <a:endParaRPr lang="en-US" altLang="en-US"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微软雅黑" panose="020B0503020204020204" pitchFamily="34" charset="-122"/>
              </a:rPr>
              <a:t>4.</a:t>
            </a:r>
            <a:r>
              <a:rPr lang="zh-CN" altLang="en-US">
                <a:sym typeface="微软雅黑" panose="020B0503020204020204" pitchFamily="34" charset="-122"/>
              </a:rPr>
              <a:t>传递函数依赖</a:t>
            </a:r>
            <a:endParaRPr lang="en-US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rgbClr val="00B050"/>
              </a:solidFill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71587"/>
            <a:ext cx="7620000" cy="43148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8434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1.</a:t>
            </a:r>
            <a:r>
              <a:rPr lang="zh-CN" altLang="en-US" sz="3600">
                <a:sym typeface="微软雅黑" panose="020B0503020204020204" pitchFamily="34" charset="-122"/>
              </a:rPr>
              <a:t>  函数依赖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【定义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6.1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】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ym typeface="Calibri" panose="020F0502020204030204" pitchFamily="34" charset="0"/>
              </a:rPr>
              <a:t>设</a:t>
            </a:r>
            <a:r>
              <a:rPr lang="en-US" altLang="zh-CN" sz="2400" i="1" dirty="0">
                <a:sym typeface="Calibri" panose="020F0502020204030204" pitchFamily="34" charset="0"/>
              </a:rPr>
              <a:t>R(U)</a:t>
            </a:r>
            <a:r>
              <a:rPr lang="zh-CN" altLang="en-US" sz="2400" dirty="0">
                <a:sym typeface="Calibri" panose="020F0502020204030204" pitchFamily="34" charset="0"/>
              </a:rPr>
              <a:t>是一个属性集</a:t>
            </a:r>
            <a:r>
              <a:rPr lang="en-US" altLang="zh-CN" sz="2400" i="1" dirty="0">
                <a:sym typeface="Calibri" panose="020F0502020204030204" pitchFamily="34" charset="0"/>
              </a:rPr>
              <a:t>U</a:t>
            </a:r>
            <a:r>
              <a:rPr lang="zh-CN" altLang="en-US" sz="2400" dirty="0">
                <a:sym typeface="Calibri" panose="020F0502020204030204" pitchFamily="34" charset="0"/>
              </a:rPr>
              <a:t>上的关系模式，</a:t>
            </a:r>
            <a:r>
              <a:rPr lang="en-US" altLang="zh-CN" sz="2400" i="1" dirty="0">
                <a:sym typeface="Calibri" panose="020F0502020204030204" pitchFamily="34" charset="0"/>
              </a:rPr>
              <a:t>X</a:t>
            </a:r>
            <a:r>
              <a:rPr lang="zh-CN" altLang="en-US" sz="2400" dirty="0">
                <a:sym typeface="Calibri" panose="020F0502020204030204" pitchFamily="34" charset="0"/>
              </a:rPr>
              <a:t>和</a:t>
            </a:r>
            <a:r>
              <a:rPr lang="en-US" altLang="zh-CN" sz="2400" i="1" dirty="0">
                <a:sym typeface="Calibri" panose="020F0502020204030204" pitchFamily="34" charset="0"/>
              </a:rPr>
              <a:t>Y</a:t>
            </a:r>
            <a:r>
              <a:rPr lang="zh-CN" altLang="en-US" sz="2400" dirty="0">
                <a:sym typeface="Calibri" panose="020F0502020204030204" pitchFamily="34" charset="0"/>
              </a:rPr>
              <a:t>是</a:t>
            </a:r>
            <a:r>
              <a:rPr lang="en-US" altLang="zh-CN" sz="2400" i="1" dirty="0">
                <a:sym typeface="Calibri" panose="020F0502020204030204" pitchFamily="34" charset="0"/>
              </a:rPr>
              <a:t>U</a:t>
            </a:r>
            <a:r>
              <a:rPr lang="zh-CN" altLang="en-US" sz="2400" dirty="0">
                <a:sym typeface="Calibri" panose="020F0502020204030204" pitchFamily="34" charset="0"/>
              </a:rPr>
              <a:t>的子集。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sym typeface="Calibri" panose="020F0502020204030204" pitchFamily="34" charset="0"/>
              </a:rPr>
              <a:t>若</a:t>
            </a:r>
            <a:endParaRPr lang="en-US" altLang="zh-CN" sz="2400" dirty="0">
              <a:solidFill>
                <a:srgbClr val="FF0000"/>
              </a:solidFill>
              <a:highlight>
                <a:srgbClr val="FFFF00"/>
              </a:highlight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ym typeface="Calibri" panose="020F0502020204030204" pitchFamily="34" charset="0"/>
              </a:rPr>
              <a:t>对于</a:t>
            </a:r>
            <a:r>
              <a:rPr lang="en-US" altLang="zh-CN" sz="2400" i="1" dirty="0">
                <a:sym typeface="Calibri" panose="020F0502020204030204" pitchFamily="34" charset="0"/>
              </a:rPr>
              <a:t>R(U)</a:t>
            </a:r>
            <a:r>
              <a:rPr lang="zh-CN" altLang="en-US" sz="2400" dirty="0">
                <a:sym typeface="Calibri" panose="020F0502020204030204" pitchFamily="34" charset="0"/>
              </a:rPr>
              <a:t>的任意一个可能的关系</a:t>
            </a:r>
            <a:r>
              <a:rPr lang="en-US" altLang="zh-CN" sz="2400" i="1" dirty="0">
                <a:sym typeface="Calibri" panose="020F0502020204030204" pitchFamily="34" charset="0"/>
              </a:rPr>
              <a:t>r</a:t>
            </a:r>
            <a:r>
              <a:rPr lang="zh-CN" altLang="en-US" sz="2400" dirty="0">
                <a:sym typeface="Calibri" panose="020F0502020204030204" pitchFamily="34" charset="0"/>
              </a:rPr>
              <a:t>，</a:t>
            </a:r>
            <a:r>
              <a:rPr lang="en-US" altLang="zh-CN" sz="2400" i="1" dirty="0">
                <a:sym typeface="Calibri" panose="020F0502020204030204" pitchFamily="34" charset="0"/>
              </a:rPr>
              <a:t>r</a:t>
            </a:r>
            <a:r>
              <a:rPr lang="zh-CN" altLang="en-US" sz="2400" dirty="0">
                <a:sym typeface="Calibri" panose="020F0502020204030204" pitchFamily="34" charset="0"/>
              </a:rPr>
              <a:t> 中不可能存在：</a:t>
            </a:r>
            <a:endParaRPr lang="en-US" altLang="zh-CN" sz="2400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u="sng" dirty="0">
                <a:solidFill>
                  <a:srgbClr val="00B050"/>
                </a:solidFill>
                <a:sym typeface="Calibri" panose="020F0502020204030204" pitchFamily="34" charset="0"/>
              </a:rPr>
              <a:t>两个元组在</a:t>
            </a:r>
            <a:r>
              <a:rPr lang="en-US" altLang="zh-CN" sz="2400" i="1" u="sng" dirty="0">
                <a:solidFill>
                  <a:srgbClr val="00B050"/>
                </a:solidFill>
                <a:sym typeface="Calibri" panose="020F0502020204030204" pitchFamily="34" charset="0"/>
              </a:rPr>
              <a:t>X</a:t>
            </a:r>
            <a:r>
              <a:rPr lang="zh-CN" altLang="en-US" sz="2400" u="sng" dirty="0">
                <a:solidFill>
                  <a:srgbClr val="00B050"/>
                </a:solidFill>
                <a:sym typeface="Calibri" panose="020F0502020204030204" pitchFamily="34" charset="0"/>
              </a:rPr>
              <a:t>上的属性值相等</a:t>
            </a:r>
            <a:r>
              <a:rPr lang="zh-CN" altLang="en-US" sz="2400" dirty="0">
                <a:solidFill>
                  <a:srgbClr val="00B050"/>
                </a:solidFill>
                <a:sym typeface="Calibri" panose="020F0502020204030204" pitchFamily="34" charset="0"/>
              </a:rPr>
              <a:t>，而</a:t>
            </a:r>
            <a:r>
              <a:rPr lang="zh-CN" altLang="en-US" sz="2400" u="sng" dirty="0">
                <a:solidFill>
                  <a:srgbClr val="00B050"/>
                </a:solidFill>
                <a:sym typeface="Calibri" panose="020F0502020204030204" pitchFamily="34" charset="0"/>
              </a:rPr>
              <a:t>在</a:t>
            </a:r>
            <a:r>
              <a:rPr lang="en-US" altLang="zh-CN" sz="2400" i="1" u="sng" dirty="0">
                <a:solidFill>
                  <a:srgbClr val="00B050"/>
                </a:solidFill>
                <a:sym typeface="Calibri" panose="020F0502020204030204" pitchFamily="34" charset="0"/>
              </a:rPr>
              <a:t>Y</a:t>
            </a:r>
            <a:r>
              <a:rPr lang="zh-CN" altLang="en-US" sz="2400" u="sng" dirty="0">
                <a:solidFill>
                  <a:srgbClr val="00B050"/>
                </a:solidFill>
                <a:sym typeface="Calibri" panose="020F0502020204030204" pitchFamily="34" charset="0"/>
              </a:rPr>
              <a:t>上的属性值不等</a:t>
            </a:r>
            <a:r>
              <a:rPr lang="zh-CN" altLang="en-US" sz="2400" dirty="0">
                <a:sym typeface="Calibri" panose="020F0502020204030204" pitchFamily="34" charset="0"/>
              </a:rPr>
              <a:t>， </a:t>
            </a:r>
            <a:endParaRPr lang="en-US" altLang="zh-CN" sz="2400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sym typeface="Calibri" panose="020F0502020204030204" pitchFamily="34" charset="0"/>
              </a:rPr>
              <a:t>则</a:t>
            </a:r>
            <a:endParaRPr lang="en-US" altLang="zh-CN" sz="2400" dirty="0">
              <a:solidFill>
                <a:srgbClr val="FF0000"/>
              </a:solidFill>
              <a:highlight>
                <a:srgbClr val="FFFF00"/>
              </a:highlight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ym typeface="Calibri" panose="020F0502020204030204" pitchFamily="34" charset="0"/>
              </a:rPr>
              <a:t>称“</a:t>
            </a:r>
            <a:r>
              <a:rPr lang="en-US" altLang="zh-CN" sz="2400" i="1" dirty="0">
                <a:solidFill>
                  <a:srgbClr val="FF00FF"/>
                </a:solidFill>
                <a:sym typeface="Calibri" panose="020F0502020204030204" pitchFamily="34" charset="0"/>
              </a:rPr>
              <a:t>X</a:t>
            </a:r>
            <a:r>
              <a:rPr lang="zh-CN" altLang="en-US" sz="2400" dirty="0">
                <a:solidFill>
                  <a:srgbClr val="FF00FF"/>
                </a:solidFill>
                <a:sym typeface="Calibri" panose="020F0502020204030204" pitchFamily="34" charset="0"/>
              </a:rPr>
              <a:t>函数确定</a:t>
            </a:r>
            <a:r>
              <a:rPr lang="en-US" altLang="zh-CN" sz="2400" i="1" dirty="0">
                <a:solidFill>
                  <a:srgbClr val="FF00FF"/>
                </a:solidFill>
                <a:sym typeface="Calibri" panose="020F0502020204030204" pitchFamily="34" charset="0"/>
              </a:rPr>
              <a:t>Y</a:t>
            </a:r>
            <a:r>
              <a:rPr lang="en-US" altLang="zh-CN" sz="2400" dirty="0">
                <a:sym typeface="Calibri" panose="020F0502020204030204" pitchFamily="34" charset="0"/>
              </a:rPr>
              <a:t>”</a:t>
            </a:r>
            <a:r>
              <a:rPr lang="zh-CN" altLang="en-US" sz="2400" dirty="0">
                <a:sym typeface="Calibri" panose="020F0502020204030204" pitchFamily="34" charset="0"/>
              </a:rPr>
              <a:t>或“</a:t>
            </a:r>
            <a:r>
              <a:rPr lang="en-US" altLang="zh-CN" sz="2400" i="1" dirty="0">
                <a:solidFill>
                  <a:srgbClr val="FF00FF"/>
                </a:solidFill>
                <a:sym typeface="Calibri" panose="020F0502020204030204" pitchFamily="34" charset="0"/>
              </a:rPr>
              <a:t>Y</a:t>
            </a:r>
            <a:r>
              <a:rPr lang="zh-CN" altLang="en-US" sz="2400" dirty="0">
                <a:solidFill>
                  <a:srgbClr val="FF00FF"/>
                </a:solidFill>
                <a:sym typeface="Calibri" panose="020F0502020204030204" pitchFamily="34" charset="0"/>
              </a:rPr>
              <a:t>函数依赖于</a:t>
            </a:r>
            <a:r>
              <a:rPr lang="en-US" altLang="zh-CN" sz="2400" i="1" dirty="0">
                <a:solidFill>
                  <a:srgbClr val="FF00FF"/>
                </a:solidFill>
                <a:sym typeface="Calibri" panose="020F0502020204030204" pitchFamily="34" charset="0"/>
              </a:rPr>
              <a:t>X</a:t>
            </a:r>
            <a:r>
              <a:rPr lang="en-US" altLang="zh-CN" sz="2400" dirty="0">
                <a:sym typeface="Calibri" panose="020F0502020204030204" pitchFamily="34" charset="0"/>
              </a:rPr>
              <a:t>”</a:t>
            </a:r>
            <a:r>
              <a:rPr lang="zh-CN" altLang="en-US" sz="2400" dirty="0">
                <a:sym typeface="Calibri" panose="020F0502020204030204" pitchFamily="34" charset="0"/>
              </a:rPr>
              <a:t>，记作</a:t>
            </a:r>
            <a:r>
              <a:rPr lang="en-US" altLang="zh-CN" sz="2400" i="1" dirty="0">
                <a:solidFill>
                  <a:srgbClr val="0066FF"/>
                </a:solidFill>
                <a:sym typeface="Calibri" panose="020F0502020204030204" pitchFamily="34" charset="0"/>
              </a:rPr>
              <a:t>X</a:t>
            </a:r>
            <a:r>
              <a:rPr lang="en-US" altLang="zh-CN" sz="2400" dirty="0">
                <a:solidFill>
                  <a:srgbClr val="0066FF"/>
                </a:solidFill>
                <a:sym typeface="Calibri" panose="020F0502020204030204" pitchFamily="34" charset="0"/>
              </a:rPr>
              <a:t>→</a:t>
            </a:r>
            <a:r>
              <a:rPr lang="en-US" altLang="zh-CN" sz="2400" i="1" dirty="0">
                <a:solidFill>
                  <a:srgbClr val="0066FF"/>
                </a:solidFill>
                <a:sym typeface="Calibri" panose="020F0502020204030204" pitchFamily="34" charset="0"/>
              </a:rPr>
              <a:t>Y</a:t>
            </a:r>
            <a:r>
              <a:rPr lang="zh-CN" altLang="en-US" sz="2400" dirty="0">
                <a:sym typeface="Calibri" panose="020F0502020204030204" pitchFamily="34" charset="0"/>
              </a:rPr>
              <a:t>。</a:t>
            </a:r>
            <a:endParaRPr lang="en-US" altLang="en-US" sz="2400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/>
              <a:t>函数依赖（续）</a:t>
            </a:r>
          </a:p>
        </p:txBody>
      </p:sp>
      <p:sp>
        <p:nvSpPr>
          <p:cNvPr id="19458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57200" y="955675"/>
            <a:ext cx="8686800" cy="5095875"/>
          </a:xfrm>
        </p:spPr>
        <p:txBody>
          <a:bodyPr/>
          <a:lstStyle/>
          <a:p>
            <a:pPr marL="57150">
              <a:lnSpc>
                <a:spcPct val="120000"/>
              </a:lnSpc>
            </a:pPr>
            <a:r>
              <a:rPr lang="zh-CN" altLang="en-US" dirty="0"/>
              <a:t>[例]</a:t>
            </a:r>
            <a:r>
              <a:rPr lang="en-US" altLang="zh-CN" dirty="0"/>
              <a:t> Student(</a:t>
            </a:r>
            <a:r>
              <a:rPr lang="en-US" altLang="zh-CN" dirty="0" err="1"/>
              <a:t>Sno</a:t>
            </a:r>
            <a:r>
              <a:rPr lang="en-US" altLang="zh-CN" dirty="0"/>
              <a:t>, </a:t>
            </a:r>
            <a:r>
              <a:rPr lang="en-US" altLang="zh-CN" dirty="0" err="1"/>
              <a:t>Sname</a:t>
            </a:r>
            <a:r>
              <a:rPr lang="en-US" altLang="zh-CN" dirty="0"/>
              <a:t>, </a:t>
            </a:r>
            <a:r>
              <a:rPr lang="en-US" altLang="zh-CN" dirty="0" err="1"/>
              <a:t>Ssex</a:t>
            </a:r>
            <a:r>
              <a:rPr lang="en-US" altLang="zh-CN" dirty="0"/>
              <a:t>, Sage, </a:t>
            </a:r>
            <a:r>
              <a:rPr lang="en-US" altLang="zh-CN" dirty="0" err="1"/>
              <a:t>Sdept</a:t>
            </a:r>
            <a:r>
              <a:rPr lang="en-US" altLang="zh-CN" dirty="0"/>
              <a:t>),         </a:t>
            </a:r>
          </a:p>
          <a:p>
            <a:pPr marL="57150">
              <a:lnSpc>
                <a:spcPct val="120000"/>
              </a:lnSpc>
            </a:pPr>
            <a:r>
              <a:rPr lang="en-US" altLang="zh-CN" dirty="0"/>
              <a:t>    </a:t>
            </a:r>
            <a:r>
              <a:rPr lang="zh-CN" altLang="en-US" dirty="0"/>
              <a:t>假设不允许重名，则有</a:t>
            </a:r>
            <a:r>
              <a:rPr lang="en-US" altLang="zh-CN" dirty="0"/>
              <a:t>:</a:t>
            </a:r>
          </a:p>
          <a:p>
            <a:pPr marL="57150">
              <a:lnSpc>
                <a:spcPct val="110000"/>
              </a:lnSpc>
            </a:pPr>
            <a:r>
              <a:rPr lang="en-US" altLang="en-US" sz="2400" dirty="0"/>
              <a:t>	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 → </a:t>
            </a:r>
            <a:r>
              <a:rPr lang="en-US" altLang="zh-CN" sz="2400" dirty="0" err="1"/>
              <a:t>Ssex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 → Sage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 → </a:t>
            </a:r>
            <a:r>
              <a:rPr lang="en-US" altLang="zh-CN" sz="2400" dirty="0" err="1"/>
              <a:t>Sdept</a:t>
            </a:r>
            <a:r>
              <a:rPr lang="zh-CN" altLang="en-US" sz="2400" dirty="0"/>
              <a:t>，    </a:t>
            </a:r>
            <a:endParaRPr lang="en-US" altLang="zh-CN" sz="2400" dirty="0"/>
          </a:p>
          <a:p>
            <a:pPr marL="57150">
              <a:lnSpc>
                <a:spcPct val="110000"/>
              </a:lnSpc>
            </a:pPr>
            <a:r>
              <a:rPr lang="en-US" altLang="zh-CN" sz="2400" dirty="0"/>
              <a:t>          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 ←→ </a:t>
            </a:r>
            <a:r>
              <a:rPr lang="en-US" altLang="zh-CN" sz="2400" dirty="0" err="1"/>
              <a:t>Sname</a:t>
            </a:r>
            <a:endParaRPr lang="en-US" altLang="zh-CN" sz="2400" dirty="0"/>
          </a:p>
          <a:p>
            <a:pPr marL="57150">
              <a:lnSpc>
                <a:spcPct val="110000"/>
              </a:lnSpc>
            </a:pPr>
            <a:r>
              <a:rPr lang="en-US" altLang="en-US" sz="2400" dirty="0"/>
              <a:t>	</a:t>
            </a:r>
            <a:r>
              <a:rPr lang="en-US" altLang="zh-CN" sz="2400" dirty="0" err="1"/>
              <a:t>Sname</a:t>
            </a:r>
            <a:r>
              <a:rPr lang="en-US" altLang="zh-CN" sz="2400" dirty="0"/>
              <a:t> → </a:t>
            </a:r>
            <a:r>
              <a:rPr lang="en-US" altLang="zh-CN" sz="2400" dirty="0" err="1"/>
              <a:t>Ssex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Sname</a:t>
            </a:r>
            <a:r>
              <a:rPr lang="en-US" altLang="zh-CN" sz="2400" dirty="0"/>
              <a:t> → Sage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Sname</a:t>
            </a:r>
            <a:r>
              <a:rPr lang="en-US" altLang="zh-CN" sz="2400" dirty="0"/>
              <a:t> → </a:t>
            </a:r>
            <a:r>
              <a:rPr lang="en-US" altLang="zh-CN" sz="2400" dirty="0" err="1"/>
              <a:t>Sdept</a:t>
            </a:r>
            <a:endParaRPr lang="en-US" altLang="zh-CN" sz="2400" dirty="0"/>
          </a:p>
          <a:p>
            <a:pPr marL="57150">
              <a:lnSpc>
                <a:spcPct val="110000"/>
              </a:lnSpc>
            </a:pPr>
            <a:r>
              <a:rPr lang="zh-CN" altLang="en-US" sz="2400" dirty="0"/>
              <a:t>     </a:t>
            </a:r>
            <a:endParaRPr lang="en-US" altLang="zh-CN" sz="2400" dirty="0"/>
          </a:p>
          <a:p>
            <a:pPr marL="57150">
              <a:lnSpc>
                <a:spcPct val="110000"/>
              </a:lnSpc>
            </a:pPr>
            <a:r>
              <a:rPr lang="en-US" altLang="zh-CN" sz="2400" dirty="0"/>
              <a:t>         </a:t>
            </a:r>
            <a:r>
              <a:rPr lang="zh-CN" altLang="en-US" sz="2400" dirty="0"/>
              <a:t>但</a:t>
            </a:r>
            <a:r>
              <a:rPr lang="en-US" altLang="zh-CN" sz="2400" dirty="0" err="1"/>
              <a:t>Ssex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宋体" panose="02010600030101010101" pitchFamily="2" charset="-122"/>
                <a:sym typeface="宋体" panose="02010600030101010101" pitchFamily="2" charset="-122"/>
              </a:rPr>
              <a:t>→</a:t>
            </a:r>
            <a:r>
              <a:rPr lang="en-US" altLang="zh-CN" sz="2400" dirty="0"/>
              <a:t>Sage, </a:t>
            </a:r>
            <a:r>
              <a:rPr lang="en-US" altLang="zh-CN" sz="2400" dirty="0" err="1"/>
              <a:t>Ssex</a:t>
            </a:r>
            <a:r>
              <a:rPr lang="en-US" altLang="zh-CN" sz="2400" dirty="0">
                <a:latin typeface="宋体" panose="02010600030101010101" pitchFamily="2" charset="-122"/>
                <a:sym typeface="宋体" panose="02010600030101010101" pitchFamily="2" charset="-122"/>
              </a:rPr>
              <a:t>→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Sdept</a:t>
            </a:r>
            <a:endParaRPr lang="en-US" altLang="zh-CN" sz="2400" dirty="0"/>
          </a:p>
        </p:txBody>
      </p:sp>
      <p:grpSp>
        <p:nvGrpSpPr>
          <p:cNvPr id="19459" name="Group 4"/>
          <p:cNvGrpSpPr/>
          <p:nvPr/>
        </p:nvGrpSpPr>
        <p:grpSpPr bwMode="auto">
          <a:xfrm>
            <a:off x="935037" y="5181219"/>
            <a:ext cx="7127875" cy="979488"/>
            <a:chOff x="0" y="0"/>
            <a:chExt cx="11224" cy="1542"/>
          </a:xfrm>
        </p:grpSpPr>
        <p:sp>
          <p:nvSpPr>
            <p:cNvPr id="19460" name="Text Box 1030"/>
            <p:cNvSpPr>
              <a:spLocks noChangeArrowheads="1"/>
            </p:cNvSpPr>
            <p:nvPr/>
          </p:nvSpPr>
          <p:spPr bwMode="auto">
            <a:xfrm>
              <a:off x="0" y="0"/>
              <a:ext cx="11225" cy="1543"/>
            </a:xfrm>
            <a:prstGeom prst="rect">
              <a:avLst/>
            </a:prstGeom>
            <a:solidFill>
              <a:srgbClr val="F2EB92"/>
            </a:solidFill>
            <a:ln w="28575">
              <a:solidFill>
                <a:schemeClr val="tx1"/>
              </a:solidFill>
              <a:miter lim="800000"/>
            </a:ln>
          </p:spPr>
          <p:txBody>
            <a:bodyPr lIns="90000" tIns="190800" rIns="90000" bIns="46800">
              <a:spAutoFit/>
            </a:bodyPr>
            <a:lstStyle/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若</a:t>
              </a:r>
              <a:r>
                <a:rPr lang="en-US" altLang="zh-CN" sz="2400" b="1">
                  <a:latin typeface="Times New Roman" panose="02020603050405020304" pitchFamily="18" charset="0"/>
                </a:rPr>
                <a:t>X→Y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，并且</a:t>
              </a:r>
              <a:r>
                <a:rPr lang="en-US" altLang="zh-CN" sz="2400" b="1">
                  <a:latin typeface="Times New Roman" panose="02020603050405020304" pitchFamily="18" charset="0"/>
                </a:rPr>
                <a:t>Y→X, </a:t>
              </a:r>
              <a:r>
                <a:rPr lang="zh-CN" altLang="en-US" sz="2400" b="1">
                  <a:latin typeface="Times New Roman" panose="02020603050405020304" pitchFamily="18" charset="0"/>
                </a:rPr>
                <a:t>则记为</a:t>
              </a:r>
              <a:r>
                <a:rPr lang="en-US" altLang="zh-CN" sz="2400" b="1">
                  <a:latin typeface="Times New Roman" panose="02020603050405020304" pitchFamily="18" charset="0"/>
                </a:rPr>
                <a:t>X←→Y</a:t>
              </a:r>
              <a:r>
                <a:rPr lang="zh-CN" altLang="en-US" sz="2400" b="1">
                  <a:latin typeface="Times New Roman" panose="02020603050405020304" pitchFamily="18" charset="0"/>
                </a:rPr>
                <a:t>。</a:t>
              </a:r>
            </a:p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若</a:t>
              </a:r>
              <a:r>
                <a:rPr lang="en-US" altLang="zh-CN" sz="2400" b="1">
                  <a:latin typeface="Times New Roman" panose="02020603050405020304" pitchFamily="18" charset="0"/>
                </a:rPr>
                <a:t>Y</a:t>
              </a:r>
              <a:r>
                <a:rPr lang="zh-CN" altLang="en-US" sz="2400" b="1">
                  <a:latin typeface="Times New Roman" panose="02020603050405020304" pitchFamily="18" charset="0"/>
                </a:rPr>
                <a:t>不函数依赖于</a:t>
              </a:r>
              <a:r>
                <a:rPr lang="en-US" altLang="zh-CN" sz="2400" b="1">
                  <a:latin typeface="Times New Roman" panose="02020603050405020304" pitchFamily="18" charset="0"/>
                </a:rPr>
                <a:t>X, </a:t>
              </a:r>
              <a:r>
                <a:rPr lang="zh-CN" altLang="en-US" sz="2400" b="1">
                  <a:latin typeface="Times New Roman" panose="02020603050405020304" pitchFamily="18" charset="0"/>
                </a:rPr>
                <a:t>则记为</a:t>
              </a:r>
              <a:r>
                <a:rPr lang="en-US" altLang="zh-CN" sz="2400" b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>
                  <a:latin typeface="宋体" panose="02010600030101010101" pitchFamily="2" charset="-122"/>
                  <a:sym typeface="宋体" panose="02010600030101010101" pitchFamily="2" charset="-122"/>
                </a:rPr>
                <a:t>→</a:t>
              </a:r>
              <a:r>
                <a:rPr lang="en-US" altLang="zh-CN" sz="2400" b="1">
                  <a:latin typeface="Times New Roman" panose="02020603050405020304" pitchFamily="18" charset="0"/>
                </a:rPr>
                <a:t>Y</a:t>
              </a:r>
              <a:r>
                <a:rPr lang="zh-CN" altLang="en-US" sz="2400" b="1">
                  <a:latin typeface="Times New Roman" panose="02020603050405020304" pitchFamily="18" charset="0"/>
                </a:rPr>
                <a:t>。</a:t>
              </a:r>
              <a:endParaRPr lang="zh-CN" altLang="en-US"/>
            </a:p>
          </p:txBody>
        </p:sp>
        <p:sp>
          <p:nvSpPr>
            <p:cNvPr id="19461" name="Line 1029"/>
            <p:cNvSpPr>
              <a:spLocks noChangeShapeType="1"/>
            </p:cNvSpPr>
            <p:nvPr/>
          </p:nvSpPr>
          <p:spPr bwMode="auto">
            <a:xfrm>
              <a:off x="6367" y="904"/>
              <a:ext cx="24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9462" name="Line 1029"/>
          <p:cNvSpPr>
            <a:spLocks noChangeShapeType="1"/>
          </p:cNvSpPr>
          <p:nvPr/>
        </p:nvSpPr>
        <p:spPr bwMode="auto">
          <a:xfrm>
            <a:off x="2555860" y="4149050"/>
            <a:ext cx="127000" cy="231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9463" name="Line 1029"/>
          <p:cNvSpPr>
            <a:spLocks noChangeShapeType="1"/>
          </p:cNvSpPr>
          <p:nvPr/>
        </p:nvSpPr>
        <p:spPr bwMode="auto">
          <a:xfrm>
            <a:off x="4460621" y="4149362"/>
            <a:ext cx="127000" cy="231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39078"/>
            <a:ext cx="5580226" cy="75028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80" y="3643209"/>
            <a:ext cx="3336471" cy="152921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/>
              <a:t>函数依赖（续）</a:t>
            </a:r>
          </a:p>
        </p:txBody>
      </p:sp>
      <p:sp>
        <p:nvSpPr>
          <p:cNvPr id="20482" name="Rectangle 10"/>
          <p:cNvSpPr>
            <a:spLocks noChangeArrowheads="1"/>
          </p:cNvSpPr>
          <p:nvPr/>
        </p:nvSpPr>
        <p:spPr bwMode="auto">
          <a:xfrm>
            <a:off x="1839913" y="1009650"/>
            <a:ext cx="10922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483" name="Rectangle 11"/>
          <p:cNvSpPr>
            <a:spLocks noChangeArrowheads="1"/>
          </p:cNvSpPr>
          <p:nvPr/>
        </p:nvSpPr>
        <p:spPr bwMode="auto">
          <a:xfrm>
            <a:off x="1839913" y="1009650"/>
            <a:ext cx="10922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484" name="Rectangle 12"/>
          <p:cNvSpPr>
            <a:spLocks noChangeArrowheads="1"/>
          </p:cNvSpPr>
          <p:nvPr/>
        </p:nvSpPr>
        <p:spPr bwMode="auto">
          <a:xfrm>
            <a:off x="1839913" y="1009650"/>
            <a:ext cx="1093787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485" name="Rectangle 13"/>
          <p:cNvSpPr>
            <a:spLocks noChangeArrowheads="1"/>
          </p:cNvSpPr>
          <p:nvPr/>
        </p:nvSpPr>
        <p:spPr bwMode="auto">
          <a:xfrm>
            <a:off x="1839913" y="1009650"/>
            <a:ext cx="1093787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486" name="Rectangle 14"/>
          <p:cNvSpPr>
            <a:spLocks noChangeArrowheads="1"/>
          </p:cNvSpPr>
          <p:nvPr/>
        </p:nvSpPr>
        <p:spPr bwMode="auto">
          <a:xfrm>
            <a:off x="1839913" y="1009650"/>
            <a:ext cx="1093787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26632" name="Group 8"/>
          <p:cNvGraphicFramePr>
            <a:graphicFrameLocks noGrp="1"/>
          </p:cNvGraphicFramePr>
          <p:nvPr/>
        </p:nvGraphicFramePr>
        <p:xfrm>
          <a:off x="827088" y="1628775"/>
          <a:ext cx="7632700" cy="3372012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7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2623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Sno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Sname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Ssex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Sage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Sdept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284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  <a:tabLst>
                          <a:tab pos="269875" algn="l"/>
                          <a:tab pos="457200" algn="l"/>
                          <a:tab pos="5715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张三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男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20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计算机系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284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S1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李四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女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21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自动化系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284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S3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王五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男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20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计算机系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284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S4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赵六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男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21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计算机系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284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S5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田七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  <a:tabLst>
                          <a:tab pos="269875" algn="r"/>
                          <a:tab pos="2636520" algn="ctr"/>
                          <a:tab pos="5273675" algn="r"/>
                        </a:tabLst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男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20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计算机系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2643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537" name="Rectangle 77"/>
          <p:cNvSpPr>
            <a:spLocks noChangeArrowheads="1"/>
          </p:cNvSpPr>
          <p:nvPr/>
        </p:nvSpPr>
        <p:spPr bwMode="auto">
          <a:xfrm>
            <a:off x="1403350" y="2628900"/>
            <a:ext cx="360363" cy="330200"/>
          </a:xfrm>
          <a:prstGeom prst="rect">
            <a:avLst/>
          </a:prstGeom>
          <a:noFill/>
          <a:ln w="25400">
            <a:solidFill>
              <a:srgbClr val="00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538" name="Rectangle 78"/>
          <p:cNvSpPr>
            <a:spLocks noChangeArrowheads="1"/>
          </p:cNvSpPr>
          <p:nvPr/>
        </p:nvSpPr>
        <p:spPr bwMode="auto">
          <a:xfrm>
            <a:off x="1403350" y="2205038"/>
            <a:ext cx="360363" cy="287337"/>
          </a:xfrm>
          <a:prstGeom prst="rect">
            <a:avLst/>
          </a:prstGeom>
          <a:noFill/>
          <a:ln w="25400">
            <a:solidFill>
              <a:srgbClr val="00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539" name="Rectangle 79"/>
          <p:cNvSpPr>
            <a:spLocks noChangeArrowheads="1"/>
          </p:cNvSpPr>
          <p:nvPr/>
        </p:nvSpPr>
        <p:spPr bwMode="auto">
          <a:xfrm>
            <a:off x="2555875" y="2628900"/>
            <a:ext cx="1223963" cy="368300"/>
          </a:xfrm>
          <a:prstGeom prst="rect">
            <a:avLst/>
          </a:prstGeom>
          <a:noFill/>
          <a:ln w="25400">
            <a:solidFill>
              <a:srgbClr val="00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540" name="Rectangle 80"/>
          <p:cNvSpPr>
            <a:spLocks noChangeArrowheads="1"/>
          </p:cNvSpPr>
          <p:nvPr/>
        </p:nvSpPr>
        <p:spPr bwMode="auto">
          <a:xfrm>
            <a:off x="2555875" y="2205038"/>
            <a:ext cx="1223963" cy="290512"/>
          </a:xfrm>
          <a:prstGeom prst="rect">
            <a:avLst/>
          </a:prstGeom>
          <a:noFill/>
          <a:ln w="25400">
            <a:solidFill>
              <a:srgbClr val="00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1506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" y="-28575"/>
            <a:ext cx="9107488" cy="1127125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2.</a:t>
            </a:r>
            <a:r>
              <a:rPr lang="zh-CN" altLang="en-US" sz="3600">
                <a:sym typeface="微软雅黑" panose="020B0503020204020204" pitchFamily="34" charset="-122"/>
              </a:rPr>
              <a:t> 平凡函数依赖与非平凡函数依赖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339850"/>
            <a:ext cx="8229600" cy="4854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，但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⊈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ym typeface="Calibri" panose="020F0502020204030204" pitchFamily="34" charset="0"/>
              </a:rPr>
              <a:t>则称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是</a:t>
            </a:r>
            <a:r>
              <a:rPr lang="zh-CN" altLang="en-US" dirty="0">
                <a:solidFill>
                  <a:srgbClr val="FF00FF"/>
                </a:solidFill>
                <a:sym typeface="Calibri" panose="020F0502020204030204" pitchFamily="34" charset="0"/>
              </a:rPr>
              <a:t>非平凡的函数依赖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，但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⊆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 </a:t>
            </a:r>
            <a:r>
              <a:rPr lang="zh-CN" altLang="en-US" dirty="0">
                <a:sym typeface="Calibri" panose="020F0502020204030204" pitchFamily="34" charset="0"/>
              </a:rPr>
              <a:t>则称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是</a:t>
            </a:r>
            <a:r>
              <a:rPr lang="zh-CN" altLang="en-US" dirty="0">
                <a:solidFill>
                  <a:srgbClr val="FF00FF"/>
                </a:solidFill>
                <a:sym typeface="Calibri" panose="020F0502020204030204" pitchFamily="34" charset="0"/>
              </a:rPr>
              <a:t>平凡的函数依赖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</a:p>
          <a:p>
            <a:pPr lvl="1" indent="-285750"/>
            <a:endParaRPr lang="zh-CN" altLang="en-US" dirty="0">
              <a:sym typeface="Calibri" panose="020F0502020204030204" pitchFamily="34" charset="0"/>
            </a:endParaRPr>
          </a:p>
        </p:txBody>
      </p:sp>
      <p:sp>
        <p:nvSpPr>
          <p:cNvPr id="29702" name="文本框 3"/>
          <p:cNvSpPr>
            <a:spLocks noChangeArrowheads="1"/>
          </p:cNvSpPr>
          <p:nvPr/>
        </p:nvSpPr>
        <p:spPr bwMode="auto">
          <a:xfrm>
            <a:off x="539750" y="3282950"/>
            <a:ext cx="7777163" cy="1200329"/>
          </a:xfrm>
          <a:prstGeom prst="rect">
            <a:avLst/>
          </a:prstGeom>
          <a:gradFill rotWithShape="1">
            <a:gsLst>
              <a:gs pos="0">
                <a:srgbClr val="8FDEA0"/>
              </a:gs>
              <a:gs pos="50000">
                <a:srgbClr val="BCE9C5"/>
              </a:gs>
              <a:gs pos="100000">
                <a:srgbClr val="DFF3E3"/>
              </a:gs>
            </a:gsLst>
            <a:lin ang="5400000" scaled="1"/>
          </a:gradFill>
          <a:ln w="19050">
            <a:solidFill>
              <a:srgbClr val="00B050"/>
            </a:solidFill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平凡函数依赖都是必然成立的，不反映新的语义。</a:t>
            </a:r>
            <a:endParaRPr lang="en-US" altLang="zh-CN" sz="2400" b="1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buSzPct val="100000"/>
            </a:pPr>
            <a:endParaRPr lang="en-US" altLang="en-US" sz="2400" b="1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buSzPct val="100000"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若不特别声明， 我们总是讨论非平凡函数依赖。</a:t>
            </a:r>
            <a:endParaRPr lang="zh-CN" alt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2530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253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0825" y="38100"/>
            <a:ext cx="8964613" cy="942975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平凡函数依赖与非平凡函数依赖（续）</a:t>
            </a:r>
          </a:p>
        </p:txBody>
      </p:sp>
      <p:sp>
        <p:nvSpPr>
          <p:cNvPr id="2253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339850"/>
            <a:ext cx="8229600" cy="4854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若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，则</a:t>
            </a:r>
            <a:r>
              <a:rPr lang="en-US" altLang="zh-CN" i="1" dirty="0">
                <a:highlight>
                  <a:srgbClr val="FFFF00"/>
                </a:highlight>
                <a:sym typeface="Calibri" panose="020F0502020204030204" pitchFamily="34" charset="0"/>
              </a:rPr>
              <a:t>X</a:t>
            </a:r>
            <a:r>
              <a:rPr lang="zh-CN" altLang="en-US" dirty="0">
                <a:sym typeface="Calibri" panose="020F0502020204030204" pitchFamily="34" charset="0"/>
              </a:rPr>
              <a:t>称为这个函数依赖的</a:t>
            </a:r>
            <a:r>
              <a:rPr lang="zh-CN" altLang="en-US" dirty="0">
                <a:solidFill>
                  <a:srgbClr val="FF00FF"/>
                </a:solidFill>
                <a:highlight>
                  <a:srgbClr val="FFFF00"/>
                </a:highlight>
                <a:sym typeface="Calibri" panose="020F0502020204030204" pitchFamily="34" charset="0"/>
              </a:rPr>
              <a:t>决定因素</a:t>
            </a:r>
          </a:p>
          <a:p>
            <a:pPr>
              <a:lnSpc>
                <a:spcPct val="150000"/>
              </a:lnSpc>
            </a:pPr>
            <a:endParaRPr lang="zh-CN" altLang="en-US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若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ym typeface="Calibri" panose="020F0502020204030204" pitchFamily="34" charset="0"/>
              </a:rPr>
              <a:t>，则记作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←→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若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不函数依赖于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ym typeface="Calibri" panose="020F0502020204030204" pitchFamily="34" charset="0"/>
              </a:rPr>
              <a:t>，则记作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↛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3554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3.</a:t>
            </a:r>
            <a:r>
              <a:rPr lang="zh-CN" altLang="en-US" sz="3600">
                <a:sym typeface="微软雅黑" panose="020B0503020204020204" pitchFamily="34" charset="-122"/>
              </a:rPr>
              <a:t> 完全函数依赖与部分函数依赖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339850"/>
            <a:ext cx="8229600" cy="4854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【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定义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6.2 】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在</a:t>
            </a:r>
            <a:r>
              <a:rPr lang="en-US" altLang="zh-CN" i="1" dirty="0">
                <a:sym typeface="Calibri" panose="020F0502020204030204" pitchFamily="34" charset="0"/>
              </a:rPr>
              <a:t>R(U)</a:t>
            </a:r>
            <a:r>
              <a:rPr lang="zh-CN" altLang="en-US" dirty="0">
                <a:sym typeface="Calibri" panose="020F0502020204030204" pitchFamily="34" charset="0"/>
              </a:rPr>
              <a:t>中，</a:t>
            </a:r>
            <a:endParaRPr lang="en-US" altLang="zh-CN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如果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，并且对于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ym typeface="Calibri" panose="020F0502020204030204" pitchFamily="34" charset="0"/>
              </a:rPr>
              <a:t>的任何一个</a:t>
            </a:r>
            <a:r>
              <a:rPr lang="zh-CN" altLang="en-US" dirty="0">
                <a:solidFill>
                  <a:srgbClr val="0066FF"/>
                </a:solidFill>
                <a:sym typeface="Calibri" panose="020F0502020204030204" pitchFamily="34" charset="0"/>
              </a:rPr>
              <a:t>真子集</a:t>
            </a:r>
            <a:r>
              <a:rPr lang="en-US" altLang="zh-CN" i="1" dirty="0">
                <a:sym typeface="Calibri" panose="020F0502020204030204" pitchFamily="34" charset="0"/>
              </a:rPr>
              <a:t>X’</a:t>
            </a:r>
            <a:r>
              <a:rPr lang="zh-CN" altLang="en-US" dirty="0">
                <a:sym typeface="Calibri" panose="020F0502020204030204" pitchFamily="34" charset="0"/>
              </a:rPr>
              <a:t>, 都有 </a:t>
            </a:r>
            <a:r>
              <a:rPr lang="en-US" altLang="zh-CN" i="1" dirty="0">
                <a:sym typeface="Calibri" panose="020F0502020204030204" pitchFamily="34" charset="0"/>
              </a:rPr>
              <a:t>X’ </a:t>
            </a:r>
            <a:r>
              <a:rPr lang="en-US" altLang="zh-CN" dirty="0">
                <a:sym typeface="Calibri" panose="020F0502020204030204" pitchFamily="34" charset="0"/>
              </a:rPr>
              <a:t>↛</a:t>
            </a:r>
            <a:r>
              <a:rPr lang="en-US" altLang="zh-CN" i="1" dirty="0">
                <a:sym typeface="Calibri" panose="020F0502020204030204" pitchFamily="34" charset="0"/>
              </a:rPr>
              <a:t> Y</a:t>
            </a:r>
            <a:r>
              <a:rPr lang="en-US" altLang="zh-CN" dirty="0">
                <a:sym typeface="Calibri" panose="020F0502020204030204" pitchFamily="34" charset="0"/>
              </a:rPr>
              <a:t>, 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则</a:t>
            </a:r>
            <a:r>
              <a:rPr lang="zh-CN" altLang="en-US" dirty="0">
                <a:sym typeface="Calibri" panose="020F0502020204030204" pitchFamily="34" charset="0"/>
              </a:rPr>
              <a:t>称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对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olidFill>
                  <a:srgbClr val="FF00FF"/>
                </a:solidFill>
                <a:sym typeface="Calibri" panose="020F0502020204030204" pitchFamily="34" charset="0"/>
              </a:rPr>
              <a:t>完全函数依赖</a:t>
            </a:r>
            <a:r>
              <a:rPr lang="zh-CN" altLang="en-US" dirty="0">
                <a:sym typeface="Calibri" panose="020F0502020204030204" pitchFamily="34" charset="0"/>
              </a:rPr>
              <a:t>，记作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 →</a:t>
            </a:r>
            <a:r>
              <a:rPr lang="zh-CN" altLang="en-US" dirty="0">
                <a:sym typeface="Calibri" panose="020F0502020204030204" pitchFamily="34" charset="0"/>
              </a:rPr>
              <a:t> 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en-US" altLang="en-US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若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，但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不完全函数依赖于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则</a:t>
            </a:r>
            <a:r>
              <a:rPr lang="zh-CN" altLang="en-US" dirty="0">
                <a:sym typeface="Calibri" panose="020F0502020204030204" pitchFamily="34" charset="0"/>
              </a:rPr>
              <a:t>称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对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olidFill>
                  <a:srgbClr val="FF00FF"/>
                </a:solidFill>
                <a:sym typeface="Calibri" panose="020F0502020204030204" pitchFamily="34" charset="0"/>
              </a:rPr>
              <a:t>部分函数依赖</a:t>
            </a:r>
            <a:r>
              <a:rPr lang="zh-CN" altLang="en-US" dirty="0">
                <a:sym typeface="Calibri" panose="020F0502020204030204" pitchFamily="34" charset="0"/>
              </a:rPr>
              <a:t>，记作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 → 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</a:p>
        </p:txBody>
      </p:sp>
      <p:sp>
        <p:nvSpPr>
          <p:cNvPr id="23557" name="文本框 4"/>
          <p:cNvSpPr>
            <a:spLocks noChangeArrowheads="1"/>
          </p:cNvSpPr>
          <p:nvPr/>
        </p:nvSpPr>
        <p:spPr bwMode="auto">
          <a:xfrm>
            <a:off x="6929438" y="3501772"/>
            <a:ext cx="338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SzPct val="100000"/>
            </a:pP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F</a:t>
            </a:r>
          </a:p>
        </p:txBody>
      </p:sp>
      <p:sp>
        <p:nvSpPr>
          <p:cNvPr id="23558" name="文本框 10"/>
          <p:cNvSpPr>
            <a:spLocks noChangeArrowheads="1"/>
          </p:cNvSpPr>
          <p:nvPr/>
        </p:nvSpPr>
        <p:spPr bwMode="auto">
          <a:xfrm>
            <a:off x="3421063" y="4754563"/>
            <a:ext cx="32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P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</a:p>
        </p:txBody>
      </p:sp>
      <p:sp>
        <p:nvSpPr>
          <p:cNvPr id="24578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4579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15900" y="-31750"/>
            <a:ext cx="8964613" cy="1130300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完全函数依赖与部分函数依赖（续）</a:t>
            </a:r>
          </a:p>
        </p:txBody>
      </p:sp>
      <p:sp>
        <p:nvSpPr>
          <p:cNvPr id="24580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339850"/>
            <a:ext cx="8229600" cy="4854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[</a:t>
            </a:r>
            <a:r>
              <a:rPr lang="zh-CN" altLang="en-US" dirty="0">
                <a:sym typeface="Calibri" panose="020F0502020204030204" pitchFamily="34" charset="0"/>
              </a:rPr>
              <a:t>例</a:t>
            </a:r>
            <a:r>
              <a:rPr lang="en-US" altLang="zh-CN" dirty="0">
                <a:sym typeface="Calibri" panose="020F0502020204030204" pitchFamily="34" charset="0"/>
              </a:rPr>
              <a:t>] </a:t>
            </a:r>
            <a:r>
              <a:rPr lang="zh-CN" altLang="en-US" dirty="0">
                <a:sym typeface="Calibri" panose="020F0502020204030204" pitchFamily="34" charset="0"/>
              </a:rPr>
              <a:t>在关系</a:t>
            </a:r>
            <a:r>
              <a:rPr lang="en-US" altLang="zh-CN" dirty="0">
                <a:sym typeface="Calibri" panose="020F0502020204030204" pitchFamily="34" charset="0"/>
              </a:rPr>
              <a:t>SC(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en-US" altLang="zh-CN" dirty="0">
                <a:sym typeface="Calibri" panose="020F0502020204030204" pitchFamily="34" charset="0"/>
              </a:rPr>
              <a:t>, </a:t>
            </a:r>
            <a:r>
              <a:rPr lang="en-US" altLang="zh-CN" dirty="0" err="1">
                <a:sym typeface="Calibri" panose="020F0502020204030204" pitchFamily="34" charset="0"/>
              </a:rPr>
              <a:t>Cno</a:t>
            </a:r>
            <a:r>
              <a:rPr lang="en-US" altLang="zh-CN" dirty="0">
                <a:sym typeface="Calibri" panose="020F0502020204030204" pitchFamily="34" charset="0"/>
              </a:rPr>
              <a:t>, Grade)</a:t>
            </a:r>
            <a:r>
              <a:rPr lang="zh-CN" altLang="en-US" dirty="0">
                <a:sym typeface="Calibri" panose="020F0502020204030204" pitchFamily="34" charset="0"/>
              </a:rPr>
              <a:t>中，有：</a:t>
            </a:r>
          </a:p>
          <a:p>
            <a:pPr lvl="1" indent="-285750" algn="l"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         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en-US" altLang="zh-CN" dirty="0">
                <a:sym typeface="Calibri" panose="020F0502020204030204" pitchFamily="34" charset="0"/>
              </a:rPr>
              <a:t> ↛Grade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en-US" altLang="zh-CN" dirty="0" err="1">
                <a:sym typeface="Calibri" panose="020F0502020204030204" pitchFamily="34" charset="0"/>
              </a:rPr>
              <a:t>Cno</a:t>
            </a:r>
            <a:r>
              <a:rPr lang="en-US" altLang="zh-CN" dirty="0">
                <a:sym typeface="Calibri" panose="020F0502020204030204" pitchFamily="34" charset="0"/>
              </a:rPr>
              <a:t> ↛ Grade</a:t>
            </a:r>
            <a:r>
              <a:rPr lang="zh-CN" altLang="en-US" dirty="0">
                <a:sym typeface="Calibri" panose="020F0502020204030204" pitchFamily="34" charset="0"/>
              </a:rPr>
              <a:t>，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ym typeface="Calibri" panose="020F0502020204030204" pitchFamily="34" charset="0"/>
              </a:rPr>
              <a:t>	因此：</a:t>
            </a:r>
            <a:r>
              <a:rPr lang="en-US" altLang="zh-CN" sz="2400" dirty="0">
                <a:sym typeface="Calibri" panose="020F0502020204030204" pitchFamily="34" charset="0"/>
              </a:rPr>
              <a:t>(</a:t>
            </a:r>
            <a:r>
              <a:rPr lang="en-US" altLang="zh-CN" sz="2400" dirty="0" err="1">
                <a:sym typeface="Calibri" panose="020F0502020204030204" pitchFamily="34" charset="0"/>
              </a:rPr>
              <a:t>Sno</a:t>
            </a:r>
            <a:r>
              <a:rPr lang="en-US" altLang="zh-CN" sz="2400" dirty="0">
                <a:sym typeface="Calibri" panose="020F0502020204030204" pitchFamily="34" charset="0"/>
              </a:rPr>
              <a:t>, </a:t>
            </a:r>
            <a:r>
              <a:rPr lang="en-US" altLang="zh-CN" sz="2400" dirty="0" err="1">
                <a:sym typeface="Calibri" panose="020F0502020204030204" pitchFamily="34" charset="0"/>
              </a:rPr>
              <a:t>Cno</a:t>
            </a:r>
            <a:r>
              <a:rPr lang="en-US" altLang="zh-CN" sz="2400" dirty="0">
                <a:sym typeface="Calibri" panose="020F0502020204030204" pitchFamily="34" charset="0"/>
              </a:rPr>
              <a:t>)  →</a:t>
            </a:r>
            <a:r>
              <a:rPr lang="zh-CN" altLang="en-US" sz="2400" dirty="0">
                <a:sym typeface="Calibri" panose="020F0502020204030204" pitchFamily="34" charset="0"/>
              </a:rPr>
              <a:t>   </a:t>
            </a:r>
            <a:r>
              <a:rPr lang="en-US" altLang="zh-CN" sz="2400" dirty="0">
                <a:sym typeface="Calibri" panose="020F0502020204030204" pitchFamily="34" charset="0"/>
              </a:rPr>
              <a:t>Grade</a:t>
            </a:r>
            <a:endParaRPr lang="zh-CN" altLang="en-US" sz="2400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en-US" altLang="en-US" dirty="0">
                <a:sym typeface="Calibri" panose="020F0502020204030204" pitchFamily="34" charset="0"/>
              </a:rPr>
              <a:t>                    </a:t>
            </a:r>
            <a:r>
              <a:rPr lang="en-US" altLang="zh-CN" dirty="0">
                <a:sym typeface="Calibri" panose="020F0502020204030204" pitchFamily="34" charset="0"/>
              </a:rPr>
              <a:t>(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en-US" altLang="zh-CN" dirty="0">
                <a:sym typeface="Calibri" panose="020F0502020204030204" pitchFamily="34" charset="0"/>
              </a:rPr>
              <a:t>, </a:t>
            </a:r>
            <a:r>
              <a:rPr lang="en-US" altLang="zh-CN" dirty="0" err="1">
                <a:sym typeface="Calibri" panose="020F0502020204030204" pitchFamily="34" charset="0"/>
              </a:rPr>
              <a:t>Cno</a:t>
            </a:r>
            <a:r>
              <a:rPr lang="en-US" altLang="zh-CN" dirty="0">
                <a:sym typeface="Calibri" panose="020F0502020204030204" pitchFamily="34" charset="0"/>
              </a:rPr>
              <a:t>)→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endParaRPr lang="en-US" altLang="zh-CN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                    (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en-US" altLang="zh-CN" dirty="0">
                <a:sym typeface="Calibri" panose="020F0502020204030204" pitchFamily="34" charset="0"/>
              </a:rPr>
              <a:t>, </a:t>
            </a:r>
            <a:r>
              <a:rPr lang="en-US" altLang="zh-CN" dirty="0" err="1">
                <a:sym typeface="Calibri" panose="020F0502020204030204" pitchFamily="34" charset="0"/>
              </a:rPr>
              <a:t>Cno</a:t>
            </a:r>
            <a:r>
              <a:rPr lang="en-US" altLang="zh-CN" dirty="0">
                <a:sym typeface="Calibri" panose="020F0502020204030204" pitchFamily="34" charset="0"/>
              </a:rPr>
              <a:t>) →</a:t>
            </a:r>
            <a:r>
              <a:rPr lang="en-US" altLang="zh-CN" dirty="0" err="1">
                <a:sym typeface="Calibri" panose="020F0502020204030204" pitchFamily="34" charset="0"/>
              </a:rPr>
              <a:t>Cno</a:t>
            </a:r>
            <a:endParaRPr lang="en-US" altLang="zh-CN" dirty="0">
              <a:sym typeface="Calibri" panose="020F0502020204030204" pitchFamily="34" charset="0"/>
            </a:endParaRPr>
          </a:p>
        </p:txBody>
      </p:sp>
      <p:sp>
        <p:nvSpPr>
          <p:cNvPr id="24581" name="文本框 10"/>
          <p:cNvSpPr>
            <a:spLocks noChangeArrowheads="1"/>
          </p:cNvSpPr>
          <p:nvPr/>
        </p:nvSpPr>
        <p:spPr bwMode="auto">
          <a:xfrm>
            <a:off x="3992563" y="2708275"/>
            <a:ext cx="3238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F</a:t>
            </a:r>
          </a:p>
        </p:txBody>
      </p:sp>
      <p:sp>
        <p:nvSpPr>
          <p:cNvPr id="24582" name="文本框 11"/>
          <p:cNvSpPr>
            <a:spLocks noChangeArrowheads="1"/>
          </p:cNvSpPr>
          <p:nvPr/>
        </p:nvSpPr>
        <p:spPr bwMode="auto">
          <a:xfrm>
            <a:off x="3992563" y="3929063"/>
            <a:ext cx="3238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P</a:t>
            </a:r>
          </a:p>
        </p:txBody>
      </p:sp>
      <p:sp>
        <p:nvSpPr>
          <p:cNvPr id="24583" name="文本框 12"/>
          <p:cNvSpPr>
            <a:spLocks noChangeArrowheads="1"/>
          </p:cNvSpPr>
          <p:nvPr/>
        </p:nvSpPr>
        <p:spPr bwMode="auto">
          <a:xfrm>
            <a:off x="3943350" y="3348038"/>
            <a:ext cx="3238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P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5602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4.</a:t>
            </a:r>
            <a:r>
              <a:rPr lang="zh-CN" altLang="en-US" sz="3600">
                <a:sym typeface="微软雅黑" panose="020B0503020204020204" pitchFamily="34" charset="-122"/>
              </a:rPr>
              <a:t> 传递函数依赖</a:t>
            </a:r>
            <a:endParaRPr lang="zh-CN" altLang="en-US" sz="360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981075"/>
            <a:ext cx="8229600" cy="5616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【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定义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6.3 】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在</a:t>
            </a:r>
            <a:r>
              <a:rPr lang="en-US" altLang="zh-CN" i="1" dirty="0">
                <a:sym typeface="Calibri" panose="020F0502020204030204" pitchFamily="34" charset="0"/>
              </a:rPr>
              <a:t>R(U)</a:t>
            </a:r>
            <a:r>
              <a:rPr lang="zh-CN" altLang="en-US" dirty="0">
                <a:sym typeface="Calibri" panose="020F0502020204030204" pitchFamily="34" charset="0"/>
              </a:rPr>
              <a:t>中，如果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(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⊈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)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↛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Z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en-US" altLang="zh-CN" i="1" dirty="0">
                <a:sym typeface="Calibri" panose="020F0502020204030204" pitchFamily="34" charset="0"/>
              </a:rPr>
              <a:t>Z</a:t>
            </a:r>
            <a:r>
              <a:rPr lang="en-US" altLang="zh-CN" dirty="0">
                <a:sym typeface="Calibri" panose="020F0502020204030204" pitchFamily="34" charset="0"/>
              </a:rPr>
              <a:t>⊈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, </a:t>
            </a:r>
            <a:r>
              <a:rPr lang="zh-CN" altLang="en-US" dirty="0">
                <a:sym typeface="Calibri" panose="020F0502020204030204" pitchFamily="34" charset="0"/>
              </a:rPr>
              <a:t>则称</a:t>
            </a:r>
            <a:r>
              <a:rPr lang="en-US" altLang="zh-CN" i="1" dirty="0">
                <a:sym typeface="Calibri" panose="020F0502020204030204" pitchFamily="34" charset="0"/>
              </a:rPr>
              <a:t>Z</a:t>
            </a:r>
            <a:r>
              <a:rPr lang="zh-CN" altLang="en-US" dirty="0">
                <a:sym typeface="Calibri" panose="020F0502020204030204" pitchFamily="34" charset="0"/>
              </a:rPr>
              <a:t>对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olidFill>
                  <a:srgbClr val="FF00FF"/>
                </a:solidFill>
                <a:sym typeface="Calibri" panose="020F0502020204030204" pitchFamily="34" charset="0"/>
              </a:rPr>
              <a:t>传递函数依赖</a:t>
            </a:r>
            <a:r>
              <a:rPr lang="en-US" altLang="zh-CN" dirty="0">
                <a:sym typeface="Calibri" panose="020F0502020204030204" pitchFamily="34" charset="0"/>
              </a:rPr>
              <a:t>(transitive functional dependency)</a:t>
            </a:r>
            <a:r>
              <a:rPr lang="zh-CN" altLang="en-US" dirty="0">
                <a:sym typeface="Calibri" panose="020F0502020204030204" pitchFamily="34" charset="0"/>
              </a:rPr>
              <a:t>。记为：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 → </a:t>
            </a:r>
            <a:r>
              <a:rPr lang="en-US" altLang="zh-CN" i="1" dirty="0">
                <a:sym typeface="Calibri" panose="020F0502020204030204" pitchFamily="34" charset="0"/>
              </a:rPr>
              <a:t>Z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zh-CN" altLang="en-US" sz="3200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</a:pPr>
            <a:r>
              <a:rPr lang="zh-CN" altLang="en-US" sz="2000" i="1" dirty="0">
                <a:sym typeface="Times New Roman" panose="02020603050405020304" pitchFamily="18" charset="0"/>
              </a:rPr>
              <a:t>注</a:t>
            </a:r>
            <a:r>
              <a:rPr lang="en-US" altLang="zh-CN" sz="2000" i="1" dirty="0">
                <a:sym typeface="Times New Roman" panose="02020603050405020304" pitchFamily="18" charset="0"/>
              </a:rPr>
              <a:t>: </a:t>
            </a:r>
            <a:r>
              <a:rPr lang="zh-CN" altLang="en-US" sz="2000" i="1" dirty="0">
                <a:sym typeface="Times New Roman" panose="02020603050405020304" pitchFamily="18" charset="0"/>
              </a:rPr>
              <a:t>如果</a:t>
            </a:r>
            <a:r>
              <a:rPr lang="en-US" altLang="zh-CN" sz="2000" i="1" dirty="0">
                <a:sym typeface="Times New Roman" panose="02020603050405020304" pitchFamily="18" charset="0"/>
              </a:rPr>
              <a:t>Y→X, </a:t>
            </a:r>
            <a:r>
              <a:rPr lang="zh-CN" altLang="en-US" sz="2000" i="1" dirty="0">
                <a:sym typeface="Times New Roman" panose="02020603050405020304" pitchFamily="18" charset="0"/>
              </a:rPr>
              <a:t>即</a:t>
            </a:r>
            <a:r>
              <a:rPr lang="en-US" altLang="zh-CN" sz="2000" i="1" dirty="0">
                <a:sym typeface="Times New Roman" panose="02020603050405020304" pitchFamily="18" charset="0"/>
              </a:rPr>
              <a:t>X←→Y</a:t>
            </a:r>
            <a:r>
              <a:rPr lang="zh-CN" altLang="en-US" sz="2000" i="1" dirty="0">
                <a:sym typeface="Times New Roman" panose="02020603050405020304" pitchFamily="18" charset="0"/>
              </a:rPr>
              <a:t>，则</a:t>
            </a:r>
            <a:r>
              <a:rPr lang="en-US" altLang="zh-CN" sz="2000" i="1" dirty="0">
                <a:sym typeface="Times New Roman" panose="02020603050405020304" pitchFamily="18" charset="0"/>
              </a:rPr>
              <a:t>Z</a:t>
            </a:r>
            <a:r>
              <a:rPr lang="zh-CN" altLang="en-US" sz="2000" i="1" dirty="0">
                <a:sym typeface="Times New Roman" panose="02020603050405020304" pitchFamily="18" charset="0"/>
              </a:rPr>
              <a:t>直接依赖于</a:t>
            </a:r>
            <a:r>
              <a:rPr lang="en-US" altLang="zh-CN" sz="2000" i="1" dirty="0">
                <a:sym typeface="Times New Roman" panose="02020603050405020304" pitchFamily="18" charset="0"/>
              </a:rPr>
              <a:t>X</a:t>
            </a:r>
            <a:r>
              <a:rPr lang="zh-CN" altLang="en-US" sz="2000" i="1" dirty="0">
                <a:sym typeface="Times New Roman" panose="02020603050405020304" pitchFamily="18" charset="0"/>
              </a:rPr>
              <a:t>，而不是传递函数依赖。</a:t>
            </a:r>
            <a:endParaRPr lang="en-US" altLang="zh-CN" sz="2000" i="1" dirty="0">
              <a:sym typeface="Times New Roman" panose="02020603050405020304" pitchFamily="18" charset="0"/>
            </a:endParaRPr>
          </a:p>
          <a:p>
            <a:pPr lvl="1" indent="-285750" algn="l">
              <a:lnSpc>
                <a:spcPct val="120000"/>
              </a:lnSpc>
            </a:pPr>
            <a:endParaRPr lang="zh-CN" altLang="en-US" sz="2000" i="1" dirty="0">
              <a:sym typeface="Times New Roman" panose="02020603050405020304" pitchFamily="18" charset="0"/>
            </a:endParaRPr>
          </a:p>
          <a:p>
            <a:pPr lvl="1" indent="-285750" algn="l">
              <a:lnSpc>
                <a:spcPct val="120000"/>
              </a:lnSpc>
            </a:pPr>
            <a:r>
              <a:rPr lang="en-US" altLang="zh-CN" dirty="0">
                <a:sym typeface="Times New Roman" panose="02020603050405020304" pitchFamily="18" charset="0"/>
              </a:rPr>
              <a:t>[</a:t>
            </a:r>
            <a:r>
              <a:rPr lang="zh-CN" altLang="en-US" dirty="0">
                <a:sym typeface="Times New Roman" panose="02020603050405020304" pitchFamily="18" charset="0"/>
              </a:rPr>
              <a:t>例</a:t>
            </a:r>
            <a:r>
              <a:rPr lang="en-US" altLang="zh-CN" dirty="0">
                <a:sym typeface="Times New Roman" panose="02020603050405020304" pitchFamily="18" charset="0"/>
              </a:rPr>
              <a:t>] </a:t>
            </a:r>
            <a:r>
              <a:rPr lang="zh-CN" altLang="en-US" dirty="0">
                <a:sym typeface="Times New Roman" panose="02020603050405020304" pitchFamily="18" charset="0"/>
              </a:rPr>
              <a:t>在关系</a:t>
            </a:r>
            <a:r>
              <a:rPr lang="en-US" altLang="zh-CN" dirty="0">
                <a:sym typeface="Times New Roman" panose="02020603050405020304" pitchFamily="18" charset="0"/>
              </a:rPr>
              <a:t>Std(</a:t>
            </a:r>
            <a:r>
              <a:rPr lang="en-US" altLang="zh-CN" dirty="0" err="1">
                <a:sym typeface="Times New Roman" panose="02020603050405020304" pitchFamily="18" charset="0"/>
              </a:rPr>
              <a:t>Sno</a:t>
            </a:r>
            <a:r>
              <a:rPr lang="en-US" altLang="zh-CN" dirty="0">
                <a:sym typeface="Times New Roman" panose="02020603050405020304" pitchFamily="18" charset="0"/>
              </a:rPr>
              <a:t>, </a:t>
            </a:r>
            <a:r>
              <a:rPr lang="en-US" altLang="zh-CN" dirty="0" err="1">
                <a:sym typeface="Times New Roman" panose="02020603050405020304" pitchFamily="18" charset="0"/>
              </a:rPr>
              <a:t>Sdept</a:t>
            </a:r>
            <a:r>
              <a:rPr lang="en-US" altLang="zh-CN" dirty="0">
                <a:sym typeface="Times New Roman" panose="02020603050405020304" pitchFamily="18" charset="0"/>
              </a:rPr>
              <a:t>, </a:t>
            </a:r>
            <a:r>
              <a:rPr lang="en-US" altLang="zh-CN" dirty="0" err="1">
                <a:sym typeface="Times New Roman" panose="02020603050405020304" pitchFamily="18" charset="0"/>
              </a:rPr>
              <a:t>Mname</a:t>
            </a:r>
            <a:r>
              <a:rPr lang="en-US" altLang="zh-CN" dirty="0">
                <a:sym typeface="Times New Roman" panose="02020603050405020304" pitchFamily="18" charset="0"/>
              </a:rPr>
              <a:t>)</a:t>
            </a:r>
            <a:r>
              <a:rPr lang="zh-CN" altLang="en-US" dirty="0">
                <a:sym typeface="Times New Roman" panose="02020603050405020304" pitchFamily="18" charset="0"/>
              </a:rPr>
              <a:t>中，有：</a:t>
            </a:r>
            <a:endParaRPr lang="zh-CN" altLang="en-US" sz="2800" dirty="0">
              <a:sym typeface="Times New Roman" panose="02020603050405020304" pitchFamily="18" charset="0"/>
            </a:endParaRPr>
          </a:p>
          <a:p>
            <a:pPr lvl="2" indent="-228600" algn="l">
              <a:lnSpc>
                <a:spcPct val="120000"/>
              </a:lnSpc>
            </a:pPr>
            <a:r>
              <a:rPr lang="en-US" altLang="zh-CN" dirty="0" err="1">
                <a:sym typeface="Times New Roman" panose="02020603050405020304" pitchFamily="18" charset="0"/>
              </a:rPr>
              <a:t>Sno</a:t>
            </a:r>
            <a:r>
              <a:rPr lang="en-US" altLang="zh-CN" dirty="0">
                <a:sym typeface="Times New Roman" panose="02020603050405020304" pitchFamily="18" charset="0"/>
              </a:rPr>
              <a:t> → </a:t>
            </a:r>
            <a:r>
              <a:rPr lang="en-US" altLang="zh-CN" dirty="0" err="1">
                <a:sym typeface="Times New Roman" panose="02020603050405020304" pitchFamily="18" charset="0"/>
              </a:rPr>
              <a:t>Sdept</a:t>
            </a:r>
            <a:r>
              <a:rPr lang="zh-CN" altLang="en-US" dirty="0">
                <a:sym typeface="Times New Roman" panose="02020603050405020304" pitchFamily="18" charset="0"/>
              </a:rPr>
              <a:t>，</a:t>
            </a:r>
            <a:r>
              <a:rPr lang="en-US" altLang="zh-CN" dirty="0" err="1">
                <a:sym typeface="Times New Roman" panose="02020603050405020304" pitchFamily="18" charset="0"/>
              </a:rPr>
              <a:t>Sdept</a:t>
            </a:r>
            <a:r>
              <a:rPr lang="en-US" altLang="zh-CN" dirty="0">
                <a:sym typeface="Times New Roman" panose="02020603050405020304" pitchFamily="18" charset="0"/>
              </a:rPr>
              <a:t> → </a:t>
            </a:r>
            <a:r>
              <a:rPr lang="en-US" altLang="zh-CN" dirty="0" err="1">
                <a:sym typeface="Times New Roman" panose="02020603050405020304" pitchFamily="18" charset="0"/>
              </a:rPr>
              <a:t>Mname</a:t>
            </a:r>
            <a:r>
              <a:rPr lang="zh-CN" altLang="en-US" dirty="0">
                <a:sym typeface="Times New Roman" panose="02020603050405020304" pitchFamily="18" charset="0"/>
              </a:rPr>
              <a:t>，</a:t>
            </a:r>
            <a:endParaRPr lang="en-US" altLang="zh-CN" dirty="0">
              <a:sym typeface="Times New Roman" panose="02020603050405020304" pitchFamily="18" charset="0"/>
            </a:endParaRPr>
          </a:p>
          <a:p>
            <a:pPr lvl="2" indent="-228600" algn="l">
              <a:lnSpc>
                <a:spcPct val="120000"/>
              </a:lnSpc>
            </a:pPr>
            <a:r>
              <a:rPr lang="en-US" altLang="zh-CN" dirty="0" err="1">
                <a:sym typeface="Times New Roman" panose="02020603050405020304" pitchFamily="18" charset="0"/>
              </a:rPr>
              <a:t>Mname</a:t>
            </a:r>
            <a:r>
              <a:rPr lang="zh-CN" altLang="en-US" dirty="0">
                <a:sym typeface="Times New Roman" panose="02020603050405020304" pitchFamily="18" charset="0"/>
              </a:rPr>
              <a:t>传递函数依赖于</a:t>
            </a:r>
            <a:r>
              <a:rPr lang="en-US" altLang="zh-CN" dirty="0" err="1">
                <a:sym typeface="Times New Roman" panose="02020603050405020304" pitchFamily="18" charset="0"/>
              </a:rPr>
              <a:t>Sno</a:t>
            </a:r>
            <a:endParaRPr lang="zh-CN" altLang="en-US" dirty="0"/>
          </a:p>
        </p:txBody>
      </p:sp>
      <p:sp>
        <p:nvSpPr>
          <p:cNvPr id="25605" name="文本框 3"/>
          <p:cNvSpPr>
            <a:spLocks noChangeArrowheads="1"/>
          </p:cNvSpPr>
          <p:nvPr/>
        </p:nvSpPr>
        <p:spPr bwMode="auto">
          <a:xfrm>
            <a:off x="4355985" y="3102484"/>
            <a:ext cx="5889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SzPct val="100000"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传递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3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>
                <a:sym typeface="微软雅黑" panose="020B0503020204020204" pitchFamily="34" charset="-122"/>
              </a:rPr>
              <a:t>6.2 </a:t>
            </a:r>
            <a:r>
              <a:rPr lang="zh-CN" altLang="en-US">
                <a:sym typeface="微软雅黑" panose="020B0503020204020204" pitchFamily="34" charset="-122"/>
              </a:rPr>
              <a:t>规范化</a:t>
            </a:r>
            <a:endParaRPr lang="zh-CN" altLang="en-US"/>
          </a:p>
        </p:txBody>
      </p:sp>
      <p:sp>
        <p:nvSpPr>
          <p:cNvPr id="26626" name="文本占位符 4"/>
          <p:cNvSpPr>
            <a:spLocks noGrp="1" noChangeArrowheads="1"/>
          </p:cNvSpPr>
          <p:nvPr>
            <p:ph type="subTitle"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6.2.1 </a:t>
            </a:r>
            <a:r>
              <a:rPr lang="zh-CN" altLang="en-US">
                <a:sym typeface="Calibri" panose="020F0502020204030204" pitchFamily="34" charset="0"/>
              </a:rPr>
              <a:t>函数依赖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B050"/>
                </a:solidFill>
                <a:sym typeface="Calibri" panose="020F0502020204030204" pitchFamily="34" charset="0"/>
              </a:rPr>
              <a:t>6.2.2  </a:t>
            </a:r>
            <a:r>
              <a:rPr lang="zh-CN" altLang="en-US">
                <a:solidFill>
                  <a:srgbClr val="00B050"/>
                </a:solidFill>
                <a:sym typeface="Calibri" panose="020F0502020204030204" pitchFamily="34" charset="0"/>
              </a:rPr>
              <a:t>码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6.2.3  </a:t>
            </a:r>
            <a:r>
              <a:rPr lang="zh-CN" altLang="en-US">
                <a:sym typeface="Calibri" panose="020F0502020204030204" pitchFamily="34" charset="0"/>
              </a:rPr>
              <a:t>范式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6.2.4  2NF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6.2.5  3NF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6.2.6  BCNF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6.2.7  </a:t>
            </a:r>
            <a:r>
              <a:rPr lang="zh-CN" altLang="en-US">
                <a:sym typeface="Calibri" panose="020F0502020204030204" pitchFamily="34" charset="0"/>
              </a:rPr>
              <a:t>多值依赖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6.2.8  4NF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6.2.9  </a:t>
            </a:r>
            <a:r>
              <a:rPr lang="zh-CN" altLang="en-US">
                <a:sym typeface="Calibri" panose="020F0502020204030204" pitchFamily="34" charset="0"/>
              </a:rPr>
              <a:t>规范化小结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7650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6.2.2</a:t>
            </a:r>
            <a:r>
              <a:rPr lang="zh-CN" altLang="en-US" sz="3600">
                <a:sym typeface="微软雅黑" panose="020B0503020204020204" pitchFamily="34" charset="-122"/>
              </a:rPr>
              <a:t>  码</a:t>
            </a:r>
            <a:endParaRPr lang="zh-CN" altLang="en-US" sz="360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981075"/>
            <a:ext cx="8229600" cy="56165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【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定义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6.4 】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设</a:t>
            </a:r>
            <a:r>
              <a:rPr lang="en-US" altLang="zh-CN" i="1" dirty="0">
                <a:sym typeface="Calibri" panose="020F0502020204030204" pitchFamily="34" charset="0"/>
              </a:rPr>
              <a:t>K</a:t>
            </a:r>
            <a:r>
              <a:rPr lang="zh-CN" altLang="en-US" dirty="0">
                <a:sym typeface="Calibri" panose="020F0502020204030204" pitchFamily="34" charset="0"/>
              </a:rPr>
              <a:t>为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&lt;</a:t>
            </a:r>
            <a:r>
              <a:rPr lang="en-US" altLang="zh-CN" i="1" dirty="0">
                <a:sym typeface="Calibri" panose="020F0502020204030204" pitchFamily="34" charset="0"/>
              </a:rPr>
              <a:t>U</a:t>
            </a:r>
            <a:r>
              <a:rPr lang="en-US" altLang="zh-CN" dirty="0">
                <a:sym typeface="Calibri" panose="020F0502020204030204" pitchFamily="34" charset="0"/>
              </a:rPr>
              <a:t>,</a:t>
            </a:r>
            <a:r>
              <a:rPr lang="en-US" altLang="zh-CN" i="1" dirty="0">
                <a:sym typeface="Calibri" panose="020F0502020204030204" pitchFamily="34" charset="0"/>
              </a:rPr>
              <a:t>F</a:t>
            </a:r>
            <a:r>
              <a:rPr lang="en-US" altLang="zh-CN" dirty="0">
                <a:sym typeface="Calibri" panose="020F0502020204030204" pitchFamily="34" charset="0"/>
              </a:rPr>
              <a:t>&gt;</a:t>
            </a:r>
            <a:r>
              <a:rPr lang="zh-CN" altLang="en-US" dirty="0">
                <a:sym typeface="Calibri" panose="020F0502020204030204" pitchFamily="34" charset="0"/>
              </a:rPr>
              <a:t>中的属性或属性组合。</a:t>
            </a:r>
            <a:endParaRPr lang="en-US" altLang="zh-CN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若</a:t>
            </a:r>
            <a:r>
              <a:rPr lang="en-US" altLang="zh-CN" i="1" dirty="0">
                <a:sym typeface="Calibri" panose="020F0502020204030204" pitchFamily="34" charset="0"/>
              </a:rPr>
              <a:t>K</a:t>
            </a:r>
            <a:r>
              <a:rPr lang="en-US" altLang="zh-CN" dirty="0">
                <a:sym typeface="Calibri" panose="020F0502020204030204" pitchFamily="34" charset="0"/>
              </a:rPr>
              <a:t> → </a:t>
            </a:r>
            <a:r>
              <a:rPr lang="en-US" altLang="zh-CN" i="1" dirty="0">
                <a:sym typeface="Calibri" panose="020F0502020204030204" pitchFamily="34" charset="0"/>
              </a:rPr>
              <a:t>U</a:t>
            </a:r>
            <a:r>
              <a:rPr lang="zh-CN" altLang="en-US" dirty="0">
                <a:sym typeface="Calibri" panose="020F0502020204030204" pitchFamily="34" charset="0"/>
              </a:rPr>
              <a:t>，则</a:t>
            </a:r>
            <a:r>
              <a:rPr lang="en-US" altLang="zh-CN" i="1" dirty="0">
                <a:sym typeface="Calibri" panose="020F0502020204030204" pitchFamily="34" charset="0"/>
              </a:rPr>
              <a:t>K</a:t>
            </a:r>
            <a:r>
              <a:rPr lang="zh-CN" altLang="en-US" dirty="0">
                <a:sym typeface="Calibri" panose="020F0502020204030204" pitchFamily="34" charset="0"/>
              </a:rPr>
              <a:t>称为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zh-CN" altLang="en-US" dirty="0">
                <a:sym typeface="Calibri" panose="020F0502020204030204" pitchFamily="34" charset="0"/>
              </a:rPr>
              <a:t>的一个</a:t>
            </a:r>
            <a:r>
              <a:rPr lang="zh-CN" altLang="en-US" dirty="0">
                <a:solidFill>
                  <a:srgbClr val="FF00FF"/>
                </a:solidFill>
                <a:sym typeface="Calibri" panose="020F0502020204030204" pitchFamily="34" charset="0"/>
              </a:rPr>
              <a:t>候选码</a:t>
            </a:r>
            <a:r>
              <a:rPr lang="en-US" altLang="zh-CN" sz="2000" dirty="0">
                <a:sym typeface="Calibri" panose="020F0502020204030204" pitchFamily="34" charset="0"/>
              </a:rPr>
              <a:t>(Candidate Key)</a:t>
            </a:r>
            <a:r>
              <a:rPr lang="zh-CN" altLang="en-US" sz="2000" dirty="0">
                <a:sym typeface="Calibri" panose="020F0502020204030204" pitchFamily="34" charset="0"/>
              </a:rPr>
              <a:t>。</a:t>
            </a:r>
            <a:endParaRPr lang="en-US" altLang="en-US" sz="2000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</a:pPr>
            <a:endParaRPr lang="zh-CN" altLang="en-US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如果</a:t>
            </a:r>
            <a:r>
              <a:rPr lang="en-US" altLang="zh-CN" i="1" dirty="0">
                <a:sym typeface="Calibri" panose="020F0502020204030204" pitchFamily="34" charset="0"/>
              </a:rPr>
              <a:t>U</a:t>
            </a:r>
            <a:r>
              <a:rPr lang="zh-CN" altLang="en-US" dirty="0">
                <a:sym typeface="Calibri" panose="020F0502020204030204" pitchFamily="34" charset="0"/>
              </a:rPr>
              <a:t>部分函数依赖于</a:t>
            </a:r>
            <a:r>
              <a:rPr lang="en-US" altLang="zh-CN" i="1" dirty="0">
                <a:sym typeface="Calibri" panose="020F0502020204030204" pitchFamily="34" charset="0"/>
              </a:rPr>
              <a:t>K</a:t>
            </a:r>
            <a:r>
              <a:rPr lang="zh-CN" altLang="en-US" dirty="0">
                <a:sym typeface="Calibri" panose="020F0502020204030204" pitchFamily="34" charset="0"/>
              </a:rPr>
              <a:t>，即</a:t>
            </a:r>
            <a:r>
              <a:rPr lang="en-US" altLang="zh-CN" i="1" dirty="0">
                <a:sym typeface="Calibri" panose="020F0502020204030204" pitchFamily="34" charset="0"/>
              </a:rPr>
              <a:t>K</a:t>
            </a:r>
            <a:r>
              <a:rPr lang="en-US" altLang="zh-CN" dirty="0">
                <a:sym typeface="Calibri" panose="020F0502020204030204" pitchFamily="34" charset="0"/>
              </a:rPr>
              <a:t> → </a:t>
            </a:r>
            <a:r>
              <a:rPr lang="en-US" altLang="zh-CN" i="1" dirty="0">
                <a:sym typeface="Calibri" panose="020F0502020204030204" pitchFamily="34" charset="0"/>
              </a:rPr>
              <a:t>U</a:t>
            </a:r>
            <a:r>
              <a:rPr lang="en-US" altLang="zh-CN" dirty="0">
                <a:sym typeface="Calibri" panose="020F0502020204030204" pitchFamily="34" charset="0"/>
              </a:rPr>
              <a:t>,</a:t>
            </a:r>
            <a:r>
              <a:rPr lang="zh-CN" altLang="en-US" dirty="0">
                <a:sym typeface="Calibri" panose="020F0502020204030204" pitchFamily="34" charset="0"/>
              </a:rPr>
              <a:t>则</a:t>
            </a:r>
            <a:r>
              <a:rPr lang="en-US" altLang="zh-CN" i="1" dirty="0">
                <a:sym typeface="Calibri" panose="020F0502020204030204" pitchFamily="34" charset="0"/>
              </a:rPr>
              <a:t>K</a:t>
            </a:r>
            <a:r>
              <a:rPr lang="zh-CN" altLang="en-US" dirty="0">
                <a:sym typeface="Calibri" panose="020F0502020204030204" pitchFamily="34" charset="0"/>
              </a:rPr>
              <a:t>称为</a:t>
            </a:r>
            <a:r>
              <a:rPr lang="zh-CN" altLang="en-US" dirty="0">
                <a:solidFill>
                  <a:srgbClr val="0066FF"/>
                </a:solidFill>
                <a:sym typeface="Calibri" panose="020F0502020204030204" pitchFamily="34" charset="0"/>
              </a:rPr>
              <a:t>超码</a:t>
            </a:r>
            <a:r>
              <a:rPr lang="zh-CN" altLang="en-US" dirty="0">
                <a:sym typeface="Calibri" panose="020F0502020204030204" pitchFamily="34" charset="0"/>
              </a:rPr>
              <a:t> 。</a:t>
            </a:r>
          </a:p>
          <a:p>
            <a:pPr lvl="1" indent="-285750" algn="l"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候选码是最小的超码，即</a:t>
            </a:r>
            <a:r>
              <a:rPr lang="en-US" altLang="zh-CN" i="1" dirty="0">
                <a:sym typeface="Calibri" panose="020F0502020204030204" pitchFamily="34" charset="0"/>
              </a:rPr>
              <a:t>K</a:t>
            </a:r>
            <a:r>
              <a:rPr lang="zh-CN" altLang="en-US" dirty="0">
                <a:sym typeface="Calibri" panose="020F0502020204030204" pitchFamily="34" charset="0"/>
              </a:rPr>
              <a:t>的任意真子集都不是候选码。</a:t>
            </a:r>
            <a:endParaRPr lang="en-US" altLang="en-US" sz="2800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ym typeface="Calibri" panose="020F0502020204030204" pitchFamily="34" charset="0"/>
              </a:rPr>
              <a:t>若关系模式</a:t>
            </a:r>
            <a:r>
              <a:rPr lang="en-US" altLang="zh-CN" sz="2400" i="1" dirty="0">
                <a:sym typeface="Calibri" panose="020F0502020204030204" pitchFamily="34" charset="0"/>
              </a:rPr>
              <a:t>R</a:t>
            </a:r>
            <a:r>
              <a:rPr lang="zh-CN" altLang="en-US" sz="2400" dirty="0">
                <a:sym typeface="Calibri" panose="020F0502020204030204" pitchFamily="34" charset="0"/>
              </a:rPr>
              <a:t>有多个候选码，则选定其中的一个做为</a:t>
            </a:r>
            <a:r>
              <a:rPr lang="zh-CN" altLang="en-US" sz="2400" dirty="0">
                <a:solidFill>
                  <a:srgbClr val="FF00FF"/>
                </a:solidFill>
                <a:sym typeface="Calibri" panose="020F0502020204030204" pitchFamily="34" charset="0"/>
              </a:rPr>
              <a:t>主码</a:t>
            </a:r>
            <a:r>
              <a:rPr lang="en-US" altLang="zh-CN" sz="2400" dirty="0">
                <a:sym typeface="Calibri" panose="020F0502020204030204" pitchFamily="34" charset="0"/>
              </a:rPr>
              <a:t>(Primary key)</a:t>
            </a:r>
            <a:r>
              <a:rPr lang="zh-CN" altLang="en-US" sz="2400" dirty="0">
                <a:sym typeface="Calibri" panose="020F0502020204030204" pitchFamily="34" charset="0"/>
              </a:rPr>
              <a:t>。</a:t>
            </a:r>
            <a:endParaRPr lang="en-US" altLang="en-US" sz="2400" dirty="0">
              <a:sym typeface="Calibri" panose="020F0502020204030204" pitchFamily="34" charset="0"/>
            </a:endParaRPr>
          </a:p>
        </p:txBody>
      </p:sp>
      <p:sp>
        <p:nvSpPr>
          <p:cNvPr id="27653" name="文本框 6"/>
          <p:cNvSpPr>
            <a:spLocks noChangeArrowheads="1"/>
          </p:cNvSpPr>
          <p:nvPr/>
        </p:nvSpPr>
        <p:spPr bwMode="auto">
          <a:xfrm>
            <a:off x="1291478" y="2204915"/>
            <a:ext cx="32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F</a:t>
            </a:r>
          </a:p>
        </p:txBody>
      </p:sp>
      <p:sp>
        <p:nvSpPr>
          <p:cNvPr id="27654" name="文本框 7"/>
          <p:cNvSpPr>
            <a:spLocks noChangeArrowheads="1"/>
          </p:cNvSpPr>
          <p:nvPr/>
        </p:nvSpPr>
        <p:spPr bwMode="auto">
          <a:xfrm>
            <a:off x="4860020" y="3244965"/>
            <a:ext cx="32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P</a:t>
            </a:r>
            <a:endParaRPr lang="zh-CN" altLang="en-US" sz="2000" b="1" i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710" y="980831"/>
            <a:ext cx="4824334" cy="51026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60" y="1052835"/>
            <a:ext cx="3092162" cy="223215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293" y="3861030"/>
            <a:ext cx="3091929" cy="2231987"/>
          </a:xfrm>
          <a:prstGeom prst="rect">
            <a:avLst/>
          </a:prstGeom>
        </p:spPr>
      </p:pic>
      <p:sp>
        <p:nvSpPr>
          <p:cNvPr id="10" name="箭头: 下 9"/>
          <p:cNvSpPr/>
          <p:nvPr/>
        </p:nvSpPr>
        <p:spPr bwMode="auto">
          <a:xfrm>
            <a:off x="6730123" y="3284989"/>
            <a:ext cx="578067" cy="576040"/>
          </a:xfrm>
          <a:prstGeom prst="downArrow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5709" y="81624"/>
            <a:ext cx="7992555" cy="646331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祝贺大家顺利完成“第一篇 基础篇”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8674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码（续）</a:t>
            </a:r>
            <a:endParaRPr lang="zh-CN" altLang="en-US" sz="360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主属性与非主属性</a:t>
            </a:r>
          </a:p>
          <a:p>
            <a:pPr lvl="1" indent="-285750" algn="l"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包含在任何一个</a:t>
            </a:r>
            <a:r>
              <a:rPr lang="zh-CN" altLang="en-US" dirty="0">
                <a:solidFill>
                  <a:srgbClr val="FF0000"/>
                </a:solidFill>
                <a:sym typeface="Calibri" panose="020F0502020204030204" pitchFamily="34" charset="0"/>
              </a:rPr>
              <a:t>候选码</a:t>
            </a:r>
            <a:r>
              <a:rPr lang="zh-CN" altLang="en-US" dirty="0">
                <a:sym typeface="Calibri" panose="020F0502020204030204" pitchFamily="34" charset="0"/>
              </a:rPr>
              <a:t>中的属性 ，称为</a:t>
            </a:r>
            <a:r>
              <a:rPr lang="zh-CN" altLang="en-US" dirty="0">
                <a:solidFill>
                  <a:srgbClr val="0066FF"/>
                </a:solidFill>
                <a:sym typeface="Calibri" panose="020F0502020204030204" pitchFamily="34" charset="0"/>
              </a:rPr>
              <a:t>主属性</a:t>
            </a:r>
            <a:r>
              <a:rPr lang="zh-CN" altLang="en-US" dirty="0">
                <a:sym typeface="Calibri" panose="020F0502020204030204" pitchFamily="34" charset="0"/>
              </a:rPr>
              <a:t> </a:t>
            </a:r>
          </a:p>
          <a:p>
            <a:pPr lvl="1" indent="-285750" algn="l"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不包含在任何码中的属性称为</a:t>
            </a:r>
            <a:r>
              <a:rPr lang="zh-CN" altLang="en-US" dirty="0">
                <a:solidFill>
                  <a:srgbClr val="0066FF"/>
                </a:solidFill>
                <a:sym typeface="Calibri" panose="020F0502020204030204" pitchFamily="34" charset="0"/>
              </a:rPr>
              <a:t>非主属性</a:t>
            </a:r>
          </a:p>
          <a:p>
            <a:pPr lvl="1" indent="-285750" algn="l"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整个属性组是码，称为</a:t>
            </a:r>
            <a:r>
              <a:rPr lang="zh-CN" altLang="en-US" dirty="0">
                <a:solidFill>
                  <a:srgbClr val="0066FF"/>
                </a:solidFill>
                <a:sym typeface="Calibri" panose="020F0502020204030204" pitchFamily="34" charset="0"/>
              </a:rPr>
              <a:t>全码</a:t>
            </a:r>
            <a:r>
              <a:rPr lang="zh-CN" altLang="en-US" dirty="0">
                <a:sym typeface="Calibri" panose="020F0502020204030204" pitchFamily="34" charset="0"/>
              </a:rPr>
              <a:t>（</a:t>
            </a:r>
            <a:r>
              <a:rPr lang="en-US" altLang="zh-CN" dirty="0">
                <a:sym typeface="Calibri" panose="020F0502020204030204" pitchFamily="34" charset="0"/>
              </a:rPr>
              <a:t>All-key</a:t>
            </a:r>
            <a:r>
              <a:rPr lang="zh-CN" altLang="en-US" dirty="0">
                <a:sym typeface="Calibri" panose="020F0502020204030204" pitchFamily="34" charset="0"/>
              </a:rPr>
              <a:t>）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9698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码（续）</a:t>
            </a:r>
            <a:endParaRPr lang="zh-CN" altLang="en-US" sz="3600"/>
          </a:p>
        </p:txBody>
      </p:sp>
      <p:sp>
        <p:nvSpPr>
          <p:cNvPr id="37892" name="Rectangle 3"/>
          <p:cNvSpPr>
            <a:spLocks noGrp="1"/>
          </p:cNvSpPr>
          <p:nvPr>
            <p:ph type="subTitle" idx="1"/>
          </p:nvPr>
        </p:nvSpPr>
        <p:spPr>
          <a:xfrm>
            <a:off x="457200" y="1187450"/>
            <a:ext cx="8229600" cy="5408613"/>
          </a:xfrm>
          <a:ln>
            <a:miter/>
          </a:ln>
        </p:spPr>
        <p:txBody>
          <a:bodyPr/>
          <a:lstStyle/>
          <a:p>
            <a:pPr>
              <a:lnSpc>
                <a:spcPct val="120000"/>
              </a:lnSpc>
              <a:buSzTx/>
            </a:pPr>
            <a:r>
              <a:rPr lang="en-US" altLang="zh-CN" noProof="1">
                <a:sym typeface="Calibri" panose="020F0502020204030204" pitchFamily="34" charset="0"/>
              </a:rPr>
              <a:t>[</a:t>
            </a:r>
            <a:r>
              <a:rPr lang="zh-CN" altLang="en-US" noProof="1">
                <a:sym typeface="Calibri" panose="020F0502020204030204" pitchFamily="34" charset="0"/>
              </a:rPr>
              <a:t>例</a:t>
            </a:r>
            <a:r>
              <a:rPr lang="en-US" altLang="zh-CN" noProof="1">
                <a:sym typeface="Calibri" panose="020F0502020204030204" pitchFamily="34" charset="0"/>
              </a:rPr>
              <a:t>6.2]</a:t>
            </a:r>
            <a:r>
              <a:rPr lang="en-US" altLang="zh-CN" sz="2400" noProof="1">
                <a:sym typeface="Calibri" panose="020F0502020204030204" pitchFamily="34" charset="0"/>
              </a:rPr>
              <a:t>S(Sno, Sdept, Sage)</a:t>
            </a:r>
            <a:r>
              <a:rPr lang="zh-CN" altLang="en-US" sz="2400" noProof="1">
                <a:sym typeface="Calibri" panose="020F0502020204030204" pitchFamily="34" charset="0"/>
              </a:rPr>
              <a:t>，单个属性</a:t>
            </a:r>
            <a:r>
              <a:rPr lang="en-US" altLang="zh-CN" sz="2400" noProof="1">
                <a:sym typeface="Calibri" panose="020F0502020204030204" pitchFamily="34" charset="0"/>
              </a:rPr>
              <a:t>Sno</a:t>
            </a:r>
            <a:r>
              <a:rPr lang="zh-CN" altLang="en-US" sz="2400" noProof="1">
                <a:sym typeface="Calibri" panose="020F0502020204030204" pitchFamily="34" charset="0"/>
              </a:rPr>
              <a:t>是码</a:t>
            </a:r>
            <a:endParaRPr lang="en-US" altLang="en-US" noProof="1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  <a:buSzTx/>
            </a:pPr>
            <a:r>
              <a:rPr lang="zh-CN" altLang="en-US" sz="2400" noProof="1">
                <a:sym typeface="Calibri" panose="020F0502020204030204" pitchFamily="34" charset="0"/>
              </a:rPr>
              <a:t>	  </a:t>
            </a:r>
            <a:r>
              <a:rPr lang="en-US" altLang="zh-CN" sz="2400" noProof="1">
                <a:sym typeface="Calibri" panose="020F0502020204030204" pitchFamily="34" charset="0"/>
              </a:rPr>
              <a:t>SC(Sno, Cno, Grade)</a:t>
            </a:r>
            <a:r>
              <a:rPr lang="zh-CN" altLang="en-US" sz="2400" noProof="1">
                <a:sym typeface="Calibri" panose="020F0502020204030204" pitchFamily="34" charset="0"/>
              </a:rPr>
              <a:t>中，</a:t>
            </a:r>
            <a:r>
              <a:rPr lang="en-US" altLang="zh-CN" sz="2400" noProof="1">
                <a:sym typeface="Calibri" panose="020F0502020204030204" pitchFamily="34" charset="0"/>
              </a:rPr>
              <a:t>(Sno, Cno)</a:t>
            </a:r>
            <a:r>
              <a:rPr lang="zh-CN" altLang="en-US" sz="2400" noProof="1">
                <a:sym typeface="Calibri" panose="020F0502020204030204" pitchFamily="34" charset="0"/>
              </a:rPr>
              <a:t>是码</a:t>
            </a:r>
          </a:p>
          <a:p>
            <a:pPr>
              <a:lnSpc>
                <a:spcPct val="120000"/>
              </a:lnSpc>
              <a:buSzTx/>
            </a:pPr>
            <a:endParaRPr lang="zh-CN" altLang="en-US" sz="2400" noProof="1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buSzTx/>
            </a:pPr>
            <a:r>
              <a:rPr lang="en-US" altLang="zh-CN" noProof="1">
                <a:sym typeface="Calibri" panose="020F0502020204030204" pitchFamily="34" charset="0"/>
              </a:rPr>
              <a:t>[</a:t>
            </a:r>
            <a:r>
              <a:rPr lang="zh-CN" altLang="en-US" noProof="1">
                <a:sym typeface="Calibri" panose="020F0502020204030204" pitchFamily="34" charset="0"/>
              </a:rPr>
              <a:t>例</a:t>
            </a:r>
            <a:r>
              <a:rPr lang="en-US" altLang="zh-CN" noProof="1">
                <a:sym typeface="Calibri" panose="020F0502020204030204" pitchFamily="34" charset="0"/>
              </a:rPr>
              <a:t>6.3] R(P,W,A)</a:t>
            </a:r>
            <a:br>
              <a:rPr lang="zh-CN" altLang="en-US" dirty="0">
                <a:sym typeface="Calibri" panose="020F0502020204030204" pitchFamily="34" charset="0"/>
              </a:rPr>
            </a:br>
            <a:r>
              <a:rPr lang="zh-CN" altLang="en-US" noProof="1">
                <a:sym typeface="Calibri" panose="020F0502020204030204" pitchFamily="34" charset="0"/>
              </a:rPr>
              <a:t> </a:t>
            </a:r>
            <a:r>
              <a:rPr lang="en-US" altLang="zh-CN" noProof="1">
                <a:sym typeface="Calibri" panose="020F0502020204030204" pitchFamily="34" charset="0"/>
              </a:rPr>
              <a:t>P</a:t>
            </a:r>
            <a:r>
              <a:rPr lang="zh-CN" altLang="en-US" noProof="1">
                <a:sym typeface="Calibri" panose="020F0502020204030204" pitchFamily="34" charset="0"/>
              </a:rPr>
              <a:t>：演奏者     </a:t>
            </a:r>
            <a:r>
              <a:rPr lang="en-US" altLang="zh-CN" noProof="1">
                <a:sym typeface="Calibri" panose="020F0502020204030204" pitchFamily="34" charset="0"/>
              </a:rPr>
              <a:t>W</a:t>
            </a:r>
            <a:r>
              <a:rPr lang="zh-CN" altLang="en-US" noProof="1">
                <a:sym typeface="Calibri" panose="020F0502020204030204" pitchFamily="34" charset="0"/>
              </a:rPr>
              <a:t>：作品    </a:t>
            </a:r>
            <a:r>
              <a:rPr lang="en-US" altLang="zh-CN" noProof="1">
                <a:sym typeface="Calibri" panose="020F0502020204030204" pitchFamily="34" charset="0"/>
              </a:rPr>
              <a:t>A</a:t>
            </a:r>
            <a:r>
              <a:rPr lang="zh-CN" altLang="en-US" noProof="1">
                <a:sym typeface="Calibri" panose="020F0502020204030204" pitchFamily="34" charset="0"/>
              </a:rPr>
              <a:t>：听众</a:t>
            </a:r>
            <a:endParaRPr lang="en-US" altLang="en-US" noProof="1">
              <a:sym typeface="Calibri" panose="020F0502020204030204" pitchFamily="34" charset="0"/>
            </a:endParaRPr>
          </a:p>
          <a:p>
            <a:pPr lvl="1" algn="l">
              <a:lnSpc>
                <a:spcPct val="120000"/>
              </a:lnSpc>
              <a:buSzTx/>
            </a:pPr>
            <a:r>
              <a:rPr lang="zh-CN" altLang="en-US" sz="1710" noProof="1">
                <a:cs typeface="+mn-ea"/>
                <a:sym typeface="Calibri" panose="020F0502020204030204" pitchFamily="34" charset="0"/>
              </a:rPr>
              <a:t>		</a:t>
            </a:r>
            <a:r>
              <a:rPr lang="zh-CN" altLang="en-US" sz="2050" noProof="1">
                <a:cs typeface="+mn-ea"/>
                <a:sym typeface="Calibri" panose="020F0502020204030204" pitchFamily="34" charset="0"/>
              </a:rPr>
              <a:t>一个演奏者可以演奏多个作品</a:t>
            </a:r>
            <a:endParaRPr lang="en-US" altLang="en-US" noProof="1">
              <a:cs typeface="+mn-ea"/>
              <a:sym typeface="Calibri" panose="020F0502020204030204" pitchFamily="34" charset="0"/>
            </a:endParaRPr>
          </a:p>
          <a:p>
            <a:pPr lvl="1" algn="l">
              <a:lnSpc>
                <a:spcPct val="120000"/>
              </a:lnSpc>
              <a:buSzTx/>
            </a:pPr>
            <a:r>
              <a:rPr lang="zh-CN" altLang="en-US" sz="2050" noProof="1">
                <a:cs typeface="+mn-ea"/>
                <a:sym typeface="Calibri" panose="020F0502020204030204" pitchFamily="34" charset="0"/>
              </a:rPr>
              <a:t>		某一作品可被多个演奏者演奏</a:t>
            </a:r>
            <a:endParaRPr lang="en-US" altLang="en-US" noProof="1">
              <a:cs typeface="+mn-ea"/>
              <a:sym typeface="Calibri" panose="020F0502020204030204" pitchFamily="34" charset="0"/>
            </a:endParaRPr>
          </a:p>
          <a:p>
            <a:pPr lvl="1" algn="l">
              <a:lnSpc>
                <a:spcPct val="120000"/>
              </a:lnSpc>
              <a:buSzTx/>
            </a:pPr>
            <a:r>
              <a:rPr lang="zh-CN" altLang="en-US" sz="2050" noProof="1">
                <a:cs typeface="+mn-ea"/>
                <a:sym typeface="Calibri" panose="020F0502020204030204" pitchFamily="34" charset="0"/>
              </a:rPr>
              <a:t>		听众可以欣赏不同演奏者的不同作品</a:t>
            </a:r>
            <a:r>
              <a:rPr lang="zh-CN" altLang="en-US" sz="2050" b="0" noProof="1">
                <a:latin typeface="Times New Roman" panose="02020603050405020304" pitchFamily="18" charset="0"/>
                <a:cs typeface="+mn-ea"/>
                <a:sym typeface="Times New Roman" panose="02020603050405020304" pitchFamily="18" charset="0"/>
              </a:rPr>
              <a:t> </a:t>
            </a:r>
          </a:p>
          <a:p>
            <a:pPr lvl="1" algn="l">
              <a:lnSpc>
                <a:spcPct val="120000"/>
              </a:lnSpc>
              <a:buSzTx/>
            </a:pPr>
            <a:r>
              <a:rPr lang="zh-CN" altLang="en-US" sz="2050" b="0" noProof="1">
                <a:latin typeface="Times New Roman" panose="02020603050405020304" pitchFamily="18" charset="0"/>
                <a:cs typeface="+mn-ea"/>
                <a:sym typeface="Times New Roman" panose="02020603050405020304" pitchFamily="18" charset="0"/>
              </a:rPr>
              <a:t>	</a:t>
            </a:r>
            <a:r>
              <a:rPr lang="zh-CN" altLang="en-US" noProof="1">
                <a:solidFill>
                  <a:srgbClr val="402000"/>
                </a:solidFill>
                <a:latin typeface="Times New Roman" panose="02020603050405020304" pitchFamily="18" charset="0"/>
                <a:cs typeface="+mn-ea"/>
                <a:sym typeface="Times New Roman" panose="02020603050405020304" pitchFamily="18" charset="0"/>
              </a:rPr>
              <a:t>	</a:t>
            </a:r>
            <a:r>
              <a:rPr lang="zh-CN" altLang="en-US" noProof="1">
                <a:solidFill>
                  <a:srgbClr val="FF0000"/>
                </a:solidFill>
                <a:latin typeface="Times New Roman" panose="02020603050405020304" pitchFamily="18" charset="0"/>
                <a:cs typeface="+mn-ea"/>
                <a:sym typeface="Times New Roman" panose="02020603050405020304" pitchFamily="18" charset="0"/>
              </a:rPr>
              <a:t>码为</a:t>
            </a:r>
            <a:r>
              <a:rPr lang="en-US" altLang="zh-CN" noProof="1">
                <a:solidFill>
                  <a:srgbClr val="FF0000"/>
                </a:solidFill>
                <a:latin typeface="Times New Roman" panose="02020603050405020304" pitchFamily="18" charset="0"/>
                <a:cs typeface="+mn-ea"/>
                <a:sym typeface="Times New Roman" panose="02020603050405020304" pitchFamily="18" charset="0"/>
              </a:rPr>
              <a:t>(P,W,A)</a:t>
            </a:r>
            <a:r>
              <a:rPr lang="zh-CN" altLang="en-US" noProof="1">
                <a:solidFill>
                  <a:srgbClr val="FF0000"/>
                </a:solidFill>
                <a:latin typeface="Times New Roman" panose="02020603050405020304" pitchFamily="18" charset="0"/>
                <a:cs typeface="+mn-ea"/>
                <a:sym typeface="Times New Roman" panose="02020603050405020304" pitchFamily="18" charset="0"/>
              </a:rPr>
              <a:t>，即</a:t>
            </a:r>
            <a:r>
              <a:rPr lang="en-US" altLang="zh-CN" noProof="1">
                <a:solidFill>
                  <a:srgbClr val="FF0000"/>
                </a:solidFill>
                <a:latin typeface="Times New Roman" panose="02020603050405020304" pitchFamily="18" charset="0"/>
                <a:cs typeface="+mn-ea"/>
                <a:sym typeface="Times New Roman" panose="02020603050405020304" pitchFamily="18" charset="0"/>
              </a:rPr>
              <a:t>All-Key 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0722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码（续）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1673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【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定义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6.5 】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关系模式 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zh-CN" altLang="en-US" dirty="0">
                <a:sym typeface="Calibri" panose="020F0502020204030204" pitchFamily="34" charset="0"/>
              </a:rPr>
              <a:t>中属性或属性组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 </a:t>
            </a:r>
            <a:r>
              <a:rPr lang="zh-CN" altLang="en-US" dirty="0">
                <a:sym typeface="Calibri" panose="020F0502020204030204" pitchFamily="34" charset="0"/>
              </a:rPr>
              <a:t>并非 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zh-CN" altLang="en-US" dirty="0">
                <a:sym typeface="Calibri" panose="020F0502020204030204" pitchFamily="34" charset="0"/>
              </a:rPr>
              <a:t>的码，</a:t>
            </a:r>
            <a:endParaRPr lang="en-US" altLang="zh-CN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但 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 </a:t>
            </a:r>
            <a:r>
              <a:rPr lang="zh-CN" altLang="en-US" dirty="0">
                <a:sym typeface="Calibri" panose="020F0502020204030204" pitchFamily="34" charset="0"/>
              </a:rPr>
              <a:t>是另一个关系模式的码，</a:t>
            </a:r>
            <a:endParaRPr lang="en-US" altLang="zh-CN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则称 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 </a:t>
            </a:r>
            <a:r>
              <a:rPr lang="zh-CN" altLang="en-US" dirty="0">
                <a:sym typeface="Calibri" panose="020F0502020204030204" pitchFamily="34" charset="0"/>
              </a:rPr>
              <a:t>是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 </a:t>
            </a:r>
            <a:r>
              <a:rPr lang="zh-CN" altLang="en-US" dirty="0">
                <a:sym typeface="Calibri" panose="020F0502020204030204" pitchFamily="34" charset="0"/>
              </a:rPr>
              <a:t>的</a:t>
            </a:r>
            <a:r>
              <a:rPr lang="zh-CN" altLang="en-US" dirty="0">
                <a:solidFill>
                  <a:srgbClr val="FF00FF"/>
                </a:solidFill>
                <a:sym typeface="Calibri" panose="020F0502020204030204" pitchFamily="34" charset="0"/>
              </a:rPr>
              <a:t>外部码</a:t>
            </a:r>
            <a:r>
              <a:rPr lang="zh-CN" altLang="en-US" dirty="0">
                <a:sym typeface="Calibri" panose="020F0502020204030204" pitchFamily="34" charset="0"/>
              </a:rPr>
              <a:t>（</a:t>
            </a:r>
            <a:r>
              <a:rPr lang="en-US" altLang="zh-CN" dirty="0">
                <a:sym typeface="Calibri" panose="020F0502020204030204" pitchFamily="34" charset="0"/>
              </a:rPr>
              <a:t>Foreign key</a:t>
            </a:r>
            <a:r>
              <a:rPr lang="zh-CN" altLang="en-US" dirty="0">
                <a:sym typeface="Calibri" panose="020F0502020204030204" pitchFamily="34" charset="0"/>
              </a:rPr>
              <a:t>）也称</a:t>
            </a:r>
            <a:r>
              <a:rPr lang="zh-CN" altLang="en-US" dirty="0">
                <a:solidFill>
                  <a:srgbClr val="FF00FF"/>
                </a:solidFill>
                <a:sym typeface="Calibri" panose="020F0502020204030204" pitchFamily="34" charset="0"/>
              </a:rPr>
              <a:t>外码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</a:p>
          <a:p>
            <a:pPr>
              <a:lnSpc>
                <a:spcPct val="120000"/>
              </a:lnSpc>
            </a:pPr>
            <a:endParaRPr lang="en-US" altLang="en-US" sz="3200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</a:pPr>
            <a:r>
              <a:rPr lang="en-US" altLang="zh-CN" dirty="0">
                <a:sym typeface="Calibri" panose="020F0502020204030204" pitchFamily="34" charset="0"/>
              </a:rPr>
              <a:t>SC(</a:t>
            </a:r>
            <a:r>
              <a:rPr lang="en-US" altLang="zh-CN" dirty="0" err="1">
                <a:sym typeface="Calibri" panose="020F0502020204030204" pitchFamily="34" charset="0"/>
              </a:rPr>
              <a:t>Sno,Cno,Grade</a:t>
            </a:r>
            <a:r>
              <a:rPr lang="en-US" altLang="zh-CN" dirty="0">
                <a:sym typeface="Calibri" panose="020F0502020204030204" pitchFamily="34" charset="0"/>
              </a:rPr>
              <a:t>)</a:t>
            </a:r>
            <a:r>
              <a:rPr lang="zh-CN" altLang="en-US" dirty="0">
                <a:sym typeface="Calibri" panose="020F0502020204030204" pitchFamily="34" charset="0"/>
              </a:rPr>
              <a:t>中，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zh-CN" altLang="en-US" dirty="0">
                <a:sym typeface="Calibri" panose="020F0502020204030204" pitchFamily="34" charset="0"/>
              </a:rPr>
              <a:t>不是码</a:t>
            </a:r>
            <a:endParaRPr lang="en-US" altLang="en-US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</a:pP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zh-CN" altLang="en-US" dirty="0">
                <a:sym typeface="Calibri" panose="020F0502020204030204" pitchFamily="34" charset="0"/>
              </a:rPr>
              <a:t>是 </a:t>
            </a:r>
            <a:r>
              <a:rPr lang="en-US" altLang="zh-CN" dirty="0">
                <a:sym typeface="Calibri" panose="020F0502020204030204" pitchFamily="34" charset="0"/>
              </a:rPr>
              <a:t>S(</a:t>
            </a:r>
            <a:r>
              <a:rPr lang="en-US" altLang="zh-CN" dirty="0" err="1">
                <a:sym typeface="Calibri" panose="020F0502020204030204" pitchFamily="34" charset="0"/>
              </a:rPr>
              <a:t>Sno,Sdept,Sage</a:t>
            </a:r>
            <a:r>
              <a:rPr lang="en-US" altLang="zh-CN" dirty="0">
                <a:sym typeface="Calibri" panose="020F0502020204030204" pitchFamily="34" charset="0"/>
              </a:rPr>
              <a:t>)</a:t>
            </a:r>
            <a:r>
              <a:rPr lang="zh-CN" altLang="en-US" dirty="0">
                <a:sym typeface="Calibri" panose="020F0502020204030204" pitchFamily="34" charset="0"/>
              </a:rPr>
              <a:t>的码，则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zh-CN" altLang="en-US" dirty="0">
                <a:sym typeface="Calibri" panose="020F0502020204030204" pitchFamily="34" charset="0"/>
              </a:rPr>
              <a:t>是</a:t>
            </a:r>
            <a:r>
              <a:rPr lang="en-US" altLang="zh-CN" dirty="0">
                <a:sym typeface="Calibri" panose="020F0502020204030204" pitchFamily="34" charset="0"/>
              </a:rPr>
              <a:t>SC</a:t>
            </a:r>
            <a:r>
              <a:rPr lang="zh-CN" altLang="en-US" dirty="0">
                <a:sym typeface="Calibri" panose="020F0502020204030204" pitchFamily="34" charset="0"/>
              </a:rPr>
              <a:t>的外码 </a:t>
            </a:r>
            <a:endParaRPr lang="en-US" altLang="en-US" sz="3200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ym typeface="Calibri" panose="020F0502020204030204" pitchFamily="34" charset="0"/>
              </a:rPr>
              <a:t>主码与外码一起提供了表示关系间联系的手段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3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>
                <a:sym typeface="微软雅黑" panose="020B0503020204020204" pitchFamily="34" charset="-122"/>
              </a:rPr>
              <a:t>6.2 </a:t>
            </a:r>
            <a:r>
              <a:rPr lang="zh-CN" altLang="en-US">
                <a:sym typeface="微软雅黑" panose="020B0503020204020204" pitchFamily="34" charset="-122"/>
              </a:rPr>
              <a:t>规范化</a:t>
            </a:r>
            <a:endParaRPr lang="zh-CN" altLang="en-US"/>
          </a:p>
        </p:txBody>
      </p:sp>
      <p:sp>
        <p:nvSpPr>
          <p:cNvPr id="31746" name="文本占位符 4"/>
          <p:cNvSpPr>
            <a:spLocks noGrp="1" noChangeArrowheads="1"/>
          </p:cNvSpPr>
          <p:nvPr>
            <p:ph type="subTitle"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6.2.1 </a:t>
            </a:r>
            <a:r>
              <a:rPr lang="zh-CN" altLang="en-US">
                <a:sym typeface="Calibri" panose="020F0502020204030204" pitchFamily="34" charset="0"/>
              </a:rPr>
              <a:t>函数依赖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6.2.2  </a:t>
            </a:r>
            <a:r>
              <a:rPr lang="zh-CN" altLang="en-US">
                <a:sym typeface="Calibri" panose="020F0502020204030204" pitchFamily="34" charset="0"/>
              </a:rPr>
              <a:t>码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B050"/>
                </a:solidFill>
                <a:sym typeface="Calibri" panose="020F0502020204030204" pitchFamily="34" charset="0"/>
              </a:rPr>
              <a:t>6.2.3  </a:t>
            </a:r>
            <a:r>
              <a:rPr lang="zh-CN" altLang="en-US">
                <a:solidFill>
                  <a:srgbClr val="00B050"/>
                </a:solidFill>
                <a:sym typeface="Calibri" panose="020F0502020204030204" pitchFamily="34" charset="0"/>
              </a:rPr>
              <a:t>范式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6.2.4  2NF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6.2.5  3NF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6.2.6  BCNF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6.2.7  </a:t>
            </a:r>
            <a:r>
              <a:rPr lang="zh-CN" altLang="en-US">
                <a:sym typeface="Calibri" panose="020F0502020204030204" pitchFamily="34" charset="0"/>
              </a:rPr>
              <a:t>多值依赖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6.2.8  4NF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6.2.9  </a:t>
            </a:r>
            <a:r>
              <a:rPr lang="zh-CN" altLang="en-US">
                <a:sym typeface="Calibri" panose="020F0502020204030204" pitchFamily="34" charset="0"/>
              </a:rPr>
              <a:t>规范化小结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2770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277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6.2.3 </a:t>
            </a:r>
            <a:r>
              <a:rPr lang="zh-CN" altLang="en-US" sz="3600">
                <a:sym typeface="微软雅黑" panose="020B0503020204020204" pitchFamily="34" charset="-122"/>
              </a:rPr>
              <a:t> 范式</a:t>
            </a:r>
            <a:endParaRPr lang="zh-CN" altLang="en-US" sz="3600"/>
          </a:p>
        </p:txBody>
      </p:sp>
      <p:sp>
        <p:nvSpPr>
          <p:cNvPr id="3277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57200" y="909638"/>
            <a:ext cx="8229600" cy="32400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66FF"/>
                </a:solidFill>
                <a:sym typeface="Calibri" panose="020F0502020204030204" pitchFamily="34" charset="0"/>
              </a:rPr>
              <a:t>范式</a:t>
            </a:r>
            <a:r>
              <a:rPr lang="zh-CN" altLang="en-US">
                <a:sym typeface="Calibri" panose="020F0502020204030204" pitchFamily="34" charset="0"/>
              </a:rPr>
              <a:t>是符合某一种级别的关系模式的集合。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sym typeface="Calibri" panose="020F0502020204030204" pitchFamily="34" charset="0"/>
              </a:rPr>
              <a:t>种类：</a:t>
            </a:r>
            <a:r>
              <a:rPr lang="zh-CN" altLang="en-US" sz="2000">
                <a:sym typeface="Calibri" panose="020F0502020204030204" pitchFamily="34" charset="0"/>
              </a:rPr>
              <a:t>			</a:t>
            </a:r>
            <a:endParaRPr lang="en-US" altLang="en-US" sz="1800">
              <a:sym typeface="Calibri" panose="020F0502020204030204" pitchFamily="34" charset="0"/>
            </a:endParaRPr>
          </a:p>
        </p:txBody>
      </p:sp>
      <p:grpSp>
        <p:nvGrpSpPr>
          <p:cNvPr id="32773" name="Group 6"/>
          <p:cNvGrpSpPr/>
          <p:nvPr/>
        </p:nvGrpSpPr>
        <p:grpSpPr bwMode="auto">
          <a:xfrm>
            <a:off x="1751013" y="2568575"/>
            <a:ext cx="5197475" cy="2835275"/>
            <a:chOff x="0" y="0"/>
            <a:chExt cx="8184" cy="4464"/>
          </a:xfrm>
        </p:grpSpPr>
        <p:sp>
          <p:nvSpPr>
            <p:cNvPr id="32774" name="AutoShape 1028"/>
            <p:cNvSpPr/>
            <p:nvPr/>
          </p:nvSpPr>
          <p:spPr bwMode="auto">
            <a:xfrm>
              <a:off x="0" y="415"/>
              <a:ext cx="480" cy="3751"/>
            </a:xfrm>
            <a:prstGeom prst="leftBrace">
              <a:avLst>
                <a:gd name="adj1" fmla="val 6497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>
                <a:buSzPct val="100000"/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32775" name="Text Box 8"/>
            <p:cNvSpPr>
              <a:spLocks noChangeArrowheads="1"/>
            </p:cNvSpPr>
            <p:nvPr/>
          </p:nvSpPr>
          <p:spPr bwMode="auto">
            <a:xfrm>
              <a:off x="480" y="0"/>
              <a:ext cx="7705" cy="4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第一范式</a:t>
              </a:r>
              <a:r>
                <a:rPr lang="en-US" altLang="zh-CN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(1NF)</a:t>
              </a:r>
              <a:endParaRPr lang="en-US" altLang="zh-CN" b="1">
                <a:solidFill>
                  <a:srgbClr val="000000"/>
                </a:solidFill>
                <a:sym typeface="Calibri" panose="020F050202020403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第二范式</a:t>
              </a:r>
              <a:r>
                <a:rPr lang="en-US" altLang="zh-CN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(2NF)</a:t>
              </a:r>
              <a:endParaRPr lang="en-US" altLang="zh-CN" b="1">
                <a:solidFill>
                  <a:srgbClr val="000000"/>
                </a:solidFill>
                <a:sym typeface="Calibri" panose="020F050202020403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第三范式</a:t>
              </a:r>
              <a:r>
                <a:rPr lang="en-US" altLang="zh-CN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(3NF)</a:t>
              </a:r>
              <a:endParaRPr lang="en-US" altLang="zh-CN" b="1">
                <a:solidFill>
                  <a:srgbClr val="000000"/>
                </a:solidFill>
                <a:sym typeface="Calibri" panose="020F050202020403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BC</a:t>
              </a:r>
              <a:r>
                <a:rPr lang="zh-CN" altLang="en-US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范式</a:t>
              </a:r>
              <a:r>
                <a:rPr lang="en-US" altLang="zh-CN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(BCNF)</a:t>
              </a:r>
              <a:endParaRPr lang="en-US" altLang="zh-CN" b="1">
                <a:solidFill>
                  <a:srgbClr val="000000"/>
                </a:solidFill>
                <a:sym typeface="Calibri" panose="020F050202020403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第四范式</a:t>
              </a:r>
              <a:r>
                <a:rPr lang="en-US" altLang="zh-CN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(4NF)</a:t>
              </a:r>
              <a:endParaRPr lang="en-US" altLang="zh-CN" b="1">
                <a:solidFill>
                  <a:srgbClr val="000000"/>
                </a:solidFill>
                <a:sym typeface="Calibri" panose="020F050202020403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第五范式</a:t>
              </a:r>
              <a:r>
                <a:rPr lang="en-US" altLang="zh-CN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(5NF)</a:t>
              </a:r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3794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范式（续）</a:t>
            </a:r>
            <a:endParaRPr lang="zh-CN" altLang="en-US" sz="360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4325" y="838200"/>
            <a:ext cx="8229600" cy="185261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>
                <a:sym typeface="Calibri" panose="020F0502020204030204" pitchFamily="34" charset="0"/>
              </a:rPr>
              <a:t>各种范式之间存在联系：</a:t>
            </a:r>
            <a:endParaRPr lang="zh-CN" altLang="en-US" sz="3600">
              <a:sym typeface="Calibri" panose="020F0502020204030204" pitchFamily="34" charset="0"/>
            </a:endParaRPr>
          </a:p>
          <a:p>
            <a:pPr lvl="1" indent="-285750">
              <a:lnSpc>
                <a:spcPct val="250000"/>
              </a:lnSpc>
            </a:pPr>
            <a:r>
              <a:rPr lang="zh-CN" altLang="en-US">
                <a:sym typeface="Calibri" panose="020F0502020204030204" pitchFamily="34" charset="0"/>
              </a:rPr>
              <a:t>某一关系模式</a:t>
            </a:r>
            <a:r>
              <a:rPr lang="en-US" altLang="zh-CN">
                <a:sym typeface="Calibri" panose="020F0502020204030204" pitchFamily="34" charset="0"/>
              </a:rPr>
              <a:t>R</a:t>
            </a:r>
            <a:r>
              <a:rPr lang="zh-CN" altLang="en-US">
                <a:sym typeface="Calibri" panose="020F0502020204030204" pitchFamily="34" charset="0"/>
              </a:rPr>
              <a:t>为第</a:t>
            </a:r>
            <a:r>
              <a:rPr lang="en-US" altLang="zh-CN">
                <a:sym typeface="Calibri" panose="020F0502020204030204" pitchFamily="34" charset="0"/>
              </a:rPr>
              <a:t>n</a:t>
            </a:r>
            <a:r>
              <a:rPr lang="zh-CN" altLang="en-US">
                <a:sym typeface="Calibri" panose="020F0502020204030204" pitchFamily="34" charset="0"/>
              </a:rPr>
              <a:t>范式，可简记为</a:t>
            </a:r>
            <a:r>
              <a:rPr lang="en-US" altLang="zh-CN">
                <a:solidFill>
                  <a:srgbClr val="FF00FF"/>
                </a:solidFill>
                <a:sym typeface="Calibri" panose="020F0502020204030204" pitchFamily="34" charset="0"/>
              </a:rPr>
              <a:t>R∈nNF</a:t>
            </a:r>
            <a:r>
              <a:rPr lang="zh-CN" altLang="en-US">
                <a:sym typeface="Calibri" panose="020F0502020204030204" pitchFamily="34" charset="0"/>
              </a:rPr>
              <a:t>。</a:t>
            </a:r>
            <a:endParaRPr lang="en-US" altLang="en-US">
              <a:sym typeface="Calibri" panose="020F0502020204030204" pitchFamily="34" charset="0"/>
            </a:endParaRPr>
          </a:p>
        </p:txBody>
      </p:sp>
      <p:pic>
        <p:nvPicPr>
          <p:cNvPr id="33797" name="Object 10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1628775"/>
            <a:ext cx="70231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12" descr="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3068638"/>
            <a:ext cx="2800350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Rectangle 3"/>
          <p:cNvSpPr>
            <a:spLocks noChangeArrowheads="1"/>
          </p:cNvSpPr>
          <p:nvPr/>
        </p:nvSpPr>
        <p:spPr bwMode="auto">
          <a:xfrm>
            <a:off x="314325" y="2738438"/>
            <a:ext cx="57880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v"/>
            </a:pP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v"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一个低一级范式的关系模式，通过</a:t>
            </a:r>
            <a:r>
              <a:rPr lang="zh-CN" altLang="en-US" sz="2800" b="1" dirty="0">
                <a:solidFill>
                  <a:srgbClr val="0066FF"/>
                </a:solidFill>
                <a:highlight>
                  <a:srgbClr val="FFFF00"/>
                </a:highlight>
                <a:latin typeface="宋体" panose="02010600030101010101" pitchFamily="2" charset="-122"/>
                <a:sym typeface="宋体" panose="02010600030101010101" pitchFamily="2" charset="-122"/>
              </a:rPr>
              <a:t>模式分解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可以转换为若干个高一级范式的关系模式的集合，这种过程就叫</a:t>
            </a:r>
            <a:r>
              <a:rPr lang="zh-CN" altLang="en-US" sz="2800" b="1" dirty="0">
                <a:solidFill>
                  <a:srgbClr val="FF00FF"/>
                </a:solidFill>
                <a:highlight>
                  <a:srgbClr val="FFFF00"/>
                </a:highlight>
                <a:latin typeface="宋体" panose="02010600030101010101" pitchFamily="2" charset="-122"/>
                <a:sym typeface="宋体" panose="02010600030101010101" pitchFamily="2" charset="-122"/>
              </a:rPr>
              <a:t>规范化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3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>
                <a:sym typeface="微软雅黑" panose="020B0503020204020204" pitchFamily="34" charset="-122"/>
              </a:rPr>
              <a:t>6.2 </a:t>
            </a:r>
            <a:r>
              <a:rPr lang="zh-CN" altLang="en-US">
                <a:sym typeface="微软雅黑" panose="020B0503020204020204" pitchFamily="34" charset="-122"/>
              </a:rPr>
              <a:t> 规范化</a:t>
            </a:r>
            <a:endParaRPr lang="zh-CN" altLang="en-US"/>
          </a:p>
        </p:txBody>
      </p:sp>
      <p:sp>
        <p:nvSpPr>
          <p:cNvPr id="34818" name="文本占位符 4"/>
          <p:cNvSpPr>
            <a:spLocks noGrp="1" noChangeArrowheads="1"/>
          </p:cNvSpPr>
          <p:nvPr>
            <p:ph type="subTitle"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6.2.1 </a:t>
            </a:r>
            <a:r>
              <a:rPr lang="zh-CN" altLang="en-US">
                <a:sym typeface="Calibri" panose="020F0502020204030204" pitchFamily="34" charset="0"/>
              </a:rPr>
              <a:t>函数依赖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6.2.2  </a:t>
            </a:r>
            <a:r>
              <a:rPr lang="zh-CN" altLang="en-US">
                <a:sym typeface="Calibri" panose="020F0502020204030204" pitchFamily="34" charset="0"/>
              </a:rPr>
              <a:t>码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6.2.3  </a:t>
            </a:r>
            <a:r>
              <a:rPr lang="zh-CN" altLang="en-US">
                <a:sym typeface="Calibri" panose="020F0502020204030204" pitchFamily="34" charset="0"/>
              </a:rPr>
              <a:t>范式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B050"/>
                </a:solidFill>
                <a:sym typeface="Calibri" panose="020F0502020204030204" pitchFamily="34" charset="0"/>
              </a:rPr>
              <a:t>6.2.4  2NF</a:t>
            </a:r>
            <a:endParaRPr lang="zh-CN" altLang="en-US">
              <a:solidFill>
                <a:srgbClr val="00B050"/>
              </a:solidFill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6.2.5  3NF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6.2.6  BCNF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6.2.7  </a:t>
            </a:r>
            <a:r>
              <a:rPr lang="zh-CN" altLang="en-US">
                <a:sym typeface="Calibri" panose="020F0502020204030204" pitchFamily="34" charset="0"/>
              </a:rPr>
              <a:t>多值依赖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6.2.8  4NF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6.2.9  </a:t>
            </a:r>
            <a:r>
              <a:rPr lang="zh-CN" altLang="en-US">
                <a:sym typeface="Calibri" panose="020F0502020204030204" pitchFamily="34" charset="0"/>
              </a:rPr>
              <a:t>规范化小结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5842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6.2.4</a:t>
            </a:r>
            <a:r>
              <a:rPr lang="zh-CN" altLang="en-US" sz="3600">
                <a:sym typeface="微软雅黑" panose="020B0503020204020204" pitchFamily="34" charset="-122"/>
              </a:rPr>
              <a:t> </a:t>
            </a:r>
            <a:r>
              <a:rPr lang="en-US" altLang="zh-CN" sz="3600">
                <a:sym typeface="微软雅黑" panose="020B0503020204020204" pitchFamily="34" charset="-122"/>
              </a:rPr>
              <a:t> 2NF</a:t>
            </a:r>
            <a:endParaRPr lang="zh-CN" altLang="en-US" sz="360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000" y="982663"/>
            <a:ext cx="8639175" cy="583088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【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定义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6.6】</a:t>
            </a:r>
            <a:r>
              <a:rPr lang="en-US" altLang="zh-CN" dirty="0">
                <a:sym typeface="Calibri" panose="020F0502020204030204" pitchFamily="34" charset="0"/>
              </a:rPr>
              <a:t>  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若</a:t>
            </a:r>
            <a:r>
              <a:rPr lang="zh-CN" altLang="en-US" dirty="0">
                <a:sym typeface="Calibri" panose="020F0502020204030204" pitchFamily="34" charset="0"/>
              </a:rPr>
              <a:t>关系模式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∈1NF</a:t>
            </a:r>
            <a:r>
              <a:rPr lang="zh-CN" altLang="en-US" dirty="0">
                <a:sym typeface="Calibri" panose="020F0502020204030204" pitchFamily="34" charset="0"/>
              </a:rPr>
              <a:t>，并且</a:t>
            </a:r>
            <a:r>
              <a:rPr lang="zh-CN" altLang="en-US" dirty="0">
                <a:solidFill>
                  <a:srgbClr val="00B050"/>
                </a:solidFill>
                <a:sym typeface="Calibri" panose="020F0502020204030204" pitchFamily="34" charset="0"/>
              </a:rPr>
              <a:t>每一个</a:t>
            </a:r>
            <a:r>
              <a:rPr lang="zh-CN" altLang="en-US" u="sng" dirty="0">
                <a:solidFill>
                  <a:srgbClr val="FF0000"/>
                </a:solidFill>
                <a:sym typeface="Calibri" panose="020F0502020204030204" pitchFamily="34" charset="0"/>
              </a:rPr>
              <a:t>非主属性</a:t>
            </a:r>
            <a:r>
              <a:rPr lang="zh-CN" altLang="en-US" dirty="0">
                <a:solidFill>
                  <a:srgbClr val="00B050"/>
                </a:solidFill>
                <a:sym typeface="Calibri" panose="020F0502020204030204" pitchFamily="34" charset="0"/>
              </a:rPr>
              <a:t>都</a:t>
            </a:r>
            <a:r>
              <a:rPr lang="zh-CN" altLang="en-US" u="sng" dirty="0">
                <a:solidFill>
                  <a:srgbClr val="FF0000"/>
                </a:solidFill>
                <a:sym typeface="Calibri" panose="020F0502020204030204" pitchFamily="34" charset="0"/>
              </a:rPr>
              <a:t>完全函数依赖</a:t>
            </a:r>
            <a:r>
              <a:rPr lang="zh-CN" altLang="en-US" dirty="0">
                <a:solidFill>
                  <a:srgbClr val="00B050"/>
                </a:solidFill>
                <a:sym typeface="Calibri" panose="020F0502020204030204" pitchFamily="34" charset="0"/>
              </a:rPr>
              <a:t>于任何一个候选码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则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∈</a:t>
            </a:r>
            <a:r>
              <a:rPr lang="en-US" altLang="zh-CN" dirty="0">
                <a:solidFill>
                  <a:srgbClr val="0066FF"/>
                </a:solidFill>
                <a:sym typeface="Calibri" panose="020F0502020204030204" pitchFamily="34" charset="0"/>
              </a:rPr>
              <a:t>2NF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sz="3200" dirty="0">
              <a:solidFill>
                <a:srgbClr val="0066FF"/>
              </a:solidFill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ym typeface="Calibri" panose="020F0502020204030204" pitchFamily="34" charset="0"/>
              </a:rPr>
              <a:t>[</a:t>
            </a:r>
            <a:r>
              <a:rPr lang="zh-CN" altLang="en-US" dirty="0">
                <a:sym typeface="Calibri" panose="020F0502020204030204" pitchFamily="34" charset="0"/>
              </a:rPr>
              <a:t>例</a:t>
            </a:r>
            <a:r>
              <a:rPr lang="en-US" altLang="zh-CN" dirty="0">
                <a:sym typeface="Calibri" panose="020F0502020204030204" pitchFamily="34" charset="0"/>
              </a:rPr>
              <a:t>6.4] </a:t>
            </a:r>
            <a:r>
              <a:rPr lang="zh-CN" altLang="en-US" dirty="0">
                <a:sym typeface="Calibri" panose="020F0502020204030204" pitchFamily="34" charset="0"/>
              </a:rPr>
              <a:t> </a:t>
            </a:r>
            <a:r>
              <a:rPr lang="en-US" altLang="zh-CN" dirty="0">
                <a:sym typeface="Calibri" panose="020F0502020204030204" pitchFamily="34" charset="0"/>
              </a:rPr>
              <a:t>S-L-C(</a:t>
            </a:r>
            <a:r>
              <a:rPr lang="en-US" altLang="zh-CN" dirty="0" err="1">
                <a:sym typeface="Calibri" panose="020F0502020204030204" pitchFamily="34" charset="0"/>
              </a:rPr>
              <a:t>Sno,Sdept,Sloc,Cno,Grade</a:t>
            </a:r>
            <a:r>
              <a:rPr lang="en-US" altLang="zh-CN" dirty="0">
                <a:sym typeface="Calibri" panose="020F0502020204030204" pitchFamily="34" charset="0"/>
              </a:rPr>
              <a:t>)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en-US" altLang="en-US" dirty="0">
                <a:sym typeface="Calibri" panose="020F0502020204030204" pitchFamily="34" charset="0"/>
              </a:rPr>
              <a:t> </a:t>
            </a:r>
            <a:r>
              <a:rPr lang="en-US" altLang="zh-CN" dirty="0" err="1">
                <a:sym typeface="Calibri" panose="020F0502020204030204" pitchFamily="34" charset="0"/>
              </a:rPr>
              <a:t>Sloc</a:t>
            </a:r>
            <a:r>
              <a:rPr lang="zh-CN" altLang="en-US" dirty="0">
                <a:sym typeface="Calibri" panose="020F0502020204030204" pitchFamily="34" charset="0"/>
              </a:rPr>
              <a:t>为学生的住处，并且每个系的学生住在同一个地方。</a:t>
            </a:r>
            <a:r>
              <a:rPr lang="en-US" altLang="zh-CN" dirty="0">
                <a:sym typeface="Calibri" panose="020F0502020204030204" pitchFamily="34" charset="0"/>
              </a:rPr>
              <a:t>S-L-C</a:t>
            </a:r>
            <a:r>
              <a:rPr lang="zh-CN" altLang="en-US" dirty="0">
                <a:sym typeface="Calibri" panose="020F0502020204030204" pitchFamily="34" charset="0"/>
              </a:rPr>
              <a:t>的码为</a:t>
            </a:r>
            <a:r>
              <a:rPr lang="en-US" altLang="zh-CN" dirty="0">
                <a:sym typeface="Calibri" panose="020F0502020204030204" pitchFamily="34" charset="0"/>
              </a:rPr>
              <a:t>(</a:t>
            </a:r>
            <a:r>
              <a:rPr lang="en-US" altLang="zh-CN" dirty="0" err="1">
                <a:sym typeface="Calibri" panose="020F0502020204030204" pitchFamily="34" charset="0"/>
              </a:rPr>
              <a:t>Sno,Cno</a:t>
            </a:r>
            <a:r>
              <a:rPr lang="en-US" altLang="zh-CN" dirty="0">
                <a:sym typeface="Calibri" panose="020F0502020204030204" pitchFamily="34" charset="0"/>
              </a:rPr>
              <a:t>)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</a:p>
          <a:p>
            <a:pPr>
              <a:spcBef>
                <a:spcPct val="0"/>
              </a:spcBef>
            </a:pPr>
            <a:r>
              <a:rPr lang="zh-CN" altLang="en-US" dirty="0">
                <a:sym typeface="Calibri" panose="020F0502020204030204" pitchFamily="34" charset="0"/>
              </a:rPr>
              <a:t>	</a:t>
            </a:r>
            <a:r>
              <a:rPr lang="zh-CN" altLang="en-US" sz="2400" dirty="0">
                <a:sym typeface="Calibri" panose="020F0502020204030204" pitchFamily="34" charset="0"/>
              </a:rPr>
              <a:t>函数依赖有</a:t>
            </a:r>
            <a:endParaRPr lang="en-US" altLang="en-US" dirty="0">
              <a:sym typeface="Calibri" panose="020F0502020204030204" pitchFamily="34" charset="0"/>
            </a:endParaRPr>
          </a:p>
          <a:p>
            <a:pPr marL="857250" lvl="2" algn="l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400" dirty="0">
                <a:sym typeface="Calibri" panose="020F0502020204030204" pitchFamily="34" charset="0"/>
              </a:rPr>
              <a:t>(</a:t>
            </a:r>
            <a:r>
              <a:rPr lang="en-US" altLang="zh-CN" sz="2400" dirty="0" err="1">
                <a:sym typeface="Calibri" panose="020F0502020204030204" pitchFamily="34" charset="0"/>
              </a:rPr>
              <a:t>Sno,Cno</a:t>
            </a:r>
            <a:r>
              <a:rPr lang="en-US" altLang="zh-CN" sz="2400" dirty="0">
                <a:sym typeface="Calibri" panose="020F0502020204030204" pitchFamily="34" charset="0"/>
              </a:rPr>
              <a:t>)</a:t>
            </a:r>
            <a:r>
              <a:rPr lang="zh-CN" altLang="en-US" sz="2400" dirty="0"/>
              <a:t>→</a:t>
            </a:r>
            <a:r>
              <a:rPr lang="en-US" altLang="zh-CN" sz="2400" dirty="0">
                <a:sym typeface="Calibri" panose="020F0502020204030204" pitchFamily="34" charset="0"/>
              </a:rPr>
              <a:t>Grade</a:t>
            </a:r>
          </a:p>
          <a:p>
            <a:pPr marL="857250" lvl="2" algn="l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ym typeface="Calibri" panose="020F0502020204030204" pitchFamily="34" charset="0"/>
              </a:rPr>
              <a:t>Sno→Sdept</a:t>
            </a:r>
            <a:r>
              <a:rPr lang="en-US" altLang="zh-CN" sz="2400" dirty="0">
                <a:sym typeface="Calibri" panose="020F0502020204030204" pitchFamily="34" charset="0"/>
              </a:rPr>
              <a:t>, (</a:t>
            </a:r>
            <a:r>
              <a:rPr lang="en-US" altLang="zh-CN" sz="2400" dirty="0" err="1">
                <a:sym typeface="Calibri" panose="020F0502020204030204" pitchFamily="34" charset="0"/>
              </a:rPr>
              <a:t>Sno,Cno</a:t>
            </a:r>
            <a:r>
              <a:rPr lang="en-US" altLang="zh-CN" sz="2400" dirty="0">
                <a:sym typeface="Calibri" panose="020F0502020204030204" pitchFamily="34" charset="0"/>
              </a:rPr>
              <a:t>)</a:t>
            </a:r>
            <a:r>
              <a:rPr lang="zh-CN" altLang="en-US" sz="2400" dirty="0"/>
              <a:t>→</a:t>
            </a:r>
            <a:r>
              <a:rPr lang="en-US" altLang="zh-CN" sz="2400" dirty="0" err="1">
                <a:sym typeface="Calibri" panose="020F0502020204030204" pitchFamily="34" charset="0"/>
              </a:rPr>
              <a:t>Sdept</a:t>
            </a:r>
            <a:endParaRPr lang="en-US" altLang="zh-CN" sz="2400" dirty="0">
              <a:sym typeface="Calibri" panose="020F0502020204030204" pitchFamily="34" charset="0"/>
            </a:endParaRPr>
          </a:p>
          <a:p>
            <a:pPr marL="857250" lvl="2" algn="l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ym typeface="Calibri" panose="020F0502020204030204" pitchFamily="34" charset="0"/>
              </a:rPr>
              <a:t>Sno→Sloc</a:t>
            </a:r>
            <a:r>
              <a:rPr lang="en-US" altLang="zh-CN" sz="2400" dirty="0">
                <a:sym typeface="Calibri" panose="020F0502020204030204" pitchFamily="34" charset="0"/>
              </a:rPr>
              <a:t>, (</a:t>
            </a:r>
            <a:r>
              <a:rPr lang="en-US" altLang="zh-CN" sz="2400" dirty="0" err="1">
                <a:sym typeface="Calibri" panose="020F0502020204030204" pitchFamily="34" charset="0"/>
              </a:rPr>
              <a:t>Sno,Cno</a:t>
            </a:r>
            <a:r>
              <a:rPr lang="en-US" altLang="zh-CN" sz="2400" dirty="0">
                <a:sym typeface="Calibri" panose="020F0502020204030204" pitchFamily="34" charset="0"/>
              </a:rPr>
              <a:t>)</a:t>
            </a:r>
            <a:r>
              <a:rPr lang="zh-CN" altLang="en-US" sz="2400" dirty="0">
                <a:sym typeface="Calibri" panose="020F0502020204030204" pitchFamily="34" charset="0"/>
              </a:rPr>
              <a:t>→</a:t>
            </a:r>
            <a:r>
              <a:rPr lang="en-US" altLang="zh-CN" sz="2400" dirty="0" err="1">
                <a:sym typeface="Calibri" panose="020F0502020204030204" pitchFamily="34" charset="0"/>
              </a:rPr>
              <a:t>Sloc</a:t>
            </a:r>
            <a:endParaRPr lang="en-US" altLang="zh-CN" sz="2400" dirty="0">
              <a:sym typeface="Calibri" panose="020F0502020204030204" pitchFamily="34" charset="0"/>
            </a:endParaRPr>
          </a:p>
          <a:p>
            <a:pPr marL="857250" lvl="2" algn="l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ym typeface="Calibri" panose="020F0502020204030204" pitchFamily="34" charset="0"/>
              </a:rPr>
              <a:t>Sdept</a:t>
            </a:r>
            <a:r>
              <a:rPr lang="zh-CN" altLang="en-US" sz="2400" dirty="0">
                <a:sym typeface="Calibri" panose="020F0502020204030204" pitchFamily="34" charset="0"/>
              </a:rPr>
              <a:t>→</a:t>
            </a:r>
            <a:r>
              <a:rPr lang="en-US" altLang="zh-CN" sz="2400" dirty="0" err="1">
                <a:sym typeface="Calibri" panose="020F0502020204030204" pitchFamily="34" charset="0"/>
              </a:rPr>
              <a:t>Sloc</a:t>
            </a:r>
            <a:endParaRPr lang="en-US" altLang="zh-CN" sz="2400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ym typeface="Calibri" panose="020F0502020204030204" pitchFamily="34" charset="0"/>
            </a:endParaRPr>
          </a:p>
          <a:p>
            <a:endParaRPr lang="zh-CN" altLang="en-US" sz="2000" dirty="0">
              <a:sym typeface="Calibri" panose="020F0502020204030204" pitchFamily="34" charset="0"/>
            </a:endParaRPr>
          </a:p>
        </p:txBody>
      </p:sp>
      <p:sp>
        <p:nvSpPr>
          <p:cNvPr id="35845" name="TextBox 1"/>
          <p:cNvSpPr>
            <a:spLocks noChangeArrowheads="1"/>
          </p:cNvSpPr>
          <p:nvPr/>
        </p:nvSpPr>
        <p:spPr bwMode="auto">
          <a:xfrm>
            <a:off x="2878138" y="4435475"/>
            <a:ext cx="757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>
                <a:solidFill>
                  <a:srgbClr val="000000"/>
                </a:solidFill>
                <a:sym typeface="Arial" panose="020B0604020202020204" pitchFamily="34" charset="0"/>
              </a:rPr>
              <a:t>F</a:t>
            </a:r>
            <a:endParaRPr lang="zh-CN" altLang="en-US" b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5846" name="TextBox 1"/>
          <p:cNvSpPr>
            <a:spLocks noChangeArrowheads="1"/>
          </p:cNvSpPr>
          <p:nvPr/>
        </p:nvSpPr>
        <p:spPr bwMode="auto">
          <a:xfrm>
            <a:off x="4572000" y="5227638"/>
            <a:ext cx="757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>
                <a:solidFill>
                  <a:srgbClr val="000000"/>
                </a:solidFill>
                <a:sym typeface="Arial" panose="020B0604020202020204" pitchFamily="34" charset="0"/>
              </a:rPr>
              <a:t>P</a:t>
            </a:r>
            <a:endParaRPr lang="zh-CN" altLang="en-US" b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5847" name="TextBox 1"/>
          <p:cNvSpPr>
            <a:spLocks noChangeArrowheads="1"/>
          </p:cNvSpPr>
          <p:nvPr/>
        </p:nvSpPr>
        <p:spPr bwMode="auto">
          <a:xfrm>
            <a:off x="4751388" y="4867275"/>
            <a:ext cx="757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>
                <a:solidFill>
                  <a:srgbClr val="000000"/>
                </a:solidFill>
                <a:sym typeface="Arial" panose="020B0604020202020204" pitchFamily="34" charset="0"/>
              </a:rPr>
              <a:t>P</a:t>
            </a:r>
            <a:endParaRPr lang="zh-CN" altLang="en-US" b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6866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5775" y="117475"/>
            <a:ext cx="8229600" cy="873125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2NF</a:t>
            </a:r>
            <a:r>
              <a:rPr lang="zh-CN" altLang="en-US" sz="3600">
                <a:sym typeface="微软雅黑" panose="020B0503020204020204" pitchFamily="34" charset="-122"/>
              </a:rPr>
              <a:t>（续）</a:t>
            </a:r>
            <a:endParaRPr lang="zh-CN" altLang="en-US" sz="3600"/>
          </a:p>
        </p:txBody>
      </p:sp>
      <p:grpSp>
        <p:nvGrpSpPr>
          <p:cNvPr id="36868" name="Group 5"/>
          <p:cNvGrpSpPr/>
          <p:nvPr/>
        </p:nvGrpSpPr>
        <p:grpSpPr bwMode="auto">
          <a:xfrm>
            <a:off x="1317625" y="1533525"/>
            <a:ext cx="5991225" cy="2039938"/>
            <a:chOff x="0" y="0"/>
            <a:chExt cx="9435" cy="3213"/>
          </a:xfrm>
        </p:grpSpPr>
        <p:sp>
          <p:nvSpPr>
            <p:cNvPr id="36869" name="Rectangle 8"/>
            <p:cNvSpPr>
              <a:spLocks noChangeArrowheads="1"/>
            </p:cNvSpPr>
            <p:nvPr/>
          </p:nvSpPr>
          <p:spPr bwMode="auto">
            <a:xfrm>
              <a:off x="3145" y="0"/>
              <a:ext cx="3145" cy="3213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6870" name="Text Box 9"/>
            <p:cNvSpPr>
              <a:spLocks noChangeArrowheads="1"/>
            </p:cNvSpPr>
            <p:nvPr/>
          </p:nvSpPr>
          <p:spPr bwMode="auto">
            <a:xfrm>
              <a:off x="3843" y="459"/>
              <a:ext cx="1748" cy="6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Sno</a:t>
              </a:r>
            </a:p>
          </p:txBody>
        </p:sp>
        <p:sp>
          <p:nvSpPr>
            <p:cNvPr id="36871" name="Text Box 10"/>
            <p:cNvSpPr>
              <a:spLocks noChangeArrowheads="1"/>
            </p:cNvSpPr>
            <p:nvPr/>
          </p:nvSpPr>
          <p:spPr bwMode="auto">
            <a:xfrm>
              <a:off x="3843" y="2065"/>
              <a:ext cx="1748" cy="68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Cno</a:t>
              </a:r>
            </a:p>
          </p:txBody>
        </p:sp>
        <p:sp>
          <p:nvSpPr>
            <p:cNvPr id="36872" name="Text Box 11"/>
            <p:cNvSpPr>
              <a:spLocks noChangeArrowheads="1"/>
            </p:cNvSpPr>
            <p:nvPr/>
          </p:nvSpPr>
          <p:spPr bwMode="auto">
            <a:xfrm>
              <a:off x="0" y="1377"/>
              <a:ext cx="2095" cy="6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Grade</a:t>
              </a:r>
              <a:endParaRPr lang="zh-CN" altLang="en-US"/>
            </a:p>
          </p:txBody>
        </p:sp>
        <p:sp>
          <p:nvSpPr>
            <p:cNvPr id="36873" name="Text Box 12"/>
            <p:cNvSpPr>
              <a:spLocks noChangeArrowheads="1"/>
            </p:cNvSpPr>
            <p:nvPr/>
          </p:nvSpPr>
          <p:spPr bwMode="auto">
            <a:xfrm>
              <a:off x="7339" y="459"/>
              <a:ext cx="2096" cy="6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Sdept</a:t>
              </a:r>
            </a:p>
          </p:txBody>
        </p:sp>
        <p:sp>
          <p:nvSpPr>
            <p:cNvPr id="36874" name="Text Box 13"/>
            <p:cNvSpPr>
              <a:spLocks noChangeArrowheads="1"/>
            </p:cNvSpPr>
            <p:nvPr/>
          </p:nvSpPr>
          <p:spPr bwMode="auto">
            <a:xfrm>
              <a:off x="7339" y="2065"/>
              <a:ext cx="2096" cy="68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Sloc</a:t>
              </a:r>
            </a:p>
          </p:txBody>
        </p:sp>
        <p:sp>
          <p:nvSpPr>
            <p:cNvPr id="36875" name="Line 14"/>
            <p:cNvSpPr>
              <a:spLocks noChangeShapeType="1"/>
            </p:cNvSpPr>
            <p:nvPr/>
          </p:nvSpPr>
          <p:spPr bwMode="auto">
            <a:xfrm flipH="1">
              <a:off x="2095" y="1719"/>
              <a:ext cx="1050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6" name="Line 15"/>
            <p:cNvSpPr>
              <a:spLocks noChangeShapeType="1"/>
            </p:cNvSpPr>
            <p:nvPr/>
          </p:nvSpPr>
          <p:spPr bwMode="auto">
            <a:xfrm>
              <a:off x="5591" y="688"/>
              <a:ext cx="1748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7" name="Line 16"/>
            <p:cNvSpPr>
              <a:spLocks noChangeShapeType="1"/>
            </p:cNvSpPr>
            <p:nvPr/>
          </p:nvSpPr>
          <p:spPr bwMode="auto">
            <a:xfrm>
              <a:off x="5591" y="688"/>
              <a:ext cx="1748" cy="16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8" name="Line 17"/>
            <p:cNvSpPr>
              <a:spLocks noChangeShapeType="1"/>
            </p:cNvSpPr>
            <p:nvPr/>
          </p:nvSpPr>
          <p:spPr bwMode="auto">
            <a:xfrm flipV="1">
              <a:off x="5591" y="689"/>
              <a:ext cx="1748" cy="160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9" name="Line 18"/>
            <p:cNvSpPr>
              <a:spLocks noChangeShapeType="1"/>
            </p:cNvSpPr>
            <p:nvPr/>
          </p:nvSpPr>
          <p:spPr bwMode="auto">
            <a:xfrm flipV="1">
              <a:off x="5623" y="2378"/>
              <a:ext cx="1716" cy="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0" name="Line 19"/>
            <p:cNvSpPr>
              <a:spLocks noChangeShapeType="1"/>
            </p:cNvSpPr>
            <p:nvPr/>
          </p:nvSpPr>
          <p:spPr bwMode="auto">
            <a:xfrm>
              <a:off x="8385" y="1147"/>
              <a:ext cx="3" cy="9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81" name="矩形 19"/>
          <p:cNvSpPr>
            <a:spLocks noChangeArrowheads="1"/>
          </p:cNvSpPr>
          <p:nvPr/>
        </p:nvSpPr>
        <p:spPr bwMode="auto">
          <a:xfrm>
            <a:off x="971550" y="4940300"/>
            <a:ext cx="438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000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000000"/>
                </a:solidFill>
                <a:sym typeface="Calibri" panose="020F0502020204030204" pitchFamily="34" charset="0"/>
              </a:rPr>
              <a:t>关系模式</a:t>
            </a:r>
            <a:r>
              <a:rPr lang="en-US" altLang="zh-CN" sz="2400" b="1">
                <a:solidFill>
                  <a:srgbClr val="000000"/>
                </a:solidFill>
                <a:sym typeface="Calibri" panose="020F0502020204030204" pitchFamily="34" charset="0"/>
              </a:rPr>
              <a:t>S-L-C</a:t>
            </a:r>
            <a:r>
              <a:rPr lang="zh-CN" altLang="en-US" sz="2400" b="1">
                <a:solidFill>
                  <a:srgbClr val="000000"/>
                </a:solidFill>
                <a:sym typeface="Calibri" panose="020F0502020204030204" pitchFamily="34" charset="0"/>
              </a:rPr>
              <a:t>不属于</a:t>
            </a:r>
            <a:r>
              <a:rPr lang="en-US" altLang="zh-CN" sz="2400" b="1">
                <a:solidFill>
                  <a:srgbClr val="000000"/>
                </a:solidFill>
                <a:sym typeface="Calibri" panose="020F0502020204030204" pitchFamily="34" charset="0"/>
              </a:rPr>
              <a:t>2NF</a:t>
            </a:r>
            <a:endParaRPr lang="zh-CN" altLang="en-US" sz="2400" b="1">
              <a:solidFill>
                <a:srgbClr val="000000"/>
              </a:solidFill>
              <a:sym typeface="Calibri" panose="020F0502020204030204" pitchFamily="34" charset="0"/>
            </a:endParaRPr>
          </a:p>
        </p:txBody>
      </p:sp>
      <p:sp>
        <p:nvSpPr>
          <p:cNvPr id="36882" name="矩形 20"/>
          <p:cNvSpPr>
            <a:spLocks noChangeArrowheads="1"/>
          </p:cNvSpPr>
          <p:nvPr/>
        </p:nvSpPr>
        <p:spPr bwMode="auto">
          <a:xfrm>
            <a:off x="965200" y="4335463"/>
            <a:ext cx="6343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000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000000"/>
                </a:solidFill>
                <a:sym typeface="Calibri" panose="020F0502020204030204" pitchFamily="34" charset="0"/>
              </a:rPr>
              <a:t>非主属性</a:t>
            </a:r>
            <a:r>
              <a:rPr lang="en-US" altLang="zh-CN" sz="2400" b="1">
                <a:solidFill>
                  <a:srgbClr val="000000"/>
                </a:solidFill>
                <a:sym typeface="Calibri" panose="020F0502020204030204" pitchFamily="34" charset="0"/>
              </a:rPr>
              <a:t>Sdept</a:t>
            </a:r>
            <a:r>
              <a:rPr lang="zh-CN" altLang="en-US" sz="2400" b="1">
                <a:solidFill>
                  <a:srgbClr val="000000"/>
                </a:solidFill>
                <a:sym typeface="Calibri" panose="020F0502020204030204" pitchFamily="34" charset="0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sym typeface="Calibri" panose="020F0502020204030204" pitchFamily="34" charset="0"/>
              </a:rPr>
              <a:t>Sloc</a:t>
            </a:r>
            <a:r>
              <a:rPr lang="zh-CN" altLang="en-US" sz="2400" b="1">
                <a:solidFill>
                  <a:srgbClr val="000000"/>
                </a:solidFill>
                <a:sym typeface="Calibri" panose="020F0502020204030204" pitchFamily="34" charset="0"/>
              </a:rPr>
              <a:t>并不完全依赖于码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7890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11125"/>
            <a:ext cx="8229600" cy="869950"/>
          </a:xfrm>
        </p:spPr>
        <p:txBody>
          <a:bodyPr/>
          <a:lstStyle/>
          <a:p>
            <a:r>
              <a:rPr lang="en-US" altLang="zh-CN" sz="3600">
                <a:sym typeface="Calibri" panose="020F0502020204030204" pitchFamily="34" charset="0"/>
              </a:rPr>
              <a:t>S-L-C(</a:t>
            </a:r>
            <a:r>
              <a:rPr lang="en-US" altLang="zh-CN" sz="3600" u="sng">
                <a:sym typeface="Calibri" panose="020F0502020204030204" pitchFamily="34" charset="0"/>
              </a:rPr>
              <a:t>Sno,Cno</a:t>
            </a:r>
            <a:r>
              <a:rPr lang="en-US" altLang="zh-CN" sz="3600">
                <a:sym typeface="Calibri" panose="020F0502020204030204" pitchFamily="34" charset="0"/>
              </a:rPr>
              <a:t>,Sdept,Sloc,Grade)</a:t>
            </a:r>
            <a:endParaRPr lang="zh-CN" altLang="en-US" sz="360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981075"/>
            <a:ext cx="8229600" cy="51847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ym typeface="Calibri" panose="020F0502020204030204" pitchFamily="34" charset="0"/>
              </a:rPr>
              <a:t>一个关系模式不属于</a:t>
            </a:r>
            <a:r>
              <a:rPr lang="en-US" altLang="zh-CN">
                <a:sym typeface="Calibri" panose="020F0502020204030204" pitchFamily="34" charset="0"/>
              </a:rPr>
              <a:t>2NF</a:t>
            </a:r>
            <a:r>
              <a:rPr lang="zh-CN" altLang="en-US">
                <a:sym typeface="Calibri" panose="020F0502020204030204" pitchFamily="34" charset="0"/>
              </a:rPr>
              <a:t>，会产生以下问题：</a:t>
            </a:r>
            <a:endParaRPr lang="en-US" altLang="en-US" sz="3200"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0066FF"/>
                </a:solidFill>
                <a:sym typeface="Calibri" panose="020F0502020204030204" pitchFamily="34" charset="0"/>
              </a:rPr>
              <a:t>插入异常</a:t>
            </a:r>
            <a:endParaRPr lang="zh-CN" altLang="en-US" sz="2800">
              <a:solidFill>
                <a:srgbClr val="0066FF"/>
              </a:solidFill>
              <a:sym typeface="Calibri" panose="020F0502020204030204" pitchFamily="34" charset="0"/>
            </a:endParaRPr>
          </a:p>
          <a:p>
            <a:pPr lvl="2" indent="-228600" algn="l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>
                <a:sym typeface="Calibri" panose="020F0502020204030204" pitchFamily="34" charset="0"/>
              </a:rPr>
              <a:t>如果插入一个新学生，但该生未选课，即该生无</a:t>
            </a:r>
            <a:r>
              <a:rPr lang="en-US" altLang="zh-CN">
                <a:sym typeface="Calibri" panose="020F0502020204030204" pitchFamily="34" charset="0"/>
              </a:rPr>
              <a:t>Cno</a:t>
            </a:r>
            <a:r>
              <a:rPr lang="zh-CN" altLang="en-US">
                <a:sym typeface="Calibri" panose="020F0502020204030204" pitchFamily="34" charset="0"/>
              </a:rPr>
              <a:t>，由于插入元组时，必须给定码值，因此插入失败。</a:t>
            </a:r>
            <a:endParaRPr lang="en-US" altLang="en-US"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0066FF"/>
                </a:solidFill>
                <a:sym typeface="Calibri" panose="020F0502020204030204" pitchFamily="34" charset="0"/>
              </a:rPr>
              <a:t>删除异常</a:t>
            </a:r>
            <a:endParaRPr lang="zh-CN" altLang="en-US" sz="2800">
              <a:solidFill>
                <a:srgbClr val="0066FF"/>
              </a:solidFill>
              <a:sym typeface="Calibri" panose="020F0502020204030204" pitchFamily="34" charset="0"/>
            </a:endParaRPr>
          </a:p>
          <a:p>
            <a:pPr lvl="2" indent="-228600" algn="l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>
                <a:sym typeface="Calibri" panose="020F0502020204030204" pitchFamily="34" charset="0"/>
              </a:rPr>
              <a:t>如果</a:t>
            </a:r>
            <a:r>
              <a:rPr lang="en-US" altLang="zh-CN">
                <a:sym typeface="Calibri" panose="020F0502020204030204" pitchFamily="34" charset="0"/>
              </a:rPr>
              <a:t>S4</a:t>
            </a:r>
            <a:r>
              <a:rPr lang="zh-CN" altLang="en-US">
                <a:sym typeface="Calibri" panose="020F0502020204030204" pitchFamily="34" charset="0"/>
              </a:rPr>
              <a:t>只选了一门课</a:t>
            </a:r>
            <a:r>
              <a:rPr lang="en-US" altLang="zh-CN">
                <a:sym typeface="Calibri" panose="020F0502020204030204" pitchFamily="34" charset="0"/>
              </a:rPr>
              <a:t>C3</a:t>
            </a:r>
            <a:r>
              <a:rPr lang="zh-CN" altLang="en-US">
                <a:sym typeface="Calibri" panose="020F0502020204030204" pitchFamily="34" charset="0"/>
              </a:rPr>
              <a:t>，现在他不再选这门课，则删除</a:t>
            </a:r>
            <a:r>
              <a:rPr lang="en-US" altLang="zh-CN">
                <a:sym typeface="Calibri" panose="020F0502020204030204" pitchFamily="34" charset="0"/>
              </a:rPr>
              <a:t>C3</a:t>
            </a:r>
            <a:r>
              <a:rPr lang="zh-CN" altLang="en-US">
                <a:sym typeface="Calibri" panose="020F0502020204030204" pitchFamily="34" charset="0"/>
              </a:rPr>
              <a:t>后，整个元组的其他信息也被删除了。</a:t>
            </a:r>
            <a:endParaRPr lang="en-US" altLang="en-US"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0066FF"/>
                </a:solidFill>
                <a:sym typeface="Calibri" panose="020F0502020204030204" pitchFamily="34" charset="0"/>
              </a:rPr>
              <a:t>修改复杂</a:t>
            </a:r>
            <a:endParaRPr lang="zh-CN" altLang="en-US" sz="2800">
              <a:solidFill>
                <a:srgbClr val="0066FF"/>
              </a:solidFill>
              <a:sym typeface="Calibri" panose="020F0502020204030204" pitchFamily="34" charset="0"/>
            </a:endParaRPr>
          </a:p>
          <a:p>
            <a:pPr lvl="2" indent="-228600" algn="l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>
                <a:sym typeface="Calibri" panose="020F0502020204030204" pitchFamily="34" charset="0"/>
              </a:rPr>
              <a:t>如果一个学生选了多门课，则</a:t>
            </a:r>
            <a:r>
              <a:rPr lang="en-US" altLang="zh-CN">
                <a:sym typeface="Calibri" panose="020F0502020204030204" pitchFamily="34" charset="0"/>
              </a:rPr>
              <a:t>Sdept</a:t>
            </a:r>
            <a:r>
              <a:rPr lang="zh-CN" altLang="en-US">
                <a:sym typeface="Calibri" panose="020F0502020204030204" pitchFamily="34" charset="0"/>
              </a:rPr>
              <a:t>，</a:t>
            </a:r>
            <a:r>
              <a:rPr lang="en-US" altLang="zh-CN">
                <a:sym typeface="Calibri" panose="020F0502020204030204" pitchFamily="34" charset="0"/>
              </a:rPr>
              <a:t>Sloc</a:t>
            </a:r>
            <a:r>
              <a:rPr lang="zh-CN" altLang="en-US">
                <a:sym typeface="Calibri" panose="020F0502020204030204" pitchFamily="34" charset="0"/>
              </a:rPr>
              <a:t>被存储了多次。如果该生转系，则需要修改所有相关的</a:t>
            </a:r>
            <a:r>
              <a:rPr lang="en-US" altLang="zh-CN">
                <a:sym typeface="Calibri" panose="020F0502020204030204" pitchFamily="34" charset="0"/>
              </a:rPr>
              <a:t>Sdept</a:t>
            </a:r>
            <a:r>
              <a:rPr lang="zh-CN" altLang="en-US">
                <a:sym typeface="Calibri" panose="020F0502020204030204" pitchFamily="34" charset="0"/>
              </a:rPr>
              <a:t>和</a:t>
            </a:r>
            <a:r>
              <a:rPr lang="en-US" altLang="zh-CN">
                <a:sym typeface="Calibri" panose="020F0502020204030204" pitchFamily="34" charset="0"/>
              </a:rPr>
              <a:t>Sloc</a:t>
            </a:r>
            <a:r>
              <a:rPr lang="zh-CN" altLang="en-US">
                <a:sym typeface="Calibri" panose="020F0502020204030204" pitchFamily="34" charset="0"/>
              </a:rPr>
              <a:t>，造成修改的复杂化。</a:t>
            </a:r>
            <a:endParaRPr lang="zh-CN" altLang="en-US" sz="2000"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00" y="896054"/>
            <a:ext cx="4564475" cy="35890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227" y="2924965"/>
            <a:ext cx="4865501" cy="3512283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8914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2NF</a:t>
            </a:r>
            <a:r>
              <a:rPr lang="zh-CN" altLang="en-US" sz="3600">
                <a:sym typeface="微软雅黑" panose="020B0503020204020204" pitchFamily="34" charset="-122"/>
              </a:rPr>
              <a:t>（续）</a:t>
            </a:r>
            <a:endParaRPr lang="zh-CN" altLang="en-US" sz="360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981075"/>
            <a:ext cx="8229600" cy="561498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>
                <a:solidFill>
                  <a:srgbClr val="0066FF"/>
                </a:solidFill>
                <a:sym typeface="Calibri" panose="020F0502020204030204" pitchFamily="34" charset="0"/>
              </a:rPr>
              <a:t>出现这种问题的原因：</a:t>
            </a:r>
          </a:p>
          <a:p>
            <a:pPr lvl="1" indent="-285750" algn="l">
              <a:lnSpc>
                <a:spcPct val="125000"/>
              </a:lnSpc>
            </a:pPr>
            <a:r>
              <a:rPr lang="zh-CN" altLang="en-US">
                <a:sym typeface="Calibri" panose="020F0502020204030204" pitchFamily="34" charset="0"/>
              </a:rPr>
              <a:t>例子中有两类非主属性：</a:t>
            </a:r>
            <a:endParaRPr lang="en-US" altLang="en-US">
              <a:sym typeface="Calibri" panose="020F0502020204030204" pitchFamily="34" charset="0"/>
            </a:endParaRPr>
          </a:p>
          <a:p>
            <a:pPr lvl="2" indent="-228600" algn="l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ym typeface="Calibri" panose="020F0502020204030204" pitchFamily="34" charset="0"/>
              </a:rPr>
              <a:t>一类如</a:t>
            </a:r>
            <a:r>
              <a:rPr lang="en-US" altLang="zh-CN">
                <a:sym typeface="Calibri" panose="020F0502020204030204" pitchFamily="34" charset="0"/>
              </a:rPr>
              <a:t>Grade</a:t>
            </a:r>
            <a:r>
              <a:rPr lang="zh-CN" altLang="en-US">
                <a:sym typeface="Calibri" panose="020F0502020204030204" pitchFamily="34" charset="0"/>
              </a:rPr>
              <a:t>，它对码完全函数依赖</a:t>
            </a:r>
            <a:endParaRPr lang="en-US" altLang="en-US">
              <a:sym typeface="Calibri" panose="020F0502020204030204" pitchFamily="34" charset="0"/>
            </a:endParaRPr>
          </a:p>
          <a:p>
            <a:pPr lvl="2" indent="-228600" algn="l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ym typeface="Calibri" panose="020F0502020204030204" pitchFamily="34" charset="0"/>
              </a:rPr>
              <a:t>另一类如</a:t>
            </a:r>
            <a:r>
              <a:rPr lang="en-US" altLang="zh-CN">
                <a:sym typeface="Calibri" panose="020F0502020204030204" pitchFamily="34" charset="0"/>
              </a:rPr>
              <a:t>Sdept</a:t>
            </a:r>
            <a:r>
              <a:rPr lang="zh-CN" altLang="en-US">
                <a:sym typeface="Calibri" panose="020F0502020204030204" pitchFamily="34" charset="0"/>
              </a:rPr>
              <a:t>、</a:t>
            </a:r>
            <a:r>
              <a:rPr lang="en-US" altLang="zh-CN">
                <a:sym typeface="Calibri" panose="020F0502020204030204" pitchFamily="34" charset="0"/>
              </a:rPr>
              <a:t>Sloc</a:t>
            </a:r>
            <a:r>
              <a:rPr lang="zh-CN" altLang="en-US">
                <a:sym typeface="Calibri" panose="020F0502020204030204" pitchFamily="34" charset="0"/>
              </a:rPr>
              <a:t>，它们对码不是完全函数依赖</a:t>
            </a:r>
            <a:endParaRPr lang="en-US" altLang="en-US">
              <a:sym typeface="Calibri" panose="020F05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zh-CN" altLang="en-US">
                <a:solidFill>
                  <a:srgbClr val="0066FF"/>
                </a:solidFill>
                <a:sym typeface="Calibri" panose="020F0502020204030204" pitchFamily="34" charset="0"/>
              </a:rPr>
              <a:t>解决方法：</a:t>
            </a:r>
          </a:p>
          <a:p>
            <a:pPr lvl="1" indent="-285750" algn="l">
              <a:lnSpc>
                <a:spcPct val="125000"/>
              </a:lnSpc>
            </a:pPr>
            <a:r>
              <a:rPr lang="zh-CN" altLang="en-US">
                <a:sym typeface="Calibri" panose="020F0502020204030204" pitchFamily="34" charset="0"/>
              </a:rPr>
              <a:t>用投影分解把关系模式</a:t>
            </a:r>
            <a:r>
              <a:rPr lang="en-US" altLang="zh-CN">
                <a:sym typeface="Calibri" panose="020F0502020204030204" pitchFamily="34" charset="0"/>
              </a:rPr>
              <a:t>S-L-C</a:t>
            </a:r>
            <a:r>
              <a:rPr lang="zh-CN" altLang="en-US">
                <a:sym typeface="Calibri" panose="020F0502020204030204" pitchFamily="34" charset="0"/>
              </a:rPr>
              <a:t>分解成两个关系模式</a:t>
            </a:r>
            <a:endParaRPr lang="en-US" altLang="en-US">
              <a:sym typeface="Calibri" panose="020F0502020204030204" pitchFamily="34" charset="0"/>
            </a:endParaRPr>
          </a:p>
          <a:p>
            <a:pPr lvl="2" indent="-228600" algn="l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>
                <a:sym typeface="Calibri" panose="020F0502020204030204" pitchFamily="34" charset="0"/>
              </a:rPr>
              <a:t>SC(</a:t>
            </a:r>
            <a:r>
              <a:rPr lang="en-US" altLang="zh-CN">
                <a:solidFill>
                  <a:srgbClr val="0066FF"/>
                </a:solidFill>
                <a:sym typeface="Calibri" panose="020F0502020204030204" pitchFamily="34" charset="0"/>
              </a:rPr>
              <a:t>Sno</a:t>
            </a:r>
            <a:r>
              <a:rPr lang="en-US" altLang="zh-CN">
                <a:sym typeface="Calibri" panose="020F0502020204030204" pitchFamily="34" charset="0"/>
              </a:rPr>
              <a:t>,Cno,Grade)</a:t>
            </a:r>
            <a:endParaRPr lang="zh-CN" altLang="en-US">
              <a:sym typeface="Calibri" panose="020F0502020204030204" pitchFamily="34" charset="0"/>
            </a:endParaRPr>
          </a:p>
          <a:p>
            <a:pPr lvl="2" indent="-228600" algn="l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>
                <a:sym typeface="Calibri" panose="020F0502020204030204" pitchFamily="34" charset="0"/>
              </a:rPr>
              <a:t>S-L(</a:t>
            </a:r>
            <a:r>
              <a:rPr lang="en-US" altLang="zh-CN">
                <a:solidFill>
                  <a:srgbClr val="0066FF"/>
                </a:solidFill>
                <a:sym typeface="Calibri" panose="020F0502020204030204" pitchFamily="34" charset="0"/>
              </a:rPr>
              <a:t>Sno</a:t>
            </a:r>
            <a:r>
              <a:rPr lang="en-US" altLang="zh-CN">
                <a:sym typeface="Calibri" panose="020F0502020204030204" pitchFamily="34" charset="0"/>
              </a:rPr>
              <a:t>,Sdept,Sloc)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 noChangeArrowheads="1"/>
          </p:cNvSpPr>
          <p:nvPr>
            <p:ph type="ctrTitle"/>
          </p:nvPr>
        </p:nvSpPr>
        <p:spPr>
          <a:xfrm>
            <a:off x="457200" y="-31750"/>
            <a:ext cx="8229600" cy="1012825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2NF</a:t>
            </a:r>
            <a:r>
              <a:rPr lang="zh-CN" altLang="en-US" sz="3600">
                <a:sym typeface="微软雅黑" panose="020B0503020204020204" pitchFamily="34" charset="-122"/>
              </a:rPr>
              <a:t>（续）</a:t>
            </a:r>
            <a:endParaRPr lang="zh-CN" altLang="en-US" sz="3600"/>
          </a:p>
        </p:txBody>
      </p:sp>
      <p:sp>
        <p:nvSpPr>
          <p:cNvPr id="39938" name="内容占位符 2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038725"/>
            <a:ext cx="8229600" cy="1155700"/>
          </a:xfrm>
        </p:spPr>
        <p:txBody>
          <a:bodyPr/>
          <a:lstStyle/>
          <a:p>
            <a:pPr marL="742950" lvl="2" indent="-342900" algn="l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ym typeface="Calibri" panose="020F0502020204030204" pitchFamily="34" charset="0"/>
              </a:rPr>
              <a:t>SC</a:t>
            </a:r>
            <a:r>
              <a:rPr lang="zh-CN" altLang="en-US" sz="2400" dirty="0">
                <a:sym typeface="Calibri" panose="020F0502020204030204" pitchFamily="34" charset="0"/>
              </a:rPr>
              <a:t>的码为</a:t>
            </a:r>
            <a:r>
              <a:rPr lang="en-US" altLang="zh-CN" sz="2400" dirty="0">
                <a:sym typeface="Calibri" panose="020F0502020204030204" pitchFamily="34" charset="0"/>
              </a:rPr>
              <a:t>(</a:t>
            </a:r>
            <a:r>
              <a:rPr lang="en-US" altLang="zh-CN" sz="2400" dirty="0" err="1">
                <a:sym typeface="Calibri" panose="020F0502020204030204" pitchFamily="34" charset="0"/>
              </a:rPr>
              <a:t>Sno,Cno</a:t>
            </a:r>
            <a:r>
              <a:rPr lang="en-US" altLang="zh-CN" sz="2400" dirty="0">
                <a:sym typeface="Calibri" panose="020F0502020204030204" pitchFamily="34" charset="0"/>
              </a:rPr>
              <a:t>),SL</a:t>
            </a:r>
            <a:r>
              <a:rPr lang="zh-CN" altLang="en-US" sz="2400" dirty="0">
                <a:sym typeface="Calibri" panose="020F0502020204030204" pitchFamily="34" charset="0"/>
              </a:rPr>
              <a:t>的码为</a:t>
            </a:r>
            <a:r>
              <a:rPr lang="en-US" altLang="zh-CN" sz="2400" dirty="0" err="1">
                <a:sym typeface="Calibri" panose="020F0502020204030204" pitchFamily="34" charset="0"/>
              </a:rPr>
              <a:t>Sno</a:t>
            </a:r>
            <a:r>
              <a:rPr lang="zh-CN" altLang="en-US" sz="2400" dirty="0">
                <a:sym typeface="Calibri" panose="020F0502020204030204" pitchFamily="34" charset="0"/>
              </a:rPr>
              <a:t>，</a:t>
            </a:r>
            <a:endParaRPr lang="en-US" altLang="zh-CN" sz="2400" dirty="0">
              <a:sym typeface="Calibri" panose="020F0502020204030204" pitchFamily="34" charset="0"/>
            </a:endParaRPr>
          </a:p>
          <a:p>
            <a:pPr marL="742950" lvl="2" indent="-342900" algn="l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Calibri" panose="020F0502020204030204" pitchFamily="34" charset="0"/>
              </a:rPr>
              <a:t>这样使得非主属性对码都是完全函数依赖了</a:t>
            </a:r>
            <a:endParaRPr lang="zh-CN" altLang="en-US" sz="2400" dirty="0"/>
          </a:p>
          <a:p>
            <a:endParaRPr lang="zh-CN" altLang="en-US" dirty="0"/>
          </a:p>
        </p:txBody>
      </p:sp>
      <p:grpSp>
        <p:nvGrpSpPr>
          <p:cNvPr id="39939" name="Group 4"/>
          <p:cNvGrpSpPr/>
          <p:nvPr/>
        </p:nvGrpSpPr>
        <p:grpSpPr bwMode="auto">
          <a:xfrm>
            <a:off x="962025" y="1368425"/>
            <a:ext cx="2962275" cy="2095500"/>
            <a:chOff x="0" y="0"/>
            <a:chExt cx="4665" cy="3300"/>
          </a:xfrm>
        </p:grpSpPr>
        <p:sp>
          <p:nvSpPr>
            <p:cNvPr id="39940" name="Rectangle 5"/>
            <p:cNvSpPr>
              <a:spLocks noChangeArrowheads="1"/>
            </p:cNvSpPr>
            <p:nvPr/>
          </p:nvSpPr>
          <p:spPr bwMode="auto">
            <a:xfrm>
              <a:off x="2847" y="0"/>
              <a:ext cx="1818" cy="330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9941" name="Text Box 6"/>
            <p:cNvSpPr>
              <a:spLocks noChangeArrowheads="1"/>
            </p:cNvSpPr>
            <p:nvPr/>
          </p:nvSpPr>
          <p:spPr bwMode="auto">
            <a:xfrm>
              <a:off x="3079" y="550"/>
              <a:ext cx="1361" cy="82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Sno</a:t>
              </a:r>
            </a:p>
          </p:txBody>
        </p:sp>
        <p:sp>
          <p:nvSpPr>
            <p:cNvPr id="39942" name="Text Box 7"/>
            <p:cNvSpPr>
              <a:spLocks noChangeArrowheads="1"/>
            </p:cNvSpPr>
            <p:nvPr/>
          </p:nvSpPr>
          <p:spPr bwMode="auto">
            <a:xfrm>
              <a:off x="3098" y="1926"/>
              <a:ext cx="1341" cy="84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Cno</a:t>
              </a:r>
            </a:p>
          </p:txBody>
        </p:sp>
        <p:sp>
          <p:nvSpPr>
            <p:cNvPr id="39943" name="Text Box 8"/>
            <p:cNvSpPr>
              <a:spLocks noChangeArrowheads="1"/>
            </p:cNvSpPr>
            <p:nvPr/>
          </p:nvSpPr>
          <p:spPr bwMode="auto">
            <a:xfrm>
              <a:off x="0" y="1211"/>
              <a:ext cx="1943" cy="82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Grade</a:t>
              </a:r>
            </a:p>
          </p:txBody>
        </p:sp>
        <p:sp>
          <p:nvSpPr>
            <p:cNvPr id="39944" name="Line 10"/>
            <p:cNvSpPr>
              <a:spLocks noChangeShapeType="1"/>
            </p:cNvSpPr>
            <p:nvPr/>
          </p:nvSpPr>
          <p:spPr bwMode="auto">
            <a:xfrm flipH="1">
              <a:off x="1942" y="1658"/>
              <a:ext cx="88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945" name="Text Box 6"/>
          <p:cNvSpPr>
            <a:spLocks noChangeArrowheads="1"/>
          </p:cNvSpPr>
          <p:nvPr/>
        </p:nvSpPr>
        <p:spPr bwMode="auto">
          <a:xfrm>
            <a:off x="5075238" y="2352675"/>
            <a:ext cx="720725" cy="52546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Sno</a:t>
            </a:r>
          </a:p>
        </p:txBody>
      </p:sp>
      <p:sp>
        <p:nvSpPr>
          <p:cNvPr id="39946" name="Text Box 6"/>
          <p:cNvSpPr>
            <a:spLocks noChangeArrowheads="1"/>
          </p:cNvSpPr>
          <p:nvPr/>
        </p:nvSpPr>
        <p:spPr bwMode="auto">
          <a:xfrm>
            <a:off x="6659563" y="1412875"/>
            <a:ext cx="1008062" cy="52546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Sdept</a:t>
            </a:r>
          </a:p>
        </p:txBody>
      </p:sp>
      <p:sp>
        <p:nvSpPr>
          <p:cNvPr id="39947" name="Text Box 6"/>
          <p:cNvSpPr>
            <a:spLocks noChangeArrowheads="1"/>
          </p:cNvSpPr>
          <p:nvPr/>
        </p:nvSpPr>
        <p:spPr bwMode="auto">
          <a:xfrm>
            <a:off x="6659563" y="3087688"/>
            <a:ext cx="1008062" cy="525462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Sloc</a:t>
            </a:r>
          </a:p>
        </p:txBody>
      </p:sp>
      <p:cxnSp>
        <p:nvCxnSpPr>
          <p:cNvPr id="39948" name="直接箭头连接符 21"/>
          <p:cNvCxnSpPr>
            <a:cxnSpLocks noChangeShapeType="1"/>
            <a:stCxn id="39945" idx="0"/>
            <a:endCxn id="39946" idx="1"/>
          </p:cNvCxnSpPr>
          <p:nvPr/>
        </p:nvCxnSpPr>
        <p:spPr bwMode="auto">
          <a:xfrm flipV="1">
            <a:off x="5435600" y="1674813"/>
            <a:ext cx="1223963" cy="677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9" name="直接箭头连接符 23"/>
          <p:cNvCxnSpPr>
            <a:cxnSpLocks noChangeShapeType="1"/>
            <a:stCxn id="39945" idx="0"/>
            <a:endCxn id="39946" idx="1"/>
          </p:cNvCxnSpPr>
          <p:nvPr/>
        </p:nvCxnSpPr>
        <p:spPr bwMode="auto">
          <a:xfrm>
            <a:off x="5435600" y="2878138"/>
            <a:ext cx="1223963" cy="544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0" name="直接箭头连接符 25"/>
          <p:cNvCxnSpPr>
            <a:cxnSpLocks noChangeShapeType="1"/>
            <a:stCxn id="39946" idx="2"/>
            <a:endCxn id="39947" idx="0"/>
          </p:cNvCxnSpPr>
          <p:nvPr/>
        </p:nvCxnSpPr>
        <p:spPr bwMode="auto">
          <a:xfrm>
            <a:off x="7162800" y="1938338"/>
            <a:ext cx="0" cy="1149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1" name="TextBox 29"/>
          <p:cNvSpPr>
            <a:spLocks noChangeArrowheads="1"/>
          </p:cNvSpPr>
          <p:nvPr/>
        </p:nvSpPr>
        <p:spPr bwMode="auto">
          <a:xfrm>
            <a:off x="1190625" y="4292600"/>
            <a:ext cx="2736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00"/>
                </a:solidFill>
                <a:sym typeface="Arial" panose="020B0604020202020204" pitchFamily="34" charset="0"/>
              </a:rPr>
              <a:t>图</a:t>
            </a:r>
            <a:r>
              <a:rPr lang="en-US" altLang="zh-CN" sz="2000" b="1">
                <a:solidFill>
                  <a:srgbClr val="000000"/>
                </a:solidFill>
                <a:sym typeface="Arial" panose="020B0604020202020204" pitchFamily="34" charset="0"/>
              </a:rPr>
              <a:t>6.4 SC</a:t>
            </a:r>
            <a:r>
              <a:rPr lang="zh-CN" altLang="en-US" sz="2000" b="1">
                <a:solidFill>
                  <a:srgbClr val="000000"/>
                </a:solidFill>
                <a:sym typeface="Arial" panose="020B0604020202020204" pitchFamily="34" charset="0"/>
              </a:rPr>
              <a:t>中的函数依赖</a:t>
            </a:r>
          </a:p>
        </p:txBody>
      </p:sp>
      <p:sp>
        <p:nvSpPr>
          <p:cNvPr id="39952" name="TextBox 30"/>
          <p:cNvSpPr>
            <a:spLocks noChangeArrowheads="1"/>
          </p:cNvSpPr>
          <p:nvPr/>
        </p:nvSpPr>
        <p:spPr bwMode="auto">
          <a:xfrm>
            <a:off x="5092700" y="4292600"/>
            <a:ext cx="2792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00"/>
                </a:solidFill>
                <a:sym typeface="Arial" panose="020B0604020202020204" pitchFamily="34" charset="0"/>
              </a:rPr>
              <a:t>图</a:t>
            </a:r>
            <a:r>
              <a:rPr lang="en-US" altLang="zh-CN" sz="2000" b="1">
                <a:solidFill>
                  <a:srgbClr val="000000"/>
                </a:solidFill>
                <a:sym typeface="Arial" panose="020B0604020202020204" pitchFamily="34" charset="0"/>
              </a:rPr>
              <a:t>6.5 S-L</a:t>
            </a:r>
            <a:r>
              <a:rPr lang="zh-CN" altLang="en-US" sz="2000" b="1">
                <a:solidFill>
                  <a:srgbClr val="000000"/>
                </a:solidFill>
                <a:sym typeface="Arial" panose="020B0604020202020204" pitchFamily="34" charset="0"/>
              </a:rPr>
              <a:t>中的函数依赖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3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>
                <a:sym typeface="微软雅黑" panose="020B0503020204020204" pitchFamily="34" charset="-122"/>
              </a:rPr>
              <a:t>6.2 </a:t>
            </a:r>
            <a:r>
              <a:rPr lang="zh-CN" altLang="en-US">
                <a:sym typeface="微软雅黑" panose="020B0503020204020204" pitchFamily="34" charset="-122"/>
              </a:rPr>
              <a:t>规范化</a:t>
            </a:r>
            <a:endParaRPr lang="zh-CN" altLang="en-US"/>
          </a:p>
        </p:txBody>
      </p:sp>
      <p:sp>
        <p:nvSpPr>
          <p:cNvPr id="40962" name="文本占位符 4"/>
          <p:cNvSpPr>
            <a:spLocks noGrp="1" noChangeArrowheads="1"/>
          </p:cNvSpPr>
          <p:nvPr>
            <p:ph type="subTitle"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6.2.1  </a:t>
            </a:r>
            <a:r>
              <a:rPr lang="zh-CN" altLang="en-US">
                <a:sym typeface="Calibri" panose="020F0502020204030204" pitchFamily="34" charset="0"/>
              </a:rPr>
              <a:t>函数依赖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6.2.2  </a:t>
            </a:r>
            <a:r>
              <a:rPr lang="zh-CN" altLang="en-US">
                <a:sym typeface="Calibri" panose="020F0502020204030204" pitchFamily="34" charset="0"/>
              </a:rPr>
              <a:t>码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6.2.3  </a:t>
            </a:r>
            <a:r>
              <a:rPr lang="zh-CN" altLang="en-US">
                <a:sym typeface="Calibri" panose="020F0502020204030204" pitchFamily="34" charset="0"/>
              </a:rPr>
              <a:t>范式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6.2.4  2NF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B050"/>
                </a:solidFill>
                <a:sym typeface="Calibri" panose="020F0502020204030204" pitchFamily="34" charset="0"/>
              </a:rPr>
              <a:t>6.2.5  3NF</a:t>
            </a:r>
            <a:endParaRPr lang="zh-CN" altLang="en-US">
              <a:solidFill>
                <a:srgbClr val="00B050"/>
              </a:solidFill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6.2.6  BCNF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6.2.7  </a:t>
            </a:r>
            <a:r>
              <a:rPr lang="zh-CN" altLang="en-US">
                <a:sym typeface="Calibri" panose="020F0502020204030204" pitchFamily="34" charset="0"/>
              </a:rPr>
              <a:t>多值依赖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6.2.8  4NF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6.2.9  </a:t>
            </a:r>
            <a:r>
              <a:rPr lang="zh-CN" altLang="en-US">
                <a:sym typeface="Calibri" panose="020F0502020204030204" pitchFamily="34" charset="0"/>
              </a:rPr>
              <a:t>规范化小结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41986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8100"/>
            <a:ext cx="8229600" cy="94138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 6.2.</a:t>
            </a:r>
            <a:r>
              <a:rPr lang="zh-CN" altLang="en-US" sz="3600">
                <a:sym typeface="微软雅黑" panose="020B0503020204020204" pitchFamily="34" charset="-122"/>
              </a:rPr>
              <a:t>5</a:t>
            </a:r>
            <a:r>
              <a:rPr lang="en-US" altLang="zh-CN" sz="3600">
                <a:sym typeface="微软雅黑" panose="020B0503020204020204" pitchFamily="34" charset="-122"/>
              </a:rPr>
              <a:t> 3NF</a:t>
            </a:r>
            <a:endParaRPr lang="zh-CN" altLang="en-US" sz="360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908050"/>
            <a:ext cx="8229600" cy="544988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>
                <a:highlight>
                  <a:srgbClr val="FFFF00"/>
                </a:highlight>
                <a:sym typeface="宋体" panose="02010600030101010101" pitchFamily="2" charset="-122"/>
              </a:rPr>
              <a:t>【</a:t>
            </a:r>
            <a:r>
              <a:rPr lang="zh-CN" altLang="en-US" dirty="0">
                <a:highlight>
                  <a:srgbClr val="FFFF00"/>
                </a:highlight>
                <a:sym typeface="宋体" panose="02010600030101010101" pitchFamily="2" charset="-122"/>
              </a:rPr>
              <a:t>定义</a:t>
            </a:r>
            <a:r>
              <a:rPr lang="en-US" altLang="zh-CN" dirty="0">
                <a:highlight>
                  <a:srgbClr val="FFFF00"/>
                </a:highlight>
                <a:sym typeface="宋体" panose="02010600030101010101" pitchFamily="2" charset="-122"/>
              </a:rPr>
              <a:t>6.7】  </a:t>
            </a:r>
            <a:r>
              <a:rPr lang="zh-CN" altLang="en-US" dirty="0">
                <a:sym typeface="宋体" panose="02010600030101010101" pitchFamily="2" charset="-122"/>
              </a:rPr>
              <a:t>设关系模式</a:t>
            </a:r>
            <a:r>
              <a:rPr lang="en-US" altLang="zh-CN" i="1" dirty="0">
                <a:sym typeface="宋体" panose="02010600030101010101" pitchFamily="2" charset="-122"/>
              </a:rPr>
              <a:t>R</a:t>
            </a:r>
            <a:r>
              <a:rPr lang="en-US" altLang="zh-CN" dirty="0">
                <a:sym typeface="宋体" panose="02010600030101010101" pitchFamily="2" charset="-122"/>
              </a:rPr>
              <a:t>&lt;</a:t>
            </a:r>
            <a:r>
              <a:rPr lang="en-US" altLang="zh-CN" i="1" dirty="0">
                <a:sym typeface="宋体" panose="02010600030101010101" pitchFamily="2" charset="-122"/>
              </a:rPr>
              <a:t>U</a:t>
            </a:r>
            <a:r>
              <a:rPr lang="en-US" altLang="zh-CN" dirty="0">
                <a:sym typeface="宋体" panose="02010600030101010101" pitchFamily="2" charset="-122"/>
              </a:rPr>
              <a:t>,</a:t>
            </a:r>
            <a:r>
              <a:rPr lang="en-US" altLang="zh-CN" i="1" dirty="0">
                <a:sym typeface="宋体" panose="02010600030101010101" pitchFamily="2" charset="-122"/>
              </a:rPr>
              <a:t>F</a:t>
            </a:r>
            <a:r>
              <a:rPr lang="en-US" altLang="zh-CN" dirty="0">
                <a:sym typeface="宋体" panose="02010600030101010101" pitchFamily="2" charset="-122"/>
              </a:rPr>
              <a:t>&gt;∈1NF,</a:t>
            </a:r>
            <a:r>
              <a:rPr lang="zh-CN" altLang="en-US" dirty="0">
                <a:highlight>
                  <a:srgbClr val="FFFF00"/>
                </a:highlight>
                <a:sym typeface="宋体" panose="02010600030101010101" pitchFamily="2" charset="-122"/>
              </a:rPr>
              <a:t>若</a:t>
            </a:r>
            <a:r>
              <a:rPr lang="en-US" altLang="zh-CN" i="1" dirty="0">
                <a:sym typeface="宋体" panose="02010600030101010101" pitchFamily="2" charset="-122"/>
              </a:rPr>
              <a:t>R</a:t>
            </a:r>
            <a:r>
              <a:rPr lang="zh-CN" altLang="en-US" dirty="0">
                <a:sym typeface="宋体" panose="02010600030101010101" pitchFamily="2" charset="-122"/>
              </a:rPr>
              <a:t>中不存在这样的码</a:t>
            </a:r>
            <a:r>
              <a:rPr lang="en-US" altLang="zh-CN" i="1" dirty="0">
                <a:sym typeface="宋体" panose="02010600030101010101" pitchFamily="2" charset="-122"/>
              </a:rPr>
              <a:t>X</a:t>
            </a:r>
            <a:r>
              <a:rPr lang="zh-CN" altLang="en-US" dirty="0">
                <a:sym typeface="宋体" panose="02010600030101010101" pitchFamily="2" charset="-122"/>
              </a:rPr>
              <a:t>、属性组</a:t>
            </a:r>
            <a:r>
              <a:rPr lang="en-US" altLang="zh-CN" i="1" dirty="0">
                <a:sym typeface="宋体" panose="02010600030101010101" pitchFamily="2" charset="-122"/>
              </a:rPr>
              <a:t>Y</a:t>
            </a:r>
            <a:r>
              <a:rPr lang="zh-CN" altLang="en-US" dirty="0">
                <a:sym typeface="宋体" panose="02010600030101010101" pitchFamily="2" charset="-122"/>
              </a:rPr>
              <a:t>及非主属性</a:t>
            </a:r>
            <a:r>
              <a:rPr lang="en-US" altLang="zh-CN" i="1" dirty="0">
                <a:sym typeface="宋体" panose="02010600030101010101" pitchFamily="2" charset="-122"/>
              </a:rPr>
              <a:t>Z </a:t>
            </a:r>
            <a:r>
              <a:rPr lang="zh-CN" altLang="en-US" dirty="0">
                <a:sym typeface="宋体" panose="02010600030101010101" pitchFamily="2" charset="-122"/>
              </a:rPr>
              <a:t>（</a:t>
            </a:r>
            <a:r>
              <a:rPr lang="en-US" altLang="zh-CN" i="1" dirty="0">
                <a:sym typeface="宋体" panose="02010600030101010101" pitchFamily="2" charset="-122"/>
              </a:rPr>
              <a:t>Y</a:t>
            </a:r>
            <a:r>
              <a:rPr lang="en-US" altLang="zh-CN" dirty="0">
                <a:sym typeface="宋体" panose="02010600030101010101" pitchFamily="2" charset="-122"/>
              </a:rPr>
              <a:t>⊇ </a:t>
            </a:r>
            <a:r>
              <a:rPr lang="en-US" altLang="zh-CN" i="1" dirty="0">
                <a:sym typeface="宋体" panose="02010600030101010101" pitchFamily="2" charset="-122"/>
              </a:rPr>
              <a:t>Z</a:t>
            </a:r>
            <a:r>
              <a:rPr lang="zh-CN" altLang="en-US" dirty="0">
                <a:sym typeface="宋体" panose="02010600030101010101" pitchFamily="2" charset="-122"/>
              </a:rPr>
              <a:t>）</a:t>
            </a:r>
            <a:r>
              <a:rPr lang="en-US" altLang="zh-CN" dirty="0">
                <a:sym typeface="宋体" panose="02010600030101010101" pitchFamily="2" charset="-122"/>
              </a:rPr>
              <a:t>, </a:t>
            </a:r>
            <a:r>
              <a:rPr lang="zh-CN" altLang="en-US" dirty="0">
                <a:sym typeface="宋体" panose="02010600030101010101" pitchFamily="2" charset="-122"/>
              </a:rPr>
              <a:t>使得</a:t>
            </a:r>
            <a:r>
              <a:rPr lang="en-US" altLang="zh-CN" i="1" dirty="0">
                <a:sym typeface="宋体" panose="02010600030101010101" pitchFamily="2" charset="-122"/>
              </a:rPr>
              <a:t>X</a:t>
            </a:r>
            <a:r>
              <a:rPr lang="en-US" altLang="zh-CN" dirty="0">
                <a:sym typeface="宋体" panose="02010600030101010101" pitchFamily="2" charset="-122"/>
              </a:rPr>
              <a:t>→</a:t>
            </a:r>
            <a:r>
              <a:rPr lang="en-US" altLang="zh-CN" i="1" dirty="0">
                <a:sym typeface="宋体" panose="02010600030101010101" pitchFamily="2" charset="-122"/>
              </a:rPr>
              <a:t>Y</a:t>
            </a:r>
            <a:r>
              <a:rPr lang="zh-CN" altLang="en-US" dirty="0">
                <a:sym typeface="宋体" panose="02010600030101010101" pitchFamily="2" charset="-122"/>
              </a:rPr>
              <a:t>，</a:t>
            </a:r>
            <a:r>
              <a:rPr lang="en-US" altLang="zh-CN" i="1" dirty="0">
                <a:sym typeface="宋体" panose="02010600030101010101" pitchFamily="2" charset="-122"/>
              </a:rPr>
              <a:t>Y</a:t>
            </a:r>
            <a:r>
              <a:rPr lang="en-US" altLang="zh-CN" dirty="0">
                <a:sym typeface="宋体" panose="02010600030101010101" pitchFamily="2" charset="-122"/>
              </a:rPr>
              <a:t>→</a:t>
            </a:r>
            <a:r>
              <a:rPr lang="en-US" altLang="zh-CN" i="1" dirty="0">
                <a:sym typeface="宋体" panose="02010600030101010101" pitchFamily="2" charset="-122"/>
              </a:rPr>
              <a:t>Z</a:t>
            </a:r>
            <a:r>
              <a:rPr lang="zh-CN" altLang="en-US" dirty="0">
                <a:sym typeface="宋体" panose="02010600030101010101" pitchFamily="2" charset="-122"/>
              </a:rPr>
              <a:t>成立，</a:t>
            </a:r>
            <a:r>
              <a:rPr lang="en-US" altLang="zh-CN" i="1" dirty="0">
                <a:sym typeface="宋体" panose="02010600030101010101" pitchFamily="2" charset="-122"/>
              </a:rPr>
              <a:t>Y</a:t>
            </a:r>
            <a:r>
              <a:rPr lang="en-US" altLang="zh-CN" dirty="0">
                <a:sym typeface="宋体" panose="02010600030101010101" pitchFamily="2" charset="-122"/>
              </a:rPr>
              <a:t> ↛ </a:t>
            </a:r>
            <a:r>
              <a:rPr lang="en-US" altLang="zh-CN" i="1" dirty="0">
                <a:sym typeface="宋体" panose="02010600030101010101" pitchFamily="2" charset="-122"/>
              </a:rPr>
              <a:t>X</a:t>
            </a:r>
            <a:r>
              <a:rPr lang="zh-CN" altLang="en-US" dirty="0">
                <a:sym typeface="宋体" panose="02010600030101010101" pitchFamily="2" charset="-122"/>
              </a:rPr>
              <a:t>不成立，</a:t>
            </a:r>
            <a:endParaRPr lang="en-US" altLang="zh-CN" dirty="0">
              <a:sym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highlight>
                  <a:srgbClr val="FFFF00"/>
                </a:highlight>
                <a:sym typeface="宋体" panose="02010600030101010101" pitchFamily="2" charset="-122"/>
              </a:rPr>
              <a:t>则</a:t>
            </a:r>
            <a:r>
              <a:rPr lang="zh-CN" altLang="en-US" dirty="0">
                <a:sym typeface="宋体" panose="02010600030101010101" pitchFamily="2" charset="-122"/>
              </a:rPr>
              <a:t>称</a:t>
            </a:r>
            <a:r>
              <a:rPr lang="en-US" altLang="zh-CN" i="1" dirty="0">
                <a:sym typeface="宋体" panose="02010600030101010101" pitchFamily="2" charset="-122"/>
              </a:rPr>
              <a:t>R</a:t>
            </a:r>
            <a:r>
              <a:rPr lang="en-US" altLang="zh-CN" dirty="0">
                <a:sym typeface="宋体" panose="02010600030101010101" pitchFamily="2" charset="-122"/>
              </a:rPr>
              <a:t>&lt;</a:t>
            </a:r>
            <a:r>
              <a:rPr lang="en-US" altLang="zh-CN" i="1" dirty="0">
                <a:sym typeface="宋体" panose="02010600030101010101" pitchFamily="2" charset="-122"/>
              </a:rPr>
              <a:t>U</a:t>
            </a:r>
            <a:r>
              <a:rPr lang="en-US" altLang="zh-CN" dirty="0">
                <a:sym typeface="宋体" panose="02010600030101010101" pitchFamily="2" charset="-122"/>
              </a:rPr>
              <a:t>,</a:t>
            </a:r>
            <a:r>
              <a:rPr lang="en-US" altLang="zh-CN" i="1" dirty="0">
                <a:sym typeface="宋体" panose="02010600030101010101" pitchFamily="2" charset="-122"/>
              </a:rPr>
              <a:t>F</a:t>
            </a:r>
            <a:r>
              <a:rPr lang="en-US" altLang="zh-CN" dirty="0">
                <a:sym typeface="宋体" panose="02010600030101010101" pitchFamily="2" charset="-122"/>
              </a:rPr>
              <a:t>&gt; ∈ </a:t>
            </a:r>
            <a:r>
              <a:rPr lang="en-US" altLang="zh-CN" dirty="0">
                <a:solidFill>
                  <a:srgbClr val="0066FF"/>
                </a:solidFill>
                <a:sym typeface="宋体" panose="02010600030101010101" pitchFamily="2" charset="-122"/>
              </a:rPr>
              <a:t>3NF</a:t>
            </a:r>
            <a:r>
              <a:rPr lang="zh-CN" altLang="en-US" dirty="0">
                <a:sym typeface="宋体" panose="02010600030101010101" pitchFamily="2" charset="-122"/>
              </a:rPr>
              <a:t>。</a:t>
            </a:r>
          </a:p>
          <a:p>
            <a:pPr marL="800100" lvl="1" indent="-342900" algn="l">
              <a:lnSpc>
                <a:spcPct val="125000"/>
              </a:lnSpc>
            </a:pPr>
            <a:r>
              <a:rPr lang="en-US" altLang="zh-CN" dirty="0">
                <a:sym typeface="Calibri" panose="020F0502020204030204" pitchFamily="34" charset="0"/>
              </a:rPr>
              <a:t>SC</a:t>
            </a:r>
            <a:r>
              <a:rPr lang="zh-CN" altLang="en-US" dirty="0">
                <a:sym typeface="Calibri" panose="020F0502020204030204" pitchFamily="34" charset="0"/>
              </a:rPr>
              <a:t>没有传递依赖，因此</a:t>
            </a:r>
            <a:r>
              <a:rPr lang="en-US" altLang="zh-CN" dirty="0">
                <a:sym typeface="Calibri" panose="020F0502020204030204" pitchFamily="34" charset="0"/>
              </a:rPr>
              <a:t>SC ∈ 3NF</a:t>
            </a:r>
            <a:endParaRPr lang="zh-CN" altLang="en-US" dirty="0">
              <a:sym typeface="Calibri" panose="020F0502020204030204" pitchFamily="34" charset="0"/>
            </a:endParaRPr>
          </a:p>
          <a:p>
            <a:pPr marL="800100" lvl="1" indent="-342900" algn="l">
              <a:lnSpc>
                <a:spcPct val="125000"/>
              </a:lnSpc>
            </a:pPr>
            <a:r>
              <a:rPr lang="en-US" altLang="zh-CN" dirty="0">
                <a:sym typeface="Calibri" panose="020F0502020204030204" pitchFamily="34" charset="0"/>
              </a:rPr>
              <a:t>S-L</a:t>
            </a:r>
            <a:r>
              <a:rPr lang="zh-CN" altLang="en-US" dirty="0">
                <a:sym typeface="Calibri" panose="020F0502020204030204" pitchFamily="34" charset="0"/>
              </a:rPr>
              <a:t>中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en-US" altLang="zh-CN" dirty="0">
                <a:sym typeface="Calibri" panose="020F0502020204030204" pitchFamily="34" charset="0"/>
              </a:rPr>
              <a:t> →</a:t>
            </a:r>
            <a:r>
              <a:rPr lang="en-US" altLang="zh-CN" dirty="0" err="1">
                <a:sym typeface="Calibri" panose="020F0502020204030204" pitchFamily="34" charset="0"/>
              </a:rPr>
              <a:t>Sdept</a:t>
            </a:r>
            <a:r>
              <a:rPr lang="en-US" altLang="zh-CN" dirty="0">
                <a:sym typeface="Calibri" panose="020F0502020204030204" pitchFamily="34" charset="0"/>
              </a:rPr>
              <a:t>( </a:t>
            </a:r>
            <a:r>
              <a:rPr lang="en-US" altLang="zh-CN" dirty="0" err="1">
                <a:sym typeface="Calibri" panose="020F0502020204030204" pitchFamily="34" charset="0"/>
              </a:rPr>
              <a:t>Sdept</a:t>
            </a:r>
            <a:r>
              <a:rPr lang="en-US" altLang="zh-CN" dirty="0">
                <a:sym typeface="Calibri" panose="020F0502020204030204" pitchFamily="34" charset="0"/>
              </a:rPr>
              <a:t> </a:t>
            </a:r>
            <a:r>
              <a:rPr lang="en-US" altLang="zh-CN" dirty="0">
                <a:sym typeface="宋体" panose="02010600030101010101" pitchFamily="2" charset="-122"/>
              </a:rPr>
              <a:t>↛ </a:t>
            </a:r>
            <a:r>
              <a:rPr lang="en-US" altLang="zh-CN" dirty="0" err="1">
                <a:sym typeface="宋体" panose="02010600030101010101" pitchFamily="2" charset="-122"/>
              </a:rPr>
              <a:t>Sno</a:t>
            </a:r>
            <a:r>
              <a:rPr lang="en-US" altLang="zh-CN" dirty="0">
                <a:sym typeface="Calibri" panose="020F0502020204030204" pitchFamily="34" charset="0"/>
              </a:rPr>
              <a:t>), </a:t>
            </a:r>
            <a:r>
              <a:rPr lang="en-US" altLang="zh-CN" dirty="0" err="1">
                <a:sym typeface="Calibri" panose="020F0502020204030204" pitchFamily="34" charset="0"/>
              </a:rPr>
              <a:t>Sdept→Sloc</a:t>
            </a:r>
            <a:r>
              <a:rPr lang="zh-CN" altLang="en-US" dirty="0">
                <a:sym typeface="Calibri" panose="020F0502020204030204" pitchFamily="34" charset="0"/>
              </a:rPr>
              <a:t>，可得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en-US" altLang="zh-CN" dirty="0">
                <a:sym typeface="Calibri" panose="020F0502020204030204" pitchFamily="34" charset="0"/>
              </a:rPr>
              <a:t>  →  </a:t>
            </a:r>
            <a:r>
              <a:rPr lang="en-US" altLang="zh-CN" dirty="0" err="1">
                <a:sym typeface="Calibri" panose="020F0502020204030204" pitchFamily="34" charset="0"/>
              </a:rPr>
              <a:t>Sloc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en-US" altLang="en-US" dirty="0">
              <a:sym typeface="Calibri" panose="020F0502020204030204" pitchFamily="34" charset="0"/>
            </a:endParaRPr>
          </a:p>
          <a:p>
            <a:pPr marL="800100" lvl="1" indent="-342900" algn="l">
              <a:lnSpc>
                <a:spcPct val="125000"/>
              </a:lnSpc>
            </a:pPr>
            <a:r>
              <a:rPr lang="zh-CN" altLang="en-US" dirty="0">
                <a:sym typeface="Calibri" panose="020F0502020204030204" pitchFamily="34" charset="0"/>
              </a:rPr>
              <a:t>解决的办法是将</a:t>
            </a:r>
            <a:r>
              <a:rPr lang="en-US" altLang="zh-CN" dirty="0">
                <a:sym typeface="Calibri" panose="020F0502020204030204" pitchFamily="34" charset="0"/>
              </a:rPr>
              <a:t>S-L</a:t>
            </a:r>
            <a:r>
              <a:rPr lang="zh-CN" altLang="en-US" dirty="0">
                <a:sym typeface="Calibri" panose="020F0502020204030204" pitchFamily="34" charset="0"/>
              </a:rPr>
              <a:t>分解成</a:t>
            </a:r>
          </a:p>
          <a:p>
            <a:pPr lvl="2" indent="-228600" algn="l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ym typeface="Calibri" panose="020F0502020204030204" pitchFamily="34" charset="0"/>
              </a:rPr>
              <a:t>S-D(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zh-CN" altLang="en-US" dirty="0">
                <a:sym typeface="Calibri" panose="020F0502020204030204" pitchFamily="34" charset="0"/>
              </a:rPr>
              <a:t>,</a:t>
            </a:r>
            <a:r>
              <a:rPr lang="en-US" altLang="zh-CN" dirty="0" err="1">
                <a:solidFill>
                  <a:srgbClr val="0066FF"/>
                </a:solidFill>
                <a:sym typeface="Calibri" panose="020F0502020204030204" pitchFamily="34" charset="0"/>
              </a:rPr>
              <a:t>Sdept</a:t>
            </a:r>
            <a:r>
              <a:rPr lang="en-US" altLang="zh-CN" dirty="0">
                <a:sym typeface="Calibri" panose="020F0502020204030204" pitchFamily="34" charset="0"/>
              </a:rPr>
              <a:t>)</a:t>
            </a:r>
            <a:r>
              <a:rPr lang="zh-CN" altLang="en-US" dirty="0">
                <a:sym typeface="Calibri" panose="020F0502020204030204" pitchFamily="34" charset="0"/>
              </a:rPr>
              <a:t>∈ </a:t>
            </a:r>
            <a:r>
              <a:rPr lang="en-US" altLang="zh-CN" dirty="0">
                <a:sym typeface="Calibri" panose="020F0502020204030204" pitchFamily="34" charset="0"/>
              </a:rPr>
              <a:t>3NF</a:t>
            </a:r>
            <a:endParaRPr lang="zh-CN" altLang="en-US" dirty="0">
              <a:sym typeface="Calibri" panose="020F0502020204030204" pitchFamily="34" charset="0"/>
            </a:endParaRPr>
          </a:p>
          <a:p>
            <a:pPr lvl="2" indent="-228600" algn="l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ym typeface="Calibri" panose="020F0502020204030204" pitchFamily="34" charset="0"/>
              </a:rPr>
              <a:t>D-L(</a:t>
            </a:r>
            <a:r>
              <a:rPr lang="en-US" altLang="zh-CN" dirty="0" err="1">
                <a:solidFill>
                  <a:srgbClr val="0066FF"/>
                </a:solidFill>
                <a:sym typeface="Calibri" panose="020F0502020204030204" pitchFamily="34" charset="0"/>
              </a:rPr>
              <a:t>Sdept</a:t>
            </a:r>
            <a:r>
              <a:rPr lang="zh-CN" altLang="en-US" dirty="0">
                <a:sym typeface="Calibri" panose="020F0502020204030204" pitchFamily="34" charset="0"/>
              </a:rPr>
              <a:t>,</a:t>
            </a:r>
            <a:r>
              <a:rPr lang="en-US" altLang="zh-CN" dirty="0" err="1">
                <a:sym typeface="Calibri" panose="020F0502020204030204" pitchFamily="34" charset="0"/>
              </a:rPr>
              <a:t>Sloc</a:t>
            </a:r>
            <a:r>
              <a:rPr lang="en-US" altLang="zh-CN" dirty="0">
                <a:sym typeface="Calibri" panose="020F0502020204030204" pitchFamily="34" charset="0"/>
              </a:rPr>
              <a:t>)</a:t>
            </a:r>
            <a:r>
              <a:rPr lang="zh-CN" altLang="en-US" dirty="0">
                <a:sym typeface="Calibri" panose="020F0502020204030204" pitchFamily="34" charset="0"/>
              </a:rPr>
              <a:t>∈ </a:t>
            </a:r>
            <a:r>
              <a:rPr lang="en-US" altLang="zh-CN" dirty="0">
                <a:sym typeface="Calibri" panose="020F0502020204030204" pitchFamily="34" charset="0"/>
              </a:rPr>
              <a:t>3NF</a:t>
            </a:r>
            <a:endParaRPr lang="zh-CN" altLang="en-US" dirty="0"/>
          </a:p>
        </p:txBody>
      </p:sp>
      <p:sp>
        <p:nvSpPr>
          <p:cNvPr id="41989" name="直接连接符 2"/>
          <p:cNvSpPr>
            <a:spLocks noChangeShapeType="1"/>
          </p:cNvSpPr>
          <p:nvPr/>
        </p:nvSpPr>
        <p:spPr bwMode="auto">
          <a:xfrm flipH="1">
            <a:off x="7020170" y="1628775"/>
            <a:ext cx="71437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1990" name="TextBox 6"/>
          <p:cNvSpPr>
            <a:spLocks noChangeArrowheads="1"/>
          </p:cNvSpPr>
          <p:nvPr/>
        </p:nvSpPr>
        <p:spPr bwMode="auto">
          <a:xfrm>
            <a:off x="2247900" y="4097338"/>
            <a:ext cx="5969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000000"/>
                </a:solidFill>
                <a:sym typeface="Arial" panose="020B0604020202020204" pitchFamily="34" charset="0"/>
              </a:rPr>
              <a:t>传递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3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>
                <a:sym typeface="微软雅黑" panose="020B0503020204020204" pitchFamily="34" charset="-122"/>
              </a:rPr>
              <a:t>6.2 </a:t>
            </a:r>
            <a:r>
              <a:rPr lang="zh-CN" altLang="en-US">
                <a:sym typeface="微软雅黑" panose="020B0503020204020204" pitchFamily="34" charset="-122"/>
              </a:rPr>
              <a:t>规范化</a:t>
            </a:r>
            <a:endParaRPr lang="zh-CN" altLang="en-US"/>
          </a:p>
        </p:txBody>
      </p:sp>
      <p:sp>
        <p:nvSpPr>
          <p:cNvPr id="43010" name="文本占位符 4"/>
          <p:cNvSpPr>
            <a:spLocks noGrp="1" noChangeArrowheads="1"/>
          </p:cNvSpPr>
          <p:nvPr>
            <p:ph type="subTitle"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6.2.1  </a:t>
            </a:r>
            <a:r>
              <a:rPr lang="zh-CN" altLang="en-US">
                <a:sym typeface="Calibri" panose="020F0502020204030204" pitchFamily="34" charset="0"/>
              </a:rPr>
              <a:t>函数依赖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6.2.2  </a:t>
            </a:r>
            <a:r>
              <a:rPr lang="zh-CN" altLang="en-US">
                <a:sym typeface="Calibri" panose="020F0502020204030204" pitchFamily="34" charset="0"/>
              </a:rPr>
              <a:t>码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6.2.3  </a:t>
            </a:r>
            <a:r>
              <a:rPr lang="zh-CN" altLang="en-US">
                <a:sym typeface="Calibri" panose="020F0502020204030204" pitchFamily="34" charset="0"/>
              </a:rPr>
              <a:t>范式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6.2.4  2NF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6.2.5  3NF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B050"/>
                </a:solidFill>
                <a:sym typeface="Calibri" panose="020F0502020204030204" pitchFamily="34" charset="0"/>
              </a:rPr>
              <a:t>6.2.6  BCNF</a:t>
            </a:r>
            <a:endParaRPr lang="zh-CN" altLang="en-US">
              <a:solidFill>
                <a:srgbClr val="00B050"/>
              </a:solidFill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6.2.7  </a:t>
            </a:r>
            <a:r>
              <a:rPr lang="zh-CN" altLang="en-US">
                <a:sym typeface="Calibri" panose="020F0502020204030204" pitchFamily="34" charset="0"/>
              </a:rPr>
              <a:t>多值依赖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6.2.8  4NF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6.2.9  </a:t>
            </a:r>
            <a:r>
              <a:rPr lang="zh-CN" altLang="en-US">
                <a:sym typeface="Calibri" panose="020F0502020204030204" pitchFamily="34" charset="0"/>
              </a:rPr>
              <a:t>规范化小结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44034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5763" y="112713"/>
            <a:ext cx="8229600" cy="798512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 6.2.6</a:t>
            </a:r>
            <a:r>
              <a:rPr lang="zh-CN" altLang="en-US" sz="3600">
                <a:sym typeface="微软雅黑" panose="020B0503020204020204" pitchFamily="34" charset="-122"/>
              </a:rPr>
              <a:t> </a:t>
            </a:r>
            <a:r>
              <a:rPr lang="en-US" altLang="zh-CN" sz="3600">
                <a:sym typeface="微软雅黑" panose="020B0503020204020204" pitchFamily="34" charset="-122"/>
              </a:rPr>
              <a:t> BCNF</a:t>
            </a:r>
            <a:endParaRPr lang="zh-CN" altLang="en-US" sz="360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908050"/>
            <a:ext cx="8229600" cy="54260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通常认为</a:t>
            </a:r>
            <a:r>
              <a:rPr lang="en-US" altLang="zh-CN" dirty="0">
                <a:sym typeface="Calibri" panose="020F0502020204030204" pitchFamily="34" charset="0"/>
              </a:rPr>
              <a:t>BCNF</a:t>
            </a:r>
            <a:r>
              <a:rPr lang="zh-CN" altLang="en-US" dirty="0">
                <a:sym typeface="Calibri" panose="020F0502020204030204" pitchFamily="34" charset="0"/>
              </a:rPr>
              <a:t>是修正的第三范式，有时也称为扩充的第三范式。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【定义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6.8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】</a:t>
            </a:r>
            <a:r>
              <a:rPr lang="en-US" altLang="zh-CN" dirty="0">
                <a:sym typeface="Calibri" panose="020F0502020204030204" pitchFamily="34" charset="0"/>
              </a:rPr>
              <a:t>  </a:t>
            </a:r>
            <a:r>
              <a:rPr lang="zh-CN" altLang="en-US" dirty="0">
                <a:sym typeface="Calibri" panose="020F0502020204030204" pitchFamily="34" charset="0"/>
              </a:rPr>
              <a:t>设关系模式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&lt;</a:t>
            </a:r>
            <a:r>
              <a:rPr lang="en-US" altLang="zh-CN" i="1" dirty="0">
                <a:sym typeface="Calibri" panose="020F0502020204030204" pitchFamily="34" charset="0"/>
              </a:rPr>
              <a:t>U</a:t>
            </a:r>
            <a:r>
              <a:rPr lang="en-US" altLang="zh-CN" dirty="0">
                <a:sym typeface="Calibri" panose="020F0502020204030204" pitchFamily="34" charset="0"/>
              </a:rPr>
              <a:t>,</a:t>
            </a:r>
            <a:r>
              <a:rPr lang="en-US" altLang="zh-CN" i="1" dirty="0">
                <a:sym typeface="Calibri" panose="020F0502020204030204" pitchFamily="34" charset="0"/>
              </a:rPr>
              <a:t>F</a:t>
            </a:r>
            <a:r>
              <a:rPr lang="en-US" altLang="zh-CN" dirty="0">
                <a:sym typeface="Calibri" panose="020F0502020204030204" pitchFamily="34" charset="0"/>
              </a:rPr>
              <a:t>&gt;∈1NF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若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 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且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/>
              <a:t> ⊆ </a:t>
            </a:r>
            <a:r>
              <a:rPr lang="en-US" altLang="zh-CN" i="1" dirty="0"/>
              <a:t>X</a:t>
            </a:r>
            <a:r>
              <a:rPr lang="zh-CN" altLang="en-US" dirty="0"/>
              <a:t>时</a:t>
            </a:r>
            <a:r>
              <a:rPr lang="en-US" altLang="zh-CN" i="1" dirty="0"/>
              <a:t>X</a:t>
            </a:r>
            <a:r>
              <a:rPr lang="zh-CN" altLang="en-US" dirty="0"/>
              <a:t>必含有码，</a:t>
            </a:r>
            <a:r>
              <a:rPr lang="zh-CN" altLang="en-US" dirty="0">
                <a:highlight>
                  <a:srgbClr val="FFFF00"/>
                </a:highlight>
              </a:rPr>
              <a:t>则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&lt;</a:t>
            </a:r>
            <a:r>
              <a:rPr lang="en-US" altLang="zh-CN" i="1" dirty="0">
                <a:sym typeface="Calibri" panose="020F0502020204030204" pitchFamily="34" charset="0"/>
              </a:rPr>
              <a:t>U</a:t>
            </a:r>
            <a:r>
              <a:rPr lang="en-US" altLang="zh-CN" dirty="0">
                <a:sym typeface="Calibri" panose="020F0502020204030204" pitchFamily="34" charset="0"/>
              </a:rPr>
              <a:t>,</a:t>
            </a:r>
            <a:r>
              <a:rPr lang="en-US" altLang="zh-CN" i="1" dirty="0">
                <a:sym typeface="Calibri" panose="020F0502020204030204" pitchFamily="34" charset="0"/>
              </a:rPr>
              <a:t>F</a:t>
            </a:r>
            <a:r>
              <a:rPr lang="en-US" altLang="zh-CN" dirty="0">
                <a:sym typeface="Calibri" panose="020F0502020204030204" pitchFamily="34" charset="0"/>
              </a:rPr>
              <a:t>&gt;∈BCNF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en-US" altLang="en-US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换言之，在关系模式</a:t>
            </a:r>
            <a:r>
              <a:rPr lang="en-US" altLang="zh-CN" dirty="0">
                <a:sym typeface="Calibri" panose="020F0502020204030204" pitchFamily="34" charset="0"/>
              </a:rPr>
              <a:t>R&lt;U,F&gt;</a:t>
            </a:r>
            <a:r>
              <a:rPr lang="zh-CN" altLang="en-US" dirty="0">
                <a:sym typeface="Calibri" panose="020F0502020204030204" pitchFamily="34" charset="0"/>
              </a:rPr>
              <a:t>中，如果</a:t>
            </a:r>
            <a:r>
              <a:rPr lang="zh-CN" altLang="en-US" u="sng" dirty="0">
                <a:solidFill>
                  <a:srgbClr val="00B050"/>
                </a:solidFill>
                <a:sym typeface="Calibri" panose="020F0502020204030204" pitchFamily="34" charset="0"/>
              </a:rPr>
              <a:t>每一个决定属性集都包含候选码</a:t>
            </a:r>
            <a:r>
              <a:rPr lang="zh-CN" altLang="en-US" dirty="0">
                <a:sym typeface="Calibri" panose="020F0502020204030204" pitchFamily="34" charset="0"/>
              </a:rPr>
              <a:t>，则</a:t>
            </a:r>
            <a:r>
              <a:rPr lang="en-US" altLang="zh-CN" dirty="0">
                <a:sym typeface="Calibri" panose="020F0502020204030204" pitchFamily="34" charset="0"/>
              </a:rPr>
              <a:t>R∈</a:t>
            </a:r>
            <a:r>
              <a:rPr lang="en-US" altLang="zh-CN" dirty="0">
                <a:solidFill>
                  <a:srgbClr val="0066FF"/>
                </a:solidFill>
                <a:sym typeface="Calibri" panose="020F0502020204030204" pitchFamily="34" charset="0"/>
              </a:rPr>
              <a:t>BCNF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zh-CN" altLang="en-US" dirty="0"/>
          </a:p>
        </p:txBody>
      </p:sp>
      <p:sp>
        <p:nvSpPr>
          <p:cNvPr id="44037" name="直接连接符 5"/>
          <p:cNvSpPr>
            <a:spLocks noChangeShapeType="1"/>
          </p:cNvSpPr>
          <p:nvPr/>
        </p:nvSpPr>
        <p:spPr bwMode="auto">
          <a:xfrm flipH="1">
            <a:off x="1403350" y="2708275"/>
            <a:ext cx="71438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内容占位符 2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/>
              <a:t>[例6.</a:t>
            </a:r>
            <a:r>
              <a:rPr lang="en-US" altLang="zh-CN"/>
              <a:t>5</a:t>
            </a:r>
            <a:r>
              <a:rPr lang="zh-CN" altLang="en-US"/>
              <a:t>]考察关系模式</a:t>
            </a:r>
            <a:r>
              <a:rPr lang="en-US" altLang="zh-CN"/>
              <a:t>C(Cno,Cname,Pcno)</a:t>
            </a:r>
          </a:p>
          <a:p>
            <a:pPr algn="just">
              <a:lnSpc>
                <a:spcPct val="150000"/>
              </a:lnSpc>
            </a:pPr>
            <a:endParaRPr lang="en-US" altLang="zh-CN"/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000"/>
              <a:t>C</a:t>
            </a:r>
            <a:r>
              <a:rPr lang="zh-CN" altLang="en-US" sz="2000"/>
              <a:t>只有一个码</a:t>
            </a:r>
            <a:r>
              <a:rPr lang="en-US" altLang="zh-CN" sz="2000"/>
              <a:t>Cno</a:t>
            </a:r>
            <a:r>
              <a:rPr lang="zh-CN" altLang="en-US" sz="2000"/>
              <a:t>，非主属性：</a:t>
            </a:r>
            <a:r>
              <a:rPr lang="en-US" altLang="zh-CN" sz="2000"/>
              <a:t>Canme</a:t>
            </a:r>
            <a:r>
              <a:rPr lang="zh-CN" altLang="en-US" sz="2000"/>
              <a:t>，</a:t>
            </a:r>
            <a:r>
              <a:rPr lang="en-US" altLang="zh-CN" sz="2000"/>
              <a:t>Pcno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000"/>
              <a:t>没有非主属性对</a:t>
            </a:r>
            <a:r>
              <a:rPr lang="en-US" altLang="zh-CN" sz="2000"/>
              <a:t>Cno</a:t>
            </a:r>
            <a:r>
              <a:rPr lang="zh-CN" altLang="en-US" sz="2000"/>
              <a:t>部分依赖或传递依赖，所以</a:t>
            </a:r>
            <a:r>
              <a:rPr lang="en-US" altLang="zh-CN" sz="2000"/>
              <a:t>C∈3NF</a:t>
            </a:r>
            <a:r>
              <a:rPr lang="zh-CN" altLang="en-US" sz="2000"/>
              <a:t>。</a:t>
            </a:r>
            <a:endParaRPr lang="en-US" altLang="zh-CN" sz="2000"/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000"/>
              <a:t>C</a:t>
            </a:r>
            <a:r>
              <a:rPr lang="zh-CN" altLang="en-US" sz="2000"/>
              <a:t>中</a:t>
            </a:r>
            <a:r>
              <a:rPr lang="en-US" altLang="zh-CN" sz="2000"/>
              <a:t>Cno</a:t>
            </a:r>
            <a:r>
              <a:rPr lang="zh-CN" altLang="en-US" sz="2000"/>
              <a:t>是唯一的决定因素，所以</a:t>
            </a:r>
            <a:r>
              <a:rPr lang="en-US" altLang="zh-CN" sz="2000"/>
              <a:t>C∈BCNF</a:t>
            </a:r>
            <a:r>
              <a:rPr lang="zh-CN" altLang="en-US" sz="2000"/>
              <a:t>。</a:t>
            </a:r>
            <a:endParaRPr lang="en-US" altLang="zh-CN" sz="2000"/>
          </a:p>
          <a:p>
            <a:pPr algn="just">
              <a:lnSpc>
                <a:spcPct val="150000"/>
              </a:lnSpc>
            </a:pPr>
            <a:endParaRPr lang="zh-CN" alt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BCNF</a:t>
            </a:r>
            <a:r>
              <a:rPr lang="zh-CN" altLang="en-US" sz="3600">
                <a:sym typeface="微软雅黑" panose="020B0503020204020204" pitchFamily="34" charset="-122"/>
              </a:rPr>
              <a:t>（续）</a:t>
            </a:r>
            <a:endParaRPr lang="zh-CN" altLang="en-US" sz="36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/>
          </p:cNvSpPr>
          <p:nvPr>
            <p:ph idx="1"/>
          </p:nvPr>
        </p:nvSpPr>
        <p:spPr>
          <a:xfrm>
            <a:off x="457200" y="1154113"/>
            <a:ext cx="8229600" cy="5040312"/>
          </a:xfrm>
          <a:ln>
            <a:miter/>
          </a:ln>
        </p:spPr>
        <p:txBody>
          <a:bodyPr/>
          <a:lstStyle/>
          <a:p>
            <a:pPr marL="0" indent="0">
              <a:lnSpc>
                <a:spcPct val="150000"/>
              </a:lnSpc>
              <a:buSzTx/>
              <a:buNone/>
            </a:pPr>
            <a:r>
              <a:rPr lang="zh-CN" altLang="en-US" noProof="1"/>
              <a:t>[例</a:t>
            </a:r>
            <a:r>
              <a:rPr lang="en-US" altLang="zh-CN" noProof="1"/>
              <a:t>6</a:t>
            </a:r>
            <a:r>
              <a:rPr lang="zh-CN" altLang="en-US" noProof="1"/>
              <a:t>.6] 关系模式</a:t>
            </a:r>
            <a:r>
              <a:rPr lang="en-US" altLang="zh-CN" noProof="1"/>
              <a:t>S(Sno,Sname,Sdept,Sage)</a:t>
            </a:r>
            <a:r>
              <a:rPr lang="zh-CN" altLang="en-US" noProof="1"/>
              <a:t>，</a:t>
            </a:r>
            <a:endParaRPr lang="en-US" altLang="zh-CN" noProof="1"/>
          </a:p>
          <a:p>
            <a:pPr marL="457200" lvl="1" indent="0">
              <a:lnSpc>
                <a:spcPct val="120000"/>
              </a:lnSpc>
              <a:buSzTx/>
              <a:buFont typeface="Wingdings" panose="05000000000000000000" pitchFamily="2" charset="2"/>
              <a:buNone/>
            </a:pPr>
            <a:r>
              <a:rPr lang="zh-CN" altLang="en-US" noProof="1">
                <a:cs typeface="+mn-ea"/>
              </a:rPr>
              <a:t>假定</a:t>
            </a:r>
            <a:r>
              <a:rPr lang="en-US" altLang="zh-CN" noProof="1">
                <a:cs typeface="+mn-ea"/>
              </a:rPr>
              <a:t>Sname</a:t>
            </a:r>
            <a:r>
              <a:rPr lang="zh-CN" altLang="en-US" noProof="1">
                <a:cs typeface="+mn-ea"/>
              </a:rPr>
              <a:t>具有唯一性</a:t>
            </a:r>
          </a:p>
          <a:p>
            <a:pPr marL="914400" lvl="1" indent="-457200">
              <a:lnSpc>
                <a:spcPct val="12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zh-CN" sz="2000" noProof="1">
                <a:cs typeface="+mn-ea"/>
              </a:rPr>
              <a:t>S</a:t>
            </a:r>
            <a:r>
              <a:rPr lang="zh-CN" altLang="en-US" sz="2000" noProof="1">
                <a:cs typeface="+mn-ea"/>
              </a:rPr>
              <a:t>有两个候选码：</a:t>
            </a:r>
            <a:r>
              <a:rPr lang="en-US" altLang="zh-CN" sz="2000" noProof="1">
                <a:cs typeface="+mn-ea"/>
              </a:rPr>
              <a:t>Sno</a:t>
            </a:r>
            <a:r>
              <a:rPr lang="zh-CN" altLang="en-US" sz="2000" noProof="1">
                <a:cs typeface="+mn-ea"/>
              </a:rPr>
              <a:t>，</a:t>
            </a:r>
            <a:r>
              <a:rPr lang="en-US" altLang="zh-CN" sz="2000" noProof="1">
                <a:cs typeface="+mn-ea"/>
              </a:rPr>
              <a:t>Sname</a:t>
            </a:r>
            <a:r>
              <a:rPr lang="zh-CN" altLang="en-US" sz="2000" noProof="1">
                <a:cs typeface="+mn-ea"/>
              </a:rPr>
              <a:t>，非主属性：</a:t>
            </a:r>
            <a:r>
              <a:rPr lang="en-US" altLang="zh-CN" sz="2000" noProof="1">
                <a:cs typeface="+mn-ea"/>
              </a:rPr>
              <a:t>Sdept</a:t>
            </a:r>
            <a:r>
              <a:rPr lang="zh-CN" altLang="en-US" sz="2000" noProof="1">
                <a:cs typeface="+mn-ea"/>
              </a:rPr>
              <a:t>，</a:t>
            </a:r>
            <a:r>
              <a:rPr lang="en-US" altLang="zh-CN" sz="2000" noProof="1">
                <a:cs typeface="+mn-ea"/>
              </a:rPr>
              <a:t>Sage</a:t>
            </a:r>
          </a:p>
          <a:p>
            <a:pPr marL="914400" lvl="1" indent="-457200">
              <a:lnSpc>
                <a:spcPct val="120000"/>
              </a:lnSpc>
              <a:buSzTx/>
              <a:buFont typeface="Wingdings" panose="05000000000000000000" pitchFamily="2" charset="2"/>
              <a:buAutoNum type="arabicPeriod"/>
            </a:pPr>
            <a:r>
              <a:rPr lang="zh-CN" altLang="en-US" sz="2000" noProof="1">
                <a:cs typeface="+mn-ea"/>
              </a:rPr>
              <a:t>非主属性不存在对码的传递依赖和部分依赖，所以</a:t>
            </a:r>
            <a:r>
              <a:rPr lang="en-US" altLang="zh-CN" sz="2000" noProof="1">
                <a:cs typeface="+mn-ea"/>
              </a:rPr>
              <a:t>S∈3NF</a:t>
            </a:r>
            <a:r>
              <a:rPr lang="zh-CN" altLang="en-US" sz="2000" noProof="1">
                <a:cs typeface="+mn-ea"/>
              </a:rPr>
              <a:t>。</a:t>
            </a:r>
            <a:endParaRPr lang="en-US" altLang="zh-CN" sz="2000" noProof="1">
              <a:cs typeface="+mn-ea"/>
            </a:endParaRPr>
          </a:p>
          <a:p>
            <a:pPr marL="914400" lvl="1" indent="-457200">
              <a:lnSpc>
                <a:spcPct val="12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zh-CN" sz="2000" noProof="1">
                <a:cs typeface="+mn-ea"/>
              </a:rPr>
              <a:t>S</a:t>
            </a:r>
            <a:r>
              <a:rPr lang="zh-CN" altLang="en-US" sz="2000" noProof="1">
                <a:cs typeface="+mn-ea"/>
              </a:rPr>
              <a:t>中</a:t>
            </a:r>
            <a:r>
              <a:rPr lang="zh-CN" altLang="en-US" sz="2000" noProof="1">
                <a:cs typeface="+mn-ea"/>
                <a:sym typeface="+mn-ea"/>
              </a:rPr>
              <a:t>决定因素</a:t>
            </a:r>
            <a:r>
              <a:rPr lang="en-US" altLang="zh-CN" sz="2000" noProof="1">
                <a:cs typeface="+mn-ea"/>
              </a:rPr>
              <a:t>Sno</a:t>
            </a:r>
            <a:r>
              <a:rPr lang="zh-CN" altLang="en-US" sz="2000" noProof="1">
                <a:cs typeface="+mn-ea"/>
              </a:rPr>
              <a:t>，</a:t>
            </a:r>
            <a:r>
              <a:rPr lang="en-US" altLang="zh-CN" sz="2000" noProof="1">
                <a:cs typeface="+mn-ea"/>
              </a:rPr>
              <a:t>Sname</a:t>
            </a:r>
            <a:r>
              <a:rPr lang="zh-CN" altLang="en-US" sz="2000" noProof="1">
                <a:cs typeface="+mn-ea"/>
              </a:rPr>
              <a:t>包含码，所以</a:t>
            </a:r>
            <a:r>
              <a:rPr lang="en-US" altLang="zh-CN" sz="2000" noProof="1">
                <a:cs typeface="+mn-ea"/>
              </a:rPr>
              <a:t>S</a:t>
            </a:r>
            <a:r>
              <a:rPr lang="zh-CN" altLang="en-US" sz="2000" noProof="1">
                <a:cs typeface="+mn-ea"/>
              </a:rPr>
              <a:t>也属于</a:t>
            </a:r>
            <a:r>
              <a:rPr lang="en-US" altLang="zh-CN" sz="2000" noProof="1">
                <a:cs typeface="+mn-ea"/>
              </a:rPr>
              <a:t>BCNF</a:t>
            </a:r>
            <a:r>
              <a:rPr lang="zh-CN" altLang="en-US" sz="2000" noProof="1">
                <a:cs typeface="+mn-ea"/>
              </a:rPr>
              <a:t>。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/>
        </p:nvSpPr>
        <p:spPr bwMode="auto">
          <a:xfrm>
            <a:off x="584200" y="19050"/>
            <a:ext cx="8229600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3600" b="1">
                <a:solidFill>
                  <a:schemeClr val="bg1"/>
                </a:solidFill>
                <a:sym typeface="微软雅黑" panose="020B0503020204020204" pitchFamily="34" charset="-122"/>
              </a:rPr>
              <a:t>BCNF</a:t>
            </a:r>
            <a:r>
              <a:rPr lang="zh-CN" altLang="en-US" sz="3600" b="1">
                <a:solidFill>
                  <a:schemeClr val="bg1"/>
                </a:solidFill>
                <a:sym typeface="微软雅黑" panose="020B0503020204020204" pitchFamily="34" charset="-122"/>
              </a:rPr>
              <a:t>（续）</a:t>
            </a:r>
            <a:endParaRPr lang="zh-CN" altLang="en-US" sz="3600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981075"/>
            <a:ext cx="8229600" cy="5400675"/>
          </a:xfrm>
          <a:ln>
            <a:miter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SzTx/>
            </a:pPr>
            <a:r>
              <a:rPr lang="zh-CN" altLang="en-US" sz="2400" kern="1200" noProof="1"/>
              <a:t>[例6.</a:t>
            </a:r>
            <a:r>
              <a:rPr lang="en-US" altLang="zh-CN" sz="2400" kern="1200" noProof="1"/>
              <a:t>7</a:t>
            </a:r>
            <a:r>
              <a:rPr lang="zh-CN" altLang="en-US" sz="2400" kern="1200" noProof="1"/>
              <a:t>] 关系模式</a:t>
            </a:r>
            <a:r>
              <a:rPr lang="en-US" altLang="zh-CN" sz="2400" kern="1200" noProof="1"/>
              <a:t>SJP(S,J,P)</a:t>
            </a:r>
            <a:r>
              <a:rPr lang="zh-CN" altLang="en-US" sz="2400" kern="1200" noProof="1"/>
              <a:t>中，</a:t>
            </a:r>
            <a:r>
              <a:rPr lang="en-US" altLang="zh-CN" sz="2400" kern="1200" noProof="1"/>
              <a:t>S</a:t>
            </a:r>
            <a:r>
              <a:rPr lang="zh-CN" altLang="en-US" sz="2400" kern="1200" noProof="1"/>
              <a:t>是学生，</a:t>
            </a:r>
            <a:r>
              <a:rPr lang="en-US" altLang="zh-CN" sz="2400" kern="1200" noProof="1"/>
              <a:t>J</a:t>
            </a:r>
            <a:r>
              <a:rPr lang="zh-CN" altLang="en-US" sz="2400" kern="1200" noProof="1"/>
              <a:t>表示 </a:t>
            </a:r>
            <a:endParaRPr lang="en-US" altLang="zh-CN" sz="2400" kern="1200" noProof="1"/>
          </a:p>
          <a:p>
            <a:pPr>
              <a:lnSpc>
                <a:spcPct val="110000"/>
              </a:lnSpc>
              <a:spcBef>
                <a:spcPct val="0"/>
              </a:spcBef>
              <a:buSzTx/>
            </a:pPr>
            <a:r>
              <a:rPr lang="zh-CN" altLang="en-US" sz="2400" kern="1200" noProof="1"/>
              <a:t>    课程，</a:t>
            </a:r>
            <a:r>
              <a:rPr lang="en-US" altLang="zh-CN" sz="2400" kern="1200" noProof="1"/>
              <a:t>P</a:t>
            </a:r>
            <a:r>
              <a:rPr lang="zh-CN" altLang="en-US" sz="2400" kern="1200" noProof="1"/>
              <a:t>表示名次。每一个学生选修每门课程的</a:t>
            </a:r>
            <a:endParaRPr lang="en-US" altLang="zh-CN" sz="2400" kern="1200" noProof="1"/>
          </a:p>
          <a:p>
            <a:pPr>
              <a:lnSpc>
                <a:spcPct val="110000"/>
              </a:lnSpc>
              <a:spcBef>
                <a:spcPct val="0"/>
              </a:spcBef>
              <a:buSzTx/>
            </a:pPr>
            <a:r>
              <a:rPr lang="en-US" altLang="zh-CN" sz="2400" kern="1200" noProof="1"/>
              <a:t>    </a:t>
            </a:r>
            <a:r>
              <a:rPr lang="zh-CN" altLang="en-US" sz="2400" kern="1200" noProof="1"/>
              <a:t>成绩有一定的名次，每门课程中每一名次只有一</a:t>
            </a:r>
            <a:endParaRPr lang="en-US" altLang="zh-CN" sz="2400" kern="1200" noProof="1"/>
          </a:p>
          <a:p>
            <a:pPr>
              <a:lnSpc>
                <a:spcPct val="110000"/>
              </a:lnSpc>
              <a:spcBef>
                <a:spcPct val="0"/>
              </a:spcBef>
              <a:buSzTx/>
            </a:pPr>
            <a:r>
              <a:rPr lang="en-US" altLang="zh-CN" sz="2400" kern="1200" noProof="1"/>
              <a:t>    </a:t>
            </a:r>
            <a:r>
              <a:rPr lang="zh-CN" altLang="en-US" sz="2400" kern="1200" noProof="1"/>
              <a:t>个学生（即没有并列名次）。</a:t>
            </a:r>
            <a:endParaRPr lang="en-US" altLang="zh-CN" sz="2400" kern="1200" noProof="1"/>
          </a:p>
          <a:p>
            <a:pPr lvl="1" algn="l">
              <a:lnSpc>
                <a:spcPct val="110000"/>
              </a:lnSpc>
              <a:buSzTx/>
            </a:pPr>
            <a:r>
              <a:rPr lang="zh-CN" altLang="en-US" sz="2000" kern="1200" noProof="1">
                <a:cs typeface="+mn-ea"/>
              </a:rPr>
              <a:t>由语义可得到函数依赖：</a:t>
            </a:r>
            <a:r>
              <a:rPr lang="en-US" altLang="zh-CN" sz="2000" kern="1200" noProof="1">
                <a:cs typeface="+mn-ea"/>
              </a:rPr>
              <a:t> (S,J)</a:t>
            </a:r>
            <a:r>
              <a:rPr lang="zh-CN" altLang="en-US" sz="2000" kern="1200" noProof="1">
                <a:cs typeface="+mn-ea"/>
              </a:rPr>
              <a:t>→</a:t>
            </a:r>
            <a:r>
              <a:rPr lang="en-US" altLang="zh-CN" sz="2000" kern="1200" noProof="1">
                <a:cs typeface="+mn-ea"/>
              </a:rPr>
              <a:t>P</a:t>
            </a:r>
            <a:r>
              <a:rPr lang="zh-CN" altLang="en-US" sz="2000" kern="1200" noProof="1">
                <a:cs typeface="+mn-ea"/>
              </a:rPr>
              <a:t>；</a:t>
            </a:r>
            <a:r>
              <a:rPr lang="en-US" altLang="zh-CN" sz="2000" kern="1200" noProof="1">
                <a:cs typeface="+mn-ea"/>
              </a:rPr>
              <a:t>(J,P)</a:t>
            </a:r>
            <a:r>
              <a:rPr lang="zh-CN" altLang="en-US" sz="2000" kern="1200" noProof="1">
                <a:cs typeface="+mn-ea"/>
              </a:rPr>
              <a:t>→</a:t>
            </a:r>
            <a:r>
              <a:rPr lang="en-US" altLang="zh-CN" sz="2000" kern="1200" noProof="1">
                <a:cs typeface="+mn-ea"/>
              </a:rPr>
              <a:t>S</a:t>
            </a:r>
          </a:p>
          <a:p>
            <a:pPr marL="914400" lvl="1" indent="-457200" algn="l">
              <a:lnSpc>
                <a:spcPct val="11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zh-CN" sz="2000" kern="1200" noProof="1">
                <a:cs typeface="+mn-ea"/>
              </a:rPr>
              <a:t>  </a:t>
            </a:r>
            <a:r>
              <a:rPr lang="zh-CN" altLang="en-US" sz="2000" kern="1200" noProof="1">
                <a:cs typeface="+mn-ea"/>
                <a:sym typeface="+mn-ea"/>
              </a:rPr>
              <a:t>候选码：</a:t>
            </a:r>
            <a:r>
              <a:rPr lang="en-US" altLang="zh-CN" sz="2000" kern="1200" noProof="1">
                <a:cs typeface="+mn-ea"/>
              </a:rPr>
              <a:t>(S,J)</a:t>
            </a:r>
            <a:r>
              <a:rPr lang="zh-CN" altLang="en-US" sz="2000" kern="1200" noProof="1">
                <a:cs typeface="+mn-ea"/>
              </a:rPr>
              <a:t>，</a:t>
            </a:r>
            <a:r>
              <a:rPr lang="en-US" altLang="zh-CN" sz="2000" kern="1200" noProof="1">
                <a:cs typeface="+mn-ea"/>
              </a:rPr>
              <a:t>(J,P)</a:t>
            </a:r>
            <a:r>
              <a:rPr lang="zh-CN" altLang="en-US" sz="2000" kern="1200" noProof="1">
                <a:cs typeface="+mn-ea"/>
              </a:rPr>
              <a:t>。没有非主属性。</a:t>
            </a:r>
            <a:endParaRPr lang="en-US" altLang="zh-CN" sz="2000" kern="1200" noProof="1">
              <a:cs typeface="+mn-ea"/>
            </a:endParaRPr>
          </a:p>
          <a:p>
            <a:pPr marL="914400" lvl="1" indent="-457200" algn="l">
              <a:lnSpc>
                <a:spcPct val="110000"/>
              </a:lnSpc>
              <a:buSzTx/>
              <a:buFont typeface="Wingdings" panose="05000000000000000000" pitchFamily="2" charset="2"/>
              <a:buAutoNum type="arabicPeriod"/>
            </a:pPr>
            <a:r>
              <a:rPr lang="zh-CN" altLang="en-US" sz="2000" kern="1200" noProof="1">
                <a:cs typeface="+mn-ea"/>
              </a:rPr>
              <a:t>  没有非主属性对码传递依赖或部分依赖，所</a:t>
            </a:r>
            <a:r>
              <a:rPr lang="en-US" altLang="zh-CN" sz="2000" kern="1200" noProof="1">
                <a:cs typeface="+mn-ea"/>
              </a:rPr>
              <a:t>SJP∈3NF</a:t>
            </a:r>
            <a:r>
              <a:rPr lang="zh-CN" altLang="en-US" sz="2000" kern="1200" noProof="1">
                <a:cs typeface="+mn-ea"/>
              </a:rPr>
              <a:t>。</a:t>
            </a:r>
            <a:endParaRPr lang="en-US" altLang="zh-CN" sz="2000" kern="1200" noProof="1">
              <a:cs typeface="+mn-ea"/>
            </a:endParaRPr>
          </a:p>
          <a:p>
            <a:pPr marL="914400" lvl="1" indent="-457200" algn="l">
              <a:lnSpc>
                <a:spcPct val="110000"/>
              </a:lnSpc>
              <a:buSzTx/>
              <a:buFont typeface="Wingdings" panose="05000000000000000000" pitchFamily="2" charset="2"/>
              <a:buAutoNum type="arabicPeriod"/>
            </a:pPr>
            <a:r>
              <a:rPr lang="zh-CN" altLang="en-US" sz="2000" kern="1200" noProof="1">
                <a:cs typeface="+mn-ea"/>
              </a:rPr>
              <a:t>  除</a:t>
            </a:r>
            <a:r>
              <a:rPr lang="en-US" altLang="zh-CN" sz="2000" kern="1200" noProof="1">
                <a:cs typeface="+mn-ea"/>
              </a:rPr>
              <a:t>(S,J)</a:t>
            </a:r>
            <a:r>
              <a:rPr lang="zh-CN" altLang="en-US" sz="2000" kern="1200" noProof="1">
                <a:cs typeface="+mn-ea"/>
              </a:rPr>
              <a:t>与</a:t>
            </a:r>
            <a:r>
              <a:rPr lang="en-US" altLang="zh-CN" sz="2000" kern="1200" noProof="1">
                <a:cs typeface="+mn-ea"/>
              </a:rPr>
              <a:t>(J,P)</a:t>
            </a:r>
            <a:r>
              <a:rPr lang="zh-CN" altLang="en-US" sz="2000" kern="1200" noProof="1">
                <a:cs typeface="+mn-ea"/>
              </a:rPr>
              <a:t>以外没有其他决定因素，所以</a:t>
            </a:r>
            <a:r>
              <a:rPr lang="en-US" altLang="zh-CN" sz="2000" kern="1200" noProof="1">
                <a:cs typeface="+mn-ea"/>
              </a:rPr>
              <a:t>SJP∈BCNF</a:t>
            </a:r>
            <a:r>
              <a:rPr lang="zh-CN" altLang="en-US" sz="2000" kern="1200" noProof="1">
                <a:cs typeface="+mn-ea"/>
              </a:rPr>
              <a:t>。</a:t>
            </a:r>
          </a:p>
          <a:p>
            <a:pPr>
              <a:buSzTx/>
            </a:pPr>
            <a:endParaRPr lang="zh-CN" altLang="en-US" sz="2400" kern="1200" noProof="1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BCNF</a:t>
            </a:r>
            <a:r>
              <a:rPr lang="zh-CN" altLang="en-US" sz="3600">
                <a:sym typeface="微软雅黑" panose="020B0503020204020204" pitchFamily="34" charset="-122"/>
              </a:rPr>
              <a:t>（续）</a:t>
            </a:r>
            <a:endParaRPr lang="zh-CN" altLang="en-US" sz="36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BCNF</a:t>
            </a:r>
            <a:r>
              <a:rPr lang="zh-CN" altLang="en-US" sz="3600">
                <a:sym typeface="微软雅黑" panose="020B0503020204020204" pitchFamily="34" charset="-122"/>
              </a:rPr>
              <a:t>（续）</a:t>
            </a:r>
            <a:endParaRPr lang="zh-CN" altLang="en-US" sz="3600"/>
          </a:p>
        </p:txBody>
      </p:sp>
      <p:sp>
        <p:nvSpPr>
          <p:cNvPr id="49154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981075"/>
            <a:ext cx="8229600" cy="5213350"/>
          </a:xfrm>
          <a:ln>
            <a:miter/>
          </a:ln>
        </p:spPr>
        <p:txBody>
          <a:bodyPr/>
          <a:lstStyle/>
          <a:p>
            <a:pPr>
              <a:spcBef>
                <a:spcPct val="0"/>
              </a:spcBef>
              <a:buSzTx/>
            </a:pPr>
            <a:r>
              <a:rPr lang="zh-CN" altLang="en-US" sz="2400" kern="1200" noProof="1"/>
              <a:t>[例6.</a:t>
            </a:r>
            <a:r>
              <a:rPr lang="en-US" altLang="zh-CN" sz="2400" kern="1200" noProof="1"/>
              <a:t>8</a:t>
            </a:r>
            <a:r>
              <a:rPr lang="zh-CN" altLang="en-US" sz="2400" kern="1200" noProof="1"/>
              <a:t>] 关系模式</a:t>
            </a:r>
            <a:r>
              <a:rPr lang="en-US" altLang="zh-CN" sz="2400" kern="1200" noProof="1"/>
              <a:t>STJ(S,T,J)</a:t>
            </a:r>
            <a:r>
              <a:rPr lang="zh-CN" altLang="en-US" sz="2400" kern="1200" noProof="1"/>
              <a:t>中，</a:t>
            </a:r>
            <a:r>
              <a:rPr lang="en-US" altLang="zh-CN" sz="2400" kern="1200" noProof="1"/>
              <a:t>S</a:t>
            </a:r>
            <a:r>
              <a:rPr lang="zh-CN" altLang="en-US" sz="2400" kern="1200" noProof="1"/>
              <a:t>表示学生，</a:t>
            </a:r>
            <a:r>
              <a:rPr lang="en-US" altLang="zh-CN" sz="2400" kern="1200" noProof="1"/>
              <a:t>T</a:t>
            </a:r>
            <a:r>
              <a:rPr lang="zh-CN" altLang="en-US" sz="2400" kern="1200" noProof="1"/>
              <a:t>表示教师，</a:t>
            </a:r>
            <a:r>
              <a:rPr lang="en-US" altLang="zh-CN" sz="2400" kern="1200" noProof="1"/>
              <a:t>J</a:t>
            </a:r>
            <a:r>
              <a:rPr lang="zh-CN" altLang="en-US" sz="2400" kern="1200" noProof="1"/>
              <a:t>表示课程。每一教师只教一门课。每门课有若干教师，某一学生选定某门课，就对应一个固定的教师</a:t>
            </a:r>
            <a:r>
              <a:rPr lang="zh-CN" altLang="en-US" kern="1200" noProof="1"/>
              <a:t>。</a:t>
            </a:r>
          </a:p>
          <a:p>
            <a:pPr>
              <a:spcBef>
                <a:spcPct val="0"/>
              </a:spcBef>
              <a:buSzTx/>
            </a:pPr>
            <a:endParaRPr lang="en-US" altLang="zh-CN" kern="1200" noProof="1"/>
          </a:p>
          <a:p>
            <a:pPr lvl="1" algn="l">
              <a:spcBef>
                <a:spcPct val="0"/>
              </a:spcBef>
              <a:buSzTx/>
            </a:pPr>
            <a:r>
              <a:rPr lang="zh-CN" altLang="en-US" sz="2000" kern="1200" noProof="1">
                <a:cs typeface="+mn-ea"/>
              </a:rPr>
              <a:t>由语义可得到函数依赖：</a:t>
            </a:r>
            <a:r>
              <a:rPr lang="en-US" altLang="zh-CN" sz="2000" kern="1200" noProof="1">
                <a:cs typeface="+mn-ea"/>
              </a:rPr>
              <a:t>(S,J)→T</a:t>
            </a:r>
            <a:r>
              <a:rPr lang="zh-CN" altLang="en-US" sz="2000" kern="1200" noProof="1">
                <a:cs typeface="+mn-ea"/>
              </a:rPr>
              <a:t>；</a:t>
            </a:r>
            <a:r>
              <a:rPr lang="en-US" altLang="zh-CN" sz="2000" kern="1200" noProof="1">
                <a:cs typeface="+mn-ea"/>
              </a:rPr>
              <a:t>(S,T)→J</a:t>
            </a:r>
            <a:r>
              <a:rPr lang="zh-CN" altLang="en-US" sz="2000" kern="1200" noProof="1">
                <a:cs typeface="+mn-ea"/>
              </a:rPr>
              <a:t>；</a:t>
            </a:r>
            <a:r>
              <a:rPr lang="en-US" altLang="zh-CN" sz="2000" kern="1200" noProof="1">
                <a:cs typeface="+mn-ea"/>
              </a:rPr>
              <a:t>T→J</a:t>
            </a:r>
          </a:p>
          <a:p>
            <a:pPr marL="914400" lvl="1" indent="-457200" algn="l">
              <a:spcBef>
                <a:spcPct val="0"/>
              </a:spcBef>
              <a:buSzTx/>
              <a:buFont typeface="Wingdings" panose="05000000000000000000" pitchFamily="2" charset="2"/>
              <a:buAutoNum type="arabicPeriod"/>
            </a:pPr>
            <a:r>
              <a:rPr lang="zh-CN" altLang="en-US" sz="2000" kern="1200" noProof="1">
                <a:cs typeface="+mn-ea"/>
              </a:rPr>
              <a:t>候选码：（</a:t>
            </a:r>
            <a:r>
              <a:rPr lang="en-US" altLang="zh-CN" sz="2000" kern="1200" noProof="1">
                <a:cs typeface="+mn-ea"/>
              </a:rPr>
              <a:t>S,J</a:t>
            </a:r>
            <a:r>
              <a:rPr lang="zh-CN" altLang="en-US" sz="2000" kern="1200" noProof="1">
                <a:cs typeface="+mn-ea"/>
              </a:rPr>
              <a:t>），（</a:t>
            </a:r>
            <a:r>
              <a:rPr lang="en-US" altLang="zh-CN" sz="2000" kern="1200" noProof="1">
                <a:cs typeface="+mn-ea"/>
              </a:rPr>
              <a:t>S,T</a:t>
            </a:r>
            <a:r>
              <a:rPr lang="zh-CN" altLang="en-US" sz="2000" kern="1200" noProof="1">
                <a:cs typeface="+mn-ea"/>
              </a:rPr>
              <a:t>）；没有非主属性</a:t>
            </a:r>
          </a:p>
          <a:p>
            <a:pPr marL="914400" lvl="1" indent="-457200" algn="l">
              <a:spcBef>
                <a:spcPct val="0"/>
              </a:spcBef>
              <a:buSzTx/>
              <a:buFont typeface="Wingdings" panose="05000000000000000000" pitchFamily="2" charset="2"/>
              <a:buAutoNum type="arabicPeriod"/>
            </a:pPr>
            <a:r>
              <a:rPr lang="zh-CN" altLang="en-US" sz="2000" kern="1200" noProof="1">
                <a:cs typeface="+mn-ea"/>
              </a:rPr>
              <a:t>因为没有非主属性对码传递依赖或部分依赖，</a:t>
            </a:r>
            <a:r>
              <a:rPr lang="en-US" altLang="zh-CN" sz="2000" kern="1200" noProof="1">
                <a:cs typeface="+mn-ea"/>
              </a:rPr>
              <a:t>STJ ∈ 3NF</a:t>
            </a:r>
            <a:r>
              <a:rPr lang="zh-CN" altLang="en-US" sz="2000" kern="1200" noProof="1">
                <a:cs typeface="+mn-ea"/>
              </a:rPr>
              <a:t>。</a:t>
            </a:r>
            <a:endParaRPr lang="en-US" altLang="zh-CN" sz="2000" kern="1200" noProof="1">
              <a:cs typeface="+mn-ea"/>
            </a:endParaRPr>
          </a:p>
          <a:p>
            <a:pPr marL="914400" lvl="1" indent="-457200" algn="l">
              <a:spcBef>
                <a:spcPct val="0"/>
              </a:spcBef>
              <a:buSzTx/>
              <a:buFont typeface="Wingdings" panose="05000000000000000000" pitchFamily="2" charset="2"/>
              <a:buAutoNum type="arabicPeriod"/>
            </a:pPr>
            <a:r>
              <a:rPr lang="zh-CN" altLang="en-US" sz="2000" kern="1200" noProof="1">
                <a:cs typeface="+mn-ea"/>
              </a:rPr>
              <a:t>因为</a:t>
            </a:r>
            <a:r>
              <a:rPr lang="en-US" altLang="zh-CN" sz="2000" kern="1200" noProof="1">
                <a:cs typeface="+mn-ea"/>
              </a:rPr>
              <a:t>T</a:t>
            </a:r>
            <a:r>
              <a:rPr lang="zh-CN" altLang="en-US" sz="2000" kern="1200" noProof="1">
                <a:cs typeface="+mn-ea"/>
              </a:rPr>
              <a:t>是决定因素，而</a:t>
            </a:r>
            <a:r>
              <a:rPr lang="en-US" altLang="zh-CN" sz="2000" kern="1200" noProof="1">
                <a:cs typeface="+mn-ea"/>
              </a:rPr>
              <a:t>T</a:t>
            </a:r>
            <a:r>
              <a:rPr lang="zh-CN" altLang="en-US" sz="2000" kern="1200" noProof="1">
                <a:cs typeface="+mn-ea"/>
              </a:rPr>
              <a:t>不包含码，所以</a:t>
            </a:r>
            <a:r>
              <a:rPr lang="en-US" altLang="zh-CN" sz="2000" kern="1200" noProof="1">
                <a:cs typeface="+mn-ea"/>
              </a:rPr>
              <a:t>STJ ∈ BCNF</a:t>
            </a:r>
            <a:r>
              <a:rPr lang="zh-CN" altLang="en-US" sz="2000" kern="1200" noProof="1">
                <a:cs typeface="+mn-ea"/>
              </a:rPr>
              <a:t>。</a:t>
            </a:r>
          </a:p>
          <a:p>
            <a:pPr>
              <a:buSzTx/>
            </a:pPr>
            <a:endParaRPr lang="zh-CN" altLang="en-US" kern="1200" noProof="1"/>
          </a:p>
        </p:txBody>
      </p:sp>
      <p:pic>
        <p:nvPicPr>
          <p:cNvPr id="48131" name="图片 3" descr="6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859213"/>
            <a:ext cx="3671887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132" name="直接连接符 5"/>
          <p:cNvCxnSpPr>
            <a:cxnSpLocks noChangeShapeType="1"/>
          </p:cNvCxnSpPr>
          <p:nvPr/>
        </p:nvCxnSpPr>
        <p:spPr bwMode="auto">
          <a:xfrm flipH="1">
            <a:off x="6518275" y="3571875"/>
            <a:ext cx="73025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3" name="文本框 1"/>
          <p:cNvSpPr txBox="1">
            <a:spLocks noChangeArrowheads="1"/>
          </p:cNvSpPr>
          <p:nvPr/>
        </p:nvSpPr>
        <p:spPr bwMode="auto">
          <a:xfrm>
            <a:off x="1082675" y="5516563"/>
            <a:ext cx="62134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b="1">
                <a:sym typeface="Arial" panose="020B0604020202020204" pitchFamily="34" charset="0"/>
              </a:rPr>
              <a:t>非</a:t>
            </a:r>
            <a:r>
              <a:rPr lang="en-US" altLang="zh-CN" b="1">
                <a:sym typeface="Arial" panose="020B0604020202020204" pitchFamily="34" charset="0"/>
              </a:rPr>
              <a:t>BCNF</a:t>
            </a:r>
            <a:r>
              <a:rPr lang="zh-CN" altLang="en-US" b="1">
                <a:sym typeface="Arial" panose="020B0604020202020204" pitchFamily="34" charset="0"/>
              </a:rPr>
              <a:t>的关系模式也可以通过分解成为</a:t>
            </a:r>
            <a:r>
              <a:rPr lang="en-US" altLang="zh-CN" b="1">
                <a:sym typeface="Arial" panose="020B0604020202020204" pitchFamily="34" charset="0"/>
              </a:rPr>
              <a:t>BCNF</a:t>
            </a:r>
            <a:r>
              <a:rPr lang="zh-CN" altLang="en-US" b="1">
                <a:sym typeface="Arial" panose="020B0604020202020204" pitchFamily="34" charset="0"/>
              </a:rPr>
              <a:t>。</a:t>
            </a:r>
          </a:p>
          <a:p>
            <a:pPr>
              <a:lnSpc>
                <a:spcPct val="12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b="1">
                <a:sym typeface="Arial" panose="020B0604020202020204" pitchFamily="34" charset="0"/>
              </a:rPr>
              <a:t>例如</a:t>
            </a:r>
            <a:r>
              <a:rPr lang="en-US" altLang="zh-CN" b="1">
                <a:sym typeface="Arial" panose="020B0604020202020204" pitchFamily="34" charset="0"/>
              </a:rPr>
              <a:t>STJ</a:t>
            </a:r>
            <a:r>
              <a:rPr lang="zh-CN" altLang="en-US" b="1">
                <a:sym typeface="Arial" panose="020B0604020202020204" pitchFamily="34" charset="0"/>
              </a:rPr>
              <a:t>可分解为</a:t>
            </a:r>
            <a:r>
              <a:rPr lang="en-US" altLang="zh-CN" b="1">
                <a:sym typeface="Arial" panose="020B0604020202020204" pitchFamily="34" charset="0"/>
              </a:rPr>
              <a:t>ST(S,</a:t>
            </a:r>
            <a:r>
              <a:rPr lang="en-US" altLang="zh-CN" b="1">
                <a:solidFill>
                  <a:srgbClr val="0066FF"/>
                </a:solidFill>
                <a:sym typeface="Arial" panose="020B0604020202020204" pitchFamily="34" charset="0"/>
              </a:rPr>
              <a:t>T</a:t>
            </a:r>
            <a:r>
              <a:rPr lang="en-US" altLang="zh-CN" b="1">
                <a:sym typeface="Arial" panose="020B0604020202020204" pitchFamily="34" charset="0"/>
              </a:rPr>
              <a:t>)</a:t>
            </a:r>
            <a:r>
              <a:rPr lang="zh-CN" altLang="en-US" b="1">
                <a:sym typeface="Arial" panose="020B0604020202020204" pitchFamily="34" charset="0"/>
              </a:rPr>
              <a:t>与</a:t>
            </a:r>
            <a:r>
              <a:rPr lang="en-US" altLang="zh-CN" b="1">
                <a:sym typeface="Arial" panose="020B0604020202020204" pitchFamily="34" charset="0"/>
              </a:rPr>
              <a:t>TJ(</a:t>
            </a:r>
            <a:r>
              <a:rPr lang="en-US" altLang="zh-CN" b="1">
                <a:solidFill>
                  <a:srgbClr val="0066FF"/>
                </a:solidFill>
                <a:sym typeface="Arial" panose="020B0604020202020204" pitchFamily="34" charset="0"/>
              </a:rPr>
              <a:t>T</a:t>
            </a:r>
            <a:r>
              <a:rPr lang="en-US" altLang="zh-CN" b="1">
                <a:sym typeface="Arial" panose="020B0604020202020204" pitchFamily="34" charset="0"/>
              </a:rPr>
              <a:t>,J)</a:t>
            </a:r>
            <a:r>
              <a:rPr lang="zh-CN" altLang="en-US" b="1">
                <a:sym typeface="Arial" panose="020B0604020202020204" pitchFamily="34" charset="0"/>
              </a:rPr>
              <a:t>，它们都是</a:t>
            </a:r>
            <a:r>
              <a:rPr lang="en-US" altLang="zh-CN" b="1">
                <a:sym typeface="Arial" panose="020B0604020202020204" pitchFamily="34" charset="0"/>
              </a:rPr>
              <a:t>BCNF</a:t>
            </a:r>
            <a:r>
              <a:rPr lang="zh-CN" altLang="en-US" b="1">
                <a:sym typeface="Arial" panose="020B0604020202020204" pitchFamily="34" charset="0"/>
              </a:rPr>
              <a:t>。</a:t>
            </a:r>
            <a:endParaRPr lang="zh-CN" alt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pPr eaLnBrk="1" hangingPunct="1"/>
            <a:endParaRPr lang="zh-CN" altLang="zh-CN" sz="3600"/>
          </a:p>
        </p:txBody>
      </p:sp>
      <p:sp>
        <p:nvSpPr>
          <p:cNvPr id="3074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>
              <a:solidFill>
                <a:srgbClr val="898989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lum bright="4000" contrast="-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95288" y="1628775"/>
            <a:ext cx="8208962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SzPct val="100000"/>
            </a:pPr>
            <a:r>
              <a:rPr lang="zh-CN" altLang="en-US" sz="6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数据库系统概论</a:t>
            </a:r>
            <a:endParaRPr lang="en-US" altLang="en-US" sz="6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ctr">
              <a:buSzPct val="100000"/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An Introduction to Database System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ctr">
              <a:buSzPct val="100000"/>
            </a:pPr>
            <a:endParaRPr lang="zh-CN" altLang="en-US" sz="6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ctr">
              <a:buSzPct val="100000"/>
            </a:pPr>
            <a:r>
              <a:rPr lang="zh-CN" altLang="en-US" sz="4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第六章  关系数据理论</a:t>
            </a:r>
          </a:p>
          <a:p>
            <a:pPr algn="ctr">
              <a:buSzPct val="100000"/>
            </a:pPr>
            <a:br>
              <a:rPr lang="zh-CN" altLang="en-US" sz="6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</a:br>
            <a:endParaRPr lang="en-US" altLang="zh-CN" sz="3600" b="1" dirty="0">
              <a:solidFill>
                <a:schemeClr val="bg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1692275" y="5568950"/>
            <a:ext cx="5256213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endParaRPr lang="zh-CN" altLang="en-US" sz="2400" b="1">
              <a:solidFill>
                <a:schemeClr val="bg1"/>
              </a:solidFill>
              <a:latin typeface="Times-Roman" charset="0"/>
              <a:ea typeface="隶书" panose="02010509060101010101" pitchFamily="49" charset="-122"/>
              <a:sym typeface="Times-Roman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3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>
                <a:sym typeface="微软雅黑" panose="020B0503020204020204" pitchFamily="34" charset="-122"/>
              </a:rPr>
              <a:t>6.2 </a:t>
            </a:r>
            <a:r>
              <a:rPr lang="zh-CN" altLang="en-US">
                <a:sym typeface="微软雅黑" panose="020B0503020204020204" pitchFamily="34" charset="-122"/>
              </a:rPr>
              <a:t>规范化</a:t>
            </a:r>
            <a:endParaRPr lang="zh-CN" altLang="en-US"/>
          </a:p>
        </p:txBody>
      </p:sp>
      <p:sp>
        <p:nvSpPr>
          <p:cNvPr id="49154" name="文本占位符 4"/>
          <p:cNvSpPr>
            <a:spLocks noGrp="1" noChangeArrowheads="1"/>
          </p:cNvSpPr>
          <p:nvPr>
            <p:ph type="subTitle"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6.2.1  </a:t>
            </a:r>
            <a:r>
              <a:rPr lang="zh-CN" altLang="en-US">
                <a:sym typeface="Calibri" panose="020F0502020204030204" pitchFamily="34" charset="0"/>
              </a:rPr>
              <a:t>函数依赖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6.2.2  </a:t>
            </a:r>
            <a:r>
              <a:rPr lang="zh-CN" altLang="en-US">
                <a:sym typeface="Calibri" panose="020F0502020204030204" pitchFamily="34" charset="0"/>
              </a:rPr>
              <a:t>码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6.2.3  </a:t>
            </a:r>
            <a:r>
              <a:rPr lang="zh-CN" altLang="en-US">
                <a:sym typeface="Calibri" panose="020F0502020204030204" pitchFamily="34" charset="0"/>
              </a:rPr>
              <a:t>范式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6.2.4  2NF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6.2.5  3NF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6.2.6  BCNF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B050"/>
                </a:solidFill>
                <a:sym typeface="Calibri" panose="020F0502020204030204" pitchFamily="34" charset="0"/>
              </a:rPr>
              <a:t>6.2.7  </a:t>
            </a:r>
            <a:r>
              <a:rPr lang="zh-CN" altLang="en-US">
                <a:solidFill>
                  <a:srgbClr val="00B050"/>
                </a:solidFill>
                <a:sym typeface="Calibri" panose="020F0502020204030204" pitchFamily="34" charset="0"/>
              </a:rPr>
              <a:t>多值依赖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6.2.8  4NF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6.2.9  </a:t>
            </a:r>
            <a:r>
              <a:rPr lang="zh-CN" altLang="en-US">
                <a:sym typeface="Calibri" panose="020F0502020204030204" pitchFamily="34" charset="0"/>
              </a:rPr>
              <a:t>规范化小结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0178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6.2.7 </a:t>
            </a:r>
            <a:r>
              <a:rPr lang="zh-CN" altLang="en-US" sz="3600">
                <a:sym typeface="微软雅黑" panose="020B0503020204020204" pitchFamily="34" charset="-122"/>
              </a:rPr>
              <a:t>多值依赖</a:t>
            </a:r>
            <a:endParaRPr lang="zh-CN" altLang="en-US" sz="3600"/>
          </a:p>
        </p:txBody>
      </p:sp>
      <p:sp>
        <p:nvSpPr>
          <p:cNvPr id="61444" name="Rectangle 3"/>
          <p:cNvSpPr>
            <a:spLocks noGrp="1"/>
          </p:cNvSpPr>
          <p:nvPr>
            <p:ph type="subTitle" idx="1"/>
          </p:nvPr>
        </p:nvSpPr>
        <p:spPr>
          <a:xfrm>
            <a:off x="457200" y="1054100"/>
            <a:ext cx="8229600" cy="4854575"/>
          </a:xfrm>
          <a:ln>
            <a:miter/>
          </a:ln>
        </p:spPr>
        <p:txBody>
          <a:bodyPr/>
          <a:lstStyle/>
          <a:p>
            <a:pPr>
              <a:lnSpc>
                <a:spcPct val="120000"/>
              </a:lnSpc>
              <a:buSzTx/>
            </a:pPr>
            <a:r>
              <a:rPr lang="zh-CN" altLang="en-US" noProof="1">
                <a:sym typeface="Calibri" panose="020F0502020204030204" pitchFamily="34" charset="0"/>
              </a:rPr>
              <a:t>[例6.9]设学校中某一门课程由多个教师讲授，他们</a:t>
            </a:r>
            <a:endParaRPr lang="en-US" altLang="zh-CN" noProof="1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  <a:buSzTx/>
            </a:pPr>
            <a:r>
              <a:rPr lang="zh-CN" altLang="en-US" noProof="1">
                <a:sym typeface="Calibri" panose="020F0502020204030204" pitchFamily="34" charset="0"/>
              </a:rPr>
              <a:t>使用相同的一套参考书。</a:t>
            </a:r>
            <a:r>
              <a:rPr lang="zh-CN" altLang="en-US" noProof="1"/>
              <a:t>每个教员可以讲授多门课</a:t>
            </a:r>
            <a:endParaRPr lang="en-US" altLang="zh-CN" noProof="1"/>
          </a:p>
          <a:p>
            <a:pPr>
              <a:lnSpc>
                <a:spcPct val="120000"/>
              </a:lnSpc>
              <a:buSzTx/>
            </a:pPr>
            <a:r>
              <a:rPr lang="zh-CN" altLang="en-US" noProof="1"/>
              <a:t>程，每种参考书可以供多门课程使用。</a:t>
            </a:r>
            <a:endParaRPr lang="zh-CN" altLang="en-US" sz="3200" noProof="1">
              <a:sym typeface="Calibri" panose="020F0502020204030204" pitchFamily="34" charset="0"/>
            </a:endParaRPr>
          </a:p>
          <a:p>
            <a:pPr lvl="1" indent="-285750">
              <a:lnSpc>
                <a:spcPct val="120000"/>
              </a:lnSpc>
              <a:buSzTx/>
            </a:pPr>
            <a:endParaRPr lang="en-US" altLang="zh-CN" noProof="1">
              <a:cs typeface="+mn-ea"/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  <a:buSzTx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关系模式</a:t>
            </a:r>
            <a:r>
              <a:rPr lang="en-US" altLang="zh-CN" noProof="1">
                <a:cs typeface="+mn-ea"/>
                <a:sym typeface="Calibri" panose="020F0502020204030204" pitchFamily="34" charset="0"/>
              </a:rPr>
              <a:t>Teaching(C,T,B)</a:t>
            </a:r>
            <a:endParaRPr lang="zh-CN" altLang="en-US" noProof="1">
              <a:cs typeface="+mn-ea"/>
              <a:sym typeface="Calibri" panose="020F0502020204030204" pitchFamily="34" charset="0"/>
            </a:endParaRPr>
          </a:p>
          <a:p>
            <a:pPr marL="514350" lvl="1" indent="-342900" algn="l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课程</a:t>
            </a:r>
            <a:r>
              <a:rPr lang="en-US" altLang="zh-CN" noProof="1">
                <a:cs typeface="+mn-ea"/>
                <a:sym typeface="Calibri" panose="020F0502020204030204" pitchFamily="34" charset="0"/>
              </a:rPr>
              <a:t>C</a:t>
            </a:r>
            <a:endParaRPr lang="zh-CN" altLang="en-US" noProof="1">
              <a:cs typeface="+mn-ea"/>
              <a:sym typeface="Calibri" panose="020F0502020204030204" pitchFamily="34" charset="0"/>
            </a:endParaRPr>
          </a:p>
          <a:p>
            <a:pPr marL="514350" lvl="1" indent="-342900" algn="l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教师</a:t>
            </a:r>
            <a:r>
              <a:rPr lang="en-US" altLang="zh-CN" noProof="1">
                <a:cs typeface="+mn-ea"/>
                <a:sym typeface="Calibri" panose="020F0502020204030204" pitchFamily="34" charset="0"/>
              </a:rPr>
              <a:t>T</a:t>
            </a:r>
            <a:endParaRPr lang="zh-CN" altLang="en-US" noProof="1">
              <a:cs typeface="+mn-ea"/>
              <a:sym typeface="Calibri" panose="020F0502020204030204" pitchFamily="34" charset="0"/>
            </a:endParaRPr>
          </a:p>
          <a:p>
            <a:pPr marL="514350" lvl="1" indent="-342900" algn="l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参考书</a:t>
            </a:r>
            <a:r>
              <a:rPr lang="en-US" altLang="zh-CN" noProof="1">
                <a:cs typeface="+mn-ea"/>
                <a:sym typeface="Calibri" panose="020F0502020204030204" pitchFamily="34" charset="0"/>
              </a:rPr>
              <a:t>B</a:t>
            </a:r>
            <a:endParaRPr lang="zh-CN" altLang="en-US" noProof="1"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多值依赖（续）</a:t>
            </a:r>
            <a:endParaRPr lang="zh-CN" altLang="en-US" sz="3600"/>
          </a:p>
        </p:txBody>
      </p:sp>
      <p:sp>
        <p:nvSpPr>
          <p:cNvPr id="51203" name="Rectangle 99"/>
          <p:cNvSpPr>
            <a:spLocks noChangeArrowheads="1"/>
          </p:cNvSpPr>
          <p:nvPr/>
        </p:nvSpPr>
        <p:spPr bwMode="auto">
          <a:xfrm>
            <a:off x="2281238" y="866775"/>
            <a:ext cx="50990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表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6.3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非规范化关系示例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grpSp>
        <p:nvGrpSpPr>
          <p:cNvPr id="51204" name="Group 5"/>
          <p:cNvGrpSpPr/>
          <p:nvPr/>
        </p:nvGrpSpPr>
        <p:grpSpPr bwMode="auto">
          <a:xfrm>
            <a:off x="1381125" y="1409700"/>
            <a:ext cx="6459538" cy="4829175"/>
            <a:chOff x="0" y="0"/>
            <a:chExt cx="10173" cy="7605"/>
          </a:xfrm>
        </p:grpSpPr>
        <p:sp>
          <p:nvSpPr>
            <p:cNvPr id="51205" name="Text Box 52"/>
            <p:cNvSpPr>
              <a:spLocks noChangeArrowheads="1"/>
            </p:cNvSpPr>
            <p:nvPr/>
          </p:nvSpPr>
          <p:spPr bwMode="auto">
            <a:xfrm>
              <a:off x="4315" y="6810"/>
              <a:ext cx="84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sym typeface="Arial" panose="020B0604020202020204" pitchFamily="34" charset="0"/>
                </a:rPr>
                <a:t>…</a:t>
              </a:r>
              <a:endPara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en-US" sz="60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51206" name="Text Box 50"/>
            <p:cNvSpPr>
              <a:spLocks noChangeArrowheads="1"/>
            </p:cNvSpPr>
            <p:nvPr/>
          </p:nvSpPr>
          <p:spPr bwMode="auto">
            <a:xfrm>
              <a:off x="868" y="6805"/>
              <a:ext cx="1155" cy="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sym typeface="Arial" panose="020B0604020202020204" pitchFamily="34" charset="0"/>
                </a:rPr>
                <a:t>…</a:t>
              </a:r>
              <a:endPara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en-US" sz="60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51207" name="Text Box 51"/>
            <p:cNvSpPr>
              <a:spLocks noChangeArrowheads="1"/>
            </p:cNvSpPr>
            <p:nvPr/>
          </p:nvSpPr>
          <p:spPr bwMode="auto">
            <a:xfrm>
              <a:off x="7850" y="5862"/>
              <a:ext cx="96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sym typeface="Arial" panose="020B0604020202020204" pitchFamily="34" charset="0"/>
                </a:rPr>
                <a:t>…</a:t>
              </a:r>
              <a:endPara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grpSp>
          <p:nvGrpSpPr>
            <p:cNvPr id="51208" name="Group 8"/>
            <p:cNvGrpSpPr/>
            <p:nvPr/>
          </p:nvGrpSpPr>
          <p:grpSpPr bwMode="auto">
            <a:xfrm>
              <a:off x="3893" y="1717"/>
              <a:ext cx="1305" cy="908"/>
              <a:chOff x="0" y="0"/>
              <a:chExt cx="644" cy="345"/>
            </a:xfrm>
          </p:grpSpPr>
          <p:sp>
            <p:nvSpPr>
              <p:cNvPr id="51209" name="AutoShape 55"/>
              <p:cNvSpPr/>
              <p:nvPr/>
            </p:nvSpPr>
            <p:spPr bwMode="auto">
              <a:xfrm>
                <a:off x="0" y="8"/>
                <a:ext cx="60" cy="337"/>
              </a:xfrm>
              <a:prstGeom prst="leftBrace">
                <a:avLst>
                  <a:gd name="adj1" fmla="val 46702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1210" name="AutoShape 54"/>
              <p:cNvSpPr/>
              <p:nvPr/>
            </p:nvSpPr>
            <p:spPr bwMode="auto">
              <a:xfrm rot="10800000">
                <a:off x="584" y="0"/>
                <a:ext cx="60" cy="337"/>
              </a:xfrm>
              <a:prstGeom prst="leftBrace">
                <a:avLst>
                  <a:gd name="adj1" fmla="val 46702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51211" name="Group 11"/>
            <p:cNvGrpSpPr/>
            <p:nvPr/>
          </p:nvGrpSpPr>
          <p:grpSpPr bwMode="auto">
            <a:xfrm>
              <a:off x="3893" y="3667"/>
              <a:ext cx="1307" cy="885"/>
              <a:chOff x="0" y="0"/>
              <a:chExt cx="643" cy="337"/>
            </a:xfrm>
          </p:grpSpPr>
          <p:sp>
            <p:nvSpPr>
              <p:cNvPr id="51212" name="AutoShape 61"/>
              <p:cNvSpPr/>
              <p:nvPr/>
            </p:nvSpPr>
            <p:spPr bwMode="auto">
              <a:xfrm>
                <a:off x="0" y="0"/>
                <a:ext cx="60" cy="337"/>
              </a:xfrm>
              <a:prstGeom prst="leftBrace">
                <a:avLst>
                  <a:gd name="adj1" fmla="val 46702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1213" name="AutoShape 60"/>
              <p:cNvSpPr/>
              <p:nvPr/>
            </p:nvSpPr>
            <p:spPr bwMode="auto">
              <a:xfrm rot="10800000">
                <a:off x="583" y="0"/>
                <a:ext cx="60" cy="337"/>
              </a:xfrm>
              <a:prstGeom prst="leftBrace">
                <a:avLst>
                  <a:gd name="adj1" fmla="val 46702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51214" name="Group 14"/>
            <p:cNvGrpSpPr/>
            <p:nvPr/>
          </p:nvGrpSpPr>
          <p:grpSpPr bwMode="auto">
            <a:xfrm>
              <a:off x="3953" y="5412"/>
              <a:ext cx="1245" cy="938"/>
              <a:chOff x="0" y="0"/>
              <a:chExt cx="613" cy="337"/>
            </a:xfrm>
          </p:grpSpPr>
          <p:sp>
            <p:nvSpPr>
              <p:cNvPr id="51215" name="AutoShape 58"/>
              <p:cNvSpPr/>
              <p:nvPr/>
            </p:nvSpPr>
            <p:spPr bwMode="auto">
              <a:xfrm>
                <a:off x="0" y="0"/>
                <a:ext cx="60" cy="337"/>
              </a:xfrm>
              <a:prstGeom prst="leftBrace">
                <a:avLst>
                  <a:gd name="adj1" fmla="val 46702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1216" name="AutoShape 57"/>
              <p:cNvSpPr/>
              <p:nvPr/>
            </p:nvSpPr>
            <p:spPr bwMode="auto">
              <a:xfrm rot="10800000">
                <a:off x="553" y="0"/>
                <a:ext cx="60" cy="337"/>
              </a:xfrm>
              <a:prstGeom prst="leftBrace">
                <a:avLst>
                  <a:gd name="adj1" fmla="val 46702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51217" name="Group 17"/>
            <p:cNvGrpSpPr>
              <a:grpSpLocks noChangeAspect="1"/>
            </p:cNvGrpSpPr>
            <p:nvPr/>
          </p:nvGrpSpPr>
          <p:grpSpPr bwMode="auto">
            <a:xfrm>
              <a:off x="7295" y="1717"/>
              <a:ext cx="2153" cy="1320"/>
              <a:chOff x="0" y="0"/>
              <a:chExt cx="1007" cy="619"/>
            </a:xfrm>
          </p:grpSpPr>
          <p:sp>
            <p:nvSpPr>
              <p:cNvPr id="51218" name="AutoShape 70"/>
              <p:cNvSpPr>
                <a:spLocks noChangeAspect="1"/>
              </p:cNvSpPr>
              <p:nvPr/>
            </p:nvSpPr>
            <p:spPr bwMode="auto">
              <a:xfrm>
                <a:off x="0" y="2"/>
                <a:ext cx="81" cy="617"/>
              </a:xfrm>
              <a:prstGeom prst="leftBrace">
                <a:avLst>
                  <a:gd name="adj1" fmla="val 63266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1219" name="AutoShape 69"/>
              <p:cNvSpPr>
                <a:spLocks noChangeAspect="1"/>
              </p:cNvSpPr>
              <p:nvPr/>
            </p:nvSpPr>
            <p:spPr bwMode="auto">
              <a:xfrm rot="10800000">
                <a:off x="926" y="0"/>
                <a:ext cx="81" cy="617"/>
              </a:xfrm>
              <a:prstGeom prst="leftBrace">
                <a:avLst>
                  <a:gd name="adj1" fmla="val 63266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51220" name="Group 21"/>
            <p:cNvGrpSpPr>
              <a:grpSpLocks noChangeAspect="1"/>
            </p:cNvGrpSpPr>
            <p:nvPr/>
          </p:nvGrpSpPr>
          <p:grpSpPr bwMode="auto">
            <a:xfrm>
              <a:off x="7203" y="3781"/>
              <a:ext cx="2220" cy="1246"/>
              <a:chOff x="0" y="0"/>
              <a:chExt cx="2220" cy="1246"/>
            </a:xfrm>
          </p:grpSpPr>
          <p:sp>
            <p:nvSpPr>
              <p:cNvPr id="51221" name="AutoShape 67"/>
              <p:cNvSpPr>
                <a:spLocks noChangeAspect="1"/>
              </p:cNvSpPr>
              <p:nvPr/>
            </p:nvSpPr>
            <p:spPr bwMode="auto">
              <a:xfrm>
                <a:off x="0" y="4"/>
                <a:ext cx="222" cy="1242"/>
              </a:xfrm>
              <a:prstGeom prst="leftBrace">
                <a:avLst>
                  <a:gd name="adj1" fmla="val 46466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1222" name="AutoShape 66"/>
              <p:cNvSpPr>
                <a:spLocks noChangeAspect="1"/>
              </p:cNvSpPr>
              <p:nvPr/>
            </p:nvSpPr>
            <p:spPr bwMode="auto">
              <a:xfrm rot="10800000">
                <a:off x="1998" y="0"/>
                <a:ext cx="223" cy="1245"/>
              </a:xfrm>
              <a:prstGeom prst="leftBrace">
                <a:avLst>
                  <a:gd name="adj1" fmla="val 46240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51223" name="Group 23"/>
            <p:cNvGrpSpPr>
              <a:grpSpLocks noChangeAspect="1"/>
            </p:cNvGrpSpPr>
            <p:nvPr/>
          </p:nvGrpSpPr>
          <p:grpSpPr bwMode="auto">
            <a:xfrm>
              <a:off x="7313" y="5392"/>
              <a:ext cx="2072" cy="968"/>
              <a:chOff x="0" y="0"/>
              <a:chExt cx="876" cy="623"/>
            </a:xfrm>
          </p:grpSpPr>
          <p:sp>
            <p:nvSpPr>
              <p:cNvPr id="51224" name="AutoShape 64"/>
              <p:cNvSpPr>
                <a:spLocks noChangeAspect="1"/>
              </p:cNvSpPr>
              <p:nvPr/>
            </p:nvSpPr>
            <p:spPr bwMode="auto">
              <a:xfrm>
                <a:off x="0" y="6"/>
                <a:ext cx="81" cy="617"/>
              </a:xfrm>
              <a:prstGeom prst="leftBrace">
                <a:avLst>
                  <a:gd name="adj1" fmla="val 63266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1225" name="AutoShape 63"/>
              <p:cNvSpPr>
                <a:spLocks noChangeAspect="1"/>
              </p:cNvSpPr>
              <p:nvPr/>
            </p:nvSpPr>
            <p:spPr bwMode="auto">
              <a:xfrm rot="10800000">
                <a:off x="795" y="0"/>
                <a:ext cx="81" cy="617"/>
              </a:xfrm>
              <a:prstGeom prst="leftBrace">
                <a:avLst>
                  <a:gd name="adj1" fmla="val 63266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51226" name="Group 27"/>
            <p:cNvGrpSpPr/>
            <p:nvPr/>
          </p:nvGrpSpPr>
          <p:grpSpPr bwMode="auto">
            <a:xfrm>
              <a:off x="0" y="0"/>
              <a:ext cx="10173" cy="7380"/>
              <a:chOff x="0" y="0"/>
              <a:chExt cx="2272" cy="1713"/>
            </a:xfrm>
          </p:grpSpPr>
          <p:grpSp>
            <p:nvGrpSpPr>
              <p:cNvPr id="51227" name="Group 28"/>
              <p:cNvGrpSpPr/>
              <p:nvPr/>
            </p:nvGrpSpPr>
            <p:grpSpPr bwMode="auto">
              <a:xfrm>
                <a:off x="0" y="0"/>
                <a:ext cx="596" cy="230"/>
                <a:chOff x="0" y="0"/>
                <a:chExt cx="596" cy="230"/>
              </a:xfrm>
            </p:grpSpPr>
            <p:sp>
              <p:nvSpPr>
                <p:cNvPr id="51228" name="Rectangle 7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96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400" b="1">
                      <a:solidFill>
                        <a:srgbClr val="000000"/>
                      </a:solidFill>
                      <a:latin typeface="宋体" panose="02010600030101010101" pitchFamily="2" charset="-122"/>
                      <a:sym typeface="宋体" panose="02010600030101010101" pitchFamily="2" charset="-122"/>
                    </a:rPr>
                    <a:t>课程 </a:t>
                  </a:r>
                  <a:r>
                    <a:rPr lang="en-US" altLang="zh-CN" sz="2400" b="1">
                      <a:solidFill>
                        <a:srgbClr val="000000"/>
                      </a:solidFill>
                      <a:sym typeface="宋体" panose="02010600030101010101" pitchFamily="2" charset="-122"/>
                    </a:rPr>
                    <a:t>C</a:t>
                  </a:r>
                </a:p>
              </p:txBody>
            </p:sp>
            <p:sp>
              <p:nvSpPr>
                <p:cNvPr id="51229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96" cy="230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1230" name="Group 31"/>
              <p:cNvGrpSpPr/>
              <p:nvPr/>
            </p:nvGrpSpPr>
            <p:grpSpPr bwMode="auto">
              <a:xfrm>
                <a:off x="596" y="0"/>
                <a:ext cx="822" cy="230"/>
                <a:chOff x="0" y="0"/>
                <a:chExt cx="822" cy="230"/>
              </a:xfrm>
            </p:grpSpPr>
            <p:sp>
              <p:nvSpPr>
                <p:cNvPr id="51231" name="Rectangle 7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22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400" b="1">
                      <a:solidFill>
                        <a:srgbClr val="000000"/>
                      </a:solidFill>
                      <a:latin typeface="宋体" panose="02010600030101010101" pitchFamily="2" charset="-122"/>
                      <a:sym typeface="宋体" panose="02010600030101010101" pitchFamily="2" charset="-122"/>
                    </a:rPr>
                    <a:t>教员 </a:t>
                  </a:r>
                  <a:r>
                    <a:rPr lang="en-US" altLang="zh-CN" sz="2400" b="1">
                      <a:solidFill>
                        <a:srgbClr val="000000"/>
                      </a:solidFill>
                      <a:sym typeface="宋体" panose="02010600030101010101" pitchFamily="2" charset="-122"/>
                    </a:rPr>
                    <a:t>T</a:t>
                  </a:r>
                </a:p>
              </p:txBody>
            </p:sp>
            <p:sp>
              <p:nvSpPr>
                <p:cNvPr id="51232" name="Rectangle 8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22" cy="230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1233" name="Group 34"/>
              <p:cNvGrpSpPr/>
              <p:nvPr/>
            </p:nvGrpSpPr>
            <p:grpSpPr bwMode="auto">
              <a:xfrm>
                <a:off x="1418" y="0"/>
                <a:ext cx="854" cy="230"/>
                <a:chOff x="0" y="0"/>
                <a:chExt cx="854" cy="230"/>
              </a:xfrm>
            </p:grpSpPr>
            <p:sp>
              <p:nvSpPr>
                <p:cNvPr id="51234" name="Rectangle 7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4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400" b="1">
                      <a:solidFill>
                        <a:srgbClr val="000000"/>
                      </a:solidFill>
                      <a:latin typeface="宋体" panose="02010600030101010101" pitchFamily="2" charset="-122"/>
                      <a:sym typeface="宋体" panose="02010600030101010101" pitchFamily="2" charset="-122"/>
                    </a:rPr>
                    <a:t>参考书 </a:t>
                  </a:r>
                  <a:r>
                    <a:rPr lang="en-US" altLang="zh-CN" sz="2400" b="1">
                      <a:solidFill>
                        <a:srgbClr val="000000"/>
                      </a:solidFill>
                      <a:sym typeface="宋体" panose="02010600030101010101" pitchFamily="2" charset="-122"/>
                    </a:rPr>
                    <a:t>B</a:t>
                  </a:r>
                </a:p>
              </p:txBody>
            </p:sp>
            <p:sp>
              <p:nvSpPr>
                <p:cNvPr id="51235" name="Rectangle 8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4" cy="230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1236" name="Group 37"/>
              <p:cNvGrpSpPr/>
              <p:nvPr/>
            </p:nvGrpSpPr>
            <p:grpSpPr bwMode="auto">
              <a:xfrm>
                <a:off x="0" y="230"/>
                <a:ext cx="596" cy="1483"/>
                <a:chOff x="0" y="0"/>
                <a:chExt cx="596" cy="1483"/>
              </a:xfrm>
            </p:grpSpPr>
            <p:sp>
              <p:nvSpPr>
                <p:cNvPr id="51237" name="Rectangle 74"/>
                <p:cNvSpPr>
                  <a:spLocks noChangeArrowheads="1"/>
                </p:cNvSpPr>
                <p:nvPr/>
              </p:nvSpPr>
              <p:spPr bwMode="auto">
                <a:xfrm>
                  <a:off x="43" y="125"/>
                  <a:ext cx="510" cy="1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en-US" altLang="zh-CN" sz="700" b="1">
                      <a:solidFill>
                        <a:srgbClr val="000000"/>
                      </a:solidFill>
                      <a:sym typeface="Arial" panose="020B0604020202020204" pitchFamily="34" charset="0"/>
                    </a:rPr>
                    <a:t> </a:t>
                  </a:r>
                  <a:endParaRPr lang="en-US" altLang="zh-CN" sz="1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en-US" altLang="zh-CN" sz="700" b="1">
                      <a:solidFill>
                        <a:srgbClr val="000000"/>
                      </a:solidFill>
                      <a:sym typeface="Arial" panose="020B0604020202020204" pitchFamily="34" charset="0"/>
                    </a:rPr>
                    <a:t> </a:t>
                  </a:r>
                  <a:endParaRPr lang="en-US" altLang="zh-CN" sz="1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物理</a:t>
                  </a: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</a:t>
                  </a: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数学</a:t>
                  </a: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</a:t>
                  </a: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 </a:t>
                  </a:r>
                  <a:endPara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计算数学</a:t>
                  </a:r>
                  <a:endParaRPr lang="zh-CN" altLang="en-US" sz="6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51238" name="Rectangle 8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96" cy="1483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1239" name="Group 40"/>
              <p:cNvGrpSpPr/>
              <p:nvPr/>
            </p:nvGrpSpPr>
            <p:grpSpPr bwMode="auto">
              <a:xfrm>
                <a:off x="596" y="230"/>
                <a:ext cx="822" cy="1483"/>
                <a:chOff x="0" y="0"/>
                <a:chExt cx="822" cy="1483"/>
              </a:xfrm>
            </p:grpSpPr>
            <p:sp>
              <p:nvSpPr>
                <p:cNvPr id="51240" name="Rectangle 79"/>
                <p:cNvSpPr>
                  <a:spLocks noChangeArrowheads="1"/>
                </p:cNvSpPr>
                <p:nvPr/>
              </p:nvSpPr>
              <p:spPr bwMode="auto">
                <a:xfrm>
                  <a:off x="43" y="125"/>
                  <a:ext cx="736" cy="13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李 勇</a:t>
                  </a:r>
                  <a:endParaRPr lang="zh-CN" altLang="en-US" sz="32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王 军</a:t>
                  </a:r>
                  <a:endParaRPr lang="zh-CN" altLang="en-US" sz="32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7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</a:t>
                  </a:r>
                  <a:endParaRPr lang="zh-CN" altLang="en-US" sz="1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李 勇</a:t>
                  </a: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张 平</a:t>
                  </a: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张 平</a:t>
                  </a:r>
                  <a:br>
                    <a:rPr lang="zh-CN" altLang="en-US" sz="2000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</a:b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周 峰</a:t>
                  </a:r>
                  <a:endParaRPr lang="zh-CN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51241" name="Rectangle 8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22" cy="1483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1242" name="Group 43"/>
              <p:cNvGrpSpPr/>
              <p:nvPr/>
            </p:nvGrpSpPr>
            <p:grpSpPr bwMode="auto">
              <a:xfrm>
                <a:off x="1418" y="230"/>
                <a:ext cx="854" cy="1483"/>
                <a:chOff x="0" y="0"/>
                <a:chExt cx="854" cy="1483"/>
              </a:xfrm>
            </p:grpSpPr>
            <p:sp>
              <p:nvSpPr>
                <p:cNvPr id="51243" name="Rectangle 80"/>
                <p:cNvSpPr>
                  <a:spLocks noChangeArrowheads="1"/>
                </p:cNvSpPr>
                <p:nvPr/>
              </p:nvSpPr>
              <p:spPr bwMode="auto">
                <a:xfrm>
                  <a:off x="43" y="125"/>
                  <a:ext cx="768" cy="13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en-US" altLang="zh-CN" sz="7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  </a:t>
                  </a:r>
                  <a:r>
                    <a:rPr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普通物理学</a:t>
                  </a:r>
                  <a:endParaRPr lang="en-US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光学原理</a:t>
                  </a:r>
                  <a:endParaRPr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  物理习题集</a:t>
                  </a: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数学分析</a:t>
                  </a: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微分方程</a:t>
                  </a: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   高等代数  </a:t>
                  </a:r>
                  <a:endParaRPr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数学分析</a:t>
                  </a:r>
                  <a:endParaRPr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3065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</a:t>
                  </a:r>
                  <a:endPara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3065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3065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7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</a:t>
                  </a:r>
                  <a:endParaRPr lang="zh-CN" altLang="en-US" sz="1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3065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7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</a:t>
                  </a:r>
                  <a:endParaRPr lang="zh-CN" altLang="en-US" sz="1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3065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1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</a:t>
                  </a:r>
                </a:p>
                <a:p>
                  <a:pPr algn="ctr">
                    <a:lnSpc>
                      <a:spcPts val="3065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51244" name="Rectangle 9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4" cy="1483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1245" name="Text Box 52"/>
            <p:cNvSpPr>
              <a:spLocks noChangeArrowheads="1"/>
            </p:cNvSpPr>
            <p:nvPr/>
          </p:nvSpPr>
          <p:spPr bwMode="auto">
            <a:xfrm>
              <a:off x="8040" y="6812"/>
              <a:ext cx="84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sym typeface="Arial" panose="020B0604020202020204" pitchFamily="34" charset="0"/>
                </a:rPr>
                <a:t>…</a:t>
              </a:r>
              <a:endPara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en-US" sz="60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2226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多值依赖（续）</a:t>
            </a:r>
            <a:endParaRPr lang="zh-CN" altLang="en-US" sz="3600"/>
          </a:p>
        </p:txBody>
      </p:sp>
      <p:sp>
        <p:nvSpPr>
          <p:cNvPr id="52228" name="Rectangle 36"/>
          <p:cNvSpPr>
            <a:spLocks noChangeArrowheads="1"/>
          </p:cNvSpPr>
          <p:nvPr/>
        </p:nvSpPr>
        <p:spPr bwMode="auto">
          <a:xfrm>
            <a:off x="1763713" y="908050"/>
            <a:ext cx="56880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表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6.4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规范化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的二维表 </a:t>
            </a:r>
            <a:r>
              <a:rPr lang="en-US" altLang="zh-CN" sz="2000" b="1">
                <a:solidFill>
                  <a:srgbClr val="000000"/>
                </a:solidFill>
                <a:sym typeface="Times New Roman" panose="02020603050405020304" pitchFamily="18" charset="0"/>
              </a:rPr>
              <a:t>Teaching </a:t>
            </a:r>
            <a:endParaRPr lang="zh-CN" altLang="en-US" sz="2400" b="1">
              <a:solidFill>
                <a:srgbClr val="000000"/>
              </a:solidFill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619250" y="1268413"/>
          <a:ext cx="6096000" cy="5121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课程 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C</a:t>
                      </a:r>
                      <a:endParaRPr lang="zh-CN" alt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教员 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T</a:t>
                      </a:r>
                      <a:endParaRPr lang="zh-CN" alt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参考书 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B</a:t>
                      </a:r>
                      <a:endParaRPr lang="zh-CN" alt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普通物理学</a:t>
                      </a:r>
                      <a:endParaRPr lang="zh-CN" alt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光学原理</a:t>
                      </a:r>
                      <a:endParaRPr lang="zh-CN" alt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物理习题集</a:t>
                      </a:r>
                      <a:endParaRPr lang="zh-CN" alt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王 军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普通物理学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王 军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光学原理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王 军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物理习题集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普通物理学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光学原理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物理习题集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张 平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普通物理学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张 平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光学原理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张 平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物理习题集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3250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多值依赖（续）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928688"/>
            <a:ext cx="8229600" cy="5389562"/>
          </a:xfrm>
          <a:ln>
            <a:miter lim="800000"/>
          </a:ln>
        </p:spPr>
        <p:txBody>
          <a:bodyPr/>
          <a:lstStyle/>
          <a:p>
            <a:pPr>
              <a:lnSpc>
                <a:spcPct val="150000"/>
              </a:lnSpc>
              <a:buSzTx/>
            </a:pPr>
            <a:r>
              <a:rPr lang="en-US" altLang="zh-CN" noProof="1">
                <a:highlight>
                  <a:srgbClr val="FFFF00"/>
                </a:highlight>
                <a:sym typeface="Calibri" panose="020F0502020204030204" pitchFamily="34" charset="0"/>
              </a:rPr>
              <a:t>【</a:t>
            </a:r>
            <a:r>
              <a:rPr lang="zh-CN" altLang="en-US" noProof="1">
                <a:highlight>
                  <a:srgbClr val="FFFF00"/>
                </a:highlight>
                <a:sym typeface="Calibri" panose="020F0502020204030204" pitchFamily="34" charset="0"/>
              </a:rPr>
              <a:t>定义</a:t>
            </a:r>
            <a:r>
              <a:rPr lang="en-US" altLang="zh-CN" noProof="1">
                <a:highlight>
                  <a:srgbClr val="FFFF00"/>
                </a:highlight>
                <a:sym typeface="Calibri" panose="020F0502020204030204" pitchFamily="34" charset="0"/>
              </a:rPr>
              <a:t>6.9】</a:t>
            </a:r>
            <a:r>
              <a:rPr lang="en-US" altLang="zh-CN" noProof="1">
                <a:sym typeface="Calibri" panose="020F0502020204030204" pitchFamily="34" charset="0"/>
              </a:rPr>
              <a:t>    </a:t>
            </a:r>
            <a:r>
              <a:rPr lang="zh-CN" altLang="en-US" noProof="1"/>
              <a:t>设</a:t>
            </a:r>
            <a:r>
              <a:rPr lang="en-US" altLang="zh-CN" i="1" noProof="1"/>
              <a:t>R(U)</a:t>
            </a:r>
            <a:r>
              <a:rPr lang="zh-CN" altLang="en-US" noProof="1"/>
              <a:t>是属性集</a:t>
            </a:r>
            <a:r>
              <a:rPr lang="en-US" altLang="zh-CN" i="1" noProof="1"/>
              <a:t>U</a:t>
            </a:r>
            <a:r>
              <a:rPr lang="zh-CN" altLang="en-US" noProof="1"/>
              <a:t>上的一个关系模式。</a:t>
            </a:r>
            <a:r>
              <a:rPr lang="en-US" altLang="zh-CN" i="1" noProof="1"/>
              <a:t>X</a:t>
            </a:r>
            <a:r>
              <a:rPr lang="zh-CN" altLang="en-US" noProof="1"/>
              <a:t>,</a:t>
            </a:r>
            <a:r>
              <a:rPr lang="en-US" altLang="zh-CN" i="1" noProof="1"/>
              <a:t>Y</a:t>
            </a:r>
            <a:r>
              <a:rPr lang="zh-CN" altLang="en-US" noProof="1"/>
              <a:t>,</a:t>
            </a:r>
            <a:r>
              <a:rPr lang="en-US" altLang="zh-CN" i="1" noProof="1"/>
              <a:t>Z</a:t>
            </a:r>
            <a:r>
              <a:rPr lang="zh-CN" altLang="en-US" noProof="1"/>
              <a:t>是</a:t>
            </a:r>
            <a:r>
              <a:rPr lang="en-US" altLang="zh-CN" i="1" noProof="1"/>
              <a:t>U</a:t>
            </a:r>
            <a:r>
              <a:rPr lang="zh-CN" altLang="en-US" noProof="1"/>
              <a:t>的子集，并且</a:t>
            </a:r>
            <a:r>
              <a:rPr lang="en-US" altLang="zh-CN" i="1" noProof="1"/>
              <a:t>Z</a:t>
            </a:r>
            <a:r>
              <a:rPr lang="en-US" altLang="zh-CN" noProof="1"/>
              <a:t>=</a:t>
            </a:r>
            <a:r>
              <a:rPr lang="en-US" altLang="zh-CN" i="1" noProof="1"/>
              <a:t>U</a:t>
            </a:r>
            <a:r>
              <a:rPr lang="en-US" altLang="zh-CN" noProof="1"/>
              <a:t>-</a:t>
            </a:r>
            <a:r>
              <a:rPr lang="en-US" altLang="zh-CN" i="1" noProof="1"/>
              <a:t>X</a:t>
            </a:r>
            <a:r>
              <a:rPr lang="en-US" altLang="zh-CN" noProof="1"/>
              <a:t>-</a:t>
            </a:r>
            <a:r>
              <a:rPr lang="en-US" altLang="zh-CN" i="1" noProof="1"/>
              <a:t>Y</a:t>
            </a:r>
            <a:r>
              <a:rPr lang="zh-CN" altLang="en-US" noProof="1"/>
              <a:t>。关系模式</a:t>
            </a:r>
            <a:r>
              <a:rPr lang="en-US" altLang="zh-CN" i="1" noProof="1"/>
              <a:t>R(U)</a:t>
            </a:r>
            <a:r>
              <a:rPr lang="zh-CN" altLang="en-US" noProof="1"/>
              <a:t>中</a:t>
            </a:r>
            <a:r>
              <a:rPr lang="zh-CN" altLang="en-US" noProof="1">
                <a:solidFill>
                  <a:srgbClr val="0066FF"/>
                </a:solidFill>
              </a:rPr>
              <a:t>多值依赖</a:t>
            </a:r>
            <a:r>
              <a:rPr lang="en-US" altLang="zh-CN" i="1" noProof="1">
                <a:solidFill>
                  <a:srgbClr val="0066FF"/>
                </a:solidFill>
              </a:rPr>
              <a:t>X</a:t>
            </a:r>
            <a:r>
              <a:rPr lang="zh-CN" altLang="en-US" noProof="1">
                <a:solidFill>
                  <a:srgbClr val="0066FF"/>
                </a:solidFill>
              </a:rPr>
              <a:t>→→</a:t>
            </a:r>
            <a:r>
              <a:rPr lang="en-US" altLang="zh-CN" i="1" noProof="1">
                <a:solidFill>
                  <a:srgbClr val="0066FF"/>
                </a:solidFill>
              </a:rPr>
              <a:t>Y</a:t>
            </a:r>
            <a:r>
              <a:rPr lang="zh-CN" altLang="en-US" noProof="1"/>
              <a:t>成立，当且仅当</a:t>
            </a:r>
            <a:r>
              <a:rPr lang="zh-CN" altLang="en-US" u="sng" noProof="1"/>
              <a:t>对</a:t>
            </a:r>
            <a:r>
              <a:rPr lang="en-US" altLang="zh-CN" i="1" u="sng" noProof="1"/>
              <a:t>R(U)</a:t>
            </a:r>
            <a:r>
              <a:rPr lang="zh-CN" altLang="en-US" u="sng" noProof="1"/>
              <a:t>的任一关系</a:t>
            </a:r>
            <a:r>
              <a:rPr lang="en-US" altLang="zh-CN" i="1" u="sng" noProof="1"/>
              <a:t>r</a:t>
            </a:r>
            <a:r>
              <a:rPr lang="zh-CN" altLang="en-US" u="sng" noProof="1"/>
              <a:t>，给定的一对</a:t>
            </a:r>
            <a:r>
              <a:rPr lang="en-US" altLang="zh-CN" u="sng" noProof="1"/>
              <a:t>(</a:t>
            </a:r>
            <a:r>
              <a:rPr lang="en-US" altLang="zh-CN" i="1" u="sng" noProof="1"/>
              <a:t>x</a:t>
            </a:r>
            <a:r>
              <a:rPr lang="en-US" altLang="zh-CN" u="sng" noProof="1"/>
              <a:t>,</a:t>
            </a:r>
            <a:r>
              <a:rPr lang="en-US" altLang="zh-CN" i="1" u="sng" noProof="1"/>
              <a:t>z</a:t>
            </a:r>
            <a:r>
              <a:rPr lang="en-US" altLang="zh-CN" u="sng" noProof="1"/>
              <a:t>)</a:t>
            </a:r>
            <a:r>
              <a:rPr lang="zh-CN" altLang="en-US" u="sng" noProof="1"/>
              <a:t>值，有一组</a:t>
            </a:r>
            <a:r>
              <a:rPr lang="en-US" altLang="zh-CN" i="1" u="sng" noProof="1"/>
              <a:t>Y</a:t>
            </a:r>
            <a:r>
              <a:rPr lang="zh-CN" altLang="en-US" u="sng" noProof="1"/>
              <a:t>的值，这组值仅仅决定于</a:t>
            </a:r>
            <a:r>
              <a:rPr lang="en-US" altLang="zh-CN" i="1" u="sng" noProof="1"/>
              <a:t>x</a:t>
            </a:r>
            <a:r>
              <a:rPr lang="zh-CN" altLang="en-US" u="sng" noProof="1"/>
              <a:t>值而与</a:t>
            </a:r>
            <a:r>
              <a:rPr lang="en-US" altLang="zh-CN" i="1" u="sng" noProof="1"/>
              <a:t>z</a:t>
            </a:r>
            <a:r>
              <a:rPr lang="zh-CN" altLang="en-US" u="sng" noProof="1"/>
              <a:t>值无关</a:t>
            </a:r>
            <a:r>
              <a:rPr lang="zh-CN" altLang="en-US" noProof="1"/>
              <a:t>。</a:t>
            </a:r>
            <a:endParaRPr lang="en-US" altLang="zh-CN" noProof="1"/>
          </a:p>
          <a:p>
            <a:pPr>
              <a:lnSpc>
                <a:spcPct val="150000"/>
              </a:lnSpc>
              <a:buSzTx/>
            </a:pPr>
            <a:r>
              <a:rPr lang="zh-CN" altLang="en-US" noProof="1"/>
              <a:t>【例】  </a:t>
            </a:r>
            <a:r>
              <a:rPr lang="en-US" altLang="zh-CN" noProof="1"/>
              <a:t>Teaching</a:t>
            </a:r>
            <a:r>
              <a:rPr lang="zh-CN" altLang="en-US" noProof="1"/>
              <a:t>（</a:t>
            </a:r>
            <a:r>
              <a:rPr lang="en-US" altLang="zh-CN" noProof="1"/>
              <a:t>C, T, B</a:t>
            </a:r>
            <a:r>
              <a:rPr lang="zh-CN" altLang="en-US" noProof="1"/>
              <a:t>）</a:t>
            </a:r>
          </a:p>
          <a:p>
            <a:pPr>
              <a:lnSpc>
                <a:spcPct val="150000"/>
              </a:lnSpc>
              <a:buSzTx/>
            </a:pPr>
            <a:r>
              <a:rPr lang="en-US" altLang="zh-CN" sz="2400" kern="1200" noProof="1">
                <a:sym typeface="Calibri" panose="020F0502020204030204" pitchFamily="34" charset="0"/>
              </a:rPr>
              <a:t>T</a:t>
            </a:r>
            <a:r>
              <a:rPr lang="en-US" altLang="zh-CN" sz="2000" kern="1200" noProof="1">
                <a:sym typeface="Calibri" panose="020F0502020204030204" pitchFamily="34" charset="0"/>
              </a:rPr>
              <a:t>eaching</a:t>
            </a:r>
            <a:r>
              <a:rPr lang="zh-CN" altLang="en-US" sz="2000" kern="1200" noProof="1">
                <a:sym typeface="Calibri" panose="020F0502020204030204" pitchFamily="34" charset="0"/>
              </a:rPr>
              <a:t>具有唯一候选码</a:t>
            </a:r>
            <a:r>
              <a:rPr lang="en-US" altLang="zh-CN" sz="2000" kern="1200" noProof="1">
                <a:sym typeface="Calibri" panose="020F0502020204030204" pitchFamily="34" charset="0"/>
              </a:rPr>
              <a:t>(C,T,B)</a:t>
            </a:r>
            <a:r>
              <a:rPr lang="zh-CN" altLang="en-US" sz="2000" kern="1200" noProof="1">
                <a:sym typeface="Calibri" panose="020F0502020204030204" pitchFamily="34" charset="0"/>
              </a:rPr>
              <a:t>， 即全码。</a:t>
            </a:r>
            <a:r>
              <a:rPr lang="en-US" altLang="zh-CN" sz="2000" kern="1200" noProof="1">
                <a:sym typeface="Calibri" panose="020F0502020204030204" pitchFamily="34" charset="0"/>
              </a:rPr>
              <a:t>Teaching∈BCNF   </a:t>
            </a:r>
            <a:endParaRPr lang="zh-CN" altLang="en-US" sz="2000" noProof="1"/>
          </a:p>
          <a:p>
            <a:pPr>
              <a:buSzTx/>
            </a:pPr>
            <a:r>
              <a:rPr lang="zh-CN" altLang="en-US" sz="2000" noProof="1"/>
              <a:t>对于</a:t>
            </a:r>
            <a:r>
              <a:rPr lang="en-US" altLang="zh-CN" sz="2000" noProof="1"/>
              <a:t>C</a:t>
            </a:r>
            <a:r>
              <a:rPr lang="zh-CN" altLang="en-US" sz="2000" noProof="1"/>
              <a:t>的每一个值，</a:t>
            </a:r>
            <a:r>
              <a:rPr lang="en-US" altLang="zh-CN" sz="2000" noProof="1"/>
              <a:t>T</a:t>
            </a:r>
            <a:r>
              <a:rPr lang="zh-CN" altLang="en-US" sz="2000" noProof="1"/>
              <a:t>有一组值与之对应，而不论</a:t>
            </a:r>
            <a:r>
              <a:rPr lang="en-US" altLang="zh-CN" sz="2000" noProof="1"/>
              <a:t>B</a:t>
            </a:r>
            <a:r>
              <a:rPr lang="zh-CN" altLang="en-US" sz="2000" noProof="1"/>
              <a:t>取何值。</a:t>
            </a:r>
          </a:p>
          <a:p>
            <a:pPr>
              <a:buSzTx/>
            </a:pPr>
            <a:r>
              <a:rPr lang="zh-CN" altLang="en-US" sz="2000" noProof="1"/>
              <a:t>因此</a:t>
            </a:r>
            <a:r>
              <a:rPr lang="en-US" altLang="zh-CN" sz="2000" noProof="1"/>
              <a:t>T</a:t>
            </a:r>
            <a:r>
              <a:rPr lang="zh-CN" altLang="en-US" sz="2000" noProof="1"/>
              <a:t>多值依赖于</a:t>
            </a:r>
            <a:r>
              <a:rPr lang="en-US" altLang="zh-CN" sz="2000" noProof="1"/>
              <a:t>C</a:t>
            </a:r>
            <a:r>
              <a:rPr lang="zh-CN" altLang="en-US" sz="2000" noProof="1"/>
              <a:t>，即</a:t>
            </a:r>
            <a:r>
              <a:rPr lang="en-US" altLang="zh-CN" sz="2000" noProof="1"/>
              <a:t>C→→T</a:t>
            </a:r>
            <a:r>
              <a:rPr lang="zh-CN" altLang="en-US" sz="2000" noProof="1"/>
              <a:t>。 </a:t>
            </a:r>
          </a:p>
          <a:p>
            <a:pPr marL="342900" indent="-342900">
              <a:lnSpc>
                <a:spcPct val="120000"/>
              </a:lnSpc>
              <a:buSzTx/>
              <a:buFont typeface="Wingdings" panose="05000000000000000000" pitchFamily="2" charset="2"/>
              <a:buChar char="v"/>
            </a:pPr>
            <a:endParaRPr lang="zh-CN" altLang="en-US" sz="2000" noProof="1"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4274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多值依赖（续）</a:t>
            </a:r>
            <a:endParaRPr lang="zh-CN" altLang="en-US" sz="3600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268413"/>
            <a:ext cx="8258175" cy="50657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sym typeface="Calibri" panose="020F0502020204030204" pitchFamily="34" charset="0"/>
              </a:rPr>
              <a:t>平凡多值依赖和非平凡的多值依赖</a:t>
            </a:r>
          </a:p>
          <a:p>
            <a:pPr lvl="1" indent="-285750" algn="l">
              <a:lnSpc>
                <a:spcPct val="150000"/>
              </a:lnSpc>
            </a:pPr>
            <a:r>
              <a:rPr lang="zh-CN" altLang="en-US">
                <a:sym typeface="Calibri" panose="020F0502020204030204" pitchFamily="34" charset="0"/>
              </a:rPr>
              <a:t>	若</a:t>
            </a:r>
            <a:r>
              <a:rPr lang="en-US" altLang="zh-CN">
                <a:sym typeface="Calibri" panose="020F0502020204030204" pitchFamily="34" charset="0"/>
              </a:rPr>
              <a:t>X→→Y</a:t>
            </a:r>
            <a:r>
              <a:rPr lang="zh-CN" altLang="en-US">
                <a:sym typeface="Calibri" panose="020F0502020204030204" pitchFamily="34" charset="0"/>
              </a:rPr>
              <a:t>，而</a:t>
            </a:r>
            <a:r>
              <a:rPr lang="en-US" altLang="zh-CN">
                <a:sym typeface="Calibri" panose="020F0502020204030204" pitchFamily="34" charset="0"/>
              </a:rPr>
              <a:t>Z</a:t>
            </a:r>
            <a:r>
              <a:rPr lang="zh-CN" altLang="en-US">
                <a:latin typeface="Times New Roman" panose="02020603050405020304" pitchFamily="18" charset="0"/>
                <a:sym typeface="Times New Roman" panose="02020603050405020304" pitchFamily="18" charset="0"/>
              </a:rPr>
              <a:t>＝</a:t>
            </a:r>
            <a:r>
              <a:rPr lang="zh-CN" altLang="en-US"/>
              <a:t>Ф</a:t>
            </a:r>
            <a:r>
              <a:rPr lang="zh-CN" altLang="en-US">
                <a:latin typeface="Times New Roman" panose="02020603050405020304" pitchFamily="18" charset="0"/>
                <a:sym typeface="Times New Roman" panose="02020603050405020304" pitchFamily="18" charset="0"/>
              </a:rPr>
              <a:t>，</a:t>
            </a:r>
            <a:r>
              <a:rPr lang="zh-CN" altLang="en-US">
                <a:sym typeface="Calibri" panose="020F0502020204030204" pitchFamily="34" charset="0"/>
              </a:rPr>
              <a:t>则称</a:t>
            </a:r>
            <a:r>
              <a:rPr lang="en-US" altLang="zh-CN">
                <a:sym typeface="Calibri" panose="020F0502020204030204" pitchFamily="34" charset="0"/>
              </a:rPr>
              <a:t>X→→Y</a:t>
            </a:r>
            <a:r>
              <a:rPr lang="zh-CN" altLang="en-US">
                <a:sym typeface="Calibri" panose="020F0502020204030204" pitchFamily="34" charset="0"/>
              </a:rPr>
              <a:t>为</a:t>
            </a:r>
            <a:r>
              <a:rPr lang="zh-CN" altLang="en-US">
                <a:solidFill>
                  <a:srgbClr val="FF00FF"/>
                </a:solidFill>
                <a:sym typeface="Calibri" panose="020F0502020204030204" pitchFamily="34" charset="0"/>
              </a:rPr>
              <a:t>平凡的多值依赖</a:t>
            </a:r>
            <a:r>
              <a:rPr lang="zh-CN" altLang="en-US">
                <a:sym typeface="Calibri" panose="020F0502020204030204" pitchFamily="34" charset="0"/>
              </a:rPr>
              <a:t>。</a:t>
            </a:r>
          </a:p>
          <a:p>
            <a:pPr lvl="1" indent="-285750" algn="l">
              <a:lnSpc>
                <a:spcPct val="150000"/>
              </a:lnSpc>
            </a:pPr>
            <a:r>
              <a:rPr lang="zh-CN" altLang="en-US">
                <a:sym typeface="Calibri" panose="020F0502020204030204" pitchFamily="34" charset="0"/>
              </a:rPr>
              <a:t>	否则称</a:t>
            </a:r>
            <a:r>
              <a:rPr lang="en-US" altLang="zh-CN">
                <a:sym typeface="Calibri" panose="020F0502020204030204" pitchFamily="34" charset="0"/>
              </a:rPr>
              <a:t>X→→Y</a:t>
            </a:r>
            <a:r>
              <a:rPr lang="zh-CN" altLang="en-US">
                <a:sym typeface="Calibri" panose="020F0502020204030204" pitchFamily="34" charset="0"/>
              </a:rPr>
              <a:t>为</a:t>
            </a:r>
            <a:r>
              <a:rPr lang="zh-CN" altLang="en-US">
                <a:solidFill>
                  <a:srgbClr val="FF00FF"/>
                </a:solidFill>
                <a:sym typeface="Calibri" panose="020F0502020204030204" pitchFamily="34" charset="0"/>
              </a:rPr>
              <a:t>非平凡的多值依赖</a:t>
            </a:r>
            <a:r>
              <a:rPr lang="zh-CN" altLang="en-US">
                <a:sym typeface="Calibri" panose="020F0502020204030204" pitchFamily="34" charset="0"/>
              </a:rPr>
              <a:t>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多值依赖（续）</a:t>
            </a:r>
            <a:endParaRPr lang="zh-CN" altLang="en-US" sz="3600"/>
          </a:p>
        </p:txBody>
      </p:sp>
      <p:graphicFrame>
        <p:nvGraphicFramePr>
          <p:cNvPr id="72707" name="Group 3"/>
          <p:cNvGraphicFramePr>
            <a:graphicFrameLocks noGrp="1"/>
          </p:cNvGraphicFramePr>
          <p:nvPr/>
        </p:nvGraphicFramePr>
        <p:xfrm>
          <a:off x="2124075" y="2852738"/>
          <a:ext cx="4248149" cy="3352800"/>
        </p:xfrm>
        <a:graphic>
          <a:graphicData uri="http://schemas.openxmlformats.org/drawingml/2006/table">
            <a:tbl>
              <a:tblPr/>
              <a:tblGrid>
                <a:gridCol w="141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C3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>
                          <a:tab pos="266700" algn="l"/>
                          <a:tab pos="2636520" algn="ctr"/>
                          <a:tab pos="5273675" algn="r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S2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C3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S3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C4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S3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S4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C4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W2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S4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C5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5348" name="内容占位符 4"/>
          <p:cNvSpPr>
            <a:spLocks noGrp="1" noChangeArrowheads="1"/>
          </p:cNvSpPr>
          <p:nvPr>
            <p:ph sz="half" idx="4294967295"/>
          </p:nvPr>
        </p:nvSpPr>
        <p:spPr>
          <a:xfrm>
            <a:off x="457200" y="981075"/>
            <a:ext cx="8362950" cy="18716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[例6.</a:t>
            </a:r>
            <a:r>
              <a:rPr lang="en-US" altLang="zh-CN" sz="2400"/>
              <a:t>10</a:t>
            </a:r>
            <a:r>
              <a:rPr lang="zh-CN" altLang="en-US" sz="2400"/>
              <a:t>]关系模式</a:t>
            </a:r>
            <a:r>
              <a:rPr lang="en-US" altLang="zh-CN" sz="2400"/>
              <a:t>WSC(W,S,C)</a:t>
            </a:r>
            <a:r>
              <a:rPr lang="zh-CN" altLang="en-US" sz="2400"/>
              <a:t>中，</a:t>
            </a:r>
            <a:r>
              <a:rPr lang="en-US" altLang="zh-CN" sz="2400"/>
              <a:t>W</a:t>
            </a:r>
            <a:r>
              <a:rPr lang="zh-CN" altLang="en-US" sz="2400"/>
              <a:t>表示仓库，</a:t>
            </a:r>
            <a:r>
              <a:rPr lang="en-US" altLang="zh-CN" sz="2400"/>
              <a:t>S</a:t>
            </a:r>
            <a:r>
              <a:rPr lang="zh-CN" altLang="en-US" sz="2400"/>
              <a:t> 表示保管</a:t>
            </a: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员，</a:t>
            </a:r>
            <a:r>
              <a:rPr lang="en-US" altLang="zh-CN" sz="2400"/>
              <a:t>C</a:t>
            </a:r>
            <a:r>
              <a:rPr lang="zh-CN" altLang="en-US" sz="2400"/>
              <a:t> 表示商品。假设每个仓库有若干个保管员，有若干种</a:t>
            </a: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商品。每个保管员保管所在仓库的所有商品，每种商品被所</a:t>
            </a: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有保管员保管。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4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多值依赖（续）</a:t>
            </a:r>
            <a:endParaRPr lang="zh-CN" altLang="en-US" sz="3600"/>
          </a:p>
        </p:txBody>
      </p:sp>
      <p:sp>
        <p:nvSpPr>
          <p:cNvPr id="56322" name="内容占位符 5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141413"/>
            <a:ext cx="8435975" cy="48545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按照语义对于</a:t>
            </a:r>
            <a:r>
              <a:rPr lang="en-US" altLang="zh-CN"/>
              <a:t>W</a:t>
            </a:r>
            <a:r>
              <a:rPr lang="zh-CN" altLang="en-US"/>
              <a:t>的每一个值</a:t>
            </a:r>
            <a:r>
              <a:rPr lang="en-US" altLang="zh-CN"/>
              <a:t>W</a:t>
            </a:r>
            <a:r>
              <a:rPr lang="en-US" altLang="zh-CN" baseline="-25000"/>
              <a:t>i</a:t>
            </a:r>
            <a:r>
              <a:rPr lang="zh-CN" altLang="en-US"/>
              <a:t>，</a:t>
            </a:r>
            <a:r>
              <a:rPr lang="en-US" altLang="zh-CN"/>
              <a:t>S</a:t>
            </a:r>
            <a:r>
              <a:rPr lang="zh-CN" altLang="en-US"/>
              <a:t>有一个完整的集合与之对应而不问</a:t>
            </a:r>
            <a:r>
              <a:rPr lang="en-US" altLang="zh-CN"/>
              <a:t>C</a:t>
            </a:r>
            <a:r>
              <a:rPr lang="zh-CN" altLang="en-US"/>
              <a:t>取何值。所以</a:t>
            </a:r>
            <a:r>
              <a:rPr lang="en-US" altLang="zh-CN"/>
              <a:t>W</a:t>
            </a:r>
            <a:r>
              <a:rPr lang="zh-CN" altLang="en-US"/>
              <a:t>→→</a:t>
            </a:r>
            <a:r>
              <a:rPr lang="en-US" altLang="zh-CN"/>
              <a:t>S</a:t>
            </a:r>
            <a:r>
              <a:rPr lang="zh-CN" altLang="en-US"/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>
                <a:sym typeface="Arial" panose="020B0604020202020204" pitchFamily="34" charset="0"/>
              </a:rPr>
              <a:t>由于</a:t>
            </a:r>
            <a:r>
              <a:rPr lang="en-US" altLang="zh-CN">
                <a:sym typeface="Arial" panose="020B0604020202020204" pitchFamily="34" charset="0"/>
              </a:rPr>
              <a:t>C</a:t>
            </a:r>
            <a:r>
              <a:rPr lang="zh-CN" altLang="en-US">
                <a:sym typeface="Arial" panose="020B0604020202020204" pitchFamily="34" charset="0"/>
              </a:rPr>
              <a:t>与</a:t>
            </a:r>
            <a:r>
              <a:rPr lang="en-US" altLang="zh-CN">
                <a:sym typeface="Arial" panose="020B0604020202020204" pitchFamily="34" charset="0"/>
              </a:rPr>
              <a:t>S</a:t>
            </a:r>
            <a:r>
              <a:rPr lang="zh-CN" altLang="en-US">
                <a:sym typeface="Arial" panose="020B0604020202020204" pitchFamily="34" charset="0"/>
              </a:rPr>
              <a:t>的完全对称性，必然有</a:t>
            </a:r>
            <a:r>
              <a:rPr lang="en-US" altLang="zh-CN">
                <a:sym typeface="Arial" panose="020B0604020202020204" pitchFamily="34" charset="0"/>
              </a:rPr>
              <a:t>W</a:t>
            </a:r>
            <a:r>
              <a:rPr lang="zh-CN" altLang="en-US">
                <a:sym typeface="Arial" panose="020B0604020202020204" pitchFamily="34" charset="0"/>
              </a:rPr>
              <a:t>→→</a:t>
            </a:r>
            <a:r>
              <a:rPr lang="en-US" altLang="zh-CN">
                <a:sym typeface="Arial" panose="020B0604020202020204" pitchFamily="34" charset="0"/>
              </a:rPr>
              <a:t>C</a:t>
            </a:r>
            <a:r>
              <a:rPr lang="zh-CN" altLang="en-US">
                <a:sym typeface="Arial" panose="020B0604020202020204" pitchFamily="34" charset="0"/>
              </a:rPr>
              <a:t>成立。</a:t>
            </a:r>
            <a:endParaRPr lang="en-US" altLang="zh-CN"/>
          </a:p>
          <a:p>
            <a:pPr>
              <a:lnSpc>
                <a:spcPct val="120000"/>
              </a:lnSpc>
            </a:pPr>
            <a:endParaRPr lang="zh-CN" altLang="en-US"/>
          </a:p>
        </p:txBody>
      </p:sp>
      <p:pic>
        <p:nvPicPr>
          <p:cNvPr id="56323" name="内容占位符 3" descr="67"/>
          <p:cNvPicPr>
            <a:picLocks noGrp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0075"/>
            <a:ext cx="5665787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7346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6.2.8  </a:t>
            </a:r>
            <a:r>
              <a:rPr lang="en-US" altLang="zh-CN" sz="3600">
                <a:sym typeface="微软雅黑" panose="020B0503020204020204" pitchFamily="34" charset="-122"/>
              </a:rPr>
              <a:t>4NF</a:t>
            </a:r>
            <a:endParaRPr lang="zh-CN" altLang="en-US" sz="3600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283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【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定义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6.10】  </a:t>
            </a:r>
            <a:r>
              <a:rPr lang="zh-CN" altLang="en-US" dirty="0">
                <a:sym typeface="Calibri" panose="020F0502020204030204" pitchFamily="34" charset="0"/>
              </a:rPr>
              <a:t>关系模式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&lt;</a:t>
            </a:r>
            <a:r>
              <a:rPr lang="en-US" altLang="zh-CN" i="1" dirty="0">
                <a:sym typeface="Calibri" panose="020F0502020204030204" pitchFamily="34" charset="0"/>
              </a:rPr>
              <a:t>U</a:t>
            </a:r>
            <a:r>
              <a:rPr lang="en-US" altLang="zh-CN" dirty="0">
                <a:sym typeface="Calibri" panose="020F0502020204030204" pitchFamily="34" charset="0"/>
              </a:rPr>
              <a:t>,</a:t>
            </a:r>
            <a:r>
              <a:rPr lang="en-US" altLang="zh-CN" i="1" dirty="0">
                <a:sym typeface="Calibri" panose="020F0502020204030204" pitchFamily="34" charset="0"/>
              </a:rPr>
              <a:t>F</a:t>
            </a:r>
            <a:r>
              <a:rPr lang="en-US" altLang="zh-CN" dirty="0">
                <a:sym typeface="Calibri" panose="020F0502020204030204" pitchFamily="34" charset="0"/>
              </a:rPr>
              <a:t>&gt;∈1NF</a:t>
            </a:r>
            <a:r>
              <a:rPr lang="zh-CN" altLang="en-US" dirty="0">
                <a:sym typeface="Calibri" panose="020F0502020204030204" pitchFamily="34" charset="0"/>
              </a:rPr>
              <a:t>，如果对于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zh-CN" altLang="en-US" dirty="0">
                <a:sym typeface="Calibri" panose="020F0502020204030204" pitchFamily="34" charset="0"/>
              </a:rPr>
              <a:t>的每个</a:t>
            </a:r>
            <a:r>
              <a:rPr lang="zh-CN" altLang="en-US" dirty="0">
                <a:solidFill>
                  <a:srgbClr val="FF0000"/>
                </a:solidFill>
                <a:sym typeface="Calibri" panose="020F0502020204030204" pitchFamily="34" charset="0"/>
              </a:rPr>
              <a:t>非平凡多值依赖</a:t>
            </a:r>
            <a:r>
              <a:rPr lang="en-US" altLang="zh-CN" i="1" dirty="0">
                <a:solidFill>
                  <a:srgbClr val="FF0000"/>
                </a:solidFill>
                <a:sym typeface="Calibri" panose="020F0502020204030204" pitchFamily="34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sym typeface="Calibri" panose="020F0502020204030204" pitchFamily="34" charset="0"/>
              </a:rPr>
              <a:t>→→</a:t>
            </a:r>
            <a:r>
              <a:rPr lang="en-US" altLang="zh-CN" i="1" dirty="0">
                <a:solidFill>
                  <a:srgbClr val="FF0000"/>
                </a:solidFill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（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 </a:t>
            </a:r>
            <a:r>
              <a:rPr lang="en-US" altLang="zh-CN" dirty="0">
                <a:sym typeface="Arial Unicode MS" panose="020B0604020202020204" charset="-122"/>
              </a:rPr>
              <a:t>⊈</a:t>
            </a:r>
            <a:r>
              <a:rPr lang="en-US" altLang="zh-CN" dirty="0">
                <a:sym typeface="Calibri" panose="020F0502020204030204" pitchFamily="34" charset="0"/>
              </a:rPr>
              <a:t> 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ym typeface="Calibri" panose="020F0502020204030204" pitchFamily="34" charset="0"/>
              </a:rPr>
              <a:t>），</a:t>
            </a:r>
            <a:r>
              <a:rPr lang="en-US" altLang="zh-CN" i="1" dirty="0">
                <a:highlight>
                  <a:srgbClr val="FFFF00"/>
                </a:highlight>
                <a:sym typeface="Calibri" panose="020F0502020204030204" pitchFamily="34" charset="0"/>
              </a:rPr>
              <a:t>X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都含有码</a:t>
            </a:r>
            <a:r>
              <a:rPr lang="zh-CN" altLang="en-US" dirty="0">
                <a:sym typeface="Calibri" panose="020F0502020204030204" pitchFamily="34" charset="0"/>
              </a:rPr>
              <a:t>，则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&lt;</a:t>
            </a:r>
            <a:r>
              <a:rPr lang="en-US" altLang="zh-CN" i="1" dirty="0">
                <a:sym typeface="Calibri" panose="020F0502020204030204" pitchFamily="34" charset="0"/>
              </a:rPr>
              <a:t>U</a:t>
            </a:r>
            <a:r>
              <a:rPr lang="en-US" altLang="zh-CN" dirty="0">
                <a:sym typeface="Calibri" panose="020F0502020204030204" pitchFamily="34" charset="0"/>
              </a:rPr>
              <a:t>,</a:t>
            </a:r>
            <a:r>
              <a:rPr lang="en-US" altLang="zh-CN" i="1" dirty="0">
                <a:sym typeface="Calibri" panose="020F0502020204030204" pitchFamily="34" charset="0"/>
              </a:rPr>
              <a:t>F</a:t>
            </a:r>
            <a:r>
              <a:rPr lang="en-US" altLang="zh-CN" dirty="0">
                <a:sym typeface="Calibri" panose="020F0502020204030204" pitchFamily="34" charset="0"/>
              </a:rPr>
              <a:t>&gt;∈</a:t>
            </a:r>
            <a:r>
              <a:rPr lang="en-US" altLang="zh-CN" dirty="0">
                <a:solidFill>
                  <a:srgbClr val="0066FF"/>
                </a:solidFill>
                <a:sym typeface="Calibri" panose="020F0502020204030204" pitchFamily="34" charset="0"/>
              </a:rPr>
              <a:t>4NF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</a:p>
          <a:p>
            <a:pPr>
              <a:lnSpc>
                <a:spcPct val="120000"/>
              </a:lnSpc>
            </a:pPr>
            <a:endParaRPr lang="zh-CN" altLang="en-US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如果一个关系模式是</a:t>
            </a:r>
            <a:r>
              <a:rPr lang="en-US" altLang="zh-CN" dirty="0">
                <a:sym typeface="Calibri" panose="020F0502020204030204" pitchFamily="34" charset="0"/>
              </a:rPr>
              <a:t>4NF</a:t>
            </a:r>
            <a:r>
              <a:rPr lang="zh-CN" altLang="en-US" dirty="0">
                <a:sym typeface="Calibri" panose="020F0502020204030204" pitchFamily="34" charset="0"/>
              </a:rPr>
              <a:t>， 则必为</a:t>
            </a:r>
            <a:r>
              <a:rPr lang="en-US" altLang="zh-CN" dirty="0">
                <a:sym typeface="Calibri" panose="020F0502020204030204" pitchFamily="34" charset="0"/>
              </a:rPr>
              <a:t>BCNF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</a:p>
          <a:p>
            <a:pPr>
              <a:lnSpc>
                <a:spcPct val="120000"/>
              </a:lnSpc>
            </a:pP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8370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4NF</a:t>
            </a:r>
            <a:r>
              <a:rPr lang="zh-CN" altLang="en-US" sz="3600">
                <a:sym typeface="微软雅黑" panose="020B0503020204020204" pitchFamily="34" charset="-122"/>
              </a:rPr>
              <a:t>（续）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125538"/>
            <a:ext cx="8229600" cy="5284787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ym typeface="Calibri" panose="020F0502020204030204" pitchFamily="34" charset="0"/>
              </a:rPr>
              <a:t>在</a:t>
            </a:r>
            <a:r>
              <a:rPr lang="en-US" altLang="zh-CN">
                <a:sym typeface="Calibri" panose="020F0502020204030204" pitchFamily="34" charset="0"/>
              </a:rPr>
              <a:t>[</a:t>
            </a:r>
            <a:r>
              <a:rPr lang="zh-CN" altLang="en-US">
                <a:sym typeface="Calibri" panose="020F0502020204030204" pitchFamily="34" charset="0"/>
              </a:rPr>
              <a:t>例6.10</a:t>
            </a:r>
            <a:r>
              <a:rPr lang="en-US" altLang="zh-CN">
                <a:sym typeface="Calibri" panose="020F0502020204030204" pitchFamily="34" charset="0"/>
              </a:rPr>
              <a:t>]</a:t>
            </a:r>
            <a:r>
              <a:rPr lang="zh-CN" altLang="en-US">
                <a:sym typeface="Calibri" panose="020F0502020204030204" pitchFamily="34" charset="0"/>
              </a:rPr>
              <a:t>的</a:t>
            </a:r>
            <a:r>
              <a:rPr lang="en-US" altLang="zh-CN">
                <a:sym typeface="Calibri" panose="020F0502020204030204" pitchFamily="34" charset="0"/>
              </a:rPr>
              <a:t>WSC</a:t>
            </a:r>
            <a:r>
              <a:rPr lang="zh-CN" altLang="en-US">
                <a:sym typeface="Calibri" panose="020F0502020204030204" pitchFamily="34" charset="0"/>
              </a:rPr>
              <a:t>中，</a:t>
            </a:r>
            <a:r>
              <a:rPr lang="en-US" altLang="zh-CN">
                <a:sym typeface="Calibri" panose="020F0502020204030204" pitchFamily="34" charset="0"/>
              </a:rPr>
              <a:t>W →→S, W→→C,</a:t>
            </a:r>
            <a:r>
              <a:rPr lang="zh-CN" altLang="en-US">
                <a:sym typeface="Calibri" panose="020F0502020204030204" pitchFamily="34" charset="0"/>
              </a:rPr>
              <a:t>他们都是非平凡多值依赖。而</a:t>
            </a:r>
            <a:r>
              <a:rPr lang="en-US" altLang="zh-CN">
                <a:sym typeface="Calibri" panose="020F0502020204030204" pitchFamily="34" charset="0"/>
              </a:rPr>
              <a:t>W</a:t>
            </a:r>
            <a:r>
              <a:rPr lang="zh-CN" altLang="en-US">
                <a:sym typeface="Calibri" panose="020F0502020204030204" pitchFamily="34" charset="0"/>
              </a:rPr>
              <a:t>不是码，关系模式</a:t>
            </a:r>
            <a:r>
              <a:rPr lang="en-US" altLang="zh-CN">
                <a:sym typeface="Calibri" panose="020F0502020204030204" pitchFamily="34" charset="0"/>
              </a:rPr>
              <a:t>WSC</a:t>
            </a:r>
            <a:r>
              <a:rPr lang="zh-CN" altLang="en-US">
                <a:sym typeface="Calibri" panose="020F0502020204030204" pitchFamily="34" charset="0"/>
              </a:rPr>
              <a:t>的码是</a:t>
            </a:r>
            <a:r>
              <a:rPr lang="en-US" altLang="zh-CN">
                <a:sym typeface="Calibri" panose="020F0502020204030204" pitchFamily="34" charset="0"/>
              </a:rPr>
              <a:t>(W,S,C)</a:t>
            </a:r>
            <a:r>
              <a:rPr lang="zh-CN" altLang="en-US">
                <a:sym typeface="Calibri" panose="020F0502020204030204" pitchFamily="34" charset="0"/>
              </a:rPr>
              <a:t>，即</a:t>
            </a:r>
            <a:r>
              <a:rPr lang="en-US" altLang="zh-CN">
                <a:sym typeface="Calibri" panose="020F0502020204030204" pitchFamily="34" charset="0"/>
              </a:rPr>
              <a:t>All-key</a:t>
            </a:r>
            <a:r>
              <a:rPr lang="zh-CN" altLang="en-US">
                <a:sym typeface="Calibri" panose="020F0502020204030204" pitchFamily="34" charset="0"/>
              </a:rPr>
              <a:t>，因此</a:t>
            </a:r>
            <a:r>
              <a:rPr lang="en-US" altLang="zh-CN">
                <a:sym typeface="Calibri" panose="020F0502020204030204" pitchFamily="34" charset="0"/>
              </a:rPr>
              <a:t>WSC</a:t>
            </a:r>
            <a:r>
              <a:rPr lang="zh-CN" altLang="en-US"/>
              <a:t> ∈ </a:t>
            </a:r>
            <a:r>
              <a:rPr lang="en-US" altLang="zh-CN">
                <a:sym typeface="Calibri" panose="020F0502020204030204" pitchFamily="34" charset="0"/>
              </a:rPr>
              <a:t>4NF</a:t>
            </a:r>
            <a:r>
              <a:rPr lang="zh-CN" altLang="en-US">
                <a:sym typeface="Calibri" panose="020F0502020204030204" pitchFamily="34" charset="0"/>
              </a:rPr>
              <a:t>。</a:t>
            </a:r>
          </a:p>
          <a:p>
            <a:pPr>
              <a:lnSpc>
                <a:spcPct val="120000"/>
              </a:lnSpc>
            </a:pPr>
            <a:endParaRPr lang="en-US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ym typeface="Calibri" panose="020F0502020204030204" pitchFamily="34" charset="0"/>
              </a:rPr>
              <a:t>可以把</a:t>
            </a:r>
            <a:r>
              <a:rPr lang="en-US" altLang="zh-CN">
                <a:sym typeface="Calibri" panose="020F0502020204030204" pitchFamily="34" charset="0"/>
              </a:rPr>
              <a:t>WSC</a:t>
            </a:r>
            <a:r>
              <a:rPr lang="zh-CN" altLang="en-US">
                <a:sym typeface="Calibri" panose="020F0502020204030204" pitchFamily="34" charset="0"/>
              </a:rPr>
              <a:t>分解成</a:t>
            </a:r>
            <a:r>
              <a:rPr lang="en-US" altLang="zh-CN">
                <a:sym typeface="Calibri" panose="020F0502020204030204" pitchFamily="34" charset="0"/>
              </a:rPr>
              <a:t>WS(</a:t>
            </a:r>
            <a:r>
              <a:rPr lang="en-US" altLang="zh-CN">
                <a:solidFill>
                  <a:srgbClr val="0066FF"/>
                </a:solidFill>
                <a:sym typeface="Calibri" panose="020F0502020204030204" pitchFamily="34" charset="0"/>
              </a:rPr>
              <a:t>W</a:t>
            </a:r>
            <a:r>
              <a:rPr lang="en-US" altLang="zh-CN">
                <a:sym typeface="Calibri" panose="020F0502020204030204" pitchFamily="34" charset="0"/>
              </a:rPr>
              <a:t>,S),WC(</a:t>
            </a:r>
            <a:r>
              <a:rPr lang="en-US" altLang="zh-CN">
                <a:solidFill>
                  <a:srgbClr val="0066FF"/>
                </a:solidFill>
                <a:sym typeface="Calibri" panose="020F0502020204030204" pitchFamily="34" charset="0"/>
              </a:rPr>
              <a:t>W</a:t>
            </a:r>
            <a:r>
              <a:rPr lang="en-US" altLang="zh-CN">
                <a:sym typeface="Calibri" panose="020F0502020204030204" pitchFamily="34" charset="0"/>
              </a:rPr>
              <a:t>,C)</a:t>
            </a:r>
            <a:r>
              <a:rPr lang="zh-CN" altLang="en-US">
                <a:sym typeface="Calibri" panose="020F0502020204030204" pitchFamily="34" charset="0"/>
              </a:rPr>
              <a:t>，</a:t>
            </a:r>
            <a:r>
              <a:rPr lang="en-US" altLang="en-US"/>
              <a:t> </a:t>
            </a:r>
            <a:r>
              <a:rPr lang="en-US" altLang="zh-CN"/>
              <a:t>WS</a:t>
            </a:r>
            <a:r>
              <a:rPr lang="zh-CN" altLang="en-US"/>
              <a:t>∈</a:t>
            </a:r>
            <a:r>
              <a:rPr lang="en-US" altLang="zh-CN"/>
              <a:t>4NF</a:t>
            </a:r>
            <a:r>
              <a:rPr lang="zh-CN" altLang="en-US"/>
              <a:t>，</a:t>
            </a:r>
            <a:r>
              <a:rPr lang="en-US" altLang="zh-CN"/>
              <a:t>WC</a:t>
            </a:r>
            <a:r>
              <a:rPr lang="zh-CN" altLang="en-US"/>
              <a:t>∈</a:t>
            </a:r>
            <a:r>
              <a:rPr lang="en-US" altLang="zh-CN"/>
              <a:t>4NF</a:t>
            </a:r>
            <a:r>
              <a:rPr lang="zh-CN" altLang="en-US"/>
              <a:t>。</a:t>
            </a:r>
          </a:p>
        </p:txBody>
      </p:sp>
      <p:cxnSp>
        <p:nvCxnSpPr>
          <p:cNvPr id="58373" name="直接连接符 6"/>
          <p:cNvCxnSpPr>
            <a:cxnSpLocks noChangeShapeType="1"/>
          </p:cNvCxnSpPr>
          <p:nvPr/>
        </p:nvCxnSpPr>
        <p:spPr bwMode="auto">
          <a:xfrm flipH="1">
            <a:off x="6227763" y="2924175"/>
            <a:ext cx="73025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第六章 关系数据理论</a:t>
            </a:r>
            <a:endParaRPr lang="zh-CN" altLang="en-US"/>
          </a:p>
        </p:txBody>
      </p:sp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1339850"/>
            <a:ext cx="7705725" cy="4537075"/>
          </a:xfrm>
        </p:spPr>
        <p:txBody>
          <a:bodyPr/>
          <a:lstStyle/>
          <a:p>
            <a:pPr lvl="1" indent="-285750" algn="l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sz="2800" dirty="0">
                <a:solidFill>
                  <a:srgbClr val="0066FF"/>
                </a:solidFill>
                <a:sym typeface="Calibri" panose="020F0502020204030204" pitchFamily="34" charset="0"/>
              </a:rPr>
              <a:t>   6.1 </a:t>
            </a:r>
            <a:r>
              <a:rPr lang="zh-CN" altLang="en-US" sz="2800" dirty="0">
                <a:solidFill>
                  <a:srgbClr val="0066FF"/>
                </a:solidFill>
                <a:sym typeface="Calibri" panose="020F0502020204030204" pitchFamily="34" charset="0"/>
              </a:rPr>
              <a:t>问题的提出</a:t>
            </a:r>
          </a:p>
          <a:p>
            <a:pPr marL="741680" indent="-284480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dirty="0">
                <a:sym typeface="Calibri" panose="020F0502020204030204" pitchFamily="34" charset="0"/>
              </a:rPr>
              <a:t>6.2 </a:t>
            </a:r>
            <a:r>
              <a:rPr lang="zh-CN" altLang="en-US" dirty="0">
                <a:sym typeface="Calibri" panose="020F0502020204030204" pitchFamily="34" charset="0"/>
              </a:rPr>
              <a:t>规范化</a:t>
            </a:r>
          </a:p>
          <a:p>
            <a:pPr marL="741680" indent="-284480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dirty="0">
                <a:sym typeface="Calibri" panose="020F0502020204030204" pitchFamily="34" charset="0"/>
              </a:rPr>
              <a:t>*</a:t>
            </a:r>
            <a:r>
              <a:rPr lang="en-US" altLang="zh-CN" strike="sngStrike" dirty="0">
                <a:sym typeface="Calibri" panose="020F0502020204030204" pitchFamily="34" charset="0"/>
              </a:rPr>
              <a:t>6.3 </a:t>
            </a:r>
            <a:r>
              <a:rPr lang="zh-CN" altLang="en-US" strike="sngStrike" dirty="0">
                <a:sym typeface="Calibri" panose="020F0502020204030204" pitchFamily="34" charset="0"/>
              </a:rPr>
              <a:t>数据依赖的公理系统</a:t>
            </a:r>
          </a:p>
          <a:p>
            <a:pPr marL="741680" indent="-284480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strike="sngStrike" dirty="0">
                <a:sym typeface="Calibri" panose="020F0502020204030204" pitchFamily="34" charset="0"/>
              </a:rPr>
              <a:t>*6.4 </a:t>
            </a:r>
            <a:r>
              <a:rPr lang="zh-CN" altLang="en-US" strike="sngStrike" dirty="0">
                <a:sym typeface="Calibri" panose="020F0502020204030204" pitchFamily="34" charset="0"/>
              </a:rPr>
              <a:t>模式的分解</a:t>
            </a:r>
          </a:p>
          <a:p>
            <a:pPr marL="741680" indent="-284480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zh-CN" altLang="en-US" dirty="0">
                <a:sym typeface="Calibri" panose="020F0502020204030204" pitchFamily="34" charset="0"/>
              </a:rPr>
              <a:t> 6.5 小结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9394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9395" name="Rectangle 5"/>
          <p:cNvSpPr>
            <a:spLocks noChangeArrowheads="1"/>
          </p:cNvSpPr>
          <p:nvPr/>
        </p:nvSpPr>
        <p:spPr bwMode="auto">
          <a:xfrm>
            <a:off x="457200" y="1123950"/>
            <a:ext cx="8578850" cy="4683125"/>
          </a:xfrm>
          <a:prstGeom prst="rect">
            <a:avLst/>
          </a:prstGeom>
          <a:gradFill rotWithShape="1">
            <a:gsLst>
              <a:gs pos="0">
                <a:srgbClr val="D9FDA5"/>
              </a:gs>
              <a:gs pos="34998">
                <a:srgbClr val="E3FEBF"/>
              </a:gs>
              <a:gs pos="100000">
                <a:srgbClr val="F4FEE6"/>
              </a:gs>
            </a:gsLst>
            <a:lin ang="5400000" scaled="1"/>
          </a:gradFill>
          <a:ln w="9525">
            <a:solidFill>
              <a:srgbClr val="9BBB59"/>
            </a:solidFill>
            <a:miter lim="800000"/>
          </a:ln>
        </p:spPr>
        <p:txBody>
          <a:bodyPr wrap="none" lIns="90000" tIns="46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规范化小结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123950"/>
            <a:ext cx="8686800" cy="4854575"/>
          </a:xfrm>
        </p:spPr>
        <p:txBody>
          <a:bodyPr/>
          <a:lstStyle/>
          <a:p>
            <a:r>
              <a:rPr lang="zh-CN" altLang="en-US" sz="2400">
                <a:sym typeface="Calibri" panose="020F0502020204030204" pitchFamily="34" charset="0"/>
              </a:rPr>
              <a:t>关系模式规范化的基本步骤</a:t>
            </a:r>
            <a:endParaRPr lang="en-US" altLang="en-US" sz="2400">
              <a:sym typeface="Calibri" panose="020F0502020204030204" pitchFamily="34" charset="0"/>
            </a:endParaRPr>
          </a:p>
          <a:p>
            <a:r>
              <a:rPr lang="en-US" altLang="en-US" sz="2400">
                <a:sym typeface="Calibri" panose="020F0502020204030204" pitchFamily="34" charset="0"/>
              </a:rPr>
              <a:t>                             </a:t>
            </a:r>
            <a:r>
              <a:rPr lang="zh-CN" altLang="en-US" sz="2400">
                <a:sym typeface="Calibri" panose="020F0502020204030204" pitchFamily="34" charset="0"/>
              </a:rPr>
              <a:t> </a:t>
            </a:r>
            <a:r>
              <a:rPr lang="en-US" altLang="zh-CN" sz="2400">
                <a:sym typeface="Calibri" panose="020F0502020204030204" pitchFamily="34" charset="0"/>
              </a:rPr>
              <a:t>1NF</a:t>
            </a:r>
            <a:endParaRPr lang="zh-CN" altLang="en-US" sz="2400">
              <a:sym typeface="Calibri" panose="020F0502020204030204" pitchFamily="34" charset="0"/>
            </a:endParaRPr>
          </a:p>
          <a:p>
            <a:r>
              <a:rPr lang="en-US" altLang="zh-CN" sz="2400">
                <a:sym typeface="Calibri" panose="020F0502020204030204" pitchFamily="34" charset="0"/>
              </a:rPr>
              <a:t>                	          ↓      </a:t>
            </a:r>
            <a:r>
              <a:rPr lang="zh-CN" altLang="en-US" sz="2400">
                <a:sym typeface="Calibri" panose="020F0502020204030204" pitchFamily="34" charset="0"/>
              </a:rPr>
              <a:t>消除</a:t>
            </a:r>
            <a:r>
              <a:rPr lang="zh-CN" altLang="en-US" sz="2400" u="sng">
                <a:solidFill>
                  <a:srgbClr val="0066FF"/>
                </a:solidFill>
                <a:sym typeface="Calibri" panose="020F0502020204030204" pitchFamily="34" charset="0"/>
              </a:rPr>
              <a:t>非主属性</a:t>
            </a:r>
            <a:r>
              <a:rPr lang="zh-CN" altLang="en-US" sz="2400">
                <a:solidFill>
                  <a:srgbClr val="0066FF"/>
                </a:solidFill>
                <a:sym typeface="Calibri" panose="020F0502020204030204" pitchFamily="34" charset="0"/>
              </a:rPr>
              <a:t>对码</a:t>
            </a:r>
            <a:r>
              <a:rPr lang="zh-CN" altLang="en-US" sz="2400">
                <a:sym typeface="Calibri" panose="020F0502020204030204" pitchFamily="34" charset="0"/>
              </a:rPr>
              <a:t>的</a:t>
            </a:r>
            <a:r>
              <a:rPr lang="zh-CN" altLang="en-US" sz="2400" u="sng">
                <a:sym typeface="Calibri" panose="020F0502020204030204" pitchFamily="34" charset="0"/>
              </a:rPr>
              <a:t>部分函数依赖</a:t>
            </a:r>
          </a:p>
          <a:p>
            <a:r>
              <a:rPr lang="zh-CN" altLang="en-US" sz="2400">
                <a:sym typeface="Calibri" panose="020F0502020204030204" pitchFamily="34" charset="0"/>
              </a:rPr>
              <a:t>消除</a:t>
            </a:r>
            <a:r>
              <a:rPr lang="zh-CN" altLang="en-US" sz="2400">
                <a:solidFill>
                  <a:srgbClr val="0066FF"/>
                </a:solidFill>
                <a:sym typeface="Calibri" panose="020F0502020204030204" pitchFamily="34" charset="0"/>
              </a:rPr>
              <a:t>决定因素</a:t>
            </a:r>
            <a:r>
              <a:rPr lang="zh-CN" altLang="en-US" sz="2400">
                <a:sym typeface="Calibri" panose="020F0502020204030204" pitchFamily="34" charset="0"/>
              </a:rPr>
              <a:t>        </a:t>
            </a:r>
            <a:r>
              <a:rPr lang="en-US" altLang="zh-CN" sz="2400">
                <a:sym typeface="Calibri" panose="020F0502020204030204" pitchFamily="34" charset="0"/>
              </a:rPr>
              <a:t>2NF</a:t>
            </a:r>
            <a:endParaRPr lang="zh-CN" altLang="en-US" sz="2400">
              <a:sym typeface="Calibri" panose="020F0502020204030204" pitchFamily="34" charset="0"/>
            </a:endParaRPr>
          </a:p>
          <a:p>
            <a:r>
              <a:rPr lang="zh-CN" altLang="en-US" sz="2400">
                <a:sym typeface="Calibri" panose="020F0502020204030204" pitchFamily="34" charset="0"/>
              </a:rPr>
              <a:t>非码的非平凡         ↓      消除</a:t>
            </a:r>
            <a:r>
              <a:rPr lang="zh-CN" altLang="en-US" sz="2400" u="sng">
                <a:solidFill>
                  <a:srgbClr val="0066FF"/>
                </a:solidFill>
                <a:sym typeface="Calibri" panose="020F0502020204030204" pitchFamily="34" charset="0"/>
              </a:rPr>
              <a:t>非主属性</a:t>
            </a:r>
            <a:r>
              <a:rPr lang="zh-CN" altLang="en-US" sz="2400">
                <a:solidFill>
                  <a:srgbClr val="0066FF"/>
                </a:solidFill>
                <a:sym typeface="Calibri" panose="020F0502020204030204" pitchFamily="34" charset="0"/>
              </a:rPr>
              <a:t>对码</a:t>
            </a:r>
            <a:r>
              <a:rPr lang="zh-CN" altLang="en-US" sz="2400">
                <a:sym typeface="Calibri" panose="020F0502020204030204" pitchFamily="34" charset="0"/>
              </a:rPr>
              <a:t>的</a:t>
            </a:r>
            <a:r>
              <a:rPr lang="zh-CN" altLang="en-US" sz="2400" u="sng">
                <a:sym typeface="Calibri" panose="020F0502020204030204" pitchFamily="34" charset="0"/>
              </a:rPr>
              <a:t>传递函数依赖</a:t>
            </a:r>
          </a:p>
          <a:p>
            <a:r>
              <a:rPr lang="zh-CN" altLang="en-US" sz="2400">
                <a:sym typeface="Calibri" panose="020F0502020204030204" pitchFamily="34" charset="0"/>
              </a:rPr>
              <a:t>函数依赖               </a:t>
            </a:r>
            <a:r>
              <a:rPr lang="en-US" altLang="zh-CN" sz="2400">
                <a:sym typeface="Calibri" panose="020F0502020204030204" pitchFamily="34" charset="0"/>
              </a:rPr>
              <a:t>3NF</a:t>
            </a:r>
            <a:endParaRPr lang="zh-CN" altLang="en-US" sz="2400">
              <a:sym typeface="Calibri" panose="020F0502020204030204" pitchFamily="34" charset="0"/>
            </a:endParaRPr>
          </a:p>
          <a:p>
            <a:r>
              <a:rPr lang="en-US" altLang="zh-CN" sz="2400">
                <a:sym typeface="Calibri" panose="020F0502020204030204" pitchFamily="34" charset="0"/>
              </a:rPr>
              <a:t>                	         ↓  </a:t>
            </a:r>
            <a:r>
              <a:rPr lang="zh-CN" altLang="en-US" sz="2400">
                <a:sym typeface="Calibri" panose="020F0502020204030204" pitchFamily="34" charset="0"/>
              </a:rPr>
              <a:t>消除</a:t>
            </a:r>
            <a:r>
              <a:rPr lang="zh-CN" altLang="en-US" sz="2400" u="sng">
                <a:solidFill>
                  <a:srgbClr val="0066FF"/>
                </a:solidFill>
                <a:sym typeface="Calibri" panose="020F0502020204030204" pitchFamily="34" charset="0"/>
              </a:rPr>
              <a:t>主属性</a:t>
            </a:r>
            <a:r>
              <a:rPr lang="zh-CN" altLang="en-US" sz="2400">
                <a:solidFill>
                  <a:srgbClr val="0066FF"/>
                </a:solidFill>
                <a:sym typeface="Calibri" panose="020F0502020204030204" pitchFamily="34" charset="0"/>
              </a:rPr>
              <a:t>对码</a:t>
            </a:r>
            <a:r>
              <a:rPr lang="zh-CN" altLang="en-US" sz="2400">
                <a:sym typeface="Calibri" panose="020F0502020204030204" pitchFamily="34" charset="0"/>
              </a:rPr>
              <a:t>的</a:t>
            </a:r>
            <a:r>
              <a:rPr lang="zh-CN" altLang="en-US" sz="2400" u="sng">
                <a:sym typeface="Calibri" panose="020F0502020204030204" pitchFamily="34" charset="0"/>
              </a:rPr>
              <a:t>部分和传递函数依赖</a:t>
            </a:r>
          </a:p>
          <a:p>
            <a:r>
              <a:rPr lang="zh-CN" altLang="en-US" sz="2400">
                <a:sym typeface="Calibri" panose="020F0502020204030204" pitchFamily="34" charset="0"/>
              </a:rPr>
              <a:t>                             </a:t>
            </a:r>
            <a:r>
              <a:rPr lang="en-US" altLang="zh-CN" sz="2400">
                <a:sym typeface="Calibri" panose="020F0502020204030204" pitchFamily="34" charset="0"/>
              </a:rPr>
              <a:t>BCNF </a:t>
            </a:r>
            <a:endParaRPr lang="zh-CN" altLang="en-US" sz="2400">
              <a:sym typeface="Calibri" panose="020F0502020204030204" pitchFamily="34" charset="0"/>
            </a:endParaRPr>
          </a:p>
          <a:p>
            <a:r>
              <a:rPr lang="en-US" altLang="zh-CN" sz="2400">
                <a:sym typeface="Calibri" panose="020F0502020204030204" pitchFamily="34" charset="0"/>
              </a:rPr>
              <a:t>                	          ↓      </a:t>
            </a:r>
            <a:r>
              <a:rPr lang="zh-CN" altLang="en-US" sz="2400">
                <a:sym typeface="Calibri" panose="020F0502020204030204" pitchFamily="34" charset="0"/>
              </a:rPr>
              <a:t>消除</a:t>
            </a:r>
            <a:r>
              <a:rPr lang="zh-CN" altLang="en-US" sz="2400" u="sng">
                <a:sym typeface="Calibri" panose="020F0502020204030204" pitchFamily="34" charset="0"/>
              </a:rPr>
              <a:t>非平凡且非函数依赖的多值依赖</a:t>
            </a:r>
          </a:p>
          <a:p>
            <a:r>
              <a:rPr lang="zh-CN" altLang="en-US" sz="2400">
                <a:sym typeface="Calibri" panose="020F0502020204030204" pitchFamily="34" charset="0"/>
              </a:rPr>
              <a:t>                        </a:t>
            </a:r>
            <a:r>
              <a:rPr lang="en-US" altLang="zh-CN" sz="2400">
                <a:sym typeface="Calibri" panose="020F0502020204030204" pitchFamily="34" charset="0"/>
              </a:rPr>
              <a:t>    </a:t>
            </a:r>
            <a:r>
              <a:rPr lang="zh-CN" altLang="en-US" sz="2400">
                <a:sym typeface="Calibri" panose="020F0502020204030204" pitchFamily="34" charset="0"/>
              </a:rPr>
              <a:t> </a:t>
            </a:r>
            <a:r>
              <a:rPr lang="en-US" altLang="zh-CN" sz="2400">
                <a:sym typeface="Calibri" panose="020F0502020204030204" pitchFamily="34" charset="0"/>
              </a:rPr>
              <a:t>4NF</a:t>
            </a:r>
            <a:endParaRPr lang="zh-CN" altLang="en-US" sz="2400">
              <a:sym typeface="Calibri" panose="020F0502020204030204" pitchFamily="34" charset="0"/>
            </a:endParaRPr>
          </a:p>
        </p:txBody>
      </p:sp>
      <p:sp>
        <p:nvSpPr>
          <p:cNvPr id="59398" name="Line 4"/>
          <p:cNvSpPr>
            <a:spLocks noChangeShapeType="1"/>
          </p:cNvSpPr>
          <p:nvPr/>
        </p:nvSpPr>
        <p:spPr bwMode="auto">
          <a:xfrm flipH="1">
            <a:off x="2554288" y="1795463"/>
            <a:ext cx="1587" cy="2786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9399" name="Line 8"/>
          <p:cNvSpPr>
            <a:spLocks noChangeShapeType="1"/>
          </p:cNvSpPr>
          <p:nvPr/>
        </p:nvSpPr>
        <p:spPr bwMode="auto">
          <a:xfrm>
            <a:off x="2122488" y="4665663"/>
            <a:ext cx="793750" cy="158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0" name="TextBox 1"/>
          <p:cNvSpPr>
            <a:spLocks noChangeArrowheads="1"/>
          </p:cNvSpPr>
          <p:nvPr/>
        </p:nvSpPr>
        <p:spPr bwMode="auto">
          <a:xfrm>
            <a:off x="3132138" y="5940425"/>
            <a:ext cx="3025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sym typeface="Arial" panose="020B0604020202020204" pitchFamily="34" charset="0"/>
              </a:rPr>
              <a:t>图</a:t>
            </a:r>
            <a:r>
              <a:rPr lang="en-US" altLang="zh-CN" b="1">
                <a:solidFill>
                  <a:srgbClr val="000000"/>
                </a:solidFill>
                <a:sym typeface="Arial" panose="020B0604020202020204" pitchFamily="34" charset="0"/>
              </a:rPr>
              <a:t>6.8 </a:t>
            </a:r>
            <a:r>
              <a:rPr lang="zh-CN" altLang="en-US" b="1">
                <a:solidFill>
                  <a:srgbClr val="000000"/>
                </a:solidFill>
                <a:sym typeface="Arial" panose="020B0604020202020204" pitchFamily="34" charset="0"/>
              </a:rPr>
              <a:t>规范化过程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候选码的求解理论和算法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闭包（</a:t>
            </a:r>
            <a:r>
              <a:rPr lang="zh-CN" altLang="en-US" b="0" dirty="0">
                <a:solidFill>
                  <a:srgbClr val="FF0000"/>
                </a:solidFill>
                <a:highlight>
                  <a:srgbClr val="FFFF00"/>
                </a:highlight>
              </a:rPr>
              <a:t>记作</a:t>
            </a:r>
            <a:r>
              <a:rPr lang="en-US" altLang="zh-CN" b="0" dirty="0">
                <a:solidFill>
                  <a:srgbClr val="FF0000"/>
                </a:solidFill>
                <a:highlight>
                  <a:srgbClr val="FFFF00"/>
                </a:highlight>
              </a:rPr>
              <a:t>X</a:t>
            </a:r>
            <a:r>
              <a:rPr lang="zh-CN" altLang="en-US" b="0" baseline="30000" dirty="0">
                <a:solidFill>
                  <a:srgbClr val="FF0000"/>
                </a:solidFill>
                <a:highlight>
                  <a:srgbClr val="FFFF00"/>
                </a:highlight>
              </a:rPr>
              <a:t>＋ 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）</a:t>
            </a:r>
            <a:r>
              <a:rPr lang="zh-CN" altLang="en-US" dirty="0"/>
              <a:t>就是由一个属性直接或间接推导出的所有属性的集合。</a:t>
            </a:r>
            <a:endParaRPr lang="en-US" altLang="zh-CN" dirty="0"/>
          </a:p>
          <a:p>
            <a:endParaRPr lang="zh-CN" altLang="en-US" b="0" dirty="0"/>
          </a:p>
          <a:p>
            <a:pPr marL="400050" lvl="1" indent="0">
              <a:buNone/>
            </a:pPr>
            <a:r>
              <a:rPr lang="zh-CN" altLang="en-US" dirty="0"/>
              <a:t>例如：</a:t>
            </a:r>
            <a:endParaRPr lang="en-US" altLang="zh-CN" dirty="0"/>
          </a:p>
          <a:p>
            <a:pPr marL="800100" lvl="2" indent="0">
              <a:buNone/>
            </a:pPr>
            <a:r>
              <a:rPr lang="en-US" altLang="zh-CN" b="0" dirty="0"/>
              <a:t>f={a-&gt;b</a:t>
            </a:r>
            <a:r>
              <a:rPr lang="zh-CN" altLang="en-US" b="0" dirty="0"/>
              <a:t>，</a:t>
            </a:r>
            <a:r>
              <a:rPr lang="en-US" altLang="zh-CN" b="0" dirty="0"/>
              <a:t>b-&gt;c</a:t>
            </a:r>
            <a:r>
              <a:rPr lang="zh-CN" altLang="en-US" b="0" dirty="0"/>
              <a:t>，</a:t>
            </a:r>
            <a:r>
              <a:rPr lang="en-US" altLang="zh-CN" b="0" dirty="0"/>
              <a:t>a-&gt;d</a:t>
            </a:r>
            <a:r>
              <a:rPr lang="zh-CN" altLang="en-US" b="0" dirty="0"/>
              <a:t>，</a:t>
            </a:r>
            <a:r>
              <a:rPr lang="en-US" altLang="zh-CN" b="0" dirty="0"/>
              <a:t>e-&gt;f}</a:t>
            </a:r>
            <a:r>
              <a:rPr lang="zh-CN" altLang="en-US" b="0" dirty="0"/>
              <a:t>；</a:t>
            </a:r>
            <a:endParaRPr lang="en-US" altLang="zh-CN" b="0" dirty="0"/>
          </a:p>
          <a:p>
            <a:pPr marL="800100" lvl="2" indent="0">
              <a:buNone/>
            </a:pPr>
            <a:r>
              <a:rPr lang="zh-CN" altLang="en-US" b="0" dirty="0"/>
              <a:t>由</a:t>
            </a:r>
            <a:r>
              <a:rPr lang="en-US" altLang="zh-CN" b="0" dirty="0"/>
              <a:t>a</a:t>
            </a:r>
            <a:r>
              <a:rPr lang="zh-CN" altLang="en-US" b="0" dirty="0"/>
              <a:t>可直接得到</a:t>
            </a:r>
            <a:r>
              <a:rPr lang="en-US" altLang="zh-CN" b="0" dirty="0"/>
              <a:t>b</a:t>
            </a:r>
            <a:r>
              <a:rPr lang="zh-CN" altLang="en-US" b="0" dirty="0"/>
              <a:t>和</a:t>
            </a:r>
            <a:r>
              <a:rPr lang="en-US" altLang="zh-CN" b="0" dirty="0"/>
              <a:t>d</a:t>
            </a:r>
            <a:r>
              <a:rPr lang="zh-CN" altLang="en-US" b="0" dirty="0"/>
              <a:t>，间接得到</a:t>
            </a:r>
            <a:r>
              <a:rPr lang="en-US" altLang="zh-CN" b="0" dirty="0"/>
              <a:t>c</a:t>
            </a:r>
            <a:r>
              <a:rPr lang="zh-CN" altLang="en-US" b="0" dirty="0"/>
              <a:t>，</a:t>
            </a:r>
            <a:endParaRPr lang="en-US" altLang="zh-CN" b="0" dirty="0"/>
          </a:p>
          <a:p>
            <a:pPr marL="800100" lvl="2" indent="0">
              <a:buNone/>
            </a:pPr>
            <a:r>
              <a:rPr lang="zh-CN" altLang="en-US" b="0" dirty="0"/>
              <a:t>则</a:t>
            </a:r>
            <a:r>
              <a:rPr lang="en-US" altLang="zh-CN" b="0" dirty="0"/>
              <a:t>a</a:t>
            </a:r>
            <a:r>
              <a:rPr lang="zh-CN" altLang="en-US" b="0" dirty="0"/>
              <a:t>的闭包就是</a:t>
            </a:r>
            <a:r>
              <a:rPr lang="en-US" altLang="zh-CN" b="0" dirty="0"/>
              <a:t>{a</a:t>
            </a:r>
            <a:r>
              <a:rPr lang="zh-CN" altLang="en-US" b="0" dirty="0"/>
              <a:t>，</a:t>
            </a:r>
            <a:r>
              <a:rPr lang="en-US" altLang="zh-CN" b="0" dirty="0"/>
              <a:t>b</a:t>
            </a:r>
            <a:r>
              <a:rPr lang="zh-CN" altLang="en-US" b="0" dirty="0"/>
              <a:t>，</a:t>
            </a:r>
            <a:r>
              <a:rPr lang="en-US" altLang="zh-CN" b="0" dirty="0"/>
              <a:t>c</a:t>
            </a:r>
            <a:r>
              <a:rPr lang="zh-CN" altLang="en-US" b="0" dirty="0"/>
              <a:t>，</a:t>
            </a:r>
            <a:r>
              <a:rPr lang="en-US" altLang="zh-CN" b="0" dirty="0"/>
              <a:t>d}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候选码的求解理论和算法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0" dirty="0"/>
              <a:t>　　对于给定的关系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（</a:t>
            </a:r>
            <a:r>
              <a:rPr lang="en-US" altLang="zh-CN" sz="2400" b="0" dirty="0"/>
              <a:t>A1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A2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…An</a:t>
            </a:r>
            <a:r>
              <a:rPr lang="zh-CN" altLang="en-US" sz="2400" b="0" dirty="0"/>
              <a:t>）和函数依赖集</a:t>
            </a:r>
            <a:r>
              <a:rPr lang="en-US" altLang="zh-CN" sz="2400" b="0" dirty="0"/>
              <a:t>F</a:t>
            </a:r>
            <a:r>
              <a:rPr lang="zh-CN" altLang="en-US" sz="2400" b="0" dirty="0"/>
              <a:t>，可将其属性分为</a:t>
            </a:r>
            <a:r>
              <a:rPr lang="en-US" altLang="zh-CN" sz="2400" b="0" dirty="0"/>
              <a:t>4</a:t>
            </a:r>
            <a:r>
              <a:rPr lang="zh-CN" altLang="en-US" sz="2400" b="0" dirty="0"/>
              <a:t>类：</a:t>
            </a:r>
            <a:endParaRPr lang="en-US" altLang="zh-CN" sz="2400" b="0" dirty="0"/>
          </a:p>
          <a:p>
            <a:pPr marL="0" indent="0">
              <a:buNone/>
            </a:pPr>
            <a:endParaRPr lang="zh-CN" altLang="en-US" sz="2400" b="0" dirty="0"/>
          </a:p>
          <a:p>
            <a:pPr lvl="1"/>
            <a:r>
              <a:rPr lang="zh-CN" altLang="en-US" sz="2000" b="0" dirty="0"/>
              <a:t>　</a:t>
            </a:r>
            <a:r>
              <a:rPr lang="en-US" altLang="zh-CN" sz="2000" b="0" dirty="0"/>
              <a:t>L</a:t>
            </a:r>
            <a:r>
              <a:rPr lang="zh-CN" altLang="en-US" sz="2000" b="0" dirty="0"/>
              <a:t>类     仅出现在函数依赖左部的属性。</a:t>
            </a:r>
          </a:p>
          <a:p>
            <a:pPr lvl="1"/>
            <a:r>
              <a:rPr lang="zh-CN" altLang="en-US" sz="2000" b="0" dirty="0"/>
              <a:t>　</a:t>
            </a:r>
            <a:r>
              <a:rPr lang="en-US" altLang="zh-CN" sz="2000" b="0" dirty="0"/>
              <a:t>R </a:t>
            </a:r>
            <a:r>
              <a:rPr lang="zh-CN" altLang="en-US" sz="2000" b="0" dirty="0"/>
              <a:t>类   仅出现在函数依赖右部的属性。</a:t>
            </a:r>
          </a:p>
          <a:p>
            <a:pPr lvl="1"/>
            <a:r>
              <a:rPr lang="zh-CN" altLang="en-US" sz="2000" b="0" dirty="0"/>
              <a:t>　</a:t>
            </a:r>
            <a:r>
              <a:rPr lang="en-US" altLang="zh-CN" sz="2000" b="0" dirty="0"/>
              <a:t>N </a:t>
            </a:r>
            <a:r>
              <a:rPr lang="zh-CN" altLang="en-US" sz="2000" b="0" dirty="0"/>
              <a:t>类   在函数依赖左右两边均未出现的属性。</a:t>
            </a:r>
          </a:p>
          <a:p>
            <a:pPr lvl="1"/>
            <a:r>
              <a:rPr lang="zh-CN" altLang="en-US" sz="2000" b="0" dirty="0"/>
              <a:t>　</a:t>
            </a:r>
            <a:r>
              <a:rPr lang="en-US" altLang="zh-CN" sz="2000" b="0" dirty="0"/>
              <a:t>LR</a:t>
            </a:r>
            <a:r>
              <a:rPr lang="zh-CN" altLang="en-US" sz="2000" b="0" dirty="0"/>
              <a:t>类  在函数依赖左右两边均出现的属性。</a:t>
            </a:r>
          </a:p>
          <a:p>
            <a:endParaRPr lang="zh-CN" altLang="en-US" sz="14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定理</a:t>
            </a:r>
            <a:r>
              <a:rPr lang="zh-CN" alt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endParaRPr lang="en-US" altLang="zh-CN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400" b="0" dirty="0"/>
              <a:t>对于给定的关系模式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及其函数依赖集</a:t>
            </a:r>
            <a:r>
              <a:rPr lang="en-US" altLang="zh-CN" sz="2400" b="0" dirty="0"/>
              <a:t>F</a:t>
            </a:r>
            <a:r>
              <a:rPr lang="zh-CN" altLang="en-US" sz="2400" b="0" dirty="0"/>
              <a:t>，</a:t>
            </a:r>
            <a:endParaRPr lang="en-US" altLang="zh-CN" sz="2400" b="0" dirty="0"/>
          </a:p>
          <a:p>
            <a:pPr marL="0" indent="0">
              <a:buNone/>
            </a:pPr>
            <a:r>
              <a:rPr lang="zh-CN" altLang="en-US" sz="2400" b="0" dirty="0"/>
              <a:t>若</a:t>
            </a:r>
            <a:r>
              <a:rPr lang="en-US" altLang="zh-CN" sz="2400" b="0" dirty="0"/>
              <a:t>X</a:t>
            </a:r>
            <a:r>
              <a:rPr lang="zh-CN" altLang="en-US" sz="2400" b="0" dirty="0"/>
              <a:t>（</a:t>
            </a:r>
            <a:r>
              <a:rPr lang="en-US" altLang="zh-CN" sz="2400" b="0" dirty="0"/>
              <a:t>X∈R</a:t>
            </a:r>
            <a:r>
              <a:rPr lang="zh-CN" altLang="en-US" sz="2400" b="0" dirty="0"/>
              <a:t>）是</a:t>
            </a:r>
            <a:r>
              <a:rPr lang="en-US" altLang="zh-CN" sz="2400" b="0" dirty="0"/>
              <a:t>L</a:t>
            </a:r>
            <a:r>
              <a:rPr lang="zh-CN" altLang="en-US" sz="2400" b="0" dirty="0"/>
              <a:t>类属性，则</a:t>
            </a:r>
            <a:r>
              <a:rPr lang="en-US" altLang="zh-CN" sz="2400" b="0" dirty="0"/>
              <a:t>X</a:t>
            </a:r>
            <a:r>
              <a:rPr lang="zh-CN" altLang="en-US" sz="2400" b="0" dirty="0"/>
              <a:t>必为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的任一候选码的成员。</a:t>
            </a:r>
            <a:endParaRPr lang="en-US" altLang="zh-CN" sz="2400" b="0" dirty="0"/>
          </a:p>
          <a:p>
            <a:pPr marL="0" indent="0">
              <a:buNone/>
            </a:pPr>
            <a:endParaRPr lang="zh-CN" altLang="en-US" sz="2400" b="0" dirty="0"/>
          </a:p>
          <a:p>
            <a:pPr marL="0" indent="0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推论：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400" b="0" dirty="0"/>
              <a:t>对于给定的关系模式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及其函数依赖集</a:t>
            </a:r>
            <a:r>
              <a:rPr lang="en-US" altLang="zh-CN" sz="2400" b="0" dirty="0"/>
              <a:t>F</a:t>
            </a:r>
            <a:r>
              <a:rPr lang="zh-CN" altLang="en-US" sz="2400" b="0" dirty="0"/>
              <a:t>，</a:t>
            </a:r>
            <a:endParaRPr lang="en-US" altLang="zh-CN" sz="2400" b="0" dirty="0"/>
          </a:p>
          <a:p>
            <a:pPr marL="0" indent="0">
              <a:buNone/>
            </a:pPr>
            <a:r>
              <a:rPr lang="zh-CN" altLang="en-US" sz="2400" b="0" dirty="0"/>
              <a:t>若</a:t>
            </a:r>
            <a:r>
              <a:rPr lang="en-US" altLang="zh-CN" sz="2400" b="0" dirty="0"/>
              <a:t>X</a:t>
            </a:r>
            <a:r>
              <a:rPr lang="zh-CN" altLang="en-US" sz="2400" b="0" dirty="0"/>
              <a:t>（</a:t>
            </a:r>
            <a:r>
              <a:rPr lang="en-US" altLang="zh-CN" sz="2400" b="0" dirty="0"/>
              <a:t>X∈R</a:t>
            </a:r>
            <a:r>
              <a:rPr lang="zh-CN" altLang="en-US" sz="2400" b="0" dirty="0"/>
              <a:t>）是</a:t>
            </a:r>
            <a:r>
              <a:rPr lang="en-US" altLang="zh-CN" sz="2400" b="0" dirty="0"/>
              <a:t>L</a:t>
            </a:r>
            <a:r>
              <a:rPr lang="zh-CN" altLang="en-US" sz="2400" b="0" dirty="0"/>
              <a:t>类属性，且</a:t>
            </a:r>
            <a:r>
              <a:rPr lang="en-US" altLang="zh-CN" sz="2400" b="0" dirty="0"/>
              <a:t>X</a:t>
            </a:r>
            <a:r>
              <a:rPr lang="en-US" altLang="zh-CN" sz="2400" b="0" baseline="30000" dirty="0"/>
              <a:t>+</a:t>
            </a:r>
            <a:r>
              <a:rPr lang="zh-CN" altLang="en-US" sz="2400" b="0" dirty="0"/>
              <a:t>包含了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的全部属性；</a:t>
            </a:r>
            <a:endParaRPr lang="en-US" altLang="zh-CN" sz="2400" b="0" dirty="0"/>
          </a:p>
          <a:p>
            <a:pPr marL="0" indent="0">
              <a:buNone/>
            </a:pPr>
            <a:r>
              <a:rPr lang="zh-CN" altLang="en-US" sz="2400" b="0" dirty="0"/>
              <a:t>则</a:t>
            </a:r>
            <a:r>
              <a:rPr lang="en-US" altLang="zh-CN" sz="2400" b="0" dirty="0"/>
              <a:t>X</a:t>
            </a:r>
            <a:r>
              <a:rPr lang="zh-CN" altLang="en-US" sz="2400" b="0" dirty="0"/>
              <a:t>必为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的唯一候选码。</a:t>
            </a:r>
            <a:endParaRPr lang="en-US" altLang="zh-CN" sz="2400" b="0" dirty="0"/>
          </a:p>
          <a:p>
            <a:pPr marL="0" indent="0">
              <a:buNone/>
            </a:pPr>
            <a:endParaRPr lang="en-US" altLang="zh-CN" sz="1400" b="0" dirty="0"/>
          </a:p>
          <a:p>
            <a:pPr marL="0" indent="0">
              <a:buNone/>
            </a:pPr>
            <a:endParaRPr lang="zh-CN" altLang="en-US" sz="1400" b="0" dirty="0"/>
          </a:p>
          <a:p>
            <a:endParaRPr lang="zh-CN" altLang="en-US" sz="14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例：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400" b="0" dirty="0"/>
              <a:t>设有关系模式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（</a:t>
            </a:r>
            <a:r>
              <a:rPr lang="en-US" altLang="zh-CN" sz="2400" b="0" dirty="0"/>
              <a:t>A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B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C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D</a:t>
            </a:r>
            <a:r>
              <a:rPr lang="zh-CN" altLang="en-US" sz="2400" b="0" dirty="0"/>
              <a:t>），</a:t>
            </a:r>
            <a:endParaRPr lang="en-US" altLang="zh-CN" sz="2400" b="0" dirty="0"/>
          </a:p>
          <a:p>
            <a:pPr marL="0" indent="0">
              <a:buNone/>
            </a:pPr>
            <a:r>
              <a:rPr lang="zh-CN" altLang="en-US" sz="2400" b="0" dirty="0"/>
              <a:t>其函数依赖集</a:t>
            </a:r>
            <a:r>
              <a:rPr lang="en-US" altLang="zh-CN" sz="2400" b="0" dirty="0"/>
              <a:t>F={D→B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B →D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AD →B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AC →D}</a:t>
            </a:r>
            <a:r>
              <a:rPr lang="zh-CN" altLang="en-US" sz="2400" b="0" dirty="0"/>
              <a:t>，</a:t>
            </a:r>
            <a:endParaRPr lang="en-US" altLang="zh-CN" sz="2400" b="0" dirty="0"/>
          </a:p>
          <a:p>
            <a:pPr marL="0" indent="0">
              <a:buNone/>
            </a:pPr>
            <a:r>
              <a:rPr lang="zh-CN" altLang="en-US" sz="2400" b="0" dirty="0"/>
              <a:t>求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的所有候选码。</a:t>
            </a:r>
            <a:endParaRPr lang="en-US" altLang="zh-CN" sz="2400" b="0" dirty="0"/>
          </a:p>
          <a:p>
            <a:pPr marL="0" indent="0">
              <a:buNone/>
            </a:pPr>
            <a:endParaRPr lang="zh-CN" altLang="en-US" b="0" dirty="0"/>
          </a:p>
          <a:p>
            <a:pPr marL="0" indent="0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解：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400" b="0" dirty="0"/>
              <a:t>考察</a:t>
            </a:r>
            <a:r>
              <a:rPr lang="en-US" altLang="zh-CN" sz="2400" b="0" dirty="0"/>
              <a:t>F</a:t>
            </a:r>
            <a:r>
              <a:rPr lang="zh-CN" altLang="en-US" sz="2400" b="0" dirty="0"/>
              <a:t>发现，</a:t>
            </a:r>
            <a:r>
              <a:rPr lang="en-US" altLang="zh-CN" sz="2400" b="0" dirty="0"/>
              <a:t>A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C</a:t>
            </a:r>
            <a:r>
              <a:rPr lang="zh-CN" altLang="en-US" sz="2400" b="0" dirty="0"/>
              <a:t>两属性是</a:t>
            </a:r>
            <a:r>
              <a:rPr lang="en-US" altLang="zh-CN" sz="2400" b="0" dirty="0"/>
              <a:t>L</a:t>
            </a:r>
            <a:r>
              <a:rPr lang="zh-CN" altLang="en-US" sz="2400" b="0" dirty="0"/>
              <a:t>类属性，</a:t>
            </a:r>
            <a:endParaRPr lang="en-US" altLang="zh-CN" sz="2400" b="0" dirty="0"/>
          </a:p>
          <a:p>
            <a:pPr marL="0" indent="0">
              <a:buNone/>
            </a:pPr>
            <a:r>
              <a:rPr lang="zh-CN" altLang="en-US" sz="2400" b="0" dirty="0"/>
              <a:t>所以</a:t>
            </a:r>
            <a:r>
              <a:rPr lang="en-US" altLang="zh-CN" sz="2400" b="0" dirty="0"/>
              <a:t>AC</a:t>
            </a:r>
            <a:r>
              <a:rPr lang="zh-CN" altLang="en-US" sz="2400" b="0" dirty="0"/>
              <a:t>必是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的候选码成员，</a:t>
            </a:r>
            <a:endParaRPr lang="en-US" altLang="zh-CN" sz="2400" b="0" dirty="0"/>
          </a:p>
          <a:p>
            <a:pPr marL="0" indent="0">
              <a:buNone/>
            </a:pPr>
            <a:r>
              <a:rPr lang="zh-CN" altLang="en-US" sz="2400" b="0" dirty="0"/>
              <a:t>又因为（</a:t>
            </a:r>
            <a:r>
              <a:rPr lang="en-US" altLang="zh-CN" sz="2400" b="0" dirty="0"/>
              <a:t>AC</a:t>
            </a:r>
            <a:r>
              <a:rPr lang="zh-CN" altLang="en-US" sz="2400" b="0" dirty="0"/>
              <a:t>）</a:t>
            </a:r>
            <a:r>
              <a:rPr lang="en-US" altLang="zh-CN" sz="2400" b="0" baseline="30000" dirty="0"/>
              <a:t>+</a:t>
            </a:r>
            <a:r>
              <a:rPr lang="en-US" altLang="zh-CN" sz="2400" b="0" dirty="0"/>
              <a:t>=ABCD</a:t>
            </a:r>
            <a:r>
              <a:rPr lang="zh-CN" altLang="en-US" sz="2400" b="0" dirty="0"/>
              <a:t>，所以</a:t>
            </a:r>
            <a:r>
              <a:rPr lang="en-US" altLang="zh-CN" sz="2400" b="0" dirty="0"/>
              <a:t>AC</a:t>
            </a:r>
            <a:r>
              <a:rPr lang="zh-CN" altLang="en-US" sz="2400" b="0" dirty="0"/>
              <a:t>是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的唯一候选码。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定理：</a:t>
            </a:r>
            <a:r>
              <a:rPr lang="zh-CN" altLang="en-US" sz="2400" b="0" dirty="0"/>
              <a:t>对于给定的关系模式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及其函数依赖集</a:t>
            </a:r>
            <a:r>
              <a:rPr lang="en-US" altLang="zh-CN" sz="2400" b="0" dirty="0"/>
              <a:t>F</a:t>
            </a:r>
            <a:r>
              <a:rPr lang="zh-CN" altLang="en-US" sz="2400" b="0" dirty="0"/>
              <a:t>，</a:t>
            </a:r>
            <a:endParaRPr lang="en-US" altLang="zh-CN" sz="2400" b="0" dirty="0"/>
          </a:p>
          <a:p>
            <a:pPr marL="0" indent="0">
              <a:buNone/>
            </a:pPr>
            <a:r>
              <a:rPr lang="zh-CN" altLang="en-US" sz="2400" b="0" dirty="0"/>
              <a:t>若</a:t>
            </a:r>
            <a:r>
              <a:rPr lang="en-US" altLang="zh-CN" sz="2400" b="0" dirty="0"/>
              <a:t>X</a:t>
            </a:r>
            <a:r>
              <a:rPr lang="zh-CN" altLang="en-US" sz="2400" b="0" dirty="0"/>
              <a:t>（</a:t>
            </a:r>
            <a:r>
              <a:rPr lang="en-US" altLang="zh-CN" sz="2400" b="0" dirty="0"/>
              <a:t>X∈R</a:t>
            </a:r>
            <a:r>
              <a:rPr lang="zh-CN" altLang="en-US" sz="2400" b="0" dirty="0"/>
              <a:t>）是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类属性，则</a:t>
            </a:r>
            <a:r>
              <a:rPr lang="en-US" altLang="zh-CN" sz="2400" b="0" dirty="0"/>
              <a:t>X</a:t>
            </a:r>
            <a:r>
              <a:rPr lang="zh-CN" altLang="en-US" sz="2400" b="0" dirty="0"/>
              <a:t>不在任何候选码中。</a:t>
            </a:r>
            <a:endParaRPr lang="en-US" altLang="zh-CN" sz="2400" b="0" dirty="0"/>
          </a:p>
          <a:p>
            <a:pPr marL="0" indent="0">
              <a:buNone/>
            </a:pPr>
            <a:endParaRPr lang="zh-CN" altLang="en-US" sz="2400" b="0" dirty="0"/>
          </a:p>
          <a:p>
            <a:pPr marL="0" indent="0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定理：</a:t>
            </a:r>
            <a:r>
              <a:rPr lang="zh-CN" altLang="en-US" sz="2400" b="0" dirty="0"/>
              <a:t>对于给定的关系模式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及其函数依赖集</a:t>
            </a:r>
            <a:r>
              <a:rPr lang="en-US" altLang="zh-CN" sz="2400" b="0" dirty="0"/>
              <a:t>F</a:t>
            </a:r>
            <a:r>
              <a:rPr lang="zh-CN" altLang="en-US" sz="2400" b="0" dirty="0"/>
              <a:t>，</a:t>
            </a:r>
            <a:endParaRPr lang="en-US" altLang="zh-CN" sz="2400" b="0" dirty="0"/>
          </a:p>
          <a:p>
            <a:pPr marL="0" indent="0">
              <a:buNone/>
            </a:pPr>
            <a:r>
              <a:rPr lang="zh-CN" altLang="en-US" sz="2400" b="0" dirty="0"/>
              <a:t>若</a:t>
            </a:r>
            <a:r>
              <a:rPr lang="en-US" altLang="zh-CN" sz="2400" b="0" dirty="0"/>
              <a:t>X</a:t>
            </a:r>
            <a:r>
              <a:rPr lang="zh-CN" altLang="en-US" sz="2400" b="0" dirty="0"/>
              <a:t>（</a:t>
            </a:r>
            <a:r>
              <a:rPr lang="en-US" altLang="zh-CN" sz="2400" b="0" dirty="0"/>
              <a:t>X∈R</a:t>
            </a:r>
            <a:r>
              <a:rPr lang="zh-CN" altLang="en-US" sz="2400" b="0" dirty="0"/>
              <a:t>）是</a:t>
            </a:r>
            <a:r>
              <a:rPr lang="en-US" altLang="zh-CN" sz="2400" b="0" dirty="0"/>
              <a:t>N</a:t>
            </a:r>
            <a:r>
              <a:rPr lang="zh-CN" altLang="en-US" sz="2400" b="0" dirty="0"/>
              <a:t>类属性，则</a:t>
            </a:r>
            <a:r>
              <a:rPr lang="en-US" altLang="zh-CN" sz="2400" b="0" dirty="0"/>
              <a:t>X</a:t>
            </a:r>
            <a:r>
              <a:rPr lang="zh-CN" altLang="en-US" sz="2400" b="0" dirty="0"/>
              <a:t>必包含在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的任一候选码中。</a:t>
            </a:r>
            <a:endParaRPr lang="en-US" altLang="zh-CN" sz="2400" b="0" dirty="0"/>
          </a:p>
          <a:p>
            <a:pPr marL="0" indent="0">
              <a:buNone/>
            </a:pPr>
            <a:endParaRPr lang="zh-CN" altLang="en-US" sz="2400" b="0" dirty="0"/>
          </a:p>
          <a:p>
            <a:pPr marL="0" indent="0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推论：</a:t>
            </a:r>
            <a:r>
              <a:rPr lang="zh-CN" altLang="en-US" sz="2400" b="0" dirty="0"/>
              <a:t>对于给定的关系模式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及其函数依赖集</a:t>
            </a:r>
            <a:r>
              <a:rPr lang="en-US" altLang="zh-CN" sz="2400" b="0" dirty="0"/>
              <a:t>F</a:t>
            </a:r>
            <a:r>
              <a:rPr lang="zh-CN" altLang="en-US" sz="2400" b="0" dirty="0"/>
              <a:t>，</a:t>
            </a:r>
            <a:endParaRPr lang="en-US" altLang="zh-CN" sz="2400" b="0" dirty="0"/>
          </a:p>
          <a:p>
            <a:pPr marL="0" indent="0">
              <a:buNone/>
            </a:pPr>
            <a:r>
              <a:rPr lang="zh-CN" altLang="en-US" sz="2400" b="0" dirty="0">
                <a:highlight>
                  <a:srgbClr val="FFFF00"/>
                </a:highlight>
              </a:rPr>
              <a:t>若</a:t>
            </a:r>
            <a:r>
              <a:rPr lang="en-US" altLang="zh-CN" sz="2400" b="0" dirty="0">
                <a:highlight>
                  <a:srgbClr val="FFFF00"/>
                </a:highlight>
              </a:rPr>
              <a:t>X</a:t>
            </a:r>
            <a:r>
              <a:rPr lang="zh-CN" altLang="en-US" sz="2400" b="0" dirty="0">
                <a:highlight>
                  <a:srgbClr val="FFFF00"/>
                </a:highlight>
              </a:rPr>
              <a:t>（</a:t>
            </a:r>
            <a:r>
              <a:rPr lang="en-US" altLang="zh-CN" sz="2400" b="0" dirty="0">
                <a:highlight>
                  <a:srgbClr val="FFFF00"/>
                </a:highlight>
              </a:rPr>
              <a:t>X∈R</a:t>
            </a:r>
            <a:r>
              <a:rPr lang="zh-CN" altLang="en-US" sz="2400" b="0" dirty="0">
                <a:highlight>
                  <a:srgbClr val="FFFF00"/>
                </a:highlight>
              </a:rPr>
              <a:t>）是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L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类和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N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类组成的属性集</a:t>
            </a:r>
            <a:r>
              <a:rPr lang="zh-CN" altLang="en-US" sz="2400" b="0" dirty="0">
                <a:highlight>
                  <a:srgbClr val="FFFF00"/>
                </a:highlight>
              </a:rPr>
              <a:t>，且</a:t>
            </a:r>
            <a:r>
              <a:rPr lang="en-US" altLang="zh-CN" sz="2400" b="0" dirty="0">
                <a:highlight>
                  <a:srgbClr val="FFFF00"/>
                </a:highlight>
              </a:rPr>
              <a:t>X</a:t>
            </a:r>
            <a:r>
              <a:rPr lang="en-US" altLang="zh-CN" sz="2400" b="0" baseline="30000" dirty="0">
                <a:highlight>
                  <a:srgbClr val="FFFF00"/>
                </a:highlight>
              </a:rPr>
              <a:t>+</a:t>
            </a:r>
            <a:r>
              <a:rPr lang="zh-CN" altLang="en-US" sz="2400" b="0" dirty="0">
                <a:highlight>
                  <a:srgbClr val="FFFF00"/>
                </a:highlight>
              </a:rPr>
              <a:t>包含了</a:t>
            </a:r>
            <a:r>
              <a:rPr lang="en-US" altLang="zh-CN" sz="2400" b="0" dirty="0">
                <a:highlight>
                  <a:srgbClr val="FFFF00"/>
                </a:highlight>
              </a:rPr>
              <a:t>R</a:t>
            </a:r>
            <a:r>
              <a:rPr lang="zh-CN" altLang="en-US" sz="2400" b="0" dirty="0">
                <a:highlight>
                  <a:srgbClr val="FFFF00"/>
                </a:highlight>
              </a:rPr>
              <a:t>的全部属性；则</a:t>
            </a:r>
            <a:r>
              <a:rPr lang="en-US" altLang="zh-CN" sz="2400" b="0" dirty="0">
                <a:highlight>
                  <a:srgbClr val="FFFF00"/>
                </a:highlight>
              </a:rPr>
              <a:t>X</a:t>
            </a:r>
            <a:r>
              <a:rPr lang="zh-CN" altLang="en-US" sz="2400" b="0" dirty="0">
                <a:highlight>
                  <a:srgbClr val="FFFF00"/>
                </a:highlight>
              </a:rPr>
              <a:t>是</a:t>
            </a:r>
            <a:r>
              <a:rPr lang="en-US" altLang="zh-CN" sz="2400" b="0" dirty="0">
                <a:highlight>
                  <a:srgbClr val="FFFF00"/>
                </a:highlight>
              </a:rPr>
              <a:t>R</a:t>
            </a:r>
            <a:r>
              <a:rPr lang="zh-CN" altLang="en-US" sz="2400" b="0" dirty="0">
                <a:highlight>
                  <a:srgbClr val="FFFF00"/>
                </a:highlight>
              </a:rPr>
              <a:t>的唯一候选码。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zh-CN" dirty="0"/>
              <a:t>例</a:t>
            </a:r>
            <a:r>
              <a:rPr lang="en-US" altLang="zh-CN" dirty="0"/>
              <a:t> 1】</a:t>
            </a:r>
          </a:p>
          <a:p>
            <a:pPr marL="0" indent="0">
              <a:buNone/>
            </a:pPr>
            <a:r>
              <a:rPr lang="zh-CN" altLang="zh-CN" dirty="0"/>
              <a:t>设关系模式</a:t>
            </a:r>
            <a:r>
              <a:rPr lang="en-US" altLang="zh-CN" dirty="0"/>
              <a:t> U=(A , B , C , D ),</a:t>
            </a:r>
          </a:p>
          <a:p>
            <a:pPr marL="0" indent="0">
              <a:buNone/>
            </a:pPr>
            <a:r>
              <a:rPr lang="zh-CN" altLang="zh-CN" dirty="0"/>
              <a:t>函数依赖集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F={D→ B , B → D , AD → B , AC → D}, </a:t>
            </a:r>
          </a:p>
          <a:p>
            <a:pPr marL="0" indent="0">
              <a:buNone/>
            </a:pPr>
            <a:r>
              <a:rPr lang="zh-CN" altLang="zh-CN" dirty="0"/>
              <a:t>求</a:t>
            </a:r>
            <a:r>
              <a:rPr lang="en-US" altLang="zh-CN" dirty="0"/>
              <a:t> U </a:t>
            </a:r>
            <a:r>
              <a:rPr lang="zh-CN" altLang="zh-CN" dirty="0"/>
              <a:t>的候 选码。</a:t>
            </a:r>
            <a:endParaRPr lang="zh-CN" altLang="zh-CN" sz="4000" dirty="0"/>
          </a:p>
          <a:p>
            <a:pPr marL="0" indent="0">
              <a:buNone/>
            </a:pPr>
            <a:r>
              <a:rPr lang="zh-CN" altLang="zh-CN" dirty="0"/>
              <a:t>解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(1) L=(A , C), R=</a:t>
            </a:r>
            <a:r>
              <a:rPr lang="zh-CN" altLang="en-US" sz="2000" dirty="0"/>
              <a:t>空</a:t>
            </a:r>
            <a:r>
              <a:rPr lang="en-US" altLang="zh-CN" sz="2000" dirty="0"/>
              <a:t>, LR=(B , D), N=</a:t>
            </a:r>
            <a:r>
              <a:rPr lang="zh-CN" altLang="en-US" sz="2000" dirty="0"/>
              <a:t>空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(2) L</a:t>
            </a:r>
            <a:r>
              <a:rPr lang="zh-CN" altLang="zh-CN" sz="2000" dirty="0"/>
              <a:t>∪</a:t>
            </a:r>
            <a:r>
              <a:rPr lang="en-US" altLang="zh-CN" sz="2000" dirty="0"/>
              <a:t>N=(A , C), </a:t>
            </a:r>
            <a:r>
              <a:rPr lang="zh-CN" altLang="zh-CN" sz="2000" dirty="0"/>
              <a:t>因为</a:t>
            </a:r>
            <a:r>
              <a:rPr lang="en-US" altLang="zh-CN" sz="2000" dirty="0"/>
              <a:t>(AC) </a:t>
            </a:r>
            <a:r>
              <a:rPr lang="en-US" altLang="zh-CN" sz="2000" baseline="30000" dirty="0"/>
              <a:t>+ </a:t>
            </a:r>
            <a:r>
              <a:rPr lang="en-US" altLang="zh-CN" sz="2000" dirty="0"/>
              <a:t>= ACBD = U,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AC </a:t>
            </a:r>
            <a:r>
              <a:rPr lang="zh-CN" altLang="zh-CN" dirty="0">
                <a:solidFill>
                  <a:srgbClr val="FF0000"/>
                </a:solidFill>
              </a:rPr>
              <a:t>是唯一候选码</a:t>
            </a:r>
            <a:endParaRPr lang="zh-CN" altLang="zh-CN" sz="4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9850"/>
            <a:ext cx="8229600" cy="504135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2】</a:t>
            </a:r>
          </a:p>
          <a:p>
            <a:pPr marL="0" indent="0">
              <a:buNone/>
              <a:defRPr/>
            </a:pPr>
            <a:r>
              <a:rPr lang="en-US" altLang="zh-CN" dirty="0"/>
              <a:t>R&lt;U,F&gt;,U=(A,B,C,D,E,G),</a:t>
            </a:r>
          </a:p>
          <a:p>
            <a:pPr marL="0" indent="0">
              <a:buNone/>
              <a:defRPr/>
            </a:pPr>
            <a:r>
              <a:rPr lang="en-US" altLang="zh-CN" dirty="0"/>
              <a:t>F={AB→C,CD→E,E→A</a:t>
            </a:r>
            <a:r>
              <a:rPr lang="zh-CN" altLang="en-US" dirty="0"/>
              <a:t>，</a:t>
            </a:r>
            <a:r>
              <a:rPr lang="en-US" altLang="zh-CN" dirty="0"/>
              <a:t>A→G},</a:t>
            </a:r>
          </a:p>
          <a:p>
            <a:pPr marL="0" indent="0">
              <a:buNone/>
              <a:defRPr/>
            </a:pPr>
            <a:r>
              <a:rPr lang="zh-CN" altLang="en-US" dirty="0"/>
              <a:t>求候选码。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解</a:t>
            </a:r>
            <a:r>
              <a:rPr lang="en-US" altLang="zh-CN" sz="1600" dirty="0"/>
              <a:t>(1) L=(B,D), R=(G), LR=(A,C,E ), N=</a:t>
            </a:r>
            <a:r>
              <a:rPr lang="zh-CN" altLang="en-US" sz="1600" dirty="0"/>
              <a:t>空</a:t>
            </a:r>
            <a:r>
              <a:rPr lang="en-US" altLang="zh-CN" sz="1600" dirty="0"/>
              <a:t>;</a:t>
            </a:r>
          </a:p>
          <a:p>
            <a:pPr marL="0" indent="0">
              <a:buNone/>
            </a:pPr>
            <a:r>
              <a:rPr lang="en-US" altLang="zh-CN" sz="1600" dirty="0"/>
              <a:t>       (2) L</a:t>
            </a:r>
            <a:r>
              <a:rPr lang="zh-CN" altLang="zh-CN" sz="1600" dirty="0"/>
              <a:t>∪</a:t>
            </a:r>
            <a:r>
              <a:rPr lang="en-US" altLang="zh-CN" sz="1600" dirty="0"/>
              <a:t>N=(B,D),  (BD)</a:t>
            </a:r>
            <a:r>
              <a:rPr lang="en-US" altLang="zh-CN" sz="1600" baseline="30000" dirty="0"/>
              <a:t>+</a:t>
            </a:r>
            <a:r>
              <a:rPr lang="en-US" altLang="zh-CN" sz="1600" dirty="0"/>
              <a:t>=BD;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       (3)ABD</a:t>
            </a:r>
            <a:r>
              <a:rPr lang="zh-CN" altLang="en-US" sz="1600" dirty="0"/>
              <a:t>：</a:t>
            </a:r>
            <a:r>
              <a:rPr lang="en-US" altLang="zh-CN" sz="1600" dirty="0"/>
              <a:t>AB→C,CD→E, A→G,</a:t>
            </a:r>
          </a:p>
          <a:p>
            <a:pPr marL="0" indent="0">
              <a:buNone/>
            </a:pPr>
            <a:r>
              <a:rPr lang="en-US" altLang="zh-CN" sz="1600" dirty="0"/>
              <a:t>                     </a:t>
            </a:r>
            <a:r>
              <a:rPr lang="zh-CN" altLang="en-US" sz="1600" dirty="0"/>
              <a:t>所以</a:t>
            </a:r>
            <a:r>
              <a:rPr lang="en-US" altLang="zh-CN" sz="1600" dirty="0"/>
              <a:t>(ABD)</a:t>
            </a:r>
            <a:r>
              <a:rPr lang="en-US" altLang="zh-CN" sz="1600" baseline="30000" dirty="0"/>
              <a:t>+ </a:t>
            </a:r>
            <a:r>
              <a:rPr lang="en-US" altLang="zh-CN" sz="1600" dirty="0"/>
              <a:t>= ABDCEG = U</a:t>
            </a:r>
            <a:br>
              <a:rPr lang="en-US" altLang="zh-CN" sz="1600" dirty="0"/>
            </a:br>
            <a:r>
              <a:rPr lang="en-US" altLang="zh-CN" sz="1600" dirty="0"/>
              <a:t>  </a:t>
            </a:r>
            <a:r>
              <a:rPr lang="zh-CN" altLang="en-US" sz="1600" dirty="0"/>
              <a:t>         </a:t>
            </a:r>
            <a:r>
              <a:rPr lang="en-US" altLang="zh-CN" sz="1600" dirty="0"/>
              <a:t>BDC</a:t>
            </a:r>
            <a:r>
              <a:rPr lang="zh-CN" altLang="en-US" sz="1600" dirty="0"/>
              <a:t>：</a:t>
            </a:r>
            <a:r>
              <a:rPr lang="en-US" altLang="zh-CN" sz="1600" dirty="0"/>
              <a:t>CD→E, E→A, A→G</a:t>
            </a:r>
          </a:p>
          <a:p>
            <a:pPr marL="0" indent="0">
              <a:buNone/>
            </a:pPr>
            <a:r>
              <a:rPr lang="zh-CN" altLang="en-US" sz="1600" dirty="0"/>
              <a:t>                    所以</a:t>
            </a:r>
            <a:r>
              <a:rPr lang="en-US" altLang="zh-CN" sz="1600" dirty="0"/>
              <a:t>(BDC)</a:t>
            </a:r>
            <a:r>
              <a:rPr lang="en-US" altLang="zh-CN" sz="1600" baseline="30000" dirty="0"/>
              <a:t>+ </a:t>
            </a:r>
            <a:r>
              <a:rPr lang="en-US" altLang="zh-CN" sz="1600" dirty="0"/>
              <a:t>= BDCEAG = U</a:t>
            </a:r>
            <a:br>
              <a:rPr lang="en-US" altLang="zh-CN" sz="1600" dirty="0"/>
            </a:br>
            <a:r>
              <a:rPr lang="en-US" altLang="zh-CN" sz="1600" dirty="0"/>
              <a:t>           BDE</a:t>
            </a:r>
            <a:r>
              <a:rPr lang="zh-CN" altLang="en-US" sz="1600" dirty="0"/>
              <a:t>：</a:t>
            </a:r>
            <a:r>
              <a:rPr lang="en-US" altLang="zh-CN" sz="1600" dirty="0"/>
              <a:t>E→A, A→G, AB→C,</a:t>
            </a:r>
          </a:p>
          <a:p>
            <a:pPr marL="0" indent="0">
              <a:buNone/>
            </a:pPr>
            <a:r>
              <a:rPr lang="en-US" altLang="zh-CN" sz="1600" dirty="0"/>
              <a:t>                  </a:t>
            </a:r>
            <a:r>
              <a:rPr lang="zh-CN" altLang="en-US" sz="1600" dirty="0"/>
              <a:t>所以</a:t>
            </a:r>
            <a:r>
              <a:rPr lang="en-US" altLang="zh-CN" sz="1600" dirty="0"/>
              <a:t>(BDE)</a:t>
            </a:r>
            <a:r>
              <a:rPr lang="en-US" altLang="zh-CN" sz="1600" baseline="30000" dirty="0"/>
              <a:t>+ </a:t>
            </a:r>
            <a:r>
              <a:rPr lang="en-US" altLang="zh-CN" sz="1600" dirty="0"/>
              <a:t>= BDEAGC = U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候选码有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个分别是</a:t>
            </a:r>
            <a:r>
              <a:rPr lang="en-US" altLang="zh-CN" dirty="0">
                <a:solidFill>
                  <a:srgbClr val="FF0000"/>
                </a:solidFill>
              </a:rPr>
              <a:t>ABD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BCD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BDE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690" y="281662"/>
            <a:ext cx="8784609" cy="514259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</a:rPr>
              <a:t>【</a:t>
            </a:r>
            <a:r>
              <a:rPr lang="zh-CN" altLang="en-US" dirty="0">
                <a:highlight>
                  <a:srgbClr val="FFFF00"/>
                </a:highlight>
              </a:rPr>
              <a:t>例</a:t>
            </a:r>
            <a:r>
              <a:rPr lang="en-US" altLang="zh-CN" dirty="0">
                <a:highlight>
                  <a:srgbClr val="FFFF00"/>
                </a:highlight>
              </a:rPr>
              <a:t>3】</a:t>
            </a:r>
          </a:p>
          <a:p>
            <a:pPr marL="0" indent="0">
              <a:buNone/>
            </a:pPr>
            <a:r>
              <a:rPr lang="zh-CN" altLang="zh-CN" sz="2400" dirty="0"/>
              <a:t>设关系模式</a:t>
            </a:r>
            <a:r>
              <a:rPr lang="en-US" altLang="zh-CN" sz="2400" dirty="0"/>
              <a:t> U=(A , B , C , D , E , F ),</a:t>
            </a:r>
          </a:p>
          <a:p>
            <a:pPr marL="0" indent="0">
              <a:buNone/>
            </a:pPr>
            <a:r>
              <a:rPr lang="zh-CN" altLang="zh-CN" sz="2400" dirty="0"/>
              <a:t>函数依赖集</a:t>
            </a:r>
            <a:r>
              <a:rPr lang="en-US" altLang="zh-CN" sz="2400" dirty="0"/>
              <a:t> F={A→BC , BC→A , BCD→EF , E→C}, </a:t>
            </a:r>
          </a:p>
          <a:p>
            <a:pPr marL="0" indent="0">
              <a:buNone/>
            </a:pPr>
            <a:r>
              <a:rPr lang="zh-CN" altLang="zh-CN" sz="2400" dirty="0"/>
              <a:t>求</a:t>
            </a:r>
            <a:r>
              <a:rPr lang="en-US" altLang="zh-CN" sz="2400" dirty="0"/>
              <a:t> R </a:t>
            </a:r>
            <a:r>
              <a:rPr lang="zh-CN" altLang="zh-CN" sz="2400" dirty="0"/>
              <a:t>的候选码。</a:t>
            </a:r>
          </a:p>
          <a:p>
            <a:pPr marL="0" indent="0">
              <a:buNone/>
            </a:pPr>
            <a:r>
              <a:rPr lang="zh-CN" altLang="zh-CN" sz="2400" dirty="0"/>
              <a:t>解</a:t>
            </a:r>
            <a:r>
              <a:rPr lang="en-US" altLang="zh-CN" sz="2400" dirty="0"/>
              <a:t>:</a:t>
            </a:r>
          </a:p>
          <a:p>
            <a:pPr marL="0" indent="0">
              <a:buNone/>
            </a:pPr>
            <a:r>
              <a:rPr lang="en-US" altLang="zh-CN" sz="1600" dirty="0"/>
              <a:t>(1) L=(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0066FF"/>
                </a:highlight>
              </a:rPr>
              <a:t>D</a:t>
            </a:r>
            <a:r>
              <a:rPr lang="en-US" altLang="zh-CN" sz="1600" dirty="0"/>
              <a:t>), R=(F), LR=(</a:t>
            </a:r>
            <a:r>
              <a:rPr lang="en-US" altLang="zh-CN" sz="1600" dirty="0">
                <a:highlight>
                  <a:srgbClr val="FFFF00"/>
                </a:highlight>
              </a:rPr>
              <a:t>A , B , C , E </a:t>
            </a:r>
            <a:r>
              <a:rPr lang="en-US" altLang="zh-CN" sz="1600" dirty="0"/>
              <a:t>), N=</a:t>
            </a:r>
            <a:r>
              <a:rPr lang="zh-CN" altLang="en-US" sz="1600" dirty="0"/>
              <a:t>空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(2) L</a:t>
            </a:r>
            <a:r>
              <a:rPr lang="zh-CN" altLang="zh-CN" sz="1600" dirty="0"/>
              <a:t>∪</a:t>
            </a:r>
            <a:r>
              <a:rPr lang="en-US" altLang="zh-CN" sz="1600" dirty="0"/>
              <a:t>N=(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0066FF"/>
                </a:highlight>
              </a:rPr>
              <a:t>D</a:t>
            </a:r>
            <a:r>
              <a:rPr lang="en-US" altLang="zh-CN" sz="1600" dirty="0"/>
              <a:t>) , D</a:t>
            </a:r>
            <a:r>
              <a:rPr lang="en-US" altLang="zh-CN" sz="1600" baseline="30000" dirty="0"/>
              <a:t>+</a:t>
            </a:r>
            <a:r>
              <a:rPr lang="en-US" altLang="zh-CN" sz="1600" dirty="0"/>
              <a:t>=D;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(3)</a:t>
            </a:r>
            <a:r>
              <a:rPr lang="zh-CN" altLang="en-US" sz="1600" dirty="0"/>
              <a:t>依次给</a:t>
            </a:r>
            <a:r>
              <a:rPr lang="en-US" altLang="zh-CN" sz="1600" dirty="0"/>
              <a:t>D</a:t>
            </a:r>
            <a:r>
              <a:rPr lang="zh-CN" altLang="en-US" sz="1600" dirty="0"/>
              <a:t>增加</a:t>
            </a:r>
            <a:r>
              <a:rPr lang="en-US" altLang="zh-CN" sz="1600" dirty="0"/>
              <a:t>LR</a:t>
            </a:r>
            <a:r>
              <a:rPr lang="zh-CN" altLang="en-US" sz="1600" dirty="0"/>
              <a:t>类中一个属性：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(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0066FF"/>
                </a:highlight>
              </a:rPr>
              <a:t>D</a:t>
            </a:r>
            <a:r>
              <a:rPr lang="en-US" altLang="zh-CN" sz="1600" dirty="0">
                <a:highlight>
                  <a:srgbClr val="FFFF00"/>
                </a:highlight>
              </a:rPr>
              <a:t>A</a:t>
            </a:r>
            <a:r>
              <a:rPr lang="en-US" altLang="zh-CN" sz="1600" dirty="0"/>
              <a:t>)</a:t>
            </a:r>
            <a:r>
              <a:rPr lang="en-US" altLang="zh-CN" sz="1600" baseline="30000" dirty="0"/>
              <a:t>+</a:t>
            </a:r>
            <a:r>
              <a:rPr lang="en-US" altLang="zh-CN" sz="1600" dirty="0"/>
              <a:t>=DABCEF=U, (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0066FF"/>
                </a:highlight>
              </a:rPr>
              <a:t>D</a:t>
            </a:r>
            <a:r>
              <a:rPr lang="en-US" altLang="zh-CN" sz="1600" dirty="0">
                <a:highlight>
                  <a:srgbClr val="FFFF00"/>
                </a:highlight>
              </a:rPr>
              <a:t>B</a:t>
            </a:r>
            <a:r>
              <a:rPr lang="en-US" altLang="zh-CN" sz="1600" dirty="0"/>
              <a:t>)</a:t>
            </a:r>
            <a:r>
              <a:rPr lang="en-US" altLang="zh-CN" sz="1600" baseline="30000" dirty="0"/>
              <a:t>+</a:t>
            </a:r>
            <a:r>
              <a:rPr lang="en-US" altLang="zh-CN" sz="1600" dirty="0"/>
              <a:t>=DB ,(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0066FF"/>
                </a:highlight>
              </a:rPr>
              <a:t>D</a:t>
            </a:r>
            <a:r>
              <a:rPr lang="en-US" altLang="zh-CN" sz="1600" dirty="0">
                <a:highlight>
                  <a:srgbClr val="FFFF00"/>
                </a:highlight>
              </a:rPr>
              <a:t>C</a:t>
            </a:r>
            <a:r>
              <a:rPr lang="en-US" altLang="zh-CN" sz="1600" dirty="0"/>
              <a:t>)</a:t>
            </a:r>
            <a:r>
              <a:rPr lang="en-US" altLang="zh-CN" sz="1600" baseline="30000" dirty="0"/>
              <a:t>+</a:t>
            </a:r>
            <a:r>
              <a:rPr lang="en-US" altLang="zh-CN" sz="1600" dirty="0"/>
              <a:t>=DC, (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0066FF"/>
                </a:highlight>
              </a:rPr>
              <a:t>D</a:t>
            </a:r>
            <a:r>
              <a:rPr lang="en-US" altLang="zh-CN" sz="1600" dirty="0">
                <a:highlight>
                  <a:srgbClr val="FFFF00"/>
                </a:highlight>
              </a:rPr>
              <a:t>E</a:t>
            </a:r>
            <a:r>
              <a:rPr lang="en-US" altLang="zh-CN" sz="1600" dirty="0"/>
              <a:t>)</a:t>
            </a:r>
            <a:r>
              <a:rPr lang="en-US" altLang="zh-CN" sz="1600" baseline="30000" dirty="0"/>
              <a:t>+</a:t>
            </a:r>
            <a:r>
              <a:rPr lang="en-US" altLang="zh-CN" sz="1600" dirty="0"/>
              <a:t>=DEC, </a:t>
            </a:r>
            <a:r>
              <a:rPr lang="zh-CN" altLang="zh-CN" sz="1600" dirty="0"/>
              <a:t>所以</a:t>
            </a:r>
            <a:r>
              <a:rPr lang="en-US" altLang="zh-CN" sz="1600" dirty="0"/>
              <a:t> DA </a:t>
            </a:r>
            <a:r>
              <a:rPr lang="zh-CN" altLang="zh-CN" sz="1600" dirty="0"/>
              <a:t>是候选码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(4) </a:t>
            </a:r>
            <a:r>
              <a:rPr lang="zh-CN" altLang="en-US" sz="1600" dirty="0"/>
              <a:t>继续给</a:t>
            </a:r>
            <a:r>
              <a:rPr lang="en-US" altLang="zh-CN" sz="1600" dirty="0"/>
              <a:t>DB</a:t>
            </a:r>
            <a:r>
              <a:rPr lang="zh-CN" altLang="en-US" sz="1600" dirty="0"/>
              <a:t>、</a:t>
            </a:r>
            <a:r>
              <a:rPr lang="en-US" altLang="zh-CN" sz="1600" dirty="0"/>
              <a:t>DC</a:t>
            </a:r>
            <a:r>
              <a:rPr lang="zh-CN" altLang="en-US" sz="1600" dirty="0"/>
              <a:t>增加</a:t>
            </a:r>
            <a:r>
              <a:rPr lang="en-US" altLang="zh-CN" sz="1600" dirty="0"/>
              <a:t>LR</a:t>
            </a:r>
            <a:r>
              <a:rPr lang="zh-CN" altLang="en-US" sz="1600" dirty="0"/>
              <a:t>类中的属性：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(</a:t>
            </a:r>
            <a:r>
              <a:rPr lang="en-US" altLang="zh-CN" sz="1600" dirty="0">
                <a:highlight>
                  <a:srgbClr val="FF00FF"/>
                </a:highlight>
              </a:rPr>
              <a:t>DB</a:t>
            </a:r>
            <a:r>
              <a:rPr lang="en-US" altLang="zh-CN" sz="1600" dirty="0">
                <a:highlight>
                  <a:srgbClr val="FFFF00"/>
                </a:highlight>
              </a:rPr>
              <a:t>C</a:t>
            </a:r>
            <a:r>
              <a:rPr lang="en-US" altLang="zh-CN" sz="1600" dirty="0"/>
              <a:t>)</a:t>
            </a:r>
            <a:r>
              <a:rPr lang="en-US" altLang="zh-CN" sz="1600" baseline="30000" dirty="0"/>
              <a:t>+</a:t>
            </a:r>
            <a:r>
              <a:rPr lang="en-US" altLang="zh-CN" sz="1600" dirty="0"/>
              <a:t>=DBCAEF=U, (</a:t>
            </a:r>
            <a:r>
              <a:rPr lang="en-US" altLang="zh-CN" sz="1600" dirty="0">
                <a:highlight>
                  <a:srgbClr val="FF00FF"/>
                </a:highlight>
              </a:rPr>
              <a:t>DB</a:t>
            </a:r>
            <a:r>
              <a:rPr lang="en-US" altLang="zh-CN" sz="1600" dirty="0">
                <a:highlight>
                  <a:srgbClr val="FFFF00"/>
                </a:highlight>
              </a:rPr>
              <a:t>E</a:t>
            </a:r>
            <a:r>
              <a:rPr lang="en-US" altLang="zh-CN" sz="1600" dirty="0"/>
              <a:t>)</a:t>
            </a:r>
            <a:r>
              <a:rPr lang="en-US" altLang="zh-CN" sz="1600" baseline="30000" dirty="0"/>
              <a:t>+</a:t>
            </a:r>
            <a:r>
              <a:rPr lang="en-US" altLang="zh-CN" sz="1600" dirty="0"/>
              <a:t>=DBECAF=U, </a:t>
            </a:r>
          </a:p>
          <a:p>
            <a:pPr marL="0" indent="0">
              <a:buNone/>
            </a:pPr>
            <a:r>
              <a:rPr lang="en-US" altLang="zh-CN" sz="1600" dirty="0"/>
              <a:t>    (</a:t>
            </a:r>
            <a:r>
              <a:rPr lang="en-US" altLang="zh-CN" sz="1600" dirty="0">
                <a:highlight>
                  <a:srgbClr val="00FF00"/>
                </a:highlight>
              </a:rPr>
              <a:t>DC</a:t>
            </a:r>
            <a:r>
              <a:rPr lang="en-US" altLang="zh-CN" sz="1600" dirty="0">
                <a:highlight>
                  <a:srgbClr val="FFFF00"/>
                </a:highlight>
              </a:rPr>
              <a:t>E</a:t>
            </a:r>
            <a:r>
              <a:rPr lang="en-US" altLang="zh-CN" sz="1600" dirty="0"/>
              <a:t>)</a:t>
            </a:r>
            <a:r>
              <a:rPr lang="en-US" altLang="zh-CN" sz="1600" baseline="30000" dirty="0"/>
              <a:t>+</a:t>
            </a:r>
            <a:r>
              <a:rPr lang="en-US" altLang="zh-CN" sz="1600" dirty="0"/>
              <a:t>=DCE, 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zh-CN" altLang="zh-CN" sz="1600" dirty="0"/>
              <a:t>所以</a:t>
            </a:r>
            <a:r>
              <a:rPr lang="en-US" altLang="zh-CN" sz="1600" dirty="0"/>
              <a:t>DBC</a:t>
            </a:r>
            <a:r>
              <a:rPr lang="zh-CN" altLang="zh-CN" sz="1600" dirty="0"/>
              <a:t>、</a:t>
            </a:r>
            <a:r>
              <a:rPr lang="en-US" altLang="zh-CN" sz="1600" dirty="0"/>
              <a:t>DBE </a:t>
            </a:r>
            <a:r>
              <a:rPr lang="zh-CN" altLang="zh-CN" sz="1600" dirty="0"/>
              <a:t>是候选码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(5) U </a:t>
            </a:r>
            <a:r>
              <a:rPr lang="zh-CN" altLang="zh-CN" sz="1600" dirty="0"/>
              <a:t>的候选码有</a:t>
            </a:r>
            <a:r>
              <a:rPr lang="en-US" altLang="zh-CN" sz="1600" dirty="0"/>
              <a:t> </a:t>
            </a:r>
            <a:r>
              <a:rPr lang="en-US" altLang="zh-CN" sz="1600" dirty="0">
                <a:highlight>
                  <a:srgbClr val="D9FDA5"/>
                </a:highlight>
              </a:rPr>
              <a:t>DA</a:t>
            </a:r>
            <a:r>
              <a:rPr lang="zh-CN" altLang="zh-CN" sz="1600" dirty="0">
                <a:highlight>
                  <a:srgbClr val="D9FDA5"/>
                </a:highlight>
              </a:rPr>
              <a:t>、</a:t>
            </a:r>
            <a:r>
              <a:rPr lang="en-US" altLang="zh-CN" sz="1600" dirty="0">
                <a:highlight>
                  <a:srgbClr val="D9FDA5"/>
                </a:highlight>
              </a:rPr>
              <a:t>DBC</a:t>
            </a:r>
            <a:r>
              <a:rPr lang="zh-CN" altLang="zh-CN" sz="1600" dirty="0">
                <a:highlight>
                  <a:srgbClr val="D9FDA5"/>
                </a:highlight>
              </a:rPr>
              <a:t>、</a:t>
            </a:r>
            <a:r>
              <a:rPr lang="en-US" altLang="zh-CN" sz="1600" dirty="0">
                <a:highlight>
                  <a:srgbClr val="D9FDA5"/>
                </a:highlight>
              </a:rPr>
              <a:t>DBE</a:t>
            </a:r>
            <a:endParaRPr lang="zh-CN" altLang="zh-CN" sz="1600" dirty="0">
              <a:highlight>
                <a:srgbClr val="D9FDA5"/>
              </a:highlight>
            </a:endParaRPr>
          </a:p>
          <a:p>
            <a:endParaRPr lang="zh-CN" altLang="en-US" dirty="0"/>
          </a:p>
        </p:txBody>
      </p:sp>
      <p:sp>
        <p:nvSpPr>
          <p:cNvPr id="5" name="星形: 五角 4"/>
          <p:cNvSpPr/>
          <p:nvPr/>
        </p:nvSpPr>
        <p:spPr bwMode="auto">
          <a:xfrm>
            <a:off x="6804155" y="1268850"/>
            <a:ext cx="1728120" cy="1584110"/>
          </a:xfrm>
          <a:prstGeom prst="star5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星形: 五角 5"/>
          <p:cNvSpPr/>
          <p:nvPr/>
        </p:nvSpPr>
        <p:spPr bwMode="auto">
          <a:xfrm>
            <a:off x="6588140" y="1124840"/>
            <a:ext cx="914400" cy="914400"/>
          </a:xfrm>
          <a:prstGeom prst="star5">
            <a:avLst>
              <a:gd name="adj" fmla="val 22716"/>
              <a:gd name="hf" fmla="val 105146"/>
              <a:gd name="vf" fmla="val 110557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F66BB6-7475-4B3E-A39E-CB7B577FFC53}"/>
              </a:ext>
            </a:extLst>
          </p:cNvPr>
          <p:cNvSpPr txBox="1"/>
          <p:nvPr/>
        </p:nvSpPr>
        <p:spPr>
          <a:xfrm>
            <a:off x="323705" y="5949175"/>
            <a:ext cx="481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https://blog.csdn.net/Game_Zmh/article/details/88059438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60418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规范化小结（续）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sym typeface="Calibri" panose="020F0502020204030204" pitchFamily="34" charset="0"/>
              </a:rPr>
              <a:t>不能说规范化程度越高的关系模式就越好。</a:t>
            </a:r>
          </a:p>
          <a:p>
            <a:pPr lvl="1" indent="-285750" algn="l">
              <a:lnSpc>
                <a:spcPct val="150000"/>
              </a:lnSpc>
            </a:pPr>
            <a:endParaRPr lang="zh-CN" altLang="en-US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zh-CN" altLang="en-US">
                <a:sym typeface="Calibri" panose="020F0502020204030204" pitchFamily="34" charset="0"/>
              </a:rPr>
              <a:t>          必须对现实世界的实际情况和用户应用需求作进一步分析，确定一个</a:t>
            </a:r>
            <a:r>
              <a:rPr lang="zh-CN" altLang="en-US">
                <a:solidFill>
                  <a:srgbClr val="0066FF"/>
                </a:solidFill>
                <a:sym typeface="Calibri" panose="020F0502020204030204" pitchFamily="34" charset="0"/>
              </a:rPr>
              <a:t>合适的、能够反映现实世界的模式</a:t>
            </a:r>
            <a:r>
              <a:rPr lang="zh-CN" altLang="en-US">
                <a:sym typeface="Calibri" panose="020F0502020204030204" pitchFamily="34" charset="0"/>
              </a:rPr>
              <a:t>。上面的规范化步骤可以在其中任何一步终止。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页脚占位符 4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6.1 </a:t>
            </a:r>
            <a:r>
              <a:rPr lang="zh-CN" altLang="en-US"/>
              <a:t>问题的提出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sz="4000" dirty="0"/>
              <a:t>逻辑设计（表结构）</a:t>
            </a:r>
            <a:endParaRPr lang="en-US" altLang="zh-CN" sz="4000" dirty="0"/>
          </a:p>
          <a:p>
            <a:pPr lvl="1" algn="just">
              <a:lnSpc>
                <a:spcPct val="170000"/>
              </a:lnSpc>
            </a:pPr>
            <a:r>
              <a:rPr lang="zh-CN" altLang="en-US" dirty="0"/>
              <a:t>针对具体问题，构造数据模式</a:t>
            </a:r>
          </a:p>
          <a:p>
            <a:pPr lvl="1" algn="just">
              <a:lnSpc>
                <a:spcPct val="170000"/>
              </a:lnSpc>
            </a:pPr>
            <a:r>
              <a:rPr lang="zh-CN" altLang="en-US" dirty="0"/>
              <a:t>工具：</a:t>
            </a:r>
            <a:r>
              <a:rPr lang="zh-CN" altLang="en-US" dirty="0">
                <a:solidFill>
                  <a:srgbClr val="0066FF"/>
                </a:solidFill>
              </a:rPr>
              <a:t>关系数据库的</a:t>
            </a:r>
            <a:r>
              <a:rPr lang="zh-CN" altLang="en-US" dirty="0">
                <a:solidFill>
                  <a:srgbClr val="0066FF"/>
                </a:solidFill>
                <a:highlight>
                  <a:srgbClr val="FFFF00"/>
                </a:highlight>
              </a:rPr>
              <a:t>规范化理论</a:t>
            </a:r>
            <a:endParaRPr lang="zh-CN" altLang="en-US" sz="2800" dirty="0">
              <a:solidFill>
                <a:srgbClr val="0066FF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700" y="786122"/>
            <a:ext cx="8229600" cy="4854575"/>
          </a:xfrm>
          <a:ln>
            <a:miter/>
          </a:ln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96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END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9151"/>
            <a:ext cx="5361397" cy="445408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682" y="980830"/>
            <a:ext cx="5325761" cy="31686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6146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关系模式由五部分组成，是一个五元组：</a:t>
            </a:r>
            <a:br>
              <a:rPr lang="zh-CN" altLang="en-US" dirty="0">
                <a:sym typeface="Calibri" panose="020F0502020204030204" pitchFamily="34" charset="0"/>
              </a:rPr>
            </a:br>
            <a:r>
              <a:rPr lang="zh-CN" altLang="en-US" dirty="0">
                <a:sym typeface="Calibri" panose="020F0502020204030204" pitchFamily="34" charset="0"/>
              </a:rPr>
              <a:t>            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R(U, D, DOM, F)</a:t>
            </a:r>
            <a:endParaRPr lang="zh-CN" altLang="en-US" dirty="0">
              <a:highlight>
                <a:srgbClr val="FFFF00"/>
              </a:highlight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R</a:t>
            </a:r>
            <a:r>
              <a:rPr lang="zh-CN" altLang="en-US" dirty="0">
                <a:sym typeface="Calibri" panose="020F0502020204030204" pitchFamily="34" charset="0"/>
              </a:rPr>
              <a:t>是符号化的元组语义</a:t>
            </a:r>
            <a:endParaRPr lang="en-US" altLang="en-US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U</a:t>
            </a:r>
            <a:r>
              <a:rPr lang="zh-CN" altLang="en-US" dirty="0">
                <a:sym typeface="Calibri" panose="020F0502020204030204" pitchFamily="34" charset="0"/>
              </a:rPr>
              <a:t>为一组属性</a:t>
            </a:r>
            <a:endParaRPr lang="en-US" altLang="en-US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D</a:t>
            </a:r>
            <a:r>
              <a:rPr lang="zh-CN" altLang="en-US" dirty="0">
                <a:sym typeface="Calibri" panose="020F0502020204030204" pitchFamily="34" charset="0"/>
              </a:rPr>
              <a:t>为属性组</a:t>
            </a:r>
            <a:r>
              <a:rPr lang="en-US" altLang="zh-CN" dirty="0">
                <a:sym typeface="Calibri" panose="020F0502020204030204" pitchFamily="34" charset="0"/>
              </a:rPr>
              <a:t>U</a:t>
            </a:r>
            <a:r>
              <a:rPr lang="zh-CN" altLang="en-US" dirty="0">
                <a:sym typeface="Calibri" panose="020F0502020204030204" pitchFamily="34" charset="0"/>
              </a:rPr>
              <a:t>中的属性所来自的域</a:t>
            </a:r>
            <a:endParaRPr lang="en-US" altLang="en-US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DOM</a:t>
            </a:r>
            <a:r>
              <a:rPr lang="zh-CN" altLang="en-US" dirty="0">
                <a:sym typeface="Calibri" panose="020F0502020204030204" pitchFamily="34" charset="0"/>
              </a:rPr>
              <a:t>为属性到域的映射</a:t>
            </a:r>
            <a:endParaRPr lang="en-US" altLang="en-US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F</a:t>
            </a:r>
            <a:r>
              <a:rPr lang="zh-CN" altLang="en-US" dirty="0">
                <a:sym typeface="Calibri" panose="020F0502020204030204" pitchFamily="34" charset="0"/>
              </a:rPr>
              <a:t>为属性组</a:t>
            </a:r>
            <a:r>
              <a:rPr lang="en-US" altLang="zh-CN" dirty="0">
                <a:sym typeface="Calibri" panose="020F0502020204030204" pitchFamily="34" charset="0"/>
              </a:rPr>
              <a:t>U</a:t>
            </a:r>
            <a:r>
              <a:rPr lang="zh-CN" altLang="en-US" dirty="0">
                <a:sym typeface="Calibri" panose="020F0502020204030204" pitchFamily="34" charset="0"/>
              </a:rPr>
              <a:t>上的一组数据依赖</a:t>
            </a:r>
            <a:endParaRPr lang="en-US" altLang="en-US" dirty="0"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</a:p>
        </p:txBody>
      </p:sp>
      <p:sp>
        <p:nvSpPr>
          <p:cNvPr id="7170" name="内容占位符 2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311775"/>
          </a:xfrm>
        </p:spPr>
        <p:txBody>
          <a:bodyPr/>
          <a:lstStyle/>
          <a:p>
            <a:pPr marL="800100" lvl="1" indent="-342900" algn="l">
              <a:lnSpc>
                <a:spcPct val="150000"/>
              </a:lnSpc>
              <a:buSzPct val="87000"/>
            </a:pP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DOM</a:t>
            </a:r>
            <a:r>
              <a:rPr lang="zh-CN" altLang="en-US" dirty="0"/>
              <a:t>与模式设计关系不大，只用到三元组：</a:t>
            </a:r>
            <a:r>
              <a:rPr lang="en-US" altLang="zh-CN" dirty="0">
                <a:highlight>
                  <a:srgbClr val="FFFF00"/>
                </a:highlight>
              </a:rPr>
              <a:t>R&lt;U,F&gt;</a:t>
            </a:r>
            <a:endParaRPr lang="zh-CN" altLang="en-US" dirty="0">
              <a:highlight>
                <a:srgbClr val="FFFF00"/>
              </a:highlight>
            </a:endParaRPr>
          </a:p>
          <a:p>
            <a:pPr marL="800100" lvl="1" indent="-342900" algn="l">
              <a:lnSpc>
                <a:spcPct val="150000"/>
              </a:lnSpc>
              <a:buSzPct val="87000"/>
            </a:pPr>
            <a:endParaRPr lang="zh-CN" altLang="en-US" dirty="0"/>
          </a:p>
          <a:p>
            <a:pPr marL="800100" lvl="1" indent="-342900" algn="l">
              <a:lnSpc>
                <a:spcPct val="150000"/>
              </a:lnSpc>
              <a:buSzPct val="87000"/>
            </a:pPr>
            <a:r>
              <a:rPr lang="zh-CN" altLang="en-US" dirty="0"/>
              <a:t>二维表</a:t>
            </a:r>
            <a:r>
              <a:rPr lang="zh-CN" altLang="en-US" dirty="0">
                <a:solidFill>
                  <a:srgbClr val="0066FF"/>
                </a:solidFill>
              </a:rPr>
              <a:t>每个分量必须是不可分开的数据项。</a:t>
            </a:r>
          </a:p>
          <a:p>
            <a:pPr marL="800100" lvl="1" indent="-342900" algn="l">
              <a:lnSpc>
                <a:spcPct val="150000"/>
              </a:lnSpc>
              <a:buSzPct val="87000"/>
            </a:pPr>
            <a:r>
              <a:rPr lang="zh-CN" altLang="en-US" dirty="0"/>
              <a:t>满足了这个条件的关系模式就属于：</a:t>
            </a:r>
            <a:endParaRPr lang="en-US" altLang="zh-CN" dirty="0"/>
          </a:p>
          <a:p>
            <a:pPr marL="800100" lvl="1" indent="-342900" algn="l">
              <a:lnSpc>
                <a:spcPct val="150000"/>
              </a:lnSpc>
              <a:buSzPct val="87000"/>
            </a:pP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第一范式（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1NF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数据库系统概论">
  <a:themeElements>
    <a:clrScheme name="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5040</Words>
  <Application>Microsoft Office PowerPoint</Application>
  <PresentationFormat>全屏显示(4:3)</PresentationFormat>
  <Paragraphs>699</Paragraphs>
  <Slides>70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82" baseType="lpstr">
      <vt:lpstr>Monotype Sorts</vt:lpstr>
      <vt:lpstr>Times-Roman</vt:lpstr>
      <vt:lpstr>黑体</vt:lpstr>
      <vt:lpstr>华文琥珀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数据库系统概论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第六章 关系数据理论</vt:lpstr>
      <vt:lpstr>6.1 问题的提出</vt:lpstr>
      <vt:lpstr>问题的提出（续）</vt:lpstr>
      <vt:lpstr>问题的提出（续）</vt:lpstr>
      <vt:lpstr>问题的提出（续）</vt:lpstr>
      <vt:lpstr>问题的提出（续）</vt:lpstr>
      <vt:lpstr> 问题的提出（续）</vt:lpstr>
      <vt:lpstr>问题的提出（续）</vt:lpstr>
      <vt:lpstr>问题的提出（续）</vt:lpstr>
      <vt:lpstr>问题的提出（续）</vt:lpstr>
      <vt:lpstr>问题的提出（续）</vt:lpstr>
      <vt:lpstr>问题的提出（续）</vt:lpstr>
      <vt:lpstr>6.2 规范化</vt:lpstr>
      <vt:lpstr>6.2.1 函数依赖</vt:lpstr>
      <vt:lpstr>1.  函数依赖</vt:lpstr>
      <vt:lpstr>函数依赖（续）</vt:lpstr>
      <vt:lpstr>函数依赖（续）</vt:lpstr>
      <vt:lpstr>2. 平凡函数依赖与非平凡函数依赖</vt:lpstr>
      <vt:lpstr>平凡函数依赖与非平凡函数依赖（续）</vt:lpstr>
      <vt:lpstr>3. 完全函数依赖与部分函数依赖</vt:lpstr>
      <vt:lpstr>完全函数依赖与部分函数依赖（续）</vt:lpstr>
      <vt:lpstr>4. 传递函数依赖</vt:lpstr>
      <vt:lpstr>6.2 规范化</vt:lpstr>
      <vt:lpstr>6.2.2  码</vt:lpstr>
      <vt:lpstr>码（续）</vt:lpstr>
      <vt:lpstr>码（续）</vt:lpstr>
      <vt:lpstr>码（续）</vt:lpstr>
      <vt:lpstr>6.2 规范化</vt:lpstr>
      <vt:lpstr>6.2.3  范式</vt:lpstr>
      <vt:lpstr>范式（续）</vt:lpstr>
      <vt:lpstr>6.2  规范化</vt:lpstr>
      <vt:lpstr>6.2.4  2NF</vt:lpstr>
      <vt:lpstr>2NF（续）</vt:lpstr>
      <vt:lpstr>S-L-C(Sno,Cno,Sdept,Sloc,Grade)</vt:lpstr>
      <vt:lpstr>2NF（续）</vt:lpstr>
      <vt:lpstr>2NF（续）</vt:lpstr>
      <vt:lpstr>6.2 规范化</vt:lpstr>
      <vt:lpstr> 6.2.5 3NF</vt:lpstr>
      <vt:lpstr>6.2 规范化</vt:lpstr>
      <vt:lpstr> 6.2.6  BCNF</vt:lpstr>
      <vt:lpstr>BCNF（续）</vt:lpstr>
      <vt:lpstr>PowerPoint 演示文稿</vt:lpstr>
      <vt:lpstr>BCNF（续）</vt:lpstr>
      <vt:lpstr>BCNF（续）</vt:lpstr>
      <vt:lpstr>6.2 规范化</vt:lpstr>
      <vt:lpstr>6.2.7 多值依赖</vt:lpstr>
      <vt:lpstr>多值依赖（续）</vt:lpstr>
      <vt:lpstr>多值依赖（续）</vt:lpstr>
      <vt:lpstr>多值依赖（续）</vt:lpstr>
      <vt:lpstr>多值依赖（续）</vt:lpstr>
      <vt:lpstr>多值依赖（续）</vt:lpstr>
      <vt:lpstr>多值依赖（续）</vt:lpstr>
      <vt:lpstr>6.2.8  4NF</vt:lpstr>
      <vt:lpstr>4NF（续）</vt:lpstr>
      <vt:lpstr>规范化小结</vt:lpstr>
      <vt:lpstr>候选码的求解理论和算法</vt:lpstr>
      <vt:lpstr>候选码的求解理论和算法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规范化小结（续）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David yonggang</cp:lastModifiedBy>
  <cp:revision>282</cp:revision>
  <dcterms:created xsi:type="dcterms:W3CDTF">2016-04-14T02:28:00Z</dcterms:created>
  <dcterms:modified xsi:type="dcterms:W3CDTF">2021-04-27T12:39:38Z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