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543" r:id="rId2"/>
    <p:sldId id="559" r:id="rId3"/>
    <p:sldId id="560" r:id="rId4"/>
    <p:sldId id="561" r:id="rId5"/>
    <p:sldId id="562" r:id="rId6"/>
    <p:sldId id="563" r:id="rId7"/>
    <p:sldId id="564" r:id="rId8"/>
    <p:sldId id="565" r:id="rId9"/>
  </p:sldIdLst>
  <p:sldSz cx="9144000" cy="6858000" type="screen4x3"/>
  <p:notesSz cx="6834188" cy="9979025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p" initials="h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622" autoAdjust="0"/>
  </p:normalViewPr>
  <p:slideViewPr>
    <p:cSldViewPr snapToObjects="1">
      <p:cViewPr varScale="1">
        <p:scale>
          <a:sx n="119" d="100"/>
          <a:sy n="119" d="100"/>
        </p:scale>
        <p:origin x="17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07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2275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pPr>
              <a:defRPr/>
            </a:pPr>
            <a:fld id="{E6EA4655-4958-4EAD-B08A-B90487EBBCA9}" type="datetimeFigureOut">
              <a:rPr lang="zh-CN" altLang="en-US"/>
              <a:t>2020/4/13</a:t>
            </a:fld>
            <a:endParaRPr lang="en-US"/>
          </a:p>
        </p:txBody>
      </p:sp>
      <p:sp>
        <p:nvSpPr>
          <p:cNvPr id="15360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38238" y="747713"/>
            <a:ext cx="4556125" cy="3741737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2625" y="4740275"/>
            <a:ext cx="5467350" cy="4489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77375"/>
            <a:ext cx="2960688" cy="5000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9477375"/>
            <a:ext cx="2962275" cy="5000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BD17F70-A2D1-4D11-B3F8-F94BCBBB4E9E}" type="slidenum">
              <a:rPr lang="zh-CN" alt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-39688"/>
            <a:ext cx="2057400" cy="6234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-39688"/>
            <a:ext cx="6019800" cy="62341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未命名_副本"/>
          <p:cNvPicPr>
            <a:picLocks noChangeAspect="1" noChangeArrowheads="1"/>
          </p:cNvPicPr>
          <p:nvPr userDrawn="1"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1405" t="12910" r="2878" b="10757"/>
          <a:stretch>
            <a:fillRect/>
          </a:stretch>
        </p:blipFill>
        <p:spPr bwMode="auto">
          <a:xfrm>
            <a:off x="-22225" y="838200"/>
            <a:ext cx="9161463" cy="578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 descr="图片2"/>
          <p:cNvPicPr>
            <a:picLocks noChangeAspect="1" noChangeArrowheads="1"/>
          </p:cNvPicPr>
          <p:nvPr userDrawn="1"/>
        </p:nvPicPr>
        <p:blipFill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-22225" y="6453188"/>
            <a:ext cx="9166225" cy="3984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>
                <a:lumMod val="5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6" name="Picture 4" descr="图片2"/>
          <p:cNvPicPr>
            <a:picLocks noChangeAspect="1" noChangeArrowheads="1"/>
          </p:cNvPicPr>
          <p:nvPr userDrawn="1"/>
        </p:nvPicPr>
        <p:blipFill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-22225" y="-28575"/>
            <a:ext cx="91662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9688"/>
            <a:ext cx="8229600" cy="11382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39850"/>
            <a:ext cx="8229600" cy="4854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5510213" y="6454775"/>
            <a:ext cx="4103687" cy="334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600" b="1">
                <a:solidFill>
                  <a:schemeClr val="bg1"/>
                </a:solidFill>
              </a:rPr>
              <a:t>An Introduction to Database System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86019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86020" name="Rectangle 5"/>
          <p:cNvSpPr>
            <a:spLocks noChangeArrowheads="1"/>
          </p:cNvSpPr>
          <p:nvPr/>
        </p:nvSpPr>
        <p:spPr bwMode="auto">
          <a:xfrm>
            <a:off x="457201" y="1123950"/>
            <a:ext cx="8579296" cy="4683125"/>
          </a:xfrm>
          <a:prstGeom prst="rect">
            <a:avLst/>
          </a:prstGeom>
          <a:gradFill rotWithShape="1">
            <a:gsLst>
              <a:gs pos="0">
                <a:srgbClr val="D9FDA5"/>
              </a:gs>
              <a:gs pos="34998">
                <a:srgbClr val="E3FEBF"/>
              </a:gs>
              <a:gs pos="100000">
                <a:srgbClr val="F4FEE6"/>
              </a:gs>
            </a:gsLst>
            <a:lin ang="5400000" scaled="1"/>
          </a:gradFill>
          <a:ln w="9525">
            <a:solidFill>
              <a:srgbClr val="9BBB59"/>
            </a:solidFill>
            <a:miter lim="800000"/>
          </a:ln>
        </p:spPr>
        <p:txBody>
          <a:bodyPr wrap="none" lIns="90000" tIns="46800" rIns="90000" bIns="46800" anchor="ctr"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zh-CN" sz="2800" b="1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8602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dirty="0">
                <a:sym typeface="微软雅黑" panose="020B0503020204020204" charset="-122"/>
              </a:rPr>
              <a:t>规范化</a:t>
            </a:r>
            <a:r>
              <a:rPr lang="en-US" altLang="zh-CN" sz="3600" dirty="0">
                <a:sym typeface="微软雅黑" panose="020B0503020204020204" charset="-122"/>
              </a:rPr>
              <a:t> </a:t>
            </a:r>
            <a:endParaRPr lang="zh-CN" sz="3600" dirty="0">
              <a:sym typeface="微软雅黑" panose="020B0503020204020204" charset="-122"/>
            </a:endParaRPr>
          </a:p>
        </p:txBody>
      </p:sp>
      <p:sp>
        <p:nvSpPr>
          <p:cNvPr id="8602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39850"/>
            <a:ext cx="8686800" cy="4854575"/>
          </a:xfrm>
        </p:spPr>
        <p:txBody>
          <a:bodyPr/>
          <a:lstStyle/>
          <a:p>
            <a:pPr marL="342900" indent="-342900" algn="l"/>
            <a:r>
              <a:rPr lang="zh-CN" altLang="en-US" sz="2400" dirty="0">
                <a:sym typeface="Calibri" panose="020F0502020204030204" pitchFamily="34" charset="0"/>
              </a:rPr>
              <a:t>关系模式规范化的基本步骤</a:t>
            </a:r>
            <a:endParaRPr lang="en-US" sz="2400" dirty="0">
              <a:sym typeface="Calibri" panose="020F0502020204030204" pitchFamily="34" charset="0"/>
            </a:endParaRPr>
          </a:p>
          <a:p>
            <a:pPr marL="342900" indent="-342900" algn="l"/>
            <a:r>
              <a:rPr lang="en-US" sz="2400" dirty="0">
                <a:sym typeface="Calibri" panose="020F0502020204030204" pitchFamily="34" charset="0"/>
              </a:rPr>
              <a:t>                             </a:t>
            </a:r>
            <a:r>
              <a:rPr lang="zh-CN" altLang="en-US" sz="2400" dirty="0">
                <a:sym typeface="Calibri" panose="020F0502020204030204" pitchFamily="34" charset="0"/>
              </a:rPr>
              <a:t> </a:t>
            </a:r>
            <a:r>
              <a:rPr lang="en-US" altLang="zh-CN" sz="2400" dirty="0">
                <a:sym typeface="Calibri" panose="020F0502020204030204" pitchFamily="34" charset="0"/>
              </a:rPr>
              <a:t>1NF</a:t>
            </a:r>
            <a:endParaRPr lang="zh-CN" altLang="en-US" sz="2400" dirty="0">
              <a:sym typeface="Calibri" panose="020F0502020204030204" pitchFamily="34" charset="0"/>
            </a:endParaRPr>
          </a:p>
          <a:p>
            <a:pPr marL="342900" indent="-342900" algn="l"/>
            <a:r>
              <a:rPr lang="en-US" altLang="zh-CN" sz="2400" dirty="0">
                <a:sym typeface="Calibri" panose="020F0502020204030204" pitchFamily="34" charset="0"/>
              </a:rPr>
              <a:t>                	          ↓      </a:t>
            </a:r>
            <a:r>
              <a:rPr lang="zh-CN" altLang="en-US" sz="2400" dirty="0">
                <a:sym typeface="Calibri" panose="020F0502020204030204" pitchFamily="34" charset="0"/>
              </a:rPr>
              <a:t>消除非主属性对码的部分函数依赖</a:t>
            </a:r>
          </a:p>
          <a:p>
            <a:pPr marL="342900" indent="-342900" algn="l"/>
            <a:r>
              <a:rPr lang="zh-CN" altLang="en-US" sz="2400" dirty="0">
                <a:sym typeface="Calibri" panose="020F0502020204030204" pitchFamily="34" charset="0"/>
              </a:rPr>
              <a:t>消除决定因素        </a:t>
            </a:r>
            <a:r>
              <a:rPr lang="en-US" altLang="zh-CN" sz="2400" dirty="0">
                <a:sym typeface="Calibri" panose="020F0502020204030204" pitchFamily="34" charset="0"/>
              </a:rPr>
              <a:t>2NF</a:t>
            </a:r>
            <a:endParaRPr lang="zh-CN" altLang="en-US" sz="2400" dirty="0">
              <a:sym typeface="Calibri" panose="020F0502020204030204" pitchFamily="34" charset="0"/>
            </a:endParaRPr>
          </a:p>
          <a:p>
            <a:pPr marL="342900" indent="-342900" algn="l"/>
            <a:r>
              <a:rPr lang="zh-CN" altLang="en-US" sz="2400" dirty="0">
                <a:sym typeface="Calibri" panose="020F0502020204030204" pitchFamily="34" charset="0"/>
              </a:rPr>
              <a:t>非码的非平凡         ↓      消除非主属性对码的传递函数依赖</a:t>
            </a:r>
          </a:p>
          <a:p>
            <a:pPr marL="342900" indent="-342900" algn="l"/>
            <a:r>
              <a:rPr lang="zh-CN" altLang="en-US" sz="2400" dirty="0">
                <a:sym typeface="Calibri" panose="020F0502020204030204" pitchFamily="34" charset="0"/>
              </a:rPr>
              <a:t>函数依赖               </a:t>
            </a:r>
            <a:r>
              <a:rPr lang="en-US" altLang="zh-CN" sz="2400" dirty="0">
                <a:sym typeface="Calibri" panose="020F0502020204030204" pitchFamily="34" charset="0"/>
              </a:rPr>
              <a:t>3NF</a:t>
            </a:r>
            <a:endParaRPr lang="zh-CN" altLang="en-US" sz="2400" dirty="0">
              <a:sym typeface="Calibri" panose="020F0502020204030204" pitchFamily="34" charset="0"/>
            </a:endParaRPr>
          </a:p>
          <a:p>
            <a:pPr marL="342900" indent="-342900" algn="l"/>
            <a:r>
              <a:rPr lang="en-US" altLang="zh-CN" sz="2400" dirty="0">
                <a:sym typeface="Calibri" panose="020F0502020204030204" pitchFamily="34" charset="0"/>
              </a:rPr>
              <a:t>                	         ↓      </a:t>
            </a:r>
            <a:r>
              <a:rPr lang="zh-CN" altLang="en-US" sz="2400" dirty="0">
                <a:sym typeface="Calibri" panose="020F0502020204030204" pitchFamily="34" charset="0"/>
              </a:rPr>
              <a:t>消除主属性对码的部分和传递函数依赖</a:t>
            </a:r>
          </a:p>
          <a:p>
            <a:pPr marL="342900" indent="-342900" algn="l"/>
            <a:r>
              <a:rPr lang="zh-CN" altLang="en-US" sz="2400" dirty="0">
                <a:sym typeface="Calibri" panose="020F0502020204030204" pitchFamily="34" charset="0"/>
              </a:rPr>
              <a:t>                             </a:t>
            </a:r>
            <a:r>
              <a:rPr lang="en-US" altLang="zh-CN" sz="2400" dirty="0">
                <a:sym typeface="Calibri" panose="020F0502020204030204" pitchFamily="34" charset="0"/>
              </a:rPr>
              <a:t>BCNF </a:t>
            </a:r>
            <a:endParaRPr lang="zh-CN" altLang="en-US" sz="2400" dirty="0">
              <a:sym typeface="Calibri" panose="020F0502020204030204" pitchFamily="34" charset="0"/>
            </a:endParaRPr>
          </a:p>
          <a:p>
            <a:pPr marL="342900" indent="-342900" algn="l"/>
            <a:r>
              <a:rPr lang="en-US" altLang="zh-CN" sz="2400" dirty="0">
                <a:sym typeface="Calibri" panose="020F0502020204030204" pitchFamily="34" charset="0"/>
              </a:rPr>
              <a:t>                	          ↓      </a:t>
            </a:r>
            <a:r>
              <a:rPr lang="zh-CN" altLang="en-US" sz="2400" dirty="0">
                <a:sym typeface="Calibri" panose="020F0502020204030204" pitchFamily="34" charset="0"/>
              </a:rPr>
              <a:t>消除非平凡且非函数依赖的多值依赖</a:t>
            </a:r>
          </a:p>
          <a:p>
            <a:pPr marL="342900" indent="-342900" algn="l"/>
            <a:r>
              <a:rPr lang="zh-CN" altLang="en-US" sz="2400" dirty="0">
                <a:sym typeface="Calibri" panose="020F0502020204030204" pitchFamily="34" charset="0"/>
              </a:rPr>
              <a:t>                        </a:t>
            </a:r>
            <a:r>
              <a:rPr lang="en-US" altLang="zh-CN" sz="2400" dirty="0">
                <a:sym typeface="Calibri" panose="020F0502020204030204" pitchFamily="34" charset="0"/>
              </a:rPr>
              <a:t>    </a:t>
            </a:r>
            <a:r>
              <a:rPr lang="zh-CN" altLang="en-US" sz="2400" dirty="0">
                <a:sym typeface="Calibri" panose="020F0502020204030204" pitchFamily="34" charset="0"/>
              </a:rPr>
              <a:t> </a:t>
            </a:r>
            <a:r>
              <a:rPr lang="en-US" altLang="zh-CN" sz="2400" dirty="0">
                <a:sym typeface="Calibri" panose="020F0502020204030204" pitchFamily="34" charset="0"/>
              </a:rPr>
              <a:t>4NF</a:t>
            </a:r>
            <a:endParaRPr lang="zh-CN" altLang="en-US" sz="2400" dirty="0">
              <a:sym typeface="Calibri" panose="020F0502020204030204" pitchFamily="34" charset="0"/>
            </a:endParaRPr>
          </a:p>
        </p:txBody>
      </p:sp>
      <p:sp>
        <p:nvSpPr>
          <p:cNvPr id="86023" name="Line 4"/>
          <p:cNvSpPr>
            <a:spLocks noChangeShapeType="1"/>
          </p:cNvSpPr>
          <p:nvPr/>
        </p:nvSpPr>
        <p:spPr bwMode="auto">
          <a:xfrm flipH="1">
            <a:off x="2554189" y="1795463"/>
            <a:ext cx="1587" cy="27860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86024" name="Line 8"/>
          <p:cNvSpPr>
            <a:spLocks noChangeShapeType="1"/>
          </p:cNvSpPr>
          <p:nvPr/>
        </p:nvSpPr>
        <p:spPr bwMode="auto">
          <a:xfrm>
            <a:off x="2122066" y="4665663"/>
            <a:ext cx="793750" cy="1587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025" name="TextBox 1"/>
          <p:cNvSpPr>
            <a:spLocks noChangeArrowheads="1"/>
          </p:cNvSpPr>
          <p:nvPr/>
        </p:nvSpPr>
        <p:spPr bwMode="auto">
          <a:xfrm>
            <a:off x="3131840" y="5939988"/>
            <a:ext cx="3025775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sym typeface="Arial" panose="020B0604020202020204" pitchFamily="34" charset="0"/>
              </a:rPr>
              <a:t>图</a:t>
            </a:r>
            <a:r>
              <a:rPr lang="en-US" altLang="zh-CN" b="1" dirty="0">
                <a:solidFill>
                  <a:srgbClr val="000000"/>
                </a:solidFill>
                <a:sym typeface="Arial" panose="020B0604020202020204" pitchFamily="34" charset="0"/>
              </a:rPr>
              <a:t>6.8 </a:t>
            </a:r>
            <a:r>
              <a:rPr lang="zh-CN" altLang="en-US" b="1" dirty="0">
                <a:solidFill>
                  <a:srgbClr val="000000"/>
                </a:solidFill>
                <a:sym typeface="Arial" panose="020B0604020202020204" pitchFamily="34" charset="0"/>
              </a:rPr>
              <a:t>规范化过程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候选码求解的</a:t>
            </a:r>
            <a:r>
              <a:rPr lang="zh-CN" altLang="en-US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4854575"/>
          </a:xfrm>
        </p:spPr>
        <p:txBody>
          <a:bodyPr/>
          <a:lstStyle/>
          <a:p>
            <a:r>
              <a:rPr lang="zh-CN" altLang="zh-CN" dirty="0"/>
              <a:t>属性分类相关定义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zh-CN" dirty="0"/>
              <a:t>对于给定的关系模式</a:t>
            </a:r>
            <a:r>
              <a:rPr lang="en-US" altLang="zh-CN" dirty="0"/>
              <a:t> R (U , F ),</a:t>
            </a:r>
            <a:r>
              <a:rPr lang="zh-CN" altLang="zh-CN" dirty="0"/>
              <a:t>其属性分为</a:t>
            </a:r>
            <a:r>
              <a:rPr lang="en-US" altLang="zh-CN" dirty="0"/>
              <a:t> 4 </a:t>
            </a:r>
            <a:r>
              <a:rPr lang="zh-CN" altLang="zh-CN" dirty="0"/>
              <a:t>类</a:t>
            </a:r>
            <a:r>
              <a:rPr lang="en-US" altLang="zh-CN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L </a:t>
            </a:r>
            <a:r>
              <a:rPr lang="zh-CN" altLang="zh-CN" dirty="0"/>
              <a:t>类</a:t>
            </a:r>
            <a:r>
              <a:rPr lang="en-US" altLang="zh-CN" dirty="0"/>
              <a:t>(</a:t>
            </a:r>
            <a:r>
              <a:rPr lang="zh-CN" altLang="zh-CN" dirty="0"/>
              <a:t>仅出现在</a:t>
            </a:r>
            <a:r>
              <a:rPr lang="en-US" altLang="zh-CN" dirty="0"/>
              <a:t> F </a:t>
            </a:r>
            <a:r>
              <a:rPr lang="zh-CN" altLang="zh-CN" dirty="0"/>
              <a:t>的函数依赖左部的属性</a:t>
            </a:r>
            <a:r>
              <a:rPr lang="en-US" altLang="zh-CN" dirty="0"/>
              <a:t>) 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R </a:t>
            </a:r>
            <a:r>
              <a:rPr lang="zh-CN" altLang="zh-CN" dirty="0"/>
              <a:t>类</a:t>
            </a:r>
            <a:r>
              <a:rPr lang="en-US" altLang="zh-CN" dirty="0"/>
              <a:t>(</a:t>
            </a:r>
            <a:r>
              <a:rPr lang="zh-CN" altLang="zh-CN" dirty="0"/>
              <a:t>仅出现在</a:t>
            </a:r>
            <a:r>
              <a:rPr lang="en-US" altLang="zh-CN" dirty="0"/>
              <a:t> F </a:t>
            </a:r>
            <a:r>
              <a:rPr lang="zh-CN" altLang="zh-CN" dirty="0"/>
              <a:t>的函数依赖右部的属性</a:t>
            </a:r>
            <a:r>
              <a:rPr lang="en-US" altLang="zh-CN" dirty="0"/>
              <a:t>) 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N </a:t>
            </a:r>
            <a:r>
              <a:rPr lang="zh-CN" altLang="zh-CN" dirty="0"/>
              <a:t>类</a:t>
            </a:r>
            <a:r>
              <a:rPr lang="en-US" altLang="zh-CN" dirty="0"/>
              <a:t>(</a:t>
            </a:r>
            <a:r>
              <a:rPr lang="zh-CN" altLang="zh-CN" dirty="0"/>
              <a:t>在</a:t>
            </a:r>
            <a:r>
              <a:rPr lang="en-US" altLang="zh-CN" dirty="0"/>
              <a:t> F </a:t>
            </a:r>
            <a:r>
              <a:rPr lang="zh-CN" altLang="zh-CN" dirty="0"/>
              <a:t>的函数依赖左部和右部均未 出现的属性</a:t>
            </a:r>
            <a:r>
              <a:rPr lang="en-US" altLang="zh-CN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LR </a:t>
            </a:r>
            <a:r>
              <a:rPr lang="zh-CN" altLang="zh-CN" dirty="0"/>
              <a:t>类</a:t>
            </a:r>
            <a:r>
              <a:rPr lang="en-US" altLang="zh-CN" dirty="0"/>
              <a:t>(</a:t>
            </a:r>
            <a:r>
              <a:rPr lang="zh-CN" altLang="zh-CN" dirty="0"/>
              <a:t>在</a:t>
            </a:r>
            <a:r>
              <a:rPr lang="en-US" altLang="zh-CN" dirty="0"/>
              <a:t> F </a:t>
            </a:r>
            <a:r>
              <a:rPr lang="zh-CN" altLang="zh-CN" dirty="0"/>
              <a:t>的函数依赖左部和右部两部均出现的属性</a:t>
            </a:r>
            <a:r>
              <a:rPr lang="en-US" altLang="zh-CN" dirty="0"/>
              <a:t>)</a:t>
            </a:r>
            <a:endParaRPr lang="zh-CN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候选码求解的</a:t>
            </a:r>
            <a:r>
              <a:rPr lang="zh-CN" altLang="en-US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4854575"/>
          </a:xfrm>
        </p:spPr>
        <p:txBody>
          <a:bodyPr/>
          <a:lstStyle/>
          <a:p>
            <a:r>
              <a:rPr lang="zh-CN" altLang="en-US" dirty="0"/>
              <a:t>方法</a:t>
            </a:r>
            <a:r>
              <a:rPr lang="zh-CN" altLang="zh-CN" dirty="0"/>
              <a:t>描述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2000" dirty="0"/>
              <a:t>(1)</a:t>
            </a:r>
            <a:r>
              <a:rPr lang="zh-CN" altLang="zh-CN" sz="2000" dirty="0"/>
              <a:t>将</a:t>
            </a:r>
            <a:r>
              <a:rPr lang="en-US" altLang="zh-CN" sz="2000" dirty="0"/>
              <a:t> </a:t>
            </a:r>
            <a:r>
              <a:rPr lang="zh-CN" altLang="en-US" sz="2000" dirty="0"/>
              <a:t>关系</a:t>
            </a:r>
            <a:r>
              <a:rPr lang="en-US" altLang="zh-CN" sz="2000" dirty="0"/>
              <a:t>r </a:t>
            </a:r>
            <a:r>
              <a:rPr lang="zh-CN" altLang="zh-CN" sz="2000" dirty="0"/>
              <a:t>的所有属性分为</a:t>
            </a:r>
            <a:r>
              <a:rPr lang="en-US" altLang="zh-CN" sz="2000" dirty="0"/>
              <a:t> L </a:t>
            </a:r>
            <a:r>
              <a:rPr lang="zh-CN" altLang="zh-CN" sz="2000" dirty="0"/>
              <a:t>、</a:t>
            </a:r>
            <a:r>
              <a:rPr lang="en-US" altLang="zh-CN" sz="2000" dirty="0"/>
              <a:t> R </a:t>
            </a:r>
            <a:r>
              <a:rPr lang="zh-CN" altLang="zh-CN" sz="2000" dirty="0"/>
              <a:t>、</a:t>
            </a:r>
            <a:r>
              <a:rPr lang="en-US" altLang="zh-CN" sz="2000" dirty="0"/>
              <a:t> LR </a:t>
            </a:r>
            <a:r>
              <a:rPr lang="zh-CN" altLang="zh-CN" sz="2000" dirty="0"/>
              <a:t>和</a:t>
            </a:r>
            <a:r>
              <a:rPr lang="en-US" altLang="zh-CN" sz="2000" dirty="0"/>
              <a:t> N </a:t>
            </a:r>
            <a:r>
              <a:rPr lang="zh-CN" altLang="zh-CN" sz="2000" dirty="0"/>
              <a:t>四类</a:t>
            </a:r>
            <a:r>
              <a:rPr lang="en-US" altLang="zh-CN" sz="2000" dirty="0"/>
              <a:t>,</a:t>
            </a:r>
            <a:r>
              <a:rPr lang="zh-CN" altLang="zh-CN" sz="2000" dirty="0"/>
              <a:t>并令</a:t>
            </a:r>
            <a:r>
              <a:rPr lang="en-US" altLang="zh-CN" sz="2000" dirty="0"/>
              <a:t> X </a:t>
            </a:r>
            <a:r>
              <a:rPr lang="zh-CN" altLang="zh-CN" sz="2000" dirty="0"/>
              <a:t>代表</a:t>
            </a:r>
            <a:r>
              <a:rPr lang="en-US" altLang="zh-CN" sz="2000" dirty="0"/>
              <a:t> L </a:t>
            </a:r>
            <a:r>
              <a:rPr lang="zh-CN" altLang="zh-CN" sz="2000" dirty="0"/>
              <a:t>、</a:t>
            </a:r>
            <a:r>
              <a:rPr lang="en-US" altLang="zh-CN" sz="2000" dirty="0"/>
              <a:t> N </a:t>
            </a:r>
            <a:r>
              <a:rPr lang="zh-CN" altLang="zh-CN" sz="2000" dirty="0"/>
              <a:t>类</a:t>
            </a:r>
            <a:r>
              <a:rPr lang="en-US" altLang="zh-CN" sz="2000" dirty="0"/>
              <a:t>, Y </a:t>
            </a:r>
            <a:r>
              <a:rPr lang="zh-CN" altLang="zh-CN" sz="2000" dirty="0"/>
              <a:t>代表</a:t>
            </a:r>
            <a:r>
              <a:rPr lang="en-US" altLang="zh-CN" sz="2000" dirty="0"/>
              <a:t> LR </a:t>
            </a:r>
            <a:r>
              <a:rPr lang="zh-CN" altLang="zh-CN" sz="2000" dirty="0"/>
              <a:t>类。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2000" dirty="0"/>
              <a:t>(2)</a:t>
            </a:r>
            <a:r>
              <a:rPr lang="zh-CN" altLang="zh-CN" sz="2000" dirty="0"/>
              <a:t>求</a:t>
            </a:r>
            <a:r>
              <a:rPr lang="en-US" altLang="zh-CN" sz="2000" dirty="0"/>
              <a:t> X</a:t>
            </a:r>
            <a:r>
              <a:rPr lang="en-US" altLang="zh-CN" sz="2000" baseline="30000" dirty="0"/>
              <a:t>+</a:t>
            </a:r>
            <a:r>
              <a:rPr lang="zh-CN" altLang="zh-CN" sz="2000" dirty="0"/>
              <a:t>。若</a:t>
            </a:r>
            <a:r>
              <a:rPr lang="en-US" altLang="zh-CN" sz="2000" dirty="0"/>
              <a:t> X</a:t>
            </a:r>
            <a:r>
              <a:rPr lang="en-US" altLang="zh-CN" sz="2000" baseline="30000" dirty="0"/>
              <a:t>+</a:t>
            </a:r>
            <a:r>
              <a:rPr lang="zh-CN" altLang="zh-CN" sz="2000" dirty="0"/>
              <a:t>包含了</a:t>
            </a:r>
            <a:r>
              <a:rPr lang="en-US" altLang="zh-CN" sz="2000" dirty="0"/>
              <a:t> r </a:t>
            </a:r>
            <a:r>
              <a:rPr lang="zh-CN" altLang="zh-CN" sz="2000" dirty="0"/>
              <a:t>的全部属性</a:t>
            </a:r>
            <a:r>
              <a:rPr lang="en-US" altLang="zh-CN" sz="2000" dirty="0"/>
              <a:t>,</a:t>
            </a:r>
            <a:r>
              <a:rPr lang="zh-CN" altLang="zh-CN" sz="2000" dirty="0"/>
              <a:t>则即为</a:t>
            </a:r>
            <a:r>
              <a:rPr lang="en-US" altLang="zh-CN" sz="2000" dirty="0"/>
              <a:t> r</a:t>
            </a:r>
            <a:r>
              <a:rPr lang="zh-CN" altLang="zh-CN" sz="2000" dirty="0"/>
              <a:t>的唯一候选码</a:t>
            </a:r>
            <a:r>
              <a:rPr lang="en-US" altLang="zh-CN" sz="2000" dirty="0"/>
              <a:t>,</a:t>
            </a:r>
            <a:r>
              <a:rPr lang="zh-CN" altLang="zh-CN" sz="2000" dirty="0"/>
              <a:t>转</a:t>
            </a:r>
            <a:r>
              <a:rPr lang="en-US" altLang="zh-CN" sz="2000" dirty="0"/>
              <a:t>(5);</a:t>
            </a:r>
            <a:r>
              <a:rPr lang="zh-CN" altLang="zh-CN" sz="2000" dirty="0"/>
              <a:t>否则</a:t>
            </a:r>
            <a:r>
              <a:rPr lang="en-US" altLang="zh-CN" sz="2000" dirty="0"/>
              <a:t>,</a:t>
            </a:r>
            <a:r>
              <a:rPr lang="zh-CN" altLang="zh-CN" sz="2000" dirty="0"/>
              <a:t>转</a:t>
            </a:r>
            <a:r>
              <a:rPr lang="en-US" altLang="zh-CN" sz="2000" dirty="0"/>
              <a:t>(3)</a:t>
            </a:r>
            <a:r>
              <a:rPr lang="zh-CN" altLang="zh-CN" sz="2000" dirty="0"/>
              <a:t>。</a:t>
            </a:r>
          </a:p>
          <a:p>
            <a:pPr marL="400050" lvl="1" indent="0">
              <a:lnSpc>
                <a:spcPct val="150000"/>
              </a:lnSpc>
              <a:buNone/>
            </a:pPr>
            <a:endParaRPr lang="zh-CN" altLang="zh-CN" sz="2000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候选码求解的</a:t>
            </a:r>
            <a:r>
              <a:rPr lang="zh-CN" altLang="en-US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4854575"/>
          </a:xfrm>
        </p:spPr>
        <p:txBody>
          <a:bodyPr/>
          <a:lstStyle/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2000" dirty="0"/>
              <a:t>(3)</a:t>
            </a:r>
            <a:r>
              <a:rPr lang="zh-CN" altLang="zh-CN" sz="2000" dirty="0"/>
              <a:t>在</a:t>
            </a:r>
            <a:r>
              <a:rPr lang="en-US" altLang="zh-CN" sz="2000" dirty="0"/>
              <a:t> Y </a:t>
            </a:r>
            <a:r>
              <a:rPr lang="zh-CN" altLang="zh-CN" sz="2000" dirty="0"/>
              <a:t>中取一属性</a:t>
            </a:r>
            <a:r>
              <a:rPr lang="en-US" altLang="zh-CN" sz="2000" dirty="0"/>
              <a:t> A ,</a:t>
            </a:r>
            <a:r>
              <a:rPr lang="zh-CN" altLang="zh-CN" sz="2000" dirty="0"/>
              <a:t>求</a:t>
            </a:r>
            <a:r>
              <a:rPr lang="en-US" altLang="zh-CN" sz="2000" dirty="0"/>
              <a:t>(XA) </a:t>
            </a:r>
            <a:r>
              <a:rPr lang="en-US" altLang="zh-CN" sz="2000" baseline="30000" dirty="0"/>
              <a:t>+ </a:t>
            </a:r>
            <a:r>
              <a:rPr lang="en-US" altLang="zh-CN" sz="2000" dirty="0"/>
              <a:t>,</a:t>
            </a:r>
            <a:r>
              <a:rPr lang="zh-CN" altLang="zh-CN" sz="2000" dirty="0"/>
              <a:t>若它包含了</a:t>
            </a:r>
            <a:r>
              <a:rPr lang="en-US" altLang="zh-CN" sz="2000" dirty="0"/>
              <a:t> r </a:t>
            </a:r>
            <a:r>
              <a:rPr lang="zh-CN" altLang="zh-CN" sz="2000" dirty="0"/>
              <a:t>的全部属性</a:t>
            </a:r>
            <a:r>
              <a:rPr lang="en-US" altLang="zh-CN" sz="2000" dirty="0"/>
              <a:t>,</a:t>
            </a:r>
            <a:r>
              <a:rPr lang="zh-CN" altLang="zh-CN" sz="2000" dirty="0"/>
              <a:t>则是候选码</a:t>
            </a:r>
            <a:r>
              <a:rPr lang="en-US" altLang="zh-CN" sz="2000" dirty="0"/>
              <a:t>,</a:t>
            </a:r>
            <a:r>
              <a:rPr lang="zh-CN" altLang="zh-CN" sz="2000" dirty="0"/>
              <a:t>转</a:t>
            </a:r>
            <a:r>
              <a:rPr lang="en-US" altLang="zh-CN" sz="2000" dirty="0"/>
              <a:t>(4); </a:t>
            </a:r>
            <a:r>
              <a:rPr lang="zh-CN" altLang="zh-CN" sz="2000" dirty="0"/>
              <a:t>否则</a:t>
            </a:r>
            <a:r>
              <a:rPr lang="en-US" altLang="zh-CN" sz="2000" dirty="0"/>
              <a:t>,</a:t>
            </a:r>
            <a:r>
              <a:rPr lang="zh-CN" altLang="zh-CN" sz="2000" dirty="0"/>
              <a:t>调换一属性反复进行这一过程</a:t>
            </a:r>
            <a:r>
              <a:rPr lang="en-US" altLang="zh-CN" sz="2000" dirty="0"/>
              <a:t>,</a:t>
            </a:r>
            <a:r>
              <a:rPr lang="zh-CN" altLang="zh-CN" sz="2000" dirty="0"/>
              <a:t>直到试完所有</a:t>
            </a:r>
            <a:r>
              <a:rPr lang="en-US" altLang="zh-CN" sz="2000" dirty="0"/>
              <a:t> Y </a:t>
            </a:r>
            <a:r>
              <a:rPr lang="zh-CN" altLang="zh-CN" sz="2000" dirty="0"/>
              <a:t>中的属性。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2000" dirty="0"/>
              <a:t>(4)</a:t>
            </a:r>
            <a:r>
              <a:rPr lang="zh-CN" altLang="zh-CN" sz="2000" dirty="0"/>
              <a:t>如果已找出所有候选码</a:t>
            </a:r>
            <a:r>
              <a:rPr lang="en-US" altLang="zh-CN" sz="2000" dirty="0"/>
              <a:t>,</a:t>
            </a:r>
            <a:r>
              <a:rPr lang="zh-CN" altLang="zh-CN" sz="2000" dirty="0"/>
              <a:t>则转</a:t>
            </a:r>
            <a:r>
              <a:rPr lang="en-US" altLang="zh-CN" sz="2000" dirty="0"/>
              <a:t>(5);</a:t>
            </a:r>
            <a:r>
              <a:rPr lang="zh-CN" altLang="zh-CN" sz="2000" dirty="0"/>
              <a:t>否则在</a:t>
            </a:r>
            <a:r>
              <a:rPr lang="en-US" altLang="zh-CN" sz="2000" dirty="0"/>
              <a:t> Y </a:t>
            </a:r>
            <a:r>
              <a:rPr lang="zh-CN" altLang="zh-CN" sz="2000" dirty="0"/>
              <a:t>中依次取</a:t>
            </a:r>
            <a:r>
              <a:rPr lang="en-US" altLang="zh-CN" sz="2000" dirty="0"/>
              <a:t> 2 </a:t>
            </a:r>
            <a:r>
              <a:rPr lang="zh-CN" altLang="zh-CN" sz="2000" dirty="0"/>
              <a:t>个、</a:t>
            </a:r>
            <a:r>
              <a:rPr lang="en-US" altLang="zh-CN" sz="2000" dirty="0"/>
              <a:t> 3 </a:t>
            </a:r>
            <a:r>
              <a:rPr lang="zh-CN" altLang="zh-CN" sz="2000" dirty="0"/>
              <a:t>个、</a:t>
            </a:r>
            <a:r>
              <a:rPr lang="en-US" altLang="zh-CN" sz="2000" dirty="0"/>
              <a:t>…,</a:t>
            </a:r>
            <a:r>
              <a:rPr lang="zh-CN" altLang="zh-CN" sz="2000" dirty="0"/>
              <a:t>求它们的属 性闭包</a:t>
            </a:r>
            <a:r>
              <a:rPr lang="en-US" altLang="zh-CN" sz="2000" dirty="0"/>
              <a:t>,</a:t>
            </a:r>
            <a:r>
              <a:rPr lang="zh-CN" altLang="zh-CN" sz="2000" dirty="0"/>
              <a:t>若其闭包包含</a:t>
            </a:r>
            <a:r>
              <a:rPr lang="en-US" altLang="zh-CN" sz="2000" dirty="0"/>
              <a:t> r </a:t>
            </a:r>
            <a:r>
              <a:rPr lang="zh-CN" altLang="zh-CN" sz="2000" dirty="0"/>
              <a:t>的全部属性</a:t>
            </a:r>
            <a:r>
              <a:rPr lang="en-US" altLang="zh-CN" sz="2000" dirty="0"/>
              <a:t>,</a:t>
            </a:r>
            <a:r>
              <a:rPr lang="zh-CN" altLang="zh-CN" sz="2000" dirty="0"/>
              <a:t>则是候选码。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2000" dirty="0"/>
              <a:t>(5)</a:t>
            </a:r>
            <a:r>
              <a:rPr lang="zh-CN" altLang="zh-CN" sz="2000" dirty="0"/>
              <a:t>结束。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候选码求解的</a:t>
            </a:r>
            <a:r>
              <a:rPr lang="zh-CN" altLang="en-US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98550"/>
            <a:ext cx="8856984" cy="4854575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/>
              <a:t>例</a:t>
            </a:r>
            <a:r>
              <a:rPr lang="en-US" altLang="zh-CN" dirty="0"/>
              <a:t> 1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设关系模式</a:t>
            </a:r>
            <a:r>
              <a:rPr lang="en-US" altLang="zh-CN" dirty="0"/>
              <a:t> U=(A , B , C , D ),</a:t>
            </a:r>
          </a:p>
          <a:p>
            <a:pPr marL="0" indent="0">
              <a:buNone/>
            </a:pPr>
            <a:r>
              <a:rPr lang="zh-CN" altLang="zh-CN" dirty="0"/>
              <a:t>函数依赖集</a:t>
            </a:r>
            <a:r>
              <a:rPr lang="en-US" altLang="zh-CN" dirty="0"/>
              <a:t> F={D→ B , B → D , AD → B , AC → D},</a:t>
            </a:r>
          </a:p>
          <a:p>
            <a:pPr marL="0" indent="0">
              <a:buNone/>
            </a:pPr>
            <a:r>
              <a:rPr lang="zh-CN" altLang="zh-CN" dirty="0"/>
              <a:t>求</a:t>
            </a:r>
            <a:r>
              <a:rPr lang="en-US" altLang="zh-CN" dirty="0"/>
              <a:t> U </a:t>
            </a:r>
            <a:r>
              <a:rPr lang="zh-CN" altLang="zh-CN" dirty="0"/>
              <a:t>的候 选码。</a:t>
            </a:r>
            <a:endParaRPr lang="en-US" altLang="zh-CN" dirty="0"/>
          </a:p>
          <a:p>
            <a:pPr marL="0" indent="0">
              <a:buNone/>
            </a:pPr>
            <a:endParaRPr lang="zh-CN" altLang="zh-CN" sz="4000" dirty="0"/>
          </a:p>
          <a:p>
            <a:pPr marL="0" indent="0">
              <a:buNone/>
            </a:pPr>
            <a:r>
              <a:rPr lang="zh-CN" altLang="zh-CN" dirty="0"/>
              <a:t>解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(1) L=(A , C ), R=</a:t>
            </a:r>
            <a:r>
              <a:rPr lang="zh-CN" altLang="en-US" dirty="0"/>
              <a:t>空</a:t>
            </a:r>
            <a:r>
              <a:rPr lang="en-US" altLang="zh-CN" dirty="0"/>
              <a:t>, LR=(B , D), N=</a:t>
            </a:r>
            <a:r>
              <a:rPr lang="zh-CN" altLang="en-US" dirty="0"/>
              <a:t>空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(2) L</a:t>
            </a:r>
            <a:r>
              <a:rPr lang="zh-CN" altLang="zh-CN" dirty="0"/>
              <a:t>∪</a:t>
            </a:r>
            <a:r>
              <a:rPr lang="en-US" altLang="zh-CN" dirty="0"/>
              <a:t>N=(A,C),</a:t>
            </a:r>
            <a:r>
              <a:rPr lang="zh-CN" altLang="zh-CN" dirty="0"/>
              <a:t>因为</a:t>
            </a:r>
            <a:r>
              <a:rPr lang="en-US" altLang="zh-CN" dirty="0"/>
              <a:t>(AC) +=ACBD=U, </a:t>
            </a:r>
            <a:r>
              <a:rPr lang="zh-CN" altLang="zh-CN" dirty="0"/>
              <a:t>所以</a:t>
            </a:r>
            <a:r>
              <a:rPr lang="en-US" altLang="zh-CN" dirty="0"/>
              <a:t>AC</a:t>
            </a:r>
            <a:r>
              <a:rPr lang="zh-CN" altLang="zh-CN" dirty="0"/>
              <a:t>是唯一候选码。</a:t>
            </a:r>
            <a:endParaRPr lang="zh-CN" altLang="zh-CN" sz="4000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候选码求解的</a:t>
            </a:r>
            <a:r>
              <a:rPr lang="zh-CN" altLang="en-US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507288" cy="4854575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/>
              <a:t>例</a:t>
            </a:r>
            <a:r>
              <a:rPr lang="en-US" altLang="zh-CN" dirty="0"/>
              <a:t> 2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zh-CN" altLang="zh-CN" dirty="0"/>
              <a:t>设关系模式</a:t>
            </a:r>
            <a:r>
              <a:rPr lang="en-US" altLang="zh-CN" dirty="0"/>
              <a:t> U=(A , B , C , D , E , F ),</a:t>
            </a:r>
          </a:p>
          <a:p>
            <a:pPr marL="0" indent="0">
              <a:buNone/>
            </a:pPr>
            <a:r>
              <a:rPr lang="zh-CN" altLang="zh-CN" dirty="0"/>
              <a:t>函数依赖集</a:t>
            </a:r>
            <a:r>
              <a:rPr lang="en-US" altLang="zh-CN" dirty="0"/>
              <a:t> F={A→ BC , BC → A , BCD → EF , E → C}, </a:t>
            </a:r>
            <a:r>
              <a:rPr lang="zh-CN" altLang="zh-CN" dirty="0"/>
              <a:t>求</a:t>
            </a:r>
            <a:r>
              <a:rPr lang="en-US" altLang="zh-CN" dirty="0"/>
              <a:t> R </a:t>
            </a:r>
            <a:r>
              <a:rPr lang="zh-CN" altLang="zh-CN" dirty="0"/>
              <a:t>的候选码。</a:t>
            </a:r>
            <a:endParaRPr lang="zh-CN" altLang="zh-CN" sz="4000" dirty="0"/>
          </a:p>
          <a:p>
            <a:pPr marL="0" indent="0">
              <a:buNone/>
            </a:pPr>
            <a:r>
              <a:rPr lang="zh-CN" altLang="zh-CN" dirty="0"/>
              <a:t>解</a:t>
            </a:r>
            <a:r>
              <a:rPr lang="en-US" altLang="zh-CN" dirty="0"/>
              <a:t>(1) L=(D ), R=(F ), LR=(A , B , C , E ), N=</a:t>
            </a:r>
            <a:r>
              <a:rPr lang="zh-CN" altLang="en-US" dirty="0"/>
              <a:t>空</a:t>
            </a:r>
            <a:r>
              <a:rPr lang="en-US" altLang="zh-CN" dirty="0"/>
              <a:t>;</a:t>
            </a:r>
            <a:endParaRPr lang="zh-CN" altLang="zh-CN" sz="4000" dirty="0"/>
          </a:p>
          <a:p>
            <a:pPr marL="0" indent="0">
              <a:buNone/>
            </a:pPr>
            <a:r>
              <a:rPr lang="en-US" altLang="zh-CN" dirty="0"/>
              <a:t>    (2) L </a:t>
            </a:r>
            <a:r>
              <a:rPr lang="zh-CN" altLang="zh-CN" dirty="0"/>
              <a:t>∪</a:t>
            </a:r>
            <a:r>
              <a:rPr lang="en-US" altLang="zh-CN" dirty="0"/>
              <a:t> N=(D ) D</a:t>
            </a:r>
            <a:r>
              <a:rPr lang="en-US" altLang="zh-CN" baseline="30000" dirty="0"/>
              <a:t>+</a:t>
            </a:r>
            <a:r>
              <a:rPr lang="en-US" altLang="zh-CN" dirty="0"/>
              <a:t>=D;</a:t>
            </a:r>
            <a:endParaRPr lang="zh-CN" altLang="zh-CN" sz="4000" dirty="0"/>
          </a:p>
          <a:p>
            <a:pPr marL="0" indent="0">
              <a:buNone/>
            </a:pPr>
            <a:r>
              <a:rPr lang="en-US" altLang="zh-CN" dirty="0"/>
              <a:t>   (3)</a:t>
            </a:r>
            <a:r>
              <a:rPr lang="zh-CN" altLang="zh-CN" dirty="0"/>
              <a:t>因为</a:t>
            </a:r>
            <a:r>
              <a:rPr lang="en-US" altLang="zh-CN" dirty="0"/>
              <a:t> DA</a:t>
            </a:r>
            <a:r>
              <a:rPr lang="en-US" altLang="zh-CN" baseline="30000" dirty="0"/>
              <a:t>+</a:t>
            </a:r>
            <a:r>
              <a:rPr lang="en-US" altLang="zh-CN" dirty="0"/>
              <a:t>=DABCEF=U, DB</a:t>
            </a:r>
            <a:r>
              <a:rPr lang="en-US" altLang="zh-CN" baseline="30000" dirty="0"/>
              <a:t>+</a:t>
            </a:r>
            <a:r>
              <a:rPr lang="en-US" altLang="zh-CN" dirty="0"/>
              <a:t>=DB DC</a:t>
            </a:r>
            <a:r>
              <a:rPr lang="en-US" altLang="zh-CN" baseline="30000" dirty="0"/>
              <a:t>+</a:t>
            </a:r>
            <a:r>
              <a:rPr lang="en-US" altLang="zh-CN" dirty="0"/>
              <a:t>=DC, DE</a:t>
            </a:r>
            <a:r>
              <a:rPr lang="en-US" altLang="zh-CN" baseline="30000" dirty="0"/>
              <a:t>+</a:t>
            </a:r>
            <a:r>
              <a:rPr lang="en-US" altLang="zh-CN" dirty="0"/>
              <a:t>=DEC, </a:t>
            </a:r>
            <a:r>
              <a:rPr lang="zh-CN" altLang="zh-CN" dirty="0"/>
              <a:t>所以</a:t>
            </a:r>
            <a:r>
              <a:rPr lang="en-US" altLang="zh-CN" dirty="0"/>
              <a:t> DA </a:t>
            </a:r>
            <a:r>
              <a:rPr lang="zh-CN" altLang="zh-CN" dirty="0"/>
              <a:t>是候选码</a:t>
            </a:r>
            <a:r>
              <a:rPr lang="en-US" altLang="zh-CN" dirty="0"/>
              <a:t>;</a:t>
            </a:r>
            <a:endParaRPr lang="zh-CN" altLang="zh-CN" sz="4000" dirty="0"/>
          </a:p>
          <a:p>
            <a:pPr marL="0" indent="0">
              <a:buNone/>
            </a:pPr>
            <a:r>
              <a:rPr lang="en-US" altLang="zh-CN" dirty="0"/>
              <a:t>   (4) </a:t>
            </a:r>
            <a:r>
              <a:rPr lang="zh-CN" altLang="zh-CN" dirty="0"/>
              <a:t>因为</a:t>
            </a:r>
            <a:r>
              <a:rPr lang="en-US" altLang="zh-CN" dirty="0"/>
              <a:t> DBC+=DBCAEF=U, DBE</a:t>
            </a:r>
            <a:r>
              <a:rPr lang="en-US" altLang="zh-CN" baseline="30000" dirty="0"/>
              <a:t>+</a:t>
            </a:r>
            <a:r>
              <a:rPr lang="en-US" altLang="zh-CN" dirty="0"/>
              <a:t>=DBECAF=U, DCE</a:t>
            </a:r>
            <a:r>
              <a:rPr lang="en-US" altLang="zh-CN" baseline="30000" dirty="0"/>
              <a:t>+</a:t>
            </a:r>
            <a:r>
              <a:rPr lang="en-US" altLang="zh-CN" dirty="0"/>
              <a:t>=DCE, </a:t>
            </a:r>
            <a:r>
              <a:rPr lang="zh-CN" altLang="zh-CN" dirty="0"/>
              <a:t>所以</a:t>
            </a:r>
            <a:r>
              <a:rPr lang="en-US" altLang="zh-CN" dirty="0"/>
              <a:t> DBC </a:t>
            </a:r>
            <a:r>
              <a:rPr lang="zh-CN" altLang="zh-CN" dirty="0"/>
              <a:t>、</a:t>
            </a:r>
            <a:r>
              <a:rPr lang="en-US" altLang="zh-CN" dirty="0"/>
              <a:t> DBE </a:t>
            </a:r>
            <a:r>
              <a:rPr lang="zh-CN" altLang="zh-CN" dirty="0"/>
              <a:t>是候选码</a:t>
            </a:r>
            <a:r>
              <a:rPr lang="en-US" altLang="zh-CN" dirty="0"/>
              <a:t>;</a:t>
            </a:r>
            <a:endParaRPr lang="zh-CN" altLang="zh-CN" sz="4000" dirty="0"/>
          </a:p>
          <a:p>
            <a:pPr marL="0" indent="0">
              <a:buNone/>
            </a:pPr>
            <a:r>
              <a:rPr lang="en-US" altLang="zh-CN" dirty="0"/>
              <a:t>   (5) U </a:t>
            </a:r>
            <a:r>
              <a:rPr lang="zh-CN" altLang="zh-CN" dirty="0"/>
              <a:t>的候选码有</a:t>
            </a:r>
            <a:r>
              <a:rPr lang="en-US" altLang="zh-CN" dirty="0"/>
              <a:t> DA </a:t>
            </a:r>
            <a:r>
              <a:rPr lang="zh-CN" altLang="zh-CN" dirty="0"/>
              <a:t>、</a:t>
            </a:r>
            <a:r>
              <a:rPr lang="en-US" altLang="zh-CN" dirty="0"/>
              <a:t> DBC </a:t>
            </a:r>
            <a:r>
              <a:rPr lang="zh-CN" altLang="zh-CN" dirty="0"/>
              <a:t>、</a:t>
            </a:r>
            <a:r>
              <a:rPr lang="en-US" altLang="zh-CN" dirty="0"/>
              <a:t> DBE</a:t>
            </a:r>
            <a:endParaRPr lang="zh-CN" altLang="zh-CN" sz="4000" dirty="0"/>
          </a:p>
          <a:p>
            <a:pPr marL="0" indent="0">
              <a:buNone/>
            </a:pPr>
            <a:r>
              <a:rPr lang="en-US" altLang="zh-CN" dirty="0"/>
              <a:t> </a:t>
            </a:r>
            <a:endParaRPr lang="zh-CN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候选码求解的</a:t>
            </a:r>
            <a:r>
              <a:rPr lang="zh-CN" altLang="en-US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98550"/>
            <a:ext cx="8435280" cy="4854575"/>
          </a:xfrm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zh-CN" altLang="en-US" dirty="0"/>
              <a:t>例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R&lt;U,F&gt;,U=(A,B,C,D,E,G),F={AB-&gt;C,CD-&gt;E,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dirty="0"/>
              <a:t>E-&gt;A</a:t>
            </a:r>
            <a:r>
              <a:rPr lang="zh-CN" altLang="en-US" dirty="0"/>
              <a:t>，</a:t>
            </a:r>
            <a:r>
              <a:rPr lang="en-US" altLang="zh-CN" dirty="0"/>
              <a:t>A-&gt;G},</a:t>
            </a:r>
            <a:r>
              <a:rPr lang="zh-CN" altLang="en-US" dirty="0"/>
              <a:t>求候选码。</a:t>
            </a:r>
            <a:br>
              <a:rPr lang="zh-CN" altLang="en-US" dirty="0"/>
            </a:br>
            <a:r>
              <a:rPr lang="zh-CN" altLang="en-US" dirty="0"/>
              <a:t>  </a:t>
            </a:r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dirty="0"/>
              <a:t>  </a:t>
            </a:r>
            <a:r>
              <a:rPr lang="zh-CN" altLang="en-US" dirty="0"/>
              <a:t>本问题的候选码有</a:t>
            </a:r>
            <a:r>
              <a:rPr lang="en-US" altLang="zh-CN" dirty="0"/>
              <a:t>3</a:t>
            </a:r>
            <a:r>
              <a:rPr lang="zh-CN" altLang="en-US" dirty="0"/>
              <a:t>个分别是</a:t>
            </a:r>
            <a:r>
              <a:rPr lang="en-US" altLang="zh-CN" dirty="0"/>
              <a:t>ABD</a:t>
            </a:r>
            <a:r>
              <a:rPr lang="zh-CN" altLang="en-US" dirty="0"/>
              <a:t>、</a:t>
            </a:r>
            <a:r>
              <a:rPr lang="en-US" altLang="zh-CN" dirty="0"/>
              <a:t>BCD</a:t>
            </a:r>
            <a:r>
              <a:rPr lang="zh-CN" altLang="en-US" dirty="0"/>
              <a:t>和</a:t>
            </a:r>
            <a:r>
              <a:rPr lang="en-US" altLang="zh-CN" dirty="0"/>
              <a:t>BDE</a:t>
            </a:r>
            <a:br>
              <a:rPr lang="en-US" altLang="zh-CN" dirty="0"/>
            </a:br>
            <a:endParaRPr lang="en-US" altLang="zh-CN" dirty="0"/>
          </a:p>
          <a:p>
            <a:pPr marL="0" indent="0">
              <a:buNone/>
            </a:pPr>
            <a:endParaRPr lang="zh-CN" altLang="zh-CN" sz="4000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候选码求解的</a:t>
            </a:r>
            <a:r>
              <a:rPr lang="zh-CN" altLang="en-US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4854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  </a:t>
            </a:r>
            <a:r>
              <a:rPr lang="zh-CN" altLang="zh-CN" dirty="0"/>
              <a:t>解</a:t>
            </a:r>
            <a:r>
              <a:rPr lang="en-US" altLang="zh-CN" dirty="0"/>
              <a:t>(1) L=(B,D), R=(G), LR=(A,C,E ), N=</a:t>
            </a:r>
            <a:r>
              <a:rPr lang="zh-CN" altLang="en-US" dirty="0"/>
              <a:t>空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      (2) L </a:t>
            </a:r>
            <a:r>
              <a:rPr lang="zh-CN" altLang="zh-CN" dirty="0"/>
              <a:t>∪</a:t>
            </a:r>
            <a:r>
              <a:rPr lang="en-US" altLang="zh-CN" dirty="0"/>
              <a:t> N=(B,D) BD</a:t>
            </a:r>
            <a:r>
              <a:rPr lang="en-US" altLang="zh-CN" baseline="30000" dirty="0"/>
              <a:t>+</a:t>
            </a:r>
            <a:r>
              <a:rPr lang="en-US" altLang="zh-CN" dirty="0"/>
              <a:t>=BD;</a:t>
            </a:r>
            <a:endParaRPr lang="zh-CN" altLang="zh-CN" sz="4000" dirty="0"/>
          </a:p>
          <a:p>
            <a:pPr marL="0" indent="0">
              <a:buNone/>
            </a:pPr>
            <a:r>
              <a:rPr lang="en-US" altLang="zh-CN" dirty="0"/>
              <a:t>      (3)ABD</a:t>
            </a:r>
            <a:r>
              <a:rPr lang="zh-CN" altLang="en-US" dirty="0"/>
              <a:t>：</a:t>
            </a:r>
            <a:r>
              <a:rPr lang="en-US" altLang="zh-CN" dirty="0"/>
              <a:t>AB--&gt;C,CD--&gt;E,A--&gt;G,</a:t>
            </a:r>
          </a:p>
          <a:p>
            <a:pPr marL="0" indent="0">
              <a:buNone/>
            </a:pPr>
            <a:r>
              <a:rPr lang="en-US" altLang="zh-CN" dirty="0"/>
              <a:t>                     </a:t>
            </a:r>
            <a:r>
              <a:rPr lang="zh-CN" altLang="en-US" dirty="0"/>
              <a:t>所以</a:t>
            </a:r>
            <a:r>
              <a:rPr lang="en-US" altLang="zh-CN" dirty="0"/>
              <a:t>ABD</a:t>
            </a:r>
            <a:r>
              <a:rPr lang="en-US" altLang="zh-CN" baseline="30000" dirty="0"/>
              <a:t> +</a:t>
            </a:r>
            <a:r>
              <a:rPr lang="en-US" altLang="zh-CN" dirty="0"/>
              <a:t>= ABDCEG=U</a:t>
            </a:r>
            <a:br>
              <a:rPr lang="en-US" altLang="zh-CN" dirty="0"/>
            </a:br>
            <a:r>
              <a:rPr lang="en-US" altLang="zh-CN" dirty="0"/>
              <a:t>  </a:t>
            </a:r>
            <a:r>
              <a:rPr lang="zh-CN" altLang="en-US" dirty="0"/>
              <a:t>        </a:t>
            </a:r>
            <a:r>
              <a:rPr lang="en-US" altLang="zh-CN" dirty="0"/>
              <a:t>BDC</a:t>
            </a:r>
            <a:r>
              <a:rPr lang="zh-CN" altLang="en-US" dirty="0"/>
              <a:t>：</a:t>
            </a:r>
            <a:r>
              <a:rPr lang="en-US" altLang="zh-CN" dirty="0"/>
              <a:t>CD--&gt;E,E--&gt;A,A--&gt; G</a:t>
            </a:r>
          </a:p>
          <a:p>
            <a:pPr marL="0" indent="0">
              <a:buNone/>
            </a:pPr>
            <a:r>
              <a:rPr lang="zh-CN" altLang="en-US" dirty="0"/>
              <a:t>                    所以</a:t>
            </a:r>
            <a:r>
              <a:rPr lang="en-US" altLang="zh-CN" dirty="0"/>
              <a:t>BDC</a:t>
            </a:r>
            <a:r>
              <a:rPr lang="en-US" altLang="zh-CN" baseline="30000" dirty="0"/>
              <a:t> +</a:t>
            </a:r>
            <a:r>
              <a:rPr lang="en-US" altLang="zh-CN" dirty="0"/>
              <a:t>= BDCEAG=U</a:t>
            </a:r>
            <a:br>
              <a:rPr lang="en-US" altLang="zh-CN" dirty="0"/>
            </a:br>
            <a:r>
              <a:rPr lang="en-US" altLang="zh-CN" dirty="0"/>
              <a:t>          BDE</a:t>
            </a:r>
            <a:r>
              <a:rPr lang="zh-CN" altLang="en-US" dirty="0"/>
              <a:t>：</a:t>
            </a:r>
            <a:r>
              <a:rPr lang="en-US" altLang="zh-CN" dirty="0"/>
              <a:t>E--&gt;A,A--&gt;G,AB--&gt;C,</a:t>
            </a:r>
          </a:p>
          <a:p>
            <a:pPr marL="0" indent="0">
              <a:buNone/>
            </a:pPr>
            <a:r>
              <a:rPr lang="en-US" altLang="zh-CN" dirty="0"/>
              <a:t>                  </a:t>
            </a:r>
            <a:r>
              <a:rPr lang="zh-CN" altLang="en-US" dirty="0"/>
              <a:t>所以</a:t>
            </a:r>
            <a:r>
              <a:rPr lang="en-US" altLang="zh-CN" dirty="0"/>
              <a:t>BDE</a:t>
            </a:r>
            <a:r>
              <a:rPr lang="en-US" altLang="zh-CN" baseline="30000" dirty="0"/>
              <a:t> +</a:t>
            </a:r>
            <a:r>
              <a:rPr lang="en-US" altLang="zh-CN" dirty="0"/>
              <a:t>= BDEAGC=U</a:t>
            </a:r>
            <a:br>
              <a:rPr lang="en-US" altLang="zh-CN"/>
            </a:br>
            <a:endParaRPr lang="en-US" altLang="zh-CN" dirty="0"/>
          </a:p>
          <a:p>
            <a:pPr marL="0" indent="0">
              <a:buNone/>
            </a:pPr>
            <a:endParaRPr lang="zh-CN" altLang="zh-CN" sz="4000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数据库系统概论">
  <a:themeElements>
    <a:clrScheme name="数据库系统概论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数据库系统概论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数据库系统概论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831</Words>
  <Application>Microsoft Office PowerPoint</Application>
  <PresentationFormat>全屏显示(4:3)</PresentationFormat>
  <Paragraphs>58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Monotype Sorts</vt:lpstr>
      <vt:lpstr>微软雅黑</vt:lpstr>
      <vt:lpstr>Arial</vt:lpstr>
      <vt:lpstr>Calibri</vt:lpstr>
      <vt:lpstr>Times New Roman</vt:lpstr>
      <vt:lpstr>Wingdings</vt:lpstr>
      <vt:lpstr>数据库系统概论</vt:lpstr>
      <vt:lpstr>规范化 </vt:lpstr>
      <vt:lpstr>候选码求解的方法</vt:lpstr>
      <vt:lpstr>候选码求解的方法</vt:lpstr>
      <vt:lpstr>候选码求解的方法</vt:lpstr>
      <vt:lpstr>候选码求解的方法</vt:lpstr>
      <vt:lpstr>候选码求解的方法</vt:lpstr>
      <vt:lpstr>候选码求解的方法</vt:lpstr>
      <vt:lpstr>候选码求解的方法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David yonggang</cp:lastModifiedBy>
  <cp:revision>96</cp:revision>
  <dcterms:created xsi:type="dcterms:W3CDTF">2018-05-07T14:05:26Z</dcterms:created>
  <dcterms:modified xsi:type="dcterms:W3CDTF">2020-04-12T17:10:13Z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2052-10.1.0.7346</vt:lpwstr>
  </property>
</Properties>
</file>