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511" r:id="rId3"/>
    <p:sldId id="512" r:id="rId4"/>
    <p:sldId id="395" r:id="rId5"/>
    <p:sldId id="396" r:id="rId6"/>
    <p:sldId id="608" r:id="rId7"/>
    <p:sldId id="513" r:id="rId8"/>
    <p:sldId id="411" r:id="rId9"/>
    <p:sldId id="514" r:id="rId10"/>
    <p:sldId id="431" r:id="rId11"/>
    <p:sldId id="515" r:id="rId12"/>
    <p:sldId id="445" r:id="rId13"/>
    <p:sldId id="519" r:id="rId14"/>
    <p:sldId id="520" r:id="rId15"/>
    <p:sldId id="614" r:id="rId16"/>
    <p:sldId id="615" r:id="rId17"/>
    <p:sldId id="521" r:id="rId18"/>
    <p:sldId id="493" r:id="rId19"/>
    <p:sldId id="496" r:id="rId20"/>
    <p:sldId id="522" r:id="rId21"/>
    <p:sldId id="498" r:id="rId22"/>
    <p:sldId id="509" r:id="rId23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60" autoAdjust="0"/>
  </p:normalViewPr>
  <p:slideViewPr>
    <p:cSldViewPr snapToObjects="1">
      <p:cViewPr varScale="1">
        <p:scale>
          <a:sx n="118" d="100"/>
          <a:sy n="118" d="100"/>
        </p:scale>
        <p:origin x="13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0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9346167-2C68-44E3-B561-5CFA7ECEB5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40AE8DF-A280-45DB-855A-CE3F68ABDA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EF468B8-A576-4C20-8094-63B783474CBD}" type="datetimeFigureOut">
              <a:rPr lang="zh-CN" altLang="en-US"/>
              <a:pPr>
                <a:defRPr/>
              </a:pPr>
              <a:t>2020/4/20</a:t>
            </a:fld>
            <a:endParaRPr lang="zh-CN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5F3FD32-BD6D-45BB-97AE-964B8F8B1DC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022BA25-EA25-4D1F-8477-D0FD01A39C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0679365-CD77-441E-A64A-4FEA850A8B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23E6438E-0BA1-4ECE-BBA3-DD77A5598E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B6DF44-5320-4AB9-B376-7D0D96467FF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205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042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8100"/>
            <a:ext cx="2057400" cy="6232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8100"/>
            <a:ext cx="6019800" cy="6232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537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206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3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581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33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092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90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988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28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9426FD46-0E4A-4D2D-98D5-A3EE8B1F00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20638" y="838200"/>
            <a:ext cx="9159876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CC489577-30A2-4E9E-B43C-96D6B9B3CD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6453188"/>
            <a:ext cx="91646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2F8EC182-D24C-4836-80E3-9C1C04054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-26988"/>
            <a:ext cx="91646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46E9526B-79F4-4D62-A147-54D9D6BA01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8100"/>
            <a:ext cx="82296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3D690300-9E37-4CF0-9D02-CD0B8BA308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14EADCC2-D06C-4D02-A553-BF4F9F9B7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>
            <a:extLst>
              <a:ext uri="{FF2B5EF4-FFF2-40B4-BE49-F238E27FC236}">
                <a16:creationId xmlns:a16="http://schemas.microsoft.com/office/drawing/2014/main" id="{0FBC37AC-D6DD-4D68-B6E7-08B886DA818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3074" name="副标题 2">
            <a:extLst>
              <a:ext uri="{FF2B5EF4-FFF2-40B4-BE49-F238E27FC236}">
                <a16:creationId xmlns:a16="http://schemas.microsoft.com/office/drawing/2014/main" id="{D2046D29-3606-441A-A36C-DB1ED3068528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zh-CN" altLang="zh-CN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90B6A9DA-6AF5-4D02-88DC-2DCAC25E6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>
            <a:extLst>
              <a:ext uri="{FF2B5EF4-FFF2-40B4-BE49-F238E27FC236}">
                <a16:creationId xmlns:a16="http://schemas.microsoft.com/office/drawing/2014/main" id="{C1F37418-0B99-46D1-B202-8470DDB18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1800"/>
            <a:ext cx="82089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b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</a:p>
          <a:p>
            <a:pPr algn="ctr"/>
            <a:endParaRPr lang="en-US" altLang="zh-CN" sz="3600" b="1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algn="ctr"/>
            <a:endParaRPr lang="en-US" altLang="zh-CN" sz="48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 数据库设计（续）</a:t>
            </a:r>
            <a:endParaRPr lang="en-US" altLang="zh-CN" sz="48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3600" b="1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BBE39710-5102-4BB6-B5D4-47A9B824A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568950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1"/>
                </a:solidFill>
                <a:latin typeface="Times-Roman" charset="0"/>
                <a:ea typeface="隶书" panose="02010509060101010101" pitchFamily="49" charset="-122"/>
                <a:sym typeface="Arial" panose="020B0604020202020204" pitchFamily="34" charset="0"/>
              </a:rPr>
              <a:t>河北大学计算机科学与技术学院</a:t>
            </a:r>
            <a:endParaRPr lang="en-US" altLang="zh-CN" sz="2400" b="1">
              <a:solidFill>
                <a:schemeClr val="bg1"/>
              </a:solidFill>
              <a:latin typeface="Times-Roman" charset="0"/>
              <a:ea typeface="隶书" panose="020105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9BB3197C-30AE-4612-963E-8AB23DC58A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/>
              <a:t>7.4.3  </a:t>
            </a:r>
            <a:r>
              <a:rPr lang="zh-CN" altLang="en-US" sz="3600"/>
              <a:t>设计用户子模式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84D41889-F972-4884-B74A-1FC88FEF692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定义</a:t>
            </a:r>
            <a:r>
              <a:rPr lang="zh-CN" altLang="en-US" dirty="0">
                <a:highlight>
                  <a:srgbClr val="FFFF00"/>
                </a:highlight>
              </a:rPr>
              <a:t>用户外模式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zh-CN" altLang="zh-CN" dirty="0">
                <a:highlight>
                  <a:srgbClr val="FFFF00"/>
                </a:highlight>
              </a:rPr>
              <a:t>子模式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en-US" dirty="0"/>
              <a:t>时应该更注重考虑用户的习惯与方便。包括三个方面：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sym typeface="Arial" panose="020B0604020202020204" pitchFamily="34" charset="0"/>
              </a:rPr>
              <a:t>（</a:t>
            </a:r>
            <a:r>
              <a:rPr lang="en-US" altLang="zh-CN" sz="2400" dirty="0">
                <a:sym typeface="Arial" panose="020B0604020202020204" pitchFamily="34" charset="0"/>
              </a:rPr>
              <a:t>1</a:t>
            </a:r>
            <a:r>
              <a:rPr lang="zh-CN" altLang="en-US" sz="2400" dirty="0">
                <a:sym typeface="Arial" panose="020B0604020202020204" pitchFamily="34" charset="0"/>
              </a:rPr>
              <a:t>）符合用户习惯的别名。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sym typeface="Arial" panose="020B0604020202020204" pitchFamily="34" charset="0"/>
              </a:rPr>
              <a:t>（</a:t>
            </a:r>
            <a:r>
              <a:rPr lang="en-US" altLang="zh-CN" sz="2400" dirty="0">
                <a:sym typeface="Arial" panose="020B0604020202020204" pitchFamily="34" charset="0"/>
              </a:rPr>
              <a:t>2</a:t>
            </a:r>
            <a:r>
              <a:rPr lang="zh-CN" altLang="en-US" sz="2400" dirty="0">
                <a:sym typeface="Arial" panose="020B0604020202020204" pitchFamily="34" charset="0"/>
              </a:rPr>
              <a:t>）不同用户定义不同视图，保证安全性。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sym typeface="Arial" panose="020B0604020202020204" pitchFamily="34" charset="0"/>
              </a:rPr>
              <a:t>（</a:t>
            </a:r>
            <a:r>
              <a:rPr lang="en-US" altLang="zh-CN" sz="2400" dirty="0">
                <a:sym typeface="Arial" panose="020B0604020202020204" pitchFamily="34" charset="0"/>
              </a:rPr>
              <a:t>3</a:t>
            </a:r>
            <a:r>
              <a:rPr lang="zh-CN" altLang="en-US" sz="2400" dirty="0">
                <a:sym typeface="Arial" panose="020B0604020202020204" pitchFamily="34" charset="0"/>
              </a:rPr>
              <a:t>）简化用户对系统的使用。</a:t>
            </a:r>
            <a:endParaRPr lang="zh-CN" altLang="zh-CN" sz="24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9CE76DF4-AF1F-43F7-8CDD-C504DD6547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第七章  数据库设计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E18A0A40-EF26-4E28-B477-90202A71199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55650" y="1098550"/>
            <a:ext cx="7931150" cy="485457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7.1  </a:t>
            </a:r>
            <a:r>
              <a:rPr lang="zh-CN" altLang="en-US"/>
              <a:t>数据库设计概述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7.2  </a:t>
            </a:r>
            <a:r>
              <a:rPr lang="zh-CN" altLang="en-US"/>
              <a:t>需求分析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7.3  </a:t>
            </a:r>
            <a:r>
              <a:rPr lang="zh-CN" altLang="en-US"/>
              <a:t>概念结构设计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7.4  </a:t>
            </a:r>
            <a:r>
              <a:rPr lang="zh-CN" altLang="en-US"/>
              <a:t>逻辑结构设计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7.5  </a:t>
            </a:r>
            <a:r>
              <a:rPr lang="zh-CN" altLang="en-US">
                <a:solidFill>
                  <a:srgbClr val="0066FF"/>
                </a:solidFill>
              </a:rPr>
              <a:t>物理结构设计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7.6  </a:t>
            </a:r>
            <a:r>
              <a:rPr lang="zh-CN" altLang="en-US"/>
              <a:t>数据库的实施和维护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7.7 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5288DAA-87A5-42CE-9033-6168C8AD93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/>
              <a:t>7.5  </a:t>
            </a:r>
            <a:r>
              <a:rPr lang="zh-CN" altLang="en-US" sz="3600"/>
              <a:t>数据库的物理设计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9F5460E-55CF-4A04-A06B-FEF0508A9C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980728"/>
            <a:ext cx="8229600" cy="5213697"/>
          </a:xfrm>
          <a:ln>
            <a:miter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noProof="1"/>
              <a:t>数据库的物理设计：</a:t>
            </a:r>
            <a:r>
              <a:rPr lang="zh-CN" altLang="en-US" sz="2000" noProof="1"/>
              <a:t>    </a:t>
            </a:r>
            <a:endParaRPr lang="en-US" altLang="zh-CN" sz="2000" noProof="1"/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noProof="1"/>
              <a:t>        </a:t>
            </a:r>
            <a:r>
              <a:rPr lang="zh-CN" altLang="en-US" noProof="1"/>
              <a:t>数据库在物理设备上的</a:t>
            </a:r>
            <a:r>
              <a:rPr lang="zh-CN" altLang="en-US" u="sng" noProof="1">
                <a:solidFill>
                  <a:srgbClr val="FF0000"/>
                </a:solidFill>
              </a:rPr>
              <a:t>存储结构</a:t>
            </a:r>
            <a:r>
              <a:rPr lang="zh-CN" altLang="en-US" noProof="1">
                <a:solidFill>
                  <a:srgbClr val="FF0000"/>
                </a:solidFill>
              </a:rPr>
              <a:t>与</a:t>
            </a:r>
            <a:r>
              <a:rPr lang="zh-CN" altLang="en-US" u="sng" noProof="1">
                <a:solidFill>
                  <a:srgbClr val="FF0000"/>
                </a:solidFill>
              </a:rPr>
              <a:t>存取方法</a:t>
            </a:r>
            <a:r>
              <a:rPr lang="zh-CN" altLang="en-US" noProof="1"/>
              <a:t>称为数据库的物理结构，</a:t>
            </a:r>
            <a:r>
              <a:rPr lang="zh-CN" altLang="en-US" noProof="1">
                <a:solidFill>
                  <a:srgbClr val="0066FF"/>
                </a:solidFill>
              </a:rPr>
              <a:t>依赖于选定的</a:t>
            </a:r>
            <a:r>
              <a:rPr lang="zh-CN" altLang="en-US" noProof="1">
                <a:solidFill>
                  <a:srgbClr val="0066FF"/>
                </a:solidFill>
                <a:highlight>
                  <a:srgbClr val="FFFF00"/>
                </a:highlight>
              </a:rPr>
              <a:t>数据库管理系统</a:t>
            </a:r>
            <a:r>
              <a:rPr lang="zh-CN" altLang="en-US" noProof="1"/>
              <a:t>。</a:t>
            </a:r>
            <a:endParaRPr lang="en-US" altLang="zh-CN" noProof="1"/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noProof="1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数据库物理设计的步骤：</a:t>
            </a:r>
          </a:p>
          <a:p>
            <a:pPr marL="457200" lvl="1" indent="0">
              <a:lnSpc>
                <a:spcPct val="120000"/>
              </a:lnSpc>
            </a:pPr>
            <a:r>
              <a:rPr lang="zh-CN" altLang="en-US" dirty="0"/>
              <a:t> 确定数据库的物理结构</a:t>
            </a:r>
            <a:endParaRPr lang="en-US" altLang="zh-CN" dirty="0"/>
          </a:p>
          <a:p>
            <a:pPr marL="914400" lvl="2" indent="0">
              <a:lnSpc>
                <a:spcPct val="120000"/>
              </a:lnSpc>
              <a:buSzPct val="87000"/>
              <a:buNone/>
            </a:pPr>
            <a:r>
              <a:rPr lang="zh-CN" altLang="en-US" dirty="0"/>
              <a:t>在关系数据库中主要指</a:t>
            </a:r>
            <a:r>
              <a:rPr lang="zh-CN" altLang="en-US" u="sng" dirty="0"/>
              <a:t>存取方法</a:t>
            </a:r>
            <a:r>
              <a:rPr lang="zh-CN" altLang="en-US" dirty="0"/>
              <a:t>和</a:t>
            </a:r>
            <a:r>
              <a:rPr lang="zh-CN" altLang="en-US" u="sng" dirty="0"/>
              <a:t>存储结构</a:t>
            </a:r>
            <a:r>
              <a:rPr lang="en-US" altLang="zh-CN" dirty="0"/>
              <a:t>;</a:t>
            </a:r>
            <a:endParaRPr lang="zh-CN" altLang="en-US" dirty="0"/>
          </a:p>
          <a:p>
            <a:pPr marL="457200" lvl="1" indent="0">
              <a:lnSpc>
                <a:spcPct val="120000"/>
              </a:lnSpc>
            </a:pPr>
            <a:r>
              <a:rPr lang="zh-CN" altLang="en-US" dirty="0"/>
              <a:t> 对物理结构进行评价</a:t>
            </a:r>
            <a:endParaRPr lang="en-US" altLang="zh-CN" dirty="0"/>
          </a:p>
          <a:p>
            <a:pPr marL="914400" lvl="2" indent="0">
              <a:lnSpc>
                <a:spcPct val="120000"/>
              </a:lnSpc>
              <a:buSzPct val="87000"/>
              <a:buNone/>
            </a:pPr>
            <a:r>
              <a:rPr lang="zh-CN" altLang="en-US" dirty="0"/>
              <a:t>评价的重点是</a:t>
            </a:r>
            <a:r>
              <a:rPr lang="zh-CN" altLang="en-US" u="sng" dirty="0"/>
              <a:t>时间和空间效率</a:t>
            </a:r>
          </a:p>
          <a:p>
            <a:pPr lvl="1">
              <a:lnSpc>
                <a:spcPct val="150000"/>
              </a:lnSpc>
            </a:pPr>
            <a:endParaRPr lang="zh-CN" altLang="en-US" noProof="1"/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       </a:t>
            </a:r>
            <a:endParaRPr lang="zh-CN" altLang="en-US" noProof="1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4226803-6FDA-4CC6-A051-77726A2187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第七章  数据库设计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D43CB190-2F2A-4DFF-A913-E76EC6E09FA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4213" y="1098550"/>
            <a:ext cx="8002587" cy="485457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7.1  </a:t>
            </a:r>
            <a:r>
              <a:rPr lang="zh-CN" altLang="en-US"/>
              <a:t>数据库设计概述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7.2  </a:t>
            </a:r>
            <a:r>
              <a:rPr lang="zh-CN" altLang="en-US"/>
              <a:t>需求分析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7.3  </a:t>
            </a:r>
            <a:r>
              <a:rPr lang="zh-CN" altLang="en-US"/>
              <a:t>概念结构设计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7.4  </a:t>
            </a:r>
            <a:r>
              <a:rPr lang="zh-CN" altLang="en-US"/>
              <a:t>逻辑结构设计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7.5  </a:t>
            </a:r>
            <a:r>
              <a:rPr lang="zh-CN" altLang="en-US"/>
              <a:t>物理结构设计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7.6  </a:t>
            </a:r>
            <a:r>
              <a:rPr lang="zh-CN" altLang="en-US">
                <a:solidFill>
                  <a:srgbClr val="0066FF"/>
                </a:solidFill>
              </a:rPr>
              <a:t>数据库的实施和维护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7.7 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49502773-C128-4C46-AACF-899B79533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/>
              <a:t>7.6 </a:t>
            </a:r>
            <a:r>
              <a:rPr lang="zh-CN" altLang="en-US" sz="3600"/>
              <a:t>数据库的实施和维护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E741B7B-6246-47BE-89B3-4740A8F833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7.6.1 </a:t>
            </a:r>
            <a:r>
              <a:rPr lang="zh-CN" altLang="en-US">
                <a:solidFill>
                  <a:srgbClr val="00B050"/>
                </a:solidFill>
              </a:rPr>
              <a:t>数据的载入和应用程序的调试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7.6.2 </a:t>
            </a:r>
            <a:r>
              <a:rPr lang="zh-CN" altLang="en-US"/>
              <a:t>数据库的试运行</a:t>
            </a:r>
            <a:endParaRPr lang="en-US" altLang="zh-CN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7.6.3 </a:t>
            </a:r>
            <a:r>
              <a:rPr lang="zh-CN" altLang="en-US"/>
              <a:t>数据库的运行和维护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>
            <a:extLst>
              <a:ext uri="{FF2B5EF4-FFF2-40B4-BE49-F238E27FC236}">
                <a16:creationId xmlns:a16="http://schemas.microsoft.com/office/drawing/2014/main" id="{B6856C90-A08A-4C1A-94FB-ADB923A929C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C52DDCD-64D6-4549-989F-3524D6AA4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 </a:t>
            </a:r>
            <a:r>
              <a:rPr lang="zh-CN" altLang="en-US" sz="3200"/>
              <a:t>数据的载入 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1C83543-1676-4C5E-8C37-D318662BBEA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400" noProof="1"/>
              <a:t>数据库结构建立完成，开始装载数据</a:t>
            </a:r>
            <a:endParaRPr lang="en-US" altLang="zh-CN" sz="2400" noProof="1"/>
          </a:p>
          <a:p>
            <a:pPr>
              <a:lnSpc>
                <a:spcPct val="140000"/>
              </a:lnSpc>
            </a:pPr>
            <a:endParaRPr lang="zh-CN" altLang="en-US" sz="2400" noProof="1"/>
          </a:p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noProof="1"/>
              <a:t>     数据装载方法：</a:t>
            </a:r>
          </a:p>
          <a:p>
            <a:pPr lvl="1">
              <a:lnSpc>
                <a:spcPct val="140000"/>
              </a:lnSpc>
            </a:pPr>
            <a:r>
              <a:rPr lang="zh-CN" altLang="en-US" noProof="1"/>
              <a:t>人工方法</a:t>
            </a:r>
          </a:p>
          <a:p>
            <a:pPr lvl="1">
              <a:lnSpc>
                <a:spcPct val="140000"/>
              </a:lnSpc>
            </a:pPr>
            <a:r>
              <a:rPr lang="zh-CN" altLang="en-US" noProof="1"/>
              <a:t>计算机辅助数据入库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页脚占位符 4">
            <a:extLst>
              <a:ext uri="{FF2B5EF4-FFF2-40B4-BE49-F238E27FC236}">
                <a16:creationId xmlns:a16="http://schemas.microsoft.com/office/drawing/2014/main" id="{66833B18-5704-4F49-9661-A08EE8356532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16459B47-C889-40A3-996C-2CACDE272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813" y="142875"/>
            <a:ext cx="7391400" cy="563563"/>
          </a:xfrm>
        </p:spPr>
        <p:txBody>
          <a:bodyPr/>
          <a:lstStyle/>
          <a:p>
            <a:r>
              <a:rPr lang="zh-CN" altLang="en-US" sz="3200"/>
              <a:t>应用程序的调试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67389CD-652C-4939-99D5-23AE5754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428750"/>
            <a:ext cx="7772400" cy="4114800"/>
          </a:xfrm>
          <a:ln>
            <a:miter/>
          </a:ln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z="2400" noProof="1">
                <a:highlight>
                  <a:srgbClr val="FFFF00"/>
                </a:highlight>
              </a:rPr>
              <a:t>应用程序的设计</a:t>
            </a:r>
            <a:r>
              <a:rPr lang="zh-CN" altLang="en-US" sz="2400" noProof="1"/>
              <a:t>与</a:t>
            </a:r>
            <a:r>
              <a:rPr lang="zh-CN" altLang="en-US" sz="2400" noProof="1">
                <a:highlight>
                  <a:srgbClr val="FFFF00"/>
                </a:highlight>
              </a:rPr>
              <a:t>数据设计</a:t>
            </a:r>
            <a:r>
              <a:rPr lang="zh-CN" altLang="en-US" sz="2400" noProof="1"/>
              <a:t>并行进行</a:t>
            </a:r>
          </a:p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endParaRPr lang="zh-CN" altLang="en-US" sz="2400" noProof="1"/>
          </a:p>
          <a:p>
            <a:pPr>
              <a:lnSpc>
                <a:spcPct val="170000"/>
              </a:lnSpc>
            </a:pPr>
            <a:r>
              <a:rPr lang="zh-CN" altLang="en-US" sz="2400" noProof="1"/>
              <a:t>应用程序的设计、编码和调试的方法、步骤在</a:t>
            </a:r>
            <a:r>
              <a:rPr lang="zh-CN" altLang="en-US" sz="2400" noProof="1">
                <a:solidFill>
                  <a:srgbClr val="0066FF"/>
                </a:solidFill>
              </a:rPr>
              <a:t>软件工程</a:t>
            </a:r>
            <a:r>
              <a:rPr lang="zh-CN" altLang="en-US" sz="2400" noProof="1"/>
              <a:t>等课程中有详细讲解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8C3D6BC-8709-4D07-A26D-AEE18F67E5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/>
              <a:t>7.6 </a:t>
            </a:r>
            <a:r>
              <a:rPr lang="zh-CN" altLang="en-US" sz="3600"/>
              <a:t>数据库的实施和维护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D235D565-73C2-4352-9CA9-EE13073DF3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339850"/>
            <a:ext cx="8002587" cy="485457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7.6.1 </a:t>
            </a:r>
            <a:r>
              <a:rPr lang="zh-CN" altLang="en-US"/>
              <a:t>数据的载入和应用程序的调试</a:t>
            </a:r>
            <a:endParaRPr lang="en-US" altLang="zh-CN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7.6.2 </a:t>
            </a:r>
            <a:r>
              <a:rPr lang="zh-CN" altLang="en-US">
                <a:solidFill>
                  <a:srgbClr val="00B050"/>
                </a:solidFill>
              </a:rPr>
              <a:t>数据库的试运行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7.6.3 </a:t>
            </a:r>
            <a:r>
              <a:rPr lang="zh-CN" altLang="en-US"/>
              <a:t>数据库的运行和维护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4EA7C99E-B8E5-4BC3-8B61-9E800AFF61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/>
              <a:t>7.6.2  </a:t>
            </a:r>
            <a:r>
              <a:rPr lang="zh-CN" altLang="en-US" sz="3600"/>
              <a:t>数据库的试运行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E6EBF6FA-65C2-4835-988F-923C81E66A9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244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数据库的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试运行：</a:t>
            </a:r>
            <a:r>
              <a:rPr lang="zh-CN" altLang="en-US" dirty="0"/>
              <a:t>应用程序调试完成，部分数据入库后，对数据库系统进行联合调试。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主要工作包括：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66FF"/>
                </a:solidFill>
              </a:rPr>
              <a:t>功能测试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800" dirty="0"/>
              <a:t>实际运行程序，执行对数据库的各种操作，测试应用程序的各种功能。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66FF"/>
                </a:solidFill>
              </a:rPr>
              <a:t>性能测试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800" dirty="0"/>
              <a:t>测量系统的性能指标，分析是否符合设计目标。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27EF8B69-0825-40D2-95B3-56418CD39A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数据库的试运行（续）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49737EA4-35A2-415C-BBBC-60FE18B874C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36295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数据库的转储和恢复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dirty="0"/>
              <a:t>试运行阶段，系统不稳，硬、软件故障随时可能发生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dirty="0"/>
              <a:t>系统的操作人员对新系统不熟悉，误操作也不可避免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dirty="0"/>
              <a:t>做好数据库的转储和恢复，尽量减少对数据库的破坏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21B175CD-2F26-491F-A2E8-DED2E90DC6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第七章  数据库设计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94B8812F-5EB3-46FF-BD08-AC22317A675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27088" y="1098550"/>
            <a:ext cx="7859712" cy="485457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7.1  </a:t>
            </a:r>
            <a:r>
              <a:rPr lang="zh-CN" altLang="en-US" dirty="0"/>
              <a:t>数据库设计概述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7.2  </a:t>
            </a:r>
            <a:r>
              <a:rPr lang="zh-CN" altLang="en-US" dirty="0"/>
              <a:t>需求分析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7.3  </a:t>
            </a:r>
            <a:r>
              <a:rPr lang="zh-CN" altLang="en-US" dirty="0"/>
              <a:t>概念结构设计 </a:t>
            </a:r>
            <a:r>
              <a:rPr lang="en-US" altLang="zh-CN" dirty="0"/>
              <a:t>- ER</a:t>
            </a:r>
            <a:r>
              <a:rPr lang="zh-CN" altLang="en-US" dirty="0"/>
              <a:t>图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7.4  </a:t>
            </a:r>
            <a:r>
              <a:rPr lang="zh-CN" altLang="en-US" dirty="0">
                <a:solidFill>
                  <a:srgbClr val="0066FF"/>
                </a:solidFill>
              </a:rPr>
              <a:t>逻辑结构设计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7.5  </a:t>
            </a:r>
            <a:r>
              <a:rPr lang="zh-CN" altLang="en-US" dirty="0"/>
              <a:t>物理结构设计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7.6  </a:t>
            </a:r>
            <a:r>
              <a:rPr lang="zh-CN" altLang="en-US" dirty="0"/>
              <a:t>数据库的实施和维护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7.7  </a:t>
            </a:r>
            <a:r>
              <a:rPr lang="zh-CN" altLang="en-US" dirty="0"/>
              <a:t>小结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B48F174F-8BE3-4567-A663-4865DDA40E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/>
              <a:t>7.6 </a:t>
            </a:r>
            <a:r>
              <a:rPr lang="zh-CN" altLang="en-US" sz="3600"/>
              <a:t>数据库的实施和维护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830B630D-D668-46D8-9240-A2C834BC95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7.6.1 </a:t>
            </a:r>
            <a:r>
              <a:rPr lang="zh-CN" altLang="en-US"/>
              <a:t>数据的载入和应用程序的调试</a:t>
            </a:r>
            <a:endParaRPr lang="en-US" altLang="zh-CN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7.6.2 </a:t>
            </a:r>
            <a:r>
              <a:rPr lang="zh-CN" altLang="en-US"/>
              <a:t>数据库的试运行</a:t>
            </a:r>
            <a:endParaRPr lang="en-US" altLang="zh-CN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7.6.3 </a:t>
            </a:r>
            <a:r>
              <a:rPr lang="zh-CN" altLang="en-US">
                <a:solidFill>
                  <a:srgbClr val="00B050"/>
                </a:solidFill>
              </a:rPr>
              <a:t>数据库的运行和维护</a:t>
            </a:r>
          </a:p>
        </p:txBody>
      </p:sp>
      <p:sp>
        <p:nvSpPr>
          <p:cNvPr id="25603" name="页脚占位符 4">
            <a:extLst>
              <a:ext uri="{FF2B5EF4-FFF2-40B4-BE49-F238E27FC236}">
                <a16:creationId xmlns:a16="http://schemas.microsoft.com/office/drawing/2014/main" id="{F1CE8DC8-55CA-43FE-ABEB-22B84D33247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54355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515E6511-96B7-4F53-A39F-B09079D29C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/>
              <a:t>7.6.3  </a:t>
            </a:r>
            <a:r>
              <a:rPr lang="zh-CN" altLang="en-US" sz="3600"/>
              <a:t>数据库的运行和维护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17DB0B15-6DED-4EFE-A5E1-8BB27B73EE9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575"/>
              </a:spcBef>
            </a:pPr>
            <a:r>
              <a:rPr lang="zh-CN" altLang="en-US" dirty="0"/>
              <a:t>在数据库运行阶段，对数据库经常性的维护工作主要是由数据库管理员完成的，包括：</a:t>
            </a:r>
            <a:endParaRPr lang="zh-CN" altLang="en-US" sz="3200" dirty="0"/>
          </a:p>
          <a:p>
            <a:pPr lvl="1">
              <a:lnSpc>
                <a:spcPct val="120000"/>
              </a:lnSpc>
              <a:spcBef>
                <a:spcPts val="575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1. </a:t>
            </a:r>
            <a:r>
              <a:rPr lang="zh-CN" altLang="en-US" dirty="0"/>
              <a:t>数据库</a:t>
            </a:r>
            <a:r>
              <a:rPr lang="zh-CN" altLang="en-US" dirty="0">
                <a:highlight>
                  <a:srgbClr val="FFFF00"/>
                </a:highlight>
              </a:rPr>
              <a:t>转储和恢复</a:t>
            </a:r>
          </a:p>
          <a:p>
            <a:pPr lvl="1">
              <a:lnSpc>
                <a:spcPct val="120000"/>
              </a:lnSpc>
              <a:spcBef>
                <a:spcPts val="575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Arial" panose="020B0604020202020204" pitchFamily="34" charset="0"/>
              </a:rPr>
              <a:t>2. </a:t>
            </a:r>
            <a:r>
              <a:rPr lang="zh-CN" altLang="en-US" dirty="0">
                <a:sym typeface="Arial" panose="020B0604020202020204" pitchFamily="34" charset="0"/>
              </a:rPr>
              <a:t>数据库</a:t>
            </a:r>
            <a:r>
              <a:rPr lang="zh-CN" altLang="en-US" dirty="0">
                <a:highlight>
                  <a:srgbClr val="FFFF00"/>
                </a:highlight>
                <a:sym typeface="Arial" panose="020B0604020202020204" pitchFamily="34" charset="0"/>
              </a:rPr>
              <a:t>安全性、完整性控制</a:t>
            </a:r>
          </a:p>
          <a:p>
            <a:pPr lvl="1">
              <a:lnSpc>
                <a:spcPct val="120000"/>
              </a:lnSpc>
              <a:spcBef>
                <a:spcPts val="575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Arial" panose="020B0604020202020204" pitchFamily="34" charset="0"/>
              </a:rPr>
              <a:t>3. </a:t>
            </a:r>
            <a:r>
              <a:rPr lang="zh-CN" altLang="en-US" dirty="0">
                <a:sym typeface="Arial" panose="020B0604020202020204" pitchFamily="34" charset="0"/>
              </a:rPr>
              <a:t>数据库</a:t>
            </a:r>
            <a:r>
              <a:rPr lang="zh-CN" altLang="en-US" dirty="0">
                <a:highlight>
                  <a:srgbClr val="FFFF00"/>
                </a:highlight>
                <a:sym typeface="Arial" panose="020B0604020202020204" pitchFamily="34" charset="0"/>
              </a:rPr>
              <a:t>性能监督、分析和改进</a:t>
            </a:r>
          </a:p>
          <a:p>
            <a:pPr lvl="1">
              <a:lnSpc>
                <a:spcPct val="120000"/>
              </a:lnSpc>
              <a:spcBef>
                <a:spcPts val="575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Arial" panose="020B0604020202020204" pitchFamily="34" charset="0"/>
              </a:rPr>
              <a:t>4. </a:t>
            </a:r>
            <a:r>
              <a:rPr lang="zh-CN" altLang="en-US" dirty="0">
                <a:sym typeface="Arial" panose="020B0604020202020204" pitchFamily="34" charset="0"/>
              </a:rPr>
              <a:t>数据库</a:t>
            </a:r>
            <a:r>
              <a:rPr lang="zh-CN" altLang="en-US" dirty="0">
                <a:highlight>
                  <a:srgbClr val="FFFF00"/>
                </a:highlight>
                <a:sym typeface="Arial" panose="020B0604020202020204" pitchFamily="34" charset="0"/>
              </a:rPr>
              <a:t>重组织与重构造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947C3DCA-3BB4-4B95-86A6-6B84F1097E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/>
              <a:t>7.7  </a:t>
            </a:r>
            <a:r>
              <a:rPr lang="zh-CN" altLang="en-US" sz="3600"/>
              <a:t>小结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630D503C-DE70-40BA-B8AA-E172238DA1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96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END</a:t>
            </a:r>
          </a:p>
        </p:txBody>
      </p:sp>
      <p:sp>
        <p:nvSpPr>
          <p:cNvPr id="27651" name="文本框 1">
            <a:extLst>
              <a:ext uri="{FF2B5EF4-FFF2-40B4-BE49-F238E27FC236}">
                <a16:creationId xmlns:a16="http://schemas.microsoft.com/office/drawing/2014/main" id="{9A659690-8F4D-49F6-A05B-85671A7B7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3621088"/>
            <a:ext cx="659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/>
              <a:t>作业：课后习题 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11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6B5E1E25-01B1-47B0-AB6C-22F9B4AB03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/>
              <a:t>7.4  </a:t>
            </a:r>
            <a:r>
              <a:rPr lang="zh-CN" altLang="en-US" sz="3600"/>
              <a:t>逻辑结构设计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0A9F706B-8B0A-476C-961D-EA641287C9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196975"/>
            <a:ext cx="8075612" cy="499745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50"/>
                </a:solidFill>
              </a:rPr>
              <a:t>7.4.1  </a:t>
            </a:r>
            <a:r>
              <a:rPr lang="en-US" altLang="zh-CN" dirty="0">
                <a:solidFill>
                  <a:srgbClr val="00B050"/>
                </a:solidFill>
                <a:highlight>
                  <a:srgbClr val="FFFF00"/>
                </a:highlight>
              </a:rPr>
              <a:t>E-R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图</a:t>
            </a:r>
            <a:r>
              <a:rPr lang="zh-CN" altLang="en-US" dirty="0">
                <a:solidFill>
                  <a:srgbClr val="00B050"/>
                </a:solidFill>
              </a:rPr>
              <a:t>向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关系模型</a:t>
            </a:r>
            <a:r>
              <a:rPr lang="zh-CN" altLang="en-US" dirty="0">
                <a:solidFill>
                  <a:srgbClr val="00B050"/>
                </a:solidFill>
              </a:rPr>
              <a:t>的转换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7.4.2  </a:t>
            </a:r>
            <a:r>
              <a:rPr lang="zh-CN" altLang="en-US" dirty="0"/>
              <a:t>数据模型的优化</a:t>
            </a:r>
            <a:endParaRPr lang="en-US" altLang="zh-CN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7.4.3  </a:t>
            </a:r>
            <a:r>
              <a:rPr lang="zh-CN" altLang="en-US" dirty="0"/>
              <a:t>设计用户子模式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1D63081A-A4D9-4AD3-B10E-A71D1F07A7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/>
              <a:t>E-R</a:t>
            </a:r>
            <a:r>
              <a:rPr lang="zh-CN" altLang="en-US" sz="3600"/>
              <a:t>图向关系模型的转换（续）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8B3C27BE-2AD2-49E6-9711-3A162C0831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noProof="1">
                <a:sym typeface="+mn-ea"/>
              </a:rPr>
              <a:t>逻辑结构设计的任务</a:t>
            </a:r>
            <a:endParaRPr lang="zh-CN" altLang="en-US" noProof="1"/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noProof="1">
              <a:solidFill>
                <a:srgbClr val="0066FF"/>
              </a:solidFill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600" noProof="1">
                <a:solidFill>
                  <a:srgbClr val="0066FF"/>
                </a:solidFill>
                <a:highlight>
                  <a:srgbClr val="FFFF00"/>
                </a:highlight>
              </a:rPr>
              <a:t>将</a:t>
            </a:r>
            <a:r>
              <a:rPr lang="en-US" altLang="zh-CN" sz="3600" noProof="1">
                <a:solidFill>
                  <a:srgbClr val="FF0000"/>
                </a:solidFill>
                <a:highlight>
                  <a:srgbClr val="FFFF00"/>
                </a:highlight>
              </a:rPr>
              <a:t>E-R</a:t>
            </a:r>
            <a:r>
              <a:rPr lang="zh-CN" altLang="en-US" sz="3600" noProof="1">
                <a:solidFill>
                  <a:srgbClr val="FF0000"/>
                </a:solidFill>
                <a:highlight>
                  <a:srgbClr val="FFFF00"/>
                </a:highlight>
              </a:rPr>
              <a:t>图</a:t>
            </a:r>
            <a:r>
              <a:rPr lang="zh-CN" altLang="en-US" sz="3600" noProof="1">
                <a:solidFill>
                  <a:srgbClr val="0066FF"/>
                </a:solidFill>
                <a:highlight>
                  <a:srgbClr val="FFFF00"/>
                </a:highlight>
              </a:rPr>
              <a:t>转换为</a:t>
            </a:r>
            <a:r>
              <a:rPr lang="zh-CN" altLang="en-US" sz="3600" noProof="1">
                <a:solidFill>
                  <a:srgbClr val="FF0000"/>
                </a:solidFill>
                <a:highlight>
                  <a:srgbClr val="FFFF00"/>
                </a:highlight>
              </a:rPr>
              <a:t>表</a:t>
            </a:r>
            <a:endParaRPr lang="zh-CN" altLang="en-US" sz="3600" noProof="1">
              <a:solidFill>
                <a:srgbClr val="0066FF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2F346659-935B-4E1B-991B-F12B5C7E94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>
                <a:sym typeface="Arial" panose="020B0604020202020204" pitchFamily="34" charset="0"/>
              </a:rPr>
              <a:t>转换原则</a:t>
            </a:r>
            <a:endParaRPr lang="zh-CN" altLang="en-US" sz="3600"/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E278B2B2-6478-4D18-8E80-FC962DE34E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66FF"/>
                </a:solidFill>
              </a:rPr>
              <a:t>1. </a:t>
            </a:r>
            <a:r>
              <a:rPr lang="zh-CN" altLang="en-US" noProof="1">
                <a:solidFill>
                  <a:srgbClr val="0066FF"/>
                </a:solidFill>
              </a:rPr>
              <a:t>实体：</a:t>
            </a:r>
            <a:r>
              <a:rPr lang="zh-CN" altLang="en-US" sz="2000" noProof="1"/>
              <a:t>一个实体转换为一个关系模式。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66FF"/>
                </a:solidFill>
                <a:sym typeface="+mn-ea"/>
              </a:rPr>
              <a:t>2. </a:t>
            </a:r>
            <a:r>
              <a:rPr lang="zh-CN" altLang="en-US" noProof="1">
                <a:solidFill>
                  <a:srgbClr val="0066FF"/>
                </a:solidFill>
                <a:sym typeface="+mn-ea"/>
              </a:rPr>
              <a:t>联系：</a:t>
            </a:r>
          </a:p>
          <a:p>
            <a:pPr marL="40005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>
                <a:sym typeface="+mn-ea"/>
              </a:rPr>
              <a:t>（</a:t>
            </a:r>
            <a:r>
              <a:rPr lang="en-US" altLang="zh-CN" sz="2000" noProof="1">
                <a:sym typeface="+mn-ea"/>
              </a:rPr>
              <a:t>1</a:t>
            </a:r>
            <a:r>
              <a:rPr lang="zh-CN" altLang="en-US" sz="2000" noProof="1">
                <a:sym typeface="+mn-ea"/>
              </a:rPr>
              <a:t>） 一个</a:t>
            </a:r>
            <a:r>
              <a:rPr lang="en-US" altLang="zh-CN" sz="2000" noProof="1">
                <a:highlight>
                  <a:srgbClr val="FFFF00"/>
                </a:highlight>
                <a:sym typeface="+mn-ea"/>
              </a:rPr>
              <a:t>1:1</a:t>
            </a:r>
            <a:r>
              <a:rPr lang="zh-CN" altLang="en-US" sz="2000" noProof="1">
                <a:highlight>
                  <a:srgbClr val="FFFF00"/>
                </a:highlight>
                <a:sym typeface="+mn-ea"/>
              </a:rPr>
              <a:t>联系</a:t>
            </a:r>
            <a:r>
              <a:rPr lang="zh-CN" altLang="en-US" sz="2000" noProof="1">
                <a:sym typeface="+mn-ea"/>
              </a:rPr>
              <a:t>可以转换为一个独立的关系模式，也可以与任意一端对应的关系模式合并。</a:t>
            </a:r>
            <a:endParaRPr lang="zh-CN" altLang="en-US" sz="2000" noProof="1"/>
          </a:p>
          <a:p>
            <a:pPr marL="40005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>
                <a:sym typeface="+mn-ea"/>
              </a:rPr>
              <a:t>（</a:t>
            </a:r>
            <a:r>
              <a:rPr lang="en-US" altLang="zh-CN" sz="2000" noProof="1">
                <a:sym typeface="+mn-ea"/>
              </a:rPr>
              <a:t>2</a:t>
            </a:r>
            <a:r>
              <a:rPr lang="zh-CN" altLang="en-US" sz="2000" noProof="1">
                <a:sym typeface="+mn-ea"/>
              </a:rPr>
              <a:t>）一个</a:t>
            </a:r>
            <a:r>
              <a:rPr lang="en-US" altLang="zh-CN" sz="2000" noProof="1">
                <a:highlight>
                  <a:srgbClr val="FFFF00"/>
                </a:highlight>
                <a:sym typeface="+mn-ea"/>
              </a:rPr>
              <a:t>1:</a:t>
            </a:r>
            <a:r>
              <a:rPr lang="en-US" altLang="zh-CN" sz="2000" i="1" noProof="1">
                <a:highlight>
                  <a:srgbClr val="FFFF00"/>
                </a:highlight>
                <a:sym typeface="+mn-ea"/>
              </a:rPr>
              <a:t>n</a:t>
            </a:r>
            <a:r>
              <a:rPr lang="zh-CN" altLang="en-US" sz="2000" noProof="1">
                <a:highlight>
                  <a:srgbClr val="FFFF00"/>
                </a:highlight>
                <a:sym typeface="+mn-ea"/>
              </a:rPr>
              <a:t>联系</a:t>
            </a:r>
            <a:r>
              <a:rPr lang="zh-CN" altLang="en-US" sz="2000" noProof="1">
                <a:sym typeface="+mn-ea"/>
              </a:rPr>
              <a:t>可以转换为一个独立的关系模式，也可以与</a:t>
            </a:r>
            <a:r>
              <a:rPr lang="en-US" altLang="zh-CN" sz="2000" noProof="1">
                <a:sym typeface="+mn-ea"/>
              </a:rPr>
              <a:t>n</a:t>
            </a:r>
            <a:r>
              <a:rPr lang="zh-CN" altLang="en-US" sz="2000" noProof="1">
                <a:sym typeface="+mn-ea"/>
              </a:rPr>
              <a:t>端对应的关系模式合并。</a:t>
            </a:r>
          </a:p>
          <a:p>
            <a:pPr marL="400050"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）一个</a:t>
            </a:r>
            <a:r>
              <a:rPr lang="en-US" altLang="zh-CN" sz="2000" i="1" dirty="0">
                <a:highlight>
                  <a:srgbClr val="FFFF00"/>
                </a:highlight>
                <a:sym typeface="+mn-ea"/>
              </a:rPr>
              <a:t>m:n</a:t>
            </a:r>
            <a:r>
              <a:rPr lang="zh-CN" altLang="en-US" sz="2000" dirty="0">
                <a:highlight>
                  <a:srgbClr val="FFFF00"/>
                </a:highlight>
                <a:sym typeface="+mn-ea"/>
              </a:rPr>
              <a:t>联系</a:t>
            </a:r>
            <a:r>
              <a:rPr lang="zh-CN" altLang="en-US" sz="2000" dirty="0">
                <a:sym typeface="+mn-ea"/>
              </a:rPr>
              <a:t>转换为一个关系模式</a:t>
            </a:r>
          </a:p>
          <a:p>
            <a:pPr marL="400050"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noProof="1">
                <a:sym typeface="+mn-ea"/>
              </a:rPr>
              <a:t>（</a:t>
            </a:r>
            <a:r>
              <a:rPr lang="en-US" altLang="zh-CN" sz="2000" noProof="1">
                <a:sym typeface="+mn-ea"/>
              </a:rPr>
              <a:t>4</a:t>
            </a:r>
            <a:r>
              <a:rPr lang="zh-CN" altLang="en-US" sz="2000" noProof="1">
                <a:sym typeface="+mn-ea"/>
              </a:rPr>
              <a:t>）</a:t>
            </a:r>
            <a:r>
              <a:rPr lang="zh-CN" altLang="en-US" sz="2000" noProof="1">
                <a:highlight>
                  <a:srgbClr val="FFFF00"/>
                </a:highlight>
                <a:sym typeface="+mn-ea"/>
              </a:rPr>
              <a:t>三个或三个以上实体间的一个多元联系</a:t>
            </a:r>
            <a:r>
              <a:rPr lang="zh-CN" altLang="en-US" sz="2000" noProof="1">
                <a:sym typeface="+mn-ea"/>
              </a:rPr>
              <a:t>转换为一个关系模式。</a:t>
            </a:r>
          </a:p>
          <a:p>
            <a:pPr marL="400050"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5</a:t>
            </a:r>
            <a:r>
              <a:rPr lang="zh-CN" altLang="en-US" sz="2000" dirty="0">
                <a:sym typeface="+mn-ea"/>
              </a:rPr>
              <a:t>）</a:t>
            </a:r>
            <a:r>
              <a:rPr lang="zh-CN" altLang="en-US" sz="2000" dirty="0">
                <a:highlight>
                  <a:srgbClr val="FFFF00"/>
                </a:highlight>
                <a:sym typeface="+mn-ea"/>
              </a:rPr>
              <a:t>具有相同码的关系模式</a:t>
            </a:r>
            <a:r>
              <a:rPr lang="zh-CN" altLang="en-US" sz="2000" dirty="0">
                <a:sym typeface="+mn-ea"/>
              </a:rPr>
              <a:t>可合并</a:t>
            </a:r>
            <a:endParaRPr lang="zh-CN" altLang="en-US" sz="2000" noProof="1"/>
          </a:p>
          <a:p>
            <a:pPr lvl="1"/>
            <a:endParaRPr lang="zh-CN" altLang="en-US" noProof="1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CDB7A439-9D48-4E9D-8059-3B0E27A051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/>
              <a:t>E-R</a:t>
            </a:r>
            <a:r>
              <a:rPr lang="zh-CN" altLang="en-US" sz="3600"/>
              <a:t>图向关系模型的转换（续）</a:t>
            </a:r>
          </a:p>
        </p:txBody>
      </p:sp>
      <p:pic>
        <p:nvPicPr>
          <p:cNvPr id="8194" name="Picture 3">
            <a:extLst>
              <a:ext uri="{FF2B5EF4-FFF2-40B4-BE49-F238E27FC236}">
                <a16:creationId xmlns:a16="http://schemas.microsoft.com/office/drawing/2014/main" id="{B20CE076-4AE8-45AC-A46E-E914D10B8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68199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C30D569-B162-4C09-9C42-C1E63C7210B5}"/>
              </a:ext>
            </a:extLst>
          </p:cNvPr>
          <p:cNvSpPr txBox="1"/>
          <p:nvPr/>
        </p:nvSpPr>
        <p:spPr>
          <a:xfrm>
            <a:off x="1116013" y="3500438"/>
            <a:ext cx="6802437" cy="2722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SzPct val="87000"/>
              <a:buFont typeface="Wingdings" pitchFamily="2" charset="2"/>
              <a:buChar char="n"/>
              <a:defRPr/>
            </a:pPr>
            <a:r>
              <a:rPr lang="zh-CN" altLang="zh-CN" b="1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部</a:t>
            </a:r>
            <a:r>
              <a:rPr lang="en-US" altLang="zh-CN" b="1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   </a:t>
            </a:r>
            <a:r>
              <a:rPr lang="zh-CN" altLang="zh-CN" b="1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门（</a:t>
            </a:r>
            <a:r>
              <a:rPr lang="zh-CN" altLang="zh-CN" b="1" u="sng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部门号</a:t>
            </a:r>
            <a:r>
              <a:rPr lang="zh-CN" altLang="zh-CN" b="1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，部门名，经理的职工号，…）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SzPct val="87000"/>
              <a:buFont typeface="Wingdings" pitchFamily="2" charset="2"/>
              <a:buChar char="n"/>
              <a:defRPr/>
            </a:pPr>
            <a:r>
              <a:rPr lang="zh-CN" altLang="zh-CN" b="1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职</a:t>
            </a:r>
            <a:r>
              <a:rPr lang="en-US" altLang="zh-CN" b="1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   </a:t>
            </a:r>
            <a:r>
              <a:rPr lang="zh-CN" altLang="zh-CN" b="1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工（</a:t>
            </a:r>
            <a:r>
              <a:rPr lang="zh-CN" altLang="zh-CN" b="1" u="sng" kern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职工号</a:t>
            </a:r>
            <a:r>
              <a:rPr lang="zh-CN" altLang="en-US" b="1" kern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zh-CN" altLang="zh-CN" b="1" kern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部</a:t>
            </a:r>
            <a:r>
              <a:rPr lang="zh-CN" altLang="zh-CN" b="1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门号，职工名，职务，…）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SzPct val="87000"/>
              <a:buFont typeface="Wingdings" pitchFamily="2" charset="2"/>
              <a:buChar char="n"/>
              <a:defRPr/>
            </a:pPr>
            <a:r>
              <a:rPr lang="zh-CN" altLang="zh-CN" b="1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产</a:t>
            </a:r>
            <a:r>
              <a:rPr lang="en-US" altLang="zh-CN" b="1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   </a:t>
            </a:r>
            <a:r>
              <a:rPr lang="zh-CN" altLang="zh-CN" b="1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品（</a:t>
            </a:r>
            <a:r>
              <a:rPr lang="zh-CN" altLang="zh-CN" b="1" u="sng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产品号</a:t>
            </a:r>
            <a:r>
              <a:rPr lang="zh-CN" altLang="zh-CN" b="1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，产品名，产品组长的职工号，…）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SzPct val="87000"/>
              <a:buFont typeface="Wingdings" pitchFamily="2" charset="2"/>
              <a:buChar char="n"/>
              <a:defRPr/>
            </a:pPr>
            <a:r>
              <a:rPr lang="zh-CN" altLang="zh-CN" b="1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供应商（</a:t>
            </a:r>
            <a:r>
              <a:rPr lang="zh-CN" altLang="zh-CN" b="1" u="sng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供应商号</a:t>
            </a:r>
            <a:r>
              <a:rPr lang="zh-CN" altLang="zh-CN" b="1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，姓名，…）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SzPct val="87000"/>
              <a:buFont typeface="Wingdings" pitchFamily="2" charset="2"/>
              <a:buChar char="n"/>
              <a:defRPr/>
            </a:pPr>
            <a:r>
              <a:rPr lang="zh-CN" altLang="zh-CN" b="1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零</a:t>
            </a:r>
            <a:r>
              <a:rPr lang="en-US" altLang="zh-CN" b="1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   </a:t>
            </a:r>
            <a:r>
              <a:rPr lang="zh-CN" altLang="zh-CN" b="1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件（</a:t>
            </a:r>
            <a:r>
              <a:rPr lang="zh-CN" altLang="zh-CN" b="1" u="sng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零件号</a:t>
            </a:r>
            <a:r>
              <a:rPr lang="zh-CN" altLang="zh-CN" b="1" kern="0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，零件名，…）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SzPct val="87000"/>
              <a:buFont typeface="Wingdings" pitchFamily="2" charset="2"/>
              <a:buChar char="n"/>
              <a:defRPr/>
            </a:pPr>
            <a:r>
              <a:rPr lang="zh-CN" altLang="zh-CN" b="1" kern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职工工作（</a:t>
            </a:r>
            <a:r>
              <a:rPr lang="zh-CN" altLang="zh-CN" b="1" u="sng" kern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职工号，产品号</a:t>
            </a:r>
            <a:r>
              <a:rPr lang="zh-CN" altLang="zh-CN" b="1" kern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，工作天数，…）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SzPct val="87000"/>
              <a:buFont typeface="Wingdings" pitchFamily="2" charset="2"/>
              <a:buChar char="n"/>
              <a:defRPr/>
            </a:pPr>
            <a:r>
              <a:rPr lang="zh-CN" altLang="zh-CN" b="1" kern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供</a:t>
            </a:r>
            <a:r>
              <a:rPr lang="en-US" altLang="zh-CN" b="1" kern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   </a:t>
            </a:r>
            <a:r>
              <a:rPr lang="zh-CN" altLang="zh-CN" b="1" kern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应（</a:t>
            </a:r>
            <a:r>
              <a:rPr lang="zh-CN" altLang="zh-CN" b="1" u="sng" kern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产品号，供应商号，零件号</a:t>
            </a:r>
            <a:r>
              <a:rPr lang="zh-CN" altLang="zh-CN" b="1" kern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，供应量）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A7002527-EBD4-4C7E-AA6B-875AF56B7E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/>
              <a:t>7.4  </a:t>
            </a:r>
            <a:r>
              <a:rPr lang="zh-CN" altLang="en-US" sz="3600"/>
              <a:t>逻辑结构设计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B3D55E60-EC8D-4F1B-AB7E-0C50CE50B4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339850"/>
            <a:ext cx="7931150" cy="485457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7.4.1  E-R</a:t>
            </a:r>
            <a:r>
              <a:rPr lang="zh-CN" altLang="en-US"/>
              <a:t>图向关系模型的转换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7.4.2  </a:t>
            </a:r>
            <a:r>
              <a:rPr lang="zh-CN" altLang="en-US">
                <a:solidFill>
                  <a:srgbClr val="00B050"/>
                </a:solidFill>
              </a:rPr>
              <a:t>数据模型的优化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7.4.3  </a:t>
            </a:r>
            <a:r>
              <a:rPr lang="zh-CN" altLang="en-US"/>
              <a:t>设计用户子模式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B4D2CA92-4C48-4D54-B54F-8D4F2FE729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/>
              <a:t>7.4.2  </a:t>
            </a:r>
            <a:r>
              <a:rPr lang="zh-CN" altLang="en-US" sz="3600"/>
              <a:t>数据模型的优化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5BF45376-F46D-4698-BA0C-757B229F6AC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ym typeface="Arial" panose="020B0604020202020204" pitchFamily="34" charset="0"/>
              </a:rPr>
              <a:t>数据库逻辑设计的结果</a:t>
            </a:r>
            <a:r>
              <a:rPr lang="zh-CN" altLang="en-US" u="sng" dirty="0">
                <a:sym typeface="Arial" panose="020B0604020202020204" pitchFamily="34" charset="0"/>
              </a:rPr>
              <a:t>不是唯一的</a:t>
            </a:r>
            <a:r>
              <a:rPr lang="zh-CN" altLang="en-US" dirty="0">
                <a:sym typeface="Arial" panose="020B0604020202020204" pitchFamily="34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66FF"/>
                </a:solidFill>
                <a:sym typeface="Arial" panose="020B0604020202020204" pitchFamily="34" charset="0"/>
              </a:rPr>
              <a:t>数据模型的优化：</a:t>
            </a:r>
            <a:endParaRPr lang="en-US" altLang="zh-CN" dirty="0">
              <a:sym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>
                <a:sym typeface="Arial" panose="020B0604020202020204" pitchFamily="34" charset="0"/>
              </a:rPr>
              <a:t>修改、调整数据模型的结构</a:t>
            </a:r>
            <a:endParaRPr lang="en-US" altLang="zh-CN" dirty="0">
              <a:sym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>
                <a:sym typeface="Arial" panose="020B0604020202020204" pitchFamily="34" charset="0"/>
              </a:rPr>
              <a:t>提高数据库应用系统的性能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>
                <a:sym typeface="Arial" panose="020B0604020202020204" pitchFamily="34" charset="0"/>
              </a:rPr>
              <a:t>关系数据模型的优化通常以</a:t>
            </a:r>
            <a:r>
              <a:rPr lang="zh-CN" altLang="en-US" u="sng" dirty="0">
                <a:highlight>
                  <a:srgbClr val="FFFF00"/>
                </a:highlight>
                <a:sym typeface="Arial" panose="020B0604020202020204" pitchFamily="34" charset="0"/>
              </a:rPr>
              <a:t>规范化理论</a:t>
            </a:r>
            <a:r>
              <a:rPr lang="zh-CN" altLang="en-US" dirty="0">
                <a:sym typeface="Arial" panose="020B0604020202020204" pitchFamily="34" charset="0"/>
              </a:rPr>
              <a:t>为指导</a:t>
            </a:r>
            <a:endParaRPr lang="zh-CN" altLang="en-US" dirty="0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04FB6A5D-2B26-4252-B4FA-7960AA3F7BBC}"/>
              </a:ext>
            </a:extLst>
          </p:cNvPr>
          <p:cNvSpPr/>
          <p:nvPr/>
        </p:nvSpPr>
        <p:spPr bwMode="auto">
          <a:xfrm>
            <a:off x="2267744" y="3573016"/>
            <a:ext cx="720080" cy="648072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21699FAD-C0D6-4128-ABCF-F25D2593B4E5}"/>
              </a:ext>
            </a:extLst>
          </p:cNvPr>
          <p:cNvSpPr/>
          <p:nvPr/>
        </p:nvSpPr>
        <p:spPr bwMode="auto">
          <a:xfrm>
            <a:off x="5724128" y="2348880"/>
            <a:ext cx="864096" cy="9361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DC81418C-5F4E-478F-9C48-DAD473A7FA70}"/>
              </a:ext>
            </a:extLst>
          </p:cNvPr>
          <p:cNvSpPr/>
          <p:nvPr/>
        </p:nvSpPr>
        <p:spPr bwMode="auto">
          <a:xfrm>
            <a:off x="7236296" y="836712"/>
            <a:ext cx="484632" cy="97840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E3DEBEF4-3BA1-42A8-8542-2AAAA5EFDC79}"/>
              </a:ext>
            </a:extLst>
          </p:cNvPr>
          <p:cNvSpPr/>
          <p:nvPr/>
        </p:nvSpPr>
        <p:spPr bwMode="auto">
          <a:xfrm>
            <a:off x="2339752" y="3573016"/>
            <a:ext cx="720079" cy="64807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C200787A-0536-4734-8025-467BE73114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/>
              <a:t>7.4  </a:t>
            </a:r>
            <a:r>
              <a:rPr lang="zh-CN" altLang="en-US" sz="3600"/>
              <a:t>逻辑结构设计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9A92C192-FD55-403C-9E1A-30C7ED2EFC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339850"/>
            <a:ext cx="7931150" cy="485457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7.4.1  E-R</a:t>
            </a:r>
            <a:r>
              <a:rPr lang="zh-CN" altLang="en-US"/>
              <a:t>图向关系模型的转换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7.4.2  </a:t>
            </a:r>
            <a:r>
              <a:rPr lang="zh-CN" altLang="en-US"/>
              <a:t>数据模型的优化</a:t>
            </a:r>
            <a:endParaRPr lang="en-US" altLang="zh-CN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7.4.3  </a:t>
            </a:r>
            <a:r>
              <a:rPr lang="zh-CN" altLang="en-US">
                <a:solidFill>
                  <a:srgbClr val="00B050"/>
                </a:solidFill>
              </a:rPr>
              <a:t>设计用户子模式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Pages>0</Pages>
  <Words>906</Words>
  <Characters>0</Characters>
  <Application>Microsoft Office PowerPoint</Application>
  <DocSecurity>0</DocSecurity>
  <PresentationFormat>全屏显示(4:3)</PresentationFormat>
  <Lines>0</Lines>
  <Paragraphs>135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Times-Roman</vt:lpstr>
      <vt:lpstr>黑体</vt:lpstr>
      <vt:lpstr>Arial</vt:lpstr>
      <vt:lpstr>Calibri</vt:lpstr>
      <vt:lpstr>Times New Roman</vt:lpstr>
      <vt:lpstr>Wingdings</vt:lpstr>
      <vt:lpstr>数据库系统概论</vt:lpstr>
      <vt:lpstr>PowerPoint 演示文稿</vt:lpstr>
      <vt:lpstr>第七章  数据库设计</vt:lpstr>
      <vt:lpstr>7.4  逻辑结构设计</vt:lpstr>
      <vt:lpstr>E-R图向关系模型的转换（续）</vt:lpstr>
      <vt:lpstr>转换原则</vt:lpstr>
      <vt:lpstr>E-R图向关系模型的转换（续）</vt:lpstr>
      <vt:lpstr>7.4  逻辑结构设计</vt:lpstr>
      <vt:lpstr>7.4.2  数据模型的优化</vt:lpstr>
      <vt:lpstr>7.4  逻辑结构设计</vt:lpstr>
      <vt:lpstr>7.4.3  设计用户子模式</vt:lpstr>
      <vt:lpstr>第七章  数据库设计</vt:lpstr>
      <vt:lpstr>7.5  数据库的物理设计</vt:lpstr>
      <vt:lpstr>第七章  数据库设计</vt:lpstr>
      <vt:lpstr>7.6 数据库的实施和维护</vt:lpstr>
      <vt:lpstr> 数据的载入 </vt:lpstr>
      <vt:lpstr>应用程序的调试</vt:lpstr>
      <vt:lpstr>7.6 数据库的实施和维护</vt:lpstr>
      <vt:lpstr>7.6.2  数据库的试运行</vt:lpstr>
      <vt:lpstr>数据库的试运行（续）</vt:lpstr>
      <vt:lpstr>7.6 数据库的实施和维护</vt:lpstr>
      <vt:lpstr>7.6.3  数据库的运行和维护</vt:lpstr>
      <vt:lpstr>7.7  小结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guixiang</dc:creator>
  <cp:keywords/>
  <dc:description/>
  <cp:lastModifiedBy>David yonggang</cp:lastModifiedBy>
  <cp:revision>131</cp:revision>
  <dcterms:created xsi:type="dcterms:W3CDTF">2014-11-24T02:47:03Z</dcterms:created>
  <dcterms:modified xsi:type="dcterms:W3CDTF">2020-04-20T03:13:08Z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