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8" r:id="rId2"/>
    <p:sldId id="850" r:id="rId3"/>
    <p:sldId id="851" r:id="rId4"/>
    <p:sldId id="956" r:id="rId5"/>
    <p:sldId id="855" r:id="rId6"/>
    <p:sldId id="856" r:id="rId7"/>
    <p:sldId id="857" r:id="rId8"/>
    <p:sldId id="859" r:id="rId9"/>
    <p:sldId id="861" r:id="rId10"/>
    <p:sldId id="863" r:id="rId11"/>
    <p:sldId id="864" r:id="rId12"/>
    <p:sldId id="865" r:id="rId13"/>
    <p:sldId id="866" r:id="rId14"/>
    <p:sldId id="867" r:id="rId15"/>
    <p:sldId id="868" r:id="rId16"/>
    <p:sldId id="869" r:id="rId17"/>
    <p:sldId id="957" r:id="rId18"/>
    <p:sldId id="871" r:id="rId19"/>
    <p:sldId id="872" r:id="rId20"/>
    <p:sldId id="873" r:id="rId21"/>
    <p:sldId id="874" r:id="rId22"/>
    <p:sldId id="876" r:id="rId23"/>
    <p:sldId id="878" r:id="rId24"/>
    <p:sldId id="881" r:id="rId25"/>
    <p:sldId id="882" r:id="rId26"/>
    <p:sldId id="883" r:id="rId27"/>
    <p:sldId id="953" r:id="rId28"/>
    <p:sldId id="885" r:id="rId29"/>
    <p:sldId id="886" r:id="rId30"/>
    <p:sldId id="887" r:id="rId31"/>
    <p:sldId id="889" r:id="rId32"/>
    <p:sldId id="890" r:id="rId33"/>
    <p:sldId id="892" r:id="rId34"/>
    <p:sldId id="894" r:id="rId35"/>
    <p:sldId id="896" r:id="rId36"/>
    <p:sldId id="897" r:id="rId37"/>
    <p:sldId id="900" r:id="rId38"/>
    <p:sldId id="901" r:id="rId39"/>
    <p:sldId id="902" r:id="rId40"/>
    <p:sldId id="903" r:id="rId41"/>
    <p:sldId id="904" r:id="rId42"/>
    <p:sldId id="905" r:id="rId43"/>
    <p:sldId id="908" r:id="rId44"/>
    <p:sldId id="909" r:id="rId45"/>
    <p:sldId id="910" r:id="rId46"/>
    <p:sldId id="911" r:id="rId47"/>
    <p:sldId id="912" r:id="rId48"/>
    <p:sldId id="913" r:id="rId49"/>
    <p:sldId id="916" r:id="rId50"/>
    <p:sldId id="917" r:id="rId51"/>
    <p:sldId id="920" r:id="rId52"/>
    <p:sldId id="921" r:id="rId53"/>
    <p:sldId id="926" r:id="rId54"/>
    <p:sldId id="928" r:id="rId55"/>
    <p:sldId id="929" r:id="rId56"/>
    <p:sldId id="930" r:id="rId57"/>
    <p:sldId id="931" r:id="rId58"/>
    <p:sldId id="935" r:id="rId59"/>
    <p:sldId id="941" r:id="rId60"/>
    <p:sldId id="942" r:id="rId61"/>
    <p:sldId id="943" r:id="rId62"/>
    <p:sldId id="944" r:id="rId63"/>
    <p:sldId id="945" r:id="rId64"/>
    <p:sldId id="947" r:id="rId65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>
      <p:cViewPr varScale="1">
        <p:scale>
          <a:sx n="118" d="100"/>
          <a:sy n="118" d="100"/>
        </p:scale>
        <p:origin x="1738" y="91"/>
      </p:cViewPr>
      <p:guideLst>
        <p:guide orient="horz" pos="21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8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5CACB4A-5C76-46DC-A288-89E9583DD9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3A6D8-75E2-4997-82FE-97019BC265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C723C11-17AF-44B0-BB97-7325208531A0}" type="datetimeFigureOut">
              <a:rPr lang="zh-CN" altLang="en-US"/>
              <a:pPr>
                <a:defRPr/>
              </a:pPr>
              <a:t>2020/4/26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A5AD9D-061C-4398-B2FE-77A9DC6296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1B0C33-0D14-4CE4-8152-98077A54F0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651DBB-7916-47E0-BB43-E6BE4897506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5895501-1BBD-40F9-B2E2-2AB8AB0661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DE34AA-F9CD-4292-81E3-0EDAE08135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5561367-C5F7-4B18-B4E5-AF2ED43B59B5}" type="datetimeFigureOut">
              <a:rPr lang="zh-CN" altLang="en-US"/>
              <a:pPr>
                <a:defRPr/>
              </a:pPr>
              <a:t>2020/4/26</a:t>
            </a:fld>
            <a:endParaRPr lang="zh-C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26CFDAF-A566-4641-96F7-4B87A52AD1B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B573A1B-0D62-4235-A05A-235195C5F3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523F73B-98F1-43BF-A863-3EEAF299E2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8143927-AC55-492D-8951-C3F125062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DF0824-E177-4BF9-BF4E-B9AB25345A3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2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838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4925"/>
            <a:ext cx="2057400" cy="62293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4925"/>
            <a:ext cx="6019800" cy="62293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2912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810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045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929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948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571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14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16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500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EDEB45A7-F8CE-4E0C-9F22-924C00113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7463" y="838200"/>
            <a:ext cx="9156701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51A11A7C-7043-46D4-82B4-C1DE2D8DA0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6453188"/>
            <a:ext cx="916146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9FF238AE-8843-4B2C-AE89-5E51AEC78D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23813"/>
            <a:ext cx="91614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3847CDC4-D535-4B47-804D-95CD59FBDC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4925"/>
            <a:ext cx="8229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4D442F15-528F-468B-94D8-DF98FFAD2C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F53DF377-4B82-4591-9EF7-845107333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0FBCA772-F472-4ABF-9EC2-8E3634E62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6516688"/>
            <a:ext cx="4103687" cy="334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0BB11BE3-FA0F-4DE8-A47B-64BC26651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6477000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>
            <a:extLst>
              <a:ext uri="{FF2B5EF4-FFF2-40B4-BE49-F238E27FC236}">
                <a16:creationId xmlns:a16="http://schemas.microsoft.com/office/drawing/2014/main" id="{8B563109-E9F8-4224-918F-D5F44C4F52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098" name="副标题 2">
            <a:extLst>
              <a:ext uri="{FF2B5EF4-FFF2-40B4-BE49-F238E27FC236}">
                <a16:creationId xmlns:a16="http://schemas.microsoft.com/office/drawing/2014/main" id="{50E96D88-2FC6-4E1E-8728-8DF0646935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solidFill>
                <a:srgbClr val="898989"/>
              </a:solidFill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530A425E-6A3C-4F1D-B900-41575876D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>
            <a:extLst>
              <a:ext uri="{FF2B5EF4-FFF2-40B4-BE49-F238E27FC236}">
                <a16:creationId xmlns:a16="http://schemas.microsoft.com/office/drawing/2014/main" id="{E52D792F-9AEB-44ED-A5C3-E89E7FB5F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30425"/>
            <a:ext cx="8208963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endParaRPr lang="en-US" altLang="zh-CN" sz="6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  <a:endParaRPr lang="zh-CN" altLang="en-US" sz="6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endParaRPr lang="zh-CN" altLang="en-US" sz="6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4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第十章  数据库恢复技术</a:t>
            </a:r>
          </a:p>
          <a:p>
            <a:pPr algn="ctr"/>
            <a:b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endParaRPr lang="en-US" altLang="zh-CN" sz="3600" b="1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0694B3D7-5483-4B71-8EF8-8D2DC017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985" y="5424488"/>
            <a:ext cx="5616029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Times-Roman" charset="0"/>
                <a:ea typeface="隶书" panose="02010509060101010101" pitchFamily="49" charset="-122"/>
                <a:sym typeface="Arial" panose="020B0604020202020204" pitchFamily="34" charset="0"/>
              </a:rPr>
              <a:t>河北大学网络空间安全与计算机学院</a:t>
            </a:r>
            <a:endParaRPr lang="en-US" altLang="zh-CN" sz="2400" b="1" dirty="0">
              <a:solidFill>
                <a:schemeClr val="bg1"/>
              </a:solidFill>
              <a:latin typeface="Times-Roman" charset="0"/>
              <a:ea typeface="隶书" panose="02010509060101010101" pitchFamily="49" charset="-122"/>
              <a:sym typeface="宋体" panose="02010600030101010101" pitchFamily="2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chemeClr val="bg1"/>
              </a:solidFill>
              <a:latin typeface="Times-Roman" charset="0"/>
              <a:ea typeface="隶书" panose="020105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页脚占位符 4">
            <a:extLst>
              <a:ext uri="{FF2B5EF4-FFF2-40B4-BE49-F238E27FC236}">
                <a16:creationId xmlns:a16="http://schemas.microsoft.com/office/drawing/2014/main" id="{94D73A81-B7C2-4646-B928-B30AE3B3DF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4283FEF5-2CBA-47C9-BA15-CD5DF5301A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第十章  数据库恢复技术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D2B094A-4B04-4628-95AB-E4235AE91B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3100" y="1125538"/>
            <a:ext cx="7931150" cy="5256212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10.1  </a:t>
            </a:r>
            <a:r>
              <a:rPr lang="zh-CN" altLang="en-US"/>
              <a:t>事务的基本概念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10.2  </a:t>
            </a:r>
            <a:r>
              <a:rPr lang="zh-CN" altLang="en-US">
                <a:solidFill>
                  <a:srgbClr val="0066FF"/>
                </a:solidFill>
              </a:rPr>
              <a:t>数据库恢复概述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10.3  </a:t>
            </a:r>
            <a:r>
              <a:rPr lang="zh-CN" altLang="en-US"/>
              <a:t>故障的种类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10.4  </a:t>
            </a:r>
            <a:r>
              <a:rPr lang="zh-CN" altLang="en-US"/>
              <a:t>恢复的实现技术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10.5  </a:t>
            </a:r>
            <a:r>
              <a:rPr lang="zh-CN" altLang="en-US"/>
              <a:t>恢复策略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10.6  </a:t>
            </a:r>
            <a:r>
              <a:rPr lang="zh-CN" altLang="en-US"/>
              <a:t>具有检查点的恢复技术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10.7  </a:t>
            </a:r>
            <a:r>
              <a:rPr lang="zh-CN" altLang="en-US"/>
              <a:t>数据库镜像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10.8   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>
            <a:extLst>
              <a:ext uri="{FF2B5EF4-FFF2-40B4-BE49-F238E27FC236}">
                <a16:creationId xmlns:a16="http://schemas.microsoft.com/office/drawing/2014/main" id="{DC70157D-7BB9-4158-91E8-B58BF2BB7B1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EC9B6F2-2401-4361-B795-2B64CD22A6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10.2  </a:t>
            </a:r>
            <a:r>
              <a:rPr lang="zh-CN" altLang="en-US" sz="3600"/>
              <a:t>数据库恢复概述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D0F7CAC-B0AA-4177-BC2D-355D238C4E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5039766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/>
              <a:t>故障是不可避免的</a:t>
            </a:r>
          </a:p>
          <a:p>
            <a:pPr lvl="1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/>
              <a:t>计算机硬件故障</a:t>
            </a:r>
          </a:p>
          <a:p>
            <a:pPr lvl="1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/>
              <a:t>软件的错误</a:t>
            </a:r>
          </a:p>
          <a:p>
            <a:pPr lvl="1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/>
              <a:t>操作员的失误</a:t>
            </a:r>
          </a:p>
          <a:p>
            <a:pPr lvl="1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/>
              <a:t>恶意的破坏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/>
              <a:t>故障的影响</a:t>
            </a:r>
          </a:p>
          <a:p>
            <a:pPr lvl="1"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dirty="0"/>
              <a:t>事务非正常中断，影响数据库中数据的正确性 </a:t>
            </a:r>
          </a:p>
          <a:p>
            <a:pPr lvl="1"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dirty="0"/>
              <a:t>破坏数据库，全部或部分丢失数据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4">
            <a:extLst>
              <a:ext uri="{FF2B5EF4-FFF2-40B4-BE49-F238E27FC236}">
                <a16:creationId xmlns:a16="http://schemas.microsoft.com/office/drawing/2014/main" id="{43C1DE12-4FC1-435C-B84C-98C2F37FDBE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B77ACCE8-3968-458C-8A09-239DE7D6DD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数据库恢复概述（续）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ACC82D6-136D-462D-B74C-C1BBA6B949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507413" cy="4768850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0066FF"/>
                </a:solidFill>
              </a:rPr>
              <a:t>数据库的恢复</a:t>
            </a:r>
          </a:p>
          <a:p>
            <a:pPr marL="45720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0066FF"/>
                </a:solidFill>
              </a:rPr>
              <a:t>把数据库从</a:t>
            </a:r>
            <a:r>
              <a:rPr lang="zh-CN" altLang="en-US" u="sng" noProof="1">
                <a:solidFill>
                  <a:srgbClr val="0066FF"/>
                </a:solidFill>
              </a:rPr>
              <a:t>错误状态</a:t>
            </a:r>
            <a:r>
              <a:rPr lang="zh-CN" altLang="en-US" noProof="1">
                <a:solidFill>
                  <a:srgbClr val="0066FF"/>
                </a:solidFill>
              </a:rPr>
              <a:t>恢复到</a:t>
            </a:r>
            <a:r>
              <a:rPr lang="zh-CN" altLang="en-US" u="sng" noProof="1">
                <a:solidFill>
                  <a:srgbClr val="0066FF"/>
                </a:solidFill>
              </a:rPr>
              <a:t>某一已知的正确状态</a:t>
            </a:r>
          </a:p>
          <a:p>
            <a:pPr marL="45720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noProof="1"/>
          </a:p>
          <a:p>
            <a:pPr marL="800100" lvl="1" indent="-342900" eaLnBrk="1" hangingPunct="1">
              <a:lnSpc>
                <a:spcPct val="150000"/>
              </a:lnSpc>
              <a:buFont typeface="Wingdings" charset="0"/>
              <a:buChar char="n"/>
            </a:pPr>
            <a:r>
              <a:rPr lang="zh-CN" altLang="en-US" noProof="1"/>
              <a:t>恢复子系统是</a:t>
            </a:r>
            <a:r>
              <a:rPr lang="en-US" altLang="zh-CN" noProof="1"/>
              <a:t>DBMS</a:t>
            </a:r>
            <a:r>
              <a:rPr lang="zh-CN" altLang="en-US" noProof="1"/>
              <a:t>的重要组成部分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noProof="1"/>
              <a:t>恢复技术是衡量系统优劣的重要指标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页脚占位符 4">
            <a:extLst>
              <a:ext uri="{FF2B5EF4-FFF2-40B4-BE49-F238E27FC236}">
                <a16:creationId xmlns:a16="http://schemas.microsoft.com/office/drawing/2014/main" id="{DBE66F0A-BD5A-4661-AA19-A0CBDB3444C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0EC5D29-C5CC-44CB-8155-D0FD7671EA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第十章  数据库恢复技术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577B3AB-62E7-4E4C-8979-FA738FD6CD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11250"/>
            <a:ext cx="7859712" cy="52705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10.1  </a:t>
            </a:r>
            <a:r>
              <a:rPr lang="zh-CN" altLang="en-US" dirty="0"/>
              <a:t>事务的基本概念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10.2  </a:t>
            </a:r>
            <a:r>
              <a:rPr lang="zh-CN" altLang="en-US" dirty="0"/>
              <a:t>数据库恢复概述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10.3  </a:t>
            </a:r>
            <a:r>
              <a:rPr lang="zh-CN" altLang="en-US" dirty="0">
                <a:solidFill>
                  <a:srgbClr val="0066FF"/>
                </a:solidFill>
              </a:rPr>
              <a:t>故障的种类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10.4  </a:t>
            </a:r>
            <a:r>
              <a:rPr lang="zh-CN" altLang="en-US" dirty="0"/>
              <a:t>恢复的实现技术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10.5  </a:t>
            </a:r>
            <a:r>
              <a:rPr lang="zh-CN" altLang="en-US" dirty="0"/>
              <a:t>恢复策略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10.6  </a:t>
            </a:r>
            <a:r>
              <a:rPr lang="zh-CN" altLang="en-US" dirty="0"/>
              <a:t>具有检查点的恢复技术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10.7  </a:t>
            </a:r>
            <a:r>
              <a:rPr lang="zh-CN" altLang="en-US" dirty="0"/>
              <a:t>数据库镜像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10.8  </a:t>
            </a:r>
            <a:r>
              <a:rPr lang="zh-CN" altLang="en-US" dirty="0"/>
              <a:t>小结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页脚占位符 4">
            <a:extLst>
              <a:ext uri="{FF2B5EF4-FFF2-40B4-BE49-F238E27FC236}">
                <a16:creationId xmlns:a16="http://schemas.microsoft.com/office/drawing/2014/main" id="{F8CCC78B-872A-4D92-B2E7-6BD77BE896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E158422-C475-45C8-8198-81B7D6421A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故障的种类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5D372F1-4FFA-4A99-BF53-17C0D85896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25538"/>
            <a:ext cx="7258050" cy="5143500"/>
          </a:xfrm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事务内部故障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系统故障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3.</a:t>
            </a:r>
            <a:r>
              <a:rPr lang="zh-CN" altLang="en-US"/>
              <a:t>介质故障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计算机病毒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>
            <a:extLst>
              <a:ext uri="{FF2B5EF4-FFF2-40B4-BE49-F238E27FC236}">
                <a16:creationId xmlns:a16="http://schemas.microsoft.com/office/drawing/2014/main" id="{39632577-0B6F-4ECB-9C2C-5854DF42D87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8F748D0-FC30-4ABE-AEE7-B146773D76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2963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1.</a:t>
            </a:r>
            <a:r>
              <a:rPr lang="zh-CN" altLang="en-US" sz="3600"/>
              <a:t>事务内部的故障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E4C2FEC-C725-459D-97B5-9984A22DE3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803275"/>
            <a:ext cx="8229600" cy="5556250"/>
          </a:xfrm>
        </p:spPr>
        <p:txBody>
          <a:bodyPr/>
          <a:lstStyle/>
          <a:p>
            <a:pPr eaLnBrk="1" hangingPunct="1">
              <a:lnSpc>
                <a:spcPct val="210000"/>
              </a:lnSpc>
            </a:pPr>
            <a:r>
              <a:rPr lang="zh-CN" altLang="en-US" dirty="0"/>
              <a:t>事务内部故障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dirty="0"/>
              <a:t>可以通过事务程序本身发现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dirty="0"/>
              <a:t>非预期，不能由事务程序处理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页脚占位符 4">
            <a:extLst>
              <a:ext uri="{FF2B5EF4-FFF2-40B4-BE49-F238E27FC236}">
                <a16:creationId xmlns:a16="http://schemas.microsoft.com/office/drawing/2014/main" id="{05E21F51-9DD0-48D7-B419-E35C0A01FA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8E1151D-855E-4080-8783-EB32558FF4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事务内部的故障（续）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FC9E08D-2930-4572-B1BA-B64574EBE0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81075"/>
            <a:ext cx="8229600" cy="505618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】</a:t>
            </a:r>
            <a:r>
              <a:rPr lang="zh-CN" altLang="en-US" sz="2400" dirty="0"/>
              <a:t>银行转账事务，把一笔金额从</a:t>
            </a:r>
            <a:r>
              <a:rPr lang="zh-CN" altLang="en-US" sz="2400" dirty="0">
                <a:highlight>
                  <a:srgbClr val="FFFF00"/>
                </a:highlight>
              </a:rPr>
              <a:t>账户甲</a:t>
            </a:r>
            <a:r>
              <a:rPr lang="zh-CN" altLang="en-US" sz="2400" dirty="0"/>
              <a:t>转给</a:t>
            </a:r>
            <a:r>
              <a:rPr lang="zh-CN" altLang="en-US" sz="2400" dirty="0">
                <a:highlight>
                  <a:srgbClr val="FFFF00"/>
                </a:highlight>
              </a:rPr>
              <a:t>账户乙</a:t>
            </a:r>
            <a:r>
              <a:rPr lang="zh-CN" altLang="en-US" sz="2400" dirty="0"/>
              <a:t>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en-US" altLang="zh-CN" sz="2200" dirty="0">
                <a:solidFill>
                  <a:srgbClr val="00B0F0"/>
                </a:solidFill>
              </a:rPr>
              <a:t>BEGIN TRANSACTION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	      </a:t>
            </a:r>
            <a:r>
              <a:rPr lang="zh-CN" altLang="en-US" sz="2200" dirty="0"/>
              <a:t>读账户甲的余额</a:t>
            </a:r>
            <a:r>
              <a:rPr lang="en-US" altLang="zh-CN" sz="2200" dirty="0"/>
              <a:t>BALANCE;</a:t>
            </a:r>
            <a:endParaRPr lang="zh-CN" altLang="en-US" sz="22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dirty="0"/>
              <a:t>           </a:t>
            </a:r>
            <a:r>
              <a:rPr lang="en-US" altLang="zh-CN" sz="2200" dirty="0"/>
              <a:t>BALANCE=BALANCE-AMOUNT;    </a:t>
            </a:r>
            <a:r>
              <a:rPr lang="en-US" altLang="zh-CN" sz="1800" dirty="0"/>
              <a:t>/*AMOUNT </a:t>
            </a:r>
            <a:r>
              <a:rPr lang="zh-CN" altLang="en-US" sz="1800" dirty="0"/>
              <a:t>为转账金额</a:t>
            </a:r>
            <a:r>
              <a:rPr lang="en-US" altLang="zh-CN" sz="1800" dirty="0"/>
              <a:t>*/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  IF(BALANCE &lt; 0 ) THEN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{</a:t>
            </a:r>
            <a:r>
              <a:rPr lang="zh-CN" altLang="en-US" sz="2200" dirty="0"/>
              <a:t>打印</a:t>
            </a:r>
            <a:r>
              <a:rPr lang="en-US" altLang="zh-CN" sz="2200" dirty="0"/>
              <a:t>‘</a:t>
            </a:r>
            <a:r>
              <a:rPr lang="zh-CN" altLang="en-US" sz="2200" dirty="0"/>
              <a:t>金额不足，不能转账</a:t>
            </a:r>
            <a:r>
              <a:rPr lang="en-US" altLang="zh-CN" sz="2200" dirty="0"/>
              <a:t>’</a:t>
            </a:r>
            <a:r>
              <a:rPr lang="zh-CN" altLang="en-US" sz="2200" dirty="0"/>
              <a:t>；</a:t>
            </a:r>
            <a:br>
              <a:rPr lang="en-US" altLang="zh-CN" sz="2200" dirty="0"/>
            </a:br>
            <a:r>
              <a:rPr lang="en-US" altLang="zh-CN" sz="2200" dirty="0"/>
              <a:t>	</a:t>
            </a:r>
            <a:r>
              <a:rPr lang="zh-CN" altLang="en-US" sz="2200" dirty="0"/>
              <a:t>                                </a:t>
            </a:r>
            <a:r>
              <a:rPr lang="zh-CN" altLang="en-US" sz="1800" dirty="0"/>
              <a:t>         </a:t>
            </a:r>
            <a:r>
              <a:rPr lang="en-US" altLang="zh-CN" sz="1800" dirty="0"/>
              <a:t>/*</a:t>
            </a:r>
            <a:r>
              <a:rPr lang="zh-CN" altLang="en-US" sz="1800" dirty="0"/>
              <a:t>事务内部可能造成事务被回滚的情况*</a:t>
            </a:r>
            <a:r>
              <a:rPr lang="en-US" altLang="zh-CN" sz="1800" dirty="0"/>
              <a:t>/</a:t>
            </a:r>
            <a:endParaRPr lang="zh-CN" altLang="en-US" sz="18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dirty="0"/>
              <a:t>                  </a:t>
            </a:r>
            <a:r>
              <a:rPr lang="en-US" altLang="zh-CN" sz="2200" dirty="0">
                <a:solidFill>
                  <a:srgbClr val="00B0F0"/>
                </a:solidFill>
              </a:rPr>
              <a:t>ROLLBACK</a:t>
            </a:r>
            <a:r>
              <a:rPr lang="en-US" altLang="zh-CN" sz="2200" dirty="0"/>
              <a:t>;                        </a:t>
            </a:r>
            <a:r>
              <a:rPr lang="en-US" altLang="zh-CN" sz="1800" dirty="0"/>
              <a:t>/*</a:t>
            </a:r>
            <a:r>
              <a:rPr lang="zh-CN" altLang="en-US" sz="1800" dirty="0"/>
              <a:t>撤销刚才的修改，恢复事务</a:t>
            </a:r>
            <a:r>
              <a:rPr lang="en-US" altLang="zh-CN" sz="1800" dirty="0"/>
              <a:t>*/</a:t>
            </a:r>
            <a:r>
              <a:rPr lang="en-US" altLang="zh-CN" sz="2200" dirty="0"/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  ELSE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{</a:t>
            </a:r>
            <a:r>
              <a:rPr lang="zh-CN" altLang="en-US" sz="2200" dirty="0"/>
              <a:t>读账户乙的余额</a:t>
            </a:r>
            <a:r>
              <a:rPr lang="en-US" altLang="zh-CN" sz="2200" dirty="0"/>
              <a:t>BALANCE1;</a:t>
            </a:r>
            <a:endParaRPr lang="zh-CN" altLang="en-US" sz="22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dirty="0"/>
              <a:t>                   </a:t>
            </a:r>
            <a:r>
              <a:rPr lang="en-US" altLang="zh-CN" sz="2200" dirty="0"/>
              <a:t>BALANCE1=BALANCE1+AMOUNT;</a:t>
            </a:r>
            <a:endParaRPr lang="zh-CN" altLang="en-US" sz="22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dirty="0"/>
              <a:t>                   写回</a:t>
            </a:r>
            <a:r>
              <a:rPr lang="en-US" altLang="zh-CN" sz="2200" dirty="0"/>
              <a:t>BALANCE1;</a:t>
            </a:r>
            <a:endParaRPr lang="zh-CN" altLang="en-US" sz="22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dirty="0"/>
              <a:t>                   </a:t>
            </a:r>
            <a:r>
              <a:rPr lang="en-US" altLang="zh-CN" sz="2200" dirty="0">
                <a:solidFill>
                  <a:srgbClr val="00B0F0"/>
                </a:solidFill>
              </a:rPr>
              <a:t>COMMIT</a:t>
            </a:r>
            <a:r>
              <a:rPr lang="en-US" altLang="zh-CN" sz="2200" dirty="0"/>
              <a:t>;}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页脚占位符 4">
            <a:extLst>
              <a:ext uri="{FF2B5EF4-FFF2-40B4-BE49-F238E27FC236}">
                <a16:creationId xmlns:a16="http://schemas.microsoft.com/office/drawing/2014/main" id="{4ADBDBFF-55F4-45EB-9406-7A65E5B94B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E8BBE0E-3F42-4FC8-A8B3-75EBE332D5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事务内部的故障（续）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9363350-4451-4B02-AD06-1F6C602B8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975"/>
            <a:ext cx="8229600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zh-CN" altLang="en-US" sz="2400" kern="0"/>
              <a:t>两个更新操作</a:t>
            </a:r>
            <a:r>
              <a:rPr lang="zh-CN" altLang="en-US" sz="2400" kern="0">
                <a:solidFill>
                  <a:srgbClr val="00B0F0"/>
                </a:solidFill>
              </a:rPr>
              <a:t>要么全部完成要么全部不做</a:t>
            </a:r>
            <a:r>
              <a:rPr lang="zh-CN" altLang="en-US" sz="2400" kern="0"/>
              <a:t>。</a:t>
            </a:r>
            <a:endParaRPr lang="en-US" altLang="zh-CN" sz="2400" kern="0"/>
          </a:p>
          <a:p>
            <a:pPr lvl="1" eaLnBrk="1" hangingPunct="1">
              <a:lnSpc>
                <a:spcPct val="170000"/>
              </a:lnSpc>
            </a:pPr>
            <a:r>
              <a:rPr lang="zh-CN" altLang="en-US" sz="2000" u="sng" kern="0"/>
              <a:t>否则就会使数据库处于不一致状态</a:t>
            </a:r>
            <a:r>
              <a:rPr lang="zh-CN" altLang="en-US" sz="2000" kern="0"/>
              <a:t>，</a:t>
            </a:r>
            <a:endParaRPr lang="en-US" altLang="zh-CN" sz="2000" kern="0"/>
          </a:p>
          <a:p>
            <a:pPr lvl="1" eaLnBrk="1" hangingPunct="1">
              <a:lnSpc>
                <a:spcPct val="170000"/>
              </a:lnSpc>
            </a:pPr>
            <a:r>
              <a:rPr lang="zh-CN" altLang="en-US" sz="2000" kern="0"/>
              <a:t>例如：只把账户甲的余额减少了而没有把账户乙的余额增加。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sz="2400" kern="0"/>
              <a:t>若产生账户甲余额不足的情况</a:t>
            </a:r>
            <a:endParaRPr lang="en-US" altLang="zh-CN" sz="2400" kern="0"/>
          </a:p>
          <a:p>
            <a:pPr lvl="1" eaLnBrk="1" hangingPunct="1">
              <a:lnSpc>
                <a:spcPct val="170000"/>
              </a:lnSpc>
            </a:pPr>
            <a:r>
              <a:rPr lang="zh-CN" altLang="en-US" sz="2000" kern="0"/>
              <a:t>应用程序可以发现并让事务滚回</a:t>
            </a:r>
            <a:endParaRPr lang="en-US" altLang="zh-CN" sz="2000" kern="0"/>
          </a:p>
          <a:p>
            <a:pPr lvl="1" eaLnBrk="1" hangingPunct="1">
              <a:lnSpc>
                <a:spcPct val="170000"/>
              </a:lnSpc>
            </a:pPr>
            <a:r>
              <a:rPr lang="zh-CN" altLang="en-US" sz="2000" kern="0"/>
              <a:t>撤销已作的修改</a:t>
            </a:r>
            <a:endParaRPr lang="en-US" altLang="zh-CN" sz="2000" kern="0"/>
          </a:p>
          <a:p>
            <a:pPr lvl="1" eaLnBrk="1" hangingPunct="1">
              <a:lnSpc>
                <a:spcPct val="170000"/>
              </a:lnSpc>
            </a:pPr>
            <a:r>
              <a:rPr lang="zh-CN" altLang="en-US" sz="2000" kern="0"/>
              <a:t>恢复数据库到正确状态。</a:t>
            </a: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09559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页脚占位符 4">
            <a:extLst>
              <a:ext uri="{FF2B5EF4-FFF2-40B4-BE49-F238E27FC236}">
                <a16:creationId xmlns:a16="http://schemas.microsoft.com/office/drawing/2014/main" id="{4ADBDBFF-55F4-45EB-9406-7A65E5B94B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E8BBE0E-3F42-4FC8-A8B3-75EBE332D5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事务内部的故障（续）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69C0437-B600-4C6A-BFAE-2E7673351C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402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事务内部更多的故障是非预期的，是不能由应用程序处理的。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运算溢出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并发事务发生死锁而被选中撤销该事务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违反了某些完整性限制而被终止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事务故障指这类</a:t>
            </a:r>
            <a:r>
              <a:rPr lang="zh-CN" altLang="en-US" dirty="0">
                <a:solidFill>
                  <a:srgbClr val="FF00FF"/>
                </a:solidFill>
              </a:rPr>
              <a:t>非预期的故障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页脚占位符 4">
            <a:extLst>
              <a:ext uri="{FF2B5EF4-FFF2-40B4-BE49-F238E27FC236}">
                <a16:creationId xmlns:a16="http://schemas.microsoft.com/office/drawing/2014/main" id="{B82C3E13-2CBB-423F-B01B-95FEE6786C6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7980696-F92A-4278-B953-F710E4FD6E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事务内部的故障（续）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63922E5-7099-4103-A1FF-42DBFE2A18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9117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事务故障意味着：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200" dirty="0"/>
              <a:t>事务没有达到预期终点</a:t>
            </a:r>
            <a:r>
              <a:rPr lang="en-US" altLang="zh-CN" sz="2200" dirty="0"/>
              <a:t>(COMMIT</a:t>
            </a:r>
            <a:r>
              <a:rPr lang="zh-CN" altLang="en-US" sz="2200" dirty="0"/>
              <a:t>或者显式的</a:t>
            </a:r>
            <a:r>
              <a:rPr lang="en-US" altLang="zh-CN" sz="2200" dirty="0"/>
              <a:t>ROLLBACK)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200" dirty="0"/>
              <a:t>数据库可能处于不正确状态 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事务故障的恢复：</a:t>
            </a:r>
            <a:r>
              <a:rPr lang="zh-CN" altLang="en-US" dirty="0">
                <a:solidFill>
                  <a:srgbClr val="FF00FF"/>
                </a:solidFill>
              </a:rPr>
              <a:t>事务撤消（</a:t>
            </a:r>
            <a:r>
              <a:rPr lang="en-US" altLang="zh-CN" dirty="0">
                <a:solidFill>
                  <a:srgbClr val="FF00FF"/>
                </a:solidFill>
              </a:rPr>
              <a:t>UNDO</a:t>
            </a:r>
            <a:r>
              <a:rPr lang="zh-CN" altLang="en-US" dirty="0">
                <a:solidFill>
                  <a:srgbClr val="FF00FF"/>
                </a:solidFill>
              </a:rPr>
              <a:t>）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200" dirty="0"/>
              <a:t>强行回滚（</a:t>
            </a:r>
            <a:r>
              <a:rPr lang="en-US" altLang="zh-CN" sz="2200" dirty="0"/>
              <a:t>ROLLBACK</a:t>
            </a:r>
            <a:r>
              <a:rPr lang="zh-CN" altLang="en-US" sz="2200" dirty="0"/>
              <a:t>）该事务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200" dirty="0"/>
              <a:t>撤销该事务对</a:t>
            </a:r>
            <a:r>
              <a:rPr lang="en-US" altLang="zh-CN" sz="2200" dirty="0"/>
              <a:t>DB</a:t>
            </a:r>
            <a:r>
              <a:rPr lang="zh-CN" altLang="en-US" sz="2200" dirty="0"/>
              <a:t>的修改，使该事务象没有启动一样</a:t>
            </a:r>
          </a:p>
          <a:p>
            <a:pPr eaLnBrk="1" hangingPunct="1"/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95872CB-2766-416C-B12F-99F0513B31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第十章  数据库恢复技术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42DC887F-2EFD-4E2A-85C2-CEE12AC346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52513"/>
            <a:ext cx="7931150" cy="5113337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10.1  </a:t>
            </a:r>
            <a:r>
              <a:rPr lang="zh-CN" altLang="en-US">
                <a:solidFill>
                  <a:srgbClr val="0066FF"/>
                </a:solidFill>
              </a:rPr>
              <a:t>事务的基本概念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10.2  </a:t>
            </a:r>
            <a:r>
              <a:rPr lang="zh-CN" altLang="en-US"/>
              <a:t>数据库恢复概述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10.3  </a:t>
            </a:r>
            <a:r>
              <a:rPr lang="zh-CN" altLang="en-US"/>
              <a:t>故障的种类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10.4  </a:t>
            </a:r>
            <a:r>
              <a:rPr lang="zh-CN" altLang="en-US"/>
              <a:t>恢复的实现技术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10.5  </a:t>
            </a:r>
            <a:r>
              <a:rPr lang="zh-CN" altLang="en-US"/>
              <a:t>恢复策略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10.6  </a:t>
            </a:r>
            <a:r>
              <a:rPr lang="zh-CN" altLang="en-US"/>
              <a:t>具有检查点的恢复技术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10.7  </a:t>
            </a:r>
            <a:r>
              <a:rPr lang="zh-CN" altLang="en-US"/>
              <a:t>数据库镜像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10.8 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页脚占位符 4">
            <a:extLst>
              <a:ext uri="{FF2B5EF4-FFF2-40B4-BE49-F238E27FC236}">
                <a16:creationId xmlns:a16="http://schemas.microsoft.com/office/drawing/2014/main" id="{ED0CF32E-F9D2-405A-97F2-155BB0F1930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7DD87EA-5C7A-4D2F-808A-B3F81D313D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2963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2.</a:t>
            </a:r>
            <a:r>
              <a:rPr lang="zh-CN" altLang="en-US" sz="3600"/>
              <a:t>系统故障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73E173E-5578-40FD-94D5-1845A1EE91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1438"/>
            <a:ext cx="8229600" cy="4495800"/>
          </a:xfrm>
        </p:spPr>
        <p:txBody>
          <a:bodyPr/>
          <a:lstStyle/>
          <a:p>
            <a:pPr eaLnBrk="1" hangingPunct="1"/>
            <a:r>
              <a:rPr lang="zh-CN" altLang="en-US" dirty="0"/>
              <a:t>系统故障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1800" dirty="0"/>
              <a:t>称为</a:t>
            </a:r>
            <a:r>
              <a:rPr lang="zh-CN" altLang="en-US" sz="1800" dirty="0">
                <a:solidFill>
                  <a:srgbClr val="FF0000"/>
                </a:solidFill>
              </a:rPr>
              <a:t>软故障</a:t>
            </a:r>
            <a:r>
              <a:rPr lang="zh-CN" altLang="en-US" sz="1800" dirty="0"/>
              <a:t>，是指</a:t>
            </a:r>
            <a:r>
              <a:rPr lang="zh-CN" altLang="en-US" sz="1800" dirty="0">
                <a:highlight>
                  <a:srgbClr val="FFFF00"/>
                </a:highlight>
              </a:rPr>
              <a:t>造成系统停止运转</a:t>
            </a:r>
            <a:r>
              <a:rPr lang="zh-CN" altLang="en-US" sz="1800" dirty="0"/>
              <a:t>的任何事件，使得系统要重新启动。</a:t>
            </a:r>
            <a:endParaRPr lang="en-US" altLang="zh-CN" sz="1800" dirty="0"/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1800" dirty="0"/>
              <a:t> 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系统的正常运行被破坏</a:t>
            </a:r>
            <a:endParaRPr lang="en-US" altLang="zh-CN" dirty="0"/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正在运行的事务非正常终止</a:t>
            </a:r>
            <a:endParaRPr lang="en-US" altLang="zh-CN" dirty="0"/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内存中数据库缓冲区的信息全部丢失</a:t>
            </a:r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页脚占位符 4">
            <a:extLst>
              <a:ext uri="{FF2B5EF4-FFF2-40B4-BE49-F238E27FC236}">
                <a16:creationId xmlns:a16="http://schemas.microsoft.com/office/drawing/2014/main" id="{EA643078-C19C-466B-A63E-CB50C4180F6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516A4FC-5A29-4D42-A148-E076A45A7C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系统故障的常见原因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A967DA9-AEB2-42B1-8E68-BD0DDA3F16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341438"/>
            <a:ext cx="7931150" cy="4983162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dirty="0"/>
              <a:t>硬件错误（如</a:t>
            </a:r>
            <a:r>
              <a:rPr lang="en-US" altLang="zh-CN" dirty="0"/>
              <a:t>CPU</a:t>
            </a:r>
            <a:r>
              <a:rPr lang="zh-CN" altLang="en-US" dirty="0"/>
              <a:t>故障）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dirty="0"/>
              <a:t>操作系统故障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dirty="0"/>
              <a:t>DBMS</a:t>
            </a:r>
            <a:r>
              <a:rPr lang="zh-CN" altLang="en-US" dirty="0"/>
              <a:t>代码错误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dirty="0"/>
              <a:t>系统断电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页脚占位符 4">
            <a:extLst>
              <a:ext uri="{FF2B5EF4-FFF2-40B4-BE49-F238E27FC236}">
                <a16:creationId xmlns:a16="http://schemas.microsoft.com/office/drawing/2014/main" id="{9AF45735-59CD-4C48-AFE5-061C5400B0A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7F11E5D-EC36-4B30-84B4-C3207C060D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3.</a:t>
            </a:r>
            <a:r>
              <a:rPr lang="zh-CN" altLang="en-US" sz="3600"/>
              <a:t>介质故障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3C07A2D-F28E-4150-B6CB-711A07B335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46974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介质故障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称为</a:t>
            </a:r>
            <a:r>
              <a:rPr lang="zh-CN" altLang="en-US" dirty="0">
                <a:solidFill>
                  <a:srgbClr val="FF0000"/>
                </a:solidFill>
              </a:rPr>
              <a:t>硬故障</a:t>
            </a:r>
            <a:r>
              <a:rPr lang="zh-CN" altLang="en-US" dirty="0"/>
              <a:t>，指外存故障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200" dirty="0"/>
              <a:t>磁盘损坏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200" dirty="0"/>
              <a:t>磁头碰撞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200" dirty="0"/>
              <a:t>瞬时强磁场干扰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sz="2400" dirty="0"/>
              <a:t>介质故障破坏数据库，影响存取这部分数据的所有事务 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sz="2400" dirty="0"/>
              <a:t>介质故障比前两类故障的</a:t>
            </a:r>
            <a:r>
              <a:rPr lang="zh-CN" altLang="en-US" sz="2400" dirty="0">
                <a:highlight>
                  <a:srgbClr val="FFFF00"/>
                </a:highlight>
              </a:rPr>
              <a:t>可能性小得多，但破坏性大得多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页脚占位符 4">
            <a:extLst>
              <a:ext uri="{FF2B5EF4-FFF2-40B4-BE49-F238E27FC236}">
                <a16:creationId xmlns:a16="http://schemas.microsoft.com/office/drawing/2014/main" id="{9F4FFEDB-F345-4270-8C11-A2EE56148F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6880135-D920-4C7A-B83C-33B3D1F066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4.</a:t>
            </a:r>
            <a:r>
              <a:rPr lang="zh-CN" altLang="en-US" sz="3600"/>
              <a:t>计算机病毒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E805491-384A-4649-9FCB-60816B9F54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402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计算机病毒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人为的故障或破坏，一些恶作剧者研制的计算机程序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可以繁殖和传播，造成对计算机系统包括</a:t>
            </a:r>
            <a:r>
              <a:rPr lang="en-US" altLang="zh-CN" dirty="0"/>
              <a:t>DB</a:t>
            </a:r>
            <a:r>
              <a:rPr lang="zh-CN" altLang="en-US" dirty="0"/>
              <a:t>的危害</a:t>
            </a:r>
          </a:p>
          <a:p>
            <a:pPr eaLnBrk="1" hangingPunct="1">
              <a:lnSpc>
                <a:spcPct val="120000"/>
              </a:lnSpc>
            </a:pPr>
            <a:endParaRPr lang="zh-CN" altLang="en-US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页脚占位符 4">
            <a:extLst>
              <a:ext uri="{FF2B5EF4-FFF2-40B4-BE49-F238E27FC236}">
                <a16:creationId xmlns:a16="http://schemas.microsoft.com/office/drawing/2014/main" id="{16B83B5D-52A6-4FA7-89E6-4DD48923490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CA659BA-DB1C-407F-92AC-30945A765E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恢复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C8A14BA-FDE0-449E-BEFB-63064A27A0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40287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dirty="0"/>
              <a:t>恢复操作的基本原理：</a:t>
            </a:r>
            <a:r>
              <a:rPr lang="zh-CN" altLang="en-US" dirty="0">
                <a:solidFill>
                  <a:srgbClr val="FF00FF"/>
                </a:solidFill>
                <a:highlight>
                  <a:srgbClr val="FFFF00"/>
                </a:highlight>
              </a:rPr>
              <a:t>冗余</a:t>
            </a:r>
          </a:p>
          <a:p>
            <a:pPr marL="457200" lvl="1" indent="0" eaLnBrk="1" hangingPunct="1">
              <a:lnSpc>
                <a:spcPct val="160000"/>
              </a:lnSpc>
              <a:buNone/>
            </a:pPr>
            <a:r>
              <a:rPr lang="zh-CN" altLang="en-US" dirty="0"/>
              <a:t>利用存储在系统别处的</a:t>
            </a:r>
            <a:r>
              <a:rPr lang="zh-CN" altLang="en-US" dirty="0">
                <a:solidFill>
                  <a:srgbClr val="FF00FF"/>
                </a:solidFill>
              </a:rPr>
              <a:t>冗余数据</a:t>
            </a:r>
            <a:r>
              <a:rPr lang="zh-CN" altLang="en-US" dirty="0"/>
              <a:t>来</a:t>
            </a:r>
            <a:r>
              <a:rPr lang="zh-CN" altLang="en-US" dirty="0">
                <a:solidFill>
                  <a:srgbClr val="FF00FF"/>
                </a:solidFill>
              </a:rPr>
              <a:t>重建</a:t>
            </a:r>
            <a:r>
              <a:rPr lang="zh-CN" altLang="en-US" dirty="0"/>
              <a:t>数据库中已被破坏或不正确的那部分数据</a:t>
            </a:r>
            <a:endParaRPr lang="en-US" altLang="zh-CN" dirty="0"/>
          </a:p>
          <a:p>
            <a:pPr eaLnBrk="1" hangingPunct="1">
              <a:lnSpc>
                <a:spcPct val="160000"/>
              </a:lnSpc>
            </a:pPr>
            <a:r>
              <a:rPr lang="zh-CN" altLang="en-US" dirty="0"/>
              <a:t>恢复的实现技术：复杂</a:t>
            </a:r>
          </a:p>
          <a:p>
            <a:pPr marL="457200" lvl="1" indent="0" eaLnBrk="1" hangingPunct="1">
              <a:lnSpc>
                <a:spcPct val="160000"/>
              </a:lnSpc>
              <a:buNone/>
            </a:pPr>
            <a:r>
              <a:rPr lang="zh-CN" altLang="en-US" dirty="0"/>
              <a:t>大型数据库恢复子系统的代码占全部代码的</a:t>
            </a:r>
            <a:r>
              <a:rPr lang="en-US" altLang="zh-CN" dirty="0"/>
              <a:t>10%</a:t>
            </a:r>
            <a:r>
              <a:rPr lang="zh-CN" altLang="en-US" dirty="0"/>
              <a:t>以上</a:t>
            </a:r>
          </a:p>
          <a:p>
            <a:pPr lvl="1" eaLnBrk="1" hangingPunct="1">
              <a:lnSpc>
                <a:spcPct val="16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页脚占位符 4">
            <a:extLst>
              <a:ext uri="{FF2B5EF4-FFF2-40B4-BE49-F238E27FC236}">
                <a16:creationId xmlns:a16="http://schemas.microsoft.com/office/drawing/2014/main" id="{640BCAE1-00A6-42C3-AD50-7E2DBB20F46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075457E-509F-4FEE-AC35-077F9A3E34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第十章  数据库恢复技术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077BFC4-7BC2-4840-A97C-A10C879DF3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052513"/>
            <a:ext cx="7931150" cy="5184775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10.1  </a:t>
            </a:r>
            <a:r>
              <a:rPr lang="zh-CN" altLang="en-US"/>
              <a:t>事务的基本概念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10.2  </a:t>
            </a:r>
            <a:r>
              <a:rPr lang="zh-CN" altLang="en-US"/>
              <a:t>数据库恢复概述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10.3  </a:t>
            </a:r>
            <a:r>
              <a:rPr lang="zh-CN" altLang="en-US"/>
              <a:t>故障的种类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10.4  </a:t>
            </a:r>
            <a:r>
              <a:rPr lang="zh-CN" altLang="en-US">
                <a:solidFill>
                  <a:srgbClr val="0066FF"/>
                </a:solidFill>
              </a:rPr>
              <a:t>恢复的实现技术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10.5  </a:t>
            </a:r>
            <a:r>
              <a:rPr lang="zh-CN" altLang="en-US"/>
              <a:t>恢复策略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10.6  </a:t>
            </a:r>
            <a:r>
              <a:rPr lang="zh-CN" altLang="en-US"/>
              <a:t>具有检查点的恢复技术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10.7  </a:t>
            </a:r>
            <a:r>
              <a:rPr lang="zh-CN" altLang="en-US"/>
              <a:t>数据库镜像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10.8 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页脚占位符 4">
            <a:extLst>
              <a:ext uri="{FF2B5EF4-FFF2-40B4-BE49-F238E27FC236}">
                <a16:creationId xmlns:a16="http://schemas.microsoft.com/office/drawing/2014/main" id="{B5A9635D-8C96-4615-B491-631452379E7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850B93A-4C43-46E2-907B-E74EB2ABBD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10.4  </a:t>
            </a:r>
            <a:r>
              <a:rPr lang="zh-CN" altLang="en-US" sz="3600"/>
              <a:t>恢复的实现技术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6B06FAB-79B6-4590-A2E1-7C3D848F97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196975"/>
            <a:ext cx="8080375" cy="4840288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恢复机制涉及的关键问题：</a:t>
            </a:r>
            <a:endParaRPr lang="zh-CN" altLang="en-US" sz="2400"/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 </a:t>
            </a:r>
            <a:r>
              <a:rPr lang="zh-CN" altLang="en-US"/>
              <a:t>如何建立冗余数据</a:t>
            </a:r>
          </a:p>
          <a:p>
            <a:pPr lvl="2" eaLnBrk="1" hangingPunct="1">
              <a:lnSpc>
                <a:spcPct val="160000"/>
              </a:lnSpc>
              <a:buSzPct val="87000"/>
              <a:buFont typeface="Wingdings" panose="05000000000000000000" pitchFamily="2" charset="2"/>
              <a:buChar char="n"/>
            </a:pPr>
            <a:r>
              <a:rPr lang="zh-CN" altLang="en-US" sz="2400"/>
              <a:t>数据转储（</a:t>
            </a:r>
            <a:r>
              <a:rPr lang="en-US" altLang="zh-CN" sz="2400"/>
              <a:t>backup</a:t>
            </a:r>
            <a:r>
              <a:rPr lang="zh-CN" altLang="en-US" sz="2400"/>
              <a:t>）</a:t>
            </a:r>
          </a:p>
          <a:p>
            <a:pPr lvl="2" eaLnBrk="1" hangingPunct="1">
              <a:lnSpc>
                <a:spcPct val="160000"/>
              </a:lnSpc>
              <a:buSzPct val="87000"/>
              <a:buFont typeface="Wingdings" panose="05000000000000000000" pitchFamily="2" charset="2"/>
              <a:buChar char="n"/>
            </a:pPr>
            <a:r>
              <a:rPr lang="zh-CN" altLang="en-US" sz="2400"/>
              <a:t>登记日志文件（</a:t>
            </a:r>
            <a:r>
              <a:rPr lang="en-US" altLang="zh-CN" sz="2400"/>
              <a:t>logging</a:t>
            </a:r>
            <a:r>
              <a:rPr lang="zh-CN" altLang="en-US" sz="2400"/>
              <a:t>）</a:t>
            </a: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如何利用这些冗余数据实施数据库恢复</a:t>
            </a:r>
            <a:endParaRPr lang="zh-CN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　　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页脚占位符 4">
            <a:extLst>
              <a:ext uri="{FF2B5EF4-FFF2-40B4-BE49-F238E27FC236}">
                <a16:creationId xmlns:a16="http://schemas.microsoft.com/office/drawing/2014/main" id="{8F9485AE-FFAB-409B-903C-2753B2BF815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97C5CA-129F-4B8D-AA06-1F654D2CE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5588"/>
            <a:ext cx="7391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zh-CN" sz="3600" b="1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10.4  </a:t>
            </a:r>
            <a:r>
              <a:rPr lang="zh-CN" altLang="en-US" sz="3600" b="1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恢复的实现技术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3D8B80-DCC6-4731-89E0-8D1FA7267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82688"/>
            <a:ext cx="8002587" cy="5199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700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10.4.1  </a:t>
            </a:r>
            <a:r>
              <a:rPr lang="zh-CN" altLang="en-US" sz="2800" b="1" kern="0" dirty="0">
                <a:solidFill>
                  <a:srgbClr val="00B050"/>
                </a:solidFill>
                <a:latin typeface="+mn-lt"/>
                <a:ea typeface="+mn-ea"/>
              </a:rPr>
              <a:t>数据转储</a:t>
            </a:r>
            <a:endParaRPr lang="en-US" altLang="zh-CN" sz="2800" b="1" kern="0" dirty="0">
              <a:solidFill>
                <a:srgbClr val="00B050"/>
              </a:solidFill>
              <a:latin typeface="+mn-lt"/>
              <a:ea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10.4.2  </a:t>
            </a:r>
            <a:r>
              <a:rPr lang="zh-CN" altLang="en-US" sz="2800" b="1" kern="0" dirty="0">
                <a:latin typeface="+mn-lt"/>
                <a:ea typeface="+mn-ea"/>
              </a:rPr>
              <a:t>登记日志文件</a:t>
            </a:r>
            <a:endParaRPr lang="en-US" altLang="zh-CN" sz="2800" b="1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页脚占位符 4">
            <a:extLst>
              <a:ext uri="{FF2B5EF4-FFF2-40B4-BE49-F238E27FC236}">
                <a16:creationId xmlns:a16="http://schemas.microsoft.com/office/drawing/2014/main" id="{425BD5A1-B780-408A-98B3-B2AA22E07B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098CA24-8E8C-425D-92CB-70806C61CB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2963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1.</a:t>
            </a:r>
            <a:r>
              <a:rPr lang="zh-CN" altLang="en-US" sz="3600"/>
              <a:t>什么是数据转储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7E1AE04-21C0-4188-B960-4B7BC7AC35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50561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转储</a:t>
            </a:r>
            <a:r>
              <a:rPr lang="zh-CN" altLang="en-US" dirty="0"/>
              <a:t>是指</a:t>
            </a:r>
            <a:r>
              <a:rPr lang="en-US" altLang="zh-CN" dirty="0"/>
              <a:t>DBA</a:t>
            </a:r>
            <a:r>
              <a:rPr lang="zh-CN" altLang="en-US" dirty="0"/>
              <a:t>定期地将整个数据库复制到磁带、磁盘或其他存储介质上保存起来的过程</a:t>
            </a:r>
          </a:p>
          <a:p>
            <a:pPr eaLnBrk="1" hangingPunct="1">
              <a:lnSpc>
                <a:spcPct val="120000"/>
              </a:lnSpc>
            </a:pP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备用的数据文本称为</a:t>
            </a:r>
            <a:r>
              <a:rPr lang="zh-CN" altLang="en-US" dirty="0">
                <a:solidFill>
                  <a:srgbClr val="FF00FF"/>
                </a:solidFill>
              </a:rPr>
              <a:t>后备副本</a:t>
            </a:r>
            <a:r>
              <a:rPr lang="en-US" altLang="zh-CN" dirty="0">
                <a:solidFill>
                  <a:srgbClr val="FF00FF"/>
                </a:solidFill>
              </a:rPr>
              <a:t>(backup)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FF"/>
                </a:solidFill>
              </a:rPr>
              <a:t>后援副本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页脚占位符 4">
            <a:extLst>
              <a:ext uri="{FF2B5EF4-FFF2-40B4-BE49-F238E27FC236}">
                <a16:creationId xmlns:a16="http://schemas.microsoft.com/office/drawing/2014/main" id="{1476EABD-C066-49A5-B607-8DBEBCD1415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5D3E96B-F533-46C4-8607-D5F80A0A92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数据转储（续）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17F6F52-54C6-4023-AB6C-F6D4E9847D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8840"/>
            <a:ext cx="8229600" cy="1943993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sz="2000" dirty="0"/>
              <a:t>数据库遭到破坏后可以将后备副本重新装入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sz="2000" dirty="0"/>
              <a:t>重装后备副本只能将数据库恢复到转储时的状态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sz="2000" dirty="0"/>
              <a:t>想恢复到故障发生时的状态，须重新运行自转储以后的所有更新事务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页脚占位符 4">
            <a:extLst>
              <a:ext uri="{FF2B5EF4-FFF2-40B4-BE49-F238E27FC236}">
                <a16:creationId xmlns:a16="http://schemas.microsoft.com/office/drawing/2014/main" id="{CDFAD0A2-857D-4292-BEC3-A7E2F7EFF89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BE825D9-F359-472A-8638-C977169D1A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10.1  </a:t>
            </a:r>
            <a:r>
              <a:rPr lang="zh-CN" altLang="en-US" sz="3600"/>
              <a:t>事务的基本概念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6C09336-E059-4938-AE2E-BC08805771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575" y="823913"/>
            <a:ext cx="7993137" cy="55626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宋体" panose="02010600030101010101" pitchFamily="2" charset="-122"/>
              </a:rPr>
              <a:t>事务</a:t>
            </a:r>
            <a:r>
              <a:rPr lang="en-US" altLang="zh-CN" dirty="0">
                <a:solidFill>
                  <a:srgbClr val="0066FF"/>
                </a:solidFill>
                <a:sym typeface="宋体" panose="02010600030101010101" pitchFamily="2" charset="-122"/>
              </a:rPr>
              <a:t>(Transaction)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>
                <a:sym typeface="宋体" panose="02010600030101010101" pitchFamily="2" charset="-122"/>
              </a:rPr>
              <a:t>是用户定义的一个</a:t>
            </a:r>
            <a:r>
              <a:rPr lang="zh-CN" altLang="en-US" u="sng" dirty="0">
                <a:sym typeface="宋体" panose="02010600030101010101" pitchFamily="2" charset="-122"/>
              </a:rPr>
              <a:t>数据库操作序列</a:t>
            </a:r>
            <a:r>
              <a:rPr lang="zh-CN" altLang="en-US" dirty="0">
                <a:sym typeface="宋体" panose="02010600030101010101" pitchFamily="2" charset="-122"/>
              </a:rPr>
              <a:t>，</a:t>
            </a:r>
            <a:endParaRPr lang="en-US" altLang="zh-CN" dirty="0">
              <a:sym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>
                <a:sym typeface="宋体" panose="02010600030101010101" pitchFamily="2" charset="-122"/>
              </a:rPr>
              <a:t>这些操作</a:t>
            </a:r>
            <a:r>
              <a:rPr lang="zh-CN" altLang="en-US" u="sng" dirty="0">
                <a:sym typeface="宋体" panose="02010600030101010101" pitchFamily="2" charset="-122"/>
              </a:rPr>
              <a:t>要么全做、要么全不做</a:t>
            </a:r>
            <a:r>
              <a:rPr lang="zh-CN" altLang="en-US" dirty="0">
                <a:sym typeface="宋体" panose="02010600030101010101" pitchFamily="2" charset="-122"/>
              </a:rPr>
              <a:t>，</a:t>
            </a:r>
            <a:endParaRPr lang="en-US" altLang="zh-CN" dirty="0">
              <a:sym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>
                <a:sym typeface="宋体" panose="02010600030101010101" pitchFamily="2" charset="-122"/>
              </a:rPr>
              <a:t>是一个</a:t>
            </a:r>
            <a:r>
              <a:rPr lang="zh-CN" altLang="en-US" u="sng" dirty="0">
                <a:sym typeface="宋体" panose="02010600030101010101" pitchFamily="2" charset="-122"/>
              </a:rPr>
              <a:t>不可分割的工作单位</a:t>
            </a:r>
            <a:r>
              <a:rPr lang="zh-CN" altLang="en-US" dirty="0">
                <a:sym typeface="宋体" panose="02010600030101010101" pitchFamily="2" charset="-122"/>
              </a:rPr>
              <a:t>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事务和程序是两个概念</a:t>
            </a:r>
            <a:endParaRPr lang="zh-CN" altLang="en-US" sz="1800" dirty="0"/>
          </a:p>
          <a:p>
            <a:pPr lvl="2" indent="-285750" eaLnBrk="1" hangingPunct="1">
              <a:lnSpc>
                <a:spcPct val="12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一个事务可以是一条</a:t>
            </a:r>
            <a:r>
              <a:rPr lang="en-US" altLang="zh-CN" sz="1800" dirty="0">
                <a:sym typeface="宋体" panose="02010600030101010101" pitchFamily="2" charset="-122"/>
              </a:rPr>
              <a:t>SQL</a:t>
            </a:r>
            <a:r>
              <a:rPr lang="zh-CN" altLang="en-US" sz="1800" dirty="0">
                <a:sym typeface="宋体" panose="02010600030101010101" pitchFamily="2" charset="-122"/>
              </a:rPr>
              <a:t>语句、一组</a:t>
            </a:r>
            <a:r>
              <a:rPr lang="en-US" altLang="zh-CN" sz="1800" dirty="0">
                <a:sym typeface="宋体" panose="02010600030101010101" pitchFamily="2" charset="-122"/>
              </a:rPr>
              <a:t>SQL</a:t>
            </a:r>
            <a:r>
              <a:rPr lang="zh-CN" altLang="en-US" sz="1800" dirty="0">
                <a:sym typeface="宋体" panose="02010600030101010101" pitchFamily="2" charset="-122"/>
              </a:rPr>
              <a:t>语句</a:t>
            </a:r>
            <a:endParaRPr lang="zh-CN" altLang="en-US" sz="1800" dirty="0"/>
          </a:p>
          <a:p>
            <a:pPr lvl="2" indent="-285750" eaLnBrk="1" hangingPunct="1">
              <a:lnSpc>
                <a:spcPct val="12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一个程序通常包含多个事务</a:t>
            </a:r>
            <a:endParaRPr lang="zh-CN" altLang="en-US" sz="1800" dirty="0"/>
          </a:p>
          <a:p>
            <a:pPr lvl="2" indent="-285750" eaLnBrk="1" hangingPunct="1">
              <a:lnSpc>
                <a:spcPct val="90000"/>
              </a:lnSpc>
            </a:pPr>
            <a:endParaRPr lang="zh-CN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事务是恢复和并发控制的基本单位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页脚占位符 4">
            <a:extLst>
              <a:ext uri="{FF2B5EF4-FFF2-40B4-BE49-F238E27FC236}">
                <a16:creationId xmlns:a16="http://schemas.microsoft.com/office/drawing/2014/main" id="{B57AAA41-4C27-4327-B39F-9D6EFED4351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DF0639C1-00E2-4D32-BD18-5E863EE33C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数据转储（续）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567F2C61-3631-4018-87B7-F8A66CB7C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55588"/>
            <a:ext cx="7467600" cy="3657600"/>
          </a:xfrm>
          <a:prstGeom prst="rect">
            <a:avLst/>
          </a:prstGeom>
          <a:gradFill rotWithShape="1">
            <a:gsLst>
              <a:gs pos="0">
                <a:srgbClr val="98D4FF"/>
              </a:gs>
              <a:gs pos="35001">
                <a:srgbClr val="B6DFFF"/>
              </a:gs>
              <a:gs pos="100000">
                <a:srgbClr val="E1F2FF"/>
              </a:gs>
            </a:gsLst>
            <a:lin ang="5400000" scaled="1"/>
          </a:gradFill>
          <a:ln w="9525">
            <a:solidFill>
              <a:srgbClr val="5FA6E7"/>
            </a:solidFill>
            <a:miter lim="800000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just">
              <a:lnSpc>
                <a:spcPct val="16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sz="1000" b="1" dirty="0">
                <a:latin typeface="宋体" pitchFamily="2" charset="-122"/>
              </a:rPr>
              <a:t>                                                     			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故障发生点</a:t>
            </a:r>
          </a:p>
          <a:p>
            <a:pPr algn="just">
              <a:lnSpc>
                <a:spcPct val="16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1600" b="1" dirty="0">
                <a:latin typeface="宋体" pitchFamily="2" charset="-122"/>
              </a:rPr>
              <a:t>                         </a:t>
            </a:r>
            <a:r>
              <a:rPr lang="zh-CN" altLang="en-US" sz="2000" b="1" dirty="0">
                <a:latin typeface="宋体" pitchFamily="2" charset="-122"/>
              </a:rPr>
              <a:t>转储</a:t>
            </a:r>
            <a:r>
              <a:rPr lang="zh-CN" altLang="en-US" sz="1600" b="1" dirty="0">
                <a:latin typeface="宋体" pitchFamily="2" charset="-122"/>
              </a:rPr>
              <a:t>      </a:t>
            </a:r>
            <a:r>
              <a:rPr lang="zh-CN" altLang="en-US" sz="2000" b="1" dirty="0">
                <a:latin typeface="宋体" pitchFamily="2" charset="-122"/>
              </a:rPr>
              <a:t>运行事务</a:t>
            </a:r>
            <a:endParaRPr lang="zh-CN" altLang="en-US" b="1" dirty="0">
              <a:latin typeface="宋体" pitchFamily="2" charset="-122"/>
            </a:endParaRPr>
          </a:p>
          <a:p>
            <a:pPr algn="just">
              <a:lnSpc>
                <a:spcPct val="16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宋体" pitchFamily="2" charset="-122"/>
              </a:rPr>
              <a:t>正常运行</a:t>
            </a:r>
            <a:r>
              <a:rPr lang="zh-CN" altLang="en-US" b="1" dirty="0">
                <a:latin typeface="宋体" pitchFamily="2" charset="-122"/>
              </a:rPr>
              <a:t>     ─┼───────┼─────────↓────</a:t>
            </a:r>
          </a:p>
          <a:p>
            <a:pPr algn="just">
              <a:lnSpc>
                <a:spcPct val="16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                 </a:t>
            </a:r>
            <a:r>
              <a:rPr lang="en-US" altLang="zh-CN" b="1" dirty="0">
                <a:latin typeface="宋体" pitchFamily="2" charset="-122"/>
              </a:rPr>
              <a:t>T</a:t>
            </a:r>
            <a:r>
              <a:rPr lang="en-US" altLang="zh-CN" b="1" baseline="-25000" dirty="0">
                <a:latin typeface="宋体" pitchFamily="2" charset="-122"/>
              </a:rPr>
              <a:t>a</a:t>
            </a: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zh-CN" altLang="en-US" b="1" dirty="0">
                <a:latin typeface="宋体" pitchFamily="2" charset="-122"/>
              </a:rPr>
              <a:t>　　　</a:t>
            </a:r>
            <a:r>
              <a:rPr lang="en-US" altLang="zh-CN" b="1" dirty="0">
                <a:latin typeface="宋体" pitchFamily="2" charset="-122"/>
              </a:rPr>
              <a:t>T</a:t>
            </a:r>
            <a:r>
              <a:rPr lang="en-US" altLang="zh-CN" b="1" baseline="-25000" dirty="0">
                <a:latin typeface="宋体" pitchFamily="2" charset="-122"/>
              </a:rPr>
              <a:t>b</a:t>
            </a: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en-US" altLang="zh-CN" sz="2000" b="1" dirty="0">
                <a:latin typeface="宋体" pitchFamily="2" charset="-122"/>
              </a:rPr>
              <a:t>         </a:t>
            </a:r>
            <a:r>
              <a:rPr lang="en-US" altLang="zh-CN" sz="2000" b="1" dirty="0" err="1">
                <a:latin typeface="宋体" pitchFamily="2" charset="-122"/>
              </a:rPr>
              <a:t>T</a:t>
            </a:r>
            <a:r>
              <a:rPr lang="en-US" altLang="zh-CN" b="1" baseline="-25000" dirty="0" err="1">
                <a:latin typeface="宋体" pitchFamily="2" charset="-122"/>
              </a:rPr>
              <a:t>f</a:t>
            </a:r>
            <a:endParaRPr lang="en-US" altLang="zh-CN" b="1" baseline="-25000" dirty="0">
              <a:latin typeface="宋体" pitchFamily="2" charset="-122"/>
            </a:endParaRPr>
          </a:p>
          <a:p>
            <a:pPr algn="just">
              <a:lnSpc>
                <a:spcPct val="160000"/>
              </a:lnSpc>
              <a:buSzPct val="100000"/>
              <a:buFont typeface="Wingdings" pitchFamily="2" charset="2"/>
              <a:buNone/>
              <a:defRPr/>
            </a:pPr>
            <a:endParaRPr lang="en-US" altLang="zh-CN" b="1" dirty="0">
              <a:latin typeface="宋体" pitchFamily="2" charset="-122"/>
            </a:endParaRPr>
          </a:p>
          <a:p>
            <a:pPr algn="just">
              <a:lnSpc>
                <a:spcPct val="16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            </a:t>
            </a:r>
            <a:r>
              <a:rPr lang="zh-CN" altLang="en-US" sz="2000" b="1" dirty="0">
                <a:latin typeface="宋体" pitchFamily="2" charset="-122"/>
              </a:rPr>
              <a:t>重装后备副本</a:t>
            </a: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sz="2000" b="1" dirty="0">
                <a:latin typeface="宋体" pitchFamily="2" charset="-122"/>
              </a:rPr>
              <a:t>重新运行事务</a:t>
            </a:r>
          </a:p>
          <a:p>
            <a:pPr algn="just">
              <a:lnSpc>
                <a:spcPct val="16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宋体" pitchFamily="2" charset="-122"/>
              </a:rPr>
              <a:t>恢复</a:t>
            </a:r>
            <a:r>
              <a:rPr lang="zh-CN" altLang="en-US" sz="1600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         ─┼───────┴－－－－－－－－－－－</a:t>
            </a:r>
            <a:r>
              <a:rPr lang="zh-CN" altLang="en-US" sz="2000" b="1" dirty="0">
                <a:latin typeface="宋体" pitchFamily="2" charset="-122"/>
              </a:rPr>
              <a:t>→</a:t>
            </a:r>
          </a:p>
          <a:p>
            <a:pPr algn="just">
              <a:buSzPct val="100000"/>
              <a:buFont typeface="Wingdings" pitchFamily="2" charset="2"/>
              <a:buNone/>
              <a:defRPr/>
            </a:pPr>
            <a:endParaRPr lang="en-US" b="1" dirty="0">
              <a:latin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E5F2D-ACE8-40EF-A326-2F8A169436CA}"/>
              </a:ext>
            </a:extLst>
          </p:cNvPr>
          <p:cNvSpPr/>
          <p:nvPr/>
        </p:nvSpPr>
        <p:spPr>
          <a:xfrm>
            <a:off x="109028" y="4168772"/>
            <a:ext cx="8616680" cy="185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系统在</a:t>
            </a:r>
            <a:r>
              <a:rPr lang="en-US" altLang="zh-CN" i="1" dirty="0"/>
              <a:t>T</a:t>
            </a:r>
            <a:r>
              <a:rPr lang="en-US" altLang="zh-CN" baseline="-25000" dirty="0"/>
              <a:t>a</a:t>
            </a:r>
            <a:r>
              <a:rPr lang="zh-CN" altLang="en-US" dirty="0"/>
              <a:t>时刻停止运行事务，进行数据库转储</a:t>
            </a: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i="1" dirty="0"/>
              <a:t>T</a:t>
            </a:r>
            <a:r>
              <a:rPr lang="en-US" altLang="zh-CN" baseline="-25000" dirty="0"/>
              <a:t>b</a:t>
            </a:r>
            <a:r>
              <a:rPr lang="zh-CN" altLang="en-US" dirty="0"/>
              <a:t>时刻转储完毕，得到</a:t>
            </a:r>
            <a:r>
              <a:rPr lang="en-US" altLang="zh-CN" i="1" dirty="0"/>
              <a:t>T</a:t>
            </a:r>
            <a:r>
              <a:rPr lang="en-US" altLang="zh-CN" baseline="-25000" dirty="0"/>
              <a:t>b</a:t>
            </a:r>
            <a:r>
              <a:rPr lang="zh-CN" altLang="en-US" dirty="0"/>
              <a:t>时刻的数据库一致性副本</a:t>
            </a: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系统运行到</a:t>
            </a:r>
            <a:r>
              <a:rPr lang="en-US" altLang="zh-CN" i="1" dirty="0" err="1"/>
              <a:t>T</a:t>
            </a:r>
            <a:r>
              <a:rPr lang="en-US" altLang="zh-CN" baseline="-25000" dirty="0" err="1"/>
              <a:t>f</a:t>
            </a:r>
            <a:r>
              <a:rPr lang="zh-CN" altLang="en-US" dirty="0"/>
              <a:t>时刻发生故障</a:t>
            </a: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为恢复数据库，首先由</a:t>
            </a:r>
            <a:r>
              <a:rPr lang="en-US" altLang="zh-CN" dirty="0"/>
              <a:t>DBA</a:t>
            </a:r>
            <a:r>
              <a:rPr lang="zh-CN" altLang="en-US" dirty="0"/>
              <a:t>重装数据库后备副本，将数据库恢复至</a:t>
            </a:r>
            <a:r>
              <a:rPr lang="en-US" altLang="zh-CN" i="1" dirty="0"/>
              <a:t>T</a:t>
            </a:r>
            <a:r>
              <a:rPr lang="en-US" altLang="zh-CN" baseline="-25000" dirty="0"/>
              <a:t>b</a:t>
            </a:r>
            <a:r>
              <a:rPr lang="zh-CN" altLang="en-US" dirty="0"/>
              <a:t>时刻的状态</a:t>
            </a: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重新运行自</a:t>
            </a:r>
            <a:r>
              <a:rPr lang="en-US" altLang="zh-CN" i="1" dirty="0"/>
              <a:t>T</a:t>
            </a:r>
            <a:r>
              <a:rPr lang="en-US" altLang="zh-CN" baseline="-25000" dirty="0"/>
              <a:t>b</a:t>
            </a:r>
            <a:r>
              <a:rPr lang="zh-CN" altLang="en-US" dirty="0"/>
              <a:t>～</a:t>
            </a:r>
            <a:r>
              <a:rPr lang="en-US" altLang="zh-CN" i="1" dirty="0" err="1"/>
              <a:t>T</a:t>
            </a:r>
            <a:r>
              <a:rPr lang="en-US" altLang="zh-CN" baseline="-25000" dirty="0" err="1"/>
              <a:t>f</a:t>
            </a:r>
            <a:r>
              <a:rPr lang="zh-CN" altLang="en-US" dirty="0"/>
              <a:t>时刻的所有更新事务，把数据库恢复到故障发生前的一致状态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页脚占位符 4">
            <a:extLst>
              <a:ext uri="{FF2B5EF4-FFF2-40B4-BE49-F238E27FC236}">
                <a16:creationId xmlns:a16="http://schemas.microsoft.com/office/drawing/2014/main" id="{169D45D5-EFE5-4118-B69B-A71CA188F5E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952D44DC-DFED-4E81-A1DC-C9348F1486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2.</a:t>
            </a:r>
            <a:r>
              <a:rPr lang="zh-CN" altLang="en-US" sz="3600"/>
              <a:t>转储方法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4CE5C8C-D900-48BB-B7E5-1287FC8BA1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41438"/>
            <a:ext cx="7905750" cy="44958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）静态转储与动态转储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）海量转储与增量转储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）转储方法小结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页脚占位符 4">
            <a:extLst>
              <a:ext uri="{FF2B5EF4-FFF2-40B4-BE49-F238E27FC236}">
                <a16:creationId xmlns:a16="http://schemas.microsoft.com/office/drawing/2014/main" id="{EF575146-81E9-4077-B5CA-FA2EEB0D930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AB483DDF-4F11-468E-A0A7-2F69C3C5CD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（</a:t>
            </a:r>
            <a:r>
              <a:rPr lang="en-US" altLang="zh-CN" sz="3600"/>
              <a:t>1</a:t>
            </a:r>
            <a:r>
              <a:rPr lang="zh-CN" altLang="en-US" sz="3600"/>
              <a:t>）静态转储与动态转储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4B36A88-FAA1-4E2D-965A-80693F8A06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4213" y="1268413"/>
            <a:ext cx="7775575" cy="5113337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noProof="1"/>
              <a:t>静态转储</a:t>
            </a:r>
            <a:endParaRPr lang="en-US" altLang="x-none" sz="2400" noProof="1"/>
          </a:p>
          <a:p>
            <a:pPr lvl="1" eaLnBrk="1" hangingPunct="1">
              <a:lnSpc>
                <a:spcPct val="120000"/>
              </a:lnSpc>
            </a:pPr>
            <a:r>
              <a:rPr lang="zh-CN" altLang="en-US" noProof="1"/>
              <a:t>在系统中无运行事务时进行的转储操作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noProof="1"/>
              <a:t>转储开始时数据库处于一致性状态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noProof="1"/>
              <a:t>转储期间不允许对数据库的任何存取、修改活动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noProof="1"/>
              <a:t>得到的一定是一个数据一致性的副本 </a:t>
            </a:r>
          </a:p>
          <a:p>
            <a:pPr marL="45720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优点：实现简单</a:t>
            </a:r>
          </a:p>
          <a:p>
            <a:pPr marL="45720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缺点：降低了数据库的可用性</a:t>
            </a:r>
          </a:p>
          <a:p>
            <a:pPr lvl="2" eaLnBrk="1" hangingPunct="1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sz="2200" noProof="1"/>
              <a:t>转储必须等待正运行的用户事务结束 </a:t>
            </a:r>
          </a:p>
          <a:p>
            <a:pPr lvl="2" eaLnBrk="1" hangingPunct="1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sz="2200" noProof="1"/>
              <a:t>新的事务必须等转储结束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页脚占位符 4">
            <a:extLst>
              <a:ext uri="{FF2B5EF4-FFF2-40B4-BE49-F238E27FC236}">
                <a16:creationId xmlns:a16="http://schemas.microsoft.com/office/drawing/2014/main" id="{80163484-A2E8-4A9A-9A3B-5D47B6B200A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33142498-5B41-43BD-A182-21D8080988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静态转储与动态转储（续）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70F0E3D-2680-4948-BBAB-19CBD0230A4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052513"/>
            <a:ext cx="8229600" cy="4984750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noProof="1"/>
              <a:t>动态转储</a:t>
            </a:r>
            <a:endParaRPr lang="en-US" altLang="x-none" sz="2400" noProof="1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noProof="1"/>
              <a:t>转储操作与用户事务并发进行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noProof="1"/>
              <a:t>转储期间允许对数据库进行存取或修改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noProof="1"/>
              <a:t>优点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itchFamily="2" charset="2"/>
              <a:buChar char="l"/>
            </a:pPr>
            <a:r>
              <a:rPr lang="zh-CN" altLang="en-US" sz="2200" noProof="1"/>
              <a:t>不用等待正在运行的用户事务结束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itchFamily="2" charset="2"/>
              <a:buChar char="l"/>
            </a:pPr>
            <a:r>
              <a:rPr lang="zh-CN" altLang="en-US" sz="2200" noProof="1"/>
              <a:t>不会影响新事务的运行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noProof="1"/>
              <a:t>缺点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itchFamily="2" charset="2"/>
              <a:buChar char="l"/>
            </a:pPr>
            <a:r>
              <a:rPr lang="zh-CN" altLang="en-US" sz="2200" noProof="1"/>
              <a:t>不能保证副本中的数据正确有效</a:t>
            </a:r>
            <a:endParaRPr lang="en-US" altLang="zh-CN" sz="2200" noProof="1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itchFamily="2" charset="2"/>
              <a:buChar char="l"/>
            </a:pPr>
            <a:r>
              <a:rPr lang="zh-CN" altLang="en-US" sz="2200" noProof="1"/>
              <a:t>例</a:t>
            </a:r>
            <a:r>
              <a:rPr lang="zh-CN" altLang="zh-CN" sz="2200" noProof="1"/>
              <a:t>在转储期间的</a:t>
            </a:r>
            <a:r>
              <a:rPr lang="zh-CN" altLang="en-US" sz="2200" noProof="1"/>
              <a:t>某时刻</a:t>
            </a:r>
            <a:r>
              <a:rPr lang="en-US" altLang="zh-CN" sz="2200" i="1" noProof="1"/>
              <a:t>T</a:t>
            </a:r>
            <a:r>
              <a:rPr lang="en-US" altLang="zh-CN" sz="2200" baseline="-25000" noProof="1"/>
              <a:t>c</a:t>
            </a:r>
            <a:r>
              <a:rPr lang="zh-CN" altLang="zh-CN" sz="2200" noProof="1"/>
              <a:t>，系统把数据</a:t>
            </a:r>
            <a:r>
              <a:rPr lang="en-US" altLang="zh-CN" sz="2200" noProof="1"/>
              <a:t>A=100</a:t>
            </a:r>
            <a:r>
              <a:rPr lang="zh-CN" altLang="zh-CN" sz="2200" noProof="1"/>
              <a:t>转储到磁带上，而在下一时刻</a:t>
            </a:r>
            <a:r>
              <a:rPr lang="en-US" altLang="zh-CN" sz="2200" i="1" noProof="1"/>
              <a:t>T</a:t>
            </a:r>
            <a:r>
              <a:rPr lang="en-US" altLang="zh-CN" sz="2200" baseline="-25000" noProof="1"/>
              <a:t>d</a:t>
            </a:r>
            <a:r>
              <a:rPr lang="zh-CN" altLang="zh-CN" sz="2200" noProof="1"/>
              <a:t>，某一事务将</a:t>
            </a:r>
            <a:r>
              <a:rPr lang="en-US" altLang="zh-CN" sz="2200" noProof="1"/>
              <a:t>A</a:t>
            </a:r>
            <a:r>
              <a:rPr lang="zh-CN" altLang="zh-CN" sz="2200" noProof="1"/>
              <a:t>改为</a:t>
            </a:r>
            <a:r>
              <a:rPr lang="en-US" altLang="zh-CN" sz="2200" noProof="1"/>
              <a:t>200</a:t>
            </a:r>
            <a:r>
              <a:rPr lang="zh-CN" altLang="zh-CN" sz="2400" noProof="1"/>
              <a:t>。</a:t>
            </a:r>
            <a:endParaRPr lang="en-US" altLang="zh-CN" sz="2400" noProof="1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Arial" panose="020B0604020202020204" pitchFamily="34" charset="0"/>
              <a:buNone/>
            </a:pPr>
            <a:r>
              <a:rPr lang="en-US" altLang="zh-CN" sz="2400" noProof="1"/>
              <a:t>   </a:t>
            </a:r>
            <a:r>
              <a:rPr lang="zh-CN" altLang="zh-CN" sz="2200" noProof="1"/>
              <a:t>后备副本上的</a:t>
            </a:r>
            <a:r>
              <a:rPr lang="en-US" altLang="zh-CN" sz="2200" noProof="1"/>
              <a:t>A</a:t>
            </a:r>
            <a:r>
              <a:rPr lang="zh-CN" altLang="zh-CN" sz="2200" noProof="1">
                <a:solidFill>
                  <a:srgbClr val="FF00FF"/>
                </a:solidFill>
              </a:rPr>
              <a:t>过时</a:t>
            </a:r>
            <a:r>
              <a:rPr lang="zh-CN" altLang="zh-CN" sz="2200" noProof="1"/>
              <a:t>了</a:t>
            </a:r>
            <a:endParaRPr lang="zh-CN" altLang="en-US" sz="2200" noProof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页脚占位符 4">
            <a:extLst>
              <a:ext uri="{FF2B5EF4-FFF2-40B4-BE49-F238E27FC236}">
                <a16:creationId xmlns:a16="http://schemas.microsoft.com/office/drawing/2014/main" id="{1B9255A6-490B-493A-A0FA-492C31444D9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B57F50E2-B7ED-43F6-AF3F-B578C4BAE0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静态转储与动态转储（续）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04F0890-8951-454A-8BC3-E7FF696895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1438"/>
            <a:ext cx="8229600" cy="49831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60000"/>
              </a:spcBef>
            </a:pPr>
            <a:r>
              <a:rPr lang="zh-CN" altLang="en-US"/>
              <a:t>利用动态转储得到的副本进行故障恢复</a:t>
            </a:r>
          </a:p>
          <a:p>
            <a:pPr lvl="1" eaLnBrk="1" hangingPunct="1">
              <a:lnSpc>
                <a:spcPct val="140000"/>
              </a:lnSpc>
              <a:spcBef>
                <a:spcPct val="60000"/>
              </a:spcBef>
            </a:pPr>
            <a:r>
              <a:rPr lang="zh-CN" altLang="en-US"/>
              <a:t>需要把动态转储期间各事务对数据库的修改活动登记下来，建立日志文件</a:t>
            </a:r>
          </a:p>
          <a:p>
            <a:pPr lvl="1" eaLnBrk="1" hangingPunct="1">
              <a:lnSpc>
                <a:spcPct val="140000"/>
              </a:lnSpc>
              <a:spcBef>
                <a:spcPct val="60000"/>
              </a:spcBef>
            </a:pPr>
            <a:r>
              <a:rPr lang="zh-CN" altLang="en-US"/>
              <a:t>后备副本加上日志文件就能把数据库恢复到某一时刻的正确状态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页脚占位符 4">
            <a:extLst>
              <a:ext uri="{FF2B5EF4-FFF2-40B4-BE49-F238E27FC236}">
                <a16:creationId xmlns:a16="http://schemas.microsoft.com/office/drawing/2014/main" id="{2BBC96F6-74FF-488B-BCFF-0C961549E7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3AB9C5CD-124C-4657-AD74-D12706D077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（</a:t>
            </a:r>
            <a:r>
              <a:rPr lang="en-US" altLang="zh-CN" sz="3600"/>
              <a:t>2</a:t>
            </a:r>
            <a:r>
              <a:rPr lang="zh-CN" altLang="en-US" sz="3600"/>
              <a:t>）海量转储与增量转储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D9C2C7F-31C2-42D5-A128-7346C3744A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507288" cy="48402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</a:rPr>
              <a:t>海量转储</a:t>
            </a:r>
            <a:r>
              <a:rPr lang="en-US" altLang="zh-CN" dirty="0"/>
              <a:t>: </a:t>
            </a:r>
            <a:r>
              <a:rPr lang="zh-CN" altLang="en-US" dirty="0"/>
              <a:t>每次转储</a:t>
            </a:r>
            <a:r>
              <a:rPr lang="zh-CN" altLang="en-US" dirty="0">
                <a:highlight>
                  <a:srgbClr val="FFFF00"/>
                </a:highlight>
              </a:rPr>
              <a:t>全部数据库</a:t>
            </a:r>
            <a:endParaRPr lang="en-US" altLang="zh-CN" dirty="0">
              <a:highlight>
                <a:srgbClr val="FFFF00"/>
              </a:highlight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</a:rPr>
              <a:t>增量转储</a:t>
            </a:r>
            <a:r>
              <a:rPr lang="en-US" altLang="zh-CN" dirty="0"/>
              <a:t>: </a:t>
            </a:r>
            <a:r>
              <a:rPr lang="zh-CN" altLang="en-US" dirty="0"/>
              <a:t>只转储上次转储后</a:t>
            </a:r>
            <a:r>
              <a:rPr lang="zh-CN" altLang="en-US" dirty="0">
                <a:highlight>
                  <a:srgbClr val="FFFF00"/>
                </a:highlight>
              </a:rPr>
              <a:t>更新过的数据</a:t>
            </a: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dirty="0"/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海量转储与增量转储比较</a:t>
            </a:r>
          </a:p>
          <a:p>
            <a:pPr lvl="2" indent="-285750" eaLnBrk="1" hangingPunct="1">
              <a:lnSpc>
                <a:spcPct val="140000"/>
              </a:lnSpc>
            </a:pPr>
            <a:r>
              <a:rPr lang="zh-CN" altLang="en-US" dirty="0"/>
              <a:t>从恢复角度看，海量转储得到的后备副本进行恢复更方便</a:t>
            </a:r>
          </a:p>
          <a:p>
            <a:pPr lvl="2" indent="-285750" eaLnBrk="1" hangingPunct="1">
              <a:lnSpc>
                <a:spcPct val="140000"/>
              </a:lnSpc>
            </a:pPr>
            <a:r>
              <a:rPr lang="zh-CN" altLang="en-US" dirty="0"/>
              <a:t>数据库很大，事务处理十分频繁，增量转储方式更实用更有效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页脚占位符 4">
            <a:extLst>
              <a:ext uri="{FF2B5EF4-FFF2-40B4-BE49-F238E27FC236}">
                <a16:creationId xmlns:a16="http://schemas.microsoft.com/office/drawing/2014/main" id="{EA00D187-0F70-4F50-9D0E-F1381F4D653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FC95DC40-C70C-48A7-94AE-4058E212B7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016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（</a:t>
            </a:r>
            <a:r>
              <a:rPr lang="en-US" altLang="zh-CN" sz="3600"/>
              <a:t>3</a:t>
            </a:r>
            <a:r>
              <a:rPr lang="zh-CN" altLang="en-US" sz="3600"/>
              <a:t>）转储方法小结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55BD220-9D84-401A-9D06-8D3E106973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85863"/>
            <a:ext cx="8229600" cy="4495800"/>
          </a:xfrm>
        </p:spPr>
        <p:txBody>
          <a:bodyPr/>
          <a:lstStyle/>
          <a:p>
            <a:pPr eaLnBrk="1" hangingPunct="1"/>
            <a:r>
              <a:rPr lang="zh-CN" altLang="en-US"/>
              <a:t>转储方法分类</a:t>
            </a:r>
          </a:p>
        </p:txBody>
      </p:sp>
      <p:grpSp>
        <p:nvGrpSpPr>
          <p:cNvPr id="40964" name="组合 41">
            <a:extLst>
              <a:ext uri="{FF2B5EF4-FFF2-40B4-BE49-F238E27FC236}">
                <a16:creationId xmlns:a16="http://schemas.microsoft.com/office/drawing/2014/main" id="{9D28FDA0-1354-4A55-A19E-9BDBF78EDB52}"/>
              </a:ext>
            </a:extLst>
          </p:cNvPr>
          <p:cNvGrpSpPr>
            <a:grpSpLocks/>
          </p:cNvGrpSpPr>
          <p:nvPr/>
        </p:nvGrpSpPr>
        <p:grpSpPr bwMode="auto">
          <a:xfrm>
            <a:off x="1177925" y="2124075"/>
            <a:ext cx="6781800" cy="2449513"/>
            <a:chOff x="1187450" y="2924175"/>
            <a:chExt cx="6781800" cy="2449475"/>
          </a:xfrm>
        </p:grpSpPr>
        <p:grpSp>
          <p:nvGrpSpPr>
            <p:cNvPr id="40965" name="Group 5">
              <a:extLst>
                <a:ext uri="{FF2B5EF4-FFF2-40B4-BE49-F238E27FC236}">
                  <a16:creationId xmlns:a16="http://schemas.microsoft.com/office/drawing/2014/main" id="{E0835F44-226B-4C6C-A8B1-D9440FBC7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7450" y="2924175"/>
              <a:ext cx="6781800" cy="2449475"/>
              <a:chOff x="0" y="0"/>
              <a:chExt cx="2282" cy="1858"/>
            </a:xfrm>
          </p:grpSpPr>
          <p:grpSp>
            <p:nvGrpSpPr>
              <p:cNvPr id="40966" name="Group 6">
                <a:extLst>
                  <a:ext uri="{FF2B5EF4-FFF2-40B4-BE49-F238E27FC236}">
                    <a16:creationId xmlns:a16="http://schemas.microsoft.com/office/drawing/2014/main" id="{BFFA189A-889E-4588-B17C-780908A56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" y="3"/>
                <a:ext cx="2276" cy="1855"/>
                <a:chOff x="0" y="0"/>
                <a:chExt cx="2276" cy="1855"/>
              </a:xfrm>
            </p:grpSpPr>
            <p:grpSp>
              <p:nvGrpSpPr>
                <p:cNvPr id="40967" name="Group 7">
                  <a:extLst>
                    <a:ext uri="{FF2B5EF4-FFF2-40B4-BE49-F238E27FC236}">
                      <a16:creationId xmlns:a16="http://schemas.microsoft.com/office/drawing/2014/main" id="{D083C869-841E-4599-9A76-6104D0EB34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852" cy="768"/>
                  <a:chOff x="0" y="0"/>
                  <a:chExt cx="852" cy="768"/>
                </a:xfrm>
              </p:grpSpPr>
              <p:sp>
                <p:nvSpPr>
                  <p:cNvPr id="40968" name="Rectangle 7">
                    <a:extLst>
                      <a:ext uri="{FF2B5EF4-FFF2-40B4-BE49-F238E27FC236}">
                        <a16:creationId xmlns:a16="http://schemas.microsoft.com/office/drawing/2014/main" id="{DD5482EB-6B1E-4391-9BF1-38044056F8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766" cy="7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r>
                      <a:rPr lang="en-US" altLang="zh-CN" sz="1000" b="1">
                        <a:latin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endParaRPr lang="en-US" altLang="zh-CN" sz="24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969" name="Rectangle 8">
                    <a:extLst>
                      <a:ext uri="{FF2B5EF4-FFF2-40B4-BE49-F238E27FC236}">
                        <a16:creationId xmlns:a16="http://schemas.microsoft.com/office/drawing/2014/main" id="{C631F771-C021-43ED-93CB-78D7A76941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52" cy="76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endParaRPr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0970" name="Group 10">
                  <a:extLst>
                    <a:ext uri="{FF2B5EF4-FFF2-40B4-BE49-F238E27FC236}">
                      <a16:creationId xmlns:a16="http://schemas.microsoft.com/office/drawing/2014/main" id="{02139005-F6B7-40ED-B62C-C31E20CAC7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52" y="0"/>
                  <a:ext cx="1424" cy="384"/>
                  <a:chOff x="0" y="0"/>
                  <a:chExt cx="1424" cy="384"/>
                </a:xfrm>
              </p:grpSpPr>
              <p:sp>
                <p:nvSpPr>
                  <p:cNvPr id="40971" name="Rectangle 10">
                    <a:extLst>
                      <a:ext uri="{FF2B5EF4-FFF2-40B4-BE49-F238E27FC236}">
                        <a16:creationId xmlns:a16="http://schemas.microsoft.com/office/drawing/2014/main" id="{7D8E515E-627F-4029-809D-2EB157828C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338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r>
                      <a:rPr lang="zh-CN" altLang="en-US" sz="2000" b="1">
                        <a:latin typeface="Times New Roman" panose="02020603050405020304" pitchFamily="18" charset="0"/>
                      </a:rPr>
                      <a:t>转储状态</a:t>
                    </a:r>
                    <a:endParaRPr lang="zh-CN" altLang="en-US" sz="24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972" name="Rectangle 11">
                    <a:extLst>
                      <a:ext uri="{FF2B5EF4-FFF2-40B4-BE49-F238E27FC236}">
                        <a16:creationId xmlns:a16="http://schemas.microsoft.com/office/drawing/2014/main" id="{A3DAB84C-1500-4425-A349-B53CF63ED1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24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endParaRPr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0973" name="Group 13">
                  <a:extLst>
                    <a:ext uri="{FF2B5EF4-FFF2-40B4-BE49-F238E27FC236}">
                      <a16:creationId xmlns:a16="http://schemas.microsoft.com/office/drawing/2014/main" id="{4AAE5280-D330-424B-BCA2-76BC38DC4E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52" y="384"/>
                  <a:ext cx="750" cy="384"/>
                  <a:chOff x="0" y="0"/>
                  <a:chExt cx="750" cy="384"/>
                </a:xfrm>
              </p:grpSpPr>
              <p:sp>
                <p:nvSpPr>
                  <p:cNvPr id="40974" name="Rectangle 13">
                    <a:extLst>
                      <a:ext uri="{FF2B5EF4-FFF2-40B4-BE49-F238E27FC236}">
                        <a16:creationId xmlns:a16="http://schemas.microsoft.com/office/drawing/2014/main" id="{E528F73A-C46B-43FA-9195-26C337AD79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664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r>
                      <a:rPr lang="zh-CN" altLang="en-US" sz="2000" b="1">
                        <a:latin typeface="Times New Roman" panose="02020603050405020304" pitchFamily="18" charset="0"/>
                      </a:rPr>
                      <a:t>动态转储</a:t>
                    </a:r>
                  </a:p>
                </p:txBody>
              </p:sp>
              <p:sp>
                <p:nvSpPr>
                  <p:cNvPr id="40975" name="Rectangle 14">
                    <a:extLst>
                      <a:ext uri="{FF2B5EF4-FFF2-40B4-BE49-F238E27FC236}">
                        <a16:creationId xmlns:a16="http://schemas.microsoft.com/office/drawing/2014/main" id="{6B5EE39A-DDB4-4362-BBED-119560EA1A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50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endParaRPr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0976" name="Group 16">
                  <a:extLst>
                    <a:ext uri="{FF2B5EF4-FFF2-40B4-BE49-F238E27FC236}">
                      <a16:creationId xmlns:a16="http://schemas.microsoft.com/office/drawing/2014/main" id="{75220E28-78D3-4C73-87B7-7D85221AF7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02" y="384"/>
                  <a:ext cx="674" cy="384"/>
                  <a:chOff x="0" y="0"/>
                  <a:chExt cx="674" cy="384"/>
                </a:xfrm>
              </p:grpSpPr>
              <p:sp>
                <p:nvSpPr>
                  <p:cNvPr id="40977" name="Rectangle 16">
                    <a:extLst>
                      <a:ext uri="{FF2B5EF4-FFF2-40B4-BE49-F238E27FC236}">
                        <a16:creationId xmlns:a16="http://schemas.microsoft.com/office/drawing/2014/main" id="{15136159-F672-4625-907D-302EFEA753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588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r>
                      <a:rPr lang="zh-CN" altLang="en-US" sz="2000" b="1">
                        <a:latin typeface="Times New Roman" panose="02020603050405020304" pitchFamily="18" charset="0"/>
                      </a:rPr>
                      <a:t>静态转储</a:t>
                    </a:r>
                    <a:endParaRPr lang="zh-CN" altLang="en-US" sz="24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978" name="Rectangle 17">
                    <a:extLst>
                      <a:ext uri="{FF2B5EF4-FFF2-40B4-BE49-F238E27FC236}">
                        <a16:creationId xmlns:a16="http://schemas.microsoft.com/office/drawing/2014/main" id="{CD895A62-142A-4167-A9AB-492E4E16B6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74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endParaRPr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0979" name="Group 22">
                  <a:extLst>
                    <a:ext uri="{FF2B5EF4-FFF2-40B4-BE49-F238E27FC236}">
                      <a16:creationId xmlns:a16="http://schemas.microsoft.com/office/drawing/2014/main" id="{EEFB78D2-FEBE-4298-A933-2A6E750975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768"/>
                  <a:ext cx="852" cy="595"/>
                  <a:chOff x="-338" y="0"/>
                  <a:chExt cx="852" cy="595"/>
                </a:xfrm>
              </p:grpSpPr>
              <p:sp>
                <p:nvSpPr>
                  <p:cNvPr id="40980" name="Rectangle 22">
                    <a:extLst>
                      <a:ext uri="{FF2B5EF4-FFF2-40B4-BE49-F238E27FC236}">
                        <a16:creationId xmlns:a16="http://schemas.microsoft.com/office/drawing/2014/main" id="{046EDD5F-6FF3-45F7-90AB-033333FF10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171" y="115"/>
                    <a:ext cx="428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r>
                      <a:rPr lang="zh-CN" altLang="en-US" sz="2000" b="1">
                        <a:latin typeface="Times New Roman" panose="02020603050405020304" pitchFamily="18" charset="0"/>
                      </a:rPr>
                      <a:t>海量转储</a:t>
                    </a:r>
                  </a:p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endParaRPr lang="en-US" altLang="zh-CN" sz="24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981" name="Rectangle 23">
                    <a:extLst>
                      <a:ext uri="{FF2B5EF4-FFF2-40B4-BE49-F238E27FC236}">
                        <a16:creationId xmlns:a16="http://schemas.microsoft.com/office/drawing/2014/main" id="{713A6C09-AFCC-4FB8-84AC-006B4BC25D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0"/>
                    <a:ext cx="852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endParaRPr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0982" name="Group 25">
                  <a:extLst>
                    <a:ext uri="{FF2B5EF4-FFF2-40B4-BE49-F238E27FC236}">
                      <a16:creationId xmlns:a16="http://schemas.microsoft.com/office/drawing/2014/main" id="{FD3E0119-EA62-428E-9323-83A120F6BA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52" y="768"/>
                  <a:ext cx="750" cy="480"/>
                  <a:chOff x="0" y="0"/>
                  <a:chExt cx="750" cy="480"/>
                </a:xfrm>
              </p:grpSpPr>
              <p:sp>
                <p:nvSpPr>
                  <p:cNvPr id="40983" name="Rectangle 25">
                    <a:extLst>
                      <a:ext uri="{FF2B5EF4-FFF2-40B4-BE49-F238E27FC236}">
                        <a16:creationId xmlns:a16="http://schemas.microsoft.com/office/drawing/2014/main" id="{F3A1AC7C-C679-4183-87CB-926FE1ED2F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664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r>
                      <a:rPr lang="zh-CN" altLang="en-US" sz="2000" b="1">
                        <a:latin typeface="Times New Roman" panose="02020603050405020304" pitchFamily="18" charset="0"/>
                      </a:rPr>
                      <a:t>动态海量转储</a:t>
                    </a:r>
                  </a:p>
                </p:txBody>
              </p:sp>
              <p:sp>
                <p:nvSpPr>
                  <p:cNvPr id="40984" name="Rectangle 26">
                    <a:extLst>
                      <a:ext uri="{FF2B5EF4-FFF2-40B4-BE49-F238E27FC236}">
                        <a16:creationId xmlns:a16="http://schemas.microsoft.com/office/drawing/2014/main" id="{7FDECB26-D3D5-4158-A734-E2B754212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50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endParaRPr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0985" name="Group 28">
                  <a:extLst>
                    <a:ext uri="{FF2B5EF4-FFF2-40B4-BE49-F238E27FC236}">
                      <a16:creationId xmlns:a16="http://schemas.microsoft.com/office/drawing/2014/main" id="{5B8738FB-B957-4A96-960F-71611AD218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02" y="768"/>
                  <a:ext cx="674" cy="480"/>
                  <a:chOff x="0" y="0"/>
                  <a:chExt cx="674" cy="480"/>
                </a:xfrm>
              </p:grpSpPr>
              <p:sp>
                <p:nvSpPr>
                  <p:cNvPr id="40986" name="Rectangle 28">
                    <a:extLst>
                      <a:ext uri="{FF2B5EF4-FFF2-40B4-BE49-F238E27FC236}">
                        <a16:creationId xmlns:a16="http://schemas.microsoft.com/office/drawing/2014/main" id="{0DF6FBB9-DAB3-4411-AD92-CD8A99A15C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588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r>
                      <a:rPr lang="zh-CN" altLang="en-US" sz="2000" b="1">
                        <a:latin typeface="Times New Roman" panose="02020603050405020304" pitchFamily="18" charset="0"/>
                      </a:rPr>
                      <a:t>静态海量转储</a:t>
                    </a:r>
                  </a:p>
                </p:txBody>
              </p:sp>
              <p:sp>
                <p:nvSpPr>
                  <p:cNvPr id="40987" name="Rectangle 29">
                    <a:extLst>
                      <a:ext uri="{FF2B5EF4-FFF2-40B4-BE49-F238E27FC236}">
                        <a16:creationId xmlns:a16="http://schemas.microsoft.com/office/drawing/2014/main" id="{5FA97F41-283C-43B6-9F55-F788D987DD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74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endParaRPr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0988" name="Group 31">
                  <a:extLst>
                    <a:ext uri="{FF2B5EF4-FFF2-40B4-BE49-F238E27FC236}">
                      <a16:creationId xmlns:a16="http://schemas.microsoft.com/office/drawing/2014/main" id="{78368955-A675-4C40-BB7B-6689FB0CAF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248"/>
                  <a:ext cx="852" cy="607"/>
                  <a:chOff x="-338" y="0"/>
                  <a:chExt cx="852" cy="607"/>
                </a:xfrm>
              </p:grpSpPr>
              <p:sp>
                <p:nvSpPr>
                  <p:cNvPr id="40989" name="Rectangle 31">
                    <a:extLst>
                      <a:ext uri="{FF2B5EF4-FFF2-40B4-BE49-F238E27FC236}">
                        <a16:creationId xmlns:a16="http://schemas.microsoft.com/office/drawing/2014/main" id="{DCA703D7-9100-4B1A-989B-F9015043C9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171" y="127"/>
                    <a:ext cx="428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r>
                      <a:rPr lang="zh-CN" altLang="en-US" sz="2000" b="1">
                        <a:latin typeface="Times New Roman" panose="02020603050405020304" pitchFamily="18" charset="0"/>
                      </a:rPr>
                      <a:t>增量转储</a:t>
                    </a:r>
                    <a:endParaRPr lang="zh-CN" altLang="en-US" sz="44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990" name="Rectangle 32">
                    <a:extLst>
                      <a:ext uri="{FF2B5EF4-FFF2-40B4-BE49-F238E27FC236}">
                        <a16:creationId xmlns:a16="http://schemas.microsoft.com/office/drawing/2014/main" id="{43BBE360-A681-4135-BA46-ADA3AB984B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0"/>
                    <a:ext cx="852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endParaRPr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0991" name="Group 34">
                  <a:extLst>
                    <a:ext uri="{FF2B5EF4-FFF2-40B4-BE49-F238E27FC236}">
                      <a16:creationId xmlns:a16="http://schemas.microsoft.com/office/drawing/2014/main" id="{42B9CED6-867B-41C0-B2D9-E8357B2C44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52" y="1248"/>
                  <a:ext cx="750" cy="480"/>
                  <a:chOff x="0" y="0"/>
                  <a:chExt cx="750" cy="480"/>
                </a:xfrm>
              </p:grpSpPr>
              <p:sp>
                <p:nvSpPr>
                  <p:cNvPr id="40992" name="Rectangle 34">
                    <a:extLst>
                      <a:ext uri="{FF2B5EF4-FFF2-40B4-BE49-F238E27FC236}">
                        <a16:creationId xmlns:a16="http://schemas.microsoft.com/office/drawing/2014/main" id="{168E3755-41B8-4800-AAD5-46D6D13A5A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664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r>
                      <a:rPr lang="zh-CN" altLang="en-US" sz="2000" b="1">
                        <a:latin typeface="Times New Roman" panose="02020603050405020304" pitchFamily="18" charset="0"/>
                      </a:rPr>
                      <a:t>动态增量转储</a:t>
                    </a:r>
                  </a:p>
                </p:txBody>
              </p:sp>
              <p:sp>
                <p:nvSpPr>
                  <p:cNvPr id="40993" name="Rectangle 35">
                    <a:extLst>
                      <a:ext uri="{FF2B5EF4-FFF2-40B4-BE49-F238E27FC236}">
                        <a16:creationId xmlns:a16="http://schemas.microsoft.com/office/drawing/2014/main" id="{B730DF0C-FBC5-4D36-98D8-53BD2641E8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50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endParaRPr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0994" name="Group 37">
                  <a:extLst>
                    <a:ext uri="{FF2B5EF4-FFF2-40B4-BE49-F238E27FC236}">
                      <a16:creationId xmlns:a16="http://schemas.microsoft.com/office/drawing/2014/main" id="{06A35FD2-B15F-40D3-A484-61F6ADCE91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02" y="1248"/>
                  <a:ext cx="674" cy="480"/>
                  <a:chOff x="0" y="0"/>
                  <a:chExt cx="674" cy="480"/>
                </a:xfrm>
              </p:grpSpPr>
              <p:sp>
                <p:nvSpPr>
                  <p:cNvPr id="40995" name="Rectangle 37">
                    <a:extLst>
                      <a:ext uri="{FF2B5EF4-FFF2-40B4-BE49-F238E27FC236}">
                        <a16:creationId xmlns:a16="http://schemas.microsoft.com/office/drawing/2014/main" id="{EF622A55-FA41-443A-9094-E8D4852926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588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r>
                      <a:rPr lang="zh-CN" altLang="en-US" sz="2000" b="1">
                        <a:latin typeface="Times New Roman" panose="02020603050405020304" pitchFamily="18" charset="0"/>
                      </a:rPr>
                      <a:t>静态增量转储</a:t>
                    </a:r>
                  </a:p>
                </p:txBody>
              </p:sp>
              <p:sp>
                <p:nvSpPr>
                  <p:cNvPr id="40996" name="Rectangle 38">
                    <a:extLst>
                      <a:ext uri="{FF2B5EF4-FFF2-40B4-BE49-F238E27FC236}">
                        <a16:creationId xmlns:a16="http://schemas.microsoft.com/office/drawing/2014/main" id="{9081C8A0-4AEA-41C6-8CE4-7DD9EA89CD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74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pPr algn="ctr">
                      <a:buSzPct val="100000"/>
                      <a:buFont typeface="Wingdings" panose="05000000000000000000" pitchFamily="2" charset="2"/>
                      <a:buNone/>
                    </a:pPr>
                    <a:endParaRPr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40997" name="Rectangle 39">
                <a:extLst>
                  <a:ext uri="{FF2B5EF4-FFF2-40B4-BE49-F238E27FC236}">
                    <a16:creationId xmlns:a16="http://schemas.microsoft.com/office/drawing/2014/main" id="{AFFCD37C-C193-4280-9590-1C1A79ACD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282" cy="1734"/>
              </a:xfrm>
              <a:prstGeom prst="rect">
                <a:avLst/>
              </a:prstGeom>
              <a:noFill/>
              <a:ln w="11112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SzPct val="100000"/>
                  <a:buFont typeface="Wingdings" panose="05000000000000000000" pitchFamily="2" charset="2"/>
                  <a:buNone/>
                </a:pPr>
                <a:endParaRPr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0998" name="TextBox 40">
              <a:extLst>
                <a:ext uri="{FF2B5EF4-FFF2-40B4-BE49-F238E27FC236}">
                  <a16:creationId xmlns:a16="http://schemas.microsoft.com/office/drawing/2014/main" id="{7ECD7AB0-CB8D-4CC1-AA84-C8A9826BE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204" y="3284984"/>
              <a:ext cx="2095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转储方式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页脚占位符 4">
            <a:extLst>
              <a:ext uri="{FF2B5EF4-FFF2-40B4-BE49-F238E27FC236}">
                <a16:creationId xmlns:a16="http://schemas.microsoft.com/office/drawing/2014/main" id="{90A752DD-7387-4506-9EB8-24DE491CAD6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84DC836A-EE64-4E2B-A10B-E3ED6BCA63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10.4.2  </a:t>
            </a:r>
            <a:r>
              <a:rPr lang="zh-CN" altLang="en-US" sz="3600"/>
              <a:t>登记日志文件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1C4BA6F-C440-491B-BE1B-236E4EE620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196975"/>
            <a:ext cx="7704138" cy="489585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日志文件的格式和内容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日志文件的作用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</a:t>
            </a:r>
            <a:r>
              <a:rPr lang="zh-CN" altLang="en-US"/>
              <a:t>登记日志文件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页脚占位符 4">
            <a:extLst>
              <a:ext uri="{FF2B5EF4-FFF2-40B4-BE49-F238E27FC236}">
                <a16:creationId xmlns:a16="http://schemas.microsoft.com/office/drawing/2014/main" id="{BB0B2174-7B1A-4C82-849F-CCCE9C38F8A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FDCB2EE-17DC-4D3C-BDAA-23584B2FD4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2963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1.</a:t>
            </a:r>
            <a:r>
              <a:rPr lang="zh-CN" altLang="en-US" sz="3600"/>
              <a:t>日志文件的格式和内容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FCF6CC0-DD94-40C5-A718-06ED3AD0EA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362950" cy="519906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/>
              <a:t>什么是日志文件</a:t>
            </a:r>
            <a:endParaRPr lang="en-US" altLang="zh-CN" sz="24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0066FF"/>
                </a:solidFill>
                <a:highlight>
                  <a:srgbClr val="FFFF00"/>
                </a:highlight>
              </a:rPr>
              <a:t>日志文件</a:t>
            </a:r>
            <a:r>
              <a:rPr lang="en-US" altLang="zh-CN" dirty="0">
                <a:solidFill>
                  <a:srgbClr val="0066FF"/>
                </a:solidFill>
              </a:rPr>
              <a:t>(log file)</a:t>
            </a:r>
            <a:r>
              <a:rPr lang="zh-CN" altLang="en-US" dirty="0">
                <a:solidFill>
                  <a:srgbClr val="0066FF"/>
                </a:solidFill>
              </a:rPr>
              <a:t>是用来记录事务对数据库的</a:t>
            </a:r>
            <a:r>
              <a:rPr lang="zh-CN" altLang="en-US" u="sng" dirty="0">
                <a:solidFill>
                  <a:srgbClr val="0066FF"/>
                </a:solidFill>
              </a:rPr>
              <a:t>更新操作</a:t>
            </a:r>
            <a:r>
              <a:rPr lang="zh-CN" altLang="en-US" dirty="0">
                <a:solidFill>
                  <a:srgbClr val="0066FF"/>
                </a:solidFill>
              </a:rPr>
              <a:t>的文件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日志文件的格式</a:t>
            </a:r>
          </a:p>
          <a:p>
            <a:pPr lvl="1" eaLnBrk="1" hangingPunct="1">
              <a:lnSpc>
                <a:spcPct val="130000"/>
              </a:lnSpc>
              <a:buSzPct val="75000"/>
            </a:pPr>
            <a:r>
              <a:rPr lang="zh-CN" altLang="en-US" dirty="0"/>
              <a:t>以</a:t>
            </a:r>
            <a:r>
              <a:rPr lang="zh-CN" altLang="en-US" dirty="0">
                <a:solidFill>
                  <a:srgbClr val="FF0000"/>
                </a:solidFill>
              </a:rPr>
              <a:t>记录</a:t>
            </a:r>
            <a:r>
              <a:rPr lang="zh-CN" altLang="en-US" dirty="0"/>
              <a:t>为单位的日志文件</a:t>
            </a:r>
          </a:p>
          <a:p>
            <a:pPr lvl="1" eaLnBrk="1" hangingPunct="1">
              <a:lnSpc>
                <a:spcPct val="130000"/>
              </a:lnSpc>
              <a:buSzPct val="75000"/>
            </a:pPr>
            <a:r>
              <a:rPr lang="zh-CN" altLang="en-US" dirty="0"/>
              <a:t>以</a:t>
            </a:r>
            <a:r>
              <a:rPr lang="zh-CN" altLang="en-US" dirty="0">
                <a:solidFill>
                  <a:srgbClr val="FF0000"/>
                </a:solidFill>
              </a:rPr>
              <a:t>数据块</a:t>
            </a:r>
            <a:r>
              <a:rPr lang="zh-CN" altLang="en-US" dirty="0"/>
              <a:t>为单位的日志文件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页脚占位符 4">
            <a:extLst>
              <a:ext uri="{FF2B5EF4-FFF2-40B4-BE49-F238E27FC236}">
                <a16:creationId xmlns:a16="http://schemas.microsoft.com/office/drawing/2014/main" id="{693DE017-D226-4231-9B7F-C3ADA996516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FB2B0D3-8A0F-4F96-9D94-6304D364A9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016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日志文件的格式和内容（续）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7FA4EE6-91BE-43A7-86C4-A1A63331D1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5056187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以记录为单位的日志文件内容</a:t>
            </a:r>
          </a:p>
          <a:p>
            <a:pPr lvl="1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各个</a:t>
            </a:r>
            <a:r>
              <a:rPr lang="zh-CN" altLang="en-US" dirty="0">
                <a:highlight>
                  <a:srgbClr val="FFFF00"/>
                </a:highlight>
              </a:rPr>
              <a:t>事务的开始标记</a:t>
            </a:r>
            <a:r>
              <a:rPr lang="en-US" altLang="zh-CN" dirty="0"/>
              <a:t>(BEGIN TRANSACTION)</a:t>
            </a:r>
          </a:p>
          <a:p>
            <a:pPr lvl="1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各个</a:t>
            </a:r>
            <a:r>
              <a:rPr lang="zh-CN" altLang="en-US" dirty="0">
                <a:highlight>
                  <a:srgbClr val="FFFF00"/>
                </a:highlight>
              </a:rPr>
              <a:t>事务的结束标记</a:t>
            </a:r>
            <a:r>
              <a:rPr lang="en-US" altLang="zh-CN" dirty="0"/>
              <a:t>(COMMIT</a:t>
            </a:r>
            <a:r>
              <a:rPr lang="zh-CN" altLang="en-US" dirty="0"/>
              <a:t>或</a:t>
            </a:r>
            <a:r>
              <a:rPr lang="en-US" altLang="zh-CN" dirty="0"/>
              <a:t>ROLLBACK)</a:t>
            </a:r>
          </a:p>
          <a:p>
            <a:pPr lvl="1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各个</a:t>
            </a:r>
            <a:r>
              <a:rPr lang="zh-CN" altLang="en-US" dirty="0">
                <a:highlight>
                  <a:srgbClr val="FFFF00"/>
                </a:highlight>
              </a:rPr>
              <a:t>事务的所有更新操作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     以上均作为日志文件中的一个日志记录 </a:t>
            </a:r>
            <a:r>
              <a:rPr lang="en-US" altLang="zh-CN" sz="2400" dirty="0"/>
              <a:t>(log  record)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页脚占位符 4">
            <a:extLst>
              <a:ext uri="{FF2B5EF4-FFF2-40B4-BE49-F238E27FC236}">
                <a16:creationId xmlns:a16="http://schemas.microsoft.com/office/drawing/2014/main" id="{CC6F9ECB-C917-4523-B7F9-AAE472CAE9B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1992177-863A-42E6-81F5-0057B5FD15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定义事务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50F0F1B-9056-41A0-9A29-97D17BD7FD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7388" y="112553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显式定义方式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en-US" altLang="zh-CN" sz="1800" dirty="0"/>
              <a:t>BEGIN TRANSACTION                   BEGIN TRANSACTION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SQL </a:t>
            </a:r>
            <a:r>
              <a:rPr lang="zh-CN" altLang="en-US" sz="1800" dirty="0"/>
              <a:t>语句1</a:t>
            </a:r>
            <a:r>
              <a:rPr lang="en-US" altLang="zh-CN" sz="1800" dirty="0"/>
              <a:t>                                             SQL </a:t>
            </a:r>
            <a:r>
              <a:rPr lang="zh-CN" altLang="en-US" sz="1800" dirty="0"/>
              <a:t>语句1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        </a:t>
            </a:r>
            <a:r>
              <a:rPr lang="en-US" altLang="zh-CN" sz="1800" dirty="0"/>
              <a:t>SQL </a:t>
            </a:r>
            <a:r>
              <a:rPr lang="zh-CN" altLang="en-US" sz="1800" dirty="0"/>
              <a:t>语句2                                             </a:t>
            </a:r>
            <a:r>
              <a:rPr lang="en-US" altLang="zh-CN" sz="1800" dirty="0"/>
              <a:t>SQL </a:t>
            </a:r>
            <a:r>
              <a:rPr lang="zh-CN" altLang="en-US" sz="1800" dirty="0"/>
              <a:t>语句2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</a:t>
            </a:r>
            <a:r>
              <a:rPr lang="zh-CN" altLang="en-US" sz="1800" dirty="0"/>
              <a:t>。。。。。                                            。。。。。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   </a:t>
            </a:r>
            <a:r>
              <a:rPr lang="en-US" altLang="zh-CN" sz="1800" dirty="0">
                <a:solidFill>
                  <a:srgbClr val="FF0000"/>
                </a:solidFill>
              </a:rPr>
              <a:t>COMMIT</a:t>
            </a:r>
            <a:r>
              <a:rPr lang="en-US" altLang="zh-CN" sz="1800" dirty="0"/>
              <a:t>                                           </a:t>
            </a:r>
            <a:r>
              <a:rPr lang="en-US" altLang="zh-CN" sz="1800" dirty="0">
                <a:solidFill>
                  <a:srgbClr val="FF0000"/>
                </a:solidFill>
              </a:rPr>
              <a:t>ROLLBACK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/>
              <a:t>隐式方式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当用户没有显式地定义事务时，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数据库管理系统按缺省规定自动划分事务</a:t>
            </a:r>
          </a:p>
        </p:txBody>
      </p:sp>
      <p:sp>
        <p:nvSpPr>
          <p:cNvPr id="7173" name="AutoShape 5">
            <a:extLst>
              <a:ext uri="{FF2B5EF4-FFF2-40B4-BE49-F238E27FC236}">
                <a16:creationId xmlns:a16="http://schemas.microsoft.com/office/drawing/2014/main" id="{CE41A791-97A9-40E1-A24D-64EBB3EC06EF}"/>
              </a:ext>
            </a:extLst>
          </p:cNvPr>
          <p:cNvSpPr>
            <a:spLocks/>
          </p:cNvSpPr>
          <p:nvPr/>
        </p:nvSpPr>
        <p:spPr bwMode="auto">
          <a:xfrm>
            <a:off x="323850" y="3789363"/>
            <a:ext cx="5329238" cy="1657350"/>
          </a:xfrm>
          <a:prstGeom prst="borderCallout2">
            <a:avLst>
              <a:gd name="adj1" fmla="val 6898"/>
              <a:gd name="adj2" fmla="val 101431"/>
              <a:gd name="adj3" fmla="val 6898"/>
              <a:gd name="adj4" fmla="val 105421"/>
              <a:gd name="adj5" fmla="val -26819"/>
              <a:gd name="adj6" fmla="val 105394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2438" indent="-273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</a:rPr>
              <a:t>事务异常终止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</a:rPr>
              <a:t>事务运行的过程中发生了故障，不能继续执行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</a:rPr>
              <a:t>系统将事务中对数据库的所有已完成的操作全部撤销 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</a:rPr>
              <a:t>事务滚回到</a:t>
            </a:r>
            <a:r>
              <a:rPr lang="zh-CN" altLang="en-US" b="1">
                <a:solidFill>
                  <a:srgbClr val="FF00FF"/>
                </a:solidFill>
                <a:latin typeface="Times New Roman" panose="02020603050405020304" pitchFamily="18" charset="0"/>
              </a:rPr>
              <a:t>开始</a:t>
            </a:r>
            <a:r>
              <a:rPr lang="zh-CN" altLang="en-US" b="1">
                <a:latin typeface="Times New Roman" panose="02020603050405020304" pitchFamily="18" charset="0"/>
              </a:rPr>
              <a:t>时的状态</a:t>
            </a:r>
          </a:p>
        </p:txBody>
      </p:sp>
      <p:sp>
        <p:nvSpPr>
          <p:cNvPr id="7174" name="AutoShape 7">
            <a:extLst>
              <a:ext uri="{FF2B5EF4-FFF2-40B4-BE49-F238E27FC236}">
                <a16:creationId xmlns:a16="http://schemas.microsoft.com/office/drawing/2014/main" id="{B32EA45D-08AD-42C9-AA9A-B8928C5AA159}"/>
              </a:ext>
            </a:extLst>
          </p:cNvPr>
          <p:cNvSpPr>
            <a:spLocks/>
          </p:cNvSpPr>
          <p:nvPr/>
        </p:nvSpPr>
        <p:spPr bwMode="auto">
          <a:xfrm>
            <a:off x="2339975" y="3573463"/>
            <a:ext cx="5324475" cy="1584325"/>
          </a:xfrm>
          <a:prstGeom prst="borderCallout2">
            <a:avLst>
              <a:gd name="adj1" fmla="val 7213"/>
              <a:gd name="adj2" fmla="val -1431"/>
              <a:gd name="adj3" fmla="val 7213"/>
              <a:gd name="adj4" fmla="val -6736"/>
              <a:gd name="adj5" fmla="val -13625"/>
              <a:gd name="adj6" fmla="val -12255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SzPct val="85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</a:rPr>
              <a:t>事务正常结束   </a:t>
            </a:r>
          </a:p>
          <a:p>
            <a:pPr lvl="1">
              <a:buSzPct val="85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FF00FF"/>
                </a:solidFill>
                <a:latin typeface="Times New Roman" panose="02020603050405020304" pitchFamily="18" charset="0"/>
              </a:rPr>
              <a:t>提交</a:t>
            </a:r>
            <a:r>
              <a:rPr lang="zh-CN" altLang="en-US" b="1">
                <a:latin typeface="Times New Roman" panose="02020603050405020304" pitchFamily="18" charset="0"/>
              </a:rPr>
              <a:t>事务的所有操作（</a:t>
            </a:r>
            <a:r>
              <a:rPr lang="zh-CN" altLang="en-US" b="1">
                <a:solidFill>
                  <a:srgbClr val="FF00FF"/>
                </a:solidFill>
                <a:latin typeface="Times New Roman" panose="02020603050405020304" pitchFamily="18" charset="0"/>
              </a:rPr>
              <a:t>读</a:t>
            </a: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b="1">
                <a:solidFill>
                  <a:srgbClr val="FF00FF"/>
                </a:solidFill>
                <a:latin typeface="Times New Roman" panose="02020603050405020304" pitchFamily="18" charset="0"/>
              </a:rPr>
              <a:t>更新</a:t>
            </a:r>
            <a:r>
              <a:rPr lang="zh-CN" altLang="en-US" b="1">
                <a:latin typeface="Times New Roman" panose="02020603050405020304" pitchFamily="18" charset="0"/>
              </a:rPr>
              <a:t>）</a:t>
            </a:r>
          </a:p>
          <a:p>
            <a:pPr lvl="1">
              <a:buSzPct val="85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</a:rPr>
              <a:t>事务中所有对数据库的更新写回到磁盘上的物理数据库中</a:t>
            </a:r>
          </a:p>
          <a:p>
            <a:pPr algn="ctr">
              <a:buSzPct val="100000"/>
              <a:buFont typeface="Wingdings" panose="05000000000000000000" pitchFamily="2" charset="2"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allAtOnce"/>
      <p:bldP spid="7173" grpId="0" bldLvl="0" animBg="1"/>
      <p:bldP spid="7173" grpId="1" animBg="1"/>
      <p:bldP spid="717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页脚占位符 4">
            <a:extLst>
              <a:ext uri="{FF2B5EF4-FFF2-40B4-BE49-F238E27FC236}">
                <a16:creationId xmlns:a16="http://schemas.microsoft.com/office/drawing/2014/main" id="{711FFD93-DEAF-4D34-869E-2B5BC59579C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05E3ACFF-DFD9-43C9-A2E1-A13D849E74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日志文件的格式和内容（续）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5BE4854-A7C1-461B-9263-E35F00551D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268413"/>
            <a:ext cx="8064500" cy="4835525"/>
          </a:xfrm>
        </p:spPr>
        <p:txBody>
          <a:bodyPr/>
          <a:lstStyle/>
          <a:p>
            <a:pPr eaLnBrk="1" hangingPunct="1"/>
            <a:r>
              <a:rPr lang="zh-CN" altLang="en-US"/>
              <a:t>以记录为单位的日志文件，</a:t>
            </a:r>
            <a:r>
              <a:rPr lang="zh-CN" altLang="en-US">
                <a:solidFill>
                  <a:srgbClr val="0066FF"/>
                </a:solidFill>
              </a:rPr>
              <a:t>每条日志记录</a:t>
            </a:r>
            <a:r>
              <a:rPr lang="zh-CN" altLang="en-US"/>
              <a:t>的内容</a:t>
            </a:r>
            <a:endParaRPr lang="zh-CN" altLang="en-US" sz="2400"/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事务标识（标明是哪个事务） 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操作类型（插入、删除或修改）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操作对象（记录</a:t>
            </a:r>
            <a:r>
              <a:rPr lang="en-US" altLang="zh-CN"/>
              <a:t>ID</a:t>
            </a:r>
            <a:r>
              <a:rPr lang="zh-CN" altLang="en-US"/>
              <a:t>、</a:t>
            </a:r>
            <a:r>
              <a:rPr lang="en-US" altLang="zh-CN"/>
              <a:t>Block NO.</a:t>
            </a:r>
            <a:r>
              <a:rPr lang="zh-CN" altLang="en-US"/>
              <a:t>）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更新前数据的旧值（对插入操作而言，此项为空值）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更新后数据的新值（对删除操作而言</a:t>
            </a:r>
            <a:r>
              <a:rPr lang="en-US" altLang="zh-CN"/>
              <a:t>, </a:t>
            </a:r>
            <a:r>
              <a:rPr lang="zh-CN" altLang="en-US"/>
              <a:t>此项为空值）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页脚占位符 4">
            <a:extLst>
              <a:ext uri="{FF2B5EF4-FFF2-40B4-BE49-F238E27FC236}">
                <a16:creationId xmlns:a16="http://schemas.microsoft.com/office/drawing/2014/main" id="{25B83B3B-C73D-4FE7-A22D-D6BCB2A8A3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643FE3DC-9F78-40EB-81D3-90EC18094B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日志文件的格式和内容（续）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E49E97F-C1EA-4115-BCA5-F7B27A068E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3224" y="1196975"/>
            <a:ext cx="8712894" cy="4833938"/>
          </a:xfrm>
        </p:spPr>
        <p:txBody>
          <a:bodyPr/>
          <a:lstStyle/>
          <a:p>
            <a:pPr eaLnBrk="1" hangingPunct="1"/>
            <a:r>
              <a:rPr lang="zh-CN" altLang="en-US" dirty="0"/>
              <a:t>以数据块为单位的日志文件，每条日志记录的内容</a:t>
            </a:r>
            <a:endParaRPr lang="zh-CN" altLang="en-US" sz="2400" dirty="0"/>
          </a:p>
          <a:p>
            <a:pPr lvl="1" eaLnBrk="1" hangingPunct="1">
              <a:spcBef>
                <a:spcPct val="60000"/>
              </a:spcBef>
            </a:pPr>
            <a:r>
              <a:rPr lang="zh-CN" altLang="en-US" dirty="0"/>
              <a:t>事务标识</a:t>
            </a:r>
          </a:p>
          <a:p>
            <a:pPr lvl="1" eaLnBrk="1" hangingPunct="1">
              <a:spcBef>
                <a:spcPct val="60000"/>
              </a:spcBef>
            </a:pPr>
            <a:r>
              <a:rPr lang="zh-CN" altLang="en-US" dirty="0"/>
              <a:t>被更新的数据块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页脚占位符 4">
            <a:extLst>
              <a:ext uri="{FF2B5EF4-FFF2-40B4-BE49-F238E27FC236}">
                <a16:creationId xmlns:a16="http://schemas.microsoft.com/office/drawing/2014/main" id="{639644D4-4A33-4107-A7BB-8F0B1E46125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FDFEC45A-916B-4113-88B6-4120A2B35B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2.</a:t>
            </a:r>
            <a:r>
              <a:rPr lang="zh-CN" altLang="en-US" sz="3600"/>
              <a:t>日志文件的作用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A95A915-B6B9-423A-8C72-8DF865668A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50561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/>
              <a:t>用途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进行</a:t>
            </a:r>
            <a:r>
              <a:rPr lang="zh-CN" altLang="en-US" u="sng"/>
              <a:t>事务故障</a:t>
            </a:r>
            <a:r>
              <a:rPr lang="zh-CN" altLang="en-US"/>
              <a:t>恢复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进行</a:t>
            </a:r>
            <a:r>
              <a:rPr lang="zh-CN" altLang="en-US" u="sng"/>
              <a:t>系统故障</a:t>
            </a:r>
            <a:r>
              <a:rPr lang="zh-CN" altLang="en-US"/>
              <a:t>恢复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协助后备副本进行</a:t>
            </a:r>
            <a:r>
              <a:rPr lang="zh-CN" altLang="en-US" u="sng"/>
              <a:t>介质故障</a:t>
            </a:r>
            <a:r>
              <a:rPr lang="zh-CN" altLang="en-US"/>
              <a:t>恢复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页脚占位符 4">
            <a:extLst>
              <a:ext uri="{FF2B5EF4-FFF2-40B4-BE49-F238E27FC236}">
                <a16:creationId xmlns:a16="http://schemas.microsoft.com/office/drawing/2014/main" id="{2B4435A8-3DEC-4CC6-AD95-8D0D219C8A9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D869DEE4-60DB-4F87-968C-CD473B2C2A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3.</a:t>
            </a:r>
            <a:r>
              <a:rPr lang="zh-CN" altLang="en-US" sz="3600"/>
              <a:t>登记日志文件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96D378F-ED6C-4A34-8A84-6B3A3045EB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96975"/>
            <a:ext cx="8078787" cy="45942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为保证数据库是可恢复的，登记日志文件时必须遵循两条原则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登记的次序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严格按并发事务执行的时间次序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必须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先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写日志文件，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后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写数据库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写日志文件：把修改的日志记录写到日志文件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写数据库：把对数据的修改写到数据库中</a:t>
            </a:r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页脚占位符 4">
            <a:extLst>
              <a:ext uri="{FF2B5EF4-FFF2-40B4-BE49-F238E27FC236}">
                <a16:creationId xmlns:a16="http://schemas.microsoft.com/office/drawing/2014/main" id="{0A60F057-8462-4BE4-A801-2F3DB1EA478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005138C-1660-4B8C-A52F-C5D4DD847F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登记日志文件（续）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1FB9D34-297C-4587-B33D-6BB771B24F2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55650" y="1196975"/>
            <a:ext cx="7772400" cy="4833938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noProof="1"/>
              <a:t>为什么要先写日志文件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noProof="1"/>
              <a:t>在这两个操作之间可能发生故障</a:t>
            </a:r>
          </a:p>
          <a:p>
            <a:pPr marL="45720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200" noProof="1"/>
          </a:p>
          <a:p>
            <a:pPr marL="45720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noProof="1"/>
              <a:t>如果先写了数据库修改，而在日志文件中没有登记下这个修改，则以后就无法恢复这个修改了。</a:t>
            </a:r>
            <a:endParaRPr lang="en-US" altLang="zh-CN" sz="2200" noProof="1"/>
          </a:p>
          <a:p>
            <a:pPr marL="45720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noProof="1"/>
          </a:p>
          <a:p>
            <a:pPr marL="45720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noProof="1"/>
              <a:t>如果先写日志，但没有修改数据库，按日志文件恢复时只不过是多执行一次不必要的</a:t>
            </a:r>
            <a:r>
              <a:rPr lang="en-US" altLang="zh-CN" sz="2200" noProof="1"/>
              <a:t>UNDO</a:t>
            </a:r>
            <a:r>
              <a:rPr lang="zh-CN" altLang="en-US" sz="2200" noProof="1"/>
              <a:t>操作，并不会影响数据库的正确性。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页脚占位符 4">
            <a:extLst>
              <a:ext uri="{FF2B5EF4-FFF2-40B4-BE49-F238E27FC236}">
                <a16:creationId xmlns:a16="http://schemas.microsoft.com/office/drawing/2014/main" id="{D096F787-50F8-441C-AEA7-1683D600C1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05AAA2EA-4043-40F3-9FA8-BFC0044129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第十章  数据库恢复技术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E20899B-4100-45BE-BD16-8BF59AD80A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2513"/>
            <a:ext cx="7859712" cy="5256212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10.1  </a:t>
            </a:r>
            <a:r>
              <a:rPr lang="zh-CN" altLang="en-US"/>
              <a:t>事务的基本概念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10.2  </a:t>
            </a:r>
            <a:r>
              <a:rPr lang="zh-CN" altLang="en-US"/>
              <a:t>数据库恢复概述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10.3  </a:t>
            </a:r>
            <a:r>
              <a:rPr lang="zh-CN" altLang="en-US"/>
              <a:t>故障的种类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10.4  </a:t>
            </a:r>
            <a:r>
              <a:rPr lang="zh-CN" altLang="en-US"/>
              <a:t>恢复的实现技术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10.5  </a:t>
            </a:r>
            <a:r>
              <a:rPr lang="zh-CN" altLang="en-US">
                <a:solidFill>
                  <a:srgbClr val="0066FF"/>
                </a:solidFill>
              </a:rPr>
              <a:t>恢复策略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10.6  </a:t>
            </a:r>
            <a:r>
              <a:rPr lang="zh-CN" altLang="en-US"/>
              <a:t>具有检查点的恢复技术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10.7  </a:t>
            </a:r>
            <a:r>
              <a:rPr lang="zh-CN" altLang="en-US"/>
              <a:t>数据库镜像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10.8   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页脚占位符 4">
            <a:extLst>
              <a:ext uri="{FF2B5EF4-FFF2-40B4-BE49-F238E27FC236}">
                <a16:creationId xmlns:a16="http://schemas.microsoft.com/office/drawing/2014/main" id="{81117C61-73BD-4BBD-9350-812DA3847F9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05182F2-E2C1-4426-AEA4-D952E693F9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10.5  </a:t>
            </a:r>
            <a:r>
              <a:rPr lang="zh-CN" altLang="en-US" sz="3600"/>
              <a:t>恢复策略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EE80C27-B80F-4156-8D72-FB7A7BE703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25538"/>
            <a:ext cx="8002587" cy="5199062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7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10.5.1  </a:t>
            </a:r>
            <a:r>
              <a:rPr lang="zh-CN" altLang="en-US" dirty="0">
                <a:solidFill>
                  <a:srgbClr val="00B050"/>
                </a:solidFill>
              </a:rPr>
              <a:t>事务故障的恢复</a:t>
            </a:r>
          </a:p>
          <a:p>
            <a:pPr marL="0" indent="0" eaLnBrk="1" hangingPunct="1">
              <a:lnSpc>
                <a:spcPct val="17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10.5.2  </a:t>
            </a:r>
            <a:r>
              <a:rPr lang="zh-CN" altLang="en-US" dirty="0"/>
              <a:t>系统故障的恢复</a:t>
            </a:r>
          </a:p>
          <a:p>
            <a:pPr marL="0" indent="0" eaLnBrk="1" hangingPunct="1">
              <a:lnSpc>
                <a:spcPct val="17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10.5.3  </a:t>
            </a:r>
            <a:r>
              <a:rPr lang="zh-CN" altLang="en-US" dirty="0"/>
              <a:t>介质故障的恢复</a:t>
            </a:r>
          </a:p>
          <a:p>
            <a:pPr eaLnBrk="1" hangingPunct="1">
              <a:lnSpc>
                <a:spcPct val="170000"/>
              </a:lnSpc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页脚占位符 4">
            <a:extLst>
              <a:ext uri="{FF2B5EF4-FFF2-40B4-BE49-F238E27FC236}">
                <a16:creationId xmlns:a16="http://schemas.microsoft.com/office/drawing/2014/main" id="{A6CACEF1-C0C5-4C0C-892C-0DBCA51E56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79BD886B-CBD1-49AE-BD33-20C7C47621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10.5.1  </a:t>
            </a:r>
            <a:r>
              <a:rPr lang="zh-CN" altLang="en-US" sz="3600"/>
              <a:t>事务故障的恢复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69F050D-D84B-453B-863E-1F63286B73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5127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事务故障：事务在运行至正常终止点前被终止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恢复方法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dirty="0"/>
              <a:t>利用日志文件撤消（</a:t>
            </a:r>
            <a:r>
              <a:rPr lang="en-US" altLang="zh-CN" dirty="0"/>
              <a:t>UNDO</a:t>
            </a:r>
            <a:r>
              <a:rPr lang="zh-CN" altLang="en-US" dirty="0"/>
              <a:t>）事务已对</a:t>
            </a:r>
            <a:r>
              <a:rPr lang="en-US" altLang="zh-CN" dirty="0"/>
              <a:t>DB</a:t>
            </a:r>
            <a:r>
              <a:rPr lang="zh-CN" altLang="en-US" dirty="0"/>
              <a:t>进行的修改</a:t>
            </a:r>
            <a:endParaRPr lang="en-US" altLang="zh-CN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系统自动完成，对用户透明，不需用户干预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页脚占位符 4">
            <a:extLst>
              <a:ext uri="{FF2B5EF4-FFF2-40B4-BE49-F238E27FC236}">
                <a16:creationId xmlns:a16="http://schemas.microsoft.com/office/drawing/2014/main" id="{F8EE87C1-A4E1-4FEB-8EA7-B1C523F5E42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7AA67FA8-C787-4281-A168-99BA5F2128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事务故障的恢复步骤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6B6F702-EF74-479C-8DF3-250B7DEE97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268413"/>
            <a:ext cx="8007350" cy="45227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/>
              <a:t> </a:t>
            </a:r>
            <a:r>
              <a:rPr lang="zh-CN" altLang="en-US" sz="1800" dirty="0">
                <a:highlight>
                  <a:srgbClr val="FFFF00"/>
                </a:highlight>
              </a:rPr>
              <a:t>反向扫描日志</a:t>
            </a:r>
            <a:r>
              <a:rPr lang="zh-CN" altLang="en-US" sz="1800" dirty="0"/>
              <a:t>（从最后向前扫描日志），查找该事务的</a:t>
            </a:r>
            <a:r>
              <a:rPr lang="zh-CN" altLang="en-US" sz="1800" dirty="0">
                <a:highlight>
                  <a:srgbClr val="FFFF00"/>
                </a:highlight>
              </a:rPr>
              <a:t>更新</a:t>
            </a:r>
            <a:r>
              <a:rPr lang="zh-CN" altLang="en-US" sz="1800" dirty="0"/>
              <a:t>操作。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 </a:t>
            </a:r>
            <a:r>
              <a:rPr lang="zh-CN" altLang="en-US" sz="1800" dirty="0"/>
              <a:t>对该事务的更新操作执行</a:t>
            </a:r>
            <a:r>
              <a:rPr lang="zh-CN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逆操作</a:t>
            </a:r>
            <a:r>
              <a:rPr lang="en-US" altLang="zh-CN" sz="1800" dirty="0"/>
              <a:t>:</a:t>
            </a:r>
            <a:endParaRPr lang="zh-CN" altLang="en-US" sz="18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dirty="0"/>
              <a:t>插入操作，做删除操作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dirty="0"/>
              <a:t>删除操作，做插入操作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dirty="0"/>
              <a:t>修改操作，用修改前的值代替修改后的值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ym typeface="Arial" panose="020B0604020202020204" pitchFamily="34" charset="0"/>
              </a:rPr>
              <a:t>（</a:t>
            </a:r>
            <a:r>
              <a:rPr lang="en-US" altLang="zh-CN" sz="1800" dirty="0">
                <a:sym typeface="Arial" panose="020B0604020202020204" pitchFamily="34" charset="0"/>
              </a:rPr>
              <a:t>3</a:t>
            </a:r>
            <a:r>
              <a:rPr lang="zh-CN" altLang="en-US" sz="1800" dirty="0">
                <a:sym typeface="Arial" panose="020B0604020202020204" pitchFamily="34" charset="0"/>
              </a:rPr>
              <a:t>）</a:t>
            </a:r>
            <a:r>
              <a:rPr lang="zh-CN" altLang="en-US" sz="1800" dirty="0">
                <a:highlight>
                  <a:srgbClr val="FFFF00"/>
                </a:highlight>
                <a:sym typeface="Arial" panose="020B0604020202020204" pitchFamily="34" charset="0"/>
              </a:rPr>
              <a:t>继续反向扫描日志</a:t>
            </a:r>
            <a:r>
              <a:rPr lang="zh-CN" altLang="en-US" sz="1800" dirty="0">
                <a:sym typeface="Arial" panose="020B0604020202020204" pitchFamily="34" charset="0"/>
              </a:rPr>
              <a:t>，查找该事务的其他更新操作，并做同样处理。</a:t>
            </a:r>
            <a:endParaRPr lang="zh-CN" altLang="en-US" sz="18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1800" dirty="0">
                <a:sym typeface="Arial" panose="020B0604020202020204" pitchFamily="34" charset="0"/>
              </a:rPr>
              <a:t>（</a:t>
            </a:r>
            <a:r>
              <a:rPr lang="en-US" altLang="zh-CN" sz="1800" dirty="0">
                <a:sym typeface="Arial" panose="020B0604020202020204" pitchFamily="34" charset="0"/>
              </a:rPr>
              <a:t>4</a:t>
            </a:r>
            <a:r>
              <a:rPr lang="zh-CN" altLang="en-US" sz="1800" dirty="0">
                <a:sym typeface="Arial" panose="020B0604020202020204" pitchFamily="34" charset="0"/>
              </a:rPr>
              <a:t>）</a:t>
            </a:r>
            <a:r>
              <a:rPr lang="zh-CN" altLang="en-US" sz="1800" dirty="0">
                <a:highlight>
                  <a:srgbClr val="FFFF00"/>
                </a:highlight>
                <a:sym typeface="Arial" panose="020B0604020202020204" pitchFamily="34" charset="0"/>
              </a:rPr>
              <a:t>继续反向扫描日志</a:t>
            </a:r>
            <a:r>
              <a:rPr lang="zh-CN" altLang="en-US" sz="1800" dirty="0">
                <a:sym typeface="Arial" panose="020B0604020202020204" pitchFamily="34" charset="0"/>
              </a:rPr>
              <a:t>，直至读到事务的开始标记，事务故障恢复完成。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页脚占位符 4">
            <a:extLst>
              <a:ext uri="{FF2B5EF4-FFF2-40B4-BE49-F238E27FC236}">
                <a16:creationId xmlns:a16="http://schemas.microsoft.com/office/drawing/2014/main" id="{E85168B4-ECF3-4437-9BD9-DA2DE1D893C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691A9713-8794-4B1C-8135-38D71817A2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10.5.2  </a:t>
            </a:r>
            <a:r>
              <a:rPr lang="zh-CN" altLang="en-US" sz="3600"/>
              <a:t>系统故障的恢复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B484B092-37C1-4C49-8E48-99DA2277A3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6763" y="1125538"/>
            <a:ext cx="8077200" cy="49688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dirty="0"/>
              <a:t>系统故障造成数据库不一致状态的原因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sz="2000" dirty="0"/>
              <a:t>未完成事务对</a:t>
            </a:r>
            <a:r>
              <a:rPr lang="en-US" altLang="zh-CN" sz="2000" dirty="0"/>
              <a:t>DB</a:t>
            </a:r>
            <a:r>
              <a:rPr lang="zh-CN" altLang="en-US" sz="2000" dirty="0"/>
              <a:t>的更新可能已写入数据库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sz="2000" dirty="0"/>
              <a:t>已提交事务对</a:t>
            </a:r>
            <a:r>
              <a:rPr lang="en-US" altLang="zh-CN" sz="2000" dirty="0"/>
              <a:t>DB</a:t>
            </a:r>
            <a:r>
              <a:rPr lang="zh-CN" altLang="en-US" sz="2000" dirty="0"/>
              <a:t>的更新可能还留在缓冲区没来得及写入数据库</a:t>
            </a:r>
          </a:p>
          <a:p>
            <a:pPr eaLnBrk="1" hangingPunct="1">
              <a:lnSpc>
                <a:spcPct val="130000"/>
              </a:lnSpc>
              <a:defRPr/>
            </a:pPr>
            <a:endParaRPr lang="en-US" altLang="zh-CN" sz="2400" dirty="0"/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dirty="0"/>
              <a:t>恢复方法</a:t>
            </a:r>
          </a:p>
          <a:p>
            <a:pPr marL="457200" lvl="1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1. Undo </a:t>
            </a:r>
            <a:r>
              <a:rPr lang="zh-CN" altLang="en-US" sz="2000" dirty="0"/>
              <a:t>故障发生时未完成的事务</a:t>
            </a:r>
          </a:p>
          <a:p>
            <a:pPr marL="457200" lvl="1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2. Redo </a:t>
            </a:r>
            <a:r>
              <a:rPr lang="zh-CN" altLang="en-US" sz="2000" dirty="0"/>
              <a:t>已完成的事务</a:t>
            </a:r>
          </a:p>
          <a:p>
            <a:pPr eaLnBrk="1" hangingPunct="1">
              <a:lnSpc>
                <a:spcPct val="130000"/>
              </a:lnSpc>
              <a:defRPr/>
            </a:pPr>
            <a:endParaRPr lang="en-US" altLang="zh-CN" sz="2400" dirty="0"/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dirty="0"/>
              <a:t>系统在</a:t>
            </a:r>
            <a:r>
              <a:rPr lang="zh-CN" altLang="en-US" sz="2400" u="sng" dirty="0"/>
              <a:t>重新启动时</a:t>
            </a:r>
            <a:r>
              <a:rPr lang="zh-CN" altLang="en-US" sz="2400" dirty="0"/>
              <a:t>自动完成，不需要用户干预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页脚占位符 4">
            <a:extLst>
              <a:ext uri="{FF2B5EF4-FFF2-40B4-BE49-F238E27FC236}">
                <a16:creationId xmlns:a16="http://schemas.microsoft.com/office/drawing/2014/main" id="{364E1711-C784-43E0-8B7F-8C41AE07F7D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D84DD11-2665-442F-A603-84E8C7AA2B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2.</a:t>
            </a:r>
            <a:r>
              <a:rPr lang="zh-CN" altLang="en-US" sz="3600"/>
              <a:t>事务的特性（</a:t>
            </a:r>
            <a:r>
              <a:rPr lang="en-US" altLang="zh-CN" sz="3600"/>
              <a:t>ACID</a:t>
            </a:r>
            <a:r>
              <a:rPr lang="zh-CN" altLang="en-US" sz="3600"/>
              <a:t>特性）</a:t>
            </a:r>
            <a:endParaRPr lang="en-US" altLang="zh-CN" sz="360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1F2DF0E-34A6-4193-837B-6CC52CCC20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313"/>
            <a:ext cx="8229600" cy="4840287"/>
          </a:xfrm>
        </p:spPr>
        <p:txBody>
          <a:bodyPr/>
          <a:lstStyle/>
          <a:p>
            <a:pPr marL="765175" indent="-485775" eaLnBrk="1" hangingPunct="1">
              <a:buFont typeface="Wingdings" panose="05000000000000000000" pitchFamily="2" charset="2"/>
              <a:buNone/>
            </a:pPr>
            <a:r>
              <a:rPr lang="zh-CN" altLang="en-US"/>
              <a:t>事务的</a:t>
            </a:r>
            <a:r>
              <a:rPr lang="en-US" altLang="zh-CN"/>
              <a:t>ACID</a:t>
            </a:r>
            <a:r>
              <a:rPr lang="zh-CN" altLang="en-US"/>
              <a:t>特性：</a:t>
            </a:r>
          </a:p>
          <a:p>
            <a:pPr marL="765175" indent="-485775" eaLnBrk="1" hangingPunct="1">
              <a:lnSpc>
                <a:spcPct val="130000"/>
              </a:lnSpc>
            </a:pPr>
            <a:r>
              <a:rPr lang="zh-CN" altLang="en-US"/>
              <a:t>原子性（</a:t>
            </a:r>
            <a:r>
              <a:rPr lang="en-US" altLang="zh-CN">
                <a:solidFill>
                  <a:srgbClr val="0066FF"/>
                </a:solidFill>
              </a:rPr>
              <a:t>A</a:t>
            </a:r>
            <a:r>
              <a:rPr lang="en-US" altLang="zh-CN"/>
              <a:t>tomicity</a:t>
            </a:r>
            <a:r>
              <a:rPr lang="zh-CN" altLang="en-US"/>
              <a:t>）</a:t>
            </a:r>
          </a:p>
          <a:p>
            <a:pPr marL="765175" indent="-485775" eaLnBrk="1" hangingPunct="1">
              <a:lnSpc>
                <a:spcPct val="130000"/>
              </a:lnSpc>
            </a:pPr>
            <a:r>
              <a:rPr lang="zh-CN" altLang="en-US"/>
              <a:t>一致性（</a:t>
            </a:r>
            <a:r>
              <a:rPr lang="en-US" altLang="zh-CN">
                <a:solidFill>
                  <a:srgbClr val="0066FF"/>
                </a:solidFill>
              </a:rPr>
              <a:t>C</a:t>
            </a:r>
            <a:r>
              <a:rPr lang="en-US" altLang="zh-CN"/>
              <a:t>onsistency</a:t>
            </a:r>
            <a:r>
              <a:rPr lang="zh-CN" altLang="en-US"/>
              <a:t>）</a:t>
            </a:r>
          </a:p>
          <a:p>
            <a:pPr marL="765175" indent="-485775" eaLnBrk="1" hangingPunct="1">
              <a:lnSpc>
                <a:spcPct val="130000"/>
              </a:lnSpc>
            </a:pPr>
            <a:r>
              <a:rPr lang="zh-CN" altLang="en-US"/>
              <a:t>隔离性（</a:t>
            </a:r>
            <a:r>
              <a:rPr lang="en-US" altLang="zh-CN">
                <a:solidFill>
                  <a:srgbClr val="0066FF"/>
                </a:solidFill>
              </a:rPr>
              <a:t>I</a:t>
            </a:r>
            <a:r>
              <a:rPr lang="en-US" altLang="zh-CN"/>
              <a:t>solation</a:t>
            </a:r>
            <a:r>
              <a:rPr lang="zh-CN" altLang="en-US"/>
              <a:t>）</a:t>
            </a:r>
          </a:p>
          <a:p>
            <a:pPr marL="765175" indent="-485775" eaLnBrk="1" hangingPunct="1">
              <a:lnSpc>
                <a:spcPct val="130000"/>
              </a:lnSpc>
            </a:pPr>
            <a:r>
              <a:rPr lang="zh-CN" altLang="en-US"/>
              <a:t>持续性（</a:t>
            </a:r>
            <a:r>
              <a:rPr lang="en-US" altLang="zh-CN">
                <a:solidFill>
                  <a:srgbClr val="0066FF"/>
                </a:solidFill>
              </a:rPr>
              <a:t>D</a:t>
            </a:r>
            <a:r>
              <a:rPr lang="en-US" altLang="zh-CN"/>
              <a:t>urability 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页脚占位符 4">
            <a:extLst>
              <a:ext uri="{FF2B5EF4-FFF2-40B4-BE49-F238E27FC236}">
                <a16:creationId xmlns:a16="http://schemas.microsoft.com/office/drawing/2014/main" id="{C86B7954-A099-47A3-8CE1-7BB10F53467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F8343A7-DCB9-4EB5-934D-DB9CB51064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系统故障的恢复步骤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4752188-D1C6-4F5E-B96C-635C901B50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51276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zh-CN" altLang="en-US" sz="1800" dirty="0">
                <a:highlight>
                  <a:srgbClr val="FFFF00"/>
                </a:highlight>
              </a:rPr>
              <a:t>正向扫描日志</a:t>
            </a:r>
            <a:r>
              <a:rPr lang="zh-CN" altLang="en-US" sz="1800" dirty="0"/>
              <a:t>（即从头扫描日志文件）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重做</a:t>
            </a:r>
            <a:r>
              <a:rPr lang="en-US" altLang="zh-CN" sz="1800" dirty="0">
                <a:solidFill>
                  <a:srgbClr val="FF0000"/>
                </a:solidFill>
              </a:rPr>
              <a:t>(REDO) </a:t>
            </a:r>
            <a:r>
              <a:rPr lang="zh-CN" altLang="en-US" sz="1800" dirty="0">
                <a:solidFill>
                  <a:srgbClr val="FF0000"/>
                </a:solidFill>
              </a:rPr>
              <a:t>队列</a:t>
            </a:r>
            <a:r>
              <a:rPr lang="en-US" altLang="zh-CN" sz="1800" dirty="0"/>
              <a:t>: </a:t>
            </a:r>
            <a:r>
              <a:rPr lang="zh-CN" altLang="en-US" sz="1800" dirty="0"/>
              <a:t>在故障发生前已经提交的事务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1800" dirty="0"/>
              <a:t>这些事务既有</a:t>
            </a:r>
            <a:r>
              <a:rPr lang="en-US" altLang="zh-CN" sz="1800" dirty="0"/>
              <a:t>BEGIN TRANSACTION</a:t>
            </a:r>
            <a:r>
              <a:rPr lang="zh-CN" altLang="en-US" sz="1800" dirty="0"/>
              <a:t>记录，也有</a:t>
            </a:r>
            <a:r>
              <a:rPr lang="en-US" altLang="zh-CN" sz="1800" dirty="0"/>
              <a:t>COMMIT</a:t>
            </a:r>
            <a:r>
              <a:rPr lang="zh-CN" altLang="en-US" sz="1800" dirty="0"/>
              <a:t>记录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撤销 </a:t>
            </a:r>
            <a:r>
              <a:rPr lang="en-US" altLang="zh-CN" sz="1800" dirty="0">
                <a:solidFill>
                  <a:srgbClr val="FF0000"/>
                </a:solidFill>
              </a:rPr>
              <a:t>(UNDO)</a:t>
            </a:r>
            <a:r>
              <a:rPr lang="zh-CN" altLang="en-US" sz="1800" dirty="0">
                <a:solidFill>
                  <a:srgbClr val="FF0000"/>
                </a:solidFill>
              </a:rPr>
              <a:t>队列</a:t>
            </a:r>
            <a:r>
              <a:rPr lang="en-US" altLang="zh-CN" sz="1800" dirty="0"/>
              <a:t>:</a:t>
            </a:r>
            <a:r>
              <a:rPr lang="zh-CN" altLang="en-US" sz="1800" dirty="0"/>
              <a:t>故障发生时尚未完成的事务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1800" dirty="0"/>
              <a:t> 这些事务只有</a:t>
            </a:r>
            <a:r>
              <a:rPr lang="en-US" altLang="zh-CN" sz="1800" dirty="0"/>
              <a:t>BEGIN TRANSACTION</a:t>
            </a:r>
            <a:r>
              <a:rPr lang="zh-CN" altLang="en-US" sz="1800" dirty="0"/>
              <a:t>记录，无相应的</a:t>
            </a:r>
            <a:r>
              <a:rPr lang="en-US" altLang="zh-CN" sz="1800" dirty="0"/>
              <a:t>COMMIT</a:t>
            </a:r>
            <a:r>
              <a:rPr lang="zh-CN" altLang="en-US" sz="1800" dirty="0"/>
              <a:t>记录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ym typeface="Arial" panose="020B0604020202020204" pitchFamily="34" charset="0"/>
              </a:rPr>
              <a:t>（</a:t>
            </a:r>
            <a:r>
              <a:rPr lang="en-US" altLang="zh-CN" sz="1800" dirty="0">
                <a:sym typeface="Arial" panose="020B0604020202020204" pitchFamily="34" charset="0"/>
              </a:rPr>
              <a:t>2</a:t>
            </a:r>
            <a:r>
              <a:rPr lang="zh-CN" altLang="en-US" sz="1800" dirty="0">
                <a:sym typeface="Arial" panose="020B0604020202020204" pitchFamily="34" charset="0"/>
              </a:rPr>
              <a:t>）</a:t>
            </a:r>
            <a:r>
              <a:rPr lang="en-US" altLang="zh-CN" sz="1800" dirty="0"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ym typeface="Arial" panose="020B0604020202020204" pitchFamily="34" charset="0"/>
              </a:rPr>
              <a:t>对撤销</a:t>
            </a:r>
            <a:r>
              <a:rPr lang="en-US" altLang="zh-CN" sz="1800" dirty="0">
                <a:sym typeface="Arial" panose="020B0604020202020204" pitchFamily="34" charset="0"/>
              </a:rPr>
              <a:t>(UNDO)</a:t>
            </a:r>
            <a:r>
              <a:rPr lang="zh-CN" altLang="en-US" sz="1800" dirty="0">
                <a:sym typeface="Arial" panose="020B0604020202020204" pitchFamily="34" charset="0"/>
              </a:rPr>
              <a:t>队列事务进行撤销</a:t>
            </a:r>
            <a:r>
              <a:rPr lang="en-US" altLang="zh-CN" sz="1800" dirty="0">
                <a:sym typeface="Arial" panose="020B0604020202020204" pitchFamily="34" charset="0"/>
              </a:rPr>
              <a:t>(UNDO)</a:t>
            </a:r>
            <a:r>
              <a:rPr lang="zh-CN" altLang="en-US" sz="1800" dirty="0">
                <a:sym typeface="Arial" panose="020B0604020202020204" pitchFamily="34" charset="0"/>
              </a:rPr>
              <a:t>处理</a:t>
            </a:r>
            <a:endParaRPr lang="zh-CN" altLang="en-US" sz="1800" dirty="0"/>
          </a:p>
          <a:p>
            <a:pPr lvl="2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1800" dirty="0">
                <a:highlight>
                  <a:srgbClr val="FFFF00"/>
                </a:highlight>
                <a:sym typeface="Arial" panose="020B0604020202020204" pitchFamily="34" charset="0"/>
              </a:rPr>
              <a:t>反向扫描日志</a:t>
            </a:r>
            <a:r>
              <a:rPr lang="zh-CN" altLang="en-US" sz="1800" dirty="0">
                <a:sym typeface="Arial" panose="020B0604020202020204" pitchFamily="34" charset="0"/>
              </a:rPr>
              <a:t>，对每个撤销事务的更新操作执行逆操作</a:t>
            </a:r>
            <a:endParaRPr lang="zh-CN" altLang="en-US" sz="1800" dirty="0"/>
          </a:p>
          <a:p>
            <a:pPr lvl="2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1800" dirty="0">
                <a:sym typeface="Arial" panose="020B0604020202020204" pitchFamily="34" charset="0"/>
              </a:rPr>
              <a:t>即将日志记录中“更新前的值”写入数据库 </a:t>
            </a:r>
            <a:endParaRPr lang="zh-CN" altLang="en-US" sz="1800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ym typeface="Arial" panose="020B0604020202020204" pitchFamily="34" charset="0"/>
              </a:rPr>
              <a:t> （</a:t>
            </a:r>
            <a:r>
              <a:rPr lang="en-US" altLang="zh-CN" sz="1800" dirty="0">
                <a:sym typeface="Arial" panose="020B0604020202020204" pitchFamily="34" charset="0"/>
              </a:rPr>
              <a:t>3</a:t>
            </a:r>
            <a:r>
              <a:rPr lang="zh-CN" altLang="en-US" sz="1800" dirty="0">
                <a:sym typeface="Arial" panose="020B0604020202020204" pitchFamily="34" charset="0"/>
              </a:rPr>
              <a:t>）对重做</a:t>
            </a:r>
            <a:r>
              <a:rPr lang="en-US" altLang="zh-CN" sz="1800" dirty="0">
                <a:sym typeface="Arial" panose="020B0604020202020204" pitchFamily="34" charset="0"/>
              </a:rPr>
              <a:t>(REDO)</a:t>
            </a:r>
            <a:r>
              <a:rPr lang="zh-CN" altLang="en-US" sz="1800" dirty="0">
                <a:sym typeface="Arial" panose="020B0604020202020204" pitchFamily="34" charset="0"/>
              </a:rPr>
              <a:t>队列事务进行重做</a:t>
            </a:r>
            <a:r>
              <a:rPr lang="en-US" altLang="zh-CN" sz="1800" dirty="0">
                <a:sym typeface="Arial" panose="020B0604020202020204" pitchFamily="34" charset="0"/>
              </a:rPr>
              <a:t>(REDO)</a:t>
            </a:r>
            <a:r>
              <a:rPr lang="zh-CN" altLang="en-US" sz="1800" dirty="0">
                <a:sym typeface="Arial" panose="020B0604020202020204" pitchFamily="34" charset="0"/>
              </a:rPr>
              <a:t>处理</a:t>
            </a:r>
            <a:endParaRPr lang="zh-CN" altLang="en-US" sz="1800" dirty="0"/>
          </a:p>
          <a:p>
            <a:pPr lvl="2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1800" dirty="0">
                <a:highlight>
                  <a:srgbClr val="FFFF00"/>
                </a:highlight>
                <a:sym typeface="Arial" panose="020B0604020202020204" pitchFamily="34" charset="0"/>
              </a:rPr>
              <a:t>正向扫描日志</a:t>
            </a:r>
            <a:r>
              <a:rPr lang="zh-CN" altLang="en-US" sz="1800" dirty="0">
                <a:sym typeface="Arial" panose="020B0604020202020204" pitchFamily="34" charset="0"/>
              </a:rPr>
              <a:t>，对每个重做事务重新执行登记的操作</a:t>
            </a:r>
            <a:endParaRPr lang="zh-CN" altLang="en-US" sz="1800" dirty="0"/>
          </a:p>
          <a:p>
            <a:pPr lvl="2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1800" dirty="0">
                <a:sym typeface="Arial" panose="020B0604020202020204" pitchFamily="34" charset="0"/>
              </a:rPr>
              <a:t>即将日志记录中“更新后的值”写入数据库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页脚占位符 4">
            <a:extLst>
              <a:ext uri="{FF2B5EF4-FFF2-40B4-BE49-F238E27FC236}">
                <a16:creationId xmlns:a16="http://schemas.microsoft.com/office/drawing/2014/main" id="{D44C5A60-D805-4989-82B6-DAD0CA6B75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89A9BDD-E1DC-453F-94B0-85BFBECCB1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10.5.3  </a:t>
            </a:r>
            <a:r>
              <a:rPr lang="zh-CN" altLang="en-US" sz="3600"/>
              <a:t>介质故障的恢复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CE754B9-D993-4374-88D6-60466593E4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341438"/>
            <a:ext cx="8002587" cy="4983162"/>
          </a:xfrm>
        </p:spPr>
        <p:txBody>
          <a:bodyPr/>
          <a:lstStyle/>
          <a:p>
            <a:pPr marL="533400" indent="-533400" eaLnBrk="1" hangingPunct="1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重装数据库</a:t>
            </a:r>
          </a:p>
          <a:p>
            <a:pPr marL="533400" indent="-533400" eaLnBrk="1" hangingPunct="1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重做已完成的事务</a:t>
            </a:r>
          </a:p>
          <a:p>
            <a:pPr marL="533400" indent="-533400" eaLnBrk="1" hangingPunct="1"/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页脚占位符 4">
            <a:extLst>
              <a:ext uri="{FF2B5EF4-FFF2-40B4-BE49-F238E27FC236}">
                <a16:creationId xmlns:a16="http://schemas.microsoft.com/office/drawing/2014/main" id="{F6FD17B5-50E8-493F-AA7E-30A0596289B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5D40AD1-0F8D-4D6A-ABF6-4D979D8E61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4150"/>
            <a:ext cx="7391400" cy="563563"/>
          </a:xfrm>
        </p:spPr>
        <p:txBody>
          <a:bodyPr/>
          <a:lstStyle/>
          <a:p>
            <a:pPr eaLnBrk="1" hangingPunct="1"/>
            <a:r>
              <a:rPr lang="zh-CN" altLang="en-US" sz="3600"/>
              <a:t>介质故障的恢复（续）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4FD6323-A052-42D0-8C67-A72B481030F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288" y="1268413"/>
            <a:ext cx="8388350" cy="4878387"/>
          </a:xfrm>
          <a:ln>
            <a:miter/>
          </a:ln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1800" noProof="1"/>
              <a:t>（</a:t>
            </a:r>
            <a:r>
              <a:rPr lang="en-US" altLang="zh-CN" sz="1800" noProof="1"/>
              <a:t>1</a:t>
            </a:r>
            <a:r>
              <a:rPr lang="zh-CN" altLang="en-US" sz="1800" noProof="1"/>
              <a:t>）</a:t>
            </a:r>
            <a:r>
              <a:rPr lang="en-US" altLang="zh-CN" sz="1800" noProof="1"/>
              <a:t> </a:t>
            </a:r>
            <a:r>
              <a:rPr lang="zh-CN" altLang="en-US" sz="1800" noProof="1"/>
              <a:t>装入最新的后备</a:t>
            </a:r>
            <a:r>
              <a:rPr lang="en-US" altLang="zh-CN" sz="1800" noProof="1"/>
              <a:t>DB</a:t>
            </a:r>
            <a:r>
              <a:rPr lang="zh-CN" altLang="en-US" sz="1800" noProof="1"/>
              <a:t>副本，使</a:t>
            </a:r>
            <a:r>
              <a:rPr lang="en-US" altLang="zh-CN" sz="1800" noProof="1"/>
              <a:t>DB</a:t>
            </a:r>
            <a:r>
              <a:rPr lang="zh-CN" altLang="en-US" sz="1800" noProof="1"/>
              <a:t>恢复到最近一次转储时的一致性状态。</a:t>
            </a:r>
          </a:p>
          <a:p>
            <a:pPr lvl="1" eaLnBrk="1" hangingPunct="1">
              <a:lnSpc>
                <a:spcPct val="140000"/>
              </a:lnSpc>
              <a:spcBef>
                <a:spcPct val="40000"/>
              </a:spcBef>
            </a:pPr>
            <a:r>
              <a:rPr lang="zh-CN" altLang="en-US" sz="1800" noProof="1"/>
              <a:t>静态转储的数据库副本</a:t>
            </a:r>
            <a:r>
              <a:rPr lang="en-US" altLang="zh-CN" sz="1800" noProof="1"/>
              <a:t>: </a:t>
            </a:r>
            <a:r>
              <a:rPr lang="zh-CN" altLang="en-US" sz="1800" noProof="1"/>
              <a:t>装入后数据库即处于一致性状态</a:t>
            </a:r>
          </a:p>
          <a:p>
            <a:pPr lvl="1" eaLnBrk="1" hangingPunct="1">
              <a:lnSpc>
                <a:spcPct val="140000"/>
              </a:lnSpc>
              <a:spcBef>
                <a:spcPct val="40000"/>
              </a:spcBef>
            </a:pPr>
            <a:r>
              <a:rPr lang="zh-CN" altLang="en-US" sz="1800" noProof="1"/>
              <a:t>动态转储的数据库副本</a:t>
            </a:r>
            <a:r>
              <a:rPr lang="en-US" altLang="zh-CN" sz="1800" noProof="1"/>
              <a:t>: </a:t>
            </a:r>
            <a:r>
              <a:rPr lang="zh-CN" altLang="en-US" sz="1800" noProof="1"/>
              <a:t>同时装入转储时刻的日志文件副本，利用恢复系统故障的方法将</a:t>
            </a:r>
            <a:r>
              <a:rPr lang="en-US" altLang="zh-CN" sz="1800" noProof="1"/>
              <a:t>DB</a:t>
            </a:r>
            <a:r>
              <a:rPr lang="zh-CN" altLang="en-US" sz="1800" noProof="1"/>
              <a:t>恢复到一致性状态。</a:t>
            </a:r>
            <a:endParaRPr lang="en-US" altLang="zh-CN" sz="1800" noProof="1"/>
          </a:p>
          <a:p>
            <a:pPr lvl="1" eaLnBrk="1" hangingPunct="1">
              <a:lnSpc>
                <a:spcPct val="140000"/>
              </a:lnSpc>
              <a:spcBef>
                <a:spcPct val="40000"/>
              </a:spcBef>
            </a:pPr>
            <a:endParaRPr lang="zh-CN" altLang="en-US" sz="1800" noProof="1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 noProof="1">
                <a:sym typeface="+mn-ea"/>
              </a:rPr>
              <a:t>（</a:t>
            </a:r>
            <a:r>
              <a:rPr lang="en-US" altLang="zh-CN" sz="1800" noProof="1">
                <a:sym typeface="+mn-ea"/>
              </a:rPr>
              <a:t>2</a:t>
            </a:r>
            <a:r>
              <a:rPr lang="zh-CN" altLang="en-US" sz="1800" noProof="1">
                <a:sym typeface="+mn-ea"/>
              </a:rPr>
              <a:t>）</a:t>
            </a:r>
            <a:r>
              <a:rPr lang="en-US" altLang="zh-CN" sz="1800" noProof="1">
                <a:sym typeface="+mn-ea"/>
              </a:rPr>
              <a:t> </a:t>
            </a:r>
            <a:r>
              <a:rPr lang="zh-CN" altLang="en-US" sz="1800" noProof="1">
                <a:sym typeface="+mn-ea"/>
              </a:rPr>
              <a:t>装入有关的日志副本</a:t>
            </a:r>
            <a:r>
              <a:rPr lang="en-US" altLang="zh-CN" sz="1800" noProof="1">
                <a:sym typeface="+mn-ea"/>
              </a:rPr>
              <a:t>(</a:t>
            </a:r>
            <a:r>
              <a:rPr lang="zh-CN" altLang="en-US" sz="1800" noProof="1">
                <a:sym typeface="+mn-ea"/>
              </a:rPr>
              <a:t>转储结束时刻的日志文件副本</a:t>
            </a:r>
            <a:r>
              <a:rPr lang="en-US" altLang="zh-CN" sz="1800" noProof="1">
                <a:sym typeface="+mn-ea"/>
              </a:rPr>
              <a:t>) </a:t>
            </a:r>
            <a:r>
              <a:rPr lang="zh-CN" altLang="en-US" sz="1800" noProof="1">
                <a:sym typeface="+mn-ea"/>
              </a:rPr>
              <a:t>，重做已完成的事务。</a:t>
            </a:r>
            <a:endParaRPr lang="zh-CN" altLang="en-US" sz="1800" noProof="1"/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noProof="1">
                <a:sym typeface="+mn-ea"/>
              </a:rPr>
              <a:t>扫描日志，找出故障发生时已提交的事务的标识，将其记入重做队列。</a:t>
            </a:r>
            <a:endParaRPr lang="zh-CN" altLang="en-US" sz="1800" noProof="1"/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noProof="1">
                <a:sym typeface="+mn-ea"/>
              </a:rPr>
              <a:t>对重做队列中的所有事务进行重做处理。</a:t>
            </a:r>
            <a:endParaRPr lang="zh-CN" altLang="en-US" sz="1800" noProof="1"/>
          </a:p>
          <a:p>
            <a:pPr lvl="1" eaLnBrk="1" hangingPunct="1">
              <a:lnSpc>
                <a:spcPct val="140000"/>
              </a:lnSpc>
              <a:spcBef>
                <a:spcPct val="40000"/>
              </a:spcBef>
            </a:pPr>
            <a:endParaRPr lang="zh-CN" altLang="en-US" sz="1800" noProof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页脚占位符 4">
            <a:extLst>
              <a:ext uri="{FF2B5EF4-FFF2-40B4-BE49-F238E27FC236}">
                <a16:creationId xmlns:a16="http://schemas.microsoft.com/office/drawing/2014/main" id="{19A8725C-C674-4975-A882-DF41B8EFD1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0AB64122-2D52-4510-B270-19E83667DC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4150"/>
            <a:ext cx="7391400" cy="563563"/>
          </a:xfrm>
        </p:spPr>
        <p:txBody>
          <a:bodyPr/>
          <a:lstStyle/>
          <a:p>
            <a:pPr eaLnBrk="1" hangingPunct="1"/>
            <a:r>
              <a:rPr lang="zh-CN" altLang="en-US" sz="3600"/>
              <a:t>第十章  数据库恢复技术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38E794D-C095-4518-A230-FE023E78E4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52513"/>
            <a:ext cx="8002587" cy="5040312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10.1  </a:t>
            </a:r>
            <a:r>
              <a:rPr lang="zh-CN" altLang="en-US"/>
              <a:t>事务的基本概念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10.2  </a:t>
            </a:r>
            <a:r>
              <a:rPr lang="zh-CN" altLang="en-US"/>
              <a:t>数据库恢复概述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10.3  </a:t>
            </a:r>
            <a:r>
              <a:rPr lang="zh-CN" altLang="en-US"/>
              <a:t>故障的种类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10.4  </a:t>
            </a:r>
            <a:r>
              <a:rPr lang="zh-CN" altLang="en-US"/>
              <a:t>恢复的实现技术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10.5  </a:t>
            </a:r>
            <a:r>
              <a:rPr lang="zh-CN" altLang="en-US"/>
              <a:t>恢复策略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10.6  </a:t>
            </a:r>
            <a:r>
              <a:rPr lang="zh-CN" altLang="en-US">
                <a:solidFill>
                  <a:srgbClr val="0066FF"/>
                </a:solidFill>
              </a:rPr>
              <a:t>具有检查点的恢复技术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10.7  </a:t>
            </a:r>
            <a:r>
              <a:rPr lang="zh-CN" altLang="en-US"/>
              <a:t>数据库镜像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10.8   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页脚占位符 4">
            <a:extLst>
              <a:ext uri="{FF2B5EF4-FFF2-40B4-BE49-F238E27FC236}">
                <a16:creationId xmlns:a16="http://schemas.microsoft.com/office/drawing/2014/main" id="{14A5D228-96D4-4381-BAEA-467BAD61181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6917F1F0-5FD4-44F0-8CCD-BE492EEB33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1.</a:t>
            </a:r>
            <a:r>
              <a:rPr lang="zh-CN" altLang="en-US" sz="3600"/>
              <a:t>问题的提出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7402AC2-46B5-472A-BFAB-90231E524D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96975"/>
            <a:ext cx="7772400" cy="4906963"/>
          </a:xfrm>
        </p:spPr>
        <p:txBody>
          <a:bodyPr/>
          <a:lstStyle/>
          <a:p>
            <a:pPr eaLnBrk="1" hangingPunct="1"/>
            <a:r>
              <a:rPr lang="zh-CN" altLang="en-US"/>
              <a:t>两个问题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/>
              <a:t>搜索整个日志将耗费大量的时间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/>
              <a:t>重做处理：重新执行，浪费了大量时间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页脚占位符 4">
            <a:extLst>
              <a:ext uri="{FF2B5EF4-FFF2-40B4-BE49-F238E27FC236}">
                <a16:creationId xmlns:a16="http://schemas.microsoft.com/office/drawing/2014/main" id="{8CB41690-A04D-4B97-9BE4-112444EFFB6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ADD9AD1-83D3-4BE6-9A61-1C78230749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解决方案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B312AB4-7F20-4BD9-9FDE-F953ADBA93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196975"/>
            <a:ext cx="8083550" cy="47466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具有</a:t>
            </a:r>
            <a:r>
              <a:rPr lang="zh-CN" altLang="en-US" dirty="0">
                <a:highlight>
                  <a:srgbClr val="FFFF00"/>
                </a:highlight>
              </a:rPr>
              <a:t>检查点（</a:t>
            </a:r>
            <a:r>
              <a:rPr lang="en-US" altLang="zh-CN" dirty="0">
                <a:highlight>
                  <a:srgbClr val="FFFF00"/>
                </a:highlight>
              </a:rPr>
              <a:t>checkpoint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r>
              <a:rPr lang="zh-CN" altLang="en-US" dirty="0"/>
              <a:t>的恢复技术</a:t>
            </a:r>
            <a:endParaRPr lang="zh-CN" altLang="en-US" sz="2400" dirty="0"/>
          </a:p>
          <a:p>
            <a:pPr lvl="1" eaLnBrk="1" hangingPunct="1">
              <a:lnSpc>
                <a:spcPct val="170000"/>
              </a:lnSpc>
              <a:spcBef>
                <a:spcPct val="30000"/>
              </a:spcBef>
            </a:pPr>
            <a:r>
              <a:rPr lang="zh-CN" altLang="en-US" dirty="0"/>
              <a:t>在日志文件中增加检查点记录（</a:t>
            </a:r>
            <a:r>
              <a:rPr lang="en-US" altLang="zh-CN" dirty="0"/>
              <a:t>checkpoint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70000"/>
              </a:lnSpc>
              <a:spcBef>
                <a:spcPct val="30000"/>
              </a:spcBef>
            </a:pPr>
            <a:r>
              <a:rPr lang="zh-CN" altLang="en-US" dirty="0"/>
              <a:t>增加重新开始文件</a:t>
            </a:r>
          </a:p>
          <a:p>
            <a:pPr lvl="1" eaLnBrk="1" hangingPunct="1">
              <a:lnSpc>
                <a:spcPct val="170000"/>
              </a:lnSpc>
              <a:spcBef>
                <a:spcPct val="30000"/>
              </a:spcBef>
            </a:pPr>
            <a:r>
              <a:rPr lang="zh-CN" altLang="en-US" dirty="0"/>
              <a:t>恢复子系统在登录日志文件期间动态地维护日志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页脚占位符 4">
            <a:extLst>
              <a:ext uri="{FF2B5EF4-FFF2-40B4-BE49-F238E27FC236}">
                <a16:creationId xmlns:a16="http://schemas.microsoft.com/office/drawing/2014/main" id="{4787848E-4FB9-4C9D-B888-A86E74D5F45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A8B0B913-E7B3-44D3-A7C9-5797763F1E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2.</a:t>
            </a:r>
            <a:r>
              <a:rPr lang="zh-CN" altLang="en-US" sz="3600"/>
              <a:t>检查点技术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B9DF87E-18FA-412A-B4F0-7591A00943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5127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检查点记录的内容</a:t>
            </a:r>
            <a:endParaRPr lang="zh-CN" altLang="en-US" sz="2400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建立检查点时刻所有正在执行的事务清单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这些事务最近一个日志记录的地址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重新开始文件的内容</a:t>
            </a:r>
            <a:endParaRPr lang="zh-CN" altLang="en-US" sz="2400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记录各个检查点记录在日志文件中的地址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页脚占位符 4">
            <a:extLst>
              <a:ext uri="{FF2B5EF4-FFF2-40B4-BE49-F238E27FC236}">
                <a16:creationId xmlns:a16="http://schemas.microsoft.com/office/drawing/2014/main" id="{539DC3F9-227B-4B66-A8EE-2EAC3D84D24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EF0D6EF0-96C9-4575-B779-F7B3C35647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检查点技术（续）</a:t>
            </a:r>
          </a:p>
        </p:txBody>
      </p:sp>
      <p:pic>
        <p:nvPicPr>
          <p:cNvPr id="62467" name="Picture 5" descr="103">
            <a:extLst>
              <a:ext uri="{FF2B5EF4-FFF2-40B4-BE49-F238E27FC236}">
                <a16:creationId xmlns:a16="http://schemas.microsoft.com/office/drawing/2014/main" id="{03062A8F-946D-4177-BBE8-FE7E1603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799147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 Box 6">
            <a:extLst>
              <a:ext uri="{FF2B5EF4-FFF2-40B4-BE49-F238E27FC236}">
                <a16:creationId xmlns:a16="http://schemas.microsoft.com/office/drawing/2014/main" id="{7F786F8C-D1D3-4F64-9A66-EBBB5E52D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661025"/>
            <a:ext cx="4752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SzPct val="100000"/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具有检查点的日志文件和重新开始文件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920E4F-B9EF-4BA2-9BF5-F1F58CA94393}"/>
              </a:ext>
            </a:extLst>
          </p:cNvPr>
          <p:cNvSpPr/>
          <p:nvPr/>
        </p:nvSpPr>
        <p:spPr>
          <a:xfrm>
            <a:off x="35174" y="1143365"/>
            <a:ext cx="8784976" cy="48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65000"/>
              </a:lnSpc>
              <a:spcBef>
                <a:spcPct val="60000"/>
              </a:spcBef>
              <a:buSzPct val="75000"/>
            </a:pPr>
            <a:r>
              <a:rPr lang="zh-CN" altLang="en-US" dirty="0"/>
              <a:t>当事务</a:t>
            </a:r>
            <a:r>
              <a:rPr lang="en-US" altLang="zh-CN" dirty="0"/>
              <a:t>T</a:t>
            </a:r>
            <a:r>
              <a:rPr lang="zh-CN" altLang="en-US" dirty="0"/>
              <a:t>在检查点之前提交，在进行恢复处理时，没有必要对事务</a:t>
            </a:r>
            <a:r>
              <a:rPr lang="en-US" altLang="zh-CN" dirty="0"/>
              <a:t>T</a:t>
            </a:r>
            <a:r>
              <a:rPr lang="zh-CN" altLang="en-US" dirty="0"/>
              <a:t>执行重做操作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页脚占位符 4">
            <a:extLst>
              <a:ext uri="{FF2B5EF4-FFF2-40B4-BE49-F238E27FC236}">
                <a16:creationId xmlns:a16="http://schemas.microsoft.com/office/drawing/2014/main" id="{2A1C76ED-462D-498A-9DF2-FBA02A68FE9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DB4B90BF-2983-4F5E-ADF5-CDD532B87F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利用检查点的恢复策略（续）</a:t>
            </a:r>
          </a:p>
        </p:txBody>
      </p:sp>
      <p:grpSp>
        <p:nvGrpSpPr>
          <p:cNvPr id="64515" name="Group 4">
            <a:extLst>
              <a:ext uri="{FF2B5EF4-FFF2-40B4-BE49-F238E27FC236}">
                <a16:creationId xmlns:a16="http://schemas.microsoft.com/office/drawing/2014/main" id="{3D9EC093-C736-4DB2-910A-7246F80B2287}"/>
              </a:ext>
            </a:extLst>
          </p:cNvPr>
          <p:cNvGrpSpPr>
            <a:grpSpLocks/>
          </p:cNvGrpSpPr>
          <p:nvPr/>
        </p:nvGrpSpPr>
        <p:grpSpPr bwMode="auto">
          <a:xfrm>
            <a:off x="1184275" y="1566863"/>
            <a:ext cx="6858000" cy="4365625"/>
            <a:chOff x="0" y="0"/>
            <a:chExt cx="4320" cy="2750"/>
          </a:xfrm>
        </p:grpSpPr>
        <p:sp>
          <p:nvSpPr>
            <p:cNvPr id="64516" name="Freeform 5">
              <a:extLst>
                <a:ext uri="{FF2B5EF4-FFF2-40B4-BE49-F238E27FC236}">
                  <a16:creationId xmlns:a16="http://schemas.microsoft.com/office/drawing/2014/main" id="{AAB65EB2-1C6B-4E5D-A7B4-8F5ACE44F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382"/>
              <a:ext cx="1" cy="2278"/>
            </a:xfrm>
            <a:custGeom>
              <a:avLst/>
              <a:gdLst>
                <a:gd name="T0" fmla="*/ 0 w 3"/>
                <a:gd name="T1" fmla="*/ 0 h 2423"/>
                <a:gd name="T2" fmla="*/ 3 w 3"/>
                <a:gd name="T3" fmla="*/ 2423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23">
                  <a:moveTo>
                    <a:pt x="0" y="0"/>
                  </a:moveTo>
                  <a:lnTo>
                    <a:pt x="3" y="242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17" name="Freeform 6">
              <a:extLst>
                <a:ext uri="{FF2B5EF4-FFF2-40B4-BE49-F238E27FC236}">
                  <a16:creationId xmlns:a16="http://schemas.microsoft.com/office/drawing/2014/main" id="{4E8A0103-E793-4DE3-9DEF-7EACE053E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395"/>
              <a:ext cx="0" cy="2280"/>
            </a:xfrm>
            <a:custGeom>
              <a:avLst/>
              <a:gdLst>
                <a:gd name="T0" fmla="*/ 0 w 1"/>
                <a:gd name="T1" fmla="*/ 0 h 2423"/>
                <a:gd name="T2" fmla="*/ 1 w 1"/>
                <a:gd name="T3" fmla="*/ 2423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23">
                  <a:moveTo>
                    <a:pt x="0" y="0"/>
                  </a:moveTo>
                  <a:lnTo>
                    <a:pt x="1" y="242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18" name="Freeform 7">
              <a:extLst>
                <a:ext uri="{FF2B5EF4-FFF2-40B4-BE49-F238E27FC236}">
                  <a16:creationId xmlns:a16="http://schemas.microsoft.com/office/drawing/2014/main" id="{57D3E362-1D9D-4A98-AAFC-E41925358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" y="1352"/>
              <a:ext cx="1260" cy="1"/>
            </a:xfrm>
            <a:custGeom>
              <a:avLst/>
              <a:gdLst>
                <a:gd name="T0" fmla="*/ 0 w 1176"/>
                <a:gd name="T1" fmla="*/ 0 h 1"/>
                <a:gd name="T2" fmla="*/ 1176 w 117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6" h="1">
                  <a:moveTo>
                    <a:pt x="0" y="0"/>
                  </a:moveTo>
                  <a:lnTo>
                    <a:pt x="117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19" name="Freeform 8">
              <a:extLst>
                <a:ext uri="{FF2B5EF4-FFF2-40B4-BE49-F238E27FC236}">
                  <a16:creationId xmlns:a16="http://schemas.microsoft.com/office/drawing/2014/main" id="{88EA1273-5D63-49C2-B6EB-2619E12B9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" y="1237"/>
              <a:ext cx="1" cy="98"/>
            </a:xfrm>
            <a:custGeom>
              <a:avLst/>
              <a:gdLst>
                <a:gd name="T0" fmla="*/ 4 w 4"/>
                <a:gd name="T1" fmla="*/ 0 h 105"/>
                <a:gd name="T2" fmla="*/ 0 w 4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05">
                  <a:moveTo>
                    <a:pt x="4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0" name="Freeform 9">
              <a:extLst>
                <a:ext uri="{FF2B5EF4-FFF2-40B4-BE49-F238E27FC236}">
                  <a16:creationId xmlns:a16="http://schemas.microsoft.com/office/drawing/2014/main" id="{424E5EF6-32BF-4B14-BABC-6869C93A2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1207"/>
              <a:ext cx="1" cy="145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1" name="Line 10">
              <a:extLst>
                <a:ext uri="{FF2B5EF4-FFF2-40B4-BE49-F238E27FC236}">
                  <a16:creationId xmlns:a16="http://schemas.microsoft.com/office/drawing/2014/main" id="{6903736E-1B70-4128-9683-904203918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" y="1721"/>
              <a:ext cx="26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2" name="Line 11">
              <a:extLst>
                <a:ext uri="{FF2B5EF4-FFF2-40B4-BE49-F238E27FC236}">
                  <a16:creationId xmlns:a16="http://schemas.microsoft.com/office/drawing/2014/main" id="{C6C6D435-037A-4A47-9831-CA53AC1D1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1721"/>
              <a:ext cx="5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3" name="Freeform 12">
              <a:extLst>
                <a:ext uri="{FF2B5EF4-FFF2-40B4-BE49-F238E27FC236}">
                  <a16:creationId xmlns:a16="http://schemas.microsoft.com/office/drawing/2014/main" id="{14A86045-F64D-4C45-AFC6-5055BE1D1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1616"/>
              <a:ext cx="1" cy="104"/>
            </a:xfrm>
            <a:custGeom>
              <a:avLst/>
              <a:gdLst>
                <a:gd name="T0" fmla="*/ 0 w 1"/>
                <a:gd name="T1" fmla="*/ 0 h 111"/>
                <a:gd name="T2" fmla="*/ 0 w 1"/>
                <a:gd name="T3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1">
                  <a:moveTo>
                    <a:pt x="0" y="0"/>
                  </a:moveTo>
                  <a:lnTo>
                    <a:pt x="0" y="11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4" name="Line 13">
              <a:extLst>
                <a:ext uri="{FF2B5EF4-FFF2-40B4-BE49-F238E27FC236}">
                  <a16:creationId xmlns:a16="http://schemas.microsoft.com/office/drawing/2014/main" id="{25F55BDF-25C8-4A5C-8738-DEBA4C281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" y="1611"/>
              <a:ext cx="0" cy="1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5" name="Freeform 14">
              <a:extLst>
                <a:ext uri="{FF2B5EF4-FFF2-40B4-BE49-F238E27FC236}">
                  <a16:creationId xmlns:a16="http://schemas.microsoft.com/office/drawing/2014/main" id="{E732FABB-3697-403A-BBE6-B7333A4DB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2126"/>
              <a:ext cx="1109" cy="5"/>
            </a:xfrm>
            <a:custGeom>
              <a:avLst/>
              <a:gdLst>
                <a:gd name="T0" fmla="*/ 0 w 1465"/>
                <a:gd name="T1" fmla="*/ 5 h 5"/>
                <a:gd name="T2" fmla="*/ 1465 w 1465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65" h="5">
                  <a:moveTo>
                    <a:pt x="0" y="5"/>
                  </a:moveTo>
                  <a:lnTo>
                    <a:pt x="146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6" name="Freeform 15">
              <a:extLst>
                <a:ext uri="{FF2B5EF4-FFF2-40B4-BE49-F238E27FC236}">
                  <a16:creationId xmlns:a16="http://schemas.microsoft.com/office/drawing/2014/main" id="{E0333408-0F3F-440F-81DF-7DF6FFB00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2023"/>
              <a:ext cx="2" cy="108"/>
            </a:xfrm>
            <a:custGeom>
              <a:avLst/>
              <a:gdLst>
                <a:gd name="T0" fmla="*/ 4 w 4"/>
                <a:gd name="T1" fmla="*/ 0 h 115"/>
                <a:gd name="T2" fmla="*/ 0 w 4"/>
                <a:gd name="T3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15">
                  <a:moveTo>
                    <a:pt x="4" y="0"/>
                  </a:moveTo>
                  <a:lnTo>
                    <a:pt x="0" y="1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7" name="Freeform 16">
              <a:extLst>
                <a:ext uri="{FF2B5EF4-FFF2-40B4-BE49-F238E27FC236}">
                  <a16:creationId xmlns:a16="http://schemas.microsoft.com/office/drawing/2014/main" id="{826B0AAF-6ABE-41AC-BF74-D5CAF914B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041"/>
              <a:ext cx="1" cy="90"/>
            </a:xfrm>
            <a:custGeom>
              <a:avLst/>
              <a:gdLst>
                <a:gd name="T0" fmla="*/ 0 w 1"/>
                <a:gd name="T1" fmla="*/ 0 h 95"/>
                <a:gd name="T2" fmla="*/ 1 w 1"/>
                <a:gd name="T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5">
                  <a:moveTo>
                    <a:pt x="0" y="0"/>
                  </a:moveTo>
                  <a:lnTo>
                    <a:pt x="1" y="9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Line 17">
              <a:extLst>
                <a:ext uri="{FF2B5EF4-FFF2-40B4-BE49-F238E27FC236}">
                  <a16:creationId xmlns:a16="http://schemas.microsoft.com/office/drawing/2014/main" id="{02DFA2A7-3CCD-4636-895B-7D9422ABD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7" y="2559"/>
              <a:ext cx="14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9" name="Line 18">
              <a:extLst>
                <a:ext uri="{FF2B5EF4-FFF2-40B4-BE49-F238E27FC236}">
                  <a16:creationId xmlns:a16="http://schemas.microsoft.com/office/drawing/2014/main" id="{66063344-5EF3-42CD-ABFE-7632A1374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7" y="2446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0" name="Freeform 19">
              <a:extLst>
                <a:ext uri="{FF2B5EF4-FFF2-40B4-BE49-F238E27FC236}">
                  <a16:creationId xmlns:a16="http://schemas.microsoft.com/office/drawing/2014/main" id="{D205B6FB-9836-4DE1-90CA-F25BA36E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464"/>
              <a:ext cx="0" cy="91"/>
            </a:xfrm>
            <a:custGeom>
              <a:avLst/>
              <a:gdLst>
                <a:gd name="T0" fmla="*/ 0 w 1"/>
                <a:gd name="T1" fmla="*/ 0 h 97"/>
                <a:gd name="T2" fmla="*/ 0 w 1"/>
                <a:gd name="T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7">
                  <a:moveTo>
                    <a:pt x="0" y="0"/>
                  </a:moveTo>
                  <a:lnTo>
                    <a:pt x="0" y="9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1" name="Line 20">
              <a:extLst>
                <a:ext uri="{FF2B5EF4-FFF2-40B4-BE49-F238E27FC236}">
                  <a16:creationId xmlns:a16="http://schemas.microsoft.com/office/drawing/2014/main" id="{FFB25D6A-84F4-49AC-B2C2-3BAD69E6E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2555"/>
              <a:ext cx="2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2" name="Text Box 21">
              <a:extLst>
                <a:ext uri="{FF2B5EF4-FFF2-40B4-BE49-F238E27FC236}">
                  <a16:creationId xmlns:a16="http://schemas.microsoft.com/office/drawing/2014/main" id="{9E1659A1-8BD8-427B-A11D-314094432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" y="0"/>
              <a:ext cx="897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buSzPct val="100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c 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zh-CN" altLang="en-US" b="1">
                  <a:latin typeface="Times New Roman" panose="02020603050405020304" pitchFamily="18" charset="0"/>
                </a:rPr>
                <a:t>检查点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4533" name="Text Box 22">
              <a:extLst>
                <a:ext uri="{FF2B5EF4-FFF2-40B4-BE49-F238E27FC236}">
                  <a16:creationId xmlns:a16="http://schemas.microsoft.com/office/drawing/2014/main" id="{CFDF1FFC-A30F-4F46-9639-B993A148A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15"/>
              <a:ext cx="896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buSzPct val="100000"/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T</a:t>
              </a:r>
              <a:r>
                <a:rPr lang="en-US" altLang="zh-CN" sz="1600" b="1" baseline="-25000">
                  <a:latin typeface="Times New Roman" panose="02020603050405020304" pitchFamily="18" charset="0"/>
                </a:rPr>
                <a:t>f</a:t>
              </a:r>
              <a:r>
                <a:rPr lang="en-US" altLang="zh-CN" sz="1600" b="1">
                  <a:latin typeface="Times New Roman" panose="02020603050405020304" pitchFamily="18" charset="0"/>
                </a:rPr>
                <a:t>(</a:t>
              </a:r>
              <a:r>
                <a:rPr lang="zh-CN" altLang="en-US" sz="1600" b="1">
                  <a:latin typeface="Times New Roman" panose="02020603050405020304" pitchFamily="18" charset="0"/>
                </a:rPr>
                <a:t>系统故障</a:t>
              </a:r>
              <a:r>
                <a:rPr lang="en-US" altLang="zh-CN" sz="1600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4534" name="Text Box 23">
              <a:extLst>
                <a:ext uri="{FF2B5EF4-FFF2-40B4-BE49-F238E27FC236}">
                  <a16:creationId xmlns:a16="http://schemas.microsoft.com/office/drawing/2014/main" id="{BE4913D9-2091-4BD6-B890-C816932AB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989"/>
              <a:ext cx="716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SzPct val="100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pitchFamily="18" charset="0"/>
                </a:rPr>
                <a:t> </a:t>
              </a:r>
              <a:r>
                <a:rPr lang="zh-CN" altLang="en-US" b="1">
                  <a:latin typeface="Times New Roman" panose="02020603050405020304" pitchFamily="18" charset="0"/>
                </a:rPr>
                <a:t>重做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535" name="Text Box 24">
              <a:extLst>
                <a:ext uri="{FF2B5EF4-FFF2-40B4-BE49-F238E27FC236}">
                  <a16:creationId xmlns:a16="http://schemas.microsoft.com/office/drawing/2014/main" id="{BCAD29E2-4DDD-4E33-A8F0-8985ECDF2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0" y="1383"/>
              <a:ext cx="640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buSzPct val="100000"/>
                <a:buFont typeface="Wingdings" panose="05000000000000000000" pitchFamily="2" charset="2"/>
                <a:buNone/>
              </a:pPr>
              <a:r>
                <a:rPr lang="zh-CN" altLang="en-US" b="1">
                  <a:latin typeface="Times New Roman" panose="02020603050405020304" pitchFamily="18" charset="0"/>
                </a:rPr>
                <a:t>撤销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536" name="Text Box 25">
              <a:extLst>
                <a:ext uri="{FF2B5EF4-FFF2-40B4-BE49-F238E27FC236}">
                  <a16:creationId xmlns:a16="http://schemas.microsoft.com/office/drawing/2014/main" id="{507A3CEE-BA7E-4BC1-AE52-60053DEC7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2210"/>
              <a:ext cx="589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buSzPct val="100000"/>
                <a:buFont typeface="Wingdings" panose="05000000000000000000" pitchFamily="2" charset="2"/>
                <a:buNone/>
              </a:pPr>
              <a:r>
                <a:rPr lang="zh-CN" altLang="en-US" b="1">
                  <a:latin typeface="Times New Roman" panose="02020603050405020304" pitchFamily="18" charset="0"/>
                </a:rPr>
                <a:t>撤销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537" name="Text Box 26">
              <a:extLst>
                <a:ext uri="{FF2B5EF4-FFF2-40B4-BE49-F238E27FC236}">
                  <a16:creationId xmlns:a16="http://schemas.microsoft.com/office/drawing/2014/main" id="{06A09824-C861-4A10-B0FB-364236F65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1806"/>
              <a:ext cx="71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SzPct val="100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pitchFamily="18" charset="0"/>
                </a:rPr>
                <a:t> </a:t>
              </a:r>
              <a:r>
                <a:rPr lang="zh-CN" altLang="en-US" b="1">
                  <a:latin typeface="Times New Roman" panose="02020603050405020304" pitchFamily="18" charset="0"/>
                </a:rPr>
                <a:t>重做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538" name="Text Box 27">
              <a:extLst>
                <a:ext uri="{FF2B5EF4-FFF2-40B4-BE49-F238E27FC236}">
                  <a16:creationId xmlns:a16="http://schemas.microsoft.com/office/drawing/2014/main" id="{D163FBDC-FDE2-41CA-8D5A-C19E995C8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" y="1047"/>
              <a:ext cx="463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64539" name="Text Box 28">
              <a:extLst>
                <a:ext uri="{FF2B5EF4-FFF2-40B4-BE49-F238E27FC236}">
                  <a16:creationId xmlns:a16="http://schemas.microsoft.com/office/drawing/2014/main" id="{36D3AEAD-EC83-4BAF-AA6D-C9087F639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1454"/>
              <a:ext cx="71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64540" name="Text Box 29">
              <a:extLst>
                <a:ext uri="{FF2B5EF4-FFF2-40B4-BE49-F238E27FC236}">
                  <a16:creationId xmlns:a16="http://schemas.microsoft.com/office/drawing/2014/main" id="{1802F256-B8BC-49EC-A2B4-1B459C19D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" y="1803"/>
              <a:ext cx="715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SzPct val="100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4</a:t>
              </a:r>
              <a:endParaRPr lang="en-US" altLang="zh-CN" sz="1400" b="1">
                <a:latin typeface="Times New Roman" panose="02020603050405020304" pitchFamily="18" charset="0"/>
              </a:endParaRPr>
            </a:p>
            <a:p>
              <a:pPr>
                <a:buSzPct val="100000"/>
                <a:buFont typeface="Wingdings" panose="05000000000000000000" pitchFamily="2" charset="2"/>
                <a:buNone/>
              </a:pP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64541" name="Text Box 30">
              <a:extLst>
                <a:ext uri="{FF2B5EF4-FFF2-40B4-BE49-F238E27FC236}">
                  <a16:creationId xmlns:a16="http://schemas.microsoft.com/office/drawing/2014/main" id="{56CE3B4B-BB5A-4C1F-9412-0497192A5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1" y="2228"/>
              <a:ext cx="715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SzPct val="100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5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64542" name="Text Box 31">
              <a:extLst>
                <a:ext uri="{FF2B5EF4-FFF2-40B4-BE49-F238E27FC236}">
                  <a16:creationId xmlns:a16="http://schemas.microsoft.com/office/drawing/2014/main" id="{831156DE-AA85-4DFF-938D-F1FCAC1C5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" y="590"/>
              <a:ext cx="897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buSzPct val="100000"/>
                <a:buFont typeface="Wingdings" panose="05000000000000000000" pitchFamily="2" charset="2"/>
                <a:buNone/>
              </a:pPr>
              <a:r>
                <a:rPr lang="zh-CN" altLang="en-US" b="1">
                  <a:latin typeface="Times New Roman" panose="02020603050405020304" pitchFamily="18" charset="0"/>
                </a:rPr>
                <a:t>不要重做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64543" name="Text Box 32">
              <a:extLst>
                <a:ext uri="{FF2B5EF4-FFF2-40B4-BE49-F238E27FC236}">
                  <a16:creationId xmlns:a16="http://schemas.microsoft.com/office/drawing/2014/main" id="{A21629B4-93C0-4A95-A23F-3065AAE42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" y="640"/>
              <a:ext cx="477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buSzPct val="10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64544" name="Freeform 33">
              <a:extLst>
                <a:ext uri="{FF2B5EF4-FFF2-40B4-BE49-F238E27FC236}">
                  <a16:creationId xmlns:a16="http://schemas.microsoft.com/office/drawing/2014/main" id="{A9ED5B51-3645-40F3-912F-AE35933AA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4"/>
              <a:ext cx="463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2" h="1">
                  <a:moveTo>
                    <a:pt x="0" y="0"/>
                  </a:moveTo>
                  <a:lnTo>
                    <a:pt x="43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5" name="Freeform 34">
              <a:extLst>
                <a:ext uri="{FF2B5EF4-FFF2-40B4-BE49-F238E27FC236}">
                  <a16:creationId xmlns:a16="http://schemas.microsoft.com/office/drawing/2014/main" id="{68289319-8C93-4CB6-B30F-6BBE185D9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67"/>
              <a:ext cx="1" cy="101"/>
            </a:xfrm>
            <a:custGeom>
              <a:avLst/>
              <a:gdLst>
                <a:gd name="T0" fmla="*/ 0 w 3"/>
                <a:gd name="T1" fmla="*/ 0 h 107"/>
                <a:gd name="T2" fmla="*/ 3 w 3"/>
                <a:gd name="T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07">
                  <a:moveTo>
                    <a:pt x="0" y="0"/>
                  </a:moveTo>
                  <a:lnTo>
                    <a:pt x="3" y="10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6" name="Freeform 35">
              <a:extLst>
                <a:ext uri="{FF2B5EF4-FFF2-40B4-BE49-F238E27FC236}">
                  <a16:creationId xmlns:a16="http://schemas.microsoft.com/office/drawing/2014/main" id="{839E0F89-C850-4265-AAFA-D613823F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" y="870"/>
              <a:ext cx="1" cy="98"/>
            </a:xfrm>
            <a:custGeom>
              <a:avLst/>
              <a:gdLst>
                <a:gd name="T0" fmla="*/ 4 w 4"/>
                <a:gd name="T1" fmla="*/ 0 h 105"/>
                <a:gd name="T2" fmla="*/ 0 w 4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05">
                  <a:moveTo>
                    <a:pt x="4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47" name="Text Box 37">
            <a:extLst>
              <a:ext uri="{FF2B5EF4-FFF2-40B4-BE49-F238E27FC236}">
                <a16:creationId xmlns:a16="http://schemas.microsoft.com/office/drawing/2014/main" id="{C8777223-F29C-4B51-B398-3DB9D587C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50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100000"/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系统出现故障时，恢复子系统将根据事务的不同状态采取不同的恢复策略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页脚占位符 4">
            <a:extLst>
              <a:ext uri="{FF2B5EF4-FFF2-40B4-BE49-F238E27FC236}">
                <a16:creationId xmlns:a16="http://schemas.microsoft.com/office/drawing/2014/main" id="{A0CA5341-4970-4AE8-A769-05CB5F5C5DE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B5E4AE38-8A87-4F99-9A17-17E742E99E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第十章  数据库恢复技术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CCBC137-C314-4AE0-9AB3-A44B772BD9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111250"/>
            <a:ext cx="7786687" cy="5430838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10.1  </a:t>
            </a:r>
            <a:r>
              <a:rPr lang="zh-CN" altLang="en-US"/>
              <a:t>事务的基本概念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10.2  </a:t>
            </a:r>
            <a:r>
              <a:rPr lang="zh-CN" altLang="en-US"/>
              <a:t>数据库恢复概述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10.3  </a:t>
            </a:r>
            <a:r>
              <a:rPr lang="zh-CN" altLang="en-US"/>
              <a:t>故障的种类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10.4  </a:t>
            </a:r>
            <a:r>
              <a:rPr lang="zh-CN" altLang="en-US"/>
              <a:t>恢复的实现技术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10.5  </a:t>
            </a:r>
            <a:r>
              <a:rPr lang="zh-CN" altLang="en-US"/>
              <a:t>恢复策略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10.6  </a:t>
            </a:r>
            <a:r>
              <a:rPr lang="zh-CN" altLang="en-US"/>
              <a:t>具有检查点的恢复技术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10.7  </a:t>
            </a:r>
            <a:r>
              <a:rPr lang="zh-CN" altLang="en-US">
                <a:solidFill>
                  <a:srgbClr val="0066FF"/>
                </a:solidFill>
              </a:rPr>
              <a:t>数据库镜像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10.8 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页脚占位符 4">
            <a:extLst>
              <a:ext uri="{FF2B5EF4-FFF2-40B4-BE49-F238E27FC236}">
                <a16:creationId xmlns:a16="http://schemas.microsoft.com/office/drawing/2014/main" id="{5BC3857A-8D8F-4EC7-A6AE-1E6D9F5EA13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B70E7FB-79B6-4007-8355-66F67C81FD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（</a:t>
            </a:r>
            <a:r>
              <a:rPr lang="en-US" altLang="zh-CN" sz="3600"/>
              <a:t>1</a:t>
            </a:r>
            <a:r>
              <a:rPr lang="zh-CN" altLang="en-US" sz="3600"/>
              <a:t>）原子性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4536530-B3B2-4558-A1A0-1EF5CCD393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09688"/>
            <a:ext cx="8229600" cy="4495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事务是数据库的逻辑工作单位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事务中包括的诸操作</a:t>
            </a:r>
            <a:r>
              <a:rPr lang="zh-CN" altLang="en-US" dirty="0">
                <a:highlight>
                  <a:srgbClr val="FFFF00"/>
                </a:highlight>
              </a:rPr>
              <a:t>要么都做，要么都不做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页脚占位符 4">
            <a:extLst>
              <a:ext uri="{FF2B5EF4-FFF2-40B4-BE49-F238E27FC236}">
                <a16:creationId xmlns:a16="http://schemas.microsoft.com/office/drawing/2014/main" id="{EE30677C-D3EB-4F61-8C20-8AD6FEA00E4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43984A9F-D14F-4B20-B6E3-E7165A7BEB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10.7  </a:t>
            </a:r>
            <a:r>
              <a:rPr lang="zh-CN" altLang="en-US" sz="3600"/>
              <a:t>数据库镜像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2D90920-A3A6-4DBB-8C23-46C248B21E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51990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介质故障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400" dirty="0"/>
              <a:t>对系统影响最严重的一种故障，严重影响</a:t>
            </a:r>
            <a:r>
              <a:rPr lang="en-US" altLang="zh-CN" sz="2400" dirty="0"/>
              <a:t>DB</a:t>
            </a:r>
            <a:r>
              <a:rPr lang="zh-CN" altLang="en-US" sz="2400" dirty="0"/>
              <a:t>的可用性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介质故障恢复比较费时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为预防介质故障，</a:t>
            </a:r>
            <a:r>
              <a:rPr lang="en-US" altLang="zh-CN" dirty="0"/>
              <a:t>DBA</a:t>
            </a:r>
            <a:r>
              <a:rPr lang="zh-CN" altLang="en-US" dirty="0"/>
              <a:t>必须周期性地转储数据库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提高数据库可用性的解决方案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数据库镜像（</a:t>
            </a:r>
            <a:r>
              <a:rPr lang="en-US" altLang="zh-CN" dirty="0"/>
              <a:t>Mirror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磁盘阵列</a:t>
            </a:r>
            <a:r>
              <a:rPr lang="zh-CN" altLang="en-US" b="0" dirty="0"/>
              <a:t>（</a:t>
            </a:r>
            <a:r>
              <a:rPr lang="en-US" altLang="zh-CN" dirty="0"/>
              <a:t> RAID </a:t>
            </a:r>
            <a:r>
              <a:rPr lang="zh-CN" altLang="en-US" b="0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页脚占位符 4">
            <a:extLst>
              <a:ext uri="{FF2B5EF4-FFF2-40B4-BE49-F238E27FC236}">
                <a16:creationId xmlns:a16="http://schemas.microsoft.com/office/drawing/2014/main" id="{3D957738-946B-4BA6-A790-D05060456A1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D08B7EF9-BD11-4DB6-9C83-AD2FB5AD7D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数据库镜像（续）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F0C96451-CB0F-4A5A-AD7A-00E8EB86FC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11250"/>
            <a:ext cx="8229600" cy="4495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dirty="0"/>
              <a:t>数据库镜像</a:t>
            </a:r>
            <a:endParaRPr lang="zh-CN" altLang="en-US" sz="2400" dirty="0"/>
          </a:p>
          <a:p>
            <a:pPr lvl="1" eaLnBrk="1" hangingPunct="1">
              <a:spcBef>
                <a:spcPts val="600"/>
              </a:spcBef>
            </a:pPr>
            <a:r>
              <a:rPr lang="en-US" altLang="zh-CN" dirty="0"/>
              <a:t>DBMS</a:t>
            </a:r>
            <a:r>
              <a:rPr lang="zh-CN" altLang="en-US" dirty="0"/>
              <a:t>自动把整个</a:t>
            </a:r>
            <a:r>
              <a:rPr lang="en-US" altLang="zh-CN" dirty="0"/>
              <a:t>DB</a:t>
            </a:r>
            <a:r>
              <a:rPr lang="zh-CN" altLang="en-US" dirty="0"/>
              <a:t>或关键数据复制到另一个磁盘上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/>
              <a:t>DBMS</a:t>
            </a:r>
            <a:r>
              <a:rPr lang="zh-CN" altLang="en-US" dirty="0"/>
              <a:t>自动保证镜像数据与主数据的一致性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000" dirty="0"/>
              <a:t>主数据库更新时，</a:t>
            </a:r>
            <a:r>
              <a:rPr lang="en-US" altLang="zh-CN" sz="2000" dirty="0"/>
              <a:t>DBMS</a:t>
            </a:r>
            <a:r>
              <a:rPr lang="zh-CN" altLang="en-US" sz="2000" dirty="0"/>
              <a:t>自动把更新后的数据复制过去</a:t>
            </a:r>
          </a:p>
        </p:txBody>
      </p:sp>
      <p:pic>
        <p:nvPicPr>
          <p:cNvPr id="67588" name="Picture 5">
            <a:extLst>
              <a:ext uri="{FF2B5EF4-FFF2-40B4-BE49-F238E27FC236}">
                <a16:creationId xmlns:a16="http://schemas.microsoft.com/office/drawing/2014/main" id="{1D9217FD-72EE-4AB6-A82C-620BF195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66934"/>
            <a:ext cx="7392987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页脚占位符 5">
            <a:extLst>
              <a:ext uri="{FF2B5EF4-FFF2-40B4-BE49-F238E27FC236}">
                <a16:creationId xmlns:a16="http://schemas.microsoft.com/office/drawing/2014/main" id="{828BB072-0191-4DF0-9C81-934187A7CB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EF056423-DA07-4FE5-A5B6-E4239C6EEF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4150"/>
            <a:ext cx="7391400" cy="563563"/>
          </a:xfrm>
        </p:spPr>
        <p:txBody>
          <a:bodyPr/>
          <a:lstStyle/>
          <a:p>
            <a:pPr eaLnBrk="1" hangingPunct="1"/>
            <a:r>
              <a:rPr lang="zh-CN" altLang="en-US" sz="3600"/>
              <a:t>数据库镜像的用途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124634D-0FDB-46C6-935C-1D5C84D62A4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052513"/>
            <a:ext cx="8640762" cy="20907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出现介质故障时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可由镜像磁盘继续提供使用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同时</a:t>
            </a:r>
            <a:r>
              <a:rPr lang="en-US" altLang="zh-CN"/>
              <a:t>DBMS</a:t>
            </a:r>
            <a:r>
              <a:rPr lang="zh-CN" altLang="en-US"/>
              <a:t>自动利用镜像磁盘数据进行数据库的恢复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不需要关闭系统和重装数据库副本</a:t>
            </a:r>
            <a:endParaRPr lang="en-US" altLang="zh-CN"/>
          </a:p>
        </p:txBody>
      </p:sp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99ECAE04-8B99-4B8D-A436-04ED029E88FD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84213" y="3697288"/>
          <a:ext cx="7273925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2" r:id="rId3" imgW="23669841" imgH="7796825" progId="Photoshop.Image.7">
                  <p:embed/>
                </p:oleObj>
              </mc:Choice>
              <mc:Fallback>
                <p:oleObj r:id="rId3" imgW="23669841" imgH="7796825" progId="Photoshop.Image.7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97288"/>
                        <a:ext cx="7273925" cy="239553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页脚占位符 4">
            <a:extLst>
              <a:ext uri="{FF2B5EF4-FFF2-40B4-BE49-F238E27FC236}">
                <a16:creationId xmlns:a16="http://schemas.microsoft.com/office/drawing/2014/main" id="{9520E564-E369-4132-BA81-D6D3D436EE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D09CACF1-D98F-4E02-873B-8FEB3C656A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4150"/>
            <a:ext cx="7391400" cy="563563"/>
          </a:xfrm>
        </p:spPr>
        <p:txBody>
          <a:bodyPr/>
          <a:lstStyle/>
          <a:p>
            <a:pPr eaLnBrk="1" hangingPunct="1"/>
            <a:r>
              <a:rPr lang="zh-CN" altLang="en-US" sz="3600"/>
              <a:t>数据库镜像（续）</a:t>
            </a:r>
          </a:p>
        </p:txBody>
      </p:sp>
      <p:sp>
        <p:nvSpPr>
          <p:cNvPr id="69635" name="Rectangle 8">
            <a:extLst>
              <a:ext uri="{FF2B5EF4-FFF2-40B4-BE49-F238E27FC236}">
                <a16:creationId xmlns:a16="http://schemas.microsoft.com/office/drawing/2014/main" id="{3C3D6808-46B1-458F-9F00-BDB4E5789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052513"/>
            <a:ext cx="82296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v"/>
            </a:pPr>
            <a:r>
              <a:rPr lang="zh-CN" altLang="en-US" sz="2800" b="1">
                <a:latin typeface="Times New Roman" panose="02020603050405020304" pitchFamily="18" charset="0"/>
              </a:rPr>
              <a:t>没有出现故障时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Times New Roman" panose="02020603050405020304" pitchFamily="18" charset="0"/>
              </a:rPr>
              <a:t>可用于并发操作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Times New Roman" panose="02020603050405020304" pitchFamily="18" charset="0"/>
              </a:rPr>
              <a:t>一个用户对数据加排他锁修改数据，其他用户可以读镜像数据库上的数据，而不必等待该用户释放锁 </a:t>
            </a:r>
          </a:p>
        </p:txBody>
      </p:sp>
      <p:pic>
        <p:nvPicPr>
          <p:cNvPr id="69636" name="Picture 10">
            <a:extLst>
              <a:ext uri="{FF2B5EF4-FFF2-40B4-BE49-F238E27FC236}">
                <a16:creationId xmlns:a16="http://schemas.microsoft.com/office/drawing/2014/main" id="{A6F83EBA-94FD-477D-9C1A-2F42F7223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84600"/>
            <a:ext cx="774382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页脚占位符 4">
            <a:extLst>
              <a:ext uri="{FF2B5EF4-FFF2-40B4-BE49-F238E27FC236}">
                <a16:creationId xmlns:a16="http://schemas.microsoft.com/office/drawing/2014/main" id="{1B7CFF85-75D8-4658-AABB-336E4800F4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4A562DA4-88ED-4FD1-9B68-9C623010FB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endParaRPr lang="zh-CN" altLang="en-US" sz="3600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EB29857D-8D32-4695-BB24-C825DDD203A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1520" y="1052511"/>
            <a:ext cx="3456384" cy="51847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96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END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作业：课后题</a:t>
            </a:r>
            <a:r>
              <a:rPr lang="en-US" altLang="zh-CN" noProof="1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noProof="1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noProof="1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E7918D-C5B5-4C07-98E4-266DA0F2D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50" y="0"/>
            <a:ext cx="5245150" cy="6453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页脚占位符 4">
            <a:extLst>
              <a:ext uri="{FF2B5EF4-FFF2-40B4-BE49-F238E27FC236}">
                <a16:creationId xmlns:a16="http://schemas.microsoft.com/office/drawing/2014/main" id="{7649D141-DEDC-4700-B1C2-A28516FD02D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5E845E2-1056-48CA-B70B-E906554858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（</a:t>
            </a:r>
            <a:r>
              <a:rPr lang="en-US" altLang="zh-CN" sz="3600"/>
              <a:t>2</a:t>
            </a:r>
            <a:r>
              <a:rPr lang="zh-CN" altLang="en-US" sz="3600"/>
              <a:t>）一致性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1EA111D-7542-4B90-94F1-8D515C499A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125538"/>
            <a:ext cx="7848600" cy="43910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/>
              <a:t>事务执行的结果必须是：</a:t>
            </a:r>
            <a:endParaRPr lang="en-US" altLang="zh-CN" sz="2400" dirty="0"/>
          </a:p>
          <a:p>
            <a:pPr marL="0" indent="0" eaLnBrk="1" hangingPunct="1">
              <a:buNone/>
            </a:pPr>
            <a:r>
              <a:rPr lang="zh-CN" altLang="en-US" sz="2400" dirty="0"/>
              <a:t>使数据库从一个一致性状态变到另一个一致性状态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>
                <a:solidFill>
                  <a:srgbClr val="FF00FF"/>
                </a:solidFill>
              </a:rPr>
              <a:t>一致性状态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200" dirty="0"/>
              <a:t>DB</a:t>
            </a:r>
            <a:r>
              <a:rPr lang="zh-CN" altLang="en-US" sz="2200" dirty="0"/>
              <a:t>中只包含</a:t>
            </a:r>
            <a:r>
              <a:rPr lang="zh-CN" altLang="en-US" sz="2200" u="sng" dirty="0"/>
              <a:t>成功事务提交的结果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>
                <a:solidFill>
                  <a:srgbClr val="FF00FF"/>
                </a:solidFill>
              </a:rPr>
              <a:t>不一致状态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200" dirty="0"/>
              <a:t>DB</a:t>
            </a:r>
            <a:r>
              <a:rPr lang="zh-CN" altLang="en-US" sz="2200" dirty="0"/>
              <a:t>运行中发生故障，有些未完成事务被迫中断；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zh-CN" sz="2200" dirty="0"/>
              <a:t>未完成事务对</a:t>
            </a:r>
            <a:r>
              <a:rPr lang="en-US" altLang="zh-CN" sz="2200" dirty="0"/>
              <a:t>DB</a:t>
            </a:r>
            <a:r>
              <a:rPr lang="zh-CN" altLang="zh-CN" sz="2200" dirty="0"/>
              <a:t>的修改已写入数据库，这时</a:t>
            </a:r>
            <a:r>
              <a:rPr lang="en-US" altLang="zh-CN" sz="2200" dirty="0"/>
              <a:t>DB</a:t>
            </a:r>
            <a:r>
              <a:rPr lang="zh-CN" altLang="zh-CN" sz="2200" dirty="0"/>
              <a:t>就处于一种不正确的状态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页脚占位符 4">
            <a:extLst>
              <a:ext uri="{FF2B5EF4-FFF2-40B4-BE49-F238E27FC236}">
                <a16:creationId xmlns:a16="http://schemas.microsoft.com/office/drawing/2014/main" id="{E5671FE3-0580-4484-A03B-82B7C08A7B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07CC3A4-6D97-4CC8-AAB6-ED2487EEE7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（</a:t>
            </a:r>
            <a:r>
              <a:rPr lang="en-US" altLang="zh-CN" sz="3600"/>
              <a:t>3</a:t>
            </a:r>
            <a:r>
              <a:rPr lang="zh-CN" altLang="en-US" sz="3600"/>
              <a:t>）隔离性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4701299-CD77-416B-9761-0002239BCE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81100"/>
            <a:ext cx="8686800" cy="4495800"/>
          </a:xfrm>
        </p:spPr>
        <p:txBody>
          <a:bodyPr/>
          <a:lstStyle/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一个事务的执行不能被其他事务干扰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dirty="0"/>
              <a:t>事务内部的操作及使用的数据对其他并发事务是隔离的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dirty="0"/>
              <a:t>并发执行的各个事务之间不能互相干扰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页脚占位符 4">
            <a:extLst>
              <a:ext uri="{FF2B5EF4-FFF2-40B4-BE49-F238E27FC236}">
                <a16:creationId xmlns:a16="http://schemas.microsoft.com/office/drawing/2014/main" id="{4AC8190A-4419-4C0B-A03E-7E887F182AB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5EB9ABC-9E9A-475C-985B-B0C0EA2260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（</a:t>
            </a:r>
            <a:r>
              <a:rPr lang="en-US" altLang="zh-CN" sz="3600"/>
              <a:t>4</a:t>
            </a:r>
            <a:r>
              <a:rPr lang="zh-CN" altLang="en-US" sz="3600"/>
              <a:t>）持续性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137E56C-A49A-4FA1-9CAF-D22F7687B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1438"/>
            <a:ext cx="8229600" cy="4495800"/>
          </a:xfrm>
        </p:spPr>
        <p:txBody>
          <a:bodyPr/>
          <a:lstStyle/>
          <a:p>
            <a:pPr eaLnBrk="1" hangingPunct="1"/>
            <a:r>
              <a:rPr lang="zh-CN" altLang="en-US" dirty="0"/>
              <a:t>持续性也称永久性（</a:t>
            </a:r>
            <a:r>
              <a:rPr lang="en-US" altLang="zh-CN" dirty="0"/>
              <a:t>Permanence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事务一旦提交，它对</a:t>
            </a:r>
            <a:r>
              <a:rPr lang="en-US" altLang="zh-CN" dirty="0"/>
              <a:t>DB</a:t>
            </a:r>
            <a:r>
              <a:rPr lang="zh-CN" altLang="en-US" dirty="0"/>
              <a:t>中数据的改变是永久性的。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接下来的其他操作或故障不应对其结果有任何影响。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Pages>0</Pages>
  <Words>3164</Words>
  <Characters>0</Characters>
  <Application>Microsoft Office PowerPoint</Application>
  <DocSecurity>0</DocSecurity>
  <PresentationFormat>全屏显示(4:3)</PresentationFormat>
  <Lines>0</Lines>
  <Paragraphs>447</Paragraphs>
  <Slides>64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3" baseType="lpstr">
      <vt:lpstr>Times-Roman</vt:lpstr>
      <vt:lpstr>黑体</vt:lpstr>
      <vt:lpstr>宋体</vt:lpstr>
      <vt:lpstr>Arial</vt:lpstr>
      <vt:lpstr>Calibri</vt:lpstr>
      <vt:lpstr>Times New Roman</vt:lpstr>
      <vt:lpstr>Wingdings</vt:lpstr>
      <vt:lpstr>数据库系统概论</vt:lpstr>
      <vt:lpstr>Photoshop.Image.7</vt:lpstr>
      <vt:lpstr>PowerPoint 演示文稿</vt:lpstr>
      <vt:lpstr>第十章  数据库恢复技术</vt:lpstr>
      <vt:lpstr>10.1  事务的基本概念</vt:lpstr>
      <vt:lpstr>定义事务</vt:lpstr>
      <vt:lpstr>2.事务的特性（ACID特性）</vt:lpstr>
      <vt:lpstr>（1）原子性</vt:lpstr>
      <vt:lpstr>（2）一致性</vt:lpstr>
      <vt:lpstr>（3）隔离性</vt:lpstr>
      <vt:lpstr>（4）持续性</vt:lpstr>
      <vt:lpstr>第十章  数据库恢复技术</vt:lpstr>
      <vt:lpstr>10.2  数据库恢复概述</vt:lpstr>
      <vt:lpstr>数据库恢复概述（续）</vt:lpstr>
      <vt:lpstr>第十章  数据库恢复技术</vt:lpstr>
      <vt:lpstr>故障的种类</vt:lpstr>
      <vt:lpstr>1.事务内部的故障</vt:lpstr>
      <vt:lpstr>事务内部的故障（续）</vt:lpstr>
      <vt:lpstr>事务内部的故障（续）</vt:lpstr>
      <vt:lpstr>事务内部的故障（续）</vt:lpstr>
      <vt:lpstr>事务内部的故障（续）</vt:lpstr>
      <vt:lpstr>2.系统故障</vt:lpstr>
      <vt:lpstr>系统故障的常见原因</vt:lpstr>
      <vt:lpstr>3.介质故障</vt:lpstr>
      <vt:lpstr>4.计算机病毒</vt:lpstr>
      <vt:lpstr>恢复</vt:lpstr>
      <vt:lpstr>第十章  数据库恢复技术</vt:lpstr>
      <vt:lpstr>10.4  恢复的实现技术</vt:lpstr>
      <vt:lpstr>PowerPoint 演示文稿</vt:lpstr>
      <vt:lpstr>1.什么是数据转储</vt:lpstr>
      <vt:lpstr>数据转储（续）</vt:lpstr>
      <vt:lpstr>数据转储（续）</vt:lpstr>
      <vt:lpstr>2.转储方法</vt:lpstr>
      <vt:lpstr>（1）静态转储与动态转储</vt:lpstr>
      <vt:lpstr>静态转储与动态转储（续）</vt:lpstr>
      <vt:lpstr>静态转储与动态转储（续）</vt:lpstr>
      <vt:lpstr>（2）海量转储与增量转储</vt:lpstr>
      <vt:lpstr>（3）转储方法小结</vt:lpstr>
      <vt:lpstr>10.4.2  登记日志文件</vt:lpstr>
      <vt:lpstr>1.日志文件的格式和内容</vt:lpstr>
      <vt:lpstr>日志文件的格式和内容（续）</vt:lpstr>
      <vt:lpstr>日志文件的格式和内容（续）</vt:lpstr>
      <vt:lpstr>日志文件的格式和内容（续）</vt:lpstr>
      <vt:lpstr>2.日志文件的作用</vt:lpstr>
      <vt:lpstr>3.登记日志文件</vt:lpstr>
      <vt:lpstr>登记日志文件（续）</vt:lpstr>
      <vt:lpstr>第十章  数据库恢复技术</vt:lpstr>
      <vt:lpstr>10.5  恢复策略</vt:lpstr>
      <vt:lpstr>10.5.1  事务故障的恢复</vt:lpstr>
      <vt:lpstr>事务故障的恢复步骤</vt:lpstr>
      <vt:lpstr>10.5.2  系统故障的恢复</vt:lpstr>
      <vt:lpstr>系统故障的恢复步骤</vt:lpstr>
      <vt:lpstr>10.5.3  介质故障的恢复</vt:lpstr>
      <vt:lpstr>介质故障的恢复（续）</vt:lpstr>
      <vt:lpstr>第十章  数据库恢复技术</vt:lpstr>
      <vt:lpstr>1.问题的提出</vt:lpstr>
      <vt:lpstr>解决方案</vt:lpstr>
      <vt:lpstr>2.检查点技术</vt:lpstr>
      <vt:lpstr>检查点技术（续）</vt:lpstr>
      <vt:lpstr>利用检查点的恢复策略（续）</vt:lpstr>
      <vt:lpstr>第十章  数据库恢复技术</vt:lpstr>
      <vt:lpstr>10.7  数据库镜像</vt:lpstr>
      <vt:lpstr>数据库镜像（续）</vt:lpstr>
      <vt:lpstr>数据库镜像的用途</vt:lpstr>
      <vt:lpstr>数据库镜像（续）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Shu</dc:creator>
  <cp:keywords/>
  <dc:description/>
  <cp:lastModifiedBy>David yonggang</cp:lastModifiedBy>
  <cp:revision>110</cp:revision>
  <dcterms:created xsi:type="dcterms:W3CDTF">2016-02-29T10:03:45Z</dcterms:created>
  <dcterms:modified xsi:type="dcterms:W3CDTF">2020-04-26T13:51:31Z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