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8" r:id="rId2"/>
    <p:sldId id="260" r:id="rId3"/>
    <p:sldId id="261" r:id="rId4"/>
    <p:sldId id="262" r:id="rId5"/>
    <p:sldId id="389" r:id="rId6"/>
    <p:sldId id="265" r:id="rId7"/>
    <p:sldId id="266" r:id="rId8"/>
    <p:sldId id="267" r:id="rId9"/>
    <p:sldId id="268" r:id="rId10"/>
    <p:sldId id="270" r:id="rId11"/>
    <p:sldId id="271" r:id="rId12"/>
    <p:sldId id="273" r:id="rId13"/>
    <p:sldId id="274" r:id="rId14"/>
    <p:sldId id="276" r:id="rId15"/>
    <p:sldId id="277" r:id="rId16"/>
    <p:sldId id="278" r:id="rId17"/>
    <p:sldId id="279" r:id="rId18"/>
    <p:sldId id="390" r:id="rId19"/>
    <p:sldId id="282" r:id="rId20"/>
    <p:sldId id="284" r:id="rId21"/>
    <p:sldId id="285" r:id="rId22"/>
    <p:sldId id="286" r:id="rId23"/>
    <p:sldId id="287" r:id="rId24"/>
    <p:sldId id="391" r:id="rId25"/>
    <p:sldId id="290" r:id="rId26"/>
    <p:sldId id="291" r:id="rId27"/>
    <p:sldId id="292" r:id="rId28"/>
    <p:sldId id="293" r:id="rId29"/>
    <p:sldId id="294" r:id="rId30"/>
    <p:sldId id="296" r:id="rId31"/>
    <p:sldId id="298" r:id="rId32"/>
    <p:sldId id="299" r:id="rId33"/>
    <p:sldId id="300" r:id="rId34"/>
    <p:sldId id="392" r:id="rId35"/>
    <p:sldId id="303" r:id="rId36"/>
    <p:sldId id="304" r:id="rId37"/>
    <p:sldId id="306" r:id="rId38"/>
    <p:sldId id="307" r:id="rId39"/>
    <p:sldId id="309" r:id="rId40"/>
    <p:sldId id="310" r:id="rId41"/>
    <p:sldId id="311" r:id="rId42"/>
    <p:sldId id="312" r:id="rId43"/>
    <p:sldId id="313" r:id="rId44"/>
    <p:sldId id="314" r:id="rId45"/>
    <p:sldId id="315" r:id="rId46"/>
    <p:sldId id="316" r:id="rId47"/>
    <p:sldId id="317" r:id="rId48"/>
    <p:sldId id="318" r:id="rId49"/>
    <p:sldId id="320" r:id="rId50"/>
    <p:sldId id="321" r:id="rId51"/>
    <p:sldId id="393" r:id="rId52"/>
    <p:sldId id="323" r:id="rId53"/>
    <p:sldId id="324" r:id="rId54"/>
    <p:sldId id="325" r:id="rId55"/>
    <p:sldId id="326" r:id="rId56"/>
    <p:sldId id="327" r:id="rId57"/>
    <p:sldId id="328" r:id="rId58"/>
    <p:sldId id="329" r:id="rId59"/>
    <p:sldId id="401" r:id="rId60"/>
    <p:sldId id="330" r:id="rId61"/>
    <p:sldId id="333" r:id="rId62"/>
    <p:sldId id="419" r:id="rId63"/>
    <p:sldId id="341" r:id="rId64"/>
    <p:sldId id="394" r:id="rId65"/>
    <p:sldId id="344" r:id="rId66"/>
    <p:sldId id="345" r:id="rId67"/>
    <p:sldId id="346" r:id="rId68"/>
    <p:sldId id="347" r:id="rId69"/>
    <p:sldId id="348" r:id="rId70"/>
    <p:sldId id="349" r:id="rId71"/>
    <p:sldId id="350" r:id="rId72"/>
    <p:sldId id="395" r:id="rId73"/>
    <p:sldId id="353" r:id="rId74"/>
    <p:sldId id="354" r:id="rId75"/>
    <p:sldId id="356" r:id="rId76"/>
    <p:sldId id="357" r:id="rId77"/>
    <p:sldId id="358" r:id="rId78"/>
    <p:sldId id="359" r:id="rId79"/>
    <p:sldId id="360" r:id="rId80"/>
    <p:sldId id="412" r:id="rId81"/>
  </p:sldIdLst>
  <p:sldSz cx="9144000" cy="6858000" type="screen4x3"/>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FFCC"/>
    <a:srgbClr val="0066FF"/>
    <a:srgbClr val="FFCCFF"/>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0" autoAdjust="0"/>
    <p:restoredTop sz="94660" autoAdjust="0"/>
  </p:normalViewPr>
  <p:slideViewPr>
    <p:cSldViewPr snapToObjects="1">
      <p:cViewPr varScale="1">
        <p:scale>
          <a:sx n="118" d="100"/>
          <a:sy n="118" d="100"/>
        </p:scale>
        <p:origin x="1762"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2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6CD1946-2155-4965-B1B4-991FD0302AB7}"/>
              </a:ext>
            </a:extLst>
          </p:cNvPr>
          <p:cNvSpPr>
            <a:spLocks noGrp="1" noChangeArrowheads="1"/>
          </p:cNvSpPr>
          <p:nvPr>
            <p:ph type="hdr" sz="quarter"/>
          </p:nvPr>
        </p:nvSpPr>
        <p:spPr bwMode="auto">
          <a:xfrm>
            <a:off x="0" y="0"/>
            <a:ext cx="2960688" cy="498475"/>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2CBC537D-E516-4006-82F4-A8D8486E977F}"/>
              </a:ext>
            </a:extLst>
          </p:cNvPr>
          <p:cNvSpPr>
            <a:spLocks noGrp="1" noChangeArrowheads="1"/>
          </p:cNvSpPr>
          <p:nvPr>
            <p:ph type="dt" idx="1"/>
          </p:nvPr>
        </p:nvSpPr>
        <p:spPr bwMode="auto">
          <a:xfrm>
            <a:off x="3870325" y="0"/>
            <a:ext cx="2962275" cy="498475"/>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544E0C98-E417-4021-9A3A-6E1B2B357A54}" type="datetimeFigureOut">
              <a:rPr lang="zh-CN" altLang="en-US"/>
              <a:pPr>
                <a:defRPr/>
              </a:pPr>
              <a:t>2020/5/11</a:t>
            </a:fld>
            <a:endParaRPr lang="zh-CN" altLang="en-US"/>
          </a:p>
        </p:txBody>
      </p:sp>
      <p:sp>
        <p:nvSpPr>
          <p:cNvPr id="2052" name="Rectangle 4">
            <a:extLst>
              <a:ext uri="{FF2B5EF4-FFF2-40B4-BE49-F238E27FC236}">
                <a16:creationId xmlns:a16="http://schemas.microsoft.com/office/drawing/2014/main" id="{0AE3C538-AB28-46BC-91CB-CB9393DEB435}"/>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A04D29E-C5BB-44FF-9C11-FB655C249079}"/>
              </a:ext>
            </a:extLst>
          </p:cNvPr>
          <p:cNvSpPr>
            <a:spLocks noGrp="1" noChangeArrowheads="1"/>
          </p:cNvSpPr>
          <p:nvPr>
            <p:ph type="body" sz="quarter" idx="3"/>
          </p:nvPr>
        </p:nvSpPr>
        <p:spPr bwMode="auto">
          <a:xfrm>
            <a:off x="682625" y="4740275"/>
            <a:ext cx="5467350" cy="448945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A0CA7A42-7817-4FE3-AD2E-22706DB64854}"/>
              </a:ext>
            </a:extLst>
          </p:cNvPr>
          <p:cNvSpPr>
            <a:spLocks noGrp="1" noChangeArrowheads="1"/>
          </p:cNvSpPr>
          <p:nvPr>
            <p:ph type="ftr" sz="quarter" idx="4"/>
          </p:nvPr>
        </p:nvSpPr>
        <p:spPr bwMode="auto">
          <a:xfrm>
            <a:off x="0" y="9477375"/>
            <a:ext cx="2960688" cy="500063"/>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2A660039-9796-4E6D-AF8B-33DD9ABEE576}"/>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B3F4ABD-FBFF-4F35-AA81-C5A4F901A476}" type="slidenum">
              <a:rPr altLang="en-US"/>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4001841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197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
            <a:ext cx="2057400" cy="6232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8100"/>
            <a:ext cx="6019800" cy="6232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2951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
            <a:ext cx="8229600" cy="113665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3759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6480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13638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0219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100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063648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41840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01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1AF8C81A-B783-40C7-8563-823758AE828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l="1405" t="12910" r="2878" b="10757"/>
          <a:stretch>
            <a:fillRect/>
          </a:stretch>
        </p:blipFill>
        <p:spPr bwMode="auto">
          <a:xfrm>
            <a:off x="-20638" y="838200"/>
            <a:ext cx="9159876"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03906F3E-6CD8-4D01-8324-391EA0DC635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6453188"/>
            <a:ext cx="91646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FE4CA592-C35F-4AB0-A805-D3CB17AB39B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0638" y="-26988"/>
            <a:ext cx="9164638"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5A75BA0A-B1EC-42F7-A618-9F81DC6F741B}"/>
              </a:ext>
            </a:extLst>
          </p:cNvPr>
          <p:cNvSpPr>
            <a:spLocks noGrp="1" noChangeArrowheads="1"/>
          </p:cNvSpPr>
          <p:nvPr>
            <p:ph type="title" idx="4294967295"/>
          </p:nvPr>
        </p:nvSpPr>
        <p:spPr bwMode="auto">
          <a:xfrm>
            <a:off x="457200" y="-38100"/>
            <a:ext cx="82296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23C04E31-C875-40B8-B9EA-D6EEDCD4E80D}"/>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86C46212-90E6-4CC5-A20B-46DE3F7A6FDB}"/>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C36A7E3B-6467-47F3-AC51-1343F012A527}"/>
              </a:ext>
            </a:extLst>
          </p:cNvPr>
          <p:cNvSpPr>
            <a:spLocks noGrp="1" noChangeArrowheads="1"/>
          </p:cNvSpPr>
          <p:nvPr>
            <p:ph type="ctrTitle"/>
          </p:nvPr>
        </p:nvSpPr>
        <p:spPr/>
        <p:txBody>
          <a:bodyPr/>
          <a:lstStyle/>
          <a:p>
            <a:pPr eaLnBrk="1" hangingPunct="1"/>
            <a:endParaRPr lang="zh-CN" altLang="zh-CN"/>
          </a:p>
        </p:txBody>
      </p:sp>
      <p:sp>
        <p:nvSpPr>
          <p:cNvPr id="3075" name="副标题 2">
            <a:extLst>
              <a:ext uri="{FF2B5EF4-FFF2-40B4-BE49-F238E27FC236}">
                <a16:creationId xmlns:a16="http://schemas.microsoft.com/office/drawing/2014/main" id="{1568C6EA-88A0-43DA-B0B1-C5E1CB93534A}"/>
              </a:ext>
            </a:extLst>
          </p:cNvPr>
          <p:cNvSpPr>
            <a:spLocks noGrp="1" noChangeArrowheads="1"/>
          </p:cNvSpPr>
          <p:nvPr>
            <p:ph type="subTitle" idx="1"/>
          </p:nvPr>
        </p:nvSpPr>
        <p:spPr/>
        <p:txBody>
          <a:bodyPr/>
          <a:lstStyle/>
          <a:p>
            <a:pPr eaLnBrk="1" hangingPunct="1"/>
            <a:endParaRPr lang="zh-CN" altLang="zh-CN">
              <a:solidFill>
                <a:srgbClr val="898989"/>
              </a:solidFill>
            </a:endParaRPr>
          </a:p>
        </p:txBody>
      </p:sp>
      <p:pic>
        <p:nvPicPr>
          <p:cNvPr id="3076" name="Picture 3">
            <a:extLst>
              <a:ext uri="{FF2B5EF4-FFF2-40B4-BE49-F238E27FC236}">
                <a16:creationId xmlns:a16="http://schemas.microsoft.com/office/drawing/2014/main" id="{48527063-B16A-46E6-8BF5-D12311F30D56}"/>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3">
            <a:extLst>
              <a:ext uri="{FF2B5EF4-FFF2-40B4-BE49-F238E27FC236}">
                <a16:creationId xmlns:a16="http://schemas.microsoft.com/office/drawing/2014/main" id="{6B9A7DD6-EB66-4A50-ADB1-B6ED33ED2C18}"/>
              </a:ext>
            </a:extLst>
          </p:cNvPr>
          <p:cNvSpPr>
            <a:spLocks noChangeArrowheads="1"/>
          </p:cNvSpPr>
          <p:nvPr/>
        </p:nvSpPr>
        <p:spPr bwMode="auto">
          <a:xfrm>
            <a:off x="1954215" y="5241131"/>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Font typeface="Wingdings" panose="05000000000000000000" pitchFamily="2" charset="2"/>
              <a:buNone/>
            </a:pPr>
            <a:r>
              <a:rPr lang="zh-CN" altLang="en-US" sz="2400" b="1" dirty="0">
                <a:solidFill>
                  <a:schemeClr val="bg1"/>
                </a:solidFill>
                <a:latin typeface="黑体" panose="02010609060101010101" pitchFamily="49" charset="-122"/>
                <a:ea typeface="黑体" panose="02010609060101010101" pitchFamily="49" charset="-122"/>
                <a:sym typeface="Arial" panose="020B0604020202020204" pitchFamily="34" charset="0"/>
              </a:rPr>
              <a:t>河北大学网络空间安全与计算机学院</a:t>
            </a:r>
            <a:endParaRPr lang="zh-CN" altLang="en-US" sz="240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3078" name="Rectangle 4">
            <a:extLst>
              <a:ext uri="{FF2B5EF4-FFF2-40B4-BE49-F238E27FC236}">
                <a16:creationId xmlns:a16="http://schemas.microsoft.com/office/drawing/2014/main" id="{470B8189-4B73-4B79-B8DD-A0494550B2BF}"/>
              </a:ext>
            </a:extLst>
          </p:cNvPr>
          <p:cNvSpPr>
            <a:spLocks noChangeArrowheads="1"/>
          </p:cNvSpPr>
          <p:nvPr/>
        </p:nvSpPr>
        <p:spPr bwMode="auto">
          <a:xfrm>
            <a:off x="323850" y="2130425"/>
            <a:ext cx="8208963"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en-US" altLang="zh-CN" sz="3600" b="1" dirty="0">
                <a:solidFill>
                  <a:schemeClr val="bg1"/>
                </a:solidFill>
                <a:latin typeface="Times New Roman" panose="02020603050405020304" pitchFamily="18" charset="0"/>
                <a:sym typeface="宋体" panose="02010600030101010101" pitchFamily="2" charset="-122"/>
              </a:rPr>
              <a:t>An Introduction to Database System</a:t>
            </a:r>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endParaRPr lang="zh-CN" altLang="en-US"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eaLnBrk="1" hangingPunct="1"/>
            <a:r>
              <a:rPr lang="zh-CN" altLang="en-US" sz="4800" b="1" dirty="0">
                <a:solidFill>
                  <a:schemeClr val="bg1"/>
                </a:solidFill>
                <a:latin typeface="黑体" panose="02010609060101010101" pitchFamily="49" charset="-122"/>
                <a:ea typeface="黑体" panose="02010609060101010101" pitchFamily="49" charset="-122"/>
                <a:sym typeface="宋体" panose="02010600030101010101" pitchFamily="2" charset="-122"/>
              </a:rPr>
              <a:t>第十一章  并发控制</a:t>
            </a:r>
          </a:p>
          <a:p>
            <a:pPr algn="ctr" eaLnBrk="1" hangingPunct="1"/>
            <a:br>
              <a:rPr lang="zh-CN" altLang="en-US" sz="6000" dirty="0">
                <a:latin typeface="黑体" panose="02010609060101010101" pitchFamily="49" charset="-122"/>
                <a:ea typeface="黑体" panose="02010609060101010101" pitchFamily="49" charset="-122"/>
                <a:sym typeface="宋体" panose="02010600030101010101" pitchFamily="2" charset="-122"/>
              </a:rPr>
            </a:br>
            <a:endParaRPr lang="en-US" altLang="zh-CN" sz="3600" b="1" dirty="0">
              <a:solidFill>
                <a:schemeClr val="bg1"/>
              </a:solidFill>
              <a:latin typeface="Times New Roman" panose="02020603050405020304" pitchFamily="18" charset="0"/>
              <a:sym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0EC698B-978E-4FCA-807A-52964134A26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14339" name="Rectangle 3">
            <a:extLst>
              <a:ext uri="{FF2B5EF4-FFF2-40B4-BE49-F238E27FC236}">
                <a16:creationId xmlns:a16="http://schemas.microsoft.com/office/drawing/2014/main" id="{113376FF-1212-4E20-8BED-74C2124DE3CF}"/>
              </a:ext>
            </a:extLst>
          </p:cNvPr>
          <p:cNvSpPr>
            <a:spLocks noGrp="1" noChangeArrowheads="1"/>
          </p:cNvSpPr>
          <p:nvPr>
            <p:ph type="body" idx="4294967295"/>
          </p:nvPr>
        </p:nvSpPr>
        <p:spPr>
          <a:xfrm>
            <a:off x="457200" y="1125538"/>
            <a:ext cx="8229600" cy="4840287"/>
          </a:xfrm>
          <a:ln>
            <a:miter/>
          </a:ln>
        </p:spPr>
        <p:txBody>
          <a:bodyPr/>
          <a:lstStyle/>
          <a:p>
            <a:pPr algn="just" eaLnBrk="1" hangingPunct="1">
              <a:lnSpc>
                <a:spcPct val="150000"/>
              </a:lnSpc>
              <a:defRPr/>
            </a:pPr>
            <a:r>
              <a:rPr lang="zh-CN" altLang="en-US" dirty="0"/>
              <a:t>并发操作带来的数据不一致性</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1.</a:t>
            </a:r>
            <a:r>
              <a:rPr lang="zh-CN" altLang="en-US" dirty="0">
                <a:solidFill>
                  <a:srgbClr val="0066FF"/>
                </a:solidFill>
              </a:rPr>
              <a:t>丢失修改（</a:t>
            </a:r>
            <a:r>
              <a:rPr lang="en-US" altLang="zh-CN" dirty="0">
                <a:solidFill>
                  <a:srgbClr val="0066FF"/>
                </a:solidFill>
              </a:rPr>
              <a:t>Lost Update</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2.</a:t>
            </a:r>
            <a:r>
              <a:rPr lang="zh-CN" altLang="en-US" dirty="0">
                <a:solidFill>
                  <a:srgbClr val="0066FF"/>
                </a:solidFill>
              </a:rPr>
              <a:t>不可重复读（</a:t>
            </a:r>
            <a:r>
              <a:rPr lang="en-US" altLang="zh-CN" dirty="0">
                <a:solidFill>
                  <a:srgbClr val="0066FF"/>
                </a:solidFill>
              </a:rPr>
              <a:t>Non-repeatable Read</a:t>
            </a:r>
            <a:r>
              <a:rPr lang="zh-CN" altLang="en-US" dirty="0">
                <a:solidFill>
                  <a:srgbClr val="0066FF"/>
                </a:solidFill>
              </a:rPr>
              <a:t>）</a:t>
            </a:r>
          </a:p>
          <a:p>
            <a:pPr marL="457200" lvl="1" indent="0" algn="just" eaLnBrk="1" hangingPunct="1">
              <a:lnSpc>
                <a:spcPct val="150000"/>
              </a:lnSpc>
              <a:buFont typeface="Wingdings" panose="05000000000000000000" pitchFamily="2" charset="2"/>
              <a:buNone/>
              <a:defRPr/>
            </a:pPr>
            <a:r>
              <a:rPr lang="en-US" altLang="zh-CN" dirty="0">
                <a:solidFill>
                  <a:srgbClr val="0066FF"/>
                </a:solidFill>
              </a:rPr>
              <a:t>3.</a:t>
            </a:r>
            <a:r>
              <a:rPr lang="zh-CN" altLang="en-US" dirty="0">
                <a:solidFill>
                  <a:srgbClr val="0066FF"/>
                </a:solidFill>
              </a:rPr>
              <a:t>读“脏”数据（</a:t>
            </a:r>
            <a:r>
              <a:rPr lang="en-US" altLang="zh-CN" dirty="0">
                <a:solidFill>
                  <a:srgbClr val="0066FF"/>
                </a:solidFill>
              </a:rPr>
              <a:t>Dirty Read</a:t>
            </a:r>
            <a:r>
              <a:rPr lang="zh-CN" altLang="en-US" dirty="0">
                <a:solidFill>
                  <a:srgbClr val="0066FF"/>
                </a:solidFill>
              </a:rPr>
              <a:t>）</a:t>
            </a:r>
          </a:p>
          <a:p>
            <a:pPr algn="just" eaLnBrk="1" hangingPunct="1">
              <a:lnSpc>
                <a:spcPct val="150000"/>
              </a:lnSpc>
              <a:defRPr/>
            </a:pPr>
            <a:r>
              <a:rPr lang="zh-CN" altLang="en-US" dirty="0"/>
              <a:t>记号</a:t>
            </a:r>
          </a:p>
          <a:p>
            <a:pPr lvl="1" algn="just" eaLnBrk="1" hangingPunct="1">
              <a:lnSpc>
                <a:spcPct val="150000"/>
              </a:lnSpc>
              <a:defRPr/>
            </a:pPr>
            <a:r>
              <a:rPr lang="en-US" altLang="zh-CN" dirty="0"/>
              <a:t>R(x):</a:t>
            </a:r>
            <a:r>
              <a:rPr lang="zh-CN" altLang="en-US" dirty="0"/>
              <a:t>读数据</a:t>
            </a:r>
            <a:r>
              <a:rPr lang="en-US" altLang="zh-CN" dirty="0"/>
              <a:t>x</a:t>
            </a:r>
          </a:p>
          <a:p>
            <a:pPr lvl="1" algn="just" eaLnBrk="1" hangingPunct="1">
              <a:lnSpc>
                <a:spcPct val="150000"/>
              </a:lnSpc>
              <a:defRPr/>
            </a:pPr>
            <a:r>
              <a:rPr lang="en-US" altLang="zh-CN" dirty="0"/>
              <a:t>W(x):</a:t>
            </a:r>
            <a:r>
              <a:rPr lang="zh-CN" altLang="en-US" dirty="0"/>
              <a:t>写数据</a:t>
            </a:r>
            <a:r>
              <a:rPr lang="en-US" altLang="zh-CN" dirty="0"/>
              <a:t>x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E868A8-64D5-486C-A1E7-063C42B169B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丢失修改</a:t>
            </a:r>
          </a:p>
        </p:txBody>
      </p:sp>
      <p:sp>
        <p:nvSpPr>
          <p:cNvPr id="14338" name="Rectangle 3">
            <a:extLst>
              <a:ext uri="{FF2B5EF4-FFF2-40B4-BE49-F238E27FC236}">
                <a16:creationId xmlns:a16="http://schemas.microsoft.com/office/drawing/2014/main" id="{9A0780C3-2B80-4A59-B390-578146B2561F}"/>
              </a:ext>
            </a:extLst>
          </p:cNvPr>
          <p:cNvSpPr>
            <a:spLocks noGrp="1"/>
          </p:cNvSpPr>
          <p:nvPr>
            <p:ph type="body" idx="4294967295"/>
          </p:nvPr>
        </p:nvSpPr>
        <p:spPr>
          <a:xfrm>
            <a:off x="457200" y="839788"/>
            <a:ext cx="8229600" cy="5484812"/>
          </a:xfrm>
          <a:ln>
            <a:miter/>
          </a:ln>
        </p:spPr>
        <p:txBody>
          <a:bodyPr/>
          <a:lstStyle/>
          <a:p>
            <a:pPr algn="just" eaLnBrk="1" hangingPunct="1">
              <a:lnSpc>
                <a:spcPct val="130000"/>
              </a:lnSpc>
              <a:defRPr/>
            </a:pPr>
            <a:r>
              <a:rPr lang="zh-CN" altLang="en-US" noProof="1"/>
              <a:t>两个事务</a:t>
            </a:r>
            <a:r>
              <a:rPr lang="en-US" altLang="zh-CN" noProof="1"/>
              <a:t>T</a:t>
            </a:r>
            <a:r>
              <a:rPr lang="en-US" altLang="zh-CN" baseline="-25000" noProof="1"/>
              <a:t>1</a:t>
            </a:r>
            <a:r>
              <a:rPr lang="zh-CN" altLang="en-US" noProof="1"/>
              <a:t>和</a:t>
            </a:r>
            <a:r>
              <a:rPr lang="en-US" altLang="zh-CN" noProof="1"/>
              <a:t>T</a:t>
            </a:r>
            <a:r>
              <a:rPr lang="en-US" altLang="zh-CN" baseline="-25000" noProof="1"/>
              <a:t>2</a:t>
            </a:r>
            <a:r>
              <a:rPr lang="zh-CN" altLang="en-US" noProof="1"/>
              <a:t>读入同一数据并修改，</a:t>
            </a:r>
            <a:r>
              <a:rPr lang="en-US" altLang="zh-CN" noProof="1"/>
              <a:t>T</a:t>
            </a:r>
            <a:r>
              <a:rPr lang="en-US" altLang="zh-CN" baseline="-25000" noProof="1"/>
              <a:t>2</a:t>
            </a:r>
            <a:r>
              <a:rPr lang="zh-CN" altLang="en-US" noProof="1"/>
              <a:t>的提交结果破坏了</a:t>
            </a:r>
            <a:r>
              <a:rPr lang="en-US" altLang="zh-CN" noProof="1"/>
              <a:t>T</a:t>
            </a:r>
            <a:r>
              <a:rPr lang="en-US" altLang="zh-CN" baseline="-25000" noProof="1"/>
              <a:t>1</a:t>
            </a:r>
            <a:r>
              <a:rPr lang="zh-CN" altLang="en-US" noProof="1"/>
              <a:t>提交的结果，导致</a:t>
            </a:r>
            <a:r>
              <a:rPr lang="en-US" altLang="zh-CN" noProof="1">
                <a:highlight>
                  <a:srgbClr val="CCFFCC"/>
                </a:highlight>
              </a:rPr>
              <a:t>T</a:t>
            </a:r>
            <a:r>
              <a:rPr lang="en-US" altLang="zh-CN" baseline="-25000" noProof="1">
                <a:highlight>
                  <a:srgbClr val="CCFFCC"/>
                </a:highlight>
              </a:rPr>
              <a:t>1</a:t>
            </a:r>
            <a:r>
              <a:rPr lang="zh-CN" altLang="en-US" noProof="1">
                <a:highlight>
                  <a:srgbClr val="CCFFCC"/>
                </a:highlight>
              </a:rPr>
              <a:t>的修改被丢失</a:t>
            </a:r>
            <a:r>
              <a:rPr lang="zh-CN" altLang="en-US" noProof="1"/>
              <a:t>。</a:t>
            </a:r>
          </a:p>
          <a:p>
            <a:pPr marL="0" indent="0" algn="just" eaLnBrk="1" hangingPunct="1">
              <a:lnSpc>
                <a:spcPct val="130000"/>
              </a:lnSpc>
              <a:buFont typeface="Wingdings" panose="05000000000000000000" pitchFamily="2" charset="2"/>
              <a:buNone/>
              <a:defRPr/>
            </a:pPr>
            <a:endParaRPr lang="zh-CN" altLang="en-US" noProof="1"/>
          </a:p>
        </p:txBody>
      </p:sp>
      <p:graphicFrame>
        <p:nvGraphicFramePr>
          <p:cNvPr id="14339" name="Group 3">
            <a:extLst>
              <a:ext uri="{FF2B5EF4-FFF2-40B4-BE49-F238E27FC236}">
                <a16:creationId xmlns:a16="http://schemas.microsoft.com/office/drawing/2014/main" id="{DD597AE6-3CDA-44F4-8D12-FA168EE31B9E}"/>
              </a:ext>
            </a:extLst>
          </p:cNvPr>
          <p:cNvGraphicFramePr>
            <a:graphicFrameLocks noGrp="1"/>
          </p:cNvGraphicFramePr>
          <p:nvPr>
            <p:extLst>
              <p:ext uri="{D42A27DB-BD31-4B8C-83A1-F6EECF244321}">
                <p14:modId xmlns:p14="http://schemas.microsoft.com/office/powerpoint/2010/main" val="3096391246"/>
              </p:ext>
            </p:extLst>
          </p:nvPr>
        </p:nvGraphicFramePr>
        <p:xfrm>
          <a:off x="901700" y="2062163"/>
          <a:ext cx="4233863" cy="4694052"/>
        </p:xfrm>
        <a:graphic>
          <a:graphicData uri="http://schemas.openxmlformats.org/drawingml/2006/table">
            <a:tbl>
              <a:tblPr/>
              <a:tblGrid>
                <a:gridCol w="2032483">
                  <a:extLst>
                    <a:ext uri="{9D8B030D-6E8A-4147-A177-3AD203B41FA5}">
                      <a16:colId xmlns:a16="http://schemas.microsoft.com/office/drawing/2014/main" val="20000"/>
                    </a:ext>
                  </a:extLst>
                </a:gridCol>
                <a:gridCol w="2201380">
                  <a:extLst>
                    <a:ext uri="{9D8B030D-6E8A-4147-A177-3AD203B41FA5}">
                      <a16:colId xmlns:a16="http://schemas.microsoft.com/office/drawing/2014/main" val="20001"/>
                    </a:ext>
                  </a:extLst>
                </a:gridCol>
              </a:tblGrid>
              <a:tr h="405663">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87741">
                <a:tc>
                  <a:txBody>
                    <a:bodyPr/>
                    <a:lstStyle/>
                    <a:p>
                      <a:pPr marL="0" marR="0" lvl="0" indent="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877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A←A-1</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87741">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L="91433" marR="91433" marT="45726" marB="457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FD96B4-A958-41E7-92F8-C8E1EF15747B}"/>
              </a:ext>
            </a:extLst>
          </p:cNvPr>
          <p:cNvSpPr>
            <a:spLocks noGrp="1" noChangeArrowheads="1"/>
          </p:cNvSpPr>
          <p:nvPr>
            <p:ph type="title" idx="4294967295"/>
          </p:nvPr>
        </p:nvSpPr>
        <p:spPr>
          <a:xfrm>
            <a:off x="914400" y="255588"/>
            <a:ext cx="7391400" cy="563562"/>
          </a:xfrm>
        </p:spPr>
        <p:txBody>
          <a:bodyPr lIns="90170" tIns="46990" rIns="90170" bIns="46990"/>
          <a:lstStyle/>
          <a:p>
            <a:pPr eaLnBrk="1" hangingPunct="1"/>
            <a:r>
              <a:rPr lang="en-US" altLang="zh-CN" sz="3600"/>
              <a:t>2. </a:t>
            </a:r>
            <a:r>
              <a:rPr lang="zh-CN" altLang="en-US" sz="3600"/>
              <a:t>不可重复读</a:t>
            </a:r>
          </a:p>
        </p:txBody>
      </p:sp>
      <p:sp>
        <p:nvSpPr>
          <p:cNvPr id="2" name="Rectangle 3">
            <a:extLst>
              <a:ext uri="{FF2B5EF4-FFF2-40B4-BE49-F238E27FC236}">
                <a16:creationId xmlns:a16="http://schemas.microsoft.com/office/drawing/2014/main" id="{77A3B7CD-0303-43F9-AD13-81C05602BBAE}"/>
              </a:ext>
            </a:extLst>
          </p:cNvPr>
          <p:cNvSpPr>
            <a:spLocks noGrp="1" noChangeArrowheads="1"/>
          </p:cNvSpPr>
          <p:nvPr>
            <p:ph type="body" idx="4294967295"/>
          </p:nvPr>
        </p:nvSpPr>
        <p:spPr>
          <a:xfrm>
            <a:off x="457200" y="1268413"/>
            <a:ext cx="8229600" cy="5056187"/>
          </a:xfrm>
        </p:spPr>
        <p:txBody>
          <a:bodyPr/>
          <a:lstStyle/>
          <a:p>
            <a:pPr algn="just" eaLnBrk="1" hangingPunct="1">
              <a:lnSpc>
                <a:spcPct val="130000"/>
              </a:lnSpc>
              <a:defRPr/>
            </a:pPr>
            <a:r>
              <a:rPr lang="zh-CN" altLang="en-US" dirty="0"/>
              <a:t>不可重复读是指：</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1</a:t>
            </a:r>
            <a:r>
              <a:rPr lang="zh-CN" altLang="en-US" dirty="0"/>
              <a:t>读取数据后，</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事务</a:t>
            </a:r>
            <a:r>
              <a:rPr lang="en-US" altLang="zh-CN" dirty="0"/>
              <a:t>T</a:t>
            </a:r>
            <a:r>
              <a:rPr lang="en-US" altLang="zh-CN" baseline="-25000" dirty="0"/>
              <a:t>2</a:t>
            </a:r>
            <a:r>
              <a:rPr lang="zh-CN" altLang="en-US" dirty="0"/>
              <a:t>执行更新操作，</a:t>
            </a:r>
            <a:endParaRPr lang="en-US" altLang="zh-CN" dirty="0"/>
          </a:p>
          <a:p>
            <a:pPr marL="0" indent="0" algn="just" eaLnBrk="1" hangingPunct="1">
              <a:lnSpc>
                <a:spcPct val="130000"/>
              </a:lnSpc>
              <a:buFont typeface="Wingdings" panose="05000000000000000000" pitchFamily="2" charset="2"/>
              <a:buNone/>
              <a:defRPr/>
            </a:pPr>
            <a:r>
              <a:rPr lang="en-US" altLang="zh-CN" dirty="0"/>
              <a:t>    </a:t>
            </a:r>
            <a:r>
              <a:rPr lang="zh-CN" altLang="en-US" dirty="0"/>
              <a:t>使</a:t>
            </a:r>
            <a:r>
              <a:rPr lang="en-US" altLang="zh-CN" dirty="0">
                <a:highlight>
                  <a:srgbClr val="CCFFCC"/>
                </a:highlight>
              </a:rPr>
              <a:t>T</a:t>
            </a:r>
            <a:r>
              <a:rPr lang="en-US" altLang="zh-CN" baseline="-25000" dirty="0">
                <a:highlight>
                  <a:srgbClr val="CCFFCC"/>
                </a:highlight>
              </a:rPr>
              <a:t>1</a:t>
            </a:r>
            <a:r>
              <a:rPr lang="zh-CN" altLang="en-US" dirty="0">
                <a:highlight>
                  <a:srgbClr val="CCFFCC"/>
                </a:highlight>
              </a:rPr>
              <a:t>无法再现</a:t>
            </a:r>
            <a:r>
              <a:rPr lang="zh-CN" altLang="en-US" dirty="0"/>
              <a:t>前一次读取结果。</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31E9045-7FC2-4449-82D3-D729A9DCFAC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5363" name="Rectangle 3">
            <a:extLst>
              <a:ext uri="{FF2B5EF4-FFF2-40B4-BE49-F238E27FC236}">
                <a16:creationId xmlns:a16="http://schemas.microsoft.com/office/drawing/2014/main" id="{203B8828-2226-49CE-8907-137BE7D43086}"/>
              </a:ext>
            </a:extLst>
          </p:cNvPr>
          <p:cNvSpPr>
            <a:spLocks noGrp="1" noChangeArrowheads="1"/>
          </p:cNvSpPr>
          <p:nvPr>
            <p:ph type="body" idx="4294967295"/>
          </p:nvPr>
        </p:nvSpPr>
        <p:spPr>
          <a:xfrm>
            <a:off x="539750" y="825500"/>
            <a:ext cx="8135938" cy="5133975"/>
          </a:xfrm>
        </p:spPr>
        <p:txBody>
          <a:bodyPr/>
          <a:lstStyle/>
          <a:p>
            <a:pPr eaLnBrk="1" hangingPunct="1">
              <a:lnSpc>
                <a:spcPct val="150000"/>
              </a:lnSpc>
            </a:pPr>
            <a:r>
              <a:rPr lang="zh-CN" altLang="en-US"/>
              <a:t>不可重复读包括三种情况：</a:t>
            </a:r>
          </a:p>
          <a:p>
            <a:pPr eaLnBrk="1" hangingPunct="1">
              <a:lnSpc>
                <a:spcPct val="150000"/>
              </a:lnSpc>
              <a:buFont typeface="Wingdings" panose="05000000000000000000" pitchFamily="2" charset="2"/>
              <a:buNone/>
            </a:pPr>
            <a:r>
              <a:rPr lang="zh-CN" altLang="en-US" sz="1800"/>
              <a:t>（</a:t>
            </a:r>
            <a:r>
              <a:rPr lang="en-US" altLang="zh-CN" sz="1800"/>
              <a:t>1</a:t>
            </a:r>
            <a:r>
              <a:rPr lang="zh-CN" altLang="en-US" sz="1800"/>
              <a:t>）事务</a:t>
            </a:r>
            <a:r>
              <a:rPr lang="en-US" altLang="zh-CN" sz="1800"/>
              <a:t>T</a:t>
            </a:r>
            <a:r>
              <a:rPr lang="en-US" altLang="zh-CN" sz="1800" baseline="-25000"/>
              <a:t>1</a:t>
            </a:r>
            <a:r>
              <a:rPr lang="zh-CN" altLang="en-US" sz="1800"/>
              <a:t>读取某一数据后，</a:t>
            </a:r>
            <a:r>
              <a:rPr lang="zh-CN" altLang="en-US" sz="1800">
                <a:solidFill>
                  <a:srgbClr val="FF00FF"/>
                </a:solidFill>
              </a:rPr>
              <a:t>事务</a:t>
            </a:r>
            <a:r>
              <a:rPr lang="en-US" altLang="zh-CN" sz="1800">
                <a:solidFill>
                  <a:srgbClr val="FF00FF"/>
                </a:solidFill>
              </a:rPr>
              <a:t>T</a:t>
            </a:r>
            <a:r>
              <a:rPr lang="en-US" altLang="zh-CN" sz="1800" baseline="-25000">
                <a:solidFill>
                  <a:srgbClr val="FF00FF"/>
                </a:solidFill>
              </a:rPr>
              <a:t>2</a:t>
            </a:r>
            <a:r>
              <a:rPr lang="zh-CN" altLang="en-US" sz="1800">
                <a:solidFill>
                  <a:srgbClr val="FF00FF"/>
                </a:solidFill>
              </a:rPr>
              <a:t>对其做了修改</a:t>
            </a:r>
            <a:r>
              <a:rPr lang="zh-CN" altLang="en-US" sz="1800"/>
              <a:t>，当事务</a:t>
            </a:r>
            <a:r>
              <a:rPr lang="en-US" altLang="zh-CN" sz="1800"/>
              <a:t>T</a:t>
            </a:r>
            <a:r>
              <a:rPr lang="en-US" altLang="zh-CN" sz="1800" baseline="-25000"/>
              <a:t>1</a:t>
            </a:r>
            <a:r>
              <a:rPr lang="zh-CN" altLang="en-US" sz="1800"/>
              <a:t>再次读该数据时，得到与前一次不同的值 </a:t>
            </a:r>
          </a:p>
        </p:txBody>
      </p:sp>
      <p:graphicFrame>
        <p:nvGraphicFramePr>
          <p:cNvPr id="17412" name="Group 4">
            <a:extLst>
              <a:ext uri="{FF2B5EF4-FFF2-40B4-BE49-F238E27FC236}">
                <a16:creationId xmlns:a16="http://schemas.microsoft.com/office/drawing/2014/main" id="{217F388B-6A99-41EC-B452-39092D41A80C}"/>
              </a:ext>
            </a:extLst>
          </p:cNvPr>
          <p:cNvGraphicFramePr>
            <a:graphicFrameLocks noGrp="1"/>
          </p:cNvGraphicFramePr>
          <p:nvPr/>
        </p:nvGraphicFramePr>
        <p:xfrm>
          <a:off x="468313" y="2492375"/>
          <a:ext cx="4162425" cy="4340225"/>
        </p:xfrm>
        <a:graphic>
          <a:graphicData uri="http://schemas.openxmlformats.org/drawingml/2006/table">
            <a:tbl>
              <a:tblPr/>
              <a:tblGrid>
                <a:gridCol w="2081847">
                  <a:extLst>
                    <a:ext uri="{9D8B030D-6E8A-4147-A177-3AD203B41FA5}">
                      <a16:colId xmlns:a16="http://schemas.microsoft.com/office/drawing/2014/main" val="20000"/>
                    </a:ext>
                  </a:extLst>
                </a:gridCol>
                <a:gridCol w="2080578">
                  <a:extLst>
                    <a:ext uri="{9D8B030D-6E8A-4147-A177-3AD203B41FA5}">
                      <a16:colId xmlns:a16="http://schemas.microsoft.com/office/drawing/2014/main" val="20001"/>
                    </a:ext>
                  </a:extLst>
                </a:gridCol>
              </a:tblGrid>
              <a:tr h="42296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8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65817">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65817">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5218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p>
                  </a:txBody>
                  <a:tcPr marL="91426" marR="91426" marT="45730" marB="4573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800" b="1" i="0" u="none" strike="noStrike" cap="none" normalizeH="0" baseline="0" dirty="0">
                        <a:ln>
                          <a:noFill/>
                        </a:ln>
                        <a:solidFill>
                          <a:schemeClr val="tx1"/>
                        </a:solidFill>
                        <a:effectLst/>
                        <a:latin typeface="Arial" pitchFamily="34" charset="0"/>
                        <a:ea typeface="宋体" pitchFamily="2" charset="-122"/>
                      </a:endParaRPr>
                    </a:p>
                  </a:txBody>
                  <a:tcPr marL="91426" marR="91426" marT="45730" marB="4573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6E3481-06FF-479A-874A-068B4604DA2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不可重复读（续）</a:t>
            </a:r>
          </a:p>
        </p:txBody>
      </p:sp>
      <p:sp>
        <p:nvSpPr>
          <p:cNvPr id="16387" name="Rectangle 3">
            <a:extLst>
              <a:ext uri="{FF2B5EF4-FFF2-40B4-BE49-F238E27FC236}">
                <a16:creationId xmlns:a16="http://schemas.microsoft.com/office/drawing/2014/main" id="{F32CFF0B-1521-48C5-9F6B-17F2F65A46E2}"/>
              </a:ext>
            </a:extLst>
          </p:cNvPr>
          <p:cNvSpPr>
            <a:spLocks noGrp="1" noChangeArrowheads="1"/>
          </p:cNvSpPr>
          <p:nvPr>
            <p:ph type="body" idx="4294967295"/>
          </p:nvPr>
        </p:nvSpPr>
        <p:spPr>
          <a:xfrm>
            <a:off x="457200" y="1196975"/>
            <a:ext cx="8362950" cy="4824413"/>
          </a:xfrm>
        </p:spPr>
        <p:txBody>
          <a:bodyPr/>
          <a:lstStyle/>
          <a:p>
            <a:pPr eaLnBrk="1" hangingPunct="1">
              <a:lnSpc>
                <a:spcPct val="140000"/>
              </a:lnSpc>
              <a:spcBef>
                <a:spcPct val="60000"/>
              </a:spcBef>
              <a:buFont typeface="Wingdings" panose="05000000000000000000" pitchFamily="2" charset="2"/>
              <a:buNone/>
            </a:pPr>
            <a:r>
              <a:rPr lang="zh-CN" altLang="en-US" sz="2400" dirty="0"/>
              <a:t>（</a:t>
            </a:r>
            <a:r>
              <a:rPr lang="en-US" altLang="zh-CN" sz="2400" dirty="0"/>
              <a:t>2</a:t>
            </a:r>
            <a:r>
              <a:rPr lang="zh-CN" altLang="en-US" sz="2400" dirty="0"/>
              <a:t>）事务</a:t>
            </a:r>
            <a:r>
              <a:rPr lang="en-US" altLang="zh-CN" sz="2400" dirty="0"/>
              <a:t>T</a:t>
            </a:r>
            <a:r>
              <a:rPr lang="en-US" altLang="zh-CN" sz="2400" baseline="-25000" dirty="0"/>
              <a:t>1</a:t>
            </a:r>
            <a:r>
              <a:rPr lang="zh-CN" altLang="en-US" sz="2400" dirty="0"/>
              <a:t>按一定条件从数据库中读取了某些数据记录后，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删除了其中部分记录</a:t>
            </a:r>
            <a:r>
              <a:rPr lang="zh-CN" altLang="en-US" sz="2400" dirty="0"/>
              <a:t>，当</a:t>
            </a:r>
            <a:r>
              <a:rPr lang="en-US" altLang="zh-CN" sz="2400" dirty="0"/>
              <a:t>T</a:t>
            </a:r>
            <a:r>
              <a:rPr lang="en-US" altLang="zh-CN" sz="2400" baseline="-25000" dirty="0"/>
              <a:t>1</a:t>
            </a:r>
            <a:r>
              <a:rPr lang="zh-CN" altLang="en-US" sz="2400" dirty="0"/>
              <a:t>再次按相同条件读取数据时，发现某些记录神秘地消失了。 </a:t>
            </a:r>
            <a:endParaRPr lang="en-US" altLang="zh-CN" sz="2400" dirty="0"/>
          </a:p>
          <a:p>
            <a:pPr eaLnBrk="1" hangingPunct="1">
              <a:lnSpc>
                <a:spcPct val="140000"/>
              </a:lnSpc>
              <a:spcBef>
                <a:spcPct val="60000"/>
              </a:spcBef>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a:t>
            </a:r>
            <a:r>
              <a:rPr lang="en-US" altLang="zh-CN" sz="2400" dirty="0"/>
              <a:t>3</a:t>
            </a:r>
            <a:r>
              <a:rPr lang="zh-CN" altLang="en-US" sz="2400" dirty="0"/>
              <a:t>）事务</a:t>
            </a:r>
            <a:r>
              <a:rPr lang="en-US" altLang="zh-CN" sz="2400" dirty="0"/>
              <a:t>T</a:t>
            </a:r>
            <a:r>
              <a:rPr lang="en-US" altLang="zh-CN" sz="2400" baseline="-25000" dirty="0"/>
              <a:t>1</a:t>
            </a:r>
            <a:r>
              <a:rPr lang="zh-CN" altLang="en-US" sz="2400" dirty="0"/>
              <a:t>按一定条件从数据库中读取某些数据记录后，</a:t>
            </a:r>
            <a:r>
              <a:rPr lang="zh-CN" altLang="en-US" sz="2400" dirty="0">
                <a:solidFill>
                  <a:srgbClr val="0066FF"/>
                </a:solidFill>
              </a:rPr>
              <a:t>事务</a:t>
            </a:r>
            <a:r>
              <a:rPr lang="en-US" altLang="zh-CN" sz="2400" dirty="0">
                <a:solidFill>
                  <a:srgbClr val="0066FF"/>
                </a:solidFill>
              </a:rPr>
              <a:t>T</a:t>
            </a:r>
            <a:r>
              <a:rPr lang="en-US" altLang="zh-CN" sz="2400" baseline="-25000" dirty="0">
                <a:solidFill>
                  <a:srgbClr val="0066FF"/>
                </a:solidFill>
              </a:rPr>
              <a:t>2</a:t>
            </a:r>
            <a:r>
              <a:rPr lang="zh-CN" altLang="en-US" sz="2400" dirty="0">
                <a:solidFill>
                  <a:srgbClr val="0066FF"/>
                </a:solidFill>
              </a:rPr>
              <a:t>插入了一些记录</a:t>
            </a:r>
            <a:r>
              <a:rPr lang="zh-CN" altLang="en-US" sz="2400" dirty="0"/>
              <a:t>，当</a:t>
            </a:r>
            <a:r>
              <a:rPr lang="en-US" altLang="zh-CN" sz="2400" dirty="0"/>
              <a:t>T</a:t>
            </a:r>
            <a:r>
              <a:rPr lang="en-US" altLang="zh-CN" sz="2400" baseline="-25000" dirty="0"/>
              <a:t>1</a:t>
            </a:r>
            <a:r>
              <a:rPr lang="zh-CN" altLang="en-US" sz="2400" dirty="0"/>
              <a:t>再次按相同条件读取数据时，发现多了一些记录。</a:t>
            </a:r>
            <a:endParaRPr lang="en-US" altLang="zh-CN" sz="2400" dirty="0"/>
          </a:p>
          <a:p>
            <a:pPr eaLnBrk="1" hangingPunct="1">
              <a:lnSpc>
                <a:spcPct val="140000"/>
              </a:lnSpc>
              <a:buFont typeface="Wingdings" panose="05000000000000000000" pitchFamily="2" charset="2"/>
              <a:buNone/>
            </a:pPr>
            <a:endParaRPr lang="zh-CN" altLang="en-US" sz="2400" dirty="0"/>
          </a:p>
          <a:p>
            <a:pPr eaLnBrk="1" hangingPunct="1">
              <a:lnSpc>
                <a:spcPct val="140000"/>
              </a:lnSpc>
              <a:buFont typeface="Wingdings" panose="05000000000000000000" pitchFamily="2" charset="2"/>
              <a:buNone/>
            </a:pPr>
            <a:r>
              <a:rPr lang="zh-CN" altLang="en-US" sz="2400" dirty="0"/>
              <a:t>     后两种不可重复读有时也称为</a:t>
            </a:r>
            <a:r>
              <a:rPr lang="zh-CN" altLang="en-US" sz="2400" u="sng" dirty="0">
                <a:solidFill>
                  <a:srgbClr val="FF00FF"/>
                </a:solidFill>
              </a:rPr>
              <a:t>幻影</a:t>
            </a:r>
            <a:r>
              <a:rPr lang="zh-CN" altLang="en-US" sz="2400" u="sng" dirty="0"/>
              <a:t>现象</a:t>
            </a:r>
            <a:r>
              <a:rPr lang="zh-CN" altLang="en-US" sz="2400" dirty="0"/>
              <a:t>（</a:t>
            </a:r>
            <a:r>
              <a:rPr lang="en-US" altLang="zh-CN" sz="2400" dirty="0"/>
              <a:t>Phantom Row</a:t>
            </a:r>
            <a:r>
              <a:rPr lang="zh-CN" altLang="en-US" sz="2400" dirty="0"/>
              <a:t>）</a:t>
            </a:r>
          </a:p>
          <a:p>
            <a:pPr eaLnBrk="1" hangingPunct="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417D4A9-B92F-4A7A-B647-24A5711A348F}"/>
              </a:ext>
            </a:extLst>
          </p:cNvPr>
          <p:cNvSpPr>
            <a:spLocks noGrp="1" noChangeArrowheads="1"/>
          </p:cNvSpPr>
          <p:nvPr>
            <p:ph type="title" idx="4294967295"/>
          </p:nvPr>
        </p:nvSpPr>
        <p:spPr>
          <a:xfrm>
            <a:off x="914400" y="193675"/>
            <a:ext cx="7391400" cy="563563"/>
          </a:xfrm>
        </p:spPr>
        <p:txBody>
          <a:bodyPr/>
          <a:lstStyle/>
          <a:p>
            <a:pPr eaLnBrk="1" hangingPunct="1"/>
            <a:r>
              <a:rPr lang="en-US" altLang="zh-CN" sz="3600"/>
              <a:t>3. </a:t>
            </a:r>
            <a:r>
              <a:rPr lang="zh-CN" altLang="en-US" sz="3600"/>
              <a:t>读“脏”数据</a:t>
            </a:r>
          </a:p>
        </p:txBody>
      </p:sp>
      <p:sp>
        <p:nvSpPr>
          <p:cNvPr id="17411" name="Rectangle 3">
            <a:extLst>
              <a:ext uri="{FF2B5EF4-FFF2-40B4-BE49-F238E27FC236}">
                <a16:creationId xmlns:a16="http://schemas.microsoft.com/office/drawing/2014/main" id="{927E8DD4-BED8-45BF-9CF1-9A20871C40B2}"/>
              </a:ext>
            </a:extLst>
          </p:cNvPr>
          <p:cNvSpPr>
            <a:spLocks noGrp="1" noChangeArrowheads="1"/>
          </p:cNvSpPr>
          <p:nvPr>
            <p:ph type="body" idx="4294967295"/>
          </p:nvPr>
        </p:nvSpPr>
        <p:spPr>
          <a:xfrm>
            <a:off x="457200" y="1125538"/>
            <a:ext cx="8229600" cy="4495800"/>
          </a:xfrm>
        </p:spPr>
        <p:txBody>
          <a:bodyPr/>
          <a:lstStyle/>
          <a:p>
            <a:pPr algn="just" eaLnBrk="1" hangingPunct="1">
              <a:lnSpc>
                <a:spcPct val="160000"/>
              </a:lnSpc>
              <a:buFont typeface="Wingdings" panose="05000000000000000000" pitchFamily="2" charset="2"/>
              <a:buNone/>
            </a:pPr>
            <a:r>
              <a:rPr lang="en-US" altLang="zh-CN" dirty="0"/>
              <a:t>   </a:t>
            </a:r>
            <a:r>
              <a:rPr lang="zh-CN" altLang="en-US" dirty="0"/>
              <a:t>读“脏”数据是指：</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1</a:t>
            </a:r>
            <a:r>
              <a:rPr lang="zh-CN" altLang="en-US" dirty="0"/>
              <a:t>修改某一数据，并将其写回磁盘</a:t>
            </a:r>
          </a:p>
          <a:p>
            <a:pPr marL="457200" lvl="1" indent="0" algn="just" eaLnBrk="1" hangingPunct="1">
              <a:lnSpc>
                <a:spcPct val="160000"/>
              </a:lnSpc>
              <a:buFont typeface="Wingdings" panose="05000000000000000000" pitchFamily="2" charset="2"/>
              <a:buNone/>
            </a:pPr>
            <a:r>
              <a:rPr lang="zh-CN" altLang="en-US" dirty="0"/>
              <a:t>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a:t>
            </a:r>
          </a:p>
          <a:p>
            <a:pPr marL="457200" lvl="1" indent="0" algn="just" eaLnBrk="1" hangingPunct="1">
              <a:lnSpc>
                <a:spcPct val="160000"/>
              </a:lnSpc>
              <a:buFont typeface="Wingdings" panose="05000000000000000000" pitchFamily="2" charset="2"/>
              <a:buNone/>
            </a:pPr>
            <a:r>
              <a:rPr lang="zh-CN" altLang="en-US" dirty="0"/>
              <a:t>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p>
          <a:p>
            <a:pPr marL="457200" lvl="1" indent="0" algn="just" eaLnBrk="1" hangingPunct="1">
              <a:lnSpc>
                <a:spcPct val="160000"/>
              </a:lnSpc>
              <a:buFont typeface="Wingdings" panose="05000000000000000000" pitchFamily="2" charset="2"/>
              <a:buNone/>
            </a:pPr>
            <a:r>
              <a:rPr lang="en-US" altLang="zh-CN" dirty="0"/>
              <a:t>T</a:t>
            </a:r>
            <a:r>
              <a:rPr lang="en-US" altLang="zh-CN" baseline="-25000" dirty="0"/>
              <a:t>2</a:t>
            </a:r>
            <a:r>
              <a:rPr lang="zh-CN" altLang="en-US" dirty="0"/>
              <a:t>读到的数据就为</a:t>
            </a:r>
            <a:r>
              <a:rPr lang="zh-CN" altLang="en-US" dirty="0">
                <a:solidFill>
                  <a:srgbClr val="0066FF"/>
                </a:solidFill>
                <a:highlight>
                  <a:srgbClr val="CCFFCC"/>
                </a:highlight>
              </a:rPr>
              <a:t>“脏”数据，即不正确的数据</a:t>
            </a:r>
            <a:r>
              <a:rPr lang="zh-CN" altLang="en-US" dirty="0">
                <a:highlight>
                  <a:srgbClr val="CCFFCC"/>
                </a:highlight>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B4BE25-A9E5-497A-9E02-360097A59E20}"/>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读“脏”数据（续）</a:t>
            </a:r>
          </a:p>
        </p:txBody>
      </p:sp>
      <p:graphicFrame>
        <p:nvGraphicFramePr>
          <p:cNvPr id="20483" name="Group 3">
            <a:extLst>
              <a:ext uri="{FF2B5EF4-FFF2-40B4-BE49-F238E27FC236}">
                <a16:creationId xmlns:a16="http://schemas.microsoft.com/office/drawing/2014/main" id="{9871FFCD-9057-4C36-B941-D11FD0D2E4BE}"/>
              </a:ext>
            </a:extLst>
          </p:cNvPr>
          <p:cNvGraphicFramePr>
            <a:graphicFrameLocks noGrp="1"/>
          </p:cNvGraphicFramePr>
          <p:nvPr>
            <p:ph idx="4294967295"/>
          </p:nvPr>
        </p:nvGraphicFramePr>
        <p:xfrm>
          <a:off x="684213" y="1268413"/>
          <a:ext cx="4103687" cy="4581524"/>
        </p:xfrm>
        <a:graphic>
          <a:graphicData uri="http://schemas.openxmlformats.org/drawingml/2006/table">
            <a:tbl>
              <a:tblPr/>
              <a:tblGrid>
                <a:gridCol w="2303611">
                  <a:extLst>
                    <a:ext uri="{9D8B030D-6E8A-4147-A177-3AD203B41FA5}">
                      <a16:colId xmlns:a16="http://schemas.microsoft.com/office/drawing/2014/main" val="20000"/>
                    </a:ext>
                  </a:extLst>
                </a:gridCol>
                <a:gridCol w="1800076">
                  <a:extLst>
                    <a:ext uri="{9D8B030D-6E8A-4147-A177-3AD203B41FA5}">
                      <a16:colId xmlns:a16="http://schemas.microsoft.com/office/drawing/2014/main" val="20001"/>
                    </a:ext>
                  </a:extLst>
                </a:gridCol>
              </a:tblGrid>
              <a:tr h="464106">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3017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R(C)=200</a:t>
                      </a:r>
                      <a:endParaRPr kumimoji="0" lang="en-US" sz="2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30178">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110617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3017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2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2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090" marB="460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200" b="1" i="0" u="none" strike="noStrike" cap="none" normalizeH="0" baseline="0" dirty="0">
                        <a:ln>
                          <a:noFill/>
                        </a:ln>
                        <a:solidFill>
                          <a:schemeClr val="tx1"/>
                        </a:solidFill>
                        <a:effectLst/>
                        <a:latin typeface="Arial" pitchFamily="34" charset="0"/>
                        <a:ea typeface="宋体" pitchFamily="2" charset="-122"/>
                      </a:endParaRPr>
                    </a:p>
                  </a:txBody>
                  <a:tcPr marT="46090" marB="460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bl>
          </a:graphicData>
        </a:graphic>
      </p:graphicFrame>
      <p:sp>
        <p:nvSpPr>
          <p:cNvPr id="18466" name="Text Box 177">
            <a:extLst>
              <a:ext uri="{FF2B5EF4-FFF2-40B4-BE49-F238E27FC236}">
                <a16:creationId xmlns:a16="http://schemas.microsoft.com/office/drawing/2014/main" id="{9A0076A7-6C89-4CC0-8BCB-D7360D414D12}"/>
              </a:ext>
            </a:extLst>
          </p:cNvPr>
          <p:cNvSpPr txBox="1">
            <a:spLocks noChangeArrowheads="1"/>
          </p:cNvSpPr>
          <p:nvPr/>
        </p:nvSpPr>
        <p:spPr bwMode="auto">
          <a:xfrm>
            <a:off x="611188" y="836613"/>
            <a:ext cx="136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400" b="1">
                <a:latin typeface="Times New Roman" panose="02020603050405020304" pitchFamily="18" charset="0"/>
              </a:rPr>
              <a:t>例如</a:t>
            </a:r>
          </a:p>
        </p:txBody>
      </p:sp>
      <p:sp>
        <p:nvSpPr>
          <p:cNvPr id="18467" name="Rectangle 178">
            <a:extLst>
              <a:ext uri="{FF2B5EF4-FFF2-40B4-BE49-F238E27FC236}">
                <a16:creationId xmlns:a16="http://schemas.microsoft.com/office/drawing/2014/main" id="{3B95285D-6EDF-4C4F-A795-E5558F458E36}"/>
              </a:ext>
            </a:extLst>
          </p:cNvPr>
          <p:cNvSpPr>
            <a:spLocks noChangeArrowheads="1"/>
          </p:cNvSpPr>
          <p:nvPr/>
        </p:nvSpPr>
        <p:spPr bwMode="auto">
          <a:xfrm>
            <a:off x="2049463" y="6092825"/>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b="1">
                <a:latin typeface="Times New Roman" panose="02020603050405020304" pitchFamily="18" charset="0"/>
              </a:rPr>
              <a:t>读“脏”数据 </a:t>
            </a:r>
          </a:p>
        </p:txBody>
      </p:sp>
      <p:sp>
        <p:nvSpPr>
          <p:cNvPr id="18468" name="Text Box 180">
            <a:extLst>
              <a:ext uri="{FF2B5EF4-FFF2-40B4-BE49-F238E27FC236}">
                <a16:creationId xmlns:a16="http://schemas.microsoft.com/office/drawing/2014/main" id="{30CA6A2D-5683-41D0-A9D9-A1CC141F40C0}"/>
              </a:ext>
            </a:extLst>
          </p:cNvPr>
          <p:cNvSpPr txBox="1">
            <a:spLocks noChangeArrowheads="1"/>
          </p:cNvSpPr>
          <p:nvPr/>
        </p:nvSpPr>
        <p:spPr bwMode="auto">
          <a:xfrm>
            <a:off x="5580063" y="2565400"/>
            <a:ext cx="26114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69" name="Text Box 181">
            <a:extLst>
              <a:ext uri="{FF2B5EF4-FFF2-40B4-BE49-F238E27FC236}">
                <a16:creationId xmlns:a16="http://schemas.microsoft.com/office/drawing/2014/main" id="{C1334B00-AF5E-4EC3-89D1-0D33E51D88E9}"/>
              </a:ext>
            </a:extLst>
          </p:cNvPr>
          <p:cNvSpPr txBox="1">
            <a:spLocks noChangeArrowheads="1"/>
          </p:cNvSpPr>
          <p:nvPr/>
        </p:nvSpPr>
        <p:spPr bwMode="auto">
          <a:xfrm>
            <a:off x="6516688" y="2425700"/>
            <a:ext cx="1943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18470" name="Text Box 182">
            <a:extLst>
              <a:ext uri="{FF2B5EF4-FFF2-40B4-BE49-F238E27FC236}">
                <a16:creationId xmlns:a16="http://schemas.microsoft.com/office/drawing/2014/main" id="{2408F784-4C1C-4F13-B0DB-658A9FA13B1A}"/>
              </a:ext>
            </a:extLst>
          </p:cNvPr>
          <p:cNvSpPr txBox="1">
            <a:spLocks noChangeArrowheads="1"/>
          </p:cNvSpPr>
          <p:nvPr/>
        </p:nvSpPr>
        <p:spPr bwMode="auto">
          <a:xfrm>
            <a:off x="5003800" y="1293813"/>
            <a:ext cx="3600450" cy="388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将</a:t>
            </a:r>
            <a:r>
              <a:rPr lang="en-US" altLang="zh-CN" sz="2200" b="1">
                <a:latin typeface="Times New Roman" panose="02020603050405020304" pitchFamily="18" charset="0"/>
              </a:rPr>
              <a:t>C</a:t>
            </a:r>
            <a:r>
              <a:rPr lang="zh-CN" altLang="en-US" sz="2200" b="1">
                <a:latin typeface="Times New Roman" panose="02020603050405020304" pitchFamily="18" charset="0"/>
              </a:rPr>
              <a:t>值修改为</a:t>
            </a:r>
            <a:r>
              <a:rPr lang="en-US" altLang="zh-CN" sz="2200" b="1">
                <a:latin typeface="Times New Roman" panose="02020603050405020304" pitchFamily="18" charset="0"/>
              </a:rPr>
              <a:t>200</a:t>
            </a:r>
            <a:r>
              <a:rPr lang="zh-CN" altLang="en-US" sz="2200" b="1">
                <a:latin typeface="Times New Roman" panose="02020603050405020304" pitchFamily="18" charset="0"/>
              </a:rPr>
              <a:t>，</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p>
          <a:p>
            <a:pPr eaLnBrk="1" hangingPunct="1">
              <a:lnSpc>
                <a:spcPct val="140000"/>
              </a:lnSpc>
              <a:buSzPct val="85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由于某种原因撤销，其修改作废，</a:t>
            </a:r>
            <a:r>
              <a:rPr lang="en-US" altLang="zh-CN" sz="2200" b="1">
                <a:latin typeface="Times New Roman" panose="02020603050405020304" pitchFamily="18" charset="0"/>
              </a:rPr>
              <a:t>C</a:t>
            </a:r>
            <a:r>
              <a:rPr lang="zh-CN" altLang="en-US" sz="2200" b="1">
                <a:latin typeface="Times New Roman" panose="02020603050405020304" pitchFamily="18" charset="0"/>
              </a:rPr>
              <a:t>恢复原值</a:t>
            </a:r>
            <a:r>
              <a:rPr lang="en-US" altLang="zh-CN" sz="2200" b="1">
                <a:latin typeface="Times New Roman" panose="02020603050405020304" pitchFamily="18" charset="0"/>
              </a:rPr>
              <a:t>100</a:t>
            </a:r>
          </a:p>
          <a:p>
            <a:pPr eaLnBrk="1" hangingPunct="1">
              <a:lnSpc>
                <a:spcPct val="140000"/>
              </a:lnSpc>
              <a:buSzPct val="85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C</a:t>
            </a:r>
            <a:r>
              <a:rPr lang="zh-CN" altLang="en-US" sz="2200" b="1">
                <a:latin typeface="Times New Roman" panose="02020603050405020304" pitchFamily="18" charset="0"/>
              </a:rPr>
              <a:t>为</a:t>
            </a:r>
            <a:r>
              <a:rPr lang="en-US" altLang="zh-CN" sz="2200" b="1">
                <a:latin typeface="Times New Roman" panose="02020603050405020304" pitchFamily="18" charset="0"/>
              </a:rPr>
              <a:t>200</a:t>
            </a:r>
            <a:r>
              <a:rPr lang="zh-CN" altLang="en-US" sz="2200" b="1">
                <a:latin typeface="Times New Roman" panose="02020603050405020304" pitchFamily="18" charset="0"/>
              </a:rPr>
              <a:t>，与数据库内容不一致，就是“脏”数据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B627447-B5C4-4E30-9B1C-2CC5D8CF783E}"/>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并发控制概述（续）</a:t>
            </a:r>
          </a:p>
        </p:txBody>
      </p:sp>
      <p:sp>
        <p:nvSpPr>
          <p:cNvPr id="2" name="Rectangle 3">
            <a:extLst>
              <a:ext uri="{FF2B5EF4-FFF2-40B4-BE49-F238E27FC236}">
                <a16:creationId xmlns:a16="http://schemas.microsoft.com/office/drawing/2014/main" id="{D9E94FC8-6192-4B53-B09E-5DF8DDA251C4}"/>
              </a:ext>
            </a:extLst>
          </p:cNvPr>
          <p:cNvSpPr>
            <a:spLocks noGrp="1" noChangeArrowheads="1"/>
          </p:cNvSpPr>
          <p:nvPr>
            <p:ph type="body" idx="4294967295"/>
          </p:nvPr>
        </p:nvSpPr>
        <p:spPr>
          <a:xfrm>
            <a:off x="457200" y="1052513"/>
            <a:ext cx="8186738" cy="5000625"/>
          </a:xfrm>
        </p:spPr>
        <p:txBody>
          <a:bodyPr/>
          <a:lstStyle/>
          <a:p>
            <a:pPr eaLnBrk="1" hangingPunct="1">
              <a:lnSpc>
                <a:spcPct val="160000"/>
              </a:lnSpc>
              <a:defRPr/>
            </a:pPr>
            <a:endParaRPr lang="zh-CN" altLang="en-US" sz="2400" dirty="0">
              <a:solidFill>
                <a:srgbClr val="FF00FF"/>
              </a:solidFill>
            </a:endParaRPr>
          </a:p>
          <a:p>
            <a:pPr marL="0" indent="0" eaLnBrk="1" hangingPunct="1">
              <a:lnSpc>
                <a:spcPct val="160000"/>
              </a:lnSpc>
              <a:buFont typeface="Wingdings" panose="05000000000000000000" pitchFamily="2" charset="2"/>
              <a:buNone/>
              <a:defRPr/>
            </a:pPr>
            <a:r>
              <a:rPr lang="zh-CN" altLang="en-US" sz="2400" dirty="0">
                <a:highlight>
                  <a:srgbClr val="CCFFCC"/>
                </a:highlight>
              </a:rPr>
              <a:t>并发控制</a:t>
            </a:r>
            <a:r>
              <a:rPr lang="zh-CN" altLang="en-US" sz="2400" dirty="0"/>
              <a:t>就是要用</a:t>
            </a:r>
            <a:r>
              <a:rPr lang="zh-CN" altLang="en-US" sz="2400" dirty="0">
                <a:solidFill>
                  <a:srgbClr val="FF00FF"/>
                </a:solidFill>
              </a:rPr>
              <a:t>正确的方式调度并发操作</a:t>
            </a:r>
            <a:r>
              <a:rPr lang="zh-CN" altLang="en-US" sz="2400" dirty="0"/>
              <a:t>，</a:t>
            </a:r>
            <a:endParaRPr lang="en-US" altLang="zh-CN" sz="2400" dirty="0"/>
          </a:p>
          <a:p>
            <a:pPr marL="0" indent="0" eaLnBrk="1" hangingPunct="1">
              <a:lnSpc>
                <a:spcPct val="160000"/>
              </a:lnSpc>
              <a:buFont typeface="Wingdings" panose="05000000000000000000" pitchFamily="2" charset="2"/>
              <a:buNone/>
              <a:defRPr/>
            </a:pPr>
            <a:r>
              <a:rPr lang="zh-CN" altLang="en-US" sz="2400" dirty="0"/>
              <a:t>使一个用户事务的执行不受其他事务的干扰，</a:t>
            </a:r>
            <a:endParaRPr lang="en-US" altLang="zh-CN" sz="2400" dirty="0"/>
          </a:p>
          <a:p>
            <a:pPr marL="0" indent="0" eaLnBrk="1" hangingPunct="1">
              <a:lnSpc>
                <a:spcPct val="160000"/>
              </a:lnSpc>
              <a:buFont typeface="Wingdings" panose="05000000000000000000" pitchFamily="2" charset="2"/>
              <a:buNone/>
              <a:defRPr/>
            </a:pPr>
            <a:r>
              <a:rPr lang="zh-CN" altLang="en-US" sz="2400" dirty="0"/>
              <a:t>从而避免造成数据的不一致性 。</a:t>
            </a:r>
            <a:endParaRPr lang="zh-CN"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DCFC8F4-B1FC-4AA9-87DD-0001D544CDA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0483" name="Rectangle 3">
            <a:extLst>
              <a:ext uri="{FF2B5EF4-FFF2-40B4-BE49-F238E27FC236}">
                <a16:creationId xmlns:a16="http://schemas.microsoft.com/office/drawing/2014/main" id="{98D9C599-A26D-43BF-9067-647C8C5DF732}"/>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solidFill>
                  <a:srgbClr val="0066FF"/>
                </a:solidFill>
              </a:rPr>
              <a:t>11.2  </a:t>
            </a:r>
            <a:r>
              <a:rPr lang="zh-CN" altLang="en-US" sz="2400">
                <a:solidFill>
                  <a:srgbClr val="0066FF"/>
                </a:solidFill>
              </a:rPr>
              <a:t>封锁</a:t>
            </a:r>
            <a:endParaRPr lang="en-US" altLang="zh-CN" sz="2400">
              <a:solidFill>
                <a:srgbClr val="0066FF"/>
              </a:solidFill>
            </a:endParaRPr>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A4E7BE6-A7FE-42DF-8B29-D8C87E6572A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11.2  </a:t>
            </a:r>
            <a:r>
              <a:rPr lang="zh-CN" altLang="en-US" sz="3600"/>
              <a:t>封锁</a:t>
            </a:r>
          </a:p>
        </p:txBody>
      </p:sp>
      <p:sp>
        <p:nvSpPr>
          <p:cNvPr id="25602" name="Rectangle 3">
            <a:extLst>
              <a:ext uri="{FF2B5EF4-FFF2-40B4-BE49-F238E27FC236}">
                <a16:creationId xmlns:a16="http://schemas.microsoft.com/office/drawing/2014/main" id="{DF38B0AF-2D48-4D16-9391-928013AA9AF8}"/>
              </a:ext>
            </a:extLst>
          </p:cNvPr>
          <p:cNvSpPr>
            <a:spLocks noGrp="1"/>
          </p:cNvSpPr>
          <p:nvPr>
            <p:ph type="body" idx="4294967295"/>
          </p:nvPr>
        </p:nvSpPr>
        <p:spPr>
          <a:xfrm>
            <a:off x="457200" y="958850"/>
            <a:ext cx="8229600" cy="5365750"/>
          </a:xfrm>
          <a:ln>
            <a:miter/>
          </a:ln>
        </p:spPr>
        <p:txBody>
          <a:bodyPr/>
          <a:lstStyle/>
          <a:p>
            <a:pPr eaLnBrk="1" hangingPunct="1">
              <a:lnSpc>
                <a:spcPct val="200000"/>
              </a:lnSpc>
              <a:defRPr/>
            </a:pPr>
            <a:r>
              <a:rPr lang="zh-CN" altLang="en-US" noProof="1">
                <a:solidFill>
                  <a:srgbClr val="0066FF"/>
                </a:solidFill>
                <a:highlight>
                  <a:srgbClr val="CCFFCC"/>
                </a:highlight>
                <a:sym typeface="+mn-ea"/>
              </a:rPr>
              <a:t>封锁</a:t>
            </a:r>
            <a:r>
              <a:rPr lang="zh-CN" altLang="en-US" noProof="1">
                <a:sym typeface="+mn-ea"/>
              </a:rPr>
              <a:t>就是事务</a:t>
            </a:r>
            <a:r>
              <a:rPr lang="en-US" altLang="zh-CN" noProof="1">
                <a:sym typeface="+mn-ea"/>
              </a:rPr>
              <a:t>T</a:t>
            </a:r>
            <a:r>
              <a:rPr lang="zh-CN" altLang="en-US" noProof="1">
                <a:sym typeface="+mn-ea"/>
              </a:rPr>
              <a:t>在对某个数据对象（例如表、记录等）操作之前，先向系统发出请求，对其加锁</a:t>
            </a:r>
            <a:endParaRPr lang="zh-CN" altLang="en-US" noProof="1"/>
          </a:p>
          <a:p>
            <a:pPr lvl="1" eaLnBrk="1" hangingPunct="1">
              <a:lnSpc>
                <a:spcPct val="200000"/>
              </a:lnSpc>
              <a:defRPr/>
            </a:pPr>
            <a:r>
              <a:rPr lang="zh-CN" altLang="en-US" sz="2055" noProof="1">
                <a:sym typeface="+mn-ea"/>
              </a:rPr>
              <a:t>加锁后事务</a:t>
            </a:r>
            <a:r>
              <a:rPr lang="en-US" altLang="zh-CN" sz="2055" noProof="1">
                <a:sym typeface="+mn-ea"/>
              </a:rPr>
              <a:t>T</a:t>
            </a:r>
            <a:r>
              <a:rPr lang="zh-CN" altLang="en-US" sz="2055" noProof="1">
                <a:sym typeface="+mn-ea"/>
              </a:rPr>
              <a:t>就对该数据对象有了一定的控制，在事务</a:t>
            </a:r>
            <a:r>
              <a:rPr lang="en-US" altLang="zh-CN" sz="2055" noProof="1">
                <a:sym typeface="+mn-ea"/>
              </a:rPr>
              <a:t>T</a:t>
            </a:r>
            <a:r>
              <a:rPr lang="zh-CN" altLang="en-US" sz="2055" noProof="1">
                <a:sym typeface="+mn-ea"/>
              </a:rPr>
              <a:t>释放它的锁之前，其它的事务不能更新此数据对象。</a:t>
            </a:r>
            <a:endParaRPr lang="zh-CN" altLang="en-US" sz="2055" noProof="1"/>
          </a:p>
          <a:p>
            <a:pPr lvl="1" eaLnBrk="1" hangingPunct="1">
              <a:lnSpc>
                <a:spcPct val="200000"/>
              </a:lnSpc>
              <a:defRPr/>
            </a:pPr>
            <a:r>
              <a:rPr lang="zh-CN" altLang="en-US" sz="2055" noProof="1">
                <a:sym typeface="+mn-ea"/>
              </a:rPr>
              <a:t>封锁是实现并发控制的一个非常重要的技术</a:t>
            </a:r>
            <a:endParaRPr lang="zh-CN" altLang="en-US" sz="2055"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4E9400-FBCA-4095-B179-4CBA199DE5C1}"/>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a:t>
            </a:r>
          </a:p>
        </p:txBody>
      </p:sp>
      <p:sp>
        <p:nvSpPr>
          <p:cNvPr id="2" name="Rectangle 3">
            <a:extLst>
              <a:ext uri="{FF2B5EF4-FFF2-40B4-BE49-F238E27FC236}">
                <a16:creationId xmlns:a16="http://schemas.microsoft.com/office/drawing/2014/main" id="{77DE445A-8BFC-4126-B911-65A258BCD3B7}"/>
              </a:ext>
            </a:extLst>
          </p:cNvPr>
          <p:cNvSpPr>
            <a:spLocks noGrp="1"/>
          </p:cNvSpPr>
          <p:nvPr>
            <p:ph type="body" idx="4294967295"/>
          </p:nvPr>
        </p:nvSpPr>
        <p:spPr>
          <a:xfrm>
            <a:off x="457200" y="1196975"/>
            <a:ext cx="8229600" cy="4697413"/>
          </a:xfrm>
          <a:ln>
            <a:miter/>
          </a:ln>
        </p:spPr>
        <p:txBody>
          <a:bodyPr/>
          <a:lstStyle/>
          <a:p>
            <a:pPr marL="0" indent="0" eaLnBrk="1" hangingPunct="1">
              <a:lnSpc>
                <a:spcPct val="180000"/>
              </a:lnSpc>
              <a:buFont typeface="Wingdings" panose="05000000000000000000" pitchFamily="2" charset="2"/>
              <a:buNone/>
              <a:defRPr/>
            </a:pPr>
            <a:r>
              <a:rPr lang="zh-CN" altLang="en-US" noProof="1"/>
              <a:t>    允许</a:t>
            </a:r>
            <a:r>
              <a:rPr lang="zh-CN" altLang="en-US" u="sng" noProof="1">
                <a:solidFill>
                  <a:srgbClr val="0066FF"/>
                </a:solidFill>
              </a:rPr>
              <a:t>多个用户同时使用</a:t>
            </a:r>
            <a:r>
              <a:rPr lang="zh-CN" altLang="en-US" noProof="1"/>
              <a:t>的数据库系统</a:t>
            </a:r>
          </a:p>
          <a:p>
            <a:pPr lvl="2" eaLnBrk="1" hangingPunct="1">
              <a:lnSpc>
                <a:spcPct val="180000"/>
              </a:lnSpc>
              <a:defRPr/>
            </a:pPr>
            <a:r>
              <a:rPr lang="en-US" altLang="zh-CN" noProof="1"/>
              <a:t>12306</a:t>
            </a:r>
            <a:r>
              <a:rPr lang="zh-CN" altLang="en-US" noProof="1"/>
              <a:t>火车定票数据库系统</a:t>
            </a:r>
            <a:endParaRPr lang="en-US" altLang="zh-CN" noProof="1"/>
          </a:p>
          <a:p>
            <a:pPr lvl="2" eaLnBrk="1" hangingPunct="1">
              <a:lnSpc>
                <a:spcPct val="180000"/>
              </a:lnSpc>
              <a:defRPr/>
            </a:pPr>
            <a:r>
              <a:rPr lang="zh-CN" altLang="en-US" noProof="1"/>
              <a:t>飞机订票数据库系统</a:t>
            </a:r>
          </a:p>
          <a:p>
            <a:pPr lvl="2" eaLnBrk="1" hangingPunct="1">
              <a:lnSpc>
                <a:spcPct val="180000"/>
              </a:lnSpc>
              <a:defRPr/>
            </a:pPr>
            <a:r>
              <a:rPr lang="zh-CN" altLang="en-US" noProof="1"/>
              <a:t>银行数据库系统 </a:t>
            </a:r>
          </a:p>
          <a:p>
            <a:pPr marL="457200" lvl="1" indent="0" eaLnBrk="1" hangingPunct="1">
              <a:lnSpc>
                <a:spcPct val="180000"/>
              </a:lnSpc>
              <a:buFont typeface="Wingdings" panose="05000000000000000000" pitchFamily="2" charset="2"/>
              <a:buNone/>
              <a:defRPr/>
            </a:pPr>
            <a:r>
              <a:rPr lang="zh-CN" altLang="en-US" noProof="1"/>
              <a:t>特点：在同一时刻</a:t>
            </a:r>
            <a:r>
              <a:rPr lang="zh-CN" altLang="en-US" i="1" u="sng" noProof="1"/>
              <a:t>并发运行</a:t>
            </a:r>
            <a:r>
              <a:rPr lang="zh-CN" altLang="en-US" noProof="1"/>
              <a:t>的事务数可达数百上千个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5D8C390-2650-43FA-B15C-81DC7D79860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基本封锁类型</a:t>
            </a:r>
          </a:p>
        </p:txBody>
      </p:sp>
      <p:sp>
        <p:nvSpPr>
          <p:cNvPr id="22531" name="Rectangle 3">
            <a:extLst>
              <a:ext uri="{FF2B5EF4-FFF2-40B4-BE49-F238E27FC236}">
                <a16:creationId xmlns:a16="http://schemas.microsoft.com/office/drawing/2014/main" id="{A97C13F1-4C62-48E2-8DD6-DD9A3FCF939A}"/>
              </a:ext>
            </a:extLst>
          </p:cNvPr>
          <p:cNvSpPr>
            <a:spLocks noGrp="1" noChangeArrowheads="1"/>
          </p:cNvSpPr>
          <p:nvPr>
            <p:ph type="body" idx="4294967295"/>
          </p:nvPr>
        </p:nvSpPr>
        <p:spPr>
          <a:xfrm>
            <a:off x="457200" y="1125538"/>
            <a:ext cx="8229600" cy="4840287"/>
          </a:xfrm>
        </p:spPr>
        <p:txBody>
          <a:bodyPr/>
          <a:lstStyle/>
          <a:p>
            <a:pPr eaLnBrk="1" hangingPunct="1">
              <a:lnSpc>
                <a:spcPct val="190000"/>
              </a:lnSpc>
            </a:pPr>
            <a:r>
              <a:rPr lang="zh-CN" altLang="en-US"/>
              <a:t>基本封锁类型</a:t>
            </a:r>
          </a:p>
          <a:p>
            <a:pPr lvl="1" eaLnBrk="1" hangingPunct="1">
              <a:lnSpc>
                <a:spcPct val="190000"/>
              </a:lnSpc>
            </a:pPr>
            <a:r>
              <a:rPr lang="zh-CN" altLang="en-US">
                <a:solidFill>
                  <a:srgbClr val="0066FF"/>
                </a:solidFill>
              </a:rPr>
              <a:t>排它锁</a:t>
            </a:r>
            <a:r>
              <a:rPr lang="zh-CN" altLang="en-US"/>
              <a:t>（</a:t>
            </a:r>
            <a:r>
              <a:rPr lang="en-US" altLang="zh-CN"/>
              <a:t>Exclusive Locks</a:t>
            </a:r>
            <a:r>
              <a:rPr lang="zh-CN" altLang="en-US"/>
              <a:t>，简记为</a:t>
            </a:r>
            <a:r>
              <a:rPr lang="en-US" altLang="zh-CN"/>
              <a:t>X</a:t>
            </a:r>
            <a:r>
              <a:rPr lang="zh-CN" altLang="en-US"/>
              <a:t>锁）</a:t>
            </a:r>
          </a:p>
          <a:p>
            <a:pPr lvl="1" eaLnBrk="1" hangingPunct="1">
              <a:lnSpc>
                <a:spcPct val="190000"/>
              </a:lnSpc>
            </a:pPr>
            <a:r>
              <a:rPr lang="zh-CN" altLang="en-US">
                <a:solidFill>
                  <a:srgbClr val="0066FF"/>
                </a:solidFill>
              </a:rPr>
              <a:t>共享锁</a:t>
            </a:r>
            <a:r>
              <a:rPr lang="zh-CN" altLang="en-US"/>
              <a:t>（</a:t>
            </a:r>
            <a:r>
              <a:rPr lang="en-US" altLang="zh-CN"/>
              <a:t>Share Locks</a:t>
            </a:r>
            <a:r>
              <a:rPr lang="zh-CN" altLang="en-US"/>
              <a:t>，简记为</a:t>
            </a:r>
            <a:r>
              <a:rPr lang="en-US" altLang="zh-CN"/>
              <a:t>S</a:t>
            </a:r>
            <a:r>
              <a:rPr lang="zh-CN" altLang="en-US"/>
              <a:t>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1BB7D8E-5143-4ECD-A7FA-5F982FD7F1B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排它锁</a:t>
            </a:r>
          </a:p>
        </p:txBody>
      </p:sp>
      <p:sp>
        <p:nvSpPr>
          <p:cNvPr id="23555" name="Rectangle 3">
            <a:extLst>
              <a:ext uri="{FF2B5EF4-FFF2-40B4-BE49-F238E27FC236}">
                <a16:creationId xmlns:a16="http://schemas.microsoft.com/office/drawing/2014/main" id="{9627C2CB-73CE-49AC-962D-C67B88B016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spcBef>
                <a:spcPct val="60000"/>
              </a:spcBef>
            </a:pPr>
            <a:r>
              <a:rPr lang="zh-CN" altLang="en-US" dirty="0">
                <a:solidFill>
                  <a:srgbClr val="0066FF"/>
                </a:solidFill>
              </a:rPr>
              <a:t>排它锁</a:t>
            </a:r>
            <a:r>
              <a:rPr lang="zh-CN" altLang="en-US" dirty="0"/>
              <a:t>又称为</a:t>
            </a:r>
            <a:r>
              <a:rPr lang="zh-CN" altLang="en-US" dirty="0">
                <a:highlight>
                  <a:srgbClr val="CCFFCC"/>
                </a:highlight>
              </a:rPr>
              <a:t>写锁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lvl="1" eaLnBrk="1" hangingPunct="1">
              <a:lnSpc>
                <a:spcPct val="15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7569F4-F00F-48FE-9B5A-10F31BAB477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共享锁</a:t>
            </a:r>
          </a:p>
        </p:txBody>
      </p:sp>
      <p:sp>
        <p:nvSpPr>
          <p:cNvPr id="24579" name="Rectangle 3">
            <a:extLst>
              <a:ext uri="{FF2B5EF4-FFF2-40B4-BE49-F238E27FC236}">
                <a16:creationId xmlns:a16="http://schemas.microsoft.com/office/drawing/2014/main" id="{BCFB45B1-966C-4508-B87F-315765A8EB9D}"/>
              </a:ext>
            </a:extLst>
          </p:cNvPr>
          <p:cNvSpPr>
            <a:spLocks noGrp="1" noChangeArrowheads="1"/>
          </p:cNvSpPr>
          <p:nvPr>
            <p:ph type="body" idx="4294967295"/>
          </p:nvPr>
        </p:nvSpPr>
        <p:spPr>
          <a:xfrm>
            <a:off x="457200" y="1268413"/>
            <a:ext cx="8229600" cy="5056187"/>
          </a:xfrm>
        </p:spPr>
        <p:txBody>
          <a:bodyPr/>
          <a:lstStyle/>
          <a:p>
            <a:pPr eaLnBrk="1" hangingPunct="1">
              <a:lnSpc>
                <a:spcPct val="150000"/>
              </a:lnSpc>
            </a:pPr>
            <a:r>
              <a:rPr lang="zh-CN" altLang="en-US" dirty="0">
                <a:solidFill>
                  <a:srgbClr val="0066FF"/>
                </a:solidFill>
              </a:rPr>
              <a:t>共享锁</a:t>
            </a:r>
            <a:r>
              <a:rPr lang="zh-CN" altLang="en-US" dirty="0"/>
              <a:t>又称为</a:t>
            </a:r>
            <a:r>
              <a:rPr lang="zh-CN" altLang="en-US" dirty="0">
                <a:highlight>
                  <a:srgbClr val="CCFFCC"/>
                </a:highlight>
              </a:rPr>
              <a:t>读锁</a:t>
            </a:r>
          </a:p>
          <a:p>
            <a:pPr lvl="1" eaLnBrk="1" hangingPunct="1">
              <a:lnSpc>
                <a:spcPct val="15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lvl="1" eaLnBrk="1" hangingPunct="1">
              <a:lnSpc>
                <a:spcPct val="150000"/>
              </a:lnSpc>
              <a:spcBef>
                <a:spcPct val="60000"/>
              </a:spcBef>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pPr eaLnBrk="1" hangingPunct="1">
              <a:lnSpc>
                <a:spcPct val="110000"/>
              </a:lnSpc>
              <a:spcBef>
                <a:spcPct val="60000"/>
              </a:spcBef>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904CA9-04D7-4AC8-A328-F6CF4B97DAFA}"/>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锁的相容矩阵</a:t>
            </a:r>
          </a:p>
        </p:txBody>
      </p:sp>
      <p:sp>
        <p:nvSpPr>
          <p:cNvPr id="25603" name="Text Box 4">
            <a:extLst>
              <a:ext uri="{FF2B5EF4-FFF2-40B4-BE49-F238E27FC236}">
                <a16:creationId xmlns:a16="http://schemas.microsoft.com/office/drawing/2014/main" id="{2FA97F4A-8CA1-49A9-B4DD-0B0900C24548}"/>
              </a:ext>
            </a:extLst>
          </p:cNvPr>
          <p:cNvSpPr txBox="1">
            <a:spLocks noChangeArrowheads="1"/>
          </p:cNvSpPr>
          <p:nvPr/>
        </p:nvSpPr>
        <p:spPr bwMode="auto">
          <a:xfrm>
            <a:off x="2700338" y="4652963"/>
            <a:ext cx="28114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en-US" altLang="zh-CN" sz="2000" b="1">
                <a:latin typeface="Times New Roman" panose="02020603050405020304" pitchFamily="18" charset="0"/>
              </a:rPr>
              <a:t>Y=Yes</a:t>
            </a:r>
            <a:r>
              <a:rPr lang="zh-CN" altLang="en-US" sz="2000" b="1">
                <a:latin typeface="Times New Roman" panose="02020603050405020304" pitchFamily="18" charset="0"/>
              </a:rPr>
              <a:t>，相容的请求</a:t>
            </a:r>
            <a:endParaRPr lang="zh-CN" altLang="en-US" sz="3200" b="1">
              <a:latin typeface="Times New Roman" panose="02020603050405020304" pitchFamily="18" charset="0"/>
            </a:endParaRPr>
          </a:p>
          <a:p>
            <a:pPr eaLnBrk="1" hangingPunct="1">
              <a:buSzPct val="100000"/>
              <a:buFont typeface="Wingdings" panose="05000000000000000000" pitchFamily="2" charset="2"/>
              <a:buNone/>
            </a:pPr>
            <a:r>
              <a:rPr lang="en-US" altLang="zh-CN" sz="2000" b="1">
                <a:latin typeface="Times New Roman" panose="02020603050405020304" pitchFamily="18" charset="0"/>
              </a:rPr>
              <a:t>N=No</a:t>
            </a:r>
            <a:r>
              <a:rPr lang="zh-CN" altLang="en-US" sz="2000" b="1">
                <a:latin typeface="Times New Roman" panose="02020603050405020304" pitchFamily="18" charset="0"/>
              </a:rPr>
              <a:t>，不相容的请求</a:t>
            </a:r>
            <a:endParaRPr lang="zh-CN" altLang="en-US" sz="6000" b="1">
              <a:latin typeface="Times New Roman" panose="02020603050405020304" pitchFamily="18" charset="0"/>
            </a:endParaRPr>
          </a:p>
        </p:txBody>
      </p:sp>
      <p:sp>
        <p:nvSpPr>
          <p:cNvPr id="25604" name="Line 57">
            <a:extLst>
              <a:ext uri="{FF2B5EF4-FFF2-40B4-BE49-F238E27FC236}">
                <a16:creationId xmlns:a16="http://schemas.microsoft.com/office/drawing/2014/main" id="{B80EDD0A-3DC3-4A58-93F0-873377B3293E}"/>
              </a:ext>
            </a:extLst>
          </p:cNvPr>
          <p:cNvSpPr>
            <a:spLocks noChangeShapeType="1"/>
          </p:cNvSpPr>
          <p:nvPr/>
        </p:nvSpPr>
        <p:spPr bwMode="auto">
          <a:xfrm>
            <a:off x="1116013" y="1557338"/>
            <a:ext cx="1727200" cy="8636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 name="表格 58">
            <a:extLst>
              <a:ext uri="{FF2B5EF4-FFF2-40B4-BE49-F238E27FC236}">
                <a16:creationId xmlns:a16="http://schemas.microsoft.com/office/drawing/2014/main" id="{E1985C18-DB8B-4C91-9BAD-7D832D7E80AD}"/>
              </a:ext>
            </a:extLst>
          </p:cNvPr>
          <p:cNvGraphicFramePr>
            <a:graphicFrameLocks noGrp="1"/>
          </p:cNvGraphicFramePr>
          <p:nvPr/>
        </p:nvGraphicFramePr>
        <p:xfrm>
          <a:off x="1116013" y="1557338"/>
          <a:ext cx="6829424" cy="2820988"/>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822952">
                <a:tc>
                  <a:txBody>
                    <a:bodyPr/>
                    <a:lstStyle/>
                    <a:p>
                      <a:pPr marL="0" marR="0" indent="0" algn="ctr" defTabSz="914400" rtl="0" eaLnBrk="1" latinLnBrk="0" hangingPunct="1">
                        <a:spcBef>
                          <a:spcPts val="0"/>
                        </a:spcBef>
                        <a:spcAft>
                          <a:spcPts val="0"/>
                        </a:spcAft>
                        <a:buClrTx/>
                        <a:buSzTx/>
                        <a:buFontTx/>
                        <a:buNone/>
                        <a:defRPr/>
                      </a:pPr>
                      <a:r>
                        <a:rPr lang="en-US" altLang="zh-CN" sz="2400" b="1" dirty="0">
                          <a:solidFill>
                            <a:schemeClr val="tx1"/>
                          </a:solidFill>
                        </a:rPr>
                        <a:t>T</a:t>
                      </a:r>
                      <a:r>
                        <a:rPr lang="en-US" altLang="zh-CN" sz="2400" b="1" baseline="-25000" dirty="0">
                          <a:solidFill>
                            <a:schemeClr val="tx1"/>
                          </a:solidFill>
                        </a:rPr>
                        <a:t>1</a:t>
                      </a:r>
                    </a:p>
                    <a:p>
                      <a:pPr marL="0" marR="0" indent="0" algn="ctr" defTabSz="914400" rtl="0" eaLnBrk="1" latinLnBrk="0" hangingPunct="1">
                        <a:spcBef>
                          <a:spcPts val="0"/>
                        </a:spcBef>
                        <a:spcAft>
                          <a:spcPts val="0"/>
                        </a:spcAft>
                        <a:buClrTx/>
                        <a:buSzTx/>
                        <a:buFontTx/>
                        <a:buNone/>
                        <a:defRPr/>
                      </a:pPr>
                      <a:endParaRPr lang="en-US" altLang="zh-CN"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2400" b="1" dirty="0">
                          <a:solidFill>
                            <a:schemeClr val="tx1"/>
                          </a:solidFill>
                        </a:rPr>
                        <a:t>X</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S</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solidFill>
                            <a:schemeClr val="tx1"/>
                          </a:solidFill>
                        </a:rPr>
                        <a:t>_</a:t>
                      </a:r>
                      <a:endParaRPr lang="zh-CN" altLang="en-US" sz="2400" b="1" dirty="0">
                        <a:solidFill>
                          <a:schemeClr val="tx1"/>
                        </a:solidFill>
                      </a:endParaRPr>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666012">
                <a:tc>
                  <a:txBody>
                    <a:bodyPr/>
                    <a:lstStyle/>
                    <a:p>
                      <a:pPr algn="ctr"/>
                      <a:r>
                        <a:rPr lang="en-US" altLang="zh-CN" sz="2400" b="1" dirty="0"/>
                        <a:t>X</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666012">
                <a:tc>
                  <a:txBody>
                    <a:bodyPr/>
                    <a:lstStyle/>
                    <a:p>
                      <a:pPr algn="ctr"/>
                      <a:r>
                        <a:rPr lang="en-US" altLang="zh-CN" sz="2400" b="1" dirty="0"/>
                        <a:t>S</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N</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666012">
                <a:tc>
                  <a:txBody>
                    <a:bodyPr/>
                    <a:lstStyle/>
                    <a:p>
                      <a:pPr algn="ctr"/>
                      <a:r>
                        <a:rPr lang="en-US" altLang="zh-CN" sz="2400" b="1" dirty="0"/>
                        <a:t>_</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2400" b="1" dirty="0"/>
                        <a:t>Y</a:t>
                      </a:r>
                      <a:endParaRPr lang="zh-CN" altLang="en-US" sz="2400" b="1" dirty="0"/>
                    </a:p>
                  </a:txBody>
                  <a:tcPr marL="91430" marR="91430"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25632" name="TextBox 59">
            <a:extLst>
              <a:ext uri="{FF2B5EF4-FFF2-40B4-BE49-F238E27FC236}">
                <a16:creationId xmlns:a16="http://schemas.microsoft.com/office/drawing/2014/main" id="{FC70889D-2AD8-4A4E-B77B-03E12BBF72F0}"/>
              </a:ext>
            </a:extLst>
          </p:cNvPr>
          <p:cNvSpPr txBox="1">
            <a:spLocks noChangeArrowheads="1"/>
          </p:cNvSpPr>
          <p:nvPr/>
        </p:nvSpPr>
        <p:spPr bwMode="auto">
          <a:xfrm>
            <a:off x="1187450" y="1844675"/>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t>T</a:t>
            </a:r>
            <a:r>
              <a:rPr lang="en-US" altLang="zh-CN" b="1" baseline="-25000"/>
              <a:t>2</a:t>
            </a:r>
            <a:endParaRPr lang="zh-CN" altLang="en-US" b="1" baseline="-25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0652B07-4384-4378-8F6D-49BC305A954B}"/>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26627" name="Rectangle 3">
            <a:extLst>
              <a:ext uri="{FF2B5EF4-FFF2-40B4-BE49-F238E27FC236}">
                <a16:creationId xmlns:a16="http://schemas.microsoft.com/office/drawing/2014/main" id="{AD544880-D356-4CBD-80BB-FA027729DF40}"/>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solidFill>
                  <a:srgbClr val="0066FF"/>
                </a:solidFill>
              </a:rPr>
              <a:t>11.3 </a:t>
            </a:r>
            <a:r>
              <a:rPr lang="zh-CN" altLang="en-US" sz="2400">
                <a:solidFill>
                  <a:srgbClr val="0066FF"/>
                </a:solidFill>
              </a:rPr>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A4B89-9DF8-40FF-8EBD-AFE75D3F930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11.3  </a:t>
            </a:r>
            <a:r>
              <a:rPr lang="zh-CN" altLang="en-US" sz="3600"/>
              <a:t>封锁协议</a:t>
            </a:r>
          </a:p>
        </p:txBody>
      </p:sp>
      <p:sp>
        <p:nvSpPr>
          <p:cNvPr id="27651" name="Rectangle 3">
            <a:extLst>
              <a:ext uri="{FF2B5EF4-FFF2-40B4-BE49-F238E27FC236}">
                <a16:creationId xmlns:a16="http://schemas.microsoft.com/office/drawing/2014/main" id="{9075CD5E-2D8D-43F6-8F89-E2298A6D3BF2}"/>
              </a:ext>
            </a:extLst>
          </p:cNvPr>
          <p:cNvSpPr>
            <a:spLocks noGrp="1" noChangeArrowheads="1"/>
          </p:cNvSpPr>
          <p:nvPr>
            <p:ph type="body" idx="4294967295"/>
          </p:nvPr>
        </p:nvSpPr>
        <p:spPr>
          <a:xfrm>
            <a:off x="457200" y="1052513"/>
            <a:ext cx="8229600" cy="4640262"/>
          </a:xfrm>
        </p:spPr>
        <p:txBody>
          <a:bodyPr/>
          <a:lstStyle/>
          <a:p>
            <a:pPr marL="0" indent="0" eaLnBrk="1" hangingPunct="1">
              <a:lnSpc>
                <a:spcPct val="150000"/>
              </a:lnSpc>
              <a:spcBef>
                <a:spcPct val="0"/>
              </a:spcBef>
              <a:buFont typeface="Wingdings" panose="05000000000000000000" pitchFamily="2" charset="2"/>
              <a:buNone/>
            </a:pPr>
            <a:r>
              <a:rPr lang="zh-CN" altLang="en-US"/>
              <a:t>在运用</a:t>
            </a:r>
            <a:r>
              <a:rPr lang="en-US" altLang="zh-CN"/>
              <a:t>X</a:t>
            </a:r>
            <a:r>
              <a:rPr lang="zh-CN" altLang="en-US"/>
              <a:t>锁和</a:t>
            </a:r>
            <a:r>
              <a:rPr lang="en-US" altLang="zh-CN"/>
              <a:t>S</a:t>
            </a:r>
            <a:r>
              <a:rPr lang="zh-CN" altLang="en-US"/>
              <a:t>锁对数据对象加锁时，需要约定一些规则，这些规则为</a:t>
            </a:r>
            <a:r>
              <a:rPr lang="zh-CN" altLang="en-US">
                <a:solidFill>
                  <a:srgbClr val="0066FF"/>
                </a:solidFill>
              </a:rPr>
              <a:t>封锁协议</a:t>
            </a:r>
            <a:r>
              <a:rPr lang="zh-CN" altLang="en-US"/>
              <a:t>（</a:t>
            </a:r>
            <a:r>
              <a:rPr lang="en-US" altLang="zh-CN"/>
              <a:t>Locking Protocol</a:t>
            </a:r>
            <a:r>
              <a:rPr lang="zh-CN" altLang="en-US"/>
              <a:t>）。 </a:t>
            </a:r>
            <a:endParaRPr lang="zh-CN" altLang="en-US" sz="3200"/>
          </a:p>
          <a:p>
            <a:pPr lvl="2">
              <a:lnSpc>
                <a:spcPct val="150000"/>
              </a:lnSpc>
              <a:spcBef>
                <a:spcPct val="0"/>
              </a:spcBef>
              <a:buSzPct val="87000"/>
              <a:buFont typeface="Wingdings" panose="05000000000000000000" pitchFamily="2" charset="2"/>
              <a:buChar char="l"/>
            </a:pPr>
            <a:endParaRPr lang="zh-CN" altLang="en-US" sz="2200"/>
          </a:p>
          <a:p>
            <a:pPr lvl="2">
              <a:lnSpc>
                <a:spcPct val="150000"/>
              </a:lnSpc>
              <a:spcBef>
                <a:spcPct val="0"/>
              </a:spcBef>
              <a:buSzPct val="87000"/>
              <a:buFont typeface="Wingdings" panose="05000000000000000000" pitchFamily="2" charset="2"/>
              <a:buChar char="l"/>
            </a:pPr>
            <a:r>
              <a:rPr lang="zh-CN" altLang="en-US" sz="2200"/>
              <a:t>何时申请</a:t>
            </a:r>
            <a:r>
              <a:rPr lang="en-US" altLang="zh-CN" sz="2200"/>
              <a:t>X</a:t>
            </a:r>
            <a:r>
              <a:rPr lang="zh-CN" altLang="en-US" sz="2200"/>
              <a:t>锁或</a:t>
            </a:r>
            <a:r>
              <a:rPr lang="en-US" altLang="zh-CN" sz="2200"/>
              <a:t>S</a:t>
            </a:r>
            <a:r>
              <a:rPr lang="zh-CN" altLang="en-US" sz="2200"/>
              <a:t>锁</a:t>
            </a:r>
          </a:p>
          <a:p>
            <a:pPr lvl="2">
              <a:lnSpc>
                <a:spcPct val="150000"/>
              </a:lnSpc>
              <a:spcBef>
                <a:spcPct val="0"/>
              </a:spcBef>
              <a:buSzPct val="87000"/>
              <a:buFont typeface="Wingdings" panose="05000000000000000000" pitchFamily="2" charset="2"/>
              <a:buChar char="l"/>
            </a:pPr>
            <a:r>
              <a:rPr lang="zh-CN" altLang="en-US" sz="2200"/>
              <a:t>持锁时间</a:t>
            </a:r>
          </a:p>
          <a:p>
            <a:pPr lvl="2">
              <a:lnSpc>
                <a:spcPct val="150000"/>
              </a:lnSpc>
              <a:spcBef>
                <a:spcPct val="0"/>
              </a:spcBef>
              <a:buSzPct val="87000"/>
              <a:buFont typeface="Wingdings" panose="05000000000000000000" pitchFamily="2" charset="2"/>
              <a:buChar char="l"/>
            </a:pPr>
            <a:r>
              <a:rPr lang="zh-CN" altLang="en-US" sz="2200"/>
              <a:t>何时释放</a:t>
            </a:r>
          </a:p>
          <a:p>
            <a:pPr marL="457200" lvl="1" indent="0">
              <a:lnSpc>
                <a:spcPct val="150000"/>
              </a:lnSpc>
              <a:spcBef>
                <a:spcPct val="0"/>
              </a:spcBef>
              <a:buFont typeface="Wingdings" panose="05000000000000000000" pitchFamily="2" charset="2"/>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34FF9E-2418-4A7A-B24C-95CD4176336C}"/>
              </a:ext>
            </a:extLst>
          </p:cNvPr>
          <p:cNvSpPr>
            <a:spLocks noGrp="1" noChangeArrowheads="1"/>
          </p:cNvSpPr>
          <p:nvPr>
            <p:ph type="title" idx="4294967295"/>
          </p:nvPr>
        </p:nvSpPr>
        <p:spPr>
          <a:xfrm>
            <a:off x="900113" y="-38100"/>
            <a:ext cx="8064500" cy="1136650"/>
          </a:xfrm>
        </p:spPr>
        <p:txBody>
          <a:bodyPr/>
          <a:lstStyle/>
          <a:p>
            <a:pPr eaLnBrk="1" hangingPunct="1"/>
            <a:r>
              <a:rPr lang="zh-CN" altLang="en-US" sz="3600"/>
              <a:t>保持数据一致性的常用封锁协议</a:t>
            </a:r>
          </a:p>
        </p:txBody>
      </p:sp>
      <p:sp>
        <p:nvSpPr>
          <p:cNvPr id="28675" name="Rectangle 3">
            <a:extLst>
              <a:ext uri="{FF2B5EF4-FFF2-40B4-BE49-F238E27FC236}">
                <a16:creationId xmlns:a16="http://schemas.microsoft.com/office/drawing/2014/main" id="{6F76BB61-3864-4D53-8B02-FD7F5956D293}"/>
              </a:ext>
            </a:extLst>
          </p:cNvPr>
          <p:cNvSpPr>
            <a:spLocks noGrp="1" noChangeArrowheads="1"/>
          </p:cNvSpPr>
          <p:nvPr>
            <p:ph type="body" idx="4294967295"/>
          </p:nvPr>
        </p:nvSpPr>
        <p:spPr>
          <a:xfrm>
            <a:off x="457200" y="1196975"/>
            <a:ext cx="8229600" cy="5127625"/>
          </a:xfrm>
        </p:spPr>
        <p:txBody>
          <a:bodyPr/>
          <a:lstStyle/>
          <a:p>
            <a:pPr eaLnBrk="1" hangingPunct="1"/>
            <a:r>
              <a:rPr lang="zh-CN" altLang="en-US"/>
              <a:t>三级封锁协议</a:t>
            </a:r>
          </a:p>
          <a:p>
            <a:pPr marL="533400" lvl="1" indent="0">
              <a:lnSpc>
                <a:spcPct val="160000"/>
              </a:lnSpc>
              <a:buFont typeface="Wingdings" panose="05000000000000000000" pitchFamily="2" charset="2"/>
              <a:buNone/>
            </a:pPr>
            <a:r>
              <a:rPr lang="en-US" altLang="zh-CN"/>
              <a:t>1.</a:t>
            </a:r>
            <a:r>
              <a:rPr lang="zh-CN" altLang="en-US"/>
              <a:t>一级封锁协议</a:t>
            </a:r>
          </a:p>
          <a:p>
            <a:pPr marL="533400" lvl="1" indent="0">
              <a:lnSpc>
                <a:spcPct val="160000"/>
              </a:lnSpc>
              <a:buFont typeface="Wingdings" panose="05000000000000000000" pitchFamily="2" charset="2"/>
              <a:buNone/>
            </a:pPr>
            <a:r>
              <a:rPr lang="en-US" altLang="zh-CN"/>
              <a:t>2.</a:t>
            </a:r>
            <a:r>
              <a:rPr lang="zh-CN" altLang="en-US"/>
              <a:t>二级封锁协议</a:t>
            </a:r>
          </a:p>
          <a:p>
            <a:pPr marL="533400" lvl="1" indent="0">
              <a:lnSpc>
                <a:spcPct val="160000"/>
              </a:lnSpc>
              <a:buFont typeface="Wingdings" panose="05000000000000000000" pitchFamily="2" charset="2"/>
              <a:buNone/>
            </a:pPr>
            <a:r>
              <a:rPr lang="en-US" altLang="zh-CN"/>
              <a:t>3.</a:t>
            </a:r>
            <a:r>
              <a:rPr lang="zh-CN" altLang="en-US"/>
              <a:t>三级封锁协议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9746D0D-9989-42D1-8C48-DF2D079B54D1}"/>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一级封锁协议</a:t>
            </a:r>
          </a:p>
        </p:txBody>
      </p:sp>
      <p:sp>
        <p:nvSpPr>
          <p:cNvPr id="35842" name="Rectangle 3">
            <a:extLst>
              <a:ext uri="{FF2B5EF4-FFF2-40B4-BE49-F238E27FC236}">
                <a16:creationId xmlns:a16="http://schemas.microsoft.com/office/drawing/2014/main" id="{EC0C65BA-BE38-45D7-9E9D-6DD1505D04FF}"/>
              </a:ext>
            </a:extLst>
          </p:cNvPr>
          <p:cNvSpPr>
            <a:spLocks noGrp="1"/>
          </p:cNvSpPr>
          <p:nvPr>
            <p:ph type="body" idx="4294967295"/>
          </p:nvPr>
        </p:nvSpPr>
        <p:spPr>
          <a:xfrm>
            <a:off x="457200" y="1052513"/>
            <a:ext cx="8229600" cy="4913312"/>
          </a:xfrm>
          <a:ln>
            <a:miter/>
          </a:ln>
        </p:spPr>
        <p:txBody>
          <a:bodyPr/>
          <a:lstStyle/>
          <a:p>
            <a:pPr eaLnBrk="1" hangingPunct="1">
              <a:lnSpc>
                <a:spcPct val="120000"/>
              </a:lnSpc>
              <a:spcBef>
                <a:spcPct val="0"/>
              </a:spcBef>
              <a:defRPr/>
            </a:pPr>
            <a:r>
              <a:rPr lang="zh-CN" altLang="en-US" noProof="1"/>
              <a:t>一级封锁协议</a:t>
            </a:r>
          </a:p>
          <a:p>
            <a:pPr lvl="1">
              <a:lnSpc>
                <a:spcPct val="120000"/>
              </a:lnSpc>
              <a:spcBef>
                <a:spcPct val="0"/>
              </a:spcBef>
              <a:defRPr/>
            </a:pPr>
            <a:r>
              <a:rPr lang="zh-CN" altLang="en-US" noProof="1"/>
              <a:t>事务</a:t>
            </a:r>
            <a:r>
              <a:rPr lang="en-US" altLang="zh-CN" noProof="1"/>
              <a:t>T</a:t>
            </a:r>
            <a:r>
              <a:rPr lang="zh-CN" altLang="en-US" noProof="1"/>
              <a:t>在修改数据</a:t>
            </a:r>
            <a:r>
              <a:rPr lang="en-US" altLang="zh-CN" noProof="1"/>
              <a:t>R</a:t>
            </a:r>
            <a:r>
              <a:rPr lang="zh-CN" altLang="en-US" noProof="1"/>
              <a:t>之前必须先对其加</a:t>
            </a:r>
            <a:r>
              <a:rPr lang="en-US" altLang="zh-CN" noProof="1"/>
              <a:t>X</a:t>
            </a:r>
            <a:r>
              <a:rPr lang="zh-CN" altLang="en-US" noProof="1"/>
              <a:t>锁，直到事务结束才释放。</a:t>
            </a:r>
          </a:p>
          <a:p>
            <a:pPr lvl="2">
              <a:lnSpc>
                <a:spcPct val="120000"/>
              </a:lnSpc>
              <a:spcBef>
                <a:spcPct val="0"/>
              </a:spcBef>
              <a:buSzPct val="87000"/>
              <a:buFont typeface="Wingdings" pitchFamily="2" charset="2"/>
              <a:buChar char="l"/>
              <a:defRPr/>
            </a:pPr>
            <a:r>
              <a:rPr lang="zh-CN" altLang="en-US" sz="2200" noProof="1"/>
              <a:t>正常结束（</a:t>
            </a:r>
            <a:r>
              <a:rPr lang="en-US" altLang="zh-CN" sz="2200" noProof="1"/>
              <a:t>COMMIT</a:t>
            </a:r>
            <a:r>
              <a:rPr lang="zh-CN" altLang="en-US" sz="2200" noProof="1"/>
              <a:t>）</a:t>
            </a:r>
          </a:p>
          <a:p>
            <a:pPr lvl="2">
              <a:lnSpc>
                <a:spcPct val="120000"/>
              </a:lnSpc>
              <a:spcBef>
                <a:spcPct val="0"/>
              </a:spcBef>
              <a:buSzPct val="87000"/>
              <a:buFont typeface="Wingdings" pitchFamily="2" charset="2"/>
              <a:buChar char="l"/>
              <a:defRPr/>
            </a:pPr>
            <a:r>
              <a:rPr lang="zh-CN" altLang="en-US" sz="2200" noProof="1"/>
              <a:t>非正常结束（</a:t>
            </a:r>
            <a:r>
              <a:rPr lang="en-US" altLang="zh-CN" sz="2200" noProof="1"/>
              <a:t>ROLLBACK</a:t>
            </a:r>
            <a:r>
              <a:rPr lang="zh-CN" altLang="en-US" sz="2200" noProof="1"/>
              <a:t>）</a:t>
            </a:r>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endParaRPr lang="zh-CN" altLang="en-US" noProof="1"/>
          </a:p>
          <a:p>
            <a:pPr marL="457200" lvl="1" indent="0" eaLnBrk="1" hangingPunct="1">
              <a:lnSpc>
                <a:spcPct val="120000"/>
              </a:lnSpc>
              <a:spcBef>
                <a:spcPct val="0"/>
              </a:spcBef>
              <a:buFont typeface="Wingdings" panose="05000000000000000000" pitchFamily="2" charset="2"/>
              <a:buNone/>
              <a:defRPr/>
            </a:pPr>
            <a:r>
              <a:rPr lang="zh-CN" altLang="en-US" noProof="1"/>
              <a:t>一级封锁协议可防止</a:t>
            </a:r>
            <a:r>
              <a:rPr lang="zh-CN" altLang="en-US" noProof="1">
                <a:highlight>
                  <a:srgbClr val="CCFFCC"/>
                </a:highlight>
              </a:rPr>
              <a:t>丢失修改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E082613-0026-4E5D-93E6-D4C4B676D2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使用封锁机制解决丢失修改问题</a:t>
            </a:r>
          </a:p>
        </p:txBody>
      </p:sp>
      <p:graphicFrame>
        <p:nvGraphicFramePr>
          <p:cNvPr id="35843" name="Group 3">
            <a:extLst>
              <a:ext uri="{FF2B5EF4-FFF2-40B4-BE49-F238E27FC236}">
                <a16:creationId xmlns:a16="http://schemas.microsoft.com/office/drawing/2014/main" id="{9552C6A0-4941-4782-AE5C-826D73F421CB}"/>
              </a:ext>
            </a:extLst>
          </p:cNvPr>
          <p:cNvGraphicFramePr>
            <a:graphicFrameLocks noGrp="1"/>
          </p:cNvGraphicFramePr>
          <p:nvPr>
            <p:ph idx="4294967295"/>
          </p:nvPr>
        </p:nvGraphicFramePr>
        <p:xfrm>
          <a:off x="914400" y="908050"/>
          <a:ext cx="4546600" cy="5610220"/>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4007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R(A)=15</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A←A-1</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73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W(A)=14</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73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226" marB="46226"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226" marB="4622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0769" name="Text Box 194">
            <a:extLst>
              <a:ext uri="{FF2B5EF4-FFF2-40B4-BE49-F238E27FC236}">
                <a16:creationId xmlns:a16="http://schemas.microsoft.com/office/drawing/2014/main" id="{5BDE5AE7-9E03-40E4-A6C8-7EA5CD49945C}"/>
              </a:ext>
            </a:extLst>
          </p:cNvPr>
          <p:cNvSpPr txBox="1">
            <a:spLocks noChangeArrowheads="1"/>
          </p:cNvSpPr>
          <p:nvPr/>
        </p:nvSpPr>
        <p:spPr bwMode="auto">
          <a:xfrm>
            <a:off x="269875" y="981075"/>
            <a:ext cx="644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例：</a:t>
            </a:r>
          </a:p>
        </p:txBody>
      </p:sp>
      <p:sp>
        <p:nvSpPr>
          <p:cNvPr id="30770" name="Text Box 240">
            <a:extLst>
              <a:ext uri="{FF2B5EF4-FFF2-40B4-BE49-F238E27FC236}">
                <a16:creationId xmlns:a16="http://schemas.microsoft.com/office/drawing/2014/main" id="{51D05F36-E66A-4BA6-9B16-665A1AA5B97A}"/>
              </a:ext>
            </a:extLst>
          </p:cNvPr>
          <p:cNvSpPr txBox="1">
            <a:spLocks noChangeArrowheads="1"/>
          </p:cNvSpPr>
          <p:nvPr/>
        </p:nvSpPr>
        <p:spPr bwMode="auto">
          <a:xfrm>
            <a:off x="5580063" y="1557338"/>
            <a:ext cx="3455987"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在读</a:t>
            </a:r>
            <a:r>
              <a:rPr lang="en-US" altLang="zh-CN" sz="2200" b="1">
                <a:latin typeface="Times New Roman" panose="02020603050405020304" pitchFamily="18" charset="0"/>
              </a:rPr>
              <a:t>A</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当</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再请求对</a:t>
            </a:r>
            <a:r>
              <a:rPr lang="en-US" altLang="zh-CN" sz="2200" b="1">
                <a:latin typeface="Times New Roman" panose="02020603050405020304" pitchFamily="18" charset="0"/>
              </a:rPr>
              <a:t>A</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锁时被拒绝</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A</a:t>
            </a:r>
            <a:r>
              <a:rPr lang="zh-CN" altLang="en-US" sz="2200" b="1">
                <a:latin typeface="Times New Roman" panose="02020603050405020304" pitchFamily="18" charset="0"/>
              </a:rPr>
              <a:t>上的锁后获得对</a:t>
            </a:r>
            <a:r>
              <a:rPr lang="en-US" altLang="zh-CN" sz="2200" b="1">
                <a:latin typeface="Times New Roman" panose="02020603050405020304" pitchFamily="18" charset="0"/>
              </a:rPr>
              <a:t>A</a:t>
            </a:r>
            <a:r>
              <a:rPr lang="zh-CN" altLang="en-US" sz="2200" b="1">
                <a:latin typeface="Times New Roman" panose="02020603050405020304" pitchFamily="18" charset="0"/>
              </a:rPr>
              <a:t>的</a:t>
            </a:r>
            <a:r>
              <a:rPr lang="en-US" altLang="zh-CN" sz="2200" b="1">
                <a:latin typeface="Times New Roman" panose="02020603050405020304" pitchFamily="18" charset="0"/>
              </a:rPr>
              <a:t>X</a:t>
            </a:r>
            <a:r>
              <a:rPr lang="zh-CN" altLang="en-US" sz="2200" b="1">
                <a:latin typeface="Times New Roman" panose="02020603050405020304" pitchFamily="18" charset="0"/>
              </a:rPr>
              <a:t>锁</a:t>
            </a:r>
          </a:p>
          <a:p>
            <a:pPr eaLnBrk="1" hangingPunct="1">
              <a:spcBef>
                <a:spcPct val="50000"/>
              </a:spcBef>
              <a:buSzPct val="100000"/>
              <a:buFont typeface="Wingdings" panose="05000000000000000000" pitchFamily="2" charset="2"/>
              <a:buChar char="n"/>
            </a:pPr>
            <a:r>
              <a:rPr lang="zh-CN" altLang="en-US" sz="2200" b="1">
                <a:latin typeface="Times New Roman" panose="02020603050405020304" pitchFamily="18" charset="0"/>
              </a:rPr>
              <a:t>这时</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读到的</a:t>
            </a:r>
            <a:r>
              <a:rPr lang="en-US" altLang="zh-CN" sz="2200" b="1">
                <a:latin typeface="Times New Roman" panose="02020603050405020304" pitchFamily="18" charset="0"/>
              </a:rPr>
              <a:t>A</a:t>
            </a:r>
            <a:r>
              <a:rPr lang="zh-CN" altLang="en-US" sz="2200" b="1">
                <a:latin typeface="Times New Roman" panose="02020603050405020304" pitchFamily="18" charset="0"/>
              </a:rPr>
              <a:t>已经是</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更新过的值</a:t>
            </a:r>
            <a:r>
              <a:rPr lang="en-US" altLang="zh-CN" sz="2200" b="1">
                <a:latin typeface="Times New Roman" panose="02020603050405020304" pitchFamily="18" charset="0"/>
              </a:rPr>
              <a:t>15</a:t>
            </a:r>
          </a:p>
          <a:p>
            <a:pPr eaLnBrk="1" hangingPunct="1">
              <a:spcBef>
                <a:spcPct val="50000"/>
              </a:spcBef>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按此新的</a:t>
            </a:r>
            <a:r>
              <a:rPr lang="en-US" altLang="zh-CN" sz="2200" b="1">
                <a:latin typeface="Times New Roman" panose="02020603050405020304" pitchFamily="18" charset="0"/>
              </a:rPr>
              <a:t>A</a:t>
            </a:r>
            <a:r>
              <a:rPr lang="zh-CN" altLang="en-US" sz="2200" b="1">
                <a:latin typeface="Times New Roman" panose="02020603050405020304" pitchFamily="18" charset="0"/>
              </a:rPr>
              <a:t>值进行运算，并将结果值</a:t>
            </a:r>
            <a:r>
              <a:rPr lang="en-US" altLang="zh-CN" sz="2200" b="1">
                <a:latin typeface="Times New Roman" panose="02020603050405020304" pitchFamily="18" charset="0"/>
              </a:rPr>
              <a:t>A=14</a:t>
            </a:r>
            <a:r>
              <a:rPr lang="zh-CN" altLang="en-US" sz="2200" b="1">
                <a:latin typeface="Times New Roman" panose="02020603050405020304" pitchFamily="18" charset="0"/>
              </a:rPr>
              <a:t>写回到磁盘。避免了丢失</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的更新。</a:t>
            </a:r>
          </a:p>
        </p:txBody>
      </p:sp>
      <p:sp>
        <p:nvSpPr>
          <p:cNvPr id="30771" name="Text Box 241">
            <a:extLst>
              <a:ext uri="{FF2B5EF4-FFF2-40B4-BE49-F238E27FC236}">
                <a16:creationId xmlns:a16="http://schemas.microsoft.com/office/drawing/2014/main" id="{E8B9A146-30C7-4CE1-AEB8-4D93F489000D}"/>
              </a:ext>
            </a:extLst>
          </p:cNvPr>
          <p:cNvSpPr txBox="1">
            <a:spLocks noChangeArrowheads="1"/>
          </p:cNvSpPr>
          <p:nvPr/>
        </p:nvSpPr>
        <p:spPr bwMode="auto">
          <a:xfrm>
            <a:off x="5795963" y="981075"/>
            <a:ext cx="2376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没有丢失修改</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FF897E-DDF8-48A2-B717-0ED13EED586C}"/>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二级封锁协议</a:t>
            </a:r>
          </a:p>
        </p:txBody>
      </p:sp>
      <p:sp>
        <p:nvSpPr>
          <p:cNvPr id="37890" name="Rectangle 3">
            <a:extLst>
              <a:ext uri="{FF2B5EF4-FFF2-40B4-BE49-F238E27FC236}">
                <a16:creationId xmlns:a16="http://schemas.microsoft.com/office/drawing/2014/main" id="{07397FB8-5533-4383-8BF8-F0C798F138E3}"/>
              </a:ext>
            </a:extLst>
          </p:cNvPr>
          <p:cNvSpPr>
            <a:spLocks noGrp="1"/>
          </p:cNvSpPr>
          <p:nvPr>
            <p:ph type="body" idx="4294967295"/>
          </p:nvPr>
        </p:nvSpPr>
        <p:spPr>
          <a:xfrm>
            <a:off x="684213" y="1268413"/>
            <a:ext cx="8135937" cy="4675187"/>
          </a:xfrm>
          <a:ln>
            <a:miter/>
          </a:ln>
        </p:spPr>
        <p:txBody>
          <a:bodyPr/>
          <a:lstStyle/>
          <a:p>
            <a:pPr eaLnBrk="1" hangingPunct="1">
              <a:defRPr/>
            </a:pPr>
            <a:r>
              <a:rPr lang="zh-CN" altLang="en-US" noProof="1"/>
              <a:t>二级封锁协议</a:t>
            </a:r>
          </a:p>
          <a:p>
            <a:pPr lvl="1">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a:t>
            </a:r>
            <a:endParaRPr lang="en-US" altLang="zh-CN" noProof="1"/>
          </a:p>
          <a:p>
            <a:pPr lvl="1">
              <a:buFont typeface="Wingdings" panose="05000000000000000000" pitchFamily="2" charset="2"/>
              <a:buNone/>
              <a:defRPr/>
            </a:pPr>
            <a:r>
              <a:rPr lang="en-US" altLang="zh-CN" noProof="1"/>
              <a:t>     </a:t>
            </a:r>
            <a:r>
              <a:rPr lang="zh-CN" altLang="en-US" noProof="1"/>
              <a:t>加</a:t>
            </a:r>
            <a:r>
              <a:rPr lang="en-US" altLang="zh-CN" noProof="1"/>
              <a:t>S</a:t>
            </a:r>
            <a:r>
              <a:rPr lang="zh-CN" altLang="en-US" noProof="1"/>
              <a:t>锁，读完后即可释放</a:t>
            </a:r>
            <a:r>
              <a:rPr lang="en-US" altLang="zh-CN" noProof="1"/>
              <a:t>S</a:t>
            </a:r>
            <a:r>
              <a:rPr lang="zh-CN" altLang="en-US" noProof="1"/>
              <a:t>锁。</a:t>
            </a:r>
          </a:p>
          <a:p>
            <a:pPr eaLnBrk="1" hangingPunct="1">
              <a:defRPr/>
            </a:pPr>
            <a:endParaRPr lang="zh-CN" altLang="en-US" noProof="1"/>
          </a:p>
          <a:p>
            <a:pPr marL="457200" lvl="1" indent="0" eaLnBrk="1" hangingPunct="1">
              <a:buFont typeface="Wingdings" panose="05000000000000000000" pitchFamily="2" charset="2"/>
              <a:buNone/>
              <a:defRPr/>
            </a:pPr>
            <a:endParaRPr lang="zh-CN" altLang="en-US" noProof="1"/>
          </a:p>
          <a:p>
            <a:pPr marL="457200" lvl="1" indent="0" eaLnBrk="1" hangingPunct="1">
              <a:buFont typeface="Wingdings" panose="05000000000000000000" pitchFamily="2" charset="2"/>
              <a:buNone/>
              <a:defRPr/>
            </a:pPr>
            <a:r>
              <a:rPr lang="zh-CN" altLang="en-US" noProof="1"/>
              <a:t>二级封锁协议可以防止</a:t>
            </a:r>
            <a:r>
              <a:rPr lang="zh-CN" altLang="en-US" noProof="1">
                <a:highlight>
                  <a:srgbClr val="CCFFCC"/>
                </a:highlight>
              </a:rPr>
              <a:t>丢失修改</a:t>
            </a:r>
            <a:r>
              <a:rPr lang="zh-CN" altLang="en-US" noProof="1"/>
              <a:t>和</a:t>
            </a:r>
            <a:r>
              <a:rPr lang="zh-CN" altLang="en-US" noProof="1">
                <a:highlight>
                  <a:srgbClr val="CCFFCC"/>
                </a:highlight>
              </a:rPr>
              <a:t>读“脏”数据</a:t>
            </a:r>
            <a:r>
              <a:rPr lang="zh-CN" altLang="en-US" noProof="1"/>
              <a:t>。</a:t>
            </a:r>
          </a:p>
          <a:p>
            <a:pPr eaLnBrk="1" hangingPunct="1">
              <a:defRPr/>
            </a:pPr>
            <a:endParaRPr lang="zh-CN" altLang="en-US" noProof="1"/>
          </a:p>
          <a:p>
            <a:pPr eaLnBrk="1"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780706-D38F-4494-9D9C-0C0A6173E4DA}"/>
              </a:ext>
            </a:extLst>
          </p:cNvPr>
          <p:cNvSpPr>
            <a:spLocks noGrp="1" noChangeArrowheads="1"/>
          </p:cNvSpPr>
          <p:nvPr>
            <p:ph type="title" idx="4294967295"/>
          </p:nvPr>
        </p:nvSpPr>
        <p:spPr>
          <a:xfrm>
            <a:off x="914400" y="122238"/>
            <a:ext cx="7391400" cy="563562"/>
          </a:xfrm>
        </p:spPr>
        <p:txBody>
          <a:bodyPr/>
          <a:lstStyle/>
          <a:p>
            <a:pPr eaLnBrk="1" hangingPunct="1"/>
            <a:r>
              <a:rPr lang="en-US" altLang="zh-CN" sz="3600"/>
              <a:t> </a:t>
            </a:r>
            <a:r>
              <a:rPr lang="zh-CN" altLang="en-US" sz="3600"/>
              <a:t>并发控制（续）</a:t>
            </a:r>
          </a:p>
        </p:txBody>
      </p:sp>
      <p:sp>
        <p:nvSpPr>
          <p:cNvPr id="5123" name="Rectangle 3">
            <a:extLst>
              <a:ext uri="{FF2B5EF4-FFF2-40B4-BE49-F238E27FC236}">
                <a16:creationId xmlns:a16="http://schemas.microsoft.com/office/drawing/2014/main" id="{C3BBD9C3-3647-497A-9579-6D38CAFCB3C1}"/>
              </a:ext>
            </a:extLst>
          </p:cNvPr>
          <p:cNvSpPr>
            <a:spLocks noGrp="1" noChangeArrowheads="1"/>
          </p:cNvSpPr>
          <p:nvPr>
            <p:ph type="body" idx="4294967295"/>
          </p:nvPr>
        </p:nvSpPr>
        <p:spPr>
          <a:xfrm>
            <a:off x="457200" y="1196974"/>
            <a:ext cx="6995118" cy="4968329"/>
          </a:xfrm>
        </p:spPr>
        <p:txBody>
          <a:bodyPr/>
          <a:lstStyle/>
          <a:p>
            <a:pPr algn="just" eaLnBrk="1" hangingPunct="1">
              <a:lnSpc>
                <a:spcPct val="150000"/>
              </a:lnSpc>
            </a:pPr>
            <a:r>
              <a:rPr lang="zh-CN" altLang="en-US" dirty="0"/>
              <a:t>多事务执行方式 </a:t>
            </a:r>
          </a:p>
          <a:p>
            <a:pPr algn="just" eaLnBrk="1" hangingPunct="1">
              <a:lnSpc>
                <a:spcPct val="150000"/>
              </a:lnSpc>
              <a:spcBef>
                <a:spcPct val="50000"/>
              </a:spcBef>
              <a:buFont typeface="Wingdings" panose="05000000000000000000" pitchFamily="2" charset="2"/>
              <a:buNone/>
            </a:pPr>
            <a:r>
              <a:rPr lang="zh-CN" altLang="en-US" sz="2400" dirty="0"/>
              <a:t>  （</a:t>
            </a:r>
            <a:r>
              <a:rPr lang="en-US" altLang="zh-CN" sz="2400" dirty="0"/>
              <a:t>1</a:t>
            </a:r>
            <a:r>
              <a:rPr lang="zh-CN" altLang="en-US" sz="2400" dirty="0"/>
              <a:t>）事务串行执行</a:t>
            </a:r>
          </a:p>
          <a:p>
            <a:pPr marL="457200" lvl="1" indent="0" algn="just" eaLnBrk="1" hangingPunct="1">
              <a:lnSpc>
                <a:spcPct val="150000"/>
              </a:lnSpc>
              <a:spcBef>
                <a:spcPct val="50000"/>
              </a:spcBef>
              <a:buFont typeface="Wingdings" panose="05000000000000000000" pitchFamily="2" charset="2"/>
              <a:buNone/>
            </a:pPr>
            <a:r>
              <a:rPr lang="zh-CN" altLang="en-US" sz="1800" dirty="0">
                <a:solidFill>
                  <a:srgbClr val="0066FF"/>
                </a:solidFill>
              </a:rPr>
              <a:t>每个时刻只有一个事务运行</a:t>
            </a:r>
            <a:r>
              <a:rPr lang="zh-CN" altLang="en-US" sz="1800" dirty="0"/>
              <a:t>，</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其他事务必须等到这个事务结束以后方能运行。</a:t>
            </a:r>
          </a:p>
          <a:p>
            <a:pPr marL="457200" lvl="1" indent="0" algn="just" eaLnBrk="1" hangingPunct="1">
              <a:lnSpc>
                <a:spcPct val="150000"/>
              </a:lnSpc>
              <a:spcBef>
                <a:spcPct val="50000"/>
              </a:spcBef>
              <a:buFont typeface="Wingdings" panose="05000000000000000000" pitchFamily="2" charset="2"/>
              <a:buNone/>
            </a:pP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缺点：</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不能充分利用系统资源，发挥数据库共享资源的特点。</a:t>
            </a:r>
          </a:p>
        </p:txBody>
      </p:sp>
      <p:sp>
        <p:nvSpPr>
          <p:cNvPr id="5124" name="Line 10">
            <a:extLst>
              <a:ext uri="{FF2B5EF4-FFF2-40B4-BE49-F238E27FC236}">
                <a16:creationId xmlns:a16="http://schemas.microsoft.com/office/drawing/2014/main" id="{2AEE2885-3AED-41DD-AD6C-F1FDB7F2D852}"/>
              </a:ext>
            </a:extLst>
          </p:cNvPr>
          <p:cNvSpPr>
            <a:spLocks noChangeShapeType="1"/>
          </p:cNvSpPr>
          <p:nvPr/>
        </p:nvSpPr>
        <p:spPr bwMode="auto">
          <a:xfrm>
            <a:off x="7740650" y="2276475"/>
            <a:ext cx="0" cy="30241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11">
            <a:extLst>
              <a:ext uri="{FF2B5EF4-FFF2-40B4-BE49-F238E27FC236}">
                <a16:creationId xmlns:a16="http://schemas.microsoft.com/office/drawing/2014/main" id="{E7C39C37-E732-43C3-8E05-D0BC32504473}"/>
              </a:ext>
            </a:extLst>
          </p:cNvPr>
          <p:cNvSpPr>
            <a:spLocks noChangeShapeType="1"/>
          </p:cNvSpPr>
          <p:nvPr/>
        </p:nvSpPr>
        <p:spPr bwMode="auto">
          <a:xfrm>
            <a:off x="7740650" y="3716338"/>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Line 12">
            <a:extLst>
              <a:ext uri="{FF2B5EF4-FFF2-40B4-BE49-F238E27FC236}">
                <a16:creationId xmlns:a16="http://schemas.microsoft.com/office/drawing/2014/main" id="{FA39052E-9AEF-44A0-B0A1-AD49C7BECFE1}"/>
              </a:ext>
            </a:extLst>
          </p:cNvPr>
          <p:cNvSpPr>
            <a:spLocks noChangeShapeType="1"/>
          </p:cNvSpPr>
          <p:nvPr/>
        </p:nvSpPr>
        <p:spPr bwMode="auto">
          <a:xfrm>
            <a:off x="7740650" y="4652963"/>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Text Box 13">
            <a:extLst>
              <a:ext uri="{FF2B5EF4-FFF2-40B4-BE49-F238E27FC236}">
                <a16:creationId xmlns:a16="http://schemas.microsoft.com/office/drawing/2014/main" id="{C098666C-DE7E-4482-9D49-787B4CE760B9}"/>
              </a:ext>
            </a:extLst>
          </p:cNvPr>
          <p:cNvSpPr txBox="1">
            <a:spLocks noChangeArrowheads="1"/>
          </p:cNvSpPr>
          <p:nvPr/>
        </p:nvSpPr>
        <p:spPr bwMode="auto">
          <a:xfrm>
            <a:off x="7739063" y="2846388"/>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1</a:t>
            </a:r>
          </a:p>
        </p:txBody>
      </p:sp>
      <p:sp>
        <p:nvSpPr>
          <p:cNvPr id="5128" name="Text Box 14">
            <a:extLst>
              <a:ext uri="{FF2B5EF4-FFF2-40B4-BE49-F238E27FC236}">
                <a16:creationId xmlns:a16="http://schemas.microsoft.com/office/drawing/2014/main" id="{F382DE29-1868-410E-87FB-08F1D866FF65}"/>
              </a:ext>
            </a:extLst>
          </p:cNvPr>
          <p:cNvSpPr txBox="1">
            <a:spLocks noChangeArrowheads="1"/>
          </p:cNvSpPr>
          <p:nvPr/>
        </p:nvSpPr>
        <p:spPr bwMode="auto">
          <a:xfrm>
            <a:off x="7758113" y="38608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2</a:t>
            </a:r>
          </a:p>
        </p:txBody>
      </p:sp>
      <p:sp>
        <p:nvSpPr>
          <p:cNvPr id="5129" name="Text Box 15">
            <a:extLst>
              <a:ext uri="{FF2B5EF4-FFF2-40B4-BE49-F238E27FC236}">
                <a16:creationId xmlns:a16="http://schemas.microsoft.com/office/drawing/2014/main" id="{EBE34980-4C1F-4F99-A59E-AAC16D32C782}"/>
              </a:ext>
            </a:extLst>
          </p:cNvPr>
          <p:cNvSpPr txBox="1">
            <a:spLocks noChangeArrowheads="1"/>
          </p:cNvSpPr>
          <p:nvPr/>
        </p:nvSpPr>
        <p:spPr bwMode="auto">
          <a:xfrm>
            <a:off x="7758113" y="47244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en-US" altLang="zh-CN" b="1">
                <a:latin typeface="Times New Roman" panose="02020603050405020304" pitchFamily="18" charset="0"/>
              </a:rPr>
              <a:t>T</a:t>
            </a:r>
            <a:r>
              <a:rPr lang="en-US" altLang="zh-CN" b="1" baseline="-25000">
                <a:latin typeface="Times New Roman" panose="02020603050405020304" pitchFamily="18" charset="0"/>
              </a:rPr>
              <a:t>3</a:t>
            </a:r>
          </a:p>
        </p:txBody>
      </p:sp>
      <p:sp>
        <p:nvSpPr>
          <p:cNvPr id="5130" name="Text Box 16">
            <a:extLst>
              <a:ext uri="{FF2B5EF4-FFF2-40B4-BE49-F238E27FC236}">
                <a16:creationId xmlns:a16="http://schemas.microsoft.com/office/drawing/2014/main" id="{8DA6EE77-9C90-456D-83AA-137B693D8E45}"/>
              </a:ext>
            </a:extLst>
          </p:cNvPr>
          <p:cNvSpPr txBox="1">
            <a:spLocks noChangeArrowheads="1"/>
          </p:cNvSpPr>
          <p:nvPr/>
        </p:nvSpPr>
        <p:spPr bwMode="auto">
          <a:xfrm>
            <a:off x="6516688" y="55895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dirty="0">
                <a:latin typeface="Times New Roman" panose="02020603050405020304" pitchFamily="18" charset="0"/>
              </a:rPr>
              <a:t>事务的串行执行方式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3391E03-1138-4BD5-87EC-6DCE807D018E}"/>
              </a:ext>
            </a:extLst>
          </p:cNvPr>
          <p:cNvSpPr>
            <a:spLocks noGrp="1" noChangeArrowheads="1"/>
          </p:cNvSpPr>
          <p:nvPr>
            <p:ph type="title" idx="4294967295"/>
          </p:nvPr>
        </p:nvSpPr>
        <p:spPr>
          <a:xfrm>
            <a:off x="468313" y="188913"/>
            <a:ext cx="7991475" cy="563562"/>
          </a:xfrm>
        </p:spPr>
        <p:txBody>
          <a:bodyPr/>
          <a:lstStyle/>
          <a:p>
            <a:pPr eaLnBrk="1" hangingPunct="1"/>
            <a:r>
              <a:rPr lang="zh-CN" altLang="en-US" sz="3600"/>
              <a:t>使用封锁机制解决读“脏”数据问题</a:t>
            </a:r>
          </a:p>
        </p:txBody>
      </p:sp>
      <p:graphicFrame>
        <p:nvGraphicFramePr>
          <p:cNvPr id="38915" name="Group 3">
            <a:extLst>
              <a:ext uri="{FF2B5EF4-FFF2-40B4-BE49-F238E27FC236}">
                <a16:creationId xmlns:a16="http://schemas.microsoft.com/office/drawing/2014/main" id="{A23643A5-B882-474C-82E5-913CDC87DB4E}"/>
              </a:ext>
            </a:extLst>
          </p:cNvPr>
          <p:cNvGraphicFramePr>
            <a:graphicFrameLocks noGrp="1"/>
          </p:cNvGraphicFramePr>
          <p:nvPr>
            <p:ph idx="4294967295"/>
          </p:nvPr>
        </p:nvGraphicFramePr>
        <p:xfrm>
          <a:off x="714375" y="890588"/>
          <a:ext cx="3786188" cy="5610231"/>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40877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20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W(C)=200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400112">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20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400112">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2000" b="1" i="0" u="none" strike="noStrike" cap="none" normalizeH="0" baseline="0">
                        <a:ln>
                          <a:noFill/>
                        </a:ln>
                        <a:solidFill>
                          <a:schemeClr val="tx1"/>
                        </a:solidFill>
                        <a:effectLst/>
                        <a:latin typeface="Arial" pitchFamily="34" charset="0"/>
                        <a:ea typeface="宋体" pitchFamily="2" charset="-122"/>
                      </a:endParaRPr>
                    </a:p>
                  </a:txBody>
                  <a:tcPr marT="46164" marB="46164"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20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6164" marB="46164"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2817" name="Text Box 222">
            <a:extLst>
              <a:ext uri="{FF2B5EF4-FFF2-40B4-BE49-F238E27FC236}">
                <a16:creationId xmlns:a16="http://schemas.microsoft.com/office/drawing/2014/main" id="{4FB33FF8-56D1-4EFC-B0F7-33A9C747ADF1}"/>
              </a:ext>
            </a:extLst>
          </p:cNvPr>
          <p:cNvSpPr txBox="1">
            <a:spLocks noChangeArrowheads="1"/>
          </p:cNvSpPr>
          <p:nvPr/>
        </p:nvSpPr>
        <p:spPr bwMode="auto">
          <a:xfrm>
            <a:off x="223838" y="1020763"/>
            <a:ext cx="490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400" b="1">
                <a:latin typeface="Times New Roman" panose="02020603050405020304" pitchFamily="18" charset="0"/>
              </a:rPr>
              <a:t>例</a:t>
            </a:r>
          </a:p>
        </p:txBody>
      </p:sp>
      <p:sp>
        <p:nvSpPr>
          <p:cNvPr id="32818" name="Text Box 225">
            <a:extLst>
              <a:ext uri="{FF2B5EF4-FFF2-40B4-BE49-F238E27FC236}">
                <a16:creationId xmlns:a16="http://schemas.microsoft.com/office/drawing/2014/main" id="{5777618D-026C-4595-96BB-3010FDF3D173}"/>
              </a:ext>
            </a:extLst>
          </p:cNvPr>
          <p:cNvSpPr txBox="1">
            <a:spLocks noChangeArrowheads="1"/>
          </p:cNvSpPr>
          <p:nvPr/>
        </p:nvSpPr>
        <p:spPr bwMode="auto">
          <a:xfrm>
            <a:off x="4787900" y="1477963"/>
            <a:ext cx="4248150"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200" b="1">
                <a:latin typeface="Times New Roman" panose="02020603050405020304" pitchFamily="18" charset="0"/>
              </a:rPr>
              <a:t>事务</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在对</a:t>
            </a:r>
            <a:r>
              <a:rPr lang="en-US" altLang="zh-CN" sz="2200" b="1">
                <a:latin typeface="Times New Roman" panose="02020603050405020304" pitchFamily="18" charset="0"/>
              </a:rPr>
              <a:t>C</a:t>
            </a:r>
            <a:r>
              <a:rPr lang="zh-CN" altLang="en-US" sz="2200" b="1">
                <a:latin typeface="Times New Roman" panose="02020603050405020304" pitchFamily="18" charset="0"/>
              </a:rPr>
              <a:t>进行修改之前，先对</a:t>
            </a:r>
            <a:r>
              <a:rPr lang="en-US" altLang="zh-CN" sz="2200" b="1">
                <a:latin typeface="Times New Roman" panose="02020603050405020304" pitchFamily="18" charset="0"/>
              </a:rPr>
              <a:t>C</a:t>
            </a:r>
            <a:r>
              <a:rPr lang="zh-CN" altLang="en-US" sz="2200" b="1">
                <a:latin typeface="Times New Roman" panose="02020603050405020304" pitchFamily="18" charset="0"/>
              </a:rPr>
              <a:t>加</a:t>
            </a:r>
            <a:r>
              <a:rPr lang="en-US" altLang="zh-CN" sz="2200" b="1">
                <a:latin typeface="Times New Roman" panose="02020603050405020304" pitchFamily="18" charset="0"/>
              </a:rPr>
              <a:t>X</a:t>
            </a:r>
            <a:r>
              <a:rPr lang="zh-CN" altLang="en-US" sz="2200" b="1">
                <a:latin typeface="Times New Roman" panose="02020603050405020304" pitchFamily="18" charset="0"/>
              </a:rPr>
              <a:t>锁，修改其值后写回磁盘</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请求在</a:t>
            </a:r>
            <a:r>
              <a:rPr lang="en-US" altLang="zh-CN" sz="2200" b="1">
                <a:latin typeface="Times New Roman" panose="02020603050405020304" pitchFamily="18" charset="0"/>
              </a:rPr>
              <a:t>C</a:t>
            </a:r>
            <a:r>
              <a:rPr lang="zh-CN" altLang="en-US" sz="2200" b="1">
                <a:latin typeface="Times New Roman" panose="02020603050405020304" pitchFamily="18" charset="0"/>
              </a:rPr>
              <a:t>上加</a:t>
            </a:r>
            <a:r>
              <a:rPr lang="en-US" altLang="zh-CN" sz="2200" b="1">
                <a:latin typeface="Times New Roman" panose="02020603050405020304" pitchFamily="18" charset="0"/>
              </a:rPr>
              <a:t>S</a:t>
            </a:r>
            <a:r>
              <a:rPr lang="zh-CN" altLang="en-US" sz="2200" b="1">
                <a:latin typeface="Times New Roman" panose="02020603050405020304" pitchFamily="18" charset="0"/>
              </a:rPr>
              <a:t>锁，因</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已在</a:t>
            </a:r>
            <a:r>
              <a:rPr lang="en-US" altLang="zh-CN" sz="2200" b="1">
                <a:latin typeface="Times New Roman" panose="02020603050405020304" pitchFamily="18" charset="0"/>
              </a:rPr>
              <a:t>C</a:t>
            </a:r>
            <a:r>
              <a:rPr lang="zh-CN" altLang="en-US" sz="2200" b="1">
                <a:latin typeface="Times New Roman" panose="02020603050405020304" pitchFamily="18" charset="0"/>
              </a:rPr>
              <a:t>上加了</a:t>
            </a:r>
            <a:r>
              <a:rPr lang="en-US" altLang="zh-CN" sz="2200" b="1">
                <a:latin typeface="Times New Roman" panose="02020603050405020304" pitchFamily="18" charset="0"/>
              </a:rPr>
              <a:t>X</a:t>
            </a:r>
            <a:r>
              <a:rPr lang="zh-CN" altLang="en-US" sz="2200" b="1">
                <a:latin typeface="Times New Roman" panose="02020603050405020304" pitchFamily="18" charset="0"/>
              </a:rPr>
              <a:t>锁，</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只能等待</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因某种原因被撤销，</a:t>
            </a:r>
            <a:r>
              <a:rPr lang="en-US" altLang="zh-CN" sz="2200" b="1">
                <a:latin typeface="Times New Roman" panose="02020603050405020304" pitchFamily="18" charset="0"/>
              </a:rPr>
              <a:t>C</a:t>
            </a:r>
            <a:r>
              <a:rPr lang="zh-CN" altLang="en-US" sz="2200" b="1">
                <a:latin typeface="Times New Roman" panose="02020603050405020304" pitchFamily="18" charset="0"/>
              </a:rPr>
              <a:t>恢复为原值</a:t>
            </a:r>
            <a:r>
              <a:rPr lang="en-US" altLang="zh-CN" sz="2200" b="1">
                <a:latin typeface="Times New Roman" panose="02020603050405020304" pitchFamily="18" charset="0"/>
              </a:rPr>
              <a:t>100</a:t>
            </a:r>
          </a:p>
          <a:p>
            <a:pPr eaLnBrk="1" hangingPunct="1">
              <a:lnSpc>
                <a:spcPct val="120000"/>
              </a:lnSpc>
              <a:buSzPct val="100000"/>
              <a:buFont typeface="Wingdings" panose="05000000000000000000" pitchFamily="2" charset="2"/>
              <a:buChar char="n"/>
            </a:pPr>
            <a:r>
              <a:rPr lang="en-US" altLang="zh-CN" sz="2200" b="1">
                <a:latin typeface="Times New Roman" panose="02020603050405020304" pitchFamily="18" charset="0"/>
              </a:rPr>
              <a:t>T</a:t>
            </a:r>
            <a:r>
              <a:rPr lang="en-US" altLang="zh-CN" sz="2200" b="1" baseline="-25000">
                <a:latin typeface="Times New Roman" panose="02020603050405020304" pitchFamily="18" charset="0"/>
              </a:rPr>
              <a:t>1</a:t>
            </a:r>
            <a:r>
              <a:rPr lang="zh-CN" altLang="en-US" sz="2200" b="1">
                <a:latin typeface="Times New Roman" panose="02020603050405020304" pitchFamily="18" charset="0"/>
              </a:rPr>
              <a:t>释放</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X</a:t>
            </a:r>
            <a:r>
              <a:rPr lang="zh-CN" altLang="en-US" sz="2200" b="1">
                <a:latin typeface="Times New Roman" panose="02020603050405020304" pitchFamily="18" charset="0"/>
              </a:rPr>
              <a:t>锁后</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获得</a:t>
            </a:r>
            <a:r>
              <a:rPr lang="en-US" altLang="zh-CN" sz="2200" b="1">
                <a:latin typeface="Times New Roman" panose="02020603050405020304" pitchFamily="18" charset="0"/>
              </a:rPr>
              <a:t>C</a:t>
            </a:r>
            <a:r>
              <a:rPr lang="zh-CN" altLang="en-US" sz="2200" b="1">
                <a:latin typeface="Times New Roman" panose="02020603050405020304" pitchFamily="18" charset="0"/>
              </a:rPr>
              <a:t>上的</a:t>
            </a:r>
            <a:r>
              <a:rPr lang="en-US" altLang="zh-CN" sz="2200" b="1">
                <a:latin typeface="Times New Roman" panose="02020603050405020304" pitchFamily="18" charset="0"/>
              </a:rPr>
              <a:t>S</a:t>
            </a:r>
            <a:r>
              <a:rPr lang="zh-CN" altLang="en-US" sz="2200" b="1">
                <a:latin typeface="Times New Roman" panose="02020603050405020304" pitchFamily="18" charset="0"/>
              </a:rPr>
              <a:t>锁，读</a:t>
            </a:r>
            <a:r>
              <a:rPr lang="en-US" altLang="zh-CN" sz="2200" b="1">
                <a:latin typeface="Times New Roman" panose="02020603050405020304" pitchFamily="18" charset="0"/>
              </a:rPr>
              <a:t>C=100</a:t>
            </a:r>
            <a:r>
              <a:rPr lang="zh-CN" altLang="en-US" sz="2200" b="1">
                <a:latin typeface="Times New Roman" panose="02020603050405020304" pitchFamily="18" charset="0"/>
              </a:rPr>
              <a:t>。避免了</a:t>
            </a:r>
            <a:r>
              <a:rPr lang="en-US" altLang="zh-CN" sz="2200" b="1">
                <a:latin typeface="Times New Roman" panose="02020603050405020304" pitchFamily="18" charset="0"/>
              </a:rPr>
              <a:t>T</a:t>
            </a:r>
            <a:r>
              <a:rPr lang="en-US" altLang="zh-CN" sz="2200" b="1" baseline="-25000">
                <a:latin typeface="Times New Roman" panose="02020603050405020304" pitchFamily="18" charset="0"/>
              </a:rPr>
              <a:t>2</a:t>
            </a:r>
            <a:r>
              <a:rPr lang="zh-CN" altLang="en-US" sz="2200" b="1">
                <a:latin typeface="Times New Roman" panose="02020603050405020304" pitchFamily="18" charset="0"/>
              </a:rPr>
              <a:t>读“脏”数据</a:t>
            </a:r>
          </a:p>
        </p:txBody>
      </p:sp>
      <p:sp>
        <p:nvSpPr>
          <p:cNvPr id="32819" name="Text Box 226">
            <a:extLst>
              <a:ext uri="{FF2B5EF4-FFF2-40B4-BE49-F238E27FC236}">
                <a16:creationId xmlns:a16="http://schemas.microsoft.com/office/drawing/2014/main" id="{9E7E515B-E7F8-42FA-985B-416B8844FDF3}"/>
              </a:ext>
            </a:extLst>
          </p:cNvPr>
          <p:cNvSpPr txBox="1">
            <a:spLocks noChangeArrowheads="1"/>
          </p:cNvSpPr>
          <p:nvPr/>
        </p:nvSpPr>
        <p:spPr bwMode="auto">
          <a:xfrm>
            <a:off x="4551363" y="981075"/>
            <a:ext cx="22415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200" b="1">
                <a:solidFill>
                  <a:schemeClr val="tx2"/>
                </a:solidFill>
                <a:latin typeface="Times New Roman" panose="02020603050405020304" pitchFamily="18" charset="0"/>
              </a:rPr>
              <a:t>不读“脏”数据</a:t>
            </a:r>
            <a:r>
              <a:rPr lang="zh-CN" altLang="en-US" sz="2200" b="1">
                <a:latin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5BAD879-E5A2-4010-88C7-E363ECC1E63D}"/>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3. </a:t>
            </a:r>
            <a:r>
              <a:rPr lang="zh-CN" altLang="en-US" sz="3600"/>
              <a:t>三级封锁协议</a:t>
            </a:r>
          </a:p>
        </p:txBody>
      </p:sp>
      <p:sp>
        <p:nvSpPr>
          <p:cNvPr id="39938" name="Rectangle 3">
            <a:extLst>
              <a:ext uri="{FF2B5EF4-FFF2-40B4-BE49-F238E27FC236}">
                <a16:creationId xmlns:a16="http://schemas.microsoft.com/office/drawing/2014/main" id="{1D5FEFB3-02D1-4CAC-A85E-C6378D082E9D}"/>
              </a:ext>
            </a:extLst>
          </p:cNvPr>
          <p:cNvSpPr>
            <a:spLocks noGrp="1"/>
          </p:cNvSpPr>
          <p:nvPr>
            <p:ph type="body" idx="4294967295"/>
          </p:nvPr>
        </p:nvSpPr>
        <p:spPr>
          <a:xfrm>
            <a:off x="457200" y="1125538"/>
            <a:ext cx="8229600" cy="5199062"/>
          </a:xfrm>
          <a:ln>
            <a:miter/>
          </a:ln>
        </p:spPr>
        <p:txBody>
          <a:bodyPr/>
          <a:lstStyle/>
          <a:p>
            <a:pPr eaLnBrk="1" hangingPunct="1">
              <a:lnSpc>
                <a:spcPct val="150000"/>
              </a:lnSpc>
              <a:defRPr/>
            </a:pPr>
            <a:r>
              <a:rPr lang="zh-CN" altLang="en-US" noProof="1"/>
              <a:t>三级封锁协议</a:t>
            </a:r>
          </a:p>
          <a:p>
            <a:pPr lvl="1">
              <a:lnSpc>
                <a:spcPct val="150000"/>
              </a:lnSpc>
              <a:defRPr/>
            </a:pPr>
            <a:r>
              <a:rPr lang="zh-CN" altLang="en-US" noProof="1"/>
              <a:t>一级封锁协议加上事务</a:t>
            </a:r>
            <a:r>
              <a:rPr lang="en-US" altLang="zh-CN" noProof="1"/>
              <a:t>T</a:t>
            </a:r>
            <a:r>
              <a:rPr lang="zh-CN" altLang="en-US" noProof="1"/>
              <a:t>在读取数据</a:t>
            </a:r>
            <a:r>
              <a:rPr lang="en-US" altLang="zh-CN" noProof="1"/>
              <a:t>R</a:t>
            </a:r>
            <a:r>
              <a:rPr lang="zh-CN" altLang="en-US" noProof="1"/>
              <a:t>之前必须先对其加</a:t>
            </a:r>
            <a:r>
              <a:rPr lang="en-US" altLang="zh-CN" noProof="1"/>
              <a:t>S</a:t>
            </a:r>
            <a:r>
              <a:rPr lang="zh-CN" altLang="en-US" noProof="1"/>
              <a:t>锁，直到事务结束才释放。</a:t>
            </a:r>
          </a:p>
          <a:p>
            <a:pPr lvl="1">
              <a:lnSpc>
                <a:spcPct val="150000"/>
              </a:lnSpc>
              <a:defRPr/>
            </a:pPr>
            <a:endParaRPr lang="zh-CN" altLang="en-US" noProof="1"/>
          </a:p>
          <a:p>
            <a:pPr marL="457200" lvl="1" indent="0" eaLnBrk="1" hangingPunct="1">
              <a:lnSpc>
                <a:spcPct val="150000"/>
              </a:lnSpc>
              <a:buFont typeface="Wingdings" panose="05000000000000000000" pitchFamily="2" charset="2"/>
              <a:buNone/>
              <a:defRPr/>
            </a:pPr>
            <a:r>
              <a:rPr lang="zh-CN" altLang="en-US" noProof="1"/>
              <a:t>三级封锁协议可防止</a:t>
            </a:r>
            <a:r>
              <a:rPr lang="zh-CN" altLang="en-US" noProof="1">
                <a:highlight>
                  <a:srgbClr val="CCFFCC"/>
                </a:highlight>
              </a:rPr>
              <a:t>丢失修改</a:t>
            </a:r>
            <a:r>
              <a:rPr lang="zh-CN" altLang="en-US" noProof="1"/>
              <a:t>、</a:t>
            </a:r>
            <a:r>
              <a:rPr lang="zh-CN" altLang="en-US" noProof="1">
                <a:highlight>
                  <a:srgbClr val="CCFFCC"/>
                </a:highlight>
              </a:rPr>
              <a:t>读脏数据</a:t>
            </a:r>
            <a:r>
              <a:rPr lang="zh-CN" altLang="en-US" noProof="1"/>
              <a:t>和</a:t>
            </a:r>
            <a:r>
              <a:rPr lang="zh-CN" altLang="en-US" noProof="1">
                <a:highlight>
                  <a:srgbClr val="CCFFCC"/>
                </a:highlight>
              </a:rPr>
              <a:t>不可重复读</a:t>
            </a:r>
            <a:r>
              <a:rPr lang="zh-CN" altLang="en-US" noProof="1"/>
              <a:t>。</a:t>
            </a:r>
          </a:p>
          <a:p>
            <a:pPr eaLnBrk="1" hangingPunct="1">
              <a:defRPr/>
            </a:pPr>
            <a:endParaRPr lang="en-US" altLang="zh-CN" noProof="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A31BC6B-8B83-47BF-8337-62DA9DF06F52}"/>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使用封锁机制解决不可重复读问题</a:t>
            </a:r>
          </a:p>
        </p:txBody>
      </p:sp>
      <p:graphicFrame>
        <p:nvGraphicFramePr>
          <p:cNvPr id="41987" name="Group 3">
            <a:extLst>
              <a:ext uri="{FF2B5EF4-FFF2-40B4-BE49-F238E27FC236}">
                <a16:creationId xmlns:a16="http://schemas.microsoft.com/office/drawing/2014/main" id="{039D6CB4-10F7-4310-8C8B-A1FF8BE98679}"/>
              </a:ext>
            </a:extLst>
          </p:cNvPr>
          <p:cNvGraphicFramePr>
            <a:graphicFrameLocks noGrp="1"/>
          </p:cNvGraphicFramePr>
          <p:nvPr>
            <p:ph idx="4294967295"/>
          </p:nvPr>
        </p:nvGraphicFramePr>
        <p:xfrm>
          <a:off x="323850" y="846138"/>
          <a:ext cx="3025775" cy="557689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3127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Slock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4638">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8892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R(B)=100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210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求和</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B</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zh-CN" alt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74638">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74638">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34881" name="Text Box 773">
            <a:extLst>
              <a:ext uri="{FF2B5EF4-FFF2-40B4-BE49-F238E27FC236}">
                <a16:creationId xmlns:a16="http://schemas.microsoft.com/office/drawing/2014/main" id="{B63D0C16-B2DE-4296-9351-8892D00F82E8}"/>
              </a:ext>
            </a:extLst>
          </p:cNvPr>
          <p:cNvSpPr txBox="1">
            <a:spLocks noChangeArrowheads="1"/>
          </p:cNvSpPr>
          <p:nvPr/>
        </p:nvSpPr>
        <p:spPr bwMode="auto">
          <a:xfrm>
            <a:off x="4067175" y="1411288"/>
            <a:ext cx="446563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事务</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在读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之前，先对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其他事务只能再对</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加</a:t>
            </a:r>
            <a:r>
              <a:rPr lang="en-US" altLang="zh-CN" sz="2000" b="1">
                <a:latin typeface="Times New Roman" panose="02020603050405020304" pitchFamily="18" charset="0"/>
              </a:rPr>
              <a:t>S</a:t>
            </a:r>
            <a:r>
              <a:rPr lang="zh-CN" altLang="en-US" sz="2000" b="1">
                <a:latin typeface="Times New Roman" panose="02020603050405020304" pitchFamily="18" charset="0"/>
              </a:rPr>
              <a:t>锁，而不能加</a:t>
            </a:r>
            <a:r>
              <a:rPr lang="en-US" altLang="zh-CN" sz="2000" b="1">
                <a:latin typeface="Times New Roman" panose="02020603050405020304" pitchFamily="18" charset="0"/>
              </a:rPr>
              <a:t>X</a:t>
            </a:r>
            <a:r>
              <a:rPr lang="zh-CN" altLang="en-US" sz="2000" b="1">
                <a:latin typeface="Times New Roman" panose="02020603050405020304" pitchFamily="18" charset="0"/>
              </a:rPr>
              <a:t>锁，即其他事务只能读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，而不能修改</a:t>
            </a:r>
          </a:p>
          <a:p>
            <a:pPr eaLnBrk="1" hangingPunct="1">
              <a:lnSpc>
                <a:spcPct val="120000"/>
              </a:lnSpc>
              <a:buSzPct val="100000"/>
              <a:buFont typeface="Wingdings" panose="05000000000000000000" pitchFamily="2" charset="2"/>
              <a:buChar char="n"/>
            </a:pPr>
            <a:r>
              <a:rPr lang="zh-CN" altLang="en-US" sz="2000" b="1">
                <a:latin typeface="Times New Roman" panose="02020603050405020304" pitchFamily="18" charset="0"/>
              </a:rPr>
              <a:t>当</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为修改</a:t>
            </a:r>
            <a:r>
              <a:rPr lang="en-US" altLang="zh-CN" sz="2000" b="1">
                <a:latin typeface="Times New Roman" panose="02020603050405020304" pitchFamily="18" charset="0"/>
              </a:rPr>
              <a:t>B</a:t>
            </a:r>
            <a:r>
              <a:rPr lang="zh-CN" altLang="en-US" sz="2000" b="1">
                <a:latin typeface="Times New Roman" panose="02020603050405020304" pitchFamily="18" charset="0"/>
              </a:rPr>
              <a:t>而申请对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锁时被拒绝只能等待</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释放</a:t>
            </a:r>
            <a:r>
              <a:rPr lang="en-US" altLang="zh-CN" sz="2000" b="1">
                <a:latin typeface="Times New Roman" panose="02020603050405020304" pitchFamily="18" charset="0"/>
              </a:rPr>
              <a:t>B</a:t>
            </a:r>
            <a:r>
              <a:rPr lang="zh-CN" altLang="en-US" sz="2000" b="1">
                <a:latin typeface="Times New Roman" panose="02020603050405020304" pitchFamily="18" charset="0"/>
              </a:rPr>
              <a:t>上的锁</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为验算再读</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，这时读出的</a:t>
            </a:r>
            <a:r>
              <a:rPr lang="en-US" altLang="zh-CN" sz="2000" b="1">
                <a:latin typeface="Times New Roman" panose="02020603050405020304" pitchFamily="18" charset="0"/>
              </a:rPr>
              <a:t>B</a:t>
            </a:r>
            <a:r>
              <a:rPr lang="zh-CN" altLang="en-US" sz="2000" b="1">
                <a:latin typeface="Times New Roman" panose="02020603050405020304" pitchFamily="18" charset="0"/>
              </a:rPr>
              <a:t>仍是</a:t>
            </a:r>
            <a:r>
              <a:rPr lang="en-US" altLang="zh-CN" sz="2000" b="1">
                <a:latin typeface="Times New Roman" panose="02020603050405020304" pitchFamily="18" charset="0"/>
              </a:rPr>
              <a:t>100</a:t>
            </a:r>
            <a:r>
              <a:rPr lang="zh-CN" altLang="en-US" sz="2000" b="1">
                <a:latin typeface="Times New Roman" panose="02020603050405020304" pitchFamily="18" charset="0"/>
              </a:rPr>
              <a:t>，求和结果仍为</a:t>
            </a:r>
            <a:r>
              <a:rPr lang="en-US" altLang="zh-CN" sz="2000" b="1">
                <a:latin typeface="Times New Roman" panose="02020603050405020304" pitchFamily="18" charset="0"/>
              </a:rPr>
              <a:t>150</a:t>
            </a:r>
            <a:r>
              <a:rPr lang="zh-CN" altLang="en-US" sz="2000" b="1">
                <a:latin typeface="Times New Roman" panose="02020603050405020304" pitchFamily="18" charset="0"/>
              </a:rPr>
              <a:t>，即可重复读</a:t>
            </a:r>
          </a:p>
          <a:p>
            <a:pPr eaLnBrk="1" hangingPunct="1">
              <a:lnSpc>
                <a:spcPct val="12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结束才释放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上的</a:t>
            </a:r>
            <a:r>
              <a:rPr lang="en-US" altLang="zh-CN" sz="2000" b="1">
                <a:latin typeface="Times New Roman" panose="02020603050405020304" pitchFamily="18" charset="0"/>
              </a:rPr>
              <a:t>S</a:t>
            </a:r>
            <a:r>
              <a:rPr lang="zh-CN" altLang="en-US" sz="2000" b="1">
                <a:latin typeface="Times New Roman" panose="02020603050405020304" pitchFamily="18" charset="0"/>
              </a:rPr>
              <a:t>锁。</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才获得对</a:t>
            </a:r>
            <a:r>
              <a:rPr lang="en-US" altLang="zh-CN" sz="2000" b="1">
                <a:latin typeface="Times New Roman" panose="02020603050405020304" pitchFamily="18" charset="0"/>
              </a:rPr>
              <a:t>B</a:t>
            </a:r>
            <a:r>
              <a:rPr lang="zh-CN" altLang="en-US" sz="2000" b="1">
                <a:latin typeface="Times New Roman" panose="02020603050405020304" pitchFamily="18" charset="0"/>
              </a:rPr>
              <a:t>的</a:t>
            </a:r>
            <a:r>
              <a:rPr lang="en-US" altLang="zh-CN" sz="2000" b="1">
                <a:latin typeface="Times New Roman" panose="02020603050405020304" pitchFamily="18" charset="0"/>
              </a:rPr>
              <a:t>X</a:t>
            </a:r>
            <a:r>
              <a:rPr lang="zh-CN" altLang="en-US" sz="2000" b="1">
                <a:latin typeface="Times New Roman" panose="02020603050405020304" pitchFamily="18" charset="0"/>
              </a:rPr>
              <a:t>锁 </a:t>
            </a:r>
          </a:p>
        </p:txBody>
      </p:sp>
      <p:sp>
        <p:nvSpPr>
          <p:cNvPr id="34882" name="Text Box 774">
            <a:extLst>
              <a:ext uri="{FF2B5EF4-FFF2-40B4-BE49-F238E27FC236}">
                <a16:creationId xmlns:a16="http://schemas.microsoft.com/office/drawing/2014/main" id="{E7AA66DA-ADE3-4B37-ADAE-6CD3EDFE9897}"/>
              </a:ext>
            </a:extLst>
          </p:cNvPr>
          <p:cNvSpPr txBox="1">
            <a:spLocks noChangeArrowheads="1"/>
          </p:cNvSpPr>
          <p:nvPr/>
        </p:nvSpPr>
        <p:spPr bwMode="auto">
          <a:xfrm>
            <a:off x="4371975" y="1052513"/>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solidFill>
                  <a:schemeClr val="tx2"/>
                </a:solidFill>
                <a:latin typeface="Times New Roman" panose="02020603050405020304" pitchFamily="18" charset="0"/>
              </a:rPr>
              <a:t>可重复读</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6481FE7-666B-44E9-A2AE-547E9AEBF3E5}"/>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4</a:t>
            </a:r>
            <a:r>
              <a:rPr lang="zh-CN" altLang="en-US" sz="3600"/>
              <a:t>．封锁协议小结</a:t>
            </a:r>
          </a:p>
        </p:txBody>
      </p:sp>
      <p:sp>
        <p:nvSpPr>
          <p:cNvPr id="35843" name="Rectangle 3">
            <a:extLst>
              <a:ext uri="{FF2B5EF4-FFF2-40B4-BE49-F238E27FC236}">
                <a16:creationId xmlns:a16="http://schemas.microsoft.com/office/drawing/2014/main" id="{33589572-6AA9-482D-BFE9-574635CD59EB}"/>
              </a:ext>
            </a:extLst>
          </p:cNvPr>
          <p:cNvSpPr>
            <a:spLocks noGrp="1" noChangeArrowheads="1"/>
          </p:cNvSpPr>
          <p:nvPr>
            <p:ph type="body" idx="4294967295"/>
          </p:nvPr>
        </p:nvSpPr>
        <p:spPr>
          <a:xfrm>
            <a:off x="468313" y="1052513"/>
            <a:ext cx="8351837" cy="2208212"/>
          </a:xfrm>
        </p:spPr>
        <p:txBody>
          <a:bodyPr/>
          <a:lstStyle/>
          <a:p>
            <a:pPr eaLnBrk="1" hangingPunct="1">
              <a:lnSpc>
                <a:spcPct val="120000"/>
              </a:lnSpc>
              <a:spcBef>
                <a:spcPct val="0"/>
              </a:spcBef>
            </a:pPr>
            <a:r>
              <a:rPr lang="zh-CN" altLang="en-US"/>
              <a:t>三级协议的主要区别</a:t>
            </a:r>
          </a:p>
          <a:p>
            <a:pPr lvl="1">
              <a:lnSpc>
                <a:spcPct val="120000"/>
              </a:lnSpc>
              <a:spcBef>
                <a:spcPct val="0"/>
              </a:spcBef>
            </a:pPr>
            <a:r>
              <a:rPr lang="zh-CN" altLang="en-US"/>
              <a:t>什么操作需要申请封锁以及何时释放锁（即持锁时间）</a:t>
            </a:r>
            <a:endParaRPr lang="en-US" altLang="zh-CN"/>
          </a:p>
          <a:p>
            <a:pPr>
              <a:lnSpc>
                <a:spcPct val="120000"/>
              </a:lnSpc>
              <a:spcBef>
                <a:spcPct val="0"/>
              </a:spcBef>
            </a:pPr>
            <a:r>
              <a:rPr lang="zh-CN" altLang="zh-CN"/>
              <a:t>不同的封锁协议使事务达到的一致性级别不同</a:t>
            </a:r>
            <a:endParaRPr lang="en-US" altLang="zh-CN"/>
          </a:p>
          <a:p>
            <a:pPr lvl="1">
              <a:lnSpc>
                <a:spcPct val="120000"/>
              </a:lnSpc>
              <a:spcBef>
                <a:spcPct val="0"/>
              </a:spcBef>
            </a:pPr>
            <a:r>
              <a:rPr lang="zh-CN" altLang="zh-CN"/>
              <a:t>封锁协议级别越高，一致性程度越高</a:t>
            </a:r>
            <a:endParaRPr lang="zh-CN" altLang="en-US"/>
          </a:p>
        </p:txBody>
      </p:sp>
      <p:graphicFrame>
        <p:nvGraphicFramePr>
          <p:cNvPr id="2" name="表格 1">
            <a:extLst>
              <a:ext uri="{FF2B5EF4-FFF2-40B4-BE49-F238E27FC236}">
                <a16:creationId xmlns:a16="http://schemas.microsoft.com/office/drawing/2014/main" id="{67B6A02D-D682-4248-95C7-0C37EAF40494}"/>
              </a:ext>
            </a:extLst>
          </p:cNvPr>
          <p:cNvGraphicFramePr>
            <a:graphicFrameLocks noGrp="1"/>
          </p:cNvGraphicFramePr>
          <p:nvPr/>
        </p:nvGraphicFramePr>
        <p:xfrm>
          <a:off x="323850" y="3284538"/>
          <a:ext cx="8640763" cy="2255837"/>
        </p:xfrm>
        <a:graphic>
          <a:graphicData uri="http://schemas.openxmlformats.org/drawingml/2006/table">
            <a:tbl>
              <a:tblPr>
                <a:tableStyleId>{5C22544A-7EE6-4342-B048-85BDC9FD1C3A}</a:tableStyleId>
              </a:tblPr>
              <a:tblGrid>
                <a:gridCol w="1550315">
                  <a:extLst>
                    <a:ext uri="{9D8B030D-6E8A-4147-A177-3AD203B41FA5}">
                      <a16:colId xmlns:a16="http://schemas.microsoft.com/office/drawing/2014/main" val="20000"/>
                    </a:ext>
                  </a:extLst>
                </a:gridCol>
                <a:gridCol w="937296">
                  <a:extLst>
                    <a:ext uri="{9D8B030D-6E8A-4147-A177-3AD203B41FA5}">
                      <a16:colId xmlns:a16="http://schemas.microsoft.com/office/drawing/2014/main" val="20001"/>
                    </a:ext>
                  </a:extLst>
                </a:gridCol>
                <a:gridCol w="995046">
                  <a:extLst>
                    <a:ext uri="{9D8B030D-6E8A-4147-A177-3AD203B41FA5}">
                      <a16:colId xmlns:a16="http://schemas.microsoft.com/office/drawing/2014/main" val="20002"/>
                    </a:ext>
                  </a:extLst>
                </a:gridCol>
                <a:gridCol w="923971">
                  <a:extLst>
                    <a:ext uri="{9D8B030D-6E8A-4147-A177-3AD203B41FA5}">
                      <a16:colId xmlns:a16="http://schemas.microsoft.com/office/drawing/2014/main" val="20003"/>
                    </a:ext>
                  </a:extLst>
                </a:gridCol>
                <a:gridCol w="995046">
                  <a:extLst>
                    <a:ext uri="{9D8B030D-6E8A-4147-A177-3AD203B41FA5}">
                      <a16:colId xmlns:a16="http://schemas.microsoft.com/office/drawing/2014/main" val="20004"/>
                    </a:ext>
                  </a:extLst>
                </a:gridCol>
                <a:gridCol w="923971">
                  <a:extLst>
                    <a:ext uri="{9D8B030D-6E8A-4147-A177-3AD203B41FA5}">
                      <a16:colId xmlns:a16="http://schemas.microsoft.com/office/drawing/2014/main" val="20005"/>
                    </a:ext>
                  </a:extLst>
                </a:gridCol>
                <a:gridCol w="1302197">
                  <a:extLst>
                    <a:ext uri="{9D8B030D-6E8A-4147-A177-3AD203B41FA5}">
                      <a16:colId xmlns:a16="http://schemas.microsoft.com/office/drawing/2014/main" val="20006"/>
                    </a:ext>
                  </a:extLst>
                </a:gridCol>
                <a:gridCol w="1012921">
                  <a:extLst>
                    <a:ext uri="{9D8B030D-6E8A-4147-A177-3AD203B41FA5}">
                      <a16:colId xmlns:a16="http://schemas.microsoft.com/office/drawing/2014/main" val="20007"/>
                    </a:ext>
                  </a:extLst>
                </a:gridCol>
              </a:tblGrid>
              <a:tr h="415549">
                <a:tc>
                  <a:txBody>
                    <a:bodyPr/>
                    <a:lstStyle/>
                    <a:p>
                      <a:pPr algn="just">
                        <a:spcAft>
                          <a:spcPts val="0"/>
                        </a:spcAft>
                      </a:pPr>
                      <a:r>
                        <a:rPr lang="en-US" sz="1800" b="1" kern="100" dirty="0">
                          <a:effectLst/>
                        </a:rPr>
                        <a:t> </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spcAft>
                          <a:spcPts val="0"/>
                        </a:spcAft>
                      </a:pPr>
                      <a:r>
                        <a:rPr lang="en-US" sz="1800" b="1" kern="100" dirty="0">
                          <a:effectLst/>
                        </a:rPr>
                        <a:t>X</a:t>
                      </a:r>
                      <a:r>
                        <a:rPr lang="zh-CN" sz="1800" b="1" kern="100" dirty="0">
                          <a:effectLst/>
                        </a:rPr>
                        <a:t>锁</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2">
                  <a:txBody>
                    <a:bodyPr/>
                    <a:lstStyle/>
                    <a:p>
                      <a:pPr algn="ctr">
                        <a:spcAft>
                          <a:spcPts val="0"/>
                        </a:spcAft>
                      </a:pPr>
                      <a:r>
                        <a:rPr lang="en-US" sz="1800" b="1" kern="100">
                          <a:effectLst/>
                        </a:rPr>
                        <a:t>S</a:t>
                      </a:r>
                      <a:r>
                        <a:rPr lang="zh-CN" sz="1800" b="1" kern="100">
                          <a:effectLst/>
                        </a:rPr>
                        <a:t>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gridSpan="3">
                  <a:txBody>
                    <a:bodyPr/>
                    <a:lstStyle/>
                    <a:p>
                      <a:pPr algn="ctr">
                        <a:spcAft>
                          <a:spcPts val="0"/>
                        </a:spcAft>
                      </a:pPr>
                      <a:r>
                        <a:rPr lang="zh-CN" sz="1800" b="1" kern="100">
                          <a:effectLst/>
                        </a:rPr>
                        <a:t>一致性保证</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93641">
                <a:tc>
                  <a:txBody>
                    <a:bodyPr/>
                    <a:lstStyle/>
                    <a:p>
                      <a:pPr algn="just">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操作结束释放</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操作结束释放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事务结束释放</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不丢失</a:t>
                      </a:r>
                    </a:p>
                    <a:p>
                      <a:pPr algn="ctr">
                        <a:spcAft>
                          <a:spcPts val="0"/>
                        </a:spcAft>
                      </a:pPr>
                      <a:r>
                        <a:rPr lang="zh-CN" sz="1800" b="1" kern="100">
                          <a:effectLst/>
                        </a:rPr>
                        <a:t>修改</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不读“脏”数据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可重复</a:t>
                      </a:r>
                    </a:p>
                    <a:p>
                      <a:pPr algn="ctr">
                        <a:spcAft>
                          <a:spcPts val="0"/>
                        </a:spcAft>
                      </a:pPr>
                      <a:r>
                        <a:rPr lang="zh-CN" sz="1800" b="1" kern="100">
                          <a:effectLst/>
                        </a:rPr>
                        <a:t>读</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5549">
                <a:tc>
                  <a:txBody>
                    <a:bodyPr/>
                    <a:lstStyle/>
                    <a:p>
                      <a:pPr algn="just">
                        <a:spcAft>
                          <a:spcPts val="0"/>
                        </a:spcAft>
                      </a:pPr>
                      <a:r>
                        <a:rPr lang="zh-CN" sz="1800" b="1" kern="100">
                          <a:effectLst/>
                        </a:rPr>
                        <a:t>一级封锁协议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5549">
                <a:tc>
                  <a:txBody>
                    <a:bodyPr/>
                    <a:lstStyle/>
                    <a:p>
                      <a:pPr algn="just">
                        <a:spcAft>
                          <a:spcPts val="0"/>
                        </a:spcAft>
                      </a:pPr>
                      <a:r>
                        <a:rPr lang="zh-CN" sz="1800" b="1" kern="100">
                          <a:effectLst/>
                        </a:rPr>
                        <a:t>二级封锁协议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5549">
                <a:tc>
                  <a:txBody>
                    <a:bodyPr/>
                    <a:lstStyle/>
                    <a:p>
                      <a:pPr algn="just">
                        <a:spcAft>
                          <a:spcPts val="0"/>
                        </a:spcAft>
                      </a:pPr>
                      <a:r>
                        <a:rPr lang="zh-CN" sz="1800" b="1" kern="100">
                          <a:effectLst/>
                        </a:rPr>
                        <a:t>三级封锁协议</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b="1" kern="100">
                          <a:effectLst/>
                        </a:rPr>
                        <a:t> </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a:effectLst/>
                        </a:rPr>
                        <a:t>√</a:t>
                      </a:r>
                      <a:endParaRPr lang="zh-CN" sz="1800" b="1" kern="10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1800" b="1" kern="100" dirty="0">
                          <a:effectLst/>
                        </a:rPr>
                        <a:t>√</a:t>
                      </a:r>
                      <a:endParaRPr lang="zh-CN" sz="1800" b="1" kern="100" dirty="0">
                        <a:effectLst/>
                        <a:latin typeface="Calibri"/>
                        <a:ea typeface="宋体"/>
                        <a:cs typeface="Times New Roman"/>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5896" name="Rectangle 4">
            <a:extLst>
              <a:ext uri="{FF2B5EF4-FFF2-40B4-BE49-F238E27FC236}">
                <a16:creationId xmlns:a16="http://schemas.microsoft.com/office/drawing/2014/main" id="{2BCFDB18-3DCE-4409-9CE5-887C97E4B13D}"/>
              </a:ext>
            </a:extLst>
          </p:cNvPr>
          <p:cNvSpPr>
            <a:spLocks noChangeArrowheads="1"/>
          </p:cNvSpPr>
          <p:nvPr/>
        </p:nvSpPr>
        <p:spPr bwMode="auto">
          <a:xfrm>
            <a:off x="2540000" y="5732463"/>
            <a:ext cx="48561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latin typeface="Times New Roman" panose="02020603050405020304" pitchFamily="18" charset="0"/>
                <a:cs typeface="Times New Roman" panose="02020603050405020304" pitchFamily="18" charset="0"/>
              </a:rPr>
              <a:t>表</a:t>
            </a:r>
            <a:r>
              <a:rPr lang="en-US" altLang="zh-CN" sz="2000" b="1">
                <a:latin typeface="Times New Roman" panose="02020603050405020304" pitchFamily="18" charset="0"/>
                <a:cs typeface="Times New Roman" panose="02020603050405020304" pitchFamily="18" charset="0"/>
              </a:rPr>
              <a:t>11.1  </a:t>
            </a:r>
            <a:r>
              <a:rPr lang="zh-CN" altLang="en-US" sz="2000" b="1">
                <a:latin typeface="Times New Roman" panose="02020603050405020304" pitchFamily="18" charset="0"/>
                <a:cs typeface="Times New Roman" panose="02020603050405020304" pitchFamily="18" charset="0"/>
              </a:rPr>
              <a:t>不同级别的封锁协议和一致性保证</a:t>
            </a:r>
            <a:endParaRPr lang="zh-CN" altLang="en-US" sz="2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EDF459C-57BE-4750-B6CC-305C1FF7C79E}"/>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36867" name="Rectangle 3">
            <a:extLst>
              <a:ext uri="{FF2B5EF4-FFF2-40B4-BE49-F238E27FC236}">
                <a16:creationId xmlns:a16="http://schemas.microsoft.com/office/drawing/2014/main" id="{EF0B9A19-2C21-461D-BE9C-3F3330650C5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solidFill>
                  <a:srgbClr val="0066FF"/>
                </a:solidFill>
              </a:rPr>
              <a:t>11.4  </a:t>
            </a:r>
            <a:r>
              <a:rPr lang="zh-CN" altLang="en-US" sz="2400">
                <a:solidFill>
                  <a:srgbClr val="0066FF"/>
                </a:solidFill>
              </a:rPr>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829970-94B9-449B-88A0-92F43DBCD1FB}"/>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  </a:t>
            </a:r>
            <a:r>
              <a:rPr lang="zh-CN" altLang="en-US" sz="3600"/>
              <a:t>活锁和死锁</a:t>
            </a:r>
          </a:p>
        </p:txBody>
      </p:sp>
      <p:sp>
        <p:nvSpPr>
          <p:cNvPr id="37891" name="Rectangle 3">
            <a:extLst>
              <a:ext uri="{FF2B5EF4-FFF2-40B4-BE49-F238E27FC236}">
                <a16:creationId xmlns:a16="http://schemas.microsoft.com/office/drawing/2014/main" id="{8AD86ADD-FFC1-4485-8E1C-D8AE8E66116F}"/>
              </a:ext>
            </a:extLst>
          </p:cNvPr>
          <p:cNvSpPr>
            <a:spLocks noGrp="1" noChangeArrowheads="1"/>
          </p:cNvSpPr>
          <p:nvPr>
            <p:ph type="body" idx="4294967295"/>
          </p:nvPr>
        </p:nvSpPr>
        <p:spPr>
          <a:xfrm>
            <a:off x="457200" y="1341438"/>
            <a:ext cx="8229600" cy="4983162"/>
          </a:xfrm>
        </p:spPr>
        <p:txBody>
          <a:bodyPr/>
          <a:lstStyle/>
          <a:p>
            <a:pPr eaLnBrk="1" hangingPunct="1"/>
            <a:r>
              <a:rPr lang="zh-CN" altLang="en-US" dirty="0"/>
              <a:t>封锁技术可以有效地解决并行操作的一致性问题，但也带来一些新的问题：</a:t>
            </a:r>
          </a:p>
          <a:p>
            <a:pPr lvl="1" eaLnBrk="1" hangingPunct="1">
              <a:lnSpc>
                <a:spcPct val="160000"/>
              </a:lnSpc>
            </a:pPr>
            <a:r>
              <a:rPr lang="zh-CN" altLang="en-US" dirty="0"/>
              <a:t>死锁</a:t>
            </a:r>
          </a:p>
          <a:p>
            <a:pPr lvl="1" eaLnBrk="1" hangingPunct="1">
              <a:lnSpc>
                <a:spcPct val="160000"/>
              </a:lnSpc>
            </a:pPr>
            <a:r>
              <a:rPr lang="zh-CN" altLang="en-US" dirty="0"/>
              <a:t>活锁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45E2BB6-6211-45BC-AD18-1EC5CE240E4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11.4.1 </a:t>
            </a:r>
            <a:r>
              <a:rPr lang="zh-CN" altLang="en-US" sz="3600"/>
              <a:t>活锁</a:t>
            </a:r>
          </a:p>
        </p:txBody>
      </p:sp>
      <p:sp>
        <p:nvSpPr>
          <p:cNvPr id="38915" name="Text Box 5">
            <a:extLst>
              <a:ext uri="{FF2B5EF4-FFF2-40B4-BE49-F238E27FC236}">
                <a16:creationId xmlns:a16="http://schemas.microsoft.com/office/drawing/2014/main" id="{0E561CFE-2CDA-4B26-BC01-08BA47E0D17B}"/>
              </a:ext>
            </a:extLst>
          </p:cNvPr>
          <p:cNvSpPr txBox="1">
            <a:spLocks noChangeArrowheads="1"/>
          </p:cNvSpPr>
          <p:nvPr/>
        </p:nvSpPr>
        <p:spPr bwMode="auto">
          <a:xfrm>
            <a:off x="2032000" y="21383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endParaRPr lang="zh-CN" altLang="zh-CN" b="1">
              <a:latin typeface="Times New Roman" panose="02020603050405020304" pitchFamily="18" charset="0"/>
            </a:endParaRPr>
          </a:p>
        </p:txBody>
      </p:sp>
      <p:sp>
        <p:nvSpPr>
          <p:cNvPr id="38916" name="Rectangle 7">
            <a:extLst>
              <a:ext uri="{FF2B5EF4-FFF2-40B4-BE49-F238E27FC236}">
                <a16:creationId xmlns:a16="http://schemas.microsoft.com/office/drawing/2014/main" id="{0224DB51-3E7E-4532-89C8-EBC2D4A352BB}"/>
              </a:ext>
            </a:extLst>
          </p:cNvPr>
          <p:cNvSpPr>
            <a:spLocks noGrp="1" noChangeArrowheads="1"/>
          </p:cNvSpPr>
          <p:nvPr>
            <p:ph type="body" idx="4294967295"/>
          </p:nvPr>
        </p:nvSpPr>
        <p:spPr>
          <a:xfrm>
            <a:off x="457872" y="4149080"/>
            <a:ext cx="8229600" cy="2177356"/>
          </a:xfrm>
        </p:spPr>
        <p:txBody>
          <a:bodyPr/>
          <a:lstStyle/>
          <a:p>
            <a:pPr eaLnBrk="1" hangingPunct="1">
              <a:lnSpc>
                <a:spcPct val="150000"/>
              </a:lnSpc>
            </a:pPr>
            <a:r>
              <a:rPr lang="zh-CN" altLang="en-US" sz="1600" dirty="0"/>
              <a:t>事务</a:t>
            </a:r>
            <a:r>
              <a:rPr lang="en-US" altLang="zh-CN" sz="1600" dirty="0"/>
              <a:t>T</a:t>
            </a:r>
            <a:r>
              <a:rPr lang="en-US" altLang="zh-CN" sz="1600" baseline="-25000" dirty="0"/>
              <a:t>1</a:t>
            </a:r>
            <a:r>
              <a:rPr lang="zh-CN" altLang="en-US" sz="1600" dirty="0"/>
              <a:t>封锁了数据</a:t>
            </a:r>
            <a:r>
              <a:rPr lang="en-US" altLang="zh-CN" sz="1600" dirty="0"/>
              <a:t>R</a:t>
            </a:r>
          </a:p>
          <a:p>
            <a:pPr eaLnBrk="1" hangingPunct="1">
              <a:lnSpc>
                <a:spcPct val="150000"/>
              </a:lnSpc>
            </a:pPr>
            <a:r>
              <a:rPr lang="zh-CN" altLang="en-US" sz="1600" dirty="0"/>
              <a:t>事务</a:t>
            </a:r>
            <a:r>
              <a:rPr lang="en-US" altLang="zh-CN" sz="1600" dirty="0"/>
              <a:t>T</a:t>
            </a:r>
            <a:r>
              <a:rPr lang="en-US" altLang="zh-CN" sz="1600" baseline="-25000" dirty="0"/>
              <a:t>2</a:t>
            </a:r>
            <a:r>
              <a:rPr lang="zh-CN" altLang="en-US" sz="1600" dirty="0"/>
              <a:t>又请求封锁</a:t>
            </a:r>
            <a:r>
              <a:rPr lang="en-US" altLang="zh-CN" sz="1600" dirty="0"/>
              <a:t>R</a:t>
            </a:r>
            <a:r>
              <a:rPr lang="zh-CN" altLang="en-US" sz="1600" dirty="0"/>
              <a:t>，于是</a:t>
            </a:r>
            <a:r>
              <a:rPr lang="en-US" altLang="zh-CN" sz="1600" dirty="0"/>
              <a:t>T</a:t>
            </a:r>
            <a:r>
              <a:rPr lang="en-US" altLang="zh-CN" sz="1600" baseline="-25000" dirty="0"/>
              <a:t>2</a:t>
            </a:r>
            <a:r>
              <a:rPr lang="zh-CN" altLang="en-US" sz="1600" dirty="0"/>
              <a:t>等待。</a:t>
            </a:r>
          </a:p>
          <a:p>
            <a:pPr eaLnBrk="1" hangingPunct="1">
              <a:lnSpc>
                <a:spcPct val="150000"/>
              </a:lnSpc>
            </a:pPr>
            <a:r>
              <a:rPr lang="en-US" altLang="zh-CN" sz="1600" dirty="0"/>
              <a:t>T</a:t>
            </a:r>
            <a:r>
              <a:rPr lang="en-US" altLang="zh-CN" sz="1600" baseline="-25000" dirty="0"/>
              <a:t>3</a:t>
            </a:r>
            <a:r>
              <a:rPr lang="zh-CN" altLang="en-US" sz="1600" dirty="0"/>
              <a:t>也请求封锁</a:t>
            </a:r>
            <a:r>
              <a:rPr lang="en-US" altLang="zh-CN" sz="1600" dirty="0"/>
              <a:t>R</a:t>
            </a:r>
            <a:r>
              <a:rPr lang="zh-CN" altLang="en-US" sz="1600" dirty="0"/>
              <a:t>，当</a:t>
            </a:r>
            <a:r>
              <a:rPr lang="en-US" altLang="zh-CN" sz="1600" dirty="0"/>
              <a:t>T</a:t>
            </a:r>
            <a:r>
              <a:rPr lang="en-US" altLang="zh-CN" sz="1600" baseline="-25000" dirty="0"/>
              <a:t>1</a:t>
            </a:r>
            <a:r>
              <a:rPr lang="zh-CN" altLang="en-US" sz="1600" dirty="0"/>
              <a:t>释放了</a:t>
            </a:r>
            <a:r>
              <a:rPr lang="en-US" altLang="zh-CN" sz="1600" dirty="0"/>
              <a:t>R</a:t>
            </a:r>
            <a:r>
              <a:rPr lang="zh-CN" altLang="en-US" sz="1600" dirty="0"/>
              <a:t>上的封锁之后系统首先批准了</a:t>
            </a:r>
            <a:r>
              <a:rPr lang="en-US" altLang="zh-CN" sz="1600" dirty="0"/>
              <a:t>T</a:t>
            </a:r>
            <a:r>
              <a:rPr lang="en-US" altLang="zh-CN" sz="1600" baseline="-25000" dirty="0"/>
              <a:t>3</a:t>
            </a:r>
            <a:r>
              <a:rPr lang="zh-CN" altLang="en-US" sz="1600" dirty="0"/>
              <a:t>的请求，</a:t>
            </a:r>
            <a:r>
              <a:rPr lang="en-US" altLang="zh-CN" sz="1600" dirty="0"/>
              <a:t>T</a:t>
            </a:r>
            <a:r>
              <a:rPr lang="en-US" altLang="zh-CN" sz="1600" baseline="-25000" dirty="0"/>
              <a:t>2</a:t>
            </a:r>
            <a:r>
              <a:rPr lang="zh-CN" altLang="en-US" sz="1600" dirty="0"/>
              <a:t>仍然等待。</a:t>
            </a:r>
          </a:p>
          <a:p>
            <a:pPr eaLnBrk="1" hangingPunct="1">
              <a:lnSpc>
                <a:spcPct val="150000"/>
              </a:lnSpc>
            </a:pPr>
            <a:r>
              <a:rPr lang="en-US" altLang="zh-CN" sz="1600" dirty="0"/>
              <a:t>T</a:t>
            </a:r>
            <a:r>
              <a:rPr lang="en-US" altLang="zh-CN" sz="1600" baseline="-25000" dirty="0"/>
              <a:t>4</a:t>
            </a:r>
            <a:r>
              <a:rPr lang="zh-CN" altLang="en-US" sz="1600" dirty="0"/>
              <a:t>又请求封锁</a:t>
            </a:r>
            <a:r>
              <a:rPr lang="en-US" altLang="zh-CN" sz="1600" dirty="0"/>
              <a:t>R</a:t>
            </a:r>
            <a:r>
              <a:rPr lang="zh-CN" altLang="en-US" sz="1600" dirty="0"/>
              <a:t>，当</a:t>
            </a:r>
            <a:r>
              <a:rPr lang="en-US" altLang="zh-CN" sz="1600" dirty="0"/>
              <a:t>T</a:t>
            </a:r>
            <a:r>
              <a:rPr lang="en-US" altLang="zh-CN" sz="1600" baseline="-25000" dirty="0"/>
              <a:t>3</a:t>
            </a:r>
            <a:r>
              <a:rPr lang="zh-CN" altLang="en-US" sz="1600" dirty="0"/>
              <a:t>释放了</a:t>
            </a:r>
            <a:r>
              <a:rPr lang="en-US" altLang="zh-CN" sz="1600" dirty="0"/>
              <a:t>R</a:t>
            </a:r>
            <a:r>
              <a:rPr lang="zh-CN" altLang="en-US" sz="1600" dirty="0"/>
              <a:t>上的封锁之后系统又批准了</a:t>
            </a:r>
            <a:r>
              <a:rPr lang="en-US" altLang="zh-CN" sz="1600" dirty="0"/>
              <a:t>T</a:t>
            </a:r>
            <a:r>
              <a:rPr lang="en-US" altLang="zh-CN" sz="1600" baseline="-25000" dirty="0"/>
              <a:t>4</a:t>
            </a:r>
            <a:r>
              <a:rPr lang="zh-CN" altLang="en-US" sz="1600" dirty="0"/>
              <a:t>的请求</a:t>
            </a:r>
            <a:r>
              <a:rPr lang="en-US" altLang="zh-CN" sz="1600" dirty="0"/>
              <a:t>……</a:t>
            </a:r>
          </a:p>
          <a:p>
            <a:pPr eaLnBrk="1" hangingPunct="1">
              <a:lnSpc>
                <a:spcPct val="150000"/>
              </a:lnSpc>
            </a:pPr>
            <a:r>
              <a:rPr lang="en-US" altLang="zh-CN" sz="1600" dirty="0"/>
              <a:t>T</a:t>
            </a:r>
            <a:r>
              <a:rPr lang="en-US" altLang="zh-CN" sz="1600" baseline="-25000" dirty="0"/>
              <a:t>2</a:t>
            </a:r>
            <a:r>
              <a:rPr lang="zh-CN" altLang="en-US" sz="1600" dirty="0"/>
              <a:t>有可能永远等待，这就是</a:t>
            </a:r>
            <a:r>
              <a:rPr lang="zh-CN" altLang="en-US" sz="1600" dirty="0">
                <a:solidFill>
                  <a:srgbClr val="FF00FF"/>
                </a:solidFill>
              </a:rPr>
              <a:t>活锁</a:t>
            </a:r>
            <a:r>
              <a:rPr lang="zh-CN" altLang="en-US" sz="1600" dirty="0"/>
              <a:t>的情形 </a:t>
            </a:r>
          </a:p>
        </p:txBody>
      </p:sp>
      <p:pic>
        <p:nvPicPr>
          <p:cNvPr id="3" name="图片 2">
            <a:extLst>
              <a:ext uri="{FF2B5EF4-FFF2-40B4-BE49-F238E27FC236}">
                <a16:creationId xmlns:a16="http://schemas.microsoft.com/office/drawing/2014/main" id="{FA3E8EB8-EDEA-46E5-86E2-7CC04B58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968188"/>
            <a:ext cx="4772248" cy="322239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234C4B-EDD5-41CA-8AD9-FDC16633DF5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活锁（续）</a:t>
            </a:r>
          </a:p>
        </p:txBody>
      </p:sp>
      <p:sp>
        <p:nvSpPr>
          <p:cNvPr id="40963" name="Rectangle 3">
            <a:extLst>
              <a:ext uri="{FF2B5EF4-FFF2-40B4-BE49-F238E27FC236}">
                <a16:creationId xmlns:a16="http://schemas.microsoft.com/office/drawing/2014/main" id="{E213CD4C-0074-44FB-8A23-412E6DC09B3E}"/>
              </a:ext>
            </a:extLst>
          </p:cNvPr>
          <p:cNvSpPr>
            <a:spLocks noGrp="1" noChangeArrowheads="1"/>
          </p:cNvSpPr>
          <p:nvPr>
            <p:ph type="body" idx="4294967295"/>
          </p:nvPr>
        </p:nvSpPr>
        <p:spPr>
          <a:xfrm>
            <a:off x="457200" y="1196975"/>
            <a:ext cx="8229600" cy="4840288"/>
          </a:xfrm>
        </p:spPr>
        <p:txBody>
          <a:bodyPr/>
          <a:lstStyle/>
          <a:p>
            <a:pPr algn="just" eaLnBrk="1" hangingPunct="1">
              <a:lnSpc>
                <a:spcPct val="170000"/>
              </a:lnSpc>
            </a:pPr>
            <a:r>
              <a:rPr lang="zh-CN" altLang="en-US" sz="3200"/>
              <a:t>避免活锁：</a:t>
            </a:r>
            <a:r>
              <a:rPr lang="zh-CN" altLang="en-US"/>
              <a:t>采用</a:t>
            </a:r>
            <a:r>
              <a:rPr lang="zh-CN" altLang="en-US">
                <a:solidFill>
                  <a:srgbClr val="0066FF"/>
                </a:solidFill>
              </a:rPr>
              <a:t>先来先服务</a:t>
            </a:r>
            <a:r>
              <a:rPr lang="zh-CN" altLang="en-US"/>
              <a:t>的策略</a:t>
            </a:r>
          </a:p>
          <a:p>
            <a:pPr lvl="1" algn="just" eaLnBrk="1" hangingPunct="1">
              <a:lnSpc>
                <a:spcPct val="170000"/>
              </a:lnSpc>
            </a:pPr>
            <a:r>
              <a:rPr lang="zh-CN" altLang="en-US"/>
              <a:t>当多个事务请求封锁同一数据对象时</a:t>
            </a:r>
          </a:p>
          <a:p>
            <a:pPr lvl="1" algn="just" eaLnBrk="1" hangingPunct="1">
              <a:lnSpc>
                <a:spcPct val="170000"/>
              </a:lnSpc>
            </a:pPr>
            <a:r>
              <a:rPr lang="zh-CN" altLang="en-US"/>
              <a:t>按请求封锁的先后次序对这些事务排队</a:t>
            </a:r>
          </a:p>
          <a:p>
            <a:pPr lvl="1" algn="just" eaLnBrk="1" hangingPunct="1">
              <a:lnSpc>
                <a:spcPct val="170000"/>
              </a:lnSpc>
            </a:pPr>
            <a:r>
              <a:rPr lang="zh-CN" altLang="en-US"/>
              <a:t>该数据对象上的锁一旦释放，首先批准申请队列中第一个事务获得锁</a:t>
            </a:r>
          </a:p>
          <a:p>
            <a:pPr eaLnBrk="1" hangingPunct="1">
              <a:buFont typeface="Wingdings" panose="05000000000000000000" pitchFamily="2" charset="2"/>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A999A96-D027-486B-B0C8-F38B1ECFE2DB}"/>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11.4.2  </a:t>
            </a:r>
            <a:r>
              <a:rPr lang="zh-CN" altLang="en-US" sz="3600"/>
              <a:t>死锁</a:t>
            </a:r>
          </a:p>
        </p:txBody>
      </p:sp>
      <p:sp>
        <p:nvSpPr>
          <p:cNvPr id="41987" name="Rectangle 10">
            <a:extLst>
              <a:ext uri="{FF2B5EF4-FFF2-40B4-BE49-F238E27FC236}">
                <a16:creationId xmlns:a16="http://schemas.microsoft.com/office/drawing/2014/main" id="{1A20F659-5C7B-4562-A91F-2B9891CA6592}"/>
              </a:ext>
            </a:extLst>
          </p:cNvPr>
          <p:cNvSpPr>
            <a:spLocks noGrp="1" noChangeArrowheads="1"/>
          </p:cNvSpPr>
          <p:nvPr>
            <p:ph type="body" idx="4294967295"/>
          </p:nvPr>
        </p:nvSpPr>
        <p:spPr>
          <a:xfrm>
            <a:off x="284448" y="4005064"/>
            <a:ext cx="8651304" cy="2680271"/>
          </a:xfrm>
        </p:spPr>
        <p:txBody>
          <a:bodyPr/>
          <a:lstStyle/>
          <a:p>
            <a:pPr eaLnBrk="1" hangingPunct="1">
              <a:lnSpc>
                <a:spcPct val="130000"/>
              </a:lnSpc>
            </a:pPr>
            <a:r>
              <a:rPr lang="zh-CN" altLang="en-US" sz="1800" dirty="0"/>
              <a:t>事务</a:t>
            </a:r>
            <a:r>
              <a:rPr lang="en-US" altLang="zh-CN" sz="1800" dirty="0"/>
              <a:t>T</a:t>
            </a:r>
            <a:r>
              <a:rPr lang="en-US" altLang="zh-CN" sz="1800" baseline="-25000" dirty="0"/>
              <a:t>1</a:t>
            </a:r>
            <a:r>
              <a:rPr lang="zh-CN" altLang="en-US" sz="1800" dirty="0"/>
              <a:t>封锁了数据</a:t>
            </a:r>
            <a:r>
              <a:rPr lang="en-US" altLang="zh-CN" sz="1800" dirty="0"/>
              <a:t>R</a:t>
            </a:r>
            <a:r>
              <a:rPr lang="en-US" altLang="zh-CN" sz="1800" baseline="-25000" dirty="0"/>
              <a:t>1</a:t>
            </a:r>
          </a:p>
          <a:p>
            <a:pPr eaLnBrk="1" hangingPunct="1">
              <a:lnSpc>
                <a:spcPct val="130000"/>
              </a:lnSpc>
            </a:pPr>
            <a:r>
              <a:rPr lang="en-US" altLang="zh-CN" sz="1800" dirty="0"/>
              <a:t>T</a:t>
            </a:r>
            <a:r>
              <a:rPr lang="en-US" altLang="zh-CN" sz="1800" baseline="-25000" dirty="0"/>
              <a:t>2</a:t>
            </a:r>
            <a:r>
              <a:rPr lang="zh-CN" altLang="en-US" sz="1800" dirty="0"/>
              <a:t>封锁了数据</a:t>
            </a:r>
            <a:r>
              <a:rPr lang="en-US" altLang="zh-CN" sz="1800" dirty="0"/>
              <a:t>R</a:t>
            </a:r>
            <a:r>
              <a:rPr lang="en-US" altLang="zh-CN" sz="1800" baseline="-25000" dirty="0"/>
              <a:t>2</a:t>
            </a:r>
          </a:p>
          <a:p>
            <a:pPr eaLnBrk="1" hangingPunct="1">
              <a:lnSpc>
                <a:spcPct val="130000"/>
              </a:lnSpc>
            </a:pPr>
            <a:r>
              <a:rPr lang="en-US" altLang="zh-CN" sz="1800" dirty="0"/>
              <a:t>T</a:t>
            </a:r>
            <a:r>
              <a:rPr lang="en-US" altLang="zh-CN" sz="1800" baseline="-25000" dirty="0"/>
              <a:t>1</a:t>
            </a:r>
            <a:r>
              <a:rPr lang="zh-CN" altLang="en-US" sz="1800" dirty="0"/>
              <a:t>又请求封锁</a:t>
            </a:r>
            <a:r>
              <a:rPr lang="en-US" altLang="zh-CN" sz="1800" dirty="0"/>
              <a:t>R</a:t>
            </a:r>
            <a:r>
              <a:rPr lang="en-US" altLang="zh-CN" sz="1800" baseline="-25000" dirty="0"/>
              <a:t>2</a:t>
            </a:r>
            <a:r>
              <a:rPr lang="zh-CN" altLang="en-US" sz="1800" dirty="0"/>
              <a:t>，因</a:t>
            </a:r>
            <a:r>
              <a:rPr lang="en-US" altLang="zh-CN" sz="1800" dirty="0"/>
              <a:t>T</a:t>
            </a:r>
            <a:r>
              <a:rPr lang="en-US" altLang="zh-CN" sz="1800" baseline="-25000" dirty="0"/>
              <a:t>2</a:t>
            </a:r>
            <a:r>
              <a:rPr lang="zh-CN" altLang="en-US" sz="1800" dirty="0"/>
              <a:t>已封锁了</a:t>
            </a:r>
            <a:r>
              <a:rPr lang="en-US" altLang="zh-CN" sz="1800" dirty="0"/>
              <a:t>R</a:t>
            </a:r>
            <a:r>
              <a:rPr lang="en-US" altLang="zh-CN" sz="1800" baseline="-25000" dirty="0"/>
              <a:t>2</a:t>
            </a:r>
            <a:r>
              <a:rPr lang="zh-CN" altLang="en-US" sz="1800" dirty="0"/>
              <a:t>，于是</a:t>
            </a:r>
            <a:r>
              <a:rPr lang="en-US" altLang="zh-CN" sz="1800" dirty="0"/>
              <a:t>T</a:t>
            </a:r>
            <a:r>
              <a:rPr lang="en-US" altLang="zh-CN" sz="1800" baseline="-25000" dirty="0"/>
              <a:t>1</a:t>
            </a:r>
            <a:r>
              <a:rPr lang="zh-CN" altLang="en-US" sz="1800" dirty="0"/>
              <a:t>等待</a:t>
            </a:r>
            <a:r>
              <a:rPr lang="en-US" altLang="zh-CN" sz="1800" dirty="0"/>
              <a:t>T</a:t>
            </a:r>
            <a:r>
              <a:rPr lang="en-US" altLang="zh-CN" sz="1800" baseline="-25000" dirty="0"/>
              <a:t>2</a:t>
            </a:r>
            <a:r>
              <a:rPr lang="zh-CN" altLang="en-US" sz="1800" dirty="0"/>
              <a:t>释放</a:t>
            </a:r>
            <a:r>
              <a:rPr lang="en-US" altLang="zh-CN" sz="1800" dirty="0"/>
              <a:t>R</a:t>
            </a:r>
            <a:r>
              <a:rPr lang="en-US" altLang="zh-CN" sz="1800" baseline="-25000" dirty="0"/>
              <a:t>2</a:t>
            </a:r>
            <a:r>
              <a:rPr lang="zh-CN" altLang="en-US" sz="1800" dirty="0"/>
              <a:t>上的锁</a:t>
            </a:r>
          </a:p>
          <a:p>
            <a:pPr eaLnBrk="1" hangingPunct="1">
              <a:lnSpc>
                <a:spcPct val="130000"/>
              </a:lnSpc>
            </a:pPr>
            <a:r>
              <a:rPr lang="zh-CN" altLang="en-US" sz="1800" dirty="0"/>
              <a:t>接着</a:t>
            </a:r>
            <a:r>
              <a:rPr lang="en-US" altLang="zh-CN" sz="1800" dirty="0"/>
              <a:t>T</a:t>
            </a:r>
            <a:r>
              <a:rPr lang="en-US" altLang="zh-CN" sz="1800" baseline="-25000" dirty="0"/>
              <a:t>2</a:t>
            </a:r>
            <a:r>
              <a:rPr lang="zh-CN" altLang="en-US" sz="1800" dirty="0"/>
              <a:t>又申请封锁</a:t>
            </a:r>
            <a:r>
              <a:rPr lang="en-US" altLang="zh-CN" sz="1800" dirty="0"/>
              <a:t>R</a:t>
            </a:r>
            <a:r>
              <a:rPr lang="en-US" altLang="zh-CN" sz="1800" baseline="-25000" dirty="0"/>
              <a:t>1</a:t>
            </a:r>
            <a:r>
              <a:rPr lang="zh-CN" altLang="en-US" sz="1800" dirty="0"/>
              <a:t>，因</a:t>
            </a:r>
            <a:r>
              <a:rPr lang="en-US" altLang="zh-CN" sz="1800" dirty="0"/>
              <a:t>T</a:t>
            </a:r>
            <a:r>
              <a:rPr lang="en-US" altLang="zh-CN" sz="1800" baseline="-25000" dirty="0"/>
              <a:t>1</a:t>
            </a:r>
            <a:r>
              <a:rPr lang="zh-CN" altLang="en-US" sz="1800" dirty="0"/>
              <a:t>已封锁了</a:t>
            </a:r>
            <a:r>
              <a:rPr lang="en-US" altLang="zh-CN" sz="1800" dirty="0"/>
              <a:t>R</a:t>
            </a:r>
            <a:r>
              <a:rPr lang="en-US" altLang="zh-CN" sz="1800" baseline="-25000" dirty="0"/>
              <a:t>1</a:t>
            </a:r>
            <a:r>
              <a:rPr lang="zh-CN" altLang="en-US" sz="1800" dirty="0"/>
              <a:t>，</a:t>
            </a:r>
            <a:r>
              <a:rPr lang="en-US" altLang="zh-CN" sz="1800" dirty="0"/>
              <a:t>T</a:t>
            </a:r>
            <a:r>
              <a:rPr lang="en-US" altLang="zh-CN" sz="1800" baseline="-25000" dirty="0"/>
              <a:t>2</a:t>
            </a:r>
            <a:r>
              <a:rPr lang="zh-CN" altLang="en-US" sz="1800" dirty="0"/>
              <a:t>也只能等待</a:t>
            </a:r>
            <a:r>
              <a:rPr lang="en-US" altLang="zh-CN" sz="1800" dirty="0"/>
              <a:t>T</a:t>
            </a:r>
            <a:r>
              <a:rPr lang="en-US" altLang="zh-CN" sz="1800" baseline="-25000" dirty="0"/>
              <a:t>1</a:t>
            </a:r>
            <a:r>
              <a:rPr lang="zh-CN" altLang="en-US" sz="1800" dirty="0"/>
              <a:t>释放</a:t>
            </a:r>
            <a:r>
              <a:rPr lang="en-US" altLang="zh-CN" sz="1800" dirty="0"/>
              <a:t>R</a:t>
            </a:r>
            <a:r>
              <a:rPr lang="en-US" altLang="zh-CN" sz="1800" baseline="-25000" dirty="0"/>
              <a:t>1</a:t>
            </a:r>
            <a:r>
              <a:rPr lang="zh-CN" altLang="en-US" sz="1800" dirty="0"/>
              <a:t>上的锁</a:t>
            </a:r>
          </a:p>
          <a:p>
            <a:pPr eaLnBrk="1" hangingPunct="1">
              <a:lnSpc>
                <a:spcPct val="130000"/>
              </a:lnSpc>
            </a:pPr>
            <a:r>
              <a:rPr lang="zh-CN" altLang="en-US" sz="1800" dirty="0"/>
              <a:t>这样</a:t>
            </a:r>
            <a:r>
              <a:rPr lang="en-US" altLang="zh-CN" sz="1800" dirty="0"/>
              <a:t>T</a:t>
            </a:r>
            <a:r>
              <a:rPr lang="en-US" altLang="zh-CN" sz="1800" baseline="-25000" dirty="0"/>
              <a:t>1</a:t>
            </a:r>
            <a:r>
              <a:rPr lang="zh-CN" altLang="en-US" sz="1800" dirty="0"/>
              <a:t>在等待</a:t>
            </a:r>
            <a:r>
              <a:rPr lang="en-US" altLang="zh-CN" sz="1800" dirty="0"/>
              <a:t>T</a:t>
            </a:r>
            <a:r>
              <a:rPr lang="en-US" altLang="zh-CN" sz="1800" baseline="-25000" dirty="0"/>
              <a:t>2</a:t>
            </a:r>
            <a:r>
              <a:rPr lang="zh-CN" altLang="en-US" sz="1800" dirty="0"/>
              <a:t>，而</a:t>
            </a:r>
            <a:r>
              <a:rPr lang="en-US" altLang="zh-CN" sz="1800" dirty="0"/>
              <a:t>T</a:t>
            </a:r>
            <a:r>
              <a:rPr lang="en-US" altLang="zh-CN" sz="1800" baseline="-25000" dirty="0"/>
              <a:t>2</a:t>
            </a:r>
            <a:r>
              <a:rPr lang="zh-CN" altLang="en-US" sz="1800" dirty="0"/>
              <a:t>又在等待</a:t>
            </a:r>
            <a:r>
              <a:rPr lang="en-US" altLang="zh-CN" sz="1800" dirty="0"/>
              <a:t>T</a:t>
            </a:r>
            <a:r>
              <a:rPr lang="en-US" altLang="zh-CN" sz="1800" baseline="-25000" dirty="0"/>
              <a:t>1</a:t>
            </a:r>
            <a:r>
              <a:rPr lang="zh-CN" altLang="en-US" sz="1800" dirty="0"/>
              <a:t>，</a:t>
            </a:r>
            <a:r>
              <a:rPr lang="en-US" altLang="zh-CN" sz="1800" dirty="0"/>
              <a:t>T</a:t>
            </a:r>
            <a:r>
              <a:rPr lang="en-US" altLang="zh-CN" sz="1800" baseline="-25000" dirty="0"/>
              <a:t>1</a:t>
            </a:r>
            <a:r>
              <a:rPr lang="zh-CN" altLang="en-US" sz="1800" dirty="0"/>
              <a:t>和</a:t>
            </a:r>
            <a:r>
              <a:rPr lang="en-US" altLang="zh-CN" sz="1800" dirty="0"/>
              <a:t>T</a:t>
            </a:r>
            <a:r>
              <a:rPr lang="en-US" altLang="zh-CN" sz="1800" baseline="-25000" dirty="0"/>
              <a:t>2</a:t>
            </a:r>
            <a:r>
              <a:rPr lang="zh-CN" altLang="en-US" sz="1800" dirty="0"/>
              <a:t>两个事务永远不能结束，形成</a:t>
            </a:r>
            <a:r>
              <a:rPr lang="zh-CN" altLang="en-US" sz="1800" dirty="0">
                <a:solidFill>
                  <a:srgbClr val="FF00FF"/>
                </a:solidFill>
              </a:rPr>
              <a:t>死锁</a:t>
            </a:r>
            <a:r>
              <a:rPr lang="zh-CN" altLang="en-US" sz="1800" dirty="0"/>
              <a:t> </a:t>
            </a:r>
          </a:p>
        </p:txBody>
      </p:sp>
      <p:pic>
        <p:nvPicPr>
          <p:cNvPr id="3" name="图片 2">
            <a:extLst>
              <a:ext uri="{FF2B5EF4-FFF2-40B4-BE49-F238E27FC236}">
                <a16:creationId xmlns:a16="http://schemas.microsoft.com/office/drawing/2014/main" id="{68F8A613-7B70-492A-B239-4A06ECAC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963243"/>
            <a:ext cx="3326075" cy="29435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48BE49-F781-4FA2-B0A4-010AF9EE678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解决死锁的方法</a:t>
            </a:r>
          </a:p>
        </p:txBody>
      </p:sp>
      <p:sp>
        <p:nvSpPr>
          <p:cNvPr id="44035" name="Rectangle 3">
            <a:extLst>
              <a:ext uri="{FF2B5EF4-FFF2-40B4-BE49-F238E27FC236}">
                <a16:creationId xmlns:a16="http://schemas.microsoft.com/office/drawing/2014/main" id="{2B258A02-536F-43D6-BEBC-23B19E5FC9F2}"/>
              </a:ext>
            </a:extLst>
          </p:cNvPr>
          <p:cNvSpPr>
            <a:spLocks noGrp="1" noChangeArrowheads="1"/>
          </p:cNvSpPr>
          <p:nvPr>
            <p:ph type="body" idx="4294967295"/>
          </p:nvPr>
        </p:nvSpPr>
        <p:spPr>
          <a:xfrm>
            <a:off x="457200" y="1341438"/>
            <a:ext cx="8229600" cy="4983162"/>
          </a:xfrm>
        </p:spPr>
        <p:txBody>
          <a:bodyPr/>
          <a:lstStyle/>
          <a:p>
            <a:pPr eaLnBrk="1" hangingPunct="1">
              <a:buFont typeface="Wingdings" panose="05000000000000000000" pitchFamily="2" charset="2"/>
              <a:buNone/>
            </a:pPr>
            <a:r>
              <a:rPr lang="zh-CN" altLang="en-US" sz="3200"/>
              <a:t>两类方法</a:t>
            </a:r>
          </a:p>
          <a:p>
            <a:pPr lvl="1" eaLnBrk="1" hangingPunct="1">
              <a:lnSpc>
                <a:spcPct val="150000"/>
              </a:lnSpc>
              <a:buFont typeface="Wingdings" panose="05000000000000000000" pitchFamily="2" charset="2"/>
              <a:buNone/>
            </a:pPr>
            <a:r>
              <a:rPr lang="en-US" altLang="zh-CN"/>
              <a:t>1. </a:t>
            </a:r>
            <a:r>
              <a:rPr lang="zh-CN" altLang="en-US"/>
              <a:t>死锁的</a:t>
            </a:r>
            <a:r>
              <a:rPr lang="zh-CN" altLang="en-US">
                <a:solidFill>
                  <a:srgbClr val="0066FF"/>
                </a:solidFill>
              </a:rPr>
              <a:t>预防</a:t>
            </a:r>
          </a:p>
          <a:p>
            <a:pPr lvl="1" eaLnBrk="1" hangingPunct="1">
              <a:lnSpc>
                <a:spcPct val="150000"/>
              </a:lnSpc>
              <a:buFont typeface="Wingdings" panose="05000000000000000000" pitchFamily="2" charset="2"/>
              <a:buNone/>
            </a:pPr>
            <a:r>
              <a:rPr lang="en-US" altLang="zh-CN"/>
              <a:t>2. </a:t>
            </a:r>
            <a:r>
              <a:rPr lang="zh-CN" altLang="en-US"/>
              <a:t>死锁的</a:t>
            </a:r>
            <a:r>
              <a:rPr lang="zh-CN" altLang="en-US">
                <a:solidFill>
                  <a:srgbClr val="0066FF"/>
                </a:solidFill>
              </a:rPr>
              <a:t>诊断与解除</a:t>
            </a:r>
          </a:p>
          <a:p>
            <a:pPr eaLnBrk="1" hangingPunct="1"/>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BF2A50-39C8-4CD9-BA21-A1C952448856}"/>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6147" name="Rectangle 3">
            <a:extLst>
              <a:ext uri="{FF2B5EF4-FFF2-40B4-BE49-F238E27FC236}">
                <a16:creationId xmlns:a16="http://schemas.microsoft.com/office/drawing/2014/main" id="{92B15FBB-73A2-4023-B2A6-5C2FD14CC51B}"/>
              </a:ext>
            </a:extLst>
          </p:cNvPr>
          <p:cNvSpPr>
            <a:spLocks noGrp="1" noChangeArrowheads="1"/>
          </p:cNvSpPr>
          <p:nvPr>
            <p:ph type="body" idx="4294967295"/>
          </p:nvPr>
        </p:nvSpPr>
        <p:spPr>
          <a:xfrm>
            <a:off x="323850" y="1931988"/>
            <a:ext cx="6059488" cy="3762375"/>
          </a:xfrm>
        </p:spPr>
        <p:txBody>
          <a:bodyPr/>
          <a:lstStyle/>
          <a:p>
            <a:pPr marL="457200" lvl="1" indent="0" algn="just" eaLnBrk="1" hangingPunct="1">
              <a:lnSpc>
                <a:spcPct val="150000"/>
              </a:lnSpc>
              <a:spcBef>
                <a:spcPct val="50000"/>
              </a:spcBef>
              <a:buFont typeface="Wingdings" panose="05000000000000000000" pitchFamily="2" charset="2"/>
              <a:buNone/>
            </a:pPr>
            <a:r>
              <a:rPr lang="zh-CN" altLang="en-US" sz="1800" dirty="0"/>
              <a:t>在</a:t>
            </a:r>
            <a:r>
              <a:rPr lang="zh-CN" altLang="en-US" sz="1800" i="1" u="sng" dirty="0"/>
              <a:t>单处理机</a:t>
            </a:r>
            <a:r>
              <a:rPr lang="zh-CN" altLang="en-US" sz="1800" dirty="0"/>
              <a:t>系统中，事务的并行执行是这些并行事务的并行操作</a:t>
            </a:r>
            <a:r>
              <a:rPr lang="zh-CN" altLang="en-US" sz="1800" dirty="0">
                <a:solidFill>
                  <a:srgbClr val="0066FF"/>
                </a:solidFill>
              </a:rPr>
              <a:t>轮流交叉运行。</a:t>
            </a:r>
            <a:endParaRPr lang="en-US" altLang="zh-CN"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endParaRPr lang="zh-CN" altLang="en-US" sz="1800" dirty="0">
              <a:solidFill>
                <a:srgbClr val="0066FF"/>
              </a:solidFill>
            </a:endParaRPr>
          </a:p>
          <a:p>
            <a:pPr marL="457200" lvl="1" indent="0" algn="just" eaLnBrk="1" hangingPunct="1">
              <a:lnSpc>
                <a:spcPct val="150000"/>
              </a:lnSpc>
              <a:spcBef>
                <a:spcPct val="50000"/>
              </a:spcBef>
              <a:buFont typeface="Wingdings" panose="05000000000000000000" pitchFamily="2" charset="2"/>
              <a:buNone/>
            </a:pPr>
            <a:r>
              <a:rPr lang="zh-CN" altLang="en-US" sz="1800" dirty="0"/>
              <a:t>缺点：</a:t>
            </a:r>
            <a:endParaRPr lang="en-US" altLang="zh-CN" sz="1800" dirty="0"/>
          </a:p>
          <a:p>
            <a:pPr marL="457200" lvl="1" indent="0" algn="just" eaLnBrk="1" hangingPunct="1">
              <a:lnSpc>
                <a:spcPct val="150000"/>
              </a:lnSpc>
              <a:spcBef>
                <a:spcPct val="50000"/>
              </a:spcBef>
              <a:buFont typeface="Wingdings" panose="05000000000000000000" pitchFamily="2" charset="2"/>
              <a:buNone/>
            </a:pPr>
            <a:r>
              <a:rPr lang="zh-CN" altLang="en-US" sz="1800" dirty="0"/>
              <a:t>单处理机系统中的并行事务并没有真正地并行运行，但能够减少处理机的空闲时间，提高系统的效率</a:t>
            </a:r>
          </a:p>
        </p:txBody>
      </p:sp>
      <p:pic>
        <p:nvPicPr>
          <p:cNvPr id="6148" name="Picture 2">
            <a:extLst>
              <a:ext uri="{FF2B5EF4-FFF2-40B4-BE49-F238E27FC236}">
                <a16:creationId xmlns:a16="http://schemas.microsoft.com/office/drawing/2014/main" id="{FDD1FA1B-588C-44A4-9512-615D94878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2349500"/>
            <a:ext cx="2198687"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Box 1">
            <a:extLst>
              <a:ext uri="{FF2B5EF4-FFF2-40B4-BE49-F238E27FC236}">
                <a16:creationId xmlns:a16="http://schemas.microsoft.com/office/drawing/2014/main" id="{2642B4D0-7D56-4986-A4A6-2B12122C5844}"/>
              </a:ext>
            </a:extLst>
          </p:cNvPr>
          <p:cNvSpPr txBox="1">
            <a:spLocks noChangeArrowheads="1"/>
          </p:cNvSpPr>
          <p:nvPr/>
        </p:nvSpPr>
        <p:spPr bwMode="auto">
          <a:xfrm>
            <a:off x="611188" y="1125538"/>
            <a:ext cx="799306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400" b="1"/>
              <a:t>（</a:t>
            </a:r>
            <a:r>
              <a:rPr lang="en-US" altLang="zh-CN" sz="2400" b="1"/>
              <a:t>2</a:t>
            </a:r>
            <a:r>
              <a:rPr lang="zh-CN" altLang="en-US" sz="2400" b="1"/>
              <a:t>）交叉并发方式（</a:t>
            </a:r>
            <a:r>
              <a:rPr lang="en-US" altLang="zh-CN" sz="2400" b="1"/>
              <a:t>Interleaved  Concurrency</a:t>
            </a:r>
            <a:r>
              <a:rPr lang="zh-CN" altLang="en-US" sz="2400" b="1"/>
              <a:t>）</a:t>
            </a:r>
          </a:p>
          <a:p>
            <a:pPr eaLnBrk="1" hangingPunct="1"/>
            <a:endParaRPr lang="zh-CN" altLang="en-US" sz="24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6C3B7B-D6C4-4100-8C0F-20E8B445D993}"/>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 </a:t>
            </a:r>
            <a:r>
              <a:rPr lang="zh-CN" altLang="en-US" sz="3600"/>
              <a:t>死锁的预防</a:t>
            </a:r>
          </a:p>
        </p:txBody>
      </p:sp>
      <p:sp>
        <p:nvSpPr>
          <p:cNvPr id="45059" name="Rectangle 3">
            <a:extLst>
              <a:ext uri="{FF2B5EF4-FFF2-40B4-BE49-F238E27FC236}">
                <a16:creationId xmlns:a16="http://schemas.microsoft.com/office/drawing/2014/main" id="{C8CFDD67-AB44-4D89-A655-06A1191A6A88}"/>
              </a:ext>
            </a:extLst>
          </p:cNvPr>
          <p:cNvSpPr>
            <a:spLocks noGrp="1" noChangeArrowheads="1"/>
          </p:cNvSpPr>
          <p:nvPr>
            <p:ph type="body" idx="4294967295"/>
          </p:nvPr>
        </p:nvSpPr>
        <p:spPr>
          <a:xfrm>
            <a:off x="457200" y="1125538"/>
            <a:ext cx="8229600" cy="5199062"/>
          </a:xfrm>
        </p:spPr>
        <p:txBody>
          <a:bodyPr/>
          <a:lstStyle/>
          <a:p>
            <a:pPr eaLnBrk="1" hangingPunct="1">
              <a:lnSpc>
                <a:spcPct val="210000"/>
              </a:lnSpc>
            </a:pPr>
            <a:r>
              <a:rPr lang="zh-CN" altLang="en-US" sz="2400" dirty="0"/>
              <a:t>产生死锁的原因：</a:t>
            </a:r>
            <a:endParaRPr lang="en-US" altLang="zh-CN" sz="2400" dirty="0"/>
          </a:p>
          <a:p>
            <a:pPr marL="457200" lvl="1" indent="0" eaLnBrk="1" hangingPunct="1">
              <a:lnSpc>
                <a:spcPct val="210000"/>
              </a:lnSpc>
              <a:buNone/>
            </a:pPr>
            <a:r>
              <a:rPr lang="zh-CN" altLang="en-US" sz="2000" dirty="0"/>
              <a:t>两个或多个事务都已封锁了一些数据对象，</a:t>
            </a:r>
            <a:endParaRPr lang="en-US" altLang="zh-CN" sz="2000" dirty="0"/>
          </a:p>
          <a:p>
            <a:pPr marL="457200" lvl="1" indent="0" eaLnBrk="1" hangingPunct="1">
              <a:lnSpc>
                <a:spcPct val="210000"/>
              </a:lnSpc>
              <a:buNone/>
            </a:pPr>
            <a:r>
              <a:rPr lang="zh-CN" altLang="en-US" sz="2000" dirty="0"/>
              <a:t>然后又都请求对已为其他事务封锁的数据对象加锁，</a:t>
            </a:r>
            <a:endParaRPr lang="en-US" altLang="zh-CN" sz="2000" dirty="0"/>
          </a:p>
          <a:p>
            <a:pPr marL="457200" lvl="1" indent="0" eaLnBrk="1" hangingPunct="1">
              <a:lnSpc>
                <a:spcPct val="210000"/>
              </a:lnSpc>
              <a:buNone/>
            </a:pPr>
            <a:r>
              <a:rPr lang="zh-CN" altLang="en-US" sz="2000" dirty="0"/>
              <a:t>从而出现死等待。</a:t>
            </a:r>
          </a:p>
          <a:p>
            <a:pPr eaLnBrk="1" hangingPunct="1">
              <a:lnSpc>
                <a:spcPct val="210000"/>
              </a:lnSpc>
              <a:spcBef>
                <a:spcPct val="60000"/>
              </a:spcBef>
            </a:pPr>
            <a:r>
              <a:rPr lang="zh-CN" altLang="en-US" sz="2400" dirty="0"/>
              <a:t>预防死锁的发生就是要</a:t>
            </a:r>
            <a:r>
              <a:rPr lang="zh-CN" altLang="en-US" sz="2400" dirty="0">
                <a:solidFill>
                  <a:srgbClr val="0066FF"/>
                </a:solidFill>
              </a:rPr>
              <a:t>破坏产生死锁的条件</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E40A91A-7D33-4944-9373-7D678E3F269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5299" name="Rectangle 3">
            <a:extLst>
              <a:ext uri="{FF2B5EF4-FFF2-40B4-BE49-F238E27FC236}">
                <a16:creationId xmlns:a16="http://schemas.microsoft.com/office/drawing/2014/main" id="{620BCA9C-6695-48E5-9411-AB363C9EC9EA}"/>
              </a:ext>
            </a:extLst>
          </p:cNvPr>
          <p:cNvSpPr>
            <a:spLocks noGrp="1" noChangeArrowheads="1"/>
          </p:cNvSpPr>
          <p:nvPr>
            <p:ph type="body" idx="4294967295"/>
          </p:nvPr>
        </p:nvSpPr>
        <p:spPr>
          <a:xfrm>
            <a:off x="684213" y="1268413"/>
            <a:ext cx="7427912" cy="5072062"/>
          </a:xfrm>
          <a:ln>
            <a:miter/>
          </a:ln>
        </p:spPr>
        <p:txBody>
          <a:bodyPr/>
          <a:lstStyle/>
          <a:p>
            <a:pPr eaLnBrk="1" hangingPunct="1">
              <a:lnSpc>
                <a:spcPct val="150000"/>
              </a:lnSpc>
              <a:buFont typeface="Wingdings" panose="05000000000000000000" pitchFamily="2" charset="2"/>
              <a:buNone/>
              <a:defRPr/>
            </a:pPr>
            <a:r>
              <a:rPr lang="zh-CN" dirty="0"/>
              <a:t>预防死锁的方法</a:t>
            </a:r>
            <a:r>
              <a:rPr lang="zh-CN" altLang="en-US" dirty="0"/>
              <a:t>：</a:t>
            </a:r>
            <a:endParaRPr lang="zh-CN" dirty="0"/>
          </a:p>
          <a:p>
            <a:pPr marL="0" indent="0" eaLnBrk="1" hangingPunct="1">
              <a:lnSpc>
                <a:spcPct val="150000"/>
              </a:lnSpc>
              <a:buFont typeface="Wingdings" panose="05000000000000000000" pitchFamily="2" charset="2"/>
              <a:buNone/>
              <a:defRPr/>
            </a:pPr>
            <a:r>
              <a:rPr lang="zh-CN" altLang="en-US" dirty="0"/>
              <a:t>（</a:t>
            </a:r>
            <a:r>
              <a:rPr lang="en-US" altLang="zh-CN" dirty="0"/>
              <a:t>1</a:t>
            </a:r>
            <a:r>
              <a:rPr lang="zh-CN" altLang="en-US" dirty="0"/>
              <a:t>）</a:t>
            </a:r>
            <a:r>
              <a:rPr lang="zh-CN" dirty="0"/>
              <a:t>一次封锁法</a:t>
            </a:r>
          </a:p>
          <a:p>
            <a:pPr marL="0" indent="0" eaLnBrk="1" hangingPunct="1">
              <a:lnSpc>
                <a:spcPct val="150000"/>
              </a:lnSpc>
              <a:buFont typeface="Wingdings" panose="05000000000000000000" pitchFamily="2" charset="2"/>
              <a:buNone/>
              <a:defRPr/>
            </a:pPr>
            <a:r>
              <a:rPr lang="zh-CN" altLang="en-US" dirty="0"/>
              <a:t>（</a:t>
            </a:r>
            <a:r>
              <a:rPr lang="en-US" altLang="zh-CN" dirty="0"/>
              <a:t>2</a:t>
            </a:r>
            <a:r>
              <a:rPr lang="zh-CN" altLang="en-US" dirty="0"/>
              <a:t>）</a:t>
            </a:r>
            <a:r>
              <a:rPr lang="zh-CN" dirty="0"/>
              <a:t>顺序封锁法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AE70B30-4546-4D33-964B-7E732FEFBFA7}"/>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a:t>
            </a:r>
            <a:r>
              <a:rPr lang="en-US" altLang="zh-CN" sz="3600"/>
              <a:t>1</a:t>
            </a:r>
            <a:r>
              <a:rPr lang="zh-CN" altLang="en-US" sz="3600"/>
              <a:t>）一次封锁法</a:t>
            </a:r>
          </a:p>
        </p:txBody>
      </p:sp>
      <p:sp>
        <p:nvSpPr>
          <p:cNvPr id="47107" name="Rectangle 3">
            <a:extLst>
              <a:ext uri="{FF2B5EF4-FFF2-40B4-BE49-F238E27FC236}">
                <a16:creationId xmlns:a16="http://schemas.microsoft.com/office/drawing/2014/main" id="{FE647287-C91E-4F14-81D4-14D0A0E44285}"/>
              </a:ext>
            </a:extLst>
          </p:cNvPr>
          <p:cNvSpPr>
            <a:spLocks noGrp="1" noChangeArrowheads="1"/>
          </p:cNvSpPr>
          <p:nvPr>
            <p:ph type="body" idx="4294967295"/>
          </p:nvPr>
        </p:nvSpPr>
        <p:spPr>
          <a:xfrm>
            <a:off x="684213" y="1125538"/>
            <a:ext cx="7839075" cy="4762500"/>
          </a:xfrm>
        </p:spPr>
        <p:txBody>
          <a:bodyPr/>
          <a:lstStyle/>
          <a:p>
            <a:pPr eaLnBrk="1" hangingPunct="1">
              <a:lnSpc>
                <a:spcPct val="160000"/>
              </a:lnSpc>
            </a:pPr>
            <a:r>
              <a:rPr lang="zh-CN" altLang="en-US" dirty="0"/>
              <a:t>要求每个事务</a:t>
            </a:r>
            <a:r>
              <a:rPr lang="zh-CN" altLang="en-US" dirty="0">
                <a:highlight>
                  <a:srgbClr val="FFFF00"/>
                </a:highlight>
              </a:rPr>
              <a:t>必须一次将所有要使用的数据全部加锁</a:t>
            </a:r>
            <a:r>
              <a:rPr lang="zh-CN" altLang="en-US" dirty="0"/>
              <a:t>，否则就不能继续执行</a:t>
            </a:r>
            <a:endParaRPr lang="en-US" altLang="zh-CN" dirty="0"/>
          </a:p>
          <a:p>
            <a:pPr eaLnBrk="1" hangingPunct="1">
              <a:lnSpc>
                <a:spcPct val="160000"/>
              </a:lnSpc>
            </a:pPr>
            <a:endParaRPr lang="zh-CN" altLang="en-US" dirty="0"/>
          </a:p>
          <a:p>
            <a:pPr eaLnBrk="1" hangingPunct="1">
              <a:lnSpc>
                <a:spcPct val="160000"/>
              </a:lnSpc>
            </a:pPr>
            <a:r>
              <a:rPr lang="zh-CN" altLang="en-US" dirty="0"/>
              <a:t>存在的问题</a:t>
            </a:r>
          </a:p>
          <a:p>
            <a:pPr lvl="1" eaLnBrk="1" hangingPunct="1">
              <a:lnSpc>
                <a:spcPct val="160000"/>
              </a:lnSpc>
            </a:pPr>
            <a:r>
              <a:rPr lang="zh-CN" altLang="en-US" dirty="0"/>
              <a:t>降低系统并发度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E1516C3-1E34-4F97-B2F2-E8BE3AE5613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一次封锁法（续）</a:t>
            </a:r>
          </a:p>
        </p:txBody>
      </p:sp>
      <p:sp>
        <p:nvSpPr>
          <p:cNvPr id="48131" name="Rectangle 3">
            <a:extLst>
              <a:ext uri="{FF2B5EF4-FFF2-40B4-BE49-F238E27FC236}">
                <a16:creationId xmlns:a16="http://schemas.microsoft.com/office/drawing/2014/main" id="{FE4D0757-92F2-4102-A7E6-4111B280E7DB}"/>
              </a:ext>
            </a:extLst>
          </p:cNvPr>
          <p:cNvSpPr>
            <a:spLocks noGrp="1" noChangeArrowheads="1"/>
          </p:cNvSpPr>
          <p:nvPr>
            <p:ph type="body" idx="4294967295"/>
          </p:nvPr>
        </p:nvSpPr>
        <p:spPr>
          <a:xfrm>
            <a:off x="214313" y="1125538"/>
            <a:ext cx="8242300" cy="4762500"/>
          </a:xfrm>
        </p:spPr>
        <p:txBody>
          <a:bodyPr/>
          <a:lstStyle/>
          <a:p>
            <a:pPr marL="457200" lvl="1" indent="0" eaLnBrk="1" hangingPunct="1">
              <a:buNone/>
            </a:pPr>
            <a:r>
              <a:rPr lang="zh-CN" altLang="en-US" dirty="0"/>
              <a:t>难于事先确定封锁对象</a:t>
            </a:r>
          </a:p>
          <a:p>
            <a:pPr marL="914400" lvl="2" indent="0" eaLnBrk="1" hangingPunct="1">
              <a:lnSpc>
                <a:spcPct val="150000"/>
              </a:lnSpc>
              <a:buSzPct val="87000"/>
              <a:buNone/>
            </a:pPr>
            <a:r>
              <a:rPr lang="zh-CN" altLang="en-US" sz="2400" dirty="0"/>
              <a:t>数据库中数据是不断变化的</a:t>
            </a:r>
            <a:endParaRPr lang="en-US" altLang="zh-CN" sz="2400" dirty="0"/>
          </a:p>
          <a:p>
            <a:pPr marL="914400" lvl="2" indent="0" eaLnBrk="1" hangingPunct="1">
              <a:lnSpc>
                <a:spcPct val="150000"/>
              </a:lnSpc>
              <a:buSzPct val="87000"/>
              <a:buNone/>
            </a:pPr>
            <a:r>
              <a:rPr lang="zh-CN" altLang="en-US" sz="1200" dirty="0"/>
              <a:t>原来不要求封锁的数据，在执行过程中可能会变成封锁对象，很难事先确定要封锁的数据对象。</a:t>
            </a:r>
          </a:p>
          <a:p>
            <a:pPr marL="457200" lvl="1" indent="0" eaLnBrk="1" hangingPunct="1">
              <a:lnSpc>
                <a:spcPct val="150000"/>
              </a:lnSpc>
              <a:buSzPct val="87000"/>
              <a:buNone/>
            </a:pPr>
            <a:endParaRPr lang="en-US" altLang="zh-CN" sz="2800" dirty="0"/>
          </a:p>
          <a:p>
            <a:pPr marL="457200" lvl="1" indent="0" eaLnBrk="1" hangingPunct="1">
              <a:lnSpc>
                <a:spcPct val="150000"/>
              </a:lnSpc>
              <a:buSzPct val="87000"/>
              <a:buNone/>
            </a:pPr>
            <a:r>
              <a:rPr lang="zh-CN" altLang="en-US" sz="2800" dirty="0"/>
              <a:t>解决方法：</a:t>
            </a:r>
            <a:endParaRPr lang="en-US" altLang="zh-CN" sz="2800" dirty="0"/>
          </a:p>
          <a:p>
            <a:pPr marL="457200" lvl="1" indent="0" eaLnBrk="1" hangingPunct="1">
              <a:lnSpc>
                <a:spcPct val="150000"/>
              </a:lnSpc>
              <a:buSzPct val="87000"/>
              <a:buNone/>
            </a:pPr>
            <a:r>
              <a:rPr lang="zh-CN" altLang="en-US" sz="2800" dirty="0"/>
              <a:t>将事务在执行过程中可能要封锁的数据对象全部加锁，这就</a:t>
            </a:r>
            <a:r>
              <a:rPr lang="zh-CN" altLang="en-US" sz="2800" dirty="0">
                <a:solidFill>
                  <a:srgbClr val="FF00FF"/>
                </a:solidFill>
              </a:rPr>
              <a:t>进一步降低了并发度</a:t>
            </a:r>
            <a:r>
              <a:rPr lang="zh-CN" altLang="en-US" sz="28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0EAF53-6AC2-481E-B270-05BC373ABF4D}"/>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）顺序封锁法</a:t>
            </a:r>
          </a:p>
        </p:txBody>
      </p:sp>
      <p:sp>
        <p:nvSpPr>
          <p:cNvPr id="49155" name="Rectangle 3">
            <a:extLst>
              <a:ext uri="{FF2B5EF4-FFF2-40B4-BE49-F238E27FC236}">
                <a16:creationId xmlns:a16="http://schemas.microsoft.com/office/drawing/2014/main" id="{1EC1CAE9-CC26-4A46-82BB-1E633AD6CDBF}"/>
              </a:ext>
            </a:extLst>
          </p:cNvPr>
          <p:cNvSpPr>
            <a:spLocks noGrp="1" noChangeArrowheads="1"/>
          </p:cNvSpPr>
          <p:nvPr>
            <p:ph type="body" idx="4294967295"/>
          </p:nvPr>
        </p:nvSpPr>
        <p:spPr>
          <a:xfrm>
            <a:off x="323850" y="1125538"/>
            <a:ext cx="8229600" cy="4638675"/>
          </a:xfrm>
        </p:spPr>
        <p:txBody>
          <a:bodyPr/>
          <a:lstStyle/>
          <a:p>
            <a:pPr eaLnBrk="1" hangingPunct="1">
              <a:lnSpc>
                <a:spcPct val="110000"/>
              </a:lnSpc>
            </a:pPr>
            <a:r>
              <a:rPr lang="zh-CN" altLang="en-US" sz="2400" dirty="0"/>
              <a:t>顺序封锁法是</a:t>
            </a:r>
            <a:r>
              <a:rPr lang="zh-CN" altLang="en-US" sz="2400" dirty="0">
                <a:highlight>
                  <a:srgbClr val="FFFF00"/>
                </a:highlight>
              </a:rPr>
              <a:t>预先对数据对象规定一个封锁顺序，所有事务都按这个顺序实行封锁</a:t>
            </a:r>
            <a:r>
              <a:rPr lang="zh-CN" altLang="en-US" sz="2400" dirty="0"/>
              <a:t>。</a:t>
            </a:r>
            <a:endParaRPr lang="en-US" altLang="zh-CN" sz="2400" dirty="0"/>
          </a:p>
          <a:p>
            <a:pPr eaLnBrk="1" hangingPunct="1">
              <a:lnSpc>
                <a:spcPct val="110000"/>
              </a:lnSpc>
            </a:pPr>
            <a:endParaRPr lang="zh-CN" altLang="en-US" sz="2400" dirty="0"/>
          </a:p>
          <a:p>
            <a:pPr eaLnBrk="1" hangingPunct="1">
              <a:lnSpc>
                <a:spcPct val="110000"/>
              </a:lnSpc>
            </a:pPr>
            <a:r>
              <a:rPr lang="zh-CN" altLang="en-US" sz="2400" dirty="0"/>
              <a:t>顺序封锁法存在的问题</a:t>
            </a:r>
          </a:p>
          <a:p>
            <a:pPr lvl="1" eaLnBrk="1" hangingPunct="1">
              <a:lnSpc>
                <a:spcPct val="110000"/>
              </a:lnSpc>
            </a:pPr>
            <a:r>
              <a:rPr lang="zh-CN" altLang="en-US" sz="2200" dirty="0"/>
              <a:t>维护成本</a:t>
            </a:r>
          </a:p>
          <a:p>
            <a:pPr lvl="1" eaLnBrk="1" hangingPunct="1">
              <a:lnSpc>
                <a:spcPct val="110000"/>
              </a:lnSpc>
              <a:buFont typeface="Wingdings" panose="05000000000000000000" pitchFamily="2" charset="2"/>
              <a:buNone/>
            </a:pPr>
            <a:r>
              <a:rPr lang="zh-CN" altLang="en-US" sz="2200" dirty="0"/>
              <a:t>    </a:t>
            </a:r>
            <a:r>
              <a:rPr lang="zh-CN" altLang="en-US" sz="1600" dirty="0"/>
              <a:t>数据库系统中封锁的数据对象极多，并且随数据的插入、删除等操作而不断地变化，要维护这样的资源的封锁顺序非常困难，</a:t>
            </a:r>
            <a:r>
              <a:rPr lang="zh-CN" altLang="en-US" sz="1600" dirty="0">
                <a:solidFill>
                  <a:srgbClr val="FF00FF"/>
                </a:solidFill>
              </a:rPr>
              <a:t>成本很高</a:t>
            </a:r>
            <a:r>
              <a:rPr lang="zh-CN" altLang="en-US" sz="1600" dirty="0"/>
              <a:t>。</a:t>
            </a:r>
          </a:p>
          <a:p>
            <a:pPr lvl="1" eaLnBrk="1" hangingPunct="1">
              <a:lnSpc>
                <a:spcPct val="110000"/>
              </a:lnSpc>
            </a:pPr>
            <a:r>
              <a:rPr lang="zh-CN" altLang="en-US" sz="2200" dirty="0"/>
              <a:t>难以实现</a:t>
            </a:r>
          </a:p>
          <a:p>
            <a:pPr lvl="1" eaLnBrk="1" hangingPunct="1">
              <a:lnSpc>
                <a:spcPct val="110000"/>
              </a:lnSpc>
              <a:buFont typeface="Wingdings" panose="05000000000000000000" pitchFamily="2" charset="2"/>
              <a:buNone/>
            </a:pPr>
            <a:r>
              <a:rPr lang="zh-CN" altLang="en-US" sz="2200" dirty="0"/>
              <a:t>    </a:t>
            </a:r>
            <a:r>
              <a:rPr lang="zh-CN" altLang="en-US" sz="1600" dirty="0"/>
              <a:t>事务的封锁请求可以随着事务的执行而动态地决定，很难事先确定每一个事务要封锁哪些对象，因此也就</a:t>
            </a:r>
            <a:r>
              <a:rPr lang="zh-CN" altLang="en-US" sz="1600" dirty="0">
                <a:solidFill>
                  <a:srgbClr val="FF00FF"/>
                </a:solidFill>
              </a:rPr>
              <a:t>很难按规定的顺序去施加封锁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94117C5-70A3-4EF6-9EC0-91C4AA69F598}"/>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死锁的预防（续）</a:t>
            </a:r>
          </a:p>
        </p:txBody>
      </p:sp>
      <p:sp>
        <p:nvSpPr>
          <p:cNvPr id="50179" name="Rectangle 3">
            <a:extLst>
              <a:ext uri="{FF2B5EF4-FFF2-40B4-BE49-F238E27FC236}">
                <a16:creationId xmlns:a16="http://schemas.microsoft.com/office/drawing/2014/main" id="{382EA628-41D4-45D0-A6B5-C03BE67B90AE}"/>
              </a:ext>
            </a:extLst>
          </p:cNvPr>
          <p:cNvSpPr>
            <a:spLocks noGrp="1" noChangeArrowheads="1"/>
          </p:cNvSpPr>
          <p:nvPr>
            <p:ph type="body" idx="4294967295"/>
          </p:nvPr>
        </p:nvSpPr>
        <p:spPr>
          <a:xfrm>
            <a:off x="457200" y="1268413"/>
            <a:ext cx="8229600" cy="5056187"/>
          </a:xfrm>
        </p:spPr>
        <p:txBody>
          <a:bodyPr/>
          <a:lstStyle/>
          <a:p>
            <a:pPr eaLnBrk="1" hangingPunct="1">
              <a:lnSpc>
                <a:spcPct val="140000"/>
              </a:lnSpc>
            </a:pPr>
            <a:r>
              <a:rPr lang="zh-CN" altLang="en-US" dirty="0"/>
              <a:t>结论</a:t>
            </a:r>
          </a:p>
          <a:p>
            <a:pPr lvl="1" eaLnBrk="1" hangingPunct="1">
              <a:lnSpc>
                <a:spcPct val="140000"/>
              </a:lnSpc>
            </a:pPr>
            <a:r>
              <a:rPr lang="zh-CN" altLang="en-US" dirty="0"/>
              <a:t>在操作系统中广为采用的预防死锁的策略并不太适合数据库的特点</a:t>
            </a:r>
          </a:p>
          <a:p>
            <a:pPr lvl="1" eaLnBrk="1" hangingPunct="1">
              <a:lnSpc>
                <a:spcPct val="140000"/>
              </a:lnSpc>
              <a:spcBef>
                <a:spcPct val="80000"/>
              </a:spcBef>
            </a:pPr>
            <a:r>
              <a:rPr lang="zh-CN" altLang="en-US" dirty="0"/>
              <a:t>数据库管理系统在解决死锁的问题上</a:t>
            </a:r>
            <a:r>
              <a:rPr lang="zh-CN" altLang="en-US" dirty="0">
                <a:solidFill>
                  <a:srgbClr val="0066FF"/>
                </a:solidFill>
              </a:rPr>
              <a:t>更普遍采用的是</a:t>
            </a:r>
            <a:r>
              <a:rPr lang="zh-CN" altLang="en-US" dirty="0">
                <a:solidFill>
                  <a:srgbClr val="0066FF"/>
                </a:solidFill>
                <a:highlight>
                  <a:srgbClr val="FFFF00"/>
                </a:highlight>
              </a:rPr>
              <a:t>诊断并解除死锁</a:t>
            </a:r>
            <a:r>
              <a:rPr lang="zh-CN" altLang="en-US" dirty="0">
                <a:solidFill>
                  <a:srgbClr val="0066FF"/>
                </a:solidFill>
              </a:rPr>
              <a:t>的方法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2E71EF-0048-46BF-A1F8-12C621ADEAFA}"/>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2. </a:t>
            </a:r>
            <a:r>
              <a:rPr lang="zh-CN" altLang="en-US" sz="3600"/>
              <a:t>死锁的诊断与解除</a:t>
            </a:r>
          </a:p>
        </p:txBody>
      </p:sp>
      <p:sp>
        <p:nvSpPr>
          <p:cNvPr id="51203" name="Rectangle 3">
            <a:extLst>
              <a:ext uri="{FF2B5EF4-FFF2-40B4-BE49-F238E27FC236}">
                <a16:creationId xmlns:a16="http://schemas.microsoft.com/office/drawing/2014/main" id="{91BC5199-E503-43F3-AABA-F03940A111C8}"/>
              </a:ext>
            </a:extLst>
          </p:cNvPr>
          <p:cNvSpPr>
            <a:spLocks noGrp="1" noChangeArrowheads="1"/>
          </p:cNvSpPr>
          <p:nvPr>
            <p:ph type="body" idx="4294967295"/>
          </p:nvPr>
        </p:nvSpPr>
        <p:spPr>
          <a:xfrm>
            <a:off x="755650" y="1196975"/>
            <a:ext cx="7772400" cy="4402138"/>
          </a:xfrm>
        </p:spPr>
        <p:txBody>
          <a:bodyPr/>
          <a:lstStyle/>
          <a:p>
            <a:pPr eaLnBrk="1" hangingPunct="1">
              <a:lnSpc>
                <a:spcPct val="190000"/>
              </a:lnSpc>
            </a:pPr>
            <a:r>
              <a:rPr lang="zh-CN" altLang="en-US"/>
              <a:t>死锁的诊断</a:t>
            </a:r>
          </a:p>
          <a:p>
            <a:pPr marL="457200" lvl="1" indent="0" eaLnBrk="1" hangingPunct="1">
              <a:lnSpc>
                <a:spcPct val="190000"/>
              </a:lnSpc>
              <a:buFont typeface="Wingdings" panose="05000000000000000000" pitchFamily="2" charset="2"/>
              <a:buNone/>
            </a:pPr>
            <a:r>
              <a:rPr lang="zh-CN" altLang="en-US"/>
              <a:t>（</a:t>
            </a:r>
            <a:r>
              <a:rPr lang="en-US" altLang="zh-CN"/>
              <a:t>1</a:t>
            </a:r>
            <a:r>
              <a:rPr lang="zh-CN" altLang="en-US"/>
              <a:t>）超时法</a:t>
            </a:r>
          </a:p>
          <a:p>
            <a:pPr marL="457200" lvl="1" indent="0" eaLnBrk="1" hangingPunct="1">
              <a:lnSpc>
                <a:spcPct val="190000"/>
              </a:lnSpc>
              <a:buFont typeface="Wingdings" panose="05000000000000000000" pitchFamily="2" charset="2"/>
              <a:buNone/>
            </a:pPr>
            <a:r>
              <a:rPr lang="zh-CN" altLang="en-US"/>
              <a:t>（</a:t>
            </a:r>
            <a:r>
              <a:rPr lang="en-US" altLang="zh-CN"/>
              <a:t>2</a:t>
            </a:r>
            <a:r>
              <a:rPr lang="zh-CN" altLang="en-US"/>
              <a:t>）等待图法 </a:t>
            </a:r>
            <a:endParaRPr lang="zh-CN" altLang="en-US" sz="2800"/>
          </a:p>
          <a:p>
            <a:pPr eaLnBrk="1" hangingPunct="1"/>
            <a:endParaRPr lang="en-US" altLang="zh-CN"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EDFD9A3-172F-401D-93C5-F4C60FC22E9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60418" name="Rectangle 3">
            <a:extLst>
              <a:ext uri="{FF2B5EF4-FFF2-40B4-BE49-F238E27FC236}">
                <a16:creationId xmlns:a16="http://schemas.microsoft.com/office/drawing/2014/main" id="{C8862CD6-AA67-4A37-AC4A-8100F30187A0}"/>
              </a:ext>
            </a:extLst>
          </p:cNvPr>
          <p:cNvSpPr>
            <a:spLocks noGrp="1"/>
          </p:cNvSpPr>
          <p:nvPr>
            <p:ph type="body" idx="4294967295"/>
          </p:nvPr>
        </p:nvSpPr>
        <p:spPr>
          <a:xfrm>
            <a:off x="684213" y="1268413"/>
            <a:ext cx="7772400" cy="4762500"/>
          </a:xfrm>
          <a:ln>
            <a:miter/>
          </a:ln>
        </p:spPr>
        <p:txBody>
          <a:bodyPr/>
          <a:lstStyle/>
          <a:p>
            <a:pPr marL="0" indent="0" eaLnBrk="1" hangingPunct="1">
              <a:lnSpc>
                <a:spcPct val="140000"/>
              </a:lnSpc>
              <a:buFont typeface="Wingdings" panose="05000000000000000000" pitchFamily="2" charset="2"/>
              <a:buNone/>
              <a:defRPr/>
            </a:pPr>
            <a:r>
              <a:rPr lang="zh-CN" altLang="en-US" sz="2400" noProof="1"/>
              <a:t>事务的</a:t>
            </a:r>
            <a:r>
              <a:rPr lang="zh-CN" altLang="en-US" sz="2400" noProof="1">
                <a:highlight>
                  <a:srgbClr val="FFFF00"/>
                </a:highlight>
              </a:rPr>
              <a:t>等待时间超过规定时限</a:t>
            </a:r>
            <a:r>
              <a:rPr lang="zh-CN" altLang="en-US" sz="2400" noProof="1"/>
              <a:t>，就认为发生了死锁</a:t>
            </a:r>
          </a:p>
          <a:p>
            <a:pPr eaLnBrk="1" hangingPunct="1">
              <a:lnSpc>
                <a:spcPct val="140000"/>
              </a:lnSpc>
              <a:defRPr/>
            </a:pPr>
            <a:r>
              <a:rPr lang="zh-CN" altLang="en-US" sz="2400" noProof="1"/>
              <a:t>优点：实现简单</a:t>
            </a:r>
          </a:p>
          <a:p>
            <a:pPr eaLnBrk="1" hangingPunct="1">
              <a:lnSpc>
                <a:spcPct val="140000"/>
              </a:lnSpc>
              <a:defRPr/>
            </a:pPr>
            <a:r>
              <a:rPr lang="zh-CN" altLang="en-US" sz="2400" noProof="1"/>
              <a:t>缺点：</a:t>
            </a:r>
          </a:p>
          <a:p>
            <a:pPr lvl="1" eaLnBrk="1" hangingPunct="1">
              <a:lnSpc>
                <a:spcPct val="140000"/>
              </a:lnSpc>
              <a:defRPr/>
            </a:pPr>
            <a:r>
              <a:rPr lang="zh-CN" altLang="en-US" noProof="1"/>
              <a:t>有可能误判死锁</a:t>
            </a:r>
          </a:p>
          <a:p>
            <a:pPr lvl="1" eaLnBrk="1" hangingPunct="1">
              <a:lnSpc>
                <a:spcPct val="140000"/>
              </a:lnSpc>
              <a:defRPr/>
            </a:pPr>
            <a:r>
              <a:rPr lang="zh-CN" altLang="en-US" noProof="1"/>
              <a:t>时限若设置得太长，死锁发生后不能及时发现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9ECC060-0734-48D5-A658-3C38B0AD079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a:t>
            </a:r>
            <a:r>
              <a:rPr lang="en-US" altLang="zh-CN" sz="3600"/>
              <a:t>2</a:t>
            </a:r>
            <a:r>
              <a:rPr lang="zh-CN" altLang="en-US" sz="3600"/>
              <a:t>）等待图法</a:t>
            </a:r>
          </a:p>
        </p:txBody>
      </p:sp>
      <p:sp>
        <p:nvSpPr>
          <p:cNvPr id="53251" name="Rectangle 3">
            <a:extLst>
              <a:ext uri="{FF2B5EF4-FFF2-40B4-BE49-F238E27FC236}">
                <a16:creationId xmlns:a16="http://schemas.microsoft.com/office/drawing/2014/main" id="{719DBF00-FD6C-4369-B633-CE27EEFED480}"/>
              </a:ext>
            </a:extLst>
          </p:cNvPr>
          <p:cNvSpPr>
            <a:spLocks noGrp="1" noChangeArrowheads="1"/>
          </p:cNvSpPr>
          <p:nvPr>
            <p:ph type="body" sz="half" idx="4294967295"/>
          </p:nvPr>
        </p:nvSpPr>
        <p:spPr>
          <a:xfrm>
            <a:off x="457200" y="1052513"/>
            <a:ext cx="8002588" cy="4826000"/>
          </a:xfrm>
        </p:spPr>
        <p:txBody>
          <a:bodyPr/>
          <a:lstStyle/>
          <a:p>
            <a:pPr eaLnBrk="1" hangingPunct="1">
              <a:lnSpc>
                <a:spcPct val="220000"/>
              </a:lnSpc>
            </a:pPr>
            <a:r>
              <a:rPr lang="zh-CN" altLang="en-US" dirty="0"/>
              <a:t>用</a:t>
            </a:r>
            <a:r>
              <a:rPr lang="zh-CN" altLang="en-US" dirty="0">
                <a:highlight>
                  <a:srgbClr val="FFFF00"/>
                </a:highlight>
              </a:rPr>
              <a:t>事务等待图</a:t>
            </a:r>
            <a:r>
              <a:rPr lang="zh-CN" altLang="en-US" dirty="0"/>
              <a:t>动态反映所有事务的等待情况</a:t>
            </a:r>
            <a:endParaRPr lang="zh-CN" altLang="en-US" sz="2000" dirty="0"/>
          </a:p>
          <a:p>
            <a:pPr lvl="1" eaLnBrk="1" hangingPunct="1">
              <a:lnSpc>
                <a:spcPct val="150000"/>
              </a:lnSpc>
            </a:pPr>
            <a:r>
              <a:rPr lang="zh-CN" altLang="en-US" sz="2000" dirty="0"/>
              <a:t>事务等待图是一个有向图</a:t>
            </a:r>
            <a:r>
              <a:rPr lang="en-US" altLang="zh-CN" sz="2000" i="1" dirty="0"/>
              <a:t>G</a:t>
            </a:r>
            <a:r>
              <a:rPr lang="en-US" altLang="zh-CN" sz="2000" dirty="0"/>
              <a:t>=(</a:t>
            </a:r>
            <a:r>
              <a:rPr lang="en-US" altLang="zh-CN" sz="2000" i="1" dirty="0"/>
              <a:t>T</a:t>
            </a:r>
            <a:r>
              <a:rPr lang="zh-CN" altLang="en-US" sz="2000" dirty="0"/>
              <a:t>，</a:t>
            </a:r>
            <a:r>
              <a:rPr lang="en-US" altLang="zh-CN" sz="2000" i="1" dirty="0"/>
              <a:t>U</a:t>
            </a:r>
            <a:r>
              <a:rPr lang="en-US" altLang="zh-CN" sz="2000" dirty="0"/>
              <a:t>)</a:t>
            </a:r>
          </a:p>
          <a:p>
            <a:pPr lvl="1" eaLnBrk="1" hangingPunct="1">
              <a:lnSpc>
                <a:spcPct val="150000"/>
              </a:lnSpc>
            </a:pPr>
            <a:r>
              <a:rPr lang="en-US" altLang="zh-CN" sz="2000" i="1" dirty="0"/>
              <a:t>T</a:t>
            </a:r>
            <a:r>
              <a:rPr lang="zh-CN" altLang="en-US" sz="2000" dirty="0"/>
              <a:t>为结点的集合，每个结点表示正运行的事务</a:t>
            </a:r>
          </a:p>
          <a:p>
            <a:pPr lvl="1" eaLnBrk="1" hangingPunct="1">
              <a:lnSpc>
                <a:spcPct val="150000"/>
              </a:lnSpc>
            </a:pPr>
            <a:r>
              <a:rPr lang="en-US" altLang="zh-CN" sz="2000" i="1" dirty="0"/>
              <a:t>U</a:t>
            </a:r>
            <a:r>
              <a:rPr lang="zh-CN" altLang="en-US" sz="2000" dirty="0"/>
              <a:t>为边的集合，每条边表示事务等待的情况</a:t>
            </a:r>
          </a:p>
          <a:p>
            <a:pPr lvl="1" eaLnBrk="1" hangingPunct="1">
              <a:lnSpc>
                <a:spcPct val="150000"/>
              </a:lnSpc>
            </a:pPr>
            <a:r>
              <a:rPr lang="zh-CN" altLang="en-US" sz="2000" dirty="0"/>
              <a:t>若</a:t>
            </a:r>
            <a:r>
              <a:rPr lang="en-US" altLang="zh-CN" sz="2000" dirty="0"/>
              <a:t>T</a:t>
            </a:r>
            <a:r>
              <a:rPr lang="en-US" altLang="zh-CN" sz="2000" baseline="-25000" dirty="0"/>
              <a:t>1</a:t>
            </a:r>
            <a:r>
              <a:rPr lang="zh-CN" altLang="en-US" sz="2000" dirty="0"/>
              <a:t>等待</a:t>
            </a:r>
            <a:r>
              <a:rPr lang="en-US" altLang="zh-CN" sz="2000" dirty="0"/>
              <a:t>T</a:t>
            </a:r>
            <a:r>
              <a:rPr lang="en-US" altLang="zh-CN" sz="2000" baseline="-25000" dirty="0"/>
              <a:t>2</a:t>
            </a:r>
            <a:r>
              <a:rPr lang="zh-CN" altLang="en-US" sz="2000" dirty="0"/>
              <a:t>，则</a:t>
            </a:r>
            <a:r>
              <a:rPr lang="en-US" altLang="zh-CN" sz="2000" dirty="0"/>
              <a:t>T</a:t>
            </a:r>
            <a:r>
              <a:rPr lang="en-US" altLang="zh-CN" sz="2000" baseline="-25000" dirty="0"/>
              <a:t>1</a:t>
            </a:r>
            <a:r>
              <a:rPr lang="zh-CN" altLang="en-US" sz="2000" dirty="0"/>
              <a:t>，</a:t>
            </a:r>
            <a:r>
              <a:rPr lang="en-US" altLang="zh-CN" sz="2000" dirty="0"/>
              <a:t>T</a:t>
            </a:r>
            <a:r>
              <a:rPr lang="en-US" altLang="zh-CN" sz="2000" baseline="-25000" dirty="0"/>
              <a:t>2</a:t>
            </a:r>
            <a:r>
              <a:rPr lang="zh-CN" altLang="en-US" sz="2000" dirty="0"/>
              <a:t>之间划一条有向边，从</a:t>
            </a:r>
            <a:r>
              <a:rPr lang="en-US" altLang="zh-CN" sz="2000" dirty="0"/>
              <a:t>T</a:t>
            </a:r>
            <a:r>
              <a:rPr lang="en-US" altLang="zh-CN" sz="2000" baseline="-25000" dirty="0"/>
              <a:t>1</a:t>
            </a:r>
            <a:r>
              <a:rPr lang="zh-CN" altLang="en-US" sz="2000" dirty="0"/>
              <a:t>指向</a:t>
            </a:r>
            <a:r>
              <a:rPr lang="en-US" altLang="zh-CN" sz="2000" dirty="0"/>
              <a:t>T</a:t>
            </a:r>
            <a:r>
              <a:rPr lang="en-US" altLang="zh-CN" sz="2000" baseline="-25000" dirty="0"/>
              <a:t>2</a:t>
            </a:r>
          </a:p>
        </p:txBody>
      </p:sp>
      <p:graphicFrame>
        <p:nvGraphicFramePr>
          <p:cNvPr id="5" name="Object 4">
            <a:extLst>
              <a:ext uri="{FF2B5EF4-FFF2-40B4-BE49-F238E27FC236}">
                <a16:creationId xmlns:a16="http://schemas.microsoft.com/office/drawing/2014/main" id="{54774952-4B9C-4FB8-AF77-4952C25CC02C}"/>
              </a:ext>
            </a:extLst>
          </p:cNvPr>
          <p:cNvGraphicFramePr>
            <a:graphicFrameLocks noChangeAspect="1"/>
          </p:cNvGraphicFramePr>
          <p:nvPr>
            <p:extLst>
              <p:ext uri="{D42A27DB-BD31-4B8C-83A1-F6EECF244321}">
                <p14:modId xmlns:p14="http://schemas.microsoft.com/office/powerpoint/2010/main" val="2874702735"/>
              </p:ext>
            </p:extLst>
          </p:nvPr>
        </p:nvGraphicFramePr>
        <p:xfrm>
          <a:off x="1043608" y="4293096"/>
          <a:ext cx="6334125" cy="2012950"/>
        </p:xfrm>
        <a:graphic>
          <a:graphicData uri="http://schemas.openxmlformats.org/presentationml/2006/ole">
            <mc:AlternateContent xmlns:mc="http://schemas.openxmlformats.org/markup-compatibility/2006">
              <mc:Choice xmlns:v="urn:schemas-microsoft-com:vml" Requires="v">
                <p:oleObj spid="_x0000_s96261" r:id="rId3" imgW="2246376" imgH="713232" progId="Word.Picture.8">
                  <p:embed/>
                </p:oleObj>
              </mc:Choice>
              <mc:Fallback>
                <p:oleObj r:id="rId3" imgW="2246376" imgH="713232" progId="Word.Picture.8">
                  <p:embed/>
                  <p:pic>
                    <p:nvPicPr>
                      <p:cNvPr id="54277" name="Object 4">
                        <a:extLst>
                          <a:ext uri="{FF2B5EF4-FFF2-40B4-BE49-F238E27FC236}">
                            <a16:creationId xmlns:a16="http://schemas.microsoft.com/office/drawing/2014/main" id="{EA8DDAC7-E06B-465E-A8D2-754FC7B34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293096"/>
                        <a:ext cx="6334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173A0CE-4D67-4801-93EF-704B3472DC7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等待图法（续）</a:t>
            </a:r>
          </a:p>
        </p:txBody>
      </p:sp>
      <p:sp>
        <p:nvSpPr>
          <p:cNvPr id="55299" name="Rectangle 3">
            <a:extLst>
              <a:ext uri="{FF2B5EF4-FFF2-40B4-BE49-F238E27FC236}">
                <a16:creationId xmlns:a16="http://schemas.microsoft.com/office/drawing/2014/main" id="{783D3D85-8A73-4B63-A57B-C543D06E37A4}"/>
              </a:ext>
            </a:extLst>
          </p:cNvPr>
          <p:cNvSpPr>
            <a:spLocks noGrp="1" noChangeArrowheads="1"/>
          </p:cNvSpPr>
          <p:nvPr>
            <p:ph type="body" idx="4294967295"/>
          </p:nvPr>
        </p:nvSpPr>
        <p:spPr>
          <a:xfrm>
            <a:off x="457200" y="1196975"/>
            <a:ext cx="8229600" cy="4495800"/>
          </a:xfrm>
        </p:spPr>
        <p:txBody>
          <a:bodyPr/>
          <a:lstStyle/>
          <a:p>
            <a:pPr eaLnBrk="1" hangingPunct="1">
              <a:lnSpc>
                <a:spcPct val="170000"/>
              </a:lnSpc>
            </a:pPr>
            <a:r>
              <a:rPr lang="zh-CN" altLang="en-US" sz="2400" dirty="0"/>
              <a:t>并发控制子系统周期性地（比如每隔数秒）生成事务等待图，检测事务。</a:t>
            </a:r>
            <a:endParaRPr lang="en-US" altLang="zh-CN" sz="2400" dirty="0"/>
          </a:p>
          <a:p>
            <a:pPr eaLnBrk="1" hangingPunct="1">
              <a:lnSpc>
                <a:spcPct val="170000"/>
              </a:lnSpc>
            </a:pPr>
            <a:r>
              <a:rPr lang="zh-CN" altLang="en-US" sz="2400" dirty="0"/>
              <a:t>如果发现图中存在</a:t>
            </a:r>
            <a:r>
              <a:rPr lang="zh-CN" altLang="en-US" sz="2400" dirty="0">
                <a:solidFill>
                  <a:srgbClr val="0066FF"/>
                </a:solidFill>
              </a:rPr>
              <a:t>回路</a:t>
            </a:r>
            <a:r>
              <a:rPr lang="zh-CN" altLang="en-US" sz="2400" dirty="0"/>
              <a:t>，则表示系统中出现了</a:t>
            </a:r>
            <a:r>
              <a:rPr lang="zh-CN" altLang="en-US" sz="2400" dirty="0">
                <a:solidFill>
                  <a:srgbClr val="0066FF"/>
                </a:solidFill>
              </a:rPr>
              <a:t>死锁</a:t>
            </a:r>
            <a:r>
              <a:rPr lang="zh-CN"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1583F58-32EC-4876-B25D-626D8E3F4EBB}"/>
              </a:ext>
            </a:extLst>
          </p:cNvPr>
          <p:cNvSpPr>
            <a:spLocks noGrp="1" noChangeArrowheads="1"/>
          </p:cNvSpPr>
          <p:nvPr>
            <p:ph type="title"/>
          </p:nvPr>
        </p:nvSpPr>
        <p:spPr/>
        <p:txBody>
          <a:bodyPr/>
          <a:lstStyle/>
          <a:p>
            <a:pPr eaLnBrk="1" hangingPunct="1"/>
            <a:r>
              <a:rPr lang="zh-CN" altLang="en-US" sz="3600"/>
              <a:t>并发控制（续）</a:t>
            </a:r>
          </a:p>
        </p:txBody>
      </p:sp>
      <p:sp>
        <p:nvSpPr>
          <p:cNvPr id="2" name="Rectangle 3">
            <a:extLst>
              <a:ext uri="{FF2B5EF4-FFF2-40B4-BE49-F238E27FC236}">
                <a16:creationId xmlns:a16="http://schemas.microsoft.com/office/drawing/2014/main" id="{BF8066E9-E50F-4072-96B7-6FD43BBCC6C3}"/>
              </a:ext>
            </a:extLst>
          </p:cNvPr>
          <p:cNvSpPr>
            <a:spLocks noGrp="1"/>
          </p:cNvSpPr>
          <p:nvPr>
            <p:ph idx="1"/>
          </p:nvPr>
        </p:nvSpPr>
        <p:spPr>
          <a:xfrm>
            <a:off x="457200" y="1098550"/>
            <a:ext cx="8229600" cy="5095875"/>
          </a:xfrm>
          <a:ln>
            <a:miter/>
          </a:ln>
        </p:spPr>
        <p:txBody>
          <a:bodyPr/>
          <a:lstStyle/>
          <a:p>
            <a:pPr algn="just" eaLnBrk="1" hangingPunct="1">
              <a:lnSpc>
                <a:spcPct val="150000"/>
              </a:lnSpc>
              <a:spcBef>
                <a:spcPct val="0"/>
              </a:spcBef>
              <a:buFont typeface="Wingdings" panose="05000000000000000000" pitchFamily="2" charset="2"/>
              <a:buNone/>
              <a:defRPr/>
            </a:pPr>
            <a:r>
              <a:rPr lang="en-US" altLang="zh-CN" sz="2400" noProof="1"/>
              <a:t> </a:t>
            </a:r>
            <a:r>
              <a:rPr lang="zh-CN" altLang="en-US" sz="2400" noProof="1"/>
              <a:t>（</a:t>
            </a:r>
            <a:r>
              <a:rPr lang="en-US" altLang="zh-CN" sz="2400" noProof="1"/>
              <a:t>3</a:t>
            </a:r>
            <a:r>
              <a:rPr lang="zh-CN" altLang="en-US" sz="2400" noProof="1"/>
              <a:t>）同时并发方式（</a:t>
            </a:r>
            <a:r>
              <a:rPr lang="en-US" altLang="zh-CN" sz="2400" noProof="1"/>
              <a:t>simultaneous  concurrency</a:t>
            </a:r>
            <a:r>
              <a:rPr lang="zh-CN" altLang="en-US" sz="2400" noProof="1"/>
              <a:t>）</a:t>
            </a:r>
          </a:p>
          <a:p>
            <a:pPr marL="457200" lvl="1" indent="0" algn="just" eaLnBrk="1" hangingPunct="1">
              <a:lnSpc>
                <a:spcPct val="150000"/>
              </a:lnSpc>
              <a:spcBef>
                <a:spcPct val="0"/>
              </a:spcBef>
              <a:buFont typeface="Wingdings" panose="05000000000000000000" pitchFamily="2" charset="2"/>
              <a:buNone/>
              <a:defRPr/>
            </a:pPr>
            <a:r>
              <a:rPr lang="zh-CN" altLang="en-US" b="0" i="1" u="sng" noProof="1"/>
              <a:t>多处理机</a:t>
            </a:r>
            <a:r>
              <a:rPr lang="zh-CN" altLang="en-US" noProof="1"/>
              <a:t>系统中，每个处理机可以运行一个事务，多个处理机可以同时运行多个事务，实现多个事务</a:t>
            </a:r>
            <a:r>
              <a:rPr lang="zh-CN" altLang="en-US" noProof="1">
                <a:solidFill>
                  <a:srgbClr val="0066FF"/>
                </a:solidFill>
              </a:rPr>
              <a:t>真正的并行运行</a:t>
            </a:r>
          </a:p>
          <a:p>
            <a:pPr lvl="1" algn="just" eaLnBrk="1" hangingPunct="1">
              <a:lnSpc>
                <a:spcPct val="150000"/>
              </a:lnSpc>
              <a:spcBef>
                <a:spcPct val="0"/>
              </a:spcBef>
              <a:defRPr/>
            </a:pPr>
            <a:r>
              <a:rPr lang="zh-CN" altLang="en-US" noProof="1"/>
              <a:t>最理想的并发方式，但受制于硬件环境</a:t>
            </a:r>
          </a:p>
          <a:p>
            <a:pPr lvl="1" algn="just" eaLnBrk="1" hangingPunct="1">
              <a:lnSpc>
                <a:spcPct val="150000"/>
              </a:lnSpc>
              <a:spcBef>
                <a:spcPct val="0"/>
              </a:spcBef>
              <a:defRPr/>
            </a:pPr>
            <a:r>
              <a:rPr lang="zh-CN" altLang="en-US" noProof="1"/>
              <a:t>更复杂的并发方式机制</a:t>
            </a:r>
            <a:endParaRPr lang="en-US" altLang="zh-CN" noProof="1"/>
          </a:p>
          <a:p>
            <a:pPr lvl="1" algn="just" eaLnBrk="1" hangingPunct="1">
              <a:lnSpc>
                <a:spcPct val="150000"/>
              </a:lnSpc>
              <a:spcBef>
                <a:spcPct val="0"/>
              </a:spcBef>
              <a:defRPr/>
            </a:pPr>
            <a:endParaRPr lang="zh-CN" altLang="en-US" noProof="1"/>
          </a:p>
          <a:p>
            <a:pPr algn="just" eaLnBrk="1" hangingPunct="1">
              <a:lnSpc>
                <a:spcPct val="150000"/>
              </a:lnSpc>
              <a:spcBef>
                <a:spcPct val="0"/>
              </a:spcBef>
              <a:defRPr/>
            </a:pPr>
            <a:r>
              <a:rPr lang="zh-CN" altLang="en-US" sz="2400" noProof="1">
                <a:highlight>
                  <a:srgbClr val="FFFF00"/>
                </a:highlight>
              </a:rPr>
              <a:t>本章讨论的</a:t>
            </a:r>
            <a:r>
              <a:rPr lang="en-US" altLang="zh-CN" sz="2400" noProof="1">
                <a:highlight>
                  <a:srgbClr val="FFFF00"/>
                </a:highlight>
              </a:rPr>
              <a:t>DBS</a:t>
            </a:r>
            <a:r>
              <a:rPr lang="zh-CN" altLang="en-US" sz="2400" noProof="1">
                <a:highlight>
                  <a:srgbClr val="FFFF00"/>
                </a:highlight>
              </a:rPr>
              <a:t>并发控制技术以</a:t>
            </a:r>
            <a:r>
              <a:rPr lang="zh-CN" altLang="en-US" sz="2400" u="sng" noProof="1">
                <a:solidFill>
                  <a:srgbClr val="FF0000"/>
                </a:solidFill>
                <a:highlight>
                  <a:srgbClr val="FFFF00"/>
                </a:highlight>
                <a:latin typeface="黑体" panose="02010609060101010101" pitchFamily="49" charset="-122"/>
                <a:ea typeface="黑体" panose="02010609060101010101" pitchFamily="49" charset="-122"/>
              </a:rPr>
              <a:t>单处理机系统</a:t>
            </a:r>
            <a:r>
              <a:rPr lang="zh-CN" altLang="en-US" sz="2400" noProof="1">
                <a:highlight>
                  <a:srgbClr val="FFFF00"/>
                </a:highlight>
              </a:rPr>
              <a:t>为基础的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ADF0C4E-C50D-426D-965C-6B0A0913B78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死锁的诊断与解除（续）</a:t>
            </a:r>
          </a:p>
        </p:txBody>
      </p:sp>
      <p:sp>
        <p:nvSpPr>
          <p:cNvPr id="56323" name="Rectangle 3">
            <a:extLst>
              <a:ext uri="{FF2B5EF4-FFF2-40B4-BE49-F238E27FC236}">
                <a16:creationId xmlns:a16="http://schemas.microsoft.com/office/drawing/2014/main" id="{2F0B86FB-D392-4223-8AE8-0EE729D3C15B}"/>
              </a:ext>
            </a:extLst>
          </p:cNvPr>
          <p:cNvSpPr>
            <a:spLocks noGrp="1" noChangeArrowheads="1"/>
          </p:cNvSpPr>
          <p:nvPr>
            <p:ph type="body" idx="4294967295"/>
          </p:nvPr>
        </p:nvSpPr>
        <p:spPr>
          <a:xfrm>
            <a:off x="457200" y="1268413"/>
            <a:ext cx="8229600" cy="5056187"/>
          </a:xfrm>
        </p:spPr>
        <p:txBody>
          <a:bodyPr/>
          <a:lstStyle/>
          <a:p>
            <a:pPr eaLnBrk="1" hangingPunct="1"/>
            <a:r>
              <a:rPr lang="zh-CN" altLang="en-US" sz="3200" dirty="0"/>
              <a:t>解除死锁</a:t>
            </a:r>
          </a:p>
          <a:p>
            <a:pPr lvl="1" eaLnBrk="1" hangingPunct="1">
              <a:lnSpc>
                <a:spcPct val="140000"/>
              </a:lnSpc>
            </a:pPr>
            <a:r>
              <a:rPr lang="zh-CN" altLang="en-US" sz="2800" dirty="0">
                <a:highlight>
                  <a:srgbClr val="FFFF00"/>
                </a:highlight>
              </a:rPr>
              <a:t>选择一个处理死锁代价最小的事务</a:t>
            </a:r>
            <a:r>
              <a:rPr lang="zh-CN" altLang="en-US" sz="2800" dirty="0"/>
              <a:t>，将其撤消</a:t>
            </a:r>
          </a:p>
          <a:p>
            <a:pPr lvl="1" eaLnBrk="1" hangingPunct="1">
              <a:lnSpc>
                <a:spcPct val="140000"/>
              </a:lnSpc>
            </a:pPr>
            <a:r>
              <a:rPr lang="zh-CN" altLang="en-US" sz="2800" dirty="0">
                <a:highlight>
                  <a:srgbClr val="FFFF00"/>
                </a:highlight>
              </a:rPr>
              <a:t>释放此事务持有的所有的锁</a:t>
            </a:r>
            <a:r>
              <a:rPr lang="zh-CN" altLang="en-US" sz="2800" dirty="0"/>
              <a:t>，使其它事务能继续运行下去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D83EBCE-2743-4EE0-B298-801E645BC01C}"/>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57347" name="Rectangle 3">
            <a:extLst>
              <a:ext uri="{FF2B5EF4-FFF2-40B4-BE49-F238E27FC236}">
                <a16:creationId xmlns:a16="http://schemas.microsoft.com/office/drawing/2014/main" id="{061015FA-6C9C-4AED-B2E7-2F41130C11D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solidFill>
                  <a:srgbClr val="0066FF"/>
                </a:solidFill>
              </a:rPr>
              <a:t>11.5  </a:t>
            </a:r>
            <a:r>
              <a:rPr lang="zh-CN" altLang="en-US" sz="2400">
                <a:solidFill>
                  <a:srgbClr val="0066FF"/>
                </a:solidFill>
              </a:rPr>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E4BA516-BF4C-4C55-8032-169D730F21F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11.5  </a:t>
            </a:r>
            <a:r>
              <a:rPr lang="zh-CN" altLang="en-US" sz="3600"/>
              <a:t>并发调度的可串行性</a:t>
            </a:r>
          </a:p>
        </p:txBody>
      </p:sp>
      <p:sp>
        <p:nvSpPr>
          <p:cNvPr id="58371" name="Rectangle 3">
            <a:extLst>
              <a:ext uri="{FF2B5EF4-FFF2-40B4-BE49-F238E27FC236}">
                <a16:creationId xmlns:a16="http://schemas.microsoft.com/office/drawing/2014/main" id="{BA151753-5DCC-40C3-B7DD-9D83BBBA4318}"/>
              </a:ext>
            </a:extLst>
          </p:cNvPr>
          <p:cNvSpPr>
            <a:spLocks noGrp="1" noChangeArrowheads="1"/>
          </p:cNvSpPr>
          <p:nvPr>
            <p:ph type="body" idx="4294967295"/>
          </p:nvPr>
        </p:nvSpPr>
        <p:spPr>
          <a:xfrm>
            <a:off x="244475" y="1052513"/>
            <a:ext cx="8442325" cy="4984750"/>
          </a:xfrm>
        </p:spPr>
        <p:txBody>
          <a:bodyPr/>
          <a:lstStyle/>
          <a:p>
            <a:pPr marL="0" indent="0" eaLnBrk="1" hangingPunct="1">
              <a:lnSpc>
                <a:spcPct val="180000"/>
              </a:lnSpc>
              <a:buFont typeface="Wingdings" panose="05000000000000000000" pitchFamily="2" charset="2"/>
              <a:buNone/>
            </a:pPr>
            <a:r>
              <a:rPr lang="en-US" altLang="zh-CN"/>
              <a:t>DBMS</a:t>
            </a:r>
            <a:r>
              <a:rPr lang="zh-CN" altLang="en-US"/>
              <a:t>对并发事务不同的调度可能会产生不同的结果</a:t>
            </a:r>
          </a:p>
          <a:p>
            <a:pPr lvl="1" eaLnBrk="1" hangingPunct="1">
              <a:lnSpc>
                <a:spcPct val="180000"/>
              </a:lnSpc>
            </a:pPr>
            <a:r>
              <a:rPr lang="zh-CN" altLang="en-US"/>
              <a:t>串行调度是正确的</a:t>
            </a:r>
          </a:p>
          <a:p>
            <a:pPr lvl="1" eaLnBrk="1" hangingPunct="1">
              <a:lnSpc>
                <a:spcPct val="180000"/>
              </a:lnSpc>
            </a:pPr>
            <a:r>
              <a:rPr lang="zh-CN" altLang="en-US"/>
              <a:t>执行结果等价于串行调度的调度也是正确的，称为</a:t>
            </a:r>
            <a:r>
              <a:rPr lang="zh-CN" altLang="en-US">
                <a:solidFill>
                  <a:srgbClr val="0066FF"/>
                </a:solidFill>
              </a:rPr>
              <a:t>可串行化调度</a:t>
            </a:r>
            <a:r>
              <a:rPr lang="zh-CN" altLang="en-US"/>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82305B0-D59B-476A-A812-046475D9571D}"/>
              </a:ext>
            </a:extLst>
          </p:cNvPr>
          <p:cNvSpPr>
            <a:spLocks noGrp="1" noChangeArrowheads="1"/>
          </p:cNvSpPr>
          <p:nvPr>
            <p:ph type="title" idx="4294967295"/>
          </p:nvPr>
        </p:nvSpPr>
        <p:spPr>
          <a:xfrm>
            <a:off x="914400" y="260350"/>
            <a:ext cx="7391400" cy="563563"/>
          </a:xfrm>
        </p:spPr>
        <p:txBody>
          <a:bodyPr/>
          <a:lstStyle/>
          <a:p>
            <a:pPr eaLnBrk="1" hangingPunct="1"/>
            <a:r>
              <a:rPr lang="en-US" altLang="zh-CN" sz="3600"/>
              <a:t>11.5.1 </a:t>
            </a:r>
            <a:r>
              <a:rPr lang="zh-CN" altLang="en-US" sz="3600"/>
              <a:t>可串行化调度</a:t>
            </a:r>
          </a:p>
        </p:txBody>
      </p:sp>
      <p:sp>
        <p:nvSpPr>
          <p:cNvPr id="59395" name="Rectangle 3">
            <a:extLst>
              <a:ext uri="{FF2B5EF4-FFF2-40B4-BE49-F238E27FC236}">
                <a16:creationId xmlns:a16="http://schemas.microsoft.com/office/drawing/2014/main" id="{54970B5C-F684-4572-978D-FC0FA2617C49}"/>
              </a:ext>
            </a:extLst>
          </p:cNvPr>
          <p:cNvSpPr>
            <a:spLocks noGrp="1" noChangeArrowheads="1"/>
          </p:cNvSpPr>
          <p:nvPr>
            <p:ph type="body" idx="4294967295"/>
          </p:nvPr>
        </p:nvSpPr>
        <p:spPr>
          <a:xfrm>
            <a:off x="684213" y="1196975"/>
            <a:ext cx="7772400" cy="4610100"/>
          </a:xfrm>
        </p:spPr>
        <p:txBody>
          <a:bodyPr/>
          <a:lstStyle/>
          <a:p>
            <a:pPr eaLnBrk="1" hangingPunct="1">
              <a:lnSpc>
                <a:spcPct val="140000"/>
              </a:lnSpc>
            </a:pPr>
            <a:r>
              <a:rPr lang="zh-CN" altLang="en-US" dirty="0"/>
              <a:t>可串行化</a:t>
            </a:r>
            <a:r>
              <a:rPr lang="en-US" altLang="zh-CN" dirty="0"/>
              <a:t>(Serializable)</a:t>
            </a:r>
            <a:r>
              <a:rPr lang="zh-CN" altLang="en-US" dirty="0"/>
              <a:t>调度</a:t>
            </a:r>
          </a:p>
          <a:p>
            <a:pPr lvl="1" eaLnBrk="1" hangingPunct="1">
              <a:lnSpc>
                <a:spcPct val="140000"/>
              </a:lnSpc>
            </a:pPr>
            <a:r>
              <a:rPr lang="zh-CN" altLang="en-US" dirty="0"/>
              <a:t>多个事务的并发执行是正确的，</a:t>
            </a:r>
            <a:r>
              <a:rPr lang="zh-CN" altLang="en-US" dirty="0">
                <a:solidFill>
                  <a:srgbClr val="0066FF"/>
                </a:solidFill>
              </a:rPr>
              <a:t>当且仅当</a:t>
            </a:r>
            <a:r>
              <a:rPr lang="zh-CN" altLang="en-US" dirty="0"/>
              <a:t>其结果与按某一次序串行地执行这些事务时的结果相同</a:t>
            </a:r>
          </a:p>
          <a:p>
            <a:pPr eaLnBrk="1" hangingPunct="1">
              <a:lnSpc>
                <a:spcPct val="140000"/>
              </a:lnSpc>
            </a:pPr>
            <a:r>
              <a:rPr lang="zh-CN" altLang="en-US" dirty="0"/>
              <a:t>可串行性</a:t>
            </a:r>
            <a:r>
              <a:rPr lang="en-US" altLang="zh-CN" dirty="0"/>
              <a:t>(Serializability)</a:t>
            </a:r>
          </a:p>
          <a:p>
            <a:pPr lvl="1" eaLnBrk="1" hangingPunct="1">
              <a:lnSpc>
                <a:spcPct val="140000"/>
              </a:lnSpc>
            </a:pPr>
            <a:r>
              <a:rPr lang="zh-CN" altLang="en-US" dirty="0"/>
              <a:t>是并发事务正确调度的准则</a:t>
            </a:r>
          </a:p>
          <a:p>
            <a:pPr lvl="1" eaLnBrk="1" hangingPunct="1">
              <a:lnSpc>
                <a:spcPct val="140000"/>
              </a:lnSpc>
            </a:pPr>
            <a:r>
              <a:rPr lang="zh-CN" altLang="en-US" dirty="0"/>
              <a:t>一个给定的并发调度，当且仅当它是可串行化的，才认为是正确调度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1BD7EE8-2D56-4E12-85C1-30A7F045BC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可串行化调度（续）</a:t>
            </a:r>
          </a:p>
        </p:txBody>
      </p:sp>
      <p:sp>
        <p:nvSpPr>
          <p:cNvPr id="60419" name="Rectangle 3">
            <a:extLst>
              <a:ext uri="{FF2B5EF4-FFF2-40B4-BE49-F238E27FC236}">
                <a16:creationId xmlns:a16="http://schemas.microsoft.com/office/drawing/2014/main" id="{FDB5C264-091F-4358-A982-A94FA0E01C6D}"/>
              </a:ext>
            </a:extLst>
          </p:cNvPr>
          <p:cNvSpPr>
            <a:spLocks noGrp="1" noChangeArrowheads="1"/>
          </p:cNvSpPr>
          <p:nvPr>
            <p:ph type="body" idx="4294967295"/>
          </p:nvPr>
        </p:nvSpPr>
        <p:spPr>
          <a:xfrm>
            <a:off x="457200" y="1268413"/>
            <a:ext cx="8229600" cy="5056187"/>
          </a:xfrm>
        </p:spPr>
        <p:txBody>
          <a:bodyPr/>
          <a:lstStyle/>
          <a:p>
            <a:pPr eaLnBrk="1" hangingPunct="1">
              <a:lnSpc>
                <a:spcPct val="170000"/>
              </a:lnSpc>
              <a:buFont typeface="Wingdings" panose="05000000000000000000" pitchFamily="2" charset="2"/>
              <a:buNone/>
            </a:pPr>
            <a:r>
              <a:rPr lang="en-US" altLang="zh-CN"/>
              <a:t>[</a:t>
            </a:r>
            <a:r>
              <a:rPr lang="zh-CN" altLang="en-US"/>
              <a:t>例</a:t>
            </a:r>
            <a:r>
              <a:rPr lang="en-US" altLang="zh-CN"/>
              <a:t>11.2]</a:t>
            </a:r>
            <a:r>
              <a:rPr lang="zh-CN" altLang="en-US"/>
              <a:t>现在有两个事务，分别包含下列操作：</a:t>
            </a:r>
          </a:p>
          <a:p>
            <a:pPr lvl="1" eaLnBrk="1" hangingPunct="1">
              <a:lnSpc>
                <a:spcPct val="170000"/>
              </a:lnSpc>
            </a:pPr>
            <a:r>
              <a:rPr lang="zh-CN" altLang="en-US"/>
              <a:t>事务</a:t>
            </a:r>
            <a:r>
              <a:rPr lang="en-US" altLang="zh-CN"/>
              <a:t>T1</a:t>
            </a:r>
            <a:r>
              <a:rPr lang="zh-CN" altLang="en-US"/>
              <a:t>：读</a:t>
            </a:r>
            <a:r>
              <a:rPr lang="en-US" altLang="zh-CN"/>
              <a:t>B</a:t>
            </a:r>
            <a:r>
              <a:rPr lang="zh-CN" altLang="en-US"/>
              <a:t>；</a:t>
            </a:r>
            <a:r>
              <a:rPr lang="en-US" altLang="zh-CN"/>
              <a:t>A=B+1</a:t>
            </a:r>
            <a:r>
              <a:rPr lang="zh-CN" altLang="en-US"/>
              <a:t>；写回</a:t>
            </a:r>
            <a:r>
              <a:rPr lang="en-US" altLang="zh-CN"/>
              <a:t>A</a:t>
            </a:r>
          </a:p>
          <a:p>
            <a:pPr lvl="1" eaLnBrk="1" hangingPunct="1">
              <a:lnSpc>
                <a:spcPct val="170000"/>
              </a:lnSpc>
            </a:pPr>
            <a:r>
              <a:rPr lang="zh-CN" altLang="en-US"/>
              <a:t>事务</a:t>
            </a:r>
            <a:r>
              <a:rPr lang="en-US" altLang="zh-CN"/>
              <a:t>T2</a:t>
            </a:r>
            <a:r>
              <a:rPr lang="zh-CN" altLang="en-US"/>
              <a:t>：读</a:t>
            </a:r>
            <a:r>
              <a:rPr lang="en-US" altLang="zh-CN"/>
              <a:t>A</a:t>
            </a:r>
            <a:r>
              <a:rPr lang="zh-CN" altLang="en-US"/>
              <a:t>；</a:t>
            </a:r>
            <a:r>
              <a:rPr lang="en-US" altLang="zh-CN"/>
              <a:t>B=A+1</a:t>
            </a:r>
            <a:r>
              <a:rPr lang="zh-CN" altLang="en-US"/>
              <a:t>；写回</a:t>
            </a:r>
            <a:r>
              <a:rPr lang="en-US" altLang="zh-CN"/>
              <a:t>B</a:t>
            </a:r>
          </a:p>
          <a:p>
            <a:pPr lvl="1" eaLnBrk="1" hangingPunct="1">
              <a:lnSpc>
                <a:spcPct val="170000"/>
              </a:lnSpc>
              <a:buFont typeface="Wingdings" panose="05000000000000000000" pitchFamily="2" charset="2"/>
              <a:buNone/>
            </a:pPr>
            <a:r>
              <a:rPr lang="zh-CN" altLang="en-US"/>
              <a:t>现给出对这两个事务不同的调度策略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C172498-D988-4FBA-9AFF-8EBCB8DBA58C}"/>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a:extLst>
              <a:ext uri="{FF2B5EF4-FFF2-40B4-BE49-F238E27FC236}">
                <a16:creationId xmlns:a16="http://schemas.microsoft.com/office/drawing/2014/main" id="{A582A096-465E-4F1E-BC3D-AE26F6405DEC}"/>
              </a:ext>
            </a:extLst>
          </p:cNvPr>
          <p:cNvGraphicFramePr>
            <a:graphicFrameLocks noGrp="1"/>
          </p:cNvGraphicFramePr>
          <p:nvPr>
            <p:ph idx="4294967295"/>
          </p:nvPr>
        </p:nvGraphicFramePr>
        <p:xfrm>
          <a:off x="1042988" y="819150"/>
          <a:ext cx="4013200" cy="5324480"/>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404837">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2446">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085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0541">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2446">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085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723" marB="4572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1490" name="Text Box 549">
            <a:extLst>
              <a:ext uri="{FF2B5EF4-FFF2-40B4-BE49-F238E27FC236}">
                <a16:creationId xmlns:a16="http://schemas.microsoft.com/office/drawing/2014/main" id="{3F259903-3E91-4A4D-901F-652028C1C022}"/>
              </a:ext>
            </a:extLst>
          </p:cNvPr>
          <p:cNvSpPr txBox="1">
            <a:spLocks noChangeArrowheads="1"/>
          </p:cNvSpPr>
          <p:nvPr/>
        </p:nvSpPr>
        <p:spPr bwMode="auto">
          <a:xfrm>
            <a:off x="2500313" y="6145213"/>
            <a:ext cx="1352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(a)</a:t>
            </a:r>
          </a:p>
        </p:txBody>
      </p:sp>
      <p:sp>
        <p:nvSpPr>
          <p:cNvPr id="61491" name="Text Box 550">
            <a:extLst>
              <a:ext uri="{FF2B5EF4-FFF2-40B4-BE49-F238E27FC236}">
                <a16:creationId xmlns:a16="http://schemas.microsoft.com/office/drawing/2014/main" id="{BE984E6C-0519-4630-B49F-2990E3E144A0}"/>
              </a:ext>
            </a:extLst>
          </p:cNvPr>
          <p:cNvSpPr txBox="1">
            <a:spLocks noChangeArrowheads="1"/>
          </p:cNvSpPr>
          <p:nvPr/>
        </p:nvSpPr>
        <p:spPr bwMode="auto">
          <a:xfrm>
            <a:off x="5300663" y="2276475"/>
            <a:ext cx="33035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按</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A=3</a:t>
            </a:r>
            <a:r>
              <a:rPr lang="zh-CN" altLang="en-US" sz="2000" b="1">
                <a:latin typeface="Times New Roman" panose="02020603050405020304" pitchFamily="18" charset="0"/>
              </a:rPr>
              <a:t>，</a:t>
            </a:r>
            <a:r>
              <a:rPr lang="en-US" altLang="zh-CN" sz="2000" b="1">
                <a:latin typeface="Times New Roman" panose="02020603050405020304" pitchFamily="18" charset="0"/>
              </a:rPr>
              <a:t>B=4 </a:t>
            </a:r>
          </a:p>
          <a:p>
            <a:pPr eaLnBrk="1" hangingPunct="1">
              <a:lnSpc>
                <a:spcPct val="160000"/>
              </a:lnSpc>
              <a:buSzPct val="100000"/>
              <a:buFont typeface="Wingdings" panose="05000000000000000000" pitchFamily="2" charset="2"/>
              <a:buChar char="n"/>
            </a:pPr>
            <a:r>
              <a:rPr lang="zh-CN" altLang="en-US" b="1">
                <a:latin typeface="Times New Roman" panose="02020603050405020304" pitchFamily="18" charset="0"/>
              </a:rPr>
              <a:t>串行调度策略</a:t>
            </a:r>
            <a:r>
              <a:rPr lang="en-US" altLang="zh-CN" b="1">
                <a:latin typeface="Times New Roman" panose="02020603050405020304" pitchFamily="18" charset="0"/>
              </a:rPr>
              <a:t>,</a:t>
            </a:r>
            <a:r>
              <a:rPr lang="zh-CN" altLang="en-US" b="1">
                <a:latin typeface="Times New Roman" panose="02020603050405020304" pitchFamily="18" charset="0"/>
              </a:rPr>
              <a:t>正确的调度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193B8AC-D6D3-4055-A710-DBFBF62EA262}"/>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a:extLst>
              <a:ext uri="{FF2B5EF4-FFF2-40B4-BE49-F238E27FC236}">
                <a16:creationId xmlns:a16="http://schemas.microsoft.com/office/drawing/2014/main" id="{07A580E7-74BA-42FF-9889-1D9426150B6E}"/>
              </a:ext>
            </a:extLst>
          </p:cNvPr>
          <p:cNvGraphicFramePr>
            <a:graphicFrameLocks noGrp="1"/>
          </p:cNvGraphicFramePr>
          <p:nvPr>
            <p:ph idx="4294967295"/>
          </p:nvPr>
        </p:nvGraphicFramePr>
        <p:xfrm>
          <a:off x="827088" y="836613"/>
          <a:ext cx="3816350" cy="5311781"/>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38708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1764">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1764">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45876" marB="4587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45876" marB="45876"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2514" name="Text Box 273">
            <a:extLst>
              <a:ext uri="{FF2B5EF4-FFF2-40B4-BE49-F238E27FC236}">
                <a16:creationId xmlns:a16="http://schemas.microsoft.com/office/drawing/2014/main" id="{00A93780-233F-4143-91A2-EDC141FB9070}"/>
              </a:ext>
            </a:extLst>
          </p:cNvPr>
          <p:cNvSpPr txBox="1">
            <a:spLocks noChangeArrowheads="1"/>
          </p:cNvSpPr>
          <p:nvPr/>
        </p:nvSpPr>
        <p:spPr bwMode="auto">
          <a:xfrm>
            <a:off x="1846263" y="6070600"/>
            <a:ext cx="1365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串行调度</a:t>
            </a:r>
            <a:r>
              <a:rPr lang="en-US" altLang="zh-CN" b="1">
                <a:latin typeface="Times New Roman" panose="02020603050405020304" pitchFamily="18" charset="0"/>
              </a:rPr>
              <a:t>(b)</a:t>
            </a:r>
          </a:p>
        </p:txBody>
      </p:sp>
      <p:sp>
        <p:nvSpPr>
          <p:cNvPr id="62515" name="Text Box 274">
            <a:extLst>
              <a:ext uri="{FF2B5EF4-FFF2-40B4-BE49-F238E27FC236}">
                <a16:creationId xmlns:a16="http://schemas.microsoft.com/office/drawing/2014/main" id="{0E796BE1-FCA4-45D0-B61F-6D5D5DA9DE4E}"/>
              </a:ext>
            </a:extLst>
          </p:cNvPr>
          <p:cNvSpPr txBox="1">
            <a:spLocks noChangeArrowheads="1"/>
          </p:cNvSpPr>
          <p:nvPr/>
        </p:nvSpPr>
        <p:spPr bwMode="auto">
          <a:xfrm>
            <a:off x="5300663" y="2276475"/>
            <a:ext cx="34480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假设</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的初值均为</a:t>
            </a:r>
            <a:r>
              <a:rPr lang="en-US" altLang="zh-CN" sz="2000" b="1">
                <a:latin typeface="Times New Roman" panose="02020603050405020304" pitchFamily="18" charset="0"/>
              </a:rPr>
              <a:t>2</a:t>
            </a:r>
            <a:r>
              <a:rPr lang="zh-CN" altLang="en-US" sz="2000" b="1">
                <a:latin typeface="Times New Roman" panose="02020603050405020304" pitchFamily="18" charset="0"/>
              </a:rPr>
              <a:t>。</a:t>
            </a:r>
          </a:p>
          <a:p>
            <a:pPr eaLnBrk="1" hangingPunct="1">
              <a:lnSpc>
                <a:spcPct val="160000"/>
              </a:lnSpc>
              <a:buSzPct val="100000"/>
              <a:buFont typeface="Wingdings" panose="05000000000000000000" pitchFamily="2" charset="2"/>
              <a:buChar char="n"/>
            </a:pPr>
            <a:r>
              <a:rPr lang="en-US" altLang="zh-CN" sz="2000" b="1">
                <a:latin typeface="Times New Roman" panose="02020603050405020304" pitchFamily="18" charset="0"/>
              </a:rPr>
              <a:t>T</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→T</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次序执行结果为</a:t>
            </a:r>
            <a:r>
              <a:rPr lang="en-US" altLang="zh-CN" sz="2000" b="1">
                <a:latin typeface="Times New Roman" panose="02020603050405020304" pitchFamily="18" charset="0"/>
              </a:rPr>
              <a:t>B=3</a:t>
            </a:r>
            <a:r>
              <a:rPr lang="zh-CN" altLang="en-US" sz="2000" b="1">
                <a:latin typeface="Times New Roman" panose="02020603050405020304" pitchFamily="18" charset="0"/>
              </a:rPr>
              <a:t>，</a:t>
            </a:r>
            <a:r>
              <a:rPr lang="en-US" altLang="zh-CN" sz="2000" b="1">
                <a:latin typeface="Times New Roman" panose="02020603050405020304" pitchFamily="18" charset="0"/>
              </a:rPr>
              <a:t>A=4 </a:t>
            </a:r>
          </a:p>
          <a:p>
            <a:pPr eaLnBrk="1" hangingPunct="1">
              <a:lnSpc>
                <a:spcPct val="160000"/>
              </a:lnSpc>
              <a:buSzPct val="100000"/>
              <a:buFont typeface="Wingdings" panose="05000000000000000000" pitchFamily="2" charset="2"/>
              <a:buChar char="n"/>
            </a:pPr>
            <a:r>
              <a:rPr lang="zh-CN" altLang="en-US" sz="2000" b="1">
                <a:latin typeface="Times New Roman" panose="02020603050405020304" pitchFamily="18" charset="0"/>
              </a:rPr>
              <a:t>串行调度策略</a:t>
            </a:r>
            <a:r>
              <a:rPr lang="en-US" altLang="zh-CN" sz="2000" b="1">
                <a:latin typeface="Times New Roman" panose="02020603050405020304" pitchFamily="18" charset="0"/>
              </a:rPr>
              <a:t>,</a:t>
            </a:r>
            <a:r>
              <a:rPr lang="zh-CN" altLang="en-US" sz="2000" b="1">
                <a:latin typeface="Times New Roman" panose="02020603050405020304" pitchFamily="18" charset="0"/>
              </a:rPr>
              <a:t>正确的调度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1193B19-6E7C-4173-9190-2D3DD6F711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不可串行化调度，错误的调度</a:t>
            </a:r>
          </a:p>
        </p:txBody>
      </p:sp>
      <p:graphicFrame>
        <p:nvGraphicFramePr>
          <p:cNvPr id="71683" name="Group 3">
            <a:extLst>
              <a:ext uri="{FF2B5EF4-FFF2-40B4-BE49-F238E27FC236}">
                <a16:creationId xmlns:a16="http://schemas.microsoft.com/office/drawing/2014/main" id="{26142C04-1AD7-4308-9E66-F98DEB8D04C6}"/>
              </a:ext>
            </a:extLst>
          </p:cNvPr>
          <p:cNvGraphicFramePr>
            <a:graphicFrameLocks noGrp="1"/>
          </p:cNvGraphicFramePr>
          <p:nvPr>
            <p:ph idx="4294967295"/>
          </p:nvPr>
        </p:nvGraphicFramePr>
        <p:xfrm>
          <a:off x="539750" y="895350"/>
          <a:ext cx="4824413" cy="5324475"/>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354965">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5496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54965">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7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700" b="1" i="0" u="none" strike="noStrike" cap="none" normalizeH="0" baseline="0" dirty="0">
                        <a:ln>
                          <a:noFill/>
                        </a:ln>
                        <a:solidFill>
                          <a:schemeClr val="tx1"/>
                        </a:solidFill>
                        <a:effectLst/>
                        <a:latin typeface="Arial" pitchFamily="34" charset="0"/>
                        <a:ea typeface="宋体" pitchFamily="2" charset="-122"/>
                      </a:endParaRPr>
                    </a:p>
                  </a:txBody>
                  <a:tcPr marL="91426" marR="91426" marT="46171" marB="46171"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3538" name="Text Box 236">
            <a:extLst>
              <a:ext uri="{FF2B5EF4-FFF2-40B4-BE49-F238E27FC236}">
                <a16:creationId xmlns:a16="http://schemas.microsoft.com/office/drawing/2014/main" id="{B911763D-557F-40C9-89DE-477AD2E75C33}"/>
              </a:ext>
            </a:extLst>
          </p:cNvPr>
          <p:cNvSpPr txBox="1">
            <a:spLocks noChangeArrowheads="1"/>
          </p:cNvSpPr>
          <p:nvPr/>
        </p:nvSpPr>
        <p:spPr bwMode="auto">
          <a:xfrm>
            <a:off x="1763713" y="6092825"/>
            <a:ext cx="2070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不可串行化的调度 </a:t>
            </a:r>
          </a:p>
        </p:txBody>
      </p:sp>
      <p:sp>
        <p:nvSpPr>
          <p:cNvPr id="63539" name="Text Box 237">
            <a:extLst>
              <a:ext uri="{FF2B5EF4-FFF2-40B4-BE49-F238E27FC236}">
                <a16:creationId xmlns:a16="http://schemas.microsoft.com/office/drawing/2014/main" id="{F7E39858-C06A-4022-9C7A-C0E465617811}"/>
              </a:ext>
            </a:extLst>
          </p:cNvPr>
          <p:cNvSpPr txBox="1">
            <a:spLocks noChangeArrowheads="1"/>
          </p:cNvSpPr>
          <p:nvPr/>
        </p:nvSpPr>
        <p:spPr bwMode="auto">
          <a:xfrm>
            <a:off x="5508625" y="2276475"/>
            <a:ext cx="32035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a:t>
            </a:r>
            <a:r>
              <a:rPr lang="en-US" altLang="zh-CN" sz="2000" b="1">
                <a:latin typeface="Times New Roman" panose="02020603050405020304" pitchFamily="18" charset="0"/>
              </a:rPr>
              <a:t>(a)</a:t>
            </a:r>
            <a:r>
              <a:rPr lang="zh-CN" altLang="en-US" sz="2000" b="1">
                <a:latin typeface="Times New Roman" panose="02020603050405020304" pitchFamily="18" charset="0"/>
              </a:rPr>
              <a:t>、</a:t>
            </a:r>
            <a:r>
              <a:rPr lang="en-US" altLang="zh-CN" sz="2000" b="1">
                <a:latin typeface="Times New Roman" panose="02020603050405020304" pitchFamily="18" charset="0"/>
              </a:rPr>
              <a:t>(b)</a:t>
            </a:r>
            <a:r>
              <a:rPr lang="zh-CN" altLang="en-US" sz="2000" b="1">
                <a:latin typeface="Times New Roman" panose="02020603050405020304" pitchFamily="18" charset="0"/>
              </a:rPr>
              <a:t>的结果都不同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是错误的调度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08E7349-9ECE-4585-91CD-535CB7DCED69}"/>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可串行化调度，正确的调度</a:t>
            </a:r>
          </a:p>
        </p:txBody>
      </p:sp>
      <p:graphicFrame>
        <p:nvGraphicFramePr>
          <p:cNvPr id="72707" name="Group 3">
            <a:extLst>
              <a:ext uri="{FF2B5EF4-FFF2-40B4-BE49-F238E27FC236}">
                <a16:creationId xmlns:a16="http://schemas.microsoft.com/office/drawing/2014/main" id="{F6F0D686-77E0-4B58-A3B9-4D12FA8D4B2E}"/>
              </a:ext>
            </a:extLst>
          </p:cNvPr>
          <p:cNvGraphicFramePr>
            <a:graphicFrameLocks noGrp="1"/>
          </p:cNvGraphicFramePr>
          <p:nvPr>
            <p:ph idx="4294967295"/>
          </p:nvPr>
        </p:nvGraphicFramePr>
        <p:xfrm>
          <a:off x="468313" y="839788"/>
          <a:ext cx="4824412" cy="5099054"/>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385830">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6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335370">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9785">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6609">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5370">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36609">
                <a:tc>
                  <a:txBody>
                    <a:bodyPr/>
                    <a:lstStyle/>
                    <a:p>
                      <a:pPr marL="0" marR="0" lvl="0" indent="0" algn="l" defTabSz="914400" rtl="0" eaLnBrk="1" fontAlgn="base" latinLnBrk="0" hangingPunct="1">
                        <a:spcBef>
                          <a:spcPct val="20000"/>
                        </a:spcBef>
                        <a:spcAft>
                          <a:spcPct val="0"/>
                        </a:spcAft>
                        <a:buClr>
                          <a:schemeClr val="hlink"/>
                        </a:buClr>
                        <a:buSzPct val="100000"/>
                        <a:buFont typeface="Wingdings" pitchFamily="2" charset="2"/>
                        <a:buNone/>
                      </a:pPr>
                      <a:endParaRPr kumimoji="0" lang="zh-CN" altLang="zh-CN" sz="1600" b="1" i="0" u="none" strike="noStrike" cap="none" normalizeH="0" baseline="0">
                        <a:ln>
                          <a:noFill/>
                        </a:ln>
                        <a:solidFill>
                          <a:schemeClr val="tx1"/>
                        </a:solidFill>
                        <a:effectLst/>
                        <a:latin typeface="Arial" pitchFamily="34" charset="0"/>
                        <a:ea typeface="宋体" pitchFamily="2" charset="-122"/>
                      </a:endParaRPr>
                    </a:p>
                  </a:txBody>
                  <a:tcPr marL="91452" marR="91452" marT="45727" marB="45727"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spcBef>
                          <a:spcPct val="0"/>
                        </a:spcBef>
                        <a:spcAft>
                          <a:spcPct val="0"/>
                        </a:spcAft>
                        <a:buClrTx/>
                        <a:buSzPct val="100000"/>
                        <a:buFont typeface="Arial" pitchFamily="34" charset="0"/>
                        <a:buNone/>
                      </a:pPr>
                      <a:r>
                        <a:rPr kumimoji="0" lang="en-US" sz="16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600" b="1" i="0" u="none" strike="noStrike" cap="none" normalizeH="0" baseline="0" dirty="0">
                        <a:ln>
                          <a:noFill/>
                        </a:ln>
                        <a:solidFill>
                          <a:schemeClr val="tx1"/>
                        </a:solidFill>
                        <a:effectLst/>
                        <a:latin typeface="Arial" pitchFamily="34" charset="0"/>
                        <a:ea typeface="宋体" pitchFamily="2" charset="-122"/>
                      </a:endParaRPr>
                    </a:p>
                  </a:txBody>
                  <a:tcPr marL="91452" marR="91452" marT="45727" marB="45727"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4563" name="Text Box 238">
            <a:extLst>
              <a:ext uri="{FF2B5EF4-FFF2-40B4-BE49-F238E27FC236}">
                <a16:creationId xmlns:a16="http://schemas.microsoft.com/office/drawing/2014/main" id="{44ABBF02-267A-4940-94BB-1C67D0CBBECC}"/>
              </a:ext>
            </a:extLst>
          </p:cNvPr>
          <p:cNvSpPr txBox="1">
            <a:spLocks noChangeArrowheads="1"/>
          </p:cNvSpPr>
          <p:nvPr/>
        </p:nvSpPr>
        <p:spPr bwMode="auto">
          <a:xfrm>
            <a:off x="2124075" y="6015038"/>
            <a:ext cx="184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可串行化的调度 </a:t>
            </a:r>
          </a:p>
        </p:txBody>
      </p:sp>
      <p:sp>
        <p:nvSpPr>
          <p:cNvPr id="64564" name="Text Box 239">
            <a:extLst>
              <a:ext uri="{FF2B5EF4-FFF2-40B4-BE49-F238E27FC236}">
                <a16:creationId xmlns:a16="http://schemas.microsoft.com/office/drawing/2014/main" id="{4BF5F0F6-1C75-4CE7-9A08-A9575E1FB90C}"/>
              </a:ext>
            </a:extLst>
          </p:cNvPr>
          <p:cNvSpPr txBox="1">
            <a:spLocks noChangeArrowheads="1"/>
          </p:cNvSpPr>
          <p:nvPr/>
        </p:nvSpPr>
        <p:spPr bwMode="auto">
          <a:xfrm>
            <a:off x="5940425" y="2276475"/>
            <a:ext cx="2952750"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执行结果与串行调度</a:t>
            </a:r>
            <a:r>
              <a:rPr lang="en-US" altLang="zh-CN" sz="2000" b="1">
                <a:latin typeface="Times New Roman" panose="02020603050405020304" pitchFamily="18" charset="0"/>
              </a:rPr>
              <a:t>(a)</a:t>
            </a:r>
            <a:r>
              <a:rPr lang="zh-CN" altLang="en-US" sz="2000" b="1">
                <a:latin typeface="Times New Roman" panose="02020603050405020304" pitchFamily="18" charset="0"/>
              </a:rPr>
              <a:t>的执行结果相同</a:t>
            </a:r>
          </a:p>
          <a:p>
            <a:pPr eaLnBrk="1" hangingPunct="1">
              <a:lnSpc>
                <a:spcPct val="170000"/>
              </a:lnSpc>
              <a:buSzPct val="100000"/>
              <a:buFont typeface="Wingdings" panose="05000000000000000000" pitchFamily="2" charset="2"/>
              <a:buChar char="n"/>
            </a:pPr>
            <a:r>
              <a:rPr lang="zh-CN" altLang="en-US" sz="2000" b="1">
                <a:latin typeface="Times New Roman" panose="02020603050405020304" pitchFamily="18" charset="0"/>
              </a:rPr>
              <a:t>是正确的调度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5CA240C7-474C-4910-877F-747CF4FCEAE9}"/>
              </a:ext>
            </a:extLst>
          </p:cNvPr>
          <p:cNvSpPr>
            <a:spLocks noGrp="1" noChangeArrowheads="1"/>
          </p:cNvSpPr>
          <p:nvPr>
            <p:ph idx="4294967295"/>
          </p:nvPr>
        </p:nvSpPr>
        <p:spPr>
          <a:xfrm>
            <a:off x="457200" y="1412875"/>
            <a:ext cx="8229600" cy="4911725"/>
          </a:xfrm>
        </p:spPr>
        <p:txBody>
          <a:bodyPr/>
          <a:lstStyle/>
          <a:p>
            <a:pPr marL="0" indent="0" eaLnBrk="1" hangingPunct="1">
              <a:buFont typeface="Wingdings" panose="05000000000000000000" pitchFamily="2" charset="2"/>
              <a:buNone/>
            </a:pPr>
            <a:r>
              <a:rPr lang="en-US" altLang="zh-CN"/>
              <a:t>11.5.1 </a:t>
            </a:r>
            <a:r>
              <a:rPr lang="zh-CN" altLang="en-US"/>
              <a:t>可串行化调度</a:t>
            </a:r>
          </a:p>
          <a:p>
            <a:pPr marL="0" indent="0" eaLnBrk="1" hangingPunct="1">
              <a:buFont typeface="Wingdings" panose="05000000000000000000" pitchFamily="2" charset="2"/>
              <a:buNone/>
            </a:pPr>
            <a:endParaRPr lang="en-US" altLang="zh-CN"/>
          </a:p>
          <a:p>
            <a:pPr marL="0" indent="0" eaLnBrk="1" hangingPunct="1">
              <a:buFont typeface="Wingdings" panose="05000000000000000000" pitchFamily="2" charset="2"/>
              <a:buNone/>
            </a:pPr>
            <a:r>
              <a:rPr lang="en-US" altLang="zh-CN">
                <a:solidFill>
                  <a:srgbClr val="00B050"/>
                </a:solidFill>
              </a:rPr>
              <a:t>11.5.2 </a:t>
            </a:r>
            <a:r>
              <a:rPr lang="zh-CN" altLang="en-US">
                <a:solidFill>
                  <a:srgbClr val="00B050"/>
                </a:solidFill>
              </a:rPr>
              <a:t>冲突可串行化调度</a:t>
            </a:r>
          </a:p>
        </p:txBody>
      </p:sp>
      <p:sp>
        <p:nvSpPr>
          <p:cNvPr id="65539" name="Rectangle 2">
            <a:extLst>
              <a:ext uri="{FF2B5EF4-FFF2-40B4-BE49-F238E27FC236}">
                <a16:creationId xmlns:a16="http://schemas.microsoft.com/office/drawing/2014/main" id="{1ACD02BA-7870-449E-9C8E-3EE8A1D163AA}"/>
              </a:ext>
            </a:extLst>
          </p:cNvPr>
          <p:cNvSpPr txBox="1">
            <a:spLocks noChangeArrowheads="1"/>
          </p:cNvSpPr>
          <p:nvPr/>
        </p:nvSpPr>
        <p:spPr bwMode="auto">
          <a:xfrm>
            <a:off x="914400" y="2555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600" b="1">
                <a:solidFill>
                  <a:schemeClr val="bg1"/>
                </a:solidFill>
              </a:rPr>
              <a:t>11.5  </a:t>
            </a:r>
            <a:r>
              <a:rPr lang="zh-CN" altLang="en-US" sz="3600" b="1">
                <a:solidFill>
                  <a:schemeClr val="bg1"/>
                </a:solidFill>
              </a:rPr>
              <a:t>并发调度的可串行性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18F7E2-B75C-4F50-8EC7-7D1095D39D75}"/>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并发控制（续）</a:t>
            </a:r>
          </a:p>
        </p:txBody>
      </p:sp>
      <p:sp>
        <p:nvSpPr>
          <p:cNvPr id="8195" name="Rectangle 3">
            <a:extLst>
              <a:ext uri="{FF2B5EF4-FFF2-40B4-BE49-F238E27FC236}">
                <a16:creationId xmlns:a16="http://schemas.microsoft.com/office/drawing/2014/main" id="{FA2E539A-CEBD-4924-9E8B-5CC547749BDB}"/>
              </a:ext>
            </a:extLst>
          </p:cNvPr>
          <p:cNvSpPr>
            <a:spLocks noGrp="1" noChangeArrowheads="1"/>
          </p:cNvSpPr>
          <p:nvPr>
            <p:ph type="body" idx="4294967295"/>
          </p:nvPr>
        </p:nvSpPr>
        <p:spPr>
          <a:xfrm>
            <a:off x="457200" y="1196975"/>
            <a:ext cx="8229600" cy="4840288"/>
          </a:xfrm>
        </p:spPr>
        <p:txBody>
          <a:bodyPr/>
          <a:lstStyle/>
          <a:p>
            <a:pPr algn="just" eaLnBrk="1" hangingPunct="1">
              <a:lnSpc>
                <a:spcPct val="130000"/>
              </a:lnSpc>
            </a:pPr>
            <a:r>
              <a:rPr lang="zh-CN" altLang="en-US" dirty="0"/>
              <a:t>事务并发执行带来的问题</a:t>
            </a:r>
          </a:p>
          <a:p>
            <a:pPr lvl="1" algn="just" eaLnBrk="1" hangingPunct="1">
              <a:lnSpc>
                <a:spcPct val="130000"/>
              </a:lnSpc>
            </a:pPr>
            <a:r>
              <a:rPr lang="zh-CN" altLang="en-US" dirty="0"/>
              <a:t>会产生多个事务同时存取同一数据的情况 </a:t>
            </a:r>
          </a:p>
          <a:p>
            <a:pPr lvl="1" algn="just" eaLnBrk="1" hangingPunct="1">
              <a:lnSpc>
                <a:spcPct val="130000"/>
              </a:lnSpc>
            </a:pPr>
            <a:r>
              <a:rPr lang="zh-CN" altLang="en-US" dirty="0"/>
              <a:t>可能会存取和存储不正确的数据，破坏事务隔离性和数据库的一致性</a:t>
            </a:r>
          </a:p>
          <a:p>
            <a:pPr algn="just" eaLnBrk="1" hangingPunct="1">
              <a:lnSpc>
                <a:spcPct val="130000"/>
              </a:lnSpc>
              <a:spcBef>
                <a:spcPct val="60000"/>
              </a:spcBef>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FDCF783-129C-4802-9DCB-3F37AB15EA72}"/>
              </a:ext>
            </a:extLst>
          </p:cNvPr>
          <p:cNvSpPr>
            <a:spLocks noGrp="1" noChangeArrowheads="1"/>
          </p:cNvSpPr>
          <p:nvPr>
            <p:ph type="title" idx="4294967295"/>
          </p:nvPr>
        </p:nvSpPr>
        <p:spPr>
          <a:xfrm>
            <a:off x="714375" y="212725"/>
            <a:ext cx="7772400" cy="641350"/>
          </a:xfrm>
        </p:spPr>
        <p:txBody>
          <a:bodyPr/>
          <a:lstStyle/>
          <a:p>
            <a:pPr eaLnBrk="1" hangingPunct="1"/>
            <a:r>
              <a:rPr lang="en-US" altLang="zh-CN" sz="3600"/>
              <a:t>11.5.2  </a:t>
            </a:r>
            <a:r>
              <a:rPr lang="zh-CN" altLang="en-US" sz="3600"/>
              <a:t>冲突可串行化调度</a:t>
            </a:r>
            <a:endParaRPr lang="en-US" altLang="zh-CN" sz="3600"/>
          </a:p>
        </p:txBody>
      </p:sp>
      <p:sp>
        <p:nvSpPr>
          <p:cNvPr id="75778" name="Rectangle 3">
            <a:extLst>
              <a:ext uri="{FF2B5EF4-FFF2-40B4-BE49-F238E27FC236}">
                <a16:creationId xmlns:a16="http://schemas.microsoft.com/office/drawing/2014/main" id="{39C395A4-F342-4867-9F1A-124EEC1EA855}"/>
              </a:ext>
            </a:extLst>
          </p:cNvPr>
          <p:cNvSpPr>
            <a:spLocks noGrp="1"/>
          </p:cNvSpPr>
          <p:nvPr>
            <p:ph type="body" idx="4294967295"/>
          </p:nvPr>
        </p:nvSpPr>
        <p:spPr>
          <a:xfrm>
            <a:off x="468313" y="1052513"/>
            <a:ext cx="8351837" cy="4984750"/>
          </a:xfrm>
          <a:ln>
            <a:miter/>
          </a:ln>
        </p:spPr>
        <p:txBody>
          <a:bodyPr/>
          <a:lstStyle/>
          <a:p>
            <a:pPr marL="0" indent="0" eaLnBrk="1" hangingPunct="1">
              <a:lnSpc>
                <a:spcPct val="140000"/>
              </a:lnSpc>
              <a:buFont typeface="Wingdings" panose="05000000000000000000" pitchFamily="2" charset="2"/>
              <a:buNone/>
              <a:defRPr/>
            </a:pPr>
            <a:r>
              <a:rPr lang="zh-CN" altLang="en-US" noProof="1">
                <a:highlight>
                  <a:srgbClr val="CCFFCC"/>
                </a:highlight>
              </a:rPr>
              <a:t>冲突操作</a:t>
            </a:r>
            <a:r>
              <a:rPr lang="zh-CN" altLang="en-US" noProof="1"/>
              <a:t>：</a:t>
            </a:r>
            <a:endParaRPr lang="en-US" altLang="zh-CN" noProof="1"/>
          </a:p>
          <a:p>
            <a:pPr marL="0" indent="0" eaLnBrk="1" hangingPunct="1">
              <a:lnSpc>
                <a:spcPct val="140000"/>
              </a:lnSpc>
              <a:buFont typeface="Wingdings" panose="05000000000000000000" pitchFamily="2" charset="2"/>
              <a:buNone/>
              <a:defRPr/>
            </a:pPr>
            <a:r>
              <a:rPr lang="zh-CN" altLang="en-US" noProof="1"/>
              <a:t>是指不同的事务对同一数据的</a:t>
            </a:r>
            <a:r>
              <a:rPr lang="zh-CN" altLang="en-US" noProof="1">
                <a:highlight>
                  <a:srgbClr val="CCFFCC"/>
                </a:highlight>
              </a:rPr>
              <a:t>读写操作</a:t>
            </a:r>
            <a:r>
              <a:rPr lang="zh-CN" altLang="en-US" noProof="1"/>
              <a:t>和</a:t>
            </a:r>
            <a:r>
              <a:rPr lang="zh-CN" altLang="en-US" noProof="1">
                <a:highlight>
                  <a:srgbClr val="CCFFCC"/>
                </a:highlight>
              </a:rPr>
              <a:t>写写操作</a:t>
            </a:r>
            <a:endParaRPr lang="en-US" altLang="zh-CN" noProof="1">
              <a:highlight>
                <a:srgbClr val="CCFFCC"/>
              </a:highlight>
            </a:endParaRPr>
          </a:p>
          <a:p>
            <a:pPr eaLnBrk="1" hangingPunct="1">
              <a:lnSpc>
                <a:spcPct val="140000"/>
              </a:lnSpc>
              <a:buFont typeface="Wingdings" panose="05000000000000000000" pitchFamily="2" charset="2"/>
              <a:buNone/>
              <a:defRPr/>
            </a:pPr>
            <a:r>
              <a:rPr lang="en-US" altLang="zh-CN" noProof="1"/>
              <a:t>  	  R</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读</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W</a:t>
            </a:r>
            <a:r>
              <a:rPr lang="en-US" altLang="zh-CN" baseline="-25000" noProof="1"/>
              <a:t>i</a:t>
            </a:r>
            <a:r>
              <a:rPr lang="en-US" altLang="zh-CN" noProof="1"/>
              <a:t>(x)</a:t>
            </a:r>
            <a:r>
              <a:rPr lang="zh-CN" altLang="en-US" noProof="1"/>
              <a:t>与</a:t>
            </a:r>
            <a:r>
              <a:rPr lang="en-US" altLang="zh-CN" noProof="1"/>
              <a:t>W</a:t>
            </a:r>
            <a:r>
              <a:rPr lang="en-US" altLang="zh-CN" baseline="-25000" noProof="1"/>
              <a:t>j</a:t>
            </a:r>
            <a:r>
              <a:rPr lang="en-US" altLang="zh-CN" noProof="1"/>
              <a:t>(x)        </a:t>
            </a:r>
            <a:r>
              <a:rPr lang="en-US" altLang="zh-CN" sz="2400" noProof="1"/>
              <a:t> /*</a:t>
            </a:r>
            <a:r>
              <a:rPr lang="zh-CN" altLang="en-US" sz="2400" noProof="1"/>
              <a:t>事务</a:t>
            </a:r>
            <a:r>
              <a:rPr lang="en-US" altLang="zh-CN" sz="2400" noProof="1"/>
              <a:t>T</a:t>
            </a:r>
            <a:r>
              <a:rPr lang="en-US" altLang="zh-CN" sz="2400" baseline="-25000" noProof="1"/>
              <a:t>i</a:t>
            </a:r>
            <a:r>
              <a:rPr lang="zh-CN" altLang="en-US" sz="2400" noProof="1"/>
              <a:t>写</a:t>
            </a:r>
            <a:r>
              <a:rPr lang="en-US" altLang="zh-CN" sz="2400" noProof="1"/>
              <a:t>x</a:t>
            </a:r>
            <a:r>
              <a:rPr lang="zh-CN" altLang="en-US" sz="2400" noProof="1"/>
              <a:t>，</a:t>
            </a:r>
            <a:r>
              <a:rPr lang="en-US" altLang="zh-CN" sz="2400" noProof="1"/>
              <a:t>T</a:t>
            </a:r>
            <a:r>
              <a:rPr lang="en-US" altLang="zh-CN" sz="2400" baseline="-25000" noProof="1"/>
              <a:t>j</a:t>
            </a:r>
            <a:r>
              <a:rPr lang="zh-CN" altLang="en-US" sz="2400" noProof="1"/>
              <a:t>写</a:t>
            </a:r>
            <a:r>
              <a:rPr lang="en-US" altLang="zh-CN" sz="2400" noProof="1"/>
              <a:t>x</a:t>
            </a:r>
            <a:r>
              <a:rPr lang="zh-CN" altLang="en-US" sz="2400" noProof="1"/>
              <a:t>，其中</a:t>
            </a:r>
            <a:r>
              <a:rPr lang="en-US" altLang="zh-CN" sz="2400" noProof="1"/>
              <a:t>i≠j*/</a:t>
            </a:r>
          </a:p>
          <a:p>
            <a:pPr eaLnBrk="1" hangingPunct="1">
              <a:lnSpc>
                <a:spcPct val="140000"/>
              </a:lnSpc>
              <a:buFont typeface="Wingdings" panose="05000000000000000000" pitchFamily="2" charset="2"/>
              <a:buNone/>
              <a:defRPr/>
            </a:pPr>
            <a:r>
              <a:rPr lang="en-US" altLang="zh-CN" noProof="1"/>
              <a:t>  	 </a:t>
            </a:r>
            <a:r>
              <a:rPr lang="zh-CN" altLang="en-US" noProof="1"/>
              <a:t>其他操作是不冲突操作</a:t>
            </a:r>
          </a:p>
        </p:txBody>
      </p:sp>
    </p:spTree>
  </p:cSld>
  <p:clrMapOvr>
    <a:masterClrMapping/>
  </p:clrMapOvr>
  <p:transition spd="med">
    <p:strips dir="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1A881CDB-DC88-469F-9657-B907A6A6AF97}"/>
              </a:ext>
            </a:extLst>
          </p:cNvPr>
          <p:cNvSpPr>
            <a:spLocks noGrp="1" noChangeArrowheads="1"/>
          </p:cNvSpPr>
          <p:nvPr>
            <p:ph type="body" idx="4294967295"/>
          </p:nvPr>
        </p:nvSpPr>
        <p:spPr>
          <a:xfrm>
            <a:off x="323850" y="1125538"/>
            <a:ext cx="8507413" cy="4737100"/>
          </a:xfrm>
        </p:spPr>
        <p:txBody>
          <a:bodyPr/>
          <a:lstStyle/>
          <a:p>
            <a:pPr eaLnBrk="1" hangingPunct="1">
              <a:lnSpc>
                <a:spcPct val="130000"/>
              </a:lnSpc>
            </a:pPr>
            <a:r>
              <a:rPr lang="zh-CN" altLang="en-US"/>
              <a:t>一个调度</a:t>
            </a:r>
            <a:r>
              <a:rPr lang="en-US" altLang="zh-CN"/>
              <a:t>Sc</a:t>
            </a:r>
            <a:r>
              <a:rPr lang="zh-CN" altLang="en-US"/>
              <a:t>在保证冲突操作的次序不变的情况下，通过交换两个事务不冲突操作的次序得到另一个调度</a:t>
            </a:r>
            <a:r>
              <a:rPr lang="en-US" altLang="zh-CN"/>
              <a:t>Sc’</a:t>
            </a:r>
            <a:r>
              <a:rPr lang="zh-CN" altLang="en-US"/>
              <a:t>，如果</a:t>
            </a:r>
            <a:r>
              <a:rPr lang="en-US" altLang="zh-CN"/>
              <a:t>Sc’</a:t>
            </a:r>
            <a:r>
              <a:rPr lang="zh-CN" altLang="en-US"/>
              <a:t>是串行的，称调度</a:t>
            </a:r>
            <a:r>
              <a:rPr lang="en-US" altLang="zh-CN"/>
              <a:t>Sc</a:t>
            </a:r>
            <a:r>
              <a:rPr lang="zh-CN" altLang="en-US"/>
              <a:t>是</a:t>
            </a:r>
            <a:r>
              <a:rPr lang="zh-CN" altLang="en-US">
                <a:solidFill>
                  <a:srgbClr val="FF00FF"/>
                </a:solidFill>
              </a:rPr>
              <a:t>冲突可串行化</a:t>
            </a:r>
            <a:r>
              <a:rPr lang="zh-CN" altLang="en-US"/>
              <a:t>的调度</a:t>
            </a:r>
            <a:endParaRPr lang="en-US" altLang="zh-CN"/>
          </a:p>
          <a:p>
            <a:pPr lvl="1" eaLnBrk="1" hangingPunct="1">
              <a:lnSpc>
                <a:spcPct val="130000"/>
              </a:lnSpc>
            </a:pPr>
            <a:r>
              <a:rPr lang="zh-CN" altLang="en-US"/>
              <a:t>若一个调度是冲突可串行化，则一定是可串行化的调度</a:t>
            </a:r>
            <a:endParaRPr lang="en-US" altLang="zh-CN"/>
          </a:p>
          <a:p>
            <a:pPr lvl="1" eaLnBrk="1" hangingPunct="1">
              <a:lnSpc>
                <a:spcPct val="130000"/>
              </a:lnSpc>
            </a:pPr>
            <a:r>
              <a:rPr lang="zh-CN" altLang="en-US"/>
              <a:t>可用这种方法判断一个调度是否是冲突可串行化的</a:t>
            </a:r>
            <a:endParaRPr lang="en-US" altLang="zh-CN"/>
          </a:p>
        </p:txBody>
      </p:sp>
      <p:sp>
        <p:nvSpPr>
          <p:cNvPr id="67587" name="Rectangle 5">
            <a:extLst>
              <a:ext uri="{FF2B5EF4-FFF2-40B4-BE49-F238E27FC236}">
                <a16:creationId xmlns:a16="http://schemas.microsoft.com/office/drawing/2014/main" id="{6CE011E3-7B8C-46FD-AAEA-CF61B9142D3A}"/>
              </a:ext>
            </a:extLst>
          </p:cNvPr>
          <p:cNvSpPr>
            <a:spLocks noGrp="1" noChangeArrowheads="1"/>
          </p:cNvSpPr>
          <p:nvPr>
            <p:ph type="title" idx="4294967295"/>
          </p:nvPr>
        </p:nvSpPr>
        <p:spPr>
          <a:xfrm>
            <a:off x="71438" y="69850"/>
            <a:ext cx="8234362" cy="862013"/>
          </a:xfrm>
        </p:spPr>
        <p:txBody>
          <a:bodyPr/>
          <a:lstStyle/>
          <a:p>
            <a:pPr eaLnBrk="1" hangingPunct="1"/>
            <a:r>
              <a:rPr lang="zh-CN" altLang="en-US" sz="3700"/>
              <a:t>冲突可串行化（续）</a:t>
            </a:r>
            <a:endParaRPr lang="en-US" altLang="zh-CN"/>
          </a:p>
        </p:txBody>
      </p:sp>
    </p:spTree>
  </p:cSld>
  <p:clrMapOvr>
    <a:masterClrMapping/>
  </p:clrMapOvr>
  <p:transition spd="med">
    <p:strips dir="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A7570E9-5757-4C5D-8C79-0404C48FED91}"/>
              </a:ext>
            </a:extLst>
          </p:cNvPr>
          <p:cNvSpPr>
            <a:spLocks noGrp="1" noChangeArrowheads="1"/>
          </p:cNvSpPr>
          <p:nvPr>
            <p:ph idx="1"/>
          </p:nvPr>
        </p:nvSpPr>
        <p:spPr>
          <a:xfrm>
            <a:off x="304800" y="3638550"/>
            <a:ext cx="8839200" cy="1698625"/>
          </a:xfrm>
        </p:spPr>
        <p:txBody>
          <a:bodyPr/>
          <a:lstStyle/>
          <a:p>
            <a:pPr>
              <a:lnSpc>
                <a:spcPct val="90000"/>
              </a:lnSpc>
              <a:buFont typeface="Wingdings" panose="05000000000000000000" pitchFamily="2" charset="2"/>
              <a:buNone/>
            </a:pPr>
            <a:r>
              <a:rPr lang="en-US" altLang="zh-CN"/>
              <a:t>Sc</a:t>
            </a:r>
            <a:r>
              <a:rPr lang="en-US" altLang="zh-CN" baseline="-25000"/>
              <a:t>2</a:t>
            </a:r>
            <a:r>
              <a:rPr lang="en-US" altLang="zh-CN"/>
              <a:t>=r</a:t>
            </a:r>
            <a:r>
              <a:rPr lang="en-US" altLang="zh-CN" baseline="-25000"/>
              <a:t>1</a:t>
            </a:r>
            <a:r>
              <a:rPr lang="en-US" altLang="zh-CN"/>
              <a:t>(A)w</a:t>
            </a:r>
            <a:r>
              <a:rPr lang="en-US" altLang="zh-CN" baseline="-25000"/>
              <a:t>1</a:t>
            </a:r>
            <a:r>
              <a:rPr lang="en-US" altLang="zh-CN"/>
              <a:t>(A)</a:t>
            </a:r>
            <a:r>
              <a:rPr lang="en-US" altLang="zh-CN">
                <a:solidFill>
                  <a:srgbClr val="0D51B5"/>
                </a:solidFill>
              </a:rPr>
              <a:t>r</a:t>
            </a:r>
            <a:r>
              <a:rPr lang="en-US" altLang="zh-CN" baseline="-25000">
                <a:solidFill>
                  <a:srgbClr val="0D51B5"/>
                </a:solidFill>
              </a:rPr>
              <a:t>1</a:t>
            </a:r>
            <a:r>
              <a:rPr lang="en-US" altLang="zh-CN">
                <a:solidFill>
                  <a:srgbClr val="0D51B5"/>
                </a:solidFill>
              </a:rPr>
              <a:t>(B)w</a:t>
            </a:r>
            <a:r>
              <a:rPr lang="en-US" altLang="zh-CN" baseline="-25000">
                <a:solidFill>
                  <a:srgbClr val="0D51B5"/>
                </a:solidFill>
              </a:rPr>
              <a:t>1</a:t>
            </a:r>
            <a:r>
              <a:rPr lang="en-US" altLang="zh-CN">
                <a:solidFill>
                  <a:srgbClr val="0D51B5"/>
                </a:solidFill>
              </a:rPr>
              <a:t>(B)</a:t>
            </a:r>
            <a:r>
              <a:rPr lang="en-US" altLang="zh-CN">
                <a:solidFill>
                  <a:srgbClr val="DB0D3E"/>
                </a:solidFill>
              </a:rPr>
              <a:t>r</a:t>
            </a:r>
            <a:r>
              <a:rPr lang="en-US" altLang="zh-CN" baseline="-25000">
                <a:solidFill>
                  <a:srgbClr val="DB0D3E"/>
                </a:solidFill>
              </a:rPr>
              <a:t>2</a:t>
            </a:r>
            <a:r>
              <a:rPr lang="en-US" altLang="zh-CN">
                <a:solidFill>
                  <a:srgbClr val="DB0D3E"/>
                </a:solidFill>
              </a:rPr>
              <a:t>(A)w</a:t>
            </a:r>
            <a:r>
              <a:rPr lang="en-US" altLang="zh-CN" baseline="-25000">
                <a:solidFill>
                  <a:srgbClr val="DB0D3E"/>
                </a:solidFill>
              </a:rPr>
              <a:t>2</a:t>
            </a:r>
            <a:r>
              <a:rPr lang="en-US" altLang="zh-CN">
                <a:solidFill>
                  <a:srgbClr val="DB0D3E"/>
                </a:solidFill>
              </a:rPr>
              <a:t>(A)</a:t>
            </a:r>
            <a:r>
              <a:rPr lang="en-US" altLang="zh-CN"/>
              <a:t>r</a:t>
            </a:r>
            <a:r>
              <a:rPr lang="en-US" altLang="zh-CN" baseline="-25000"/>
              <a:t>2</a:t>
            </a:r>
            <a:r>
              <a:rPr lang="en-US" altLang="zh-CN"/>
              <a:t>(B)w</a:t>
            </a:r>
            <a:r>
              <a:rPr lang="en-US" altLang="zh-CN" baseline="-25000"/>
              <a:t>2</a:t>
            </a:r>
            <a:r>
              <a:rPr lang="en-US" altLang="zh-CN"/>
              <a:t>(B)</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r>
              <a:rPr lang="en-US" altLang="zh-CN" sz="1600"/>
              <a:t>			             </a:t>
            </a:r>
            <a:r>
              <a:rPr lang="en-US" altLang="zh-CN"/>
              <a:t>T</a:t>
            </a:r>
            <a:r>
              <a:rPr lang="en-US" altLang="zh-CN" sz="1800"/>
              <a:t>1                                                    </a:t>
            </a:r>
            <a:r>
              <a:rPr lang="en-US" altLang="zh-CN"/>
              <a:t>T</a:t>
            </a:r>
            <a:r>
              <a:rPr lang="en-US" altLang="zh-CN" sz="1800"/>
              <a:t>2</a:t>
            </a:r>
          </a:p>
        </p:txBody>
      </p:sp>
      <p:sp>
        <p:nvSpPr>
          <p:cNvPr id="68611" name="AutoShape 3">
            <a:extLst>
              <a:ext uri="{FF2B5EF4-FFF2-40B4-BE49-F238E27FC236}">
                <a16:creationId xmlns:a16="http://schemas.microsoft.com/office/drawing/2014/main" id="{07E80DEC-306A-4F5D-8644-A9FE43239413}"/>
              </a:ext>
            </a:extLst>
          </p:cNvPr>
          <p:cNvSpPr>
            <a:spLocks/>
          </p:cNvSpPr>
          <p:nvPr/>
        </p:nvSpPr>
        <p:spPr bwMode="auto">
          <a:xfrm rot="-5400000">
            <a:off x="2602707" y="2758281"/>
            <a:ext cx="381000" cy="3097213"/>
          </a:xfrm>
          <a:prstGeom prst="leftBrace">
            <a:avLst>
              <a:gd name="adj1" fmla="val 7594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2" name="AutoShape 4">
            <a:extLst>
              <a:ext uri="{FF2B5EF4-FFF2-40B4-BE49-F238E27FC236}">
                <a16:creationId xmlns:a16="http://schemas.microsoft.com/office/drawing/2014/main" id="{64178BB5-86D5-457C-9297-14E5D58ADF8F}"/>
              </a:ext>
            </a:extLst>
          </p:cNvPr>
          <p:cNvSpPr>
            <a:spLocks/>
          </p:cNvSpPr>
          <p:nvPr/>
        </p:nvSpPr>
        <p:spPr bwMode="auto">
          <a:xfrm rot="-5400000">
            <a:off x="5824538" y="2786063"/>
            <a:ext cx="469900" cy="3117850"/>
          </a:xfrm>
          <a:prstGeom prst="leftBrace">
            <a:avLst>
              <a:gd name="adj1" fmla="val 59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Line 5">
            <a:extLst>
              <a:ext uri="{FF2B5EF4-FFF2-40B4-BE49-F238E27FC236}">
                <a16:creationId xmlns:a16="http://schemas.microsoft.com/office/drawing/2014/main" id="{8810489B-C638-42FE-BCF9-E5A58A07F38C}"/>
              </a:ext>
            </a:extLst>
          </p:cNvPr>
          <p:cNvSpPr>
            <a:spLocks noChangeShapeType="1"/>
          </p:cNvSpPr>
          <p:nvPr/>
        </p:nvSpPr>
        <p:spPr bwMode="auto">
          <a:xfrm flipH="1">
            <a:off x="3492500" y="3046413"/>
            <a:ext cx="1752600" cy="53340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4" name="Line 6">
            <a:extLst>
              <a:ext uri="{FF2B5EF4-FFF2-40B4-BE49-F238E27FC236}">
                <a16:creationId xmlns:a16="http://schemas.microsoft.com/office/drawing/2014/main" id="{56F0280A-F7F3-4B3C-B321-1E9CED8091FF}"/>
              </a:ext>
            </a:extLst>
          </p:cNvPr>
          <p:cNvSpPr>
            <a:spLocks noChangeShapeType="1"/>
          </p:cNvSpPr>
          <p:nvPr/>
        </p:nvSpPr>
        <p:spPr bwMode="auto">
          <a:xfrm>
            <a:off x="3600450" y="3000375"/>
            <a:ext cx="1828800" cy="6096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15" name="Rectangle 7">
            <a:extLst>
              <a:ext uri="{FF2B5EF4-FFF2-40B4-BE49-F238E27FC236}">
                <a16:creationId xmlns:a16="http://schemas.microsoft.com/office/drawing/2014/main" id="{9AC0C099-9F45-4DC1-843A-A39ED0F71470}"/>
              </a:ext>
            </a:extLst>
          </p:cNvPr>
          <p:cNvSpPr>
            <a:spLocks noChangeArrowheads="1"/>
          </p:cNvSpPr>
          <p:nvPr/>
        </p:nvSpPr>
        <p:spPr bwMode="auto">
          <a:xfrm>
            <a:off x="285750" y="1214438"/>
            <a:ext cx="8458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a:t>
            </a:r>
            <a:r>
              <a:rPr lang="zh-CN" altLang="en-US" sz="2800" b="1"/>
              <a:t>例</a:t>
            </a:r>
            <a:r>
              <a:rPr lang="en-US" altLang="zh-CN" sz="2800" b="1"/>
              <a:t>11.3] </a:t>
            </a:r>
            <a:r>
              <a:rPr lang="zh-CN" altLang="zh-CN" sz="2800" b="1"/>
              <a:t>今有调度</a:t>
            </a:r>
            <a:endParaRPr lang="en-US" altLang="zh-CN" sz="2800" b="1"/>
          </a:p>
          <a:p>
            <a:pPr eaLnBrk="1" hangingPunct="1"/>
            <a:endParaRPr lang="en-US" altLang="zh-CN" sz="2800" b="1"/>
          </a:p>
          <a:p>
            <a:pPr eaLnBrk="1" hangingPunct="1"/>
            <a:r>
              <a:rPr lang="en-US" altLang="zh-CN" sz="2800" b="1"/>
              <a:t>Sc</a:t>
            </a:r>
            <a:r>
              <a:rPr lang="en-US" altLang="zh-CN" sz="2800" b="1" baseline="-25000"/>
              <a:t>1</a:t>
            </a:r>
            <a:r>
              <a:rPr lang="en-US" altLang="zh-CN" sz="2800" b="1"/>
              <a:t>=r</a:t>
            </a:r>
            <a:r>
              <a:rPr lang="en-US" altLang="zh-CN" sz="2800" b="1" baseline="-25000"/>
              <a:t>1</a:t>
            </a:r>
            <a:r>
              <a:rPr lang="en-US" altLang="zh-CN" sz="2800" b="1"/>
              <a:t>(A)w</a:t>
            </a:r>
            <a:r>
              <a:rPr lang="en-US" altLang="zh-CN" sz="2800" b="1" baseline="-25000"/>
              <a:t>1</a:t>
            </a:r>
            <a:r>
              <a:rPr lang="en-US" altLang="zh-CN" sz="2800" b="1"/>
              <a:t>(A)</a:t>
            </a:r>
            <a:r>
              <a:rPr lang="en-US" altLang="zh-CN" sz="2800" b="1">
                <a:solidFill>
                  <a:srgbClr val="DB0D3E"/>
                </a:solidFill>
              </a:rPr>
              <a:t>r</a:t>
            </a:r>
            <a:r>
              <a:rPr lang="en-US" altLang="zh-CN" sz="2800" b="1" baseline="-25000">
                <a:solidFill>
                  <a:srgbClr val="DB0D3E"/>
                </a:solidFill>
              </a:rPr>
              <a:t>2</a:t>
            </a:r>
            <a:r>
              <a:rPr lang="en-US" altLang="zh-CN" sz="2800" b="1">
                <a:solidFill>
                  <a:srgbClr val="DB0D3E"/>
                </a:solidFill>
              </a:rPr>
              <a:t>(A)w</a:t>
            </a:r>
            <a:r>
              <a:rPr lang="en-US" altLang="zh-CN" sz="2800" b="1" baseline="-25000">
                <a:solidFill>
                  <a:srgbClr val="DB0D3E"/>
                </a:solidFill>
              </a:rPr>
              <a:t>2</a:t>
            </a:r>
            <a:r>
              <a:rPr lang="en-US" altLang="zh-CN" sz="2800" b="1">
                <a:solidFill>
                  <a:srgbClr val="DB0D3E"/>
                </a:solidFill>
              </a:rPr>
              <a:t>(A)</a:t>
            </a:r>
            <a:r>
              <a:rPr lang="en-US" altLang="zh-CN" sz="2800" b="1">
                <a:solidFill>
                  <a:srgbClr val="0D51B5"/>
                </a:solidFill>
              </a:rPr>
              <a:t>r</a:t>
            </a:r>
            <a:r>
              <a:rPr lang="en-US" altLang="zh-CN" sz="2800" b="1" baseline="-25000">
                <a:solidFill>
                  <a:srgbClr val="0D51B5"/>
                </a:solidFill>
              </a:rPr>
              <a:t>1</a:t>
            </a:r>
            <a:r>
              <a:rPr lang="en-US" altLang="zh-CN" sz="2800" b="1">
                <a:solidFill>
                  <a:srgbClr val="0D51B5"/>
                </a:solidFill>
              </a:rPr>
              <a:t>(B)w</a:t>
            </a:r>
            <a:r>
              <a:rPr lang="en-US" altLang="zh-CN" sz="2800" b="1" baseline="-25000">
                <a:solidFill>
                  <a:srgbClr val="0D51B5"/>
                </a:solidFill>
              </a:rPr>
              <a:t>1</a:t>
            </a:r>
            <a:r>
              <a:rPr lang="en-US" altLang="zh-CN" sz="2800" b="1">
                <a:solidFill>
                  <a:srgbClr val="0D51B5"/>
                </a:solidFill>
              </a:rPr>
              <a:t>(B)</a:t>
            </a:r>
            <a:r>
              <a:rPr lang="en-US" altLang="zh-CN" sz="2800" b="1"/>
              <a:t>r</a:t>
            </a:r>
            <a:r>
              <a:rPr lang="en-US" altLang="zh-CN" sz="2800" b="1" baseline="-25000"/>
              <a:t>2</a:t>
            </a:r>
            <a:r>
              <a:rPr lang="en-US" altLang="zh-CN" sz="2800" b="1"/>
              <a:t>(B)w</a:t>
            </a:r>
            <a:r>
              <a:rPr lang="en-US" altLang="zh-CN" sz="2800" b="1" baseline="-25000"/>
              <a:t>2</a:t>
            </a:r>
            <a:r>
              <a:rPr lang="en-US" altLang="zh-CN" sz="2800" b="1"/>
              <a:t>(B)</a:t>
            </a:r>
          </a:p>
        </p:txBody>
      </p:sp>
      <p:sp>
        <p:nvSpPr>
          <p:cNvPr id="68616" name="AutoShape 8">
            <a:extLst>
              <a:ext uri="{FF2B5EF4-FFF2-40B4-BE49-F238E27FC236}">
                <a16:creationId xmlns:a16="http://schemas.microsoft.com/office/drawing/2014/main" id="{2FA49BD5-6EB6-4685-8D1F-CB0225BC3C95}"/>
              </a:ext>
            </a:extLst>
          </p:cNvPr>
          <p:cNvSpPr>
            <a:spLocks/>
          </p:cNvSpPr>
          <p:nvPr/>
        </p:nvSpPr>
        <p:spPr bwMode="auto">
          <a:xfrm rot="-5400000">
            <a:off x="3430588" y="2030413"/>
            <a:ext cx="304800" cy="1517650"/>
          </a:xfrm>
          <a:prstGeom prst="leftBrace">
            <a:avLst>
              <a:gd name="adj1" fmla="val 448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7" name="AutoShape 9">
            <a:extLst>
              <a:ext uri="{FF2B5EF4-FFF2-40B4-BE49-F238E27FC236}">
                <a16:creationId xmlns:a16="http://schemas.microsoft.com/office/drawing/2014/main" id="{7E3EF81E-5AAA-46B1-8A44-86D5DC89EA9A}"/>
              </a:ext>
            </a:extLst>
          </p:cNvPr>
          <p:cNvSpPr>
            <a:spLocks/>
          </p:cNvSpPr>
          <p:nvPr/>
        </p:nvSpPr>
        <p:spPr bwMode="auto">
          <a:xfrm rot="-5400000">
            <a:off x="5050632" y="2069306"/>
            <a:ext cx="304800" cy="1471613"/>
          </a:xfrm>
          <a:prstGeom prst="leftBrace">
            <a:avLst>
              <a:gd name="adj1" fmla="val 434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97802" name="Rectangle 10">
            <a:extLst>
              <a:ext uri="{FF2B5EF4-FFF2-40B4-BE49-F238E27FC236}">
                <a16:creationId xmlns:a16="http://schemas.microsoft.com/office/drawing/2014/main" id="{4DFEB4BF-5018-4967-988D-BB81241D25C1}"/>
              </a:ext>
            </a:extLst>
          </p:cNvPr>
          <p:cNvSpPr>
            <a:spLocks noChangeArrowheads="1"/>
          </p:cNvSpPr>
          <p:nvPr/>
        </p:nvSpPr>
        <p:spPr bwMode="auto">
          <a:xfrm>
            <a:off x="381000" y="5157788"/>
            <a:ext cx="858361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Sc</a:t>
            </a:r>
            <a:r>
              <a:rPr lang="en-US" altLang="zh-CN" sz="2400" b="1" baseline="-25000"/>
              <a:t>2</a:t>
            </a:r>
            <a:r>
              <a:rPr lang="zh-CN" altLang="zh-CN" sz="2400" b="1"/>
              <a:t>等价于一个串行调度</a:t>
            </a:r>
            <a:r>
              <a:rPr lang="en-US" altLang="zh-CN" sz="2400" b="1"/>
              <a:t>T</a:t>
            </a:r>
            <a:r>
              <a:rPr lang="en-US" altLang="zh-CN" sz="2400" b="1" baseline="-25000"/>
              <a:t>1</a:t>
            </a:r>
            <a:r>
              <a:rPr lang="zh-CN" altLang="zh-CN" sz="2400" b="1"/>
              <a:t>，</a:t>
            </a:r>
            <a:r>
              <a:rPr lang="en-US" altLang="zh-CN" sz="2400" b="1"/>
              <a:t>T</a:t>
            </a:r>
            <a:r>
              <a:rPr lang="en-US" altLang="zh-CN" sz="2400" b="1" baseline="-25000"/>
              <a:t>2</a:t>
            </a:r>
            <a:r>
              <a:rPr lang="zh-CN" altLang="zh-CN" sz="2400" b="1"/>
              <a:t>。所以</a:t>
            </a:r>
            <a:r>
              <a:rPr lang="en-US" altLang="zh-CN" sz="2400" b="1"/>
              <a:t>Sc</a:t>
            </a:r>
            <a:r>
              <a:rPr lang="en-US" altLang="zh-CN" sz="2400" b="1" baseline="-25000"/>
              <a:t>1</a:t>
            </a:r>
            <a:r>
              <a:rPr lang="zh-CN" altLang="zh-CN" sz="2400" b="1"/>
              <a:t>冲突可串行化的调度</a:t>
            </a:r>
            <a:endParaRPr lang="en-US" altLang="zh-CN" sz="2400" b="1"/>
          </a:p>
        </p:txBody>
      </p:sp>
      <p:sp>
        <p:nvSpPr>
          <p:cNvPr id="68619" name="Rectangle 5">
            <a:extLst>
              <a:ext uri="{FF2B5EF4-FFF2-40B4-BE49-F238E27FC236}">
                <a16:creationId xmlns:a16="http://schemas.microsoft.com/office/drawing/2014/main" id="{335EB461-00A4-45D6-953A-1161AFC3611A}"/>
              </a:ext>
            </a:extLst>
          </p:cNvPr>
          <p:cNvSpPr>
            <a:spLocks noGrp="1" noChangeArrowheads="1"/>
          </p:cNvSpPr>
          <p:nvPr>
            <p:ph type="title"/>
          </p:nvPr>
        </p:nvSpPr>
        <p:spPr>
          <a:xfrm>
            <a:off x="225425" y="44450"/>
            <a:ext cx="8234363" cy="862013"/>
          </a:xfrm>
        </p:spPr>
        <p:txBody>
          <a:bodyPr/>
          <a:lstStyle/>
          <a:p>
            <a:r>
              <a:rPr lang="zh-CN" altLang="en-US" sz="3600"/>
              <a:t>冲突可串行化（续）</a:t>
            </a:r>
            <a:endParaRPr lang="en-US" altLang="zh-CN" sz="3600"/>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1DB6FDF-C107-44D7-82C4-CFF1EAD7F9B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冲突可串行化调度</a:t>
            </a:r>
          </a:p>
        </p:txBody>
      </p:sp>
      <p:sp>
        <p:nvSpPr>
          <p:cNvPr id="79874" name="Rectangle 3">
            <a:extLst>
              <a:ext uri="{FF2B5EF4-FFF2-40B4-BE49-F238E27FC236}">
                <a16:creationId xmlns:a16="http://schemas.microsoft.com/office/drawing/2014/main" id="{1F599D5E-A7C9-4E41-B742-AA1C57F5DA4F}"/>
              </a:ext>
            </a:extLst>
          </p:cNvPr>
          <p:cNvSpPr>
            <a:spLocks noGrp="1"/>
          </p:cNvSpPr>
          <p:nvPr>
            <p:ph type="body" idx="4294967295"/>
          </p:nvPr>
        </p:nvSpPr>
        <p:spPr>
          <a:xfrm>
            <a:off x="457200" y="1052513"/>
            <a:ext cx="8229600" cy="5127625"/>
          </a:xfrm>
          <a:ln>
            <a:miter/>
          </a:ln>
        </p:spPr>
        <p:txBody>
          <a:bodyPr/>
          <a:lstStyle/>
          <a:p>
            <a:pPr eaLnBrk="1" hangingPunct="1">
              <a:lnSpc>
                <a:spcPct val="150000"/>
              </a:lnSpc>
              <a:spcBef>
                <a:spcPct val="0"/>
              </a:spcBef>
              <a:defRPr/>
            </a:pPr>
            <a:r>
              <a:rPr lang="zh-CN" altLang="en-US" sz="2400" noProof="1"/>
              <a:t>冲突可串行化调度是可串行化调度的</a:t>
            </a:r>
            <a:r>
              <a:rPr lang="zh-CN" altLang="en-US" sz="2400" noProof="1">
                <a:solidFill>
                  <a:srgbClr val="FF00FF"/>
                </a:solidFill>
              </a:rPr>
              <a:t>充分条件</a:t>
            </a:r>
            <a:r>
              <a:rPr lang="zh-CN" altLang="en-US" sz="2400" noProof="1"/>
              <a:t>，不是必要条件。还有不满足冲突可串行化条件的可串行化调度。</a:t>
            </a:r>
          </a:p>
          <a:p>
            <a:pPr eaLnBrk="1" hangingPunct="1">
              <a:lnSpc>
                <a:spcPct val="150000"/>
              </a:lnSpc>
              <a:spcBef>
                <a:spcPct val="0"/>
              </a:spcBef>
              <a:defRPr/>
            </a:pPr>
            <a:endParaRPr lang="zh-CN" altLang="en-US" noProof="1"/>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a:t>
            </a:r>
            <a:r>
              <a:rPr lang="zh-CN" altLang="en-US" sz="2400" noProof="1"/>
              <a:t>例</a:t>
            </a:r>
            <a:r>
              <a:rPr lang="en-US" altLang="zh-CN" sz="2400" noProof="1"/>
              <a:t>11.4]</a:t>
            </a:r>
            <a:r>
              <a:rPr lang="zh-CN" altLang="en-US" sz="2400" noProof="1"/>
              <a:t>有</a:t>
            </a:r>
            <a:r>
              <a:rPr lang="en-US" altLang="zh-CN" sz="2400" noProof="1"/>
              <a:t>3</a:t>
            </a:r>
            <a:r>
              <a:rPr lang="zh-CN" altLang="en-US" sz="2400" noProof="1"/>
              <a:t>个事务</a:t>
            </a:r>
          </a:p>
          <a:p>
            <a:pPr eaLnBrk="1" hangingPunct="1">
              <a:lnSpc>
                <a:spcPct val="120000"/>
              </a:lnSpc>
              <a:spcBef>
                <a:spcPct val="0"/>
              </a:spcBef>
              <a:buFont typeface="Wingdings" panose="05000000000000000000" pitchFamily="2" charset="2"/>
              <a:buNone/>
              <a:defRPr/>
            </a:pPr>
            <a:r>
              <a:rPr lang="zh-CN" altLang="en-US" sz="2400" noProof="1"/>
              <a:t>       </a:t>
            </a:r>
            <a:r>
              <a:rPr lang="en-US" altLang="zh-CN" sz="2400" noProof="1"/>
              <a:t>T</a:t>
            </a:r>
            <a:r>
              <a:rPr lang="en-US" altLang="zh-CN" sz="2400" baseline="-25000" noProof="1"/>
              <a:t>1</a:t>
            </a:r>
            <a:r>
              <a:rPr lang="en-US" altLang="zh-CN" sz="2400" noProof="1"/>
              <a:t>=W</a:t>
            </a:r>
            <a:r>
              <a:rPr lang="en-US" altLang="zh-CN" sz="2400" baseline="-25000" noProof="1"/>
              <a:t>1</a:t>
            </a:r>
            <a:r>
              <a:rPr lang="en-US" altLang="zh-CN" sz="2400" noProof="1"/>
              <a:t>(Y)W</a:t>
            </a:r>
            <a:r>
              <a:rPr lang="en-US" altLang="zh-CN" sz="2400" baseline="-25000" noProof="1"/>
              <a:t>1</a:t>
            </a:r>
            <a:r>
              <a:rPr lang="en-US" altLang="zh-CN" sz="2400" noProof="1"/>
              <a:t>(X)</a:t>
            </a:r>
            <a:r>
              <a:rPr lang="zh-CN" altLang="en-US" sz="2400" noProof="1"/>
              <a:t>，</a:t>
            </a:r>
            <a:r>
              <a:rPr lang="en-US" altLang="zh-CN" sz="2400" noProof="1"/>
              <a:t>T</a:t>
            </a:r>
            <a:r>
              <a:rPr lang="en-US" altLang="zh-CN" sz="2400" baseline="-25000" noProof="1"/>
              <a:t>2</a:t>
            </a:r>
            <a:r>
              <a:rPr lang="en-US" altLang="zh-CN" sz="2400" noProof="1"/>
              <a:t>=W</a:t>
            </a:r>
            <a:r>
              <a:rPr lang="en-US" altLang="zh-CN" sz="2400" baseline="-25000" noProof="1"/>
              <a:t>2</a:t>
            </a:r>
            <a:r>
              <a:rPr lang="en-US" altLang="zh-CN" sz="2400" noProof="1"/>
              <a:t>(Y)W</a:t>
            </a:r>
            <a:r>
              <a:rPr lang="en-US" altLang="zh-CN" sz="2400" baseline="-25000" noProof="1"/>
              <a:t>2</a:t>
            </a:r>
            <a:r>
              <a:rPr lang="en-US" altLang="zh-CN" sz="2400" noProof="1"/>
              <a:t>(X)</a:t>
            </a:r>
            <a:r>
              <a:rPr lang="zh-CN" altLang="en-US" sz="2400" noProof="1"/>
              <a:t>，</a:t>
            </a:r>
            <a:r>
              <a:rPr lang="en-US" altLang="zh-CN" sz="2400" noProof="1"/>
              <a:t>T</a:t>
            </a:r>
            <a:r>
              <a:rPr lang="en-US" altLang="zh-CN" sz="2400" baseline="-25000" noProof="1"/>
              <a:t>3</a:t>
            </a:r>
            <a:r>
              <a:rPr lang="en-US" altLang="zh-CN" sz="2400" noProof="1"/>
              <a:t>=W</a:t>
            </a:r>
            <a:r>
              <a:rPr lang="en-US" altLang="zh-CN" sz="2400" baseline="-25000" noProof="1"/>
              <a:t>3</a:t>
            </a:r>
            <a:r>
              <a:rPr lang="en-US" altLang="zh-CN" sz="2400" noProof="1"/>
              <a:t>(X)</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1</a:t>
            </a:r>
            <a:r>
              <a:rPr lang="en-US" altLang="zh-CN" sz="2000" noProof="1"/>
              <a:t>=W</a:t>
            </a:r>
            <a:r>
              <a:rPr lang="en-US" altLang="zh-CN" sz="2000" baseline="-25000" noProof="1"/>
              <a:t>1</a:t>
            </a:r>
            <a:r>
              <a:rPr lang="en-US" altLang="zh-CN" sz="2000" noProof="1"/>
              <a:t>(Y)W</a:t>
            </a:r>
            <a:r>
              <a:rPr lang="en-US" altLang="zh-CN" sz="2000" baseline="-25000" noProof="1"/>
              <a:t>1</a:t>
            </a:r>
            <a:r>
              <a:rPr lang="en-US" altLang="zh-CN" sz="2000" noProof="1"/>
              <a:t>(X)W</a:t>
            </a:r>
            <a:r>
              <a:rPr lang="en-US" altLang="zh-CN" sz="2000" baseline="-25000" noProof="1"/>
              <a:t>2</a:t>
            </a:r>
            <a:r>
              <a:rPr lang="en-US" altLang="zh-CN" sz="2000" noProof="1"/>
              <a:t>(Y)W</a:t>
            </a:r>
            <a:r>
              <a:rPr lang="en-US" altLang="zh-CN" sz="2000" baseline="-25000" noProof="1"/>
              <a:t>2</a:t>
            </a:r>
            <a:r>
              <a:rPr lang="en-US" altLang="zh-CN" sz="2000" noProof="1"/>
              <a:t>(X) W</a:t>
            </a:r>
            <a:r>
              <a:rPr lang="en-US" altLang="zh-CN" sz="2000" baseline="-25000" noProof="1"/>
              <a:t>3</a:t>
            </a:r>
            <a:r>
              <a:rPr lang="en-US" altLang="zh-CN" sz="2000" noProof="1"/>
              <a:t>(X)</a:t>
            </a:r>
            <a:r>
              <a:rPr lang="zh-CN" altLang="en-US" sz="2000" noProof="1"/>
              <a:t>是一个串行调度。</a:t>
            </a:r>
          </a:p>
          <a:p>
            <a:pPr lvl="1" eaLnBrk="1" hangingPunct="1">
              <a:lnSpc>
                <a:spcPct val="150000"/>
              </a:lnSpc>
              <a:spcBef>
                <a:spcPct val="0"/>
              </a:spcBef>
              <a:defRPr/>
            </a:pPr>
            <a:r>
              <a:rPr lang="zh-CN" altLang="en-US" sz="2000" noProof="1"/>
              <a:t>调度</a:t>
            </a:r>
            <a:r>
              <a:rPr lang="en-US" altLang="zh-CN" sz="2000" noProof="1"/>
              <a:t>L</a:t>
            </a:r>
            <a:r>
              <a:rPr lang="en-US" altLang="zh-CN" sz="2000" baseline="-25000" noProof="1"/>
              <a:t>2</a:t>
            </a:r>
            <a:r>
              <a:rPr lang="en-US" altLang="zh-CN" sz="2000" noProof="1"/>
              <a:t>=W</a:t>
            </a:r>
            <a:r>
              <a:rPr lang="en-US" altLang="zh-CN" sz="2000" baseline="-25000" noProof="1"/>
              <a:t>1</a:t>
            </a:r>
            <a:r>
              <a:rPr lang="en-US" altLang="zh-CN" sz="2000" noProof="1"/>
              <a:t>(Y)W</a:t>
            </a:r>
            <a:r>
              <a:rPr lang="en-US" altLang="zh-CN" sz="2000" baseline="-25000" noProof="1"/>
              <a:t>2</a:t>
            </a:r>
            <a:r>
              <a:rPr lang="en-US" altLang="zh-CN" sz="2000" noProof="1"/>
              <a:t>(Y)W</a:t>
            </a:r>
            <a:r>
              <a:rPr lang="en-US" altLang="zh-CN" sz="2000" baseline="-25000" noProof="1"/>
              <a:t>2</a:t>
            </a:r>
            <a:r>
              <a:rPr lang="en-US" altLang="zh-CN" sz="2000" noProof="1"/>
              <a:t>(X)W</a:t>
            </a:r>
            <a:r>
              <a:rPr lang="en-US" altLang="zh-CN" sz="2000" baseline="-25000" noProof="1"/>
              <a:t>1</a:t>
            </a:r>
            <a:r>
              <a:rPr lang="en-US" altLang="zh-CN" sz="2000" noProof="1"/>
              <a:t>(X)W</a:t>
            </a:r>
            <a:r>
              <a:rPr lang="en-US" altLang="zh-CN" sz="2000" baseline="-25000" noProof="1"/>
              <a:t>3</a:t>
            </a:r>
            <a:r>
              <a:rPr lang="en-US" altLang="zh-CN" sz="2000" noProof="1"/>
              <a:t>(X)</a:t>
            </a:r>
            <a:r>
              <a:rPr lang="zh-CN" altLang="en-US" sz="2000" noProof="1"/>
              <a:t>不满足冲突可串行化。但是调度</a:t>
            </a:r>
            <a:r>
              <a:rPr lang="en-US" altLang="zh-CN" sz="2000" noProof="1"/>
              <a:t>L</a:t>
            </a:r>
            <a:r>
              <a:rPr lang="en-US" altLang="zh-CN" sz="2000" baseline="-25000" noProof="1"/>
              <a:t>2</a:t>
            </a:r>
            <a:r>
              <a:rPr lang="zh-CN" altLang="en-US" sz="2000" noProof="1"/>
              <a:t>是可串行化的，因为</a:t>
            </a:r>
            <a:r>
              <a:rPr lang="en-US" altLang="zh-CN" sz="2000" noProof="1"/>
              <a:t>L</a:t>
            </a:r>
            <a:r>
              <a:rPr lang="en-US" altLang="zh-CN" sz="2000" baseline="-25000" noProof="1"/>
              <a:t>2</a:t>
            </a:r>
            <a:r>
              <a:rPr lang="zh-CN" altLang="en-US" sz="2000" noProof="1"/>
              <a:t>执行的结果与调度</a:t>
            </a:r>
            <a:r>
              <a:rPr lang="en-US" altLang="zh-CN" sz="2000" noProof="1"/>
              <a:t>L</a:t>
            </a:r>
            <a:r>
              <a:rPr lang="en-US" altLang="zh-CN" sz="2000" baseline="-25000" noProof="1"/>
              <a:t>1</a:t>
            </a:r>
            <a:r>
              <a:rPr lang="zh-CN" altLang="en-US" sz="2000" noProof="1"/>
              <a:t>相同，</a:t>
            </a:r>
            <a:r>
              <a:rPr lang="en-US" altLang="zh-CN" sz="2000" noProof="1"/>
              <a:t>Y</a:t>
            </a:r>
            <a:r>
              <a:rPr lang="zh-CN" altLang="en-US" sz="2000" noProof="1"/>
              <a:t>的值都等于</a:t>
            </a:r>
            <a:r>
              <a:rPr lang="en-US" altLang="zh-CN" sz="2000" noProof="1"/>
              <a:t>T</a:t>
            </a:r>
            <a:r>
              <a:rPr lang="en-US" altLang="zh-CN" sz="2000" baseline="-25000" noProof="1"/>
              <a:t>2</a:t>
            </a:r>
            <a:r>
              <a:rPr lang="zh-CN" altLang="en-US" sz="2000" noProof="1"/>
              <a:t>的值，</a:t>
            </a:r>
            <a:r>
              <a:rPr lang="en-US" altLang="zh-CN" sz="2000" noProof="1"/>
              <a:t>X</a:t>
            </a:r>
            <a:r>
              <a:rPr lang="zh-CN" altLang="en-US" sz="2000" noProof="1"/>
              <a:t>的值都等于</a:t>
            </a:r>
            <a:r>
              <a:rPr lang="en-US" altLang="zh-CN" sz="2000" noProof="1"/>
              <a:t>T</a:t>
            </a:r>
            <a:r>
              <a:rPr lang="en-US" altLang="zh-CN" sz="2000" baseline="-25000" noProof="1"/>
              <a:t>3</a:t>
            </a:r>
            <a:r>
              <a:rPr lang="zh-CN" altLang="en-US" sz="2000" noProof="1"/>
              <a:t>的值 </a:t>
            </a:r>
            <a:endParaRPr lang="en-US" altLang="zh-CN" sz="2000" noProof="1"/>
          </a:p>
          <a:p>
            <a:pPr marL="0" indent="0" eaLnBrk="1" hangingPunct="1">
              <a:lnSpc>
                <a:spcPct val="150000"/>
              </a:lnSpc>
              <a:spcBef>
                <a:spcPct val="0"/>
              </a:spcBef>
              <a:buFont typeface="Wingdings" panose="05000000000000000000" pitchFamily="2" charset="2"/>
              <a:buNone/>
              <a:defRPr/>
            </a:pPr>
            <a:endParaRPr lang="zh-CN" altLang="zh-CN" sz="2400" noProof="1"/>
          </a:p>
          <a:p>
            <a:pPr lvl="1" eaLnBrk="1" hangingPunct="1">
              <a:lnSpc>
                <a:spcPct val="120000"/>
              </a:lnSpc>
              <a:spcBef>
                <a:spcPct val="0"/>
              </a:spcBef>
              <a:defRPr/>
            </a:pPr>
            <a:endParaRPr lang="zh-CN" altLang="en-US"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D93AF2A-90E9-4224-A8B8-38E0CB87B144}"/>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0659" name="Rectangle 3">
            <a:extLst>
              <a:ext uri="{FF2B5EF4-FFF2-40B4-BE49-F238E27FC236}">
                <a16:creationId xmlns:a16="http://schemas.microsoft.com/office/drawing/2014/main" id="{12DF5FD2-DD91-4E44-8111-3F8F62E78F36}"/>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solidFill>
                  <a:srgbClr val="0066FF"/>
                </a:solidFill>
              </a:rPr>
              <a:t>11.6  </a:t>
            </a:r>
            <a:r>
              <a:rPr lang="zh-CN" altLang="en-US" sz="2400">
                <a:solidFill>
                  <a:srgbClr val="0066FF"/>
                </a:solidFill>
              </a:rPr>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10FE3B9-7CCC-44F3-B0A3-B1E47F2E9866}"/>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11.6  </a:t>
            </a:r>
            <a:r>
              <a:rPr lang="zh-CN" altLang="en-US" sz="3600"/>
              <a:t>两段锁协议</a:t>
            </a:r>
            <a:endParaRPr lang="en-US" altLang="zh-CN" sz="3600"/>
          </a:p>
        </p:txBody>
      </p:sp>
      <p:sp>
        <p:nvSpPr>
          <p:cNvPr id="81922" name="Rectangle 3">
            <a:extLst>
              <a:ext uri="{FF2B5EF4-FFF2-40B4-BE49-F238E27FC236}">
                <a16:creationId xmlns:a16="http://schemas.microsoft.com/office/drawing/2014/main" id="{C296499E-AB03-4A71-A953-1277059E7346}"/>
              </a:ext>
            </a:extLst>
          </p:cNvPr>
          <p:cNvSpPr>
            <a:spLocks noGrp="1"/>
          </p:cNvSpPr>
          <p:nvPr>
            <p:ph type="body" idx="4294967295"/>
          </p:nvPr>
        </p:nvSpPr>
        <p:spPr>
          <a:xfrm>
            <a:off x="457200" y="981075"/>
            <a:ext cx="8229600" cy="4984750"/>
          </a:xfrm>
          <a:ln>
            <a:miter/>
          </a:ln>
        </p:spPr>
        <p:txBody>
          <a:bodyPr/>
          <a:lstStyle/>
          <a:p>
            <a:pPr marL="0" indent="0" eaLnBrk="1" hangingPunct="1">
              <a:lnSpc>
                <a:spcPct val="150000"/>
              </a:lnSpc>
              <a:buFont typeface="Wingdings" panose="05000000000000000000" pitchFamily="2" charset="2"/>
              <a:buNone/>
              <a:defRPr/>
            </a:pPr>
            <a:r>
              <a:rPr lang="zh-CN" altLang="en-US" noProof="1">
                <a:solidFill>
                  <a:srgbClr val="0066FF"/>
                </a:solidFill>
                <a:highlight>
                  <a:srgbClr val="CCFFCC"/>
                </a:highlight>
              </a:rPr>
              <a:t>两段锁协议</a:t>
            </a:r>
          </a:p>
          <a:p>
            <a:pPr eaLnBrk="1" hangingPunct="1">
              <a:lnSpc>
                <a:spcPct val="150000"/>
              </a:lnSpc>
              <a:buFont typeface="Wingdings" panose="05000000000000000000" pitchFamily="2" charset="2"/>
              <a:buNone/>
              <a:defRPr/>
            </a:pPr>
            <a:r>
              <a:rPr lang="zh-CN" altLang="en-US" sz="2400" noProof="1">
                <a:solidFill>
                  <a:srgbClr val="0066FF"/>
                </a:solidFill>
              </a:rPr>
              <a:t>     指所有事务必须分两个阶段对数据项加锁和解锁</a:t>
            </a:r>
            <a:r>
              <a:rPr lang="zh-CN" altLang="en-US" noProof="1"/>
              <a:t> </a:t>
            </a:r>
          </a:p>
          <a:p>
            <a:pPr lvl="1" eaLnBrk="1" hangingPunct="1">
              <a:lnSpc>
                <a:spcPct val="150000"/>
              </a:lnSpc>
              <a:defRPr/>
            </a:pPr>
            <a:r>
              <a:rPr lang="zh-CN" altLang="en-US" noProof="1"/>
              <a:t>在对任何数据进行读、写操作之前，事务首先要获得对该数据的封锁</a:t>
            </a:r>
          </a:p>
          <a:p>
            <a:pPr lvl="1" eaLnBrk="1" hangingPunct="1">
              <a:lnSpc>
                <a:spcPct val="150000"/>
              </a:lnSpc>
              <a:defRPr/>
            </a:pPr>
            <a:r>
              <a:rPr lang="zh-CN" altLang="en-US" noProof="1"/>
              <a:t> 在释放一个封锁之后，事务不再申请和获得任何其他封锁</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40033B0-2709-4087-8A6D-6A1FAF0F983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2707" name="Rectangle 3">
            <a:extLst>
              <a:ext uri="{FF2B5EF4-FFF2-40B4-BE49-F238E27FC236}">
                <a16:creationId xmlns:a16="http://schemas.microsoft.com/office/drawing/2014/main" id="{6C52C2DA-E9F9-4DB9-BE30-152F41B82EC5}"/>
              </a:ext>
            </a:extLst>
          </p:cNvPr>
          <p:cNvSpPr>
            <a:spLocks noGrp="1" noChangeArrowheads="1"/>
          </p:cNvSpPr>
          <p:nvPr>
            <p:ph type="body" idx="4294967295"/>
          </p:nvPr>
        </p:nvSpPr>
        <p:spPr>
          <a:xfrm>
            <a:off x="611188" y="1125538"/>
            <a:ext cx="8135937" cy="4897437"/>
          </a:xfrm>
        </p:spPr>
        <p:txBody>
          <a:bodyPr/>
          <a:lstStyle/>
          <a:p>
            <a:pPr eaLnBrk="1" hangingPunct="1">
              <a:lnSpc>
                <a:spcPct val="150000"/>
              </a:lnSpc>
            </a:pPr>
            <a:r>
              <a:rPr lang="en-US" altLang="zh-CN" dirty="0"/>
              <a:t>“</a:t>
            </a:r>
            <a:r>
              <a:rPr lang="zh-CN" altLang="en-US" dirty="0"/>
              <a:t>两段”锁的含义</a:t>
            </a:r>
          </a:p>
          <a:p>
            <a:pPr lvl="1" eaLnBrk="1" hangingPunct="1">
              <a:lnSpc>
                <a:spcPct val="150000"/>
              </a:lnSpc>
              <a:buFont typeface="Wingdings" panose="05000000000000000000" pitchFamily="2" charset="2"/>
              <a:buNone/>
            </a:pPr>
            <a:r>
              <a:rPr lang="zh-CN" altLang="en-US" dirty="0"/>
              <a:t>事务分为两个阶段</a:t>
            </a:r>
          </a:p>
          <a:p>
            <a:pPr lvl="1" eaLnBrk="1" hangingPunct="1">
              <a:lnSpc>
                <a:spcPct val="150000"/>
              </a:lnSpc>
            </a:pPr>
            <a:r>
              <a:rPr lang="zh-CN" altLang="en-US" dirty="0"/>
              <a:t> </a:t>
            </a:r>
            <a:r>
              <a:rPr lang="zh-CN" altLang="en-US" dirty="0">
                <a:solidFill>
                  <a:srgbClr val="0066FF"/>
                </a:solidFill>
              </a:rPr>
              <a:t>第一阶段是</a:t>
            </a:r>
            <a:r>
              <a:rPr lang="zh-CN" altLang="en-US" u="sng" dirty="0">
                <a:solidFill>
                  <a:srgbClr val="0066FF"/>
                </a:solidFill>
              </a:rPr>
              <a:t>获得封锁</a:t>
            </a:r>
            <a:r>
              <a:rPr lang="zh-CN" altLang="en-US" dirty="0">
                <a:solidFill>
                  <a:srgbClr val="0066FF"/>
                </a:solidFill>
              </a:rPr>
              <a:t>，也称为</a:t>
            </a:r>
            <a:r>
              <a:rPr lang="zh-CN" altLang="en-US" u="sng" dirty="0">
                <a:solidFill>
                  <a:srgbClr val="0066FF"/>
                </a:solidFill>
                <a:highlight>
                  <a:srgbClr val="CCFFCC"/>
                </a:highlight>
              </a:rPr>
              <a:t>扩展阶段</a:t>
            </a:r>
          </a:p>
          <a:p>
            <a:pPr lvl="2" eaLnBrk="1" hangingPunct="1">
              <a:lnSpc>
                <a:spcPct val="150000"/>
              </a:lnSpc>
              <a:buSzPct val="87000"/>
              <a:buFont typeface="Wingdings" panose="05000000000000000000" pitchFamily="2" charset="2"/>
              <a:buChar char="l"/>
            </a:pPr>
            <a:r>
              <a:rPr lang="zh-CN" altLang="en-US" sz="2200" dirty="0"/>
              <a:t>事务可以申请获得任何数据项上的任何类型的锁，但是不能释放任何锁 </a:t>
            </a:r>
          </a:p>
          <a:p>
            <a:pPr lvl="1" eaLnBrk="1" hangingPunct="1">
              <a:lnSpc>
                <a:spcPct val="150000"/>
              </a:lnSpc>
            </a:pPr>
            <a:r>
              <a:rPr lang="zh-CN" altLang="en-US" dirty="0"/>
              <a:t> </a:t>
            </a:r>
            <a:r>
              <a:rPr lang="zh-CN" altLang="en-US" dirty="0">
                <a:solidFill>
                  <a:srgbClr val="0066FF"/>
                </a:solidFill>
              </a:rPr>
              <a:t>第二阶段是</a:t>
            </a:r>
            <a:r>
              <a:rPr lang="zh-CN" altLang="en-US" u="sng" dirty="0">
                <a:solidFill>
                  <a:srgbClr val="0066FF"/>
                </a:solidFill>
              </a:rPr>
              <a:t>释放封锁</a:t>
            </a:r>
            <a:r>
              <a:rPr lang="zh-CN" altLang="en-US" dirty="0">
                <a:solidFill>
                  <a:srgbClr val="0066FF"/>
                </a:solidFill>
              </a:rPr>
              <a:t>，也称为</a:t>
            </a:r>
            <a:r>
              <a:rPr lang="zh-CN" altLang="en-US" u="sng" dirty="0">
                <a:solidFill>
                  <a:srgbClr val="0066FF"/>
                </a:solidFill>
                <a:highlight>
                  <a:srgbClr val="CCFFCC"/>
                </a:highlight>
              </a:rPr>
              <a:t>收缩阶段</a:t>
            </a:r>
          </a:p>
          <a:p>
            <a:pPr lvl="2" eaLnBrk="1" hangingPunct="1">
              <a:lnSpc>
                <a:spcPct val="150000"/>
              </a:lnSpc>
              <a:buSzPct val="87000"/>
              <a:buFont typeface="Wingdings" panose="05000000000000000000" pitchFamily="2" charset="2"/>
              <a:buChar char="l"/>
            </a:pPr>
            <a:r>
              <a:rPr lang="zh-CN" altLang="en-US" sz="2200" dirty="0"/>
              <a:t>事务可以释放任何数据项上的任何类型的锁，但是不能再申请任何锁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E5C0782-5DA8-451C-95BF-F08197D1B03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3731" name="Rectangle 3">
            <a:extLst>
              <a:ext uri="{FF2B5EF4-FFF2-40B4-BE49-F238E27FC236}">
                <a16:creationId xmlns:a16="http://schemas.microsoft.com/office/drawing/2014/main" id="{9D6EDC1C-2CAD-440C-A5DD-DBDAF67B6E2A}"/>
              </a:ext>
            </a:extLst>
          </p:cNvPr>
          <p:cNvSpPr>
            <a:spLocks noGrp="1" noChangeArrowheads="1"/>
          </p:cNvSpPr>
          <p:nvPr>
            <p:ph type="body" idx="4294967295"/>
          </p:nvPr>
        </p:nvSpPr>
        <p:spPr>
          <a:xfrm>
            <a:off x="684213" y="1268413"/>
            <a:ext cx="8064500" cy="4114800"/>
          </a:xfrm>
        </p:spPr>
        <p:txBody>
          <a:bodyPr/>
          <a:lstStyle/>
          <a:p>
            <a:pPr eaLnBrk="1" hangingPunct="1">
              <a:lnSpc>
                <a:spcPct val="160000"/>
              </a:lnSpc>
              <a:buNone/>
            </a:pPr>
            <a:r>
              <a:rPr lang="en-US" altLang="zh-CN" sz="2400" dirty="0"/>
              <a:t>【</a:t>
            </a:r>
            <a:r>
              <a:rPr lang="zh-CN" altLang="en-US" sz="2400" dirty="0"/>
              <a:t>例</a:t>
            </a:r>
            <a:r>
              <a:rPr lang="en-US" altLang="zh-CN" sz="2400" dirty="0"/>
              <a:t>】</a:t>
            </a:r>
            <a:endParaRPr lang="zh-CN" altLang="en-US" sz="2400" dirty="0"/>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i</a:t>
            </a:r>
            <a:r>
              <a:rPr lang="zh-CN" altLang="en-US" sz="2400" dirty="0"/>
              <a:t>遵守两段锁协议，其封锁序列是 ：</a:t>
            </a:r>
          </a:p>
          <a:p>
            <a:pPr eaLnBrk="1" hangingPunct="1">
              <a:lnSpc>
                <a:spcPct val="160000"/>
              </a:lnSpc>
              <a:buFont typeface="Wingdings" panose="05000000000000000000" pitchFamily="2" charset="2"/>
              <a:buNone/>
            </a:pPr>
            <a:r>
              <a:rPr lang="en-US" altLang="zh-CN" sz="2000" dirty="0" err="1"/>
              <a:t>Slock</a:t>
            </a:r>
            <a:r>
              <a:rPr lang="en-US" altLang="zh-CN" sz="2000" dirty="0"/>
              <a:t> A    </a:t>
            </a:r>
            <a:r>
              <a:rPr lang="en-US" altLang="zh-CN" sz="2000" dirty="0" err="1"/>
              <a:t>Slock</a:t>
            </a:r>
            <a:r>
              <a:rPr lang="en-US" altLang="zh-CN" sz="2000" dirty="0"/>
              <a:t> B    </a:t>
            </a:r>
            <a:r>
              <a:rPr lang="en-US" altLang="zh-CN" sz="2000" dirty="0" err="1"/>
              <a:t>Xlock</a:t>
            </a:r>
            <a:r>
              <a:rPr lang="en-US" altLang="zh-CN" sz="2000" dirty="0"/>
              <a:t> C     Unlock B    Unlock A   Unlock C</a:t>
            </a:r>
            <a:r>
              <a:rPr lang="zh-CN" altLang="en-US" sz="2000" dirty="0"/>
              <a:t>；</a:t>
            </a:r>
            <a:endParaRPr lang="zh-CN" altLang="en-US" sz="2400" dirty="0"/>
          </a:p>
          <a:p>
            <a:pPr eaLnBrk="1" hangingPunct="1">
              <a:lnSpc>
                <a:spcPct val="160000"/>
              </a:lnSpc>
              <a:buFont typeface="Wingdings" panose="05000000000000000000" pitchFamily="2" charset="2"/>
              <a:buNone/>
            </a:pPr>
            <a:r>
              <a:rPr lang="en-US" altLang="zh-CN" sz="2000" dirty="0"/>
              <a:t>|←	   	    </a:t>
            </a:r>
            <a:r>
              <a:rPr lang="zh-CN" altLang="en-US" sz="2000" dirty="0"/>
              <a:t>扩展阶段	    →</a:t>
            </a:r>
            <a:r>
              <a:rPr lang="en-US" altLang="zh-CN" sz="2000" dirty="0"/>
              <a:t>|	|←	         </a:t>
            </a:r>
            <a:r>
              <a:rPr lang="zh-CN" altLang="en-US" sz="2000" dirty="0"/>
              <a:t>收缩阶段               →</a:t>
            </a:r>
            <a:r>
              <a:rPr lang="en-US" altLang="zh-CN" sz="2000" dirty="0"/>
              <a:t>|</a:t>
            </a:r>
          </a:p>
          <a:p>
            <a:pPr eaLnBrk="1" hangingPunct="1">
              <a:lnSpc>
                <a:spcPct val="160000"/>
              </a:lnSpc>
              <a:buFont typeface="Wingdings" panose="05000000000000000000" pitchFamily="2" charset="2"/>
              <a:buNone/>
            </a:pPr>
            <a:r>
              <a:rPr lang="zh-CN" altLang="en-US" sz="2400" dirty="0"/>
              <a:t>事务</a:t>
            </a:r>
            <a:r>
              <a:rPr lang="en-US" altLang="zh-CN" sz="2400" dirty="0" err="1"/>
              <a:t>T</a:t>
            </a:r>
            <a:r>
              <a:rPr lang="en-US" altLang="zh-CN" sz="2400" i="1" baseline="-25000" dirty="0" err="1"/>
              <a:t>j</a:t>
            </a:r>
            <a:r>
              <a:rPr lang="zh-CN" altLang="en-US" sz="2400" dirty="0"/>
              <a:t>不遵守两段锁协议，其封锁序列是：</a:t>
            </a:r>
            <a:r>
              <a:rPr lang="zh-CN" altLang="en-US" dirty="0"/>
              <a:t> </a:t>
            </a:r>
            <a:endParaRPr lang="zh-CN" altLang="en-US" sz="2400" dirty="0"/>
          </a:p>
          <a:p>
            <a:pPr eaLnBrk="1" hangingPunct="1">
              <a:lnSpc>
                <a:spcPct val="160000"/>
              </a:lnSpc>
              <a:buFont typeface="Wingdings" panose="05000000000000000000" pitchFamily="2" charset="2"/>
              <a:buNone/>
            </a:pPr>
            <a:r>
              <a:rPr lang="en-US" altLang="zh-CN" sz="2000" dirty="0" err="1"/>
              <a:t>Slock</a:t>
            </a:r>
            <a:r>
              <a:rPr lang="en-US" altLang="zh-CN" sz="2000" dirty="0"/>
              <a:t> A    Unlock A    </a:t>
            </a:r>
            <a:r>
              <a:rPr lang="en-US" altLang="zh-CN" sz="2000" dirty="0" err="1"/>
              <a:t>Slock</a:t>
            </a:r>
            <a:r>
              <a:rPr lang="en-US" altLang="zh-CN" sz="2000" dirty="0"/>
              <a:t> B    </a:t>
            </a:r>
            <a:r>
              <a:rPr lang="en-US" altLang="zh-CN" sz="2000" dirty="0" err="1"/>
              <a:t>Xlock</a:t>
            </a:r>
            <a:r>
              <a:rPr lang="en-US" altLang="zh-CN" sz="2000" dirty="0"/>
              <a:t> C    Unlock C    Unlock B</a:t>
            </a:r>
            <a:r>
              <a:rPr lang="zh-CN" altLang="en-US" sz="2000"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A2F8638-7F8E-4543-800B-2AC510F2DEC1}"/>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graphicFrame>
        <p:nvGraphicFramePr>
          <p:cNvPr id="91139" name="Group 3">
            <a:extLst>
              <a:ext uri="{FF2B5EF4-FFF2-40B4-BE49-F238E27FC236}">
                <a16:creationId xmlns:a16="http://schemas.microsoft.com/office/drawing/2014/main" id="{897E9361-2579-4EC4-8F39-35F5D3F22FE5}"/>
              </a:ext>
            </a:extLst>
          </p:cNvPr>
          <p:cNvGraphicFramePr>
            <a:graphicFrameLocks noGrp="1"/>
          </p:cNvGraphicFramePr>
          <p:nvPr>
            <p:ph idx="4294967295"/>
            <p:extLst>
              <p:ext uri="{D42A27DB-BD31-4B8C-83A1-F6EECF244321}">
                <p14:modId xmlns:p14="http://schemas.microsoft.com/office/powerpoint/2010/main" val="3098948185"/>
              </p:ext>
            </p:extLst>
          </p:nvPr>
        </p:nvGraphicFramePr>
        <p:xfrm>
          <a:off x="393478" y="692696"/>
          <a:ext cx="4464744" cy="6036479"/>
        </p:xfrm>
        <a:graphic>
          <a:graphicData uri="http://schemas.openxmlformats.org/drawingml/2006/table">
            <a:tbl>
              <a:tblPr>
                <a:tableStyleId>{17292A2E-F333-43FB-9621-5CBBE7FDCDCB}</a:tableStyleId>
              </a:tblPr>
              <a:tblGrid>
                <a:gridCol w="2482398">
                  <a:extLst>
                    <a:ext uri="{9D8B030D-6E8A-4147-A177-3AD203B41FA5}">
                      <a16:colId xmlns:a16="http://schemas.microsoft.com/office/drawing/2014/main" val="20000"/>
                    </a:ext>
                  </a:extLst>
                </a:gridCol>
                <a:gridCol w="1982346">
                  <a:extLst>
                    <a:ext uri="{9D8B030D-6E8A-4147-A177-3AD203B41FA5}">
                      <a16:colId xmlns:a16="http://schemas.microsoft.com/office/drawing/2014/main" val="20001"/>
                    </a:ext>
                  </a:extLst>
                </a:gridCol>
              </a:tblGrid>
              <a:tr h="350957">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1</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tc>
                  <a:txBody>
                    <a:bodyPr/>
                    <a:lstStyle/>
                    <a:p>
                      <a:pPr marL="342900" marR="0" lvl="0" indent="-342900" algn="ctr" defTabSz="914400" rtl="0" eaLnBrk="1" fontAlgn="base" latinLnBrk="0" hangingPunct="1">
                        <a:lnSpc>
                          <a:spcPts val="1300"/>
                        </a:lnSpc>
                        <a:spcBef>
                          <a:spcPct val="0"/>
                        </a:spcBef>
                        <a:spcAft>
                          <a:spcPct val="0"/>
                        </a:spcAft>
                        <a:buClrTx/>
                        <a:buSzPct val="100000"/>
                        <a:buFont typeface="Arial" pitchFamily="34" charset="0"/>
                        <a:buNone/>
                      </a:pPr>
                      <a:r>
                        <a:rPr kumimoji="0" lang="zh-CN" altLang="en-US" sz="1900" b="1" u="none" strike="noStrike" cap="none" normalizeH="0" baseline="0" dirty="0">
                          <a:ln>
                            <a:noFill/>
                          </a:ln>
                          <a:effectLst/>
                        </a:rPr>
                        <a:t>事务</a:t>
                      </a:r>
                      <a:r>
                        <a:rPr kumimoji="0" lang="en-US" sz="1900" b="1" u="none" strike="noStrike" cap="none" normalizeH="0" baseline="0" dirty="0">
                          <a:ln>
                            <a:noFill/>
                          </a:ln>
                          <a:effectLst/>
                        </a:rPr>
                        <a:t>T</a:t>
                      </a:r>
                      <a:r>
                        <a:rPr kumimoji="0" lang="en-US" sz="1900" b="1" u="none" strike="noStrike" cap="none" normalizeH="0" baseline="-30000" dirty="0">
                          <a:ln>
                            <a:noFill/>
                          </a:ln>
                          <a:effectLst/>
                        </a:rPr>
                        <a:t>2</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R(A)=260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2"/>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3"/>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R(C)=300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4"/>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5"/>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6"/>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C</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W(C)=250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09"/>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Slock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0"/>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R(B)=1000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1"/>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2"/>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a:ln>
                            <a:noFill/>
                          </a:ln>
                          <a:effectLst/>
                        </a:rPr>
                        <a:t>W(B)=1100</a:t>
                      </a:r>
                      <a:endParaRPr kumimoji="0" lang="en-US" sz="19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 </a:t>
                      </a:r>
                      <a:r>
                        <a:rPr kumimoji="0" lang="zh-CN" altLang="en-US" sz="1900" b="1" u="none" strike="noStrike" cap="none" normalizeH="0" baseline="0" dirty="0">
                          <a:ln>
                            <a:noFill/>
                          </a:ln>
                          <a:effectLst/>
                        </a:rPr>
                        <a:t>等待</a:t>
                      </a:r>
                      <a:endParaRPr kumimoji="0" lang="zh-CN" alt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3"/>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zh-CN" sz="1900" b="1" u="none" strike="noStrike" cap="none" normalizeH="0" baseline="0" dirty="0">
                          <a:ln>
                            <a:noFill/>
                          </a:ln>
                          <a:effectLst/>
                        </a:rPr>
                        <a:t>等待</a:t>
                      </a:r>
                      <a:endParaRPr kumimoji="0" lang="zh-CN"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4"/>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R(A)=160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5"/>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err="1">
                          <a:ln>
                            <a:noFill/>
                          </a:ln>
                          <a:effectLst/>
                        </a:rPr>
                        <a:t>Xlock</a:t>
                      </a:r>
                      <a:r>
                        <a:rPr kumimoji="0" lang="en-US" sz="1900" b="1" u="none" strike="noStrike" cap="none" normalizeH="0" baseline="0" dirty="0">
                          <a:ln>
                            <a:noFill/>
                          </a:ln>
                          <a:effectLst/>
                        </a:rPr>
                        <a:t>  A</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6"/>
                  </a:ext>
                </a:extLst>
              </a:tr>
              <a:tr h="299238">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B</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7"/>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W(A)=210</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8"/>
                  </a:ext>
                </a:extLst>
              </a:tr>
              <a:tr h="299238">
                <a:tc>
                  <a:txBody>
                    <a:bodyPr/>
                    <a:lstStyle/>
                    <a:p>
                      <a:pPr marL="0" marR="0" lvl="0" indent="0" algn="l" defTabSz="914400" rtl="0" eaLnBrk="1" fontAlgn="base" latinLnBrk="0" hangingPunct="1">
                        <a:lnSpc>
                          <a:spcPts val="1300"/>
                        </a:lnSpc>
                        <a:spcBef>
                          <a:spcPct val="20000"/>
                        </a:spcBef>
                        <a:spcAft>
                          <a:spcPct val="0"/>
                        </a:spcAft>
                        <a:buClr>
                          <a:schemeClr val="hlink"/>
                        </a:buClr>
                        <a:buSzPct val="100000"/>
                        <a:buFont typeface="Wingdings" pitchFamily="2" charset="2"/>
                        <a:buNone/>
                      </a:pPr>
                      <a:endParaRPr kumimoji="0" lang="zh-CN" altLang="zh-CN" sz="1900" b="1" i="0" u="none" strike="noStrike" cap="none" normalizeH="0" baseline="0" dirty="0">
                        <a:ln>
                          <a:noFill/>
                        </a:ln>
                        <a:solidFill>
                          <a:schemeClr val="tx1"/>
                        </a:solidFill>
                        <a:effectLst/>
                        <a:latin typeface="Arial" pitchFamily="34" charset="0"/>
                        <a:ea typeface="宋体" pitchFamily="2" charset="-122"/>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tc>
                  <a:txBody>
                    <a:bodyPr/>
                    <a:lstStyle/>
                    <a:p>
                      <a:pPr marL="342900" marR="0" lvl="0" indent="-342900" algn="l" defTabSz="914400" rtl="0" eaLnBrk="1" fontAlgn="base" latinLnBrk="0" hangingPunct="1">
                        <a:lnSpc>
                          <a:spcPts val="1300"/>
                        </a:lnSpc>
                        <a:spcBef>
                          <a:spcPct val="0"/>
                        </a:spcBef>
                        <a:spcAft>
                          <a:spcPct val="0"/>
                        </a:spcAft>
                        <a:buClrTx/>
                        <a:buSzPct val="100000"/>
                        <a:buFont typeface="Arial" pitchFamily="34" charset="0"/>
                        <a:buNone/>
                      </a:pPr>
                      <a:r>
                        <a:rPr kumimoji="0" lang="en-US" sz="1900" b="1" u="none" strike="noStrike" cap="none" normalizeH="0" baseline="0" dirty="0">
                          <a:ln>
                            <a:noFill/>
                          </a:ln>
                          <a:effectLst/>
                        </a:rPr>
                        <a:t>Unlock  C </a:t>
                      </a:r>
                      <a:endParaRPr kumimoji="0" lang="en-US" sz="19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54234" marB="54234" horzOverflow="overflow">
                    <a:lnL w="12700" cap="flat" cmpd="sng" algn="ctr">
                      <a:solidFill>
                        <a:srgbClr val="CCFFCC"/>
                      </a:solidFill>
                      <a:prstDash val="sysDot"/>
                      <a:round/>
                      <a:headEnd type="none" w="med" len="med"/>
                      <a:tailEnd type="none" w="med" len="med"/>
                    </a:lnL>
                    <a:lnR w="12700" cap="flat" cmpd="sng" algn="ctr">
                      <a:solidFill>
                        <a:srgbClr val="CCFFCC"/>
                      </a:solidFill>
                      <a:prstDash val="sysDot"/>
                      <a:round/>
                      <a:headEnd type="none" w="med" len="med"/>
                      <a:tailEnd type="none" w="med" len="med"/>
                    </a:lnR>
                    <a:lnT w="12700" cap="flat" cmpd="sng" algn="ctr">
                      <a:solidFill>
                        <a:srgbClr val="CCFFCC"/>
                      </a:solidFill>
                      <a:prstDash val="sysDot"/>
                      <a:round/>
                      <a:headEnd type="none" w="med" len="med"/>
                      <a:tailEnd type="none" w="med" len="med"/>
                    </a:lnT>
                    <a:lnB w="12700" cap="flat" cmpd="sng" algn="ctr">
                      <a:solidFill>
                        <a:srgbClr val="CCFFCC"/>
                      </a:solidFill>
                      <a:prstDash val="sysDot"/>
                      <a:round/>
                      <a:headEnd type="none" w="med" len="med"/>
                      <a:tailEnd type="none" w="med" len="med"/>
                    </a:lnB>
                    <a:solidFill>
                      <a:schemeClr val="accent1"/>
                    </a:solidFill>
                  </a:tcPr>
                </a:tc>
                <a:extLst>
                  <a:ext uri="{0D108BD9-81ED-4DB2-BD59-A6C34878D82A}">
                    <a16:rowId xmlns:a16="http://schemas.microsoft.com/office/drawing/2014/main" val="10019"/>
                  </a:ext>
                </a:extLst>
              </a:tr>
            </a:tbl>
          </a:graphicData>
        </a:graphic>
      </p:graphicFrame>
      <p:sp>
        <p:nvSpPr>
          <p:cNvPr id="74820" name="Text Box 584">
            <a:extLst>
              <a:ext uri="{FF2B5EF4-FFF2-40B4-BE49-F238E27FC236}">
                <a16:creationId xmlns:a16="http://schemas.microsoft.com/office/drawing/2014/main" id="{5207C3F5-3B5F-4F58-A372-24771F745478}"/>
              </a:ext>
            </a:extLst>
          </p:cNvPr>
          <p:cNvSpPr txBox="1">
            <a:spLocks noChangeArrowheads="1"/>
          </p:cNvSpPr>
          <p:nvPr/>
        </p:nvSpPr>
        <p:spPr bwMode="auto">
          <a:xfrm>
            <a:off x="4833364" y="6165850"/>
            <a:ext cx="3079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1600" b="1" dirty="0">
                <a:latin typeface="Times New Roman" panose="02020603050405020304" pitchFamily="18" charset="0"/>
              </a:rPr>
              <a:t>遵守两段锁协议的可串行化调度</a:t>
            </a:r>
          </a:p>
        </p:txBody>
      </p:sp>
      <p:sp>
        <p:nvSpPr>
          <p:cNvPr id="85060" name="Text Box 586">
            <a:extLst>
              <a:ext uri="{FF2B5EF4-FFF2-40B4-BE49-F238E27FC236}">
                <a16:creationId xmlns:a16="http://schemas.microsoft.com/office/drawing/2014/main" id="{3A5B1401-F499-4290-9384-F91AD863FE6A}"/>
              </a:ext>
            </a:extLst>
          </p:cNvPr>
          <p:cNvSpPr txBox="1"/>
          <p:nvPr/>
        </p:nvSpPr>
        <p:spPr>
          <a:xfrm>
            <a:off x="5157788" y="1989138"/>
            <a:ext cx="3662362" cy="2530475"/>
          </a:xfrm>
          <a:prstGeom prst="rect">
            <a:avLst/>
          </a:prstGeom>
          <a:noFill/>
          <a:ln w="9525">
            <a:noFill/>
            <a:miter/>
          </a:ln>
        </p:spPr>
        <p:txBody>
          <a:bodyPr>
            <a:spAutoFit/>
          </a:bodyPr>
          <a:lstStyle/>
          <a:p>
            <a:pPr marL="342900" indent="-342900" eaLnBrk="1" hangingPunct="1">
              <a:lnSpc>
                <a:spcPct val="200000"/>
              </a:lnSpc>
              <a:buFont typeface="Wingdings" pitchFamily="2" charset="2"/>
              <a:buChar char="n"/>
              <a:defRPr/>
            </a:pPr>
            <a:r>
              <a:rPr lang="zh-CN" altLang="en-US" sz="2000" b="1" noProof="1">
                <a:latin typeface="Times New Roman" pitchFamily="18" charset="0"/>
                <a:cs typeface="+mn-ea"/>
              </a:rPr>
              <a:t>左图的调度是遵守两段锁协议的，因此一定是一个可串行化调度。</a:t>
            </a:r>
            <a:endParaRPr lang="zh-CN" altLang="en-US" sz="2000" b="1" noProof="1">
              <a:latin typeface="Times New Roman" pitchFamily="18" charset="0"/>
            </a:endParaRPr>
          </a:p>
          <a:p>
            <a:pPr eaLnBrk="1" hangingPunct="1">
              <a:lnSpc>
                <a:spcPct val="200000"/>
              </a:lnSpc>
              <a:buFont typeface="Wingdings" pitchFamily="2" charset="2"/>
              <a:buNone/>
              <a:defRPr/>
            </a:pPr>
            <a:endParaRPr lang="zh-CN" altLang="en-US" sz="2000" b="1" noProof="1">
              <a:latin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3B6BF08-2049-4AAA-B87A-A5F8958390F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86018" name="Rectangle 3">
            <a:extLst>
              <a:ext uri="{FF2B5EF4-FFF2-40B4-BE49-F238E27FC236}">
                <a16:creationId xmlns:a16="http://schemas.microsoft.com/office/drawing/2014/main" id="{5B19CFB1-8533-4A1A-989B-A7C72FD1B6DF}"/>
              </a:ext>
            </a:extLst>
          </p:cNvPr>
          <p:cNvSpPr>
            <a:spLocks noGrp="1"/>
          </p:cNvSpPr>
          <p:nvPr>
            <p:ph type="body" idx="4294967295"/>
          </p:nvPr>
        </p:nvSpPr>
        <p:spPr>
          <a:xfrm>
            <a:off x="109538" y="1125538"/>
            <a:ext cx="8577262" cy="4911725"/>
          </a:xfrm>
          <a:ln>
            <a:miter/>
          </a:ln>
        </p:spPr>
        <p:txBody>
          <a:bodyPr/>
          <a:lstStyle/>
          <a:p>
            <a:pPr marL="457200" lvl="1" indent="0" eaLnBrk="1" hangingPunct="1">
              <a:lnSpc>
                <a:spcPct val="170000"/>
              </a:lnSpc>
              <a:buFont typeface="Wingdings" panose="05000000000000000000" pitchFamily="2" charset="2"/>
              <a:buNone/>
              <a:defRPr/>
            </a:pPr>
            <a:r>
              <a:rPr lang="zh-CN" altLang="en-US" sz="2800" noProof="1"/>
              <a:t>事务遵守两段锁协议是可串行化调度的</a:t>
            </a:r>
            <a:r>
              <a:rPr lang="zh-CN" altLang="en-US" sz="2800" noProof="1">
                <a:solidFill>
                  <a:srgbClr val="0066FF"/>
                </a:solidFill>
                <a:highlight>
                  <a:srgbClr val="CCFFCC"/>
                </a:highlight>
              </a:rPr>
              <a:t>充分条件</a:t>
            </a:r>
            <a:r>
              <a:rPr lang="zh-CN" altLang="en-US" sz="2800" noProof="1"/>
              <a:t>，而不是必要条件。</a:t>
            </a:r>
          </a:p>
          <a:p>
            <a:pPr marL="457200" lvl="1" indent="0" eaLnBrk="1" hangingPunct="1">
              <a:lnSpc>
                <a:spcPct val="170000"/>
              </a:lnSpc>
              <a:buFont typeface="Wingdings" panose="05000000000000000000" pitchFamily="2" charset="2"/>
              <a:buNone/>
              <a:defRPr/>
            </a:pPr>
            <a:endParaRPr lang="zh-CN" altLang="en-US" sz="2800" noProof="1"/>
          </a:p>
          <a:p>
            <a:pPr lvl="1" eaLnBrk="1" hangingPunct="1">
              <a:lnSpc>
                <a:spcPct val="170000"/>
              </a:lnSpc>
              <a:defRPr/>
            </a:pPr>
            <a:r>
              <a:rPr lang="zh-CN" altLang="en-US" sz="2055" noProof="1"/>
              <a:t>若并发事务都遵守两段锁协议，则对这些事务的任何并发调度策略都是可串行化的</a:t>
            </a:r>
          </a:p>
          <a:p>
            <a:pPr lvl="1" eaLnBrk="1" hangingPunct="1">
              <a:lnSpc>
                <a:spcPct val="170000"/>
              </a:lnSpc>
              <a:defRPr/>
            </a:pPr>
            <a:r>
              <a:rPr lang="zh-CN" altLang="en-US" sz="2055" noProof="1"/>
              <a:t>若并发事务的一个调度是可串行化的，不一定所有事务都符合两段锁协议</a:t>
            </a:r>
            <a:endParaRPr lang="zh-CN" altLang="zh-CN" noProof="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EDE60D8-EDE8-4269-AFFD-A8CD801878D2}"/>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9219" name="Rectangle 3">
            <a:extLst>
              <a:ext uri="{FF2B5EF4-FFF2-40B4-BE49-F238E27FC236}">
                <a16:creationId xmlns:a16="http://schemas.microsoft.com/office/drawing/2014/main" id="{96BA50A2-8982-4ABB-991D-D5FB291D4495}"/>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solidFill>
                  <a:srgbClr val="0066FF"/>
                </a:solidFill>
              </a:rPr>
              <a:t>11.1  </a:t>
            </a:r>
            <a:r>
              <a:rPr lang="zh-CN" altLang="en-US" sz="2400">
                <a:solidFill>
                  <a:srgbClr val="0066FF"/>
                </a:solidFill>
              </a:rPr>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t>11.7  </a:t>
            </a:r>
            <a:r>
              <a:rPr lang="zh-CN" altLang="en-US" sz="2400"/>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99C593-8FEE-4AE3-9407-F18110F2974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6803" name="Rectangle 3">
            <a:extLst>
              <a:ext uri="{FF2B5EF4-FFF2-40B4-BE49-F238E27FC236}">
                <a16:creationId xmlns:a16="http://schemas.microsoft.com/office/drawing/2014/main" id="{BE136B6C-D023-472A-84B5-D3FD0B86FE6C}"/>
              </a:ext>
            </a:extLst>
          </p:cNvPr>
          <p:cNvSpPr>
            <a:spLocks noGrp="1" noChangeArrowheads="1"/>
          </p:cNvSpPr>
          <p:nvPr>
            <p:ph type="body" idx="4294967295"/>
          </p:nvPr>
        </p:nvSpPr>
        <p:spPr>
          <a:xfrm>
            <a:off x="457200" y="1268413"/>
            <a:ext cx="8229600" cy="4913312"/>
          </a:xfrm>
        </p:spPr>
        <p:txBody>
          <a:bodyPr/>
          <a:lstStyle/>
          <a:p>
            <a:pPr eaLnBrk="1" hangingPunct="1">
              <a:lnSpc>
                <a:spcPct val="150000"/>
              </a:lnSpc>
            </a:pPr>
            <a:r>
              <a:rPr lang="zh-CN" altLang="en-US"/>
              <a:t>两段锁协议与防止死锁的一次封锁法</a:t>
            </a:r>
            <a:endParaRPr lang="zh-CN" altLang="en-US" sz="2400"/>
          </a:p>
          <a:p>
            <a:pPr lvl="1" eaLnBrk="1" hangingPunct="1">
              <a:lnSpc>
                <a:spcPct val="150000"/>
              </a:lnSpc>
              <a:spcBef>
                <a:spcPct val="60000"/>
              </a:spcBef>
            </a:pPr>
            <a:r>
              <a:rPr lang="zh-CN" altLang="en-US"/>
              <a:t>一次封锁法要求每个事务必须一次将所有要使用的数据全部加锁，否则就不能继续执行，因此一次封锁法遵守两段锁协议</a:t>
            </a:r>
          </a:p>
          <a:p>
            <a:pPr lvl="1" eaLnBrk="1" hangingPunct="1">
              <a:lnSpc>
                <a:spcPct val="150000"/>
              </a:lnSpc>
              <a:spcBef>
                <a:spcPct val="60000"/>
              </a:spcBef>
            </a:pPr>
            <a:r>
              <a:rPr lang="zh-CN" altLang="en-US"/>
              <a:t>但是两段锁协议并不要求事务必须一次将所有要使用的数据全部加锁，因此遵守两段锁协议的事务可能发生死锁</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371409-157B-4213-8163-8C3DB4ACC586}"/>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两段锁协议（续）</a:t>
            </a:r>
          </a:p>
        </p:txBody>
      </p:sp>
      <p:sp>
        <p:nvSpPr>
          <p:cNvPr id="77827" name="Rectangle 3">
            <a:extLst>
              <a:ext uri="{FF2B5EF4-FFF2-40B4-BE49-F238E27FC236}">
                <a16:creationId xmlns:a16="http://schemas.microsoft.com/office/drawing/2014/main" id="{E86CB2FF-4A5C-453B-9A72-6D8316651AD7}"/>
              </a:ext>
            </a:extLst>
          </p:cNvPr>
          <p:cNvSpPr>
            <a:spLocks noGrp="1" noChangeArrowheads="1"/>
          </p:cNvSpPr>
          <p:nvPr>
            <p:ph type="body" idx="4294967295"/>
          </p:nvPr>
        </p:nvSpPr>
        <p:spPr>
          <a:xfrm>
            <a:off x="457200" y="1327150"/>
            <a:ext cx="8229600" cy="588963"/>
          </a:xfrm>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a:t>
            </a:r>
            <a:r>
              <a:rPr lang="zh-CN" altLang="en-US" sz="2400"/>
              <a:t>遵守两段锁协议的事务发生死锁</a:t>
            </a:r>
          </a:p>
        </p:txBody>
      </p:sp>
      <p:sp>
        <p:nvSpPr>
          <p:cNvPr id="77828" name="Text Box 8">
            <a:extLst>
              <a:ext uri="{FF2B5EF4-FFF2-40B4-BE49-F238E27FC236}">
                <a16:creationId xmlns:a16="http://schemas.microsoft.com/office/drawing/2014/main" id="{18DCC342-D8CF-4C23-8035-B5AD7F05A83B}"/>
              </a:ext>
            </a:extLst>
          </p:cNvPr>
          <p:cNvSpPr txBox="1">
            <a:spLocks noChangeArrowheads="1"/>
          </p:cNvSpPr>
          <p:nvPr/>
        </p:nvSpPr>
        <p:spPr bwMode="auto">
          <a:xfrm>
            <a:off x="2282825" y="5661025"/>
            <a:ext cx="4376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2000" b="1">
                <a:latin typeface="Times New Roman" panose="02020603050405020304" pitchFamily="18" charset="0"/>
              </a:rPr>
              <a:t>遵守两段锁协议的事务可能发生死锁 </a:t>
            </a:r>
          </a:p>
        </p:txBody>
      </p:sp>
      <p:graphicFrame>
        <p:nvGraphicFramePr>
          <p:cNvPr id="9" name="表格 8">
            <a:extLst>
              <a:ext uri="{FF2B5EF4-FFF2-40B4-BE49-F238E27FC236}">
                <a16:creationId xmlns:a16="http://schemas.microsoft.com/office/drawing/2014/main" id="{85923770-7990-4BEB-A9C0-F5A8E4FF7240}"/>
              </a:ext>
            </a:extLst>
          </p:cNvPr>
          <p:cNvGraphicFramePr>
            <a:graphicFrameLocks noGrp="1"/>
          </p:cNvGraphicFramePr>
          <p:nvPr>
            <p:extLst>
              <p:ext uri="{D42A27DB-BD31-4B8C-83A1-F6EECF244321}">
                <p14:modId xmlns:p14="http://schemas.microsoft.com/office/powerpoint/2010/main" val="3300786452"/>
              </p:ext>
            </p:extLst>
          </p:nvPr>
        </p:nvGraphicFramePr>
        <p:xfrm>
          <a:off x="1524000" y="1916113"/>
          <a:ext cx="6096000" cy="347027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3784">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1</a:t>
                      </a:r>
                      <a:endParaRPr lang="zh-CN" altLang="en-US" sz="2200" b="1" baseline="-25000" dirty="0">
                        <a:solidFill>
                          <a:schemeClr val="tx1"/>
                        </a:solidFill>
                      </a:endParaRPr>
                    </a:p>
                  </a:txBody>
                  <a:tcPr marT="46457" marB="46457">
                    <a:solidFill>
                      <a:schemeClr val="accent1">
                        <a:lumMod val="90000"/>
                      </a:schemeClr>
                    </a:solidFill>
                  </a:tcPr>
                </a:tc>
                <a:tc>
                  <a:txBody>
                    <a:bodyPr/>
                    <a:lstStyle/>
                    <a:p>
                      <a:pPr algn="ctr"/>
                      <a:r>
                        <a:rPr lang="zh-CN" altLang="en-US" sz="2200" b="1" dirty="0">
                          <a:solidFill>
                            <a:schemeClr val="tx1"/>
                          </a:solidFill>
                        </a:rPr>
                        <a:t>事务</a:t>
                      </a:r>
                      <a:r>
                        <a:rPr lang="en-US" altLang="zh-CN" sz="2200" b="1" dirty="0">
                          <a:solidFill>
                            <a:schemeClr val="tx1"/>
                          </a:solidFill>
                        </a:rPr>
                        <a:t>T</a:t>
                      </a:r>
                      <a:r>
                        <a:rPr lang="en-US" altLang="zh-CN" sz="2200" b="1" baseline="-25000" dirty="0">
                          <a:solidFill>
                            <a:schemeClr val="tx1"/>
                          </a:solidFill>
                        </a:rPr>
                        <a:t>2</a:t>
                      </a:r>
                      <a:endParaRPr lang="zh-CN" altLang="en-US" sz="2200" b="1" baseline="-25000"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0"/>
                  </a:ext>
                </a:extLst>
              </a:tr>
              <a:tr h="433784">
                <a:tc>
                  <a:txBody>
                    <a:bodyPr/>
                    <a:lstStyle/>
                    <a:p>
                      <a:pPr algn="ctr"/>
                      <a:r>
                        <a:rPr lang="en-US" altLang="zh-CN" sz="2200" b="1" dirty="0" err="1">
                          <a:solidFill>
                            <a:schemeClr val="tx1"/>
                          </a:solidFill>
                        </a:rPr>
                        <a:t>Slock</a:t>
                      </a:r>
                      <a:r>
                        <a:rPr lang="en-US" altLang="zh-CN" sz="2200" b="1" dirty="0">
                          <a:solidFill>
                            <a:schemeClr val="tx1"/>
                          </a:solidFill>
                        </a:rPr>
                        <a:t> B</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1"/>
                  </a:ext>
                </a:extLst>
              </a:tr>
              <a:tr h="433784">
                <a:tc>
                  <a:txBody>
                    <a:bodyPr/>
                    <a:lstStyle/>
                    <a:p>
                      <a:pPr algn="ctr"/>
                      <a:r>
                        <a:rPr lang="en-US" altLang="zh-CN" sz="2200" b="1" dirty="0">
                          <a:solidFill>
                            <a:schemeClr val="tx1"/>
                          </a:solidFill>
                        </a:rPr>
                        <a:t>R(B)=2</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2"/>
                  </a:ext>
                </a:extLst>
              </a:tr>
              <a:tr h="433784">
                <a:tc>
                  <a:txBody>
                    <a:bodyPr/>
                    <a:lstStyle/>
                    <a:p>
                      <a:pPr algn="ctr"/>
                      <a:endParaRPr lang="zh-CN" altLang="en-US" sz="2200" b="1" dirty="0">
                        <a:solidFill>
                          <a:schemeClr val="tx1"/>
                        </a:solidFill>
                      </a:endParaRPr>
                    </a:p>
                  </a:txBody>
                  <a:tcPr marT="46457" marB="46457">
                    <a:solidFill>
                      <a:schemeClr val="accent1">
                        <a:lumMod val="90000"/>
                      </a:schemeClr>
                    </a:solidFill>
                  </a:tcPr>
                </a:tc>
                <a:tc>
                  <a:txBody>
                    <a:bodyPr/>
                    <a:lstStyle/>
                    <a:p>
                      <a:pPr algn="ctr"/>
                      <a:r>
                        <a:rPr lang="en-US" altLang="zh-CN" sz="2200" b="1" dirty="0" err="1">
                          <a:solidFill>
                            <a:schemeClr val="tx1"/>
                          </a:solidFill>
                        </a:rPr>
                        <a:t>Slock</a:t>
                      </a:r>
                      <a:r>
                        <a:rPr lang="en-US" altLang="zh-CN" sz="2200" b="1"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3"/>
                  </a:ext>
                </a:extLst>
              </a:tr>
              <a:tr h="433784">
                <a:tc>
                  <a:txBody>
                    <a:bodyPr/>
                    <a:lstStyle/>
                    <a:p>
                      <a:pPr algn="ctr"/>
                      <a:endParaRPr lang="zh-CN" altLang="en-US" sz="2200" b="1">
                        <a:solidFill>
                          <a:schemeClr val="tx1"/>
                        </a:solidFill>
                      </a:endParaRPr>
                    </a:p>
                  </a:txBody>
                  <a:tcPr marT="46457" marB="46457">
                    <a:solidFill>
                      <a:schemeClr val="accent1">
                        <a:lumMod val="90000"/>
                      </a:schemeClr>
                    </a:solidFill>
                  </a:tcPr>
                </a:tc>
                <a:tc>
                  <a:txBody>
                    <a:bodyPr/>
                    <a:lstStyle/>
                    <a:p>
                      <a:pPr algn="ctr"/>
                      <a:r>
                        <a:rPr lang="en-US" altLang="zh-CN" sz="2200" b="1" dirty="0">
                          <a:solidFill>
                            <a:schemeClr val="tx1"/>
                          </a:solidFill>
                        </a:rPr>
                        <a:t>R(A)=2</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4"/>
                  </a:ext>
                </a:extLst>
              </a:tr>
              <a:tr h="433784">
                <a:tc>
                  <a:txBody>
                    <a:bodyPr/>
                    <a:lstStyle/>
                    <a:p>
                      <a:pPr algn="ctr"/>
                      <a:r>
                        <a:rPr lang="en-US" altLang="zh-CN" sz="2200" b="1" dirty="0" err="1">
                          <a:solidFill>
                            <a:schemeClr val="tx1"/>
                          </a:solidFill>
                        </a:rPr>
                        <a:t>Xlock</a:t>
                      </a:r>
                      <a:r>
                        <a:rPr lang="en-US" altLang="zh-CN" sz="2200" b="1" baseline="0" dirty="0">
                          <a:solidFill>
                            <a:schemeClr val="tx1"/>
                          </a:solidFill>
                        </a:rPr>
                        <a:t> A</a:t>
                      </a:r>
                      <a:endParaRPr lang="zh-CN" altLang="en-US" sz="2200" b="1" dirty="0">
                        <a:solidFill>
                          <a:schemeClr val="tx1"/>
                        </a:solidFill>
                      </a:endParaRPr>
                    </a:p>
                  </a:txBody>
                  <a:tcPr marT="46457" marB="46457">
                    <a:solidFill>
                      <a:schemeClr val="accent1">
                        <a:lumMod val="90000"/>
                      </a:schemeClr>
                    </a:solidFill>
                  </a:tcPr>
                </a:tc>
                <a:tc>
                  <a:txBody>
                    <a:bodyPr/>
                    <a:lstStyle/>
                    <a:p>
                      <a:pPr algn="ct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5"/>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en-US" altLang="zh-CN" sz="2200" b="1" dirty="0" err="1">
                          <a:solidFill>
                            <a:schemeClr val="tx1"/>
                          </a:solidFill>
                        </a:rPr>
                        <a:t>Xlock</a:t>
                      </a:r>
                      <a:r>
                        <a:rPr lang="en-US" altLang="zh-CN" sz="2200" b="1" baseline="0" dirty="0">
                          <a:solidFill>
                            <a:schemeClr val="tx1"/>
                          </a:solidFill>
                        </a:rPr>
                        <a:t> B</a:t>
                      </a:r>
                      <a:endParaRPr lang="zh-CN" altLang="en-US" sz="2200" b="1" dirty="0">
                        <a:solidFill>
                          <a:schemeClr val="tx1"/>
                        </a:solidFill>
                      </a:endParaRPr>
                    </a:p>
                  </a:txBody>
                  <a:tcPr marT="46457" marB="46457">
                    <a:solidFill>
                      <a:schemeClr val="accent1">
                        <a:lumMod val="90000"/>
                      </a:schemeClr>
                    </a:solidFill>
                  </a:tcPr>
                </a:tc>
                <a:extLst>
                  <a:ext uri="{0D108BD9-81ED-4DB2-BD59-A6C34878D82A}">
                    <a16:rowId xmlns:a16="http://schemas.microsoft.com/office/drawing/2014/main" val="10006"/>
                  </a:ext>
                </a:extLst>
              </a:tr>
              <a:tr h="433784">
                <a:tc>
                  <a:txBody>
                    <a:bodyPr/>
                    <a:lstStyle/>
                    <a:p>
                      <a:pPr algn="ctr"/>
                      <a:r>
                        <a:rPr lang="zh-CN" altLang="en-US" sz="2200" b="1" dirty="0">
                          <a:solidFill>
                            <a:schemeClr val="tx1"/>
                          </a:solidFill>
                        </a:rPr>
                        <a:t>等待</a:t>
                      </a:r>
                    </a:p>
                  </a:txBody>
                  <a:tcPr marT="46457" marB="46457">
                    <a:solidFill>
                      <a:schemeClr val="accent1">
                        <a:lumMod val="90000"/>
                      </a:schemeClr>
                    </a:solidFill>
                  </a:tcPr>
                </a:tc>
                <a:tc>
                  <a:txBody>
                    <a:bodyPr/>
                    <a:lstStyle/>
                    <a:p>
                      <a:pPr algn="ctr"/>
                      <a:r>
                        <a:rPr lang="zh-CN" altLang="en-US" sz="2200" b="1" dirty="0">
                          <a:solidFill>
                            <a:schemeClr val="tx1"/>
                          </a:solidFill>
                        </a:rPr>
                        <a:t>等待</a:t>
                      </a:r>
                    </a:p>
                  </a:txBody>
                  <a:tcPr marT="46457" marB="46457">
                    <a:solidFill>
                      <a:schemeClr val="accent1">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029E359-8A27-452C-9673-1064FF2AB728}"/>
              </a:ext>
            </a:extLst>
          </p:cNvPr>
          <p:cNvSpPr>
            <a:spLocks noGrp="1" noChangeArrowheads="1"/>
          </p:cNvSpPr>
          <p:nvPr>
            <p:ph type="title" idx="4294967295"/>
          </p:nvPr>
        </p:nvSpPr>
        <p:spPr>
          <a:xfrm>
            <a:off x="914400" y="184150"/>
            <a:ext cx="7391400" cy="563563"/>
          </a:xfrm>
        </p:spPr>
        <p:txBody>
          <a:bodyPr/>
          <a:lstStyle/>
          <a:p>
            <a:pPr eaLnBrk="1" hangingPunct="1"/>
            <a:r>
              <a:rPr lang="zh-CN" altLang="en-US" sz="3600"/>
              <a:t>第十一章  并发控制</a:t>
            </a:r>
          </a:p>
        </p:txBody>
      </p:sp>
      <p:sp>
        <p:nvSpPr>
          <p:cNvPr id="78851" name="Rectangle 3">
            <a:extLst>
              <a:ext uri="{FF2B5EF4-FFF2-40B4-BE49-F238E27FC236}">
                <a16:creationId xmlns:a16="http://schemas.microsoft.com/office/drawing/2014/main" id="{42933774-144A-4605-8031-3EA7CCA5516D}"/>
              </a:ext>
            </a:extLst>
          </p:cNvPr>
          <p:cNvSpPr>
            <a:spLocks noGrp="1" noChangeArrowheads="1"/>
          </p:cNvSpPr>
          <p:nvPr>
            <p:ph type="body" idx="4294967295"/>
          </p:nvPr>
        </p:nvSpPr>
        <p:spPr>
          <a:xfrm>
            <a:off x="828675" y="1125538"/>
            <a:ext cx="7715250" cy="5111750"/>
          </a:xfrm>
        </p:spPr>
        <p:txBody>
          <a:bodyPr/>
          <a:lstStyle/>
          <a:p>
            <a:pPr marL="0" indent="0" algn="just" eaLnBrk="1" hangingPunct="1">
              <a:lnSpc>
                <a:spcPct val="130000"/>
              </a:lnSpc>
              <a:buFont typeface="Wingdings" panose="05000000000000000000" pitchFamily="2" charset="2"/>
              <a:buNone/>
            </a:pPr>
            <a:r>
              <a:rPr lang="en-US" altLang="zh-CN" sz="2400"/>
              <a:t>11.1  </a:t>
            </a:r>
            <a:r>
              <a:rPr lang="zh-CN" altLang="en-US" sz="2400"/>
              <a:t>并发控制概述</a:t>
            </a:r>
          </a:p>
          <a:p>
            <a:pPr marL="0" indent="0" algn="just" eaLnBrk="1" hangingPunct="1">
              <a:lnSpc>
                <a:spcPct val="130000"/>
              </a:lnSpc>
              <a:buFont typeface="Wingdings" panose="05000000000000000000" pitchFamily="2" charset="2"/>
              <a:buNone/>
            </a:pPr>
            <a:r>
              <a:rPr lang="en-US" altLang="zh-CN" sz="2400"/>
              <a:t>11.2  </a:t>
            </a:r>
            <a:r>
              <a:rPr lang="zh-CN" altLang="en-US" sz="2400"/>
              <a:t>封锁</a:t>
            </a:r>
            <a:endParaRPr lang="en-US" altLang="zh-CN" sz="2400"/>
          </a:p>
          <a:p>
            <a:pPr marL="0" indent="0" algn="just" eaLnBrk="1" hangingPunct="1">
              <a:lnSpc>
                <a:spcPct val="130000"/>
              </a:lnSpc>
              <a:buFont typeface="Wingdings" panose="05000000000000000000" pitchFamily="2" charset="2"/>
              <a:buNone/>
            </a:pPr>
            <a:r>
              <a:rPr lang="en-US" altLang="zh-CN" sz="2400"/>
              <a:t>11.3 </a:t>
            </a:r>
            <a:r>
              <a:rPr lang="zh-CN" altLang="en-US" sz="2400"/>
              <a:t> 封锁协议</a:t>
            </a:r>
          </a:p>
          <a:p>
            <a:pPr marL="0" indent="0" algn="just" eaLnBrk="1" hangingPunct="1">
              <a:lnSpc>
                <a:spcPct val="130000"/>
              </a:lnSpc>
              <a:buFont typeface="Wingdings" panose="05000000000000000000" pitchFamily="2" charset="2"/>
              <a:buNone/>
            </a:pPr>
            <a:r>
              <a:rPr lang="en-US" altLang="zh-CN" sz="2400"/>
              <a:t>11.4  </a:t>
            </a:r>
            <a:r>
              <a:rPr lang="zh-CN" altLang="en-US" sz="2400"/>
              <a:t>活锁和死锁</a:t>
            </a:r>
          </a:p>
          <a:p>
            <a:pPr marL="0" indent="0" algn="just" eaLnBrk="1" hangingPunct="1">
              <a:lnSpc>
                <a:spcPct val="130000"/>
              </a:lnSpc>
              <a:buFont typeface="Wingdings" panose="05000000000000000000" pitchFamily="2" charset="2"/>
              <a:buNone/>
            </a:pPr>
            <a:r>
              <a:rPr lang="en-US" altLang="zh-CN" sz="2400"/>
              <a:t>11.5  </a:t>
            </a:r>
            <a:r>
              <a:rPr lang="zh-CN" altLang="en-US" sz="2400"/>
              <a:t>并发调度的可串行性</a:t>
            </a:r>
          </a:p>
          <a:p>
            <a:pPr marL="0" indent="0" algn="just" eaLnBrk="1" hangingPunct="1">
              <a:lnSpc>
                <a:spcPct val="130000"/>
              </a:lnSpc>
              <a:buFont typeface="Wingdings" panose="05000000000000000000" pitchFamily="2" charset="2"/>
              <a:buNone/>
            </a:pPr>
            <a:r>
              <a:rPr lang="en-US" altLang="zh-CN" sz="2400"/>
              <a:t>11.6  </a:t>
            </a:r>
            <a:r>
              <a:rPr lang="zh-CN" altLang="en-US" sz="2400"/>
              <a:t>两段锁协议</a:t>
            </a:r>
          </a:p>
          <a:p>
            <a:pPr marL="0" indent="0" algn="just" eaLnBrk="1" hangingPunct="1">
              <a:lnSpc>
                <a:spcPct val="130000"/>
              </a:lnSpc>
              <a:buFont typeface="Wingdings" panose="05000000000000000000" pitchFamily="2" charset="2"/>
              <a:buNone/>
            </a:pPr>
            <a:r>
              <a:rPr lang="en-US" altLang="zh-CN" sz="2400">
                <a:solidFill>
                  <a:srgbClr val="0066FF"/>
                </a:solidFill>
              </a:rPr>
              <a:t>11.7  </a:t>
            </a:r>
            <a:r>
              <a:rPr lang="zh-CN" altLang="en-US" sz="2400">
                <a:solidFill>
                  <a:srgbClr val="0066FF"/>
                </a:solidFill>
              </a:rPr>
              <a:t>封锁的粒度</a:t>
            </a:r>
          </a:p>
          <a:p>
            <a:pPr marL="0" indent="0" algn="just" eaLnBrk="1" hangingPunct="1">
              <a:lnSpc>
                <a:spcPct val="130000"/>
              </a:lnSpc>
              <a:buFont typeface="Wingdings" panose="05000000000000000000" pitchFamily="2" charset="2"/>
              <a:buNone/>
            </a:pPr>
            <a:r>
              <a:rPr lang="zh-CN" altLang="en-US" sz="2400"/>
              <a:t>*</a:t>
            </a:r>
            <a:r>
              <a:rPr lang="en-US" altLang="zh-CN" sz="2400"/>
              <a:t>11.8  </a:t>
            </a:r>
            <a:r>
              <a:rPr lang="zh-CN" altLang="en-US" sz="2400"/>
              <a:t>其他并发控制机制</a:t>
            </a:r>
          </a:p>
          <a:p>
            <a:pPr marL="0" indent="0" algn="just" eaLnBrk="1" hangingPunct="1">
              <a:lnSpc>
                <a:spcPct val="130000"/>
              </a:lnSpc>
              <a:buFont typeface="Wingdings" panose="05000000000000000000" pitchFamily="2" charset="2"/>
              <a:buNone/>
            </a:pPr>
            <a:r>
              <a:rPr lang="zh-CN" altLang="en-US" sz="2400"/>
              <a:t>11.9  小结</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DF78B82-858E-402F-918E-655274CC798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封锁粒度</a:t>
            </a:r>
          </a:p>
        </p:txBody>
      </p:sp>
      <p:sp>
        <p:nvSpPr>
          <p:cNvPr id="90114" name="Rectangle 3">
            <a:extLst>
              <a:ext uri="{FF2B5EF4-FFF2-40B4-BE49-F238E27FC236}">
                <a16:creationId xmlns:a16="http://schemas.microsoft.com/office/drawing/2014/main" id="{FCCF9500-3C1B-49F8-819E-39DCF52BB139}"/>
              </a:ext>
            </a:extLst>
          </p:cNvPr>
          <p:cNvSpPr>
            <a:spLocks noGrp="1"/>
          </p:cNvSpPr>
          <p:nvPr>
            <p:ph type="body" idx="4294967295"/>
          </p:nvPr>
        </p:nvSpPr>
        <p:spPr>
          <a:xfrm>
            <a:off x="457200" y="1125538"/>
            <a:ext cx="8229600" cy="4911725"/>
          </a:xfrm>
          <a:ln>
            <a:miter/>
          </a:ln>
        </p:spPr>
        <p:txBody>
          <a:bodyPr/>
          <a:lstStyle/>
          <a:p>
            <a:pPr eaLnBrk="1" hangingPunct="1">
              <a:lnSpc>
                <a:spcPct val="170000"/>
              </a:lnSpc>
              <a:defRPr/>
            </a:pPr>
            <a:r>
              <a:rPr lang="zh-CN" altLang="en-US" sz="2400" noProof="1"/>
              <a:t>封锁对象的大小称为</a:t>
            </a:r>
            <a:r>
              <a:rPr lang="zh-CN" altLang="en-US" sz="2400" noProof="1">
                <a:solidFill>
                  <a:srgbClr val="0066FF"/>
                </a:solidFill>
              </a:rPr>
              <a:t>封锁粒度</a:t>
            </a:r>
            <a:r>
              <a:rPr lang="en-US" altLang="zh-CN" sz="2400" noProof="1"/>
              <a:t>(Granularity) </a:t>
            </a:r>
          </a:p>
          <a:p>
            <a:pPr marL="0" indent="0" eaLnBrk="1" hangingPunct="1">
              <a:lnSpc>
                <a:spcPct val="170000"/>
              </a:lnSpc>
              <a:buFont typeface="Wingdings" panose="05000000000000000000" pitchFamily="2" charset="2"/>
              <a:buNone/>
              <a:defRPr/>
            </a:pPr>
            <a:r>
              <a:rPr lang="zh-CN" altLang="en-US" sz="2400" noProof="1"/>
              <a:t>封锁的对象</a:t>
            </a:r>
            <a:r>
              <a:rPr lang="en-US" altLang="zh-CN" sz="2400" noProof="1"/>
              <a:t>:</a:t>
            </a:r>
            <a:r>
              <a:rPr lang="zh-CN" altLang="en-US" sz="2400" noProof="1"/>
              <a:t>逻辑单元，物理单元 </a:t>
            </a:r>
          </a:p>
          <a:p>
            <a:pPr eaLnBrk="1" hangingPunct="1">
              <a:lnSpc>
                <a:spcPct val="170000"/>
              </a:lnSpc>
              <a:buFont typeface="Wingdings" panose="05000000000000000000" pitchFamily="2" charset="2"/>
              <a:buNone/>
              <a:defRPr/>
            </a:pPr>
            <a:r>
              <a:rPr lang="zh-CN" altLang="en-US" sz="2400" noProof="1"/>
              <a:t>     例：在关系数据库中，封锁对象：</a:t>
            </a:r>
            <a:endParaRPr lang="zh-CN" altLang="en-US" noProof="1"/>
          </a:p>
          <a:p>
            <a:pPr lvl="1" eaLnBrk="1" hangingPunct="1">
              <a:lnSpc>
                <a:spcPct val="170000"/>
              </a:lnSpc>
              <a:defRPr/>
            </a:pPr>
            <a:r>
              <a:rPr lang="zh-CN" altLang="en-US" noProof="1"/>
              <a:t>逻辑单元</a:t>
            </a:r>
            <a:r>
              <a:rPr lang="en-US" altLang="zh-CN" noProof="1"/>
              <a:t>: </a:t>
            </a:r>
            <a:r>
              <a:rPr lang="zh-CN" altLang="en-US" noProof="1"/>
              <a:t>属性值、属性值的集合、元组、关系、索引项、整个索引、整个数据库等</a:t>
            </a:r>
          </a:p>
          <a:p>
            <a:pPr lvl="1" eaLnBrk="1" hangingPunct="1">
              <a:lnSpc>
                <a:spcPct val="170000"/>
              </a:lnSpc>
              <a:defRPr/>
            </a:pPr>
            <a:r>
              <a:rPr lang="zh-CN" altLang="en-US" noProof="1"/>
              <a:t>物理单元：页（数据页或索引页）、物理记录等</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10E64FA-F6A8-4A1E-AC6D-B094BFB18245}"/>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选择封锁粒度原则</a:t>
            </a:r>
          </a:p>
        </p:txBody>
      </p:sp>
      <p:sp>
        <p:nvSpPr>
          <p:cNvPr id="80899" name="Rectangle 3">
            <a:extLst>
              <a:ext uri="{FF2B5EF4-FFF2-40B4-BE49-F238E27FC236}">
                <a16:creationId xmlns:a16="http://schemas.microsoft.com/office/drawing/2014/main" id="{001EEC95-CA7E-4B9A-AD58-FD1A21A370A4}"/>
              </a:ext>
            </a:extLst>
          </p:cNvPr>
          <p:cNvSpPr>
            <a:spLocks noGrp="1" noChangeArrowheads="1"/>
          </p:cNvSpPr>
          <p:nvPr>
            <p:ph type="body" idx="4294967295"/>
          </p:nvPr>
        </p:nvSpPr>
        <p:spPr>
          <a:xfrm>
            <a:off x="173038" y="1341438"/>
            <a:ext cx="8513762" cy="4983162"/>
          </a:xfrm>
        </p:spPr>
        <p:txBody>
          <a:bodyPr/>
          <a:lstStyle/>
          <a:p>
            <a:pPr marL="0" indent="0" eaLnBrk="1" hangingPunct="1">
              <a:lnSpc>
                <a:spcPct val="140000"/>
              </a:lnSpc>
              <a:buFont typeface="Wingdings" panose="05000000000000000000" pitchFamily="2" charset="2"/>
              <a:buNone/>
            </a:pPr>
            <a:r>
              <a:rPr lang="zh-CN" altLang="en-US"/>
              <a:t>封锁粒度与系统的并发度和并发控制的开销密切相关。</a:t>
            </a:r>
          </a:p>
          <a:p>
            <a:pPr marL="0" indent="0" eaLnBrk="1" hangingPunct="1">
              <a:lnSpc>
                <a:spcPct val="140000"/>
              </a:lnSpc>
              <a:buFont typeface="Wingdings" panose="05000000000000000000" pitchFamily="2" charset="2"/>
              <a:buNone/>
            </a:pPr>
            <a:endParaRPr lang="zh-CN" altLang="en-US"/>
          </a:p>
          <a:p>
            <a:pPr lvl="1" eaLnBrk="1" hangingPunct="1">
              <a:lnSpc>
                <a:spcPct val="180000"/>
              </a:lnSpc>
            </a:pPr>
            <a:r>
              <a:rPr lang="zh-CN" altLang="en-US"/>
              <a:t>封锁的粒度越大，数据库所能够封锁的数据单元就越少，并发度就越小，系统开销也越小；</a:t>
            </a:r>
          </a:p>
          <a:p>
            <a:pPr lvl="1" eaLnBrk="1" hangingPunct="1">
              <a:lnSpc>
                <a:spcPct val="180000"/>
              </a:lnSpc>
            </a:pPr>
            <a:r>
              <a:rPr lang="zh-CN" altLang="en-US"/>
              <a:t>封锁的粒度越小，并发度较高，但系统开销也就越大</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33DF6AC-BFD0-47B2-8D16-16E45C75FE0A}"/>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选择封锁粒度的原则（续）</a:t>
            </a:r>
          </a:p>
        </p:txBody>
      </p:sp>
      <p:sp>
        <p:nvSpPr>
          <p:cNvPr id="93186" name="Rectangle 3">
            <a:extLst>
              <a:ext uri="{FF2B5EF4-FFF2-40B4-BE49-F238E27FC236}">
                <a16:creationId xmlns:a16="http://schemas.microsoft.com/office/drawing/2014/main" id="{2529AA40-EE7A-4433-A1CB-0AB3187B83A4}"/>
              </a:ext>
            </a:extLst>
          </p:cNvPr>
          <p:cNvSpPr>
            <a:spLocks noGrp="1"/>
          </p:cNvSpPr>
          <p:nvPr>
            <p:ph type="body" idx="4294967295"/>
          </p:nvPr>
        </p:nvSpPr>
        <p:spPr>
          <a:xfrm>
            <a:off x="684213" y="1125538"/>
            <a:ext cx="8135937" cy="5040312"/>
          </a:xfrm>
          <a:ln>
            <a:miter/>
          </a:ln>
        </p:spPr>
        <p:txBody>
          <a:bodyPr/>
          <a:lstStyle/>
          <a:p>
            <a:pPr eaLnBrk="1" hangingPunct="1">
              <a:lnSpc>
                <a:spcPct val="120000"/>
              </a:lnSpc>
              <a:defRPr/>
            </a:pPr>
            <a:r>
              <a:rPr lang="zh-CN" altLang="en-US" sz="2400" noProof="1"/>
              <a:t>多粒度封锁</a:t>
            </a:r>
            <a:r>
              <a:rPr lang="en-US" altLang="zh-CN" sz="2400" noProof="1"/>
              <a:t>(Multiple Granularity Locking)</a:t>
            </a:r>
          </a:p>
          <a:p>
            <a:pPr eaLnBrk="1" hangingPunct="1">
              <a:lnSpc>
                <a:spcPct val="120000"/>
              </a:lnSpc>
              <a:buFont typeface="Wingdings" panose="05000000000000000000" pitchFamily="2" charset="2"/>
              <a:buNone/>
              <a:defRPr/>
            </a:pPr>
            <a:r>
              <a:rPr lang="en-US" altLang="x-none" sz="2400" noProof="1"/>
              <a:t>    </a:t>
            </a:r>
            <a:r>
              <a:rPr lang="zh-CN" altLang="en-US" sz="2400" noProof="1"/>
              <a:t>在一个系统中同时支持多种封锁粒度供不同的事务选择</a:t>
            </a:r>
            <a:endParaRPr lang="en-US" altLang="x-none" sz="2400" noProof="1"/>
          </a:p>
          <a:p>
            <a:pPr eaLnBrk="1" hangingPunct="1">
              <a:lnSpc>
                <a:spcPct val="120000"/>
              </a:lnSpc>
              <a:buFont typeface="Wingdings" panose="05000000000000000000" pitchFamily="2" charset="2"/>
              <a:buNone/>
              <a:defRPr/>
            </a:pPr>
            <a:endParaRPr lang="zh-CN" altLang="en-US" sz="2400" noProof="1"/>
          </a:p>
          <a:p>
            <a:pPr marL="0" indent="0" eaLnBrk="1" hangingPunct="1">
              <a:lnSpc>
                <a:spcPct val="120000"/>
              </a:lnSpc>
              <a:buFont typeface="Wingdings" panose="05000000000000000000" pitchFamily="2" charset="2"/>
              <a:buNone/>
              <a:defRPr/>
            </a:pPr>
            <a:r>
              <a:rPr lang="zh-CN" altLang="en-US" sz="2400" noProof="1"/>
              <a:t>选择封锁粒度</a:t>
            </a:r>
          </a:p>
          <a:p>
            <a:pPr eaLnBrk="1" hangingPunct="1">
              <a:lnSpc>
                <a:spcPct val="120000"/>
              </a:lnSpc>
              <a:buFont typeface="Wingdings" panose="05000000000000000000" pitchFamily="2" charset="2"/>
              <a:buNone/>
              <a:defRPr/>
            </a:pPr>
            <a:r>
              <a:rPr lang="zh-CN" altLang="en-US" sz="2400" noProof="1"/>
              <a:t>     同时考虑</a:t>
            </a:r>
            <a:r>
              <a:rPr lang="zh-CN" altLang="en-US" sz="2400" u="sng" noProof="1">
                <a:highlight>
                  <a:srgbClr val="CCFFCC"/>
                </a:highlight>
              </a:rPr>
              <a:t>封锁开销</a:t>
            </a:r>
            <a:r>
              <a:rPr lang="zh-CN" altLang="en-US" sz="2400" noProof="1"/>
              <a:t>和</a:t>
            </a:r>
            <a:r>
              <a:rPr lang="zh-CN" altLang="en-US" sz="2400" u="sng" noProof="1">
                <a:highlight>
                  <a:srgbClr val="CCFFCC"/>
                </a:highlight>
              </a:rPr>
              <a:t>并发度</a:t>
            </a:r>
            <a:r>
              <a:rPr lang="zh-CN" altLang="en-US" sz="2400" noProof="1"/>
              <a:t>两个因素</a:t>
            </a:r>
            <a:r>
              <a:rPr lang="en-US" altLang="zh-CN" sz="2400" noProof="1"/>
              <a:t>, </a:t>
            </a:r>
            <a:r>
              <a:rPr lang="zh-CN" altLang="en-US" sz="2400" noProof="1"/>
              <a:t>适当选择封锁粒度</a:t>
            </a:r>
          </a:p>
          <a:p>
            <a:pPr lvl="1" eaLnBrk="1" hangingPunct="1">
              <a:lnSpc>
                <a:spcPct val="120000"/>
              </a:lnSpc>
              <a:defRPr/>
            </a:pPr>
            <a:r>
              <a:rPr lang="zh-CN" altLang="en-US" sz="2000" noProof="1"/>
              <a:t>需要处理多个关系的大量元组的用户事务：以数据库为封锁单位</a:t>
            </a:r>
          </a:p>
          <a:p>
            <a:pPr lvl="1" eaLnBrk="1" hangingPunct="1">
              <a:lnSpc>
                <a:spcPct val="120000"/>
              </a:lnSpc>
              <a:defRPr/>
            </a:pPr>
            <a:r>
              <a:rPr lang="zh-CN" altLang="en-US" sz="2000" noProof="1"/>
              <a:t>需要处理大量元组的用户事务：以关系为封锁单元</a:t>
            </a:r>
          </a:p>
          <a:p>
            <a:pPr lvl="1" eaLnBrk="1" hangingPunct="1">
              <a:lnSpc>
                <a:spcPct val="120000"/>
              </a:lnSpc>
              <a:defRPr/>
            </a:pPr>
            <a:r>
              <a:rPr lang="zh-CN" altLang="en-US" sz="2000" noProof="1"/>
              <a:t>只处理少量元组的用户事务：以元组为封锁单位</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AFD22FC-D826-400F-9928-82E90750C39E}"/>
              </a:ext>
            </a:extLst>
          </p:cNvPr>
          <p:cNvSpPr>
            <a:spLocks noGrp="1" noChangeArrowheads="1"/>
          </p:cNvSpPr>
          <p:nvPr>
            <p:ph type="title" idx="4294967295"/>
          </p:nvPr>
        </p:nvSpPr>
        <p:spPr>
          <a:xfrm>
            <a:off x="914400" y="255588"/>
            <a:ext cx="7391400" cy="563562"/>
          </a:xfrm>
        </p:spPr>
        <p:txBody>
          <a:bodyPr/>
          <a:lstStyle/>
          <a:p>
            <a:pPr eaLnBrk="1" hangingPunct="1"/>
            <a:r>
              <a:rPr lang="en-US" altLang="zh-CN" sz="3600"/>
              <a:t>11.7.1 </a:t>
            </a:r>
            <a:r>
              <a:rPr lang="zh-CN" altLang="en-US" sz="3600"/>
              <a:t>多粒度封锁</a:t>
            </a:r>
          </a:p>
        </p:txBody>
      </p:sp>
      <p:sp>
        <p:nvSpPr>
          <p:cNvPr id="82947" name="Rectangle 3">
            <a:extLst>
              <a:ext uri="{FF2B5EF4-FFF2-40B4-BE49-F238E27FC236}">
                <a16:creationId xmlns:a16="http://schemas.microsoft.com/office/drawing/2014/main" id="{744506BA-3E2A-4E24-8BE5-38D61A451B83}"/>
              </a:ext>
            </a:extLst>
          </p:cNvPr>
          <p:cNvSpPr>
            <a:spLocks noGrp="1" noChangeArrowheads="1"/>
          </p:cNvSpPr>
          <p:nvPr>
            <p:ph type="body" idx="4294967295"/>
          </p:nvPr>
        </p:nvSpPr>
        <p:spPr>
          <a:xfrm>
            <a:off x="457200" y="1196975"/>
            <a:ext cx="8229600" cy="4840288"/>
          </a:xfrm>
        </p:spPr>
        <p:txBody>
          <a:bodyPr/>
          <a:lstStyle/>
          <a:p>
            <a:pPr eaLnBrk="1" hangingPunct="1">
              <a:lnSpc>
                <a:spcPct val="190000"/>
              </a:lnSpc>
            </a:pPr>
            <a:r>
              <a:rPr lang="zh-CN" altLang="en-US"/>
              <a:t>多粒度树</a:t>
            </a:r>
          </a:p>
          <a:p>
            <a:pPr lvl="1" eaLnBrk="1" hangingPunct="1">
              <a:lnSpc>
                <a:spcPct val="190000"/>
              </a:lnSpc>
              <a:spcBef>
                <a:spcPct val="60000"/>
              </a:spcBef>
            </a:pPr>
            <a:r>
              <a:rPr lang="zh-CN" altLang="en-US"/>
              <a:t>以树形结构来表示多级封锁粒度</a:t>
            </a:r>
          </a:p>
          <a:p>
            <a:pPr lvl="1" eaLnBrk="1" hangingPunct="1">
              <a:lnSpc>
                <a:spcPct val="190000"/>
              </a:lnSpc>
              <a:spcBef>
                <a:spcPct val="60000"/>
              </a:spcBef>
            </a:pPr>
            <a:r>
              <a:rPr lang="zh-CN" altLang="en-US"/>
              <a:t>根结点是整个数据库，表示最大的数据粒度</a:t>
            </a:r>
          </a:p>
          <a:p>
            <a:pPr lvl="1" eaLnBrk="1" hangingPunct="1">
              <a:lnSpc>
                <a:spcPct val="190000"/>
              </a:lnSpc>
              <a:spcBef>
                <a:spcPct val="60000"/>
              </a:spcBef>
            </a:pPr>
            <a:r>
              <a:rPr lang="zh-CN" altLang="en-US"/>
              <a:t>叶结点表示最小的数据粒度</a:t>
            </a:r>
          </a:p>
          <a:p>
            <a:pPr lvl="3" eaLnBrk="1" hangingPunct="1">
              <a:lnSpc>
                <a:spcPct val="90000"/>
              </a:lnSpc>
            </a:pPr>
            <a:endParaRPr lang="zh-CN" altLang="en-US" sz="2400"/>
          </a:p>
          <a:p>
            <a:pPr eaLnBrk="1" hangingPunct="1">
              <a:lnSpc>
                <a:spcPct val="90000"/>
              </a:lnSpc>
              <a:buFont typeface="Wingdings" panose="05000000000000000000" pitchFamily="2" charset="2"/>
              <a:buNone/>
            </a:pPr>
            <a:r>
              <a:rPr lang="zh-CN" altLang="en-US" sz="2400"/>
              <a:t>    </a:t>
            </a:r>
            <a:endParaRPr lang="zh-CN" altLang="en-US" sz="20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6B564E1-97A8-4FBE-B903-CFBC6E2934F4}"/>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多粒度封锁（续）</a:t>
            </a:r>
          </a:p>
        </p:txBody>
      </p:sp>
      <p:sp>
        <p:nvSpPr>
          <p:cNvPr id="83971" name="Rectangle 3">
            <a:extLst>
              <a:ext uri="{FF2B5EF4-FFF2-40B4-BE49-F238E27FC236}">
                <a16:creationId xmlns:a16="http://schemas.microsoft.com/office/drawing/2014/main" id="{7EC0AE50-E315-4DE0-9FCC-B75494E3BD47}"/>
              </a:ext>
            </a:extLst>
          </p:cNvPr>
          <p:cNvSpPr>
            <a:spLocks noGrp="1" noChangeArrowheads="1"/>
          </p:cNvSpPr>
          <p:nvPr>
            <p:ph type="body" idx="4294967295"/>
          </p:nvPr>
        </p:nvSpPr>
        <p:spPr>
          <a:xfrm>
            <a:off x="457200" y="1196975"/>
            <a:ext cx="8229600" cy="4840288"/>
          </a:xfrm>
        </p:spPr>
        <p:txBody>
          <a:bodyPr/>
          <a:lstStyle/>
          <a:p>
            <a:pPr eaLnBrk="1" hangingPunct="1">
              <a:lnSpc>
                <a:spcPct val="130000"/>
              </a:lnSpc>
              <a:buFont typeface="Wingdings" panose="05000000000000000000" pitchFamily="2" charset="2"/>
              <a:buNone/>
            </a:pPr>
            <a:r>
              <a:rPr lang="zh-CN" altLang="en-US" sz="2400"/>
              <a:t>例：三级粒度树。根结点为数据库，数据库的子结点为关系，关系的子结点为元组。</a:t>
            </a:r>
          </a:p>
        </p:txBody>
      </p:sp>
      <p:grpSp>
        <p:nvGrpSpPr>
          <p:cNvPr id="83972" name="Group 4">
            <a:extLst>
              <a:ext uri="{FF2B5EF4-FFF2-40B4-BE49-F238E27FC236}">
                <a16:creationId xmlns:a16="http://schemas.microsoft.com/office/drawing/2014/main" id="{9ECED46B-0F75-4419-9D7D-76635F7C8257}"/>
              </a:ext>
            </a:extLst>
          </p:cNvPr>
          <p:cNvGrpSpPr>
            <a:grpSpLocks/>
          </p:cNvGrpSpPr>
          <p:nvPr/>
        </p:nvGrpSpPr>
        <p:grpSpPr bwMode="auto">
          <a:xfrm>
            <a:off x="2286000" y="2913063"/>
            <a:ext cx="5257800" cy="2536825"/>
            <a:chOff x="0" y="0"/>
            <a:chExt cx="3183" cy="1829"/>
          </a:xfrm>
        </p:grpSpPr>
        <p:sp>
          <p:nvSpPr>
            <p:cNvPr id="83974" name="Line 5">
              <a:extLst>
                <a:ext uri="{FF2B5EF4-FFF2-40B4-BE49-F238E27FC236}">
                  <a16:creationId xmlns:a16="http://schemas.microsoft.com/office/drawing/2014/main" id="{00AD9287-67D7-407E-B0AF-1269711975A8}"/>
                </a:ext>
              </a:extLst>
            </p:cNvPr>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5" name="Line 6">
              <a:extLst>
                <a:ext uri="{FF2B5EF4-FFF2-40B4-BE49-F238E27FC236}">
                  <a16:creationId xmlns:a16="http://schemas.microsoft.com/office/drawing/2014/main" id="{A2772CA2-2842-4E67-853A-EE295ED57398}"/>
                </a:ext>
              </a:extLst>
            </p:cNvPr>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6" name="Line 7">
              <a:extLst>
                <a:ext uri="{FF2B5EF4-FFF2-40B4-BE49-F238E27FC236}">
                  <a16:creationId xmlns:a16="http://schemas.microsoft.com/office/drawing/2014/main" id="{8B937FA3-C7B8-4AF2-AE5C-847867C210EA}"/>
                </a:ext>
              </a:extLst>
            </p:cNvPr>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7" name="Line 8">
              <a:extLst>
                <a:ext uri="{FF2B5EF4-FFF2-40B4-BE49-F238E27FC236}">
                  <a16:creationId xmlns:a16="http://schemas.microsoft.com/office/drawing/2014/main" id="{FD870BB4-CBB6-4E6E-98F0-2E1C403B508F}"/>
                </a:ext>
              </a:extLst>
            </p:cNvPr>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8" name="Line 9">
              <a:extLst>
                <a:ext uri="{FF2B5EF4-FFF2-40B4-BE49-F238E27FC236}">
                  <a16:creationId xmlns:a16="http://schemas.microsoft.com/office/drawing/2014/main" id="{83BBD727-4921-4FA5-B783-259304077118}"/>
                </a:ext>
              </a:extLst>
            </p:cNvPr>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79" name="Line 10">
              <a:extLst>
                <a:ext uri="{FF2B5EF4-FFF2-40B4-BE49-F238E27FC236}">
                  <a16:creationId xmlns:a16="http://schemas.microsoft.com/office/drawing/2014/main" id="{52C60BD2-715A-4FC7-AB62-FA6B143942BF}"/>
                </a:ext>
              </a:extLst>
            </p:cNvPr>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3980" name="Text Box 11">
              <a:extLst>
                <a:ext uri="{FF2B5EF4-FFF2-40B4-BE49-F238E27FC236}">
                  <a16:creationId xmlns:a16="http://schemas.microsoft.com/office/drawing/2014/main" id="{1211C27D-EC66-435D-9EAF-1F68F4D0BBB9}"/>
                </a:ext>
              </a:extLst>
            </p:cNvPr>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数据库</a:t>
              </a:r>
            </a:p>
          </p:txBody>
        </p:sp>
        <p:sp>
          <p:nvSpPr>
            <p:cNvPr id="83981" name="Text Box 12">
              <a:extLst>
                <a:ext uri="{FF2B5EF4-FFF2-40B4-BE49-F238E27FC236}">
                  <a16:creationId xmlns:a16="http://schemas.microsoft.com/office/drawing/2014/main" id="{FCBBFBD0-91E3-46B5-9322-3187D6C0CDD4}"/>
                </a:ext>
              </a:extLst>
            </p:cNvPr>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关系</a:t>
              </a:r>
              <a:r>
                <a:rPr lang="en-US" altLang="zh-CN" sz="2400" b="1">
                  <a:latin typeface="Times New Roman" panose="02020603050405020304" pitchFamily="18" charset="0"/>
                </a:rPr>
                <a:t>R</a:t>
              </a:r>
              <a:r>
                <a:rPr lang="en-US" altLang="zh-CN" sz="2400" b="1" i="1" baseline="-25000">
                  <a:latin typeface="Times New Roman" panose="02020603050405020304" pitchFamily="18" charset="0"/>
                </a:rPr>
                <a:t>n</a:t>
              </a:r>
              <a:endParaRPr lang="en-US" altLang="zh-CN" sz="2400" b="1">
                <a:latin typeface="Times New Roman" panose="02020603050405020304" pitchFamily="18" charset="0"/>
              </a:endParaRPr>
            </a:p>
          </p:txBody>
        </p:sp>
        <p:sp>
          <p:nvSpPr>
            <p:cNvPr id="83982" name="Text Box 13">
              <a:extLst>
                <a:ext uri="{FF2B5EF4-FFF2-40B4-BE49-F238E27FC236}">
                  <a16:creationId xmlns:a16="http://schemas.microsoft.com/office/drawing/2014/main" id="{CAE1D08E-988F-4C99-A494-D39D4549DA0D}"/>
                </a:ext>
              </a:extLst>
            </p:cNvPr>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000" b="1">
                  <a:latin typeface="Times New Roman" panose="02020603050405020304" pitchFamily="18" charset="0"/>
                </a:rPr>
                <a:t>关系</a:t>
              </a:r>
              <a:r>
                <a:rPr lang="en-US" altLang="zh-CN" sz="2000" b="1">
                  <a:latin typeface="Times New Roman" panose="02020603050405020304" pitchFamily="18" charset="0"/>
                </a:rPr>
                <a:t>R</a:t>
              </a:r>
              <a:r>
                <a:rPr lang="en-US" altLang="zh-CN" sz="2000" b="1" baseline="-25000">
                  <a:latin typeface="Times New Roman" panose="02020603050405020304" pitchFamily="18" charset="0"/>
                </a:rPr>
                <a:t>1</a:t>
              </a:r>
              <a:endParaRPr lang="en-US" altLang="zh-CN" sz="2000" b="1">
                <a:latin typeface="Times New Roman" panose="02020603050405020304" pitchFamily="18" charset="0"/>
              </a:endParaRPr>
            </a:p>
          </p:txBody>
        </p:sp>
        <p:sp>
          <p:nvSpPr>
            <p:cNvPr id="83983" name="Text Box 14">
              <a:extLst>
                <a:ext uri="{FF2B5EF4-FFF2-40B4-BE49-F238E27FC236}">
                  <a16:creationId xmlns:a16="http://schemas.microsoft.com/office/drawing/2014/main" id="{46C22F4D-6061-4268-80AA-16647E5DFA11}"/>
                </a:ext>
              </a:extLst>
            </p:cNvPr>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4" name="Text Box 15">
              <a:extLst>
                <a:ext uri="{FF2B5EF4-FFF2-40B4-BE49-F238E27FC236}">
                  <a16:creationId xmlns:a16="http://schemas.microsoft.com/office/drawing/2014/main" id="{DADF3D85-629F-475C-AC6F-30F59CB867FC}"/>
                </a:ext>
              </a:extLst>
            </p:cNvPr>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5" name="Text Box 16">
              <a:extLst>
                <a:ext uri="{FF2B5EF4-FFF2-40B4-BE49-F238E27FC236}">
                  <a16:creationId xmlns:a16="http://schemas.microsoft.com/office/drawing/2014/main" id="{2BC0D1EE-6B3C-40CB-B20B-3E24724D2C0F}"/>
                </a:ext>
              </a:extLst>
            </p:cNvPr>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6" name="Text Box 17">
              <a:extLst>
                <a:ext uri="{FF2B5EF4-FFF2-40B4-BE49-F238E27FC236}">
                  <a16:creationId xmlns:a16="http://schemas.microsoft.com/office/drawing/2014/main" id="{65FA4640-B597-4B3A-99DE-C4766BC8CEA0}"/>
                </a:ext>
              </a:extLst>
            </p:cNvPr>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96000"/>
                </a:lnSpc>
                <a:buSzPct val="100000"/>
                <a:buFont typeface="Wingdings" panose="05000000000000000000" pitchFamily="2" charset="2"/>
                <a:buNone/>
              </a:pPr>
              <a:r>
                <a:rPr lang="zh-CN" altLang="en-US" sz="2400" b="1">
                  <a:latin typeface="Times New Roman" panose="02020603050405020304" pitchFamily="18" charset="0"/>
                </a:rPr>
                <a:t>元组</a:t>
              </a:r>
            </a:p>
          </p:txBody>
        </p:sp>
        <p:sp>
          <p:nvSpPr>
            <p:cNvPr id="83987" name="Text Box 18">
              <a:extLst>
                <a:ext uri="{FF2B5EF4-FFF2-40B4-BE49-F238E27FC236}">
                  <a16:creationId xmlns:a16="http://schemas.microsoft.com/office/drawing/2014/main" id="{DA4FD03D-4C7D-4555-977E-49D740D29C14}"/>
                </a:ext>
              </a:extLst>
            </p:cNvPr>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endParaRPr lang="zh-CN" altLang="zh-CN" sz="700" b="1">
                <a:latin typeface="Times New Roman" panose="02020603050405020304" pitchFamily="18" charset="0"/>
              </a:endParaRPr>
            </a:p>
          </p:txBody>
        </p:sp>
        <p:sp>
          <p:nvSpPr>
            <p:cNvPr id="83988" name="Text Box 19">
              <a:extLst>
                <a:ext uri="{FF2B5EF4-FFF2-40B4-BE49-F238E27FC236}">
                  <a16:creationId xmlns:a16="http://schemas.microsoft.com/office/drawing/2014/main" id="{B59DA16E-870C-4920-82F9-29115B3B8FB0}"/>
                </a:ext>
              </a:extLst>
            </p:cNvPr>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400" b="1">
                  <a:latin typeface="Times New Roman" panose="02020603050405020304" pitchFamily="18" charset="0"/>
                </a:rPr>
                <a:t>……</a:t>
              </a:r>
            </a:p>
          </p:txBody>
        </p:sp>
        <p:sp>
          <p:nvSpPr>
            <p:cNvPr id="83989" name="Text Box 20">
              <a:extLst>
                <a:ext uri="{FF2B5EF4-FFF2-40B4-BE49-F238E27FC236}">
                  <a16:creationId xmlns:a16="http://schemas.microsoft.com/office/drawing/2014/main" id="{0F81DEF7-03D0-4B7F-80BE-39EBBCEE7A84}"/>
                </a:ext>
              </a:extLst>
            </p:cNvPr>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sp>
          <p:nvSpPr>
            <p:cNvPr id="83990" name="Text Box 21">
              <a:extLst>
                <a:ext uri="{FF2B5EF4-FFF2-40B4-BE49-F238E27FC236}">
                  <a16:creationId xmlns:a16="http://schemas.microsoft.com/office/drawing/2014/main" id="{C5352CCB-5613-4B9B-9863-38720D5B4050}"/>
                </a:ext>
              </a:extLst>
            </p:cNvPr>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96000"/>
                </a:lnSpc>
                <a:buSzPct val="100000"/>
                <a:buFont typeface="Wingdings" panose="05000000000000000000" pitchFamily="2" charset="2"/>
                <a:buNone/>
              </a:pPr>
              <a:r>
                <a:rPr lang="en-US" altLang="zh-CN" sz="2000" b="1">
                  <a:latin typeface="宋体" panose="02010600030101010101" pitchFamily="2" charset="-122"/>
                </a:rPr>
                <a:t>  </a:t>
              </a:r>
              <a:r>
                <a:rPr lang="en-US" altLang="zh-CN" sz="2000" b="1">
                  <a:latin typeface="Times New Roman" panose="02020603050405020304" pitchFamily="18" charset="0"/>
                </a:rPr>
                <a:t>……</a:t>
              </a:r>
            </a:p>
          </p:txBody>
        </p:sp>
      </p:grpSp>
      <p:sp>
        <p:nvSpPr>
          <p:cNvPr id="83973" name="Text Box 22">
            <a:extLst>
              <a:ext uri="{FF2B5EF4-FFF2-40B4-BE49-F238E27FC236}">
                <a16:creationId xmlns:a16="http://schemas.microsoft.com/office/drawing/2014/main" id="{CDF4684D-A610-4746-8B7C-369794DA183D}"/>
              </a:ext>
            </a:extLst>
          </p:cNvPr>
          <p:cNvSpPr txBox="1">
            <a:spLocks noChangeArrowheads="1"/>
          </p:cNvSpPr>
          <p:nvPr/>
        </p:nvSpPr>
        <p:spPr bwMode="auto">
          <a:xfrm>
            <a:off x="4211638" y="5589588"/>
            <a:ext cx="1335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b="1">
                <a:latin typeface="Times New Roman" panose="02020603050405020304" pitchFamily="18" charset="0"/>
              </a:rPr>
              <a:t>三级粒度树</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1D77DB7-D7F5-4C68-B5D6-365DF3B996CF}"/>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多粒度封锁协议</a:t>
            </a:r>
          </a:p>
        </p:txBody>
      </p:sp>
      <p:sp>
        <p:nvSpPr>
          <p:cNvPr id="84995" name="Rectangle 3">
            <a:extLst>
              <a:ext uri="{FF2B5EF4-FFF2-40B4-BE49-F238E27FC236}">
                <a16:creationId xmlns:a16="http://schemas.microsoft.com/office/drawing/2014/main" id="{763CBADF-E34D-466A-A5AE-8EF3620D9EA9}"/>
              </a:ext>
            </a:extLst>
          </p:cNvPr>
          <p:cNvSpPr>
            <a:spLocks noGrp="1" noChangeArrowheads="1"/>
          </p:cNvSpPr>
          <p:nvPr>
            <p:ph type="body" idx="4294967295"/>
          </p:nvPr>
        </p:nvSpPr>
        <p:spPr>
          <a:xfrm>
            <a:off x="457200" y="1125538"/>
            <a:ext cx="8229600" cy="5199062"/>
          </a:xfrm>
        </p:spPr>
        <p:txBody>
          <a:bodyPr/>
          <a:lstStyle/>
          <a:p>
            <a:pPr eaLnBrk="1" hangingPunct="1">
              <a:lnSpc>
                <a:spcPct val="150000"/>
              </a:lnSpc>
            </a:pPr>
            <a:r>
              <a:rPr lang="zh-CN" altLang="en-US" dirty="0"/>
              <a:t>允许多粒度树中的每个结点被独立地加锁</a:t>
            </a:r>
          </a:p>
          <a:p>
            <a:pPr eaLnBrk="1" hangingPunct="1">
              <a:lnSpc>
                <a:spcPct val="150000"/>
              </a:lnSpc>
              <a:spcBef>
                <a:spcPct val="60000"/>
              </a:spcBef>
            </a:pPr>
            <a:r>
              <a:rPr lang="zh-CN" altLang="en-US" dirty="0"/>
              <a:t>对一个结点加锁意味着这个结点的所有后裔结点也被加以同样类型的锁</a:t>
            </a:r>
          </a:p>
          <a:p>
            <a:pPr eaLnBrk="1" hangingPunct="1">
              <a:lnSpc>
                <a:spcPct val="150000"/>
              </a:lnSpc>
              <a:spcBef>
                <a:spcPct val="60000"/>
              </a:spcBef>
            </a:pPr>
            <a:r>
              <a:rPr lang="zh-CN" altLang="en-US" dirty="0"/>
              <a:t>在多粒度封锁中一个数据对象可能以两种方式封锁：</a:t>
            </a:r>
            <a:r>
              <a:rPr lang="zh-CN" altLang="en-US" dirty="0">
                <a:solidFill>
                  <a:srgbClr val="FF00FF"/>
                </a:solidFill>
                <a:highlight>
                  <a:srgbClr val="CCFFCC"/>
                </a:highlight>
              </a:rPr>
              <a:t>显式封锁</a:t>
            </a:r>
            <a:r>
              <a:rPr lang="zh-CN" altLang="en-US" dirty="0">
                <a:solidFill>
                  <a:srgbClr val="FF00FF"/>
                </a:solidFill>
              </a:rPr>
              <a:t>和</a:t>
            </a:r>
            <a:r>
              <a:rPr lang="zh-CN" altLang="en-US" dirty="0">
                <a:solidFill>
                  <a:srgbClr val="FF00FF"/>
                </a:solidFill>
                <a:highlight>
                  <a:srgbClr val="CCFFCC"/>
                </a:highlight>
              </a:rPr>
              <a:t>隐式封锁</a:t>
            </a:r>
            <a:endParaRPr lang="zh-CN" altLang="en-US" sz="3200" dirty="0">
              <a:solidFill>
                <a:srgbClr val="FF00FF"/>
              </a:solidFill>
              <a:highlight>
                <a:srgbClr val="CCFFCC"/>
              </a:highligh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EE74D75-FB3B-4E7C-B419-773858C435D3}"/>
              </a:ext>
            </a:extLst>
          </p:cNvPr>
          <p:cNvSpPr>
            <a:spLocks noGrp="1" noChangeArrowheads="1"/>
          </p:cNvSpPr>
          <p:nvPr>
            <p:ph type="title" idx="4294967295"/>
          </p:nvPr>
        </p:nvSpPr>
        <p:spPr>
          <a:xfrm>
            <a:off x="914400" y="255588"/>
            <a:ext cx="7391400" cy="563562"/>
          </a:xfrm>
        </p:spPr>
        <p:txBody>
          <a:bodyPr/>
          <a:lstStyle/>
          <a:p>
            <a:pPr eaLnBrk="1" hangingPunct="1"/>
            <a:r>
              <a:rPr lang="zh-CN" altLang="en-US" sz="3600"/>
              <a:t>显式封锁和隐式封锁</a:t>
            </a:r>
          </a:p>
        </p:txBody>
      </p:sp>
      <p:sp>
        <p:nvSpPr>
          <p:cNvPr id="2" name="Rectangle 3">
            <a:extLst>
              <a:ext uri="{FF2B5EF4-FFF2-40B4-BE49-F238E27FC236}">
                <a16:creationId xmlns:a16="http://schemas.microsoft.com/office/drawing/2014/main" id="{FCDCF8F7-9462-4740-BA15-F3C1716CD57C}"/>
              </a:ext>
            </a:extLst>
          </p:cNvPr>
          <p:cNvSpPr>
            <a:spLocks noGrp="1"/>
          </p:cNvSpPr>
          <p:nvPr>
            <p:ph type="body" idx="4294967295"/>
          </p:nvPr>
        </p:nvSpPr>
        <p:spPr>
          <a:xfrm>
            <a:off x="457200" y="1125538"/>
            <a:ext cx="8229600" cy="5199062"/>
          </a:xfrm>
          <a:ln>
            <a:miter/>
          </a:ln>
        </p:spPr>
        <p:txBody>
          <a:bodyPr/>
          <a:lstStyle/>
          <a:p>
            <a:pPr eaLnBrk="1" hangingPunct="1">
              <a:lnSpc>
                <a:spcPct val="140000"/>
              </a:lnSpc>
              <a:defRPr/>
            </a:pPr>
            <a:r>
              <a:rPr lang="zh-CN" altLang="en-US" noProof="1"/>
              <a:t>显式封锁</a:t>
            </a:r>
            <a:r>
              <a:rPr lang="en-US" altLang="zh-CN" noProof="1"/>
              <a:t>: </a:t>
            </a:r>
            <a:r>
              <a:rPr lang="zh-CN" altLang="en-US" noProof="1"/>
              <a:t>直接加到数据对象上的封锁</a:t>
            </a:r>
          </a:p>
          <a:p>
            <a:pPr eaLnBrk="1" hangingPunct="1">
              <a:lnSpc>
                <a:spcPct val="140000"/>
              </a:lnSpc>
              <a:spcBef>
                <a:spcPct val="60000"/>
              </a:spcBef>
              <a:defRPr/>
            </a:pPr>
            <a:r>
              <a:rPr lang="zh-CN" altLang="en-US" noProof="1"/>
              <a:t>隐式封锁</a:t>
            </a:r>
            <a:r>
              <a:rPr lang="en-US" altLang="zh-CN" noProof="1"/>
              <a:t>:</a:t>
            </a:r>
            <a:r>
              <a:rPr lang="zh-CN" altLang="en-US" noProof="1"/>
              <a:t>是该数据对象没有独立加锁，是由于其上级结点加锁而使该数据对象加上了锁</a:t>
            </a:r>
          </a:p>
          <a:p>
            <a:pPr marL="0" indent="0" eaLnBrk="1" hangingPunct="1">
              <a:lnSpc>
                <a:spcPct val="140000"/>
              </a:lnSpc>
              <a:spcBef>
                <a:spcPct val="60000"/>
              </a:spcBef>
              <a:buFont typeface="Wingdings" panose="05000000000000000000" pitchFamily="2" charset="2"/>
              <a:buNone/>
              <a:defRPr/>
            </a:pPr>
            <a:r>
              <a:rPr lang="zh-CN" altLang="en-US" noProof="1">
                <a:solidFill>
                  <a:srgbClr val="0066FF"/>
                </a:solidFill>
              </a:rPr>
              <a:t>显式封锁和隐式封锁的效果是一样的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8798C02-67BF-4CF4-8107-C12432111B8D}"/>
              </a:ext>
            </a:extLst>
          </p:cNvPr>
          <p:cNvSpPr>
            <a:spLocks noGrp="1" noChangeArrowheads="1"/>
          </p:cNvSpPr>
          <p:nvPr>
            <p:ph type="title" idx="4294967295"/>
          </p:nvPr>
        </p:nvSpPr>
        <p:spPr>
          <a:xfrm>
            <a:off x="914400" y="111125"/>
            <a:ext cx="7391400" cy="565150"/>
          </a:xfrm>
        </p:spPr>
        <p:txBody>
          <a:bodyPr/>
          <a:lstStyle/>
          <a:p>
            <a:pPr eaLnBrk="1" hangingPunct="1"/>
            <a:r>
              <a:rPr lang="en-US" altLang="zh-CN" sz="3600"/>
              <a:t>11.1  </a:t>
            </a:r>
            <a:r>
              <a:rPr lang="zh-CN" altLang="en-US" sz="3600"/>
              <a:t>并发控制概述</a:t>
            </a:r>
          </a:p>
        </p:txBody>
      </p:sp>
      <p:sp>
        <p:nvSpPr>
          <p:cNvPr id="2" name="Rectangle 3">
            <a:extLst>
              <a:ext uri="{FF2B5EF4-FFF2-40B4-BE49-F238E27FC236}">
                <a16:creationId xmlns:a16="http://schemas.microsoft.com/office/drawing/2014/main" id="{BAEE1300-1507-4D1C-9E61-C73D95A707C7}"/>
              </a:ext>
            </a:extLst>
          </p:cNvPr>
          <p:cNvSpPr>
            <a:spLocks noGrp="1"/>
          </p:cNvSpPr>
          <p:nvPr>
            <p:ph type="body" idx="4294967295"/>
          </p:nvPr>
        </p:nvSpPr>
        <p:spPr>
          <a:xfrm>
            <a:off x="457200" y="1341438"/>
            <a:ext cx="8229600" cy="4695825"/>
          </a:xfrm>
          <a:ln>
            <a:miter/>
          </a:ln>
        </p:spPr>
        <p:txBody>
          <a:bodyPr/>
          <a:lstStyle/>
          <a:p>
            <a:pPr marL="0" indent="0" algn="just" eaLnBrk="1" hangingPunct="1">
              <a:lnSpc>
                <a:spcPct val="160000"/>
              </a:lnSpc>
              <a:buFont typeface="Wingdings" panose="05000000000000000000" pitchFamily="2" charset="2"/>
              <a:buNone/>
              <a:defRPr/>
            </a:pPr>
            <a:r>
              <a:rPr lang="zh-CN" altLang="en-US" noProof="1"/>
              <a:t>并发控制机制的任务</a:t>
            </a:r>
          </a:p>
          <a:p>
            <a:pPr lvl="1" algn="just" eaLnBrk="1" hangingPunct="1">
              <a:lnSpc>
                <a:spcPct val="160000"/>
              </a:lnSpc>
              <a:defRPr/>
            </a:pPr>
            <a:r>
              <a:rPr lang="zh-CN" altLang="en-US" noProof="1"/>
              <a:t>对并发操作进行正确调度</a:t>
            </a:r>
          </a:p>
          <a:p>
            <a:pPr lvl="1" algn="just" eaLnBrk="1" hangingPunct="1">
              <a:lnSpc>
                <a:spcPct val="160000"/>
              </a:lnSpc>
              <a:defRPr/>
            </a:pPr>
            <a:r>
              <a:rPr lang="zh-CN" altLang="en-US" noProof="1"/>
              <a:t>保证事务的隔离性</a:t>
            </a:r>
          </a:p>
          <a:p>
            <a:pPr lvl="1" algn="just" eaLnBrk="1" hangingPunct="1">
              <a:lnSpc>
                <a:spcPct val="160000"/>
              </a:lnSpc>
              <a:defRPr/>
            </a:pPr>
            <a:r>
              <a:rPr lang="zh-CN" altLang="en-US" noProof="1"/>
              <a:t>保证数据库的一致性</a:t>
            </a:r>
          </a:p>
          <a:p>
            <a:pPr algn="just" eaLnBrk="1" hangingPunct="1">
              <a:defRPr/>
            </a:pPr>
            <a:endParaRPr lang="en-US" altLang="zh-CN" noProof="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954CEF04-4A3E-42E3-8F06-A643093C9E6D}"/>
              </a:ext>
            </a:extLst>
          </p:cNvPr>
          <p:cNvSpPr>
            <a:spLocks noGrp="1" noChangeArrowheads="1"/>
          </p:cNvSpPr>
          <p:nvPr>
            <p:ph type="title"/>
          </p:nvPr>
        </p:nvSpPr>
        <p:spPr/>
        <p:txBody>
          <a:bodyPr/>
          <a:lstStyle/>
          <a:p>
            <a:pPr eaLnBrk="1" hangingPunct="1"/>
            <a:endParaRPr lang="zh-CN" altLang="en-US"/>
          </a:p>
        </p:txBody>
      </p:sp>
      <p:sp>
        <p:nvSpPr>
          <p:cNvPr id="113666" name="Rectangle 3">
            <a:extLst>
              <a:ext uri="{FF2B5EF4-FFF2-40B4-BE49-F238E27FC236}">
                <a16:creationId xmlns:a16="http://schemas.microsoft.com/office/drawing/2014/main" id="{2C3680AC-38F3-4EE3-83BC-3991428BBC68}"/>
              </a:ext>
            </a:extLst>
          </p:cNvPr>
          <p:cNvSpPr>
            <a:spLocks noGrp="1"/>
          </p:cNvSpPr>
          <p:nvPr>
            <p:ph idx="1"/>
          </p:nvPr>
        </p:nvSpPr>
        <p:spPr>
          <a:ln>
            <a:miter/>
          </a:ln>
        </p:spPr>
        <p:txBody>
          <a:bodyPr/>
          <a:lstStyle/>
          <a:p>
            <a:pPr marL="0" indent="0" eaLnBrk="1" hangingPunct="1">
              <a:lnSpc>
                <a:spcPct val="190000"/>
              </a:lnSpc>
              <a:buFont typeface="Wingdings" panose="05000000000000000000" pitchFamily="2" charset="2"/>
              <a:buNone/>
              <a:defRPr/>
            </a:pPr>
            <a:r>
              <a:rPr lang="en-US" altLang="zh-CN" sz="8800" noProof="1">
                <a:ln w="22225">
                  <a:solidFill>
                    <a:schemeClr val="accent2"/>
                  </a:solidFill>
                  <a:prstDash val="solid"/>
                </a:ln>
                <a:solidFill>
                  <a:schemeClr val="accent2">
                    <a:lumMod val="40000"/>
                    <a:lumOff val="60000"/>
                  </a:schemeClr>
                </a:solidFill>
              </a:rPr>
              <a:t>END</a:t>
            </a:r>
          </a:p>
          <a:p>
            <a:pPr eaLnBrk="1" hangingPunct="1">
              <a:lnSpc>
                <a:spcPct val="190000"/>
              </a:lnSpc>
              <a:defRPr/>
            </a:pPr>
            <a:r>
              <a:rPr lang="zh-CN" altLang="en-US" noProof="1"/>
              <a:t>作业：</a:t>
            </a:r>
            <a:r>
              <a:rPr lang="en-US" altLang="zh-CN" noProof="1"/>
              <a:t>9</a:t>
            </a:r>
            <a:r>
              <a:rPr lang="zh-CN" altLang="en-US" noProof="1"/>
              <a:t>、</a:t>
            </a:r>
            <a:r>
              <a:rPr lang="en-US" altLang="zh-CN" noProof="1"/>
              <a:t>10</a:t>
            </a:r>
            <a:r>
              <a:rPr lang="zh-CN" altLang="en-US" noProof="1"/>
              <a:t>、</a:t>
            </a:r>
            <a:r>
              <a:rPr lang="en-US" altLang="zh-CN" noProof="1"/>
              <a:t>14</a:t>
            </a:r>
          </a:p>
          <a:p>
            <a:pPr eaLnBrk="1" hangingPunct="1">
              <a:lnSpc>
                <a:spcPct val="190000"/>
              </a:lnSpc>
              <a:defRPr/>
            </a:pPr>
            <a:endParaRPr lang="zh-CN" altLang="en-US" noProof="1"/>
          </a:p>
          <a:p>
            <a:pPr eaLnBrk="1" hangingPunct="1">
              <a:defRPr/>
            </a:pPr>
            <a:endParaRPr lang="en-US" altLang="zh-CN" sz="2400" noProof="1"/>
          </a:p>
        </p:txBody>
      </p:sp>
      <p:pic>
        <p:nvPicPr>
          <p:cNvPr id="3" name="图片 2">
            <a:extLst>
              <a:ext uri="{FF2B5EF4-FFF2-40B4-BE49-F238E27FC236}">
                <a16:creationId xmlns:a16="http://schemas.microsoft.com/office/drawing/2014/main" id="{43744E32-AD1F-4278-AA6F-23CC7463E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001712"/>
            <a:ext cx="5217691" cy="4854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4EB4CD-4494-40E7-B7F6-61AD379AB686}"/>
              </a:ext>
            </a:extLst>
          </p:cNvPr>
          <p:cNvSpPr>
            <a:spLocks noGrp="1" noChangeArrowheads="1"/>
          </p:cNvSpPr>
          <p:nvPr>
            <p:ph type="title" idx="4294967295"/>
          </p:nvPr>
        </p:nvSpPr>
        <p:spPr>
          <a:xfrm>
            <a:off x="1143000" y="5105400"/>
            <a:ext cx="7772400" cy="1119188"/>
          </a:xfrm>
        </p:spPr>
        <p:txBody>
          <a:bodyPr/>
          <a:lstStyle/>
          <a:p>
            <a:pPr eaLnBrk="1" hangingPunct="1"/>
            <a:r>
              <a:rPr lang="en-US" altLang="zh-CN" sz="2400">
                <a:solidFill>
                  <a:srgbClr val="0066FF"/>
                </a:solidFill>
              </a:rPr>
              <a:t>T1</a:t>
            </a:r>
            <a:r>
              <a:rPr lang="zh-CN" altLang="en-US" sz="2400">
                <a:solidFill>
                  <a:srgbClr val="0066FF"/>
                </a:solidFill>
              </a:rPr>
              <a:t>的修改被</a:t>
            </a:r>
            <a:r>
              <a:rPr lang="en-US" altLang="zh-CN" sz="2400">
                <a:solidFill>
                  <a:srgbClr val="0066FF"/>
                </a:solidFill>
              </a:rPr>
              <a:t>T2</a:t>
            </a:r>
            <a:r>
              <a:rPr lang="zh-CN" altLang="en-US" sz="2400">
                <a:solidFill>
                  <a:srgbClr val="0066FF"/>
                </a:solidFill>
              </a:rPr>
              <a:t>覆盖了！</a:t>
            </a:r>
          </a:p>
        </p:txBody>
      </p:sp>
      <p:sp>
        <p:nvSpPr>
          <p:cNvPr id="11267" name="Rectangle 14">
            <a:extLst>
              <a:ext uri="{FF2B5EF4-FFF2-40B4-BE49-F238E27FC236}">
                <a16:creationId xmlns:a16="http://schemas.microsoft.com/office/drawing/2014/main" id="{9D3B523A-5ABB-4355-BB0C-5658F3335C3F}"/>
              </a:ext>
            </a:extLst>
          </p:cNvPr>
          <p:cNvSpPr>
            <a:spLocks noChangeArrowheads="1"/>
          </p:cNvSpPr>
          <p:nvPr/>
        </p:nvSpPr>
        <p:spPr bwMode="auto">
          <a:xfrm>
            <a:off x="901700" y="190500"/>
            <a:ext cx="7388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SzPct val="100000"/>
              <a:buFont typeface="Wingdings" panose="05000000000000000000" pitchFamily="2" charset="2"/>
              <a:buNone/>
            </a:pPr>
            <a:r>
              <a:rPr lang="zh-CN" altLang="en-US" sz="3600">
                <a:solidFill>
                  <a:schemeClr val="bg1"/>
                </a:solidFill>
                <a:sym typeface="Arial" panose="020B0604020202020204" pitchFamily="34" charset="0"/>
              </a:rPr>
              <a:t>并发操作带来数据的不一致性实例</a:t>
            </a:r>
            <a:endParaRPr lang="zh-CN" altLang="en-US" sz="3600" b="1">
              <a:solidFill>
                <a:schemeClr val="bg1"/>
              </a:solidFill>
              <a:latin typeface="宋体" panose="02010600030101010101" pitchFamily="2" charset="-122"/>
              <a:sym typeface="Arial" panose="020B0604020202020204" pitchFamily="34" charset="0"/>
            </a:endParaRPr>
          </a:p>
        </p:txBody>
      </p:sp>
      <p:sp>
        <p:nvSpPr>
          <p:cNvPr id="11268" name="Rectangle 16">
            <a:extLst>
              <a:ext uri="{FF2B5EF4-FFF2-40B4-BE49-F238E27FC236}">
                <a16:creationId xmlns:a16="http://schemas.microsoft.com/office/drawing/2014/main" id="{1E6F8B49-12AF-4B88-8E14-0D97DA4D2802}"/>
              </a:ext>
            </a:extLst>
          </p:cNvPr>
          <p:cNvSpPr>
            <a:spLocks noGrp="1" noChangeArrowheads="1"/>
          </p:cNvSpPr>
          <p:nvPr>
            <p:ph type="body" idx="4294967295"/>
          </p:nvPr>
        </p:nvSpPr>
        <p:spPr>
          <a:xfrm>
            <a:off x="457200" y="1052513"/>
            <a:ext cx="8291513" cy="5400675"/>
          </a:xfrm>
        </p:spPr>
        <p:txBody>
          <a:bodyPr/>
          <a:lstStyle/>
          <a:p>
            <a:pPr eaLnBrk="1" hangingPunct="1">
              <a:lnSpc>
                <a:spcPct val="150000"/>
              </a:lnSpc>
              <a:spcBef>
                <a:spcPct val="0"/>
              </a:spcBef>
              <a:buFont typeface="Wingdings" panose="05000000000000000000" pitchFamily="2" charset="2"/>
              <a:buNone/>
            </a:pPr>
            <a:r>
              <a:rPr lang="en-US" altLang="zh-CN" sz="2400" dirty="0"/>
              <a:t>[</a:t>
            </a:r>
            <a:r>
              <a:rPr lang="zh-CN" altLang="en-US" sz="2400" dirty="0"/>
              <a:t>例</a:t>
            </a:r>
            <a:r>
              <a:rPr lang="en-US" altLang="zh-CN" sz="2400" dirty="0"/>
              <a:t>1</a:t>
            </a:r>
            <a:r>
              <a:rPr lang="zh-CN" altLang="en-US" sz="2400" dirty="0"/>
              <a:t>1.1</a:t>
            </a:r>
            <a:r>
              <a:rPr lang="en-US" altLang="zh-CN" sz="2400" dirty="0"/>
              <a:t>]</a:t>
            </a:r>
            <a:r>
              <a:rPr lang="zh-CN" altLang="en-US" sz="2400" dirty="0"/>
              <a:t>飞机订票系统中的一个活动序列 </a:t>
            </a:r>
          </a:p>
          <a:p>
            <a:pPr lvl="1" eaLnBrk="1" hangingPunct="1">
              <a:lnSpc>
                <a:spcPct val="150000"/>
              </a:lnSpc>
              <a:buFont typeface="Wingdings" panose="05000000000000000000" pitchFamily="2" charset="2"/>
              <a:buNone/>
            </a:pPr>
            <a:r>
              <a:rPr lang="zh-CN" altLang="en-US" sz="2200" dirty="0"/>
              <a:t>① 甲售票点</a:t>
            </a:r>
            <a:r>
              <a:rPr lang="en-US" altLang="zh-CN" sz="2200" dirty="0"/>
              <a:t>(</a:t>
            </a:r>
            <a:r>
              <a:rPr lang="zh-CN" altLang="en-US" sz="2200" dirty="0"/>
              <a:t>事务</a:t>
            </a:r>
            <a:r>
              <a:rPr lang="en-US" altLang="zh-CN" sz="2200" dirty="0"/>
              <a:t>T</a:t>
            </a:r>
            <a:r>
              <a:rPr lang="en-US" altLang="zh-CN" sz="2200" baseline="-25000" dirty="0"/>
              <a:t>1</a:t>
            </a:r>
            <a:r>
              <a:rPr lang="en-US" altLang="zh-CN" sz="2200" dirty="0"/>
              <a:t>)</a:t>
            </a:r>
            <a:r>
              <a:rPr lang="zh-CN" altLang="en-US" sz="2200" dirty="0"/>
              <a:t>读出某航班的机票余额</a:t>
            </a:r>
            <a:r>
              <a:rPr lang="en-US" altLang="zh-CN" sz="2200" dirty="0"/>
              <a:t>A</a:t>
            </a:r>
            <a:r>
              <a:rPr lang="zh-CN" altLang="en-US" sz="2200" dirty="0"/>
              <a:t>，设</a:t>
            </a:r>
            <a:r>
              <a:rPr lang="en-US" altLang="zh-CN" sz="2200" dirty="0"/>
              <a:t>A=16</a:t>
            </a:r>
            <a:r>
              <a:rPr lang="zh-CN" altLang="en-US" sz="2200" dirty="0"/>
              <a:t>；</a:t>
            </a:r>
          </a:p>
          <a:p>
            <a:pPr lvl="1" eaLnBrk="1" hangingPunct="1">
              <a:lnSpc>
                <a:spcPct val="150000"/>
              </a:lnSpc>
              <a:buFont typeface="Wingdings" panose="05000000000000000000" pitchFamily="2" charset="2"/>
              <a:buNone/>
            </a:pPr>
            <a:r>
              <a:rPr lang="zh-CN" altLang="en-US" sz="2200" dirty="0"/>
              <a:t>② 乙售票点</a:t>
            </a:r>
            <a:r>
              <a:rPr lang="en-US" altLang="zh-CN" sz="2200" dirty="0"/>
              <a:t>(</a:t>
            </a:r>
            <a:r>
              <a:rPr lang="zh-CN" altLang="en-US" sz="2200" dirty="0"/>
              <a:t>事务</a:t>
            </a:r>
            <a:r>
              <a:rPr lang="en-US" altLang="zh-CN" sz="2200" dirty="0"/>
              <a:t>T</a:t>
            </a:r>
            <a:r>
              <a:rPr lang="en-US" altLang="zh-CN" sz="2200" baseline="-25000" dirty="0"/>
              <a:t>2</a:t>
            </a:r>
            <a:r>
              <a:rPr lang="en-US" altLang="zh-CN" sz="2200" dirty="0"/>
              <a:t>)</a:t>
            </a:r>
            <a:r>
              <a:rPr lang="zh-CN" altLang="en-US" sz="2200" dirty="0"/>
              <a:t>读出同一航班的机票余额</a:t>
            </a:r>
            <a:r>
              <a:rPr lang="en-US" altLang="zh-CN" sz="2200" dirty="0"/>
              <a:t>A</a:t>
            </a:r>
            <a:r>
              <a:rPr lang="zh-CN" altLang="en-US" sz="2200" dirty="0"/>
              <a:t>，也为</a:t>
            </a:r>
            <a:r>
              <a:rPr lang="en-US" altLang="zh-CN" sz="2200" dirty="0"/>
              <a:t>16</a:t>
            </a:r>
            <a:r>
              <a:rPr lang="zh-CN" altLang="en-US" sz="2200" dirty="0"/>
              <a:t>；</a:t>
            </a:r>
          </a:p>
          <a:p>
            <a:pPr lvl="1" eaLnBrk="1" hangingPunct="1">
              <a:lnSpc>
                <a:spcPct val="150000"/>
              </a:lnSpc>
              <a:buFont typeface="Wingdings" panose="05000000000000000000" pitchFamily="2" charset="2"/>
              <a:buNone/>
            </a:pPr>
            <a:r>
              <a:rPr lang="zh-CN" altLang="en-US" sz="2200" dirty="0"/>
              <a:t>③ 甲售票点卖出一张机票，修改余额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a:t>
            </a:r>
          </a:p>
          <a:p>
            <a:pPr lvl="1" eaLnBrk="1" hangingPunct="1">
              <a:lnSpc>
                <a:spcPct val="150000"/>
              </a:lnSpc>
              <a:buFont typeface="Wingdings" panose="05000000000000000000" pitchFamily="2" charset="2"/>
              <a:buNone/>
            </a:pPr>
            <a:r>
              <a:rPr lang="zh-CN" altLang="en-US" sz="2200" dirty="0"/>
              <a:t>④ 乙售票点也卖出一张机票，修改余额</a:t>
            </a:r>
            <a:r>
              <a:rPr lang="en-US" altLang="zh-CN" sz="2200" dirty="0"/>
              <a:t>A←A-1</a:t>
            </a:r>
            <a:r>
              <a:rPr lang="zh-CN" altLang="en-US" sz="2200" dirty="0"/>
              <a:t>，所以</a:t>
            </a:r>
            <a:r>
              <a:rPr lang="en-US" altLang="zh-CN" sz="2200" dirty="0"/>
              <a:t>A</a:t>
            </a:r>
            <a:r>
              <a:rPr lang="zh-CN" altLang="en-US" sz="2200" dirty="0"/>
              <a:t>为</a:t>
            </a:r>
            <a:r>
              <a:rPr lang="en-US" altLang="zh-CN" sz="2200" dirty="0"/>
              <a:t>15</a:t>
            </a:r>
            <a:r>
              <a:rPr lang="zh-CN" altLang="en-US" sz="2200" dirty="0"/>
              <a:t>，把</a:t>
            </a:r>
            <a:r>
              <a:rPr lang="en-US" altLang="zh-CN" sz="2200" dirty="0"/>
              <a:t>A</a:t>
            </a:r>
            <a:r>
              <a:rPr lang="zh-CN" altLang="en-US" sz="2200" dirty="0"/>
              <a:t>写回数据库 </a:t>
            </a:r>
          </a:p>
          <a:p>
            <a:pPr marL="457200" lvl="1" indent="0" eaLnBrk="1" hangingPunct="1">
              <a:lnSpc>
                <a:spcPct val="150000"/>
              </a:lnSpc>
              <a:buNone/>
            </a:pPr>
            <a:r>
              <a:rPr lang="zh-CN" altLang="en-US" sz="2200" dirty="0"/>
              <a:t>结果明明卖出两张机票，数据库中机票余额只减少</a:t>
            </a:r>
            <a:r>
              <a:rPr lang="en-US" altLang="zh-CN" sz="2200" dirty="0"/>
              <a:t>1 </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Pages>0</Pages>
  <Words>5175</Words>
  <Characters>0</Characters>
  <Application>Microsoft Office PowerPoint</Application>
  <DocSecurity>0</DocSecurity>
  <PresentationFormat>全屏显示(4:3)</PresentationFormat>
  <Lines>0</Lines>
  <Paragraphs>734</Paragraphs>
  <Slides>80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8" baseType="lpstr">
      <vt:lpstr>黑体</vt:lpstr>
      <vt:lpstr>宋体</vt:lpstr>
      <vt:lpstr>Arial</vt:lpstr>
      <vt:lpstr>Calibri</vt:lpstr>
      <vt:lpstr>Times New Roman</vt:lpstr>
      <vt:lpstr>Wingdings</vt:lpstr>
      <vt:lpstr>数据库系统概论</vt:lpstr>
      <vt:lpstr>Microsoft Word Picture</vt:lpstr>
      <vt:lpstr>PowerPoint 演示文稿</vt:lpstr>
      <vt:lpstr> 并发控制</vt:lpstr>
      <vt:lpstr> 并发控制（续）</vt:lpstr>
      <vt:lpstr>并发控制（续）</vt:lpstr>
      <vt:lpstr>并发控制（续）</vt:lpstr>
      <vt:lpstr>并发控制（续）</vt:lpstr>
      <vt:lpstr>第十一章  并发控制</vt:lpstr>
      <vt:lpstr>11.1  并发控制概述</vt:lpstr>
      <vt:lpstr>T1的修改被T2覆盖了！</vt:lpstr>
      <vt:lpstr>并发控制概述（续）</vt:lpstr>
      <vt:lpstr>1. 丢失修改</vt:lpstr>
      <vt:lpstr>2. 不可重复读</vt:lpstr>
      <vt:lpstr>不可重复读（续）</vt:lpstr>
      <vt:lpstr>不可重复读（续）</vt:lpstr>
      <vt:lpstr>3. 读“脏”数据</vt:lpstr>
      <vt:lpstr>读“脏”数据（续）</vt:lpstr>
      <vt:lpstr>并发控制概述（续）</vt:lpstr>
      <vt:lpstr>第十一章  并发控制</vt:lpstr>
      <vt:lpstr>11.2  封锁</vt:lpstr>
      <vt:lpstr>基本封锁类型</vt:lpstr>
      <vt:lpstr>排它锁</vt:lpstr>
      <vt:lpstr>共享锁</vt:lpstr>
      <vt:lpstr>锁的相容矩阵</vt:lpstr>
      <vt:lpstr>第十一章  并发控制</vt:lpstr>
      <vt:lpstr>11.3  封锁协议</vt:lpstr>
      <vt:lpstr>保持数据一致性的常用封锁协议</vt:lpstr>
      <vt:lpstr>1. 一级封锁协议</vt:lpstr>
      <vt:lpstr>使用封锁机制解决丢失修改问题</vt:lpstr>
      <vt:lpstr>2. 二级封锁协议</vt:lpstr>
      <vt:lpstr>使用封锁机制解决读“脏”数据问题</vt:lpstr>
      <vt:lpstr>3. 三级封锁协议</vt:lpstr>
      <vt:lpstr>使用封锁机制解决不可重复读问题</vt:lpstr>
      <vt:lpstr>4．封锁协议小结</vt:lpstr>
      <vt:lpstr>第十一章  并发控制</vt:lpstr>
      <vt:lpstr>11.4  活锁和死锁</vt:lpstr>
      <vt:lpstr>11.4.1 活锁</vt:lpstr>
      <vt:lpstr>活锁（续）</vt:lpstr>
      <vt:lpstr>11.4.2  死锁</vt:lpstr>
      <vt:lpstr>解决死锁的方法</vt:lpstr>
      <vt:lpstr>1. 死锁的预防</vt:lpstr>
      <vt:lpstr>死锁的预防（续）</vt:lpstr>
      <vt:lpstr>（1）一次封锁法</vt:lpstr>
      <vt:lpstr>一次封锁法（续）</vt:lpstr>
      <vt:lpstr>（2）顺序封锁法</vt:lpstr>
      <vt:lpstr>死锁的预防（续）</vt:lpstr>
      <vt:lpstr>2. 死锁的诊断与解除</vt:lpstr>
      <vt:lpstr>（1） 超时法</vt:lpstr>
      <vt:lpstr>（2）等待图法</vt:lpstr>
      <vt:lpstr>等待图法（续）</vt:lpstr>
      <vt:lpstr>死锁的诊断与解除（续）</vt:lpstr>
      <vt:lpstr>第十一章  并发控制</vt:lpstr>
      <vt:lpstr>11.5  并发调度的可串行性</vt:lpstr>
      <vt:lpstr>11.5.1 可串行化调度</vt:lpstr>
      <vt:lpstr>可串行化调度（续）</vt:lpstr>
      <vt:lpstr>串行调度,正确的调度</vt:lpstr>
      <vt:lpstr>串行调度,正确的调度</vt:lpstr>
      <vt:lpstr>不可串行化调度，错误的调度</vt:lpstr>
      <vt:lpstr>可串行化调度，正确的调度</vt:lpstr>
      <vt:lpstr>PowerPoint 演示文稿</vt:lpstr>
      <vt:lpstr>11.5.2  冲突可串行化调度</vt:lpstr>
      <vt:lpstr>冲突可串行化（续）</vt:lpstr>
      <vt:lpstr>冲突可串行化（续）</vt:lpstr>
      <vt:lpstr>冲突可串行化调度</vt:lpstr>
      <vt:lpstr>第十一章  并发控制</vt:lpstr>
      <vt:lpstr>11.6  两段锁协议</vt:lpstr>
      <vt:lpstr>两段锁协议（续）</vt:lpstr>
      <vt:lpstr>两段锁协议（续）</vt:lpstr>
      <vt:lpstr>两段锁协议（续）</vt:lpstr>
      <vt:lpstr>两段锁协议（续）</vt:lpstr>
      <vt:lpstr>两段锁协议（续）</vt:lpstr>
      <vt:lpstr>两段锁协议（续）</vt:lpstr>
      <vt:lpstr>第十一章  并发控制</vt:lpstr>
      <vt:lpstr>封锁粒度</vt:lpstr>
      <vt:lpstr>选择封锁粒度原则</vt:lpstr>
      <vt:lpstr>选择封锁粒度的原则（续）</vt:lpstr>
      <vt:lpstr>11.7.1 多粒度封锁</vt:lpstr>
      <vt:lpstr>多粒度封锁（续）</vt:lpstr>
      <vt:lpstr>多粒度封锁协议</vt:lpstr>
      <vt:lpstr>显式封锁和隐式封锁</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Shu</dc:creator>
  <cp:keywords/>
  <dc:description/>
  <cp:lastModifiedBy>David yonggang</cp:lastModifiedBy>
  <cp:revision>127</cp:revision>
  <dcterms:created xsi:type="dcterms:W3CDTF">2016-02-29T10:04:19Z</dcterms:created>
  <dcterms:modified xsi:type="dcterms:W3CDTF">2020-05-11T01:57:37Z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