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723" r:id="rId4"/>
    <p:sldId id="724" r:id="rId5"/>
    <p:sldId id="718" r:id="rId6"/>
    <p:sldId id="720" r:id="rId7"/>
    <p:sldId id="719" r:id="rId8"/>
    <p:sldId id="721" r:id="rId9"/>
    <p:sldId id="722" r:id="rId10"/>
    <p:sldId id="569" r:id="rId11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 snapToObjects="1">
      <p:cViewPr varScale="1">
        <p:scale>
          <a:sx n="119" d="100"/>
          <a:sy n="119" d="100"/>
        </p:scale>
        <p:origin x="171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772"/>
    </p:cViewPr>
  </p:sorterViewPr>
  <p:notesViewPr>
    <p:cSldViewPr snapToObjects="1">
      <p:cViewPr varScale="1">
        <p:scale>
          <a:sx n="74" d="100"/>
          <a:sy n="74" d="100"/>
        </p:scale>
        <p:origin x="13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29703C9-5B5C-47D8-9B53-E03F6A848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7F806A-9047-46B7-A10D-A6790C109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7A070-9EA3-420B-A0FB-0B86E41A42A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42C97-E5A9-4720-80D9-E482C0D239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1BDF7F-19BD-4784-8B86-DB8288573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82D56-BE93-4C3A-B25A-C60D75A56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96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6EA4655-4958-4EAD-B08A-B90487EBBCA9}" type="datetimeFigureOut">
              <a:rPr lang="zh-CN" altLang="en-US"/>
              <a:t>2020/5/13</a:t>
            </a:fld>
            <a:endParaRPr lang="en-US"/>
          </a:p>
        </p:txBody>
      </p:sp>
      <p:sp>
        <p:nvSpPr>
          <p:cNvPr id="153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BD17F70-A2D1-4D11-B3F8-F94BCBBB4E9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50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E02C4FD-C069-42B0-A499-245555D0EA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3648D0-9F3C-4E94-A1C3-C104949F78A4}" type="slidenum">
              <a:rPr altLang="zh-CN" smtClean="0"/>
              <a:pPr/>
              <a:t>9</a:t>
            </a:fld>
            <a:endParaRPr lang="zh-CN" altLang="zh-CN"/>
          </a:p>
        </p:txBody>
      </p:sp>
      <p:sp>
        <p:nvSpPr>
          <p:cNvPr id="14339" name="Rectangle 2050">
            <a:extLst>
              <a:ext uri="{FF2B5EF4-FFF2-40B4-BE49-F238E27FC236}">
                <a16:creationId xmlns:a16="http://schemas.microsoft.com/office/drawing/2014/main" id="{DA32541B-6242-44AA-89D7-0597095BDD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14340" name="Rectangle 2051">
            <a:extLst>
              <a:ext uri="{FF2B5EF4-FFF2-40B4-BE49-F238E27FC236}">
                <a16:creationId xmlns:a16="http://schemas.microsoft.com/office/drawing/2014/main" id="{BA9AF2EB-626A-4E61-B051-93C7264B79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405" t="12910" r="2878" b="10757"/>
          <a:stretch>
            <a:fillRect/>
          </a:stretch>
        </p:blipFill>
        <p:spPr bwMode="auto">
          <a:xfrm>
            <a:off x="-22225" y="838200"/>
            <a:ext cx="9161463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6453188"/>
            <a:ext cx="9166225" cy="398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-28575"/>
            <a:ext cx="9166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9688"/>
            <a:ext cx="8229600" cy="113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1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tags" Target="../tags/tag11.xml"/><Relationship Id="rId7" Type="http://schemas.openxmlformats.org/officeDocument/2006/relationships/image" Target="../media/image20.jpe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9.jpe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23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36712"/>
            <a:ext cx="9144000" cy="56166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6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数据库系统概论</a:t>
            </a:r>
            <a:endParaRPr lang="en-US" altLang="zh-CN" sz="6600" dirty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  <a:sym typeface="宋体" panose="02010600030101010101" pitchFamily="2" charset="-122"/>
              </a:rPr>
              <a:t>An Introduction to Database System</a:t>
            </a:r>
            <a:r>
              <a:rPr lang="zh-CN" altLang="en-US" sz="6000" dirty="0">
                <a:solidFill>
                  <a:srgbClr val="002060"/>
                </a:solidFill>
                <a:latin typeface="Microsoft Himalaya" panose="01010100010101010101" pitchFamily="2" charset="0"/>
                <a:ea typeface="黑体" panose="02010609060101010101" pitchFamily="49" charset="-122"/>
                <a:cs typeface="Microsoft Himalaya" panose="01010100010101010101" pitchFamily="2" charset="0"/>
                <a:sym typeface="宋体" panose="02010600030101010101" pitchFamily="2" charset="-122"/>
              </a:rPr>
              <a:t> </a:t>
            </a:r>
            <a:endParaRPr lang="en-US" altLang="zh-CN" sz="3600" b="1" dirty="0">
              <a:solidFill>
                <a:srgbClr val="00206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A2C88D-72E9-4504-83A9-2D3DBD37DA7F}"/>
              </a:ext>
            </a:extLst>
          </p:cNvPr>
          <p:cNvSpPr/>
          <p:nvPr/>
        </p:nvSpPr>
        <p:spPr>
          <a:xfrm>
            <a:off x="3851920" y="515719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2020.5.13</a:t>
            </a:r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4ACC5-CBDC-48DC-A69D-4D4B2FA9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笔试 闭卷 时间未定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90F49-A932-4791-A796-DDBED152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考试题型：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 填空题      </a:t>
            </a:r>
            <a:r>
              <a:rPr lang="en-US" altLang="zh-CN" dirty="0"/>
              <a:t>	20</a:t>
            </a:r>
            <a:r>
              <a:rPr lang="zh-CN" altLang="en-US" dirty="0"/>
              <a:t>分，每题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 名词解释  </a:t>
            </a:r>
            <a:r>
              <a:rPr lang="en-US" altLang="zh-CN" dirty="0"/>
              <a:t>	20</a:t>
            </a:r>
            <a:r>
              <a:rPr lang="zh-CN" altLang="en-US" dirty="0"/>
              <a:t>分，每题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 综合题</a:t>
            </a:r>
            <a:r>
              <a:rPr lang="en-US" altLang="zh-CN" dirty="0"/>
              <a:t>		40</a:t>
            </a:r>
            <a:r>
              <a:rPr lang="zh-CN" altLang="en-US" dirty="0"/>
              <a:t>分 （</a:t>
            </a:r>
            <a:r>
              <a:rPr lang="en-US" altLang="zh-CN" dirty="0"/>
              <a:t>SQL</a:t>
            </a:r>
            <a:r>
              <a:rPr lang="zh-CN" altLang="en-US" dirty="0"/>
              <a:t>语句与关系代数）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四 计算题</a:t>
            </a:r>
            <a:r>
              <a:rPr lang="en-US" altLang="zh-CN" dirty="0"/>
              <a:t>		10</a:t>
            </a:r>
            <a:r>
              <a:rPr lang="zh-CN" altLang="en-US" dirty="0"/>
              <a:t>分 （规范化）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五 设计题</a:t>
            </a:r>
            <a:r>
              <a:rPr lang="en-US" altLang="zh-CN" dirty="0"/>
              <a:t>		10</a:t>
            </a:r>
            <a:r>
              <a:rPr lang="zh-CN" altLang="en-US" dirty="0"/>
              <a:t>分 （数据库设计）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考试时间：</a:t>
            </a:r>
            <a:r>
              <a:rPr lang="en-US" altLang="zh-CN" dirty="0"/>
              <a:t>90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41252F-E33E-41C6-B00C-A6D55C4AA1E0}"/>
              </a:ext>
            </a:extLst>
          </p:cNvPr>
          <p:cNvSpPr/>
          <p:nvPr/>
        </p:nvSpPr>
        <p:spPr>
          <a:xfrm>
            <a:off x="5086400" y="5156395"/>
            <a:ext cx="3600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期末了，</a:t>
            </a:r>
            <a:endParaRPr lang="en-US" altLang="zh-CN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说一件重要的事儿。。。</a:t>
            </a:r>
          </a:p>
        </p:txBody>
      </p:sp>
    </p:spTree>
    <p:extLst>
      <p:ext uri="{BB962C8B-B14F-4D97-AF65-F5344CB8AC3E}">
        <p14:creationId xmlns:p14="http://schemas.microsoft.com/office/powerpoint/2010/main" val="38664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1706" y="94137"/>
            <a:ext cx="664462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32"/>
            <a:r>
              <a:rPr lang="zh-CN" altLang="en-US" sz="3750" b="1" kern="0" dirty="0">
                <a:solidFill>
                  <a:srgbClr val="FFFFFF"/>
                </a:solidFill>
                <a:cs typeface="+mn-ea"/>
                <a:sym typeface="+mn-lt"/>
              </a:rPr>
              <a:t>尽快适应网络教学</a:t>
            </a:r>
            <a:endParaRPr lang="zh-CN" altLang="zh-CN" sz="375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20F67AC1-4129-4F0F-90AA-90BAC89A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46" y="836712"/>
            <a:ext cx="4752528" cy="228095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01624207-C8B1-43DF-A477-E5352103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358" y="4181249"/>
            <a:ext cx="5184362" cy="2236717"/>
          </a:xfrm>
          <a:prstGeom prst="rect">
            <a:avLst/>
          </a:prstGeom>
        </p:spPr>
      </p:pic>
      <p:sp>
        <p:nvSpPr>
          <p:cNvPr id="126" name="箭头: 右 125">
            <a:extLst>
              <a:ext uri="{FF2B5EF4-FFF2-40B4-BE49-F238E27FC236}">
                <a16:creationId xmlns:a16="http://schemas.microsoft.com/office/drawing/2014/main" id="{2380F42F-5495-4D17-8F9E-C9026605D5F7}"/>
              </a:ext>
            </a:extLst>
          </p:cNvPr>
          <p:cNvSpPr/>
          <p:nvPr/>
        </p:nvSpPr>
        <p:spPr>
          <a:xfrm rot="5400000">
            <a:off x="4063095" y="3073809"/>
            <a:ext cx="1017809" cy="115212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DD33FB-CE1B-4EE6-B90C-A5AC0A259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5" y="119281"/>
            <a:ext cx="7991475" cy="6191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2474D84-5D2D-475F-9EDF-CDC606469D04}"/>
              </a:ext>
            </a:extLst>
          </p:cNvPr>
          <p:cNvSpPr/>
          <p:nvPr/>
        </p:nvSpPr>
        <p:spPr>
          <a:xfrm>
            <a:off x="5774489" y="1484784"/>
            <a:ext cx="26236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2020.2.17 </a:t>
            </a:r>
          </a:p>
          <a:p>
            <a:r>
              <a:rPr lang="zh-CN" altLang="en-U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第一节网课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FE464B-A935-4687-9750-3DE542F2E1DD}"/>
              </a:ext>
            </a:extLst>
          </p:cNvPr>
          <p:cNvSpPr/>
          <p:nvPr/>
        </p:nvSpPr>
        <p:spPr>
          <a:xfrm>
            <a:off x="5805878" y="2846715"/>
            <a:ext cx="26236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当时没想到，</a:t>
            </a:r>
            <a:endParaRPr lang="en-US" altLang="zh-CN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一直上到最后一节，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还是网课。</a:t>
            </a:r>
            <a:endParaRPr lang="zh-CN" alt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33B842-69C6-41D9-BAE8-4246AA95908D}"/>
              </a:ext>
            </a:extLst>
          </p:cNvPr>
          <p:cNvSpPr/>
          <p:nvPr/>
        </p:nvSpPr>
        <p:spPr>
          <a:xfrm>
            <a:off x="164629" y="4509120"/>
            <a:ext cx="308984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2020</a:t>
            </a:r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年那个春天，</a:t>
            </a:r>
            <a:endParaRPr lang="en-US" altLang="zh-CN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一次“别致”的数据库学习。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若干年后再看，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也许别有一番滋味。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停课不停学，</a:t>
            </a:r>
            <a:endParaRPr lang="en-US" altLang="zh-CN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我们做到了。</a:t>
            </a:r>
            <a:endParaRPr lang="zh-CN" alt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06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824542-E433-41DB-A332-8A7E134E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" y="1484784"/>
            <a:ext cx="4290972" cy="45365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0782ED-ECD9-48A3-8BD2-A6335AA29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17" y="836712"/>
            <a:ext cx="4315211" cy="1944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324838-956A-4433-BC49-08181EE7E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80928"/>
            <a:ext cx="4217527" cy="18496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52B42B-F196-406E-8B3D-C205542D4795}"/>
              </a:ext>
            </a:extLst>
          </p:cNvPr>
          <p:cNvSpPr/>
          <p:nvPr/>
        </p:nvSpPr>
        <p:spPr>
          <a:xfrm>
            <a:off x="7042148" y="1196752"/>
            <a:ext cx="19943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共完成作业</a:t>
            </a:r>
            <a:r>
              <a:rPr lang="en-US" altLang="zh-CN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21</a:t>
            </a:r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次</a:t>
            </a:r>
            <a:endParaRPr lang="en-US" altLang="zh-CN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其中</a:t>
            </a: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SQL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练习</a:t>
            </a: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次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大作业</a:t>
            </a:r>
            <a:r>
              <a:rPr lang="en-US" altLang="zh-CN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CEC14A-92CB-48F5-BDA7-221F65567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24207"/>
            <a:ext cx="2567222" cy="40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A132F8-2331-4DC5-BD3C-8E8FD229E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071346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2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2">
            <a:extLst>
              <a:ext uri="{FF2B5EF4-FFF2-40B4-BE49-F238E27FC236}">
                <a16:creationId xmlns:a16="http://schemas.microsoft.com/office/drawing/2014/main" id="{536D0498-314F-4D82-8AD8-C7767EB9DA3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 lIns="68580" tIns="34290" rIns="68580" bIns="34290"/>
          <a:lstStyle/>
          <a:p>
            <a:r>
              <a:rPr lang="zh-CN" altLang="en-US"/>
              <a:t>数据库在日常生活中的应用</a:t>
            </a:r>
          </a:p>
        </p:txBody>
      </p:sp>
      <p:sp>
        <p:nvSpPr>
          <p:cNvPr id="9219" name="内容占位符 13">
            <a:extLst>
              <a:ext uri="{FF2B5EF4-FFF2-40B4-BE49-F238E27FC236}">
                <a16:creationId xmlns:a16="http://schemas.microsoft.com/office/drawing/2014/main" id="{16165CBE-4214-4041-824E-1EE85821284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923925" y="1700808"/>
            <a:ext cx="2435225" cy="3548063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"/>
            </a:pPr>
            <a:r>
              <a:rPr lang="zh-CN" altLang="en-US" dirty="0"/>
              <a:t>选课系统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"/>
            </a:pPr>
            <a:r>
              <a:rPr lang="zh-CN" altLang="en-US" dirty="0"/>
              <a:t>银行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"/>
            </a:pPr>
            <a:r>
              <a:rPr lang="zh-CN" altLang="zh-CN" dirty="0"/>
              <a:t>火车</a:t>
            </a:r>
            <a:r>
              <a:rPr lang="zh-CN" altLang="en-US" dirty="0"/>
              <a:t>购票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"/>
            </a:pPr>
            <a:r>
              <a:rPr lang="zh-CN" altLang="en-US" dirty="0"/>
              <a:t>网络购物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"/>
            </a:pPr>
            <a:r>
              <a:rPr lang="zh-CN" altLang="en-US" dirty="0"/>
              <a:t>校园一卡通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"/>
            </a:pPr>
            <a:r>
              <a:rPr lang="zh-CN" altLang="en-US" dirty="0"/>
              <a:t>图书管理</a:t>
            </a:r>
          </a:p>
        </p:txBody>
      </p:sp>
      <p:pic>
        <p:nvPicPr>
          <p:cNvPr id="9220" name="图片 14" descr="ul1284-3535">
            <a:extLst>
              <a:ext uri="{FF2B5EF4-FFF2-40B4-BE49-F238E27FC236}">
                <a16:creationId xmlns:a16="http://schemas.microsoft.com/office/drawing/2014/main" id="{7CEFC560-030F-4546-A851-45605414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700808"/>
            <a:ext cx="473075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965742-A516-4D12-95FE-5708B26D3F49}"/>
              </a:ext>
            </a:extLst>
          </p:cNvPr>
          <p:cNvSpPr/>
          <p:nvPr/>
        </p:nvSpPr>
        <p:spPr>
          <a:xfrm>
            <a:off x="3533775" y="5583932"/>
            <a:ext cx="32403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学完数据库后，</a:t>
            </a:r>
            <a:endParaRPr lang="en-US" altLang="zh-CN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再次审视曾经熟悉的系统。</a:t>
            </a:r>
            <a:endParaRPr lang="zh-CN" alt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内容占位符 4" descr="6619384355142032265">
            <a:extLst>
              <a:ext uri="{FF2B5EF4-FFF2-40B4-BE49-F238E27FC236}">
                <a16:creationId xmlns:a16="http://schemas.microsoft.com/office/drawing/2014/main" id="{1AEC1DA9-A77D-45FF-915E-EE0355A38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768350"/>
            <a:ext cx="9147176" cy="6121400"/>
          </a:xfrm>
        </p:spPr>
      </p:pic>
      <p:sp>
        <p:nvSpPr>
          <p:cNvPr id="11267" name="标题 1">
            <a:extLst>
              <a:ext uri="{FF2B5EF4-FFF2-40B4-BE49-F238E27FC236}">
                <a16:creationId xmlns:a16="http://schemas.microsoft.com/office/drawing/2014/main" id="{6D1B0B2D-6326-480A-82DD-5921AA29D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-26988"/>
            <a:ext cx="7886700" cy="938213"/>
          </a:xfrm>
        </p:spPr>
        <p:txBody>
          <a:bodyPr/>
          <a:lstStyle/>
          <a:p>
            <a:pPr algn="l"/>
            <a:r>
              <a:rPr lang="zh-CN" altLang="en-US"/>
              <a:t>理论课：数据库系统原理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2ECB1E-96E6-4FE1-BCF6-EC8394B13BF1}"/>
              </a:ext>
            </a:extLst>
          </p:cNvPr>
          <p:cNvSpPr/>
          <p:nvPr/>
        </p:nvSpPr>
        <p:spPr>
          <a:xfrm>
            <a:off x="4211960" y="1298076"/>
            <a:ext cx="38884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这张图，看上去变得不再像天书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2">
            <a:extLst>
              <a:ext uri="{FF2B5EF4-FFF2-40B4-BE49-F238E27FC236}">
                <a16:creationId xmlns:a16="http://schemas.microsoft.com/office/drawing/2014/main" id="{6A0AD53A-974E-4802-B71B-509EBEB99D1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 lIns="68580" tIns="34290" rIns="68580" bIns="34290"/>
          <a:lstStyle/>
          <a:p>
            <a:r>
              <a:rPr lang="zh-CN" altLang="en-US"/>
              <a:t>主流数据库软件</a:t>
            </a:r>
          </a:p>
        </p:txBody>
      </p:sp>
      <p:pic>
        <p:nvPicPr>
          <p:cNvPr id="10243" name="图片 14" descr="ori_537ab77d0d461">
            <a:extLst>
              <a:ext uri="{FF2B5EF4-FFF2-40B4-BE49-F238E27FC236}">
                <a16:creationId xmlns:a16="http://schemas.microsoft.com/office/drawing/2014/main" id="{48D8A8EB-0023-4F69-95C3-B25D76B96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889500"/>
            <a:ext cx="2909888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15" descr="u=108818484,2237747645&amp;fm=27&amp;gp=0">
            <a:extLst>
              <a:ext uri="{FF2B5EF4-FFF2-40B4-BE49-F238E27FC236}">
                <a16:creationId xmlns:a16="http://schemas.microsoft.com/office/drawing/2014/main" id="{1F4B6963-CBC9-4B5A-89D1-432DF8BF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860800"/>
            <a:ext cx="2503487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16" descr="u=2981185211,875389617&amp;fm=27&amp;gp=0">
            <a:extLst>
              <a:ext uri="{FF2B5EF4-FFF2-40B4-BE49-F238E27FC236}">
                <a16:creationId xmlns:a16="http://schemas.microsoft.com/office/drawing/2014/main" id="{4C67E818-DB6D-4539-B8CE-16BE6B55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2017713"/>
            <a:ext cx="2628900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17" descr="timg">
            <a:extLst>
              <a:ext uri="{FF2B5EF4-FFF2-40B4-BE49-F238E27FC236}">
                <a16:creationId xmlns:a16="http://schemas.microsoft.com/office/drawing/2014/main" id="{83871100-0ED8-40C7-8F1C-D06BF52C1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09925"/>
            <a:ext cx="241935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18" descr="timg (1)">
            <a:extLst>
              <a:ext uri="{FF2B5EF4-FFF2-40B4-BE49-F238E27FC236}">
                <a16:creationId xmlns:a16="http://schemas.microsoft.com/office/drawing/2014/main" id="{D3F4943A-BA53-4F95-8C8C-96FC7F15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565275"/>
            <a:ext cx="3860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FC180C4-1A73-4185-89E9-1C3B3B28114C}"/>
              </a:ext>
            </a:extLst>
          </p:cNvPr>
          <p:cNvSpPr/>
          <p:nvPr/>
        </p:nvSpPr>
        <p:spPr>
          <a:xfrm>
            <a:off x="5268472" y="1667408"/>
            <a:ext cx="32403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较为熟练的掌握了一个</a:t>
            </a:r>
            <a:r>
              <a:rPr lang="en-US" altLang="zh-CN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DBMS</a:t>
            </a:r>
            <a:endParaRPr lang="zh-CN" alt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5C5B474-95AC-4DC4-855B-3B2A86FE0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150813"/>
            <a:ext cx="6035675" cy="774700"/>
          </a:xfrm>
        </p:spPr>
        <p:txBody>
          <a:bodyPr/>
          <a:lstStyle/>
          <a:p>
            <a:r>
              <a:rPr lang="zh-CN" altLang="en-US"/>
              <a:t>实验课：</a:t>
            </a:r>
            <a:r>
              <a:rPr lang="en-US" altLang="zh-CN"/>
              <a:t>SQLserver</a:t>
            </a:r>
            <a:r>
              <a:rPr lang="zh-CN" altLang="en-US"/>
              <a:t>使用</a:t>
            </a:r>
          </a:p>
        </p:txBody>
      </p:sp>
      <p:pic>
        <p:nvPicPr>
          <p:cNvPr id="12291" name="内容占位符 3" descr="2014012801265736002">
            <a:extLst>
              <a:ext uri="{FF2B5EF4-FFF2-40B4-BE49-F238E27FC236}">
                <a16:creationId xmlns:a16="http://schemas.microsoft.com/office/drawing/2014/main" id="{6E2649AB-732A-43B9-AE45-3A8A4606E0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3" y="1052736"/>
            <a:ext cx="9109075" cy="5045075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4E8A14-6683-4400-B79B-3B704D1685F1}"/>
              </a:ext>
            </a:extLst>
          </p:cNvPr>
          <p:cNvSpPr/>
          <p:nvPr/>
        </p:nvSpPr>
        <p:spPr>
          <a:xfrm>
            <a:off x="539552" y="5373216"/>
            <a:ext cx="3600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踩了很多坑，</a:t>
            </a:r>
            <a:endParaRPr lang="en-US" altLang="zh-CN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掌握了标准</a:t>
            </a:r>
            <a:r>
              <a:rPr lang="en-US" altLang="zh-CN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SQL</a:t>
            </a:r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与</a:t>
            </a:r>
            <a:r>
              <a:rPr lang="en-US" altLang="zh-CN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T-SQL</a:t>
            </a:r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的不同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DC8A2304-16A3-4E65-8709-E1B1DBC3B26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"/>
            <a:ext cx="8229600" cy="1007109"/>
          </a:xfrm>
        </p:spPr>
        <p:txBody>
          <a:bodyPr lIns="68580" tIns="34290" rIns="68580" bIns="34290" rtlCol="0">
            <a:normAutofit fontScale="90000"/>
          </a:bodyPr>
          <a:lstStyle/>
          <a:p>
            <a:pPr algn="l" eaLnBrk="1" fontAlgn="auto" hangingPunct="1">
              <a:defRPr/>
            </a:pPr>
            <a:r>
              <a:rPr lang="en-US" altLang="zh-CN" sz="2800" noProof="1">
                <a:ea typeface="黑体" panose="02010609060101010101" pitchFamily="49" charset="-122"/>
              </a:rPr>
              <a:t>教材：</a:t>
            </a:r>
            <a:r>
              <a:rPr lang="en-US" altLang="zh-CN" sz="2800" noProof="1">
                <a:ea typeface="黑体" panose="02010609060101010101" pitchFamily="49" charset="-122"/>
                <a:sym typeface="黑体" panose="02010609060101010101" pitchFamily="49" charset="-122"/>
              </a:rPr>
              <a:t>王珊,萨师煊.数据库系统概论（第5版） 2014.9</a:t>
            </a:r>
            <a:b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zh-CN" altLang="en-US" noProof="1"/>
          </a:p>
        </p:txBody>
      </p:sp>
      <p:sp>
        <p:nvSpPr>
          <p:cNvPr id="13315" name="内容占位符 13">
            <a:extLst>
              <a:ext uri="{FF2B5EF4-FFF2-40B4-BE49-F238E27FC236}">
                <a16:creationId xmlns:a16="http://schemas.microsoft.com/office/drawing/2014/main" id="{EB02D3F2-8130-4C2D-916E-AF9369D8EB1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07988" y="3022600"/>
            <a:ext cx="8070850" cy="32988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1978年：萨师煊（1922~2010）率先在国内开设了数据库课程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1983年</a:t>
            </a:r>
            <a:r>
              <a:rPr lang="zh-CN" altLang="en-US" sz="1800" dirty="0"/>
              <a:t>：</a:t>
            </a:r>
            <a:r>
              <a:rPr lang="en-US" altLang="zh-CN" sz="1800" dirty="0">
                <a:sym typeface="宋体" panose="02010600030101010101" pitchFamily="2" charset="-122"/>
              </a:rPr>
              <a:t>《</a:t>
            </a:r>
            <a:r>
              <a:rPr lang="en-US" altLang="zh-CN" sz="1800" dirty="0" err="1">
                <a:sym typeface="宋体" panose="02010600030101010101" pitchFamily="2" charset="-122"/>
              </a:rPr>
              <a:t>数据库系统概论》</a:t>
            </a:r>
            <a:r>
              <a:rPr lang="en-US" altLang="zh-CN" sz="1800" dirty="0" err="1"/>
              <a:t>萨师煊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王珊</a:t>
            </a:r>
            <a:r>
              <a:rPr lang="zh-CN" altLang="en-US" sz="1800" dirty="0"/>
              <a:t>，编著中国</a:t>
            </a:r>
            <a:r>
              <a:rPr lang="en-US" altLang="zh-CN" sz="1800" dirty="0" err="1"/>
              <a:t>第一本</a:t>
            </a:r>
            <a:r>
              <a:rPr lang="zh-CN" altLang="en-US" sz="1800" dirty="0"/>
              <a:t>数据库</a:t>
            </a:r>
            <a:r>
              <a:rPr lang="en-US" altLang="zh-CN" sz="1800" dirty="0" err="1"/>
              <a:t>教材</a:t>
            </a:r>
            <a:endParaRPr lang="en-US" altLang="zh-CN" sz="1800" dirty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1991年：《</a:t>
            </a:r>
            <a:r>
              <a:rPr lang="en-US" altLang="zh-CN" sz="1800" dirty="0" err="1"/>
              <a:t>数据库系统概论》第二版</a:t>
            </a:r>
            <a:endParaRPr lang="en-US" altLang="zh-CN" sz="1800" dirty="0"/>
          </a:p>
          <a:p>
            <a:pPr marL="342900" lvl="1" indent="-34290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2000年：《</a:t>
            </a:r>
            <a:r>
              <a:rPr lang="en-US" altLang="zh-CN" sz="1800" dirty="0" err="1"/>
              <a:t>数据库系统概论》第三版</a:t>
            </a:r>
            <a:endParaRPr lang="en-US" altLang="zh-CN" sz="1800" dirty="0"/>
          </a:p>
          <a:p>
            <a:pPr marL="342900" lvl="1" indent="-34290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2006年：《</a:t>
            </a:r>
            <a:r>
              <a:rPr lang="en-US" altLang="zh-CN" sz="1800" dirty="0" err="1"/>
              <a:t>数据库系统概论》第四版</a:t>
            </a:r>
            <a:endParaRPr lang="en-US" altLang="zh-CN" sz="1800" dirty="0"/>
          </a:p>
          <a:p>
            <a:pPr marL="342900" lvl="1" indent="-34290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2014年：《</a:t>
            </a:r>
            <a:r>
              <a:rPr lang="en-US" altLang="zh-CN" sz="1800" dirty="0" err="1">
                <a:sym typeface="Arial" panose="020B0604020202020204" pitchFamily="34" charset="0"/>
              </a:rPr>
              <a:t>数据库系统概论》第</a:t>
            </a:r>
            <a:r>
              <a:rPr lang="zh-CN" altLang="en-US" sz="1800" dirty="0">
                <a:sym typeface="Arial" panose="020B0604020202020204" pitchFamily="34" charset="0"/>
              </a:rPr>
              <a:t>五</a:t>
            </a:r>
            <a:r>
              <a:rPr lang="en-US" altLang="zh-CN" sz="1800" dirty="0">
                <a:sym typeface="Arial" panose="020B0604020202020204" pitchFamily="34" charset="0"/>
              </a:rPr>
              <a:t>版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</a:p>
          <a:p>
            <a:pPr algn="just" eaLnBrk="1" hangingPunct="1">
              <a:lnSpc>
                <a:spcPct val="120000"/>
              </a:lnSpc>
            </a:pPr>
            <a:endParaRPr lang="en-US" altLang="zh-CN" sz="1800" dirty="0"/>
          </a:p>
        </p:txBody>
      </p:sp>
      <p:sp>
        <p:nvSpPr>
          <p:cNvPr id="13316" name="文本框 15">
            <a:extLst>
              <a:ext uri="{FF2B5EF4-FFF2-40B4-BE49-F238E27FC236}">
                <a16:creationId xmlns:a16="http://schemas.microsoft.com/office/drawing/2014/main" id="{514F1A9F-02C6-4971-A106-8C9763577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1457325"/>
            <a:ext cx="24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B0F0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</a:p>
        </p:txBody>
      </p:sp>
      <p:grpSp>
        <p:nvGrpSpPr>
          <p:cNvPr id="13317" name="组合 5">
            <a:extLst>
              <a:ext uri="{FF2B5EF4-FFF2-40B4-BE49-F238E27FC236}">
                <a16:creationId xmlns:a16="http://schemas.microsoft.com/office/drawing/2014/main" id="{D50F2CCE-F90B-46AA-B9C8-BB2AED096501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987425"/>
            <a:ext cx="8299450" cy="2149475"/>
            <a:chOff x="170" y="1556"/>
            <a:chExt cx="13070" cy="3385"/>
          </a:xfrm>
        </p:grpSpPr>
        <p:pic>
          <p:nvPicPr>
            <p:cNvPr id="13318" name="图片 14" descr="database">
              <a:extLst>
                <a:ext uri="{FF2B5EF4-FFF2-40B4-BE49-F238E27FC236}">
                  <a16:creationId xmlns:a16="http://schemas.microsoft.com/office/drawing/2014/main" id="{781A3039-E174-46F1-9972-91641F3F7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4" y="1556"/>
              <a:ext cx="2546" cy="3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1" descr="1">
              <a:extLst>
                <a:ext uri="{FF2B5EF4-FFF2-40B4-BE49-F238E27FC236}">
                  <a16:creationId xmlns:a16="http://schemas.microsoft.com/office/drawing/2014/main" id="{02269BEE-C1B4-4262-83C2-4C6DD0EFD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" y="1556"/>
              <a:ext cx="2504" cy="3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图片 2" descr="2">
              <a:extLst>
                <a:ext uri="{FF2B5EF4-FFF2-40B4-BE49-F238E27FC236}">
                  <a16:creationId xmlns:a16="http://schemas.microsoft.com/office/drawing/2014/main" id="{D9355169-2AF7-4CCE-9C2A-144EA4CCF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" y="1556"/>
              <a:ext cx="2538" cy="3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1" name="图片 3" descr="3">
              <a:extLst>
                <a:ext uri="{FF2B5EF4-FFF2-40B4-BE49-F238E27FC236}">
                  <a16:creationId xmlns:a16="http://schemas.microsoft.com/office/drawing/2014/main" id="{3C8FFE75-C58C-4955-BF82-FBA56D953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" y="1556"/>
              <a:ext cx="2486" cy="3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2" name="图片 4" descr="4">
              <a:extLst>
                <a:ext uri="{FF2B5EF4-FFF2-40B4-BE49-F238E27FC236}">
                  <a16:creationId xmlns:a16="http://schemas.microsoft.com/office/drawing/2014/main" id="{C0212B25-4877-4425-B6AA-F45E4C1D6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" y="1556"/>
              <a:ext cx="2730" cy="3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AC1350E-F9BB-4AE0-A81B-DE2567473470}"/>
              </a:ext>
            </a:extLst>
          </p:cNvPr>
          <p:cNvSpPr/>
          <p:nvPr/>
        </p:nvSpPr>
        <p:spPr>
          <a:xfrm>
            <a:off x="5067668" y="5058464"/>
            <a:ext cx="38060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教材用的电子版，</a:t>
            </a:r>
            <a:endParaRPr lang="en-US" altLang="zh-CN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感觉欠王珊老师一个正版。。。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22"/>
  <p:tag name="KSO_WM_UNIT_TYPE" val="a"/>
  <p:tag name="KSO_WM_UNIT_INDEX" val="1"/>
  <p:tag name="KSO_WM_UNIT_ID" val="custom20164422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22"/>
  <p:tag name="KSO_WM_UNIT_TYPE" val="f"/>
  <p:tag name="KSO_WM_UNIT_INDEX" val="1"/>
  <p:tag name="KSO_WM_UNIT_ID" val="custom2016442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2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22"/>
  <p:tag name="KSO_WM_TAG_VERSION" val="1.0"/>
  <p:tag name="KSO_WM_SLIDE_ID" val="custom201644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22"/>
  <p:tag name="KSO_WM_UNIT_TYPE" val="a"/>
  <p:tag name="KSO_WM_UNIT_INDEX" val="1"/>
  <p:tag name="KSO_WM_UNIT_ID" val="custom20164422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22"/>
  <p:tag name="KSO_WM_UNIT_TYPE" val="f"/>
  <p:tag name="KSO_WM_UNIT_INDEX" val="1"/>
  <p:tag name="KSO_WM_UNIT_ID" val="custom20164422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2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644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22"/>
  <p:tag name="KSO_WM_TAG_VERSION" val="1.0"/>
  <p:tag name="KSO_WM_SLIDE_ID" val="custom201644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22"/>
  <p:tag name="KSO_WM_UNIT_TYPE" val="a"/>
  <p:tag name="KSO_WM_UNIT_INDEX" val="1"/>
  <p:tag name="KSO_WM_UNIT_ID" val="custom20164422_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644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22"/>
  <p:tag name="KSO_WM_TAG_VERSION" val="1.0"/>
  <p:tag name="KSO_WM_SLIDE_ID" val="custom201644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311</Words>
  <Application>Microsoft Office PowerPoint</Application>
  <PresentationFormat>全屏显示(4:3)</PresentationFormat>
  <Paragraphs>59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华文行楷</vt:lpstr>
      <vt:lpstr>微软雅黑</vt:lpstr>
      <vt:lpstr>Arial</vt:lpstr>
      <vt:lpstr>Calibri</vt:lpstr>
      <vt:lpstr>Microsoft Himalaya</vt:lpstr>
      <vt:lpstr>Wingdings</vt:lpstr>
      <vt:lpstr>数据库系统概论</vt:lpstr>
      <vt:lpstr>PowerPoint 演示文稿</vt:lpstr>
      <vt:lpstr>PowerPoint 演示文稿</vt:lpstr>
      <vt:lpstr>PowerPoint 演示文稿</vt:lpstr>
      <vt:lpstr>PowerPoint 演示文稿</vt:lpstr>
      <vt:lpstr>数据库在日常生活中的应用</vt:lpstr>
      <vt:lpstr>理论课：数据库系统原理</vt:lpstr>
      <vt:lpstr>主流数据库软件</vt:lpstr>
      <vt:lpstr>实验课：SQLserver使用</vt:lpstr>
      <vt:lpstr>教材：王珊,萨师煊.数据库系统概论（第5版） 2014.9 </vt:lpstr>
      <vt:lpstr>笔试 闭卷 时间未定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David yonggang</cp:lastModifiedBy>
  <cp:revision>120</cp:revision>
  <dcterms:created xsi:type="dcterms:W3CDTF">2018-05-21T06:37:00Z</dcterms:created>
  <dcterms:modified xsi:type="dcterms:W3CDTF">2020-05-13T06:13:32Z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