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8" r:id="rId2"/>
    <p:sldId id="391" r:id="rId3"/>
    <p:sldId id="392" r:id="rId4"/>
    <p:sldId id="393" r:id="rId5"/>
    <p:sldId id="394" r:id="rId6"/>
    <p:sldId id="395" r:id="rId7"/>
    <p:sldId id="396" r:id="rId8"/>
    <p:sldId id="590" r:id="rId9"/>
    <p:sldId id="398" r:id="rId10"/>
    <p:sldId id="399" r:id="rId11"/>
    <p:sldId id="400" r:id="rId12"/>
    <p:sldId id="401" r:id="rId13"/>
    <p:sldId id="402" r:id="rId14"/>
    <p:sldId id="405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7" r:id="rId34"/>
    <p:sldId id="428" r:id="rId35"/>
    <p:sldId id="431" r:id="rId36"/>
    <p:sldId id="447" r:id="rId37"/>
    <p:sldId id="433" r:id="rId38"/>
    <p:sldId id="434" r:id="rId39"/>
    <p:sldId id="435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50" r:id="rId51"/>
    <p:sldId id="451" r:id="rId52"/>
    <p:sldId id="453" r:id="rId53"/>
    <p:sldId id="454" r:id="rId54"/>
    <p:sldId id="455" r:id="rId55"/>
    <p:sldId id="460" r:id="rId56"/>
    <p:sldId id="461" r:id="rId57"/>
    <p:sldId id="462" r:id="rId58"/>
    <p:sldId id="463" r:id="rId59"/>
    <p:sldId id="469" r:id="rId60"/>
    <p:sldId id="470" r:id="rId61"/>
    <p:sldId id="471" r:id="rId62"/>
    <p:sldId id="472" r:id="rId63"/>
    <p:sldId id="473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570" r:id="rId78"/>
    <p:sldId id="488" r:id="rId79"/>
    <p:sldId id="489" r:id="rId80"/>
    <p:sldId id="675" r:id="rId81"/>
    <p:sldId id="676" r:id="rId82"/>
    <p:sldId id="490" r:id="rId83"/>
    <p:sldId id="491" r:id="rId84"/>
    <p:sldId id="492" r:id="rId85"/>
    <p:sldId id="493" r:id="rId86"/>
    <p:sldId id="494" r:id="rId87"/>
    <p:sldId id="495" r:id="rId88"/>
    <p:sldId id="496" r:id="rId89"/>
    <p:sldId id="528" r:id="rId9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D32E35-A0D7-4C0E-81FB-AF2D7A4E9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6F2AC1-2DE6-4CE6-BF5C-5E7F0BF85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766C5-D6DB-4153-91A9-0A3F67C21E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34415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FF6434-7ECB-40DB-8354-FF21DA7C0D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625" y="10344150"/>
            <a:ext cx="2951163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 noProof="1" smtClean="0"/>
            </a:lvl1pPr>
          </a:lstStyle>
          <a:p>
            <a:fld id="{7E3588D0-44B5-4FCC-B93A-E9EEE14C93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61AA90-680A-40F8-993E-E98B509E0E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7993D7C-88EA-4C7A-9687-F2AFE803D0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3D6812D-54C8-4F2C-9393-75862A2EAAA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71C3FA6-FC71-403F-809F-7C110039A6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FF98A2-A3AE-4E76-B985-AD712A56CD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F1390A4-B499-4492-8679-C4157E259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EE249069-15C3-4471-B278-E07ADE805783}" type="slidenum">
              <a:rPr lang="zh-CN" altLang="en-US"/>
              <a:pPr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4D597D5F-E45B-44F7-9AE7-1B36BFCD5D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20482" name="备注占位符 2">
            <a:extLst>
              <a:ext uri="{FF2B5EF4-FFF2-40B4-BE49-F238E27FC236}">
                <a16:creationId xmlns:a16="http://schemas.microsoft.com/office/drawing/2014/main" id="{04E4AB40-3C69-4BD8-AB76-8242528F80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D54A35D6-FAD1-4096-8E9F-9CA1281B9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648752-0CB5-4B56-A01A-A20D1D9E39A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AD40852-C991-49B6-997C-F3170B822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750C59-9290-4F2A-8ED8-17D526D2AF2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415B7AC-C45D-4881-B37A-8591881E19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C9CDA57-B7DE-4585-8519-1484A5F996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A97829E-05F9-4799-B4EA-704C3ACDF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14F412-3F34-4485-8C3A-51B77B4C95E2}" type="slidenum">
              <a:rPr altLang="zh-CN" smtClean="0"/>
              <a:pPr/>
              <a:t>89</a:t>
            </a:fld>
            <a:endParaRPr lang="zh-CN" altLang="zh-CN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FDD05E-9365-4205-9219-066BFA679F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22338" y="747713"/>
            <a:ext cx="4987925" cy="3741737"/>
          </a:xfrm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3BCC2B5-715B-4A5A-92B9-FEAC3EC88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02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76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911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45CE6DB6-A8D6-4096-AE44-A2C2EAEEF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E327851-FC0A-43A2-9ABB-879DE87D3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7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A60A555-2808-45F2-8B88-38E80B37C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386184C-3622-484F-B6ED-8DC59F62D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05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CD2EBFC-90A3-4DE3-B002-2439D7A31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F0A1121-8E5F-4E5D-880F-91750E8FB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3478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1786874C-9A86-4960-96C2-68DA54C4A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6F9DCBC-67B9-4D87-ADB2-C7EECDC08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9537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59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204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5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19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388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5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75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0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0B3AF57F-436C-448D-87DB-B903DBA1B8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BF8774DA-FE0D-4C15-B3EA-2FE0E8C91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F191DDE0-1F53-410A-8163-E5D042C7A2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678B7ABA-ED69-40FC-A8B1-469E16E848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9DD41221-E52B-4468-AF21-B0C735B82B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9C057BF-964B-43F5-B565-A6F1E136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>
            <a:extLst>
              <a:ext uri="{FF2B5EF4-FFF2-40B4-BE49-F238E27FC236}">
                <a16:creationId xmlns:a16="http://schemas.microsoft.com/office/drawing/2014/main" id="{46F174AF-620F-4BE6-B119-554EB9F347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4" name="副标题 2">
            <a:extLst>
              <a:ext uri="{FF2B5EF4-FFF2-40B4-BE49-F238E27FC236}">
                <a16:creationId xmlns:a16="http://schemas.microsoft.com/office/drawing/2014/main" id="{492EE357-3671-4A92-B4EC-7903EF8CF0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7E5EAA96-FD1B-4640-99BB-307B43C5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>
            <a:extLst>
              <a:ext uri="{FF2B5EF4-FFF2-40B4-BE49-F238E27FC236}">
                <a16:creationId xmlns:a16="http://schemas.microsoft.com/office/drawing/2014/main" id="{68CF30AB-08D5-4046-9D72-7762C0B0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82089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F61CDED-16A5-4EDF-A824-A4227E72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734050"/>
            <a:ext cx="525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河北大学网络空间安全与计算机学院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198" name="矩形 7">
            <a:extLst>
              <a:ext uri="{FF2B5EF4-FFF2-40B4-BE49-F238E27FC236}">
                <a16:creationId xmlns:a16="http://schemas.microsoft.com/office/drawing/2014/main" id="{79BA3885-75C9-4972-9894-2EF85617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33825"/>
            <a:ext cx="6584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关系数据库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9DA88A6D-E34C-4C69-828C-F41FD3033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B16715-998C-4747-8963-2B6AC801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5"/>
            <a:ext cx="8229600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zh-CN" sz="2400" b="1" dirty="0"/>
              <a:t>例如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给出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个域：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D1=</a:t>
            </a:r>
            <a:r>
              <a:rPr lang="zh-CN" altLang="zh-CN" sz="2400" b="1" dirty="0">
                <a:latin typeface="+mn-lt"/>
              </a:rPr>
              <a:t>导师集合</a:t>
            </a:r>
            <a:r>
              <a:rPr lang="en-US" altLang="zh-CN" sz="2400" b="1" dirty="0">
                <a:latin typeface="+mn-lt"/>
              </a:rPr>
              <a:t>SUPERVISOR=</a:t>
            </a:r>
            <a:r>
              <a:rPr lang="zh-CN" altLang="zh-CN" sz="2400" b="1" dirty="0">
                <a:latin typeface="+mn-lt"/>
              </a:rPr>
              <a:t>｛张清玫，刘逸｝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D2=</a:t>
            </a:r>
            <a:r>
              <a:rPr lang="zh-CN" altLang="zh-CN" sz="2400" b="1" dirty="0">
                <a:latin typeface="+mn-lt"/>
              </a:rPr>
              <a:t>专业集合</a:t>
            </a:r>
            <a:r>
              <a:rPr lang="en-US" altLang="zh-CN" sz="2400" b="1" dirty="0">
                <a:latin typeface="+mn-lt"/>
              </a:rPr>
              <a:t>SPECIALITY=</a:t>
            </a:r>
            <a:r>
              <a:rPr lang="zh-CN" altLang="zh-CN" sz="2400" b="1" dirty="0">
                <a:latin typeface="+mn-lt"/>
              </a:rPr>
              <a:t>｛计算机专业，信息专业｝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D3=</a:t>
            </a:r>
            <a:r>
              <a:rPr lang="zh-CN" altLang="zh-CN" sz="2400" b="1" dirty="0">
                <a:latin typeface="+mn-lt"/>
              </a:rPr>
              <a:t>研究生集合</a:t>
            </a:r>
            <a:r>
              <a:rPr lang="en-US" altLang="zh-CN" sz="2400" b="1" dirty="0">
                <a:latin typeface="+mn-lt"/>
              </a:rPr>
              <a:t>POSTGRADUATE=</a:t>
            </a:r>
            <a:r>
              <a:rPr lang="zh-CN" altLang="zh-CN" sz="2400" b="1" dirty="0">
                <a:latin typeface="+mn-lt"/>
              </a:rPr>
              <a:t>｛李勇，刘晨，王敏｝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400" b="1" dirty="0">
                <a:latin typeface="+mn-lt"/>
              </a:rPr>
              <a:t>的笛卡尔积为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0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50C6FDE3-F97A-46E2-B8B0-B118796C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CD26B0-183B-42AF-8362-68D09B63D9E8}"/>
              </a:ext>
            </a:extLst>
          </p:cNvPr>
          <p:cNvSpPr/>
          <p:nvPr/>
        </p:nvSpPr>
        <p:spPr>
          <a:xfrm>
            <a:off x="468313" y="1196975"/>
            <a:ext cx="8208962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 D1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000" b="1" dirty="0">
                <a:latin typeface="+mn-lt"/>
              </a:rPr>
              <a:t>＝｛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刘逸，信息专业，王敏</a:t>
            </a:r>
            <a:r>
              <a:rPr lang="en-US" altLang="zh-CN" sz="2200" b="1" dirty="0"/>
              <a:t>) </a:t>
            </a:r>
            <a:r>
              <a:rPr lang="zh-CN" altLang="zh-CN" sz="2200" b="1" dirty="0"/>
              <a:t>｝</a:t>
            </a:r>
            <a:endParaRPr lang="en-US" altLang="zh-CN" sz="2200" b="1" dirty="0"/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2400" b="1" dirty="0">
                <a:latin typeface="+mn-lt"/>
              </a:rPr>
              <a:t>基数为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3</a:t>
            </a:r>
            <a:r>
              <a:rPr lang="zh-CN" altLang="zh-CN" sz="2400" b="1" dirty="0">
                <a:latin typeface="+mn-lt"/>
              </a:rPr>
              <a:t>＝</a:t>
            </a:r>
            <a:r>
              <a:rPr lang="en-US" altLang="zh-CN" sz="2400" b="1" dirty="0">
                <a:latin typeface="+mn-lt"/>
              </a:rPr>
              <a:t>12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B94CC28-E5C3-4D3E-8880-75306BA3E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A8487BD5-5824-4DC5-B93C-3741DAB20E6F}"/>
              </a:ext>
            </a:extLst>
          </p:cNvPr>
          <p:cNvGraphicFramePr>
            <a:graphicFrameLocks noGrp="1" noChangeAspect="1"/>
          </p:cNvGraphicFramePr>
          <p:nvPr>
            <p:ph type="pic" idx="1"/>
          </p:nvPr>
        </p:nvGraphicFramePr>
        <p:xfrm>
          <a:off x="552450" y="590550"/>
          <a:ext cx="7462838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50280" imgH="3254400" progId="Word.Document.8">
                  <p:embed/>
                </p:oleObj>
              </mc:Choice>
              <mc:Fallback>
                <p:oleObj r:id="rId3" imgW="3950280" imgH="3254400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590550"/>
                        <a:ext cx="7462838" cy="61515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标题 1">
            <a:extLst>
              <a:ext uri="{FF2B5EF4-FFF2-40B4-BE49-F238E27FC236}">
                <a16:creationId xmlns:a16="http://schemas.microsoft.com/office/drawing/2014/main" id="{56C71C36-3D43-4A99-8FFA-3EA45EA8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58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用二维表表示</a:t>
            </a:r>
            <a:r>
              <a:rPr lang="zh-CN" altLang="en-US" sz="3600" b="1">
                <a:solidFill>
                  <a:schemeClr val="bg1"/>
                </a:solidFill>
                <a:sym typeface="宋体" panose="02010600030101010101" pitchFamily="2" charset="-122"/>
              </a:rPr>
              <a:t>笛卡尔积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E24D8F20-7B97-4458-BC77-6A0AA0B1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关系（</a:t>
            </a:r>
            <a:r>
              <a:rPr lang="en-US" altLang="zh-CN" sz="3600"/>
              <a:t>Relation</a:t>
            </a:r>
            <a:r>
              <a:rPr lang="zh-CN" altLang="en-US" sz="3600"/>
              <a:t>）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9063651-3023-4D40-BFE2-23E99AE3A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   </a:t>
            </a: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en-US" altLang="zh-CN">
                <a:ea typeface="黑体" panose="02010609060101010101" pitchFamily="49" charset="-12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关系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的 </a:t>
            </a:r>
            <a:r>
              <a:rPr lang="zh-CN" altLang="en-US" i="1" u="sng"/>
              <a:t>子集 </a:t>
            </a:r>
            <a:r>
              <a:rPr lang="zh-CN" altLang="en-US"/>
              <a:t>叫作在域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上的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关系</a:t>
            </a:r>
            <a:r>
              <a:rPr lang="zh-CN" altLang="en-US"/>
              <a:t>，表示为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zh-CN" altLang="en-US">
                <a:solidFill>
                  <a:srgbClr val="0066FF"/>
                </a:solidFill>
              </a:rPr>
              <a:t>（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baseline="-25000">
                <a:solidFill>
                  <a:srgbClr val="0066FF"/>
                </a:solidFill>
              </a:rPr>
              <a:t>1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baseline="-25000">
                <a:solidFill>
                  <a:srgbClr val="0066FF"/>
                </a:solidFill>
              </a:rPr>
              <a:t>2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>
                <a:solidFill>
                  <a:srgbClr val="0066FF"/>
                </a:solidFill>
              </a:rPr>
              <a:t>…</a:t>
            </a:r>
            <a:r>
              <a:rPr lang="zh-CN" altLang="en-US">
                <a:solidFill>
                  <a:srgbClr val="0066FF"/>
                </a:solidFill>
              </a:rPr>
              <a:t>，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i="1" baseline="-25000">
                <a:solidFill>
                  <a:srgbClr val="0066FF"/>
                </a:solidFill>
              </a:rPr>
              <a:t>n</a:t>
            </a:r>
            <a:r>
              <a:rPr lang="zh-CN" altLang="en-US">
                <a:solidFill>
                  <a:srgbClr val="0066FF"/>
                </a:solidFill>
              </a:rPr>
              <a:t>） </a:t>
            </a:r>
            <a:r>
              <a:rPr lang="en-US" altLang="zh-CN" sz="1800" i="1"/>
              <a:t>R</a:t>
            </a:r>
            <a:r>
              <a:rPr lang="zh-CN" altLang="en-US" sz="1800" i="1"/>
              <a:t>：</a:t>
            </a:r>
            <a:r>
              <a:rPr lang="zh-CN" altLang="en-US" sz="1800"/>
              <a:t>关系名，</a:t>
            </a:r>
            <a:r>
              <a:rPr lang="en-US" altLang="zh-CN" sz="1800" i="1"/>
              <a:t>n</a:t>
            </a:r>
            <a:r>
              <a:rPr lang="zh-CN" altLang="en-US" sz="1800" i="1"/>
              <a:t>：</a:t>
            </a:r>
            <a:r>
              <a:rPr lang="zh-CN" altLang="en-US" sz="1800"/>
              <a:t>关系的</a:t>
            </a:r>
            <a:r>
              <a:rPr lang="zh-CN" altLang="en-US" sz="1800">
                <a:ea typeface="黑体" panose="02010609060101010101" pitchFamily="49" charset="-122"/>
              </a:rPr>
              <a:t>目</a:t>
            </a:r>
            <a:r>
              <a:rPr lang="zh-CN" altLang="en-US" sz="1800"/>
              <a:t>或</a:t>
            </a:r>
            <a:r>
              <a:rPr lang="zh-CN" altLang="en-US" sz="1800">
                <a:ea typeface="黑体" panose="02010609060101010101" pitchFamily="49" charset="-122"/>
              </a:rPr>
              <a:t>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>
                <a:ea typeface="黑体" panose="02010609060101010101" pitchFamily="49" charset="-122"/>
              </a:rPr>
              <a:t>例如：</a:t>
            </a:r>
            <a:r>
              <a:rPr lang="en-US" altLang="zh-CN" sz="1800">
                <a:sym typeface="Arial" panose="020B0604020202020204" pitchFamily="34" charset="0"/>
              </a:rPr>
              <a:t>SAP(SUPERVISOR</a:t>
            </a:r>
            <a:r>
              <a:rPr lang="zh-CN" altLang="en-US" sz="1800">
                <a:sym typeface="Arial" panose="020B0604020202020204" pitchFamily="34" charset="0"/>
              </a:rPr>
              <a:t>，</a:t>
            </a:r>
            <a:r>
              <a:rPr lang="en-US" altLang="zh-CN" sz="1800">
                <a:sym typeface="Arial" panose="020B0604020202020204" pitchFamily="34" charset="0"/>
              </a:rPr>
              <a:t>SPECIALITY</a:t>
            </a:r>
            <a:r>
              <a:rPr lang="zh-CN" altLang="en-US" sz="1800">
                <a:sym typeface="Arial" panose="020B0604020202020204" pitchFamily="34" charset="0"/>
              </a:rPr>
              <a:t>，</a:t>
            </a:r>
            <a:r>
              <a:rPr lang="en-US" altLang="zh-CN" sz="1800">
                <a:sym typeface="Arial" panose="020B0604020202020204" pitchFamily="34" charset="0"/>
              </a:rPr>
              <a:t>POSTGRADUATE)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ym typeface="Arial" panose="020B0604020202020204" pitchFamily="34" charset="0"/>
              </a:rPr>
              <a:t>          </a:t>
            </a:r>
            <a:r>
              <a:rPr lang="en-US" altLang="zh-CN" sz="1800" b="0">
                <a:sym typeface="Arial" panose="020B0604020202020204" pitchFamily="34" charset="0"/>
              </a:rPr>
              <a:t> R=SAP </a:t>
            </a:r>
            <a:r>
              <a:rPr lang="zh-CN" altLang="en-US" sz="1800" b="0">
                <a:sym typeface="Arial" panose="020B0604020202020204" pitchFamily="34" charset="0"/>
              </a:rPr>
              <a:t>，</a:t>
            </a:r>
            <a:r>
              <a:rPr lang="en-US" altLang="zh-CN" sz="1800" b="0">
                <a:sym typeface="Arial" panose="020B0604020202020204" pitchFamily="34" charset="0"/>
              </a:rPr>
              <a:t>n=3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1800" b="0"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400"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400">
                <a:sym typeface="Arial" panose="020B0604020202020204" pitchFamily="34" charset="0"/>
              </a:rPr>
              <a:t>关系的表示</a:t>
            </a:r>
            <a:endParaRPr lang="zh-CN" altLang="en-US" sz="240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关系是一个二维表。</a:t>
            </a:r>
            <a:endParaRPr lang="zh-CN" altLang="en-US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Arial" panose="020B0604020202020204" pitchFamily="34" charset="0"/>
              </a:rPr>
              <a:t>表的每行对应一个元组，表的每列对应一个属性</a:t>
            </a: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E508AFB-1609-4928-95F6-44222303A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2A56EC-561B-446D-8CC3-65CAC5E6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ea typeface="黑体" panose="02010609060101010101" pitchFamily="49" charset="-122"/>
              </a:rPr>
              <a:t>（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>
                <a:ea typeface="黑体" panose="02010609060101010101" pitchFamily="49" charset="-122"/>
              </a:rPr>
              <a:t>）</a:t>
            </a:r>
            <a:r>
              <a:rPr lang="zh-CN" altLang="en-US" noProof="1"/>
              <a:t>码</a:t>
            </a:r>
          </a:p>
          <a:p>
            <a:pPr algn="just" eaLnBrk="1" hangingPunct="1">
              <a:lnSpc>
                <a:spcPct val="130000"/>
              </a:lnSpc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</a:rPr>
              <a:t>候选码</a:t>
            </a:r>
            <a:r>
              <a:rPr lang="zh-CN" altLang="en-US" noProof="1"/>
              <a:t>：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若关系中的某一属性组的值能唯一地标识一个元组，则称该属性组为</a:t>
            </a:r>
            <a:r>
              <a:rPr lang="zh-CN" altLang="en-US" sz="1800" u="sng" noProof="1">
                <a:cs typeface="+mn-ea"/>
              </a:rPr>
              <a:t>候选码</a:t>
            </a:r>
            <a:r>
              <a:rPr lang="zh-CN" altLang="en-US" sz="1800" noProof="1">
                <a:cs typeface="+mn-ea"/>
              </a:rPr>
              <a:t>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简单的情况：候选码只包含一个属性。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最极端的情况：所有属性组是候选码，称为</a:t>
            </a:r>
            <a:r>
              <a:rPr lang="zh-CN" altLang="en-US" sz="1800" u="sng" noProof="1">
                <a:cs typeface="+mn-ea"/>
              </a:rPr>
              <a:t>全码</a:t>
            </a:r>
            <a:r>
              <a:rPr lang="zh-CN" altLang="en-US" sz="1800" noProof="1">
                <a:cs typeface="+mn-ea"/>
              </a:rPr>
              <a:t>（第六章详解 </a:t>
            </a:r>
            <a:r>
              <a:rPr lang="en-US" altLang="zh-CN" sz="1800" noProof="1">
                <a:cs typeface="+mn-ea"/>
              </a:rPr>
              <a:t>P186</a:t>
            </a:r>
            <a:r>
              <a:rPr lang="zh-CN" altLang="en-US" sz="1800" noProof="1">
                <a:cs typeface="+mn-ea"/>
              </a:rPr>
              <a:t>）</a:t>
            </a:r>
          </a:p>
          <a:p>
            <a:pPr algn="just" eaLnBrk="1" hangingPunct="1"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  <a:sym typeface="+mn-ea"/>
              </a:rPr>
              <a:t>主码</a:t>
            </a:r>
            <a:r>
              <a:rPr lang="zh-CN" altLang="en-US" sz="2200" noProof="1">
                <a:sym typeface="+mn-ea"/>
              </a:rPr>
              <a:t>：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sym typeface="+mn-ea"/>
              </a:rPr>
              <a:t>           </a:t>
            </a:r>
            <a:r>
              <a:rPr lang="zh-CN" altLang="en-US" sz="1800" noProof="1">
                <a:cs typeface="+mn-ea"/>
                <a:sym typeface="+mn-ea"/>
              </a:rPr>
              <a:t>若一个关系有多个候选码，则选定其中一个为主码</a:t>
            </a:r>
            <a:endParaRPr lang="zh-CN" altLang="en-US" sz="2200" noProof="1">
              <a:ea typeface="黑体" panose="02010609060101010101" pitchFamily="49" charset="-122"/>
              <a:sym typeface="+mn-ea"/>
            </a:endParaRPr>
          </a:p>
          <a:p>
            <a:pPr algn="just" eaLnBrk="1" hangingPunct="1">
              <a:buSzTx/>
              <a:defRPr/>
            </a:pPr>
            <a:r>
              <a:rPr lang="zh-CN" altLang="en-US" sz="2400" noProof="1">
                <a:solidFill>
                  <a:srgbClr val="0066FF"/>
                </a:solidFill>
                <a:cs typeface="+mn-ea"/>
                <a:sym typeface="+mn-ea"/>
              </a:rPr>
              <a:t>主属性</a:t>
            </a:r>
            <a:r>
              <a:rPr lang="zh-CN" altLang="en-US" sz="2200" noProof="1">
                <a:sym typeface="+mn-ea"/>
              </a:rPr>
              <a:t>：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  <a:sym typeface="+mn-ea"/>
              </a:rPr>
              <a:t>      </a:t>
            </a:r>
            <a:r>
              <a:rPr lang="zh-CN" altLang="en-US" sz="1800" noProof="1">
                <a:cs typeface="+mn-ea"/>
                <a:sym typeface="+mn-ea"/>
              </a:rPr>
              <a:t>候选码的诸属性称为主属性。</a:t>
            </a:r>
          </a:p>
          <a:p>
            <a:pPr lvl="1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  <a:sym typeface="+mn-ea"/>
              </a:rPr>
              <a:t>       不包含在任何侯选码中的属性称为非主属性或非码属性。</a:t>
            </a:r>
            <a:endParaRPr lang="zh-CN" altLang="en-US" sz="1800" noProof="1">
              <a:cs typeface="+mn-ea"/>
            </a:endParaRPr>
          </a:p>
          <a:p>
            <a:pPr lvl="1" algn="just" eaLnBrk="1" hangingPunct="1">
              <a:spcBef>
                <a:spcPts val="40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8DC7FFB-B99C-4D82-9D15-53DB64939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6FAC7785-4BE4-4F23-9C8A-99BDA6723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098550"/>
            <a:ext cx="8496300" cy="47164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1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2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>
                <a:solidFill>
                  <a:srgbClr val="0066FF"/>
                </a:solidFill>
              </a:rPr>
              <a:t>…</a:t>
            </a:r>
            <a:r>
              <a:rPr lang="zh-CN" altLang="en-US" sz="2600">
                <a:solidFill>
                  <a:srgbClr val="0066FF"/>
                </a:solidFill>
              </a:rPr>
              <a:t>，</a:t>
            </a:r>
            <a:r>
              <a:rPr lang="en-US" altLang="zh-CN" sz="2600" i="1">
                <a:solidFill>
                  <a:srgbClr val="0066FF"/>
                </a:solidFill>
              </a:rPr>
              <a:t>D</a:t>
            </a:r>
            <a:r>
              <a:rPr lang="en-US" altLang="zh-CN" sz="2600">
                <a:solidFill>
                  <a:srgbClr val="0066FF"/>
                </a:solidFill>
              </a:rPr>
              <a:t>n</a:t>
            </a:r>
            <a:r>
              <a:rPr lang="zh-CN" altLang="en-US" sz="2600">
                <a:solidFill>
                  <a:srgbClr val="0066FF"/>
                </a:solidFill>
              </a:rPr>
              <a:t>的笛卡尔积的某个子集才有实际含义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例：表</a:t>
            </a:r>
            <a:r>
              <a:rPr lang="en-US" altLang="zh-CN" sz="2200">
                <a:ea typeface="黑体" panose="02010609060101010101" pitchFamily="49" charset="-122"/>
              </a:rPr>
              <a:t>2.</a:t>
            </a:r>
            <a:r>
              <a:rPr lang="en-US" altLang="zh-CN" sz="2200"/>
              <a:t>1 </a:t>
            </a:r>
            <a:r>
              <a:rPr lang="zh-CN" altLang="en-US" sz="2200"/>
              <a:t>的笛卡尔积（全集）没有实际意义，取出有实际意义的元组（子集）来构造关系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关系：</a:t>
            </a:r>
            <a:r>
              <a:rPr lang="en-US" altLang="zh-CN" sz="2000"/>
              <a:t>SAP(SUPERVISOR</a:t>
            </a:r>
            <a:r>
              <a:rPr lang="zh-CN" altLang="en-US" sz="2000"/>
              <a:t>，</a:t>
            </a:r>
            <a:r>
              <a:rPr lang="en-US" altLang="zh-CN" sz="2000"/>
              <a:t>SPECIALITY</a:t>
            </a:r>
            <a:r>
              <a:rPr lang="zh-CN" altLang="en-US" sz="2000"/>
              <a:t>，</a:t>
            </a:r>
            <a:r>
              <a:rPr lang="en-US" altLang="zh-CN" sz="2000" u="sng"/>
              <a:t>POSTGRADUATE</a:t>
            </a:r>
            <a:r>
              <a:rPr lang="en-US" altLang="zh-CN" sz="2000"/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假设：导师与专业：</a:t>
            </a:r>
            <a:r>
              <a:rPr lang="en-US" altLang="zh-CN" sz="2000"/>
              <a:t>n:1</a:t>
            </a:r>
            <a:r>
              <a:rPr lang="zh-CN" altLang="en-US" sz="2000"/>
              <a:t>，   导师与研究生：</a:t>
            </a:r>
            <a:r>
              <a:rPr lang="en-US" altLang="zh-CN" sz="2000"/>
              <a:t>1:n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主码：</a:t>
            </a:r>
            <a:r>
              <a:rPr lang="en-US" altLang="zh-CN" sz="2000"/>
              <a:t>POSTGRADUATE</a:t>
            </a:r>
            <a:r>
              <a:rPr lang="zh-CN" altLang="en-US" sz="2000"/>
              <a:t>（假设研究生不会重名）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endParaRPr lang="en-US" altLang="zh-CN" sz="20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CF8B94-3F60-4DBA-8E30-EB4DF656A03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4249738"/>
          <a:ext cx="64087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刘晨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王敏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D0B1704-4738-4C70-AE94-FBE5FE3F8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三类关系</a:t>
            </a:r>
            <a:endParaRPr lang="zh-CN" altLang="en-US" sz="360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B24B4B-E90E-4920-B318-5FBE56C5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endParaRPr lang="zh-CN" altLang="en-US" noProof="1">
              <a:solidFill>
                <a:schemeClr val="accent4"/>
              </a:solidFill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基本关系</a:t>
            </a:r>
            <a:r>
              <a:rPr lang="zh-CN" altLang="en-US" noProof="1">
                <a:solidFill>
                  <a:schemeClr val="accent4"/>
                </a:solidFill>
              </a:rPr>
              <a:t>（基本表或基表）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实际存在的表，是实际存储数据的逻辑表示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+mn-ea"/>
              </a:rPr>
              <a:t>查询表</a:t>
            </a:r>
            <a:endParaRPr lang="zh-CN" altLang="en-US" u="sng" noProof="1">
              <a:solidFill>
                <a:schemeClr val="accent4"/>
              </a:solidFill>
            </a:endParaRP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查询结果对应的表（暂存在内存）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 noProof="1">
                <a:solidFill>
                  <a:srgbClr val="0066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+mn-ea"/>
              </a:rPr>
              <a:t>视图表</a:t>
            </a:r>
            <a:endParaRPr lang="zh-CN" altLang="en-US" u="sng" noProof="1">
              <a:solidFill>
                <a:schemeClr val="accent4"/>
              </a:solidFill>
            </a:endParaRP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由基本表或其他视图表导出的表，是虚表，不对</a:t>
            </a:r>
          </a:p>
          <a:p>
            <a:pPr lvl="2" algn="just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noProof="1">
                <a:solidFill>
                  <a:schemeClr val="accent4"/>
                </a:solidFill>
              </a:rPr>
              <a:t>应实际存储的数据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8625EB8-401E-45F9-B351-CBB43B5D6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基本关系的性质</a:t>
            </a:r>
            <a:endParaRPr lang="zh-CN" altLang="en-US" sz="36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58F2344-730E-4B75-8D28-95F792E0A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3575" y="1098550"/>
            <a:ext cx="8229600" cy="4997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sz="2400" dirty="0"/>
              <a:t>① 列是同质的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③ 列的顺序无所谓，</a:t>
            </a:r>
            <a:r>
              <a:rPr lang="zh-CN" altLang="en-US" dirty="0"/>
              <a:t>列的次序可以任意交换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⑤ 行的顺序无所谓，行的次序可以任意交换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D25A16F-321B-4EC3-A74E-18FD8A9F6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基本关系的性质（续）</a:t>
            </a:r>
            <a:endParaRPr lang="en-US" altLang="zh-CN" sz="360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161F443-7CDB-4E36-9399-65A4DBBF2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29600" cy="4999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⑥ </a:t>
            </a:r>
            <a:r>
              <a:rPr lang="zh-CN" altLang="en-US"/>
              <a:t>分量必须取原子值</a:t>
            </a: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这是规范条件中最基本的一条</a:t>
            </a:r>
          </a:p>
          <a:p>
            <a:pPr lvl="2" algn="just" eaLnBrk="1" hangingPunct="1"/>
            <a:endParaRPr lang="zh-CN" altLang="en-US"/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/>
              <a:t>                     </a:t>
            </a:r>
            <a:r>
              <a:rPr lang="en-US" altLang="zh-CN"/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1800"/>
              <a:t>                        </a:t>
            </a:r>
            <a:r>
              <a:rPr lang="zh-CN" altLang="en-US" sz="1800"/>
              <a:t>表</a:t>
            </a:r>
            <a:r>
              <a:rPr lang="en-US" altLang="zh-CN" sz="1800"/>
              <a:t>2.3  </a:t>
            </a:r>
            <a:r>
              <a:rPr lang="zh-CN" altLang="en-US" sz="1800"/>
              <a:t>非规范化关系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E0BD3C-F4D5-4612-A906-70E94F44C714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3573463"/>
          <a:ext cx="63198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678" name="直接箭头连接符 8">
            <a:extLst>
              <a:ext uri="{FF2B5EF4-FFF2-40B4-BE49-F238E27FC236}">
                <a16:creationId xmlns:a16="http://schemas.microsoft.com/office/drawing/2014/main" id="{EEA9D145-518A-45E5-A885-BD7314411B4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67625" y="4797425"/>
            <a:ext cx="792163" cy="360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9" name="TextBox 9">
            <a:extLst>
              <a:ext uri="{FF2B5EF4-FFF2-40B4-BE49-F238E27FC236}">
                <a16:creationId xmlns:a16="http://schemas.microsoft.com/office/drawing/2014/main" id="{C1F60CFA-7E5C-4105-A8F3-AFE68693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0847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小表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EDED5642-2327-4C43-9739-666197458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B38D023-513B-4CF9-B83C-3BBBB7D99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341438"/>
            <a:ext cx="6521450" cy="4525962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2.1.2  </a:t>
            </a:r>
            <a:r>
              <a:rPr lang="zh-CN" altLang="en-US">
                <a:solidFill>
                  <a:srgbClr val="00B05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675B7C3B-FAE7-4E64-82A5-687EC8AA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045C1C8C-32A0-472D-AA4C-F0FFA8A7E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2.1  </a:t>
            </a:r>
            <a:r>
              <a:rPr lang="zh-CN" altLang="en-US" sz="2800">
                <a:solidFill>
                  <a:srgbClr val="0066FF"/>
                </a:solidFill>
              </a:rPr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7D228B0-164B-4739-81FF-1BE216A8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2.1.2  </a:t>
            </a:r>
            <a:r>
              <a:rPr lang="zh-CN" altLang="en-US" sz="3600"/>
              <a:t>关系模式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81F2461-90D1-4C54-8AFE-34688C90E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．什么是关系模式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．定义关系模式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  </a:t>
            </a:r>
            <a:r>
              <a:rPr lang="zh-CN" altLang="en-US"/>
              <a:t>关系模式与关系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236E6B0-AC90-44A6-801C-75549567E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</a:t>
            </a:r>
            <a:r>
              <a:rPr lang="zh-CN" altLang="en-US" sz="3600"/>
              <a:t>．什么是关系模式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20C3287-2BF7-441C-B8DC-31BF4D76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68413"/>
            <a:ext cx="8204200" cy="4691062"/>
          </a:xfrm>
          <a:ln>
            <a:miter/>
          </a:ln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关系模式</a:t>
            </a:r>
            <a:r>
              <a:rPr lang="en-US" altLang="zh-CN" sz="2000" noProof="1"/>
              <a:t>------------</a:t>
            </a:r>
            <a:r>
              <a:rPr lang="zh-CN" altLang="en-US" sz="2000" noProof="1"/>
              <a:t>型</a:t>
            </a:r>
          </a:p>
          <a:p>
            <a:pPr marL="0" indent="0"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关系</a:t>
            </a:r>
            <a:r>
              <a:rPr lang="en-US" altLang="zh-CN" sz="2000" noProof="1"/>
              <a:t>------------------</a:t>
            </a:r>
            <a:r>
              <a:rPr lang="zh-CN" altLang="en-US" sz="2000" noProof="1"/>
              <a:t>值</a:t>
            </a:r>
          </a:p>
          <a:p>
            <a:pPr algn="just" eaLnBrk="1" hangingPunct="1">
              <a:lnSpc>
                <a:spcPct val="130000"/>
              </a:lnSpc>
              <a:buSzTx/>
              <a:defRPr/>
            </a:pPr>
            <a:r>
              <a:rPr lang="zh-CN" altLang="en-US" sz="2400" noProof="1"/>
              <a:t>关系模式是对关系的描述，</a:t>
            </a:r>
            <a:r>
              <a:rPr lang="zh-CN" altLang="en-US" sz="2400" noProof="1">
                <a:sym typeface="+mn-ea"/>
              </a:rPr>
              <a:t>可以形式化地表示为：</a:t>
            </a:r>
            <a:endParaRPr lang="zh-CN" altLang="en-US" sz="2400" noProof="1"/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79710F"/>
                </a:solidFill>
                <a:cs typeface="+mn-ea"/>
                <a:sym typeface="+mn-ea"/>
              </a:rPr>
              <a:t>    </a:t>
            </a:r>
            <a:r>
              <a:rPr lang="zh-CN" altLang="en-US" i="1" noProof="1">
                <a:solidFill>
                  <a:srgbClr val="79710F"/>
                </a:solidFill>
                <a:cs typeface="+mn-ea"/>
                <a:sym typeface="+mn-ea"/>
              </a:rPr>
              <a:t>	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R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（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U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D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DOM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，</a:t>
            </a:r>
            <a:r>
              <a:rPr lang="en-US" altLang="zh-CN" i="1" noProof="1">
                <a:solidFill>
                  <a:srgbClr val="0066FF"/>
                </a:solidFill>
                <a:cs typeface="+mn-ea"/>
                <a:sym typeface="+mn-ea"/>
              </a:rPr>
              <a:t>F</a:t>
            </a:r>
            <a:r>
              <a:rPr lang="zh-CN" altLang="en-US" i="1" noProof="1">
                <a:solidFill>
                  <a:srgbClr val="0066FF"/>
                </a:solidFill>
                <a:cs typeface="+mn-ea"/>
                <a:sym typeface="+mn-ea"/>
              </a:rPr>
              <a:t>）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R       	     </a:t>
            </a:r>
            <a:r>
              <a:rPr lang="zh-CN" altLang="en-US" sz="2000" noProof="1">
                <a:cs typeface="+mn-ea"/>
                <a:sym typeface="+mn-ea"/>
              </a:rPr>
              <a:t>关系名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U</a:t>
            </a:r>
            <a:r>
              <a:rPr lang="en-US" altLang="zh-CN" sz="2000" noProof="1">
                <a:cs typeface="+mn-ea"/>
                <a:sym typeface="+mn-ea"/>
              </a:rPr>
              <a:t>       	     </a:t>
            </a:r>
            <a:r>
              <a:rPr lang="zh-CN" altLang="en-US" sz="2000" noProof="1">
                <a:cs typeface="+mn-ea"/>
                <a:sym typeface="+mn-ea"/>
              </a:rPr>
              <a:t>组成该关系的属性名集合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D</a:t>
            </a:r>
            <a:r>
              <a:rPr lang="en-US" altLang="zh-CN" sz="2000" noProof="1">
                <a:cs typeface="+mn-ea"/>
                <a:sym typeface="+mn-ea"/>
              </a:rPr>
              <a:t>       	     </a:t>
            </a:r>
            <a:r>
              <a:rPr lang="en-US" altLang="zh-CN" sz="2000" i="1" noProof="1">
                <a:cs typeface="+mn-ea"/>
                <a:sym typeface="+mn-ea"/>
              </a:rPr>
              <a:t>U</a:t>
            </a:r>
            <a:r>
              <a:rPr lang="zh-CN" altLang="en-US" sz="2000" noProof="1">
                <a:cs typeface="+mn-ea"/>
                <a:sym typeface="+mn-ea"/>
              </a:rPr>
              <a:t>中属性所来自的域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		</a:t>
            </a:r>
            <a:r>
              <a:rPr lang="en-US" altLang="zh-CN" sz="2000" noProof="1">
                <a:cs typeface="+mn-ea"/>
                <a:sym typeface="+mn-ea"/>
              </a:rPr>
              <a:t>DOM  	     </a:t>
            </a:r>
            <a:r>
              <a:rPr lang="zh-CN" altLang="en-US" sz="2000" noProof="1">
                <a:cs typeface="+mn-ea"/>
                <a:sym typeface="+mn-ea"/>
              </a:rPr>
              <a:t>属性向域的映象的集合</a:t>
            </a:r>
            <a:endParaRPr lang="zh-CN" altLang="en-US" sz="2000" noProof="1"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  <a:sym typeface="+mn-ea"/>
              </a:rPr>
              <a:t>		</a:t>
            </a:r>
            <a:r>
              <a:rPr lang="en-US" altLang="zh-CN" sz="2000" i="1" noProof="1">
                <a:cs typeface="+mn-ea"/>
                <a:sym typeface="+mn-ea"/>
              </a:rPr>
              <a:t>F</a:t>
            </a:r>
            <a:r>
              <a:rPr lang="en-US" altLang="zh-CN" sz="2000" noProof="1">
                <a:cs typeface="+mn-ea"/>
                <a:sym typeface="+mn-ea"/>
              </a:rPr>
              <a:t>        	     </a:t>
            </a:r>
            <a:r>
              <a:rPr lang="zh-CN" altLang="en-US" sz="2000" noProof="1">
                <a:cs typeface="+mn-ea"/>
                <a:sym typeface="+mn-ea"/>
              </a:rPr>
              <a:t>属性间数据的依赖关系的集合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                    （数据依赖将在第六章详细叙述）</a:t>
            </a:r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46901D6-2D5E-45F2-9413-9BB17AD55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B5C1EF7-23A8-4AE2-AE1F-9F645880C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277225" cy="4691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导师（</a:t>
            </a:r>
            <a:r>
              <a:rPr lang="en-US" altLang="zh-CN">
                <a:sym typeface="Arial" panose="020B0604020202020204" pitchFamily="34" charset="0"/>
              </a:rPr>
              <a:t>SUPERVISOR</a:t>
            </a:r>
            <a:r>
              <a:rPr lang="zh-CN" altLang="en-US">
                <a:sym typeface="Arial" panose="020B0604020202020204" pitchFamily="34" charset="0"/>
              </a:rPr>
              <a:t>）</a:t>
            </a:r>
            <a:r>
              <a:rPr lang="zh-CN" altLang="en-US"/>
              <a:t>和研究生（</a:t>
            </a:r>
            <a:r>
              <a:rPr lang="en-US" altLang="zh-CN">
                <a:sym typeface="Arial" panose="020B0604020202020204" pitchFamily="34" charset="0"/>
              </a:rPr>
              <a:t>POSTGRADUATE</a:t>
            </a:r>
            <a:r>
              <a:rPr lang="zh-CN" altLang="en-US">
                <a:sym typeface="Arial" panose="020B0604020202020204" pitchFamily="34" charset="0"/>
              </a:rPr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出自同一个域</a:t>
            </a:r>
            <a:r>
              <a:rPr lang="en-US" altLang="zh-CN"/>
              <a:t>——</a:t>
            </a:r>
            <a:r>
              <a:rPr lang="zh-CN" altLang="en-US"/>
              <a:t>人（</a:t>
            </a:r>
            <a:r>
              <a:rPr lang="en-US" altLang="zh-CN">
                <a:sym typeface="Arial" panose="020B0604020202020204" pitchFamily="34" charset="0"/>
              </a:rPr>
              <a:t>PERSON</a:t>
            </a:r>
            <a:r>
              <a:rPr lang="zh-CN" altLang="en-US">
                <a:sym typeface="Arial" panose="020B0604020202020204" pitchFamily="34" charset="0"/>
              </a:rPr>
              <a:t>）</a:t>
            </a:r>
            <a:r>
              <a:rPr lang="zh-CN" altLang="en-US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在模式中定义</a:t>
            </a:r>
            <a:r>
              <a:rPr lang="zh-CN" altLang="en-US" u="sng"/>
              <a:t>属性向域的映象</a:t>
            </a:r>
            <a:r>
              <a:rPr lang="zh-CN" altLang="en-US"/>
              <a:t>，说明它们分别出自哪个域：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DOM</a:t>
            </a:r>
            <a:r>
              <a:rPr lang="zh-CN" altLang="en-US"/>
              <a:t>（</a:t>
            </a:r>
            <a:r>
              <a:rPr lang="en-US" altLang="zh-CN"/>
              <a:t>SUPERVISOR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DOM</a:t>
            </a:r>
            <a:r>
              <a:rPr lang="zh-CN" altLang="en-US"/>
              <a:t>（</a:t>
            </a:r>
            <a:r>
              <a:rPr lang="en-US" altLang="zh-CN"/>
              <a:t>POSTGRADUATE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PERSON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7F363C0-EBF6-4FF2-8200-BE1F5E561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DF6280E-2272-48A6-B244-38F0AF08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关系模式通常可以简记为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en-US" altLang="zh-CN" i="1"/>
              <a:t>R (U)    </a:t>
            </a:r>
            <a:r>
              <a:rPr lang="zh-CN" altLang="en-US" i="1"/>
              <a:t>或    </a:t>
            </a:r>
            <a:r>
              <a:rPr lang="en-US" altLang="zh-CN" i="1"/>
              <a:t>R (A</a:t>
            </a:r>
            <a:r>
              <a:rPr lang="en-US" altLang="zh-CN" i="1" baseline="-25000"/>
              <a:t>1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2</a:t>
            </a:r>
            <a:r>
              <a:rPr lang="zh-CN" altLang="en-US" i="1"/>
              <a:t>，</a:t>
            </a:r>
            <a:r>
              <a:rPr lang="en-US" altLang="zh-CN" i="1"/>
              <a:t>…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/>
              <a:t>R: </a:t>
            </a:r>
            <a:r>
              <a:rPr lang="zh-CN" altLang="en-US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  </a:t>
            </a:r>
            <a:r>
              <a:rPr lang="en-US" altLang="zh-CN"/>
              <a:t>: </a:t>
            </a:r>
            <a:r>
              <a:rPr lang="zh-CN" altLang="en-US"/>
              <a:t>属性名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3AD5B82-31D5-4FF9-8485-644BC6659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 </a:t>
            </a:r>
            <a:r>
              <a:rPr lang="zh-CN" altLang="en-US" sz="3600"/>
              <a:t>关系模式与关系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CCB578D-897E-4054-B368-E76CB650F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98550"/>
            <a:ext cx="7772400" cy="4860925"/>
          </a:xfrm>
        </p:spPr>
        <p:txBody>
          <a:bodyPr/>
          <a:lstStyle/>
          <a:p>
            <a:pPr algn="just" eaLnBrk="1" hangingPunct="1"/>
            <a:r>
              <a:rPr lang="zh-CN" altLang="en-US"/>
              <a:t>关系模式</a:t>
            </a:r>
          </a:p>
          <a:p>
            <a:pPr lvl="1" algn="just" eaLnBrk="1" hangingPunct="1">
              <a:buSzPct val="75000"/>
            </a:pPr>
            <a:r>
              <a:rPr lang="zh-CN" altLang="en-US"/>
              <a:t>对关系的描述</a:t>
            </a:r>
          </a:p>
          <a:p>
            <a:pPr lvl="1" algn="just" eaLnBrk="1" hangingPunct="1">
              <a:buSzPct val="75000"/>
            </a:pPr>
            <a:r>
              <a:rPr lang="zh-CN" altLang="en-US"/>
              <a:t>静态的、稳定的</a:t>
            </a:r>
          </a:p>
          <a:p>
            <a:pPr algn="just" eaLnBrk="1" hangingPunct="1"/>
            <a:r>
              <a:rPr lang="zh-CN" altLang="en-US"/>
              <a:t>关系</a:t>
            </a:r>
          </a:p>
          <a:p>
            <a:pPr lvl="1" algn="just" eaLnBrk="1" hangingPunct="1">
              <a:buSzPct val="75000"/>
            </a:pPr>
            <a:r>
              <a:rPr lang="zh-CN" altLang="en-US"/>
              <a:t>关系模式在某一时刻的状态或内容</a:t>
            </a:r>
          </a:p>
          <a:p>
            <a:pPr lvl="1" algn="just" eaLnBrk="1" hangingPunct="1">
              <a:buSzPct val="75000"/>
            </a:pPr>
            <a:r>
              <a:rPr lang="zh-CN" altLang="en-US"/>
              <a:t>动态的、不断变化的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/>
              <a:t>关系模式和关系往往笼统称为关系，通过上下文加以区别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C8FF8D47-B0D1-43B3-B0A4-C6DC61CB5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0FCA0BF3-3BB0-4A66-A9CD-CF42E6DB2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098550"/>
            <a:ext cx="6729412" cy="486092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2.1.3  </a:t>
            </a:r>
            <a:r>
              <a:rPr lang="zh-CN" altLang="en-US">
                <a:solidFill>
                  <a:srgbClr val="00B050"/>
                </a:solidFill>
              </a:rPr>
              <a:t>关系数据库</a:t>
            </a:r>
            <a:endParaRPr lang="en-US" altLang="zh-CN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0F4776E-F6E4-4BA0-B436-E3333D4AB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2.1.3  </a:t>
            </a:r>
            <a:r>
              <a:rPr lang="zh-CN" altLang="en-US" sz="3600"/>
              <a:t>关系数据库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06781A04-EDF3-481D-BE1E-E88903B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341438"/>
            <a:ext cx="7704137" cy="4525962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/>
              <a:t>关系数据库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在一个给定的应用领域中，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所有关系的集合</a:t>
            </a:r>
            <a:r>
              <a:rPr lang="zh-CN" altLang="en-US" noProof="1">
                <a:cs typeface="+mn-ea"/>
              </a:rPr>
              <a:t>构成一个关系数据库</a:t>
            </a:r>
          </a:p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/>
              <a:t>关系数据库的型与值</a:t>
            </a:r>
            <a:endParaRPr lang="en-US" altLang="zh-CN" noProof="1"/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关系数据库的型</a:t>
            </a:r>
            <a:r>
              <a:rPr lang="en-US" altLang="zh-CN" noProof="1">
                <a:cs typeface="+mn-ea"/>
              </a:rPr>
              <a:t>: </a:t>
            </a:r>
          </a:p>
          <a:p>
            <a:pPr marL="457200" lvl="1" indent="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关系数据库模式，是对关系数据库的描述</a:t>
            </a:r>
            <a:endParaRPr lang="en-US" altLang="zh-CN" noProof="1">
              <a:cs typeface="+mn-ea"/>
            </a:endParaRP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关系数据库的值</a:t>
            </a:r>
            <a:r>
              <a:rPr lang="en-US" altLang="zh-CN" noProof="1">
                <a:cs typeface="+mn-ea"/>
              </a:rPr>
              <a:t>: </a:t>
            </a:r>
          </a:p>
          <a:p>
            <a:pPr marL="457200" lvl="1" indent="0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关系模式在某一时刻对应的关系的集合，通常称为关系数据库</a:t>
            </a:r>
            <a:endParaRPr lang="en-US" altLang="zh-CN" noProof="1">
              <a:cs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0D356EB-BC91-4B2A-B8C6-4481E92EB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96B4796-6BD9-4CBC-A7FE-1AA1ED4C1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341438"/>
            <a:ext cx="6729412" cy="4618037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2.1.4   </a:t>
            </a:r>
            <a:r>
              <a:rPr lang="zh-CN" altLang="en-US">
                <a:solidFill>
                  <a:srgbClr val="00B050"/>
                </a:solidFill>
              </a:rPr>
              <a:t>关系模型的存储结构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8094E06E-5D3B-46C9-8A55-15C3BCF67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2.1.4   </a:t>
            </a:r>
            <a:r>
              <a:rPr lang="zh-CN" altLang="en-US" sz="3600"/>
              <a:t>关系模型的存储结构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5F2B2E38-3C7D-4473-A1E9-F87B4EDED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关系数据库的物理组织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en-US" altLang="zh-CN"/>
              <a:t>RDBMS</a:t>
            </a:r>
            <a:r>
              <a:rPr lang="zh-CN" altLang="en-US"/>
              <a:t>中</a:t>
            </a:r>
            <a:r>
              <a:rPr lang="zh-CN" altLang="zh-CN"/>
              <a:t>一个表对应一个操作系统文件，将物理数据组织交给操作系统完成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en-US" altLang="zh-CN"/>
              <a:t>RDBMS</a:t>
            </a:r>
            <a:r>
              <a:rPr lang="zh-CN" altLang="zh-CN"/>
              <a:t>从操作系统那里申请若干个大的文件，自己划分文件空间，组织表、索引等存储结构，并进行存储管理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8236A7B-6FCC-4486-84F2-3E1730DC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9521A07-AD50-449F-901D-E2556D833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FF"/>
                </a:solidFill>
              </a:rPr>
              <a:t>2.2  </a:t>
            </a:r>
            <a:r>
              <a:rPr lang="zh-CN" altLang="en-US" sz="2800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EB0EADD-811C-4CC3-9D81-F88E7641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关系数据结构及形式化定义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7980800D-DE45-4338-87B1-DB4DCBC5F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570788" cy="5170488"/>
          </a:xfrm>
        </p:spPr>
        <p:txBody>
          <a:bodyPr/>
          <a:lstStyle/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2.1.1  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E1E9638-803C-428A-B512-B46E7ABF8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2.2.1 </a:t>
            </a:r>
            <a:r>
              <a:rPr lang="zh-CN" altLang="en-US" sz="3600"/>
              <a:t>基本的关系操作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182BE092-757D-4AB9-BBBB-19C3CA0B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458200" cy="51847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 </a:t>
            </a:r>
            <a:r>
              <a:rPr lang="zh-CN" altLang="en-US" noProof="1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zh-CN" altLang="en-US" noProof="1">
                <a:cs typeface="+mn-ea"/>
              </a:rPr>
              <a:t>查询：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选择、投影、连接、除</a:t>
            </a:r>
            <a:r>
              <a:rPr lang="zh-CN" altLang="en-US" noProof="1">
                <a:cs typeface="+mn-ea"/>
              </a:rPr>
              <a:t>、并、差、交、笛卡尔积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  <a:r>
              <a:rPr lang="zh-CN" altLang="en-US" sz="2000" noProof="1">
                <a:cs typeface="+mn-ea"/>
              </a:rPr>
              <a:t>（</a:t>
            </a:r>
            <a:r>
              <a:rPr lang="zh-CN" altLang="en-US" sz="2000" u="sng" noProof="1">
                <a:cs typeface="+mn-ea"/>
              </a:rPr>
              <a:t>选择、投影、并、差、笛卡尔基</a:t>
            </a:r>
            <a:r>
              <a:rPr lang="zh-CN" altLang="en-US" sz="2000" noProof="1">
                <a:cs typeface="+mn-ea"/>
              </a:rPr>
              <a:t>是</a:t>
            </a:r>
            <a:r>
              <a:rPr lang="en-US" altLang="zh-CN" sz="2000" noProof="1">
                <a:cs typeface="+mn-ea"/>
              </a:rPr>
              <a:t>5</a:t>
            </a:r>
            <a:r>
              <a:rPr lang="zh-CN" altLang="en-US" sz="2000" noProof="1">
                <a:cs typeface="+mn-ea"/>
              </a:rPr>
              <a:t>种基本操作）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     【 </a:t>
            </a:r>
            <a:r>
              <a:rPr lang="en-US" altLang="zh-CN" sz="2000" noProof="1">
                <a:cs typeface="+mn-ea"/>
              </a:rPr>
              <a:t>2.4</a:t>
            </a:r>
            <a:r>
              <a:rPr lang="zh-CN" altLang="en-US" sz="2000" noProof="1">
                <a:cs typeface="+mn-ea"/>
              </a:rPr>
              <a:t>节关系代数详细讲解这部分内容】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Tx/>
              <a:defRPr/>
            </a:pPr>
            <a:r>
              <a:rPr lang="zh-CN" altLang="en-US" noProof="1">
                <a:cs typeface="+mn-ea"/>
              </a:rPr>
              <a:t>更新：插入、删除、修改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DC93397-5782-43C6-B3F1-16AE63D82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2.2.2 </a:t>
            </a:r>
            <a:r>
              <a:rPr lang="zh-CN" altLang="en-US" sz="3600"/>
              <a:t>关系数据库语言的分类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4028F1B3-E521-4CDD-9E68-C38ACEFB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 </a:t>
            </a:r>
            <a:r>
              <a:rPr lang="zh-CN" altLang="en-US" sz="2400" noProof="1"/>
              <a:t>关系代数语言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en-US" altLang="zh-CN" sz="2400" noProof="1"/>
              <a:t>*</a:t>
            </a:r>
            <a:r>
              <a:rPr lang="zh-CN" altLang="en-US" sz="2400" noProof="1"/>
              <a:t>关系演算语言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en-US" altLang="zh-CN" sz="2200" noProof="1">
              <a:cs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sz="2400" noProof="1"/>
              <a:t>具有关系代数和关系演算双重特点的语言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en-US" sz="2200" noProof="1">
                <a:cs typeface="+mn-ea"/>
              </a:rPr>
              <a:t>代表：</a:t>
            </a:r>
            <a:r>
              <a:rPr lang="en-US" altLang="zh-CN" sz="2200" noProof="1">
                <a:cs typeface="+mn-ea"/>
              </a:rPr>
              <a:t>SQL</a:t>
            </a:r>
            <a:r>
              <a:rPr lang="zh-CN" altLang="en-US" sz="2200" noProof="1">
                <a:cs typeface="+mn-ea"/>
              </a:rPr>
              <a:t>（</a:t>
            </a:r>
            <a:r>
              <a:rPr lang="en-US" altLang="zh-CN" sz="2200" noProof="1">
                <a:cs typeface="+mn-ea"/>
              </a:rPr>
              <a:t>Structured Query Language</a:t>
            </a:r>
            <a:r>
              <a:rPr lang="zh-CN" altLang="en-US" sz="2200" noProof="1">
                <a:cs typeface="+mn-ea"/>
              </a:rPr>
              <a:t>） 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cs typeface="+mn-ea"/>
              </a:rPr>
              <a:t>（第三章详细讲解）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E6961D97-3E5C-400D-92DD-A2B5A4581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F7D777C-BD58-414B-AE68-A8AE4FA5E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2.3  </a:t>
            </a:r>
            <a:r>
              <a:rPr lang="zh-CN" altLang="en-US" sz="2800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E231E7D-72BD-4BEA-8319-3B51C4552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9E76D46-8504-4FED-ADD9-1693B461C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6781800" cy="40386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2.3.1 </a:t>
            </a:r>
            <a:r>
              <a:rPr lang="zh-CN" altLang="en-US">
                <a:solidFill>
                  <a:srgbClr val="00B050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2.3.3 </a:t>
            </a:r>
            <a:r>
              <a:rPr lang="zh-CN" altLang="en-US"/>
              <a:t>用户定义的完整性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6EC3C71-C673-49B1-B4E9-C03716CCF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2.3.1 </a:t>
            </a:r>
            <a:r>
              <a:rPr lang="zh-CN" altLang="en-US" sz="3600"/>
              <a:t>实体完整性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4567AEF-7D82-4718-B054-5E6BC29DDC0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defRPr/>
            </a:pPr>
            <a:r>
              <a:rPr lang="zh-CN" altLang="en-US" sz="2600" noProof="1"/>
              <a:t>规则</a:t>
            </a:r>
            <a:r>
              <a:rPr lang="en-US" altLang="zh-CN" sz="2600" noProof="1"/>
              <a:t>2.1  </a:t>
            </a:r>
            <a:r>
              <a:rPr lang="zh-CN" altLang="en-US" sz="2600" noProof="1"/>
              <a:t>实体完整性规则（</a:t>
            </a:r>
            <a:r>
              <a:rPr lang="en-US" altLang="zh-CN" sz="2600" noProof="1"/>
              <a:t>Entity Integrity</a:t>
            </a:r>
            <a:r>
              <a:rPr lang="zh-CN" altLang="en-US" sz="2600" noProof="1"/>
              <a:t>）</a:t>
            </a:r>
            <a:endParaRPr lang="en-US" altLang="zh-CN" sz="2600" noProof="1"/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cs typeface="+mn-ea"/>
              </a:rPr>
              <a:t>若属性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是基本关系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的主属性，则属性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不能取空值</a:t>
            </a:r>
          </a:p>
          <a:p>
            <a:pPr marL="457200" lvl="1" indent="0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800" noProof="1">
                <a:cs typeface="+mn-ea"/>
              </a:rPr>
              <a:t>空值就是“不知道”或“不存在”或“无意义”的值</a:t>
            </a:r>
          </a:p>
          <a:p>
            <a:pPr algn="just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noProof="1"/>
              <a:t>     例：</a:t>
            </a:r>
            <a:r>
              <a:rPr lang="zh-CN" altLang="zh-CN" noProof="1"/>
              <a:t>选修（</a:t>
            </a:r>
            <a:r>
              <a:rPr lang="zh-CN" altLang="zh-CN" u="sng" noProof="1"/>
              <a:t>学号，课程号</a:t>
            </a:r>
            <a:r>
              <a:rPr lang="zh-CN" altLang="zh-CN" noProof="1"/>
              <a:t>，成绩）</a:t>
            </a:r>
            <a:endParaRPr lang="en-US" altLang="zh-CN" noProof="1"/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cs typeface="+mn-ea"/>
              </a:rPr>
              <a:t>“学号、课程号”为主码</a:t>
            </a:r>
            <a:endParaRPr lang="en-US" altLang="zh-CN" noProof="1">
              <a:cs typeface="+mn-ea"/>
            </a:endParaRP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cs typeface="+mn-ea"/>
              </a:rPr>
              <a:t>“学号”和“课程号”两个属性都不能取空值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cs typeface="+mn-cs"/>
                <a:sym typeface="+mn-ea"/>
              </a:rPr>
              <a:t>可以简单记忆为：主属性不能为空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004E92D-BAF4-49A8-B21C-5E056223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2.3.2 </a:t>
            </a:r>
            <a:r>
              <a:rPr lang="zh-CN" altLang="en-US" sz="3600"/>
              <a:t>参照完整性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C6D75D6-47BE-437E-83B8-07CC5F45C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700213"/>
            <a:ext cx="61722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参照完整性规则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746341F-33E3-4C5D-88C5-BFECDBCBD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关系间的引用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2A86EF99-3758-426A-89CD-9728E89CE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19200"/>
            <a:ext cx="8316912" cy="34337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在关系模型中实体及实体间的联系都是用关系来描述的。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    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en-US" altLang="zh-CN"/>
              <a:t>1]  </a:t>
            </a:r>
            <a:r>
              <a:rPr lang="zh-CN" altLang="en-US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　学生（</a:t>
            </a:r>
            <a:r>
              <a:rPr lang="zh-CN" altLang="en-US" u="sng"/>
              <a:t>学号</a:t>
            </a:r>
            <a:r>
              <a:rPr lang="zh-CN" altLang="en-US"/>
              <a:t>，姓名，性别，</a:t>
            </a:r>
            <a:r>
              <a:rPr lang="zh-CN" altLang="en-US">
                <a:solidFill>
                  <a:schemeClr val="hlink"/>
                </a:solidFill>
              </a:rPr>
              <a:t>专业号</a:t>
            </a:r>
            <a:r>
              <a:rPr lang="zh-CN" altLang="en-US"/>
              <a:t>，年龄）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专业（</a:t>
            </a:r>
            <a:r>
              <a:rPr lang="zh-CN" altLang="en-US" u="sng">
                <a:solidFill>
                  <a:schemeClr val="hlink"/>
                </a:solidFill>
              </a:rPr>
              <a:t>专业号</a:t>
            </a:r>
            <a:r>
              <a:rPr lang="zh-CN" altLang="en-US"/>
              <a:t>，专业名）</a:t>
            </a:r>
          </a:p>
        </p:txBody>
      </p:sp>
      <p:sp>
        <p:nvSpPr>
          <p:cNvPr id="50183" name="Rectangle 6">
            <a:extLst>
              <a:ext uri="{FF2B5EF4-FFF2-40B4-BE49-F238E27FC236}">
                <a16:creationId xmlns:a16="http://schemas.microsoft.com/office/drawing/2014/main" id="{4EBE9C0B-9AFE-472D-87E3-DA3A5315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/>
              <a:t>学生关系引用了专业关系的主码“专业号”。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/>
              <a:t> 学生关系中的“专业号”值必须是确实存在的专业的专业号</a:t>
            </a:r>
          </a:p>
        </p:txBody>
      </p:sp>
      <p:sp>
        <p:nvSpPr>
          <p:cNvPr id="9" name="椭圆形标注 8">
            <a:extLst>
              <a:ext uri="{FF2B5EF4-FFF2-40B4-BE49-F238E27FC236}">
                <a16:creationId xmlns:a16="http://schemas.microsoft.com/office/drawing/2014/main" id="{D6F24981-70AF-4D13-93A4-BEE6B513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471988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>
            <a:extLst>
              <a:ext uri="{FF2B5EF4-FFF2-40B4-BE49-F238E27FC236}">
                <a16:creationId xmlns:a16="http://schemas.microsoft.com/office/drawing/2014/main" id="{E1F1092F-66BA-4F16-821C-51D33CAA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2781300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bldLvl="0" animBg="1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E77C47A-223E-46F9-98D8-DBE9A4833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D06729C5-8705-405B-B973-7015C1ABF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en-US" altLang="zh-CN" sz="2400"/>
              <a:t>2.2] </a:t>
            </a:r>
            <a:r>
              <a:rPr lang="zh-CN" altLang="en-US" sz="240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学生（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zh-CN" altLang="en-US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课程（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选修（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/>
              <a:t>，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94058B4-CC9A-4B79-9591-CA447F05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3890EBC8-E48C-4696-ABEA-74299B1C8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[2.</a:t>
            </a:r>
            <a:r>
              <a:rPr lang="en-US" altLang="zh-CN" sz="2400"/>
              <a:t>3]  </a:t>
            </a:r>
            <a:r>
              <a:rPr lang="zh-CN" altLang="en-US" sz="2400"/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zh-CN" altLang="en-US" sz="2200"/>
              <a:t>学生（</a:t>
            </a:r>
            <a:r>
              <a:rPr lang="zh-CN" altLang="en-US" sz="2200" u="sng">
                <a:solidFill>
                  <a:srgbClr val="3333FF"/>
                </a:solidFill>
              </a:rPr>
              <a:t>学号</a:t>
            </a:r>
            <a:r>
              <a:rPr lang="zh-CN" altLang="en-US" sz="2200"/>
              <a:t>，姓名，性别，专业号，年龄，</a:t>
            </a:r>
            <a:r>
              <a:rPr lang="zh-CN" altLang="en-US" sz="2200">
                <a:solidFill>
                  <a:srgbClr val="3333FF"/>
                </a:solidFill>
              </a:rPr>
              <a:t>班长</a:t>
            </a:r>
            <a:r>
              <a:rPr lang="zh-CN" altLang="en-US" sz="2200"/>
              <a:t>）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5C56C4D2-FBC3-4920-8D42-EF64B6748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2565400"/>
          <a:ext cx="698658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796120" imgH="6543720" progId="Word.Document.8">
                  <p:embed/>
                </p:oleObj>
              </mc:Choice>
              <mc:Fallback>
                <p:oleObj r:id="rId2" imgW="11796120" imgH="6543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65400"/>
                        <a:ext cx="6986588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6">
            <a:extLst>
              <a:ext uri="{FF2B5EF4-FFF2-40B4-BE49-F238E27FC236}">
                <a16:creationId xmlns:a16="http://schemas.microsoft.com/office/drawing/2014/main" id="{36DAB7AE-6B49-4B69-B5D6-35EF0620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162550"/>
            <a:ext cx="8075612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200" b="1"/>
              <a:t>“</a:t>
            </a:r>
            <a:r>
              <a:rPr lang="zh-CN" altLang="en-US" sz="2200" b="1"/>
              <a:t>学号”是主码，“班长”引用了本关系的“学号” </a:t>
            </a: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200" b="1"/>
              <a:t>“班长” 必须是确实存在的学生的学号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F993DBA-0AE3-480D-B539-45809CF94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zh-CN" altLang="en-US" sz="3600"/>
              <a:t>．外码（</a:t>
            </a:r>
            <a:r>
              <a:rPr lang="en-US" altLang="zh-CN" sz="3600"/>
              <a:t>Foreign Key</a:t>
            </a:r>
            <a:r>
              <a:rPr lang="zh-CN" altLang="en-US" sz="3600"/>
              <a:t>）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BD56678B-74EA-4D81-8D42-1AAC9E75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862013"/>
            <a:ext cx="8156575" cy="5097462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SzTx/>
              <a:defRPr/>
            </a:pPr>
            <a:r>
              <a:rPr lang="zh-CN" altLang="en-US" sz="2400" noProof="1"/>
              <a:t>设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是基本关系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的一个或一组属性，但不是关系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的码。如果</a:t>
            </a:r>
            <a:r>
              <a:rPr lang="en-US" altLang="zh-CN" sz="2400" noProof="1"/>
              <a:t>F</a:t>
            </a:r>
            <a:r>
              <a:rPr lang="zh-CN" altLang="en-US" sz="2400" noProof="1"/>
              <a:t>与基本关系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的主码</a:t>
            </a:r>
            <a:r>
              <a:rPr lang="en-US" altLang="zh-CN" sz="2400" noProof="1"/>
              <a:t>K</a:t>
            </a:r>
            <a:r>
              <a:rPr lang="en-US" altLang="zh-CN" sz="2400" baseline="-25000" noProof="1"/>
              <a:t>s</a:t>
            </a:r>
            <a:r>
              <a:rPr lang="zh-CN" altLang="en-US" sz="2400" noProof="1"/>
              <a:t>相对应，则称</a:t>
            </a:r>
            <a:r>
              <a:rPr lang="en-US" altLang="zh-CN" sz="2400" noProof="1"/>
              <a:t>F</a:t>
            </a:r>
            <a:r>
              <a:rPr lang="zh-CN" altLang="en-US" sz="2400" noProof="1"/>
              <a:t>是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</a:t>
            </a:r>
            <a:r>
              <a:rPr lang="zh-CN" altLang="en-US" sz="2400" noProof="1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/>
              <a:t>        基本关系</a:t>
            </a:r>
            <a:r>
              <a:rPr lang="en-US" altLang="zh-CN" sz="1800" i="1" noProof="1"/>
              <a:t>R</a:t>
            </a:r>
            <a:r>
              <a:rPr lang="zh-CN" altLang="en-US" sz="1800" i="1" noProof="1"/>
              <a:t>称</a:t>
            </a:r>
            <a:r>
              <a:rPr lang="zh-CN" altLang="en-US" sz="1800" noProof="1"/>
              <a:t>为</a:t>
            </a:r>
            <a:r>
              <a:rPr lang="zh-CN" altLang="en-US" sz="1800" noProof="1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1800" noProof="1"/>
              <a:t>（</a:t>
            </a:r>
            <a:r>
              <a:rPr lang="en-US" altLang="zh-CN" sz="1800" noProof="1"/>
              <a:t>Referencing  Relation</a:t>
            </a:r>
            <a:r>
              <a:rPr lang="zh-CN" altLang="en-US" sz="1800" noProof="1"/>
              <a:t>）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/>
              <a:t>        基本关系</a:t>
            </a:r>
            <a:r>
              <a:rPr lang="en-US" altLang="zh-CN" sz="1800" i="1" noProof="1"/>
              <a:t>S</a:t>
            </a:r>
            <a:r>
              <a:rPr lang="zh-CN" altLang="en-US" sz="1800" i="1" noProof="1"/>
              <a:t>称</a:t>
            </a:r>
            <a:r>
              <a:rPr lang="zh-CN" altLang="en-US" sz="1800" noProof="1"/>
              <a:t>为</a:t>
            </a:r>
            <a:r>
              <a:rPr lang="zh-CN" altLang="en-US" sz="1800" noProof="1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1800" noProof="1"/>
              <a:t>（</a:t>
            </a:r>
            <a:r>
              <a:rPr lang="en-US" altLang="zh-CN" sz="1800" noProof="1"/>
              <a:t>Referenced Relation</a:t>
            </a:r>
            <a:r>
              <a:rPr lang="zh-CN" altLang="en-US" sz="1800" noProof="1"/>
              <a:t>）</a:t>
            </a:r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marL="0" indent="0" eaLnBrk="1" hangingPunct="1">
              <a:lnSpc>
                <a:spcPct val="13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kern="1200" noProof="1"/>
          </a:p>
          <a:p>
            <a:pPr lvl="1" eaLnBrk="1" hangingPunct="1">
              <a:lnSpc>
                <a:spcPct val="130000"/>
              </a:lnSpc>
              <a:buSzTx/>
              <a:defRPr/>
            </a:pPr>
            <a:r>
              <a:rPr lang="zh-CN" altLang="en-US" sz="2000" kern="1200" noProof="1">
                <a:cs typeface="+mn-ea"/>
                <a:sym typeface="+mn-ea"/>
              </a:rPr>
              <a:t>“专业号”属性</a:t>
            </a:r>
            <a:r>
              <a:rPr lang="en-US" altLang="zh-CN" sz="2000" kern="1200" noProof="1">
                <a:cs typeface="+mn-ea"/>
                <a:sym typeface="+mn-ea"/>
              </a:rPr>
              <a:t>F</a:t>
            </a:r>
            <a:r>
              <a:rPr lang="zh-CN" altLang="en-US" sz="2000" kern="1200" noProof="1">
                <a:cs typeface="+mn-ea"/>
                <a:sym typeface="+mn-ea"/>
              </a:rPr>
              <a:t>是学生关系的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外码</a:t>
            </a:r>
          </a:p>
          <a:p>
            <a:pPr lvl="1" eaLnBrk="1" hangingPunct="1">
              <a:lnSpc>
                <a:spcPct val="130000"/>
              </a:lnSpc>
              <a:buSzTx/>
              <a:defRPr/>
            </a:pPr>
            <a:r>
              <a:rPr lang="zh-CN" altLang="en-US" sz="2000" kern="1200" noProof="1">
                <a:cs typeface="+mn-ea"/>
                <a:sym typeface="+mn-ea"/>
              </a:rPr>
              <a:t> 专业关系</a:t>
            </a:r>
            <a:r>
              <a:rPr lang="en-US" altLang="zh-CN" sz="2000" kern="1200" noProof="1">
                <a:cs typeface="+mn-ea"/>
                <a:sym typeface="+mn-ea"/>
              </a:rPr>
              <a:t>S</a:t>
            </a:r>
            <a:r>
              <a:rPr lang="zh-CN" altLang="en-US" sz="2000" kern="1200" noProof="1">
                <a:cs typeface="+mn-ea"/>
                <a:sym typeface="+mn-ea"/>
              </a:rPr>
              <a:t>是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被参照关系</a:t>
            </a:r>
            <a:r>
              <a:rPr lang="zh-CN" altLang="en-US" sz="2000" kern="1200" noProof="1">
                <a:cs typeface="+mn-ea"/>
                <a:sym typeface="+mn-ea"/>
              </a:rPr>
              <a:t>，学生关系</a:t>
            </a:r>
            <a:r>
              <a:rPr lang="en-US" altLang="zh-CN" sz="2000" kern="1200" noProof="1">
                <a:cs typeface="+mn-ea"/>
                <a:sym typeface="+mn-ea"/>
              </a:rPr>
              <a:t>R</a:t>
            </a:r>
            <a:r>
              <a:rPr lang="zh-CN" altLang="en-US" sz="2000" kern="1200" noProof="1">
                <a:cs typeface="+mn-ea"/>
                <a:sym typeface="+mn-ea"/>
              </a:rPr>
              <a:t>为</a:t>
            </a:r>
            <a:r>
              <a:rPr lang="zh-CN" altLang="en-US" sz="2000" kern="1200" noProof="1">
                <a:solidFill>
                  <a:srgbClr val="0066FF"/>
                </a:solidFill>
                <a:cs typeface="+mn-ea"/>
                <a:sym typeface="+mn-ea"/>
              </a:rPr>
              <a:t>参照关系</a:t>
            </a:r>
            <a:r>
              <a:rPr lang="zh-CN" altLang="en-US" sz="2000" kern="1200" noProof="1">
                <a:cs typeface="+mn-ea"/>
                <a:sym typeface="+mn-ea"/>
              </a:rPr>
              <a:t> </a:t>
            </a:r>
            <a:endParaRPr lang="zh-CN" altLang="en-US" sz="2000" kern="1200" noProof="1">
              <a:cs typeface="+mn-ea"/>
            </a:endParaRP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400" noProof="1"/>
          </a:p>
          <a:p>
            <a:pPr eaLnBrk="1" hangingPunct="1">
              <a:buSzTx/>
              <a:defRPr/>
            </a:pPr>
            <a:endParaRPr lang="en-US" altLang="zh-CN" sz="2400" noProof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066A6D-2A55-4456-A956-147D3527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3284220"/>
            <a:ext cx="5123180" cy="1670050"/>
          </a:xfrm>
          <a:prstGeom prst="rect">
            <a:avLst/>
          </a:prstGeom>
          <a:ln>
            <a:solidFill>
              <a:srgbClr val="0066FF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50D14B0-54B4-4F5E-AA86-732BCC9EB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2.1.1 </a:t>
            </a:r>
            <a:r>
              <a:rPr lang="zh-CN" altLang="en-US" sz="3600"/>
              <a:t>关系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0F7E1E8-DE5C-4742-9A77-888BFA134DC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单一的数据结构</a:t>
            </a:r>
            <a:r>
              <a:rPr lang="en-US" altLang="zh-CN" noProof="1"/>
              <a:t>----</a:t>
            </a:r>
            <a:r>
              <a:rPr lang="zh-CN" altLang="en-US" noProof="1">
                <a:solidFill>
                  <a:srgbClr val="0066FF"/>
                </a:solidFill>
              </a:rPr>
              <a:t>关系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现实世界的实体及实体间的各种联系均用关系来表示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cs typeface="+mn-ea"/>
            </a:endParaRPr>
          </a:p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逻辑结构</a:t>
            </a:r>
            <a:r>
              <a:rPr lang="en-US" altLang="zh-CN" noProof="1"/>
              <a:t>----</a:t>
            </a:r>
            <a:r>
              <a:rPr lang="zh-CN" altLang="en-US" noProof="1">
                <a:solidFill>
                  <a:srgbClr val="0066FF"/>
                </a:solidFill>
              </a:rPr>
              <a:t>二维表</a:t>
            </a:r>
            <a:r>
              <a:rPr lang="zh-CN" altLang="en-US" noProof="1"/>
              <a:t> </a:t>
            </a:r>
          </a:p>
          <a:p>
            <a:pPr lvl="1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从用户角度，关系模型中数据的逻辑结构是一张二维表</a:t>
            </a:r>
          </a:p>
          <a:p>
            <a:pPr marL="0" indent="0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69D2D47-0661-4BEE-83D4-AC06074EF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1608B4C9-961F-4E8E-A4E8-DDA28CE3EB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713788" cy="3306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2.2]</a:t>
            </a:r>
            <a:r>
              <a:rPr lang="zh-CN" altLang="en-US" sz="2400"/>
              <a:t>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选修关系的“学号” 与学生关系的主码“学号”相对应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选修关系的“课程号”与课程关系的主码“课程号”相对应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“学号”和“课程号”是选修关系的</a:t>
            </a:r>
            <a:r>
              <a:rPr lang="zh-CN" altLang="en-US">
                <a:solidFill>
                  <a:srgbClr val="0066FF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学生关系和课程关系均为</a:t>
            </a:r>
            <a:r>
              <a:rPr lang="zh-CN" altLang="en-US">
                <a:solidFill>
                  <a:srgbClr val="0066FF"/>
                </a:solidFill>
              </a:rPr>
              <a:t>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选修关系为</a:t>
            </a:r>
            <a:r>
              <a:rPr lang="zh-CN" altLang="en-US">
                <a:solidFill>
                  <a:srgbClr val="0066FF"/>
                </a:solidFill>
              </a:rPr>
              <a:t>参照关系</a:t>
            </a:r>
            <a:r>
              <a:rPr lang="zh-CN" altLang="en-US"/>
              <a:t> </a:t>
            </a:r>
          </a:p>
        </p:txBody>
      </p:sp>
      <p:graphicFrame>
        <p:nvGraphicFramePr>
          <p:cNvPr id="391172" name="Object 4">
            <a:extLst>
              <a:ext uri="{FF2B5EF4-FFF2-40B4-BE49-F238E27FC236}">
                <a16:creationId xmlns:a16="http://schemas.microsoft.com/office/drawing/2014/main" id="{D9D22A82-D864-4C1A-A9BF-5E96195E9B5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4581525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044444" imgH="2590476" progId="Photoshop.Image.7">
                  <p:embed/>
                </p:oleObj>
              </mc:Choice>
              <mc:Fallback>
                <p:oleObj r:id="rId2" imgW="18044444" imgH="2590476" progId="Photoshop.Image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6408738" cy="9191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D2AF93B-DB2F-4AEE-9ED0-57BA884D9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7B69B399-3708-45B9-87A5-6D9E3C4AB4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91513" cy="2305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</a:t>
            </a:r>
            <a:r>
              <a:rPr lang="zh-CN" altLang="en-US" sz="2400"/>
              <a:t>中“班长”与本身的主码“学号”相对应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“班长”是</a:t>
            </a:r>
            <a:r>
              <a:rPr lang="zh-CN" altLang="en-US" sz="2200">
                <a:solidFill>
                  <a:srgbClr val="0066FF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学生关系既是</a:t>
            </a:r>
            <a:r>
              <a:rPr lang="zh-CN" altLang="en-US" sz="2200">
                <a:solidFill>
                  <a:srgbClr val="0066FF"/>
                </a:solidFill>
              </a:rPr>
              <a:t>参照关系</a:t>
            </a:r>
            <a:r>
              <a:rPr lang="zh-CN" altLang="en-US" sz="2200"/>
              <a:t>也是</a:t>
            </a:r>
            <a:r>
              <a:rPr lang="zh-CN" altLang="en-US" sz="2200">
                <a:solidFill>
                  <a:srgbClr val="0066FF"/>
                </a:solidFill>
              </a:rPr>
              <a:t>被参照关系</a:t>
            </a:r>
            <a:r>
              <a:rPr lang="zh-CN" altLang="en-US" sz="2000"/>
              <a:t> </a:t>
            </a:r>
          </a:p>
        </p:txBody>
      </p:sp>
      <p:graphicFrame>
        <p:nvGraphicFramePr>
          <p:cNvPr id="393220" name="Object 4">
            <a:extLst>
              <a:ext uri="{FF2B5EF4-FFF2-40B4-BE49-F238E27FC236}">
                <a16:creationId xmlns:a16="http://schemas.microsoft.com/office/drawing/2014/main" id="{3CD0E876-4879-4840-A9B6-069BF9A0BD2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357563"/>
          <a:ext cx="35274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57143" imgH="5904762" progId="Photoshop.Image.7">
                  <p:embed/>
                </p:oleObj>
              </mc:Choice>
              <mc:Fallback>
                <p:oleObj r:id="rId2" imgW="10057143" imgH="5904762" progId="Photoshop.Image.7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527425" cy="20716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C9D8228B-186B-4E67-9168-3AC1146BA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974CD4F-BFD2-4DC4-A66E-D09BB7339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关系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目标关系</a:t>
            </a:r>
            <a:r>
              <a:rPr lang="en-US" altLang="zh-CN" i="1"/>
              <a:t>S</a:t>
            </a:r>
            <a:r>
              <a:rPr lang="zh-CN" altLang="en-US"/>
              <a:t>的主码</a:t>
            </a:r>
            <a:r>
              <a:rPr lang="en-US" altLang="zh-CN"/>
              <a:t>K</a:t>
            </a:r>
            <a:r>
              <a:rPr lang="en-US" altLang="zh-CN" baseline="-25000"/>
              <a:t>s </a:t>
            </a:r>
            <a:r>
              <a:rPr lang="zh-CN" altLang="en-US"/>
              <a:t>和参照关系的外码</a:t>
            </a:r>
            <a:r>
              <a:rPr lang="en-US" altLang="zh-CN"/>
              <a:t>F</a:t>
            </a:r>
            <a:r>
              <a:rPr lang="zh-CN" altLang="en-US"/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外码并不一定要与相应的主码同名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当外码与相应的主码属于不同关系时，往往取相同的名 字，以便于识别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BA3FF7B-0405-4FC4-87A4-76F9AB32B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参照完整性规则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C953EECC-E2B2-4A1A-B278-830CB253050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40000"/>
              </a:lnSpc>
              <a:buSzTx/>
              <a:defRPr/>
            </a:pPr>
            <a:r>
              <a:rPr lang="zh-CN" altLang="en-US" sz="2400" noProof="1"/>
              <a:t>规则</a:t>
            </a:r>
            <a:r>
              <a:rPr lang="en-US" altLang="zh-CN" sz="2400" noProof="1"/>
              <a:t>2.2  </a:t>
            </a:r>
            <a:r>
              <a:rPr lang="zh-CN" altLang="en-US" sz="2400" noProof="1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noProof="1"/>
              <a:t>   若属性（或属性组）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是基本关系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的外码它与基本关系</a:t>
            </a:r>
            <a:r>
              <a:rPr lang="en-US" altLang="zh-CN" sz="2400" i="1" noProof="1"/>
              <a:t>S</a:t>
            </a:r>
            <a:r>
              <a:rPr lang="zh-CN" altLang="en-US" sz="2400" noProof="1"/>
              <a:t>的主码</a:t>
            </a:r>
            <a:r>
              <a:rPr lang="en-US" altLang="zh-CN" sz="2400" noProof="1"/>
              <a:t>K</a:t>
            </a:r>
            <a:r>
              <a:rPr lang="en-US" altLang="zh-CN" sz="2400" baseline="-25000" noProof="1"/>
              <a:t>s</a:t>
            </a:r>
            <a:r>
              <a:rPr lang="zh-CN" altLang="en-US" sz="2400" noProof="1"/>
              <a:t>相对应，则对于</a:t>
            </a:r>
            <a:r>
              <a:rPr lang="en-US" altLang="zh-CN" sz="2400" i="1" noProof="1"/>
              <a:t>R</a:t>
            </a:r>
            <a:r>
              <a:rPr lang="zh-CN" altLang="en-US" sz="2400" noProof="1"/>
              <a:t>中每个元组在</a:t>
            </a:r>
            <a:r>
              <a:rPr lang="en-US" altLang="zh-CN" sz="2400" i="1" noProof="1"/>
              <a:t>F</a:t>
            </a:r>
            <a:r>
              <a:rPr lang="zh-CN" altLang="en-US" sz="2400" noProof="1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Tx/>
              <a:defRPr/>
            </a:pPr>
            <a:r>
              <a:rPr lang="zh-CN" altLang="en-US" noProof="1">
                <a:cs typeface="+mn-ea"/>
              </a:rPr>
              <a:t>或者取空值（</a:t>
            </a:r>
            <a:r>
              <a:rPr lang="en-US" altLang="zh-CN" i="1" noProof="1">
                <a:cs typeface="+mn-ea"/>
              </a:rPr>
              <a:t>F</a:t>
            </a:r>
            <a:r>
              <a:rPr lang="zh-CN" altLang="en-US" noProof="1">
                <a:cs typeface="+mn-ea"/>
              </a:rPr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Tx/>
              <a:defRPr/>
            </a:pPr>
            <a:r>
              <a:rPr lang="zh-CN" altLang="en-US" noProof="1">
                <a:cs typeface="+mn-ea"/>
              </a:rPr>
              <a:t>或者等于</a:t>
            </a:r>
            <a:r>
              <a:rPr lang="en-US" altLang="zh-CN" i="1" noProof="1">
                <a:cs typeface="+mn-ea"/>
              </a:rPr>
              <a:t>S</a:t>
            </a:r>
            <a:r>
              <a:rPr lang="zh-CN" altLang="en-US" noProof="1">
                <a:cs typeface="+mn-ea"/>
              </a:rPr>
              <a:t>中某个元组的主码值</a:t>
            </a:r>
          </a:p>
          <a:p>
            <a:pPr marL="457200" lvl="1" indent="0" algn="just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solidFill>
                  <a:srgbClr val="FF0000"/>
                </a:solidFill>
                <a:cs typeface="+mn-ea"/>
              </a:rPr>
              <a:t>简单记忆为：外码要么为空，要么源自于被参照关系的主码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4A7E0FA7-9BDE-480C-BCFF-389452D17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5A5B9AA7-B928-4DA1-84D9-79D27C9D5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098550"/>
            <a:ext cx="8151812" cy="4616450"/>
          </a:xfrm>
        </p:spPr>
        <p:txBody>
          <a:bodyPr/>
          <a:lstStyle/>
          <a:p>
            <a:pPr lvl="4" algn="just" eaLnBrk="1" hangingPunct="1">
              <a:buFont typeface="Arial" panose="020B0604020202020204" pitchFamily="34" charset="0"/>
              <a:buNone/>
            </a:pPr>
            <a:endParaRPr lang="en-US" altLang="zh-CN" sz="18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2.1]</a:t>
            </a:r>
            <a:r>
              <a:rPr lang="zh-CN" altLang="en-US" sz="2400"/>
              <a:t>中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学生关系中每个元组的</a:t>
            </a:r>
            <a:r>
              <a:rPr lang="zh-CN" altLang="en-US" sz="2400">
                <a:solidFill>
                  <a:srgbClr val="FF00FF"/>
                </a:solidFill>
              </a:rPr>
              <a:t>“专业号”</a:t>
            </a:r>
            <a:r>
              <a:rPr lang="zh-CN" altLang="en-US" sz="2400"/>
              <a:t>属性只取两类值：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FF00FF"/>
                </a:solidFill>
              </a:rPr>
              <a:t>空值</a:t>
            </a:r>
            <a:r>
              <a:rPr lang="zh-CN" altLang="en-US" sz="2400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）非空值，这时该值必须</a:t>
            </a:r>
            <a:r>
              <a:rPr lang="zh-CN" altLang="en-US" sz="2400">
                <a:solidFill>
                  <a:srgbClr val="FF00FF"/>
                </a:solidFill>
              </a:rPr>
              <a:t>是专业关系中某个元组的“专业号”值</a:t>
            </a:r>
            <a:r>
              <a:rPr lang="zh-CN" altLang="en-US" sz="2400"/>
              <a:t>，表示该学生不可能分配一个不存在的专业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C9D58B44-84E4-461E-B891-0AC09CCA1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AC359379-51E2-4835-8614-C0323D8AF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7643813" cy="491172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2.2] </a:t>
            </a:r>
            <a:r>
              <a:rPr lang="zh-CN" altLang="en-US" sz="2400"/>
              <a:t>中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选修（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 u="sng"/>
              <a:t>，</a:t>
            </a:r>
            <a:r>
              <a:rPr lang="zh-CN" altLang="en-US" sz="2400" u="sng">
                <a:solidFill>
                  <a:srgbClr val="3333FF"/>
                </a:solidFill>
              </a:rPr>
              <a:t>课程号</a:t>
            </a:r>
            <a:r>
              <a:rPr lang="zh-CN" altLang="en-US" sz="2400"/>
              <a:t>，成绩）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“学号”和“课程号”可能的取值 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1</a:t>
            </a:r>
            <a:r>
              <a:rPr lang="zh-CN" altLang="en-US" sz="2400"/>
              <a:t>）选修关系中的主属性，不能取空值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）只能取相应被参照关系中已经存在的主码值</a:t>
            </a:r>
          </a:p>
          <a:p>
            <a:pPr algn="just" eaLnBrk="1" hangingPunct="1"/>
            <a:endParaRPr lang="zh-CN" altLang="en-US" sz="240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C8D9B09-FBD4-4875-8C3B-0A842C84F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A98329D7-4787-4C29-8BA5-C45A1A595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550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 </a:t>
            </a:r>
            <a:r>
              <a:rPr lang="zh-CN" altLang="en-US" sz="2400"/>
              <a:t>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学生（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/>
              <a:t>，姓名，性别，专业号，年龄，</a:t>
            </a:r>
            <a:r>
              <a:rPr lang="zh-CN" altLang="en-US" sz="2400">
                <a:solidFill>
                  <a:srgbClr val="3333FF"/>
                </a:solidFill>
              </a:rPr>
              <a:t>班长</a:t>
            </a:r>
            <a:r>
              <a:rPr lang="zh-CN" altLang="en-US" sz="2400"/>
              <a:t>）</a:t>
            </a:r>
            <a:endParaRPr lang="zh-CN" altLang="en-US" sz="32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“班长”属性值可以取两类值：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）空值，表示该学生所在班级尚未选出班长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）非空值，该值必须是本关系中某个元组的学号值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CE4A91BE-7AC7-42BD-89A5-A9E5FCC4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  <a:endParaRPr lang="en-US" altLang="zh-CN" sz="3600"/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9C9F5A90-8B0C-49A8-B5E0-94DEC36A8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44675"/>
            <a:ext cx="7689850" cy="44958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2.3.1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2.3.3 </a:t>
            </a:r>
            <a:r>
              <a:rPr lang="zh-CN" altLang="en-US">
                <a:solidFill>
                  <a:srgbClr val="00B05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16058D3-62B0-4A6F-B245-C6AA4895C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2.3.3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749F8A6B-E702-4D09-BF9D-9CF4AEA4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098550"/>
            <a:ext cx="8128000" cy="5033963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6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</a:rPr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  <a:buSzTx/>
              <a:defRPr/>
            </a:pPr>
            <a:endParaRPr lang="zh-CN" altLang="en-US" noProof="1"/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关系模型应提供定义和检验这类完整性的机制，</a:t>
            </a:r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以便用统一的系统的方法处理它们，</a:t>
            </a:r>
          </a:p>
          <a:p>
            <a:pPr marL="457200" lvl="1" indent="0" algn="just" eaLnBrk="1" hangingPunct="1">
              <a:lnSpc>
                <a:spcPct val="16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10" noProof="1">
                <a:cs typeface="+mn-ea"/>
              </a:rPr>
              <a:t>而不需应用程序承担这一功能。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2C1EBF05-E1D0-470D-8F98-E8567C9E6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用户定义的完整性（续）</a:t>
            </a:r>
            <a:endParaRPr lang="en-US" altLang="zh-CN" sz="36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DEB58954-4840-47DE-8CD9-A0C547107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 </a:t>
            </a:r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，课程名，学分）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“</a:t>
            </a:r>
            <a:r>
              <a:rPr lang="zh-CN" altLang="en-US"/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非主属性“课程名”不能取空值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“学分”属性只能取值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877775E6-9276-4A86-826C-F47250F5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  <a:endParaRPr lang="en-US" altLang="zh-CN" sz="360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C4CB529A-5D5D-490E-9B5A-8ED6EB0C2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1. </a:t>
            </a:r>
            <a:r>
              <a:rPr lang="zh-CN" altLang="en-US" sz="2800"/>
              <a:t>域（</a:t>
            </a:r>
            <a:r>
              <a:rPr lang="en-US" altLang="zh-CN" sz="2800"/>
              <a:t>Domain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2. </a:t>
            </a:r>
            <a:r>
              <a:rPr lang="zh-CN" altLang="en-US" sz="2800"/>
              <a:t>笛卡尔积（</a:t>
            </a:r>
            <a:r>
              <a:rPr lang="en-US" altLang="zh-CN" sz="2800"/>
              <a:t>Cartesian Product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3. </a:t>
            </a:r>
            <a:r>
              <a:rPr lang="zh-CN" altLang="en-US" sz="2800"/>
              <a:t>关系（</a:t>
            </a:r>
            <a:r>
              <a:rPr lang="en-US" altLang="zh-CN" sz="2800"/>
              <a:t>Relation</a:t>
            </a:r>
            <a:r>
              <a:rPr lang="zh-CN" altLang="en-US" sz="2800"/>
              <a:t>）</a:t>
            </a: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A63CB1D-51D1-45FA-BAE3-7D1AC1FC6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A61BA28D-385C-4C5E-BC7C-36A05B9CB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2.4  </a:t>
            </a:r>
            <a:r>
              <a:rPr lang="zh-CN" altLang="en-US" sz="2800">
                <a:solidFill>
                  <a:srgbClr val="0066FF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79B1A899-155C-4BD4-AB6B-575A24D99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7EFD6A74-56D2-4210-BE10-E687B747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defRPr/>
            </a:pPr>
            <a:r>
              <a:rPr lang="zh-CN" altLang="zh-CN" sz="2400" noProof="1"/>
              <a:t>一种抽象的查询语言，用对关系的运算来表达查询</a:t>
            </a:r>
            <a:r>
              <a:rPr lang="zh-CN" altLang="zh-CN" noProof="1"/>
              <a:t>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defRPr/>
            </a:pPr>
            <a:endParaRPr lang="en-US" altLang="zh-CN" noProof="1">
              <a:cs typeface="+mn-ea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C8462E-8887-4B2C-B129-E4C6BC2757B9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2060575"/>
          <a:ext cx="6048374" cy="3651254"/>
        </p:xfrm>
        <a:graphic>
          <a:graphicData uri="http://schemas.openxmlformats.org/drawingml/2006/table">
            <a:tbl>
              <a:tblPr/>
              <a:tblGrid>
                <a:gridCol w="201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75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8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87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专门的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关系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66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 ⋈</a:t>
                      </a: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6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623ACFD3-E525-4229-84D5-5226D109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0F01B-46A8-447F-8CFA-12C3C2276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002587" cy="4997450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2.4.1</a:t>
            </a:r>
            <a:r>
              <a:rPr lang="zh-CN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 传统的集合运算</a:t>
            </a:r>
          </a:p>
          <a:p>
            <a:pPr marL="0" indent="0" eaLnBrk="1" hangingPunct="1">
              <a:lnSpc>
                <a:spcPct val="17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2.4.2</a:t>
            </a:r>
            <a:r>
              <a:rPr lang="zh-CN" altLang="en-US" dirty="0">
                <a:cs typeface="Times New Roman" panose="02020603050405020304" pitchFamily="18" charset="0"/>
              </a:rPr>
              <a:t> 专门的关系运算</a:t>
            </a:r>
          </a:p>
          <a:p>
            <a:pPr eaLnBrk="1" hangingPunct="1">
              <a:buSzTx/>
              <a:defRPr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C12443C-BB07-4767-925D-5241E7C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-85725"/>
            <a:ext cx="8229600" cy="1138238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+mn-lt"/>
                <a:ea typeface="+mn-ea"/>
                <a:cs typeface="Times New Roman" panose="02020603050405020304" pitchFamily="18" charset="0"/>
                <a:sym typeface="+mn-ea"/>
              </a:rPr>
              <a:t>传统的集合运算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73ACDA9A-3C31-4CF2-9D83-6CBE7C54524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/>
              <a:t>R</a:t>
            </a:r>
            <a:r>
              <a:rPr lang="en-US" altLang="zh-CN" noProof="1"/>
              <a:t>∪</a:t>
            </a:r>
            <a:r>
              <a:rPr lang="en-US" altLang="zh-CN" i="1" noProof="1"/>
              <a:t>S</a:t>
            </a:r>
            <a:r>
              <a:rPr lang="en-US" altLang="zh-CN" noProof="1"/>
              <a:t> 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>
                <a:sym typeface="+mn-ea"/>
              </a:rPr>
              <a:t>R - S</a:t>
            </a:r>
            <a:r>
              <a:rPr lang="en-US" altLang="zh-CN" noProof="1">
                <a:sym typeface="+mn-ea"/>
              </a:rPr>
              <a:t> 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noProof="1">
                <a:sym typeface="+mn-ea"/>
              </a:rPr>
              <a:t>R </a:t>
            </a:r>
            <a:r>
              <a:rPr lang="en-US" altLang="zh-CN" noProof="1">
                <a:sym typeface="+mn-ea"/>
              </a:rPr>
              <a:t>∩</a:t>
            </a:r>
            <a:r>
              <a:rPr lang="en-US" altLang="zh-CN" i="1" noProof="1">
                <a:sym typeface="+mn-ea"/>
              </a:rPr>
              <a:t>S</a:t>
            </a:r>
            <a:endParaRPr lang="en-US" altLang="zh-CN" noProof="1"/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B7BA2A-FD39-4787-8B12-0B0B2AD2FECC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1608138"/>
          <a:ext cx="4038600" cy="170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13" name="TextBox 7">
            <a:extLst>
              <a:ext uri="{FF2B5EF4-FFF2-40B4-BE49-F238E27FC236}">
                <a16:creationId xmlns:a16="http://schemas.microsoft.com/office/drawing/2014/main" id="{1D87ADDE-E9D4-42B3-9308-508EC5CA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125538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63514" name="TextBox 10">
            <a:extLst>
              <a:ext uri="{FF2B5EF4-FFF2-40B4-BE49-F238E27FC236}">
                <a16:creationId xmlns:a16="http://schemas.microsoft.com/office/drawing/2014/main" id="{C14A6500-C9C1-4DD8-BF5C-CBF680A5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364490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265E269-0BE9-4D93-9A58-9FE435169C51}"/>
              </a:ext>
            </a:extLst>
          </p:cNvPr>
          <p:cNvGraphicFramePr>
            <a:graphicFrameLocks noGrp="1"/>
          </p:cNvGraphicFramePr>
          <p:nvPr/>
        </p:nvGraphicFramePr>
        <p:xfrm>
          <a:off x="3924300" y="4221163"/>
          <a:ext cx="4038600" cy="170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F2418279-1A8F-4527-ADAE-CD2D210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+mn-lt"/>
                <a:ea typeface="+mn-ea"/>
                <a:cs typeface="Times New Roman" panose="02020603050405020304" pitchFamily="18" charset="0"/>
                <a:sym typeface="+mn-ea"/>
              </a:rPr>
              <a:t>传统的集合运算</a:t>
            </a:r>
            <a:endParaRPr lang="zh-CN" altLang="en-US" sz="3600" noProof="1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0AA5C818-8CF3-4591-82C7-610D081CB44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23850" y="1628775"/>
          <a:ext cx="4038600" cy="2449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40" name="TextBox 11">
            <a:extLst>
              <a:ext uri="{FF2B5EF4-FFF2-40B4-BE49-F238E27FC236}">
                <a16:creationId xmlns:a16="http://schemas.microsoft.com/office/drawing/2014/main" id="{31BD1E29-C4CF-45D9-A333-2980A776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8563"/>
            <a:ext cx="7794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RUS</a:t>
            </a:r>
            <a:endParaRPr lang="zh-CN" altLang="en-US" sz="2200" b="1"/>
          </a:p>
        </p:txBody>
      </p:sp>
      <p:sp>
        <p:nvSpPr>
          <p:cNvPr id="64541" name="TextBox 14">
            <a:extLst>
              <a:ext uri="{FF2B5EF4-FFF2-40B4-BE49-F238E27FC236}">
                <a16:creationId xmlns:a16="http://schemas.microsoft.com/office/drawing/2014/main" id="{F18D695D-D3D5-40A5-9A89-9D78936B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98563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R-S</a:t>
            </a:r>
            <a:endParaRPr lang="zh-CN" altLang="en-US" sz="2200" b="1"/>
          </a:p>
        </p:txBody>
      </p:sp>
      <p:graphicFrame>
        <p:nvGraphicFramePr>
          <p:cNvPr id="11" name="内容占位符 9">
            <a:extLst>
              <a:ext uri="{FF2B5EF4-FFF2-40B4-BE49-F238E27FC236}">
                <a16:creationId xmlns:a16="http://schemas.microsoft.com/office/drawing/2014/main" id="{FC0611B6-40E9-4CBB-812D-D7F7141C5E3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628775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56" name="TextBox 11">
            <a:extLst>
              <a:ext uri="{FF2B5EF4-FFF2-40B4-BE49-F238E27FC236}">
                <a16:creationId xmlns:a16="http://schemas.microsoft.com/office/drawing/2014/main" id="{DCA2D491-CE39-4315-820A-232FDD8F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08275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 ∩ S</a:t>
            </a:r>
            <a:endParaRPr lang="zh-CN" altLang="en-US" sz="2200" b="1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D0BA16-EFE0-4976-991A-3CF7E1306CA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38488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35DE0B5A-9002-43EF-ADEE-CA04A24C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E2F396CF-DBE4-44E0-BB94-D834C3BB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98550"/>
            <a:ext cx="7772400" cy="542607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sz="2400" noProof="1"/>
              <a:t>严格地讲应该是广义的笛卡尔积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en-US" altLang="zh-CN" sz="2055" noProof="1">
                <a:cs typeface="+mn-ea"/>
              </a:rPr>
              <a:t>R: </a:t>
            </a:r>
            <a:r>
              <a:rPr lang="en-US" altLang="zh-CN" sz="2055" i="1" noProof="1">
                <a:cs typeface="+mn-ea"/>
              </a:rPr>
              <a:t>n</a:t>
            </a:r>
            <a:r>
              <a:rPr lang="zh-CN" altLang="en-US" sz="2055" noProof="1">
                <a:cs typeface="+mn-ea"/>
              </a:rPr>
              <a:t>目关系，</a:t>
            </a:r>
            <a:r>
              <a:rPr lang="en-US" altLang="zh-CN" sz="2055" i="1" noProof="1">
                <a:cs typeface="+mn-ea"/>
              </a:rPr>
              <a:t>k</a:t>
            </a:r>
            <a:r>
              <a:rPr lang="en-US" altLang="zh-CN" sz="2055" baseline="-30000" noProof="1">
                <a:cs typeface="+mn-ea"/>
              </a:rPr>
              <a:t>1</a:t>
            </a:r>
            <a:r>
              <a:rPr lang="zh-CN" altLang="en-US" sz="2055" noProof="1">
                <a:cs typeface="+mn-ea"/>
              </a:rPr>
              <a:t>个元组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en-US" altLang="zh-CN" sz="2055" noProof="1">
                <a:cs typeface="+mn-ea"/>
              </a:rPr>
              <a:t>S: </a:t>
            </a:r>
            <a:r>
              <a:rPr lang="en-US" altLang="zh-CN" sz="2055" i="1" noProof="1">
                <a:cs typeface="+mn-ea"/>
              </a:rPr>
              <a:t>m</a:t>
            </a:r>
            <a:r>
              <a:rPr lang="zh-CN" altLang="en-US" sz="2055" noProof="1">
                <a:cs typeface="+mn-ea"/>
              </a:rPr>
              <a:t>目关系，</a:t>
            </a:r>
            <a:r>
              <a:rPr lang="en-US" altLang="zh-CN" sz="2055" i="1" noProof="1">
                <a:cs typeface="+mn-ea"/>
              </a:rPr>
              <a:t>k</a:t>
            </a:r>
            <a:r>
              <a:rPr lang="en-US" altLang="zh-CN" sz="2055" baseline="-30000" noProof="1">
                <a:cs typeface="+mn-ea"/>
              </a:rPr>
              <a:t>2</a:t>
            </a:r>
            <a:r>
              <a:rPr lang="zh-CN" altLang="en-US" sz="2055" noProof="1">
                <a:cs typeface="+mn-ea"/>
              </a:rPr>
              <a:t>个元组</a:t>
            </a:r>
          </a:p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en-US" altLang="zh-CN" sz="2400" i="1" noProof="1"/>
              <a:t>R</a:t>
            </a:r>
            <a:r>
              <a:rPr lang="en-US" altLang="zh-CN" sz="2400" noProof="1"/>
              <a:t>×</a:t>
            </a:r>
            <a:r>
              <a:rPr lang="en-US" altLang="zh-CN" sz="2400" i="1" noProof="1"/>
              <a:t>S</a:t>
            </a:r>
            <a:r>
              <a:rPr lang="en-US" altLang="zh-CN" sz="2400" noProof="1"/>
              <a:t> 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列：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（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n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+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m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）列</a:t>
            </a:r>
            <a:r>
              <a:rPr lang="zh-CN" altLang="en-US" noProof="1">
                <a:cs typeface="+mn-ea"/>
              </a:rPr>
              <a:t>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cs typeface="+mn-ea"/>
              </a:rPr>
              <a:t>元组的前</a:t>
            </a:r>
            <a:r>
              <a:rPr lang="en-US" altLang="zh-CN" sz="2400" i="1" noProof="1">
                <a:cs typeface="+mn-ea"/>
              </a:rPr>
              <a:t>n</a:t>
            </a:r>
            <a:r>
              <a:rPr lang="zh-CN" altLang="en-US" sz="2400" noProof="1">
                <a:cs typeface="+mn-ea"/>
              </a:rPr>
              <a:t>列是关系</a:t>
            </a:r>
            <a:r>
              <a:rPr lang="en-US" altLang="zh-CN" sz="2400" i="1" noProof="1">
                <a:cs typeface="+mn-ea"/>
              </a:rPr>
              <a:t>R</a:t>
            </a:r>
            <a:r>
              <a:rPr lang="zh-CN" altLang="en-US" sz="2400" noProof="1">
                <a:cs typeface="+mn-ea"/>
              </a:rPr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cs typeface="+mn-ea"/>
              </a:rPr>
              <a:t>后</a:t>
            </a:r>
            <a:r>
              <a:rPr lang="en-US" altLang="zh-CN" sz="2400" i="1" noProof="1">
                <a:cs typeface="+mn-ea"/>
              </a:rPr>
              <a:t>m</a:t>
            </a:r>
            <a:r>
              <a:rPr lang="zh-CN" altLang="en-US" sz="2400" noProof="1">
                <a:cs typeface="+mn-ea"/>
              </a:rPr>
              <a:t>列是关系</a:t>
            </a:r>
            <a:r>
              <a:rPr lang="en-US" altLang="zh-CN" sz="2400" i="1" noProof="1">
                <a:cs typeface="+mn-ea"/>
              </a:rPr>
              <a:t>S</a:t>
            </a:r>
            <a:r>
              <a:rPr lang="zh-CN" altLang="en-US" sz="2400" noProof="1">
                <a:cs typeface="+mn-ea"/>
              </a:rPr>
              <a:t>的一个元组</a:t>
            </a:r>
          </a:p>
          <a:p>
            <a:pPr lvl="1" algn="just" eaLnBrk="1" hangingPunct="1">
              <a:lnSpc>
                <a:spcPct val="120000"/>
              </a:lnSpc>
              <a:buSzTx/>
              <a:defRPr/>
            </a:pPr>
            <a:r>
              <a:rPr lang="zh-CN" altLang="en-US" noProof="1">
                <a:cs typeface="+mn-ea"/>
              </a:rPr>
              <a:t>行：  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k</a:t>
            </a:r>
            <a:r>
              <a:rPr lang="en-US" altLang="zh-CN" baseline="-30000" noProof="1">
                <a:solidFill>
                  <a:srgbClr val="0066FF"/>
                </a:solidFill>
                <a:cs typeface="+mn-ea"/>
              </a:rPr>
              <a:t>1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×</a:t>
            </a:r>
            <a:r>
              <a:rPr lang="en-US" altLang="zh-CN" i="1" noProof="1">
                <a:solidFill>
                  <a:srgbClr val="0066FF"/>
                </a:solidFill>
                <a:cs typeface="+mn-ea"/>
              </a:rPr>
              <a:t>k</a:t>
            </a:r>
            <a:r>
              <a:rPr lang="en-US" altLang="zh-CN" baseline="-300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个</a:t>
            </a:r>
            <a:r>
              <a:rPr lang="zh-CN" altLang="en-US" noProof="1">
                <a:cs typeface="+mn-ea"/>
              </a:rPr>
              <a:t>元组（基数）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2400" i="1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×</a:t>
            </a:r>
            <a:r>
              <a:rPr lang="en-US" altLang="zh-CN" sz="2400" i="1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= {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|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</a:t>
            </a:r>
            <a:r>
              <a:rPr lang="en-US" altLang="zh-CN" sz="2400" noProof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400" i="1" noProof="1">
                <a:cs typeface="+mn-ea"/>
              </a:rPr>
              <a:t>R</a:t>
            </a:r>
            <a:r>
              <a:rPr lang="en-US" altLang="zh-CN" sz="2400" noProof="1">
                <a:cs typeface="+mn-ea"/>
              </a:rPr>
              <a:t> ∧ </a:t>
            </a:r>
            <a:r>
              <a:rPr lang="en-US" altLang="zh-CN" sz="2400" i="1" noProof="1">
                <a:cs typeface="+mn-ea"/>
              </a:rPr>
              <a:t>t</a:t>
            </a:r>
            <a:r>
              <a:rPr lang="en-US" altLang="zh-CN" sz="2400" baseline="-30000" noProof="1">
                <a:cs typeface="+mn-ea"/>
              </a:rPr>
              <a:t>s</a:t>
            </a:r>
            <a:r>
              <a:rPr lang="en-US" altLang="zh-CN" sz="2400" noProof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400" i="1" noProof="1">
                <a:cs typeface="+mn-ea"/>
              </a:rPr>
              <a:t>S</a:t>
            </a:r>
            <a:r>
              <a:rPr lang="en-US" altLang="zh-CN" sz="2400" noProof="1">
                <a:cs typeface="+mn-ea"/>
              </a:rPr>
              <a:t> }</a:t>
            </a:r>
          </a:p>
          <a:p>
            <a:pPr eaLnBrk="1" hangingPunct="1">
              <a:lnSpc>
                <a:spcPct val="90000"/>
              </a:lnSpc>
              <a:buSzTx/>
              <a:defRPr/>
            </a:pPr>
            <a:endParaRPr lang="en-US" altLang="zh-CN" noProof="1"/>
          </a:p>
        </p:txBody>
      </p:sp>
      <p:sp>
        <p:nvSpPr>
          <p:cNvPr id="65539" name="Freeform 4">
            <a:extLst>
              <a:ext uri="{FF2B5EF4-FFF2-40B4-BE49-F238E27FC236}">
                <a16:creationId xmlns:a16="http://schemas.microsoft.com/office/drawing/2014/main" id="{853FCFB8-4B2A-4D75-B6C8-AD847BC4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157788"/>
            <a:ext cx="360363" cy="130175"/>
          </a:xfrm>
          <a:custGeom>
            <a:avLst/>
            <a:gdLst>
              <a:gd name="T0" fmla="*/ 0 w 196"/>
              <a:gd name="T1" fmla="*/ 43 h 82"/>
              <a:gd name="T2" fmla="*/ 156 w 196"/>
              <a:gd name="T3" fmla="*/ 17 h 82"/>
              <a:gd name="T4" fmla="*/ 183 w 196"/>
              <a:gd name="T5" fmla="*/ 43 h 82"/>
              <a:gd name="T6" fmla="*/ 196 w 196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965D192E-436A-45C4-A6EE-4EB552B83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笛卡尔积 （续）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1B82229-8AF2-4E87-ADB3-C4483069F3A1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7200" y="2233613"/>
          <a:ext cx="303530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1E3DC0A1-BAFF-4921-88A1-D9DE0997711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851275" y="1412875"/>
          <a:ext cx="4897440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52F5FE9-DA11-4F2B-B31B-10EAA202F83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395288" y="4292600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85" name="TextBox 7">
            <a:extLst>
              <a:ext uri="{FF2B5EF4-FFF2-40B4-BE49-F238E27FC236}">
                <a16:creationId xmlns:a16="http://schemas.microsoft.com/office/drawing/2014/main" id="{4C17E07D-12AE-4373-85BB-14F12278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71638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66686" name="TextBox 10">
            <a:extLst>
              <a:ext uri="{FF2B5EF4-FFF2-40B4-BE49-F238E27FC236}">
                <a16:creationId xmlns:a16="http://schemas.microsoft.com/office/drawing/2014/main" id="{00D43C31-0453-4569-85F0-76C12F33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90950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66687" name="TextBox 11">
            <a:extLst>
              <a:ext uri="{FF2B5EF4-FFF2-40B4-BE49-F238E27FC236}">
                <a16:creationId xmlns:a16="http://schemas.microsoft.com/office/drawing/2014/main" id="{EA707784-F5D2-4C62-B267-C8707FFF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981075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 × S </a:t>
            </a:r>
            <a:endParaRPr lang="zh-CN" altLang="en-US" sz="2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699A949-7E4F-4C44-BF58-27A73ECA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218FF1F1-4502-40BB-BEE4-6BB2CB7DF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2.4.1 </a:t>
            </a:r>
            <a:r>
              <a:rPr lang="zh-CN" altLang="en-US"/>
              <a:t>传统的集合运算</a:t>
            </a:r>
          </a:p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2.4.2 </a:t>
            </a:r>
            <a:r>
              <a:rPr lang="zh-CN" altLang="en-US">
                <a:solidFill>
                  <a:srgbClr val="00B050"/>
                </a:solidFill>
              </a:rPr>
              <a:t>专门的关系运算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010F5A7-F0D8-4818-93F5-AB0EF5835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2.4.2 </a:t>
            </a:r>
            <a:r>
              <a:rPr lang="zh-CN" altLang="en-US" sz="3600"/>
              <a:t>专门的关系运算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46514DC-25F3-4F12-BC6C-E1681DCD76B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1. </a:t>
            </a:r>
            <a:r>
              <a:rPr lang="zh-CN" altLang="en-US" noProof="1">
                <a:sym typeface="+mn-ea"/>
              </a:rPr>
              <a:t>选择  </a:t>
            </a:r>
            <a:r>
              <a:rPr lang="zh-CN" i="1" kern="100" noProof="1">
                <a:latin typeface="Times New Roman" panose="02020603050405020304"/>
                <a:cs typeface="Times New Roman" panose="02020603050405020304"/>
                <a:sym typeface="+mn-ea"/>
              </a:rPr>
              <a:t>σ</a:t>
            </a:r>
            <a:endParaRPr lang="zh-CN" kern="100" noProof="1">
              <a:latin typeface="宋体" panose="02010600030101010101" pitchFamily="2" charset="-122"/>
              <a:cs typeface="Courier New" panose="02070309020205020404"/>
            </a:endParaRPr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2. </a:t>
            </a:r>
            <a:r>
              <a:rPr lang="zh-CN" altLang="en-US" noProof="1">
                <a:sym typeface="+mn-ea"/>
              </a:rPr>
              <a:t>投影 </a:t>
            </a:r>
            <a:r>
              <a:rPr lang="zh-CN" kern="100" noProof="1">
                <a:latin typeface="Times New Roman" panose="02020603050405020304"/>
                <a:cs typeface="Times New Roman" panose="02020603050405020304"/>
                <a:sym typeface="+mn-ea"/>
              </a:rPr>
              <a:t>π</a:t>
            </a:r>
            <a:endParaRPr lang="zh-CN" kern="100" noProof="1">
              <a:latin typeface="宋体" panose="02010600030101010101" pitchFamily="2" charset="-122"/>
              <a:cs typeface="Courier New" panose="02070309020205020404"/>
            </a:endParaRPr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3. </a:t>
            </a:r>
            <a:r>
              <a:rPr lang="zh-CN" altLang="en-US" noProof="1">
                <a:sym typeface="+mn-ea"/>
              </a:rPr>
              <a:t>连接 </a:t>
            </a:r>
            <a:r>
              <a:rPr lang="en-US" kern="100" noProof="1">
                <a:latin typeface="Times New Roman" panose="02020603050405020304"/>
                <a:cs typeface="Times New Roman" panose="02020603050405020304"/>
                <a:sym typeface="+mn-ea"/>
              </a:rPr>
              <a:t>⋈</a:t>
            </a:r>
            <a:endParaRPr lang="zh-CN" altLang="en-US" noProof="1"/>
          </a:p>
          <a:p>
            <a:pPr marL="849630" indent="-47625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>
                <a:sym typeface="+mn-ea"/>
              </a:rPr>
              <a:t>4. </a:t>
            </a:r>
            <a:r>
              <a:rPr lang="zh-CN" altLang="en-US" noProof="1">
                <a:sym typeface="+mn-ea"/>
              </a:rPr>
              <a:t>除    </a:t>
            </a:r>
            <a:r>
              <a:rPr lang="zh-CN" kern="100" noProof="1">
                <a:latin typeface="Times New Roman" panose="02020603050405020304"/>
                <a:cs typeface="Times New Roman" panose="02020603050405020304"/>
                <a:sym typeface="+mn-ea"/>
              </a:rPr>
              <a:t>÷</a:t>
            </a:r>
            <a:endParaRPr lang="zh-CN" altLang="en-US" noProof="1"/>
          </a:p>
          <a:p>
            <a:pPr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/>
          </a:p>
          <a:p>
            <a:pPr eaLnBrk="1" hangingPunct="1"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1453CD1-2F38-49D9-966A-32E77F748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69634" name="Rectangle 82">
            <a:extLst>
              <a:ext uri="{FF2B5EF4-FFF2-40B4-BE49-F238E27FC236}">
                <a16:creationId xmlns:a16="http://schemas.microsoft.com/office/drawing/2014/main" id="{0C2AB053-3131-4ADE-AEE0-B3F72D63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693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(a)</a:t>
            </a:r>
            <a:endParaRPr lang="en-US" altLang="zh-CN"/>
          </a:p>
        </p:txBody>
      </p:sp>
      <p:sp>
        <p:nvSpPr>
          <p:cNvPr id="69635" name="Rectangle 83">
            <a:extLst>
              <a:ext uri="{FF2B5EF4-FFF2-40B4-BE49-F238E27FC236}">
                <a16:creationId xmlns:a16="http://schemas.microsoft.com/office/drawing/2014/main" id="{CD49864B-D90E-40A8-AC2C-DCFA5077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200"/>
              <a:t> </a:t>
            </a:r>
            <a:r>
              <a:rPr lang="en-US" altLang="zh-CN" sz="2200" b="1"/>
              <a:t>Student</a:t>
            </a:r>
          </a:p>
        </p:txBody>
      </p:sp>
      <p:sp>
        <p:nvSpPr>
          <p:cNvPr id="69636" name="Rectangle 91">
            <a:extLst>
              <a:ext uri="{FF2B5EF4-FFF2-40B4-BE49-F238E27FC236}">
                <a16:creationId xmlns:a16="http://schemas.microsoft.com/office/drawing/2014/main" id="{280DB056-B8E3-413C-AC3C-8D8FB7D0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>
            <a:extLst>
              <a:ext uri="{FF2B5EF4-FFF2-40B4-BE49-F238E27FC236}">
                <a16:creationId xmlns:a16="http://schemas.microsoft.com/office/drawing/2014/main" id="{74140082-D63B-4333-A7C5-65BF57386F7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9750" y="2709863"/>
          <a:ext cx="8229600" cy="2852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BD7DB5-4214-40A2-AA33-3F09E1D4A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sz="3600" dirty="0">
                <a:latin typeface="+mn-lt"/>
              </a:rPr>
              <a:t>域</a:t>
            </a:r>
            <a:r>
              <a:rPr lang="zh-CN" altLang="en-US" sz="3600" dirty="0"/>
              <a:t>（</a:t>
            </a:r>
            <a:r>
              <a:rPr lang="en-US" altLang="zh-CN" sz="3600" dirty="0"/>
              <a:t>Domain</a:t>
            </a:r>
            <a:r>
              <a:rPr lang="zh-CN" altLang="en-US" sz="3600" dirty="0"/>
              <a:t>）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24F48D7-BED1-4791-9B9D-C78D2242E0C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noProof="1">
                <a:solidFill>
                  <a:srgbClr val="0066FF"/>
                </a:solidFill>
              </a:rPr>
              <a:t>是一组具有</a:t>
            </a:r>
            <a:r>
              <a:rPr lang="zh-CN" altLang="en-US" u="sng" noProof="1">
                <a:solidFill>
                  <a:srgbClr val="0066FF"/>
                </a:solidFill>
              </a:rPr>
              <a:t>相同数据类型</a:t>
            </a:r>
            <a:r>
              <a:rPr lang="zh-CN" altLang="en-US" noProof="1">
                <a:solidFill>
                  <a:srgbClr val="0066FF"/>
                </a:solidFill>
              </a:rPr>
              <a:t>的值的集合。</a:t>
            </a:r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endParaRPr lang="zh-CN" altLang="en-US" sz="2000" noProof="1"/>
          </a:p>
          <a:p>
            <a:pPr marL="0" indent="0" algn="just" eaLnBrk="1" hangingPunct="1"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例如</a:t>
            </a:r>
            <a:r>
              <a:rPr lang="en-US" altLang="zh-CN" sz="2000" noProof="1"/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noProof="1">
                <a:cs typeface="+mn-ea"/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en-US" altLang="zh-CN" noProof="1">
                <a:cs typeface="+mn-ea"/>
              </a:rPr>
              <a:t>{‘</a:t>
            </a:r>
            <a:r>
              <a:rPr lang="zh-CN" altLang="en-US" noProof="1">
                <a:cs typeface="+mn-ea"/>
              </a:rPr>
              <a:t>男’，‘女’</a:t>
            </a:r>
            <a:r>
              <a:rPr lang="en-US" altLang="zh-CN" noProof="1">
                <a:cs typeface="+mn-ea"/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  <a:defRPr/>
            </a:pPr>
            <a:r>
              <a:rPr lang="en-US" altLang="zh-CN" noProof="1">
                <a:cs typeface="+mn-ea"/>
              </a:rPr>
              <a:t>……………..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56E7B50-93F2-499F-905C-7F7CC971F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graphicFrame>
        <p:nvGraphicFramePr>
          <p:cNvPr id="342591" name="Group 575">
            <a:extLst>
              <a:ext uri="{FF2B5EF4-FFF2-40B4-BE49-F238E27FC236}">
                <a16:creationId xmlns:a16="http://schemas.microsoft.com/office/drawing/2014/main" id="{96338265-46DC-446E-910F-C163FBBB35B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27088" y="1628775"/>
          <a:ext cx="7273925" cy="442912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05" name="Text Box 502">
            <a:extLst>
              <a:ext uri="{FF2B5EF4-FFF2-40B4-BE49-F238E27FC236}">
                <a16:creationId xmlns:a16="http://schemas.microsoft.com/office/drawing/2014/main" id="{4D4CC6F8-AC64-4120-B61C-400498E1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Course</a:t>
            </a:r>
          </a:p>
        </p:txBody>
      </p:sp>
      <p:sp>
        <p:nvSpPr>
          <p:cNvPr id="70706" name="Text Box 505">
            <a:extLst>
              <a:ext uri="{FF2B5EF4-FFF2-40B4-BE49-F238E27FC236}">
                <a16:creationId xmlns:a16="http://schemas.microsoft.com/office/drawing/2014/main" id="{516B7809-4B88-446B-9604-30C5295D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6021388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(b)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743284C-279E-4AB1-85BA-753D6760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71682" name="Rectangle 115">
            <a:extLst>
              <a:ext uri="{FF2B5EF4-FFF2-40B4-BE49-F238E27FC236}">
                <a16:creationId xmlns:a16="http://schemas.microsoft.com/office/drawing/2014/main" id="{0BF5C19E-ECC2-455B-ACB8-6B1238F1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900" b="1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71683" name="Rectangle 182">
            <a:extLst>
              <a:ext uri="{FF2B5EF4-FFF2-40B4-BE49-F238E27FC236}">
                <a16:creationId xmlns:a16="http://schemas.microsoft.com/office/drawing/2014/main" id="{2923F003-9C92-430F-AEDD-F76E9938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537368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(c)</a:t>
            </a:r>
            <a:endParaRPr lang="en-US" altLang="zh-CN" sz="2000"/>
          </a:p>
          <a:p>
            <a:pPr eaLnBrk="0" hangingPunct="0"/>
            <a:endParaRPr lang="en-US" altLang="zh-CN"/>
          </a:p>
        </p:txBody>
      </p:sp>
      <p:sp>
        <p:nvSpPr>
          <p:cNvPr id="71684" name="Rectangle 184">
            <a:extLst>
              <a:ext uri="{FF2B5EF4-FFF2-40B4-BE49-F238E27FC236}">
                <a16:creationId xmlns:a16="http://schemas.microsoft.com/office/drawing/2014/main" id="{AB7C8AB2-F991-44DE-995C-7A2A1891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5" name="Rectangle 185">
            <a:extLst>
              <a:ext uri="{FF2B5EF4-FFF2-40B4-BE49-F238E27FC236}">
                <a16:creationId xmlns:a16="http://schemas.microsoft.com/office/drawing/2014/main" id="{EFF5D486-8211-455B-83A3-07A85E97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200" b="1"/>
              <a:t>SC</a:t>
            </a:r>
          </a:p>
        </p:txBody>
      </p:sp>
      <p:sp>
        <p:nvSpPr>
          <p:cNvPr id="71686" name="Rectangle 186">
            <a:extLst>
              <a:ext uri="{FF2B5EF4-FFF2-40B4-BE49-F238E27FC236}">
                <a16:creationId xmlns:a16="http://schemas.microsoft.com/office/drawing/2014/main" id="{A0E59E48-C8DF-45E5-9DC4-6C68AF75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aphicFrame>
        <p:nvGraphicFramePr>
          <p:cNvPr id="344448" name="Group 384">
            <a:extLst>
              <a:ext uri="{FF2B5EF4-FFF2-40B4-BE49-F238E27FC236}">
                <a16:creationId xmlns:a16="http://schemas.microsoft.com/office/drawing/2014/main" id="{8F88DAC6-DDC3-4727-A491-EA2A705E2E6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00113" y="1773238"/>
          <a:ext cx="7272337" cy="3602039"/>
        </p:xfrm>
        <a:graphic>
          <a:graphicData uri="http://schemas.openxmlformats.org/drawingml/2006/table">
            <a:tbl>
              <a:tblPr/>
              <a:tblGrid>
                <a:gridCol w="242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C03AD2E4-93AD-4D26-9397-12DACA258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选择（</a:t>
            </a:r>
            <a:r>
              <a:rPr lang="en-US" altLang="zh-CN" sz="3600"/>
              <a:t>Selection</a:t>
            </a:r>
            <a:r>
              <a:rPr lang="zh-CN" altLang="en-US" sz="3600"/>
              <a:t>） 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6A2AF0C4-10A7-4EE7-8D91-0DAF72E3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836613"/>
            <a:ext cx="7772400" cy="4546600"/>
          </a:xfrm>
          <a:ln>
            <a:miter/>
          </a:ln>
        </p:spPr>
        <p:txBody>
          <a:bodyPr/>
          <a:lstStyle/>
          <a:p>
            <a:pPr marL="457200" indent="-457200" algn="just" eaLnBrk="1" hangingPunct="1">
              <a:buSzTx/>
              <a:defRPr/>
            </a:pPr>
            <a:r>
              <a:rPr lang="zh-CN" altLang="en-US" sz="2600" noProof="1"/>
              <a:t>选择运算符的含义</a:t>
            </a:r>
          </a:p>
          <a:p>
            <a:pPr lvl="1" algn="just" eaLnBrk="1" hangingPunct="1">
              <a:lnSpc>
                <a:spcPct val="110000"/>
              </a:lnSpc>
              <a:buSzTx/>
              <a:defRPr/>
            </a:pPr>
            <a:r>
              <a:rPr lang="zh-CN" altLang="en-US" sz="2000" noProof="1">
                <a:cs typeface="+mn-ea"/>
              </a:rPr>
              <a:t>在关系</a:t>
            </a:r>
            <a:r>
              <a:rPr lang="en-US" altLang="zh-CN" sz="2000" i="1" noProof="1">
                <a:cs typeface="+mn-ea"/>
              </a:rPr>
              <a:t>R</a:t>
            </a:r>
            <a:r>
              <a:rPr lang="zh-CN" altLang="en-US" sz="2000" noProof="1">
                <a:cs typeface="+mn-ea"/>
              </a:rPr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        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σ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F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(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) = {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|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F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(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)= '</a:t>
            </a:r>
            <a:r>
              <a:rPr lang="zh-CN" altLang="en-US" sz="2000" noProof="1">
                <a:solidFill>
                  <a:srgbClr val="0066FF"/>
                </a:solidFill>
                <a:cs typeface="+mn-ea"/>
              </a:rPr>
              <a:t>真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'}</a:t>
            </a:r>
          </a:p>
          <a:p>
            <a:pPr marL="457200" lvl="1" indent="0"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1600" noProof="1">
                <a:cs typeface="+mn-ea"/>
              </a:rPr>
              <a:t>F</a:t>
            </a:r>
            <a:r>
              <a:rPr lang="zh-CN" altLang="en-US" sz="1600" noProof="1">
                <a:cs typeface="+mn-ea"/>
              </a:rPr>
              <a:t>：选择条件，是一个逻辑表达式，取值为“真”或“假”</a:t>
            </a:r>
            <a:endParaRPr lang="en-US" altLang="zh-CN" sz="1600" noProof="1">
              <a:cs typeface="+mn-ea"/>
            </a:endParaRP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cs typeface="+mn-ea"/>
              </a:rPr>
              <a:t>基本形式为：</a:t>
            </a:r>
            <a:r>
              <a:rPr lang="en-US" altLang="zh-CN" sz="1600" i="1" noProof="1">
                <a:cs typeface="+mn-ea"/>
              </a:rPr>
              <a:t>X</a:t>
            </a:r>
            <a:r>
              <a:rPr lang="en-US" altLang="zh-CN" sz="1600" baseline="-25000" noProof="1">
                <a:cs typeface="+mn-ea"/>
              </a:rPr>
              <a:t>1</a:t>
            </a:r>
            <a:r>
              <a:rPr lang="en-US" altLang="zh-CN" sz="1600" noProof="1">
                <a:cs typeface="+mn-ea"/>
              </a:rPr>
              <a:t>θ</a:t>
            </a:r>
            <a:r>
              <a:rPr lang="en-US" altLang="zh-CN" sz="1600" i="1" noProof="1">
                <a:cs typeface="+mn-ea"/>
              </a:rPr>
              <a:t>Y</a:t>
            </a:r>
            <a:r>
              <a:rPr lang="en-US" altLang="zh-CN" sz="1600" baseline="-25000" noProof="1">
                <a:cs typeface="+mn-ea"/>
              </a:rPr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1600" noProof="1">
                <a:cs typeface="+mn-ea"/>
              </a:rPr>
              <a:t>θ表示比较运算符，它可以是＞，≥，＜，≤，＝或</a:t>
            </a:r>
            <a:r>
              <a:rPr lang="en-US" altLang="zh-CN" sz="1600" noProof="1">
                <a:cs typeface="+mn-ea"/>
              </a:rPr>
              <a:t>&lt;&gt;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B08985-BB26-40AF-AA34-D812BB8E42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088" y="3644900"/>
            <a:ext cx="73548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b="1"/>
              <a:t>[</a:t>
            </a:r>
            <a:r>
              <a:rPr lang="zh-CN" altLang="en-US" sz="2400" b="1"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ea typeface="黑体" panose="02010609060101010101" pitchFamily="49" charset="-122"/>
              </a:rPr>
              <a:t>2.4</a:t>
            </a:r>
            <a:r>
              <a:rPr lang="en-US" altLang="zh-CN" sz="2400" b="1"/>
              <a:t>]  </a:t>
            </a:r>
            <a:r>
              <a:rPr lang="zh-CN" altLang="en-US" sz="2400" b="1"/>
              <a:t>查询信息系（</a:t>
            </a:r>
            <a:r>
              <a:rPr lang="en-US" altLang="zh-CN" sz="2400" b="1"/>
              <a:t>IS</a:t>
            </a:r>
            <a:r>
              <a:rPr lang="zh-CN" altLang="en-US" sz="2400" b="1"/>
              <a:t>系）全体学生。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zh-CN" altLang="en-US" sz="2000" b="1"/>
              <a:t>   		         </a:t>
            </a:r>
            <a:r>
              <a:rPr lang="en-US" altLang="zh-CN" sz="2400" b="1"/>
              <a:t>σ</a:t>
            </a:r>
            <a:r>
              <a:rPr lang="en-US" altLang="zh-CN" sz="2400" b="1" baseline="-30000"/>
              <a:t>Sdept</a:t>
            </a:r>
            <a:r>
              <a:rPr lang="en-US" altLang="zh-CN" sz="2400" b="1"/>
              <a:t> </a:t>
            </a:r>
            <a:r>
              <a:rPr lang="en-US" altLang="zh-CN" sz="2400" b="1" baseline="-30000"/>
              <a:t>= 'IS' </a:t>
            </a:r>
            <a:r>
              <a:rPr lang="en-US" altLang="zh-CN" sz="2400" b="1"/>
              <a:t>(Student)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zh-CN" sz="2400" b="1"/>
              <a:t>		</a:t>
            </a:r>
            <a:r>
              <a:rPr lang="en-US" altLang="zh-CN" sz="2000" b="1"/>
              <a:t> 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zh-CN" sz="2000" b="1"/>
          </a:p>
          <a:p>
            <a:pPr algn="just">
              <a:lnSpc>
                <a:spcPct val="90000"/>
              </a:lnSpc>
              <a:spcBef>
                <a:spcPct val="20000"/>
              </a:spcBef>
              <a:buSzPct val="100000"/>
            </a:pPr>
            <a:endParaRPr lang="zh-CN" altLang="en-US" sz="2200" b="1"/>
          </a:p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</a:pPr>
            <a:endParaRPr lang="en-US" altLang="zh-CN" sz="2000" b="1"/>
          </a:p>
        </p:txBody>
      </p:sp>
      <p:graphicFrame>
        <p:nvGraphicFramePr>
          <p:cNvPr id="510068" name="Group 116">
            <a:extLst>
              <a:ext uri="{FF2B5EF4-FFF2-40B4-BE49-F238E27FC236}">
                <a16:creationId xmlns:a16="http://schemas.microsoft.com/office/drawing/2014/main" id="{770AD01E-12F3-4BB1-A907-2A8830430F9C}"/>
              </a:ext>
            </a:extLst>
          </p:cNvPr>
          <p:cNvGraphicFramePr>
            <a:graphicFrameLocks noGrp="1"/>
          </p:cNvGraphicFramePr>
          <p:nvPr/>
        </p:nvGraphicFramePr>
        <p:xfrm>
          <a:off x="701675" y="4803775"/>
          <a:ext cx="7316789" cy="1041400"/>
        </p:xfrm>
        <a:graphic>
          <a:graphicData uri="http://schemas.openxmlformats.org/drawingml/2006/table">
            <a:tbl>
              <a:tblPr/>
              <a:tblGrid>
                <a:gridCol w="160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6" marR="89996" marT="46761" marB="46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BA058582-7ABF-4F7C-9E06-7AD974A58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411E6FC1-6C97-426F-AFA1-BC85AE493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为真的元组，是从</a:t>
            </a:r>
            <a:r>
              <a:rPr lang="zh-CN" altLang="en-US">
                <a:solidFill>
                  <a:srgbClr val="0066FF"/>
                </a:solidFill>
              </a:rPr>
              <a:t>行的角度</a:t>
            </a:r>
            <a:r>
              <a:rPr lang="zh-CN" altLang="en-US"/>
              <a:t>进行的运算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en-US" altLang="zh-CN"/>
          </a:p>
        </p:txBody>
      </p:sp>
      <p:grpSp>
        <p:nvGrpSpPr>
          <p:cNvPr id="73731" name="Group 4">
            <a:extLst>
              <a:ext uri="{FF2B5EF4-FFF2-40B4-BE49-F238E27FC236}">
                <a16:creationId xmlns:a16="http://schemas.microsoft.com/office/drawing/2014/main" id="{ADADC1CA-BA9A-4DC4-B573-EE41778896A1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73732" name="Rectangle 5">
              <a:extLst>
                <a:ext uri="{FF2B5EF4-FFF2-40B4-BE49-F238E27FC236}">
                  <a16:creationId xmlns:a16="http://schemas.microsoft.com/office/drawing/2014/main" id="{B8001817-0978-48E4-A18E-66F9F7B00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3" name="Rectangle 6" descr="浅色下对角线">
              <a:extLst>
                <a:ext uri="{FF2B5EF4-FFF2-40B4-BE49-F238E27FC236}">
                  <a16:creationId xmlns:a16="http://schemas.microsoft.com/office/drawing/2014/main" id="{235AA1AC-4FC8-4A4B-815E-8ADADFDCE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4" name="Rectangle 7">
              <a:extLst>
                <a:ext uri="{FF2B5EF4-FFF2-40B4-BE49-F238E27FC236}">
                  <a16:creationId xmlns:a16="http://schemas.microsoft.com/office/drawing/2014/main" id="{8770FEC1-2BA0-4044-A6EF-B54A817AA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5" name="Rectangle 8">
              <a:extLst>
                <a:ext uri="{FF2B5EF4-FFF2-40B4-BE49-F238E27FC236}">
                  <a16:creationId xmlns:a16="http://schemas.microsoft.com/office/drawing/2014/main" id="{C598E881-3101-4DCC-AEEA-55D17640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6" name="Rectangle 9">
              <a:extLst>
                <a:ext uri="{FF2B5EF4-FFF2-40B4-BE49-F238E27FC236}">
                  <a16:creationId xmlns:a16="http://schemas.microsoft.com/office/drawing/2014/main" id="{EDD72C43-EEAC-4181-99AF-AAF4C8E7F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7" name="Rectangle 10" descr="浅色下对角线">
              <a:extLst>
                <a:ext uri="{FF2B5EF4-FFF2-40B4-BE49-F238E27FC236}">
                  <a16:creationId xmlns:a16="http://schemas.microsoft.com/office/drawing/2014/main" id="{66F3B71A-DC7D-414F-8F9D-6EA9D2DCE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8" name="Rectangle 11">
              <a:extLst>
                <a:ext uri="{FF2B5EF4-FFF2-40B4-BE49-F238E27FC236}">
                  <a16:creationId xmlns:a16="http://schemas.microsoft.com/office/drawing/2014/main" id="{C61FEB11-E7D6-4CB5-A349-CDC9E638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39" name="Rectangle 12" descr="浅色下对角线">
              <a:extLst>
                <a:ext uri="{FF2B5EF4-FFF2-40B4-BE49-F238E27FC236}">
                  <a16:creationId xmlns:a16="http://schemas.microsoft.com/office/drawing/2014/main" id="{211B2FCA-0F08-4FE7-A775-D308A1EF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0" name="Rectangle 13" descr="浅色下对角线">
              <a:extLst>
                <a:ext uri="{FF2B5EF4-FFF2-40B4-BE49-F238E27FC236}">
                  <a16:creationId xmlns:a16="http://schemas.microsoft.com/office/drawing/2014/main" id="{4FD8BE33-AAE0-4B98-9B04-547358874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1" name="Rectangle 14" descr="浅色下对角线">
              <a:extLst>
                <a:ext uri="{FF2B5EF4-FFF2-40B4-BE49-F238E27FC236}">
                  <a16:creationId xmlns:a16="http://schemas.microsoft.com/office/drawing/2014/main" id="{8FCAAFD3-1D2C-497D-BC03-D2147C867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2" name="Rectangle 15" descr="浅色下对角线">
              <a:extLst>
                <a:ext uri="{FF2B5EF4-FFF2-40B4-BE49-F238E27FC236}">
                  <a16:creationId xmlns:a16="http://schemas.microsoft.com/office/drawing/2014/main" id="{7E85EB01-CE8F-408E-BD88-BD8F6F33E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3" name="AutoShape 16">
              <a:extLst>
                <a:ext uri="{FF2B5EF4-FFF2-40B4-BE49-F238E27FC236}">
                  <a16:creationId xmlns:a16="http://schemas.microsoft.com/office/drawing/2014/main" id="{BD3B5C59-E46C-487D-B2BF-42A43C3B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4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44" name="Text Box 17">
              <a:extLst>
                <a:ext uri="{FF2B5EF4-FFF2-40B4-BE49-F238E27FC236}">
                  <a16:creationId xmlns:a16="http://schemas.microsoft.com/office/drawing/2014/main" id="{01C028B3-9604-4D14-8DC5-29773CAC3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3EEF970B-668B-4277-B53D-69AB33218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6946FC70-7E82-4B9A-94D0-6073E60F76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41438"/>
            <a:ext cx="8218487" cy="15287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2.5</a:t>
            </a:r>
            <a:r>
              <a:rPr lang="en-US" altLang="zh-CN"/>
              <a:t>]  </a:t>
            </a:r>
            <a:r>
              <a:rPr lang="zh-CN" altLang="en-US"/>
              <a:t>查询年龄小于</a:t>
            </a:r>
            <a:r>
              <a:rPr lang="en-US" altLang="zh-CN"/>
              <a:t>20</a:t>
            </a:r>
            <a:r>
              <a:rPr lang="zh-CN" altLang="en-US"/>
              <a:t>岁的学生。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	          </a:t>
            </a:r>
            <a:r>
              <a:rPr lang="en-US" altLang="zh-CN" sz="2400"/>
              <a:t>σ</a:t>
            </a:r>
            <a:r>
              <a:rPr lang="en-US" altLang="zh-CN" sz="2400" baseline="-30000"/>
              <a:t>Sage &lt; 20</a:t>
            </a:r>
            <a:r>
              <a:rPr lang="en-US" altLang="zh-CN" sz="2400"/>
              <a:t>(Student)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结果： </a:t>
            </a:r>
          </a:p>
        </p:txBody>
      </p:sp>
      <p:sp>
        <p:nvSpPr>
          <p:cNvPr id="74755" name="Rectangle 131">
            <a:extLst>
              <a:ext uri="{FF2B5EF4-FFF2-40B4-BE49-F238E27FC236}">
                <a16:creationId xmlns:a16="http://schemas.microsoft.com/office/drawing/2014/main" id="{1AB92BA5-B27B-42D3-B21E-F119DC25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200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graphicFrame>
        <p:nvGraphicFramePr>
          <p:cNvPr id="346390" name="Group 278">
            <a:extLst>
              <a:ext uri="{FF2B5EF4-FFF2-40B4-BE49-F238E27FC236}">
                <a16:creationId xmlns:a16="http://schemas.microsoft.com/office/drawing/2014/main" id="{1A2FB5F9-8C02-4CCA-A69A-C2D2B72B096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89000" y="2781300"/>
          <a:ext cx="7707311" cy="2535239"/>
        </p:xfrm>
        <a:graphic>
          <a:graphicData uri="http://schemas.openxmlformats.org/drawingml/2006/table">
            <a:tbl>
              <a:tblPr/>
              <a:tblGrid>
                <a:gridCol w="165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201215123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A3E745BF-EB9F-42FD-A46F-9A30B4869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投影（</a:t>
            </a:r>
            <a:r>
              <a:rPr lang="en-US" altLang="zh-CN" sz="3600"/>
              <a:t>Projection</a:t>
            </a:r>
            <a:r>
              <a:rPr lang="zh-CN" altLang="en-US" sz="3600"/>
              <a:t>） 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DA716B19-799F-41AB-8653-FAAD8631C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</a:rPr>
              <a:t>π</a:t>
            </a:r>
            <a:r>
              <a:rPr lang="en-US" altLang="zh-CN" i="1" baseline="-30000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 = { </a:t>
            </a:r>
            <a:r>
              <a:rPr lang="en-US" altLang="zh-CN" i="1" dirty="0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[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] | 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 }   </a:t>
            </a:r>
            <a:r>
              <a:rPr lang="en-US" altLang="zh-CN" i="1" dirty="0"/>
              <a:t>	A</a:t>
            </a:r>
            <a:r>
              <a:rPr lang="zh-CN" altLang="en-US" i="1" dirty="0"/>
              <a:t>：</a:t>
            </a:r>
            <a:r>
              <a:rPr lang="en-US" altLang="zh-CN" i="1" dirty="0"/>
              <a:t>R</a:t>
            </a:r>
            <a:r>
              <a:rPr lang="zh-CN" altLang="en-US" dirty="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投影操作主要是从</a:t>
            </a:r>
            <a:r>
              <a:rPr lang="zh-CN" altLang="en-US" sz="2200" dirty="0">
                <a:solidFill>
                  <a:srgbClr val="0066FF"/>
                </a:solidFill>
              </a:rPr>
              <a:t>列的角度</a:t>
            </a:r>
            <a:r>
              <a:rPr lang="zh-CN" altLang="en-US" sz="2200" dirty="0"/>
              <a:t>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75779" name="Group 27">
            <a:extLst>
              <a:ext uri="{FF2B5EF4-FFF2-40B4-BE49-F238E27FC236}">
                <a16:creationId xmlns:a16="http://schemas.microsoft.com/office/drawing/2014/main" id="{84B210A4-159B-4812-9401-D2386E6B5F6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75780" name="AutoShape 16">
              <a:extLst>
                <a:ext uri="{FF2B5EF4-FFF2-40B4-BE49-F238E27FC236}">
                  <a16:creationId xmlns:a16="http://schemas.microsoft.com/office/drawing/2014/main" id="{6F8CD5D3-B4DA-4CF8-9301-F09473B6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4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1" name="Text Box 17">
              <a:extLst>
                <a:ext uri="{FF2B5EF4-FFF2-40B4-BE49-F238E27FC236}">
                  <a16:creationId xmlns:a16="http://schemas.microsoft.com/office/drawing/2014/main" id="{D5E0067E-1D86-4913-BFCC-47CF4D796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75782" name="Rectangle 19">
              <a:extLst>
                <a:ext uri="{FF2B5EF4-FFF2-40B4-BE49-F238E27FC236}">
                  <a16:creationId xmlns:a16="http://schemas.microsoft.com/office/drawing/2014/main" id="{8C677B8C-E321-47BA-BFCD-AFDC28EF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3" name="Rectangle 20" descr="浅色下对角线">
              <a:extLst>
                <a:ext uri="{FF2B5EF4-FFF2-40B4-BE49-F238E27FC236}">
                  <a16:creationId xmlns:a16="http://schemas.microsoft.com/office/drawing/2014/main" id="{77FA33AD-5074-4D4B-BB83-D4734C423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4" name="Rectangle 21">
              <a:extLst>
                <a:ext uri="{FF2B5EF4-FFF2-40B4-BE49-F238E27FC236}">
                  <a16:creationId xmlns:a16="http://schemas.microsoft.com/office/drawing/2014/main" id="{B979CE5E-C41A-414D-9CFA-CCE53371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5" name="Rectangle 22">
              <a:extLst>
                <a:ext uri="{FF2B5EF4-FFF2-40B4-BE49-F238E27FC236}">
                  <a16:creationId xmlns:a16="http://schemas.microsoft.com/office/drawing/2014/main" id="{8B64F11C-9A02-4785-B7DA-CD3B0437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6" name="Rectangle 23" descr="浅色下对角线">
              <a:extLst>
                <a:ext uri="{FF2B5EF4-FFF2-40B4-BE49-F238E27FC236}">
                  <a16:creationId xmlns:a16="http://schemas.microsoft.com/office/drawing/2014/main" id="{534175F8-5387-42AD-9B27-DB6B1267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7" name="Rectangle 24">
              <a:extLst>
                <a:ext uri="{FF2B5EF4-FFF2-40B4-BE49-F238E27FC236}">
                  <a16:creationId xmlns:a16="http://schemas.microsoft.com/office/drawing/2014/main" id="{A76B805F-68D8-434F-82E5-EEB6A02F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8" name="Rectangle 25" descr="浅色下对角线">
              <a:extLst>
                <a:ext uri="{FF2B5EF4-FFF2-40B4-BE49-F238E27FC236}">
                  <a16:creationId xmlns:a16="http://schemas.microsoft.com/office/drawing/2014/main" id="{A231ACC5-DB32-4EB2-BF15-23CDBC33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789" name="Rectangle 26" descr="浅色下对角线">
              <a:extLst>
                <a:ext uri="{FF2B5EF4-FFF2-40B4-BE49-F238E27FC236}">
                  <a16:creationId xmlns:a16="http://schemas.microsoft.com/office/drawing/2014/main" id="{54BC49AF-4FB2-4E2B-9175-1C956634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76920076-9F0B-40D9-A433-39B853E9D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789176BA-E04C-4C3E-8966-AF80AA2E8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032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2.6]  </a:t>
            </a:r>
            <a:r>
              <a:rPr lang="zh-CN" altLang="en-US"/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即求</a:t>
            </a:r>
            <a:r>
              <a:rPr lang="en-US" altLang="zh-CN"/>
              <a:t>Student</a:t>
            </a:r>
            <a:r>
              <a:rPr lang="zh-CN" altLang="en-US"/>
              <a:t>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π</a:t>
            </a:r>
            <a:r>
              <a:rPr lang="en-US" altLang="zh-CN" baseline="-30000"/>
              <a:t>Sname,Sdept</a:t>
            </a:r>
            <a:r>
              <a:rPr lang="en-US" altLang="zh-CN"/>
              <a:t>(Student)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结果：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6" name="Group 124">
            <a:extLst>
              <a:ext uri="{FF2B5EF4-FFF2-40B4-BE49-F238E27FC236}">
                <a16:creationId xmlns:a16="http://schemas.microsoft.com/office/drawing/2014/main" id="{91958253-40D7-4949-B67D-10EB8E374812}"/>
              </a:ext>
            </a:extLst>
          </p:cNvPr>
          <p:cNvGraphicFramePr/>
          <p:nvPr/>
        </p:nvGraphicFramePr>
        <p:xfrm>
          <a:off x="1908175" y="3452813"/>
          <a:ext cx="4679950" cy="2297110"/>
        </p:xfrm>
        <a:graphic>
          <a:graphicData uri="http://schemas.openxmlformats.org/drawingml/2006/table">
            <a:tbl>
              <a:tblPr/>
              <a:tblGrid>
                <a:gridCol w="234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530760BD-6398-4F4F-BBF9-899DD87B8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7AC497A-7926-458B-B721-0C63886372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8351837" cy="210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2.7</a:t>
            </a:r>
            <a:r>
              <a:rPr lang="en-US" altLang="zh-CN"/>
              <a:t>]  </a:t>
            </a:r>
            <a:r>
              <a:rPr lang="zh-CN" altLang="en-US"/>
              <a:t>查询学生关系</a:t>
            </a:r>
            <a:r>
              <a:rPr lang="en-US" altLang="zh-CN"/>
              <a:t>Student</a:t>
            </a:r>
            <a:r>
              <a:rPr lang="zh-CN" altLang="en-US"/>
              <a:t>中都有哪些系。</a:t>
            </a:r>
            <a:r>
              <a:rPr lang="zh-CN" altLang="en-US" sz="2400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π</a:t>
            </a:r>
            <a:r>
              <a:rPr lang="en-US" altLang="zh-CN" sz="2400" baseline="-30000"/>
              <a:t>Sdept</a:t>
            </a:r>
            <a:r>
              <a:rPr lang="en-US" altLang="zh-CN" sz="2400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结果只有三行，去掉了重复的</a:t>
            </a:r>
            <a:r>
              <a:rPr lang="en-US" altLang="zh-CN" sz="2400"/>
              <a:t>CS</a:t>
            </a:r>
          </a:p>
        </p:txBody>
      </p:sp>
      <p:graphicFrame>
        <p:nvGraphicFramePr>
          <p:cNvPr id="351299" name="Group 67">
            <a:extLst>
              <a:ext uri="{FF2B5EF4-FFF2-40B4-BE49-F238E27FC236}">
                <a16:creationId xmlns:a16="http://schemas.microsoft.com/office/drawing/2014/main" id="{9812609D-E9EE-41BF-AE2C-E610D508334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132138" y="3517900"/>
          <a:ext cx="1658937" cy="2305052"/>
        </p:xfrm>
        <a:graphic>
          <a:graphicData uri="http://schemas.openxmlformats.org/drawingml/2006/table">
            <a:tbl>
              <a:tblPr/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1A7554F7-1667-4A65-8A6A-0ABB3199B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连接（</a:t>
            </a:r>
            <a:r>
              <a:rPr lang="en-US" altLang="zh-CN" sz="3600"/>
              <a:t>Join</a:t>
            </a:r>
            <a:r>
              <a:rPr lang="zh-CN" altLang="en-US" sz="3600"/>
              <a:t>） 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054D33D5-03EB-484C-9DA5-FB6AA1F2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098550"/>
            <a:ext cx="7772400" cy="486092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SzTx/>
              <a:defRPr/>
            </a:pPr>
            <a:r>
              <a:rPr lang="zh-CN" altLang="en-US" sz="2400" noProof="1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i="1" noProof="1">
                <a:cs typeface="+mn-ea"/>
              </a:rPr>
              <a:t>	</a:t>
            </a:r>
            <a:r>
              <a:rPr lang="zh-CN" altLang="en-US" sz="2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         S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 = {          |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i="1" baseline="-30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R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s</a:t>
            </a:r>
            <a:r>
              <a:rPr lang="en-US" altLang="zh-CN" sz="2000" i="1" baseline="-3000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S 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∧ 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r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[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A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]θ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t</a:t>
            </a:r>
            <a:r>
              <a:rPr lang="en-US" altLang="zh-CN" sz="2000" baseline="-30000" noProof="1">
                <a:solidFill>
                  <a:srgbClr val="0066FF"/>
                </a:solidFill>
                <a:cs typeface="+mn-ea"/>
              </a:rPr>
              <a:t>s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[</a:t>
            </a:r>
            <a:r>
              <a:rPr lang="en-US" altLang="zh-CN" sz="2000" i="1" noProof="1">
                <a:solidFill>
                  <a:srgbClr val="0066FF"/>
                </a:solidFill>
                <a:cs typeface="+mn-ea"/>
              </a:rPr>
              <a:t>B</a:t>
            </a:r>
            <a:r>
              <a:rPr lang="en-US" altLang="zh-CN" sz="2000" noProof="1">
                <a:solidFill>
                  <a:srgbClr val="0066FF"/>
                </a:solidFill>
                <a:cs typeface="+mn-ea"/>
              </a:rPr>
              <a:t>] }</a:t>
            </a:r>
          </a:p>
          <a:p>
            <a:pPr marL="819150"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endParaRPr lang="en-US" altLang="zh-CN" sz="2000" noProof="1">
              <a:solidFill>
                <a:srgbClr val="0066FF"/>
              </a:solidFill>
              <a:cs typeface="+mn-ea"/>
            </a:endParaRP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1800" i="1" noProof="1">
                <a:cs typeface="+mn-ea"/>
              </a:rPr>
              <a:t>A</a:t>
            </a:r>
            <a:r>
              <a:rPr lang="zh-CN" altLang="en-US" sz="1800" noProof="1">
                <a:cs typeface="+mn-ea"/>
              </a:rPr>
              <a:t>和</a:t>
            </a:r>
            <a:r>
              <a:rPr lang="en-US" altLang="zh-CN" sz="1800" i="1" noProof="1">
                <a:cs typeface="+mn-ea"/>
              </a:rPr>
              <a:t>B</a:t>
            </a:r>
            <a:r>
              <a:rPr lang="zh-CN" altLang="en-US" sz="1800" i="1" noProof="1">
                <a:cs typeface="+mn-ea"/>
              </a:rPr>
              <a:t>：</a:t>
            </a:r>
            <a:r>
              <a:rPr lang="zh-CN" altLang="en-US" sz="1800" noProof="1">
                <a:cs typeface="+mn-ea"/>
              </a:rPr>
              <a:t>分别为</a:t>
            </a:r>
            <a:r>
              <a:rPr lang="en-US" altLang="zh-CN" sz="1800" i="1" noProof="1">
                <a:cs typeface="+mn-ea"/>
              </a:rPr>
              <a:t>R</a:t>
            </a:r>
            <a:r>
              <a:rPr lang="zh-CN" altLang="en-US" sz="1800" noProof="1">
                <a:cs typeface="+mn-ea"/>
              </a:rPr>
              <a:t>和</a:t>
            </a:r>
            <a:r>
              <a:rPr lang="en-US" altLang="zh-CN" sz="1800" i="1" noProof="1">
                <a:cs typeface="+mn-ea"/>
              </a:rPr>
              <a:t>S</a:t>
            </a:r>
            <a:r>
              <a:rPr lang="zh-CN" altLang="en-US" sz="1800" noProof="1">
                <a:cs typeface="+mn-ea"/>
              </a:rPr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en-US" altLang="zh-CN" sz="1800" noProof="1">
                <a:cs typeface="+mn-ea"/>
              </a:rPr>
              <a:t>θ</a:t>
            </a:r>
            <a:r>
              <a:rPr lang="zh-CN" altLang="en-US" sz="1800" noProof="1">
                <a:cs typeface="+mn-ea"/>
              </a:rPr>
              <a:t>：比较运算符 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  <a:defRPr/>
            </a:pPr>
            <a:endParaRPr lang="zh-CN" altLang="en-US" sz="1800" noProof="1">
              <a:cs typeface="+mn-ea"/>
            </a:endParaRPr>
          </a:p>
          <a:p>
            <a:pPr marL="819150"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连接运算是：在</a:t>
            </a:r>
            <a:r>
              <a:rPr lang="en-US" altLang="zh-CN" sz="2200" i="1" noProof="1">
                <a:cs typeface="+mn-ea"/>
              </a:rPr>
              <a:t>R</a:t>
            </a:r>
            <a:r>
              <a:rPr lang="zh-CN" altLang="en-US" sz="2200" noProof="1">
                <a:cs typeface="+mn-ea"/>
              </a:rPr>
              <a:t>和</a:t>
            </a:r>
            <a:r>
              <a:rPr lang="en-US" altLang="zh-CN" sz="2200" i="1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的广义笛卡尔积</a:t>
            </a:r>
            <a:r>
              <a:rPr lang="en-US" altLang="zh-CN" sz="2200" i="1" noProof="1">
                <a:cs typeface="+mn-ea"/>
              </a:rPr>
              <a:t>R</a:t>
            </a:r>
            <a:r>
              <a:rPr lang="en-US" altLang="zh-CN" sz="2200" noProof="1">
                <a:cs typeface="+mn-ea"/>
              </a:rPr>
              <a:t>×</a:t>
            </a:r>
            <a:r>
              <a:rPr lang="en-US" altLang="zh-CN" sz="2200" i="1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中，</a:t>
            </a:r>
          </a:p>
          <a:p>
            <a:pPr marL="5334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选取</a:t>
            </a:r>
            <a:r>
              <a:rPr lang="en-US" altLang="zh-CN" sz="2200" i="1" u="sng" noProof="1">
                <a:cs typeface="+mn-ea"/>
              </a:rPr>
              <a:t>R</a:t>
            </a:r>
            <a:r>
              <a:rPr lang="zh-CN" altLang="en-US" sz="2200" u="sng" noProof="1">
                <a:cs typeface="+mn-ea"/>
              </a:rPr>
              <a:t>在</a:t>
            </a:r>
            <a:r>
              <a:rPr lang="en-US" altLang="zh-CN" sz="2200" i="1" u="sng" noProof="1">
                <a:cs typeface="+mn-ea"/>
              </a:rPr>
              <a:t>A</a:t>
            </a:r>
            <a:r>
              <a:rPr lang="zh-CN" altLang="en-US" sz="2200" u="sng" noProof="1">
                <a:cs typeface="+mn-ea"/>
              </a:rPr>
              <a:t>属性组上的值</a:t>
            </a:r>
            <a:r>
              <a:rPr lang="zh-CN" altLang="en-US" sz="2200" noProof="1">
                <a:cs typeface="+mn-ea"/>
              </a:rPr>
              <a:t>与</a:t>
            </a:r>
            <a:r>
              <a:rPr lang="en-US" altLang="zh-CN" sz="2200" i="1" u="sng" noProof="1">
                <a:cs typeface="+mn-ea"/>
              </a:rPr>
              <a:t>S</a:t>
            </a:r>
            <a:r>
              <a:rPr lang="zh-CN" altLang="en-US" sz="2200" u="sng" noProof="1">
                <a:cs typeface="+mn-ea"/>
              </a:rPr>
              <a:t>在</a:t>
            </a:r>
            <a:r>
              <a:rPr lang="en-US" altLang="zh-CN" sz="2200" i="1" u="sng" noProof="1">
                <a:cs typeface="+mn-ea"/>
              </a:rPr>
              <a:t>B</a:t>
            </a:r>
            <a:r>
              <a:rPr lang="zh-CN" altLang="en-US" sz="2200" u="sng" noProof="1">
                <a:cs typeface="+mn-ea"/>
              </a:rPr>
              <a:t>属性组上的值</a:t>
            </a:r>
            <a:r>
              <a:rPr lang="zh-CN" altLang="en-US" sz="2200" noProof="1">
                <a:solidFill>
                  <a:srgbClr val="0066FF"/>
                </a:solidFill>
                <a:cs typeface="+mn-ea"/>
              </a:rPr>
              <a:t>满足比较关系</a:t>
            </a:r>
            <a:r>
              <a:rPr lang="en-US" altLang="zh-CN" sz="2200" noProof="1">
                <a:solidFill>
                  <a:srgbClr val="0066FF"/>
                </a:solidFill>
                <a:cs typeface="+mn-ea"/>
              </a:rPr>
              <a:t>θ</a:t>
            </a:r>
            <a:r>
              <a:rPr lang="zh-CN" altLang="en-US" sz="2200" noProof="1">
                <a:solidFill>
                  <a:srgbClr val="0066FF"/>
                </a:solidFill>
                <a:cs typeface="+mn-ea"/>
              </a:rPr>
              <a:t>的元组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 </a:t>
            </a:r>
          </a:p>
        </p:txBody>
      </p:sp>
      <p:sp>
        <p:nvSpPr>
          <p:cNvPr id="78851" name="AutoShape 5">
            <a:extLst>
              <a:ext uri="{FF2B5EF4-FFF2-40B4-BE49-F238E27FC236}">
                <a16:creationId xmlns:a16="http://schemas.microsoft.com/office/drawing/2014/main" id="{5E41A2C4-A12A-4683-B9BC-B813E084EEE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363788" y="2179638"/>
            <a:ext cx="130175" cy="320675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8852" name="Group 12">
            <a:extLst>
              <a:ext uri="{FF2B5EF4-FFF2-40B4-BE49-F238E27FC236}">
                <a16:creationId xmlns:a16="http://schemas.microsoft.com/office/drawing/2014/main" id="{53A6B21B-BDD9-41AF-995E-F120C3266F7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05025"/>
            <a:ext cx="609600" cy="463550"/>
            <a:chOff x="2400" y="2839"/>
            <a:chExt cx="384" cy="292"/>
          </a:xfrm>
        </p:grpSpPr>
        <p:sp>
          <p:nvSpPr>
            <p:cNvPr id="78853" name="Text Box 13">
              <a:extLst>
                <a:ext uri="{FF2B5EF4-FFF2-40B4-BE49-F238E27FC236}">
                  <a16:creationId xmlns:a16="http://schemas.microsoft.com/office/drawing/2014/main" id="{E1732B35-58E0-401A-B2F8-E95C5D477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0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>
                  <a:solidFill>
                    <a:srgbClr val="0066FF"/>
                  </a:solidFill>
                </a:rPr>
                <a:t>t</a:t>
              </a:r>
              <a:r>
                <a:rPr lang="en-US" altLang="zh-CN" b="1" baseline="-30000">
                  <a:solidFill>
                    <a:srgbClr val="0066FF"/>
                  </a:solidFill>
                </a:rPr>
                <a:t>r </a:t>
              </a:r>
              <a:r>
                <a:rPr lang="en-US" altLang="zh-CN" b="1" i="1">
                  <a:solidFill>
                    <a:srgbClr val="0066FF"/>
                  </a:solidFill>
                </a:rPr>
                <a:t>t</a:t>
              </a:r>
              <a:r>
                <a:rPr lang="en-US" altLang="zh-CN" b="1" baseline="-30000">
                  <a:solidFill>
                    <a:srgbClr val="0066FF"/>
                  </a:solidFill>
                </a:rPr>
                <a:t>s</a:t>
              </a:r>
            </a:p>
          </p:txBody>
        </p:sp>
        <p:sp>
          <p:nvSpPr>
            <p:cNvPr id="78854" name="Freeform 14">
              <a:extLst>
                <a:ext uri="{FF2B5EF4-FFF2-40B4-BE49-F238E27FC236}">
                  <a16:creationId xmlns:a16="http://schemas.microsoft.com/office/drawing/2014/main" id="{5C574A83-DC31-44E0-95AB-EC6AC5E6C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83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8855" name="Rectangle 10">
            <a:extLst>
              <a:ext uri="{FF2B5EF4-FFF2-40B4-BE49-F238E27FC236}">
                <a16:creationId xmlns:a16="http://schemas.microsoft.com/office/drawing/2014/main" id="{8E2CC469-27FF-41F9-B690-8C278FDC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2265363"/>
            <a:ext cx="914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i="1"/>
              <a:t> </a:t>
            </a:r>
            <a:r>
              <a:rPr lang="en-US" altLang="zh-CN" sz="1600" b="1" i="1">
                <a:solidFill>
                  <a:srgbClr val="0066FF"/>
                </a:solidFill>
              </a:rPr>
              <a:t>A</a:t>
            </a:r>
            <a:r>
              <a:rPr lang="en-US" altLang="zh-CN" sz="1600" b="1">
                <a:solidFill>
                  <a:srgbClr val="0066FF"/>
                </a:solidFill>
              </a:rPr>
              <a:t>θ</a:t>
            </a:r>
            <a:r>
              <a:rPr lang="en-US" altLang="zh-CN" sz="1600" b="1" i="1">
                <a:solidFill>
                  <a:srgbClr val="0066FF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904FE17-D58F-4574-9C3A-4B5D18BB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79874" name="Rectangle 8">
            <a:extLst>
              <a:ext uri="{FF2B5EF4-FFF2-40B4-BE49-F238E27FC236}">
                <a16:creationId xmlns:a16="http://schemas.microsoft.com/office/drawing/2014/main" id="{676140C4-FE6B-4919-BADB-A5E6A152A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772400" cy="4932363"/>
          </a:xfrm>
        </p:spPr>
        <p:txBody>
          <a:bodyPr/>
          <a:lstStyle/>
          <a:p>
            <a:pPr eaLnBrk="1" hangingPunct="1"/>
            <a:r>
              <a:rPr lang="zh-CN" altLang="en-US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olidFill>
                  <a:srgbClr val="0066FF"/>
                </a:solidFill>
              </a:rPr>
              <a:t>等值连接</a:t>
            </a:r>
            <a:r>
              <a:rPr lang="zh-CN" altLang="en-US"/>
              <a:t>（</a:t>
            </a:r>
            <a:r>
              <a:rPr lang="en-US" altLang="zh-CN"/>
              <a:t>equijoin</a:t>
            </a:r>
            <a:r>
              <a:rPr lang="zh-CN" altLang="en-US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θ</a:t>
            </a:r>
            <a:r>
              <a:rPr lang="zh-CN" altLang="en-US" sz="2200"/>
              <a:t>为“＝”的连接运算称为等值连接</a:t>
            </a:r>
            <a:endParaRPr lang="en-US" altLang="zh-CN" sz="220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从关系</a:t>
            </a:r>
            <a:r>
              <a:rPr lang="en-US" altLang="zh-CN" sz="2200" i="1"/>
              <a:t>R</a:t>
            </a:r>
            <a:r>
              <a:rPr lang="zh-CN" altLang="en-US" sz="2200"/>
              <a:t>与</a:t>
            </a:r>
            <a:r>
              <a:rPr lang="en-US" altLang="zh-CN" sz="2200" i="1"/>
              <a:t>S</a:t>
            </a:r>
            <a:r>
              <a:rPr lang="zh-CN" altLang="en-US" sz="2200"/>
              <a:t>的广义笛卡尔积中选取</a:t>
            </a:r>
            <a:r>
              <a:rPr lang="en-US" altLang="zh-CN" sz="2200" i="1"/>
              <a:t>A</a:t>
            </a:r>
            <a:r>
              <a:rPr lang="zh-CN" altLang="en-US" sz="2200"/>
              <a:t>、</a:t>
            </a:r>
            <a:r>
              <a:rPr lang="en-US" altLang="zh-CN" sz="2200" i="1"/>
              <a:t>B</a:t>
            </a:r>
            <a:r>
              <a:rPr lang="zh-CN" altLang="en-US" sz="2200"/>
              <a:t>属性值相等的那些元组，即等值连接为：</a:t>
            </a:r>
            <a:endParaRPr lang="en-US" altLang="zh-CN" sz="2200"/>
          </a:p>
          <a:p>
            <a:pPr marL="1162050" lvl="2" eaLnBrk="1" hangingPunct="1">
              <a:buFont typeface="Arial" panose="020B0604020202020204" pitchFamily="34" charset="0"/>
              <a:buNone/>
            </a:pPr>
            <a:r>
              <a:rPr lang="zh-CN" altLang="en-US" sz="2200"/>
              <a:t>      </a:t>
            </a:r>
            <a:r>
              <a:rPr lang="en-US" altLang="zh-CN" sz="2200" i="1"/>
              <a:t>R    S</a:t>
            </a:r>
            <a:r>
              <a:rPr lang="en-US" altLang="zh-CN" sz="2200"/>
              <a:t> = {       | 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 i="1" baseline="-30000"/>
              <a:t>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R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s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S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A</a:t>
            </a:r>
            <a:r>
              <a:rPr lang="en-US" altLang="zh-CN" sz="2200"/>
              <a:t>] = </a:t>
            </a:r>
            <a:r>
              <a:rPr lang="en-US" altLang="zh-CN" sz="2200" i="1"/>
              <a:t>t</a:t>
            </a:r>
            <a:r>
              <a:rPr lang="en-US" altLang="zh-CN" sz="2200" baseline="-30000"/>
              <a:t>s</a:t>
            </a:r>
            <a:r>
              <a:rPr lang="en-US" altLang="zh-CN" sz="2200"/>
              <a:t>[</a:t>
            </a:r>
            <a:r>
              <a:rPr lang="en-US" altLang="zh-CN" sz="2200" i="1"/>
              <a:t>B</a:t>
            </a:r>
            <a:r>
              <a:rPr lang="en-US" altLang="zh-CN" sz="2200"/>
              <a:t>] }  </a:t>
            </a:r>
          </a:p>
        </p:txBody>
      </p:sp>
      <p:grpSp>
        <p:nvGrpSpPr>
          <p:cNvPr id="79875" name="Group 9">
            <a:extLst>
              <a:ext uri="{FF2B5EF4-FFF2-40B4-BE49-F238E27FC236}">
                <a16:creationId xmlns:a16="http://schemas.microsoft.com/office/drawing/2014/main" id="{3FD12788-E9C1-4498-8A34-083929B48C32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933825"/>
            <a:ext cx="1295400" cy="677863"/>
            <a:chOff x="2355" y="9420"/>
            <a:chExt cx="705" cy="363"/>
          </a:xfrm>
        </p:grpSpPr>
        <p:sp>
          <p:nvSpPr>
            <p:cNvPr id="79876" name="AutoShape 10">
              <a:extLst>
                <a:ext uri="{FF2B5EF4-FFF2-40B4-BE49-F238E27FC236}">
                  <a16:creationId xmlns:a16="http://schemas.microsoft.com/office/drawing/2014/main" id="{D726C690-061A-418D-BB41-A27C2843EC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877" name="Text Box 11">
              <a:extLst>
                <a:ext uri="{FF2B5EF4-FFF2-40B4-BE49-F238E27FC236}">
                  <a16:creationId xmlns:a16="http://schemas.microsoft.com/office/drawing/2014/main" id="{61ADA93A-ADB3-49F9-9442-6B38EB18F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79878" name="Rectangle 12">
            <a:extLst>
              <a:ext uri="{FF2B5EF4-FFF2-40B4-BE49-F238E27FC236}">
                <a16:creationId xmlns:a16="http://schemas.microsoft.com/office/drawing/2014/main" id="{872E8C12-3991-4EC6-AB9B-7E356364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140200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i="1"/>
              <a:t>A=B</a:t>
            </a:r>
          </a:p>
        </p:txBody>
      </p:sp>
      <p:grpSp>
        <p:nvGrpSpPr>
          <p:cNvPr id="79879" name="Group 16">
            <a:extLst>
              <a:ext uri="{FF2B5EF4-FFF2-40B4-BE49-F238E27FC236}">
                <a16:creationId xmlns:a16="http://schemas.microsoft.com/office/drawing/2014/main" id="{A12613F1-1D88-44FA-8B93-679F449EDBF5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933825"/>
            <a:ext cx="574675" cy="431800"/>
            <a:chOff x="2400" y="3199"/>
            <a:chExt cx="384" cy="247"/>
          </a:xfrm>
        </p:grpSpPr>
        <p:sp>
          <p:nvSpPr>
            <p:cNvPr id="79880" name="Text Box 14">
              <a:extLst>
                <a:ext uri="{FF2B5EF4-FFF2-40B4-BE49-F238E27FC236}">
                  <a16:creationId xmlns:a16="http://schemas.microsoft.com/office/drawing/2014/main" id="{4A022E1B-6587-4223-A692-33F734BE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79881" name="Freeform 15">
              <a:extLst>
                <a:ext uri="{FF2B5EF4-FFF2-40B4-BE49-F238E27FC236}">
                  <a16:creationId xmlns:a16="http://schemas.microsoft.com/office/drawing/2014/main" id="{910BE197-C31D-4695-AA95-3389AEF5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195AFC0-31AB-4944-AE38-712E2653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18375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F4D21D5-73A2-4BAC-A545-0B47CEBE4E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buSzTx/>
              <a:defRPr/>
            </a:pPr>
            <a:r>
              <a:rPr lang="zh-CN" altLang="en-US" noProof="1"/>
              <a:t>笛卡尔积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给定一组域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1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2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noProof="1">
                <a:cs typeface="+mn-ea"/>
              </a:rPr>
              <a:t>…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i="1" baseline="-25000" noProof="1">
                <a:cs typeface="+mn-ea"/>
              </a:rPr>
              <a:t>n</a:t>
            </a:r>
            <a:r>
              <a:rPr lang="zh-CN" altLang="en-US" sz="1800" noProof="1">
                <a:cs typeface="+mn-ea"/>
              </a:rPr>
              <a:t>，</a:t>
            </a:r>
            <a:r>
              <a:rPr lang="zh-CN" altLang="en-US" sz="1800" u="sng" noProof="1">
                <a:cs typeface="+mn-ea"/>
              </a:rPr>
              <a:t>允许其中某些域是相同</a:t>
            </a:r>
            <a:r>
              <a:rPr lang="zh-CN" altLang="en-US" sz="1800" noProof="1">
                <a:cs typeface="+mn-ea"/>
              </a:rPr>
              <a:t>的。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    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1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baseline="-25000" noProof="1">
                <a:cs typeface="+mn-ea"/>
              </a:rPr>
              <a:t>2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…</a:t>
            </a:r>
            <a:r>
              <a:rPr lang="zh-CN" altLang="en-US" sz="1800" noProof="1">
                <a:cs typeface="+mn-ea"/>
              </a:rPr>
              <a:t>，</a:t>
            </a:r>
            <a:r>
              <a:rPr lang="en-US" altLang="zh-CN" sz="1800" i="1" noProof="1">
                <a:cs typeface="+mn-ea"/>
              </a:rPr>
              <a:t>D</a:t>
            </a:r>
            <a:r>
              <a:rPr lang="en-US" altLang="zh-CN" sz="1800" i="1" baseline="-25000" noProof="1">
                <a:cs typeface="+mn-ea"/>
              </a:rPr>
              <a:t>n</a:t>
            </a:r>
            <a:r>
              <a:rPr lang="zh-CN" altLang="en-US" sz="1800" noProof="1">
                <a:cs typeface="+mn-ea"/>
              </a:rPr>
              <a:t>的</a:t>
            </a:r>
            <a:r>
              <a:rPr lang="zh-CN" altLang="en-US" sz="1800" noProof="1">
                <a:ea typeface="黑体" panose="02010609060101010101" pitchFamily="49" charset="-122"/>
                <a:cs typeface="+mn-ea"/>
              </a:rPr>
              <a:t>笛卡尔积</a:t>
            </a:r>
            <a:r>
              <a:rPr lang="zh-CN" altLang="en-US" sz="1800" noProof="1">
                <a:cs typeface="+mn-ea"/>
              </a:rPr>
              <a:t>为：</a:t>
            </a:r>
          </a:p>
          <a:p>
            <a:pPr lvl="1" algn="just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i="1" noProof="1">
                <a:cs typeface="+mn-ea"/>
              </a:rPr>
              <a:t> </a:t>
            </a:r>
            <a:r>
              <a:rPr lang="zh-CN" altLang="en-US" i="1" noProof="1">
                <a:solidFill>
                  <a:srgbClr val="0066FF"/>
                </a:solidFill>
                <a:cs typeface="+mn-ea"/>
              </a:rPr>
              <a:t>  </a:t>
            </a:r>
            <a:r>
              <a:rPr lang="zh-CN" altLang="en-US" sz="1800" i="1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1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×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2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×…×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n 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＝ ｛（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1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baseline="-250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…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n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）｜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i</a:t>
            </a:r>
            <a:r>
              <a:rPr lang="en-US" altLang="zh-CN" sz="1800" noProof="1">
                <a:solidFill>
                  <a:srgbClr val="0066FF"/>
                </a:solidFill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D</a:t>
            </a:r>
            <a:r>
              <a:rPr lang="en-US" altLang="zh-CN" sz="1800" i="1" baseline="-25000" noProof="1">
                <a:solidFill>
                  <a:srgbClr val="0066FF"/>
                </a:solidFill>
                <a:cs typeface="+mn-ea"/>
              </a:rPr>
              <a:t>i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i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＝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1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2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noProof="1">
                <a:solidFill>
                  <a:srgbClr val="0066FF"/>
                </a:solidFill>
                <a:cs typeface="+mn-ea"/>
              </a:rPr>
              <a:t>…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，</a:t>
            </a:r>
            <a:r>
              <a:rPr lang="en-US" altLang="zh-CN" sz="1800" i="1" noProof="1">
                <a:solidFill>
                  <a:srgbClr val="0066FF"/>
                </a:solidFill>
                <a:cs typeface="+mn-ea"/>
              </a:rPr>
              <a:t>n</a:t>
            </a:r>
            <a:r>
              <a:rPr lang="zh-CN" altLang="en-US" sz="1800" noProof="1">
                <a:solidFill>
                  <a:srgbClr val="0066FF"/>
                </a:solidFill>
                <a:cs typeface="+mn-ea"/>
              </a:rPr>
              <a:t>｝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1800" noProof="1">
                <a:cs typeface="+mn-ea"/>
              </a:rPr>
              <a:t>所有域的所有取值的一个组合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1800" noProof="1">
                <a:cs typeface="+mn-ea"/>
              </a:rPr>
              <a:t>不能重复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例如：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假设集合A={a, b}，集合B={0, 1, 2}，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noProof="1">
                <a:cs typeface="+mn-ea"/>
              </a:rPr>
              <a:t>则两个集合的笛卡尔积：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noProof="1">
                <a:cs typeface="+mn-ea"/>
              </a:rPr>
              <a:t>A</a:t>
            </a:r>
            <a:r>
              <a:rPr lang="en-US" altLang="zh-CN" sz="18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1800" noProof="1">
                <a:cs typeface="+mn-ea"/>
              </a:rPr>
              <a:t>B=</a:t>
            </a:r>
            <a:r>
              <a:rPr lang="zh-CN" altLang="en-US" sz="1800" noProof="1">
                <a:cs typeface="+mn-ea"/>
              </a:rPr>
              <a:t>{(a, 0), (a, 1), (a, 2), (b, 0), (b, 1), (b, 2)}。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49D1E72-3ED0-4592-A48D-095BAB03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5F474142-74AD-4CD1-88ED-6D304693C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72400" cy="4841875"/>
          </a:xfrm>
        </p:spPr>
        <p:txBody>
          <a:bodyPr/>
          <a:lstStyle/>
          <a:p>
            <a:pPr lvl="1" algn="just" eaLnBrk="1" hangingPunct="1"/>
            <a:r>
              <a:rPr lang="zh-CN" altLang="en-US" sz="2800">
                <a:solidFill>
                  <a:srgbClr val="0066FF"/>
                </a:solidFill>
              </a:rPr>
              <a:t>自然连接</a:t>
            </a:r>
            <a:r>
              <a:rPr lang="zh-CN" altLang="en-US" sz="2800"/>
              <a:t>（</a:t>
            </a:r>
            <a:r>
              <a:rPr lang="en-US" altLang="zh-CN" sz="2800"/>
              <a:t>Natural join</a:t>
            </a:r>
            <a:r>
              <a:rPr lang="zh-CN" altLang="en-US" sz="2800"/>
              <a:t>）</a:t>
            </a:r>
            <a:r>
              <a:rPr lang="zh-CN" altLang="en-US"/>
              <a:t> 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/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在结果中把重复的属性列去掉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/>
              <a:t>自然连接的含义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i="1"/>
              <a:t>	</a:t>
            </a:r>
            <a:r>
              <a:rPr lang="en-US" altLang="zh-CN" sz="2200" i="1"/>
              <a:t>R</a:t>
            </a:r>
            <a:r>
              <a:rPr lang="zh-CN" altLang="en-US" sz="2200"/>
              <a:t>和</a:t>
            </a:r>
            <a:r>
              <a:rPr lang="en-US" altLang="zh-CN" sz="2200" i="1"/>
              <a:t>S</a:t>
            </a:r>
            <a:r>
              <a:rPr lang="zh-CN" altLang="en-US" sz="2200"/>
              <a:t>具有相同的属性组</a:t>
            </a:r>
            <a:r>
              <a:rPr lang="en-US" altLang="zh-CN" sz="2200" i="1"/>
              <a:t>B</a:t>
            </a:r>
            <a:endParaRPr lang="en-US" altLang="zh-CN" sz="22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en-US" altLang="zh-CN" i="1"/>
              <a:t>R</a:t>
            </a:r>
            <a:r>
              <a:rPr lang="en-US" altLang="zh-CN"/>
              <a:t>   </a:t>
            </a:r>
            <a:r>
              <a:rPr lang="en-US" altLang="zh-CN" i="1"/>
              <a:t>S</a:t>
            </a:r>
            <a:r>
              <a:rPr lang="en-US" altLang="zh-CN"/>
              <a:t> = {       [U-B] | t</a:t>
            </a:r>
            <a:r>
              <a:rPr lang="en-US" altLang="zh-CN" baseline="-30000"/>
              <a:t>r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∧</a:t>
            </a:r>
            <a:r>
              <a:rPr lang="en-US" altLang="zh-CN" i="1"/>
              <a:t>t</a:t>
            </a:r>
            <a:r>
              <a:rPr lang="en-US" altLang="zh-CN" baseline="-30000"/>
              <a:t>s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en-US" altLang="zh-CN"/>
              <a:t>∧</a:t>
            </a:r>
            <a:r>
              <a:rPr lang="en-US" altLang="zh-CN" i="1"/>
              <a:t>t</a:t>
            </a:r>
            <a:r>
              <a:rPr lang="en-US" altLang="zh-CN" baseline="-30000"/>
              <a:t>r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 = </a:t>
            </a:r>
            <a:r>
              <a:rPr lang="en-US" altLang="zh-CN" i="1"/>
              <a:t>t</a:t>
            </a:r>
            <a:r>
              <a:rPr lang="en-US" altLang="zh-CN" baseline="-30000"/>
              <a:t>s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 }  </a:t>
            </a:r>
          </a:p>
        </p:txBody>
      </p:sp>
      <p:sp>
        <p:nvSpPr>
          <p:cNvPr id="80899" name="AutoShape 5">
            <a:extLst>
              <a:ext uri="{FF2B5EF4-FFF2-40B4-BE49-F238E27FC236}">
                <a16:creationId xmlns:a16="http://schemas.microsoft.com/office/drawing/2014/main" id="{03466E69-5701-484A-ADEF-06FFFB678EE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195513" y="4292600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0900" name="Group 6">
            <a:extLst>
              <a:ext uri="{FF2B5EF4-FFF2-40B4-BE49-F238E27FC236}">
                <a16:creationId xmlns:a16="http://schemas.microsoft.com/office/drawing/2014/main" id="{A94378ED-4AA6-4AAD-9D7F-376910F3225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222750"/>
            <a:ext cx="609600" cy="574675"/>
            <a:chOff x="2400" y="3199"/>
            <a:chExt cx="384" cy="282"/>
          </a:xfrm>
        </p:grpSpPr>
        <p:sp>
          <p:nvSpPr>
            <p:cNvPr id="80901" name="Text Box 7">
              <a:extLst>
                <a:ext uri="{FF2B5EF4-FFF2-40B4-BE49-F238E27FC236}">
                  <a16:creationId xmlns:a16="http://schemas.microsoft.com/office/drawing/2014/main" id="{0EF9CC8C-D4C9-42F8-B916-30E4D252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51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80902" name="Freeform 8">
              <a:extLst>
                <a:ext uri="{FF2B5EF4-FFF2-40B4-BE49-F238E27FC236}">
                  <a16:creationId xmlns:a16="http://schemas.microsoft.com/office/drawing/2014/main" id="{68683EE8-E366-48A8-B646-271F9BF9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EC1D0783-E69D-472C-BF20-95C65B893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E028BE70-647B-4256-9FA9-67DBD284A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一般的连接操作是从</a:t>
            </a:r>
            <a:r>
              <a:rPr lang="zh-CN" altLang="en-US">
                <a:solidFill>
                  <a:srgbClr val="0066FF"/>
                </a:solidFill>
              </a:rPr>
              <a:t>行的角度</a:t>
            </a:r>
            <a:r>
              <a:rPr lang="zh-CN" altLang="en-US"/>
              <a:t>进行运算。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自然连接还需要取消重复列，所以是同时从行和列的角度进行运算。 </a:t>
            </a:r>
          </a:p>
        </p:txBody>
      </p:sp>
      <p:grpSp>
        <p:nvGrpSpPr>
          <p:cNvPr id="81923" name="Group 44">
            <a:extLst>
              <a:ext uri="{FF2B5EF4-FFF2-40B4-BE49-F238E27FC236}">
                <a16:creationId xmlns:a16="http://schemas.microsoft.com/office/drawing/2014/main" id="{95247666-55A2-4E4F-89DB-C7398CCC562F}"/>
              </a:ext>
            </a:extLst>
          </p:cNvPr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81924" name="Group 18">
              <a:extLst>
                <a:ext uri="{FF2B5EF4-FFF2-40B4-BE49-F238E27FC236}">
                  <a16:creationId xmlns:a16="http://schemas.microsoft.com/office/drawing/2014/main" id="{3BD4242B-8FE5-4BA6-99A4-EBC097C6F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81925" name="Rectangle 5">
                <a:extLst>
                  <a:ext uri="{FF2B5EF4-FFF2-40B4-BE49-F238E27FC236}">
                    <a16:creationId xmlns:a16="http://schemas.microsoft.com/office/drawing/2014/main" id="{303379E8-9A86-4B36-BB60-AAFBB9B6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6" name="Rectangle 6" descr="浅色下对角线">
                <a:extLst>
                  <a:ext uri="{FF2B5EF4-FFF2-40B4-BE49-F238E27FC236}">
                    <a16:creationId xmlns:a16="http://schemas.microsoft.com/office/drawing/2014/main" id="{39067AED-CD2E-4CBF-B34E-FC755193D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7" name="Rectangle 7">
                <a:extLst>
                  <a:ext uri="{FF2B5EF4-FFF2-40B4-BE49-F238E27FC236}">
                    <a16:creationId xmlns:a16="http://schemas.microsoft.com/office/drawing/2014/main" id="{3CE8824C-FA21-4B60-BB73-819085142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8" name="Rectangle 8">
                <a:extLst>
                  <a:ext uri="{FF2B5EF4-FFF2-40B4-BE49-F238E27FC236}">
                    <a16:creationId xmlns:a16="http://schemas.microsoft.com/office/drawing/2014/main" id="{57D17599-F233-400E-B78E-15CAA5C5E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29" name="Rectangle 9">
                <a:extLst>
                  <a:ext uri="{FF2B5EF4-FFF2-40B4-BE49-F238E27FC236}">
                    <a16:creationId xmlns:a16="http://schemas.microsoft.com/office/drawing/2014/main" id="{7FD9CD7B-25B6-4178-B811-1E492722A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0" name="Rectangle 10" descr="浅色下对角线">
                <a:extLst>
                  <a:ext uri="{FF2B5EF4-FFF2-40B4-BE49-F238E27FC236}">
                    <a16:creationId xmlns:a16="http://schemas.microsoft.com/office/drawing/2014/main" id="{9743C0D2-5EAD-49AB-9D2E-08ED56D87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1" name="Rectangle 11">
                <a:extLst>
                  <a:ext uri="{FF2B5EF4-FFF2-40B4-BE49-F238E27FC236}">
                    <a16:creationId xmlns:a16="http://schemas.microsoft.com/office/drawing/2014/main" id="{4A313F48-7725-477B-8428-13DACF90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2" name="Rectangle 12" descr="浅色下对角线">
                <a:extLst>
                  <a:ext uri="{FF2B5EF4-FFF2-40B4-BE49-F238E27FC236}">
                    <a16:creationId xmlns:a16="http://schemas.microsoft.com/office/drawing/2014/main" id="{A3B543E4-5A50-4150-AE52-5603951F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1933" name="AutoShape 16">
              <a:extLst>
                <a:ext uri="{FF2B5EF4-FFF2-40B4-BE49-F238E27FC236}">
                  <a16:creationId xmlns:a16="http://schemas.microsoft.com/office/drawing/2014/main" id="{25AB6598-6FC7-46C5-A2EB-5B91E0C8A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1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1934" name="Group 27">
              <a:extLst>
                <a:ext uri="{FF2B5EF4-FFF2-40B4-BE49-F238E27FC236}">
                  <a16:creationId xmlns:a16="http://schemas.microsoft.com/office/drawing/2014/main" id="{AF962F0D-85D7-47A0-BCAD-B9F454310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81935" name="Rectangle 19">
                <a:extLst>
                  <a:ext uri="{FF2B5EF4-FFF2-40B4-BE49-F238E27FC236}">
                    <a16:creationId xmlns:a16="http://schemas.microsoft.com/office/drawing/2014/main" id="{E3F53C22-A58D-4A6B-9392-3773DE56B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6" name="Rectangle 20" descr="浅色下对角线">
                <a:extLst>
                  <a:ext uri="{FF2B5EF4-FFF2-40B4-BE49-F238E27FC236}">
                    <a16:creationId xmlns:a16="http://schemas.microsoft.com/office/drawing/2014/main" id="{30210726-43D5-4F49-AC18-B925B20F9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7" name="Rectangle 21">
                <a:extLst>
                  <a:ext uri="{FF2B5EF4-FFF2-40B4-BE49-F238E27FC236}">
                    <a16:creationId xmlns:a16="http://schemas.microsoft.com/office/drawing/2014/main" id="{5A81DFC7-FA5C-40DC-BE3A-DB775542A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38" name="Rectangle 23">
                <a:extLst>
                  <a:ext uri="{FF2B5EF4-FFF2-40B4-BE49-F238E27FC236}">
                    <a16:creationId xmlns:a16="http://schemas.microsoft.com/office/drawing/2014/main" id="{82906AA0-F4DA-4C29-9855-5DF95C9AC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1939" name="Group 43">
              <a:extLst>
                <a:ext uri="{FF2B5EF4-FFF2-40B4-BE49-F238E27FC236}">
                  <a16:creationId xmlns:a16="http://schemas.microsoft.com/office/drawing/2014/main" id="{6520852A-D3F1-4C5D-BC95-C106FEC3B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81940" name="Group 29">
                <a:extLst>
                  <a:ext uri="{FF2B5EF4-FFF2-40B4-BE49-F238E27FC236}">
                    <a16:creationId xmlns:a16="http://schemas.microsoft.com/office/drawing/2014/main" id="{FAB27850-E4B1-4015-A0E0-1F334E681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81941" name="AutoShape 30">
                  <a:extLst>
                    <a:ext uri="{FF2B5EF4-FFF2-40B4-BE49-F238E27FC236}">
                      <a16:creationId xmlns:a16="http://schemas.microsoft.com/office/drawing/2014/main" id="{06272D59-C232-41F1-AE23-57BA22FFE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942" name="Text Box 31">
                  <a:extLst>
                    <a:ext uri="{FF2B5EF4-FFF2-40B4-BE49-F238E27FC236}">
                      <a16:creationId xmlns:a16="http://schemas.microsoft.com/office/drawing/2014/main" id="{2ADE21E3-3AA8-476D-9EA3-BEEE8F6B6B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81943" name="Rectangle 32">
                <a:extLst>
                  <a:ext uri="{FF2B5EF4-FFF2-40B4-BE49-F238E27FC236}">
                    <a16:creationId xmlns:a16="http://schemas.microsoft.com/office/drawing/2014/main" id="{65A87091-D70C-4D7F-A50A-9CE07DEFC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81944" name="AutoShape 33">
              <a:extLst>
                <a:ext uri="{FF2B5EF4-FFF2-40B4-BE49-F238E27FC236}">
                  <a16:creationId xmlns:a16="http://schemas.microsoft.com/office/drawing/2014/main" id="{F28C59F7-2E99-4A54-898D-CB56420778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1945" name="Group 39">
              <a:extLst>
                <a:ext uri="{FF2B5EF4-FFF2-40B4-BE49-F238E27FC236}">
                  <a16:creationId xmlns:a16="http://schemas.microsoft.com/office/drawing/2014/main" id="{AF300277-B7FF-4724-AB79-42F641588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81946" name="Rectangle 13" descr="浅色下对角线">
                <a:extLst>
                  <a:ext uri="{FF2B5EF4-FFF2-40B4-BE49-F238E27FC236}">
                    <a16:creationId xmlns:a16="http://schemas.microsoft.com/office/drawing/2014/main" id="{BF0ABBE2-93E9-47D3-9485-2F6C9476C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7" name="Rectangle 14" descr="浅色下对角线">
                <a:extLst>
                  <a:ext uri="{FF2B5EF4-FFF2-40B4-BE49-F238E27FC236}">
                    <a16:creationId xmlns:a16="http://schemas.microsoft.com/office/drawing/2014/main" id="{BCC2206A-54DD-45E4-A63A-4CB121924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8" name="Rectangle 15" descr="浅色下对角线">
                <a:extLst>
                  <a:ext uri="{FF2B5EF4-FFF2-40B4-BE49-F238E27FC236}">
                    <a16:creationId xmlns:a16="http://schemas.microsoft.com/office/drawing/2014/main" id="{53BBB280-641C-439F-9699-EA0518BC5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49" name="Rectangle 35" descr="浅色下对角线">
                <a:extLst>
                  <a:ext uri="{FF2B5EF4-FFF2-40B4-BE49-F238E27FC236}">
                    <a16:creationId xmlns:a16="http://schemas.microsoft.com/office/drawing/2014/main" id="{DD5957D6-D304-4061-A12E-2D836AD74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50" name="Rectangle 36" descr="浅色下对角线">
                <a:extLst>
                  <a:ext uri="{FF2B5EF4-FFF2-40B4-BE49-F238E27FC236}">
                    <a16:creationId xmlns:a16="http://schemas.microsoft.com/office/drawing/2014/main" id="{7ACA7DDD-51C7-497D-9EFE-E1FC9532D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951" name="Rectangle 37" descr="浅色下对角线">
                <a:extLst>
                  <a:ext uri="{FF2B5EF4-FFF2-40B4-BE49-F238E27FC236}">
                    <a16:creationId xmlns:a16="http://schemas.microsoft.com/office/drawing/2014/main" id="{DAFC58F9-5EC1-47E8-8A8C-C4610D5FC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1952" name="Text Box 40">
              <a:extLst>
                <a:ext uri="{FF2B5EF4-FFF2-40B4-BE49-F238E27FC236}">
                  <a16:creationId xmlns:a16="http://schemas.microsoft.com/office/drawing/2014/main" id="{89EA1E7F-101C-4483-A5C4-CA9A6CB16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81953" name="Text Box 41">
              <a:extLst>
                <a:ext uri="{FF2B5EF4-FFF2-40B4-BE49-F238E27FC236}">
                  <a16:creationId xmlns:a16="http://schemas.microsoft.com/office/drawing/2014/main" id="{88740EF8-65E2-4F50-BCE5-7BD8A8554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>
            <a:extLst>
              <a:ext uri="{FF2B5EF4-FFF2-40B4-BE49-F238E27FC236}">
                <a16:creationId xmlns:a16="http://schemas.microsoft.com/office/drawing/2014/main" id="{D7A71669-9F79-45E4-85C0-843C2787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EEA4318-FE35-4BB6-8958-3EEBAB67604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033463" y="2835275"/>
          <a:ext cx="30353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01460316-A88C-43AB-8487-18020554AB2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5281613" y="2693988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995" name="TextBox 7">
            <a:extLst>
              <a:ext uri="{FF2B5EF4-FFF2-40B4-BE49-F238E27FC236}">
                <a16:creationId xmlns:a16="http://schemas.microsoft.com/office/drawing/2014/main" id="{ECB8418D-A611-4BA8-ADF1-029A1546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73300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82996" name="TextBox 10">
            <a:extLst>
              <a:ext uri="{FF2B5EF4-FFF2-40B4-BE49-F238E27FC236}">
                <a16:creationId xmlns:a16="http://schemas.microsoft.com/office/drawing/2014/main" id="{FBB41555-2E3E-4220-A92D-BE320D63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211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82997" name="Rectangle 3">
            <a:extLst>
              <a:ext uri="{FF2B5EF4-FFF2-40B4-BE49-F238E27FC236}">
                <a16:creationId xmlns:a16="http://schemas.microsoft.com/office/drawing/2014/main" id="{FEF4788B-B2D4-45C1-92C3-8FF1416A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/>
              <a:t>[</a:t>
            </a: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2.8</a:t>
            </a:r>
            <a:r>
              <a:rPr lang="en-US" altLang="zh-CN" sz="2800" b="1"/>
              <a:t>]</a:t>
            </a:r>
            <a:r>
              <a:rPr lang="zh-CN" altLang="en-US" sz="2800" b="1"/>
              <a:t>关系</a:t>
            </a:r>
            <a:r>
              <a:rPr lang="en-US" altLang="zh-CN" sz="2800" b="1" i="1"/>
              <a:t>R</a:t>
            </a:r>
            <a:r>
              <a:rPr lang="zh-CN" altLang="en-US" sz="2800" b="1"/>
              <a:t>和关系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如下所示：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95F39BA3-0D7E-450C-8A3C-DF1C74A1E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EF993821-0987-4EFC-84C1-A698F5529F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47050" cy="8080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一般连接  </a:t>
            </a:r>
            <a:r>
              <a:rPr lang="en-US" altLang="zh-CN"/>
              <a:t>R      S</a:t>
            </a:r>
            <a:r>
              <a:rPr lang="zh-CN" altLang="en-US"/>
              <a:t>的结果如下： </a:t>
            </a:r>
          </a:p>
        </p:txBody>
      </p:sp>
      <p:grpSp>
        <p:nvGrpSpPr>
          <p:cNvPr id="83971" name="Group 97">
            <a:extLst>
              <a:ext uri="{FF2B5EF4-FFF2-40B4-BE49-F238E27FC236}">
                <a16:creationId xmlns:a16="http://schemas.microsoft.com/office/drawing/2014/main" id="{2F4665B6-60AF-42C4-B210-0D0E73F82C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195513" y="692150"/>
            <a:ext cx="1225550" cy="936625"/>
            <a:chOff x="6431" y="11824"/>
            <a:chExt cx="705" cy="367"/>
          </a:xfrm>
        </p:grpSpPr>
        <p:sp>
          <p:nvSpPr>
            <p:cNvPr id="83972" name="AutoShape 98">
              <a:extLst>
                <a:ext uri="{FF2B5EF4-FFF2-40B4-BE49-F238E27FC236}">
                  <a16:creationId xmlns:a16="http://schemas.microsoft.com/office/drawing/2014/main" id="{45857474-54EC-488E-A1EA-8E835AC8EB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973" name="Text Box 99">
              <a:extLst>
                <a:ext uri="{FF2B5EF4-FFF2-40B4-BE49-F238E27FC236}">
                  <a16:creationId xmlns:a16="http://schemas.microsoft.com/office/drawing/2014/main" id="{1570BCA2-C1F2-4371-ABE4-6C6814481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83974" name="Rectangle 100">
            <a:extLst>
              <a:ext uri="{FF2B5EF4-FFF2-40B4-BE49-F238E27FC236}">
                <a16:creationId xmlns:a16="http://schemas.microsoft.com/office/drawing/2014/main" id="{90563B09-3591-4CBE-8681-0B53BE2E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450975"/>
            <a:ext cx="99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80000"/>
              </a:lnSpc>
            </a:pPr>
            <a:r>
              <a:rPr lang="en-US" altLang="zh-CN" sz="1600" i="1"/>
              <a:t>C</a:t>
            </a:r>
            <a:r>
              <a:rPr lang="zh-CN" altLang="en-US" sz="1600"/>
              <a:t>＜</a:t>
            </a:r>
            <a:r>
              <a:rPr lang="en-US" altLang="zh-CN" sz="1600" i="1"/>
              <a:t>E</a:t>
            </a:r>
            <a:endParaRPr lang="en-US" altLang="zh-CN"/>
          </a:p>
        </p:txBody>
      </p:sp>
      <p:graphicFrame>
        <p:nvGraphicFramePr>
          <p:cNvPr id="12" name="内容占位符 9">
            <a:extLst>
              <a:ext uri="{FF2B5EF4-FFF2-40B4-BE49-F238E27FC236}">
                <a16:creationId xmlns:a16="http://schemas.microsoft.com/office/drawing/2014/main" id="{999B2D26-79B1-4683-979A-41E3A28EBAA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60575"/>
          <a:ext cx="6840535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B475C0E4-CA84-49A7-BB93-5B1D3E00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D3315603-4910-48B8-A67B-FFAFCB3069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80803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等值连接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 i="1"/>
              <a:t>     S </a:t>
            </a:r>
            <a:r>
              <a:rPr lang="zh-CN" altLang="en-US"/>
              <a:t>的结果如下：</a:t>
            </a:r>
          </a:p>
        </p:txBody>
      </p:sp>
      <p:grpSp>
        <p:nvGrpSpPr>
          <p:cNvPr id="84995" name="Group 87">
            <a:extLst>
              <a:ext uri="{FF2B5EF4-FFF2-40B4-BE49-F238E27FC236}">
                <a16:creationId xmlns:a16="http://schemas.microsoft.com/office/drawing/2014/main" id="{D50D3DE9-3F17-45DC-AA76-4F8DA8E40845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828675"/>
            <a:ext cx="1066800" cy="1447800"/>
            <a:chOff x="3360" y="816"/>
            <a:chExt cx="672" cy="912"/>
          </a:xfrm>
        </p:grpSpPr>
        <p:sp>
          <p:nvSpPr>
            <p:cNvPr id="84996" name="Rectangle 4">
              <a:extLst>
                <a:ext uri="{FF2B5EF4-FFF2-40B4-BE49-F238E27FC236}">
                  <a16:creationId xmlns:a16="http://schemas.microsoft.com/office/drawing/2014/main" id="{4C255095-7EF1-40CB-97FB-B3A49E70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4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/>
                <a:t>R.B=S.B</a:t>
              </a:r>
              <a:endParaRPr lang="en-US" altLang="zh-CN"/>
            </a:p>
          </p:txBody>
        </p:sp>
        <p:grpSp>
          <p:nvGrpSpPr>
            <p:cNvPr id="84997" name="Group 6">
              <a:extLst>
                <a:ext uri="{FF2B5EF4-FFF2-40B4-BE49-F238E27FC236}">
                  <a16:creationId xmlns:a16="http://schemas.microsoft.com/office/drawing/2014/main" id="{7EA77E8D-86F8-40A0-AEB5-4F7E9367598D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84998" name="AutoShape 7">
                <a:extLst>
                  <a:ext uri="{FF2B5EF4-FFF2-40B4-BE49-F238E27FC236}">
                    <a16:creationId xmlns:a16="http://schemas.microsoft.com/office/drawing/2014/main" id="{A95E263A-0ACD-449D-9D00-50F698AA2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999" name="Text Box 8">
                <a:extLst>
                  <a:ext uri="{FF2B5EF4-FFF2-40B4-BE49-F238E27FC236}">
                    <a16:creationId xmlns:a16="http://schemas.microsoft.com/office/drawing/2014/main" id="{4D6A5C0E-FBD8-4DBC-A845-DFFD224B1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en-US" altLang="zh-CN" sz="600" i="1"/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12" name="内容占位符 9">
            <a:extLst>
              <a:ext uri="{FF2B5EF4-FFF2-40B4-BE49-F238E27FC236}">
                <a16:creationId xmlns:a16="http://schemas.microsoft.com/office/drawing/2014/main" id="{114CBEE2-309B-4525-BF3A-D34BD9CEE4FE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042988" y="2182813"/>
          <a:ext cx="6840535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F45B31E8-ACCB-4D65-874E-46B44749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5C4909E-B7B0-4B44-905C-0909D6C40F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91513" cy="8794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/>
              <a:t>自然连接 </a:t>
            </a:r>
            <a:r>
              <a:rPr lang="en-US" altLang="zh-CN" i="1"/>
              <a:t>R</a:t>
            </a:r>
            <a:r>
              <a:rPr lang="en-US" altLang="zh-CN"/>
              <a:t>  </a:t>
            </a:r>
            <a:r>
              <a:rPr lang="en-US" altLang="zh-CN" i="1"/>
              <a:t>      S</a:t>
            </a:r>
            <a:r>
              <a:rPr lang="zh-CN" altLang="en-US"/>
              <a:t>的结果如下：</a:t>
            </a:r>
            <a:r>
              <a:rPr lang="zh-CN" altLang="en-US" i="1"/>
              <a:t> </a:t>
            </a:r>
            <a:endParaRPr lang="zh-CN" altLang="en-US"/>
          </a:p>
        </p:txBody>
      </p:sp>
      <p:grpSp>
        <p:nvGrpSpPr>
          <p:cNvPr id="86019" name="Group 5">
            <a:extLst>
              <a:ext uri="{FF2B5EF4-FFF2-40B4-BE49-F238E27FC236}">
                <a16:creationId xmlns:a16="http://schemas.microsoft.com/office/drawing/2014/main" id="{E060CB5C-3E02-4BF9-BE67-4876E365215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411413" y="836613"/>
            <a:ext cx="1223962" cy="936625"/>
            <a:chOff x="6431" y="11824"/>
            <a:chExt cx="705" cy="367"/>
          </a:xfrm>
        </p:grpSpPr>
        <p:sp>
          <p:nvSpPr>
            <p:cNvPr id="86020" name="AutoShape 6">
              <a:extLst>
                <a:ext uri="{FF2B5EF4-FFF2-40B4-BE49-F238E27FC236}">
                  <a16:creationId xmlns:a16="http://schemas.microsoft.com/office/drawing/2014/main" id="{FAB7CA52-4FC0-4689-8845-75F4228526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021" name="Text Box 7">
              <a:extLst>
                <a:ext uri="{FF2B5EF4-FFF2-40B4-BE49-F238E27FC236}">
                  <a16:creationId xmlns:a16="http://schemas.microsoft.com/office/drawing/2014/main" id="{4F3EA50E-949E-4184-8C21-93CDE25E6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6C1FC91B-E157-402F-AF0F-D8575CA8CBB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116013" y="2095500"/>
          <a:ext cx="6840536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37C4C6F8-4A29-42F4-8CF1-98C6458C7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95D59A1C-CDD2-45BF-A85F-C8FEC2C96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7972425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悬浮元组（</a:t>
            </a:r>
            <a:r>
              <a:rPr lang="en-US" altLang="zh-CN"/>
              <a:t>Dangling tuple</a:t>
            </a:r>
            <a:r>
              <a:rPr lang="zh-CN" altLang="zh-CN"/>
              <a:t>）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两个关系</a:t>
            </a:r>
            <a:r>
              <a:rPr lang="en-US" altLang="zh-CN" i="1"/>
              <a:t>R</a:t>
            </a:r>
            <a:r>
              <a:rPr lang="zh-CN" altLang="zh-CN"/>
              <a:t>和</a:t>
            </a:r>
            <a:r>
              <a:rPr lang="en-US" altLang="zh-CN" i="1"/>
              <a:t>S</a:t>
            </a:r>
            <a:r>
              <a:rPr lang="zh-CN" altLang="zh-CN"/>
              <a:t>在做自然连接时，关系</a:t>
            </a:r>
            <a:r>
              <a:rPr lang="en-US" altLang="zh-CN" i="1"/>
              <a:t>R</a:t>
            </a:r>
            <a:r>
              <a:rPr lang="zh-CN" altLang="zh-CN"/>
              <a:t>中某些元组有</a:t>
            </a:r>
            <a:r>
              <a:rPr lang="zh-CN" altLang="zh-CN">
                <a:solidFill>
                  <a:srgbClr val="00B050"/>
                </a:solidFill>
              </a:rPr>
              <a:t>可能在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zh-CN" altLang="zh-CN">
                <a:solidFill>
                  <a:srgbClr val="00B050"/>
                </a:solidFill>
              </a:rPr>
              <a:t>中不存在公共属性上值相等的元组</a:t>
            </a:r>
            <a:r>
              <a:rPr lang="zh-CN" altLang="zh-CN"/>
              <a:t>，从而造成</a:t>
            </a:r>
            <a:r>
              <a:rPr lang="en-US" altLang="zh-CN" i="1"/>
              <a:t>R</a:t>
            </a:r>
            <a:r>
              <a:rPr lang="zh-CN" altLang="zh-CN"/>
              <a:t>中这些元组在操作时</a:t>
            </a:r>
            <a:r>
              <a:rPr lang="zh-CN" altLang="zh-CN">
                <a:solidFill>
                  <a:srgbClr val="00B050"/>
                </a:solidFill>
              </a:rPr>
              <a:t>被舍弃了</a:t>
            </a:r>
            <a:r>
              <a:rPr lang="zh-CN" altLang="en-US"/>
              <a:t>，</a:t>
            </a:r>
            <a:r>
              <a:rPr lang="zh-CN" altLang="zh-CN"/>
              <a:t>这些被舍弃的元组称为</a:t>
            </a:r>
            <a:r>
              <a:rPr lang="zh-CN" altLang="en-US">
                <a:solidFill>
                  <a:srgbClr val="0066FF"/>
                </a:solidFill>
              </a:rPr>
              <a:t>悬浮元组</a:t>
            </a:r>
            <a:r>
              <a:rPr lang="zh-CN" altLang="en-US" sz="2200"/>
              <a:t>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8E8875F2-6BDD-495A-BB8E-79F42E5E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9BAD26E-00E5-4DFA-BF7B-A99EE9F7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72113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10000"/>
              </a:lnSpc>
              <a:buSzTx/>
              <a:defRPr/>
            </a:pPr>
            <a:r>
              <a:rPr lang="zh-CN" altLang="en-US" noProof="1"/>
              <a:t>外连接（</a:t>
            </a:r>
            <a:r>
              <a:rPr lang="en-US" altLang="zh-CN" noProof="1"/>
              <a:t>Outer Join</a:t>
            </a:r>
            <a:r>
              <a:rPr lang="zh-CN" altLang="en-US" noProof="1"/>
              <a:t>）</a:t>
            </a:r>
          </a:p>
          <a:p>
            <a:pPr marL="457200" lvl="1" indent="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noProof="1">
                <a:solidFill>
                  <a:srgbClr val="0066FF"/>
                </a:solidFill>
                <a:cs typeface="+mn-ea"/>
              </a:rPr>
              <a:t>如果把悬浮元组也保存在结果关系中，而在其他属性上填空值</a:t>
            </a:r>
            <a:r>
              <a:rPr lang="en-US" altLang="zh-CN" noProof="1">
                <a:solidFill>
                  <a:srgbClr val="0066FF"/>
                </a:solidFill>
                <a:cs typeface="+mn-ea"/>
              </a:rPr>
              <a:t>(Null)</a:t>
            </a:r>
            <a:r>
              <a:rPr lang="zh-CN" altLang="en-US" noProof="1">
                <a:solidFill>
                  <a:srgbClr val="0066FF"/>
                </a:solidFill>
                <a:cs typeface="+mn-ea"/>
              </a:rPr>
              <a:t>，就叫做外连接</a:t>
            </a:r>
          </a:p>
          <a:p>
            <a:pPr marL="457200" lvl="1" indent="0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noProof="1">
              <a:solidFill>
                <a:srgbClr val="0066FF"/>
              </a:solidFill>
              <a:cs typeface="+mn-ea"/>
            </a:endParaRPr>
          </a:p>
          <a:p>
            <a:pPr lvl="1" eaLnBrk="1" hangingPunct="1">
              <a:lnSpc>
                <a:spcPct val="110000"/>
              </a:lnSpc>
              <a:buSzTx/>
              <a:defRPr/>
            </a:pPr>
            <a:r>
              <a:rPr lang="zh-CN" altLang="zh-CN" sz="2000" noProof="1">
                <a:cs typeface="+mn-ea"/>
              </a:rPr>
              <a:t>左外连接</a:t>
            </a:r>
            <a:r>
              <a:rPr lang="en-US" altLang="zh-CN" sz="2000" noProof="1">
                <a:cs typeface="+mn-ea"/>
              </a:rPr>
              <a:t>(LEFT OUTER JOIN</a:t>
            </a:r>
            <a:r>
              <a:rPr lang="zh-CN" altLang="zh-CN" sz="2000" noProof="1">
                <a:cs typeface="+mn-ea"/>
              </a:rPr>
              <a:t>或</a:t>
            </a:r>
            <a:r>
              <a:rPr lang="en-US" altLang="zh-CN" sz="2000" noProof="1">
                <a:cs typeface="+mn-ea"/>
              </a:rPr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noProof="1">
                <a:cs typeface="+mn-ea"/>
              </a:rPr>
              <a:t>只保留左边关系</a:t>
            </a:r>
            <a:r>
              <a:rPr lang="en-US" altLang="zh-CN" i="1" noProof="1">
                <a:cs typeface="+mn-ea"/>
              </a:rPr>
              <a:t>R</a:t>
            </a:r>
            <a:r>
              <a:rPr lang="zh-CN" altLang="zh-CN" noProof="1">
                <a:cs typeface="+mn-ea"/>
              </a:rPr>
              <a:t>中的悬浮元组</a:t>
            </a:r>
            <a:endParaRPr lang="en-US" altLang="zh-CN" noProof="1">
              <a:cs typeface="+mn-ea"/>
            </a:endParaRPr>
          </a:p>
          <a:p>
            <a:pPr lvl="1" eaLnBrk="1" hangingPunct="1">
              <a:lnSpc>
                <a:spcPct val="110000"/>
              </a:lnSpc>
              <a:buSzTx/>
              <a:defRPr/>
            </a:pPr>
            <a:r>
              <a:rPr lang="zh-CN" altLang="zh-CN" sz="2000" noProof="1">
                <a:cs typeface="+mn-ea"/>
              </a:rPr>
              <a:t>右外连接</a:t>
            </a:r>
            <a:r>
              <a:rPr lang="en-US" altLang="zh-CN" sz="2000" noProof="1">
                <a:cs typeface="+mn-ea"/>
              </a:rPr>
              <a:t>(RIGHT OUTER JOIN</a:t>
            </a:r>
            <a:r>
              <a:rPr lang="zh-CN" altLang="zh-CN" sz="2000" noProof="1">
                <a:cs typeface="+mn-ea"/>
              </a:rPr>
              <a:t>或</a:t>
            </a:r>
            <a:r>
              <a:rPr lang="en-US" altLang="zh-CN" sz="2000" noProof="1">
                <a:cs typeface="+mn-ea"/>
              </a:rPr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noProof="1">
                <a:cs typeface="+mn-ea"/>
              </a:rPr>
              <a:t>只保留右边关系</a:t>
            </a:r>
            <a:r>
              <a:rPr lang="en-US" altLang="zh-CN" i="1" noProof="1">
                <a:cs typeface="+mn-ea"/>
              </a:rPr>
              <a:t>S</a:t>
            </a:r>
            <a:r>
              <a:rPr lang="zh-CN" altLang="zh-CN" noProof="1">
                <a:cs typeface="+mn-ea"/>
              </a:rPr>
              <a:t>中的悬浮元组</a:t>
            </a: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A2F55485-3E5B-46DE-AD55-1B1621825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89090" name="Rectangle 6">
            <a:extLst>
              <a:ext uri="{FF2B5EF4-FFF2-40B4-BE49-F238E27FC236}">
                <a16:creationId xmlns:a16="http://schemas.microsoft.com/office/drawing/2014/main" id="{EED722C3-6BD9-42F0-BDB4-9103C20D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下图是例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的外连接 </a:t>
            </a:r>
          </a:p>
        </p:txBody>
      </p:sp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8C645789-3182-4C63-9B5A-4AA8DB2C0CF3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898525" y="1846263"/>
          <a:ext cx="727234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93B74ABE-73D9-4B40-8CF8-12AB157B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90114" name="Rectangle 6">
            <a:extLst>
              <a:ext uri="{FF2B5EF4-FFF2-40B4-BE49-F238E27FC236}">
                <a16:creationId xmlns:a16="http://schemas.microsoft.com/office/drawing/2014/main" id="{929EDD4C-E14A-4904-839D-303EAF5C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图</a:t>
            </a:r>
            <a:r>
              <a:rPr lang="en-US" altLang="zh-CN" sz="2400" b="1"/>
              <a:t>(b)</a:t>
            </a:r>
            <a:r>
              <a:rPr lang="zh-CN" altLang="en-US" sz="2400" b="1"/>
              <a:t>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的左外连接</a:t>
            </a:r>
            <a:r>
              <a:rPr lang="en-US" altLang="zh-CN" sz="2400" b="1"/>
              <a:t>,</a:t>
            </a:r>
            <a:r>
              <a:rPr lang="zh-CN" altLang="en-US" sz="2400" b="1"/>
              <a:t>图</a:t>
            </a:r>
            <a:r>
              <a:rPr lang="en-US" altLang="zh-CN" sz="2400" b="1"/>
              <a:t>(c)</a:t>
            </a:r>
            <a:r>
              <a:rPr lang="zh-CN" altLang="en-US" sz="2400" b="1"/>
              <a:t>是右外连接 </a:t>
            </a:r>
          </a:p>
        </p:txBody>
      </p:sp>
      <p:graphicFrame>
        <p:nvGraphicFramePr>
          <p:cNvPr id="8" name="内容占位符 9">
            <a:extLst>
              <a:ext uri="{FF2B5EF4-FFF2-40B4-BE49-F238E27FC236}">
                <a16:creationId xmlns:a16="http://schemas.microsoft.com/office/drawing/2014/main" id="{1599D279-3D2D-4F1A-BB84-47FE149379AF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4213" y="1919288"/>
          <a:ext cx="3814764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5F079307-8513-4752-A639-51B10A7182CD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4787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189" name="Rectangle 6">
            <a:extLst>
              <a:ext uri="{FF2B5EF4-FFF2-40B4-BE49-F238E27FC236}">
                <a16:creationId xmlns:a16="http://schemas.microsoft.com/office/drawing/2014/main" id="{1D064006-91AF-43BA-8B3A-750433D4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5143500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图</a:t>
            </a:r>
            <a:r>
              <a:rPr lang="en-US" altLang="zh-CN" b="1"/>
              <a:t>(b)                                                                         </a:t>
            </a:r>
            <a:r>
              <a:rPr lang="zh-CN" altLang="en-US" b="1"/>
              <a:t>图</a:t>
            </a:r>
            <a:r>
              <a:rPr lang="en-US" altLang="zh-CN" b="1"/>
              <a:t>(c)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B66A3CD-8179-4B34-B6D0-5BB69554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元组和分量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C0BA670-45D0-4607-9AD1-4FF7998121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SzTx/>
              <a:defRPr/>
            </a:pPr>
            <a:r>
              <a:rPr lang="en-US" altLang="zh-CN" noProof="1"/>
              <a:t> </a:t>
            </a:r>
            <a:r>
              <a:rPr lang="zh-CN" altLang="en-US" noProof="1">
                <a:solidFill>
                  <a:srgbClr val="0066FF"/>
                </a:solidFill>
                <a:ea typeface="黑体" panose="02010609060101010101" pitchFamily="49" charset="-122"/>
              </a:rPr>
              <a:t>元组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Tuple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笛卡尔积中每一个元素（</a:t>
            </a:r>
            <a:r>
              <a:rPr lang="en-US" altLang="zh-CN" sz="2200" noProof="1">
                <a:cs typeface="+mn-ea"/>
              </a:rPr>
              <a:t>d1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d2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…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dn</a:t>
            </a:r>
            <a:r>
              <a:rPr lang="zh-CN" altLang="en-US" sz="2200" noProof="1">
                <a:cs typeface="+mn-ea"/>
              </a:rPr>
              <a:t>）叫作一个</a:t>
            </a:r>
            <a:r>
              <a:rPr lang="en-US" altLang="zh-CN" sz="2200" noProof="1">
                <a:cs typeface="+mn-ea"/>
              </a:rPr>
              <a:t>n</a:t>
            </a:r>
            <a:r>
              <a:rPr lang="zh-CN" altLang="en-US" sz="2200" noProof="1">
                <a:cs typeface="+mn-ea"/>
              </a:rPr>
              <a:t>元组（</a:t>
            </a:r>
            <a:r>
              <a:rPr lang="en-US" altLang="zh-CN" sz="2200" noProof="1">
                <a:cs typeface="+mn-ea"/>
              </a:rPr>
              <a:t>n-tuple</a:t>
            </a:r>
            <a:r>
              <a:rPr lang="zh-CN" altLang="en-US" sz="2200" noProof="1">
                <a:cs typeface="+mn-ea"/>
              </a:rPr>
              <a:t>）或简称元组</a:t>
            </a:r>
            <a:endParaRPr lang="en-US" altLang="zh-CN" sz="22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  <a:sym typeface="+mn-ea"/>
              </a:rPr>
              <a:t>例如：在</a:t>
            </a:r>
            <a:r>
              <a:rPr lang="en-US" altLang="zh-CN" sz="2200" noProof="1">
                <a:cs typeface="+mn-ea"/>
                <a:sym typeface="+mn-ea"/>
              </a:rPr>
              <a:t>A</a:t>
            </a:r>
            <a:r>
              <a:rPr lang="en-US" altLang="zh-CN" sz="22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2200" noProof="1">
                <a:cs typeface="+mn-ea"/>
                <a:sym typeface="+mn-ea"/>
              </a:rPr>
              <a:t>B=</a:t>
            </a:r>
            <a:r>
              <a:rPr lang="zh-CN" altLang="en-US" sz="2200" noProof="1">
                <a:cs typeface="+mn-ea"/>
                <a:sym typeface="+mn-ea"/>
              </a:rPr>
              <a:t>{(a, 0), (a, 1), (a, 2), (b, 0), (b, 1), (b, 2)}中，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noProof="1">
                <a:cs typeface="+mn-ea"/>
              </a:rPr>
              <a:t>	   </a:t>
            </a:r>
            <a:r>
              <a:rPr lang="zh-CN" altLang="en-US" sz="2200" noProof="1">
                <a:cs typeface="+mn-ea"/>
                <a:sym typeface="+mn-ea"/>
              </a:rPr>
              <a:t>(a, 0), (a, 1)</a:t>
            </a:r>
            <a:r>
              <a:rPr lang="en-US" altLang="zh-CN" sz="2200" noProof="1">
                <a:cs typeface="+mn-ea"/>
              </a:rPr>
              <a:t>  </a:t>
            </a:r>
            <a:r>
              <a:rPr lang="zh-CN" altLang="en-US" sz="2200" noProof="1">
                <a:cs typeface="+mn-ea"/>
              </a:rPr>
              <a:t>等 都是</a:t>
            </a:r>
            <a:r>
              <a:rPr lang="en-US" altLang="zh-CN" sz="2200" noProof="1">
                <a:cs typeface="+mn-ea"/>
              </a:rPr>
              <a:t>2</a:t>
            </a:r>
            <a:r>
              <a:rPr lang="zh-CN" altLang="en-US" sz="2200" noProof="1">
                <a:cs typeface="+mn-ea"/>
              </a:rPr>
              <a:t>元组 </a:t>
            </a:r>
            <a:endParaRPr lang="en-US" altLang="zh-CN" sz="2200" noProof="1">
              <a:cs typeface="+mn-ea"/>
            </a:endParaRPr>
          </a:p>
          <a:p>
            <a:pPr lvl="1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</a:p>
          <a:p>
            <a:pPr eaLnBrk="1" hangingPunct="1">
              <a:lnSpc>
                <a:spcPct val="90000"/>
              </a:lnSpc>
              <a:buSzTx/>
              <a:defRPr/>
            </a:pPr>
            <a:r>
              <a:rPr lang="zh-CN" altLang="en-US" noProof="1">
                <a:solidFill>
                  <a:srgbClr val="0066FF"/>
                </a:solidFill>
                <a:ea typeface="黑体" panose="02010609060101010101" pitchFamily="49" charset="-122"/>
              </a:rPr>
              <a:t>分量</a:t>
            </a:r>
            <a:r>
              <a:rPr lang="zh-CN" altLang="en-US" noProof="1">
                <a:solidFill>
                  <a:srgbClr val="0066FF"/>
                </a:solidFill>
              </a:rPr>
              <a:t>（</a:t>
            </a:r>
            <a:r>
              <a:rPr lang="en-US" altLang="zh-CN" noProof="1">
                <a:solidFill>
                  <a:srgbClr val="0066FF"/>
                </a:solidFill>
              </a:rPr>
              <a:t>Component</a:t>
            </a:r>
            <a:r>
              <a:rPr lang="zh-CN" altLang="en-US" noProof="1">
                <a:solidFill>
                  <a:srgbClr val="0066FF"/>
                </a:solidFill>
              </a:rPr>
              <a:t>）</a:t>
            </a:r>
          </a:p>
          <a:p>
            <a:pPr lvl="1" eaLnBrk="1" hangingPunct="1">
              <a:lnSpc>
                <a:spcPct val="120000"/>
              </a:lnSpc>
              <a:buSzTx/>
              <a:defRPr/>
            </a:pPr>
            <a:r>
              <a:rPr lang="zh-CN" altLang="en-US" sz="2200" noProof="1">
                <a:cs typeface="+mn-ea"/>
              </a:rPr>
              <a:t>笛卡尔积元素（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baseline="-25000" noProof="1">
                <a:cs typeface="+mn-ea"/>
              </a:rPr>
              <a:t>1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baseline="-25000" noProof="1">
                <a:cs typeface="+mn-ea"/>
              </a:rPr>
              <a:t>2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…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i="1" baseline="-25000" noProof="1">
                <a:cs typeface="+mn-ea"/>
              </a:rPr>
              <a:t>n</a:t>
            </a:r>
            <a:r>
              <a:rPr lang="zh-CN" altLang="en-US" sz="2200" noProof="1">
                <a:cs typeface="+mn-ea"/>
              </a:rPr>
              <a:t>）中的每一个值</a:t>
            </a:r>
            <a:r>
              <a:rPr lang="en-US" altLang="zh-CN" sz="2200" i="1" noProof="1">
                <a:cs typeface="+mn-ea"/>
              </a:rPr>
              <a:t>d</a:t>
            </a:r>
            <a:r>
              <a:rPr lang="en-US" altLang="zh-CN" sz="2200" i="1" baseline="-25000" noProof="1">
                <a:cs typeface="+mn-ea"/>
              </a:rPr>
              <a:t>i </a:t>
            </a:r>
            <a:r>
              <a:rPr lang="zh-CN" altLang="en-US" sz="2200" noProof="1">
                <a:cs typeface="+mn-ea"/>
              </a:rPr>
              <a:t>叫作一个</a:t>
            </a:r>
            <a:r>
              <a:rPr lang="zh-CN" altLang="en-US" sz="2200" noProof="1">
                <a:ea typeface="黑体" panose="02010609060101010101" pitchFamily="49" charset="-122"/>
                <a:cs typeface="+mn-ea"/>
              </a:rPr>
              <a:t>分量</a:t>
            </a:r>
            <a:endParaRPr lang="zh-CN" altLang="en-US" sz="22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cs typeface="+mn-ea"/>
              </a:rPr>
              <a:t>例如：</a:t>
            </a:r>
            <a:r>
              <a:rPr lang="en-US" altLang="zh-CN" sz="2200" noProof="1">
                <a:cs typeface="+mn-ea"/>
              </a:rPr>
              <a:t>a,b,0,1</a:t>
            </a:r>
            <a:r>
              <a:rPr lang="zh-CN" altLang="en-US" sz="2200" noProof="1">
                <a:cs typeface="+mn-ea"/>
              </a:rPr>
              <a:t>等都是分量</a:t>
            </a:r>
            <a:r>
              <a:rPr lang="zh-CN" altLang="en-US" noProof="1">
                <a:cs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cs typeface="+mn-ea"/>
              </a:rPr>
              <a:t>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576D587-2FAA-4DC0-B5F5-655AAECB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Arial" panose="020B0604020202020204" pitchFamily="34" charset="0"/>
              </a:rPr>
              <a:t>除运算</a:t>
            </a:r>
            <a:endParaRPr lang="en-US" altLang="zh-CN" sz="3600"/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F80B265C-A1A2-4BC3-AC00-A4067D3F1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66FF"/>
                </a:solidFill>
                <a:sym typeface="宋体" panose="02010600030101010101" pitchFamily="2" charset="-122"/>
              </a:rPr>
              <a:t>象集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给定一个关系</a:t>
            </a:r>
            <a:r>
              <a:rPr lang="en-US" altLang="zh-CN" i="1"/>
              <a:t>R</a:t>
            </a:r>
            <a:r>
              <a:rPr lang="zh-CN" altLang="en-US"/>
              <a:t>（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zh-CN" altLang="en-US"/>
              <a:t>），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Z</a:t>
            </a:r>
            <a:r>
              <a:rPr lang="zh-CN" altLang="en-US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当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zh-CN" altLang="en-US"/>
              <a:t>时，</a:t>
            </a:r>
            <a:r>
              <a:rPr lang="en-US" altLang="zh-CN" i="1"/>
              <a:t>x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</a:t>
            </a:r>
            <a:r>
              <a:rPr lang="zh-CN" altLang="en-US">
                <a:solidFill>
                  <a:schemeClr val="hlink"/>
                </a:solidFill>
              </a:rPr>
              <a:t>象集</a:t>
            </a:r>
            <a:r>
              <a:rPr lang="zh-CN" altLang="en-US"/>
              <a:t>（</a:t>
            </a:r>
            <a:r>
              <a:rPr lang="en-US" altLang="zh-CN"/>
              <a:t>Images Set</a:t>
            </a:r>
            <a:r>
              <a:rPr lang="zh-CN" altLang="en-US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           </a:t>
            </a:r>
            <a:r>
              <a:rPr lang="en-US" altLang="zh-CN" i="1">
                <a:solidFill>
                  <a:srgbClr val="E02920"/>
                </a:solidFill>
              </a:rPr>
              <a:t>Z</a:t>
            </a:r>
            <a:r>
              <a:rPr lang="en-US" altLang="zh-CN" baseline="-30000">
                <a:solidFill>
                  <a:srgbClr val="E02920"/>
                </a:solidFill>
              </a:rPr>
              <a:t>x</a:t>
            </a:r>
            <a:r>
              <a:rPr lang="en-US" altLang="zh-CN"/>
              <a:t>={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Z</a:t>
            </a:r>
            <a:r>
              <a:rPr lang="en-US" altLang="zh-CN"/>
              <a:t>]|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en-US" altLang="zh-CN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	</a:t>
            </a:r>
            <a:r>
              <a:rPr lang="zh-CN" altLang="en-US"/>
              <a:t>它表示</a:t>
            </a:r>
            <a:r>
              <a:rPr lang="en-US" altLang="zh-CN" i="1"/>
              <a:t>R</a:t>
            </a:r>
            <a:r>
              <a:rPr lang="zh-CN" altLang="en-US"/>
              <a:t>中属性组</a:t>
            </a:r>
            <a:r>
              <a:rPr lang="en-US" altLang="zh-CN" i="1"/>
              <a:t>X</a:t>
            </a:r>
            <a:r>
              <a:rPr lang="zh-CN" altLang="en-US"/>
              <a:t>上值为</a:t>
            </a:r>
            <a:r>
              <a:rPr lang="en-US" altLang="zh-CN" i="1"/>
              <a:t>x</a:t>
            </a:r>
            <a:r>
              <a:rPr lang="zh-CN" altLang="en-US"/>
              <a:t>的诸元组在</a:t>
            </a:r>
            <a:r>
              <a:rPr lang="en-US" altLang="zh-CN" i="1"/>
              <a:t>Z</a:t>
            </a:r>
            <a:r>
              <a:rPr lang="zh-CN" altLang="en-US"/>
              <a:t>上分量的集合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 i="1">
                <a:sym typeface="宋体" panose="02010600030101010101" pitchFamily="2" charset="-122"/>
              </a:rPr>
              <a:t>t</a:t>
            </a:r>
            <a:r>
              <a:rPr lang="en-US" altLang="zh-CN">
                <a:sym typeface="宋体" panose="02010600030101010101" pitchFamily="2" charset="-122"/>
              </a:rPr>
              <a:t>[X]</a:t>
            </a:r>
            <a:r>
              <a:rPr lang="zh-CN" altLang="en-US">
                <a:sym typeface="宋体" panose="02010600030101010101" pitchFamily="2" charset="-122"/>
              </a:rPr>
              <a:t>表示元组</a:t>
            </a:r>
            <a:r>
              <a:rPr lang="en-US" altLang="zh-CN" i="1">
                <a:sym typeface="宋体" panose="02010600030101010101" pitchFamily="2" charset="-122"/>
              </a:rPr>
              <a:t>t</a:t>
            </a:r>
            <a:r>
              <a:rPr lang="zh-CN" altLang="en-US">
                <a:sym typeface="宋体" panose="02010600030101010101" pitchFamily="2" charset="-122"/>
              </a:rPr>
              <a:t>中相应于属性</a:t>
            </a:r>
            <a:r>
              <a:rPr lang="en-US" altLang="zh-CN">
                <a:sym typeface="宋体" panose="02010600030101010101" pitchFamily="2" charset="-122"/>
              </a:rPr>
              <a:t>X</a:t>
            </a:r>
            <a:r>
              <a:rPr lang="zh-CN" altLang="en-US">
                <a:sym typeface="宋体" panose="02010600030101010101" pitchFamily="2" charset="-122"/>
              </a:rPr>
              <a:t>的一个分量</a:t>
            </a:r>
            <a:r>
              <a:rPr lang="zh-CN" altLang="en-US"/>
              <a:t>）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5B34AD1A-28D0-4D3C-9761-681BB7B99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ym typeface="宋体" panose="02010600030101010101" pitchFamily="2" charset="-122"/>
              </a:rPr>
              <a:t>象集</a:t>
            </a:r>
            <a:endParaRPr lang="en-US" altLang="zh-CN" sz="3600"/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828189A1-8173-43B9-9B7E-8491A09F7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67200" y="1600200"/>
            <a:ext cx="4186238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1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x1</a:t>
            </a:r>
            <a:r>
              <a:rPr lang="en-US" altLang="zh-CN" sz="2400" i="1"/>
              <a:t> 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endParaRPr lang="zh-CN" altLang="en-US" sz="2400" i="1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2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x2</a:t>
            </a:r>
            <a:r>
              <a:rPr lang="en-US" altLang="zh-CN" sz="2400" i="1"/>
              <a:t> 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  <a:r>
              <a:rPr lang="zh-CN" altLang="en-US" sz="2400"/>
              <a:t>，</a:t>
            </a:r>
            <a:endParaRPr lang="zh-CN" altLang="en-US" sz="2400" i="1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/>
              <a:t>x</a:t>
            </a:r>
            <a:r>
              <a:rPr lang="en-US" altLang="zh-CN" sz="2400" baseline="-30000"/>
              <a:t>3</a:t>
            </a:r>
            <a:r>
              <a:rPr lang="zh-CN" altLang="en-US" sz="2400"/>
              <a:t>在</a:t>
            </a:r>
            <a:r>
              <a:rPr lang="en-US" altLang="zh-CN" sz="2400" i="1"/>
              <a:t>R</a:t>
            </a:r>
            <a:r>
              <a:rPr lang="zh-CN" altLang="en-US" sz="240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</a:t>
            </a:r>
            <a:r>
              <a:rPr lang="en-US" altLang="zh-CN" sz="2400" i="1">
                <a:solidFill>
                  <a:srgbClr val="E02920"/>
                </a:solidFill>
              </a:rPr>
              <a:t>Z</a:t>
            </a:r>
            <a:r>
              <a:rPr lang="en-US" altLang="zh-CN" sz="2400" baseline="-30000">
                <a:solidFill>
                  <a:srgbClr val="E02920"/>
                </a:solidFill>
              </a:rPr>
              <a:t>x3</a:t>
            </a:r>
            <a:r>
              <a:rPr lang="en-US" altLang="zh-CN" sz="2400"/>
              <a:t>={</a:t>
            </a:r>
            <a:r>
              <a:rPr lang="en-US" altLang="zh-CN" sz="2400" i="1"/>
              <a:t>Z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Z</a:t>
            </a:r>
            <a:r>
              <a:rPr lang="en-US" altLang="zh-CN" sz="2400" baseline="-25000"/>
              <a:t>3</a:t>
            </a:r>
            <a:r>
              <a:rPr lang="en-US" altLang="zh-CN" sz="2400"/>
              <a:t>}</a:t>
            </a:r>
          </a:p>
        </p:txBody>
      </p:sp>
      <p:pic>
        <p:nvPicPr>
          <p:cNvPr id="92163" name="Picture 4" descr="23">
            <a:extLst>
              <a:ext uri="{FF2B5EF4-FFF2-40B4-BE49-F238E27FC236}">
                <a16:creationId xmlns:a16="http://schemas.microsoft.com/office/drawing/2014/main" id="{92845219-1E81-4AC4-B1A8-D3E46574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5">
            <a:extLst>
              <a:ext uri="{FF2B5EF4-FFF2-40B4-BE49-F238E27FC236}">
                <a16:creationId xmlns:a16="http://schemas.microsoft.com/office/drawing/2014/main" id="{822910CD-AF60-445D-B5BD-24589153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588000"/>
            <a:ext cx="117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象集举例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6DC2A0D3-02B7-40AA-9DAA-67249DBE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除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631F436-D1DA-44C5-85DF-22AE34FD5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137525" cy="4619625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宋体" panose="02010600030101010101" pitchFamily="2" charset="-122"/>
              </a:rPr>
              <a:t>给定关系</a:t>
            </a:r>
            <a:r>
              <a:rPr lang="en-US" altLang="zh-CN" sz="2400" kern="1200" dirty="0"/>
              <a:t>R (X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Y) 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kern="1200" dirty="0"/>
              <a:t>S (Y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Z)</a:t>
            </a:r>
            <a:r>
              <a:rPr lang="zh-CN" altLang="en-US" sz="2400" dirty="0">
                <a:latin typeface="宋体" panose="02010600030101010101" pitchFamily="2" charset="-122"/>
              </a:rPr>
              <a:t>，其中</a:t>
            </a:r>
            <a:r>
              <a:rPr lang="en-US" altLang="zh-CN" sz="2400" i="1" dirty="0"/>
              <a:t>X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Y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Z</a:t>
            </a:r>
            <a:r>
              <a:rPr lang="zh-CN" altLang="en-US" sz="2400" dirty="0">
                <a:latin typeface="宋体" panose="02010600030101010101" pitchFamily="2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元组在</a:t>
            </a:r>
            <a:r>
              <a:rPr lang="en-US" altLang="zh-CN" sz="2400" i="1" dirty="0"/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上分量值</a:t>
            </a:r>
            <a:r>
              <a:rPr lang="en-US" altLang="zh-CN" sz="2400" i="1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的象集</a:t>
            </a:r>
            <a:r>
              <a:rPr lang="en-US" altLang="zh-CN" sz="2400" i="1" dirty="0" err="1"/>
              <a:t>Y</a:t>
            </a:r>
            <a:r>
              <a:rPr lang="en-US" altLang="zh-CN" sz="2400" i="1" baseline="-30000" dirty="0" err="1"/>
              <a:t>x</a:t>
            </a:r>
            <a:r>
              <a:rPr lang="zh-CN" altLang="en-US" sz="2400" dirty="0">
                <a:solidFill>
                  <a:srgbClr val="0066FF"/>
                </a:solidFill>
                <a:latin typeface="宋体" panose="02010600030101010101" pitchFamily="2" charset="-122"/>
              </a:rPr>
              <a:t>包含</a:t>
            </a:r>
            <a:r>
              <a:rPr lang="en-US" altLang="zh-CN" sz="2400" i="1" dirty="0"/>
              <a:t>S</a:t>
            </a:r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i="1" dirty="0"/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cs typeface="+mn-ea"/>
              </a:rPr>
              <a:t>       </a:t>
            </a:r>
            <a:r>
              <a:rPr lang="en-US" altLang="zh-CN" i="1" dirty="0">
                <a:cs typeface="+mn-ea"/>
              </a:rPr>
              <a:t>R</a:t>
            </a:r>
            <a:r>
              <a:rPr lang="en-US" altLang="zh-CN" dirty="0">
                <a:cs typeface="+mn-ea"/>
              </a:rPr>
              <a:t>÷</a:t>
            </a:r>
            <a:r>
              <a:rPr lang="en-US" altLang="zh-CN" i="1" dirty="0">
                <a:cs typeface="+mn-ea"/>
              </a:rPr>
              <a:t>S</a:t>
            </a:r>
            <a:r>
              <a:rPr lang="en-US" altLang="zh-CN" dirty="0">
                <a:cs typeface="+mn-ea"/>
              </a:rPr>
              <a:t>={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>
                <a:cs typeface="+mn-ea"/>
              </a:rPr>
              <a:t>[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]|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 err="1">
                <a:cs typeface="+mn-ea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cs typeface="+mn-ea"/>
              </a:rPr>
              <a:t>R</a:t>
            </a:r>
            <a:r>
              <a:rPr lang="en-US" altLang="zh-CN" dirty="0" err="1">
                <a:cs typeface="+mn-ea"/>
              </a:rPr>
              <a:t>∧π</a:t>
            </a:r>
            <a:r>
              <a:rPr lang="en-US" altLang="zh-CN" baseline="-30000" dirty="0" err="1">
                <a:cs typeface="+mn-ea"/>
              </a:rPr>
              <a:t>Y</a:t>
            </a:r>
            <a:r>
              <a:rPr lang="en-US" altLang="zh-CN" dirty="0">
                <a:cs typeface="+mn-ea"/>
              </a:rPr>
              <a:t>(</a:t>
            </a:r>
            <a:r>
              <a:rPr lang="en-US" altLang="zh-CN" i="1" dirty="0">
                <a:cs typeface="+mn-ea"/>
              </a:rPr>
              <a:t>S</a:t>
            </a:r>
            <a:r>
              <a:rPr lang="en-US" altLang="zh-CN" dirty="0">
                <a:cs typeface="+mn-ea"/>
              </a:rPr>
              <a:t>)</a:t>
            </a:r>
            <a:r>
              <a:rPr lang="en-US" altLang="zh-CN" dirty="0">
                <a:cs typeface="+mn-ea"/>
                <a:sym typeface="Symbol" panose="05050102010706020507" pitchFamily="18" charset="2"/>
              </a:rPr>
              <a:t></a:t>
            </a:r>
            <a:r>
              <a:rPr lang="en-US" altLang="zh-CN" i="1" dirty="0" err="1">
                <a:cs typeface="+mn-ea"/>
              </a:rPr>
              <a:t>Y</a:t>
            </a:r>
            <a:r>
              <a:rPr lang="en-US" altLang="zh-CN" i="1" baseline="-30000" dirty="0" err="1">
                <a:cs typeface="+mn-ea"/>
              </a:rPr>
              <a:t>x</a:t>
            </a:r>
            <a:r>
              <a:rPr lang="en-US" altLang="zh-CN" dirty="0">
                <a:cs typeface="+mn-ea"/>
              </a:rPr>
              <a:t>}</a:t>
            </a:r>
          </a:p>
          <a:p>
            <a:pPr lvl="1" algn="just" eaLnBrk="1" hangingPunct="1">
              <a:lnSpc>
                <a:spcPct val="14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latin typeface="宋体" panose="02010600030101010101" pitchFamily="2" charset="-122"/>
                <a:cs typeface="+mn-ea"/>
              </a:rPr>
              <a:t>       </a:t>
            </a:r>
            <a:r>
              <a:rPr lang="en-US" altLang="zh-CN" i="1" dirty="0" err="1">
                <a:cs typeface="+mn-ea"/>
              </a:rPr>
              <a:t>Y</a:t>
            </a:r>
            <a:r>
              <a:rPr lang="en-US" altLang="zh-CN" i="1" baseline="-30000" dirty="0" err="1">
                <a:cs typeface="+mn-ea"/>
              </a:rPr>
              <a:t>x</a:t>
            </a:r>
            <a:r>
              <a:rPr lang="zh-CN" altLang="en-US" dirty="0">
                <a:cs typeface="+mn-ea"/>
              </a:rPr>
              <a:t>：</a:t>
            </a:r>
            <a:r>
              <a:rPr lang="en-US" altLang="zh-CN" i="1" dirty="0">
                <a:cs typeface="+mn-ea"/>
              </a:rPr>
              <a:t>x</a:t>
            </a:r>
            <a:r>
              <a:rPr lang="zh-CN" altLang="en-US" dirty="0">
                <a:latin typeface="宋体" panose="02010600030101010101" pitchFamily="2" charset="-122"/>
                <a:cs typeface="+mn-ea"/>
              </a:rPr>
              <a:t>在</a:t>
            </a:r>
            <a:r>
              <a:rPr lang="en-US" altLang="zh-CN" i="1" dirty="0">
                <a:cs typeface="+mn-ea"/>
              </a:rPr>
              <a:t>R</a:t>
            </a:r>
            <a:r>
              <a:rPr lang="zh-CN" altLang="en-US" dirty="0">
                <a:latin typeface="宋体" panose="02010600030101010101" pitchFamily="2" charset="-122"/>
                <a:cs typeface="+mn-ea"/>
              </a:rPr>
              <a:t>中的象集，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 = </a:t>
            </a:r>
            <a:r>
              <a:rPr lang="en-US" altLang="zh-CN" i="1" dirty="0" err="1">
                <a:cs typeface="+mn-ea"/>
              </a:rPr>
              <a:t>t</a:t>
            </a:r>
            <a:r>
              <a:rPr lang="en-US" altLang="zh-CN" baseline="-30000" dirty="0" err="1">
                <a:cs typeface="+mn-ea"/>
              </a:rPr>
              <a:t>r</a:t>
            </a:r>
            <a:r>
              <a:rPr lang="en-US" altLang="zh-CN" dirty="0">
                <a:cs typeface="+mn-ea"/>
              </a:rPr>
              <a:t>[</a:t>
            </a:r>
            <a:r>
              <a:rPr lang="en-US" altLang="zh-CN" i="1" dirty="0">
                <a:cs typeface="+mn-ea"/>
              </a:rPr>
              <a:t>X</a:t>
            </a:r>
            <a:r>
              <a:rPr lang="en-US" altLang="zh-CN" dirty="0">
                <a:cs typeface="+mn-ea"/>
              </a:rPr>
              <a:t>]</a:t>
            </a:r>
          </a:p>
          <a:p>
            <a:pPr eaLnBrk="1" hangingPunct="1">
              <a:lnSpc>
                <a:spcPct val="140000"/>
              </a:lnSpc>
              <a:buSzTx/>
              <a:defRPr/>
            </a:pPr>
            <a:endParaRPr lang="en-US" altLang="zh-CN" sz="2200" dirty="0">
              <a:latin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5E81A951-0BE1-4DD4-812A-C911780DA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D1EAFA48-B467-45B1-B461-BDBBC6B52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除操作是同时从</a:t>
            </a:r>
            <a:r>
              <a:rPr lang="zh-CN" altLang="en-US">
                <a:solidFill>
                  <a:srgbClr val="0066FF"/>
                </a:solidFill>
              </a:rPr>
              <a:t>行和列角度</a:t>
            </a:r>
            <a:r>
              <a:rPr lang="zh-CN" altLang="en-US"/>
              <a:t>进行运算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lvl="2" algn="just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pSp>
        <p:nvGrpSpPr>
          <p:cNvPr id="94211" name="Group 43">
            <a:extLst>
              <a:ext uri="{FF2B5EF4-FFF2-40B4-BE49-F238E27FC236}">
                <a16:creationId xmlns:a16="http://schemas.microsoft.com/office/drawing/2014/main" id="{5BEBB8B3-2206-4E6E-BD35-A7C5D0DCC2F5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492375"/>
            <a:ext cx="3810000" cy="2209800"/>
            <a:chOff x="1728" y="1536"/>
            <a:chExt cx="2400" cy="1392"/>
          </a:xfrm>
        </p:grpSpPr>
        <p:grpSp>
          <p:nvGrpSpPr>
            <p:cNvPr id="94212" name="Group 20">
              <a:extLst>
                <a:ext uri="{FF2B5EF4-FFF2-40B4-BE49-F238E27FC236}">
                  <a16:creationId xmlns:a16="http://schemas.microsoft.com/office/drawing/2014/main" id="{863C9299-90BB-40FA-9110-93DF67E14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94213" name="Rectangle 21">
                <a:extLst>
                  <a:ext uri="{FF2B5EF4-FFF2-40B4-BE49-F238E27FC236}">
                    <a16:creationId xmlns:a16="http://schemas.microsoft.com/office/drawing/2014/main" id="{2BE7005A-0045-4DD9-A649-89EAC452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4" name="Rectangle 22" descr="浅色下对角线">
                <a:extLst>
                  <a:ext uri="{FF2B5EF4-FFF2-40B4-BE49-F238E27FC236}">
                    <a16:creationId xmlns:a16="http://schemas.microsoft.com/office/drawing/2014/main" id="{0C810F72-EA5A-4F84-9912-0BB38258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5" name="Rectangle 23">
                <a:extLst>
                  <a:ext uri="{FF2B5EF4-FFF2-40B4-BE49-F238E27FC236}">
                    <a16:creationId xmlns:a16="http://schemas.microsoft.com/office/drawing/2014/main" id="{5F25F821-1DB6-4980-8CCB-D5A1E51D3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6" name="Rectangle 24">
                <a:extLst>
                  <a:ext uri="{FF2B5EF4-FFF2-40B4-BE49-F238E27FC236}">
                    <a16:creationId xmlns:a16="http://schemas.microsoft.com/office/drawing/2014/main" id="{CF28C064-B0C5-4A85-B733-93D253A8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7" name="Rectangle 25">
                <a:extLst>
                  <a:ext uri="{FF2B5EF4-FFF2-40B4-BE49-F238E27FC236}">
                    <a16:creationId xmlns:a16="http://schemas.microsoft.com/office/drawing/2014/main" id="{FA67F146-3A51-416F-B6B5-6B0C85E3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8" name="Rectangle 26" descr="浅色下对角线">
                <a:extLst>
                  <a:ext uri="{FF2B5EF4-FFF2-40B4-BE49-F238E27FC236}">
                    <a16:creationId xmlns:a16="http://schemas.microsoft.com/office/drawing/2014/main" id="{B1F616C2-CBE4-4F15-B681-A80E92EF8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19" name="Rectangle 27">
                <a:extLst>
                  <a:ext uri="{FF2B5EF4-FFF2-40B4-BE49-F238E27FC236}">
                    <a16:creationId xmlns:a16="http://schemas.microsoft.com/office/drawing/2014/main" id="{3AAA3B91-FA37-4405-99A5-32A1C4895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220" name="Rectangle 28" descr="浅色下对角线">
                <a:extLst>
                  <a:ext uri="{FF2B5EF4-FFF2-40B4-BE49-F238E27FC236}">
                    <a16:creationId xmlns:a16="http://schemas.microsoft.com/office/drawing/2014/main" id="{7D90BEB7-40A9-4870-8CA0-1A1CB6209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4221" name="AutoShape 29">
              <a:extLst>
                <a:ext uri="{FF2B5EF4-FFF2-40B4-BE49-F238E27FC236}">
                  <a16:creationId xmlns:a16="http://schemas.microsoft.com/office/drawing/2014/main" id="{07668EF5-6206-4881-A0CF-5A6BE9969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1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2" name="Rectangle 30">
              <a:extLst>
                <a:ext uri="{FF2B5EF4-FFF2-40B4-BE49-F238E27FC236}">
                  <a16:creationId xmlns:a16="http://schemas.microsoft.com/office/drawing/2014/main" id="{33436F74-8C6C-4C04-B03F-187E6D6E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3" name="Rectangle 31">
              <a:extLst>
                <a:ext uri="{FF2B5EF4-FFF2-40B4-BE49-F238E27FC236}">
                  <a16:creationId xmlns:a16="http://schemas.microsoft.com/office/drawing/2014/main" id="{471C757F-4AE6-46B8-9820-C20C4834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4" name="Rectangle 32">
              <a:extLst>
                <a:ext uri="{FF2B5EF4-FFF2-40B4-BE49-F238E27FC236}">
                  <a16:creationId xmlns:a16="http://schemas.microsoft.com/office/drawing/2014/main" id="{AD3FFCE0-CA67-4DBE-BDB4-EA33235FB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5" name="Rectangle 33">
              <a:extLst>
                <a:ext uri="{FF2B5EF4-FFF2-40B4-BE49-F238E27FC236}">
                  <a16:creationId xmlns:a16="http://schemas.microsoft.com/office/drawing/2014/main" id="{E3016799-85EA-4E14-B2EA-4963EE81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÷</a:t>
              </a:r>
            </a:p>
          </p:txBody>
        </p:sp>
        <p:sp>
          <p:nvSpPr>
            <p:cNvPr id="94226" name="AutoShape 34">
              <a:extLst>
                <a:ext uri="{FF2B5EF4-FFF2-40B4-BE49-F238E27FC236}">
                  <a16:creationId xmlns:a16="http://schemas.microsoft.com/office/drawing/2014/main" id="{3CBBEB69-304E-4F82-80C9-60978DDE82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5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7" name="Rectangle 35" descr="浅色下对角线">
              <a:extLst>
                <a:ext uri="{FF2B5EF4-FFF2-40B4-BE49-F238E27FC236}">
                  <a16:creationId xmlns:a16="http://schemas.microsoft.com/office/drawing/2014/main" id="{28BF5840-1EC6-4AC2-BB2A-7AAAD8E4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8" name="Rectangle 36" descr="浅色下对角线">
              <a:extLst>
                <a:ext uri="{FF2B5EF4-FFF2-40B4-BE49-F238E27FC236}">
                  <a16:creationId xmlns:a16="http://schemas.microsoft.com/office/drawing/2014/main" id="{DEF09CD7-17F5-496D-BCB2-91752E5B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29" name="Rectangle 37" descr="浅色下对角线">
              <a:extLst>
                <a:ext uri="{FF2B5EF4-FFF2-40B4-BE49-F238E27FC236}">
                  <a16:creationId xmlns:a16="http://schemas.microsoft.com/office/drawing/2014/main" id="{D891AFA5-BA1D-4016-947B-AB3D2EAE4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0" name="Text Box 38">
              <a:extLst>
                <a:ext uri="{FF2B5EF4-FFF2-40B4-BE49-F238E27FC236}">
                  <a16:creationId xmlns:a16="http://schemas.microsoft.com/office/drawing/2014/main" id="{A5E9DDB6-DC00-46F2-A464-CEE32ECE2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4231" name="Text Box 39">
              <a:extLst>
                <a:ext uri="{FF2B5EF4-FFF2-40B4-BE49-F238E27FC236}">
                  <a16:creationId xmlns:a16="http://schemas.microsoft.com/office/drawing/2014/main" id="{9EB7321C-515A-4AD4-9779-E33C411BF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  <p:sp>
          <p:nvSpPr>
            <p:cNvPr id="94232" name="Line 40">
              <a:extLst>
                <a:ext uri="{FF2B5EF4-FFF2-40B4-BE49-F238E27FC236}">
                  <a16:creationId xmlns:a16="http://schemas.microsoft.com/office/drawing/2014/main" id="{83DD9DA7-E930-46EA-BBF4-C414F3E67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3" name="Line 41">
              <a:extLst>
                <a:ext uri="{FF2B5EF4-FFF2-40B4-BE49-F238E27FC236}">
                  <a16:creationId xmlns:a16="http://schemas.microsoft.com/office/drawing/2014/main" id="{633A3927-FB58-4345-ABCE-E1BA38634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234" name="Line 42">
              <a:extLst>
                <a:ext uri="{FF2B5EF4-FFF2-40B4-BE49-F238E27FC236}">
                  <a16:creationId xmlns:a16="http://schemas.microsoft.com/office/drawing/2014/main" id="{A73FAA92-6ECF-4FE1-A0C5-7F8D0D98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127BBB44-3AD9-4C0A-9D2E-E351E3F2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sp>
        <p:nvSpPr>
          <p:cNvPr id="95234" name="Rectangle 132">
            <a:extLst>
              <a:ext uri="{FF2B5EF4-FFF2-40B4-BE49-F238E27FC236}">
                <a16:creationId xmlns:a16="http://schemas.microsoft.com/office/drawing/2014/main" id="{614EBCC7-33FE-4530-8322-E35BD94D7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30300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/>
              <a:t>[</a:t>
            </a:r>
            <a:r>
              <a:rPr lang="zh-CN" altLang="en-US" sz="2400" b="1"/>
              <a:t>例</a:t>
            </a:r>
            <a:r>
              <a:rPr lang="en-US" altLang="zh-CN" sz="2400" b="1"/>
              <a:t>2.9]</a:t>
            </a:r>
            <a:r>
              <a:rPr lang="zh-CN" altLang="en-US" sz="2400" b="1"/>
              <a:t>设关系</a:t>
            </a:r>
            <a:r>
              <a:rPr lang="en-US" altLang="zh-CN" sz="2400" b="1" i="1"/>
              <a:t>R</a:t>
            </a:r>
            <a:r>
              <a:rPr lang="zh-CN" altLang="en-US" sz="2400" b="1"/>
              <a:t>、</a:t>
            </a:r>
            <a:r>
              <a:rPr lang="en-US" altLang="zh-CN" sz="2400" b="1" i="1"/>
              <a:t>S</a:t>
            </a:r>
            <a:r>
              <a:rPr lang="zh-CN" altLang="en-US" sz="2400" b="1"/>
              <a:t>分别为下图的</a:t>
            </a:r>
            <a:r>
              <a:rPr lang="en-US" altLang="zh-CN" sz="2400" b="1"/>
              <a:t>(a)</a:t>
            </a:r>
            <a:r>
              <a:rPr lang="zh-CN" altLang="en-US" sz="2400" b="1"/>
              <a:t>和</a:t>
            </a:r>
            <a:r>
              <a:rPr lang="en-US" altLang="zh-CN" sz="2400" b="1"/>
              <a:t>(b)</a:t>
            </a:r>
            <a:r>
              <a:rPr lang="zh-CN" altLang="en-US" sz="2400" b="1"/>
              <a:t>，</a:t>
            </a:r>
            <a:r>
              <a:rPr lang="en-US" altLang="zh-CN" sz="2400" b="1" i="1"/>
              <a:t>RS</a:t>
            </a:r>
            <a:r>
              <a:rPr lang="zh-CN" altLang="en-US" sz="2400" b="1"/>
              <a:t>的结果为图</a:t>
            </a:r>
            <a:r>
              <a:rPr lang="en-US" altLang="zh-CN" sz="2400" b="1"/>
              <a:t>(c) 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3BAE622-2F4F-4802-8285-F14B8C66EB2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960438" y="2624138"/>
          <a:ext cx="3035301" cy="341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9" marR="91459" marT="45688" marB="4568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内容占位符 8">
            <a:extLst>
              <a:ext uri="{FF2B5EF4-FFF2-40B4-BE49-F238E27FC236}">
                <a16:creationId xmlns:a16="http://schemas.microsoft.com/office/drawing/2014/main" id="{CE36593A-867E-4A70-847D-36C085746EB1}"/>
              </a:ext>
            </a:extLst>
          </p:cNvPr>
          <p:cNvGraphicFramePr/>
          <p:nvPr/>
        </p:nvGraphicFramePr>
        <p:xfrm>
          <a:off x="4859338" y="2693988"/>
          <a:ext cx="2112963" cy="170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06" marB="457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295" name="TextBox 7">
            <a:extLst>
              <a:ext uri="{FF2B5EF4-FFF2-40B4-BE49-F238E27FC236}">
                <a16:creationId xmlns:a16="http://schemas.microsoft.com/office/drawing/2014/main" id="{BEAE5159-166B-413C-BB48-7AD50F4E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213360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5296" name="TextBox 10">
            <a:extLst>
              <a:ext uri="{FF2B5EF4-FFF2-40B4-BE49-F238E27FC236}">
                <a16:creationId xmlns:a16="http://schemas.microsoft.com/office/drawing/2014/main" id="{EDEBB856-9A35-4701-9600-A387E2AF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138" y="4437063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R÷S</a:t>
            </a:r>
            <a:endParaRPr lang="zh-CN" altLang="en-US" sz="2200" b="1"/>
          </a:p>
        </p:txBody>
      </p:sp>
      <p:sp>
        <p:nvSpPr>
          <p:cNvPr id="95297" name="TextBox 10">
            <a:extLst>
              <a:ext uri="{FF2B5EF4-FFF2-40B4-BE49-F238E27FC236}">
                <a16:creationId xmlns:a16="http://schemas.microsoft.com/office/drawing/2014/main" id="{8C00375E-A8F2-49D1-80B8-1FC10512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22701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13" name="内容占位符 8">
            <a:extLst>
              <a:ext uri="{FF2B5EF4-FFF2-40B4-BE49-F238E27FC236}">
                <a16:creationId xmlns:a16="http://schemas.microsoft.com/office/drawing/2014/main" id="{12B7C68E-A295-4296-9FEB-32608C46C7E0}"/>
              </a:ext>
            </a:extLst>
          </p:cNvPr>
          <p:cNvGraphicFramePr/>
          <p:nvPr/>
        </p:nvGraphicFramePr>
        <p:xfrm>
          <a:off x="5019675" y="490378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F26C85D5-F007-41AD-90D0-6D74DDFB6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D4D08755-E31A-400F-93B1-408159F4D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7988300" cy="50180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/>
              <a:t>在关系</a:t>
            </a:r>
            <a:r>
              <a:rPr lang="en-US" altLang="zh-CN" sz="2400"/>
              <a:t>R</a:t>
            </a:r>
            <a:r>
              <a:rPr lang="zh-CN" altLang="en-US" sz="2400"/>
              <a:t>中，</a:t>
            </a:r>
            <a:r>
              <a:rPr lang="en-US" altLang="zh-CN" sz="2400"/>
              <a:t>A</a:t>
            </a:r>
            <a:r>
              <a:rPr lang="zh-CN" altLang="en-US" sz="2400"/>
              <a:t>可以取四个值</a:t>
            </a:r>
            <a:r>
              <a:rPr lang="en-US" altLang="zh-CN" sz="2400"/>
              <a:t>{a1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a3</a:t>
            </a:r>
            <a:r>
              <a:rPr lang="zh-CN" altLang="en-US" sz="2400"/>
              <a:t>，</a:t>
            </a:r>
            <a:r>
              <a:rPr lang="en-US" altLang="zh-CN" sz="2400"/>
              <a:t>a4}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1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2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1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2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3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7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3</a:t>
            </a:r>
            <a:r>
              <a:rPr lang="zh-CN" altLang="en-US"/>
              <a:t>的象集为 </a:t>
            </a:r>
            <a:r>
              <a:rPr lang="en-US" altLang="zh-CN"/>
              <a:t>{</a:t>
            </a:r>
            <a:r>
              <a:rPr lang="en-US" altLang="zh-CN" i="1"/>
              <a:t>(b</a:t>
            </a:r>
            <a:r>
              <a:rPr lang="en-US" altLang="zh-CN" baseline="-30000"/>
              <a:t>4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4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6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上的投影为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       </a:t>
            </a:r>
            <a:r>
              <a:rPr lang="en-US" altLang="zh-CN" sz="2400" i="1"/>
              <a:t>{(b1</a:t>
            </a:r>
            <a:r>
              <a:rPr lang="zh-CN" altLang="en-US" sz="2400" i="1"/>
              <a:t>，</a:t>
            </a:r>
            <a:r>
              <a:rPr lang="en-US" altLang="zh-CN" sz="2400" i="1"/>
              <a:t>c2)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c1)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c3) }</a:t>
            </a:r>
            <a:endParaRPr lang="en-US" altLang="zh-CN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只有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zh-CN" altLang="en-US" sz="2400"/>
              <a:t>的象集包含了</a:t>
            </a: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属性组上的投影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所以     </a:t>
            </a:r>
            <a:r>
              <a:rPr lang="en-US" altLang="zh-CN" sz="2400" i="1"/>
              <a:t>R</a:t>
            </a:r>
            <a:r>
              <a:rPr lang="en-US" altLang="zh-CN" sz="2400"/>
              <a:t>÷</a:t>
            </a:r>
            <a:r>
              <a:rPr lang="en-US" altLang="zh-CN" sz="2400" i="1"/>
              <a:t>S</a:t>
            </a:r>
            <a:r>
              <a:rPr lang="en-US" altLang="zh-CN" sz="2400"/>
              <a:t> ={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}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3B0B64C-9D83-4623-B68E-E62FA99BF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6E668218-4DDB-4921-B2C6-B5AAFFE8C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以学生</a:t>
            </a:r>
            <a:r>
              <a:rPr lang="en-US" altLang="zh-CN" sz="2400"/>
              <a:t>-</a:t>
            </a:r>
            <a:r>
              <a:rPr lang="zh-CN" altLang="en-US" sz="2400"/>
              <a:t>课程数据库为例 </a:t>
            </a:r>
            <a:endParaRPr lang="en-US" altLang="zh-CN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2.10</a:t>
            </a:r>
            <a:r>
              <a:rPr lang="en-US" altLang="zh-CN" sz="2400"/>
              <a:t>]  </a:t>
            </a:r>
            <a:r>
              <a:rPr lang="zh-CN" altLang="en-US" sz="2400"/>
              <a:t>查询至少选修</a:t>
            </a:r>
            <a:r>
              <a:rPr lang="en-US" altLang="zh-CN" sz="2400"/>
              <a:t>1</a:t>
            </a:r>
            <a:r>
              <a:rPr lang="zh-CN" altLang="en-US" sz="2400"/>
              <a:t>号课程和</a:t>
            </a:r>
            <a:r>
              <a:rPr lang="en-US" altLang="zh-CN" sz="2400"/>
              <a:t>3</a:t>
            </a:r>
            <a:r>
              <a:rPr lang="zh-CN" altLang="en-US" sz="2400"/>
              <a:t>号课程的学生号码 。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首先建立一个临时关系</a:t>
            </a:r>
            <a:r>
              <a:rPr lang="en-US" altLang="zh-CN" i="1"/>
              <a:t>K</a:t>
            </a:r>
            <a:r>
              <a:rPr lang="zh-CN" altLang="en-US"/>
              <a:t>： 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然后求：</a:t>
            </a:r>
            <a:r>
              <a:rPr lang="en-US" altLang="zh-CN"/>
              <a:t>π</a:t>
            </a:r>
            <a:r>
              <a:rPr lang="en-US" altLang="zh-CN" baseline="-30000"/>
              <a:t>Sno,Cno</a:t>
            </a:r>
            <a:r>
              <a:rPr lang="en-US" altLang="zh-CN"/>
              <a:t>(SC)÷</a:t>
            </a:r>
            <a:r>
              <a:rPr lang="en-US" altLang="zh-CN" i="1"/>
              <a:t>K</a:t>
            </a:r>
            <a:endParaRPr lang="en-US" altLang="zh-CN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</a:p>
        </p:txBody>
      </p:sp>
      <p:graphicFrame>
        <p:nvGraphicFramePr>
          <p:cNvPr id="359450" name="Group 26">
            <a:extLst>
              <a:ext uri="{FF2B5EF4-FFF2-40B4-BE49-F238E27FC236}">
                <a16:creationId xmlns:a16="http://schemas.microsoft.com/office/drawing/2014/main" id="{44B25CCE-D94B-4340-9D72-00C3FE7921AC}"/>
              </a:ext>
            </a:extLst>
          </p:cNvPr>
          <p:cNvGraphicFramePr>
            <a:graphicFrameLocks noGrp="1"/>
          </p:cNvGraphicFramePr>
          <p:nvPr/>
        </p:nvGraphicFramePr>
        <p:xfrm>
          <a:off x="4975225" y="2500313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66CFD253-4B4D-4290-AED5-0688F7DC3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43C8CB63-2EBB-4FB9-9E1B-6549FADEE7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752975" cy="4983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2.10]</a:t>
            </a:r>
            <a:r>
              <a:rPr lang="zh-CN" altLang="en-US" sz="2400"/>
              <a:t>续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π</a:t>
            </a:r>
            <a:r>
              <a:rPr lang="en-US" altLang="zh-CN" sz="2400" baseline="-30000"/>
              <a:t>Sno,Cno</a:t>
            </a:r>
            <a:r>
              <a:rPr lang="en-US" altLang="zh-CN" sz="2400"/>
              <a:t>(SC)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201215121</a:t>
            </a:r>
            <a:r>
              <a:rPr lang="zh-CN" altLang="en-US" sz="2400"/>
              <a:t>象集</a:t>
            </a:r>
            <a:r>
              <a:rPr lang="en-US" altLang="zh-CN" sz="2400"/>
              <a:t>{1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201215122</a:t>
            </a:r>
            <a:r>
              <a:rPr lang="zh-CN" altLang="en-US" sz="2400"/>
              <a:t>象集</a:t>
            </a:r>
            <a:r>
              <a:rPr lang="en-US" altLang="zh-CN" sz="2400"/>
              <a:t>{2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K={1</a:t>
            </a:r>
            <a:r>
              <a:rPr lang="zh-CN" altLang="en-US" sz="2400"/>
              <a:t>，</a:t>
            </a:r>
            <a:r>
              <a:rPr lang="en-US" altLang="zh-CN" sz="240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于是：</a:t>
            </a:r>
            <a:r>
              <a:rPr lang="en-US" altLang="zh-CN" sz="2400"/>
              <a:t>π</a:t>
            </a:r>
            <a:r>
              <a:rPr lang="en-US" altLang="zh-CN" sz="2400" baseline="-30000"/>
              <a:t>Sno,Cno</a:t>
            </a:r>
            <a:r>
              <a:rPr lang="en-US" altLang="zh-CN" sz="2400"/>
              <a:t>(SC)÷</a:t>
            </a:r>
            <a:r>
              <a:rPr lang="en-US" altLang="zh-CN" sz="2400" i="1"/>
              <a:t>K=</a:t>
            </a:r>
            <a:r>
              <a:rPr lang="en-US" altLang="zh-CN" sz="2400"/>
              <a:t>{201215121}</a:t>
            </a:r>
          </a:p>
        </p:txBody>
      </p:sp>
      <p:graphicFrame>
        <p:nvGraphicFramePr>
          <p:cNvPr id="469172" name="Group 180">
            <a:extLst>
              <a:ext uri="{FF2B5EF4-FFF2-40B4-BE49-F238E27FC236}">
                <a16:creationId xmlns:a16="http://schemas.microsoft.com/office/drawing/2014/main" id="{475CA147-3BBD-4184-84BA-D69EB4C35C2E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076825" y="1341438"/>
          <a:ext cx="3322638" cy="3976689"/>
        </p:xfrm>
        <a:graphic>
          <a:graphicData uri="http://schemas.openxmlformats.org/drawingml/2006/table">
            <a:tbl>
              <a:tblPr/>
              <a:tblGrid>
                <a:gridCol w="166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E24AD405-85BF-4B5D-9EDD-0F5C8A4F8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D020212E-7C9F-422C-9D2C-742443444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496300" cy="47371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Cno</a:t>
            </a:r>
            <a:r>
              <a:rPr lang="en-US" altLang="zh-CN" sz="2200" baseline="-30000" dirty="0"/>
              <a:t>=‘2’</a:t>
            </a:r>
            <a:r>
              <a:rPr lang="en-US" altLang="zh-CN" sz="2200" dirty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  </a:t>
            </a:r>
            <a:r>
              <a:rPr lang="zh-CN" altLang="en-US" sz="2200" dirty="0"/>
              <a:t>查询至少选修了一门其直接先行课为</a:t>
            </a:r>
            <a:r>
              <a:rPr lang="en-US" altLang="zh-CN" sz="2200" dirty="0"/>
              <a:t>5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Sname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Cpno</a:t>
            </a:r>
            <a:r>
              <a:rPr lang="en-US" altLang="zh-CN" sz="2200" baseline="-30000" dirty="0"/>
              <a:t>=‘5’</a:t>
            </a:r>
            <a:r>
              <a:rPr lang="en-US" altLang="zh-CN" sz="2200" dirty="0">
                <a:solidFill>
                  <a:srgbClr val="E02920"/>
                </a:solidFill>
              </a:rPr>
              <a:t>(Course)    SC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π</a:t>
            </a:r>
            <a:r>
              <a:rPr lang="en-US" altLang="zh-CN" sz="2200" baseline="-30000" dirty="0" err="1"/>
              <a:t>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(π</a:t>
            </a:r>
            <a:r>
              <a:rPr lang="en-US" altLang="zh-CN" sz="2200" baseline="-30000" dirty="0" err="1"/>
              <a:t>Sno</a:t>
            </a:r>
            <a:r>
              <a:rPr lang="en-US" altLang="zh-CN" sz="2200" baseline="-30000" dirty="0"/>
              <a:t> </a:t>
            </a:r>
            <a:r>
              <a:rPr lang="en-US" altLang="zh-CN" sz="2200" dirty="0">
                <a:solidFill>
                  <a:srgbClr val="E02920"/>
                </a:solidFill>
              </a:rPr>
              <a:t>(</a:t>
            </a:r>
            <a:r>
              <a:rPr lang="en-US" altLang="zh-CN" sz="2200" dirty="0" err="1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='5'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 err="1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  <p:grpSp>
        <p:nvGrpSpPr>
          <p:cNvPr id="99331" name="Group 4">
            <a:extLst>
              <a:ext uri="{FF2B5EF4-FFF2-40B4-BE49-F238E27FC236}">
                <a16:creationId xmlns:a16="http://schemas.microsoft.com/office/drawing/2014/main" id="{D59D2AD7-B971-46D1-B15A-A9CF82D5BB2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725415" y="2539999"/>
            <a:ext cx="1024293" cy="804864"/>
            <a:chOff x="6431" y="11824"/>
            <a:chExt cx="705" cy="367"/>
          </a:xfrm>
        </p:grpSpPr>
        <p:sp>
          <p:nvSpPr>
            <p:cNvPr id="99332" name="AutoShape 5">
              <a:extLst>
                <a:ext uri="{FF2B5EF4-FFF2-40B4-BE49-F238E27FC236}">
                  <a16:creationId xmlns:a16="http://schemas.microsoft.com/office/drawing/2014/main" id="{130A33CE-933B-4D05-AB60-BFEA88E0C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3" name="Text Box 6">
              <a:extLst>
                <a:ext uri="{FF2B5EF4-FFF2-40B4-BE49-F238E27FC236}">
                  <a16:creationId xmlns:a16="http://schemas.microsoft.com/office/drawing/2014/main" id="{552163D4-501B-4B93-BD09-65086A62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34" name="Group 7">
            <a:extLst>
              <a:ext uri="{FF2B5EF4-FFF2-40B4-BE49-F238E27FC236}">
                <a16:creationId xmlns:a16="http://schemas.microsoft.com/office/drawing/2014/main" id="{6695C688-8FAB-4257-BBC2-43FA486AC7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301480" y="2524124"/>
            <a:ext cx="990600" cy="904875"/>
            <a:chOff x="6431" y="11828"/>
            <a:chExt cx="705" cy="363"/>
          </a:xfrm>
        </p:grpSpPr>
        <p:sp>
          <p:nvSpPr>
            <p:cNvPr id="99335" name="AutoShape 8">
              <a:extLst>
                <a:ext uri="{FF2B5EF4-FFF2-40B4-BE49-F238E27FC236}">
                  <a16:creationId xmlns:a16="http://schemas.microsoft.com/office/drawing/2014/main" id="{DAF4CD7B-2A7C-439C-988D-3D880F5518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6" name="Text Box 9">
              <a:extLst>
                <a:ext uri="{FF2B5EF4-FFF2-40B4-BE49-F238E27FC236}">
                  <a16:creationId xmlns:a16="http://schemas.microsoft.com/office/drawing/2014/main" id="{E3CFB84F-D701-43E5-BD96-0A564275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37" name="Group 7">
            <a:extLst>
              <a:ext uri="{FF2B5EF4-FFF2-40B4-BE49-F238E27FC236}">
                <a16:creationId xmlns:a16="http://schemas.microsoft.com/office/drawing/2014/main" id="{BC1EDF07-C96C-4B79-8C5F-C586EE70CF4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427538" y="3646488"/>
            <a:ext cx="990600" cy="903287"/>
            <a:chOff x="6431" y="11828"/>
            <a:chExt cx="705" cy="363"/>
          </a:xfrm>
        </p:grpSpPr>
        <p:sp>
          <p:nvSpPr>
            <p:cNvPr id="99338" name="AutoShape 8">
              <a:extLst>
                <a:ext uri="{FF2B5EF4-FFF2-40B4-BE49-F238E27FC236}">
                  <a16:creationId xmlns:a16="http://schemas.microsoft.com/office/drawing/2014/main" id="{110D6D9F-C3C3-4502-BE44-59E5324F8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39" name="Text Box 9">
              <a:extLst>
                <a:ext uri="{FF2B5EF4-FFF2-40B4-BE49-F238E27FC236}">
                  <a16:creationId xmlns:a16="http://schemas.microsoft.com/office/drawing/2014/main" id="{5B082EE2-A321-46F8-B0A3-3C45CCA95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40" name="Group 7">
            <a:extLst>
              <a:ext uri="{FF2B5EF4-FFF2-40B4-BE49-F238E27FC236}">
                <a16:creationId xmlns:a16="http://schemas.microsoft.com/office/drawing/2014/main" id="{2A2AD132-461A-4118-B3F7-94733A129DD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192713" y="3646488"/>
            <a:ext cx="990600" cy="904875"/>
            <a:chOff x="6431" y="11828"/>
            <a:chExt cx="705" cy="363"/>
          </a:xfrm>
        </p:grpSpPr>
        <p:sp>
          <p:nvSpPr>
            <p:cNvPr id="99341" name="AutoShape 8">
              <a:extLst>
                <a:ext uri="{FF2B5EF4-FFF2-40B4-BE49-F238E27FC236}">
                  <a16:creationId xmlns:a16="http://schemas.microsoft.com/office/drawing/2014/main" id="{3336ECBB-642A-4607-BF40-14942F7A5B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42" name="Text Box 9">
              <a:extLst>
                <a:ext uri="{FF2B5EF4-FFF2-40B4-BE49-F238E27FC236}">
                  <a16:creationId xmlns:a16="http://schemas.microsoft.com/office/drawing/2014/main" id="{7BF94D12-BB1A-4A09-A0B7-2070D884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99343" name="Group 7">
            <a:extLst>
              <a:ext uri="{FF2B5EF4-FFF2-40B4-BE49-F238E27FC236}">
                <a16:creationId xmlns:a16="http://schemas.microsoft.com/office/drawing/2014/main" id="{A18B39DB-5BAC-4A86-8897-8BD65065541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779838" y="4797425"/>
            <a:ext cx="990600" cy="904875"/>
            <a:chOff x="6431" y="11828"/>
            <a:chExt cx="705" cy="363"/>
          </a:xfrm>
        </p:grpSpPr>
        <p:sp>
          <p:nvSpPr>
            <p:cNvPr id="99344" name="AutoShape 8">
              <a:extLst>
                <a:ext uri="{FF2B5EF4-FFF2-40B4-BE49-F238E27FC236}">
                  <a16:creationId xmlns:a16="http://schemas.microsoft.com/office/drawing/2014/main" id="{3186C00D-6E0B-4E6C-9912-9A13F323AF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345" name="Text Box 9">
              <a:extLst>
                <a:ext uri="{FF2B5EF4-FFF2-40B4-BE49-F238E27FC236}">
                  <a16:creationId xmlns:a16="http://schemas.microsoft.com/office/drawing/2014/main" id="{BA53E69C-70A8-49FD-BCFD-C9C397D6C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1683F7F-A8FC-4BC5-8C81-9A5197CC5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第二章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7CB8E91-DCF7-466A-950E-7E381C55D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2924175"/>
            <a:ext cx="8229600" cy="1374775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6000" dirty="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27F2042-27B3-4309-9EE0-3FF81604F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  <a:endParaRPr lang="en-US" altLang="zh-CN" sz="360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9A246E1-0DEC-4C33-A98B-74DB2C18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/>
              <a:t>基数（</a:t>
            </a:r>
            <a:r>
              <a:rPr lang="en-US" altLang="zh-CN" noProof="1"/>
              <a:t>Cardinal number</a:t>
            </a:r>
            <a:r>
              <a:rPr lang="zh-CN" altLang="en-US" noProof="1"/>
              <a:t>）</a:t>
            </a:r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r>
              <a:rPr lang="zh-CN" altLang="en-US" noProof="1">
                <a:cs typeface="+mn-ea"/>
              </a:rPr>
              <a:t>若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i="1" baseline="-25000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i="1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＝</a:t>
            </a:r>
            <a:r>
              <a:rPr lang="en-US" altLang="zh-CN" noProof="1">
                <a:cs typeface="+mn-ea"/>
              </a:rPr>
              <a:t>1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2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…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i="1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）为有限集，其基数为</a:t>
            </a:r>
            <a:r>
              <a:rPr lang="en-US" altLang="zh-CN" i="1" noProof="1">
                <a:cs typeface="+mn-ea"/>
              </a:rPr>
              <a:t>m</a:t>
            </a:r>
            <a:r>
              <a:rPr lang="en-US" altLang="zh-CN" i="1" baseline="-25000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i="1" noProof="1">
                <a:cs typeface="+mn-ea"/>
              </a:rPr>
              <a:t>i</a:t>
            </a:r>
            <a:r>
              <a:rPr lang="zh-CN" altLang="en-US" noProof="1">
                <a:cs typeface="+mn-ea"/>
              </a:rPr>
              <a:t>＝</a:t>
            </a:r>
            <a:r>
              <a:rPr lang="en-US" altLang="zh-CN" noProof="1">
                <a:cs typeface="+mn-ea"/>
              </a:rPr>
              <a:t>1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2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noProof="1">
                <a:cs typeface="+mn-ea"/>
              </a:rPr>
              <a:t>…</a:t>
            </a:r>
            <a:r>
              <a:rPr lang="zh-CN" altLang="en-US" noProof="1">
                <a:cs typeface="+mn-ea"/>
              </a:rPr>
              <a:t>，</a:t>
            </a:r>
            <a:r>
              <a:rPr lang="en-US" altLang="zh-CN" i="1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），则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baseline="-25000" noProof="1">
                <a:cs typeface="+mn-ea"/>
              </a:rPr>
              <a:t>1</a:t>
            </a:r>
            <a:r>
              <a:rPr lang="en-US" altLang="zh-CN" noProof="1">
                <a:cs typeface="+mn-ea"/>
              </a:rPr>
              <a:t>×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baseline="-25000" noProof="1">
                <a:cs typeface="+mn-ea"/>
              </a:rPr>
              <a:t>2</a:t>
            </a:r>
            <a:r>
              <a:rPr lang="en-US" altLang="zh-CN" noProof="1">
                <a:cs typeface="+mn-ea"/>
              </a:rPr>
              <a:t>×…×</a:t>
            </a:r>
            <a:r>
              <a:rPr lang="en-US" altLang="zh-CN" i="1" noProof="1">
                <a:cs typeface="+mn-ea"/>
              </a:rPr>
              <a:t>D</a:t>
            </a:r>
            <a:r>
              <a:rPr lang="en-US" altLang="zh-CN" i="1" baseline="-25000" noProof="1">
                <a:cs typeface="+mn-ea"/>
              </a:rPr>
              <a:t>n</a:t>
            </a:r>
            <a:r>
              <a:rPr lang="zh-CN" altLang="en-US" noProof="1">
                <a:cs typeface="+mn-ea"/>
              </a:rPr>
              <a:t>的基数</a:t>
            </a:r>
            <a:r>
              <a:rPr lang="en-US" altLang="zh-CN" i="1" noProof="1">
                <a:cs typeface="+mn-ea"/>
              </a:rPr>
              <a:t>M</a:t>
            </a:r>
            <a:r>
              <a:rPr lang="zh-CN" altLang="en-US" noProof="1">
                <a:cs typeface="+mn-ea"/>
              </a:rPr>
              <a:t>为：</a:t>
            </a:r>
          </a:p>
          <a:p>
            <a:pPr lvl="1" algn="just" eaLnBrk="1" hangingPunct="1">
              <a:lnSpc>
                <a:spcPct val="140000"/>
              </a:lnSpc>
              <a:buSzTx/>
              <a:defRPr/>
            </a:pP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</a:rPr>
              <a:t>例如：</a:t>
            </a: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noProof="1">
                <a:cs typeface="+mn-ea"/>
                <a:sym typeface="+mn-ea"/>
              </a:rPr>
              <a:t>集合A={a, b}基数为</a:t>
            </a:r>
            <a:r>
              <a:rPr lang="en-US" altLang="zh-CN" sz="2000" noProof="1">
                <a:cs typeface="+mn-ea"/>
                <a:sym typeface="+mn-ea"/>
              </a:rPr>
              <a:t>2</a:t>
            </a:r>
            <a:r>
              <a:rPr lang="zh-CN" altLang="en-US" sz="2000" noProof="1">
                <a:cs typeface="+mn-ea"/>
                <a:sym typeface="+mn-ea"/>
              </a:rPr>
              <a:t>，集合B={0, 1, 2}基数为</a:t>
            </a:r>
            <a:r>
              <a:rPr lang="en-US" altLang="zh-CN" sz="2000" noProof="1">
                <a:cs typeface="+mn-ea"/>
                <a:sym typeface="+mn-ea"/>
              </a:rPr>
              <a:t>3</a:t>
            </a:r>
            <a:r>
              <a:rPr lang="zh-CN" altLang="en-US" sz="2000" noProof="1">
                <a:cs typeface="+mn-ea"/>
                <a:sym typeface="+mn-ea"/>
              </a:rPr>
              <a:t>，</a:t>
            </a:r>
            <a:endParaRPr lang="zh-CN" altLang="en-US" sz="2000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noProof="1">
                <a:cs typeface="+mn-ea"/>
                <a:sym typeface="+mn-ea"/>
              </a:rPr>
              <a:t>A</a:t>
            </a:r>
            <a:r>
              <a:rPr lang="en-US" altLang="zh-CN" sz="2000" noProof="1">
                <a:solidFill>
                  <a:srgbClr val="002060"/>
                </a:solidFill>
                <a:cs typeface="+mn-ea"/>
                <a:sym typeface="+mn-ea"/>
              </a:rPr>
              <a:t>×</a:t>
            </a:r>
            <a:r>
              <a:rPr lang="en-US" altLang="zh-CN" sz="2000" noProof="1">
                <a:cs typeface="+mn-ea"/>
                <a:sym typeface="+mn-ea"/>
              </a:rPr>
              <a:t>B=</a:t>
            </a:r>
            <a:r>
              <a:rPr lang="zh-CN" altLang="en-US" sz="2000" noProof="1">
                <a:cs typeface="+mn-ea"/>
                <a:sym typeface="+mn-ea"/>
              </a:rPr>
              <a:t>{(a, 0), (a, 1), (a, 2), (b, 0), (b, 1), (b, 2)}的基数为</a:t>
            </a:r>
            <a:r>
              <a:rPr lang="en-US" altLang="zh-CN" sz="2000" noProof="1">
                <a:cs typeface="+mn-ea"/>
                <a:sym typeface="+mn-ea"/>
              </a:rPr>
              <a:t>2×3=6</a:t>
            </a:r>
          </a:p>
          <a:p>
            <a:pPr eaLnBrk="1" hangingPunct="1">
              <a:buSzTx/>
              <a:defRPr/>
            </a:pPr>
            <a:endParaRPr lang="en-US" altLang="zh-CN" sz="2400" noProof="1"/>
          </a:p>
        </p:txBody>
      </p:sp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2873BDF8-0BD5-4EEC-BAD7-768C65222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924175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75740" imgH="344245" progId="Equation.3">
                  <p:embed/>
                </p:oleObj>
              </mc:Choice>
              <mc:Fallback>
                <p:oleObj r:id="rId2" imgW="675740" imgH="3442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Pages>0</Pages>
  <Words>5302</Words>
  <Characters>0</Characters>
  <Application>Microsoft Office PowerPoint</Application>
  <DocSecurity>0</DocSecurity>
  <PresentationFormat>全屏显示(4:3)</PresentationFormat>
  <Lines>0</Lines>
  <Paragraphs>1126</Paragraphs>
  <Slides>89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黑体</vt:lpstr>
      <vt:lpstr>宋体</vt:lpstr>
      <vt:lpstr>Arial</vt:lpstr>
      <vt:lpstr>Calibri</vt:lpstr>
      <vt:lpstr>Times New Roman</vt:lpstr>
      <vt:lpstr>Wingdings</vt:lpstr>
      <vt:lpstr>数据库系统概论</vt:lpstr>
      <vt:lpstr>Equation.3</vt:lpstr>
      <vt:lpstr>Microsoft Word 97 - 2003 Document</vt:lpstr>
      <vt:lpstr>Photoshop.Image.7</vt:lpstr>
      <vt:lpstr>PowerPoint 演示文稿</vt:lpstr>
      <vt:lpstr>第二章 关系数据库</vt:lpstr>
      <vt:lpstr>2.1  关系数据结构及形式化定义</vt:lpstr>
      <vt:lpstr>2.1.1 关系</vt:lpstr>
      <vt:lpstr>关系（续）</vt:lpstr>
      <vt:lpstr>1. 域（Domain）</vt:lpstr>
      <vt:lpstr>2. 笛卡尔积（Cartesian Product）</vt:lpstr>
      <vt:lpstr>元组和分量</vt:lpstr>
      <vt:lpstr>笛卡尔积（续）</vt:lpstr>
      <vt:lpstr>笛卡尔积（续）</vt:lpstr>
      <vt:lpstr>笛卡尔积（续）</vt:lpstr>
      <vt:lpstr> </vt:lpstr>
      <vt:lpstr>3. 关系（Relation）</vt:lpstr>
      <vt:lpstr>关系（续）</vt:lpstr>
      <vt:lpstr>关系（续）</vt:lpstr>
      <vt:lpstr>三类关系</vt:lpstr>
      <vt:lpstr>基本关系的性质</vt:lpstr>
      <vt:lpstr>基本关系的性质（续）</vt:lpstr>
      <vt:lpstr>2.1  关系数据结构</vt:lpstr>
      <vt:lpstr>2.1.2  关系模式</vt:lpstr>
      <vt:lpstr>1．什么是关系模式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2.1  关系数据结构</vt:lpstr>
      <vt:lpstr>2.1.4   关系模型的存储结构</vt:lpstr>
      <vt:lpstr>第二章 关系数据库</vt:lpstr>
      <vt:lpstr>2.2.1 基本的关系操作</vt:lpstr>
      <vt:lpstr>2.2.2 关系数据库语言的分类</vt:lpstr>
      <vt:lpstr>第二章 关系数据库</vt:lpstr>
      <vt:lpstr>2.3 关系的完整性</vt:lpstr>
      <vt:lpstr>2.3.1 实体完整性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3. 参照完整性规则</vt:lpstr>
      <vt:lpstr>参照完整性规则（续）</vt:lpstr>
      <vt:lpstr>参照完整性规则（续）</vt:lpstr>
      <vt:lpstr>参照完整性规则（续）</vt:lpstr>
      <vt:lpstr>2.3 关系的完整性</vt:lpstr>
      <vt:lpstr>2.3.3 用户定义的完整性</vt:lpstr>
      <vt:lpstr>用户定义的完整性（续）</vt:lpstr>
      <vt:lpstr>第二章 关系数据库</vt:lpstr>
      <vt:lpstr>2.4 关系代数</vt:lpstr>
      <vt:lpstr>2.4 关系代数</vt:lpstr>
      <vt:lpstr>传统的集合运算</vt:lpstr>
      <vt:lpstr>传统的集合运算</vt:lpstr>
      <vt:lpstr>笛卡尔积（Cartesian Product）</vt:lpstr>
      <vt:lpstr>笛卡尔积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除运算</vt:lpstr>
      <vt:lpstr>象集</vt:lpstr>
      <vt:lpstr> 除 </vt:lpstr>
      <vt:lpstr>除运算（续）</vt:lpstr>
      <vt:lpstr>除运算（续）</vt:lpstr>
      <vt:lpstr>除运算（续）</vt:lpstr>
      <vt:lpstr>综合举例</vt:lpstr>
      <vt:lpstr>综合举例（续）</vt:lpstr>
      <vt:lpstr>综合举例（续）</vt:lpstr>
      <vt:lpstr>第二章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/>
  <cp:keywords/>
  <dc:description/>
  <cp:lastModifiedBy>David yonggang</cp:lastModifiedBy>
  <cp:revision>123</cp:revision>
  <dcterms:created xsi:type="dcterms:W3CDTF">2016-02-29T09:53:24Z</dcterms:created>
  <dcterms:modified xsi:type="dcterms:W3CDTF">2021-03-09T10:47:28Z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2052-11.1.0.8391</vt:lpwstr>
  </property>
</Properties>
</file>