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84" r:id="rId2"/>
    <p:sldMasterId id="2147483885" r:id="rId3"/>
    <p:sldMasterId id="2147483886" r:id="rId4"/>
  </p:sldMasterIdLst>
  <p:notesMasterIdLst>
    <p:notesMasterId r:id="rId108"/>
  </p:notesMasterIdLst>
  <p:sldIdLst>
    <p:sldId id="258" r:id="rId5"/>
    <p:sldId id="390" r:id="rId6"/>
    <p:sldId id="391" r:id="rId7"/>
    <p:sldId id="488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92" r:id="rId17"/>
    <p:sldId id="403" r:id="rId18"/>
    <p:sldId id="404" r:id="rId19"/>
    <p:sldId id="405" r:id="rId20"/>
    <p:sldId id="489" r:id="rId21"/>
    <p:sldId id="490" r:id="rId22"/>
    <p:sldId id="408" r:id="rId23"/>
    <p:sldId id="409" r:id="rId24"/>
    <p:sldId id="410" r:id="rId25"/>
    <p:sldId id="649" r:id="rId26"/>
    <p:sldId id="411" r:id="rId27"/>
    <p:sldId id="650" r:id="rId28"/>
    <p:sldId id="412" r:id="rId29"/>
    <p:sldId id="580" r:id="rId30"/>
    <p:sldId id="413" r:id="rId31"/>
    <p:sldId id="414" r:id="rId32"/>
    <p:sldId id="415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7" r:id="rId43"/>
    <p:sldId id="428" r:id="rId44"/>
    <p:sldId id="429" r:id="rId45"/>
    <p:sldId id="494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674" r:id="rId61"/>
    <p:sldId id="651" r:id="rId62"/>
    <p:sldId id="652" r:id="rId63"/>
    <p:sldId id="653" r:id="rId64"/>
    <p:sldId id="654" r:id="rId65"/>
    <p:sldId id="655" r:id="rId66"/>
    <p:sldId id="657" r:id="rId67"/>
    <p:sldId id="675" r:id="rId68"/>
    <p:sldId id="656" r:id="rId69"/>
    <p:sldId id="444" r:id="rId70"/>
    <p:sldId id="445" r:id="rId71"/>
    <p:sldId id="491" r:id="rId72"/>
    <p:sldId id="446" r:id="rId73"/>
    <p:sldId id="447" r:id="rId74"/>
    <p:sldId id="448" r:id="rId75"/>
    <p:sldId id="449" r:id="rId76"/>
    <p:sldId id="451" r:id="rId77"/>
    <p:sldId id="452" r:id="rId78"/>
    <p:sldId id="453" r:id="rId79"/>
    <p:sldId id="484" r:id="rId80"/>
    <p:sldId id="455" r:id="rId81"/>
    <p:sldId id="456" r:id="rId82"/>
    <p:sldId id="457" r:id="rId83"/>
    <p:sldId id="458" r:id="rId84"/>
    <p:sldId id="459" r:id="rId85"/>
    <p:sldId id="460" r:id="rId86"/>
    <p:sldId id="461" r:id="rId87"/>
    <p:sldId id="462" r:id="rId88"/>
    <p:sldId id="463" r:id="rId89"/>
    <p:sldId id="464" r:id="rId90"/>
    <p:sldId id="465" r:id="rId91"/>
    <p:sldId id="466" r:id="rId92"/>
    <p:sldId id="467" r:id="rId93"/>
    <p:sldId id="469" r:id="rId94"/>
    <p:sldId id="485" r:id="rId95"/>
    <p:sldId id="471" r:id="rId96"/>
    <p:sldId id="472" r:id="rId97"/>
    <p:sldId id="486" r:id="rId98"/>
    <p:sldId id="474" r:id="rId99"/>
    <p:sldId id="475" r:id="rId100"/>
    <p:sldId id="476" r:id="rId101"/>
    <p:sldId id="487" r:id="rId102"/>
    <p:sldId id="478" r:id="rId103"/>
    <p:sldId id="479" r:id="rId104"/>
    <p:sldId id="480" r:id="rId105"/>
    <p:sldId id="482" r:id="rId106"/>
    <p:sldId id="481" r:id="rId10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96"/>
      </p:cViewPr>
      <p:guideLst>
        <p:guide orient="horz" pos="2166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ableStyles" Target="tableStyle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presProps" Target="pres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15D656-7FB0-4F4B-98B1-0F1BD7C7C8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DAF3845-B1BE-4A69-9813-413E45E2E1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1D03255-F3F4-44C5-AA22-B7A80ACE7B2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78409FA-D176-4A7F-8511-4E6024B46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495C15E-A7D5-4461-AFBD-F0EF1D4B85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EA502F1-A96E-4D70-A811-DB5FB76FE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fld id="{9F243611-1801-4C57-8937-BD52E83A8CFC}" type="slidenum">
              <a:rPr lang="zh-CN" altLang="en-US"/>
              <a:pPr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>
            <a:extLst>
              <a:ext uri="{FF2B5EF4-FFF2-40B4-BE49-F238E27FC236}">
                <a16:creationId xmlns:a16="http://schemas.microsoft.com/office/drawing/2014/main" id="{C1B9D597-9824-4ABF-B6AF-CE9D200149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18434" name="备注占位符 2">
            <a:extLst>
              <a:ext uri="{FF2B5EF4-FFF2-40B4-BE49-F238E27FC236}">
                <a16:creationId xmlns:a16="http://schemas.microsoft.com/office/drawing/2014/main" id="{78A717E3-A746-4F72-BD3C-5652AE97AB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0D02A710-8849-45FC-A6C2-19315BBA5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A30DF4-9CE4-4148-8FFA-409DAE4F9DF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684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462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C8D20588-FFF7-47A3-8F6E-A0F55973B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22C627D-3ACA-4D1C-878D-F91F70F90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41389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2F6339F2-7795-482F-B95A-85AFEF48A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F5830A23-C27B-4BA4-9A27-E1C816149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18307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D75FD225-0AEC-4768-B3B0-03B490F05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77832807-468C-47F3-A115-6895F79CD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49449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0256CBAD-49C6-4F99-8F9E-E23DA3A43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2B761DB6-66B9-4DF0-A7A9-B2119DD3D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0318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1D9FC053-2B3C-4223-B9BA-7AB95D277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B6E5A78E-81BA-415B-B235-C3A28B999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09533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C16E3276-51D4-4FA9-871A-61755B5D5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2449EB3D-BD67-4DAB-B60F-64BD0801EB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42050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00E60EC8-BBE9-4ECF-9E10-99FB149AC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1A801E34-0EED-4BE4-AB63-0D17B904ED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62654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E3044D1E-46ED-4D5B-9381-3B71140768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ADA1B360-16E7-42C5-9CC5-C8EBC6AA6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60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0751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57AECD0-AAA8-4F6B-B84F-7F42644FB1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3642F83D-D51B-4F2B-86BE-248C7D7E0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1452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3646BB49-2983-4BC5-902E-BED25B9AA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A59E01B9-7D47-4FF0-A878-CD337FF0E2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31856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8C293569-425F-47A2-9D8B-103DD79DE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26CF65F-0E35-4ADB-A73F-FFA2B7E65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22867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13AAD3A9-D672-4664-96B2-25612E4A33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70A0A95F-8D83-4195-B8B0-A57D7EECF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34599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BF960A26-3CA0-4BB3-A977-B4E664CAA5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90F2A206-E8E0-4579-84F5-CF5104AB1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536824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A61D1554-ACF1-4E1C-94CF-68CE76249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A56FAECC-F531-4AF0-A337-CEB756250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761687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3BF9A5F1-C631-4098-B07D-7204E2568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86D3B65C-B36A-4678-B2E3-4E60D872A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94314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B87F3C37-1C86-4710-8CA8-4B136E601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F8A0C3A0-C45E-4BC2-8FA2-DA7E0168F7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220363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57B4B028-665C-46BF-A1A1-8B53EB01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C50665AB-14DB-4E2D-82C1-88990A8D7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9588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C1D43C0C-4B64-47E5-93DF-1BCE49235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A0715E74-3B9C-4BA2-92DB-9DD26742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02222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30238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566D8C2-E403-4AE5-AFB2-A36EEF045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9154ED4C-36C5-4DF2-80C6-C3585A3469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20826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1120448E-FFD9-4B84-8940-214236BA31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2284B7F6-58A9-4C44-B057-6A57A6A75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57549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9A47E86E-6FBD-4BDA-A8EF-245A115CC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3698E35F-2528-4FD3-99EA-34F57C4FF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005691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00277B09-8E24-47E5-9BF3-BD31A12D2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CD3FADD9-57AD-4708-8EC6-CFA574FDC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31496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C15299CB-56E1-4CE2-802F-8CAFF2DCE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BA8564F4-79F8-4761-B7C5-BB034A4A54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81986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9DE19966-F3E0-461A-8A11-B35C81CF7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E9D2A1E9-CB2A-40D0-B0F3-4EEE2CDC0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4255053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EA949860-1243-4A54-AFE8-271D8E7D5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38795BF3-0CCE-47A3-90CB-B92BC2FB80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101866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72D130B5-F6A0-49F4-B682-FB996C03E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ABC223AE-9FB1-4758-8C82-6286F0B7C9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87717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83B56B8-FB5D-4B4F-B50B-40817C7356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id="{FC8BFDEA-49B4-4520-90BB-2DD2751EC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395422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id="{7C4F5113-0F93-4E7B-B7E9-BF713714F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id="{418E20A3-4D5D-48C4-8274-11AF7E3A1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4721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0345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id="{3682A2D4-399F-415C-9F4E-D78B36B6F4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id="{5F07BD14-F31A-401D-AC73-076900D87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8618141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623EFB62-7193-44AA-BDCF-6678436C6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78320429-34FE-40FD-B6DC-482218E8E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8248912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F1369397-EA21-44AB-9227-049455A65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id="{D0A0FD8A-A5FF-4E0D-BAC3-64F1F19494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5119624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30C29D41-D390-457E-8D66-C3BB33E50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64E9DD1F-B676-4C48-915C-99A320B3B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272563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3338"/>
            <a:ext cx="2057400" cy="62277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3338"/>
            <a:ext cx="6019800" cy="62277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49E94816-9638-4DD9-AC4C-0B6DC97FE8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id="{88AB80C4-F0F6-42B7-96B9-F7611A629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5062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519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079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98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13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0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62B6CD8D-13A6-4484-B2BD-E57F92E6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9AE0C42A-A5BC-4F46-BE48-D7AE9EA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F5C71ABB-6DD4-4C79-A1D3-C56614FE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B1C7AA50-D0DC-40F2-8C63-4B1DE50473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BDC96083-9DAA-465D-9718-97FDFE3798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65B41A87-CF38-4447-8090-81E42DF3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6" r:id="rId2"/>
    <p:sldLayoutId id="2147483895" r:id="rId3"/>
    <p:sldLayoutId id="2147483894" r:id="rId4"/>
    <p:sldLayoutId id="2147483893" r:id="rId5"/>
    <p:sldLayoutId id="2147483892" r:id="rId6"/>
    <p:sldLayoutId id="2147483891" r:id="rId7"/>
    <p:sldLayoutId id="2147483890" r:id="rId8"/>
    <p:sldLayoutId id="2147483889" r:id="rId9"/>
    <p:sldLayoutId id="2147483888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5F2F2D52-3F0B-45D8-A3AA-F009463982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1" name="Picture 2" descr="未命名_副本">
            <a:extLst>
              <a:ext uri="{FF2B5EF4-FFF2-40B4-BE49-F238E27FC236}">
                <a16:creationId xmlns:a16="http://schemas.microsoft.com/office/drawing/2014/main" id="{28A0F5A2-C2FF-4E7A-87EA-90B0B9F9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3" descr="图片2">
            <a:extLst>
              <a:ext uri="{FF2B5EF4-FFF2-40B4-BE49-F238E27FC236}">
                <a16:creationId xmlns:a16="http://schemas.microsoft.com/office/drawing/2014/main" id="{FF9255CD-410D-45E4-AE0E-5373D229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图片2">
            <a:extLst>
              <a:ext uri="{FF2B5EF4-FFF2-40B4-BE49-F238E27FC236}">
                <a16:creationId xmlns:a16="http://schemas.microsoft.com/office/drawing/2014/main" id="{D35B0E41-B26E-4B32-8E30-638EC0B8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2BCDE349-A464-4807-BD54-E97D1208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2055" name="WordArt 8">
            <a:extLst>
              <a:ext uri="{FF2B5EF4-FFF2-40B4-BE49-F238E27FC236}">
                <a16:creationId xmlns:a16="http://schemas.microsoft.com/office/drawing/2014/main" id="{ACA56C16-476F-4C98-8D73-4AF7F0C177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056" name="Rectangle 2">
            <a:extLst>
              <a:ext uri="{FF2B5EF4-FFF2-40B4-BE49-F238E27FC236}">
                <a16:creationId xmlns:a16="http://schemas.microsoft.com/office/drawing/2014/main" id="{2CFDF46C-BDB7-46D4-A95F-F6EBFA5FE9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39">
            <a:extLst>
              <a:ext uri="{FF2B5EF4-FFF2-40B4-BE49-F238E27FC236}">
                <a16:creationId xmlns:a16="http://schemas.microsoft.com/office/drawing/2014/main" id="{521BC06D-E657-4633-8932-1DE0AAFE90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040">
            <a:extLst>
              <a:ext uri="{FF2B5EF4-FFF2-40B4-BE49-F238E27FC236}">
                <a16:creationId xmlns:a16="http://schemas.microsoft.com/office/drawing/2014/main" id="{B4EA8D9D-27DF-410D-AE29-B89743EB66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7" r:id="rId2"/>
    <p:sldLayoutId id="2147483906" r:id="rId3"/>
    <p:sldLayoutId id="2147483905" r:id="rId4"/>
    <p:sldLayoutId id="2147483904" r:id="rId5"/>
    <p:sldLayoutId id="2147483903" r:id="rId6"/>
    <p:sldLayoutId id="2147483902" r:id="rId7"/>
    <p:sldLayoutId id="2147483901" r:id="rId8"/>
    <p:sldLayoutId id="2147483900" r:id="rId9"/>
    <p:sldLayoutId id="2147483899" r:id="rId10"/>
    <p:sldLayoutId id="21474838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>
            <a:extLst>
              <a:ext uri="{FF2B5EF4-FFF2-40B4-BE49-F238E27FC236}">
                <a16:creationId xmlns:a16="http://schemas.microsoft.com/office/drawing/2014/main" id="{DAF4A8DE-A0DD-468C-9314-F314D376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图片2">
            <a:extLst>
              <a:ext uri="{FF2B5EF4-FFF2-40B4-BE49-F238E27FC236}">
                <a16:creationId xmlns:a16="http://schemas.microsoft.com/office/drawing/2014/main" id="{5791707B-D502-43C9-992C-2EFD1592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图片2">
            <a:extLst>
              <a:ext uri="{FF2B5EF4-FFF2-40B4-BE49-F238E27FC236}">
                <a16:creationId xmlns:a16="http://schemas.microsoft.com/office/drawing/2014/main" id="{87C770EF-BD80-4258-8D22-D5413B7DC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7">
            <a:extLst>
              <a:ext uri="{FF2B5EF4-FFF2-40B4-BE49-F238E27FC236}">
                <a16:creationId xmlns:a16="http://schemas.microsoft.com/office/drawing/2014/main" id="{FA35152B-E3A0-4123-989B-606FB438D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3078" name="WordArt 8">
            <a:extLst>
              <a:ext uri="{FF2B5EF4-FFF2-40B4-BE49-F238E27FC236}">
                <a16:creationId xmlns:a16="http://schemas.microsoft.com/office/drawing/2014/main" id="{F4AAE7BD-382A-4B3E-855D-B0A444C0FC3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080" name="Rectangle 2">
            <a:extLst>
              <a:ext uri="{FF2B5EF4-FFF2-40B4-BE49-F238E27FC236}">
                <a16:creationId xmlns:a16="http://schemas.microsoft.com/office/drawing/2014/main" id="{FD312FE1-AC08-4B80-A07D-D82C867CF8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1" name="Rectangle 3">
            <a:extLst>
              <a:ext uri="{FF2B5EF4-FFF2-40B4-BE49-F238E27FC236}">
                <a16:creationId xmlns:a16="http://schemas.microsoft.com/office/drawing/2014/main" id="{5C6B63EE-F571-4629-A666-39ACE589B5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1039">
            <a:extLst>
              <a:ext uri="{FF2B5EF4-FFF2-40B4-BE49-F238E27FC236}">
                <a16:creationId xmlns:a16="http://schemas.microsoft.com/office/drawing/2014/main" id="{AD0BEA85-D542-479B-B33B-198FC07A40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3" name="Rectangle 1040">
            <a:extLst>
              <a:ext uri="{FF2B5EF4-FFF2-40B4-BE49-F238E27FC236}">
                <a16:creationId xmlns:a16="http://schemas.microsoft.com/office/drawing/2014/main" id="{D715D77D-3472-43BE-A1FD-E57231E213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18" r:id="rId2"/>
    <p:sldLayoutId id="2147483917" r:id="rId3"/>
    <p:sldLayoutId id="2147483916" r:id="rId4"/>
    <p:sldLayoutId id="2147483915" r:id="rId5"/>
    <p:sldLayoutId id="2147483914" r:id="rId6"/>
    <p:sldLayoutId id="2147483913" r:id="rId7"/>
    <p:sldLayoutId id="2147483912" r:id="rId8"/>
    <p:sldLayoutId id="2147483911" r:id="rId9"/>
    <p:sldLayoutId id="2147483910" r:id="rId10"/>
    <p:sldLayoutId id="21474839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未命名_副本">
            <a:extLst>
              <a:ext uri="{FF2B5EF4-FFF2-40B4-BE49-F238E27FC236}">
                <a16:creationId xmlns:a16="http://schemas.microsoft.com/office/drawing/2014/main" id="{F6DF94DA-EDFC-40A2-857E-62BEDD4D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5875" y="838200"/>
            <a:ext cx="915511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图片2">
            <a:extLst>
              <a:ext uri="{FF2B5EF4-FFF2-40B4-BE49-F238E27FC236}">
                <a16:creationId xmlns:a16="http://schemas.microsoft.com/office/drawing/2014/main" id="{72630497-0CAC-4B2D-9C36-CAA5F212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6453188"/>
            <a:ext cx="9159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图片2">
            <a:extLst>
              <a:ext uri="{FF2B5EF4-FFF2-40B4-BE49-F238E27FC236}">
                <a16:creationId xmlns:a16="http://schemas.microsoft.com/office/drawing/2014/main" id="{2DD422AB-F520-4D54-87C8-BCF8425A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22225"/>
            <a:ext cx="91598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7">
            <a:extLst>
              <a:ext uri="{FF2B5EF4-FFF2-40B4-BE49-F238E27FC236}">
                <a16:creationId xmlns:a16="http://schemas.microsoft.com/office/drawing/2014/main" id="{A9797CD5-A905-4AC7-977D-F06ECAA2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4102" name="WordArt 8">
            <a:extLst>
              <a:ext uri="{FF2B5EF4-FFF2-40B4-BE49-F238E27FC236}">
                <a16:creationId xmlns:a16="http://schemas.microsoft.com/office/drawing/2014/main" id="{F39E4E66-7A2F-4F75-8E1B-DF8507B26DC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62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104" name="Rectangle 2">
            <a:extLst>
              <a:ext uri="{FF2B5EF4-FFF2-40B4-BE49-F238E27FC236}">
                <a16:creationId xmlns:a16="http://schemas.microsoft.com/office/drawing/2014/main" id="{C60D81DA-F464-47A3-866F-2C36C65974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5" name="Rectangle 3">
            <a:extLst>
              <a:ext uri="{FF2B5EF4-FFF2-40B4-BE49-F238E27FC236}">
                <a16:creationId xmlns:a16="http://schemas.microsoft.com/office/drawing/2014/main" id="{3FBD7DE9-FE80-4A16-910D-926B7E0230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6" name="Rectangle 1039">
            <a:extLst>
              <a:ext uri="{FF2B5EF4-FFF2-40B4-BE49-F238E27FC236}">
                <a16:creationId xmlns:a16="http://schemas.microsoft.com/office/drawing/2014/main" id="{6E26177E-0BAB-43AC-8706-AC2F23FC85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040">
            <a:extLst>
              <a:ext uri="{FF2B5EF4-FFF2-40B4-BE49-F238E27FC236}">
                <a16:creationId xmlns:a16="http://schemas.microsoft.com/office/drawing/2014/main" id="{36D9EBC7-D13A-42FF-8C04-AAADA2E630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9" r:id="rId2"/>
    <p:sldLayoutId id="2147483928" r:id="rId3"/>
    <p:sldLayoutId id="2147483927" r:id="rId4"/>
    <p:sldLayoutId id="2147483926" r:id="rId5"/>
    <p:sldLayoutId id="2147483925" r:id="rId6"/>
    <p:sldLayoutId id="2147483924" r:id="rId7"/>
    <p:sldLayoutId id="2147483923" r:id="rId8"/>
    <p:sldLayoutId id="2147483922" r:id="rId9"/>
    <p:sldLayoutId id="2147483921" r:id="rId10"/>
    <p:sldLayoutId id="21474839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>
            <a:extLst>
              <a:ext uri="{FF2B5EF4-FFF2-40B4-BE49-F238E27FC236}">
                <a16:creationId xmlns:a16="http://schemas.microsoft.com/office/drawing/2014/main" id="{192D5A4D-4B3A-42C1-9EB8-870D421500A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46" name="副标题 2">
            <a:extLst>
              <a:ext uri="{FF2B5EF4-FFF2-40B4-BE49-F238E27FC236}">
                <a16:creationId xmlns:a16="http://schemas.microsoft.com/office/drawing/2014/main" id="{B0266C57-3660-4153-B097-AF2E943F382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898989"/>
              </a:solidFill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71E46E6D-7BD6-4270-B7BE-BBD94DDA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>
            <a:extLst>
              <a:ext uri="{FF2B5EF4-FFF2-40B4-BE49-F238E27FC236}">
                <a16:creationId xmlns:a16="http://schemas.microsoft.com/office/drawing/2014/main" id="{6D705AA0-1A74-4111-A65F-347D8B09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2089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3B5521A-606C-422E-B282-1539C460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河北大学网络空间安全与计算机学院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D33BEDF6-9B0D-49FC-953B-1BF6DEA5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89363"/>
            <a:ext cx="8137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关系数据库标准语言</a:t>
            </a:r>
            <a:r>
              <a:rPr lang="en-US" altLang="zh-CN" sz="4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8598829-E2E0-40AE-918B-4306CC69B8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E2ED00C-32E5-4A7E-B26C-7B9378DF7D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3.1.1  SQL </a:t>
            </a:r>
            <a:r>
              <a:rPr lang="zh-CN" altLang="en-US"/>
              <a:t>的产生与发展</a:t>
            </a:r>
          </a:p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3.1.2  SQL</a:t>
            </a:r>
            <a:r>
              <a:rPr lang="zh-CN" altLang="en-US"/>
              <a:t>的特点</a:t>
            </a:r>
          </a:p>
          <a:p>
            <a:pPr marL="0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3.1.3  SQL</a:t>
            </a:r>
            <a:r>
              <a:rPr lang="zh-CN" altLang="en-US">
                <a:solidFill>
                  <a:srgbClr val="00B050"/>
                </a:solidFill>
              </a:rPr>
              <a:t>的基本概念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E144DA59-2C9E-4929-B87C-D8CDD3DCA4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4B45F195-2A17-4420-9269-C8BE34F13B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70000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46]  </a:t>
            </a:r>
            <a:r>
              <a:rPr lang="zh-CN" altLang="en-US" sz="2400" dirty="0"/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FF"/>
                </a:solidFill>
              </a:rPr>
              <a:t>COUNT</a:t>
            </a:r>
            <a:r>
              <a:rPr lang="zh-CN" altLang="en-US" sz="2400" dirty="0">
                <a:solidFill>
                  <a:srgbClr val="FF00FF"/>
                </a:solidFill>
              </a:rPr>
              <a:t>(</a:t>
            </a:r>
            <a:r>
              <a:rPr lang="en-US" altLang="zh-CN" sz="2400" dirty="0" err="1">
                <a:solidFill>
                  <a:srgbClr val="FF00FF"/>
                </a:solidFill>
              </a:rPr>
              <a:t>Sno</a:t>
            </a:r>
            <a:r>
              <a:rPr lang="zh-CN" altLang="en-US" sz="2400" dirty="0">
                <a:solidFill>
                  <a:srgbClr val="FF00FF"/>
                </a:solidFill>
              </a:rPr>
              <a:t>)</a:t>
            </a:r>
            <a:endParaRPr lang="zh-CN" altLang="en-US" dirty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FROM    SC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66FF"/>
                </a:solidFill>
              </a:rPr>
              <a:t> GROUP BY </a:t>
            </a:r>
            <a:r>
              <a:rPr lang="en-US" altLang="zh-CN" sz="2400" dirty="0" err="1">
                <a:solidFill>
                  <a:srgbClr val="0066FF"/>
                </a:solidFill>
              </a:rPr>
              <a:t>Cno</a:t>
            </a:r>
            <a:r>
              <a:rPr lang="zh-CN" altLang="en-US" sz="2400" dirty="0"/>
              <a:t>;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查询结果可能为：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     COUNT</a:t>
            </a:r>
            <a:r>
              <a:rPr lang="zh-CN" altLang="en-US" sz="2400" dirty="0"/>
              <a:t>(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)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			              </a:t>
            </a:r>
            <a:r>
              <a:rPr lang="en-US" altLang="zh-CN" sz="2400" dirty="0"/>
              <a:t>1             22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dirty="0"/>
              <a:t>			              </a:t>
            </a:r>
            <a:r>
              <a:rPr lang="en-US" altLang="zh-CN" sz="2400" dirty="0"/>
              <a:t>2             34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		               3             44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			                4             33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		             5             48</a:t>
            </a:r>
          </a:p>
        </p:txBody>
      </p:sp>
      <p:sp>
        <p:nvSpPr>
          <p:cNvPr id="108547" name="Line 4">
            <a:extLst>
              <a:ext uri="{FF2B5EF4-FFF2-40B4-BE49-F238E27FC236}">
                <a16:creationId xmlns:a16="http://schemas.microsoft.com/office/drawing/2014/main" id="{67398477-6773-454F-BAAF-EF3A5510D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425" y="3787775"/>
            <a:ext cx="2563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03B7219-5B78-4A21-9324-247CC09240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FE9207E2-BBAF-41A7-BCFB-64D0441A2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3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47]  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endParaRPr lang="en-US" altLang="zh-CN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FROM  SC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66FF"/>
                </a:solidFill>
              </a:rPr>
              <a:t>GROUP BY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endParaRPr lang="en-US" altLang="zh-CN" dirty="0">
              <a:solidFill>
                <a:srgbClr val="0066F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HAVING</a:t>
            </a:r>
            <a:r>
              <a:rPr lang="en-US" altLang="zh-CN" dirty="0">
                <a:solidFill>
                  <a:srgbClr val="0066FF"/>
                </a:solidFill>
              </a:rPr>
              <a:t>  COUNT</a:t>
            </a:r>
            <a:r>
              <a:rPr lang="zh-CN" altLang="en-US" dirty="0">
                <a:solidFill>
                  <a:srgbClr val="0066FF"/>
                </a:solidFill>
              </a:rPr>
              <a:t>(</a:t>
            </a:r>
            <a:r>
              <a:rPr lang="en-US" altLang="zh-CN" dirty="0">
                <a:solidFill>
                  <a:srgbClr val="0066FF"/>
                </a:solidFill>
              </a:rPr>
              <a:t>*</a:t>
            </a:r>
            <a:r>
              <a:rPr lang="zh-CN" altLang="en-US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</a:rPr>
              <a:t> &gt;3</a:t>
            </a:r>
            <a:r>
              <a:rPr lang="zh-CN" altLang="en-US" dirty="0">
                <a:solidFill>
                  <a:srgbClr val="0066FF"/>
                </a:solidFill>
              </a:rPr>
              <a:t>; </a:t>
            </a:r>
            <a:r>
              <a:rPr lang="zh-CN" altLang="en-US" dirty="0"/>
              <a:t>     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 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>
            <a:extLst>
              <a:ext uri="{FF2B5EF4-FFF2-40B4-BE49-F238E27FC236}">
                <a16:creationId xmlns:a16="http://schemas.microsoft.com/office/drawing/2014/main" id="{6ADF6A50-D7F1-40D1-902C-43FE7A86C5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10594" name="内容占位符 2">
            <a:extLst>
              <a:ext uri="{FF2B5EF4-FFF2-40B4-BE49-F238E27FC236}">
                <a16:creationId xmlns:a16="http://schemas.microsoft.com/office/drawing/2014/main" id="{92C7BC38-ED07-452F-8157-768EB5F36A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0925"/>
            <a:ext cx="8582025" cy="5645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3.48 ]</a:t>
            </a:r>
            <a:r>
              <a:rPr lang="zh-CN" altLang="en-US" sz="2400" dirty="0"/>
              <a:t>查询平均成绩大于等于</a:t>
            </a:r>
            <a:r>
              <a:rPr lang="en-US" altLang="zh-CN" sz="2400" dirty="0"/>
              <a:t>90</a:t>
            </a:r>
            <a:r>
              <a:rPr lang="zh-CN" altLang="en-US" sz="2400" dirty="0"/>
              <a:t>分的学生学号和平均成绩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下面的语句是不对的：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, </a:t>
            </a:r>
            <a:r>
              <a:rPr lang="en-US" altLang="zh-CN" sz="2000" dirty="0"/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WHERE 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r>
              <a:rPr lang="en-US" altLang="zh-CN" sz="2000" dirty="0"/>
              <a:t>&gt;=90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GROUP BY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;</a:t>
            </a:r>
            <a:endParaRPr lang="zh-CN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因为</a:t>
            </a:r>
            <a:r>
              <a:rPr lang="en-US" altLang="zh-CN" sz="2400" dirty="0">
                <a:solidFill>
                  <a:srgbClr val="FF00FF"/>
                </a:solidFill>
              </a:rPr>
              <a:t>WHERE</a:t>
            </a:r>
            <a:r>
              <a:rPr lang="zh-CN" altLang="en-US" sz="2400" dirty="0">
                <a:solidFill>
                  <a:srgbClr val="FF00FF"/>
                </a:solidFill>
              </a:rPr>
              <a:t>子句中是不能用</a:t>
            </a:r>
            <a:r>
              <a:rPr lang="zh-CN" altLang="en-US" sz="2400" u="sng" dirty="0">
                <a:solidFill>
                  <a:srgbClr val="FF00FF"/>
                </a:solidFill>
              </a:rPr>
              <a:t>聚集函数</a:t>
            </a:r>
            <a:r>
              <a:rPr lang="zh-CN" altLang="en-US" sz="2400" dirty="0">
                <a:solidFill>
                  <a:srgbClr val="FF00FF"/>
                </a:solidFill>
              </a:rPr>
              <a:t>作为条件表达式</a:t>
            </a:r>
            <a:endParaRPr lang="zh-CN" altLang="en-US" dirty="0">
              <a:solidFill>
                <a:srgbClr val="FF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正确的查询语句应该是：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SELECT 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, </a:t>
            </a:r>
            <a:r>
              <a:rPr lang="en-US" altLang="zh-CN" sz="2000" dirty="0"/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GROUP BY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HAVING 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r>
              <a:rPr lang="en-US" altLang="zh-CN" sz="2000" dirty="0"/>
              <a:t>&gt;=90</a:t>
            </a:r>
            <a:r>
              <a:rPr lang="zh-CN" altLang="en-US" sz="20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  <p:pic>
        <p:nvPicPr>
          <p:cNvPr id="110595" name="图片 1" descr="00">
            <a:extLst>
              <a:ext uri="{FF2B5EF4-FFF2-40B4-BE49-F238E27FC236}">
                <a16:creationId xmlns:a16="http://schemas.microsoft.com/office/drawing/2014/main" id="{E01D9C0A-9D49-4374-A71A-6456D1AB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1557338"/>
            <a:ext cx="60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E9DFFED9-15A0-47C3-AF92-2CD0BCD413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GROUP BY</a:t>
            </a:r>
            <a:r>
              <a:rPr lang="zh-CN" altLang="en-US" sz="3600"/>
              <a:t>子句（续）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AC8442EC-E648-41AA-AFEB-64A75DEC5D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098550"/>
            <a:ext cx="7772400" cy="46894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dirty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FF"/>
                </a:solidFill>
              </a:rPr>
              <a:t>HAVING</a:t>
            </a:r>
            <a:r>
              <a:rPr lang="zh-CN" altLang="en-US" dirty="0"/>
              <a:t>短语与</a:t>
            </a:r>
            <a:r>
              <a:rPr lang="en-US" altLang="zh-CN" dirty="0"/>
              <a:t>WHERE</a:t>
            </a:r>
            <a:r>
              <a:rPr lang="zh-CN" altLang="en-US" dirty="0"/>
              <a:t>子句的区别：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作用对象不同</a:t>
            </a: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WHERE</a:t>
            </a:r>
            <a:r>
              <a:rPr lang="zh-CN" altLang="en-US" dirty="0"/>
              <a:t>子句作用于</a:t>
            </a:r>
            <a:r>
              <a:rPr lang="zh-CN" altLang="en-US" dirty="0">
                <a:solidFill>
                  <a:srgbClr val="0066FF"/>
                </a:solidFill>
              </a:rPr>
              <a:t>表或视图</a:t>
            </a:r>
            <a:r>
              <a:rPr lang="zh-CN" altLang="en-US" dirty="0"/>
              <a:t>，从中选择满足条件的元组</a:t>
            </a: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HAVING</a:t>
            </a:r>
            <a:r>
              <a:rPr lang="zh-CN" altLang="en-US" dirty="0"/>
              <a:t>短语作用于</a:t>
            </a:r>
            <a:r>
              <a:rPr lang="zh-CN" altLang="en-US" dirty="0">
                <a:solidFill>
                  <a:srgbClr val="0066FF"/>
                </a:solidFill>
              </a:rPr>
              <a:t>组</a:t>
            </a:r>
            <a:r>
              <a:rPr lang="zh-CN" altLang="en-US" dirty="0"/>
              <a:t>，从中选择满足条件的组。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>
            <a:extLst>
              <a:ext uri="{FF2B5EF4-FFF2-40B4-BE49-F238E27FC236}">
                <a16:creationId xmlns:a16="http://schemas.microsoft.com/office/drawing/2014/main" id="{0F72AF22-ED2B-4D8F-8FB3-78394EE4C7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grpSp>
        <p:nvGrpSpPr>
          <p:cNvPr id="16386" name="Group 1055">
            <a:extLst>
              <a:ext uri="{FF2B5EF4-FFF2-40B4-BE49-F238E27FC236}">
                <a16:creationId xmlns:a16="http://schemas.microsoft.com/office/drawing/2014/main" id="{FA8F27CB-6A02-4145-A45D-71EB97784E3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036763"/>
            <a:ext cx="7561263" cy="3816350"/>
            <a:chOff x="0" y="0"/>
            <a:chExt cx="4763" cy="2404"/>
          </a:xfrm>
        </p:grpSpPr>
        <p:sp>
          <p:nvSpPr>
            <p:cNvPr id="16387" name="Rectangle 1028">
              <a:extLst>
                <a:ext uri="{FF2B5EF4-FFF2-40B4-BE49-F238E27FC236}">
                  <a16:creationId xmlns:a16="http://schemas.microsoft.com/office/drawing/2014/main" id="{DCE78424-E359-419B-A3BA-CB8034DE5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SQL</a:t>
              </a:r>
            </a:p>
          </p:txBody>
        </p:sp>
        <p:sp>
          <p:nvSpPr>
            <p:cNvPr id="16388" name="Rectangle 1029">
              <a:extLst>
                <a:ext uri="{FF2B5EF4-FFF2-40B4-BE49-F238E27FC236}">
                  <a16:creationId xmlns:a16="http://schemas.microsoft.com/office/drawing/2014/main" id="{7124F11F-32D9-4666-B811-14AEC3ACC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视图</a:t>
              </a:r>
              <a:r>
                <a:rPr lang="en-US" altLang="zh-CN" b="1"/>
                <a:t>2</a:t>
              </a:r>
            </a:p>
          </p:txBody>
        </p:sp>
        <p:sp>
          <p:nvSpPr>
            <p:cNvPr id="16389" name="Rectangle 1030">
              <a:extLst>
                <a:ext uri="{FF2B5EF4-FFF2-40B4-BE49-F238E27FC236}">
                  <a16:creationId xmlns:a16="http://schemas.microsoft.com/office/drawing/2014/main" id="{96E1F931-3D1B-43AF-ADAB-BF2A9A13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视图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0" name="Rectangle 1031">
              <a:extLst>
                <a:ext uri="{FF2B5EF4-FFF2-40B4-BE49-F238E27FC236}">
                  <a16:creationId xmlns:a16="http://schemas.microsoft.com/office/drawing/2014/main" id="{8C4FD6FD-E618-4929-8238-16F3D509C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2</a:t>
              </a:r>
            </a:p>
          </p:txBody>
        </p:sp>
        <p:sp>
          <p:nvSpPr>
            <p:cNvPr id="16391" name="Rectangle 1032">
              <a:extLst>
                <a:ext uri="{FF2B5EF4-FFF2-40B4-BE49-F238E27FC236}">
                  <a16:creationId xmlns:a16="http://schemas.microsoft.com/office/drawing/2014/main" id="{5CE0289D-0083-43B2-8EE3-67E38460A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2" name="Rectangle 1033">
              <a:extLst>
                <a:ext uri="{FF2B5EF4-FFF2-40B4-BE49-F238E27FC236}">
                  <a16:creationId xmlns:a16="http://schemas.microsoft.com/office/drawing/2014/main" id="{0865B570-C265-4623-BCDB-4C1D2B86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3</a:t>
              </a:r>
            </a:p>
          </p:txBody>
        </p:sp>
        <p:sp>
          <p:nvSpPr>
            <p:cNvPr id="16393" name="Rectangle 1034">
              <a:extLst>
                <a:ext uri="{FF2B5EF4-FFF2-40B4-BE49-F238E27FC236}">
                  <a16:creationId xmlns:a16="http://schemas.microsoft.com/office/drawing/2014/main" id="{91339D6D-943B-4B17-8A4F-FA1FC583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基本表</a:t>
              </a:r>
              <a:r>
                <a:rPr lang="en-US" altLang="zh-CN" b="1"/>
                <a:t>4</a:t>
              </a:r>
            </a:p>
          </p:txBody>
        </p:sp>
        <p:sp>
          <p:nvSpPr>
            <p:cNvPr id="16394" name="Rectangle 1035">
              <a:extLst>
                <a:ext uri="{FF2B5EF4-FFF2-40B4-BE49-F238E27FC236}">
                  <a16:creationId xmlns:a16="http://schemas.microsoft.com/office/drawing/2014/main" id="{2584162E-27E2-4A1B-9A77-BE432DBA5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存储文件</a:t>
              </a:r>
              <a:r>
                <a:rPr lang="en-US" altLang="zh-CN" b="1"/>
                <a:t>2</a:t>
              </a:r>
            </a:p>
          </p:txBody>
        </p:sp>
        <p:sp>
          <p:nvSpPr>
            <p:cNvPr id="16395" name="Rectangle 1036">
              <a:extLst>
                <a:ext uri="{FF2B5EF4-FFF2-40B4-BE49-F238E27FC236}">
                  <a16:creationId xmlns:a16="http://schemas.microsoft.com/office/drawing/2014/main" id="{2E9C8C6A-40B3-4A39-BA50-CD78F07F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/>
                <a:t>存储文件</a:t>
              </a:r>
              <a:r>
                <a:rPr lang="en-US" altLang="zh-CN" b="1"/>
                <a:t>1</a:t>
              </a:r>
            </a:p>
          </p:txBody>
        </p:sp>
        <p:sp>
          <p:nvSpPr>
            <p:cNvPr id="16396" name="Line 1037">
              <a:extLst>
                <a:ext uri="{FF2B5EF4-FFF2-40B4-BE49-F238E27FC236}">
                  <a16:creationId xmlns:a16="http://schemas.microsoft.com/office/drawing/2014/main" id="{C3CBFB54-F348-4CC0-A5A0-FF831A260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363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7" name="Line 1038">
              <a:extLst>
                <a:ext uri="{FF2B5EF4-FFF2-40B4-BE49-F238E27FC236}">
                  <a16:creationId xmlns:a16="http://schemas.microsoft.com/office/drawing/2014/main" id="{6FDFB792-5B86-46B6-8C1F-9A886F8EB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6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8" name="Line 1039">
              <a:extLst>
                <a:ext uri="{FF2B5EF4-FFF2-40B4-BE49-F238E27FC236}">
                  <a16:creationId xmlns:a16="http://schemas.microsoft.com/office/drawing/2014/main" id="{44FA90FE-59F4-4A74-9E52-EE7DFC70B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04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99" name="Line 1040">
              <a:extLst>
                <a:ext uri="{FF2B5EF4-FFF2-40B4-BE49-F238E27FC236}">
                  <a16:creationId xmlns:a16="http://schemas.microsoft.com/office/drawing/2014/main" id="{DB061108-A3FB-4BA6-A3DD-0C599A499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723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0" name="Line 1043">
              <a:extLst>
                <a:ext uri="{FF2B5EF4-FFF2-40B4-BE49-F238E27FC236}">
                  <a16:creationId xmlns:a16="http://schemas.microsoft.com/office/drawing/2014/main" id="{AAB71D06-4F40-4F5A-BA4B-2E49E68A2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363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1" name="Line 1044">
              <a:extLst>
                <a:ext uri="{FF2B5EF4-FFF2-40B4-BE49-F238E27FC236}">
                  <a16:creationId xmlns:a16="http://schemas.microsoft.com/office/drawing/2014/main" id="{074EA429-8E0A-4C39-B402-CA993D215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6" y="1043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2" name="Line 1045">
              <a:extLst>
                <a:ext uri="{FF2B5EF4-FFF2-40B4-BE49-F238E27FC236}">
                  <a16:creationId xmlns:a16="http://schemas.microsoft.com/office/drawing/2014/main" id="{0E92B6C7-02AD-4893-AA59-6D78D4D90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043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3" name="Line 1046">
              <a:extLst>
                <a:ext uri="{FF2B5EF4-FFF2-40B4-BE49-F238E27FC236}">
                  <a16:creationId xmlns:a16="http://schemas.microsoft.com/office/drawing/2014/main" id="{DF03AB4E-B114-4C93-8429-1014AF6F1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1723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4" name="Line 1047">
              <a:extLst>
                <a:ext uri="{FF2B5EF4-FFF2-40B4-BE49-F238E27FC236}">
                  <a16:creationId xmlns:a16="http://schemas.microsoft.com/office/drawing/2014/main" id="{8EC309D4-15A1-4177-852E-2B7A46F1B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2" y="1723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5" name="Line 1048">
              <a:extLst>
                <a:ext uri="{FF2B5EF4-FFF2-40B4-BE49-F238E27FC236}">
                  <a16:creationId xmlns:a16="http://schemas.microsoft.com/office/drawing/2014/main" id="{4232BFAD-B51B-4DED-BA2B-3A8A99141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1723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6" name="Line 1049">
              <a:extLst>
                <a:ext uri="{FF2B5EF4-FFF2-40B4-BE49-F238E27FC236}">
                  <a16:creationId xmlns:a16="http://schemas.microsoft.com/office/drawing/2014/main" id="{EFC81DC2-2527-4ABC-9F4D-7419D7783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99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7" name="Line 1050">
              <a:extLst>
                <a:ext uri="{FF2B5EF4-FFF2-40B4-BE49-F238E27FC236}">
                  <a16:creationId xmlns:a16="http://schemas.microsoft.com/office/drawing/2014/main" id="{A8770771-8819-476D-9ED5-9D9D41370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" y="1158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8" name="Line 1051">
              <a:extLst>
                <a:ext uri="{FF2B5EF4-FFF2-40B4-BE49-F238E27FC236}">
                  <a16:creationId xmlns:a16="http://schemas.microsoft.com/office/drawing/2014/main" id="{CCAA521A-4431-4D80-8BC8-33ED7E396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" y="1890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9" name="Text Box 1052">
              <a:extLst>
                <a:ext uri="{FF2B5EF4-FFF2-40B4-BE49-F238E27FC236}">
                  <a16:creationId xmlns:a16="http://schemas.microsoft.com/office/drawing/2014/main" id="{01273BCE-BAB5-4788-8F19-36CBDCAB7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77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外模式</a:t>
              </a:r>
            </a:p>
          </p:txBody>
        </p:sp>
        <p:sp>
          <p:nvSpPr>
            <p:cNvPr id="16410" name="Text Box 1053">
              <a:extLst>
                <a:ext uri="{FF2B5EF4-FFF2-40B4-BE49-F238E27FC236}">
                  <a16:creationId xmlns:a16="http://schemas.microsoft.com/office/drawing/2014/main" id="{1B7D233A-9541-4F3B-AA72-62E9FDE1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140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模 式</a:t>
              </a:r>
            </a:p>
          </p:txBody>
        </p:sp>
        <p:sp>
          <p:nvSpPr>
            <p:cNvPr id="16411" name="Text Box 1054">
              <a:extLst>
                <a:ext uri="{FF2B5EF4-FFF2-40B4-BE49-F238E27FC236}">
                  <a16:creationId xmlns:a16="http://schemas.microsoft.com/office/drawing/2014/main" id="{ABDFD5B5-48C4-4FE2-A7E4-65E035532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208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内模式</a:t>
              </a:r>
            </a:p>
          </p:txBody>
        </p:sp>
      </p:grpSp>
      <p:sp>
        <p:nvSpPr>
          <p:cNvPr id="16412" name="Rectangle 1056">
            <a:extLst>
              <a:ext uri="{FF2B5EF4-FFF2-40B4-BE49-F238E27FC236}">
                <a16:creationId xmlns:a16="http://schemas.microsoft.com/office/drawing/2014/main" id="{ACF22B3E-C5FE-4CDD-84BC-E5607D35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98550"/>
            <a:ext cx="55356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/>
              <a:t>SQL</a:t>
            </a:r>
            <a:r>
              <a:rPr lang="zh-CN" altLang="en-US" sz="2800" b="1"/>
              <a:t>支持关系数据库三级模式结构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BD823DF-677E-42F7-A4EF-A501BF76AC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47CFB944-AD77-48A3-9E53-26676FB83F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基本表 </a:t>
            </a:r>
            <a:r>
              <a:rPr lang="en-US" altLang="zh-CN">
                <a:solidFill>
                  <a:srgbClr val="0066FF"/>
                </a:solidFill>
              </a:rPr>
              <a:t>TABLE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本身独立存在的表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/>
              <a:t>SQL</a:t>
            </a:r>
            <a:r>
              <a:rPr lang="zh-CN" altLang="en-US"/>
              <a:t>中一个关系就对应一个基本表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一个</a:t>
            </a:r>
            <a:r>
              <a:rPr lang="en-US" altLang="zh-CN"/>
              <a:t>（</a:t>
            </a:r>
            <a:r>
              <a:rPr lang="zh-CN" altLang="en-US"/>
              <a:t>或多个</a:t>
            </a:r>
            <a:r>
              <a:rPr lang="en-US" altLang="zh-CN"/>
              <a:t>）</a:t>
            </a:r>
            <a:r>
              <a:rPr lang="zh-CN" altLang="en-US"/>
              <a:t>基本表对应一个存储文件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一个表可以带若干索引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D6EB612-D1D8-4849-BFE1-0A44E9BBFD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的基本概念（续）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9E93939-6E8D-42FB-A96C-CF45EBD7F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视图 </a:t>
            </a:r>
            <a:r>
              <a:rPr lang="en-US" altLang="zh-CN">
                <a:solidFill>
                  <a:srgbClr val="0066FF"/>
                </a:solidFill>
              </a:rPr>
              <a:t>VIEW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从一个或几个基本表导出的表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数据库中只存放视图的定义，不存放视图对应的数据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视图是一个</a:t>
            </a:r>
            <a:r>
              <a:rPr lang="zh-CN" altLang="en-US">
                <a:solidFill>
                  <a:srgbClr val="0066FF"/>
                </a:solidFill>
              </a:rPr>
              <a:t>虚表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可以在视图上再定义视图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1257D0F-04F3-40C3-8D0F-E6573EDE7B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FAC59006-9DB3-468C-B013-76B8C9989A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7125"/>
            <a:ext cx="6508750" cy="4967288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3.2 </a:t>
            </a:r>
            <a:r>
              <a:rPr lang="zh-CN" altLang="en-US">
                <a:solidFill>
                  <a:srgbClr val="0066FF"/>
                </a:solidFill>
              </a:rPr>
              <a:t>学生</a:t>
            </a:r>
            <a:r>
              <a:rPr lang="en-US" altLang="zh-CN">
                <a:solidFill>
                  <a:srgbClr val="0066FF"/>
                </a:solidFill>
              </a:rPr>
              <a:t>-</a:t>
            </a:r>
            <a:r>
              <a:rPr lang="zh-CN" altLang="en-US">
                <a:solidFill>
                  <a:srgbClr val="0066FF"/>
                </a:solidFill>
              </a:rPr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>
            <a:extLst>
              <a:ext uri="{FF2B5EF4-FFF2-40B4-BE49-F238E27FC236}">
                <a16:creationId xmlns:a16="http://schemas.microsoft.com/office/drawing/2014/main" id="{EDD57BA5-B58D-4D6B-B719-161C59E40A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学生</a:t>
            </a:r>
            <a:r>
              <a:rPr lang="en-US" altLang="zh-CN" sz="3600"/>
              <a:t>-</a:t>
            </a:r>
            <a:r>
              <a:rPr lang="zh-CN" altLang="en-US" sz="3600"/>
              <a:t>课程 数据库</a:t>
            </a:r>
          </a:p>
        </p:txBody>
      </p:sp>
      <p:sp>
        <p:nvSpPr>
          <p:cNvPr id="21506" name="Rectangle 1027">
            <a:extLst>
              <a:ext uri="{FF2B5EF4-FFF2-40B4-BE49-F238E27FC236}">
                <a16:creationId xmlns:a16="http://schemas.microsoft.com/office/drawing/2014/main" id="{6345A37C-A66D-4EC0-93DA-C6F5324EF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435975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课程模式 </a:t>
            </a:r>
            <a:r>
              <a:rPr lang="en-US" altLang="zh-CN"/>
              <a:t>S-T :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	学生表：</a:t>
            </a:r>
            <a:r>
              <a:rPr lang="en-US" altLang="zh-CN"/>
              <a:t>Student</a:t>
            </a:r>
            <a:r>
              <a:rPr lang="zh-CN" altLang="en-US"/>
              <a:t>(</a:t>
            </a:r>
            <a:r>
              <a:rPr lang="en-US" altLang="zh-CN" u="sng"/>
              <a:t>Sno</a:t>
            </a:r>
            <a:r>
              <a:rPr lang="en-US" altLang="zh-CN"/>
              <a:t>,Sname,Ssex,Sage,Sdept</a:t>
            </a:r>
            <a:r>
              <a:rPr lang="zh-CN" altLang="en-US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课程表：</a:t>
            </a:r>
            <a:r>
              <a:rPr lang="en-US" altLang="zh-CN"/>
              <a:t>Course</a:t>
            </a:r>
            <a:r>
              <a:rPr lang="zh-CN" altLang="en-US"/>
              <a:t>(</a:t>
            </a:r>
            <a:r>
              <a:rPr lang="en-US" altLang="zh-CN" u="sng"/>
              <a:t>Cno</a:t>
            </a:r>
            <a:r>
              <a:rPr lang="en-US" altLang="zh-CN"/>
              <a:t>,Cname,Cpno,Ccredit</a:t>
            </a:r>
            <a:r>
              <a:rPr lang="zh-CN" altLang="en-US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学生选课表：</a:t>
            </a:r>
            <a:r>
              <a:rPr lang="en-US" altLang="zh-CN"/>
              <a:t>SC</a:t>
            </a:r>
            <a:r>
              <a:rPr lang="zh-CN" altLang="en-US"/>
              <a:t>(</a:t>
            </a:r>
            <a:r>
              <a:rPr lang="en-US" altLang="zh-CN" u="sng"/>
              <a:t>Sno,Cno</a:t>
            </a:r>
            <a:r>
              <a:rPr lang="en-US" altLang="zh-CN"/>
              <a:t>,Grade</a:t>
            </a:r>
            <a:r>
              <a:rPr lang="zh-CN" altLang="en-US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5A4D39D-B0D3-4438-8816-17338667D2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pPr eaLnBrk="1" hangingPunct="1"/>
            <a:r>
              <a:rPr lang="en-US" altLang="zh-CN" sz="3600"/>
              <a:t>Student</a:t>
            </a:r>
            <a:r>
              <a:rPr lang="zh-CN" altLang="en-US" sz="3600"/>
              <a:t>表</a:t>
            </a:r>
          </a:p>
        </p:txBody>
      </p:sp>
      <p:graphicFrame>
        <p:nvGraphicFramePr>
          <p:cNvPr id="22531" name="Group 3">
            <a:extLst>
              <a:ext uri="{FF2B5EF4-FFF2-40B4-BE49-F238E27FC236}">
                <a16:creationId xmlns:a16="http://schemas.microsoft.com/office/drawing/2014/main" id="{1B155D0E-1C2C-4C89-9E0D-4BE9A8A5788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73238"/>
          <a:ext cx="8180387" cy="3195638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性别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年龄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所在系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Sdept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8DD26EEB-6E0E-46B4-B3D8-1A3B795B2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r>
              <a:rPr lang="en-US" altLang="zh-CN" sz="3600"/>
              <a:t>Course</a:t>
            </a:r>
            <a:r>
              <a:rPr lang="zh-CN" altLang="en-US" sz="3600"/>
              <a:t>表</a:t>
            </a:r>
          </a:p>
        </p:txBody>
      </p:sp>
      <p:graphicFrame>
        <p:nvGraphicFramePr>
          <p:cNvPr id="23555" name="Group 3">
            <a:extLst>
              <a:ext uri="{FF2B5EF4-FFF2-40B4-BE49-F238E27FC236}">
                <a16:creationId xmlns:a16="http://schemas.microsoft.com/office/drawing/2014/main" id="{19906BA5-E405-4ADF-8B96-98B3659CD524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627188"/>
          <a:ext cx="7175500" cy="410369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C0978C44-6808-4AB6-8A53-537032FBDC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3563"/>
          </a:xfrm>
        </p:spPr>
        <p:txBody>
          <a:bodyPr/>
          <a:lstStyle/>
          <a:p>
            <a:r>
              <a:rPr lang="en-US" altLang="zh-CN" sz="3200"/>
              <a:t>SC</a:t>
            </a:r>
            <a:r>
              <a:rPr lang="zh-CN" altLang="en-US" sz="3200"/>
              <a:t>表</a:t>
            </a:r>
          </a:p>
        </p:txBody>
      </p:sp>
      <p:graphicFrame>
        <p:nvGraphicFramePr>
          <p:cNvPr id="24579" name="Group 3">
            <a:extLst>
              <a:ext uri="{FF2B5EF4-FFF2-40B4-BE49-F238E27FC236}">
                <a16:creationId xmlns:a16="http://schemas.microsoft.com/office/drawing/2014/main" id="{AA3BD0C6-F346-4496-B306-3332A5F76A70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1700213"/>
          <a:ext cx="5346700" cy="3186114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  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524D6C1-8DD6-49AF-BBEF-F4C2476592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347D27E-453F-45B1-9178-DBA65FE0B9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25538"/>
            <a:ext cx="6508750" cy="439261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3.3 </a:t>
            </a:r>
            <a:r>
              <a:rPr lang="zh-CN" altLang="en-US">
                <a:solidFill>
                  <a:srgbClr val="0066FF"/>
                </a:solidFill>
              </a:rPr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09D8FA39-CE1B-4839-A7A4-3BB3675CF3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0E6E0E-5178-458C-AC45-7789DD38F8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7001AF8-FD57-4AFE-8D8A-79B58D28BB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098550"/>
            <a:ext cx="6508750" cy="499427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3.1 SQL</a:t>
            </a:r>
            <a:r>
              <a:rPr lang="zh-CN" altLang="en-US">
                <a:solidFill>
                  <a:srgbClr val="0066FF"/>
                </a:solidFill>
              </a:rPr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3.4 </a:t>
            </a:r>
            <a:r>
              <a:rPr lang="zh-CN" altLang="en-US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  <a:endParaRPr lang="zh-CN" altLang="en-US" sz="320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16799F9-964F-4AE7-8E1C-BB3AC2DB30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+mn-lt"/>
              </a:rPr>
              <a:t>3.3  </a:t>
            </a:r>
            <a:r>
              <a:rPr lang="zh-CN" altLang="en-US" sz="3600">
                <a:latin typeface="+mn-lt"/>
              </a:rPr>
              <a:t>数据定义 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EDF34ED-ECCB-454D-8B4F-9AC1F62D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193800"/>
            <a:ext cx="7961313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sz="2800" b="1">
                <a:latin typeface="+mn-lt"/>
              </a:rPr>
              <a:t>SQL</a:t>
            </a:r>
            <a:r>
              <a:rPr lang="zh-CN" altLang="en-US" sz="2800" b="1">
                <a:latin typeface="+mn-lt"/>
              </a:rPr>
              <a:t>的数据定义功能</a:t>
            </a:r>
            <a:r>
              <a:rPr lang="en-US" altLang="zh-CN" sz="2800" b="1">
                <a:latin typeface="+mn-lt"/>
              </a:rPr>
              <a:t>: 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模式定义 （schema [ˈskimə]）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表定义</a:t>
            </a:r>
            <a:endParaRPr lang="zh-CN" altLang="en-US" sz="2000" b="1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>
                <a:latin typeface="+mn-lt"/>
              </a:rPr>
              <a:t>视图和索引的定义 </a:t>
            </a:r>
          </a:p>
        </p:txBody>
      </p:sp>
      <p:pic>
        <p:nvPicPr>
          <p:cNvPr id="26627" name="图片 1" descr="QQ截图20160317122503">
            <a:extLst>
              <a:ext uri="{FF2B5EF4-FFF2-40B4-BE49-F238E27FC236}">
                <a16:creationId xmlns:a16="http://schemas.microsoft.com/office/drawing/2014/main" id="{FD88EE5B-5559-4A7F-A88C-5DB73CCB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573463"/>
            <a:ext cx="81803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1926C466-880A-4ED1-813F-54F467CD5C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6050" y="188913"/>
            <a:ext cx="6105525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模式</a:t>
            </a: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7031FB1F-DA17-4320-8075-DD0E45D4AA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5763" y="3573463"/>
            <a:ext cx="8650287" cy="2592387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noProof="1"/>
              <a:t>RDBMS</a:t>
            </a:r>
            <a:r>
              <a:rPr lang="zh-CN" altLang="en-US" noProof="1"/>
              <a:t>提供了一个层次化的数据库对象命名机制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</a:t>
            </a:r>
            <a:r>
              <a:rPr lang="en-US" altLang="zh-CN" sz="2000" noProof="1"/>
              <a:t>RDBMS</a:t>
            </a:r>
            <a:r>
              <a:rPr lang="zh-CN" altLang="en-US" sz="2000" noProof="1"/>
              <a:t>可以建立多个数据库（</a:t>
            </a:r>
            <a:r>
              <a:rPr lang="en-US" altLang="zh-CN" sz="2000" noProof="1"/>
              <a:t>Database</a:t>
            </a:r>
            <a:r>
              <a:rPr lang="zh-CN" altLang="en-US" sz="2000" noProof="1"/>
              <a:t>）</a:t>
            </a:r>
            <a:endParaRPr lang="en-US" altLang="x-none" sz="2000" noProof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一个数据库可以建立多个模式（</a:t>
            </a:r>
            <a:r>
              <a:rPr lang="en-US" altLang="zh-CN" sz="2000" noProof="1"/>
              <a:t>Schema</a:t>
            </a:r>
            <a:r>
              <a:rPr lang="zh-CN" altLang="en-US" sz="2000" noProof="1"/>
              <a:t>）</a:t>
            </a:r>
            <a:endParaRPr lang="en-US" altLang="x-none" sz="2000" noProof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noProof="1"/>
              <a:t>一个模式可以包括多个表（</a:t>
            </a:r>
            <a:r>
              <a:rPr lang="en-US" altLang="zh-CN" sz="2000" noProof="1"/>
              <a:t>Table</a:t>
            </a:r>
            <a:r>
              <a:rPr lang="zh-CN" altLang="en-US" sz="2000" noProof="1"/>
              <a:t>）视图（</a:t>
            </a:r>
            <a:r>
              <a:rPr lang="en-US" altLang="zh-CN" sz="2000" noProof="1">
                <a:sym typeface="+mn-ea"/>
              </a:rPr>
              <a:t>View</a:t>
            </a:r>
            <a:r>
              <a:rPr lang="zh-CN" altLang="en-US" sz="2000" noProof="1"/>
              <a:t>）索引（</a:t>
            </a:r>
            <a:r>
              <a:rPr lang="en-US" altLang="zh-CN" sz="2000" noProof="1"/>
              <a:t>Index</a:t>
            </a:r>
            <a:r>
              <a:rPr lang="zh-CN" altLang="en-US" sz="2000" noProof="1"/>
              <a:t>）等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noProof="1"/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注：</a:t>
            </a:r>
            <a:r>
              <a:rPr lang="en-US" altLang="zh-CN" sz="2000" noProof="1">
                <a:solidFill>
                  <a:srgbClr val="0066FF"/>
                </a:solidFill>
              </a:rPr>
              <a:t>SQL</a:t>
            </a:r>
            <a:r>
              <a:rPr lang="zh-CN" altLang="en-US" sz="2000" noProof="1">
                <a:solidFill>
                  <a:srgbClr val="0066FF"/>
                </a:solidFill>
              </a:rPr>
              <a:t>中的模式</a:t>
            </a:r>
            <a:r>
              <a:rPr lang="zh-CN" altLang="en-US" sz="2000" noProof="1"/>
              <a:t>与</a:t>
            </a:r>
            <a:r>
              <a:rPr lang="zh-CN" altLang="en-US" sz="2000" noProof="1">
                <a:solidFill>
                  <a:srgbClr val="0066FF"/>
                </a:solidFill>
              </a:rPr>
              <a:t>数据模型中的模式</a:t>
            </a:r>
            <a:r>
              <a:rPr lang="zh-CN" altLang="en-US" sz="2000" noProof="1"/>
              <a:t>含义不同</a:t>
            </a:r>
          </a:p>
        </p:txBody>
      </p:sp>
      <p:sp>
        <p:nvSpPr>
          <p:cNvPr id="27651" name="Rectangle 9">
            <a:extLst>
              <a:ext uri="{FF2B5EF4-FFF2-40B4-BE49-F238E27FC236}">
                <a16:creationId xmlns:a16="http://schemas.microsoft.com/office/drawing/2014/main" id="{B2CDFD11-703A-4D85-9D8E-BC0C47B9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157288"/>
            <a:ext cx="3529012" cy="220027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2" name="矩形 12">
            <a:extLst>
              <a:ext uri="{FF2B5EF4-FFF2-40B4-BE49-F238E27FC236}">
                <a16:creationId xmlns:a16="http://schemas.microsoft.com/office/drawing/2014/main" id="{CF3A8775-91F4-4BFD-9997-63507BA7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1300163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数据库（有的系统称为目录）</a:t>
            </a:r>
          </a:p>
        </p:txBody>
      </p:sp>
      <p:sp>
        <p:nvSpPr>
          <p:cNvPr id="27653" name="AutoShape 10">
            <a:extLst>
              <a:ext uri="{FF2B5EF4-FFF2-40B4-BE49-F238E27FC236}">
                <a16:creationId xmlns:a16="http://schemas.microsoft.com/office/drawing/2014/main" id="{74D7FAA7-751C-49D5-9692-CAF3C3F8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1700213"/>
            <a:ext cx="252413" cy="409575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sp>
        <p:nvSpPr>
          <p:cNvPr id="27654" name="矩形 14">
            <a:extLst>
              <a:ext uri="{FF2B5EF4-FFF2-40B4-BE49-F238E27FC236}">
                <a16:creationId xmlns:a16="http://schemas.microsoft.com/office/drawing/2014/main" id="{D96670BC-987C-4890-B140-D4EC50789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10978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模式</a:t>
            </a:r>
          </a:p>
        </p:txBody>
      </p:sp>
      <p:sp>
        <p:nvSpPr>
          <p:cNvPr id="27655" name="矩形 15">
            <a:extLst>
              <a:ext uri="{FF2B5EF4-FFF2-40B4-BE49-F238E27FC236}">
                <a16:creationId xmlns:a16="http://schemas.microsoft.com/office/drawing/2014/main" id="{873B0E70-0BC4-4FAD-910B-C2FDF2AF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2813050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表以及视图、索引等</a:t>
            </a:r>
          </a:p>
        </p:txBody>
      </p:sp>
      <p:sp>
        <p:nvSpPr>
          <p:cNvPr id="27656" name="AutoShape 10">
            <a:extLst>
              <a:ext uri="{FF2B5EF4-FFF2-40B4-BE49-F238E27FC236}">
                <a16:creationId xmlns:a16="http://schemas.microsoft.com/office/drawing/2014/main" id="{96DDDA19-674F-4A24-BA4C-74B606FD8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473325"/>
            <a:ext cx="249237" cy="411163"/>
          </a:xfrm>
          <a:prstGeom prst="downArrow">
            <a:avLst>
              <a:gd name="adj1" fmla="val 50000"/>
              <a:gd name="adj2" fmla="val 58144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1">
            <a:extLst>
              <a:ext uri="{FF2B5EF4-FFF2-40B4-BE49-F238E27FC236}">
                <a16:creationId xmlns:a16="http://schemas.microsoft.com/office/drawing/2014/main" id="{90390073-B511-447E-93C8-487DF4FD2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250950"/>
            <a:ext cx="29749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/>
              <a:t>新建数据库</a:t>
            </a:r>
          </a:p>
        </p:txBody>
      </p:sp>
      <p:sp>
        <p:nvSpPr>
          <p:cNvPr id="28674" name="文本框 2">
            <a:extLst>
              <a:ext uri="{FF2B5EF4-FFF2-40B4-BE49-F238E27FC236}">
                <a16:creationId xmlns:a16="http://schemas.microsoft.com/office/drawing/2014/main" id="{A7DE30FE-8189-4C3F-AACE-10DB53FB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374900"/>
            <a:ext cx="676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CREATE DATABASE STUDENT</a:t>
            </a:r>
          </a:p>
        </p:txBody>
      </p:sp>
      <p:sp>
        <p:nvSpPr>
          <p:cNvPr id="28675" name="文本框 3">
            <a:extLst>
              <a:ext uri="{FF2B5EF4-FFF2-40B4-BE49-F238E27FC236}">
                <a16:creationId xmlns:a16="http://schemas.microsoft.com/office/drawing/2014/main" id="{FB9FFDC3-BE6B-482B-BE80-40B7A539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216400"/>
            <a:ext cx="554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SQLserver</a:t>
            </a:r>
            <a:r>
              <a:rPr lang="zh-CN" altLang="en-US"/>
              <a:t>中，点击</a:t>
            </a:r>
            <a:r>
              <a:rPr lang="en-US" altLang="zh-CN"/>
              <a:t>“</a:t>
            </a:r>
            <a:r>
              <a:rPr lang="zh-CN" altLang="en-US"/>
              <a:t>新建查询</a:t>
            </a:r>
            <a:r>
              <a:rPr lang="en-US" altLang="zh-CN"/>
              <a:t>”</a:t>
            </a:r>
            <a:r>
              <a:rPr lang="zh-CN" altLang="en-US"/>
              <a:t>，输入上面的语句。</a:t>
            </a:r>
          </a:p>
        </p:txBody>
      </p:sp>
      <p:sp>
        <p:nvSpPr>
          <p:cNvPr id="28676" name="文本框 4">
            <a:extLst>
              <a:ext uri="{FF2B5EF4-FFF2-40B4-BE49-F238E27FC236}">
                <a16:creationId xmlns:a16="http://schemas.microsoft.com/office/drawing/2014/main" id="{48C53CB4-BE7D-424C-94ED-94FE9374A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4838700"/>
            <a:ext cx="5541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刷新左侧</a:t>
            </a:r>
            <a:r>
              <a:rPr lang="en-US" altLang="zh-CN"/>
              <a:t>“</a:t>
            </a:r>
            <a:r>
              <a:rPr lang="zh-CN" altLang="en-US"/>
              <a:t>对象资源管理器</a:t>
            </a:r>
            <a:r>
              <a:rPr lang="en-US" altLang="zh-CN"/>
              <a:t>”</a:t>
            </a:r>
            <a:r>
              <a:rPr lang="zh-CN" altLang="en-US"/>
              <a:t>，可以看到新建的数据库。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F933E86-19A0-4433-8FE6-D237C4ACCB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90E7578-F7A8-4FE5-94E5-6E2F952E92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3.3.1 </a:t>
            </a:r>
            <a:r>
              <a:rPr lang="zh-CN" altLang="en-US" dirty="0">
                <a:solidFill>
                  <a:srgbClr val="00B050"/>
                </a:solidFill>
              </a:rPr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1" descr="QQ截图20180324144807">
            <a:extLst>
              <a:ext uri="{FF2B5EF4-FFF2-40B4-BE49-F238E27FC236}">
                <a16:creationId xmlns:a16="http://schemas.microsoft.com/office/drawing/2014/main" id="{7C14ECB6-2F4D-4FE7-B9EC-864D4A83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885825"/>
            <a:ext cx="644207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图片 1" descr="QQ截图20160316223317">
            <a:extLst>
              <a:ext uri="{FF2B5EF4-FFF2-40B4-BE49-F238E27FC236}">
                <a16:creationId xmlns:a16="http://schemas.microsoft.com/office/drawing/2014/main" id="{5FDC476B-DA9E-4045-9DC0-44E142EF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838200"/>
            <a:ext cx="20161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文本框 2">
            <a:extLst>
              <a:ext uri="{FF2B5EF4-FFF2-40B4-BE49-F238E27FC236}">
                <a16:creationId xmlns:a16="http://schemas.microsoft.com/office/drawing/2014/main" id="{130936A2-BC6F-453F-BAF6-C5F0E094E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1925"/>
            <a:ext cx="26860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</a:rPr>
              <a:t>新建数据库用户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A215CEF9-7579-4851-9984-859E811F73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定义模式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E0DF4A5-8E80-48F9-8E23-B90913CC82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4938" y="1101725"/>
            <a:ext cx="8683625" cy="527208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3.1] </a:t>
            </a:r>
            <a:r>
              <a:rPr lang="zh-CN" altLang="en-US" sz="2400"/>
              <a:t>为</a:t>
            </a:r>
            <a:r>
              <a:rPr lang="zh-CN" altLang="en-US" sz="2400" u="sng"/>
              <a:t>用户</a:t>
            </a:r>
            <a:r>
              <a:rPr lang="en-US" altLang="zh-CN" sz="2400" u="sng"/>
              <a:t>WANG</a:t>
            </a:r>
            <a:r>
              <a:rPr lang="zh-CN" altLang="en-US" sz="2400"/>
              <a:t>定义一个</a:t>
            </a:r>
            <a:r>
              <a:rPr lang="zh-CN" altLang="en-US" sz="2400" u="sng"/>
              <a:t>学生</a:t>
            </a:r>
            <a:r>
              <a:rPr lang="en-US" altLang="zh-CN" sz="2400" u="sng"/>
              <a:t>-</a:t>
            </a:r>
            <a:r>
              <a:rPr lang="zh-CN" altLang="en-US" sz="2400" u="sng"/>
              <a:t>课程模式</a:t>
            </a:r>
            <a:r>
              <a:rPr lang="en-US" altLang="zh-CN" sz="2400" u="sng"/>
              <a:t>S-T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</a:t>
            </a:r>
            <a:r>
              <a:rPr lang="en-US" altLang="zh-CN" sz="1800">
                <a:solidFill>
                  <a:srgbClr val="0066FF"/>
                </a:solidFill>
              </a:rPr>
              <a:t>CREATE SCHEMA "S-T" AUTHORIZATION WANG;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66FF"/>
                </a:solidFill>
                <a:sym typeface="Arial" panose="020B0604020202020204" pitchFamily="34" charset="0"/>
              </a:rPr>
              <a:t>  </a:t>
            </a:r>
            <a:r>
              <a:rPr lang="zh-CN" altLang="en-US" sz="2400">
                <a:solidFill>
                  <a:srgbClr val="0066FF"/>
                </a:solidFill>
                <a:sym typeface="Arial" panose="020B0604020202020204" pitchFamily="34" charset="0"/>
              </a:rPr>
              <a:t>  </a:t>
            </a:r>
            <a:r>
              <a:rPr lang="en-US" altLang="zh-CN" sz="1800">
                <a:sym typeface="Arial" panose="020B0604020202020204" pitchFamily="34" charset="0"/>
              </a:rPr>
              <a:t>authorization</a:t>
            </a:r>
            <a:r>
              <a:rPr lang="zh-CN" altLang="en-US" sz="1800">
                <a:sym typeface="Arial" panose="020B0604020202020204" pitchFamily="34" charset="0"/>
              </a:rPr>
              <a:t>：授权</a:t>
            </a:r>
            <a:r>
              <a:rPr lang="en-US" altLang="zh-CN" sz="1800"/>
              <a:t> 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注意：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首先检查数据库中是否存在WANG。如果没有，需先创建该用户。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创建用户语句格式：P143 （4.2 数据库安全性控制）。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/>
              <a:t>    也可以</a:t>
            </a:r>
            <a:r>
              <a:rPr lang="zh-CN" altLang="en-US" sz="1800">
                <a:solidFill>
                  <a:srgbClr val="FF0000"/>
                </a:solidFill>
              </a:rPr>
              <a:t>使用DBMS直接用对话窗口新建用户</a:t>
            </a:r>
            <a:r>
              <a:rPr lang="zh-CN" altLang="en-US" sz="1800"/>
              <a:t>。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8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/>
              <a:t>    MS SQL server </a:t>
            </a:r>
            <a:r>
              <a:rPr lang="zh-CN" altLang="en-US" sz="1800"/>
              <a:t>中文版将</a:t>
            </a:r>
            <a:r>
              <a:rPr lang="en-US" altLang="zh-CN" sz="1800"/>
              <a:t>Schema</a:t>
            </a:r>
            <a:r>
              <a:rPr lang="zh-CN" altLang="en-US" sz="1800"/>
              <a:t>翻译为：架构   </a:t>
            </a:r>
            <a:r>
              <a:rPr lang="zh-CN" altLang="en-US" sz="2000">
                <a:solidFill>
                  <a:srgbClr val="0066FF"/>
                </a:solidFill>
              </a:rPr>
              <a:t>      </a:t>
            </a:r>
          </a:p>
        </p:txBody>
      </p:sp>
      <p:pic>
        <p:nvPicPr>
          <p:cNvPr id="31747" name="图片 1" descr="QQ截图20160316223317">
            <a:extLst>
              <a:ext uri="{FF2B5EF4-FFF2-40B4-BE49-F238E27FC236}">
                <a16:creationId xmlns:a16="http://schemas.microsoft.com/office/drawing/2014/main" id="{7A381610-7EE9-4B3C-AF11-B5838032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942975"/>
            <a:ext cx="2016125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748" name="直接箭头连接符 1">
            <a:extLst>
              <a:ext uri="{FF2B5EF4-FFF2-40B4-BE49-F238E27FC236}">
                <a16:creationId xmlns:a16="http://schemas.microsoft.com/office/drawing/2014/main" id="{2508FC6D-F645-41A7-B858-31B679F579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35600" y="3644900"/>
            <a:ext cx="2233613" cy="2166938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1">
            <a:extLst>
              <a:ext uri="{FF2B5EF4-FFF2-40B4-BE49-F238E27FC236}">
                <a16:creationId xmlns:a16="http://schemas.microsoft.com/office/drawing/2014/main" id="{63C8C44C-17CB-4D69-B863-D00D414BE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79089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>
                <a:sym typeface="Arial" panose="020B0604020202020204" pitchFamily="34" charset="0"/>
              </a:rPr>
              <a:t> [</a:t>
            </a:r>
            <a:r>
              <a:rPr lang="zh-CN" altLang="en-US" sz="2400" b="1">
                <a:sym typeface="Arial" panose="020B0604020202020204" pitchFamily="34" charset="0"/>
              </a:rPr>
              <a:t>例</a:t>
            </a:r>
            <a:r>
              <a:rPr lang="en-US" altLang="zh-CN" sz="2400" b="1">
                <a:sym typeface="Arial" panose="020B0604020202020204" pitchFamily="34" charset="0"/>
              </a:rPr>
              <a:t>3.2] CREATE SCHEMA AUTHORIZATION WANG</a:t>
            </a:r>
            <a:r>
              <a:rPr lang="zh-CN" altLang="en-US" sz="2400" b="1">
                <a:sym typeface="Arial" panose="020B0604020202020204" pitchFamily="34" charset="0"/>
              </a:rPr>
              <a:t>;</a:t>
            </a:r>
            <a:endParaRPr lang="zh-CN" altLang="en-US" sz="2400" b="1"/>
          </a:p>
          <a:p>
            <a:pPr lvl="1">
              <a:lnSpc>
                <a:spcPct val="20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  该语句没有指定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模式名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  <a:r>
              <a:rPr lang="zh-CN" altLang="en-US" sz="2400" b="1">
                <a:sym typeface="Arial" panose="020B0604020202020204" pitchFamily="34" charset="0"/>
              </a:rPr>
              <a:t>，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模式名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  <a:r>
              <a:rPr lang="zh-CN" altLang="en-US" sz="2400" b="1">
                <a:sym typeface="Arial" panose="020B0604020202020204" pitchFamily="34" charset="0"/>
              </a:rPr>
              <a:t>隐含为</a:t>
            </a:r>
            <a:r>
              <a:rPr lang="en-US" altLang="zh-CN" sz="2400" b="1">
                <a:sym typeface="Arial" panose="020B0604020202020204" pitchFamily="34" charset="0"/>
              </a:rPr>
              <a:t>&lt;</a:t>
            </a:r>
            <a:r>
              <a:rPr lang="zh-CN" altLang="en-US" sz="2400" b="1">
                <a:sym typeface="Arial" panose="020B0604020202020204" pitchFamily="34" charset="0"/>
              </a:rPr>
              <a:t>用户名</a:t>
            </a:r>
            <a:r>
              <a:rPr lang="en-US" altLang="zh-CN" sz="2400" b="1">
                <a:sym typeface="Arial" panose="020B0604020202020204" pitchFamily="34" charset="0"/>
              </a:rPr>
              <a:t>&gt;</a:t>
            </a:r>
          </a:p>
          <a:p>
            <a:pPr lvl="1">
              <a:lnSpc>
                <a:spcPct val="200000"/>
              </a:lnSpc>
            </a:pPr>
            <a:endParaRPr lang="zh-CN" altLang="en-US" b="1">
              <a:sym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SQL server 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中，默认用户为 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，在没有创建模式的情况下，默认的模式名为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，所以表名为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dbo.*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。为了便于描述，后面的例题及实验中，未声明处均使用默认模式。</a:t>
            </a:r>
            <a:r>
              <a:rPr lang="en-US" altLang="zh-CN" b="1">
                <a:solidFill>
                  <a:srgbClr val="0066FF"/>
                </a:solidFill>
                <a:sym typeface="Arial" panose="020B0604020202020204" pitchFamily="34" charset="0"/>
              </a:rPr>
              <a:t> </a:t>
            </a:r>
            <a:r>
              <a:rPr lang="zh-CN" altLang="en-US" b="1">
                <a:solidFill>
                  <a:srgbClr val="0066FF"/>
                </a:solidFill>
                <a:sym typeface="Arial" panose="020B0604020202020204" pitchFamily="34" charset="0"/>
              </a:rPr>
              <a:t>）</a:t>
            </a:r>
            <a:endParaRPr lang="zh-CN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A7390EB-BD28-4BCE-B390-301F4E77BE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35846E2A-55EB-4689-81C5-A914F13255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/>
              <a:t>定义模式实际上定义了一个</a:t>
            </a:r>
            <a:r>
              <a:rPr lang="zh-CN" altLang="en-US" noProof="1">
                <a:solidFill>
                  <a:srgbClr val="FF00FF"/>
                </a:solidFill>
              </a:rPr>
              <a:t>命名空间</a:t>
            </a:r>
            <a:r>
              <a:rPr lang="zh-CN" altLang="en-US" noProof="1"/>
              <a:t>。</a:t>
            </a:r>
          </a:p>
          <a:p>
            <a:pPr eaLnBrk="1" hangingPunct="1">
              <a:lnSpc>
                <a:spcPct val="120000"/>
              </a:lnSpc>
            </a:pPr>
            <a:endParaRPr lang="zh-CN" altLang="en-US" noProof="1"/>
          </a:p>
          <a:p>
            <a:pPr eaLnBrk="1" hangingPunct="1">
              <a:lnSpc>
                <a:spcPct val="120000"/>
              </a:lnSpc>
            </a:pPr>
            <a:r>
              <a:rPr lang="zh-CN" altLang="en-US" noProof="1"/>
              <a:t>在这个空间中可以定义该模式包含的数据库对象，例如基本表、视图、索引等。</a:t>
            </a:r>
          </a:p>
          <a:p>
            <a:pPr marL="45720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在</a:t>
            </a:r>
            <a:r>
              <a:rPr lang="en-US" altLang="zh-CN" sz="1710" noProof="1"/>
              <a:t>CREATE SCHEMA</a:t>
            </a:r>
            <a:r>
              <a:rPr lang="zh-CN" altLang="en-US" sz="1710" noProof="1"/>
              <a:t>中可以接受</a:t>
            </a:r>
            <a:r>
              <a:rPr lang="en-US" altLang="zh-CN" sz="1710" noProof="1"/>
              <a:t>CREATE TABLE</a:t>
            </a:r>
            <a:r>
              <a:rPr lang="zh-CN" altLang="en-US" sz="1710" noProof="1"/>
              <a:t>，</a:t>
            </a:r>
            <a:r>
              <a:rPr lang="en-US" altLang="zh-CN" sz="1710" noProof="1"/>
              <a:t>CREATE VIEW</a:t>
            </a:r>
            <a:r>
              <a:rPr lang="zh-CN" altLang="en-US" sz="1710" noProof="1"/>
              <a:t>和</a:t>
            </a:r>
            <a:r>
              <a:rPr lang="en-US" altLang="zh-CN" sz="1710" noProof="1"/>
              <a:t>GRANT</a:t>
            </a:r>
            <a:r>
              <a:rPr lang="zh-CN" altLang="en-US" sz="1710" noProof="1"/>
              <a:t>子句。格式如下：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>
                <a:solidFill>
                  <a:srgbClr val="0066FF"/>
                </a:solidFill>
              </a:rPr>
              <a:t>CREATE SCHEMA &lt;</a:t>
            </a:r>
            <a:r>
              <a:rPr lang="zh-CN" altLang="en-US" sz="1710" noProof="1">
                <a:solidFill>
                  <a:srgbClr val="0066FF"/>
                </a:solidFill>
              </a:rPr>
              <a:t>模式名</a:t>
            </a:r>
            <a:r>
              <a:rPr lang="en-US" altLang="zh-CN" sz="1710" noProof="1">
                <a:solidFill>
                  <a:srgbClr val="0066FF"/>
                </a:solidFill>
              </a:rPr>
              <a:t>&gt; AUTHORIZATION &lt;</a:t>
            </a:r>
            <a:r>
              <a:rPr lang="zh-CN" altLang="en-US" sz="1710" noProof="1">
                <a:solidFill>
                  <a:srgbClr val="0066FF"/>
                </a:solidFill>
              </a:rPr>
              <a:t>用户名</a:t>
            </a:r>
            <a:r>
              <a:rPr lang="en-US" altLang="zh-CN" sz="1710" noProof="1">
                <a:solidFill>
                  <a:srgbClr val="0066FF"/>
                </a:solidFill>
              </a:rPr>
              <a:t>&gt;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25" noProof="1">
                <a:solidFill>
                  <a:srgbClr val="0066FF"/>
                </a:solidFill>
              </a:rPr>
              <a:t>[&lt;</a:t>
            </a:r>
            <a:r>
              <a:rPr lang="zh-CN" altLang="en-US" sz="1425" noProof="1">
                <a:solidFill>
                  <a:srgbClr val="0066FF"/>
                </a:solidFill>
              </a:rPr>
              <a:t>表定义子句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&gt;|&lt;</a:t>
            </a:r>
            <a:r>
              <a:rPr lang="zh-CN" altLang="en-US" sz="1425" noProof="1">
                <a:solidFill>
                  <a:srgbClr val="0066FF"/>
                </a:solidFill>
              </a:rPr>
              <a:t>视图定义子句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&gt;|&lt;</a:t>
            </a:r>
            <a:r>
              <a:rPr lang="zh-CN" altLang="en-US" sz="1425" noProof="1">
                <a:solidFill>
                  <a:srgbClr val="0066FF"/>
                </a:solidFill>
              </a:rPr>
              <a:t>授权定义子句</a:t>
            </a:r>
            <a:r>
              <a:rPr lang="en-US" altLang="zh-CN" sz="1425" noProof="1">
                <a:solidFill>
                  <a:srgbClr val="0066FF"/>
                </a:solidFill>
              </a:rPr>
              <a:t>&gt;]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00815895-AF44-4097-BF1A-0C2049217E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60430C35-3D15-4080-A88A-C17AA6A139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71550"/>
            <a:ext cx="8229600" cy="5222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3.3]</a:t>
            </a:r>
            <a:r>
              <a:rPr lang="zh-CN" altLang="en-US" sz="2400"/>
              <a:t>为用户</a:t>
            </a:r>
            <a:r>
              <a:rPr lang="en-US" altLang="zh-CN" sz="2400"/>
              <a:t>ZHANG</a:t>
            </a:r>
            <a:r>
              <a:rPr lang="zh-CN" altLang="en-US" sz="2400"/>
              <a:t>创建了一个模式</a:t>
            </a:r>
            <a:r>
              <a:rPr lang="en-US" altLang="zh-CN" sz="2400"/>
              <a:t>TEST</a:t>
            </a:r>
            <a:r>
              <a:rPr lang="zh-CN" altLang="en-US" sz="2400"/>
              <a:t>，并且在其中定义一个表</a:t>
            </a:r>
            <a:r>
              <a:rPr lang="en-US" altLang="zh-CN" sz="2400"/>
              <a:t>TAB1</a:t>
            </a:r>
            <a:r>
              <a:rPr lang="zh-CN" altLang="en-US" sz="2400"/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CREATE SCHEMA TEST AUTHORIZATION WANG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CREATE TABLE TAB1</a:t>
            </a:r>
            <a:r>
              <a:rPr lang="zh-CN" altLang="en-US" sz="2000">
                <a:solidFill>
                  <a:srgbClr val="0066FF"/>
                </a:solidFill>
              </a:rPr>
              <a:t>   ( </a:t>
            </a:r>
            <a:r>
              <a:rPr lang="en-US" altLang="zh-CN" sz="2000">
                <a:solidFill>
                  <a:srgbClr val="0066FF"/>
                </a:solidFill>
              </a:rPr>
              <a:t>COL1 SMALLINT</a:t>
            </a:r>
            <a:r>
              <a:rPr lang="zh-CN" altLang="en-US" sz="2000">
                <a:solidFill>
                  <a:srgbClr val="0066FF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COL2 INT</a:t>
            </a:r>
            <a:r>
              <a:rPr lang="zh-CN" altLang="en-US" sz="2000">
                <a:solidFill>
                  <a:srgbClr val="0066FF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COL3 CHAR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20</a:t>
            </a:r>
            <a:r>
              <a:rPr lang="zh-CN" altLang="en-US" sz="2000">
                <a:solidFill>
                  <a:srgbClr val="0066FF"/>
                </a:solidFill>
              </a:rPr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COL4 NUMERIC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10,3</a:t>
            </a:r>
            <a:r>
              <a:rPr lang="zh-CN" altLang="en-US" sz="2000">
                <a:solidFill>
                  <a:srgbClr val="0066FF"/>
                </a:solidFill>
              </a:rPr>
              <a:t>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66FF"/>
                </a:solidFill>
              </a:rPr>
              <a:t>                                            </a:t>
            </a:r>
            <a:r>
              <a:rPr lang="en-US" altLang="zh-CN" sz="2000">
                <a:solidFill>
                  <a:srgbClr val="0066FF"/>
                </a:solidFill>
              </a:rPr>
              <a:t>COL5 DECIMAL</a:t>
            </a:r>
            <a:r>
              <a:rPr lang="zh-CN" altLang="en-US" sz="2000">
                <a:solidFill>
                  <a:srgbClr val="0066FF"/>
                </a:solidFill>
              </a:rPr>
              <a:t>(</a:t>
            </a:r>
            <a:r>
              <a:rPr lang="en-US" altLang="zh-CN" sz="2000">
                <a:solidFill>
                  <a:srgbClr val="0066FF"/>
                </a:solidFill>
              </a:rPr>
              <a:t>5,2</a:t>
            </a:r>
            <a:r>
              <a:rPr lang="zh-CN" altLang="en-US" sz="2000">
                <a:solidFill>
                  <a:srgbClr val="0066FF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</a:rPr>
              <a:t>                                          </a:t>
            </a:r>
            <a:r>
              <a:rPr lang="zh-CN" altLang="en-US" sz="2000">
                <a:solidFill>
                  <a:srgbClr val="0066FF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TEST</a:t>
            </a:r>
            <a:r>
              <a:rPr lang="zh-CN" altLang="en-US" sz="2400"/>
              <a:t>模式建立成功，继续在TEST模式下建立表TAB2：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000">
                <a:solidFill>
                  <a:srgbClr val="0066FF"/>
                </a:solidFill>
              </a:rPr>
              <a:t>CREATE TABLE </a:t>
            </a:r>
            <a:r>
              <a:rPr lang="en-US" altLang="zh-CN" sz="2000">
                <a:solidFill>
                  <a:srgbClr val="FF0000"/>
                </a:solidFill>
              </a:rPr>
              <a:t>TEST.</a:t>
            </a:r>
            <a:r>
              <a:rPr lang="en-US" altLang="zh-CN" sz="2000">
                <a:solidFill>
                  <a:srgbClr val="0066FF"/>
                </a:solidFill>
              </a:rPr>
              <a:t>TAB2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sym typeface="Arial" panose="020B0604020202020204" pitchFamily="34" charset="0"/>
              </a:rPr>
              <a:t>              ( COL1 SMALLINT             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66FF"/>
                </a:solidFill>
                <a:sym typeface="Arial" panose="020B0604020202020204" pitchFamily="34" charset="0"/>
              </a:rPr>
              <a:t>              );</a:t>
            </a:r>
            <a:endParaRPr lang="en-US" altLang="zh-CN" sz="200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pic>
        <p:nvPicPr>
          <p:cNvPr id="34819" name="图片 1" descr="QQ截图20160316224358">
            <a:extLst>
              <a:ext uri="{FF2B5EF4-FFF2-40B4-BE49-F238E27FC236}">
                <a16:creationId xmlns:a16="http://schemas.microsoft.com/office/drawing/2014/main" id="{9FCA2B90-CE15-49EB-9092-9ACF60BB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276475"/>
            <a:ext cx="18605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QQ截图20160316225200">
            <a:extLst>
              <a:ext uri="{FF2B5EF4-FFF2-40B4-BE49-F238E27FC236}">
                <a16:creationId xmlns:a16="http://schemas.microsoft.com/office/drawing/2014/main" id="{C40265F6-6FA8-40C2-A67F-2AE1513C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994275"/>
            <a:ext cx="190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58EA058-37C4-41FA-AB86-568E5FDB4C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删除模式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FEFF74C9-2610-42B5-BEA7-3AF411832C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17563"/>
            <a:ext cx="8229600" cy="54737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/>
              <a:t>DROP SCHEMA &lt;</a:t>
            </a:r>
            <a:r>
              <a:rPr lang="zh-CN" altLang="en-US" sz="2400"/>
              <a:t>模式名</a:t>
            </a:r>
            <a:r>
              <a:rPr lang="en-US" altLang="zh-CN" sz="2400"/>
              <a:t>&gt; &lt;CASCADE|RESTRICT&gt;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>
                <a:solidFill>
                  <a:srgbClr val="0066FF"/>
                </a:solidFill>
              </a:rPr>
              <a:t>CASCADE（</a:t>
            </a:r>
            <a:r>
              <a:rPr lang="zh-CN" altLang="en-US">
                <a:solidFill>
                  <a:srgbClr val="0066FF"/>
                </a:solidFill>
              </a:rPr>
              <a:t>级联</a:t>
            </a:r>
            <a:r>
              <a:rPr lang="en-US" altLang="zh-CN">
                <a:solidFill>
                  <a:srgbClr val="0066FF"/>
                </a:solidFill>
              </a:rPr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删除模式的同时把该模式中所有的数据库对象全部删除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>
                <a:solidFill>
                  <a:srgbClr val="0066FF"/>
                </a:solidFill>
              </a:rPr>
              <a:t>RESTRICT（</a:t>
            </a:r>
            <a:r>
              <a:rPr lang="zh-CN" altLang="en-US">
                <a:solidFill>
                  <a:srgbClr val="0066FF"/>
                </a:solidFill>
              </a:rPr>
              <a:t>限制</a:t>
            </a:r>
            <a:r>
              <a:rPr lang="en-US" altLang="zh-CN">
                <a:solidFill>
                  <a:srgbClr val="0066FF"/>
                </a:solidFill>
              </a:rPr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如果该模式中定义了下属的数据库对象（如表、视图等），则拒绝该删除语句的执行。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仅当该模式中没有任何下属的对象时才能执行。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[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例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3.4]  DROP SCHEMA WANG CASCADE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         删除模式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ZHANG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，同时该模式中定义的表</a:t>
            </a:r>
            <a:r>
              <a:rPr lang="en-US" altLang="zh-CN" sz="2000">
                <a:solidFill>
                  <a:srgbClr val="00B050"/>
                </a:solidFill>
                <a:sym typeface="Arial" panose="020B0604020202020204" pitchFamily="34" charset="0"/>
              </a:rPr>
              <a:t>TAB1</a:t>
            </a:r>
            <a:r>
              <a:rPr lang="zh-CN" altLang="en-US" sz="2000">
                <a:solidFill>
                  <a:srgbClr val="00B050"/>
                </a:solidFill>
                <a:sym typeface="Arial" panose="020B0604020202020204" pitchFamily="34" charset="0"/>
              </a:rPr>
              <a:t>也被删除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5E2D2E55-843E-44C1-864F-BB088575CC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987B005-C80C-40A0-893E-9EBDA903B37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962025"/>
            <a:ext cx="8435975" cy="4946650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noProof="1">
                <a:solidFill>
                  <a:srgbClr val="0066FF"/>
                </a:solidFill>
              </a:rPr>
              <a:t>SQL</a:t>
            </a:r>
            <a:r>
              <a:rPr lang="zh-CN" altLang="en-US" noProof="1">
                <a:solidFill>
                  <a:srgbClr val="0066FF"/>
                </a:solidFill>
              </a:rPr>
              <a:t>（</a:t>
            </a:r>
            <a:r>
              <a:rPr lang="en-US" altLang="zh-CN" noProof="1">
                <a:solidFill>
                  <a:srgbClr val="0066FF"/>
                </a:solidFill>
              </a:rPr>
              <a:t>Structured Query Language</a:t>
            </a:r>
            <a:r>
              <a:rPr lang="zh-CN" altLang="en-US" noProof="1">
                <a:solidFill>
                  <a:srgbClr val="0066FF"/>
                </a:solidFill>
              </a:rPr>
              <a:t>）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    结构化查询语言</a:t>
            </a:r>
          </a:p>
          <a:p>
            <a:pPr lvl="1"/>
            <a:r>
              <a:rPr lang="zh-CN" altLang="en-US" sz="1710" noProof="1">
                <a:sym typeface="+mn-ea"/>
              </a:rPr>
              <a:t>      关系数据库的标准语言。</a:t>
            </a:r>
          </a:p>
          <a:p>
            <a:pPr lvl="1"/>
            <a:r>
              <a:rPr lang="zh-CN" altLang="en-US" sz="1710" noProof="1"/>
              <a:t>      是一个通用的、功能极强的关系数据库语言。</a:t>
            </a:r>
          </a:p>
          <a:p>
            <a:pPr lvl="1"/>
            <a:r>
              <a:rPr lang="zh-CN" altLang="en-US" sz="1710" noProof="1">
                <a:sym typeface="+mn-ea"/>
              </a:rPr>
              <a:t>      目前，没有一个数据库系统能够支持</a:t>
            </a:r>
            <a:r>
              <a:rPr lang="zh-CN" altLang="en-US" sz="1700" noProof="1">
                <a:solidFill>
                  <a:srgbClr val="0066FF"/>
                </a:solidFill>
                <a:sym typeface="+mn-ea"/>
              </a:rPr>
              <a:t>标准</a:t>
            </a:r>
            <a:r>
              <a:rPr lang="zh-CN" altLang="en-US" sz="1710" noProof="1">
                <a:solidFill>
                  <a:srgbClr val="0066FF"/>
                </a:solidFill>
                <a:sym typeface="+mn-ea"/>
              </a:rPr>
              <a:t>SQL</a:t>
            </a:r>
            <a:r>
              <a:rPr lang="zh-CN" altLang="en-US" sz="1710" noProof="1">
                <a:sym typeface="+mn-ea"/>
              </a:rPr>
              <a:t>的全部概念和特性。</a:t>
            </a:r>
            <a:endParaRPr lang="zh-CN" altLang="en-US" sz="1710" noProof="1">
              <a:cs typeface="+mn-cs"/>
            </a:endParaRPr>
          </a:p>
          <a:p>
            <a:pPr lvl="2"/>
            <a:r>
              <a:rPr lang="zh-CN" altLang="en-US" sz="1425" noProof="1">
                <a:sym typeface="+mn-ea"/>
              </a:rPr>
              <a:t>T-SQL （Transact-SQL） Microsoft SQL Server</a:t>
            </a:r>
          </a:p>
          <a:p>
            <a:pPr lvl="2"/>
            <a:r>
              <a:rPr lang="zh-CN" altLang="en-US" sz="1425" noProof="1"/>
              <a:t>PL</a:t>
            </a:r>
            <a:r>
              <a:rPr lang="en-US" altLang="zh-CN" sz="1425" noProof="1"/>
              <a:t>-</a:t>
            </a:r>
            <a:r>
              <a:rPr lang="zh-CN" altLang="en-US" sz="1425" noProof="1"/>
              <a:t>SQL（Procedural Language-SQL），Oracle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198C274-290D-48EE-9FB6-2F3E9A044F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76A8BFE-E2B5-41DF-B5B2-5F8F7B9F5F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39850"/>
            <a:ext cx="8002587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3.3.2 </a:t>
            </a:r>
            <a:r>
              <a:rPr lang="zh-CN" altLang="en-US" dirty="0">
                <a:solidFill>
                  <a:srgbClr val="00B050"/>
                </a:solidFill>
              </a:rPr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4F306E23-95A5-4287-A216-D244ACAE67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3.3.2 </a:t>
            </a:r>
            <a:r>
              <a:rPr lang="zh-CN" altLang="en-US" sz="3600"/>
              <a:t>基本表的定义、删除与修改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723644E9-3C28-42FE-A103-16A58F1385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950" y="981075"/>
            <a:ext cx="9036050" cy="5472113"/>
          </a:xfrm>
          <a:ln>
            <a:miter/>
          </a:ln>
        </p:spPr>
        <p:txBody>
          <a:bodyPr/>
          <a:lstStyle/>
          <a:p>
            <a:pPr algn="just" eaLnBrk="1" hangingPunct="1"/>
            <a:r>
              <a:rPr lang="zh-CN" altLang="en-US" noProof="1"/>
              <a:t>创建基本表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 noProof="1"/>
              <a:t>		</a:t>
            </a:r>
            <a:r>
              <a:rPr lang="en-US" altLang="zh-CN" sz="2200" noProof="1">
                <a:solidFill>
                  <a:srgbClr val="0066FF"/>
                </a:solidFill>
              </a:rPr>
              <a:t>CREATE TABLE &lt;</a:t>
            </a:r>
            <a:r>
              <a:rPr lang="zh-CN" altLang="en-US" sz="2200" noProof="1">
                <a:solidFill>
                  <a:srgbClr val="0066FF"/>
                </a:solidFill>
              </a:rPr>
              <a:t>表名</a:t>
            </a:r>
            <a:r>
              <a:rPr lang="en-US" altLang="zh-CN" sz="2200" noProof="1">
                <a:solidFill>
                  <a:srgbClr val="0066FF"/>
                </a:solidFill>
              </a:rPr>
              <a:t>&gt;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zh-CN" altLang="en-US" sz="2200" noProof="1">
                <a:solidFill>
                  <a:srgbClr val="0066FF"/>
                </a:solidFill>
              </a:rPr>
              <a:t>(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列名</a:t>
            </a:r>
            <a:r>
              <a:rPr lang="en-US" altLang="zh-CN" sz="2200" noProof="1">
                <a:solidFill>
                  <a:srgbClr val="0066FF"/>
                </a:solidFill>
              </a:rPr>
              <a:t>&gt; &lt;</a:t>
            </a:r>
            <a:r>
              <a:rPr lang="zh-CN" altLang="en-US" sz="2200" noProof="1">
                <a:solidFill>
                  <a:srgbClr val="0066FF"/>
                </a:solidFill>
              </a:rPr>
              <a:t>数据类型</a:t>
            </a:r>
            <a:r>
              <a:rPr lang="en-US" altLang="zh-CN" sz="2200" noProof="1">
                <a:solidFill>
                  <a:srgbClr val="0066FF"/>
                </a:solidFill>
              </a:rPr>
              <a:t>&gt;[ &lt;</a:t>
            </a:r>
            <a:r>
              <a:rPr lang="zh-CN" altLang="en-US" sz="2200" noProof="1">
                <a:solidFill>
                  <a:srgbClr val="0066FF"/>
                </a:solidFill>
              </a:rPr>
              <a:t>列级完整性约束条件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 ]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en-US" altLang="zh-CN" sz="2200" noProof="1">
                <a:solidFill>
                  <a:srgbClr val="0066FF"/>
                </a:solidFill>
              </a:rPr>
              <a:t>[</a:t>
            </a:r>
            <a:r>
              <a:rPr lang="zh-CN" altLang="en-US" sz="2200" noProof="1">
                <a:solidFill>
                  <a:srgbClr val="0066FF"/>
                </a:solidFill>
              </a:rPr>
              <a:t>,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列名</a:t>
            </a:r>
            <a:r>
              <a:rPr lang="en-US" altLang="zh-CN" sz="2200" noProof="1">
                <a:solidFill>
                  <a:srgbClr val="0066FF"/>
                </a:solidFill>
              </a:rPr>
              <a:t>&gt; &lt;</a:t>
            </a:r>
            <a:r>
              <a:rPr lang="zh-CN" altLang="en-US" sz="2200" noProof="1">
                <a:solidFill>
                  <a:srgbClr val="0066FF"/>
                </a:solidFill>
              </a:rPr>
              <a:t>数据类型</a:t>
            </a:r>
            <a:r>
              <a:rPr lang="en-US" altLang="zh-CN" sz="2200" noProof="1">
                <a:solidFill>
                  <a:srgbClr val="0066FF"/>
                </a:solidFill>
              </a:rPr>
              <a:t>&gt;[ &lt;</a:t>
            </a:r>
            <a:r>
              <a:rPr lang="zh-CN" altLang="en-US" sz="2200" noProof="1">
                <a:solidFill>
                  <a:srgbClr val="0066FF"/>
                </a:solidFill>
              </a:rPr>
              <a:t>列级完整性约束条件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&gt;] ]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200" noProof="1">
                <a:solidFill>
                  <a:srgbClr val="0066FF"/>
                </a:solidFill>
                <a:latin typeface="Courier New" panose="02070309020205020404" pitchFamily="49" charset="0"/>
              </a:rPr>
              <a:t>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x-none" sz="2200" noProof="1">
                <a:solidFill>
                  <a:srgbClr val="0066FF"/>
                </a:solidFill>
              </a:rPr>
              <a:t>      </a:t>
            </a:r>
            <a:r>
              <a:rPr lang="en-US" altLang="zh-CN" sz="2200" noProof="1">
                <a:solidFill>
                  <a:srgbClr val="0066FF"/>
                </a:solidFill>
              </a:rPr>
              <a:t>[</a:t>
            </a:r>
            <a:r>
              <a:rPr lang="zh-CN" altLang="en-US" sz="2200" noProof="1">
                <a:solidFill>
                  <a:srgbClr val="0066FF"/>
                </a:solidFill>
              </a:rPr>
              <a:t>,</a:t>
            </a:r>
            <a:r>
              <a:rPr lang="en-US" altLang="zh-CN" sz="2200" noProof="1">
                <a:solidFill>
                  <a:srgbClr val="0066FF"/>
                </a:solidFill>
              </a:rPr>
              <a:t>&lt;</a:t>
            </a:r>
            <a:r>
              <a:rPr lang="zh-CN" altLang="en-US" sz="2200" noProof="1">
                <a:solidFill>
                  <a:srgbClr val="0066FF"/>
                </a:solidFill>
              </a:rPr>
              <a:t>表级完整性约束条件</a:t>
            </a:r>
            <a:r>
              <a:rPr lang="en-US" altLang="zh-CN" sz="2200" noProof="1">
                <a:solidFill>
                  <a:srgbClr val="0066FF"/>
                </a:solidFill>
              </a:rPr>
              <a:t>&gt; ] </a:t>
            </a:r>
            <a:r>
              <a:rPr lang="zh-CN" altLang="en-US" sz="2200" noProof="1">
                <a:solidFill>
                  <a:srgbClr val="0066FF"/>
                </a:solidFill>
              </a:rPr>
              <a:t>);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表名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：所要定义的基本表的名字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列名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：组成该表的各个属性（列）</a:t>
            </a:r>
          </a:p>
          <a:p>
            <a:pPr lvl="1" algn="just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列级完整性约束条件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：涉及相应属性列的完整性约束条件</a:t>
            </a:r>
          </a:p>
          <a:p>
            <a:pPr lvl="1" eaLnBrk="1" hangingPunct="1"/>
            <a:r>
              <a:rPr lang="en-US" altLang="zh-CN" sz="2000" noProof="1">
                <a:solidFill>
                  <a:srgbClr val="FF00FF"/>
                </a:solidFill>
              </a:rPr>
              <a:t>&lt;</a:t>
            </a:r>
            <a:r>
              <a:rPr lang="zh-CN" altLang="en-US" sz="2000" noProof="1">
                <a:solidFill>
                  <a:srgbClr val="FF00FF"/>
                </a:solidFill>
              </a:rPr>
              <a:t>表级完整性约束条件</a:t>
            </a:r>
            <a:r>
              <a:rPr lang="en-US" altLang="zh-CN" sz="2000" noProof="1">
                <a:solidFill>
                  <a:srgbClr val="FF00FF"/>
                </a:solidFill>
              </a:rPr>
              <a:t>&gt;</a:t>
            </a:r>
            <a:r>
              <a:rPr lang="zh-CN" altLang="en-US" sz="2000" noProof="1"/>
              <a:t>：涉及一个或多个属性列的完整性约束条件 </a:t>
            </a:r>
          </a:p>
          <a:p>
            <a:pPr lvl="1" eaLnBrk="1" hangingPunct="1"/>
            <a:endParaRPr lang="en-US" altLang="zh-CN" sz="2000" noProof="1"/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sz="2000" noProof="1"/>
              <a:t>如果完整性约束条件涉及到该表的多个属性列，则必须定义在表级上，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r>
              <a:rPr lang="zh-CN" altLang="en-US" sz="2000" noProof="1"/>
              <a:t>否则既可以定义在列级也可以定义在表级。</a:t>
            </a:r>
            <a:r>
              <a:rPr lang="zh-CN" altLang="en-US" noProof="1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800" noProof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E7A3D4E-CA4A-4274-8AE6-73E9CE428E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学生表</a:t>
            </a:r>
            <a:r>
              <a:rPr lang="en-US" altLang="zh-CN" sz="3600"/>
              <a:t>Student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9984522-8C2C-4111-A24D-1FC62412A3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867775" cy="5130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3.5]  </a:t>
            </a:r>
            <a:r>
              <a:rPr lang="zh-CN" altLang="en-US" sz="2400"/>
              <a:t>建立“学生”表</a:t>
            </a:r>
            <a:r>
              <a:rPr lang="en-US" altLang="zh-CN" sz="2400"/>
              <a:t>Student</a:t>
            </a:r>
            <a:r>
              <a:rPr lang="zh-CN" altLang="en-US" sz="2400"/>
              <a:t>。学号是主码，姓名取值唯一。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CREATE TABLE Student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(</a:t>
            </a:r>
            <a:r>
              <a:rPr lang="en-US" altLang="zh-CN" sz="2400"/>
              <a:t>Sno   CHAR</a:t>
            </a:r>
            <a:r>
              <a:rPr lang="zh-CN" altLang="en-US" sz="2400"/>
              <a:t>(</a:t>
            </a:r>
            <a:r>
              <a:rPr lang="en-US" altLang="zh-CN" sz="2400"/>
              <a:t>9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PRIMARY KEY</a:t>
            </a:r>
            <a:r>
              <a:rPr lang="zh-CN" altLang="en-US" sz="2400"/>
              <a:t>, </a:t>
            </a:r>
            <a:br>
              <a:rPr lang="en-US" altLang="zh-CN" sz="2400"/>
            </a:br>
            <a:r>
              <a:rPr lang="en-US" altLang="zh-CN" sz="2400"/>
              <a:t>                                          </a:t>
            </a:r>
            <a:r>
              <a:rPr lang="en-US" altLang="zh-CN" sz="2000"/>
              <a:t>/* </a:t>
            </a:r>
            <a:r>
              <a:rPr lang="zh-CN" altLang="en-US" sz="2000"/>
              <a:t>列级完整性约束条件</a:t>
            </a:r>
            <a:r>
              <a:rPr lang="en-US" altLang="zh-CN" sz="2000"/>
              <a:t>,Sno</a:t>
            </a:r>
            <a:r>
              <a:rPr lang="zh-CN" altLang="en-US" sz="2000"/>
              <a:t>是主码*</a:t>
            </a:r>
            <a:r>
              <a:rPr lang="en-US" altLang="zh-CN" sz="2000"/>
              <a:t>/        </a:t>
            </a:r>
            <a:r>
              <a:rPr lang="en-US" altLang="zh-CN" sz="2400"/>
              <a:t>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       </a:t>
            </a:r>
            <a:r>
              <a:rPr lang="en-US" altLang="zh-CN" sz="2400"/>
              <a:t>Sname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UNIQUE</a:t>
            </a:r>
            <a:r>
              <a:rPr lang="zh-CN" altLang="en-US" sz="2400"/>
              <a:t>,            </a:t>
            </a:r>
            <a:r>
              <a:rPr lang="zh-CN" altLang="en-US" sz="2000"/>
              <a:t> </a:t>
            </a:r>
            <a:r>
              <a:rPr lang="en-US" altLang="zh-CN" sz="2000"/>
              <a:t>/* Sname</a:t>
            </a:r>
            <a:r>
              <a:rPr lang="zh-CN" altLang="en-US" sz="2000"/>
              <a:t>取唯一值*</a:t>
            </a:r>
            <a:r>
              <a:rPr lang="en-US" altLang="zh-CN" sz="20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Ssex    CHAR</a:t>
            </a:r>
            <a:r>
              <a:rPr lang="zh-CN" altLang="en-US" sz="2400"/>
              <a:t>(</a:t>
            </a:r>
            <a:r>
              <a:rPr lang="en-US" altLang="zh-CN" sz="2400"/>
              <a:t>2</a:t>
            </a:r>
            <a:r>
              <a:rPr lang="zh-CN" altLang="en-US" sz="24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Sage   SMALLINT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Sdept  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);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注：需在当前数据库的当前模式下执行。</a:t>
            </a:r>
          </a:p>
        </p:txBody>
      </p:sp>
      <p:sp>
        <p:nvSpPr>
          <p:cNvPr id="36868" name="AutoShape 7">
            <a:extLst>
              <a:ext uri="{FF2B5EF4-FFF2-40B4-BE49-F238E27FC236}">
                <a16:creationId xmlns:a16="http://schemas.microsoft.com/office/drawing/2014/main" id="{53393DC6-E4EC-4995-86AD-3D47673E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5954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主码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E8D238B6-5E61-423E-9637-00024820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/>
              <a:t>UNIQUE</a:t>
            </a:r>
          </a:p>
          <a:p>
            <a:pPr algn="ctr"/>
            <a:r>
              <a:rPr lang="zh-CN" altLang="en-US" sz="1600" b="1"/>
              <a:t>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8DB2ECF-8BE7-4799-A229-9A519CB716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课程表</a:t>
            </a:r>
            <a:r>
              <a:rPr lang="en-US" altLang="zh-CN" sz="3600"/>
              <a:t>Course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6DA1730C-5812-45EE-A006-9F073FEB5E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98550"/>
            <a:ext cx="903605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3.6 ]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/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CREATE TABLE 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  </a:t>
            </a:r>
            <a:r>
              <a:rPr lang="en-US" altLang="zh-CN" sz="2400"/>
              <a:t>  </a:t>
            </a:r>
            <a:r>
              <a:rPr lang="zh-CN" altLang="en-US" sz="2400"/>
              <a:t> (</a:t>
            </a:r>
            <a:r>
              <a:rPr lang="en-US" altLang="zh-CN" sz="2400"/>
              <a:t>Cno     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</a:t>
            </a:r>
            <a:r>
              <a:rPr lang="en-US" altLang="zh-CN" sz="2400"/>
              <a:t> PRIMARY KEY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	  </a:t>
            </a:r>
            <a:r>
              <a:rPr lang="zh-CN" altLang="en-US" sz="2400"/>
              <a:t> </a:t>
            </a:r>
            <a:r>
              <a:rPr lang="en-US" altLang="zh-CN" sz="2400"/>
              <a:t>Cname  CHAR</a:t>
            </a:r>
            <a:r>
              <a:rPr lang="zh-CN" altLang="en-US" sz="2400"/>
              <a:t>(</a:t>
            </a:r>
            <a:r>
              <a:rPr lang="en-US" altLang="zh-CN" sz="2400"/>
              <a:t>40</a:t>
            </a:r>
            <a:r>
              <a:rPr lang="zh-CN" altLang="en-US" sz="2400"/>
              <a:t>),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</a:t>
            </a:r>
            <a:r>
              <a:rPr lang="en-US" altLang="zh-CN" sz="2400"/>
              <a:t>	</a:t>
            </a:r>
            <a:r>
              <a:rPr lang="zh-CN" altLang="en-US" sz="2400"/>
              <a:t>  </a:t>
            </a:r>
            <a:r>
              <a:rPr lang="en-US" altLang="zh-CN" sz="2400"/>
              <a:t>Cpno     CHAR</a:t>
            </a:r>
            <a:r>
              <a:rPr lang="zh-CN" altLang="en-US" sz="2400"/>
              <a:t>(</a:t>
            </a:r>
            <a:r>
              <a:rPr lang="en-US" altLang="zh-CN" sz="2400"/>
              <a:t>4</a:t>
            </a:r>
            <a:r>
              <a:rPr lang="zh-CN" altLang="en-US" sz="2400"/>
              <a:t>),               	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/>
              <a:t>Ccredit  SMALLINT</a:t>
            </a:r>
            <a:r>
              <a:rPr lang="zh-CN" altLang="en-US" sz="24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>
                <a:solidFill>
                  <a:srgbClr val="0066FF"/>
                </a:solidFill>
              </a:rPr>
              <a:t>FOREIGN KEY</a:t>
            </a:r>
            <a:r>
              <a:rPr lang="en-US" altLang="zh-CN" sz="2400"/>
              <a:t> </a:t>
            </a:r>
            <a:r>
              <a:rPr lang="zh-CN" altLang="en-US" sz="2400"/>
              <a:t>(</a:t>
            </a:r>
            <a:r>
              <a:rPr lang="en-US" altLang="zh-CN" sz="2400"/>
              <a:t>Cpno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66FF"/>
                </a:solidFill>
              </a:rPr>
              <a:t>REFERENCES</a:t>
            </a:r>
            <a:r>
              <a:rPr lang="en-US" altLang="zh-CN" sz="2400"/>
              <a:t>  Course</a:t>
            </a:r>
            <a:r>
              <a:rPr lang="zh-CN" altLang="en-US" sz="2400"/>
              <a:t>(</a:t>
            </a:r>
            <a:r>
              <a:rPr lang="en-US" altLang="zh-CN" sz="2400"/>
              <a:t>Cno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   )</a:t>
            </a:r>
            <a:r>
              <a:rPr lang="en-US" altLang="zh-CN" sz="2400"/>
              <a:t>; </a:t>
            </a:r>
          </a:p>
        </p:txBody>
      </p:sp>
      <p:sp>
        <p:nvSpPr>
          <p:cNvPr id="37892" name="AutoShape 6">
            <a:extLst>
              <a:ext uri="{FF2B5EF4-FFF2-40B4-BE49-F238E27FC236}">
                <a16:creationId xmlns:a16="http://schemas.microsoft.com/office/drawing/2014/main" id="{622769CD-6ACD-41D5-BA9E-7AF439D2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492375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先修课</a:t>
            </a:r>
            <a:r>
              <a:rPr lang="zh-CN" altLang="en-US"/>
              <a:t> </a:t>
            </a:r>
          </a:p>
        </p:txBody>
      </p:sp>
      <p:sp>
        <p:nvSpPr>
          <p:cNvPr id="37893" name="AutoShape 8">
            <a:extLst>
              <a:ext uri="{FF2B5EF4-FFF2-40B4-BE49-F238E27FC236}">
                <a16:creationId xmlns:a16="http://schemas.microsoft.com/office/drawing/2014/main" id="{BD24EF20-4E73-471A-A1D5-2C04FCBD5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</a:t>
            </a:r>
            <a:r>
              <a:rPr lang="en-US" altLang="zh-CN" b="1"/>
              <a:t>Cpno</a:t>
            </a:r>
            <a:r>
              <a:rPr lang="zh-CN" altLang="en-US" b="1"/>
              <a:t>是外码</a:t>
            </a:r>
          </a:p>
          <a:p>
            <a:r>
              <a:rPr lang="zh-CN" altLang="en-US" b="1"/>
              <a:t>   被参照表是</a:t>
            </a:r>
            <a:r>
              <a:rPr lang="en-US" altLang="zh-CN" b="1"/>
              <a:t>Course</a:t>
            </a:r>
          </a:p>
          <a:p>
            <a:r>
              <a:rPr lang="zh-CN" altLang="en-US" b="1"/>
              <a:t>   被参照列是</a:t>
            </a:r>
            <a:r>
              <a:rPr lang="en-US" altLang="zh-CN" b="1"/>
              <a:t>Cno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/>
      <p:bldP spid="3789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0065FDA-4368-4C3E-8157-54E999EC6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学生选课表</a:t>
            </a:r>
            <a:r>
              <a:rPr lang="en-US" altLang="zh-CN" sz="3600"/>
              <a:t>SC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7A5ABD7-C6CE-4613-8BC9-DDAF27D013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3.7]  </a:t>
            </a:r>
            <a:r>
              <a:rPr lang="zh-CN" altLang="en-US" sz="240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	</a:t>
            </a:r>
            <a:r>
              <a:rPr lang="en-US" altLang="zh-CN" sz="2200"/>
              <a:t>CREATE TABLE 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  </a:t>
            </a:r>
            <a:r>
              <a:rPr lang="zh-CN" altLang="en-US" sz="2200"/>
              <a:t>(</a:t>
            </a:r>
            <a:r>
              <a:rPr lang="en-US" altLang="zh-CN" sz="2200"/>
              <a:t>Sno  CHAR</a:t>
            </a:r>
            <a:r>
              <a:rPr lang="zh-CN" altLang="en-US" sz="2200"/>
              <a:t>(</a:t>
            </a:r>
            <a:r>
              <a:rPr lang="en-US" altLang="zh-CN" sz="2200"/>
              <a:t>9</a:t>
            </a:r>
            <a:r>
              <a:rPr lang="zh-CN" altLang="en-US" sz="220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Cno  CHAR</a:t>
            </a:r>
            <a:r>
              <a:rPr lang="zh-CN" altLang="en-US" sz="2200"/>
              <a:t>(</a:t>
            </a:r>
            <a:r>
              <a:rPr lang="en-US" altLang="zh-CN" sz="2200"/>
              <a:t>4</a:t>
            </a:r>
            <a:r>
              <a:rPr lang="zh-CN" altLang="en-US" sz="220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/>
              <a:t>Grade  SMALLINT</a:t>
            </a:r>
            <a:r>
              <a:rPr lang="zh-CN" altLang="en-US" sz="22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   </a:t>
            </a:r>
            <a:r>
              <a:rPr lang="en-US" altLang="zh-CN" sz="2200">
                <a:solidFill>
                  <a:srgbClr val="0066FF"/>
                </a:solidFill>
              </a:rPr>
              <a:t>PRIMARY KEY </a:t>
            </a:r>
            <a:r>
              <a:rPr lang="zh-CN" altLang="en-US" sz="2200">
                <a:solidFill>
                  <a:srgbClr val="0066FF"/>
                </a:solidFill>
              </a:rPr>
              <a:t>(</a:t>
            </a:r>
            <a:r>
              <a:rPr lang="en-US" altLang="zh-CN" sz="2200">
                <a:solidFill>
                  <a:srgbClr val="0066FF"/>
                </a:solidFill>
              </a:rPr>
              <a:t>Sno</a:t>
            </a:r>
            <a:r>
              <a:rPr lang="zh-CN" altLang="en-US" sz="2200">
                <a:solidFill>
                  <a:srgbClr val="0066FF"/>
                </a:solidFill>
              </a:rPr>
              <a:t>,</a:t>
            </a:r>
            <a:r>
              <a:rPr lang="en-US" altLang="zh-CN" sz="2200">
                <a:solidFill>
                  <a:srgbClr val="0066FF"/>
                </a:solidFill>
              </a:rPr>
              <a:t>Cno</a:t>
            </a:r>
            <a:r>
              <a:rPr lang="zh-CN" altLang="en-US" sz="2200">
                <a:solidFill>
                  <a:srgbClr val="0066FF"/>
                </a:solidFill>
              </a:rPr>
              <a:t>),</a:t>
            </a:r>
            <a:r>
              <a:rPr lang="zh-CN" altLang="en-US" sz="220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                    </a:t>
            </a:r>
            <a:r>
              <a:rPr lang="en-US" altLang="zh-CN" sz="1800"/>
              <a:t>/* </a:t>
            </a:r>
            <a:r>
              <a:rPr lang="zh-CN" altLang="en-US" sz="1800"/>
              <a:t>主码由两个属性构成，必须作为</a:t>
            </a:r>
            <a:r>
              <a:rPr lang="zh-CN" altLang="en-US" sz="1800">
                <a:solidFill>
                  <a:srgbClr val="00B050"/>
                </a:solidFill>
              </a:rPr>
              <a:t>表级完整性</a:t>
            </a:r>
            <a:r>
              <a:rPr lang="zh-CN" altLang="en-US" sz="1800"/>
              <a:t>进行定义*</a:t>
            </a:r>
            <a:r>
              <a:rPr lang="en-US" altLang="zh-CN" sz="180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   </a:t>
            </a:r>
            <a:r>
              <a:rPr lang="en-US" altLang="zh-CN" sz="2200"/>
              <a:t>FOREIGN KEY 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</a:t>
            </a:r>
            <a:r>
              <a:rPr lang="en-US" altLang="zh-CN" sz="2200"/>
              <a:t> REFERENCES Student</a:t>
            </a:r>
            <a:r>
              <a:rPr lang="zh-CN" altLang="en-US" sz="2200"/>
              <a:t>(</a:t>
            </a:r>
            <a:r>
              <a:rPr lang="en-US" altLang="zh-CN" sz="2200"/>
              <a:t>Sno</a:t>
            </a:r>
            <a:r>
              <a:rPr lang="zh-CN" altLang="en-US" sz="220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                         </a:t>
            </a:r>
            <a:r>
              <a:rPr lang="en-US" altLang="zh-CN" sz="1800"/>
              <a:t>/* </a:t>
            </a:r>
            <a:r>
              <a:rPr lang="zh-CN" altLang="en-US" sz="1800"/>
              <a:t>表级完整性约束条件，</a:t>
            </a:r>
            <a:r>
              <a:rPr lang="en-US" altLang="zh-CN" sz="1800"/>
              <a:t>Sno</a:t>
            </a:r>
            <a:r>
              <a:rPr lang="zh-CN" altLang="en-US" sz="1800"/>
              <a:t>是外码，被参照表是</a:t>
            </a:r>
            <a:r>
              <a:rPr lang="en-US" altLang="zh-CN" sz="1800"/>
              <a:t>Student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zh-CN" altLang="en-US" sz="2200"/>
              <a:t>     </a:t>
            </a:r>
            <a:r>
              <a:rPr lang="en-US" altLang="zh-CN" sz="2200"/>
              <a:t>FOREIGN KEY </a:t>
            </a:r>
            <a:r>
              <a:rPr lang="zh-CN" altLang="en-US" sz="2200"/>
              <a:t>(</a:t>
            </a:r>
            <a:r>
              <a:rPr lang="en-US" altLang="zh-CN" sz="2200"/>
              <a:t>Cno</a:t>
            </a:r>
            <a:r>
              <a:rPr lang="zh-CN" altLang="en-US" sz="2200"/>
              <a:t>)</a:t>
            </a:r>
            <a:r>
              <a:rPr lang="en-US" altLang="zh-CN" sz="2200"/>
              <a:t>REFERENCES Course</a:t>
            </a:r>
            <a:r>
              <a:rPr lang="zh-CN" altLang="en-US" sz="2200"/>
              <a:t>(</a:t>
            </a:r>
            <a:r>
              <a:rPr lang="en-US" altLang="zh-CN" sz="2200"/>
              <a:t>Cno</a:t>
            </a:r>
            <a:r>
              <a:rPr lang="zh-CN" altLang="en-US" sz="22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                          /* </a:t>
            </a:r>
            <a:r>
              <a:rPr lang="zh-CN" altLang="en-US" sz="1800"/>
              <a:t>表级完整性约束条件， </a:t>
            </a:r>
            <a:r>
              <a:rPr lang="en-US" altLang="zh-CN" sz="1800"/>
              <a:t>Cno</a:t>
            </a:r>
            <a:r>
              <a:rPr lang="zh-CN" altLang="en-US" sz="1800"/>
              <a:t>是外码，被参照表是</a:t>
            </a:r>
            <a:r>
              <a:rPr lang="en-US" altLang="zh-CN" sz="1800"/>
              <a:t>Course*/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     )</a:t>
            </a:r>
            <a:r>
              <a:rPr lang="en-US" altLang="zh-CN" sz="2200"/>
              <a:t>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3D0FC85-4FDF-4732-8FFD-E7A1E7F57C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数据类型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AED9EB6-50EA-44E0-92C6-46C1A655A8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268413"/>
            <a:ext cx="8229600" cy="49831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中</a:t>
            </a:r>
            <a:r>
              <a:rPr lang="zh-CN" altLang="en-US">
                <a:solidFill>
                  <a:srgbClr val="00B050"/>
                </a:solidFill>
              </a:rPr>
              <a:t>域</a:t>
            </a:r>
            <a:r>
              <a:rPr lang="zh-CN" altLang="en-US"/>
              <a:t>的概念用</a:t>
            </a:r>
            <a:r>
              <a:rPr lang="zh-CN" altLang="en-US">
                <a:solidFill>
                  <a:srgbClr val="FF00FF"/>
                </a:solidFill>
              </a:rPr>
              <a:t>数据类型</a:t>
            </a:r>
            <a:r>
              <a:rPr lang="zh-CN" altLang="en-US"/>
              <a:t>来实现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定义表的属性时需要指明其</a:t>
            </a:r>
            <a:r>
              <a:rPr lang="zh-CN" altLang="en-US" u="sng"/>
              <a:t>数据类型及长度</a:t>
            </a:r>
            <a:r>
              <a:rPr lang="zh-CN" altLang="en-US"/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选择数据类型 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取值范围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要做哪些运算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D9BD6A6-55AA-4B76-ACF4-B245E76227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数据类型（续）</a:t>
            </a:r>
            <a:endParaRPr lang="en-US" altLang="zh-CN" sz="3600"/>
          </a:p>
        </p:txBody>
      </p:sp>
      <p:graphicFrame>
        <p:nvGraphicFramePr>
          <p:cNvPr id="40963" name="Group 3">
            <a:extLst>
              <a:ext uri="{FF2B5EF4-FFF2-40B4-BE49-F238E27FC236}">
                <a16:creationId xmlns:a16="http://schemas.microsoft.com/office/drawing/2014/main" id="{F4EB0AEF-7FFC-48A1-A336-471780EB9E0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71500" y="981075"/>
          <a:ext cx="8126413" cy="5243517"/>
        </p:xfrm>
        <a:graphic>
          <a:graphicData uri="http://schemas.openxmlformats.org/drawingml/2006/table">
            <a:tbl>
              <a:tblPr/>
              <a:tblGrid>
                <a:gridCol w="31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变长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逻辑布尔量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HH:MM:SS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149016D7-6359-4021-A183-71034F1D02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模式与表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C534571D-1BEC-454F-AA23-BCAD2E2CC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229600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每一个基本表都属于某一个模式</a:t>
            </a:r>
            <a:r>
              <a:rPr lang="en-US" altLang="zh-CN"/>
              <a:t>/</a:t>
            </a:r>
            <a:r>
              <a:rPr lang="zh-CN" altLang="en-US"/>
              <a:t>架构 （</a:t>
            </a:r>
            <a:r>
              <a:rPr lang="en-US" altLang="zh-CN"/>
              <a:t>Schema</a:t>
            </a:r>
            <a:r>
              <a:rPr lang="zh-CN" altLang="en-US"/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一个模式</a:t>
            </a:r>
            <a:r>
              <a:rPr lang="en-US" altLang="zh-CN">
                <a:sym typeface="Arial" panose="020B0604020202020204" pitchFamily="34" charset="0"/>
              </a:rPr>
              <a:t>/</a:t>
            </a:r>
            <a:r>
              <a:rPr lang="zh-CN" altLang="en-US">
                <a:sym typeface="Arial" panose="020B0604020202020204" pitchFamily="34" charset="0"/>
              </a:rPr>
              <a:t>架构可以</a:t>
            </a:r>
            <a:r>
              <a:rPr lang="zh-CN" altLang="en-US"/>
              <a:t>包含多个基本表、视图等对象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SQL server</a:t>
            </a:r>
            <a:r>
              <a:rPr lang="zh-CN" altLang="en-US"/>
              <a:t>层次结构：</a:t>
            </a:r>
          </a:p>
          <a:p>
            <a:pPr eaLnBrk="1" hangingPunct="1">
              <a:lnSpc>
                <a:spcPct val="120000"/>
              </a:lnSpc>
            </a:pPr>
            <a:endParaRPr lang="zh-CN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/>
          </a:p>
        </p:txBody>
      </p:sp>
      <p:pic>
        <p:nvPicPr>
          <p:cNvPr id="44035" name="图片 2" descr="26124110-f34be7a19de94a5987b69b78aff27226">
            <a:extLst>
              <a:ext uri="{FF2B5EF4-FFF2-40B4-BE49-F238E27FC236}">
                <a16:creationId xmlns:a16="http://schemas.microsoft.com/office/drawing/2014/main" id="{B0D53CD7-1F19-4BDD-8B2F-83C06C34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492375"/>
            <a:ext cx="421005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375CAB2-31E3-48B1-8FEB-42851ED5EA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模式与表（续）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A94DFE32-B23A-46FA-AE98-012680EA3A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5763" y="1098550"/>
            <a:ext cx="8434387" cy="48926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noProof="1">
                <a:sym typeface="+mn-ea"/>
              </a:rPr>
              <a:t>定义基本表所属模式</a:t>
            </a:r>
            <a:endParaRPr lang="zh-CN" altLang="en-US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方法一：在表名中明显地给出模式名 </a:t>
            </a:r>
            <a:endParaRPr lang="zh-CN" altLang="en-US" sz="2000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.Student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     /*</a:t>
            </a:r>
            <a:r>
              <a:rPr lang="zh-CN" altLang="en-US" noProof="1">
                <a:sym typeface="+mn-ea"/>
              </a:rPr>
              <a:t>模式名为 </a:t>
            </a:r>
            <a:r>
              <a:rPr lang="en-US" altLang="zh-CN" noProof="1">
                <a:sym typeface="+mn-ea"/>
              </a:rPr>
              <a:t>S-T*/</a:t>
            </a:r>
            <a:endParaRPr lang="en-US" altLang="zh-CN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 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.Cource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</a:t>
            </a:r>
            <a:endParaRPr lang="en-US" altLang="zh-CN" noProof="1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Create table 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S-T</a:t>
            </a:r>
            <a:r>
              <a:rPr lang="zh-CN" altLang="en-US" noProof="1">
                <a:sym typeface="+mn-ea"/>
              </a:rPr>
              <a:t>"</a:t>
            </a:r>
            <a:r>
              <a:rPr lang="en-US" altLang="zh-CN" noProof="1">
                <a:sym typeface="+mn-ea"/>
              </a:rPr>
              <a:t>.SC</a:t>
            </a:r>
            <a:r>
              <a:rPr lang="zh-CN" altLang="en-US" noProof="1"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......</a:t>
            </a:r>
            <a:r>
              <a:rPr lang="zh-CN" altLang="en-US" noProof="1"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; </a:t>
            </a:r>
            <a:endParaRPr lang="en-US" altLang="zh-CN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方法二：在创建模式语句中同时创建表 （教材：【例</a:t>
            </a:r>
            <a:r>
              <a:rPr lang="en-US" altLang="zh-CN" sz="2000" noProof="1">
                <a:sym typeface="+mn-ea"/>
              </a:rPr>
              <a:t>3.3</a:t>
            </a:r>
            <a:r>
              <a:rPr lang="zh-CN" altLang="en-US" sz="2000" noProof="1">
                <a:sym typeface="+mn-ea"/>
              </a:rPr>
              <a:t>】</a:t>
            </a:r>
            <a:r>
              <a:rPr lang="en-US" altLang="zh-CN" sz="2000" noProof="1">
                <a:sym typeface="+mn-ea"/>
              </a:rPr>
              <a:t>P79</a:t>
            </a:r>
            <a:r>
              <a:rPr lang="zh-CN" altLang="en-US" sz="2000" noProof="1">
                <a:sym typeface="+mn-ea"/>
              </a:rPr>
              <a:t>）</a:t>
            </a:r>
            <a:endParaRPr lang="zh-CN" altLang="en-US" sz="2000" noProof="1"/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noProof="1">
                <a:sym typeface="+mn-ea"/>
              </a:rPr>
              <a:t>方法三：设置所属的模式 （</a:t>
            </a:r>
            <a:r>
              <a:rPr lang="en-US" altLang="zh-CN" sz="2000" noProof="1">
                <a:sym typeface="+mn-ea"/>
              </a:rPr>
              <a:t>DBMS</a:t>
            </a:r>
            <a:r>
              <a:rPr lang="zh-CN" altLang="en-US" sz="2000" noProof="1">
                <a:sym typeface="+mn-ea"/>
              </a:rPr>
              <a:t>中先设置模式，再建表）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noProof="1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创建基本表（其他数据库对象也一样）时，若没有指定模式，系统根据</a:t>
            </a:r>
            <a:r>
              <a:rPr lang="zh-CN" altLang="en-US" sz="2000" noProof="1">
                <a:solidFill>
                  <a:srgbClr val="FF00FF"/>
                </a:solidFill>
              </a:rPr>
              <a:t>搜索路径</a:t>
            </a:r>
            <a:r>
              <a:rPr lang="zh-CN" altLang="en-US" sz="2000" noProof="1"/>
              <a:t>来确定该对象所属的模式 ，</a:t>
            </a:r>
            <a:r>
              <a:rPr lang="en-US" altLang="zh-CN" sz="2000" noProof="1"/>
              <a:t>DBMS</a:t>
            </a:r>
            <a:r>
              <a:rPr lang="zh-CN" altLang="en-US" sz="2000" noProof="1"/>
              <a:t>会使用模式列表中</a:t>
            </a:r>
            <a:r>
              <a:rPr lang="zh-CN" altLang="en-US" sz="2000" noProof="1">
                <a:solidFill>
                  <a:srgbClr val="FF00FF"/>
                </a:solidFill>
              </a:rPr>
              <a:t>第一个存在的模式</a:t>
            </a:r>
            <a:r>
              <a:rPr lang="zh-CN" altLang="en-US" sz="2000" noProof="1"/>
              <a:t>作为数据库对象的模式名 。</a:t>
            </a:r>
            <a:endParaRPr lang="en-US" altLang="zh-CN" sz="2000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8950341-1351-4DAA-A6AB-B82EB4E749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修改基本表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B76695B4-430E-49F0-9BAB-1636DAC8BD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785225" cy="3959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FF"/>
                </a:solidFill>
              </a:rPr>
              <a:t>ALTER TABLE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66FF"/>
                </a:solidFill>
              </a:rPr>
              <a:t>&lt;</a:t>
            </a:r>
            <a:r>
              <a:rPr lang="zh-CN" altLang="en-US" sz="2400">
                <a:solidFill>
                  <a:srgbClr val="0066FF"/>
                </a:solidFill>
              </a:rPr>
              <a:t>表名</a:t>
            </a:r>
            <a:r>
              <a:rPr lang="en-US" altLang="zh-CN" sz="2400">
                <a:solidFill>
                  <a:srgbClr val="0066FF"/>
                </a:solidFill>
              </a:rPr>
              <a:t>&gt;</a:t>
            </a: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CN" sz="2200"/>
              <a:t>[ ADD[COLUMN] &lt;</a:t>
            </a:r>
            <a:r>
              <a:rPr lang="zh-CN" altLang="en-US" sz="2200"/>
              <a:t>新列名</a:t>
            </a:r>
            <a:r>
              <a:rPr lang="en-US" altLang="zh-CN" sz="2200"/>
              <a:t>&gt; &lt;</a:t>
            </a:r>
            <a:r>
              <a:rPr lang="zh-CN" altLang="en-US" sz="2200"/>
              <a:t>数据类型</a:t>
            </a:r>
            <a:r>
              <a:rPr lang="en-US" altLang="zh-CN" sz="2200"/>
              <a:t>&gt; [ </a:t>
            </a:r>
            <a:r>
              <a:rPr lang="zh-CN" altLang="en-US" sz="2200"/>
              <a:t>完整性约束 </a:t>
            </a:r>
            <a:r>
              <a:rPr lang="en-US" altLang="zh-CN" sz="2200"/>
              <a:t>] 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ADD &lt;</a:t>
            </a:r>
            <a:r>
              <a:rPr lang="zh-CN" altLang="en-US" sz="2200"/>
              <a:t>表级完整性约束</a:t>
            </a:r>
            <a:r>
              <a:rPr lang="en-US" altLang="zh-CN" sz="2200"/>
              <a:t>&gt;]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DROP [ COLUMN ] &lt;</a:t>
            </a:r>
            <a:r>
              <a:rPr lang="zh-CN" altLang="en-US" sz="2200"/>
              <a:t>列名</a:t>
            </a:r>
            <a:r>
              <a:rPr lang="en-US" altLang="zh-CN" sz="2200"/>
              <a:t>&gt; [CASCADE| RESTRICT] 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DROP CONSTRAINT&lt;</a:t>
            </a:r>
            <a:r>
              <a:rPr lang="zh-CN" altLang="en-US" sz="2200"/>
              <a:t>完整性约束名</a:t>
            </a:r>
            <a:r>
              <a:rPr lang="en-US" altLang="zh-CN" sz="2200"/>
              <a:t>&gt;[ RESTRICT | CASCADE ]</a:t>
            </a:r>
            <a:r>
              <a:rPr lang="en-US" altLang="zh-CN" sz="2400"/>
              <a:t> ]</a:t>
            </a:r>
            <a:endParaRPr lang="en-US" altLang="zh-CN" sz="20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[ALTER COLUMN &lt;</a:t>
            </a:r>
            <a:r>
              <a:rPr lang="zh-CN" altLang="en-US" sz="2200"/>
              <a:t>列名</a:t>
            </a:r>
            <a:r>
              <a:rPr lang="en-US" altLang="zh-CN" sz="2200"/>
              <a:t>&gt;&lt;</a:t>
            </a:r>
            <a:r>
              <a:rPr lang="zh-CN" altLang="en-US" sz="2200"/>
              <a:t>数据类型</a:t>
            </a:r>
            <a:r>
              <a:rPr lang="en-US" altLang="zh-CN" sz="2200"/>
              <a:t>&gt;</a:t>
            </a:r>
            <a:r>
              <a:rPr lang="en-US" altLang="zh-CN" sz="2400"/>
              <a:t> ] </a:t>
            </a:r>
            <a:r>
              <a:rPr lang="zh-CN" altLang="en-US" sz="220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id="{811E2AD4-6AA6-43FF-A2E7-66BD30C890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</p:spPr>
        <p:txBody>
          <a:bodyPr/>
          <a:lstStyle/>
          <a:p>
            <a:r>
              <a:rPr lang="en-US" altLang="zh-CN" sz="3600">
                <a:sym typeface="Arial" panose="020B0604020202020204" pitchFamily="34" charset="0"/>
              </a:rPr>
              <a:t>3.1.1  SQL </a:t>
            </a:r>
            <a:r>
              <a:rPr lang="zh-CN" altLang="en-US" sz="3600">
                <a:sym typeface="Arial" panose="020B0604020202020204" pitchFamily="34" charset="0"/>
              </a:rPr>
              <a:t>的产生与发展</a:t>
            </a:r>
          </a:p>
        </p:txBody>
      </p:sp>
      <p:graphicFrame>
        <p:nvGraphicFramePr>
          <p:cNvPr id="10243" name="Group 3">
            <a:extLst>
              <a:ext uri="{FF2B5EF4-FFF2-40B4-BE49-F238E27FC236}">
                <a16:creationId xmlns:a16="http://schemas.microsoft.com/office/drawing/2014/main" id="{43530024-B653-4AEB-80F7-86375941B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97054"/>
              </p:ext>
            </p:extLst>
          </p:nvPr>
        </p:nvGraphicFramePr>
        <p:xfrm>
          <a:off x="817563" y="1557338"/>
          <a:ext cx="7083425" cy="3778251"/>
        </p:xfrm>
        <a:graphic>
          <a:graphicData uri="http://schemas.openxmlformats.org/drawingml/2006/table">
            <a:tbl>
              <a:tblPr/>
              <a:tblGrid>
                <a:gridCol w="2922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大致页数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SQL86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1986.10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SQL89（FIPS 127-1）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SQL92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SQL99（SQL 3）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SQL2003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3600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SQL2008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3777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SQL2011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>
            <a:extLst>
              <a:ext uri="{FF2B5EF4-FFF2-40B4-BE49-F238E27FC236}">
                <a16:creationId xmlns:a16="http://schemas.microsoft.com/office/drawing/2014/main" id="{D98EFCA5-FB28-4488-A092-4101A49AE4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D81947C4-CBEF-4012-B655-4D507C2BFB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4100"/>
            <a:ext cx="82296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/>
              <a:t>&lt;</a:t>
            </a:r>
            <a:r>
              <a:rPr lang="zh-CN" altLang="en-US" sz="2400"/>
              <a:t>表名</a:t>
            </a:r>
            <a:r>
              <a:rPr lang="en-US" altLang="zh-CN" sz="2400"/>
              <a:t>&gt;</a:t>
            </a:r>
            <a:r>
              <a:rPr lang="zh-CN" altLang="en-US" sz="2400"/>
              <a:t>是要修改的基本表</a:t>
            </a:r>
            <a:endParaRPr lang="zh-CN" altLang="en-US" sz="2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ADD</a:t>
            </a:r>
            <a:r>
              <a:rPr lang="zh-CN" altLang="en-US" sz="2000"/>
              <a:t>子句用于增加新列、新的列级完整性约束条件和新的表级完整性约束条件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DROP COLUMN</a:t>
            </a:r>
            <a:r>
              <a:rPr lang="zh-CN" altLang="en-US" sz="2000"/>
              <a:t>子句用于删除表中的列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•"/>
            </a:pPr>
            <a:r>
              <a:rPr lang="zh-CN" altLang="en-US" sz="1800"/>
              <a:t>如果指定了</a:t>
            </a:r>
            <a:r>
              <a:rPr lang="en-US" altLang="zh-CN" sz="1800"/>
              <a:t>CASCADE</a:t>
            </a:r>
            <a:r>
              <a:rPr lang="zh-CN" altLang="en-US" sz="1800"/>
              <a:t>短语，则自动删除引用了该列的其他对象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•"/>
            </a:pPr>
            <a:r>
              <a:rPr lang="zh-CN" altLang="en-US" sz="1800"/>
              <a:t>如果指定了</a:t>
            </a:r>
            <a:r>
              <a:rPr lang="en-US" altLang="zh-CN" sz="1800"/>
              <a:t>RESTRICT</a:t>
            </a:r>
            <a:r>
              <a:rPr lang="zh-CN" altLang="en-US" sz="1800"/>
              <a:t>短语，则如果该列被其他对象引用，关系数据库管理系统将拒绝删除该列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DROP CONSTRAINT</a:t>
            </a:r>
            <a:r>
              <a:rPr lang="zh-CN" altLang="en-US" sz="2000"/>
              <a:t>子句用于删除指定的完整性约束条件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FF"/>
                </a:solidFill>
              </a:rPr>
              <a:t>ALTER COLUMN</a:t>
            </a:r>
            <a:r>
              <a:rPr lang="zh-CN" altLang="en-US" sz="2000"/>
              <a:t>子句用于修改原有的列定义，包括修改列名和数据类型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800" b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/>
          </a:p>
          <a:p>
            <a:pPr eaLnBrk="1" hangingPunct="1">
              <a:buFont typeface="Wingdings" panose="05000000000000000000" pitchFamily="2" charset="2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D0A40A3C-FC27-4D01-A790-3DE2D130C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F4BBACEF-B60C-402C-B7A1-DB9B957704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8550"/>
            <a:ext cx="8820150" cy="509746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3.8] </a:t>
            </a:r>
            <a:r>
              <a:rPr lang="zh-CN" altLang="en-US" sz="2400"/>
              <a:t>向</a:t>
            </a:r>
            <a:r>
              <a:rPr lang="en-US" altLang="zh-CN" sz="2400"/>
              <a:t>Student</a:t>
            </a:r>
            <a:r>
              <a:rPr lang="zh-CN" altLang="en-US" sz="2400"/>
              <a:t>表增加</a:t>
            </a:r>
            <a:r>
              <a:rPr lang="zh-CN" altLang="en-US" sz="2400">
                <a:latin typeface="Courier New" panose="02070309020205020404" pitchFamily="49" charset="0"/>
              </a:rPr>
              <a:t>“</a:t>
            </a:r>
            <a:r>
              <a:rPr lang="zh-CN" altLang="en-US" sz="2400"/>
              <a:t>入学时间</a:t>
            </a:r>
            <a:r>
              <a:rPr lang="zh-CN" altLang="en-US" sz="2400">
                <a:latin typeface="Courier New" panose="02070309020205020404" pitchFamily="49" charset="0"/>
              </a:rPr>
              <a:t>”</a:t>
            </a:r>
            <a:r>
              <a:rPr lang="zh-CN" altLang="en-US" sz="2400"/>
              <a:t>列，其数据类型为日期型</a:t>
            </a:r>
            <a:endParaRPr lang="en-US" altLang="zh-CN" sz="240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</a:t>
            </a:r>
            <a:r>
              <a:rPr lang="en-US" altLang="zh-CN">
                <a:solidFill>
                  <a:srgbClr val="0066FF"/>
                </a:solidFill>
              </a:rPr>
              <a:t>ALTER TABLE Student ADD S_entrance DATE</a:t>
            </a:r>
            <a:r>
              <a:rPr lang="zh-CN" altLang="en-US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不管基本表中原来是否已有数据，新增加的列一律为空值</a:t>
            </a:r>
            <a:r>
              <a:rPr lang="zh-CN" altLang="en-US" b="0">
                <a:latin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7755C811-F280-42AC-9EC1-BA092DB4B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修改基本表（续）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CA890816-55C8-4EB7-8586-C0CC4A30A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362950" cy="50974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3.9]</a:t>
            </a:r>
            <a:r>
              <a:rPr lang="zh-CN" altLang="en-US" sz="2400"/>
              <a:t> 将年龄的数据类型由字符型（假设原来的数据类型是字符型）改为整数。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		</a:t>
            </a:r>
            <a:r>
              <a:rPr lang="en-US" altLang="zh-CN" sz="2400">
                <a:solidFill>
                  <a:srgbClr val="0066FF"/>
                </a:solidFill>
              </a:rPr>
              <a:t>ALTER TABLE Student ALTER COLUMN Sage INT</a:t>
            </a:r>
            <a:r>
              <a:rPr lang="zh-CN" altLang="en-US" sz="240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66FF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3.10]</a:t>
            </a:r>
            <a:r>
              <a:rPr lang="zh-CN" altLang="en-US" sz="2400"/>
              <a:t> 增加课程名称必须取唯一值的约束条件。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		</a:t>
            </a:r>
            <a:r>
              <a:rPr lang="en-US" altLang="zh-CN" sz="2400">
                <a:solidFill>
                  <a:srgbClr val="0066FF"/>
                </a:solidFill>
              </a:rPr>
              <a:t>ALTER TABLE Course ADD UNIQUE</a:t>
            </a:r>
            <a:r>
              <a:rPr lang="zh-CN" altLang="en-US" sz="2400">
                <a:solidFill>
                  <a:srgbClr val="0066FF"/>
                </a:solidFill>
              </a:rPr>
              <a:t>(</a:t>
            </a:r>
            <a:r>
              <a:rPr lang="en-US" altLang="zh-CN" sz="2400">
                <a:solidFill>
                  <a:srgbClr val="0066FF"/>
                </a:solidFill>
              </a:rPr>
              <a:t>Cname</a:t>
            </a:r>
            <a:r>
              <a:rPr lang="zh-CN" altLang="en-US" sz="2400">
                <a:solidFill>
                  <a:srgbClr val="0066FF"/>
                </a:solidFill>
              </a:rPr>
              <a:t>)</a:t>
            </a:r>
            <a:r>
              <a:rPr lang="en-US" altLang="zh-CN" sz="2400">
                <a:solidFill>
                  <a:srgbClr val="0066FF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674B35B9-0D07-4A53-9B00-A134AE46B4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 </a:t>
            </a:r>
            <a:r>
              <a:rPr lang="zh-CN" altLang="en-US" sz="3600"/>
              <a:t>删除基本表 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7FD9E6A5-976D-42BD-B2A1-B8D5853C9F9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534400" cy="512762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0066FF"/>
                </a:solidFill>
              </a:rPr>
              <a:t>DROP TABLE &lt;</a:t>
            </a:r>
            <a:r>
              <a:rPr lang="zh-CN" altLang="en-US" noProof="1">
                <a:solidFill>
                  <a:srgbClr val="0066FF"/>
                </a:solidFill>
              </a:rPr>
              <a:t>表名</a:t>
            </a:r>
            <a:r>
              <a:rPr lang="en-US" altLang="zh-CN" noProof="1">
                <a:solidFill>
                  <a:srgbClr val="0066FF"/>
                </a:solidFill>
              </a:rPr>
              <a:t>&gt;</a:t>
            </a:r>
            <a:r>
              <a:rPr lang="zh-CN" altLang="en-US" noProof="1">
                <a:solidFill>
                  <a:srgbClr val="0066FF"/>
                </a:solidFill>
              </a:rPr>
              <a:t>［</a:t>
            </a:r>
            <a:r>
              <a:rPr lang="en-US" altLang="zh-CN" noProof="1">
                <a:solidFill>
                  <a:srgbClr val="0066FF"/>
                </a:solidFill>
              </a:rPr>
              <a:t>RESTRICT| CASCADE</a:t>
            </a:r>
            <a:r>
              <a:rPr lang="zh-CN" altLang="en-US" noProof="1">
                <a:solidFill>
                  <a:srgbClr val="0066FF"/>
                </a:solidFill>
              </a:rPr>
              <a:t>］</a:t>
            </a:r>
            <a:r>
              <a:rPr lang="en-US" altLang="zh-CN" noProof="1">
                <a:solidFill>
                  <a:srgbClr val="0066FF"/>
                </a:solidFill>
              </a:rPr>
              <a:t>;</a:t>
            </a:r>
            <a:endParaRPr lang="en-US" altLang="zh-CN" sz="2400" noProof="1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noProof="1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noProof="1"/>
              <a:t>RESTRICT</a:t>
            </a:r>
            <a:r>
              <a:rPr lang="zh-CN" altLang="en-US" noProof="1"/>
              <a:t>：删除表是有限制的</a:t>
            </a:r>
            <a:r>
              <a:rPr lang="zh-CN" altLang="en-US" sz="2055" noProof="1"/>
              <a:t>。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欲删除的基本表不能被其他表的约束所引用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如果存在依赖该表的对象，则此表不能被删除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noProof="1"/>
              <a:t>CASCADE</a:t>
            </a:r>
            <a:r>
              <a:rPr lang="zh-CN" altLang="en-US" noProof="1"/>
              <a:t>：删除该表没有限制</a:t>
            </a:r>
            <a:r>
              <a:rPr lang="zh-CN" altLang="en-US" sz="2055" noProof="1"/>
              <a:t>。</a:t>
            </a:r>
          </a:p>
          <a:p>
            <a:pPr lvl="2" indent="-285750" eaLnBrk="1" hangingPunct="1">
              <a:lnSpc>
                <a:spcPct val="150000"/>
              </a:lnSpc>
            </a:pPr>
            <a:r>
              <a:rPr lang="zh-CN" altLang="en-US" noProof="1"/>
              <a:t>在删除基本表的同时，相关的依赖对象一起删除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A1C153EB-A221-45C4-806E-CC02764A29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  <a:endParaRPr lang="en-US" altLang="zh-CN" sz="36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B575F508-02A2-4A96-B76B-9BB6DA9F85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[</a:t>
            </a:r>
            <a:r>
              <a:rPr lang="zh-CN" altLang="en-US" sz="2400"/>
              <a:t>例</a:t>
            </a:r>
            <a:r>
              <a:rPr lang="en-US" altLang="zh-CN" sz="2400"/>
              <a:t>3.11]  </a:t>
            </a:r>
            <a:r>
              <a:rPr lang="zh-CN" altLang="en-US" sz="2400"/>
              <a:t>删除</a:t>
            </a:r>
            <a:r>
              <a:rPr lang="en-US" altLang="zh-CN" sz="2400"/>
              <a:t>Student</a:t>
            </a:r>
            <a:r>
              <a:rPr lang="zh-CN" altLang="en-US" sz="2400"/>
              <a:t>表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DROP TABLE  Student  CASCADE;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基本表定义被删除，数据被删除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表上建立的索引、视图、触发器等一般也将被删除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6A88A4F-2FC1-4218-8A42-0B777B32AB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C5511285-3E38-42D7-B679-EE5D6BCD186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7950" y="1098550"/>
            <a:ext cx="9036050" cy="542766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noProof="1"/>
              <a:t>  </a:t>
            </a: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3.12 ]</a:t>
            </a:r>
            <a:r>
              <a:rPr lang="zh-CN" altLang="en-US" sz="2400" noProof="1"/>
              <a:t>若表上建有视图，使用</a:t>
            </a:r>
            <a:r>
              <a:rPr lang="en-US" altLang="zh-CN" sz="2400" noProof="1"/>
              <a:t>RESTRICT</a:t>
            </a:r>
            <a:r>
              <a:rPr lang="zh-CN" altLang="en-US" sz="2400" noProof="1"/>
              <a:t>时表不能删除;使用</a:t>
            </a:r>
            <a:r>
              <a:rPr lang="en-US" altLang="zh-CN" sz="2400" noProof="1"/>
              <a:t>CASCADE</a:t>
            </a:r>
            <a:r>
              <a:rPr lang="zh-CN" altLang="en-US" sz="2400" noProof="1"/>
              <a:t>时可以删除表，视图也自动删除。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创建基于</a:t>
            </a:r>
            <a:r>
              <a:rPr lang="en-US" altLang="zh-CN" sz="2000" noProof="1"/>
              <a:t>Student</a:t>
            </a:r>
            <a:r>
              <a:rPr lang="zh-CN" altLang="en-US" sz="2000" noProof="1"/>
              <a:t>的视图</a:t>
            </a:r>
            <a:r>
              <a:rPr lang="en-US" altLang="zh-CN" sz="2000" noProof="1">
                <a:sym typeface="+mn-ea"/>
              </a:rPr>
              <a:t>IS_Student</a:t>
            </a:r>
            <a:r>
              <a:rPr lang="zh-CN" altLang="en-US" sz="2000" noProof="1"/>
              <a:t>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/>
              <a:t>CREATE VIEW IS_Student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710" noProof="1"/>
              <a:t>    </a:t>
            </a:r>
            <a:r>
              <a:rPr lang="en-US" altLang="zh-CN" sz="1710" noProof="1"/>
              <a:t>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	    SELECT Sno</a:t>
            </a:r>
            <a:r>
              <a:rPr lang="zh-CN" altLang="en-US" sz="1710" noProof="1"/>
              <a:t>,</a:t>
            </a:r>
            <a:r>
              <a:rPr lang="en-US" altLang="zh-CN" sz="1710" noProof="1"/>
              <a:t>Sname</a:t>
            </a:r>
            <a:r>
              <a:rPr lang="zh-CN" altLang="en-US" sz="1710" noProof="1"/>
              <a:t>,</a:t>
            </a:r>
            <a:r>
              <a:rPr lang="en-US" altLang="zh-CN" sz="1710" noProof="1"/>
              <a:t>Sage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	    FROM 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710" noProof="1"/>
              <a:t>    	    WHERE Sdept='IS'</a:t>
            </a:r>
            <a:r>
              <a:rPr lang="zh-CN" altLang="en-US" sz="1710" noProof="1"/>
              <a:t>;</a:t>
            </a:r>
            <a:endParaRPr lang="zh-CN" altLang="en-US" sz="2055" noProof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noProof="1"/>
              <a:t>	    </a:t>
            </a:r>
            <a:r>
              <a:rPr lang="en-US" altLang="zh-CN" sz="2000" noProof="1">
                <a:solidFill>
                  <a:srgbClr val="0066FF"/>
                </a:solidFill>
              </a:rPr>
              <a:t>DROP TABLE Student RESTRICT;</a:t>
            </a:r>
            <a:r>
              <a:rPr lang="en-US" altLang="zh-CN" sz="2000" noProof="1"/>
              <a:t>   </a:t>
            </a:r>
            <a:endParaRPr lang="zh-CN" altLang="en-US" sz="2000" noProof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DBMS</a:t>
            </a:r>
            <a:r>
              <a:rPr lang="zh-CN" altLang="en-US" sz="2000" noProof="1"/>
              <a:t>提示信息：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noProof="1"/>
              <a:t> --</a:t>
            </a:r>
            <a:r>
              <a:rPr lang="en-US" altLang="zh-CN" sz="2000" noProof="1">
                <a:solidFill>
                  <a:srgbClr val="FF00FF"/>
                </a:solidFill>
              </a:rPr>
              <a:t>ERROR</a:t>
            </a:r>
            <a:r>
              <a:rPr lang="en-US" altLang="zh-CN" sz="2000" noProof="1"/>
              <a:t>: cannot drop table Student because other objects depend on 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noProof="1"/>
              <a:t>	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0BC43E9-463A-4757-BAC2-829AA6E070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58E9B08-4169-4110-8B7B-5B14BB42DD3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854075"/>
            <a:ext cx="8229600" cy="505301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/>
              <a:t>[</a:t>
            </a:r>
            <a:r>
              <a:rPr lang="zh-CN" altLang="en-US" sz="2400" noProof="1"/>
              <a:t>例</a:t>
            </a:r>
            <a:r>
              <a:rPr lang="en-US" altLang="zh-CN" sz="2400" noProof="1"/>
              <a:t>3.12]</a:t>
            </a:r>
            <a:r>
              <a:rPr lang="zh-CN" altLang="en-US" sz="2400" noProof="1"/>
              <a:t>如果选择</a:t>
            </a:r>
            <a:r>
              <a:rPr lang="en-US" altLang="zh-CN" sz="2400" noProof="1"/>
              <a:t>CASCADE</a:t>
            </a:r>
            <a:r>
              <a:rPr lang="zh-CN" altLang="en-US" sz="2400" noProof="1"/>
              <a:t>时可删除表，视图自动被删除 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66FF"/>
                </a:solidFill>
              </a:rPr>
              <a:t>DROP TABLE Student CASCADE;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noProof="1">
                <a:sym typeface="+mn-ea"/>
              </a:rPr>
              <a:t>DBMS</a:t>
            </a:r>
            <a:r>
              <a:rPr lang="zh-CN" altLang="en-US" sz="2400" noProof="1">
                <a:sym typeface="+mn-ea"/>
              </a:rPr>
              <a:t>提示信息：</a:t>
            </a:r>
            <a:r>
              <a:rPr lang="en-US" altLang="zh-CN" sz="2400" noProof="1"/>
              <a:t> 	    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 --</a:t>
            </a:r>
            <a:r>
              <a:rPr lang="en-US" altLang="zh-CN" sz="2055" noProof="1">
                <a:solidFill>
                  <a:srgbClr val="FF00FF"/>
                </a:solidFill>
              </a:rPr>
              <a:t>NOTICE</a:t>
            </a:r>
            <a:r>
              <a:rPr lang="en-US" altLang="zh-CN" sz="2055" noProof="1"/>
              <a:t>: drop cascades to view IS_Student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395" noProof="1"/>
              <a:t>用查询语句检测视图是否存在：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SELECT * FROM IS_Student;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55" noProof="1"/>
              <a:t>--</a:t>
            </a:r>
            <a:r>
              <a:rPr lang="en-US" altLang="zh-CN" sz="2055" noProof="1">
                <a:solidFill>
                  <a:srgbClr val="FF00FF"/>
                </a:solidFill>
              </a:rPr>
              <a:t>ERROR</a:t>
            </a:r>
            <a:r>
              <a:rPr lang="en-US" altLang="zh-CN" sz="2055" noProof="1"/>
              <a:t>: relation " IS_Student " does not exist </a:t>
            </a:r>
          </a:p>
          <a:p>
            <a:pPr eaLnBrk="1" hangingPunct="1"/>
            <a:endParaRPr lang="en-US" altLang="zh-CN" sz="2400" noProof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4A38C38B-1E9A-4313-A39A-8C19EBFD9D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删除基本表（续）</a:t>
            </a:r>
          </a:p>
        </p:txBody>
      </p:sp>
      <p:sp>
        <p:nvSpPr>
          <p:cNvPr id="54274" name="Rectangle 5">
            <a:extLst>
              <a:ext uri="{FF2B5EF4-FFF2-40B4-BE49-F238E27FC236}">
                <a16:creationId xmlns:a16="http://schemas.microsoft.com/office/drawing/2014/main" id="{E026B30E-49B6-4D0F-9662-D622F952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1927225"/>
            <a:ext cx="2952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5" name="Line 167">
            <a:extLst>
              <a:ext uri="{FF2B5EF4-FFF2-40B4-BE49-F238E27FC236}">
                <a16:creationId xmlns:a16="http://schemas.microsoft.com/office/drawing/2014/main" id="{D95650A3-40DA-4BB1-B658-A9B071C33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22923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2229" name="Group 5">
            <a:extLst>
              <a:ext uri="{FF2B5EF4-FFF2-40B4-BE49-F238E27FC236}">
                <a16:creationId xmlns:a16="http://schemas.microsoft.com/office/drawing/2014/main" id="{E891892B-5C6A-4D7A-8CCA-2E29D5AFE52D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1211263"/>
          <a:ext cx="7677150" cy="4737214"/>
        </p:xfrm>
        <a:graphic>
          <a:graphicData uri="http://schemas.openxmlformats.org/drawingml/2006/table">
            <a:tbl>
              <a:tblPr/>
              <a:tblGrid>
                <a:gridCol w="471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43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</a:t>
                      </a: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标准及主流数据库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的处理方式</a:t>
                      </a: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依赖基本表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的对象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SQL2011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Oracle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SQL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Server 2012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无规定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PRIMARY KEY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（只含该表的列）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NULL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等约束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外码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FOREIGN KEY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触发器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TRIGGER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函数或存储过程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2" marR="91432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346" name="Text Box 873">
            <a:extLst>
              <a:ext uri="{FF2B5EF4-FFF2-40B4-BE49-F238E27FC236}">
                <a16:creationId xmlns:a16="http://schemas.microsoft.com/office/drawing/2014/main" id="{D2A97C89-636B-4A8B-887F-528272E5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868363"/>
            <a:ext cx="688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/>
              <a:t>DROP TABLE</a:t>
            </a:r>
            <a:r>
              <a:rPr lang="zh-CN" altLang="en-US" sz="2000" b="1"/>
              <a:t>时，</a:t>
            </a:r>
            <a:r>
              <a:rPr lang="en-US" altLang="zh-CN" sz="2000" b="1"/>
              <a:t>SQL2011 </a:t>
            </a:r>
            <a:r>
              <a:rPr lang="zh-CN" altLang="en-US" sz="2000" b="1"/>
              <a:t>与 </a:t>
            </a:r>
            <a:r>
              <a:rPr lang="en-US" altLang="zh-CN" sz="2000" b="1"/>
              <a:t>2</a:t>
            </a:r>
            <a:r>
              <a:rPr lang="zh-CN" altLang="en-US" sz="2000" b="1"/>
              <a:t>个</a:t>
            </a:r>
            <a:r>
              <a:rPr lang="en-US" altLang="zh-CN" sz="2000" b="1"/>
              <a:t>RDBMS</a:t>
            </a:r>
            <a:r>
              <a:rPr lang="zh-CN" altLang="en-US" sz="2000" b="1"/>
              <a:t>的处理策略比较</a:t>
            </a:r>
          </a:p>
        </p:txBody>
      </p:sp>
      <p:sp>
        <p:nvSpPr>
          <p:cNvPr id="54347" name="Rectangle 876">
            <a:extLst>
              <a:ext uri="{FF2B5EF4-FFF2-40B4-BE49-F238E27FC236}">
                <a16:creationId xmlns:a16="http://schemas.microsoft.com/office/drawing/2014/main" id="{F8380150-D980-4486-890E-158D17AD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76925"/>
            <a:ext cx="8893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b="1"/>
              <a:t>R</a:t>
            </a:r>
            <a:r>
              <a:rPr lang="zh-CN" altLang="en-US" sz="1400" b="1"/>
              <a:t>表示</a:t>
            </a:r>
            <a:r>
              <a:rPr lang="en-US" altLang="zh-CN" sz="1400" b="1"/>
              <a:t>RESTRICT , C</a:t>
            </a:r>
            <a:r>
              <a:rPr lang="zh-CN" altLang="en-US" sz="1400" b="1"/>
              <a:t>表示</a:t>
            </a:r>
            <a:r>
              <a:rPr lang="en-US" altLang="zh-CN" sz="1400" b="1"/>
              <a:t>CASCADE</a:t>
            </a:r>
          </a:p>
          <a:p>
            <a:pPr>
              <a:lnSpc>
                <a:spcPct val="120000"/>
              </a:lnSpc>
            </a:pPr>
            <a:r>
              <a:rPr lang="en-US" altLang="zh-CN" sz="1400" b="1"/>
              <a:t> '×'</a:t>
            </a:r>
            <a:r>
              <a:rPr lang="zh-CN" altLang="en-US" sz="1400" b="1"/>
              <a:t>表示不能删除基本表，</a:t>
            </a:r>
            <a:r>
              <a:rPr lang="en-US" altLang="zh-CN" sz="1400" b="1"/>
              <a:t>'√'</a:t>
            </a:r>
            <a:r>
              <a:rPr lang="zh-CN" altLang="en-US" sz="1400" b="1"/>
              <a:t>表示能删除基本表，‘保留’表示删除基本表后，还保留依赖对象 </a:t>
            </a:r>
          </a:p>
        </p:txBody>
      </p:sp>
      <p:cxnSp>
        <p:nvCxnSpPr>
          <p:cNvPr id="54348" name="直接连接符 14">
            <a:extLst>
              <a:ext uri="{FF2B5EF4-FFF2-40B4-BE49-F238E27FC236}">
                <a16:creationId xmlns:a16="http://schemas.microsoft.com/office/drawing/2014/main" id="{2B67F090-BC69-49DC-BA8C-A53091562F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8525" y="1196975"/>
            <a:ext cx="317023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C7BBA0E-C527-4A4D-BB1F-D4EDFD224E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A0F40AF-2086-48C0-914E-36299708DF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3.3.3 </a:t>
            </a:r>
            <a:r>
              <a:rPr lang="zh-CN" altLang="en-US" dirty="0">
                <a:solidFill>
                  <a:srgbClr val="00B050"/>
                </a:solidFill>
              </a:rPr>
              <a:t>索引的建立与删除</a:t>
            </a:r>
            <a:endParaRPr lang="en-US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3.3.4 </a:t>
            </a:r>
            <a:r>
              <a:rPr lang="zh-CN" altLang="en-US" dirty="0"/>
              <a:t>数据字典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72E9F4C-272A-4672-A30E-9FE55003C8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3.3.3 </a:t>
            </a:r>
            <a:r>
              <a:rPr lang="zh-CN" altLang="en-US" sz="3600"/>
              <a:t>索引的建立与删除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7FB77C6-6262-4EAA-8A43-9F50D38475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22350"/>
            <a:ext cx="8229600" cy="4927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建立索引（</a:t>
            </a:r>
            <a:r>
              <a:rPr lang="en-US" altLang="zh-CN">
                <a:solidFill>
                  <a:srgbClr val="0066FF"/>
                </a:solidFill>
              </a:rPr>
              <a:t>INDEX</a:t>
            </a:r>
            <a:r>
              <a:rPr lang="zh-CN" altLang="en-US">
                <a:solidFill>
                  <a:srgbClr val="0066FF"/>
                </a:solidFill>
              </a:rPr>
              <a:t>）的目的：加快查询速度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z="3200">
              <a:solidFill>
                <a:srgbClr val="0066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关系数据库管理系统中常见索引：</a:t>
            </a:r>
            <a:endParaRPr lang="zh-CN" altLang="en-US" sz="3200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顺序文件上的索引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B+</a:t>
            </a:r>
            <a:r>
              <a:rPr lang="zh-CN" altLang="en-US"/>
              <a:t>树索引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散列（</a:t>
            </a:r>
            <a:r>
              <a:rPr lang="en-US" altLang="zh-CN"/>
              <a:t>hash</a:t>
            </a:r>
            <a:r>
              <a:rPr lang="zh-CN" altLang="en-US"/>
              <a:t>）索引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位图索引</a:t>
            </a:r>
          </a:p>
          <a:p>
            <a:pPr eaLnBrk="1" hangingPunct="1"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EE0842E3-4C6D-4631-9B3B-AEB576102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3.1.2 SQL</a:t>
            </a:r>
            <a:r>
              <a:rPr lang="zh-CN" altLang="en-US" sz="3600"/>
              <a:t>的特点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BEF8A15C-571B-4832-AFE4-CB6D366A0C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3546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综合统一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集</a:t>
            </a:r>
            <a:r>
              <a:rPr lang="zh-CN" altLang="en-US">
                <a:solidFill>
                  <a:srgbClr val="0066FF"/>
                </a:solidFill>
              </a:rPr>
              <a:t>数据定义语言（</a:t>
            </a:r>
            <a:r>
              <a:rPr lang="en-US" altLang="zh-CN">
                <a:solidFill>
                  <a:srgbClr val="0066FF"/>
                </a:solidFill>
              </a:rPr>
              <a:t>DDL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，</a:t>
            </a:r>
            <a:r>
              <a:rPr lang="zh-CN" altLang="en-US">
                <a:solidFill>
                  <a:srgbClr val="0066FF"/>
                </a:solidFill>
              </a:rPr>
              <a:t>数据操纵语言（</a:t>
            </a:r>
            <a:r>
              <a:rPr lang="en-US" altLang="zh-CN">
                <a:solidFill>
                  <a:srgbClr val="0066FF"/>
                </a:solidFill>
              </a:rPr>
              <a:t>DML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，</a:t>
            </a:r>
            <a:r>
              <a:rPr lang="zh-CN" altLang="en-US">
                <a:solidFill>
                  <a:srgbClr val="0066FF"/>
                </a:solidFill>
              </a:rPr>
              <a:t>数据控制语言（</a:t>
            </a:r>
            <a:r>
              <a:rPr lang="en-US" altLang="zh-CN">
                <a:solidFill>
                  <a:srgbClr val="0066FF"/>
                </a:solidFill>
              </a:rPr>
              <a:t>DCL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  <a:r>
              <a:rPr lang="zh-CN" altLang="en-US"/>
              <a:t>功能于一体。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可以独立完成数据库生命周期中的全部活动。</a:t>
            </a:r>
          </a:p>
          <a:p>
            <a:pPr marL="914400" lvl="2" indent="0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None/>
            </a:pPr>
            <a:endParaRPr lang="zh-CN" altLang="en-US" sz="2200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用户数据库投入运行后，可根据需要随时逐步修改模式，不影响数据库的运行。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F36C5E82-8BDA-43B1-8EBF-7CC824AEF6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索  引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DDEA8AC-D49F-4655-95A5-C13AAA4CB2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建立索引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数据库管理员</a:t>
            </a:r>
            <a:r>
              <a:rPr lang="en-US" altLang="zh-CN"/>
              <a:t> </a:t>
            </a:r>
            <a:r>
              <a:rPr lang="zh-CN" altLang="en-US"/>
              <a:t>或 表的属主（即建立表的人）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维护索引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/>
              <a:t>RDBMS</a:t>
            </a:r>
            <a:r>
              <a:rPr lang="zh-CN" altLang="en-US"/>
              <a:t>自动完成 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使用索引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/>
              <a:t>RDBMS</a:t>
            </a:r>
            <a:r>
              <a:rPr lang="zh-CN" altLang="en-US"/>
              <a:t>自动选择合适的索引作为存取路径，用户不必也不能显式地选择索引</a:t>
            </a:r>
          </a:p>
          <a:p>
            <a:pPr lvl="1" eaLnBrk="1" hangingPunct="1">
              <a:lnSpc>
                <a:spcPct val="130000"/>
              </a:lnSpc>
            </a:pPr>
            <a:endParaRPr lang="zh-CN" altLang="en-US" sz="2200"/>
          </a:p>
          <a:p>
            <a:pPr eaLnBrk="1" hangingPunct="1">
              <a:lnSpc>
                <a:spcPct val="130000"/>
              </a:lnSpc>
            </a:pPr>
            <a:endParaRPr lang="en-US" altLang="zh-CN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88B6A8A6-0A59-42CC-80C8-AA0EAFABA1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建立索引 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9748E8A2-03D9-404B-96B4-1A9EA13FB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00138"/>
            <a:ext cx="8712200" cy="5354637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语句格式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FF"/>
                </a:solidFill>
              </a:rPr>
              <a:t>[UNIQUE] [CLUSTER]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 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ON &lt;</a:t>
            </a:r>
            <a:r>
              <a:rPr lang="zh-CN" altLang="en-US" dirty="0"/>
              <a:t>表名</a:t>
            </a:r>
            <a:r>
              <a:rPr lang="en-US" altLang="zh-CN" dirty="0"/>
              <a:t>&gt;(&lt;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&gt;][,&lt;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 ]</a:t>
            </a:r>
            <a:r>
              <a:rPr lang="en-US" altLang="zh-CN" dirty="0">
                <a:latin typeface="Courier New" panose="02070309020205020404" pitchFamily="49" charset="0"/>
              </a:rPr>
              <a:t>…)</a:t>
            </a:r>
            <a:r>
              <a:rPr lang="en-US" altLang="zh-CN" dirty="0"/>
              <a:t>;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要建索引的基本表的名字</a:t>
            </a:r>
          </a:p>
          <a:p>
            <a:pPr lvl="2" indent="-285750" algn="just"/>
            <a:r>
              <a:rPr lang="zh-CN" altLang="en-US" dirty="0"/>
              <a:t>索引：可以建立在该表的一</a:t>
            </a:r>
            <a:r>
              <a:rPr lang="zh-CN" altLang="en-US" dirty="0">
                <a:solidFill>
                  <a:srgbClr val="FF00FF"/>
                </a:solidFill>
              </a:rPr>
              <a:t>列</a:t>
            </a:r>
            <a:r>
              <a:rPr lang="zh-CN" altLang="en-US" dirty="0"/>
              <a:t>或多列上，各列名之间用逗号分隔</a:t>
            </a:r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次序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指定索引值的排列次序，升序：</a:t>
            </a:r>
            <a:r>
              <a:rPr lang="en-US" altLang="zh-CN" dirty="0"/>
              <a:t>ASC</a:t>
            </a:r>
            <a:r>
              <a:rPr lang="zh-CN" altLang="en-US" dirty="0"/>
              <a:t>，降序：</a:t>
            </a:r>
            <a:r>
              <a:rPr lang="en-US" altLang="zh-CN" dirty="0"/>
              <a:t>DESC</a:t>
            </a:r>
            <a:r>
              <a:rPr lang="zh-CN" altLang="en-US" dirty="0"/>
              <a:t>。缺省值：</a:t>
            </a:r>
            <a:r>
              <a:rPr lang="en-US" altLang="zh-CN" dirty="0"/>
              <a:t>ASC</a:t>
            </a:r>
          </a:p>
          <a:p>
            <a:pPr lvl="2" indent="-285750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UNIQUE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此索引的每一个索引值只对应唯一的数据记录</a:t>
            </a:r>
          </a:p>
          <a:p>
            <a:pPr lvl="2" indent="-285750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CLUSTER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表示要建立的索引是</a:t>
            </a:r>
            <a:r>
              <a:rPr lang="zh-CN" altLang="en-US" u="sng" dirty="0">
                <a:solidFill>
                  <a:srgbClr val="FF0000"/>
                </a:solidFill>
              </a:rPr>
              <a:t>聚簇索引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AB21E602-61C3-48EC-87C5-83B302516F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/>
              <a:t>建立索引（续）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385DE7EC-D0BF-4E5C-A63E-7695069F91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982663"/>
            <a:ext cx="8937625" cy="5095875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3.13]</a:t>
            </a:r>
            <a:r>
              <a:rPr lang="zh-CN" altLang="en-US" dirty="0"/>
              <a:t> 为学生</a:t>
            </a:r>
            <a:r>
              <a:rPr lang="en-US" altLang="zh-CN" dirty="0"/>
              <a:t>-</a:t>
            </a:r>
            <a:r>
              <a:rPr lang="zh-CN" altLang="en-US" dirty="0"/>
              <a:t>课程数据库中的</a:t>
            </a:r>
            <a:r>
              <a:rPr lang="en-US" altLang="zh-CN" dirty="0"/>
              <a:t>Student</a:t>
            </a:r>
            <a:r>
              <a:rPr lang="zh-CN" altLang="en-US" dirty="0"/>
              <a:t>，</a:t>
            </a:r>
            <a:r>
              <a:rPr lang="en-US" altLang="zh-CN" dirty="0"/>
              <a:t>Course</a:t>
            </a:r>
            <a:r>
              <a:rPr lang="zh-CN" altLang="en-US" dirty="0"/>
              <a:t>，</a:t>
            </a:r>
            <a:r>
              <a:rPr lang="en-US" altLang="zh-CN" dirty="0"/>
              <a:t>SC</a:t>
            </a:r>
            <a:r>
              <a:rPr lang="zh-CN" altLang="en-US" dirty="0"/>
              <a:t>三个表建立索引。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Student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学号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建唯一索引，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Course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课程号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建唯一索引，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SC</a:t>
            </a:r>
            <a:r>
              <a:rPr lang="zh-CN" altLang="en-US" dirty="0"/>
              <a:t>表按</a:t>
            </a:r>
            <a:r>
              <a:rPr lang="zh-CN" altLang="en-US" dirty="0">
                <a:highlight>
                  <a:srgbClr val="FFFF00"/>
                </a:highlight>
              </a:rPr>
              <a:t>学号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升序</a:t>
            </a:r>
            <a:r>
              <a:rPr lang="zh-CN" altLang="en-US" dirty="0"/>
              <a:t>和</a:t>
            </a:r>
            <a:r>
              <a:rPr lang="zh-CN" altLang="en-US" dirty="0">
                <a:highlight>
                  <a:srgbClr val="FFFF00"/>
                </a:highlight>
              </a:rPr>
              <a:t>课程号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降序</a:t>
            </a:r>
            <a:r>
              <a:rPr lang="zh-CN" altLang="en-US" dirty="0"/>
              <a:t>建唯一索引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  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Stusno</a:t>
            </a:r>
            <a:r>
              <a:rPr lang="en-US" altLang="zh-CN" sz="2200" dirty="0"/>
              <a:t> ON Student</a:t>
            </a:r>
            <a:r>
              <a:rPr lang="zh-CN" altLang="en-US" sz="2200" dirty="0"/>
              <a:t>(</a:t>
            </a:r>
            <a:r>
              <a:rPr lang="en-US" altLang="zh-CN" sz="2200" dirty="0" err="1"/>
              <a:t>Sno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Coucno</a:t>
            </a:r>
            <a:r>
              <a:rPr lang="en-US" altLang="zh-CN" sz="2200" dirty="0"/>
              <a:t> ON Course</a:t>
            </a:r>
            <a:r>
              <a:rPr lang="zh-CN" altLang="en-US" sz="2200" dirty="0"/>
              <a:t>(</a:t>
            </a:r>
            <a:r>
              <a:rPr lang="en-US" altLang="zh-CN" sz="2200" dirty="0" err="1"/>
              <a:t>Cno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</a:t>
            </a:r>
            <a:r>
              <a:rPr lang="en-US" altLang="zh-CN" sz="2200" dirty="0" err="1"/>
              <a:t>SCno</a:t>
            </a:r>
            <a:r>
              <a:rPr lang="en-US" altLang="zh-CN" sz="2200" dirty="0"/>
              <a:t> ON SC</a:t>
            </a:r>
            <a:r>
              <a:rPr lang="zh-CN" altLang="en-US" sz="2200" dirty="0"/>
              <a:t>(</a:t>
            </a:r>
            <a:r>
              <a:rPr lang="en-US" altLang="zh-CN" sz="2200" dirty="0" err="1">
                <a:highlight>
                  <a:srgbClr val="FFFF00"/>
                </a:highlight>
              </a:rPr>
              <a:t>Sno</a:t>
            </a:r>
            <a:r>
              <a:rPr lang="en-US" altLang="zh-CN" sz="2200" dirty="0">
                <a:highlight>
                  <a:srgbClr val="FFFF00"/>
                </a:highlight>
              </a:rPr>
              <a:t> ASC</a:t>
            </a:r>
            <a:r>
              <a:rPr lang="zh-CN" altLang="en-US" sz="2200" dirty="0">
                <a:highlight>
                  <a:srgbClr val="FFFF00"/>
                </a:highlight>
              </a:rPr>
              <a:t>,</a:t>
            </a:r>
            <a:r>
              <a:rPr lang="en-US" altLang="zh-CN" sz="2200" dirty="0" err="1">
                <a:highlight>
                  <a:srgbClr val="FFFF00"/>
                </a:highlight>
              </a:rPr>
              <a:t>Cno</a:t>
            </a:r>
            <a:r>
              <a:rPr lang="en-US" altLang="zh-CN" sz="2200" dirty="0">
                <a:highlight>
                  <a:srgbClr val="FFFF00"/>
                </a:highlight>
              </a:rPr>
              <a:t> DESC</a:t>
            </a:r>
            <a:r>
              <a:rPr lang="zh-CN" altLang="en-US" sz="2200" dirty="0"/>
              <a:t>);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66FF"/>
                </a:solidFill>
              </a:rPr>
              <a:t>【思考】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66FF"/>
                </a:solidFill>
              </a:rPr>
              <a:t>第三个索引中，</a:t>
            </a:r>
            <a:r>
              <a:rPr lang="en-US" altLang="zh-CN" sz="2200" u="sng" dirty="0" err="1">
                <a:solidFill>
                  <a:srgbClr val="0066FF"/>
                </a:solidFill>
              </a:rPr>
              <a:t>Sno</a:t>
            </a:r>
            <a:r>
              <a:rPr lang="zh-CN" altLang="en-US" sz="2200" u="sng" dirty="0">
                <a:solidFill>
                  <a:srgbClr val="0066FF"/>
                </a:solidFill>
              </a:rPr>
              <a:t>升序排列</a:t>
            </a:r>
            <a:r>
              <a:rPr lang="zh-CN" altLang="en-US" sz="2200" dirty="0">
                <a:solidFill>
                  <a:srgbClr val="0066FF"/>
                </a:solidFill>
              </a:rPr>
              <a:t>与</a:t>
            </a:r>
            <a:r>
              <a:rPr lang="en-US" altLang="zh-CN" sz="2200" u="sng" dirty="0" err="1">
                <a:solidFill>
                  <a:srgbClr val="0066FF"/>
                </a:solidFill>
              </a:rPr>
              <a:t>Cno</a:t>
            </a:r>
            <a:r>
              <a:rPr lang="zh-CN" altLang="en-US" sz="2200" u="sng" dirty="0">
                <a:solidFill>
                  <a:srgbClr val="0066FF"/>
                </a:solidFill>
              </a:rPr>
              <a:t>降序排列</a:t>
            </a:r>
            <a:r>
              <a:rPr lang="zh-CN" altLang="en-US" sz="2200" dirty="0">
                <a:solidFill>
                  <a:srgbClr val="0066FF"/>
                </a:solidFill>
              </a:rPr>
              <a:t>，二者有没有冲突？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>
            <a:extLst>
              <a:ext uri="{FF2B5EF4-FFF2-40B4-BE49-F238E27FC236}">
                <a16:creationId xmlns:a16="http://schemas.microsoft.com/office/drawing/2014/main" id="{4009B1C4-A70D-493C-9307-AFC4063E7E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修改索引</a:t>
            </a:r>
          </a:p>
        </p:txBody>
      </p:sp>
      <p:sp>
        <p:nvSpPr>
          <p:cNvPr id="60418" name="内容占位符 2">
            <a:extLst>
              <a:ext uri="{FF2B5EF4-FFF2-40B4-BE49-F238E27FC236}">
                <a16:creationId xmlns:a16="http://schemas.microsoft.com/office/drawing/2014/main" id="{FEF15E11-8D0C-482C-8F15-16DA1681C6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FF"/>
                </a:solidFill>
              </a:rPr>
              <a:t>ALTER </a:t>
            </a:r>
            <a:r>
              <a:rPr lang="en-US" altLang="zh-CN" dirty="0"/>
              <a:t>INDEX &lt;</a:t>
            </a:r>
            <a:r>
              <a:rPr lang="zh-CN" altLang="en-US" dirty="0"/>
              <a:t>旧索引名</a:t>
            </a:r>
            <a:r>
              <a:rPr lang="en-US" altLang="zh-CN" dirty="0"/>
              <a:t>&gt; RENAME TO &lt;</a:t>
            </a:r>
            <a:r>
              <a:rPr lang="zh-CN" altLang="en-US" dirty="0"/>
              <a:t>新索引名</a:t>
            </a:r>
            <a:r>
              <a:rPr lang="en-US" altLang="zh-CN" dirty="0"/>
              <a:t>&gt;</a:t>
            </a:r>
          </a:p>
          <a:p>
            <a:pPr eaLnBrk="1" hangingPunct="1"/>
            <a:endParaRPr lang="zh-CN" altLang="en-US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3.14]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 err="1"/>
              <a:t>SCno</a:t>
            </a:r>
            <a:r>
              <a:rPr lang="zh-CN" altLang="en-US" dirty="0"/>
              <a:t>索引名改为</a:t>
            </a:r>
            <a:r>
              <a:rPr lang="en-US" altLang="zh-CN" dirty="0" err="1"/>
              <a:t>SCSno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</a:rPr>
              <a:t>ALTER INDEX </a:t>
            </a:r>
            <a:r>
              <a:rPr lang="en-US" altLang="zh-CN" dirty="0" err="1"/>
              <a:t>SCno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RENAME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TO</a:t>
            </a:r>
            <a:r>
              <a:rPr lang="en-US" altLang="zh-CN" dirty="0"/>
              <a:t> </a:t>
            </a:r>
            <a:r>
              <a:rPr lang="en-US" altLang="zh-CN" dirty="0" err="1"/>
              <a:t>SCSno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C175E10E-2C2C-4634-9F94-086B76677E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删除索引 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5124EAB1-7E17-4CDB-8CD2-08720291E4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zh-CN" dirty="0">
                <a:solidFill>
                  <a:srgbClr val="FF00FF"/>
                </a:solidFill>
              </a:rPr>
              <a:t>DROP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</a:t>
            </a:r>
            <a:r>
              <a:rPr lang="zh-CN" altLang="en-US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删除索引时，系统会从数据字典中删去有关该索引的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描述。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3.15]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</a:t>
            </a:r>
          </a:p>
          <a:p>
            <a:pPr lvl="2"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>
                <a:solidFill>
                  <a:srgbClr val="00B0F0"/>
                </a:solidFill>
              </a:rPr>
              <a:t>DROP INDEX </a:t>
            </a:r>
            <a:r>
              <a:rPr lang="en-US" altLang="zh-CN" sz="2400" dirty="0" err="1"/>
              <a:t>Stusname</a:t>
            </a:r>
            <a:r>
              <a:rPr lang="zh-CN" altLang="en-US" sz="2400" dirty="0"/>
              <a:t>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3CFB3BB2-9AD5-4D81-B73B-2C26012A22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3.3 </a:t>
            </a:r>
            <a:r>
              <a:rPr lang="zh-CN" altLang="en-US" sz="3600"/>
              <a:t>数据定义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ED61327-48DC-4188-8627-550D56BE1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339850"/>
            <a:ext cx="8075612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3.3.3 </a:t>
            </a:r>
            <a:r>
              <a:rPr lang="zh-CN" altLang="en-US" dirty="0"/>
              <a:t>索引的建立与删除</a:t>
            </a:r>
            <a:endParaRPr lang="en-US" dirty="0"/>
          </a:p>
          <a:p>
            <a:pPr marL="0" indent="0" eaLnBrk="1" hangingPunct="1">
              <a:lnSpc>
                <a:spcPct val="1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3.3.4 </a:t>
            </a:r>
            <a:r>
              <a:rPr lang="zh-CN" altLang="en-US" dirty="0">
                <a:solidFill>
                  <a:srgbClr val="00B050"/>
                </a:solidFill>
              </a:rPr>
              <a:t>数据字典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>
            <a:extLst>
              <a:ext uri="{FF2B5EF4-FFF2-40B4-BE49-F238E27FC236}">
                <a16:creationId xmlns:a16="http://schemas.microsoft.com/office/drawing/2014/main" id="{6BE5C247-B426-4578-BB1B-E82A7997EC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数据字典</a:t>
            </a:r>
          </a:p>
        </p:txBody>
      </p:sp>
      <p:sp>
        <p:nvSpPr>
          <p:cNvPr id="63490" name="内容占位符 2">
            <a:extLst>
              <a:ext uri="{FF2B5EF4-FFF2-40B4-BE49-F238E27FC236}">
                <a16:creationId xmlns:a16="http://schemas.microsoft.com/office/drawing/2014/main" id="{9F618EDD-650C-4B8C-BCE4-83FD18D582C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/>
            <a:r>
              <a:rPr lang="zh-CN" altLang="en-US" dirty="0"/>
              <a:t>数据字典是</a:t>
            </a:r>
            <a:r>
              <a:rPr lang="en-US" altLang="zh-CN" dirty="0"/>
              <a:t>RDBMS</a:t>
            </a:r>
            <a:r>
              <a:rPr lang="zh-CN" altLang="en-US" dirty="0"/>
              <a:t>内部的一组系统表，它记录了</a:t>
            </a:r>
            <a:r>
              <a:rPr lang="zh-CN" altLang="en-US" dirty="0">
                <a:solidFill>
                  <a:srgbClr val="00B0F0"/>
                </a:solidFill>
              </a:rPr>
              <a:t>数据库中所有定义信息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</a:p>
          <a:p>
            <a:pPr eaLnBrk="1" hangingPunct="1"/>
            <a:r>
              <a:rPr lang="en-US" altLang="zh-CN" dirty="0"/>
              <a:t>RDBMS</a:t>
            </a:r>
            <a:r>
              <a:rPr lang="zh-CN" altLang="en-US" dirty="0"/>
              <a:t>在执行</a:t>
            </a:r>
            <a:r>
              <a:rPr lang="en-US" altLang="zh-CN" dirty="0"/>
              <a:t>SQL</a:t>
            </a:r>
            <a:r>
              <a:rPr lang="zh-CN" altLang="en-US" dirty="0"/>
              <a:t>的数据定义语句时，实际上就是在</a:t>
            </a:r>
            <a:r>
              <a:rPr lang="zh-CN" altLang="en-US" u="sng" dirty="0"/>
              <a:t>更新数据字典表中的相应信息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C64E7ABD-AC23-464D-B912-C99067FF5E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F91A4064-3806-4A73-BEC6-204AA2AC0A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96975"/>
            <a:ext cx="6508750" cy="4608513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3.5 </a:t>
            </a:r>
            <a:r>
              <a:rPr lang="zh-CN" altLang="en-US" dirty="0">
                <a:solidFill>
                  <a:srgbClr val="0066FF"/>
                </a:solidFill>
              </a:rPr>
              <a:t>数据更新（先讲</a:t>
            </a:r>
            <a:r>
              <a:rPr lang="en-US" altLang="zh-CN" dirty="0">
                <a:solidFill>
                  <a:srgbClr val="0066FF"/>
                </a:solidFill>
              </a:rPr>
              <a:t>3.5.1</a:t>
            </a:r>
            <a:r>
              <a:rPr lang="zh-CN" altLang="en-US" dirty="0">
                <a:solidFill>
                  <a:srgbClr val="0066FF"/>
                </a:solidFill>
              </a:rPr>
              <a:t>，再讲</a:t>
            </a:r>
            <a:r>
              <a:rPr lang="en-US" altLang="zh-CN" dirty="0">
                <a:solidFill>
                  <a:srgbClr val="0066FF"/>
                </a:solidFill>
              </a:rPr>
              <a:t>3.4</a:t>
            </a:r>
            <a:r>
              <a:rPr lang="zh-CN" altLang="en-US" dirty="0">
                <a:solidFill>
                  <a:srgbClr val="0066FF"/>
                </a:solidFill>
              </a:rPr>
              <a:t>）</a:t>
            </a:r>
            <a:endParaRPr lang="zh-CN" altLang="en-US" sz="3200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D44D6083-CAC9-4736-848A-51106E31BE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3.5  </a:t>
            </a:r>
            <a:r>
              <a:rPr lang="zh-CN" altLang="en-US" sz="3600"/>
              <a:t>数据更新 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4B953881-6146-42EA-A2A4-2F291BEA03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341438"/>
            <a:ext cx="7427912" cy="4495800"/>
          </a:xfrm>
        </p:spPr>
        <p:txBody>
          <a:bodyPr/>
          <a:lstStyle/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50"/>
                </a:solidFill>
              </a:rPr>
              <a:t>3.5.1  </a:t>
            </a:r>
            <a:r>
              <a:rPr lang="zh-CN" altLang="en-US" dirty="0">
                <a:solidFill>
                  <a:srgbClr val="00B050"/>
                </a:solidFill>
              </a:rPr>
              <a:t>插入数据 </a:t>
            </a:r>
            <a:endParaRPr lang="en-US" altLang="zh-CN" dirty="0">
              <a:solidFill>
                <a:srgbClr val="00B050"/>
              </a:solidFill>
            </a:endParaRPr>
          </a:p>
          <a:p>
            <a:pPr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50"/>
                </a:solidFill>
              </a:rPr>
              <a:t>写入实验数据，需要提前学习</a:t>
            </a:r>
          </a:p>
          <a:p>
            <a:pPr algn="just" eaLnBrk="1" hangingPunct="1">
              <a:lnSpc>
                <a:spcPct val="180000"/>
              </a:lnSpc>
              <a:buNone/>
            </a:pPr>
            <a:r>
              <a:rPr lang="en-US" altLang="zh-CN" strike="sngStrike" dirty="0"/>
              <a:t>3.5.2  </a:t>
            </a:r>
            <a:r>
              <a:rPr lang="zh-CN" altLang="en-US" strike="sngStrike" dirty="0"/>
              <a:t>修改数据（</a:t>
            </a:r>
            <a:r>
              <a:rPr lang="en-US" altLang="zh-CN" strike="sngStrike" dirty="0"/>
              <a:t> 3.4</a:t>
            </a:r>
            <a:r>
              <a:rPr lang="zh-CN" altLang="en-US" strike="sngStrike" dirty="0"/>
              <a:t>之后讲）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trike="sngStrike" dirty="0"/>
              <a:t>3.5.3  </a:t>
            </a:r>
            <a:r>
              <a:rPr lang="zh-CN" altLang="en-US" strike="sngStrike" dirty="0"/>
              <a:t>删除数据 （</a:t>
            </a:r>
            <a:r>
              <a:rPr lang="en-US" altLang="zh-CN" strike="sngStrike" dirty="0"/>
              <a:t> 3.4</a:t>
            </a:r>
            <a:r>
              <a:rPr lang="zh-CN" altLang="en-US" strike="sngStrike" dirty="0"/>
              <a:t>之后讲）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FB11700B-3D7A-4415-AC9A-2F48E66F0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3.5.1  </a:t>
            </a:r>
            <a:r>
              <a:rPr lang="zh-CN" altLang="en-US" sz="3600"/>
              <a:t>插入数据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2A718814-9BD0-4C72-8E4E-38917205C4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688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两种插入数据方式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插入元组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插入子查询结果</a:t>
            </a:r>
          </a:p>
          <a:p>
            <a:pPr lvl="2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可以一次插入多个元组 </a:t>
            </a:r>
          </a:p>
          <a:p>
            <a:pPr eaLnBrk="1" hangingPunct="1">
              <a:lnSpc>
                <a:spcPct val="14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59BA0EC-CF71-4041-A94F-057EC27E20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高度非过程化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4EC77733-23F5-441A-94F4-0C16470F5B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60000"/>
              </a:lnSpc>
            </a:pPr>
            <a:endParaRPr lang="zh-CN" altLang="en-US" noProof="1"/>
          </a:p>
          <a:p>
            <a:pPr eaLnBrk="1" hangingPunct="1">
              <a:lnSpc>
                <a:spcPct val="160000"/>
              </a:lnSpc>
            </a:pPr>
            <a:r>
              <a:rPr lang="en-US" altLang="zh-CN" noProof="1"/>
              <a:t>SQL</a:t>
            </a:r>
            <a:r>
              <a:rPr lang="zh-CN" altLang="en-US" noProof="1"/>
              <a:t>只要提出“做什么”，无须指明</a:t>
            </a:r>
            <a:r>
              <a:rPr lang="en-US" altLang="zh-CN" noProof="1"/>
              <a:t>“</a:t>
            </a:r>
            <a:r>
              <a:rPr lang="zh-CN" altLang="en-US" noProof="1"/>
              <a:t>怎么做</a:t>
            </a:r>
            <a:r>
              <a:rPr lang="en-US" altLang="zh-CN" noProof="1"/>
              <a:t>”</a:t>
            </a:r>
            <a:r>
              <a:rPr lang="zh-CN" altLang="en-US" noProof="1"/>
              <a:t>，即</a:t>
            </a:r>
            <a:r>
              <a:rPr lang="zh-CN" altLang="en-US" u="sng" noProof="1"/>
              <a:t>无须了解存取路径</a:t>
            </a:r>
            <a:r>
              <a:rPr lang="zh-CN" altLang="en-US" noProof="1"/>
              <a:t>。</a:t>
            </a:r>
          </a:p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noProof="1"/>
              <a:t>   </a:t>
            </a:r>
            <a:r>
              <a:rPr lang="zh-CN" altLang="en-US" sz="2000" noProof="1"/>
              <a:t>存取路径的选择以及</a:t>
            </a:r>
            <a:r>
              <a:rPr lang="en-US" altLang="zh-CN" sz="2000" noProof="1"/>
              <a:t>SQL</a:t>
            </a:r>
            <a:r>
              <a:rPr lang="zh-CN" altLang="en-US" sz="2000" noProof="1"/>
              <a:t>的操作过程由系统自动完成。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D5F12264-4BAC-42FA-9F46-3F85AF6A29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插入元组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19369D9C-7306-41CD-B12A-65F117F740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</a:pPr>
            <a:r>
              <a:rPr lang="zh-CN" altLang="en-US"/>
              <a:t>语句格式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INSERT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INTO</a:t>
            </a:r>
            <a:r>
              <a:rPr lang="en-US" altLang="zh-CN" sz="2400"/>
              <a:t> &lt;</a:t>
            </a:r>
            <a:r>
              <a:rPr lang="zh-CN" altLang="en-US" sz="2400"/>
              <a:t>表名</a:t>
            </a:r>
            <a:r>
              <a:rPr lang="en-US" altLang="zh-CN" sz="2400"/>
              <a:t>&gt; [</a:t>
            </a:r>
            <a:r>
              <a:rPr lang="zh-CN" altLang="en-US" sz="2400"/>
              <a:t>(</a:t>
            </a:r>
            <a:r>
              <a:rPr lang="en-US" altLang="zh-CN" sz="2400"/>
              <a:t>&lt;</a:t>
            </a:r>
            <a:r>
              <a:rPr lang="zh-CN" altLang="en-US" sz="2400"/>
              <a:t>属性列</a:t>
            </a:r>
            <a:r>
              <a:rPr lang="en-US" altLang="zh-CN" sz="2400"/>
              <a:t>1&gt;[</a:t>
            </a:r>
            <a:r>
              <a:rPr lang="zh-CN" altLang="en-US" sz="2400"/>
              <a:t>,</a:t>
            </a:r>
            <a:r>
              <a:rPr lang="en-US" altLang="zh-CN" sz="2400"/>
              <a:t>&lt;</a:t>
            </a:r>
            <a:r>
              <a:rPr lang="zh-CN" altLang="en-US" sz="2400"/>
              <a:t>属性列</a:t>
            </a:r>
            <a:r>
              <a:rPr lang="en-US" altLang="zh-CN" sz="2400"/>
              <a:t>2 &gt;…</a:t>
            </a:r>
            <a:r>
              <a:rPr lang="zh-CN" altLang="en-US" sz="2400"/>
              <a:t>)</a:t>
            </a:r>
            <a:r>
              <a:rPr lang="en-US" altLang="zh-CN" sz="2400"/>
              <a:t>]</a:t>
            </a:r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0066FF"/>
                </a:solidFill>
              </a:rPr>
              <a:t>VALUES</a:t>
            </a:r>
            <a:r>
              <a:rPr lang="en-US" altLang="zh-CN" sz="2400"/>
              <a:t> </a:t>
            </a:r>
            <a:r>
              <a:rPr lang="zh-CN" altLang="en-US" sz="2400"/>
              <a:t>(</a:t>
            </a:r>
            <a:r>
              <a:rPr lang="en-US" altLang="zh-CN" sz="2400"/>
              <a:t>&lt;</a:t>
            </a:r>
            <a:r>
              <a:rPr lang="zh-CN" altLang="en-US" sz="2400"/>
              <a:t>常量</a:t>
            </a:r>
            <a:r>
              <a:rPr lang="en-US" altLang="zh-CN" sz="2400"/>
              <a:t>1&gt; [</a:t>
            </a:r>
            <a:r>
              <a:rPr lang="zh-CN" altLang="en-US" sz="2400"/>
              <a:t>,</a:t>
            </a:r>
            <a:r>
              <a:rPr lang="en-US" altLang="zh-CN" sz="2400"/>
              <a:t>&lt;</a:t>
            </a:r>
            <a:r>
              <a:rPr lang="zh-CN" altLang="en-US" sz="2400"/>
              <a:t>常量</a:t>
            </a:r>
            <a:r>
              <a:rPr lang="en-US" altLang="zh-CN" sz="2400"/>
              <a:t>2&gt;]… </a:t>
            </a:r>
            <a:r>
              <a:rPr lang="zh-CN" altLang="en-US" sz="2400"/>
              <a:t>)</a:t>
            </a:r>
            <a:r>
              <a:rPr lang="en-US" altLang="zh-CN" sz="2400"/>
              <a:t>;</a:t>
            </a:r>
            <a:endParaRPr lang="en-US" altLang="zh-CN"/>
          </a:p>
          <a:p>
            <a:pPr marL="609600" indent="-609600" eaLnBrk="1" hangingPunct="1">
              <a:lnSpc>
                <a:spcPct val="130000"/>
              </a:lnSpc>
            </a:pPr>
            <a:r>
              <a:rPr lang="zh-CN" altLang="en-US"/>
              <a:t>功能</a:t>
            </a:r>
          </a:p>
          <a:p>
            <a:pPr marL="990600" lvl="1" indent="-533400">
              <a:lnSpc>
                <a:spcPct val="130000"/>
              </a:lnSpc>
            </a:pPr>
            <a:r>
              <a:rPr lang="zh-CN" altLang="en-US"/>
              <a:t>将新元组插入指定表中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B723670F-47EF-4FEC-A149-93B4BE2929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69F7A005-D3CD-41B9-996F-703A533EFD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100138"/>
            <a:ext cx="8507413" cy="55006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 INTO</a:t>
            </a:r>
            <a:r>
              <a:rPr lang="zh-CN" altLang="en-US"/>
              <a:t>子句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指定要插入数据的表名及属性列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属性列的顺序可与表定义中的顺序不一致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没有指定属性列：表示要插入的是一条完整的元组，且属性列属性与表定义中的顺序一致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指定部分属性列：插入的元组在其余属性列上取空值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ym typeface="Arial" panose="020B0604020202020204" pitchFamily="34" charset="0"/>
              </a:rPr>
              <a:t>VALUES</a:t>
            </a:r>
            <a:r>
              <a:rPr lang="zh-CN" altLang="en-US">
                <a:sym typeface="Arial" panose="020B0604020202020204" pitchFamily="34" charset="0"/>
              </a:rPr>
              <a:t>子句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sz="1800">
                <a:sym typeface="Arial" panose="020B0604020202020204" pitchFamily="34" charset="0"/>
              </a:rPr>
              <a:t> 提供的值必须与</a:t>
            </a:r>
            <a:r>
              <a:rPr lang="en-US" altLang="zh-CN" sz="1800">
                <a:sym typeface="Arial" panose="020B0604020202020204" pitchFamily="34" charset="0"/>
              </a:rPr>
              <a:t>INTO</a:t>
            </a:r>
            <a:r>
              <a:rPr lang="zh-CN" altLang="en-US" sz="1800">
                <a:sym typeface="Arial" panose="020B0604020202020204" pitchFamily="34" charset="0"/>
              </a:rPr>
              <a:t>子句匹配</a:t>
            </a:r>
            <a:endParaRPr lang="zh-CN" altLang="en-US" sz="180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>
                <a:sym typeface="Arial" panose="020B0604020202020204" pitchFamily="34" charset="0"/>
              </a:rPr>
              <a:t>值的个数</a:t>
            </a:r>
            <a:endParaRPr lang="zh-CN" altLang="en-US" sz="180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1800">
                <a:sym typeface="Arial" panose="020B0604020202020204" pitchFamily="34" charset="0"/>
              </a:rPr>
              <a:t>值的类型</a:t>
            </a:r>
            <a:endParaRPr lang="zh-CN" altLang="en-US" sz="1800"/>
          </a:p>
          <a:p>
            <a:pPr lvl="1">
              <a:lnSpc>
                <a:spcPct val="12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68FEB613-48C7-4269-B3FB-64055378F2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DE0CF5FD-FE9D-4E83-A7A9-94DBD4BDD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4535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3.69]</a:t>
            </a:r>
            <a:r>
              <a:rPr lang="zh-CN" altLang="en-US" sz="2400" dirty="0"/>
              <a:t>将一个新学生元组</a:t>
            </a:r>
            <a:r>
              <a:rPr lang="en-US" altLang="zh-CN" sz="2400" dirty="0"/>
              <a:t>（</a:t>
            </a:r>
            <a:r>
              <a:rPr lang="zh-CN" altLang="en-US" sz="2400" dirty="0"/>
              <a:t>学号：</a:t>
            </a:r>
            <a:r>
              <a:rPr lang="en-US" altLang="zh-CN" sz="2400" dirty="0"/>
              <a:t>201215128</a:t>
            </a:r>
            <a:r>
              <a:rPr lang="zh-CN" altLang="en-US" sz="2400" dirty="0"/>
              <a:t>;姓名：陈冬;性别：男;所在系：</a:t>
            </a:r>
            <a:r>
              <a:rPr lang="en-US" altLang="zh-CN" sz="2400" dirty="0"/>
              <a:t>IS</a:t>
            </a:r>
            <a:r>
              <a:rPr lang="zh-CN" altLang="en-US" sz="2400" dirty="0"/>
              <a:t>;年龄：</a:t>
            </a:r>
            <a:r>
              <a:rPr lang="en-US" altLang="zh-CN" sz="2400" dirty="0"/>
              <a:t>18</a:t>
            </a:r>
            <a:r>
              <a:rPr lang="zh-CN" altLang="en-US" sz="2400" dirty="0"/>
              <a:t>岁</a:t>
            </a:r>
            <a:r>
              <a:rPr lang="en-US" altLang="zh-CN" sz="2400" dirty="0"/>
              <a:t>）</a:t>
            </a:r>
            <a:r>
              <a:rPr lang="zh-CN" altLang="en-US" sz="2400" dirty="0"/>
              <a:t>插入到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entury" panose="02040604050505020304" pitchFamily="18" charset="0"/>
              </a:rPr>
              <a:t>   </a:t>
            </a:r>
            <a:r>
              <a:rPr lang="zh-CN" altLang="en-US" sz="2400" dirty="0">
                <a:solidFill>
                  <a:srgbClr val="0066FF"/>
                </a:solidFill>
                <a:latin typeface="Century" panose="02040604050505020304" pitchFamily="18" charset="0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entury" panose="02040604050505020304" pitchFamily="18" charset="0"/>
              </a:rPr>
              <a:t>   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INTO</a:t>
            </a:r>
            <a:r>
              <a:rPr lang="en-US" altLang="zh-CN" sz="2400" dirty="0">
                <a:latin typeface="Century" panose="02040604050505020304" pitchFamily="18" charset="0"/>
              </a:rPr>
              <a:t>  Student </a:t>
            </a:r>
            <a:r>
              <a:rPr lang="zh-CN" altLang="en-US" sz="2400" dirty="0">
                <a:latin typeface="Century" panose="02040604050505020304" pitchFamily="18" charset="0"/>
              </a:rPr>
              <a:t>(</a:t>
            </a:r>
            <a:r>
              <a:rPr lang="en-US" altLang="zh-CN" sz="2400" dirty="0" err="1">
                <a:latin typeface="Century" panose="02040604050505020304" pitchFamily="18" charset="0"/>
              </a:rPr>
              <a:t>Sno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Sname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Ssex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 err="1">
                <a:latin typeface="Century" panose="02040604050505020304" pitchFamily="18" charset="0"/>
              </a:rPr>
              <a:t>Sdept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Sage</a:t>
            </a:r>
            <a:r>
              <a:rPr lang="zh-CN" altLang="en-US" sz="2400" dirty="0">
                <a:latin typeface="Century" panose="020406040505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entury" panose="02040604050505020304" pitchFamily="18" charset="0"/>
              </a:rPr>
              <a:t>    </a:t>
            </a:r>
            <a:r>
              <a:rPr lang="en-US" altLang="zh-CN" sz="2400" dirty="0">
                <a:solidFill>
                  <a:srgbClr val="0066FF"/>
                </a:solidFill>
                <a:latin typeface="Century" panose="02040604050505020304" pitchFamily="18" charset="0"/>
              </a:rPr>
              <a:t>VALUES</a:t>
            </a:r>
            <a:r>
              <a:rPr lang="en-US" altLang="zh-CN" sz="2400" dirty="0">
                <a:latin typeface="Century" panose="02040604050505020304" pitchFamily="18" charset="0"/>
              </a:rPr>
              <a:t> </a:t>
            </a:r>
            <a:r>
              <a:rPr lang="zh-CN" altLang="en-US" sz="2400" dirty="0">
                <a:latin typeface="Century" panose="02040604050505020304" pitchFamily="18" charset="0"/>
              </a:rPr>
              <a:t>(</a:t>
            </a:r>
            <a:r>
              <a:rPr lang="en-US" altLang="zh-CN" sz="2400" dirty="0">
                <a:latin typeface="Century" panose="02040604050505020304" pitchFamily="18" charset="0"/>
              </a:rPr>
              <a:t>'201215128'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陈冬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男</a:t>
            </a:r>
            <a:r>
              <a:rPr lang="en-US" altLang="zh-CN" sz="2400" dirty="0">
                <a:latin typeface="Century" panose="02040604050505020304" pitchFamily="18" charset="0"/>
              </a:rPr>
              <a:t>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'IS'</a:t>
            </a:r>
            <a:r>
              <a:rPr lang="zh-CN" altLang="en-US" sz="2400" dirty="0">
                <a:latin typeface="Century" panose="02040604050505020304" pitchFamily="18" charset="0"/>
              </a:rPr>
              <a:t>,</a:t>
            </a:r>
            <a:r>
              <a:rPr lang="en-US" altLang="zh-CN" sz="2400" dirty="0">
                <a:latin typeface="Century" panose="02040604050505020304" pitchFamily="18" charset="0"/>
              </a:rPr>
              <a:t>18</a:t>
            </a:r>
            <a:r>
              <a:rPr lang="zh-CN" altLang="en-US" sz="2400" dirty="0">
                <a:latin typeface="Century" panose="0204060405050502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626B4475-8594-4EB9-8950-49258AEDD1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332EE6BB-2179-495B-B17D-6E29CCDC43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569325" cy="4767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3.70]</a:t>
            </a:r>
            <a:r>
              <a:rPr lang="zh-CN" altLang="en-US" sz="2400" dirty="0"/>
              <a:t>将学生张成民的信息插入到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2000" dirty="0"/>
              <a:t>（</a:t>
            </a:r>
            <a:r>
              <a:rPr lang="en-US" altLang="zh-CN" sz="2000" dirty="0"/>
              <a:t>INTO </a:t>
            </a:r>
            <a:r>
              <a:rPr lang="zh-CN" altLang="en-US" sz="2000" dirty="0"/>
              <a:t>子句不写属性名的情况）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	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	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	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('</a:t>
            </a:r>
            <a:r>
              <a:rPr lang="en-US" altLang="zh-CN" sz="2400" dirty="0"/>
              <a:t>201215126</a:t>
            </a:r>
            <a:r>
              <a:rPr lang="zh-CN" altLang="en-US" sz="2400" dirty="0"/>
              <a:t>'</a:t>
            </a:r>
            <a:r>
              <a:rPr lang="en-US" altLang="zh-CN" sz="2400" dirty="0"/>
              <a:t>,</a:t>
            </a:r>
            <a:r>
              <a:rPr lang="zh-CN" altLang="en-US" sz="2400" dirty="0"/>
              <a:t>'张成民'</a:t>
            </a:r>
            <a:r>
              <a:rPr lang="en-US" altLang="zh-CN" sz="2400" dirty="0"/>
              <a:t>,</a:t>
            </a:r>
            <a:r>
              <a:rPr lang="zh-CN" altLang="en-US" sz="2400" dirty="0"/>
              <a:t>'男</a:t>
            </a:r>
            <a:r>
              <a:rPr lang="en-US" altLang="zh-CN" sz="2400" dirty="0"/>
              <a:t>’,18,'CS'</a:t>
            </a:r>
            <a:r>
              <a:rPr lang="zh-CN" altLang="en-US" sz="2400" dirty="0"/>
              <a:t>)</a:t>
            </a:r>
            <a:r>
              <a:rPr lang="en-US" altLang="zh-CN" sz="2400" dirty="0"/>
              <a:t>;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文本框 1">
            <a:extLst>
              <a:ext uri="{FF2B5EF4-FFF2-40B4-BE49-F238E27FC236}">
                <a16:creationId xmlns:a16="http://schemas.microsoft.com/office/drawing/2014/main" id="{278A7FF8-7C4A-429D-9828-6EE50E70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1158875"/>
            <a:ext cx="67738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</a:rPr>
              <a:t>INSERT  INTO Course(Cno,Cname,Cpno,Ccredit)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VALUES ('1','数据库','5',4);</a:t>
            </a:r>
          </a:p>
        </p:txBody>
      </p:sp>
      <p:sp>
        <p:nvSpPr>
          <p:cNvPr id="70658" name="文本框 2">
            <a:extLst>
              <a:ext uri="{FF2B5EF4-FFF2-40B4-BE49-F238E27FC236}">
                <a16:creationId xmlns:a16="http://schemas.microsoft.com/office/drawing/2014/main" id="{031F0649-1754-4383-9B1E-38DE586BE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646488"/>
            <a:ext cx="64150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66FF"/>
                </a:solidFill>
              </a:rPr>
              <a:t>INSERT  INTO Course(Cno,Cname,Cpno,Ccredit)</a:t>
            </a:r>
          </a:p>
          <a:p>
            <a:r>
              <a:rPr lang="zh-CN" altLang="en-US" sz="3200" dirty="0">
                <a:solidFill>
                  <a:srgbClr val="0066FF"/>
                </a:solidFill>
              </a:rPr>
              <a:t>VALUES ('1','数据库',NULL,4);</a:t>
            </a:r>
          </a:p>
        </p:txBody>
      </p:sp>
      <p:sp>
        <p:nvSpPr>
          <p:cNvPr id="70659" name="文本框 3">
            <a:extLst>
              <a:ext uri="{FF2B5EF4-FFF2-40B4-BE49-F238E27FC236}">
                <a16:creationId xmlns:a16="http://schemas.microsoft.com/office/drawing/2014/main" id="{C9295392-479A-4315-8E5E-66A699379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01600"/>
            <a:ext cx="71786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</a:rPr>
              <a:t>第一句运行会失败，为什么？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41393259-8B29-421F-BCC8-9E674AEEC0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插入元组（续）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301B332D-920A-48D5-A5C8-C837B9F776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3.71] </a:t>
            </a:r>
            <a:r>
              <a:rPr lang="zh-CN" altLang="en-US" sz="2400" dirty="0"/>
              <a:t>插入一条选课记录</a:t>
            </a:r>
            <a:r>
              <a:rPr lang="en-US" altLang="zh-CN" sz="2400" dirty="0"/>
              <a:t>（ '200215128'</a:t>
            </a:r>
            <a:r>
              <a:rPr lang="zh-CN" altLang="en-US" sz="2400" dirty="0"/>
              <a:t>,</a:t>
            </a:r>
            <a:r>
              <a:rPr lang="en-US" altLang="zh-CN" sz="2400" dirty="0"/>
              <a:t>'1 '）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SC</a:t>
            </a:r>
            <a:r>
              <a:rPr lang="zh-CN" altLang="en-US" sz="2400" dirty="0"/>
              <a:t>(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('</a:t>
            </a:r>
            <a:r>
              <a:rPr lang="en-US" altLang="zh-CN" sz="2400" dirty="0"/>
              <a:t>201215128 </a:t>
            </a:r>
            <a:r>
              <a:rPr lang="zh-CN" altLang="en-US" sz="2400" dirty="0"/>
              <a:t>',' </a:t>
            </a:r>
            <a:r>
              <a:rPr lang="en-US" altLang="zh-CN" sz="2400" dirty="0"/>
              <a:t>1 </a:t>
            </a:r>
            <a:r>
              <a:rPr lang="zh-CN" altLang="en-US" sz="2400" dirty="0"/>
              <a:t>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zh-CN" altLang="en-US" sz="1800" dirty="0"/>
              <a:t>关系数据库管理系统将在新插入记录的</a:t>
            </a:r>
            <a:r>
              <a:rPr lang="en-US" altLang="zh-CN" sz="1800" dirty="0"/>
              <a:t>Grade</a:t>
            </a:r>
            <a:r>
              <a:rPr lang="zh-CN" altLang="en-US" sz="1800" dirty="0"/>
              <a:t>列上自动地赋空值。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或者：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INTO</a:t>
            </a:r>
            <a:r>
              <a:rPr lang="en-US" altLang="zh-CN" sz="2400" dirty="0"/>
              <a:t>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B0F0"/>
                </a:solidFill>
              </a:rPr>
              <a:t>VALUES</a:t>
            </a:r>
            <a:r>
              <a:rPr lang="en-US" altLang="zh-CN" sz="2400" dirty="0"/>
              <a:t> </a:t>
            </a:r>
            <a:r>
              <a:rPr lang="zh-CN" altLang="en-US" sz="2400" dirty="0"/>
              <a:t>(</a:t>
            </a:r>
            <a:r>
              <a:rPr lang="en-US" altLang="zh-CN" sz="2400" dirty="0"/>
              <a:t>' 201215128 '</a:t>
            </a:r>
            <a:r>
              <a:rPr lang="zh-CN" altLang="en-US" sz="2400" dirty="0"/>
              <a:t>,</a:t>
            </a:r>
            <a:r>
              <a:rPr lang="en-US" altLang="zh-CN" sz="2400" dirty="0"/>
              <a:t>' 1 '</a:t>
            </a:r>
            <a:r>
              <a:rPr lang="zh-CN" altLang="en-US" sz="2400" dirty="0"/>
              <a:t>,</a:t>
            </a:r>
            <a:r>
              <a:rPr lang="en-US" altLang="zh-CN" sz="2400" dirty="0">
                <a:solidFill>
                  <a:srgbClr val="0066FF"/>
                </a:solidFill>
              </a:rPr>
              <a:t>NULL</a:t>
            </a:r>
            <a:r>
              <a:rPr lang="zh-CN" altLang="en-US" sz="2400" dirty="0"/>
              <a:t>);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B3AF47DC-0C13-4BF8-9609-111737E686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9ECB1550-EBAB-412D-83C2-E0BE841B6C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198563"/>
            <a:ext cx="6508750" cy="44640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3.1 SQL</a:t>
            </a:r>
            <a:r>
              <a:rPr lang="zh-CN" altLang="en-US"/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3.2 </a:t>
            </a:r>
            <a:r>
              <a:rPr lang="zh-CN" altLang="en-US"/>
              <a:t>学生</a:t>
            </a:r>
            <a:r>
              <a:rPr lang="en-US" altLang="zh-CN"/>
              <a:t>-</a:t>
            </a:r>
            <a:r>
              <a:rPr lang="zh-CN" altLang="en-US"/>
              <a:t>课程数据库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3.3 </a:t>
            </a:r>
            <a:r>
              <a:rPr lang="zh-CN" altLang="en-US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3.4 </a:t>
            </a:r>
            <a:r>
              <a:rPr lang="zh-CN" altLang="en-US">
                <a:solidFill>
                  <a:srgbClr val="0066FF"/>
                </a:solidFill>
              </a:rPr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3.5 </a:t>
            </a:r>
            <a:r>
              <a:rPr lang="zh-CN" altLang="en-US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3.6 </a:t>
            </a:r>
            <a:r>
              <a:rPr lang="zh-CN" altLang="en-US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3.7 </a:t>
            </a:r>
            <a:r>
              <a:rPr lang="zh-CN" altLang="en-US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3.8 </a:t>
            </a: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E432DD44-8BDF-4552-ADE2-1DD28B6A3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数据查询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BDB54478-A014-40A1-B82D-D9D353488B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D75B5B"/>
                </a:solidFill>
              </a:rPr>
              <a:t>    </a:t>
            </a:r>
            <a:r>
              <a:rPr lang="zh-CN" altLang="en-US" sz="2000">
                <a:solidFill>
                  <a:srgbClr val="FF00FF"/>
                </a:solidFill>
              </a:rPr>
              <a:t>   </a:t>
            </a:r>
            <a:r>
              <a:rPr lang="en-US" altLang="zh-CN" sz="2200">
                <a:solidFill>
                  <a:srgbClr val="FF00FF"/>
                </a:solidFill>
              </a:rPr>
              <a:t>SELECT</a:t>
            </a:r>
            <a:r>
              <a:rPr lang="en-US" altLang="zh-CN" sz="2200"/>
              <a:t> [ALL|DISTINCT] &lt;</a:t>
            </a:r>
            <a:r>
              <a:rPr lang="zh-CN" altLang="en-US" sz="2200"/>
              <a:t>目标列表达式</a:t>
            </a:r>
            <a:r>
              <a:rPr lang="en-US" altLang="zh-CN" sz="2200"/>
              <a:t>&gt;[</a:t>
            </a:r>
            <a:r>
              <a:rPr lang="zh-CN" altLang="en-US" sz="2200"/>
              <a:t>,</a:t>
            </a:r>
            <a:r>
              <a:rPr lang="en-US" altLang="zh-CN" sz="2200"/>
              <a:t>&lt;</a:t>
            </a:r>
            <a:r>
              <a:rPr lang="zh-CN" altLang="en-US" sz="2200"/>
              <a:t>目标列表达式</a:t>
            </a:r>
            <a:r>
              <a:rPr lang="en-US" altLang="zh-CN" sz="2200"/>
              <a:t>&gt;] </a:t>
            </a:r>
            <a:r>
              <a:rPr lang="en-US" altLang="zh-CN" sz="2200">
                <a:latin typeface="Courier New" panose="02070309020205020404" pitchFamily="49" charset="0"/>
              </a:rPr>
              <a:t>…</a:t>
            </a:r>
            <a:endParaRPr lang="en-US" altLang="zh-CN" sz="220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D75B5B"/>
                </a:solidFill>
              </a:rPr>
              <a:t>       </a:t>
            </a:r>
            <a:r>
              <a:rPr lang="en-US" altLang="zh-CN" sz="2200">
                <a:solidFill>
                  <a:srgbClr val="FF00FF"/>
                </a:solidFill>
              </a:rPr>
              <a:t>FROM </a:t>
            </a:r>
            <a:r>
              <a:rPr lang="en-US" altLang="zh-CN" sz="2200"/>
              <a:t>&lt;</a:t>
            </a:r>
            <a:r>
              <a:rPr lang="zh-CN" altLang="en-US" sz="2200"/>
              <a:t>表名或视图名</a:t>
            </a:r>
            <a:r>
              <a:rPr lang="en-US" altLang="zh-CN" sz="2200"/>
              <a:t>&gt;[,&lt;</a:t>
            </a:r>
            <a:r>
              <a:rPr lang="zh-CN" altLang="en-US" sz="2200"/>
              <a:t>表名或视图名</a:t>
            </a:r>
            <a:r>
              <a:rPr lang="en-US" altLang="zh-CN" sz="2200"/>
              <a:t>&gt; ]</a:t>
            </a:r>
            <a:r>
              <a:rPr lang="en-US" altLang="zh-CN" sz="2200">
                <a:latin typeface="Courier New" panose="02070309020205020404" pitchFamily="49" charset="0"/>
              </a:rPr>
              <a:t>…|</a:t>
            </a:r>
            <a:r>
              <a:rPr lang="zh-CN" altLang="en-US" sz="2200">
                <a:latin typeface="Courier New" panose="02070309020205020404" pitchFamily="49" charset="0"/>
              </a:rPr>
              <a:t>(</a:t>
            </a:r>
            <a:r>
              <a:rPr lang="en-US" altLang="zh-CN" sz="2200"/>
              <a:t>SELECT </a:t>
            </a:r>
            <a:r>
              <a:rPr lang="zh-CN" altLang="en-US" sz="220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         </a:t>
            </a:r>
            <a:r>
              <a:rPr lang="en-US" altLang="zh-CN" sz="2200"/>
              <a:t>[AS]&lt;</a:t>
            </a:r>
            <a:r>
              <a:rPr lang="zh-CN" altLang="en-US" sz="2200"/>
              <a:t>别名</a:t>
            </a:r>
            <a:r>
              <a:rPr lang="en-US" altLang="zh-CN" sz="220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WHERE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GROUP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1&gt; [ </a:t>
            </a:r>
            <a:r>
              <a:rPr lang="en-US" altLang="zh-CN" sz="2200">
                <a:solidFill>
                  <a:srgbClr val="FF00FF"/>
                </a:solidFill>
              </a:rPr>
              <a:t>HAVING</a:t>
            </a:r>
            <a:r>
              <a:rPr lang="en-US" altLang="zh-CN" sz="2200"/>
              <a:t> &lt;</a:t>
            </a:r>
            <a:r>
              <a:rPr lang="zh-CN" altLang="en-US" sz="2200"/>
              <a:t>条件表达式</a:t>
            </a:r>
            <a:r>
              <a:rPr lang="en-US" altLang="zh-CN" sz="220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[ </a:t>
            </a:r>
            <a:r>
              <a:rPr lang="en-US" altLang="zh-CN" sz="2200">
                <a:solidFill>
                  <a:srgbClr val="FF00FF"/>
                </a:solidFill>
              </a:rPr>
              <a:t>ORDER BY</a:t>
            </a:r>
            <a:r>
              <a:rPr lang="en-US" altLang="zh-CN" sz="2200"/>
              <a:t> &lt;</a:t>
            </a:r>
            <a:r>
              <a:rPr lang="zh-CN" altLang="en-US" sz="2200"/>
              <a:t>列名</a:t>
            </a:r>
            <a:r>
              <a:rPr lang="en-US" altLang="zh-CN" sz="2200"/>
              <a:t>2&gt; [ ASC|DESC ] ]</a:t>
            </a:r>
            <a:r>
              <a:rPr lang="zh-CN" altLang="en-US" sz="220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>
                <a:latin typeface="Courier New" panose="02070309020205020404" pitchFamily="49" charset="0"/>
              </a:rPr>
              <a:t> </a:t>
            </a:r>
            <a:endParaRPr lang="zh-CN" alt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>
            <a:extLst>
              <a:ext uri="{FF2B5EF4-FFF2-40B4-BE49-F238E27FC236}">
                <a16:creationId xmlns:a16="http://schemas.microsoft.com/office/drawing/2014/main" id="{3F53898F-C0D2-438C-8CBF-727B110DAA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/>
              <a:t>数据查询</a:t>
            </a:r>
          </a:p>
        </p:txBody>
      </p:sp>
      <p:sp>
        <p:nvSpPr>
          <p:cNvPr id="75778" name="内容占位符 2">
            <a:extLst>
              <a:ext uri="{FF2B5EF4-FFF2-40B4-BE49-F238E27FC236}">
                <a16:creationId xmlns:a16="http://schemas.microsoft.com/office/drawing/2014/main" id="{27652AE1-C07A-4128-BE57-4B5FA4B153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3850" y="1052513"/>
            <a:ext cx="8362950" cy="4997450"/>
          </a:xfrm>
        </p:spPr>
        <p:txBody>
          <a:bodyPr/>
          <a:lstStyle/>
          <a:p>
            <a:pPr lvl="1" algn="just">
              <a:lnSpc>
                <a:spcPct val="140000"/>
              </a:lnSpc>
            </a:pPr>
            <a:r>
              <a:rPr lang="en-US" altLang="zh-CN"/>
              <a:t>SELECT</a:t>
            </a:r>
            <a:r>
              <a:rPr lang="zh-CN" altLang="en-US"/>
              <a:t>子句：指定要显示的属性列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FROM</a:t>
            </a:r>
            <a:r>
              <a:rPr lang="zh-CN" altLang="en-US"/>
              <a:t>子句：指定查询对象</a:t>
            </a:r>
            <a:r>
              <a:rPr lang="en-US" altLang="zh-CN"/>
              <a:t>（</a:t>
            </a:r>
            <a:r>
              <a:rPr lang="zh-CN" altLang="en-US"/>
              <a:t>基本表或视图</a:t>
            </a:r>
            <a:r>
              <a:rPr lang="en-US" altLang="zh-CN"/>
              <a:t>）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WHERE</a:t>
            </a:r>
            <a:r>
              <a:rPr lang="zh-CN" altLang="en-US"/>
              <a:t>子句：指定查询条件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GROUP BY</a:t>
            </a:r>
            <a:r>
              <a:rPr lang="zh-CN" altLang="en-US"/>
              <a:t>子句：对查询结果按指定列的值分组，该属性列值相等的元组为一个组。通常会在每组中作用聚集函数。</a:t>
            </a:r>
          </a:p>
          <a:p>
            <a:pPr lvl="1" algn="just">
              <a:lnSpc>
                <a:spcPct val="140000"/>
              </a:lnSpc>
            </a:pPr>
            <a:r>
              <a:rPr lang="en-US" altLang="zh-CN"/>
              <a:t>HAVING</a:t>
            </a:r>
            <a:r>
              <a:rPr lang="zh-CN" altLang="en-US"/>
              <a:t>短语：只有满足指定条件的组才予以输出</a:t>
            </a:r>
          </a:p>
          <a:p>
            <a:pPr lvl="1">
              <a:lnSpc>
                <a:spcPct val="140000"/>
              </a:lnSpc>
            </a:pPr>
            <a:r>
              <a:rPr lang="en-US" altLang="zh-CN"/>
              <a:t>ORDER BY</a:t>
            </a:r>
            <a:r>
              <a:rPr lang="zh-CN" altLang="en-US"/>
              <a:t>子句：对查询结果表按指定列值的升序或降序排序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AE4E77CE-C172-4F90-8125-AD5EC8A04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  </a:t>
            </a:r>
            <a:r>
              <a:rPr lang="zh-CN" altLang="en-US" sz="3600"/>
              <a:t>数据查询 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6FF81D2-2478-4995-B40F-138457B8B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68413"/>
            <a:ext cx="6107112" cy="4038600"/>
          </a:xfrm>
          <a:ln>
            <a:miter/>
          </a:ln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3.4.1 </a:t>
            </a:r>
            <a:r>
              <a:rPr lang="zh-CN" altLang="en-US" dirty="0">
                <a:solidFill>
                  <a:srgbClr val="00B050"/>
                </a:solidFill>
              </a:rPr>
              <a:t>单表查询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3.4.2 </a:t>
            </a:r>
            <a:r>
              <a:rPr lang="zh-CN" altLang="en-US" dirty="0"/>
              <a:t>连接查询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3.4.3 </a:t>
            </a:r>
            <a:r>
              <a:rPr lang="zh-CN" altLang="en-US" dirty="0"/>
              <a:t>嵌套查询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3.4.4 </a:t>
            </a:r>
            <a:r>
              <a:rPr lang="zh-CN" altLang="en-US" dirty="0"/>
              <a:t>集合查询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3.4.5</a:t>
            </a:r>
            <a:r>
              <a:rPr lang="zh-CN" altLang="en-US" dirty="0"/>
              <a:t>基于派生表的查询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3.4.6 Select</a:t>
            </a:r>
            <a:r>
              <a:rPr lang="zh-CN" altLang="en-US" dirty="0"/>
              <a:t>语句的一般形式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26">
            <a:extLst>
              <a:ext uri="{FF2B5EF4-FFF2-40B4-BE49-F238E27FC236}">
                <a16:creationId xmlns:a16="http://schemas.microsoft.com/office/drawing/2014/main" id="{66F62ED4-C0C0-4845-9A51-24F9F396FE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面向集合的操作方式</a:t>
            </a:r>
          </a:p>
        </p:txBody>
      </p:sp>
      <p:sp>
        <p:nvSpPr>
          <p:cNvPr id="12290" name="Rectangle 1027">
            <a:extLst>
              <a:ext uri="{FF2B5EF4-FFF2-40B4-BE49-F238E27FC236}">
                <a16:creationId xmlns:a16="http://schemas.microsoft.com/office/drawing/2014/main" id="{A6BE9906-7864-4C2C-B8EB-05741A036D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362950" cy="52260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非关系数据模型采用面向</a:t>
            </a:r>
            <a:r>
              <a:rPr lang="zh-CN" altLang="en-US">
                <a:solidFill>
                  <a:srgbClr val="0066FF"/>
                </a:solidFill>
              </a:rPr>
              <a:t>记录</a:t>
            </a:r>
            <a:r>
              <a:rPr lang="zh-CN" altLang="en-US"/>
              <a:t>的操作方式，操作对象是一条记录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采用</a:t>
            </a:r>
            <a:r>
              <a:rPr lang="zh-CN" altLang="en-US">
                <a:solidFill>
                  <a:srgbClr val="0066FF"/>
                </a:solidFill>
              </a:rPr>
              <a:t>集合</a:t>
            </a:r>
            <a:r>
              <a:rPr lang="zh-CN" altLang="en-US"/>
              <a:t>操作方式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操作对象、查找结果可以是元组的集合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 一次插入、删除、更新操作的对象可以是元组的集合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047C0949-EE30-4198-A63F-9EDF97C204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68E95569-283B-45AC-8A05-5F21458E4A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1.</a:t>
            </a:r>
            <a:r>
              <a:rPr lang="zh-CN" altLang="en-US">
                <a:solidFill>
                  <a:srgbClr val="7030A0"/>
                </a:solidFill>
              </a:rPr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96DD93AC-EFD2-43FA-AB02-E79400F763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</a:t>
            </a:r>
            <a:r>
              <a:rPr lang="zh-CN" altLang="en-US" sz="3600"/>
              <a:t>选择表中的若干列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A06BD594-543C-4F52-B923-652C4C2BEE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查询指定列（关系代数中的投影）</a:t>
            </a:r>
            <a:endParaRPr lang="en-US" altLang="zh-CN" dirty="0"/>
          </a:p>
          <a:p>
            <a:pPr algn="just" eaLnBrk="1" hangingPunct="1"/>
            <a:endParaRPr lang="zh-CN" altLang="en-US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3.16]  </a:t>
            </a:r>
            <a:r>
              <a:rPr lang="zh-CN" altLang="en-US" sz="2400" dirty="0"/>
              <a:t>查询全体学生的学号与姓名。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200" dirty="0">
                <a:solidFill>
                  <a:srgbClr val="0066FF"/>
                </a:solidFill>
              </a:rPr>
              <a:t>SELECT </a:t>
            </a:r>
            <a:r>
              <a:rPr lang="en-US" altLang="zh-CN" sz="2200" dirty="0" err="1">
                <a:solidFill>
                  <a:srgbClr val="0066FF"/>
                </a:solidFill>
              </a:rPr>
              <a:t>Sno</a:t>
            </a:r>
            <a:r>
              <a:rPr lang="zh-CN" altLang="en-US" sz="2200" dirty="0">
                <a:solidFill>
                  <a:srgbClr val="0066FF"/>
                </a:solidFill>
              </a:rPr>
              <a:t>,</a:t>
            </a:r>
            <a:r>
              <a:rPr lang="en-US" altLang="zh-CN" sz="2200" dirty="0" err="1">
                <a:solidFill>
                  <a:srgbClr val="0066FF"/>
                </a:solidFill>
              </a:rPr>
              <a:t>Sname</a:t>
            </a:r>
            <a:endParaRPr lang="en-US" altLang="zh-CN" sz="2200" dirty="0">
              <a:solidFill>
                <a:srgbClr val="0066F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66FF"/>
                </a:solidFill>
              </a:rPr>
              <a:t>		FROM Student</a:t>
            </a:r>
            <a:r>
              <a:rPr lang="zh-CN" altLang="en-US" sz="2200" dirty="0">
                <a:solidFill>
                  <a:srgbClr val="0066FF"/>
                </a:solidFill>
              </a:rPr>
              <a:t>;</a:t>
            </a:r>
            <a:r>
              <a:rPr lang="zh-CN" altLang="en-US" sz="2000" dirty="0">
                <a:solidFill>
                  <a:srgbClr val="0066FF"/>
                </a:solidFill>
                <a:latin typeface="Courier New" panose="02070309020205020404" pitchFamily="49" charset="0"/>
              </a:rPr>
              <a:t> 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  <a:endParaRPr lang="zh-CN" altLang="en-US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3.17]  </a:t>
            </a:r>
            <a:r>
              <a:rPr lang="zh-CN" altLang="en-US" sz="2400" dirty="0"/>
              <a:t>查询全体学生的姓名、学号、所在系。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200" dirty="0">
                <a:solidFill>
                  <a:srgbClr val="0066FF"/>
                </a:solidFill>
              </a:rPr>
              <a:t>SELECT </a:t>
            </a:r>
            <a:r>
              <a:rPr lang="en-US" altLang="zh-CN" sz="2200" dirty="0" err="1">
                <a:solidFill>
                  <a:srgbClr val="0066FF"/>
                </a:solidFill>
              </a:rPr>
              <a:t>Sname</a:t>
            </a:r>
            <a:r>
              <a:rPr lang="zh-CN" altLang="en-US" sz="2200" dirty="0">
                <a:solidFill>
                  <a:srgbClr val="0066FF"/>
                </a:solidFill>
              </a:rPr>
              <a:t>,</a:t>
            </a:r>
            <a:r>
              <a:rPr lang="en-US" altLang="zh-CN" sz="2200" dirty="0" err="1">
                <a:solidFill>
                  <a:srgbClr val="0066FF"/>
                </a:solidFill>
              </a:rPr>
              <a:t>Sno</a:t>
            </a:r>
            <a:r>
              <a:rPr lang="zh-CN" altLang="en-US" sz="2200" dirty="0">
                <a:solidFill>
                  <a:srgbClr val="0066FF"/>
                </a:solidFill>
              </a:rPr>
              <a:t>,</a:t>
            </a:r>
            <a:r>
              <a:rPr lang="en-US" altLang="zh-CN" sz="2200" dirty="0" err="1">
                <a:solidFill>
                  <a:srgbClr val="0066FF"/>
                </a:solidFill>
              </a:rPr>
              <a:t>Sdept</a:t>
            </a:r>
            <a:endParaRPr lang="en-US" altLang="zh-CN" sz="2200" dirty="0">
              <a:solidFill>
                <a:srgbClr val="0066F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66FF"/>
                </a:solidFill>
              </a:rPr>
              <a:t>		FROM Student</a:t>
            </a:r>
            <a:r>
              <a:rPr lang="zh-CN" altLang="en-US" sz="2200" dirty="0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ECEA4F96-8648-4AB2-B3C2-EDD21FFFC6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选择表中的若干列（续）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0B587AF0-9383-4701-A43B-8D192F520A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查询全部列</a:t>
            </a:r>
          </a:p>
          <a:p>
            <a:pPr lvl="1" algn="just" eaLnBrk="1" hangingPunct="1"/>
            <a:r>
              <a:rPr lang="zh-CN" altLang="en-US" dirty="0"/>
              <a:t>选出所有属性列：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在</a:t>
            </a:r>
            <a:r>
              <a:rPr lang="en-US" altLang="zh-CN" sz="2200" dirty="0"/>
              <a:t>SELECT</a:t>
            </a:r>
            <a:r>
              <a:rPr lang="zh-CN" altLang="en-US" sz="2200" dirty="0"/>
              <a:t>关键字后面列出所有列名 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将</a:t>
            </a:r>
            <a:r>
              <a:rPr lang="en-US" altLang="zh-CN" sz="2200" dirty="0"/>
              <a:t>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</a:t>
            </a:r>
            <a:r>
              <a:rPr lang="zh-CN" altLang="en-US" sz="2200" dirty="0"/>
              <a:t>指定为 </a:t>
            </a:r>
            <a:r>
              <a:rPr lang="zh-CN" altLang="en-US" sz="2200" dirty="0">
                <a:solidFill>
                  <a:srgbClr val="FF00FF"/>
                </a:solidFill>
              </a:rPr>
              <a:t> *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3.18]  </a:t>
            </a:r>
            <a:r>
              <a:rPr lang="zh-CN" altLang="en-US" dirty="0"/>
              <a:t>查询全体学生的详细记录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SELECT  </a:t>
            </a:r>
            <a:r>
              <a:rPr lang="en-US" altLang="zh-CN" sz="2400" dirty="0" err="1">
                <a:solidFill>
                  <a:srgbClr val="0066FF"/>
                </a:solidFill>
              </a:rPr>
              <a:t>Sno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 err="1">
                <a:solidFill>
                  <a:srgbClr val="0066FF"/>
                </a:solidFill>
              </a:rPr>
              <a:t>Sname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 err="1">
                <a:solidFill>
                  <a:srgbClr val="0066FF"/>
                </a:solidFill>
              </a:rPr>
              <a:t>Ssex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>
                <a:solidFill>
                  <a:srgbClr val="0066FF"/>
                </a:solidFill>
              </a:rPr>
              <a:t>Sage</a:t>
            </a:r>
            <a:r>
              <a:rPr lang="zh-CN" altLang="en-US" sz="2400" dirty="0">
                <a:solidFill>
                  <a:srgbClr val="0066FF"/>
                </a:solidFill>
              </a:rPr>
              <a:t>,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FROM Student</a:t>
            </a:r>
            <a:r>
              <a:rPr lang="zh-CN" altLang="en-US" sz="2400" dirty="0">
                <a:solidFill>
                  <a:srgbClr val="0066FF"/>
                </a:solidFill>
              </a:rPr>
              <a:t>;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或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SELECT  *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66FF"/>
                </a:solidFill>
              </a:rPr>
              <a:t>FROM Student</a:t>
            </a:r>
            <a:r>
              <a:rPr lang="zh-CN" altLang="en-US" sz="2400" dirty="0">
                <a:solidFill>
                  <a:srgbClr val="0066FF"/>
                </a:solidFill>
              </a:rPr>
              <a:t>;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>
            <a:extLst>
              <a:ext uri="{FF2B5EF4-FFF2-40B4-BE49-F238E27FC236}">
                <a16:creationId xmlns:a16="http://schemas.microsoft.com/office/drawing/2014/main" id="{D2006734-5EAC-4637-A269-4400B0377A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098550"/>
            <a:ext cx="8229600" cy="54260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查询经过计算的值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SELECT</a:t>
            </a:r>
            <a:r>
              <a:rPr lang="zh-CN" altLang="en-US" dirty="0"/>
              <a:t>子句的</a:t>
            </a:r>
            <a:r>
              <a:rPr lang="en-US" altLang="zh-CN" dirty="0"/>
              <a:t>&lt;</a:t>
            </a:r>
            <a:r>
              <a:rPr lang="zh-CN" altLang="en-US" dirty="0"/>
              <a:t>目标列表达式</a:t>
            </a:r>
            <a:r>
              <a:rPr lang="en-US" altLang="zh-CN" dirty="0"/>
              <a:t>&gt;</a:t>
            </a:r>
            <a:r>
              <a:rPr lang="zh-CN" altLang="en-US" dirty="0"/>
              <a:t>不仅可以为表中的属性列，也可以是表达式</a:t>
            </a:r>
            <a:endParaRPr lang="en-US" altLang="zh-CN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3.19]  </a:t>
            </a:r>
            <a:r>
              <a:rPr lang="zh-CN" altLang="en-US" sz="2400" dirty="0"/>
              <a:t>查全体学生的姓名及其出生年份。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Sname</a:t>
            </a:r>
            <a:r>
              <a:rPr lang="zh-CN" altLang="en-US" dirty="0">
                <a:solidFill>
                  <a:srgbClr val="0066FF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2016-Sage</a:t>
            </a:r>
            <a:r>
              <a:rPr lang="en-US" altLang="zh-CN" dirty="0">
                <a:solidFill>
                  <a:srgbClr val="0066FF"/>
                </a:solidFill>
              </a:rPr>
              <a:t>          </a:t>
            </a:r>
            <a:r>
              <a:rPr lang="en-US" altLang="zh-CN" sz="2000" dirty="0">
                <a:solidFill>
                  <a:srgbClr val="0066FF"/>
                </a:solidFill>
              </a:rPr>
              <a:t>/*</a:t>
            </a:r>
            <a:r>
              <a:rPr lang="zh-CN" altLang="en-US" sz="2000" dirty="0">
                <a:solidFill>
                  <a:srgbClr val="0066FF"/>
                </a:solidFill>
              </a:rPr>
              <a:t>假设当时为</a:t>
            </a:r>
            <a:r>
              <a:rPr lang="en-US" altLang="zh-CN" sz="2000" dirty="0">
                <a:solidFill>
                  <a:srgbClr val="0066FF"/>
                </a:solidFill>
              </a:rPr>
              <a:t>2016</a:t>
            </a:r>
            <a:r>
              <a:rPr lang="zh-CN" altLang="en-US" sz="2000" dirty="0">
                <a:solidFill>
                  <a:srgbClr val="0066FF"/>
                </a:solidFill>
              </a:rPr>
              <a:t>年*</a:t>
            </a:r>
            <a:r>
              <a:rPr lang="en-US" altLang="zh-CN" sz="2000" dirty="0">
                <a:solidFill>
                  <a:srgbClr val="0066FF"/>
                </a:solidFill>
              </a:rPr>
              <a:t>/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FROM Student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  <a:endParaRPr lang="zh-CN" altLang="en-US" sz="2000" dirty="0">
              <a:solidFill>
                <a:srgbClr val="0066FF"/>
              </a:solidFill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  2016-Sage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李勇         </a:t>
            </a:r>
            <a:r>
              <a:rPr lang="en-US" altLang="zh-CN" sz="2000" dirty="0"/>
              <a:t>1994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刘晨         </a:t>
            </a:r>
            <a:r>
              <a:rPr lang="en-US" altLang="zh-CN" sz="2000" dirty="0"/>
              <a:t>1995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王敏         </a:t>
            </a:r>
            <a:r>
              <a:rPr lang="en-US" altLang="zh-CN" sz="2000" dirty="0"/>
              <a:t>1996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张立         </a:t>
            </a:r>
            <a:r>
              <a:rPr lang="en-US" altLang="zh-CN" sz="2000" dirty="0"/>
              <a:t>1995 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258242D-BCFA-43DD-B66D-3A75EC03E1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0899" name="Line 6">
            <a:extLst>
              <a:ext uri="{FF2B5EF4-FFF2-40B4-BE49-F238E27FC236}">
                <a16:creationId xmlns:a16="http://schemas.microsoft.com/office/drawing/2014/main" id="{59E30758-9BC8-4BD0-9F0F-0E99FE6D6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4797425"/>
            <a:ext cx="2376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>
            <a:extLst>
              <a:ext uri="{FF2B5EF4-FFF2-40B4-BE49-F238E27FC236}">
                <a16:creationId xmlns:a16="http://schemas.microsoft.com/office/drawing/2014/main" id="{C8A1326E-B659-481C-9F2E-AE804A02CF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280400" cy="52133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3.20] </a:t>
            </a:r>
            <a:r>
              <a:rPr lang="zh-CN" altLang="en-US" sz="2400" dirty="0"/>
              <a:t>查询全体学生的姓名、出生年份和所在的院系，要求用小写字母表示系名。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FF"/>
                </a:solidFill>
              </a:rPr>
              <a:t>SELECT </a:t>
            </a:r>
            <a:r>
              <a:rPr lang="en-US" altLang="zh-CN" sz="2000" dirty="0" err="1">
                <a:solidFill>
                  <a:srgbClr val="0066FF"/>
                </a:solidFill>
              </a:rPr>
              <a:t>Sname</a:t>
            </a:r>
            <a:r>
              <a:rPr lang="en-US" altLang="zh-CN" sz="2000" dirty="0">
                <a:solidFill>
                  <a:srgbClr val="0066FF"/>
                </a:solidFill>
              </a:rPr>
              <a:t>,</a:t>
            </a:r>
            <a:r>
              <a:rPr lang="zh-CN" altLang="en-US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>
                <a:solidFill>
                  <a:srgbClr val="FF0000"/>
                </a:solidFill>
              </a:rPr>
              <a:t>Year of Birth: </a:t>
            </a:r>
            <a:r>
              <a:rPr lang="zh-CN" altLang="en-US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>
                <a:solidFill>
                  <a:srgbClr val="0066FF"/>
                </a:solidFill>
              </a:rPr>
              <a:t>,2014-Sage,</a:t>
            </a:r>
            <a:r>
              <a:rPr lang="en-US" altLang="zh-CN" sz="2000" dirty="0">
                <a:solidFill>
                  <a:srgbClr val="FF0000"/>
                </a:solidFill>
              </a:rPr>
              <a:t>LOWER</a:t>
            </a:r>
            <a:r>
              <a:rPr lang="zh-CN" altLang="en-US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Sdept</a:t>
            </a:r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FF"/>
                </a:solidFill>
              </a:rPr>
              <a:t>FROM Student</a:t>
            </a:r>
            <a:r>
              <a:rPr lang="zh-CN" altLang="en-US" sz="2000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输出结果：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Sname</a:t>
            </a:r>
            <a:r>
              <a:rPr lang="en-US" altLang="zh-CN" sz="1800" dirty="0"/>
              <a:t>   'Year of Birth:'  2014-Sage   LOWER</a:t>
            </a:r>
            <a:r>
              <a:rPr lang="zh-CN" altLang="en-US" sz="1800" dirty="0"/>
              <a:t>(</a:t>
            </a:r>
            <a:r>
              <a:rPr lang="en-US" altLang="zh-CN" sz="1800" dirty="0" err="1"/>
              <a:t>Sdept</a:t>
            </a:r>
            <a:r>
              <a:rPr lang="zh-CN" altLang="en-US" sz="1800" dirty="0"/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李勇    </a:t>
            </a:r>
            <a:r>
              <a:rPr lang="en-US" altLang="zh-CN" sz="1800" dirty="0"/>
              <a:t>Year of Birth:    1994       	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刘晨    </a:t>
            </a:r>
            <a:r>
              <a:rPr lang="en-US" altLang="zh-CN" sz="1800" dirty="0"/>
              <a:t>Year of Birth:    1995       	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王敏    </a:t>
            </a:r>
            <a:r>
              <a:rPr lang="en-US" altLang="zh-CN" sz="1800" dirty="0"/>
              <a:t>Year of Birth:    1996       	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张立    </a:t>
            </a:r>
            <a:r>
              <a:rPr lang="en-US" altLang="zh-CN" sz="1800" dirty="0"/>
              <a:t>Year of Birth:    1995      	is 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A756293-6639-4CA8-BD93-DE0F274F96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1923" name="Line 4">
            <a:extLst>
              <a:ext uri="{FF2B5EF4-FFF2-40B4-BE49-F238E27FC236}">
                <a16:creationId xmlns:a16="http://schemas.microsoft.com/office/drawing/2014/main" id="{17DEA0D7-FC96-4A7F-A350-615E326A1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219575"/>
            <a:ext cx="5761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>
            <a:extLst>
              <a:ext uri="{FF2B5EF4-FFF2-40B4-BE49-F238E27FC236}">
                <a16:creationId xmlns:a16="http://schemas.microsoft.com/office/drawing/2014/main" id="{8890A550-3CAF-46C4-9BC7-95D04FC002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使用列</a:t>
            </a:r>
            <a:r>
              <a:rPr lang="zh-CN" altLang="en-US" dirty="0">
                <a:solidFill>
                  <a:srgbClr val="FF00FF"/>
                </a:solidFill>
              </a:rPr>
              <a:t>别名</a:t>
            </a:r>
            <a:r>
              <a:rPr lang="zh-CN" altLang="en-US" dirty="0"/>
              <a:t>改变查询结果的列标题</a:t>
            </a:r>
            <a:r>
              <a:rPr lang="en-US" altLang="zh-CN" dirty="0"/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2000" dirty="0"/>
              <a:t> SELECT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NAME</a:t>
            </a:r>
            <a:r>
              <a:rPr lang="zh-CN" altLang="en-US" sz="2000" dirty="0"/>
              <a:t>,</a:t>
            </a:r>
            <a:r>
              <a:rPr lang="en-US" altLang="zh-CN" sz="2000" dirty="0"/>
              <a:t>'Year of Birth:</a:t>
            </a:r>
            <a:r>
              <a:rPr lang="zh-CN" altLang="en-US" sz="2000" dirty="0"/>
              <a:t>'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</a:t>
            </a:r>
            <a:r>
              <a:rPr lang="zh-CN" altLang="en-US" sz="2000" dirty="0"/>
              <a:t>,</a:t>
            </a:r>
            <a:endParaRPr lang="zh-CN" altLang="en-US" sz="18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2014-Sage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BIRTHDAY</a:t>
            </a:r>
            <a:r>
              <a:rPr lang="zh-CN" altLang="en-US" sz="2000" dirty="0"/>
              <a:t>,</a:t>
            </a:r>
            <a:r>
              <a:rPr lang="en-US" altLang="zh-CN" sz="2000" dirty="0"/>
              <a:t>LOWER</a:t>
            </a:r>
            <a:r>
              <a:rPr lang="zh-CN" altLang="en-US" sz="2000" dirty="0"/>
              <a:t>(</a:t>
            </a:r>
            <a:r>
              <a:rPr lang="en-US" altLang="zh-CN" sz="2000" dirty="0" err="1"/>
              <a:t>Sdept</a:t>
            </a:r>
            <a:r>
              <a:rPr lang="zh-CN" altLang="en-US" sz="2000" dirty="0"/>
              <a:t>)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FF00FF"/>
                </a:solidFill>
              </a:rPr>
              <a:t>DEPARTMENT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FROM Student</a:t>
            </a:r>
            <a:r>
              <a:rPr lang="zh-CN" altLang="en-US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输出结果：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1800" dirty="0"/>
              <a:t>NAME      BIRTH         BIRTHDAY   DEPARTMENT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李勇    </a:t>
            </a:r>
            <a:r>
              <a:rPr lang="en-US" altLang="zh-CN" sz="2000" dirty="0"/>
              <a:t>Year of Birth:    1994             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刘晨    </a:t>
            </a:r>
            <a:r>
              <a:rPr lang="en-US" altLang="zh-CN" sz="2000" dirty="0"/>
              <a:t>Year of Birth:    1995             cs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王敏    </a:t>
            </a:r>
            <a:r>
              <a:rPr lang="en-US" altLang="zh-CN" sz="2000" dirty="0"/>
              <a:t>Year of Birth:    1996             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张立    </a:t>
            </a:r>
            <a:r>
              <a:rPr lang="en-US" altLang="zh-CN" sz="2000" dirty="0"/>
              <a:t>Year of Birth:    1995             is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757D668-3387-4924-B595-7F48B5C3D2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查询经过计算的值（续）</a:t>
            </a:r>
          </a:p>
        </p:txBody>
      </p:sp>
      <p:sp>
        <p:nvSpPr>
          <p:cNvPr id="82947" name="Line 4">
            <a:extLst>
              <a:ext uri="{FF2B5EF4-FFF2-40B4-BE49-F238E27FC236}">
                <a16:creationId xmlns:a16="http://schemas.microsoft.com/office/drawing/2014/main" id="{F25C36B0-8ED6-40D2-8997-AE3F65F69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4006850"/>
            <a:ext cx="5400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62FE9F8A-EA22-456C-9674-BCFD96232A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611ECC37-2837-48D2-8243-B86DAC5DCC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</a:t>
            </a:r>
            <a:r>
              <a:rPr lang="zh-CN" altLang="en-US" sz="2400"/>
              <a:t>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2.</a:t>
            </a:r>
            <a:r>
              <a:rPr lang="zh-CN" altLang="en-US">
                <a:solidFill>
                  <a:srgbClr val="7030A0"/>
                </a:solidFill>
              </a:rPr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3">
            <a:extLst>
              <a:ext uri="{FF2B5EF4-FFF2-40B4-BE49-F238E27FC236}">
                <a16:creationId xmlns:a16="http://schemas.microsoft.com/office/drawing/2014/main" id="{C681CAC6-4BE6-46A0-B561-77D2D2881A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 dirty="0"/>
              <a:t>消除取值重复的行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 如果没有指定</a:t>
            </a:r>
            <a:r>
              <a:rPr lang="en-US" altLang="zh-CN" sz="2400" dirty="0">
                <a:solidFill>
                  <a:srgbClr val="FF0000"/>
                </a:solidFill>
              </a:rPr>
              <a:t>DISTINCT</a:t>
            </a:r>
            <a:r>
              <a:rPr lang="zh-CN" altLang="en-US" sz="2400" dirty="0"/>
              <a:t>关键词，则缺省为</a:t>
            </a:r>
            <a:r>
              <a:rPr lang="en-US" altLang="zh-CN" sz="2400" dirty="0">
                <a:solidFill>
                  <a:srgbClr val="FF0000"/>
                </a:solidFill>
              </a:rPr>
              <a:t>ALL</a:t>
            </a:r>
            <a:r>
              <a:rPr lang="en-US" altLang="zh-CN" sz="240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3.21]  </a:t>
            </a:r>
            <a:r>
              <a:rPr lang="zh-CN" altLang="en-US" dirty="0"/>
              <a:t>查询选修了课程的学生学号。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en-US" altLang="zh-CN" dirty="0">
                <a:solidFill>
                  <a:srgbClr val="0066FF"/>
                </a:solidFill>
              </a:rPr>
              <a:t>   FROM SC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66FF"/>
                </a:solidFill>
              </a:rPr>
              <a:t>SELECT ALL 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en-US" altLang="zh-CN" dirty="0">
                <a:solidFill>
                  <a:srgbClr val="0066FF"/>
                </a:solidFill>
              </a:rPr>
              <a:t>  FROM SC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执行上面的</a:t>
            </a:r>
            <a:r>
              <a:rPr lang="en-US" altLang="zh-CN" dirty="0"/>
              <a:t>SELECT</a:t>
            </a:r>
            <a:r>
              <a:rPr lang="zh-CN" altLang="en-US" dirty="0"/>
              <a:t>语句后，结果为：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			   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				201215122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CF4A155-8B91-44F9-BCC9-91FDA7B25B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选择表中的若干元组</a:t>
            </a:r>
          </a:p>
        </p:txBody>
      </p:sp>
      <p:sp>
        <p:nvSpPr>
          <p:cNvPr id="84995" name="Line 4">
            <a:extLst>
              <a:ext uri="{FF2B5EF4-FFF2-40B4-BE49-F238E27FC236}">
                <a16:creationId xmlns:a16="http://schemas.microsoft.com/office/drawing/2014/main" id="{A6B742F6-DE47-4243-B65C-5EB07F5DB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920" y="4653136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24A7DBA-DB45-49E4-B3BC-7AE9E36FA3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/>
              <a:t>消除取值重复的行（续）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FECE7B18-7FD2-4547-A245-EA87A2E014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7565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指定</a:t>
            </a:r>
            <a:r>
              <a:rPr lang="en-US" altLang="zh-CN" dirty="0"/>
              <a:t>DISTINCT</a:t>
            </a:r>
            <a:r>
              <a:rPr lang="zh-CN" altLang="en-US" dirty="0"/>
              <a:t>关键词，去掉表中重复的行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DISTINCT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FROM SC</a:t>
            </a:r>
            <a:r>
              <a:rPr lang="zh-CN" altLang="en-US" sz="2400" dirty="0"/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执行结果：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			   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		201215121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		201215122</a:t>
            </a:r>
          </a:p>
        </p:txBody>
      </p:sp>
      <p:sp>
        <p:nvSpPr>
          <p:cNvPr id="86019" name="Line 4">
            <a:extLst>
              <a:ext uri="{FF2B5EF4-FFF2-40B4-BE49-F238E27FC236}">
                <a16:creationId xmlns:a16="http://schemas.microsoft.com/office/drawing/2014/main" id="{CECBFD07-17F4-4496-9354-0F87382E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928" y="4292600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928EED19-8EDC-405F-858A-F4F86E1FD5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（2）查询满足条件的元组</a:t>
            </a:r>
          </a:p>
        </p:txBody>
      </p:sp>
      <p:sp>
        <p:nvSpPr>
          <p:cNvPr id="87042" name="Rectangle 4">
            <a:extLst>
              <a:ext uri="{FF2B5EF4-FFF2-40B4-BE49-F238E27FC236}">
                <a16:creationId xmlns:a16="http://schemas.microsoft.com/office/drawing/2014/main" id="{CCA7336B-F7CA-48A4-A772-6DA515D2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52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3A28B6CD-31AF-4EA9-831B-21665E15A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52600"/>
            <a:ext cx="701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5781" name="Group 5">
            <a:extLst>
              <a:ext uri="{FF2B5EF4-FFF2-40B4-BE49-F238E27FC236}">
                <a16:creationId xmlns:a16="http://schemas.microsoft.com/office/drawing/2014/main" id="{EC980355-92B4-476D-9DBD-F909805B653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50825" y="2060575"/>
          <a:ext cx="8640763" cy="3051175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NULL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注意：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NULL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是错误表达方式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070" name="Text Box 182">
            <a:extLst>
              <a:ext uri="{FF2B5EF4-FFF2-40B4-BE49-F238E27FC236}">
                <a16:creationId xmlns:a16="http://schemas.microsoft.com/office/drawing/2014/main" id="{E23AA4BD-E6F8-4966-8506-6D821BC4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1412875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3.6 </a:t>
            </a:r>
            <a:r>
              <a:rPr lang="zh-CN" altLang="en-US" sz="2400" b="1">
                <a:latin typeface="Times New Roman" panose="02020603050405020304" pitchFamily="18" charset="0"/>
              </a:rPr>
              <a:t>常用的查询条件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026">
            <a:extLst>
              <a:ext uri="{FF2B5EF4-FFF2-40B4-BE49-F238E27FC236}">
                <a16:creationId xmlns:a16="http://schemas.microsoft.com/office/drawing/2014/main" id="{9916DD61-AAC3-40BD-9AA9-7DBDE5FC9E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以同一种语法结构提供多种使用方式</a:t>
            </a:r>
          </a:p>
        </p:txBody>
      </p:sp>
      <p:sp>
        <p:nvSpPr>
          <p:cNvPr id="13314" name="Rectangle 1027">
            <a:extLst>
              <a:ext uri="{FF2B5EF4-FFF2-40B4-BE49-F238E27FC236}">
                <a16:creationId xmlns:a16="http://schemas.microsoft.com/office/drawing/2014/main" id="{44B047B6-42C0-4B0E-B19A-869440E71C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>
                <a:solidFill>
                  <a:srgbClr val="0066FF"/>
                </a:solidFill>
              </a:rPr>
              <a:t>SQL</a:t>
            </a:r>
            <a:r>
              <a:rPr lang="zh-CN" altLang="en-US">
                <a:solidFill>
                  <a:srgbClr val="0066FF"/>
                </a:solidFill>
              </a:rPr>
              <a:t>是独立的语言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/>
              <a:t>能够独立地用于联机交互的使用方式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>
                <a:solidFill>
                  <a:srgbClr val="0066FF"/>
                </a:solidFill>
              </a:rPr>
              <a:t>SQL</a:t>
            </a:r>
            <a:r>
              <a:rPr lang="zh-CN" altLang="en-US">
                <a:solidFill>
                  <a:srgbClr val="0066FF"/>
                </a:solidFill>
              </a:rPr>
              <a:t>又是嵌入式语言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2400"/>
              <a:t> </a:t>
            </a:r>
            <a:r>
              <a:rPr lang="en-US" altLang="zh-CN" sz="2400"/>
              <a:t>SQL</a:t>
            </a:r>
            <a:r>
              <a:rPr lang="zh-CN" altLang="en-US" sz="2400"/>
              <a:t>能够嵌入到高级语言（例如</a:t>
            </a:r>
            <a:r>
              <a:rPr lang="en-US" altLang="zh-CN" sz="2400"/>
              <a:t>C++</a:t>
            </a:r>
            <a:r>
              <a:rPr lang="zh-CN" altLang="en-US" sz="2400"/>
              <a:t>，</a:t>
            </a:r>
            <a:r>
              <a:rPr lang="en-US" altLang="zh-CN" sz="2400"/>
              <a:t>Java</a:t>
            </a:r>
            <a:r>
              <a:rPr lang="zh-CN" altLang="en-US" sz="2400"/>
              <a:t>，</a:t>
            </a:r>
            <a:r>
              <a:rPr lang="en-US" altLang="zh-CN" sz="2400"/>
              <a:t>Python</a:t>
            </a:r>
            <a:r>
              <a:rPr lang="zh-CN" altLang="en-US" sz="2400"/>
              <a:t>）程序中，供程序员设计程序时使用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72AE9C80-9517-40D0-8459-E0B02C278A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①</a:t>
            </a:r>
            <a:r>
              <a:rPr lang="en-US" altLang="zh-CN" sz="3600"/>
              <a:t> </a:t>
            </a:r>
            <a:r>
              <a:rPr lang="zh-CN" altLang="en-US" sz="3600"/>
              <a:t>比较大小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E29F57A8-E5CC-46B3-8EBF-60E9B6DB47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4100"/>
            <a:ext cx="807561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3.22]</a:t>
            </a:r>
            <a:r>
              <a:rPr lang="zh-CN" altLang="en-US" sz="2400" dirty="0"/>
              <a:t> 查询计算机科学系全体学生的名单。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FROM    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WHERE  </a:t>
            </a:r>
            <a:r>
              <a:rPr lang="en-US" altLang="zh-CN" dirty="0" err="1"/>
              <a:t>Sdept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dirty="0"/>
              <a:t>‘CS’</a:t>
            </a:r>
            <a:r>
              <a:rPr lang="zh-CN" altLang="en-US" dirty="0"/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3.23]</a:t>
            </a:r>
            <a:r>
              <a:rPr lang="zh-CN" altLang="en-US" sz="2400" dirty="0"/>
              <a:t>查询所有年龄在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岁以下的学生姓名及其年龄。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</a:t>
            </a:r>
            <a:r>
              <a:rPr lang="en-US" altLang="zh-CN" dirty="0"/>
              <a:t>Sage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FROM     Student   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WHERE  Sage 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dirty="0"/>
              <a:t> 20</a:t>
            </a:r>
            <a:r>
              <a:rPr lang="zh-CN" altLang="en-US" dirty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3.24]</a:t>
            </a:r>
            <a:r>
              <a:rPr lang="zh-CN" altLang="en-US" sz="2400" dirty="0"/>
              <a:t>查询考试成绩有不及格的学生的学号。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SC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Grade</a:t>
            </a:r>
            <a:r>
              <a:rPr lang="en-US" altLang="zh-CN" sz="2400" dirty="0">
                <a:solidFill>
                  <a:srgbClr val="0066FF"/>
                </a:solidFill>
              </a:rPr>
              <a:t>&lt;</a:t>
            </a:r>
            <a:r>
              <a:rPr lang="en-US" altLang="zh-CN" sz="2400" dirty="0"/>
              <a:t>60</a:t>
            </a:r>
            <a:r>
              <a:rPr lang="zh-CN" altLang="en-US" sz="2400" dirty="0"/>
              <a:t>;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B182C24B-C754-4204-9170-7A94FFBDC5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② 确定范围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E80E7AEC-61EB-4B4C-8E65-78601EFCA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686800" cy="5356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谓词</a:t>
            </a:r>
            <a:r>
              <a:rPr lang="en-US" altLang="zh-CN" dirty="0"/>
              <a:t>:</a:t>
            </a:r>
            <a:r>
              <a:rPr lang="en-US" altLang="zh-CN" sz="2000" dirty="0"/>
              <a:t>   </a:t>
            </a:r>
            <a:r>
              <a:rPr lang="en-US" altLang="zh-CN" sz="2400" dirty="0"/>
              <a:t>BETWEEN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NOT BETWEEN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3.25]</a:t>
            </a:r>
            <a:r>
              <a:rPr lang="en-US" altLang="zh-CN" sz="1800" dirty="0"/>
              <a:t> </a:t>
            </a:r>
            <a:r>
              <a:rPr lang="zh-CN" altLang="en-US" sz="2400" dirty="0"/>
              <a:t>查询年龄在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岁（包括</a:t>
            </a:r>
            <a:r>
              <a:rPr lang="en-US" altLang="zh-CN" sz="2400" dirty="0"/>
              <a:t>20</a:t>
            </a:r>
            <a:r>
              <a:rPr lang="zh-CN" altLang="en-US" sz="2400" dirty="0"/>
              <a:t>岁和</a:t>
            </a:r>
            <a:r>
              <a:rPr lang="en-US" altLang="zh-CN" sz="2400" dirty="0"/>
              <a:t>23</a:t>
            </a:r>
            <a:r>
              <a:rPr lang="zh-CN" altLang="en-US" sz="2400" dirty="0"/>
              <a:t>岁）之间的学生的姓名、系别和年龄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 </a:t>
            </a:r>
            <a:r>
              <a:rPr lang="en-US" altLang="zh-CN" dirty="0" err="1"/>
              <a:t>Sdept</a:t>
            </a:r>
            <a:r>
              <a:rPr lang="zh-CN" altLang="en-US" dirty="0"/>
              <a:t>, </a:t>
            </a:r>
            <a:r>
              <a:rPr lang="en-US" altLang="zh-CN" dirty="0"/>
              <a:t>Sage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  </a:t>
            </a:r>
            <a:r>
              <a:rPr lang="en-US" altLang="zh-CN" sz="2400" dirty="0">
                <a:solidFill>
                  <a:srgbClr val="0066FF"/>
                </a:solidFill>
              </a:rPr>
              <a:t>Sage BETWEEN 20 AND 23</a:t>
            </a:r>
            <a:r>
              <a:rPr lang="zh-CN" altLang="en-US" sz="2400" dirty="0"/>
              <a:t>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3.26]  </a:t>
            </a:r>
            <a:r>
              <a:rPr lang="zh-CN" altLang="en-US" sz="2400" dirty="0"/>
              <a:t>查询年龄不在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岁之间的学生姓名、系别和年龄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 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 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, </a:t>
            </a:r>
            <a:r>
              <a:rPr lang="en-US" altLang="zh-CN" sz="2400" dirty="0"/>
              <a:t>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    FROM    Student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    WHERE </a:t>
            </a:r>
            <a:r>
              <a:rPr lang="en-US" altLang="zh-CN" sz="2400" dirty="0">
                <a:solidFill>
                  <a:srgbClr val="0066FF"/>
                </a:solidFill>
              </a:rPr>
              <a:t>Sage NOT BETWEEN 20 AND 23</a:t>
            </a:r>
            <a:r>
              <a:rPr lang="zh-CN" altLang="en-US" sz="2400" dirty="0"/>
              <a:t>;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9BAF8A95-9117-4D52-8778-DD91D58724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③</a:t>
            </a:r>
            <a:r>
              <a:rPr lang="en-US" altLang="zh-CN" sz="3600"/>
              <a:t> </a:t>
            </a:r>
            <a:r>
              <a:rPr lang="zh-CN" altLang="en-US" sz="3600"/>
              <a:t>确定集合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5FC40B58-B8C2-4F36-89F5-714E77D1E0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4100"/>
            <a:ext cx="82804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谓词：</a:t>
            </a:r>
            <a:r>
              <a:rPr lang="en-US" altLang="zh-CN" dirty="0"/>
              <a:t>IN &lt;</a:t>
            </a:r>
            <a:r>
              <a:rPr lang="zh-CN" altLang="en-US" dirty="0"/>
              <a:t>值表</a:t>
            </a:r>
            <a:r>
              <a:rPr lang="en-US" altLang="zh-CN" dirty="0"/>
              <a:t>&gt;,  NOT IN &lt;</a:t>
            </a:r>
            <a:r>
              <a:rPr lang="zh-CN" altLang="en-US" dirty="0"/>
              <a:t>值表</a:t>
            </a:r>
            <a:r>
              <a:rPr lang="en-US" altLang="zh-CN" dirty="0"/>
              <a:t>&gt;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000" dirty="0"/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27]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FROM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WHERE </a:t>
            </a:r>
            <a:r>
              <a:rPr lang="en-US" altLang="zh-CN" sz="2000" dirty="0" err="1">
                <a:solidFill>
                  <a:srgbClr val="0066FF"/>
                </a:solidFill>
              </a:rPr>
              <a:t>Sdept</a:t>
            </a:r>
            <a:r>
              <a:rPr lang="en-US" altLang="zh-CN" sz="2000" dirty="0">
                <a:solidFill>
                  <a:srgbClr val="0066FF"/>
                </a:solidFill>
              </a:rPr>
              <a:t> IN </a:t>
            </a:r>
            <a:r>
              <a:rPr lang="zh-CN" altLang="en-US" sz="2000" dirty="0">
                <a:solidFill>
                  <a:srgbClr val="0066FF"/>
                </a:solidFill>
              </a:rPr>
              <a:t>(</a:t>
            </a:r>
            <a:r>
              <a:rPr lang="en-US" altLang="zh-CN" sz="2000" dirty="0">
                <a:solidFill>
                  <a:srgbClr val="0066FF"/>
                </a:solidFill>
              </a:rPr>
              <a:t>'CS','MA’,'IS' </a:t>
            </a:r>
            <a:r>
              <a:rPr lang="zh-CN" altLang="en-US" sz="2000" dirty="0">
                <a:solidFill>
                  <a:srgbClr val="0066FF"/>
                </a:solidFill>
              </a:rPr>
              <a:t>)</a:t>
            </a:r>
            <a:r>
              <a:rPr lang="en-US" altLang="zh-CN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28]</a:t>
            </a:r>
            <a:r>
              <a:rPr lang="zh-CN" altLang="en-US" sz="2400" dirty="0"/>
              <a:t>查询既不是计算机科学系、数学系，也不是信息系的学生的姓名和性别。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FROM Student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 </a:t>
            </a:r>
            <a:r>
              <a:rPr lang="zh-CN" altLang="en-US" sz="2000" dirty="0"/>
              <a:t>    </a:t>
            </a:r>
            <a:r>
              <a:rPr lang="en-US" altLang="zh-CN" sz="2000" dirty="0"/>
              <a:t>WHERE </a:t>
            </a:r>
            <a:r>
              <a:rPr lang="en-US" altLang="zh-CN" sz="2000" dirty="0" err="1">
                <a:solidFill>
                  <a:srgbClr val="0066FF"/>
                </a:solidFill>
              </a:rPr>
              <a:t>Sdept</a:t>
            </a:r>
            <a:r>
              <a:rPr lang="en-US" altLang="zh-CN" sz="2000" dirty="0">
                <a:solidFill>
                  <a:srgbClr val="0066FF"/>
                </a:solidFill>
              </a:rPr>
              <a:t> NOT IN </a:t>
            </a:r>
            <a:r>
              <a:rPr lang="zh-CN" altLang="en-US" sz="2000" dirty="0">
                <a:solidFill>
                  <a:srgbClr val="0066FF"/>
                </a:solidFill>
              </a:rPr>
              <a:t>(</a:t>
            </a:r>
            <a:r>
              <a:rPr lang="en-US" altLang="zh-CN" sz="2000" dirty="0">
                <a:solidFill>
                  <a:srgbClr val="0066FF"/>
                </a:solidFill>
              </a:rPr>
              <a:t>'IS','MA’,'CS' </a:t>
            </a:r>
            <a:r>
              <a:rPr lang="zh-CN" altLang="en-US" sz="2000" dirty="0">
                <a:solidFill>
                  <a:srgbClr val="0066FF"/>
                </a:solidFill>
              </a:rPr>
              <a:t>)</a:t>
            </a:r>
            <a:r>
              <a:rPr lang="en-US" altLang="zh-CN" sz="2000" dirty="0"/>
              <a:t>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38531257-08F4-40C8-BCFA-F3D779D9FB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④ 字符匹配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1D794232-DC32-4769-8B16-D50728E38D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496300" cy="44958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谓词： </a:t>
            </a:r>
            <a:r>
              <a:rPr lang="en-US" altLang="zh-CN" dirty="0"/>
              <a:t>[NOT] LIKE  ‘&lt;</a:t>
            </a:r>
            <a:r>
              <a:rPr lang="zh-CN" altLang="en-US" dirty="0"/>
              <a:t>匹配串</a:t>
            </a:r>
            <a:r>
              <a:rPr lang="en-US" altLang="zh-CN" dirty="0"/>
              <a:t>&gt;’  [ESCAPE ‘ &lt;</a:t>
            </a:r>
            <a:r>
              <a:rPr lang="zh-CN" altLang="en-US" dirty="0"/>
              <a:t>换码字符</a:t>
            </a:r>
            <a:r>
              <a:rPr lang="en-US" altLang="zh-CN" dirty="0"/>
              <a:t>&gt;’]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FF0000"/>
                </a:solidFill>
              </a:rPr>
              <a:t>模糊查询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&lt;</a:t>
            </a:r>
            <a:r>
              <a:rPr lang="zh-CN" altLang="en-US" sz="2400" dirty="0"/>
              <a:t>匹配串</a:t>
            </a:r>
            <a:r>
              <a:rPr lang="en-US" altLang="zh-CN" sz="2400" dirty="0"/>
              <a:t>&gt;</a:t>
            </a:r>
            <a:r>
              <a:rPr lang="zh-CN" altLang="en-US" sz="2400" dirty="0"/>
              <a:t>可以是一个完整的字符串，也可以含有通配符</a:t>
            </a:r>
            <a:r>
              <a:rPr lang="en-US" altLang="zh-CN" sz="2400" dirty="0"/>
              <a:t>%</a:t>
            </a:r>
            <a:r>
              <a:rPr lang="zh-CN" altLang="en-US" sz="2400" dirty="0"/>
              <a:t>和</a:t>
            </a:r>
            <a:r>
              <a:rPr lang="en-US" altLang="zh-CN" sz="2400" dirty="0"/>
              <a:t> _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66FF"/>
                </a:solidFill>
              </a:rPr>
              <a:t>% （</a:t>
            </a:r>
            <a:r>
              <a:rPr lang="zh-CN" altLang="en-US" dirty="0">
                <a:solidFill>
                  <a:srgbClr val="0066FF"/>
                </a:solidFill>
              </a:rPr>
              <a:t>百分号</a:t>
            </a:r>
            <a:r>
              <a:rPr lang="en-US" altLang="zh-CN" dirty="0">
                <a:solidFill>
                  <a:srgbClr val="0066FF"/>
                </a:solidFill>
              </a:rPr>
              <a:t>）  </a:t>
            </a:r>
            <a:r>
              <a:rPr lang="zh-CN" altLang="en-US" dirty="0">
                <a:solidFill>
                  <a:srgbClr val="0066FF"/>
                </a:solidFill>
              </a:rPr>
              <a:t>代表</a:t>
            </a:r>
            <a:r>
              <a:rPr lang="zh-CN" altLang="en-US" u="sng" dirty="0">
                <a:solidFill>
                  <a:srgbClr val="0066FF"/>
                </a:solidFill>
              </a:rPr>
              <a:t>任意长度</a:t>
            </a:r>
            <a:r>
              <a:rPr lang="zh-CN" altLang="en-US" dirty="0">
                <a:solidFill>
                  <a:srgbClr val="0066FF"/>
                </a:solidFill>
              </a:rPr>
              <a:t>（长度可以为</a:t>
            </a:r>
            <a:r>
              <a:rPr lang="en-US" altLang="zh-CN" dirty="0">
                <a:solidFill>
                  <a:srgbClr val="0066FF"/>
                </a:solidFill>
              </a:rPr>
              <a:t>0</a:t>
            </a:r>
            <a:r>
              <a:rPr lang="zh-CN" altLang="en-US" dirty="0">
                <a:solidFill>
                  <a:srgbClr val="0066FF"/>
                </a:solidFill>
              </a:rPr>
              <a:t>）的字符串</a:t>
            </a: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例如</a:t>
            </a:r>
            <a:r>
              <a:rPr lang="en-US" altLang="zh-CN" sz="2200" dirty="0" err="1"/>
              <a:t>a%b</a:t>
            </a:r>
            <a:r>
              <a:rPr lang="zh-CN" altLang="en-US" sz="2200" dirty="0"/>
              <a:t>表示以</a:t>
            </a:r>
            <a:r>
              <a:rPr lang="en-US" altLang="zh-CN" sz="2200" dirty="0"/>
              <a:t>a</a:t>
            </a:r>
            <a:r>
              <a:rPr lang="zh-CN" altLang="en-US" sz="2200" dirty="0"/>
              <a:t>开头，以</a:t>
            </a:r>
            <a:r>
              <a:rPr lang="en-US" altLang="zh-CN" sz="2200" dirty="0"/>
              <a:t>b</a:t>
            </a:r>
            <a:r>
              <a:rPr lang="zh-CN" altLang="en-US" sz="2200" dirty="0"/>
              <a:t>结尾的任意长度的字符串</a:t>
            </a:r>
            <a:endParaRPr lang="en-US" altLang="zh-CN" sz="2200" dirty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66FF"/>
                </a:solidFill>
              </a:rPr>
              <a:t>_ （</a:t>
            </a:r>
            <a:r>
              <a:rPr lang="zh-CN" altLang="en-US" dirty="0">
                <a:solidFill>
                  <a:srgbClr val="0066FF"/>
                </a:solidFill>
              </a:rPr>
              <a:t>下横线</a:t>
            </a:r>
            <a:r>
              <a:rPr lang="en-US" altLang="zh-CN" dirty="0">
                <a:solidFill>
                  <a:srgbClr val="0066FF"/>
                </a:solidFill>
              </a:rPr>
              <a:t>）  </a:t>
            </a:r>
            <a:r>
              <a:rPr lang="zh-CN" altLang="en-US" dirty="0">
                <a:solidFill>
                  <a:srgbClr val="0066FF"/>
                </a:solidFill>
              </a:rPr>
              <a:t>代表</a:t>
            </a:r>
            <a:r>
              <a:rPr lang="zh-CN" altLang="en-US" u="sng" dirty="0">
                <a:solidFill>
                  <a:srgbClr val="0066FF"/>
                </a:solidFill>
              </a:rPr>
              <a:t>任意单个字符</a:t>
            </a:r>
            <a:r>
              <a:rPr lang="zh-CN" altLang="en-US" dirty="0">
                <a:solidFill>
                  <a:srgbClr val="0066FF"/>
                </a:solidFill>
              </a:rPr>
              <a:t>。</a:t>
            </a: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例如</a:t>
            </a:r>
            <a:r>
              <a:rPr lang="en-US" altLang="zh-CN" sz="2200" dirty="0" err="1"/>
              <a:t>a_b</a:t>
            </a:r>
            <a:r>
              <a:rPr lang="zh-CN" altLang="en-US" sz="2200" dirty="0"/>
              <a:t>表示以</a:t>
            </a:r>
            <a:r>
              <a:rPr lang="en-US" altLang="zh-CN" sz="2200" dirty="0"/>
              <a:t>a</a:t>
            </a:r>
            <a:r>
              <a:rPr lang="zh-CN" altLang="en-US" sz="2200" dirty="0"/>
              <a:t>开头，以</a:t>
            </a:r>
            <a:r>
              <a:rPr lang="en-US" altLang="zh-CN" sz="2200" dirty="0"/>
              <a:t>b</a:t>
            </a:r>
            <a:r>
              <a:rPr lang="zh-CN" altLang="en-US" sz="2200" dirty="0"/>
              <a:t>结尾的长度为</a:t>
            </a:r>
            <a:r>
              <a:rPr lang="en-US" altLang="zh-CN" sz="2200" dirty="0"/>
              <a:t>3</a:t>
            </a:r>
            <a:r>
              <a:rPr lang="zh-CN" altLang="en-US" sz="2200" dirty="0"/>
              <a:t>的任意字符串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>
            <a:extLst>
              <a:ext uri="{FF2B5EF4-FFF2-40B4-BE49-F238E27FC236}">
                <a16:creationId xmlns:a16="http://schemas.microsoft.com/office/drawing/2014/main" id="{07D91135-2176-4300-860B-45DF8FD5D6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23D8B3DE-2311-44D4-BFD0-B3B22BE572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4922838"/>
          </a:xfrm>
          <a:ln>
            <a:miter/>
          </a:ln>
        </p:spPr>
        <p:txBody>
          <a:bodyPr/>
          <a:lstStyle/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zh-CN" altLang="en-US" dirty="0"/>
              <a:t>匹配串为固定字符串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  <a:defRPr/>
            </a:pPr>
            <a:endParaRPr lang="zh-CN" altLang="en-US" sz="2400" dirty="0"/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3.</a:t>
            </a:r>
            <a:r>
              <a:rPr lang="en-US" altLang="zh-CN" dirty="0"/>
              <a:t>29]  </a:t>
            </a:r>
            <a:r>
              <a:rPr lang="zh-CN" altLang="en-US" dirty="0"/>
              <a:t>查询学号为</a:t>
            </a:r>
            <a:r>
              <a:rPr lang="en-US" altLang="zh-CN" dirty="0"/>
              <a:t>201215121</a:t>
            </a:r>
            <a:r>
              <a:rPr lang="zh-CN" altLang="en-US" dirty="0"/>
              <a:t>的学生的详细情况。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800" dirty="0"/>
              <a:t>    </a:t>
            </a:r>
            <a:r>
              <a:rPr lang="zh-CN" altLang="en-US" dirty="0"/>
              <a:t>  </a:t>
            </a:r>
            <a:r>
              <a:rPr lang="en-US" altLang="zh-CN" sz="2400" dirty="0"/>
              <a:t>SELECT *    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     FROM  Student  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     WHERE 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LIKE </a:t>
            </a:r>
            <a:r>
              <a:rPr lang="en-US" altLang="zh-CN" sz="2400" dirty="0"/>
              <a:t>‘201215121'</a:t>
            </a:r>
            <a:r>
              <a:rPr lang="zh-CN" altLang="en-US" sz="2400" dirty="0"/>
              <a:t>;</a:t>
            </a:r>
          </a:p>
          <a:p>
            <a:pPr marL="1333500" lvl="2" indent="-41910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zh-CN" altLang="en-US" sz="2400" dirty="0"/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等价于：</a:t>
            </a:r>
            <a:r>
              <a:rPr lang="zh-CN" altLang="en-US" sz="2000" dirty="0"/>
              <a:t>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/>
              <a:t>       </a:t>
            </a:r>
            <a:r>
              <a:rPr lang="en-US" altLang="zh-CN" sz="2400" dirty="0"/>
              <a:t>SELECT  *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     </a:t>
            </a:r>
            <a:r>
              <a:rPr lang="en-US" altLang="zh-CN" sz="2400" dirty="0"/>
              <a:t>FROM  Student </a:t>
            </a:r>
          </a:p>
          <a:p>
            <a:pPr marL="1333500" lvl="2" indent="-4191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     </a:t>
            </a:r>
            <a:r>
              <a:rPr lang="en-US" altLang="zh-CN" sz="2400" dirty="0"/>
              <a:t>WHERE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= ' 201215121 '</a:t>
            </a:r>
            <a:r>
              <a:rPr lang="zh-CN" altLang="en-US" sz="2400" dirty="0"/>
              <a:t>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BACB06D9-2779-4C2F-B27A-001982743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12FF5876-B071-450A-B0EE-1D5FA6EC94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41375"/>
            <a:ext cx="8229600" cy="5353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/>
              <a:t>匹配串为含通配符的字符串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3.30]  </a:t>
            </a:r>
            <a:r>
              <a:rPr lang="zh-CN" altLang="en-US" sz="2400" dirty="0"/>
              <a:t>查询所有姓刘学生的姓名、学号和性别。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, 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WHERE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LIKE </a:t>
            </a:r>
            <a:r>
              <a:rPr lang="zh-CN" altLang="en-US" sz="2000" dirty="0">
                <a:solidFill>
                  <a:srgbClr val="FF00FF"/>
                </a:solidFill>
              </a:rPr>
              <a:t>'刘</a:t>
            </a:r>
            <a:r>
              <a:rPr lang="en-US" altLang="zh-CN" sz="2000" dirty="0">
                <a:solidFill>
                  <a:srgbClr val="FF00FF"/>
                </a:solidFill>
              </a:rPr>
              <a:t>%</a:t>
            </a:r>
            <a:r>
              <a:rPr lang="zh-CN" altLang="en-US" sz="2000" dirty="0">
                <a:solidFill>
                  <a:srgbClr val="FF00FF"/>
                </a:solidFill>
              </a:rPr>
              <a:t>'</a:t>
            </a:r>
            <a:r>
              <a:rPr lang="zh-CN" altLang="en-US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3.31]  </a:t>
            </a:r>
            <a:r>
              <a:rPr lang="zh-CN" altLang="en-US" sz="2400" dirty="0"/>
              <a:t>查询姓</a:t>
            </a:r>
            <a:r>
              <a:rPr lang="en-US" altLang="zh-CN" sz="2400" dirty="0"/>
              <a:t>"</a:t>
            </a:r>
            <a:r>
              <a:rPr lang="zh-CN" altLang="en-US" sz="2400" dirty="0"/>
              <a:t>欧阳</a:t>
            </a:r>
            <a:r>
              <a:rPr lang="en-US" altLang="zh-CN" sz="2400" dirty="0"/>
              <a:t>"</a:t>
            </a:r>
            <a:r>
              <a:rPr lang="zh-CN" altLang="en-US" sz="2400" dirty="0"/>
              <a:t>且全名为三个汉字的学生的姓名。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 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endParaRPr lang="en-US" altLang="zh-C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FROM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WHERE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LIKE '</a:t>
            </a:r>
            <a:r>
              <a:rPr lang="zh-CN" altLang="en-US" sz="2000" dirty="0">
                <a:solidFill>
                  <a:srgbClr val="FF00FF"/>
                </a:solidFill>
              </a:rPr>
              <a:t>欧阳</a:t>
            </a:r>
            <a:r>
              <a:rPr lang="en-US" altLang="zh-CN" sz="2000" dirty="0">
                <a:solidFill>
                  <a:srgbClr val="FF00FF"/>
                </a:solidFill>
              </a:rPr>
              <a:t>_ _'</a:t>
            </a:r>
            <a:r>
              <a:rPr lang="zh-CN" altLang="en-US" sz="2000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【注】数据库字符集为</a:t>
            </a:r>
            <a:r>
              <a:rPr lang="en-US" altLang="zh-CN" dirty="0">
                <a:solidFill>
                  <a:srgbClr val="0066FF"/>
                </a:solidFill>
              </a:rPr>
              <a:t>ASCII</a:t>
            </a:r>
            <a:r>
              <a:rPr lang="zh-CN" altLang="en-US" dirty="0">
                <a:solidFill>
                  <a:srgbClr val="0066FF"/>
                </a:solidFill>
              </a:rPr>
              <a:t>时，一个汉字需要两个</a:t>
            </a:r>
            <a:r>
              <a:rPr lang="en-US" altLang="zh-CN" dirty="0">
                <a:solidFill>
                  <a:srgbClr val="0066FF"/>
                </a:solidFill>
              </a:rPr>
              <a:t>_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     </a:t>
            </a:r>
            <a:r>
              <a:rPr lang="zh-CN" altLang="en-US" dirty="0">
                <a:solidFill>
                  <a:srgbClr val="0066FF"/>
                </a:solidFill>
                <a:sym typeface="Arial" panose="020B0604020202020204" pitchFamily="34" charset="0"/>
              </a:rPr>
              <a:t>数据库字符集为 </a:t>
            </a:r>
            <a:r>
              <a:rPr lang="en-US" altLang="zh-CN" dirty="0">
                <a:solidFill>
                  <a:srgbClr val="0066FF"/>
                </a:solidFill>
              </a:rPr>
              <a:t>GBK </a:t>
            </a:r>
            <a:r>
              <a:rPr lang="zh-CN" altLang="en-US" dirty="0">
                <a:solidFill>
                  <a:srgbClr val="0066FF"/>
                </a:solidFill>
              </a:rPr>
              <a:t>时，一个汉字需要一个</a:t>
            </a:r>
            <a:r>
              <a:rPr lang="en-US" altLang="zh-CN" dirty="0">
                <a:solidFill>
                  <a:srgbClr val="0066FF"/>
                </a:solidFill>
              </a:rPr>
              <a:t>_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CCCA55FE-AB5E-462C-B82D-16FFD10DEA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61A3F5C1-6E9C-4127-A834-D635BE8883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3.32]  </a:t>
            </a:r>
            <a:r>
              <a:rPr lang="zh-CN" altLang="en-US" sz="2400" dirty="0"/>
              <a:t>查询名字中第</a:t>
            </a:r>
            <a:r>
              <a:rPr lang="en-US" altLang="zh-CN" sz="2400" dirty="0"/>
              <a:t>2</a:t>
            </a:r>
            <a:r>
              <a:rPr lang="zh-CN" altLang="en-US" sz="2400" dirty="0"/>
              <a:t>个字为</a:t>
            </a:r>
            <a:r>
              <a:rPr lang="en-US" altLang="zh-CN" sz="2400" dirty="0"/>
              <a:t>"</a:t>
            </a:r>
            <a:r>
              <a:rPr lang="zh-CN" altLang="en-US" sz="2400" dirty="0"/>
              <a:t>阳</a:t>
            </a:r>
            <a:r>
              <a:rPr lang="en-US" altLang="zh-CN" sz="2400" dirty="0"/>
              <a:t>"</a:t>
            </a:r>
            <a:r>
              <a:rPr lang="zh-CN" altLang="en-US" sz="2400" dirty="0"/>
              <a:t>字的学生的姓名和学号。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，</a:t>
            </a:r>
            <a:r>
              <a:rPr lang="en-US" altLang="zh-CN" dirty="0" err="1"/>
              <a:t>Sno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WHERE  </a:t>
            </a:r>
            <a:r>
              <a:rPr lang="en-US" altLang="zh-CN" dirty="0" err="1"/>
              <a:t>Sname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FF"/>
                </a:solidFill>
              </a:rPr>
              <a:t>LIKE 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en-US" altLang="zh-CN" dirty="0">
                <a:solidFill>
                  <a:srgbClr val="FF00FF"/>
                </a:solidFill>
              </a:rPr>
              <a:t>_ _</a:t>
            </a:r>
            <a:r>
              <a:rPr lang="zh-CN" altLang="en-US" dirty="0">
                <a:solidFill>
                  <a:srgbClr val="FF00FF"/>
                </a:solidFill>
              </a:rPr>
              <a:t>阳</a:t>
            </a:r>
            <a:r>
              <a:rPr lang="en-US" altLang="zh-CN" dirty="0">
                <a:solidFill>
                  <a:srgbClr val="FF00FF"/>
                </a:solidFill>
              </a:rPr>
              <a:t>%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zh-CN" altLang="en-US" dirty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3.33]  </a:t>
            </a:r>
            <a:r>
              <a:rPr lang="zh-CN" altLang="en-US" sz="2400" dirty="0"/>
              <a:t>查询所有不姓刘的学生姓名、学号和性别。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, </a:t>
            </a:r>
            <a:r>
              <a:rPr lang="en-US" altLang="zh-CN" dirty="0" err="1"/>
              <a:t>Sno</a:t>
            </a:r>
            <a:r>
              <a:rPr lang="zh-CN" altLang="en-US" dirty="0"/>
              <a:t>, </a:t>
            </a:r>
            <a:r>
              <a:rPr lang="en-US" altLang="zh-CN" dirty="0" err="1"/>
              <a:t>Ssex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WHERE  </a:t>
            </a:r>
            <a:r>
              <a:rPr lang="en-US" altLang="zh-CN" dirty="0" err="1"/>
              <a:t>Sname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FF"/>
                </a:solidFill>
              </a:rPr>
              <a:t>NOT LIKE '</a:t>
            </a:r>
            <a:r>
              <a:rPr lang="zh-CN" altLang="en-US" dirty="0">
                <a:solidFill>
                  <a:srgbClr val="FF00FF"/>
                </a:solidFill>
              </a:rPr>
              <a:t>刘</a:t>
            </a:r>
            <a:r>
              <a:rPr lang="en-US" altLang="zh-CN" dirty="0">
                <a:solidFill>
                  <a:srgbClr val="FF00FF"/>
                </a:solidFill>
              </a:rPr>
              <a:t>%'</a:t>
            </a:r>
            <a:r>
              <a:rPr lang="zh-CN" altLang="en-US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4E3BC8E-4D5C-40A6-82FE-68049D11F4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字符匹配（续）</a:t>
            </a:r>
          </a:p>
        </p:txBody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C3821355-22DE-476A-85FB-AB3D5706C1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5863"/>
            <a:ext cx="8229600" cy="5799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sz="2400" dirty="0"/>
              <a:t>使用</a:t>
            </a:r>
            <a:r>
              <a:rPr lang="zh-CN" altLang="en-US" sz="2400" dirty="0">
                <a:solidFill>
                  <a:srgbClr val="FF0000"/>
                </a:solidFill>
              </a:rPr>
              <a:t>换码字符</a:t>
            </a:r>
            <a:r>
              <a:rPr lang="zh-CN" altLang="en-US" sz="2400" dirty="0"/>
              <a:t>将通配符转义为普通字符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3.34] </a:t>
            </a:r>
            <a:r>
              <a:rPr lang="en-US" altLang="zh-CN" sz="2000" dirty="0"/>
              <a:t> </a:t>
            </a:r>
            <a:r>
              <a:rPr lang="zh-CN" altLang="en-US" sz="2400" dirty="0"/>
              <a:t>查询</a:t>
            </a:r>
            <a:r>
              <a:rPr lang="en-US" altLang="zh-CN" sz="2400" dirty="0" err="1"/>
              <a:t>DB_Design</a:t>
            </a:r>
            <a:r>
              <a:rPr lang="zh-CN" altLang="en-US" sz="2400" dirty="0"/>
              <a:t>课程的课程号和学分。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Ccredit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FROM 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WHERE  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 LIKE 'DB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_Design'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3.35]  </a:t>
            </a:r>
            <a:r>
              <a:rPr lang="zh-CN" altLang="en-US" sz="2400" dirty="0"/>
              <a:t>查询以</a:t>
            </a:r>
            <a:r>
              <a:rPr lang="en-US" altLang="zh-CN" sz="2400" dirty="0"/>
              <a:t>"DB_"</a:t>
            </a:r>
            <a:r>
              <a:rPr lang="zh-CN" altLang="en-US" sz="2400" dirty="0"/>
              <a:t>开头，且倒数第</a:t>
            </a:r>
            <a:r>
              <a:rPr lang="en-US" altLang="zh-CN" sz="2400" dirty="0"/>
              <a:t>3</a:t>
            </a:r>
            <a:r>
              <a:rPr lang="zh-CN" altLang="en-US" sz="2400" dirty="0"/>
              <a:t>个字符为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的课程的详细情况。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 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FROM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WHERE  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 LIKE  </a:t>
            </a:r>
            <a:r>
              <a:rPr lang="zh-CN" altLang="en-US" sz="2400" dirty="0"/>
              <a:t>'</a:t>
            </a:r>
            <a:r>
              <a:rPr lang="en-US" altLang="zh-CN" sz="2400" dirty="0"/>
              <a:t>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_%</a:t>
            </a:r>
            <a:r>
              <a:rPr lang="en-US" altLang="zh-CN" sz="2400" dirty="0" err="1"/>
              <a:t>i</a:t>
            </a:r>
            <a:r>
              <a:rPr lang="en-US" altLang="zh-CN" sz="2400" dirty="0"/>
              <a:t>_ _</a:t>
            </a:r>
            <a:r>
              <a:rPr lang="zh-CN" altLang="en-US" sz="2400" dirty="0"/>
              <a:t>'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ESCAPE '＼' 表示“ ＼” 为换码字符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dirty="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999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1A93E68B-3FD2-4DB0-B861-2AEDB536ED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⑤</a:t>
            </a:r>
            <a:r>
              <a:rPr lang="en-US" altLang="zh-CN" sz="3600"/>
              <a:t> </a:t>
            </a:r>
            <a:r>
              <a:rPr lang="zh-CN" altLang="en-US" sz="3600"/>
              <a:t>涉及空值的查询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2EED2BC5-EE19-49D4-8FC5-DF6A1EF4FC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55675"/>
            <a:ext cx="8435975" cy="533082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 dirty="0"/>
              <a:t>谓词： </a:t>
            </a:r>
            <a:r>
              <a:rPr lang="en-US" altLang="zh-CN" sz="2800" dirty="0"/>
              <a:t>IS NULL </a:t>
            </a:r>
            <a:r>
              <a:rPr lang="zh-CN" altLang="en-US" sz="2800" dirty="0"/>
              <a:t>或 </a:t>
            </a:r>
            <a:r>
              <a:rPr lang="en-US" altLang="zh-CN" sz="2800" dirty="0"/>
              <a:t>IS NOT NULL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“IS” </a:t>
            </a:r>
            <a:r>
              <a:rPr lang="zh-CN" altLang="en-US" sz="2400" dirty="0">
                <a:solidFill>
                  <a:srgbClr val="FF0000"/>
                </a:solidFill>
              </a:rPr>
              <a:t>不能用 “</a:t>
            </a:r>
            <a:r>
              <a:rPr lang="en-US" altLang="zh-CN" sz="2400" dirty="0">
                <a:solidFill>
                  <a:srgbClr val="FF0000"/>
                </a:solidFill>
              </a:rPr>
              <a:t>=” </a:t>
            </a:r>
            <a:r>
              <a:rPr lang="zh-CN" altLang="en-US" sz="2400" dirty="0">
                <a:solidFill>
                  <a:srgbClr val="FF0000"/>
                </a:solidFill>
              </a:rPr>
              <a:t>代替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3.36]  </a:t>
            </a:r>
            <a:r>
              <a:rPr lang="zh-CN" altLang="en-US" sz="2400" dirty="0"/>
              <a:t>某些学生选修课程后没有参加考试，所以有选课记录，但没 有考试成绩。查询缺少成绩的学生的学号和相应的课程号。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	  </a:t>
            </a: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  <a:r>
              <a:rPr lang="en-US" altLang="zh-CN" dirty="0" err="1">
                <a:solidFill>
                  <a:srgbClr val="0066FF"/>
                </a:solidFill>
              </a:rPr>
              <a:t>Cno</a:t>
            </a:r>
            <a:endParaRPr lang="en-US" altLang="zh-CN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FROM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WHERE  Grade IS NULL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3.37]  </a:t>
            </a:r>
            <a:r>
              <a:rPr lang="zh-CN" altLang="en-US" dirty="0"/>
              <a:t>查所有有成绩的学生学号和课程号。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>
                <a:solidFill>
                  <a:srgbClr val="0066FF"/>
                </a:solidFill>
              </a:rPr>
              <a:t>SELECT </a:t>
            </a:r>
            <a:r>
              <a:rPr lang="en-US" altLang="zh-CN" dirty="0" err="1">
                <a:solidFill>
                  <a:srgbClr val="0066FF"/>
                </a:solidFill>
              </a:rPr>
              <a:t>Sno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  <a:r>
              <a:rPr lang="en-US" altLang="zh-CN" dirty="0" err="1">
                <a:solidFill>
                  <a:srgbClr val="0066FF"/>
                </a:solidFill>
              </a:rPr>
              <a:t>Cno</a:t>
            </a:r>
            <a:endParaRPr lang="en-US" altLang="zh-CN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FROM 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WHERE  Grade IS NOT NULL</a:t>
            </a:r>
            <a:r>
              <a:rPr lang="zh-CN" altLang="en-US" dirty="0">
                <a:solidFill>
                  <a:srgbClr val="0066FF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C28BC591-7FF5-4C7D-BFD8-570E62815E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⑥多重条件查询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782234C4-8819-450B-8BCA-193266D8DF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AND</a:t>
            </a:r>
            <a:r>
              <a:rPr lang="zh-CN" altLang="en-US" dirty="0"/>
              <a:t>和 </a:t>
            </a:r>
            <a:r>
              <a:rPr lang="en-US" altLang="zh-CN" dirty="0"/>
              <a:t>OR</a:t>
            </a:r>
            <a:r>
              <a:rPr lang="zh-CN" altLang="en-US" dirty="0"/>
              <a:t>来连接多个查询条件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的优先级高于</a:t>
            </a:r>
            <a:r>
              <a:rPr lang="en-US" altLang="zh-CN" sz="2400" dirty="0"/>
              <a:t>OR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zh-CN" altLang="en-US" sz="2400" dirty="0"/>
              <a:t>可以用括号改变优先级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3.38]  </a:t>
            </a:r>
            <a:r>
              <a:rPr lang="zh-CN" altLang="en-US" sz="2400" dirty="0"/>
              <a:t>查询计算机系年龄在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岁以下的学生姓名。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3200" dirty="0"/>
              <a:t>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WHERE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'CS' AND Sage&lt;20</a:t>
            </a:r>
            <a:r>
              <a:rPr lang="zh-CN" altLang="en-US" sz="2400" dirty="0"/>
              <a:t>;</a:t>
            </a:r>
          </a:p>
          <a:p>
            <a:pPr lvl="2" eaLnBrk="1" hangingPunct="1">
              <a:lnSpc>
                <a:spcPct val="14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64F7658-E7C2-4F16-A18A-57DEEED618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1975"/>
          </a:xfrm>
        </p:spPr>
        <p:txBody>
          <a:bodyPr/>
          <a:lstStyle/>
          <a:p>
            <a:pPr eaLnBrk="1" hangingPunct="1"/>
            <a:r>
              <a:rPr lang="en-US" altLang="zh-CN" sz="3200"/>
              <a:t>5.</a:t>
            </a:r>
            <a:r>
              <a:rPr lang="zh-CN" altLang="en-US" sz="3200"/>
              <a:t>语言简洁，易学易用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6659B0A4-2C6C-40CE-9581-1EA92510B39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41438"/>
            <a:ext cx="7715250" cy="4983162"/>
          </a:xfrm>
        </p:spPr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/>
              <a:t>功能极强，完成核心功能只用了</a:t>
            </a:r>
            <a:r>
              <a:rPr lang="en-US" altLang="zh-CN"/>
              <a:t>9</a:t>
            </a:r>
            <a:r>
              <a:rPr lang="zh-CN" altLang="en-US"/>
              <a:t>个动词。</a:t>
            </a:r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7A5AEDDB-82D9-44C6-B305-E0AF560661B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31838" y="2279650"/>
          <a:ext cx="7573962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29200" imgH="1523880" progId="Word.Document.8">
                  <p:embed/>
                </p:oleObj>
              </mc:Choice>
              <mc:Fallback>
                <p:oleObj r:id="rId2" imgW="5029200" imgH="1523880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279650"/>
                        <a:ext cx="7573962" cy="22987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39842196-739A-4DC4-9C2B-D320E79325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多重条件查询（续）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DF1D5023-E3DE-47F4-9BE7-CFBC4B9298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96975"/>
            <a:ext cx="8856662" cy="471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改写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3.27]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3.27]  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 </a:t>
            </a:r>
            <a:r>
              <a:rPr lang="en-US" altLang="zh-CN" sz="2400" dirty="0" err="1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 IN </a:t>
            </a:r>
            <a:r>
              <a:rPr lang="zh-CN" altLang="en-US" sz="2400" dirty="0">
                <a:solidFill>
                  <a:srgbClr val="0066FF"/>
                </a:solidFill>
              </a:rPr>
              <a:t>(</a:t>
            </a:r>
            <a:r>
              <a:rPr lang="en-US" altLang="zh-CN" sz="2400" dirty="0">
                <a:solidFill>
                  <a:srgbClr val="0066FF"/>
                </a:solidFill>
              </a:rPr>
              <a:t>'CS ','MA ','IS'</a:t>
            </a:r>
            <a:r>
              <a:rPr lang="zh-CN" altLang="en-US" sz="2400" dirty="0">
                <a:solidFill>
                  <a:srgbClr val="0066FF"/>
                </a:solidFill>
              </a:rPr>
              <a:t>)；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可改写为：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 </a:t>
            </a:r>
            <a:r>
              <a:rPr lang="en-US" altLang="zh-CN" sz="2400" dirty="0" err="1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WHERE 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 CS' OR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 MA' OR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en-US" altLang="zh-CN" sz="2400" dirty="0">
                <a:solidFill>
                  <a:srgbClr val="0066FF"/>
                </a:solidFill>
              </a:rPr>
              <a:t>= 'IS '</a:t>
            </a:r>
            <a:r>
              <a:rPr lang="zh-CN" altLang="en-US" sz="2400" dirty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AE030758-E4C9-47FF-B980-E5E1A18F2C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8F9019C6-C0EC-468A-84D0-42E24A4DB1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7030A0"/>
                </a:solidFill>
              </a:rPr>
              <a:t>3.ORDER BY</a:t>
            </a:r>
            <a:r>
              <a:rPr lang="zh-CN" altLang="en-US" dirty="0">
                <a:solidFill>
                  <a:srgbClr val="7030A0"/>
                </a:solidFill>
              </a:rPr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F29BE78B-203E-494B-B35B-F02A3DC63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3.ORDER BY</a:t>
            </a:r>
            <a:r>
              <a:rPr lang="zh-CN" altLang="en-US" sz="3600"/>
              <a:t>子句 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3E9B683F-2C6F-4452-A323-5DCD54A45B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dirty="0"/>
              <a:t>ORDER BY</a:t>
            </a:r>
            <a:r>
              <a:rPr lang="zh-CN" altLang="en-US" dirty="0"/>
              <a:t>子句（排序）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可以按一个或多个属性列排序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升序：</a:t>
            </a:r>
            <a:r>
              <a:rPr lang="en-US" altLang="zh-CN" dirty="0"/>
              <a:t>ASC</a:t>
            </a:r>
            <a:r>
              <a:rPr lang="zh-CN" altLang="en-US" dirty="0"/>
              <a:t>;降序：</a:t>
            </a:r>
            <a:r>
              <a:rPr lang="en-US" altLang="zh-CN" dirty="0"/>
              <a:t>DESC</a:t>
            </a:r>
            <a:r>
              <a:rPr lang="zh-CN" altLang="en-US" dirty="0"/>
              <a:t>;缺省值为</a:t>
            </a:r>
            <a:r>
              <a:rPr lang="en-US" altLang="zh-CN" dirty="0"/>
              <a:t>ASC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对于空值，排序时显示的次序由</a:t>
            </a:r>
            <a:r>
              <a:rPr lang="zh-CN" altLang="en-US" u="sng" dirty="0"/>
              <a:t>具体系统</a:t>
            </a:r>
            <a:r>
              <a:rPr lang="zh-CN" altLang="en-US" dirty="0"/>
              <a:t>实现来决定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ABB3E0D2-652C-4A0E-BCDD-63167BB314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ORDER BY</a:t>
            </a:r>
            <a:r>
              <a:rPr lang="zh-CN" altLang="en-US" sz="3600"/>
              <a:t>子句 （续） 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5549D685-2C79-497D-B6A9-48957042CB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3.39]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号课程的学生的学号及其成绩，查询结果按分数降序排列。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 </a:t>
            </a:r>
            <a:r>
              <a:rPr lang="en-US" altLang="zh-CN" sz="2400" dirty="0"/>
              <a:t>Grade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FROM  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WHERE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= ' 3 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66FF"/>
                </a:solidFill>
              </a:rPr>
              <a:t>ORDER BY Grade DESC</a:t>
            </a:r>
            <a:r>
              <a:rPr lang="zh-CN" altLang="en-US" sz="2400" dirty="0"/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3.40]</a:t>
            </a:r>
            <a:r>
              <a:rPr lang="zh-CN" altLang="en-US" sz="2400" dirty="0"/>
              <a:t>查询全体学生情况，查询结果按所在系的系号升序排列，同一系中的学生按年龄降序排列。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66FF"/>
                </a:solidFill>
              </a:rPr>
              <a:t>ORDER BY </a:t>
            </a:r>
            <a:r>
              <a:rPr lang="en-US" altLang="zh-CN" sz="2400" dirty="0" err="1">
                <a:solidFill>
                  <a:srgbClr val="0066FF"/>
                </a:solidFill>
              </a:rPr>
              <a:t>Sdept</a:t>
            </a:r>
            <a:r>
              <a:rPr lang="zh-CN" altLang="en-US" sz="2400" dirty="0">
                <a:solidFill>
                  <a:srgbClr val="0066FF"/>
                </a:solidFill>
              </a:rPr>
              <a:t>, </a:t>
            </a:r>
            <a:r>
              <a:rPr lang="en-US" altLang="zh-CN" sz="2400" dirty="0">
                <a:solidFill>
                  <a:srgbClr val="0066FF"/>
                </a:solidFill>
              </a:rPr>
              <a:t>Sage DESC</a:t>
            </a:r>
            <a:r>
              <a:rPr lang="zh-CN" altLang="en-US" sz="2400" dirty="0"/>
              <a:t>;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64DF0221-AAC2-4C5F-8A12-2829D3389E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AA45FE3F-5447-4D1C-A63F-6DC086F55C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4.</a:t>
            </a:r>
            <a:r>
              <a:rPr lang="zh-CN" altLang="en-US">
                <a:solidFill>
                  <a:srgbClr val="7030A0"/>
                </a:solidFill>
              </a:rPr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5.GROUP BY</a:t>
            </a:r>
            <a:r>
              <a:rPr lang="zh-CN" altLang="en-US"/>
              <a:t>子句</a:t>
            </a:r>
            <a:endParaRPr lang="zh-CN" altLang="en-US" sz="2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7153659A-54DB-4123-9253-C0940DE013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聚集函数 </a:t>
            </a:r>
          </a:p>
        </p:txBody>
      </p:sp>
      <p:sp>
        <p:nvSpPr>
          <p:cNvPr id="103426" name="Rectangle 3">
            <a:extLst>
              <a:ext uri="{FF2B5EF4-FFF2-40B4-BE49-F238E27FC236}">
                <a16:creationId xmlns:a16="http://schemas.microsoft.com/office/drawing/2014/main" id="{3DEFC0CD-36CF-4562-8D72-2262671DC8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895850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聚集函数：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统计元组个数 </a:t>
            </a:r>
            <a:r>
              <a:rPr lang="en-US" altLang="zh-CN" dirty="0"/>
              <a:t> </a:t>
            </a: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66FF"/>
                </a:solidFill>
              </a:rPr>
              <a:t>COUNT</a:t>
            </a:r>
            <a:r>
              <a:rPr lang="zh-CN" altLang="en-US" sz="2000" dirty="0">
                <a:solidFill>
                  <a:srgbClr val="0066FF"/>
                </a:solidFill>
              </a:rPr>
              <a:t>(</a:t>
            </a:r>
            <a:r>
              <a:rPr lang="en-US" altLang="zh-CN" sz="2000" dirty="0">
                <a:solidFill>
                  <a:srgbClr val="0066FF"/>
                </a:solidFill>
              </a:rPr>
              <a:t>*</a:t>
            </a:r>
            <a:r>
              <a:rPr lang="zh-CN" altLang="en-US" sz="2000" dirty="0">
                <a:solidFill>
                  <a:srgbClr val="0066FF"/>
                </a:solidFill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统计一列中值的个数 </a:t>
            </a: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0066FF"/>
                </a:solidFill>
              </a:rPr>
              <a:t>COUNT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计算一列值的总和 </a:t>
            </a:r>
            <a:r>
              <a:rPr lang="en-US" altLang="zh-CN" sz="2000" dirty="0">
                <a:solidFill>
                  <a:srgbClr val="0066FF"/>
                </a:solidFill>
              </a:rPr>
              <a:t>SUM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计算一列值的平均值 </a:t>
            </a:r>
            <a:r>
              <a:rPr lang="en-US" altLang="zh-CN" sz="2000" dirty="0">
                <a:solidFill>
                  <a:srgbClr val="0066FF"/>
                </a:solidFill>
              </a:rPr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求一列中的最大值和最小值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	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0066FF"/>
                </a:solidFill>
              </a:rPr>
              <a:t>MAX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 </a:t>
            </a:r>
            <a:r>
              <a:rPr lang="en-US" altLang="zh-CN" sz="2000" dirty="0">
                <a:solidFill>
                  <a:srgbClr val="0066FF"/>
                </a:solidFill>
              </a:rPr>
              <a:t>MIN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DD548412-57F7-4487-8000-5B7AB89D7A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聚集函数（续）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27E83711-2F9B-4788-B88A-F8246852FF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6243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3.41]  </a:t>
            </a:r>
            <a:r>
              <a:rPr lang="zh-CN" altLang="en-US" sz="2400" dirty="0"/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600" dirty="0"/>
              <a:t> 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COUNT</a:t>
            </a:r>
            <a:r>
              <a:rPr lang="zh-CN" altLang="en-US" sz="2400" dirty="0"/>
              <a:t>(</a:t>
            </a:r>
            <a:r>
              <a:rPr lang="en-US" altLang="zh-CN" sz="2400" dirty="0"/>
              <a:t>*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FROM  Student</a:t>
            </a:r>
            <a:r>
              <a:rPr lang="zh-CN" altLang="en-US" sz="2400" dirty="0"/>
              <a:t>;</a:t>
            </a:r>
            <a:r>
              <a:rPr lang="zh-CN" altLang="en-US" sz="2600" dirty="0">
                <a:latin typeface="Courier New" panose="02070309020205020404" pitchFamily="49" charset="0"/>
              </a:rPr>
              <a:t> </a:t>
            </a:r>
            <a:endParaRPr lang="zh-CN" altLang="en-US" sz="3000" dirty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3.42]  </a:t>
            </a:r>
            <a:r>
              <a:rPr lang="zh-CN" altLang="en-US" sz="2400" dirty="0"/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COUNT</a:t>
            </a:r>
            <a:r>
              <a:rPr lang="zh-CN" altLang="en-US" sz="2400" dirty="0"/>
              <a:t>(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FROM SC</a:t>
            </a:r>
            <a:r>
              <a:rPr lang="zh-CN" altLang="en-US" sz="2400" dirty="0"/>
              <a:t>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</a:t>
            </a: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3.43]  </a:t>
            </a:r>
            <a:r>
              <a:rPr lang="zh-CN" altLang="en-US" sz="2400" dirty="0"/>
              <a:t>计算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FF"/>
                </a:solidFill>
              </a:rPr>
              <a:t>AVG</a:t>
            </a:r>
            <a:r>
              <a:rPr lang="zh-CN" altLang="en-US" dirty="0"/>
              <a:t>(</a:t>
            </a:r>
            <a:r>
              <a:rPr lang="en-US" altLang="zh-CN" dirty="0"/>
              <a:t>Grade</a:t>
            </a:r>
            <a:r>
              <a:rPr lang="zh-CN" altLang="en-US" dirty="0"/>
              <a:t>)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FROM    SC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WHERE </a:t>
            </a:r>
            <a:r>
              <a:rPr lang="en-US" altLang="zh-CN" dirty="0" err="1"/>
              <a:t>Cno</a:t>
            </a:r>
            <a:r>
              <a:rPr lang="en-US" altLang="zh-CN" dirty="0"/>
              <a:t>= ' 1 '</a:t>
            </a:r>
            <a:r>
              <a:rPr lang="zh-CN" altLang="en-US" dirty="0"/>
              <a:t>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0C2AFD77-4ADD-4CF1-9266-D921985F0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聚集函数 （续）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58DCB157-DCF5-4B18-8C43-0A0EDBA0DE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1098550"/>
            <a:ext cx="9144000" cy="5857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[</a:t>
            </a:r>
            <a:r>
              <a:rPr lang="zh-CN" altLang="en-US" sz="2400" dirty="0"/>
              <a:t>例</a:t>
            </a:r>
            <a:r>
              <a:rPr lang="en-US" altLang="zh-CN" sz="2400" dirty="0"/>
              <a:t>3.44]  </a:t>
            </a:r>
            <a:r>
              <a:rPr lang="zh-CN" altLang="en-US" sz="2400" dirty="0"/>
              <a:t>查询选修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号课程的学生最高分数。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MAX</a:t>
            </a:r>
            <a:r>
              <a:rPr lang="zh-CN" altLang="en-US" sz="2400" dirty="0"/>
              <a:t>(</a:t>
            </a:r>
            <a:r>
              <a:rPr lang="en-US" altLang="zh-CN" sz="2400" dirty="0"/>
              <a:t>Grade</a:t>
            </a:r>
            <a:r>
              <a:rPr lang="zh-CN" altLang="en-US" sz="2400" dirty="0"/>
              <a:t>)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FROM SC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WHERE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='1'</a:t>
            </a:r>
            <a:r>
              <a:rPr lang="zh-CN" altLang="en-US" sz="2400" dirty="0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3.45 ] </a:t>
            </a:r>
            <a:r>
              <a:rPr lang="zh-CN" altLang="en-US" sz="2400" dirty="0"/>
              <a:t>查询学生</a:t>
            </a:r>
            <a:r>
              <a:rPr lang="en-US" altLang="zh-CN" sz="2400" dirty="0"/>
              <a:t>201215012</a:t>
            </a:r>
            <a:r>
              <a:rPr lang="zh-CN" altLang="en-US" sz="2400" dirty="0"/>
              <a:t>选修课程的总学分数。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		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SUM</a:t>
            </a:r>
            <a:r>
              <a:rPr lang="zh-CN" altLang="en-US" sz="2400" dirty="0"/>
              <a:t>(</a:t>
            </a:r>
            <a:r>
              <a:rPr lang="en-US" altLang="zh-CN" sz="2400" dirty="0" err="1"/>
              <a:t>Ccredit</a:t>
            </a:r>
            <a:r>
              <a:rPr lang="zh-CN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FROM  </a:t>
            </a:r>
            <a:r>
              <a:rPr lang="en-US" altLang="zh-CN" sz="2400" dirty="0" err="1"/>
              <a:t>SC,Course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WHERE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='201215012' AND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SC.Cno</a:t>
            </a:r>
            <a:r>
              <a:rPr lang="en-US" altLang="zh-CN" sz="2400" dirty="0"/>
              <a:t>=</a:t>
            </a:r>
            <a:r>
              <a:rPr lang="en-US" altLang="zh-CN" sz="2400" dirty="0" err="1"/>
              <a:t>Course.Cno</a:t>
            </a:r>
            <a:r>
              <a:rPr lang="en-US" altLang="zh-CN" sz="2400" dirty="0"/>
              <a:t>;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C4B39B60-B060-4FB4-B167-C7DA686327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3.4.1  </a:t>
            </a:r>
            <a:r>
              <a:rPr lang="zh-CN" altLang="en-US" sz="3600"/>
              <a:t>单表查询 </a:t>
            </a: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24ADF179-BC7B-4992-9DC4-24FBFB5185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2.</a:t>
            </a:r>
            <a:r>
              <a:rPr lang="zh-CN" altLang="en-US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3.ORDER BY</a:t>
            </a:r>
            <a:r>
              <a:rPr lang="zh-CN" altLang="en-US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</a:t>
            </a:r>
            <a:r>
              <a:rPr lang="zh-CN" altLang="en-US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7030A0"/>
                </a:solidFill>
              </a:rPr>
              <a:t>5.GROUP BY</a:t>
            </a:r>
            <a:r>
              <a:rPr lang="zh-CN" altLang="en-US">
                <a:solidFill>
                  <a:srgbClr val="7030A0"/>
                </a:solidFill>
              </a:rPr>
              <a:t>子句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103AB259-4449-41CF-B7D9-0BF1B9AAF2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5. GROUP BY</a:t>
            </a:r>
            <a:r>
              <a:rPr lang="zh-CN" altLang="en-US" sz="3600"/>
              <a:t>子句 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19743DD6-56E7-4F53-82DF-B02CEFA6BC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893175" cy="44084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dirty="0"/>
              <a:t>GROUP BY</a:t>
            </a:r>
            <a:r>
              <a:rPr lang="zh-CN" altLang="en-US" dirty="0"/>
              <a:t>子句分组：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细化</a:t>
            </a:r>
            <a:r>
              <a:rPr lang="zh-CN" altLang="en-US" sz="2400" u="sng" dirty="0"/>
              <a:t>聚集函数</a:t>
            </a:r>
            <a:r>
              <a:rPr lang="zh-CN" altLang="en-US" sz="2400" dirty="0"/>
              <a:t>的作用对象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 如果未对查询结果分组，聚集函数将</a:t>
            </a:r>
            <a:r>
              <a:rPr lang="zh-CN" altLang="en-US" dirty="0">
                <a:solidFill>
                  <a:srgbClr val="FF0000"/>
                </a:solidFill>
              </a:rPr>
              <a:t>作用于整个查询结果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 对查询结果分组后，聚集函数将</a:t>
            </a:r>
            <a:r>
              <a:rPr lang="zh-CN" altLang="en-US" dirty="0">
                <a:solidFill>
                  <a:srgbClr val="FF0000"/>
                </a:solidFill>
              </a:rPr>
              <a:t>分别作用于每个组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按指定的一列或多列值分组，值相等的为一组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数据库系统概论">
  <a:themeElements>
    <a:clrScheme name="1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数据库系统概论">
  <a:themeElements>
    <a:clrScheme name="2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数据库系统概论">
  <a:themeElements>
    <a:clrScheme name="3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Pages>0</Pages>
  <Words>6856</Words>
  <Characters>0</Characters>
  <Application>Microsoft Office PowerPoint</Application>
  <DocSecurity>0</DocSecurity>
  <PresentationFormat>全屏显示(4:3)</PresentationFormat>
  <Lines>0</Lines>
  <Paragraphs>1046</Paragraphs>
  <Slides>103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7" baseType="lpstr">
      <vt:lpstr>黑体</vt:lpstr>
      <vt:lpstr>华文琥珀</vt:lpstr>
      <vt:lpstr>宋体</vt:lpstr>
      <vt:lpstr>Arial</vt:lpstr>
      <vt:lpstr>Calibri</vt:lpstr>
      <vt:lpstr>Century</vt:lpstr>
      <vt:lpstr>Courier New</vt:lpstr>
      <vt:lpstr>Times New Roman</vt:lpstr>
      <vt:lpstr>Wingdings</vt:lpstr>
      <vt:lpstr>数据库系统概论</vt:lpstr>
      <vt:lpstr>1_数据库系统概论</vt:lpstr>
      <vt:lpstr>2_数据库系统概论</vt:lpstr>
      <vt:lpstr>3_数据库系统概论</vt:lpstr>
      <vt:lpstr>Microsoft Word 97 - 2003 Document</vt:lpstr>
      <vt:lpstr>PowerPoint 演示文稿</vt:lpstr>
      <vt:lpstr>第三章  关系数据库标准语言SQL</vt:lpstr>
      <vt:lpstr>3.1 SQL概述</vt:lpstr>
      <vt:lpstr>3.1.1  SQL 的产生与发展</vt:lpstr>
      <vt:lpstr>3.1.2 SQL的特点</vt:lpstr>
      <vt:lpstr>2. 高度非过程化</vt:lpstr>
      <vt:lpstr>3. 面向集合的操作方式</vt:lpstr>
      <vt:lpstr>4. 以同一种语法结构提供多种使用方式</vt:lpstr>
      <vt:lpstr>5.语言简洁，易学易用</vt:lpstr>
      <vt:lpstr>3.1 SQL概述</vt:lpstr>
      <vt:lpstr>SQL的基本概念（续）</vt:lpstr>
      <vt:lpstr>SQL的基本概念（续）</vt:lpstr>
      <vt:lpstr>SQL的基本概念（续）</vt:lpstr>
      <vt:lpstr>第三章  关系数据库标准语言SQL</vt:lpstr>
      <vt:lpstr>3.2 学生-课程 数据库</vt:lpstr>
      <vt:lpstr>Student表</vt:lpstr>
      <vt:lpstr>Course表</vt:lpstr>
      <vt:lpstr>SC表</vt:lpstr>
      <vt:lpstr>第三章  关系数据库标准语言SQL</vt:lpstr>
      <vt:lpstr>3.3  数据定义 </vt:lpstr>
      <vt:lpstr>模式</vt:lpstr>
      <vt:lpstr>PowerPoint 演示文稿</vt:lpstr>
      <vt:lpstr>3.3 数据定义</vt:lpstr>
      <vt:lpstr>PowerPoint 演示文稿</vt:lpstr>
      <vt:lpstr>1. 定义模式</vt:lpstr>
      <vt:lpstr>PowerPoint 演示文稿</vt:lpstr>
      <vt:lpstr>定义模式（续）</vt:lpstr>
      <vt:lpstr>定义模式（续）</vt:lpstr>
      <vt:lpstr>2. 删除模式</vt:lpstr>
      <vt:lpstr>3.3 数据定义</vt:lpstr>
      <vt:lpstr>3.3.2 基本表的定义、删除与修改</vt:lpstr>
      <vt:lpstr>学生表Student</vt:lpstr>
      <vt:lpstr>课程表Course</vt:lpstr>
      <vt:lpstr>学生选课表SC</vt:lpstr>
      <vt:lpstr>2. 数据类型</vt:lpstr>
      <vt:lpstr>数据类型（续）</vt:lpstr>
      <vt:lpstr>3. 模式与表</vt:lpstr>
      <vt:lpstr>模式与表（续）</vt:lpstr>
      <vt:lpstr>4. 修改基本表</vt:lpstr>
      <vt:lpstr>修改基本表（续）</vt:lpstr>
      <vt:lpstr>修改基本表（续）</vt:lpstr>
      <vt:lpstr>修改基本表（续）</vt:lpstr>
      <vt:lpstr>5. 删除基本表 </vt:lpstr>
      <vt:lpstr>删除基本表（续）</vt:lpstr>
      <vt:lpstr>删除基本表（续）</vt:lpstr>
      <vt:lpstr>删除基本表（续）</vt:lpstr>
      <vt:lpstr>删除基本表（续）</vt:lpstr>
      <vt:lpstr>3.3 数据定义</vt:lpstr>
      <vt:lpstr>3.3.3 索引的建立与删除</vt:lpstr>
      <vt:lpstr>索  引</vt:lpstr>
      <vt:lpstr>1. 建立索引 </vt:lpstr>
      <vt:lpstr>建立索引（续）</vt:lpstr>
      <vt:lpstr>2. 修改索引</vt:lpstr>
      <vt:lpstr>3. 删除索引 </vt:lpstr>
      <vt:lpstr>3.3 数据定义</vt:lpstr>
      <vt:lpstr>数据字典</vt:lpstr>
      <vt:lpstr>第三章  关系数据库标准语言SQL</vt:lpstr>
      <vt:lpstr>3.5  数据更新 </vt:lpstr>
      <vt:lpstr>3.5.1  插入数据</vt:lpstr>
      <vt:lpstr>1. 插入元组</vt:lpstr>
      <vt:lpstr>插入元组（续）</vt:lpstr>
      <vt:lpstr>插入元组（续）</vt:lpstr>
      <vt:lpstr>插入元组（续）</vt:lpstr>
      <vt:lpstr>PowerPoint 演示文稿</vt:lpstr>
      <vt:lpstr>插入元组（续）</vt:lpstr>
      <vt:lpstr>第三章  关系数据库标准语言SQL</vt:lpstr>
      <vt:lpstr>数据查询</vt:lpstr>
      <vt:lpstr>数据查询</vt:lpstr>
      <vt:lpstr>3.4  数据查询 </vt:lpstr>
      <vt:lpstr>3.4.1  单表查询 </vt:lpstr>
      <vt:lpstr>1.选择表中的若干列</vt:lpstr>
      <vt:lpstr>选择表中的若干列（续）</vt:lpstr>
      <vt:lpstr>查询经过计算的值（续）</vt:lpstr>
      <vt:lpstr>查询经过计算的值（续）</vt:lpstr>
      <vt:lpstr>查询经过计算的值（续）</vt:lpstr>
      <vt:lpstr>3.4.1  单表查询 </vt:lpstr>
      <vt:lpstr>2. 选择表中的若干元组</vt:lpstr>
      <vt:lpstr>消除取值重复的行（续）</vt:lpstr>
      <vt:lpstr>（2）查询满足条件的元组</vt:lpstr>
      <vt:lpstr>① 比较大小</vt:lpstr>
      <vt:lpstr>② 确定范围</vt:lpstr>
      <vt:lpstr>③ 确定集合</vt:lpstr>
      <vt:lpstr>④ 字符匹配</vt:lpstr>
      <vt:lpstr>字符匹配（续）</vt:lpstr>
      <vt:lpstr>字符匹配（续）</vt:lpstr>
      <vt:lpstr>字符匹配（续）</vt:lpstr>
      <vt:lpstr>字符匹配（续）</vt:lpstr>
      <vt:lpstr>⑤ 涉及空值的查询</vt:lpstr>
      <vt:lpstr>⑥多重条件查询</vt:lpstr>
      <vt:lpstr>多重条件查询（续）</vt:lpstr>
      <vt:lpstr>3.4.1  单表查询 </vt:lpstr>
      <vt:lpstr>3.ORDER BY子句 </vt:lpstr>
      <vt:lpstr>ORDER BY子句 （续） </vt:lpstr>
      <vt:lpstr>3.4.1  单表查询 </vt:lpstr>
      <vt:lpstr>4. 聚集函数 </vt:lpstr>
      <vt:lpstr>聚集函数（续）</vt:lpstr>
      <vt:lpstr>聚集函数 （续）</vt:lpstr>
      <vt:lpstr>3.4.1  单表查询 </vt:lpstr>
      <vt:lpstr>5. GROUP BY子句 </vt:lpstr>
      <vt:lpstr>GROUP BY子句（续）</vt:lpstr>
      <vt:lpstr>GROUP BY子句（续）</vt:lpstr>
      <vt:lpstr>GROUP BY子句（续）</vt:lpstr>
      <vt:lpstr>GROUP BY子句（续）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cp:keywords/>
  <dc:description/>
  <cp:lastModifiedBy>David yonggang</cp:lastModifiedBy>
  <cp:revision>223</cp:revision>
  <dcterms:created xsi:type="dcterms:W3CDTF">2014-10-22T07:43:12Z</dcterms:created>
  <dcterms:modified xsi:type="dcterms:W3CDTF">2021-03-15T01:52:15Z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