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  <p:sldId id="267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9B%BD%E9%99%85%E6%A0%87%E5%87%86%E5%8C%96%E7%BB%84%E7%BB%8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AD%97%E7%AC%A6%E9%9B%8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E%80%E4%BD%93%E4%B8%AD%E6%96%87" TargetMode="External"/><Relationship Id="rId2" Type="http://schemas.openxmlformats.org/officeDocument/2006/relationships/hyperlink" Target="https://baike.baidu.com/item/%E5%AD%97%E7%AC%A6%E9%9B%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5%A4%A7%E4%BA%94%E7%A0%8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ISO%2010646/1033849" TargetMode="External"/><Relationship Id="rId2" Type="http://schemas.openxmlformats.org/officeDocument/2006/relationships/hyperlink" Target="https://baike.baidu.com/item/%E9%80%9A%E7%94%A8%E5%AD%97%E7%AC%A6%E9%9B%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5%AD%97%E5%BA%9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AD%97%E7%AC%A6%E9%9B%8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B%BD%E5%AE%B6%E6%A0%87%E5%87%86" TargetMode="External"/><Relationship Id="rId2" Type="http://schemas.openxmlformats.org/officeDocument/2006/relationships/hyperlink" Target="https://baike.baidu.com/item/%E4%B8%AD%E5%8D%8E%E4%BA%BA%E6%B0%91%E5%85%B1%E5%92%8C%E5%9B%B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Unicode" TargetMode="External"/><Relationship Id="rId5" Type="http://schemas.openxmlformats.org/officeDocument/2006/relationships/hyperlink" Target="https://baike.baidu.com/item/GBK" TargetMode="External"/><Relationship Id="rId4" Type="http://schemas.openxmlformats.org/officeDocument/2006/relationships/hyperlink" Target="https://baike.baidu.com/item/%E5%90%91%E5%90%8E%E5%85%BC%E5%AE%B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/>
            </a:br>
            <a:r>
              <a:rPr lang="zh-CN" altLang="en-US" dirty="0"/>
              <a:t>　　</a:t>
            </a:r>
            <a:r>
              <a:rPr lang="en-US" altLang="zh-CN" dirty="0"/>
              <a:t>6.4.1 </a:t>
            </a:r>
            <a:r>
              <a:rPr lang="zh-CN" altLang="en-US" dirty="0"/>
              <a:t>字频统计的应用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6.4.3 </a:t>
            </a:r>
            <a:r>
              <a:rPr lang="zh-CN" altLang="en-US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ASCII </a:t>
            </a:r>
            <a:r>
              <a:rPr lang="zh-CN" altLang="en-US" dirty="0"/>
              <a:t>码（ </a:t>
            </a:r>
            <a:r>
              <a:rPr lang="en-US" altLang="zh-CN" dirty="0"/>
              <a:t>American Standard Code for Information </a:t>
            </a:r>
            <a:r>
              <a:rPr lang="zh-CN" altLang="en-US" dirty="0"/>
              <a:t>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国际标准化组织</a:t>
            </a:r>
            <a:r>
              <a:rPr lang="zh-CN" altLang="en-US" dirty="0"/>
              <a:t>（ </a:t>
            </a:r>
            <a:r>
              <a:rPr lang="en-US" altLang="zh-CN" dirty="0"/>
              <a:t>International Organization for Standardization, ISO </a:t>
            </a:r>
            <a:r>
              <a:rPr lang="zh-CN" altLang="en-US" dirty="0"/>
              <a:t>）批准为国际标准。</a:t>
            </a:r>
          </a:p>
        </p:txBody>
      </p:sp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6.2.1 </a:t>
            </a:r>
            <a:r>
              <a:rPr lang="zh-CN" altLang="en-US" dirty="0"/>
              <a:t>国标码  </a:t>
            </a:r>
            <a:r>
              <a:rPr lang="en-US" altLang="zh-CN" dirty="0"/>
              <a:t>GB 2312-1980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6.2.5 GB 18030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77CC-4842-4597-A440-351B336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GB2312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5413-5202-434A-A5C9-61ADE897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GB2312</a:t>
            </a:r>
            <a:r>
              <a:rPr lang="zh-CN" altLang="en-US" dirty="0"/>
              <a:t>码是中华人民共和国国家汉字信息交换用编码</a:t>
            </a:r>
            <a:endParaRPr lang="en-US" altLang="zh-CN" dirty="0"/>
          </a:p>
          <a:p>
            <a:r>
              <a:rPr lang="zh-CN" altLang="en-US" dirty="0"/>
              <a:t>全称</a:t>
            </a:r>
            <a:r>
              <a:rPr lang="en-US" altLang="zh-CN" dirty="0"/>
              <a:t>《</a:t>
            </a:r>
            <a:r>
              <a:rPr lang="zh-CN" altLang="en-US" dirty="0"/>
              <a:t>信息交换用汉字编码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字符集</a:t>
            </a:r>
            <a:r>
              <a:rPr lang="en-US" altLang="zh-CN" dirty="0"/>
              <a:t>——</a:t>
            </a:r>
            <a:r>
              <a:rPr lang="zh-CN" altLang="en-US" dirty="0"/>
              <a:t>基本集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1980</a:t>
            </a:r>
            <a:r>
              <a:rPr lang="zh-CN" altLang="en-US" dirty="0"/>
              <a:t>年由国家标准总局发布。</a:t>
            </a:r>
            <a:endParaRPr lang="en-US" altLang="zh-CN" dirty="0"/>
          </a:p>
          <a:p>
            <a:r>
              <a:rPr lang="zh-CN" altLang="en-US" dirty="0"/>
              <a:t>基本集共收入汉字</a:t>
            </a:r>
            <a:r>
              <a:rPr lang="en-US" altLang="zh-CN" dirty="0"/>
              <a:t>6763</a:t>
            </a:r>
            <a:r>
              <a:rPr lang="zh-CN" altLang="en-US" dirty="0"/>
              <a:t>个和非汉字图形字符</a:t>
            </a:r>
            <a:r>
              <a:rPr lang="en-US" altLang="zh-CN" dirty="0"/>
              <a:t>682</a:t>
            </a:r>
            <a:r>
              <a:rPr lang="zh-CN" altLang="en-US" dirty="0"/>
              <a:t>个，通行于中国大陆。</a:t>
            </a:r>
            <a:endParaRPr lang="en-US" altLang="zh-CN" dirty="0"/>
          </a:p>
          <a:p>
            <a:r>
              <a:rPr lang="zh-CN" altLang="en-US" dirty="0"/>
              <a:t>新加坡等地也使用此编码。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81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B360-75CC-4E4D-819B-AB8D144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大五码 </a:t>
            </a:r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C560-8E17-4094-A514-0838DE6ED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在台湾、香港与澳门地区，使用的是繁体中文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GB2312</a:t>
            </a:r>
            <a:r>
              <a:rPr lang="zh-CN" altLang="en-US" dirty="0"/>
              <a:t>面向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简体中文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字符集</a:t>
            </a:r>
            <a:r>
              <a:rPr lang="zh-CN" altLang="en-US" dirty="0"/>
              <a:t>，并不支持繁体汉字。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在这些使用繁体中文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字符集</a:t>
            </a:r>
            <a:r>
              <a:rPr lang="zh-CN" altLang="en-US" dirty="0"/>
              <a:t>的地区，一度出现过很多不同厂商提出的字符集编码，这些编码彼此互不兼容，造成了信息交流的困难。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为统一繁体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字符集</a:t>
            </a:r>
            <a:r>
              <a:rPr lang="zh-CN" altLang="en-US" dirty="0"/>
              <a:t>编码，</a:t>
            </a:r>
            <a:r>
              <a:rPr lang="en-US" altLang="zh-CN" dirty="0"/>
              <a:t>1984</a:t>
            </a:r>
            <a:r>
              <a:rPr lang="zh-CN" altLang="en-US" dirty="0"/>
              <a:t>年，台湾五大厂商宏碁、神通、佳佳、零壹以及大众一同制定了一种繁体中文编码方案，因其来源被称为五大码，英文写作</a:t>
            </a:r>
            <a:r>
              <a:rPr lang="en-US" altLang="zh-CN" dirty="0"/>
              <a:t>Big5</a:t>
            </a:r>
            <a:r>
              <a:rPr lang="zh-CN" altLang="en-US" dirty="0"/>
              <a:t>，后来按英文翻译回汉字后，普遍被称为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大五码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685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323B-4F56-40E9-B100-D5E08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A34F-F190-435B-A7C5-B6E359D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29705" cy="409635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Unicode</a:t>
            </a:r>
            <a:r>
              <a:rPr lang="zh-CN" altLang="en-US" dirty="0"/>
              <a:t>是国际组织制定的可以容纳世界上所有文字和符号的字符编码方案。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通用字符集</a:t>
            </a:r>
            <a:r>
              <a:rPr lang="zh-CN" altLang="en-US" dirty="0"/>
              <a:t>（</a:t>
            </a:r>
            <a:r>
              <a:rPr lang="en-US" altLang="zh-CN" dirty="0"/>
              <a:t>Universal Character Set, UCS</a:t>
            </a:r>
            <a:r>
              <a:rPr lang="zh-CN" altLang="en-US" dirty="0"/>
              <a:t>）是由</a:t>
            </a:r>
            <a:r>
              <a:rPr lang="en-US" altLang="zh-CN" dirty="0"/>
              <a:t>ISO</a:t>
            </a:r>
            <a:r>
              <a:rPr lang="zh-CN" altLang="en-US" dirty="0"/>
              <a:t>制定的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 10646</a:t>
            </a:r>
            <a:r>
              <a:rPr lang="zh-CN" altLang="en-US" dirty="0"/>
              <a:t>（或称</a:t>
            </a:r>
            <a:r>
              <a:rPr lang="en-US" altLang="zh-CN" dirty="0"/>
              <a:t>ISO/IEC 10646</a:t>
            </a:r>
            <a:r>
              <a:rPr lang="zh-CN" altLang="en-US" dirty="0"/>
              <a:t>）标准所定义的标准字符集。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1991</a:t>
            </a:r>
            <a:r>
              <a:rPr lang="zh-CN" altLang="en-US" dirty="0"/>
              <a:t>年前后，两个项目开始合并，并为创立一个单一编码表而协同工作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Unicode 2.0</a:t>
            </a:r>
            <a:r>
              <a:rPr lang="zh-CN" altLang="en-US" dirty="0"/>
              <a:t>开始，</a:t>
            </a:r>
            <a:r>
              <a:rPr lang="en-US" altLang="zh-CN" dirty="0"/>
              <a:t>Unicode</a:t>
            </a:r>
            <a:r>
              <a:rPr lang="zh-CN" altLang="en-US" dirty="0"/>
              <a:t>采用了与</a:t>
            </a:r>
            <a:r>
              <a:rPr lang="en-US" altLang="zh-CN" dirty="0"/>
              <a:t>ISO 10646-1</a:t>
            </a:r>
            <a:r>
              <a:rPr lang="zh-CN" altLang="en-US" dirty="0"/>
              <a:t>相同的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字库</a:t>
            </a:r>
            <a:r>
              <a:rPr lang="zh-CN" altLang="en-US" dirty="0"/>
              <a:t>和字码；</a:t>
            </a:r>
            <a:endParaRPr lang="en-US" altLang="zh-CN" dirty="0"/>
          </a:p>
          <a:p>
            <a:r>
              <a:rPr lang="en-US" altLang="zh-CN" dirty="0"/>
              <a:t>ISO</a:t>
            </a:r>
            <a:r>
              <a:rPr lang="zh-CN" altLang="en-US" dirty="0"/>
              <a:t>也承诺，</a:t>
            </a:r>
            <a:r>
              <a:rPr lang="en-US" altLang="zh-CN" dirty="0"/>
              <a:t>ISO 10646</a:t>
            </a:r>
            <a:r>
              <a:rPr lang="zh-CN" altLang="en-US" dirty="0"/>
              <a:t>将不会替超出</a:t>
            </a:r>
            <a:r>
              <a:rPr lang="en-US" altLang="zh-CN" dirty="0"/>
              <a:t>U+10FFFF</a:t>
            </a:r>
            <a:r>
              <a:rPr lang="zh-CN" altLang="en-US" dirty="0"/>
              <a:t>的</a:t>
            </a:r>
            <a:r>
              <a:rPr lang="en-US" altLang="zh-CN" dirty="0"/>
              <a:t>UCS-4</a:t>
            </a:r>
            <a:r>
              <a:rPr lang="zh-CN" altLang="en-US" dirty="0"/>
              <a:t>编码赋值，以使得两者保持一致。</a:t>
            </a:r>
            <a:endParaRPr lang="en-US" altLang="zh-CN" dirty="0"/>
          </a:p>
          <a:p>
            <a:r>
              <a:rPr lang="zh-CN" altLang="en-US" dirty="0"/>
              <a:t>两个项目仍都存在，并独立地公布各自的标准。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80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D38C-EED0-453C-AC68-664FBF4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46FF1-9EB1-490A-A393-21A01318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GBK</a:t>
            </a:r>
            <a:r>
              <a:rPr lang="zh-CN" altLang="en-US" dirty="0"/>
              <a:t>即汉字内码扩展规范，</a:t>
            </a:r>
            <a:r>
              <a:rPr lang="en-US" altLang="zh-CN" dirty="0"/>
              <a:t>K</a:t>
            </a:r>
            <a:r>
              <a:rPr lang="zh-CN" altLang="en-US" dirty="0"/>
              <a:t>为扩展的汉语拼音中“扩”字的声母。</a:t>
            </a:r>
            <a:endParaRPr lang="en-US" altLang="zh-CN" dirty="0"/>
          </a:p>
          <a:p>
            <a:r>
              <a:rPr lang="zh-CN" altLang="en-US" dirty="0"/>
              <a:t>英文全称</a:t>
            </a:r>
            <a:r>
              <a:rPr lang="en-US" altLang="zh-CN" dirty="0"/>
              <a:t>Chinese Internal Code Specification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GBK</a:t>
            </a:r>
            <a:r>
              <a:rPr lang="zh-CN" altLang="en-US" dirty="0"/>
              <a:t>编码标准兼容</a:t>
            </a:r>
            <a:r>
              <a:rPr lang="en-US" altLang="zh-CN" dirty="0"/>
              <a:t>GB2312</a:t>
            </a:r>
            <a:r>
              <a:rPr lang="zh-CN" altLang="en-US" dirty="0"/>
              <a:t>，共收录汉字</a:t>
            </a:r>
            <a:r>
              <a:rPr lang="en-US" altLang="zh-CN" dirty="0"/>
              <a:t>21003</a:t>
            </a:r>
            <a:r>
              <a:rPr lang="zh-CN" altLang="en-US" dirty="0"/>
              <a:t>个、符号</a:t>
            </a:r>
            <a:r>
              <a:rPr lang="en-US" altLang="zh-CN" dirty="0"/>
              <a:t>883</a:t>
            </a:r>
            <a:r>
              <a:rPr lang="zh-CN" altLang="en-US" dirty="0"/>
              <a:t>个，并提供</a:t>
            </a:r>
            <a:r>
              <a:rPr lang="en-US" altLang="zh-CN" dirty="0"/>
              <a:t>1894</a:t>
            </a:r>
            <a:r>
              <a:rPr lang="zh-CN" altLang="en-US" dirty="0"/>
              <a:t>个造字码位，简、繁体字融于一库。</a:t>
            </a:r>
            <a:endParaRPr lang="en-US" altLang="zh-CN" dirty="0"/>
          </a:p>
          <a:p>
            <a:r>
              <a:rPr lang="en-US" altLang="zh-CN" dirty="0"/>
              <a:t>GBK</a:t>
            </a:r>
            <a:r>
              <a:rPr lang="zh-CN" altLang="en-US" dirty="0"/>
              <a:t>是对</a:t>
            </a:r>
            <a:r>
              <a:rPr lang="en-US" altLang="zh-CN" dirty="0"/>
              <a:t>GB2312-80</a:t>
            </a:r>
            <a:r>
              <a:rPr lang="zh-CN" altLang="en-US" dirty="0"/>
              <a:t>的扩展，也就是</a:t>
            </a:r>
            <a:r>
              <a:rPr lang="en-US" altLang="zh-CN" dirty="0"/>
              <a:t>CP936</a:t>
            </a:r>
            <a:r>
              <a:rPr lang="zh-CN" altLang="en-US" dirty="0"/>
              <a:t>字码表 </a:t>
            </a:r>
            <a:r>
              <a:rPr lang="en-US" altLang="zh-CN" dirty="0"/>
              <a:t>(Code Page 936)</a:t>
            </a:r>
            <a:r>
              <a:rPr lang="zh-CN" altLang="en-US" dirty="0"/>
              <a:t>的扩展（之前</a:t>
            </a:r>
            <a:r>
              <a:rPr lang="en-US" altLang="zh-CN" dirty="0"/>
              <a:t>CP936</a:t>
            </a:r>
            <a:r>
              <a:rPr lang="zh-CN" altLang="en-US" dirty="0"/>
              <a:t>和</a:t>
            </a:r>
            <a:r>
              <a:rPr lang="en-US" altLang="zh-CN" dirty="0"/>
              <a:t>GB 2312-80</a:t>
            </a:r>
            <a:r>
              <a:rPr lang="zh-CN" altLang="en-US" dirty="0"/>
              <a:t>一模一样）。</a:t>
            </a:r>
            <a:endParaRPr lang="en-US" altLang="zh-CN" dirty="0"/>
          </a:p>
          <a:p>
            <a:r>
              <a:rPr lang="en-US" altLang="zh-CN" dirty="0"/>
              <a:t>GB 2312</a:t>
            </a:r>
            <a:r>
              <a:rPr lang="zh-CN" altLang="en-US" dirty="0"/>
              <a:t>的出现，基本满足了汉字的计算机处理需要，但对于人名、古汉语等方面出现的罕用字，</a:t>
            </a:r>
            <a:r>
              <a:rPr lang="en-US" altLang="zh-CN" dirty="0"/>
              <a:t>GB 2312</a:t>
            </a:r>
            <a:r>
              <a:rPr lang="zh-CN" altLang="en-US" dirty="0"/>
              <a:t>不能处理，这导致了后来</a:t>
            </a:r>
            <a:r>
              <a:rPr lang="en-US" altLang="zh-CN" dirty="0"/>
              <a:t>GBK</a:t>
            </a:r>
            <a:r>
              <a:rPr lang="zh-CN" altLang="en-US" dirty="0"/>
              <a:t>及</a:t>
            </a:r>
            <a:r>
              <a:rPr lang="en-US" altLang="zh-CN" dirty="0"/>
              <a:t>GB 18030</a:t>
            </a:r>
            <a:r>
              <a:rPr lang="zh-CN" altLang="en-US" dirty="0"/>
              <a:t>汉字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字符集</a:t>
            </a:r>
            <a:r>
              <a:rPr lang="zh-CN" altLang="en-US" dirty="0"/>
              <a:t>的出现。</a:t>
            </a:r>
          </a:p>
        </p:txBody>
      </p:sp>
    </p:spTree>
    <p:extLst>
      <p:ext uri="{BB962C8B-B14F-4D97-AF65-F5344CB8AC3E}">
        <p14:creationId xmlns:p14="http://schemas.microsoft.com/office/powerpoint/2010/main" val="249374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38BD-9DE3-4862-BBC0-0419488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 18030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659-EF0E-4B57-9949-90CDE90E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GB 18030</a:t>
            </a:r>
            <a:r>
              <a:rPr lang="zh-CN" altLang="en-US" dirty="0"/>
              <a:t>，全称</a:t>
            </a:r>
            <a:r>
              <a:rPr lang="en-US" altLang="zh-CN" dirty="0"/>
              <a:t>《</a:t>
            </a:r>
            <a:r>
              <a:rPr lang="zh-CN" altLang="en-US" dirty="0"/>
              <a:t>信息技术 中文编码字符集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是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中华人民共和国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国家标准</a:t>
            </a:r>
            <a:r>
              <a:rPr lang="zh-CN" altLang="en-US" dirty="0"/>
              <a:t>所规定的变长多字节字符集。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GB 2312-1980</a:t>
            </a:r>
            <a:r>
              <a:rPr lang="zh-CN" altLang="en-US" dirty="0"/>
              <a:t>完全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向后兼容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GBK</a:t>
            </a:r>
            <a:r>
              <a:rPr lang="zh-CN" altLang="en-US" dirty="0"/>
              <a:t>基本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向后兼容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Unicode</a:t>
            </a:r>
            <a:r>
              <a:rPr lang="zh-CN" altLang="en-US" dirty="0"/>
              <a:t>（</a:t>
            </a:r>
            <a:r>
              <a:rPr lang="en-US" altLang="zh-CN" dirty="0"/>
              <a:t>GB 13000</a:t>
            </a:r>
            <a:r>
              <a:rPr lang="zh-CN" altLang="en-US" dirty="0"/>
              <a:t>）的所有码位。</a:t>
            </a:r>
            <a:endParaRPr lang="en-US" altLang="zh-CN" dirty="0"/>
          </a:p>
          <a:p>
            <a:r>
              <a:rPr lang="en-US" altLang="zh-CN" dirty="0"/>
              <a:t>GB 18030</a:t>
            </a:r>
            <a:r>
              <a:rPr lang="zh-CN" altLang="en-US" dirty="0"/>
              <a:t>共收录汉字</a:t>
            </a:r>
            <a:r>
              <a:rPr lang="en-US" altLang="zh-CN" dirty="0"/>
              <a:t>70,244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发布日期</a:t>
            </a:r>
            <a:r>
              <a:rPr lang="en-US" altLang="zh-CN" dirty="0"/>
              <a:t>2000-3-17</a:t>
            </a:r>
            <a:r>
              <a:rPr lang="zh-CN" altLang="en-US" dirty="0"/>
              <a:t>；</a:t>
            </a:r>
            <a:r>
              <a:rPr lang="en-US" altLang="zh-CN" dirty="0"/>
              <a:t>2005-11-8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740009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163</TotalTime>
  <Words>631</Words>
  <Application>Microsoft Office PowerPoint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柏林</vt:lpstr>
      <vt:lpstr>自然语言处理技术基础 Natural Language Processing，NLP</vt:lpstr>
      <vt:lpstr>第6章 字符编码与字频统计</vt:lpstr>
      <vt:lpstr>6.1 西文字符编码</vt:lpstr>
      <vt:lpstr>6.2 中文字符编码</vt:lpstr>
      <vt:lpstr>GB2312码</vt:lpstr>
      <vt:lpstr>大五码 big5</vt:lpstr>
      <vt:lpstr>Unicode与ISO/IEC 10646</vt:lpstr>
      <vt:lpstr>国标扩展码 GBK</vt:lpstr>
      <vt:lpstr>GB 18030</vt:lpstr>
      <vt:lpstr>6.3 字符编码知识的作用</vt:lpstr>
      <vt:lpstr>6.4 字频统计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44</cp:revision>
  <dcterms:created xsi:type="dcterms:W3CDTF">2020-06-27T17:50:52Z</dcterms:created>
  <dcterms:modified xsi:type="dcterms:W3CDTF">2020-06-29T15:03:54Z</dcterms:modified>
</cp:coreProperties>
</file>