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7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0F0E-BEB6-EA48-B651-8B80B020ED75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7D7AF-1A14-834E-A82E-0B2C1C7F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5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5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7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68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3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9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5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3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5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0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44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5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79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1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8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6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1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5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3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1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3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75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6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4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3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2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53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3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7D7AF-1A14-834E-A82E-0B2C1C7FA1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80-94DB-7F4F-9E45-8E9F42B2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7A21C-71B4-C34F-BF23-2CB179CF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AF403-3432-A146-B7AF-E1A0B073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0BF6-AA2A-DE45-A2AF-1CA6964CC6E6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F7C5-D627-EA44-9D8C-9D73B061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282A-5C44-8546-B947-3739714C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5C6-66A8-5E4C-B004-B55788C1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417B3-EDE1-8141-9643-6E26107A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4594-9624-414D-8F8E-A9D960E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BD9D-2EF8-AA46-A88D-7F29EE2B79CD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F046-3DF2-EF41-9156-B8B4193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ECDA-E819-3641-98C4-E8F086DE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21821-9CC1-1142-8008-0B5E224E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78E7F-5873-F946-A06D-31E19B35C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2BD8-6E62-574C-98AC-39F5939D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E220-9607-E14F-93BA-ACB82826DCB3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DEC7-CA33-C242-9513-AAFB52A2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F80-50A6-6349-9307-BE7ECFD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96B1-0510-704F-BE60-ED3BBBE1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0ABD-F3E4-6C4B-B9C4-8CE81477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9201-0D5A-F340-B641-5D808E9D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2D26-3F9A-E14B-82C2-F59323BA0F60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558F-879B-E04C-B223-8D8962D9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AE89-8582-B64E-A6BD-C61E3BAF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BFD5-39D1-DF42-884B-DEC9C49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5D03-9490-2E49-A5AE-E684504E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0EA9-FED7-6E40-80AD-BD214BB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A24-D189-444E-8740-E52BA0B0DB5B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8D35-5FA3-4A42-9C3C-BE535556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A54D-5A95-5C4E-AD42-0FD56E92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94E9-1314-9842-9A42-35FA7689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E073-9DD3-7748-ACE8-C8A02EE27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43BD1-4D19-F44A-9AB7-8E0FF1D2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49355-FC8C-A241-A54E-A228B3F8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5690-F144-194A-9E73-74FA897FF0B7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69B6-79F0-4841-9168-70B5CFA9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3470A-8DF8-9147-B67B-79DB1574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095-0064-AD48-8E0A-8E58C99F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CCF12-7DD7-6849-AF44-9FB9C0FA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64AF4-05D4-2347-9B4E-5D0604989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380CC-1937-FB4D-833A-E65D53E18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27726-8702-9741-828B-2D78402E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90F7-0F39-D143-9001-C7671CC6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8EBB-5742-7D45-9A98-88F5BBCCAA86}" type="datetime1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9964E-CA32-614A-8608-ABCEEDD2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B537F-5A73-6A44-B7EC-3E2DAE90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05F-102E-4E42-8E3D-5D742E16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9B53A-0A52-E34B-AA2F-D72820F0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4EF-4AB7-284F-8E06-F261B78A6C58}" type="datetime1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56C2E-44C6-4344-9DA4-8E3FF7C8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A9A4D-F3FE-FB43-B7A5-C6E9188D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5BF12-E4A8-804B-8B18-2CEFCF26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D1B1-5A3B-754C-AD70-9F66832C0445}" type="datetime1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3356D-FD96-944D-A050-608F6195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BA2C3-AC8F-E54D-AB88-24D9127F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E84D-F9E2-4043-928C-3A7BCDF5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562C-EBAC-2B4D-9D66-1CCA08C6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90765-AC88-E94A-BF8F-8A0BB977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32B2-3C4A-A24B-A000-C2200FD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3999-7A5C-7D4E-97B0-CF7C5EAE6637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6FAF-E975-AF4A-9D65-62C191F1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937A-267E-0C4C-B8A7-3F2BF0B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51D5-48DE-D147-A1F8-DA1D978D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B91C3-3585-9B41-9C89-96FE2027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BE68-4F98-A04D-8A74-1996D0DE1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94D99-47EC-4F4A-AB53-B2F6A644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B7B-2F9A-BB4A-A375-1C20B1FB05BD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62EB-C52C-004B-9D08-7B6F4A0F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55A5-19C4-FE45-9995-A695A2D0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BF05-A44F-3545-9B2C-C8DF67F2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7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hankcs/HanL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F70D1-529E-344E-8253-455B4F31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C6AE-26EE-8246-A186-AB3CD74C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66DA-1976-CB48-849E-EDD4BC41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ED93-12C4-6149-A6D5-F96AC552038D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A94B-2A31-8D45-A0BB-8287569AF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BF05-A44F-3545-9B2C-C8DF67F250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216FB-6A12-4C49-9FB4-2CD4160D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zh-CN" altLang="en-US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自然语言处理入门</a:t>
            </a:r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》</a:t>
            </a:r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ir.io/Neural-Language-Modeling-From-Scratch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hankcs/HanL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kcs/HanL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699EC-1EFD-EE4B-AD5F-22ACD757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62773"/>
            <a:ext cx="12192000" cy="7181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BA157-C74E-DF4C-A98E-74614F215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8334" y="704335"/>
            <a:ext cx="889687" cy="5820032"/>
          </a:xfrm>
        </p:spPr>
        <p:txBody>
          <a:bodyPr vert="wordArtVert">
            <a:noAutofit/>
          </a:bodyPr>
          <a:lstStyle/>
          <a:p>
            <a:r>
              <a:rPr lang="zh-CN" altLang="en-US" sz="2800" b="1" dirty="0">
                <a:solidFill>
                  <a:srgbClr val="A07660"/>
                </a:solidFill>
              </a:rPr>
              <a:t>第三章 二元语法与中文分词</a:t>
            </a:r>
            <a:endParaRPr lang="en-US" sz="2800" b="1" dirty="0">
              <a:solidFill>
                <a:srgbClr val="A076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5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3.1.2 </a:t>
            </a:r>
            <a:r>
              <a:rPr lang="zh-CN" altLang="en-US" b="1" dirty="0"/>
              <a:t>马尔可夫链与二元语法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利用二元语法模型，让我们来手算“商品</a:t>
                </a:r>
                <a:r>
                  <a:rPr lang="zh-CN" altLang="en-US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服务”的概率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新句子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商品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货币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08D27-4BB0-324F-B1B4-7FDE39C48935}"/>
                  </a:ext>
                </a:extLst>
              </p:cNvPr>
              <p:cNvSpPr/>
              <p:nvPr/>
            </p:nvSpPr>
            <p:spPr>
              <a:xfrm>
                <a:off x="2654738" y="2685110"/>
                <a:ext cx="6882525" cy="1487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商品和服务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BOS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和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服务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和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EOS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服务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08D27-4BB0-324F-B1B4-7FDE39C48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38" y="2685110"/>
                <a:ext cx="6882525" cy="1487780"/>
              </a:xfrm>
              <a:prstGeom prst="rect">
                <a:avLst/>
              </a:prstGeom>
              <a:blipFill>
                <a:blip r:embed="rId6"/>
                <a:stretch>
                  <a:fillRect t="-28571" r="-2762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B03E8E-967A-3944-8AD7-6941FFD132E2}"/>
                  </a:ext>
                </a:extLst>
              </p:cNvPr>
              <p:cNvSpPr/>
              <p:nvPr/>
            </p:nvSpPr>
            <p:spPr>
              <a:xfrm>
                <a:off x="2654738" y="4869468"/>
                <a:ext cx="6882525" cy="1486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商品和货币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BOS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和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商品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货币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和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EOS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货币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B03E8E-967A-3944-8AD7-6941FFD13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38" y="4869468"/>
                <a:ext cx="6882525" cy="1486882"/>
              </a:xfrm>
              <a:prstGeom prst="rect">
                <a:avLst/>
              </a:prstGeom>
              <a:blipFill>
                <a:blip r:embed="rId7"/>
                <a:stretch>
                  <a:fillRect t="-28571" r="-2762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2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3.1.3 n</a:t>
            </a:r>
            <a:r>
              <a:rPr lang="zh-CN" altLang="en-US" b="1" dirty="0"/>
              <a:t>元语法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n-gram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）的定义：每个单词的概率仅取决于该单词之前的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个单词。也即：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时的</a:t>
                </a:r>
                <a:r>
                  <a:rPr lang="en-US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元语法称为一元语法（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unigram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时的</a:t>
                </a:r>
                <a:r>
                  <a:rPr lang="en-US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元语法称为三元语法（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trigram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&gt;=4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时数据稀疏和计算代价又变得显著起来，实际工程中几乎不使用。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另外，深度学习带了一种递归神经网络语言模型（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RNN Language Model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），理论上可以记忆无限个单词，可以看作“无穷元语法”（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∞−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gram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）。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3509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EA11BD-2683-7342-A488-C123DD24CFF0}"/>
                  </a:ext>
                </a:extLst>
              </p:cNvPr>
              <p:cNvSpPr/>
              <p:nvPr/>
            </p:nvSpPr>
            <p:spPr>
              <a:xfrm>
                <a:off x="4114849" y="2552157"/>
                <a:ext cx="3962302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e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EA11BD-2683-7342-A488-C123DD24C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49" y="2552157"/>
                <a:ext cx="3962302" cy="876843"/>
              </a:xfrm>
              <a:prstGeom prst="rect">
                <a:avLst/>
              </a:prstGeom>
              <a:blipFill>
                <a:blip r:embed="rId6"/>
                <a:stretch>
                  <a:fillRect t="-92857" r="-4808" b="-14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5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3.1.4 </a:t>
            </a:r>
            <a:r>
              <a:rPr lang="zh-CN" altLang="en-US" b="1" dirty="0"/>
              <a:t>数据稀疏与平滑策略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>
                    <a:latin typeface="SimSun" panose="02010600030101010101" pitchFamily="2" charset="-122"/>
                    <a:cs typeface="Times New Roman" panose="02020603050405020304" pitchFamily="18" charset="0"/>
                  </a:rPr>
                  <a:t>平滑策略</a:t>
                </a:r>
                <a:endParaRPr lang="en-US" dirty="0">
                  <a:latin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利用低阶</a:t>
                </a:r>
                <a:r>
                  <a:rPr lang="en-US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元语法平滑高阶</a:t>
                </a:r>
                <a:r>
                  <a:rPr lang="en-US" i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元语法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 err="1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定义新的二元语法概率为</a:t>
                </a:r>
                <a:r>
                  <a:rPr lang="en-US" dirty="0"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80"/>
                  </a:spcBef>
                  <a:spcAft>
                    <a:spcPts val="18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ML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)+(1−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 </a:t>
            </a:r>
            <a:r>
              <a:rPr lang="zh-CN" altLang="en-US" b="1" dirty="0"/>
              <a:t>中文分词语料库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介绍一些常用的中文分词语料库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为后面的参数统计提供样本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1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3.2.1 1998</a:t>
            </a:r>
            <a:r>
              <a:rPr lang="zh-CN" altLang="en-US" b="1" dirty="0"/>
              <a:t>年</a:t>
            </a:r>
            <a:r>
              <a:rPr lang="en-US" altLang="zh-CN" b="1" dirty="0"/>
              <a:t>《</a:t>
            </a:r>
            <a:r>
              <a:rPr lang="zh-CN" altLang="en-US" b="1" dirty="0"/>
              <a:t>人民日报</a:t>
            </a:r>
            <a:r>
              <a:rPr lang="en-US" altLang="zh-CN" b="1" dirty="0"/>
              <a:t>》</a:t>
            </a:r>
            <a:r>
              <a:rPr lang="zh-CN" altLang="en-US" b="1" dirty="0"/>
              <a:t>语料库</a:t>
            </a:r>
            <a:r>
              <a:rPr lang="en-US" b="1" dirty="0"/>
              <a:t>PKU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1998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年全年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2600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万汉字的「人民日报标注语料库」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有偿公开现已完成的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1998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年上半年的「人民日报标注语料库」（约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1,300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万字＝约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730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万词）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免费公开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个月的「人民日报标注语料库」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欢迎广大研究人员自由下载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5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3.2.2 </a:t>
            </a:r>
            <a:r>
              <a:rPr lang="zh-CN" altLang="en-US" b="1" dirty="0"/>
              <a:t>微软亚洲研究院语料库</a:t>
            </a:r>
            <a:r>
              <a:rPr lang="en-US" altLang="zh-CN" b="1" dirty="0"/>
              <a:t>MSR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标注一致性上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要优于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，这一点可以通过历史文献报告的准确率佐证。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切分颗粒度上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要大于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的机构名称不予切分，而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则拆开了。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中姓名作为一个整体，更符合习惯。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量级是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的两倍。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3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3.2.3 </a:t>
            </a:r>
            <a:r>
              <a:rPr lang="zh-CN" altLang="en-US" b="1" dirty="0"/>
              <a:t>繁体中文分词语料库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港城市大学提供的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CITYU</a:t>
            </a: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台湾中央研究院提供的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8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3.2.4 </a:t>
            </a:r>
            <a:r>
              <a:rPr lang="zh-CN" altLang="en-US" b="1" dirty="0"/>
              <a:t>语料库统计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274470-510D-E140-A0AF-4D20A1190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245231"/>
              </p:ext>
            </p:extLst>
          </p:nvPr>
        </p:nvGraphicFramePr>
        <p:xfrm>
          <a:off x="2791255" y="1895840"/>
          <a:ext cx="5967355" cy="152400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193471">
                  <a:extLst>
                    <a:ext uri="{9D8B030D-6E8A-4147-A177-3AD203B41FA5}">
                      <a16:colId xmlns:a16="http://schemas.microsoft.com/office/drawing/2014/main" val="247232889"/>
                    </a:ext>
                  </a:extLst>
                </a:gridCol>
                <a:gridCol w="1193471">
                  <a:extLst>
                    <a:ext uri="{9D8B030D-6E8A-4147-A177-3AD203B41FA5}">
                      <a16:colId xmlns:a16="http://schemas.microsoft.com/office/drawing/2014/main" val="852707537"/>
                    </a:ext>
                  </a:extLst>
                </a:gridCol>
                <a:gridCol w="1193471">
                  <a:extLst>
                    <a:ext uri="{9D8B030D-6E8A-4147-A177-3AD203B41FA5}">
                      <a16:colId xmlns:a16="http://schemas.microsoft.com/office/drawing/2014/main" val="2508334535"/>
                    </a:ext>
                  </a:extLst>
                </a:gridCol>
                <a:gridCol w="1193471">
                  <a:extLst>
                    <a:ext uri="{9D8B030D-6E8A-4147-A177-3AD203B41FA5}">
                      <a16:colId xmlns:a16="http://schemas.microsoft.com/office/drawing/2014/main" val="3137378309"/>
                    </a:ext>
                  </a:extLst>
                </a:gridCol>
                <a:gridCol w="1193471">
                  <a:extLst>
                    <a:ext uri="{9D8B030D-6E8A-4147-A177-3AD203B41FA5}">
                      <a16:colId xmlns:a16="http://schemas.microsoft.com/office/drawing/2014/main" val="1886218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语料库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字符数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词语种数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总词频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平均词长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60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PKU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183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652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MSR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405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120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837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545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04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CITYU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240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146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7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644BB-6FD6-824C-8DBD-3BA5773CF77C}"/>
              </a:ext>
            </a:extLst>
          </p:cNvPr>
          <p:cNvSpPr/>
          <p:nvPr/>
        </p:nvSpPr>
        <p:spPr>
          <a:xfrm>
            <a:off x="3970592" y="1423932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3-1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中文分词语料库训练集统计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FC34D8-F252-9747-A3FF-71DE58812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38084"/>
              </p:ext>
            </p:extLst>
          </p:nvPr>
        </p:nvGraphicFramePr>
        <p:xfrm>
          <a:off x="2390025" y="4832350"/>
          <a:ext cx="7411950" cy="152400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235325">
                  <a:extLst>
                    <a:ext uri="{9D8B030D-6E8A-4147-A177-3AD203B41FA5}">
                      <a16:colId xmlns:a16="http://schemas.microsoft.com/office/drawing/2014/main" val="2856170165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4141254353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481777862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578846404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1805175841"/>
                    </a:ext>
                  </a:extLst>
                </a:gridCol>
                <a:gridCol w="1235325">
                  <a:extLst>
                    <a:ext uri="{9D8B030D-6E8A-4147-A177-3AD203B41FA5}">
                      <a16:colId xmlns:a16="http://schemas.microsoft.com/office/drawing/2014/main" val="3141785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语料库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字符数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词语种数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总词频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平均词长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OOV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963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PKU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5.75%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200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MSR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2.65%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0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4.33%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396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CITYU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7.40%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5261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05FF943-AFD5-124C-B039-19D110EDBDDC}"/>
              </a:ext>
            </a:extLst>
          </p:cNvPr>
          <p:cNvSpPr/>
          <p:nvPr/>
        </p:nvSpPr>
        <p:spPr>
          <a:xfrm>
            <a:off x="4147822" y="4097893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3-2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中文分词语料库测试集统计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1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</a:t>
            </a:r>
            <a:r>
              <a:rPr lang="zh-CN" altLang="en-US" b="1" dirty="0"/>
              <a:t>训练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训练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train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）指的是，给定样本集（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，训练所用的样本集称为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训练集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）估计模型参数的过程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以我们自己标注的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my_cws_corpus.txt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3.3.1 </a:t>
            </a:r>
            <a:r>
              <a:rPr lang="zh-CN" altLang="en-US" b="1" dirty="0"/>
              <a:t>加载语料库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AE143-7D86-F549-8336-FF2123641848}"/>
              </a:ext>
            </a:extLst>
          </p:cNvPr>
          <p:cNvSpPr/>
          <p:nvPr/>
        </p:nvSpPr>
        <p:spPr>
          <a:xfrm>
            <a:off x="2698678" y="2218412"/>
            <a:ext cx="7965897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CorpusLoader.convert2SentenceList(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corpus_path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sent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print(sent)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结果是：</a:t>
            </a:r>
            <a:endParaRPr lang="en-US" sz="2000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物美价廉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货币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12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二元语法与中文分词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 </a:t>
            </a:r>
            <a:r>
              <a:rPr lang="zh-CN" altLang="en-US" b="1" dirty="0"/>
              <a:t>语言模型</a:t>
            </a:r>
            <a:endParaRPr lang="en-US" altLang="zh-CN" b="1" dirty="0"/>
          </a:p>
          <a:p>
            <a:r>
              <a:rPr lang="en-US" b="1" dirty="0"/>
              <a:t>3.2 </a:t>
            </a:r>
            <a:r>
              <a:rPr lang="zh-CN" altLang="en-US" b="1" dirty="0"/>
              <a:t>中文分词语料库</a:t>
            </a:r>
            <a:endParaRPr lang="en-US" b="1" dirty="0"/>
          </a:p>
          <a:p>
            <a:r>
              <a:rPr lang="en-US" b="1" dirty="0"/>
              <a:t>3.3 </a:t>
            </a:r>
            <a:r>
              <a:rPr lang="zh-CN" altLang="en-US" b="1" dirty="0"/>
              <a:t>训练 </a:t>
            </a:r>
            <a:endParaRPr lang="en-US" b="1" dirty="0"/>
          </a:p>
          <a:p>
            <a:r>
              <a:rPr lang="en-US" b="1" dirty="0"/>
              <a:t>3.4 </a:t>
            </a:r>
            <a:r>
              <a:rPr lang="zh-CN" altLang="en-US" b="1" dirty="0"/>
              <a:t>预测</a:t>
            </a:r>
            <a:endParaRPr lang="en-US" b="1" dirty="0"/>
          </a:p>
          <a:p>
            <a:r>
              <a:rPr lang="en-US" b="1" dirty="0"/>
              <a:t>3.5 </a:t>
            </a:r>
            <a:r>
              <a:rPr lang="zh-CN" altLang="en-US" b="1" dirty="0"/>
              <a:t>评测</a:t>
            </a:r>
            <a:endParaRPr lang="en-US" b="1" dirty="0"/>
          </a:p>
          <a:p>
            <a:r>
              <a:rPr lang="en-US" b="1" dirty="0"/>
              <a:t>3.6 </a:t>
            </a:r>
            <a:r>
              <a:rPr lang="zh-CN" altLang="en-US" b="1" dirty="0"/>
              <a:t>日语分词</a:t>
            </a:r>
            <a:endParaRPr lang="en-US" b="1" dirty="0"/>
          </a:p>
          <a:p>
            <a:r>
              <a:rPr lang="en-US" b="1" dirty="0"/>
              <a:t>3.7 </a:t>
            </a:r>
            <a:r>
              <a:rPr lang="zh-CN" altLang="en-US" b="1" dirty="0"/>
              <a:t>总结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6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3.3.2 </a:t>
            </a:r>
            <a:r>
              <a:rPr lang="zh-CN" altLang="en-US" b="1" dirty="0"/>
              <a:t>统计一元语法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my_cws_model.txt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：一元语法模型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my_cws_model.ngram.txt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：二元语法模型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my_cws_model.tr.txt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：与词性标注有关，暂时忽略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3E927-A78B-E247-A7CA-023E3E6DAAB0}"/>
              </a:ext>
            </a:extLst>
          </p:cNvPr>
          <p:cNvSpPr/>
          <p:nvPr/>
        </p:nvSpPr>
        <p:spPr>
          <a:xfrm>
            <a:off x="838200" y="3711389"/>
            <a:ext cx="846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train_bigram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corpus_path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CorpusLoader.convert2SentenceList(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corpus_path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sent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word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sent: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word.setLabel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"n"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maker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NatureDictionaryMaker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maker.compute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sents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maker.saveTxtTo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tests/data/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</a:t>
            </a:r>
            <a:endParaRPr lang="en-US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1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3.3.2 </a:t>
            </a:r>
            <a:r>
              <a:rPr lang="zh-CN" altLang="en-US" b="1" dirty="0"/>
              <a:t>统计一元语法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my_cws_model.txt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：一元语法模型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1000"/>
              </a:spcAft>
              <a:buNone/>
            </a:pP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DB336-D1FF-2A43-B411-643AB17197B6}"/>
              </a:ext>
            </a:extLst>
          </p:cNvPr>
          <p:cNvSpPr/>
          <p:nvPr/>
        </p:nvSpPr>
        <p:spPr>
          <a:xfrm>
            <a:off x="5010364" y="27418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begin 3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end 3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物美价廉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货币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 1</a:t>
            </a:r>
          </a:p>
        </p:txBody>
      </p:sp>
    </p:spTree>
    <p:extLst>
      <p:ext uri="{BB962C8B-B14F-4D97-AF65-F5344CB8AC3E}">
        <p14:creationId xmlns:p14="http://schemas.microsoft.com/office/powerpoint/2010/main" val="233021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3.3.3 </a:t>
            </a:r>
            <a:r>
              <a:rPr lang="zh-CN" altLang="en-US" b="1" dirty="0"/>
              <a:t>统计二元语法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my_cws_model.ngram.txt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0463F-88DF-EA49-A34E-DC34FB2CB10E}"/>
              </a:ext>
            </a:extLst>
          </p:cNvPr>
          <p:cNvSpPr/>
          <p:nvPr/>
        </p:nvSpPr>
        <p:spPr>
          <a:xfrm>
            <a:off x="5000090" y="243163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货币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物美价廉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物美价廉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货币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7566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 </a:t>
            </a:r>
            <a:r>
              <a:rPr lang="zh-CN" altLang="en-US" b="1" dirty="0"/>
              <a:t>预测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预测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）指的是利用模型对样本（句子）进行推断的过程，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在中文分词任务中也就是利用模型推断分词序列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有时候预测也称为解码（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5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3.4.1 </a:t>
            </a:r>
            <a:r>
              <a:rPr lang="zh-CN" altLang="en-US" b="1" dirty="0"/>
              <a:t>加载模型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EA82-50D1-E24D-A3B7-6D1CE576D63B}"/>
              </a:ext>
            </a:extLst>
          </p:cNvPr>
          <p:cNvSpPr/>
          <p:nvPr/>
        </p:nvSpPr>
        <p:spPr>
          <a:xfrm>
            <a:off x="838201" y="2274838"/>
            <a:ext cx="10672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load_bigram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HanLP.Config.CoreDictionaryPath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".txt"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HanLP.Config.BiGramDictionaryPath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model_path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".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ngram.txt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CoreDictionary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SafeJClass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com.hankcs.hanlp.dictionary.CoreDictionary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CoreBiGramTableDictionary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SafeJClass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com.hankcs.hanlp.dictionary.CoreBiGramTableDictionary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CoreDictionary.getTermFrequency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CoreBiGramTableDictionary.getBiFrequency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47338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3.4.2 </a:t>
            </a:r>
            <a:r>
              <a:rPr lang="zh-CN" altLang="en-US" b="1" dirty="0"/>
              <a:t>构建词网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词网指的是句子中所有一元语法构成的网状结构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将句子中所有单词找出来。起始位置（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）相同的单词写作一行，得到如下词网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20172-266F-B54E-96F0-70F4820444C1}"/>
              </a:ext>
            </a:extLst>
          </p:cNvPr>
          <p:cNvSpPr/>
          <p:nvPr/>
        </p:nvSpPr>
        <p:spPr>
          <a:xfrm>
            <a:off x="5257800" y="3429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0:[ 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1:[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2:[]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3:[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4:[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5:[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6:[ ]</a:t>
            </a:r>
          </a:p>
        </p:txBody>
      </p:sp>
    </p:spTree>
    <p:extLst>
      <p:ext uri="{BB962C8B-B14F-4D97-AF65-F5344CB8AC3E}">
        <p14:creationId xmlns:p14="http://schemas.microsoft.com/office/powerpoint/2010/main" val="157650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3.4.2 </a:t>
            </a:r>
            <a:r>
              <a:rPr lang="zh-CN" altLang="en-US" b="1" dirty="0"/>
              <a:t>构建词网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词网第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行中长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的单词与第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行的所有单词互相连接，构成一个“词图”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F84E7EB7-D847-8347-A2B9-3E0B5A11BEB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3521467" y="3560569"/>
            <a:ext cx="5334000" cy="18738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AA8E7B-DC6B-004D-A705-AB5FD966B414}"/>
              </a:ext>
            </a:extLst>
          </p:cNvPr>
          <p:cNvSpPr/>
          <p:nvPr/>
        </p:nvSpPr>
        <p:spPr>
          <a:xfrm>
            <a:off x="5659320" y="281806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3-1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词图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63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3.4.3 </a:t>
            </a:r>
            <a:r>
              <a:rPr lang="zh-CN" altLang="en-US" b="1" dirty="0"/>
              <a:t>节点间的距离计算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经验公式：</a:t>
                </a:r>
                <a:br>
                  <a:rPr lang="en-US" altLang="zh-CN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mr>
                    </m:m>
                  </m:oMath>
                </a14:m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工程上经常对概率取负对数，将浮点数乘法转化为负对数之间的加法：</a:t>
                </a:r>
                <a:br>
                  <a:rPr lang="en-US" altLang="zh-CN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⟶−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 b="-2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79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3.4.3 </a:t>
            </a:r>
            <a:r>
              <a:rPr lang="zh-CN" altLang="en-US" b="1" dirty="0"/>
              <a:t>节点间的距离计算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为图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3-1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的词图计算距离后如图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3-2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所示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5B685010-6DAC-6945-B147-12C73EEBFD6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613935" y="3429000"/>
            <a:ext cx="5334000" cy="18738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124594-B880-8A49-9AFB-6234F8046C5C}"/>
              </a:ext>
            </a:extLst>
          </p:cNvPr>
          <p:cNvSpPr/>
          <p:nvPr/>
        </p:nvSpPr>
        <p:spPr>
          <a:xfrm>
            <a:off x="4756531" y="2785309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3-2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词图上的最短路径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6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3.4.4 </a:t>
            </a:r>
            <a:r>
              <a:rPr lang="zh-CN" altLang="en-US" b="1" dirty="0"/>
              <a:t>词图上的维特比算法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由马尔可夫链构成的网状图，该特例上的最短路径算法称为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维特比算法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Viterbi Algorithm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维特比算法分为前向（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）和后向（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backward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）两个步骤。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前向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：由起点出发从前往后遍历节点，更新从起点到该节点的最小花费以及前驱指针。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000"/>
              </a:spcAft>
              <a:buFont typeface="+mj-lt"/>
              <a:buAutoNum type="arabicParenR"/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后向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：由终点出发从后往前回溯前驱指针，取得最短路径。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模型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指的是对事物的数学抽象</a:t>
                </a:r>
                <a:r>
                  <a:rPr lang="en-US" dirty="0"/>
                  <a:t> </a:t>
                </a:r>
              </a:p>
              <a:p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语言模型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Language Model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LM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）指的就是对语言现象的数学抽象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给定一个句子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，语言模型就是计算句子的出现概率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的模型</a:t>
                </a:r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FD7F84FE-7148-AC47-A8A7-E34908391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089" y="3816359"/>
            <a:ext cx="7444056" cy="22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3.4.4 </a:t>
            </a:r>
            <a:r>
              <a:rPr lang="zh-CN" altLang="en-US" b="1" dirty="0"/>
              <a:t>词图上的维特比算法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98240-B249-0A44-8842-16F8E115DF37}"/>
              </a:ext>
            </a:extLst>
          </p:cNvPr>
          <p:cNvSpPr/>
          <p:nvPr/>
        </p:nvSpPr>
        <p:spPr>
          <a:xfrm>
            <a:off x="768421" y="1772396"/>
            <a:ext cx="106551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viterbi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(wordnet):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nodes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wordnet.getVertexes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前向遍历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range(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(nodes)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nodes[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nodes[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node.realWord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)]: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to.updateFrom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(node)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根据距离公式计算节点距离，并维护最短路径上的前驱指针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后向回溯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path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[]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最短路径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f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nodes[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(nodes)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getFirst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从终点回溯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f: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path.insert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f)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f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f.getFrom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按前驱指针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回溯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v.realWord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v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path]</a:t>
            </a:r>
          </a:p>
        </p:txBody>
      </p:sp>
    </p:spTree>
    <p:extLst>
      <p:ext uri="{BB962C8B-B14F-4D97-AF65-F5344CB8AC3E}">
        <p14:creationId xmlns:p14="http://schemas.microsoft.com/office/powerpoint/2010/main" val="1416053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3.4.4 </a:t>
            </a:r>
            <a:r>
              <a:rPr lang="zh-CN" altLang="en-US" b="1" dirty="0"/>
              <a:t>词图上的维特比算法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粗分词图</a:t>
            </a:r>
            <a:r>
              <a:rPr lang="en-US" dirty="0">
                <a:latin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========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按终点打印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========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1, from:  0, weight:04.60,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始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2, from:  1, weight:00.80,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3, from:  1, weight:00.80,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4, from:  2, weight:00.80,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5, from:  3, weight:00.11,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和服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务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6, from:  4, weight:00.80,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末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to:  6, from:  5, weight:08.88,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word: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务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末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##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末</a:t>
            </a: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粗分结果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50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3.4.4 </a:t>
            </a:r>
            <a:r>
              <a:rPr lang="zh-CN" altLang="en-US" b="1" dirty="0"/>
              <a:t>词图上的维特比算法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D5ABB17F-FF04-0F41-816C-E66DD07876A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38200" y="2080384"/>
            <a:ext cx="10336586" cy="36313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346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3.4.5 </a:t>
            </a:r>
            <a:r>
              <a:rPr lang="zh-CN" altLang="en-US" b="1" dirty="0"/>
              <a:t>与用户词典的集成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算法</a:t>
                </a: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不保证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词典中的词语一定分出来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世界上根本</a:t>
                </a: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不存在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这样的算法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 err="1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HanLP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中的所有分词器都支持用户词典，还支持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档用户词典优先级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+mj-lt"/>
                  <a:buAutoNum type="arabicParenR"/>
                </a:pP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低优先级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下，分词器首先在不考虑用户词典的情况下由统计模型预测分词结果，最后将该结果按照用户词典合并，默认低优先级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+mj-lt"/>
                  <a:buAutoNum type="arabicParenR"/>
                </a:pP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高优先级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下，分词器优先考虑用户词典，但具体实现由分词器子类自行决定</a:t>
                </a:r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16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3.5.1 </a:t>
            </a:r>
            <a:r>
              <a:rPr lang="zh-CN" altLang="en-US" b="1" dirty="0"/>
              <a:t>标准化评测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384D930-A566-D945-B464-006DAF121B6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1813986"/>
                  </p:ext>
                </p:extLst>
              </p:nvPr>
            </p:nvGraphicFramePr>
            <p:xfrm>
              <a:off x="838200" y="3714274"/>
              <a:ext cx="10515600" cy="939800"/>
            </p:xfrm>
            <a:graphic>
              <a:graphicData uri="http://schemas.openxmlformats.org/drawingml/2006/table">
                <a:tbl>
                  <a:tblPr firstRow="1" firstCol="1" lastRow="1" lastCol="1"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04361710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41470616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18726837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67800541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5945120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36177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dirty="0" err="1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算法</a:t>
                          </a:r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𝑂𝑂𝑉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𝐼𝑉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8264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最长匹配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89.41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94.64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91.95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2.58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97.14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10626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二元语法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92.38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96.70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94.49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2.58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99.26</a:t>
                          </a:r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2616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384D930-A566-D945-B464-006DAF121B6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1813986"/>
                  </p:ext>
                </p:extLst>
              </p:nvPr>
            </p:nvGraphicFramePr>
            <p:xfrm>
              <a:off x="838200" y="3714274"/>
              <a:ext cx="10515600" cy="939800"/>
            </p:xfrm>
            <a:graphic>
              <a:graphicData uri="http://schemas.openxmlformats.org/drawingml/2006/table">
                <a:tbl>
                  <a:tblPr firstRow="1" firstCol="1" lastRow="1" lastCol="1"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104361710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41470616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18726837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67800541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59451203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23617771"/>
                        </a:ext>
                      </a:extLst>
                    </a:gridCol>
                  </a:tblGrid>
                  <a:tr h="3302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dirty="0" err="1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算法</a:t>
                          </a:r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25" t="-19231" r="-4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25" t="-19231" r="-3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25" t="-19231" r="-2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25" t="-19231" r="-1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725" t="-19231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8264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最长匹配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89.41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94.64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91.95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2.58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97.14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1062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SimSun" panose="02010600030101010101" pitchFamily="2" charset="-122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二元语法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92.38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96.70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94.49</a:t>
                          </a:r>
                          <a:endParaRPr lang="en-US" sz="200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2.58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mbria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99.26</a:t>
                          </a:r>
                          <a:endParaRPr lang="en-US" sz="2000" dirty="0">
                            <a:effectLst/>
                            <a:latin typeface="Cambria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26168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D5591-DC00-7041-8BCF-0E0467F5F266}"/>
              </a:ext>
            </a:extLst>
          </p:cNvPr>
          <p:cNvSpPr/>
          <p:nvPr/>
        </p:nvSpPr>
        <p:spPr>
          <a:xfrm>
            <a:off x="3244899" y="2774394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3-3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中文分词算法在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语料库上的标准化评测结果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73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3.5.2 </a:t>
            </a:r>
            <a:r>
              <a:rPr lang="zh-CN" altLang="en-US" b="1" dirty="0"/>
              <a:t>误差分析</a:t>
            </a:r>
            <a:endParaRPr lang="en-US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8C4456-B9F8-F448-96B0-4E8716FCC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10600"/>
              </p:ext>
            </p:extLst>
          </p:nvPr>
        </p:nvGraphicFramePr>
        <p:xfrm>
          <a:off x="838200" y="2644589"/>
          <a:ext cx="10515600" cy="213360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5257800">
                  <a:extLst>
                    <a:ext uri="{9D8B030D-6E8A-4147-A177-3AD203B41FA5}">
                      <a16:colId xmlns:a16="http://schemas.microsoft.com/office/drawing/2014/main" val="14990335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352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预测输出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标准答案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30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王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思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１９４９年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１０月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王思斌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１９４９年１０月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山东 桓台县 起 凤 镇 穆 寨 村 妇女 穆 玲 英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山东 桓台县 起凤镇 穆寨村 妇女 穆玲英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808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现 为 中国 艺术 研究院 中国 文化 研究所 研究员 。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现 为 中国艺术研究院中国文化研究所 研究员 。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9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我们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父母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重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轻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我们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父母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重男轻女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8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输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气管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道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工程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输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气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管道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工程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8772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0FFF5-8A22-8541-938A-C5DDE4080603}"/>
              </a:ext>
            </a:extLst>
          </p:cNvPr>
          <p:cNvSpPr/>
          <p:nvPr/>
        </p:nvSpPr>
        <p:spPr>
          <a:xfrm>
            <a:off x="3593552" y="1798306"/>
            <a:ext cx="5004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3-4 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二元语法算法在</a:t>
            </a:r>
            <a:r>
              <a:rPr 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MSR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测试集上的失误样本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5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3.5.3 </a:t>
            </a:r>
            <a:r>
              <a:rPr lang="zh-CN" altLang="en-US" b="1" dirty="0"/>
              <a:t>调整模型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77542-76DD-8649-BAAF-1EBE3786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上述前</a:t>
            </a:r>
            <a:r>
              <a:rPr lang="en-US" altLang="zh-CN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个样本都可以通过用户词典来弥补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个句子则无法通过一元语法词典解决，因“输”“气”“管道”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个词语已经在核心词典里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打开调试模式，追踪分词过程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增加下列二元语法及频次：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输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气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</a:p>
          <a:p>
            <a:pPr lvl="2"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气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</a:p>
          <a:p>
            <a:pPr lvl="2"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59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3.6 </a:t>
            </a:r>
            <a:r>
              <a:rPr lang="zh-CN" altLang="en-US" b="1" dirty="0"/>
              <a:t>日语分词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77542-76DD-8649-BAAF-1EBE3786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统计方法适用于所有人类语言</a:t>
            </a:r>
            <a:endParaRPr lang="en-US" altLang="zh-CN" dirty="0"/>
          </a:p>
          <a:p>
            <a:r>
              <a:rPr lang="zh-CN" altLang="en-US" dirty="0"/>
              <a:t>只要你有对应的语料，</a:t>
            </a:r>
            <a:r>
              <a:rPr lang="en-US" dirty="0" err="1"/>
              <a:t>HanLP</a:t>
            </a:r>
            <a:r>
              <a:rPr lang="zh-CN" altLang="en-US" dirty="0"/>
              <a:t>就能支持任意语言</a:t>
            </a:r>
            <a:endParaRPr lang="en-US" altLang="zh-CN" dirty="0"/>
          </a:p>
          <a:p>
            <a:r>
              <a:rPr lang="zh-CN" altLang="en-US" dirty="0"/>
              <a:t>一般而言，英文分词基于规则</a:t>
            </a:r>
            <a:endParaRPr lang="en-US" altLang="zh-CN" dirty="0"/>
          </a:p>
          <a:p>
            <a:r>
              <a:rPr lang="zh-CN" altLang="en-US" dirty="0"/>
              <a:t>本节以日文为例，讲解如何将</a:t>
            </a:r>
            <a:r>
              <a:rPr lang="en-US" dirty="0" err="1"/>
              <a:t>HanLP</a:t>
            </a:r>
            <a:r>
              <a:rPr lang="zh-CN" altLang="en-US" dirty="0"/>
              <a:t>拓展到其他语种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3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3.6.1 </a:t>
            </a:r>
            <a:r>
              <a:rPr lang="zh-CN" altLang="en-US" b="1" dirty="0"/>
              <a:t>日语分词语料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77542-76DD-8649-BAAF-1EBE3786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京都大学文本语料库（</a:t>
            </a:r>
            <a:r>
              <a:rPr lang="zh-CN" alt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京都大学</a:t>
            </a:r>
            <a:r>
              <a:rPr lang="en-US" dirty="0" err="1">
                <a:latin typeface="MS Mincho" panose="02020609040205080304" pitchFamily="49" charset="-128"/>
                <a:cs typeface="Times New Roman" panose="02020603050405020304" pitchFamily="18" charset="0"/>
              </a:rPr>
              <a:t>テキストコーパス</a:t>
            </a:r>
            <a:r>
              <a:rPr lang="zh-CN" alt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Google</a:t>
            </a:r>
            <a:r>
              <a:rPr lang="zh-CN" altLang="en-US" dirty="0"/>
              <a:t>制作发布的</a:t>
            </a:r>
            <a:r>
              <a:rPr lang="en-US" dirty="0" err="1"/>
              <a:t>UD_Japanese</a:t>
            </a:r>
            <a:r>
              <a:rPr lang="en-US" dirty="0"/>
              <a:t>-GSD</a:t>
            </a:r>
          </a:p>
        </p:txBody>
      </p:sp>
    </p:spTree>
    <p:extLst>
      <p:ext uri="{BB962C8B-B14F-4D97-AF65-F5344CB8AC3E}">
        <p14:creationId xmlns:p14="http://schemas.microsoft.com/office/powerpoint/2010/main" val="1304188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3.6.2 </a:t>
            </a:r>
            <a:r>
              <a:rPr lang="en-US" b="1" dirty="0" err="1"/>
              <a:t>训练日语分词器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CF75E-D200-D84F-A84F-918A05FE6C11}"/>
              </a:ext>
            </a:extLst>
          </p:cNvPr>
          <p:cNvSpPr/>
          <p:nvPr/>
        </p:nvSpPr>
        <p:spPr>
          <a:xfrm>
            <a:off x="838200" y="1961139"/>
            <a:ext cx="10068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train_bigram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jp_corpus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jp_bigram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训练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segment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load_bigram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jp_bigram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verbose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19177C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加载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segment.seg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4070A0"/>
                </a:solidFill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自然言語処理入門という本が面白いぞ</a:t>
            </a:r>
            <a:r>
              <a:rPr lang="en-US" dirty="0">
                <a:solidFill>
                  <a:srgbClr val="4070A0"/>
                </a:solidFill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！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 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日语分词</a:t>
            </a:r>
            <a:endParaRPr lang="en-US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ECFC3-EF35-464F-88FF-A486FB15DA27}"/>
              </a:ext>
            </a:extLst>
          </p:cNvPr>
          <p:cNvSpPr/>
          <p:nvPr/>
        </p:nvSpPr>
        <p:spPr>
          <a:xfrm>
            <a:off x="838200" y="3360442"/>
            <a:ext cx="8322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自然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言語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処理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入門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という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/ADP,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本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/NOUN,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/ADP,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面白い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/ADJ, </a:t>
            </a: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ぞ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/PART, </a:t>
            </a:r>
            <a:r>
              <a:rPr lang="en-US" dirty="0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！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/w]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15A0C-1E3C-E04D-A033-A43E346BAA7B}"/>
              </a:ext>
            </a:extLst>
          </p:cNvPr>
          <p:cNvSpPr/>
          <p:nvPr/>
        </p:nvSpPr>
        <p:spPr>
          <a:xfrm>
            <a:off x="4667892" y="47384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受け入れ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VERB 4 NOUN 2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つかみ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NOUN 1 VERB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奇妙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ADJ 1 NOUN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奇跡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NOUN 1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latin typeface="MS Mincho" panose="02020609040205080304" pitchFamily="49" charset="-128"/>
                <a:ea typeface="SimSun" panose="02010600030101010101" pitchFamily="2" charset="-122"/>
                <a:cs typeface="Times New Roman" panose="02020603050405020304" pitchFamily="18" charset="0"/>
              </a:rPr>
              <a:t>プロ野球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NOUN 4</a:t>
            </a:r>
          </a:p>
        </p:txBody>
      </p:sp>
    </p:spTree>
    <p:extLst>
      <p:ext uri="{BB962C8B-B14F-4D97-AF65-F5344CB8AC3E}">
        <p14:creationId xmlns:p14="http://schemas.microsoft.com/office/powerpoint/2010/main" val="212316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微型语料库</a:t>
            </a:r>
            <a:endParaRPr lang="en-US" altLang="zh-CN" b="1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Cambria" panose="02040503050406030204" pitchFamily="18" charset="0"/>
                <a:cs typeface="Times New Roman" panose="02020603050405020304" pitchFamily="18" charset="0"/>
              </a:rPr>
              <a:t>my_cws_corpus.txt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1770E9-810C-3944-A4F4-D5E8BB18FD5E}"/>
              </a:ext>
            </a:extLst>
          </p:cNvPr>
          <p:cNvSpPr/>
          <p:nvPr/>
        </p:nvSpPr>
        <p:spPr>
          <a:xfrm>
            <a:off x="3130194" y="29988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 和 服务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商品 和服 物美价廉</a:t>
            </a:r>
            <a:br>
              <a:rPr 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服务 和 货币</a:t>
            </a:r>
            <a:endParaRPr lang="en-US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8F3E0A-CBA2-ED47-8FB5-A24997B8B68D}"/>
                  </a:ext>
                </a:extLst>
              </p:cNvPr>
              <p:cNvSpPr/>
              <p:nvPr/>
            </p:nvSpPr>
            <p:spPr>
              <a:xfrm>
                <a:off x="1065086" y="4163497"/>
                <a:ext cx="10010455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一个朴素的语言模型：</a:t>
                </a:r>
                <a:endParaRPr lang="en-US" dirty="0"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商品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服务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商品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和服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物美价廉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服务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货币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、其他句子的概率都为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8F3E0A-CBA2-ED47-8FB5-A24997B8B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86" y="4163497"/>
                <a:ext cx="10010455" cy="761875"/>
              </a:xfrm>
              <a:prstGeom prst="rect">
                <a:avLst/>
              </a:prstGeom>
              <a:blipFill>
                <a:blip r:embed="rId5"/>
                <a:stretch>
                  <a:fillRect l="-635" t="-655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01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3.7 </a:t>
            </a:r>
            <a:r>
              <a:rPr lang="zh-CN" altLang="en-US" b="1" dirty="0"/>
              <a:t>总结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77542-76DD-8649-BAAF-1EBE3786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语言模型</a:t>
            </a:r>
            <a:endParaRPr lang="en-US" altLang="zh-CN" dirty="0"/>
          </a:p>
          <a:p>
            <a:r>
              <a:rPr lang="zh-CN" altLang="en-US" dirty="0"/>
              <a:t>二元语法模型</a:t>
            </a:r>
            <a:endParaRPr lang="en-US" altLang="zh-CN" dirty="0"/>
          </a:p>
          <a:p>
            <a:r>
              <a:rPr lang="zh-CN" altLang="en-US" dirty="0"/>
              <a:t>数据稀疏</a:t>
            </a:r>
            <a:endParaRPr lang="en-US" altLang="zh-CN" dirty="0"/>
          </a:p>
          <a:p>
            <a:r>
              <a:rPr lang="zh-CN" altLang="en-US" dirty="0"/>
              <a:t>平滑策略</a:t>
            </a:r>
            <a:endParaRPr lang="en-US" altLang="zh-CN" dirty="0"/>
          </a:p>
          <a:p>
            <a:r>
              <a:rPr lang="zh-CN" altLang="en-US" dirty="0"/>
              <a:t>维特比算法</a:t>
            </a:r>
            <a:endParaRPr lang="en-US" altLang="zh-CN" dirty="0"/>
          </a:p>
          <a:p>
            <a:r>
              <a:rPr lang="zh-CN" altLang="en-US" dirty="0"/>
              <a:t>模型调整</a:t>
            </a:r>
            <a:endParaRPr lang="en-US" altLang="zh-CN" dirty="0"/>
          </a:p>
          <a:p>
            <a:r>
              <a:rPr lang="zh-CN" altLang="en-US" dirty="0"/>
              <a:t>日语分词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0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实际遇到的句子大部分都在语料库之外</a:t>
                </a:r>
                <a:r>
                  <a:rPr lang="en-US" altLang="zh-CN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意味着它们的概率都被当作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，这种现象被称为</a:t>
                </a:r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数据稀疏</a:t>
                </a:r>
                <a:endParaRPr lang="en-US" altLang="zh-CN" b="1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更现实的计算方法，把句子表示为单词列表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∈[1,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都是一个单词，然后定义语言模型：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3766AB-1FDC-044A-A0C6-FD15AF537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742120"/>
            <a:ext cx="12192000" cy="23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4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最大似然估计（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Maximum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Likelihood 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Estimates</a:t>
            </a:r>
            <a:r>
              <a:rPr lang="en-US" dirty="0" err="1">
                <a:latin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dirty="0" err="1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MLE</a:t>
            </a:r>
            <a:r>
              <a:rPr lang="en-US" dirty="0">
                <a:latin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8D4CDA-D7E8-5B4D-81E6-7C8646FC320F}"/>
                  </a:ext>
                </a:extLst>
              </p:cNvPr>
              <p:cNvSpPr/>
              <p:nvPr/>
            </p:nvSpPr>
            <p:spPr>
              <a:xfrm>
                <a:off x="838200" y="2369477"/>
                <a:ext cx="9842643" cy="2053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pPr>
                  <a:spcBef>
                    <a:spcPts val="180"/>
                  </a:spcBef>
                  <a:spcAft>
                    <a:spcPts val="18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ML</m:t>
                          </m:r>
                        </m:sub>
                      </m:sSub>
                      <m:d>
                        <m:dPr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的计数（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count</a:t>
                </a:r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），比如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服务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服务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服务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8D4CDA-D7E8-5B4D-81E6-7C8646FC3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9477"/>
                <a:ext cx="9842643" cy="2053960"/>
              </a:xfrm>
              <a:prstGeom prst="rect">
                <a:avLst/>
              </a:prstGeom>
              <a:blipFill>
                <a:blip r:embed="rId5"/>
                <a:stretch>
                  <a:fillRect l="-515" b="-8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3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3.1.1 </a:t>
            </a:r>
            <a:r>
              <a:rPr lang="zh-CN" altLang="en-US" b="1" dirty="0"/>
              <a:t>什么是语言模型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SimSun" panose="02010600030101010101" pitchFamily="2" charset="-122"/>
                    <a:cs typeface="Times New Roman" panose="02020603050405020304" pitchFamily="18" charset="0"/>
                  </a:rPr>
                  <a:t>缺点</a:t>
                </a:r>
                <a:endParaRPr lang="en-US" altLang="zh-CN" dirty="0">
                  <a:latin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数据稀疏</a:t>
                </a:r>
                <a:endParaRPr lang="en-US" altLang="zh-CN" b="1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b="1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b="1" dirty="0">
                    <a:latin typeface="Cambria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计算代价大</a:t>
                </a:r>
                <a:endParaRPr lang="en-US" altLang="zh-CN" b="1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太多了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17830-F7E2-4249-9970-B84143D4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4"/>
              </a:rPr>
              <a:t>《</a:t>
            </a:r>
            <a:r>
              <a:rPr lang="zh-CN" altLang="en-US" dirty="0">
                <a:hlinkClick r:id="rId4"/>
              </a:rPr>
              <a:t>自然语言处理入门</a:t>
            </a:r>
            <a:r>
              <a:rPr lang="en-US" altLang="zh-CN" dirty="0">
                <a:hlinkClick r:id="rId4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3.1.2 </a:t>
            </a:r>
            <a:r>
              <a:rPr lang="zh-CN" altLang="en-US" b="1" dirty="0"/>
              <a:t>马尔可夫链与二元语法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马尔可夫假设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给定时间线上有一串事件顺序发生，假设每个事件的发生概率只取决于前一个事件</a:t>
            </a:r>
            <a:endParaRPr lang="en-US" altLang="zh-CN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这串事件构成的因果链被称作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马尔可夫链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Markov Chain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420-10D6-8844-8D39-AC3972E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3.1.2 </a:t>
            </a:r>
            <a:r>
              <a:rPr lang="zh-CN" altLang="en-US" b="1" dirty="0"/>
              <a:t>马尔可夫链与二元语法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830-F7E2-4249-9970-B84143D4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由于每次计算只涉及连续两个单词的二元接续，此时的语言模型称为</a:t>
            </a:r>
            <a:r>
              <a:rPr lang="zh-CN" altLang="en-US" b="1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二元语法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bigram</a:t>
            </a:r>
            <a:r>
              <a:rPr lang="zh-CN" altLang="en-US" dirty="0"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）模型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85AE-8204-3149-80EB-977453C0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自然语言处理入门</a:t>
            </a:r>
            <a:r>
              <a:rPr lang="en-US" altLang="zh-CN" dirty="0">
                <a:hlinkClick r:id="rId3"/>
              </a:rPr>
              <a:t>》</a:t>
            </a:r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0BCE41-2D21-2542-BDE7-B865E983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963" y="6198393"/>
            <a:ext cx="681037" cy="68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8FDE5C-7F17-AF4A-ABEC-583782D4953B}"/>
              </a:ext>
            </a:extLst>
          </p:cNvPr>
          <p:cNvSpPr/>
          <p:nvPr/>
        </p:nvSpPr>
        <p:spPr>
          <a:xfrm>
            <a:off x="2406283" y="371138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605C9-A52B-D249-AC69-794D66689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777" y="2953173"/>
            <a:ext cx="10340186" cy="22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1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1934</Words>
  <Application>Microsoft Macintosh PowerPoint</Application>
  <PresentationFormat>Widescreen</PresentationFormat>
  <Paragraphs>331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MS Mincho</vt:lpstr>
      <vt:lpstr>SimSun</vt:lpstr>
      <vt:lpstr>Arial</vt:lpstr>
      <vt:lpstr>Calibri</vt:lpstr>
      <vt:lpstr>Cambria</vt:lpstr>
      <vt:lpstr>Cambria Math</vt:lpstr>
      <vt:lpstr>Consolas</vt:lpstr>
      <vt:lpstr>Office Theme</vt:lpstr>
      <vt:lpstr>第三章 二元语法与中文分词</vt:lpstr>
      <vt:lpstr>第三章 二元语法与中文分词</vt:lpstr>
      <vt:lpstr>3.1.1 什么是语言模型</vt:lpstr>
      <vt:lpstr>3.1.1 什么是语言模型</vt:lpstr>
      <vt:lpstr>3.1.1 什么是语言模型</vt:lpstr>
      <vt:lpstr>3.1.1 什么是语言模型</vt:lpstr>
      <vt:lpstr>3.1.1 什么是语言模型</vt:lpstr>
      <vt:lpstr>3.1.2 马尔可夫链与二元语法</vt:lpstr>
      <vt:lpstr>3.1.2 马尔可夫链与二元语法</vt:lpstr>
      <vt:lpstr>3.1.2 马尔可夫链与二元语法</vt:lpstr>
      <vt:lpstr>3.1.3 n元语法</vt:lpstr>
      <vt:lpstr>3.1.4 数据稀疏与平滑策略</vt:lpstr>
      <vt:lpstr>3.2 中文分词语料库</vt:lpstr>
      <vt:lpstr>3.2.1 1998年《人民日报》语料库PKU</vt:lpstr>
      <vt:lpstr>3.2.2 微软亚洲研究院语料库MSR</vt:lpstr>
      <vt:lpstr>3.2.3 繁体中文分词语料库</vt:lpstr>
      <vt:lpstr>3.2.4 语料库统计</vt:lpstr>
      <vt:lpstr>3.3 训练 </vt:lpstr>
      <vt:lpstr>3.3.1 加载语料库</vt:lpstr>
      <vt:lpstr>3.3.2 统计一元语法</vt:lpstr>
      <vt:lpstr>3.3.2 统计一元语法</vt:lpstr>
      <vt:lpstr>3.3.3 统计二元语法</vt:lpstr>
      <vt:lpstr>3.4 预测</vt:lpstr>
      <vt:lpstr>3.4.1 加载模型</vt:lpstr>
      <vt:lpstr>3.4.2 构建词网</vt:lpstr>
      <vt:lpstr>3.4.2 构建词网</vt:lpstr>
      <vt:lpstr>3.4.3 节点间的距离计算 </vt:lpstr>
      <vt:lpstr>3.4.3 节点间的距离计算 </vt:lpstr>
      <vt:lpstr>3.4.4 词图上的维特比算法</vt:lpstr>
      <vt:lpstr>3.4.4 词图上的维特比算法</vt:lpstr>
      <vt:lpstr>3.4.4 词图上的维特比算法</vt:lpstr>
      <vt:lpstr>3.4.4 词图上的维特比算法</vt:lpstr>
      <vt:lpstr>3.4.5 与用户词典的集成 </vt:lpstr>
      <vt:lpstr>3.5.1 标准化评测</vt:lpstr>
      <vt:lpstr>3.5.2 误差分析</vt:lpstr>
      <vt:lpstr>3.5.3 调整模型</vt:lpstr>
      <vt:lpstr>3.6 日语分词</vt:lpstr>
      <vt:lpstr>3.6.1 日语分词语料</vt:lpstr>
      <vt:lpstr>3.6.2 训练日语分词器</vt:lpstr>
      <vt:lpstr>3.7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韩 和</dc:creator>
  <cp:lastModifiedBy>韩 和</cp:lastModifiedBy>
  <cp:revision>211</cp:revision>
  <dcterms:created xsi:type="dcterms:W3CDTF">2019-10-06T17:25:52Z</dcterms:created>
  <dcterms:modified xsi:type="dcterms:W3CDTF">2019-10-07T20:03:31Z</dcterms:modified>
</cp:coreProperties>
</file>