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2"/>
  </p:notesMasterIdLst>
  <p:sldIdLst>
    <p:sldId id="258" r:id="rId2"/>
    <p:sldId id="257" r:id="rId3"/>
    <p:sldId id="259" r:id="rId4"/>
    <p:sldId id="260" r:id="rId5"/>
    <p:sldId id="261" r:id="rId6"/>
    <p:sldId id="262" r:id="rId7"/>
    <p:sldId id="263" r:id="rId8"/>
    <p:sldId id="264" r:id="rId9"/>
    <p:sldId id="314" r:id="rId10"/>
    <p:sldId id="315" r:id="rId11"/>
    <p:sldId id="316" r:id="rId12"/>
    <p:sldId id="317" r:id="rId13"/>
    <p:sldId id="265" r:id="rId14"/>
    <p:sldId id="338" r:id="rId15"/>
    <p:sldId id="339" r:id="rId16"/>
    <p:sldId id="266" r:id="rId17"/>
    <p:sldId id="318" r:id="rId18"/>
    <p:sldId id="340" r:id="rId19"/>
    <p:sldId id="319" r:id="rId20"/>
    <p:sldId id="32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76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784"/>
    <p:restoredTop sz="94674"/>
  </p:normalViewPr>
  <p:slideViewPr>
    <p:cSldViewPr snapToGrid="0" snapToObjects="1">
      <p:cViewPr varScale="1">
        <p:scale>
          <a:sx n="124" d="100"/>
          <a:sy n="124" d="100"/>
        </p:scale>
        <p:origin x="304" y="168"/>
      </p:cViewPr>
      <p:guideLst/>
    </p:cSldViewPr>
  </p:slideViewPr>
  <p:notesTextViewPr>
    <p:cViewPr>
      <p:scale>
        <a:sx n="1" d="1"/>
        <a:sy n="1" d="1"/>
      </p:scale>
      <p:origin x="0" y="0"/>
    </p:cViewPr>
  </p:notesTextViewPr>
  <p:notesViewPr>
    <p:cSldViewPr snapToGrid="0" snapToObjects="1">
      <p:cViewPr varScale="1">
        <p:scale>
          <a:sx n="99" d="100"/>
          <a:sy n="99" d="100"/>
        </p:scale>
        <p:origin x="427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C70F0E-BEB6-EA48-B651-8B80B020ED75}" type="datetimeFigureOut">
              <a:rPr lang="en-US" smtClean="0"/>
              <a:t>1/14/20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A7D7AF-1A14-834E-A82E-0B2C1C7FA10B}" type="slidenum">
              <a:rPr lang="en-US" smtClean="0"/>
              <a:t>‹#›</a:t>
            </a:fld>
            <a:endParaRPr lang="en-US"/>
          </a:p>
        </p:txBody>
      </p:sp>
    </p:spTree>
    <p:extLst>
      <p:ext uri="{BB962C8B-B14F-4D97-AF65-F5344CB8AC3E}">
        <p14:creationId xmlns:p14="http://schemas.microsoft.com/office/powerpoint/2010/main" val="2807432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1</a:t>
            </a:fld>
            <a:endParaRPr lang="en-US"/>
          </a:p>
        </p:txBody>
      </p:sp>
    </p:spTree>
    <p:extLst>
      <p:ext uri="{BB962C8B-B14F-4D97-AF65-F5344CB8AC3E}">
        <p14:creationId xmlns:p14="http://schemas.microsoft.com/office/powerpoint/2010/main" val="32252758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10</a:t>
            </a:fld>
            <a:endParaRPr lang="en-US"/>
          </a:p>
        </p:txBody>
      </p:sp>
    </p:spTree>
    <p:extLst>
      <p:ext uri="{BB962C8B-B14F-4D97-AF65-F5344CB8AC3E}">
        <p14:creationId xmlns:p14="http://schemas.microsoft.com/office/powerpoint/2010/main" val="3546239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11</a:t>
            </a:fld>
            <a:endParaRPr lang="en-US"/>
          </a:p>
        </p:txBody>
      </p:sp>
    </p:spTree>
    <p:extLst>
      <p:ext uri="{BB962C8B-B14F-4D97-AF65-F5344CB8AC3E}">
        <p14:creationId xmlns:p14="http://schemas.microsoft.com/office/powerpoint/2010/main" val="3691248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12</a:t>
            </a:fld>
            <a:endParaRPr lang="en-US"/>
          </a:p>
        </p:txBody>
      </p:sp>
    </p:spTree>
    <p:extLst>
      <p:ext uri="{BB962C8B-B14F-4D97-AF65-F5344CB8AC3E}">
        <p14:creationId xmlns:p14="http://schemas.microsoft.com/office/powerpoint/2010/main" val="3999383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13</a:t>
            </a:fld>
            <a:endParaRPr lang="en-US"/>
          </a:p>
        </p:txBody>
      </p:sp>
    </p:spTree>
    <p:extLst>
      <p:ext uri="{BB962C8B-B14F-4D97-AF65-F5344CB8AC3E}">
        <p14:creationId xmlns:p14="http://schemas.microsoft.com/office/powerpoint/2010/main" val="1026315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14</a:t>
            </a:fld>
            <a:endParaRPr lang="en-US"/>
          </a:p>
        </p:txBody>
      </p:sp>
    </p:spTree>
    <p:extLst>
      <p:ext uri="{BB962C8B-B14F-4D97-AF65-F5344CB8AC3E}">
        <p14:creationId xmlns:p14="http://schemas.microsoft.com/office/powerpoint/2010/main" val="3342622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15</a:t>
            </a:fld>
            <a:endParaRPr lang="en-US"/>
          </a:p>
        </p:txBody>
      </p:sp>
    </p:spTree>
    <p:extLst>
      <p:ext uri="{BB962C8B-B14F-4D97-AF65-F5344CB8AC3E}">
        <p14:creationId xmlns:p14="http://schemas.microsoft.com/office/powerpoint/2010/main" val="3808184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16</a:t>
            </a:fld>
            <a:endParaRPr lang="en-US"/>
          </a:p>
        </p:txBody>
      </p:sp>
    </p:spTree>
    <p:extLst>
      <p:ext uri="{BB962C8B-B14F-4D97-AF65-F5344CB8AC3E}">
        <p14:creationId xmlns:p14="http://schemas.microsoft.com/office/powerpoint/2010/main" val="36068816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17</a:t>
            </a:fld>
            <a:endParaRPr lang="en-US"/>
          </a:p>
        </p:txBody>
      </p:sp>
    </p:spTree>
    <p:extLst>
      <p:ext uri="{BB962C8B-B14F-4D97-AF65-F5344CB8AC3E}">
        <p14:creationId xmlns:p14="http://schemas.microsoft.com/office/powerpoint/2010/main" val="3914865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18</a:t>
            </a:fld>
            <a:endParaRPr lang="en-US"/>
          </a:p>
        </p:txBody>
      </p:sp>
    </p:spTree>
    <p:extLst>
      <p:ext uri="{BB962C8B-B14F-4D97-AF65-F5344CB8AC3E}">
        <p14:creationId xmlns:p14="http://schemas.microsoft.com/office/powerpoint/2010/main" val="628556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19</a:t>
            </a:fld>
            <a:endParaRPr lang="en-US"/>
          </a:p>
        </p:txBody>
      </p:sp>
    </p:spTree>
    <p:extLst>
      <p:ext uri="{BB962C8B-B14F-4D97-AF65-F5344CB8AC3E}">
        <p14:creationId xmlns:p14="http://schemas.microsoft.com/office/powerpoint/2010/main" val="2998396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2</a:t>
            </a:fld>
            <a:endParaRPr lang="en-US"/>
          </a:p>
        </p:txBody>
      </p:sp>
    </p:spTree>
    <p:extLst>
      <p:ext uri="{BB962C8B-B14F-4D97-AF65-F5344CB8AC3E}">
        <p14:creationId xmlns:p14="http://schemas.microsoft.com/office/powerpoint/2010/main" val="16813530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20</a:t>
            </a:fld>
            <a:endParaRPr lang="en-US"/>
          </a:p>
        </p:txBody>
      </p:sp>
    </p:spTree>
    <p:extLst>
      <p:ext uri="{BB962C8B-B14F-4D97-AF65-F5344CB8AC3E}">
        <p14:creationId xmlns:p14="http://schemas.microsoft.com/office/powerpoint/2010/main" val="2966454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3</a:t>
            </a:fld>
            <a:endParaRPr lang="en-US"/>
          </a:p>
        </p:txBody>
      </p:sp>
    </p:spTree>
    <p:extLst>
      <p:ext uri="{BB962C8B-B14F-4D97-AF65-F5344CB8AC3E}">
        <p14:creationId xmlns:p14="http://schemas.microsoft.com/office/powerpoint/2010/main" val="1262951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4</a:t>
            </a:fld>
            <a:endParaRPr lang="en-US"/>
          </a:p>
        </p:txBody>
      </p:sp>
    </p:spTree>
    <p:extLst>
      <p:ext uri="{BB962C8B-B14F-4D97-AF65-F5344CB8AC3E}">
        <p14:creationId xmlns:p14="http://schemas.microsoft.com/office/powerpoint/2010/main" val="1392976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5</a:t>
            </a:fld>
            <a:endParaRPr lang="en-US"/>
          </a:p>
        </p:txBody>
      </p:sp>
    </p:spTree>
    <p:extLst>
      <p:ext uri="{BB962C8B-B14F-4D97-AF65-F5344CB8AC3E}">
        <p14:creationId xmlns:p14="http://schemas.microsoft.com/office/powerpoint/2010/main" val="463899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6</a:t>
            </a:fld>
            <a:endParaRPr lang="en-US"/>
          </a:p>
        </p:txBody>
      </p:sp>
    </p:spTree>
    <p:extLst>
      <p:ext uri="{BB962C8B-B14F-4D97-AF65-F5344CB8AC3E}">
        <p14:creationId xmlns:p14="http://schemas.microsoft.com/office/powerpoint/2010/main" val="1560983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7</a:t>
            </a:fld>
            <a:endParaRPr lang="en-US"/>
          </a:p>
        </p:txBody>
      </p:sp>
    </p:spTree>
    <p:extLst>
      <p:ext uri="{BB962C8B-B14F-4D97-AF65-F5344CB8AC3E}">
        <p14:creationId xmlns:p14="http://schemas.microsoft.com/office/powerpoint/2010/main" val="1169571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8</a:t>
            </a:fld>
            <a:endParaRPr lang="en-US"/>
          </a:p>
        </p:txBody>
      </p:sp>
    </p:spTree>
    <p:extLst>
      <p:ext uri="{BB962C8B-B14F-4D97-AF65-F5344CB8AC3E}">
        <p14:creationId xmlns:p14="http://schemas.microsoft.com/office/powerpoint/2010/main" val="3572720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A7D7AF-1A14-834E-A82E-0B2C1C7FA10B}" type="slidenum">
              <a:rPr lang="en-US" smtClean="0"/>
              <a:t>9</a:t>
            </a:fld>
            <a:endParaRPr lang="en-US"/>
          </a:p>
        </p:txBody>
      </p:sp>
    </p:spTree>
    <p:extLst>
      <p:ext uri="{BB962C8B-B14F-4D97-AF65-F5344CB8AC3E}">
        <p14:creationId xmlns:p14="http://schemas.microsoft.com/office/powerpoint/2010/main" val="1835844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80-94DB-7F4F-9E45-8E9F42B2CF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D7A21C-71B4-C34F-BF23-2CB179CF5D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BAF403-3432-A146-B7AF-E1A0B073B184}"/>
              </a:ext>
            </a:extLst>
          </p:cNvPr>
          <p:cNvSpPr>
            <a:spLocks noGrp="1"/>
          </p:cNvSpPr>
          <p:nvPr>
            <p:ph type="dt" sz="half" idx="10"/>
          </p:nvPr>
        </p:nvSpPr>
        <p:spPr/>
        <p:txBody>
          <a:bodyPr/>
          <a:lstStyle/>
          <a:p>
            <a:fld id="{DF9C0BF6-AA2A-DE45-A2AF-1CA6964CC6E6}" type="datetime1">
              <a:rPr lang="en-US" smtClean="0"/>
              <a:t>1/14/20</a:t>
            </a:fld>
            <a:endParaRPr lang="en-US"/>
          </a:p>
        </p:txBody>
      </p:sp>
      <p:sp>
        <p:nvSpPr>
          <p:cNvPr id="5" name="Footer Placeholder 4">
            <a:extLst>
              <a:ext uri="{FF2B5EF4-FFF2-40B4-BE49-F238E27FC236}">
                <a16:creationId xmlns:a16="http://schemas.microsoft.com/office/drawing/2014/main" id="{3ABFF7C5-D627-EA44-9D8C-9D73B0615B6C}"/>
              </a:ext>
            </a:extLst>
          </p:cNvPr>
          <p:cNvSpPr>
            <a:spLocks noGrp="1"/>
          </p:cNvSpPr>
          <p:nvPr>
            <p:ph type="ftr" sz="quarter" idx="11"/>
          </p:nvPr>
        </p:nvSpPr>
        <p:spPr>
          <a:xfrm>
            <a:off x="4038600" y="6356350"/>
            <a:ext cx="4114800" cy="365125"/>
          </a:xfrm>
          <a:prstGeom prst="rect">
            <a:avLst/>
          </a:prstGeom>
        </p:spPr>
        <p:txBody>
          <a:bodyPr/>
          <a:lstStyle/>
          <a:p>
            <a:r>
              <a:rPr lang="en-US" altLang="zh-CN" dirty="0"/>
              <a:t>《</a:t>
            </a:r>
            <a:r>
              <a:rPr lang="zh-CN" altLang="en-US" dirty="0"/>
              <a:t>自然语言处理入门</a:t>
            </a:r>
            <a:r>
              <a:rPr lang="en-US" altLang="zh-CN" dirty="0"/>
              <a:t>》</a:t>
            </a:r>
            <a:endParaRPr lang="en-US" dirty="0"/>
          </a:p>
        </p:txBody>
      </p:sp>
      <p:sp>
        <p:nvSpPr>
          <p:cNvPr id="6" name="Slide Number Placeholder 5">
            <a:extLst>
              <a:ext uri="{FF2B5EF4-FFF2-40B4-BE49-F238E27FC236}">
                <a16:creationId xmlns:a16="http://schemas.microsoft.com/office/drawing/2014/main" id="{B1B1282A-5C44-8546-B947-3739714CB067}"/>
              </a:ext>
            </a:extLst>
          </p:cNvPr>
          <p:cNvSpPr>
            <a:spLocks noGrp="1"/>
          </p:cNvSpPr>
          <p:nvPr>
            <p:ph type="sldNum" sz="quarter" idx="12"/>
          </p:nvPr>
        </p:nvSpPr>
        <p:spPr/>
        <p:txBody>
          <a:bodyPr/>
          <a:lstStyle/>
          <a:p>
            <a:fld id="{A0A2BF05-A44F-3545-9B2C-C8DF67F2509B}" type="slidenum">
              <a:rPr lang="en-US" smtClean="0"/>
              <a:t>‹#›</a:t>
            </a:fld>
            <a:endParaRPr lang="en-US"/>
          </a:p>
        </p:txBody>
      </p:sp>
    </p:spTree>
    <p:extLst>
      <p:ext uri="{BB962C8B-B14F-4D97-AF65-F5344CB8AC3E}">
        <p14:creationId xmlns:p14="http://schemas.microsoft.com/office/powerpoint/2010/main" val="1860926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F25C6-66A8-5E4C-B004-B55788C1D4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1417B3-EDE1-8141-9643-6E26107AFE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BC4594-9624-414D-8F8E-A9D960EB396D}"/>
              </a:ext>
            </a:extLst>
          </p:cNvPr>
          <p:cNvSpPr>
            <a:spLocks noGrp="1"/>
          </p:cNvSpPr>
          <p:nvPr>
            <p:ph type="dt" sz="half" idx="10"/>
          </p:nvPr>
        </p:nvSpPr>
        <p:spPr/>
        <p:txBody>
          <a:bodyPr/>
          <a:lstStyle/>
          <a:p>
            <a:fld id="{0DDFBD9D-2EF8-AA46-A88D-7F29EE2B79CD}" type="datetime1">
              <a:rPr lang="en-US" smtClean="0"/>
              <a:t>1/14/20</a:t>
            </a:fld>
            <a:endParaRPr lang="en-US"/>
          </a:p>
        </p:txBody>
      </p:sp>
      <p:sp>
        <p:nvSpPr>
          <p:cNvPr id="5" name="Footer Placeholder 4">
            <a:extLst>
              <a:ext uri="{FF2B5EF4-FFF2-40B4-BE49-F238E27FC236}">
                <a16:creationId xmlns:a16="http://schemas.microsoft.com/office/drawing/2014/main" id="{3BD0F046-3DF2-EF41-9156-B8B4193C41C6}"/>
              </a:ext>
            </a:extLst>
          </p:cNvPr>
          <p:cNvSpPr>
            <a:spLocks noGrp="1"/>
          </p:cNvSpPr>
          <p:nvPr>
            <p:ph type="ftr" sz="quarter" idx="11"/>
          </p:nvPr>
        </p:nvSpPr>
        <p:spPr>
          <a:xfrm>
            <a:off x="4038600" y="6356350"/>
            <a:ext cx="4114800" cy="365125"/>
          </a:xfrm>
          <a:prstGeom prst="rect">
            <a:avLst/>
          </a:prstGeom>
        </p:spPr>
        <p:txBody>
          <a:bodyPr/>
          <a:lstStyle/>
          <a:p>
            <a:r>
              <a:rPr lang="en-US" altLang="zh-CN" dirty="0"/>
              <a:t>《</a:t>
            </a:r>
            <a:r>
              <a:rPr lang="zh-CN" altLang="en-US" dirty="0"/>
              <a:t>自然语言处理入门</a:t>
            </a:r>
            <a:r>
              <a:rPr lang="en-US" altLang="zh-CN" dirty="0"/>
              <a:t>》</a:t>
            </a:r>
            <a:endParaRPr lang="en-US" dirty="0"/>
          </a:p>
        </p:txBody>
      </p:sp>
      <p:sp>
        <p:nvSpPr>
          <p:cNvPr id="6" name="Slide Number Placeholder 5">
            <a:extLst>
              <a:ext uri="{FF2B5EF4-FFF2-40B4-BE49-F238E27FC236}">
                <a16:creationId xmlns:a16="http://schemas.microsoft.com/office/drawing/2014/main" id="{F9C2ECDA-E819-3641-98C4-E8F086DE4EF4}"/>
              </a:ext>
            </a:extLst>
          </p:cNvPr>
          <p:cNvSpPr>
            <a:spLocks noGrp="1"/>
          </p:cNvSpPr>
          <p:nvPr>
            <p:ph type="sldNum" sz="quarter" idx="12"/>
          </p:nvPr>
        </p:nvSpPr>
        <p:spPr/>
        <p:txBody>
          <a:bodyPr/>
          <a:lstStyle/>
          <a:p>
            <a:fld id="{A0A2BF05-A44F-3545-9B2C-C8DF67F2509B}" type="slidenum">
              <a:rPr lang="en-US" smtClean="0"/>
              <a:t>‹#›</a:t>
            </a:fld>
            <a:endParaRPr lang="en-US"/>
          </a:p>
        </p:txBody>
      </p:sp>
    </p:spTree>
    <p:extLst>
      <p:ext uri="{BB962C8B-B14F-4D97-AF65-F5344CB8AC3E}">
        <p14:creationId xmlns:p14="http://schemas.microsoft.com/office/powerpoint/2010/main" val="3439760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421821-9CC1-1142-8008-0B5E224E89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978E7F-5873-F946-A06D-31E19B35C5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E72BD8-6E62-574C-98AC-39F5939DBC9E}"/>
              </a:ext>
            </a:extLst>
          </p:cNvPr>
          <p:cNvSpPr>
            <a:spLocks noGrp="1"/>
          </p:cNvSpPr>
          <p:nvPr>
            <p:ph type="dt" sz="half" idx="10"/>
          </p:nvPr>
        </p:nvSpPr>
        <p:spPr/>
        <p:txBody>
          <a:bodyPr/>
          <a:lstStyle/>
          <a:p>
            <a:fld id="{A25AE220-9607-E14F-93BA-ACB82826DCB3}" type="datetime1">
              <a:rPr lang="en-US" smtClean="0"/>
              <a:t>1/14/20</a:t>
            </a:fld>
            <a:endParaRPr lang="en-US"/>
          </a:p>
        </p:txBody>
      </p:sp>
      <p:sp>
        <p:nvSpPr>
          <p:cNvPr id="5" name="Footer Placeholder 4">
            <a:extLst>
              <a:ext uri="{FF2B5EF4-FFF2-40B4-BE49-F238E27FC236}">
                <a16:creationId xmlns:a16="http://schemas.microsoft.com/office/drawing/2014/main" id="{20A4DEC7-CA33-C242-9513-AAFB52A2BAB2}"/>
              </a:ext>
            </a:extLst>
          </p:cNvPr>
          <p:cNvSpPr>
            <a:spLocks noGrp="1"/>
          </p:cNvSpPr>
          <p:nvPr>
            <p:ph type="ftr" sz="quarter" idx="11"/>
          </p:nvPr>
        </p:nvSpPr>
        <p:spPr>
          <a:xfrm>
            <a:off x="4038600" y="6356350"/>
            <a:ext cx="4114800" cy="365125"/>
          </a:xfrm>
          <a:prstGeom prst="rect">
            <a:avLst/>
          </a:prstGeom>
        </p:spPr>
        <p:txBody>
          <a:bodyPr/>
          <a:lstStyle/>
          <a:p>
            <a:r>
              <a:rPr lang="en-US" altLang="zh-CN" dirty="0"/>
              <a:t>《</a:t>
            </a:r>
            <a:r>
              <a:rPr lang="zh-CN" altLang="en-US" dirty="0"/>
              <a:t>自然语言处理入门</a:t>
            </a:r>
            <a:r>
              <a:rPr lang="en-US" altLang="zh-CN" dirty="0"/>
              <a:t>》</a:t>
            </a:r>
            <a:endParaRPr lang="en-US" dirty="0"/>
          </a:p>
        </p:txBody>
      </p:sp>
      <p:sp>
        <p:nvSpPr>
          <p:cNvPr id="6" name="Slide Number Placeholder 5">
            <a:extLst>
              <a:ext uri="{FF2B5EF4-FFF2-40B4-BE49-F238E27FC236}">
                <a16:creationId xmlns:a16="http://schemas.microsoft.com/office/drawing/2014/main" id="{75740F80-50A6-6349-9307-BE7ECFD09B1B}"/>
              </a:ext>
            </a:extLst>
          </p:cNvPr>
          <p:cNvSpPr>
            <a:spLocks noGrp="1"/>
          </p:cNvSpPr>
          <p:nvPr>
            <p:ph type="sldNum" sz="quarter" idx="12"/>
          </p:nvPr>
        </p:nvSpPr>
        <p:spPr/>
        <p:txBody>
          <a:bodyPr/>
          <a:lstStyle/>
          <a:p>
            <a:fld id="{A0A2BF05-A44F-3545-9B2C-C8DF67F2509B}" type="slidenum">
              <a:rPr lang="en-US" smtClean="0"/>
              <a:t>‹#›</a:t>
            </a:fld>
            <a:endParaRPr lang="en-US"/>
          </a:p>
        </p:txBody>
      </p:sp>
    </p:spTree>
    <p:extLst>
      <p:ext uri="{BB962C8B-B14F-4D97-AF65-F5344CB8AC3E}">
        <p14:creationId xmlns:p14="http://schemas.microsoft.com/office/powerpoint/2010/main" val="2410327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896B1-0510-704F-BE60-ED3BBBE196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B30ABD-F3E4-6C4B-B9C4-8CE8147768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389201-0D5A-F340-B641-5D808E9D45B0}"/>
              </a:ext>
            </a:extLst>
          </p:cNvPr>
          <p:cNvSpPr>
            <a:spLocks noGrp="1"/>
          </p:cNvSpPr>
          <p:nvPr>
            <p:ph type="dt" sz="half" idx="10"/>
          </p:nvPr>
        </p:nvSpPr>
        <p:spPr/>
        <p:txBody>
          <a:bodyPr/>
          <a:lstStyle/>
          <a:p>
            <a:fld id="{DF0E2D26-3F9A-E14B-82C2-F59323BA0F60}" type="datetime1">
              <a:rPr lang="en-US" smtClean="0"/>
              <a:t>1/14/20</a:t>
            </a:fld>
            <a:endParaRPr lang="en-US"/>
          </a:p>
        </p:txBody>
      </p:sp>
      <p:sp>
        <p:nvSpPr>
          <p:cNvPr id="5" name="Footer Placeholder 4">
            <a:extLst>
              <a:ext uri="{FF2B5EF4-FFF2-40B4-BE49-F238E27FC236}">
                <a16:creationId xmlns:a16="http://schemas.microsoft.com/office/drawing/2014/main" id="{9E89558F-879B-E04C-B223-8D8962D93B04}"/>
              </a:ext>
            </a:extLst>
          </p:cNvPr>
          <p:cNvSpPr>
            <a:spLocks noGrp="1"/>
          </p:cNvSpPr>
          <p:nvPr>
            <p:ph type="ftr" sz="quarter" idx="11"/>
          </p:nvPr>
        </p:nvSpPr>
        <p:spPr>
          <a:xfrm>
            <a:off x="4038600" y="6356350"/>
            <a:ext cx="4114800" cy="365125"/>
          </a:xfrm>
          <a:prstGeom prst="rect">
            <a:avLst/>
          </a:prstGeom>
        </p:spPr>
        <p:txBody>
          <a:bodyPr/>
          <a:lstStyle>
            <a:lvl1pPr>
              <a:defRPr>
                <a:latin typeface="SimSun" panose="02010600030101010101" pitchFamily="2" charset="-122"/>
                <a:ea typeface="SimSun" panose="02010600030101010101" pitchFamily="2" charset="-122"/>
              </a:defRPr>
            </a:lvl1pPr>
          </a:lstStyle>
          <a:p>
            <a:r>
              <a:rPr lang="en-US" altLang="zh-CN" dirty="0"/>
              <a:t>《</a:t>
            </a:r>
            <a:r>
              <a:rPr lang="zh-CN" altLang="en-US" dirty="0"/>
              <a:t>自然语言处理入门</a:t>
            </a:r>
            <a:r>
              <a:rPr lang="en-US" altLang="zh-CN" dirty="0"/>
              <a:t>》</a:t>
            </a:r>
            <a:endParaRPr lang="en-US" dirty="0"/>
          </a:p>
        </p:txBody>
      </p:sp>
      <p:sp>
        <p:nvSpPr>
          <p:cNvPr id="6" name="Slide Number Placeholder 5">
            <a:extLst>
              <a:ext uri="{FF2B5EF4-FFF2-40B4-BE49-F238E27FC236}">
                <a16:creationId xmlns:a16="http://schemas.microsoft.com/office/drawing/2014/main" id="{5FA0AE89-8582-B64E-A6BD-C61E3BAF51EA}"/>
              </a:ext>
            </a:extLst>
          </p:cNvPr>
          <p:cNvSpPr>
            <a:spLocks noGrp="1"/>
          </p:cNvSpPr>
          <p:nvPr>
            <p:ph type="sldNum" sz="quarter" idx="12"/>
          </p:nvPr>
        </p:nvSpPr>
        <p:spPr/>
        <p:txBody>
          <a:bodyPr/>
          <a:lstStyle/>
          <a:p>
            <a:fld id="{A0A2BF05-A44F-3545-9B2C-C8DF67F2509B}" type="slidenum">
              <a:rPr lang="en-US" smtClean="0"/>
              <a:t>‹#›</a:t>
            </a:fld>
            <a:endParaRPr lang="en-US"/>
          </a:p>
        </p:txBody>
      </p:sp>
    </p:spTree>
    <p:extLst>
      <p:ext uri="{BB962C8B-B14F-4D97-AF65-F5344CB8AC3E}">
        <p14:creationId xmlns:p14="http://schemas.microsoft.com/office/powerpoint/2010/main" val="827940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BFD5-39D1-DF42-884B-DEC9C49AC5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D95D03-9490-2E49-A5AE-E684504E02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170EA9-FED7-6E40-80AD-BD214BBCE2C9}"/>
              </a:ext>
            </a:extLst>
          </p:cNvPr>
          <p:cNvSpPr>
            <a:spLocks noGrp="1"/>
          </p:cNvSpPr>
          <p:nvPr>
            <p:ph type="dt" sz="half" idx="10"/>
          </p:nvPr>
        </p:nvSpPr>
        <p:spPr/>
        <p:txBody>
          <a:bodyPr/>
          <a:lstStyle/>
          <a:p>
            <a:fld id="{080D2A24-D189-444E-8740-E52BA0B0DB5B}" type="datetime1">
              <a:rPr lang="en-US" smtClean="0"/>
              <a:t>1/14/20</a:t>
            </a:fld>
            <a:endParaRPr lang="en-US"/>
          </a:p>
        </p:txBody>
      </p:sp>
      <p:sp>
        <p:nvSpPr>
          <p:cNvPr id="5" name="Footer Placeholder 4">
            <a:extLst>
              <a:ext uri="{FF2B5EF4-FFF2-40B4-BE49-F238E27FC236}">
                <a16:creationId xmlns:a16="http://schemas.microsoft.com/office/drawing/2014/main" id="{84A08D35-5FA3-4A42-9C3C-BE53555661A7}"/>
              </a:ext>
            </a:extLst>
          </p:cNvPr>
          <p:cNvSpPr>
            <a:spLocks noGrp="1"/>
          </p:cNvSpPr>
          <p:nvPr>
            <p:ph type="ftr" sz="quarter" idx="11"/>
          </p:nvPr>
        </p:nvSpPr>
        <p:spPr>
          <a:xfrm>
            <a:off x="4038600" y="6356350"/>
            <a:ext cx="4114800" cy="365125"/>
          </a:xfrm>
          <a:prstGeom prst="rect">
            <a:avLst/>
          </a:prstGeom>
        </p:spPr>
        <p:txBody>
          <a:bodyPr/>
          <a:lstStyle/>
          <a:p>
            <a:r>
              <a:rPr lang="en-US" altLang="zh-CN" dirty="0"/>
              <a:t>《</a:t>
            </a:r>
            <a:r>
              <a:rPr lang="zh-CN" altLang="en-US" dirty="0"/>
              <a:t>自然语言处理入门</a:t>
            </a:r>
            <a:r>
              <a:rPr lang="en-US" altLang="zh-CN" dirty="0"/>
              <a:t>》</a:t>
            </a:r>
            <a:endParaRPr lang="en-US" dirty="0"/>
          </a:p>
        </p:txBody>
      </p:sp>
      <p:sp>
        <p:nvSpPr>
          <p:cNvPr id="6" name="Slide Number Placeholder 5">
            <a:extLst>
              <a:ext uri="{FF2B5EF4-FFF2-40B4-BE49-F238E27FC236}">
                <a16:creationId xmlns:a16="http://schemas.microsoft.com/office/drawing/2014/main" id="{29BFA54D-5A95-5C4E-AD42-0FD56E923AF1}"/>
              </a:ext>
            </a:extLst>
          </p:cNvPr>
          <p:cNvSpPr>
            <a:spLocks noGrp="1"/>
          </p:cNvSpPr>
          <p:nvPr>
            <p:ph type="sldNum" sz="quarter" idx="12"/>
          </p:nvPr>
        </p:nvSpPr>
        <p:spPr/>
        <p:txBody>
          <a:bodyPr/>
          <a:lstStyle/>
          <a:p>
            <a:fld id="{A0A2BF05-A44F-3545-9B2C-C8DF67F2509B}" type="slidenum">
              <a:rPr lang="en-US" smtClean="0"/>
              <a:t>‹#›</a:t>
            </a:fld>
            <a:endParaRPr lang="en-US"/>
          </a:p>
        </p:txBody>
      </p:sp>
    </p:spTree>
    <p:extLst>
      <p:ext uri="{BB962C8B-B14F-4D97-AF65-F5344CB8AC3E}">
        <p14:creationId xmlns:p14="http://schemas.microsoft.com/office/powerpoint/2010/main" val="116066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194E9-1314-9842-9A42-35FA76894D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22E073-9DD3-7748-ACE8-C8A02EE271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C43BD1-4D19-F44A-9AB7-8E0FF1D286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449355-FC8C-A241-A54E-A228B3F80A74}"/>
              </a:ext>
            </a:extLst>
          </p:cNvPr>
          <p:cNvSpPr>
            <a:spLocks noGrp="1"/>
          </p:cNvSpPr>
          <p:nvPr>
            <p:ph type="dt" sz="half" idx="10"/>
          </p:nvPr>
        </p:nvSpPr>
        <p:spPr/>
        <p:txBody>
          <a:bodyPr/>
          <a:lstStyle/>
          <a:p>
            <a:fld id="{50515690-F144-194A-9E73-74FA897FF0B7}" type="datetime1">
              <a:rPr lang="en-US" smtClean="0"/>
              <a:t>1/14/20</a:t>
            </a:fld>
            <a:endParaRPr lang="en-US"/>
          </a:p>
        </p:txBody>
      </p:sp>
      <p:sp>
        <p:nvSpPr>
          <p:cNvPr id="6" name="Footer Placeholder 5">
            <a:extLst>
              <a:ext uri="{FF2B5EF4-FFF2-40B4-BE49-F238E27FC236}">
                <a16:creationId xmlns:a16="http://schemas.microsoft.com/office/drawing/2014/main" id="{64F469B6-79F0-4841-9168-70B5CFA9B408}"/>
              </a:ext>
            </a:extLst>
          </p:cNvPr>
          <p:cNvSpPr>
            <a:spLocks noGrp="1"/>
          </p:cNvSpPr>
          <p:nvPr>
            <p:ph type="ftr" sz="quarter" idx="11"/>
          </p:nvPr>
        </p:nvSpPr>
        <p:spPr>
          <a:xfrm>
            <a:off x="4038600" y="6356350"/>
            <a:ext cx="4114800" cy="365125"/>
          </a:xfrm>
          <a:prstGeom prst="rect">
            <a:avLst/>
          </a:prstGeom>
        </p:spPr>
        <p:txBody>
          <a:bodyPr/>
          <a:lstStyle/>
          <a:p>
            <a:r>
              <a:rPr lang="en-US" altLang="zh-CN" dirty="0"/>
              <a:t>《</a:t>
            </a:r>
            <a:r>
              <a:rPr lang="zh-CN" altLang="en-US" dirty="0"/>
              <a:t>自然语言处理入门</a:t>
            </a:r>
            <a:r>
              <a:rPr lang="en-US" altLang="zh-CN" dirty="0"/>
              <a:t>》</a:t>
            </a:r>
            <a:endParaRPr lang="en-US" dirty="0"/>
          </a:p>
        </p:txBody>
      </p:sp>
      <p:sp>
        <p:nvSpPr>
          <p:cNvPr id="7" name="Slide Number Placeholder 6">
            <a:extLst>
              <a:ext uri="{FF2B5EF4-FFF2-40B4-BE49-F238E27FC236}">
                <a16:creationId xmlns:a16="http://schemas.microsoft.com/office/drawing/2014/main" id="{AD43470A-8DF8-9147-B67B-79DB15746F81}"/>
              </a:ext>
            </a:extLst>
          </p:cNvPr>
          <p:cNvSpPr>
            <a:spLocks noGrp="1"/>
          </p:cNvSpPr>
          <p:nvPr>
            <p:ph type="sldNum" sz="quarter" idx="12"/>
          </p:nvPr>
        </p:nvSpPr>
        <p:spPr/>
        <p:txBody>
          <a:bodyPr/>
          <a:lstStyle/>
          <a:p>
            <a:fld id="{A0A2BF05-A44F-3545-9B2C-C8DF67F2509B}" type="slidenum">
              <a:rPr lang="en-US" smtClean="0"/>
              <a:t>‹#›</a:t>
            </a:fld>
            <a:endParaRPr lang="en-US"/>
          </a:p>
        </p:txBody>
      </p:sp>
    </p:spTree>
    <p:extLst>
      <p:ext uri="{BB962C8B-B14F-4D97-AF65-F5344CB8AC3E}">
        <p14:creationId xmlns:p14="http://schemas.microsoft.com/office/powerpoint/2010/main" val="3718210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82095-0064-AD48-8E0A-8E58C99FBA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7CCF12-7DD7-6849-AF44-9FB9C0FA87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64AF4-05D4-2347-9B4E-5D06049899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F380CC-1937-FB4D-833A-E65D53E188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127726-8702-9741-828B-2D78402E2E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9290F7-0F39-D143-9001-C7671CC6ABA7}"/>
              </a:ext>
            </a:extLst>
          </p:cNvPr>
          <p:cNvSpPr>
            <a:spLocks noGrp="1"/>
          </p:cNvSpPr>
          <p:nvPr>
            <p:ph type="dt" sz="half" idx="10"/>
          </p:nvPr>
        </p:nvSpPr>
        <p:spPr/>
        <p:txBody>
          <a:bodyPr/>
          <a:lstStyle/>
          <a:p>
            <a:fld id="{B4558EBB-5742-7D45-9A98-88F5BBCCAA86}" type="datetime1">
              <a:rPr lang="en-US" smtClean="0"/>
              <a:t>1/14/20</a:t>
            </a:fld>
            <a:endParaRPr lang="en-US"/>
          </a:p>
        </p:txBody>
      </p:sp>
      <p:sp>
        <p:nvSpPr>
          <p:cNvPr id="8" name="Footer Placeholder 7">
            <a:extLst>
              <a:ext uri="{FF2B5EF4-FFF2-40B4-BE49-F238E27FC236}">
                <a16:creationId xmlns:a16="http://schemas.microsoft.com/office/drawing/2014/main" id="{C519964E-CA32-614A-8608-ABCEEDD23CBB}"/>
              </a:ext>
            </a:extLst>
          </p:cNvPr>
          <p:cNvSpPr>
            <a:spLocks noGrp="1"/>
          </p:cNvSpPr>
          <p:nvPr>
            <p:ph type="ftr" sz="quarter" idx="11"/>
          </p:nvPr>
        </p:nvSpPr>
        <p:spPr>
          <a:xfrm>
            <a:off x="4038600" y="6356350"/>
            <a:ext cx="4114800" cy="365125"/>
          </a:xfrm>
          <a:prstGeom prst="rect">
            <a:avLst/>
          </a:prstGeom>
        </p:spPr>
        <p:txBody>
          <a:bodyPr/>
          <a:lstStyle/>
          <a:p>
            <a:r>
              <a:rPr lang="en-US" altLang="zh-CN" dirty="0"/>
              <a:t>《</a:t>
            </a:r>
            <a:r>
              <a:rPr lang="zh-CN" altLang="en-US" dirty="0"/>
              <a:t>自然语言处理入门</a:t>
            </a:r>
            <a:r>
              <a:rPr lang="en-US" altLang="zh-CN" dirty="0"/>
              <a:t>》</a:t>
            </a:r>
            <a:endParaRPr lang="en-US" dirty="0"/>
          </a:p>
        </p:txBody>
      </p:sp>
      <p:sp>
        <p:nvSpPr>
          <p:cNvPr id="9" name="Slide Number Placeholder 8">
            <a:extLst>
              <a:ext uri="{FF2B5EF4-FFF2-40B4-BE49-F238E27FC236}">
                <a16:creationId xmlns:a16="http://schemas.microsoft.com/office/drawing/2014/main" id="{424B537F-5A73-6A44-B7EC-3E2DAE908624}"/>
              </a:ext>
            </a:extLst>
          </p:cNvPr>
          <p:cNvSpPr>
            <a:spLocks noGrp="1"/>
          </p:cNvSpPr>
          <p:nvPr>
            <p:ph type="sldNum" sz="quarter" idx="12"/>
          </p:nvPr>
        </p:nvSpPr>
        <p:spPr/>
        <p:txBody>
          <a:bodyPr/>
          <a:lstStyle/>
          <a:p>
            <a:fld id="{A0A2BF05-A44F-3545-9B2C-C8DF67F2509B}" type="slidenum">
              <a:rPr lang="en-US" smtClean="0"/>
              <a:t>‹#›</a:t>
            </a:fld>
            <a:endParaRPr lang="en-US"/>
          </a:p>
        </p:txBody>
      </p:sp>
    </p:spTree>
    <p:extLst>
      <p:ext uri="{BB962C8B-B14F-4D97-AF65-F5344CB8AC3E}">
        <p14:creationId xmlns:p14="http://schemas.microsoft.com/office/powerpoint/2010/main" val="3909035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0905F-102E-4E42-8E3D-5D742E168C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E9B53A-0A52-E34B-AA2F-D72820F0DC13}"/>
              </a:ext>
            </a:extLst>
          </p:cNvPr>
          <p:cNvSpPr>
            <a:spLocks noGrp="1"/>
          </p:cNvSpPr>
          <p:nvPr>
            <p:ph type="dt" sz="half" idx="10"/>
          </p:nvPr>
        </p:nvSpPr>
        <p:spPr/>
        <p:txBody>
          <a:bodyPr/>
          <a:lstStyle/>
          <a:p>
            <a:fld id="{FAB6E4EF-4AB7-284F-8E06-F261B78A6C58}" type="datetime1">
              <a:rPr lang="en-US" smtClean="0"/>
              <a:t>1/14/20</a:t>
            </a:fld>
            <a:endParaRPr lang="en-US"/>
          </a:p>
        </p:txBody>
      </p:sp>
      <p:sp>
        <p:nvSpPr>
          <p:cNvPr id="4" name="Footer Placeholder 3">
            <a:extLst>
              <a:ext uri="{FF2B5EF4-FFF2-40B4-BE49-F238E27FC236}">
                <a16:creationId xmlns:a16="http://schemas.microsoft.com/office/drawing/2014/main" id="{6FD56C2E-44C6-4344-9DA4-8E3FF7C8CCDE}"/>
              </a:ext>
            </a:extLst>
          </p:cNvPr>
          <p:cNvSpPr>
            <a:spLocks noGrp="1"/>
          </p:cNvSpPr>
          <p:nvPr>
            <p:ph type="ftr" sz="quarter" idx="11"/>
          </p:nvPr>
        </p:nvSpPr>
        <p:spPr>
          <a:xfrm>
            <a:off x="4038600" y="6356350"/>
            <a:ext cx="4114800" cy="365125"/>
          </a:xfrm>
          <a:prstGeom prst="rect">
            <a:avLst/>
          </a:prstGeom>
        </p:spPr>
        <p:txBody>
          <a:bodyPr/>
          <a:lstStyle/>
          <a:p>
            <a:r>
              <a:rPr lang="en-US" altLang="zh-CN" dirty="0"/>
              <a:t>《</a:t>
            </a:r>
            <a:r>
              <a:rPr lang="zh-CN" altLang="en-US" dirty="0"/>
              <a:t>自然语言处理入门</a:t>
            </a:r>
            <a:r>
              <a:rPr lang="en-US" altLang="zh-CN" dirty="0"/>
              <a:t>》</a:t>
            </a:r>
            <a:endParaRPr lang="en-US" dirty="0"/>
          </a:p>
        </p:txBody>
      </p:sp>
      <p:sp>
        <p:nvSpPr>
          <p:cNvPr id="5" name="Slide Number Placeholder 4">
            <a:extLst>
              <a:ext uri="{FF2B5EF4-FFF2-40B4-BE49-F238E27FC236}">
                <a16:creationId xmlns:a16="http://schemas.microsoft.com/office/drawing/2014/main" id="{431A9A4D-F3FE-FB43-B7A5-C6E9188DEAC2}"/>
              </a:ext>
            </a:extLst>
          </p:cNvPr>
          <p:cNvSpPr>
            <a:spLocks noGrp="1"/>
          </p:cNvSpPr>
          <p:nvPr>
            <p:ph type="sldNum" sz="quarter" idx="12"/>
          </p:nvPr>
        </p:nvSpPr>
        <p:spPr/>
        <p:txBody>
          <a:bodyPr/>
          <a:lstStyle/>
          <a:p>
            <a:fld id="{A0A2BF05-A44F-3545-9B2C-C8DF67F2509B}" type="slidenum">
              <a:rPr lang="en-US" smtClean="0"/>
              <a:t>‹#›</a:t>
            </a:fld>
            <a:endParaRPr lang="en-US"/>
          </a:p>
        </p:txBody>
      </p:sp>
    </p:spTree>
    <p:extLst>
      <p:ext uri="{BB962C8B-B14F-4D97-AF65-F5344CB8AC3E}">
        <p14:creationId xmlns:p14="http://schemas.microsoft.com/office/powerpoint/2010/main" val="2687551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B5BF12-E4A8-804B-8B18-2CEFCF26FE26}"/>
              </a:ext>
            </a:extLst>
          </p:cNvPr>
          <p:cNvSpPr>
            <a:spLocks noGrp="1"/>
          </p:cNvSpPr>
          <p:nvPr>
            <p:ph type="dt" sz="half" idx="10"/>
          </p:nvPr>
        </p:nvSpPr>
        <p:spPr/>
        <p:txBody>
          <a:bodyPr/>
          <a:lstStyle/>
          <a:p>
            <a:fld id="{2BD4D1B1-5A3B-754C-AD70-9F66832C0445}" type="datetime1">
              <a:rPr lang="en-US" smtClean="0"/>
              <a:t>1/14/20</a:t>
            </a:fld>
            <a:endParaRPr lang="en-US"/>
          </a:p>
        </p:txBody>
      </p:sp>
      <p:sp>
        <p:nvSpPr>
          <p:cNvPr id="3" name="Footer Placeholder 2">
            <a:extLst>
              <a:ext uri="{FF2B5EF4-FFF2-40B4-BE49-F238E27FC236}">
                <a16:creationId xmlns:a16="http://schemas.microsoft.com/office/drawing/2014/main" id="{8483356D-FD96-944D-A050-608F61955F6A}"/>
              </a:ext>
            </a:extLst>
          </p:cNvPr>
          <p:cNvSpPr>
            <a:spLocks noGrp="1"/>
          </p:cNvSpPr>
          <p:nvPr>
            <p:ph type="ftr" sz="quarter" idx="11"/>
          </p:nvPr>
        </p:nvSpPr>
        <p:spPr>
          <a:xfrm>
            <a:off x="4038600" y="6356350"/>
            <a:ext cx="4114800" cy="365125"/>
          </a:xfrm>
          <a:prstGeom prst="rect">
            <a:avLst/>
          </a:prstGeom>
        </p:spPr>
        <p:txBody>
          <a:bodyPr/>
          <a:lstStyle/>
          <a:p>
            <a:r>
              <a:rPr lang="en-US" altLang="zh-CN" dirty="0"/>
              <a:t>《</a:t>
            </a:r>
            <a:r>
              <a:rPr lang="zh-CN" altLang="en-US" dirty="0"/>
              <a:t>自然语言处理入门</a:t>
            </a:r>
            <a:r>
              <a:rPr lang="en-US" altLang="zh-CN" dirty="0"/>
              <a:t>》</a:t>
            </a:r>
            <a:endParaRPr lang="en-US" dirty="0"/>
          </a:p>
        </p:txBody>
      </p:sp>
      <p:sp>
        <p:nvSpPr>
          <p:cNvPr id="4" name="Slide Number Placeholder 3">
            <a:extLst>
              <a:ext uri="{FF2B5EF4-FFF2-40B4-BE49-F238E27FC236}">
                <a16:creationId xmlns:a16="http://schemas.microsoft.com/office/drawing/2014/main" id="{7A9BA2C3-AC8F-E54D-AB88-24D9127F08FA}"/>
              </a:ext>
            </a:extLst>
          </p:cNvPr>
          <p:cNvSpPr>
            <a:spLocks noGrp="1"/>
          </p:cNvSpPr>
          <p:nvPr>
            <p:ph type="sldNum" sz="quarter" idx="12"/>
          </p:nvPr>
        </p:nvSpPr>
        <p:spPr/>
        <p:txBody>
          <a:bodyPr/>
          <a:lstStyle/>
          <a:p>
            <a:fld id="{A0A2BF05-A44F-3545-9B2C-C8DF67F2509B}" type="slidenum">
              <a:rPr lang="en-US" smtClean="0"/>
              <a:t>‹#›</a:t>
            </a:fld>
            <a:endParaRPr lang="en-US"/>
          </a:p>
        </p:txBody>
      </p:sp>
    </p:spTree>
    <p:extLst>
      <p:ext uri="{BB962C8B-B14F-4D97-AF65-F5344CB8AC3E}">
        <p14:creationId xmlns:p14="http://schemas.microsoft.com/office/powerpoint/2010/main" val="1231350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E84D-F9E2-4043-928C-3A7BCDF518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16562C-EBAC-2B4D-9D66-1CCA08C62E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590765-AC88-E94A-BF8F-8A0BB9779F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6932B2-3C4A-A24B-A000-C2200FD123D7}"/>
              </a:ext>
            </a:extLst>
          </p:cNvPr>
          <p:cNvSpPr>
            <a:spLocks noGrp="1"/>
          </p:cNvSpPr>
          <p:nvPr>
            <p:ph type="dt" sz="half" idx="10"/>
          </p:nvPr>
        </p:nvSpPr>
        <p:spPr/>
        <p:txBody>
          <a:bodyPr/>
          <a:lstStyle/>
          <a:p>
            <a:fld id="{89B03999-7A5C-7D4E-97B0-CF7C5EAE6637}" type="datetime1">
              <a:rPr lang="en-US" smtClean="0"/>
              <a:t>1/14/20</a:t>
            </a:fld>
            <a:endParaRPr lang="en-US"/>
          </a:p>
        </p:txBody>
      </p:sp>
      <p:sp>
        <p:nvSpPr>
          <p:cNvPr id="6" name="Footer Placeholder 5">
            <a:extLst>
              <a:ext uri="{FF2B5EF4-FFF2-40B4-BE49-F238E27FC236}">
                <a16:creationId xmlns:a16="http://schemas.microsoft.com/office/drawing/2014/main" id="{E7FE6FAF-E975-AF4A-9D65-62C191F1B5F0}"/>
              </a:ext>
            </a:extLst>
          </p:cNvPr>
          <p:cNvSpPr>
            <a:spLocks noGrp="1"/>
          </p:cNvSpPr>
          <p:nvPr>
            <p:ph type="ftr" sz="quarter" idx="11"/>
          </p:nvPr>
        </p:nvSpPr>
        <p:spPr>
          <a:xfrm>
            <a:off x="4038600" y="6356350"/>
            <a:ext cx="4114800" cy="365125"/>
          </a:xfrm>
          <a:prstGeom prst="rect">
            <a:avLst/>
          </a:prstGeom>
        </p:spPr>
        <p:txBody>
          <a:bodyPr/>
          <a:lstStyle/>
          <a:p>
            <a:r>
              <a:rPr lang="en-US" altLang="zh-CN" dirty="0"/>
              <a:t>《</a:t>
            </a:r>
            <a:r>
              <a:rPr lang="zh-CN" altLang="en-US" dirty="0"/>
              <a:t>自然语言处理入门</a:t>
            </a:r>
            <a:r>
              <a:rPr lang="en-US" altLang="zh-CN" dirty="0"/>
              <a:t>》</a:t>
            </a:r>
            <a:endParaRPr lang="en-US" dirty="0"/>
          </a:p>
        </p:txBody>
      </p:sp>
      <p:sp>
        <p:nvSpPr>
          <p:cNvPr id="7" name="Slide Number Placeholder 6">
            <a:extLst>
              <a:ext uri="{FF2B5EF4-FFF2-40B4-BE49-F238E27FC236}">
                <a16:creationId xmlns:a16="http://schemas.microsoft.com/office/drawing/2014/main" id="{9F7A937A-267E-0C4C-B8A7-3F2BF0BEBFA1}"/>
              </a:ext>
            </a:extLst>
          </p:cNvPr>
          <p:cNvSpPr>
            <a:spLocks noGrp="1"/>
          </p:cNvSpPr>
          <p:nvPr>
            <p:ph type="sldNum" sz="quarter" idx="12"/>
          </p:nvPr>
        </p:nvSpPr>
        <p:spPr/>
        <p:txBody>
          <a:bodyPr/>
          <a:lstStyle/>
          <a:p>
            <a:fld id="{A0A2BF05-A44F-3545-9B2C-C8DF67F2509B}" type="slidenum">
              <a:rPr lang="en-US" smtClean="0"/>
              <a:t>‹#›</a:t>
            </a:fld>
            <a:endParaRPr lang="en-US"/>
          </a:p>
        </p:txBody>
      </p:sp>
    </p:spTree>
    <p:extLst>
      <p:ext uri="{BB962C8B-B14F-4D97-AF65-F5344CB8AC3E}">
        <p14:creationId xmlns:p14="http://schemas.microsoft.com/office/powerpoint/2010/main" val="1546170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051D5-48DE-D147-A1F8-DA1D978D3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BB91C3-3585-9B41-9C89-96FE20276A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1ABE68-4F98-A04D-8A74-1996D0DE1C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F94D99-47EC-4F4A-AB53-B2F6A64448AA}"/>
              </a:ext>
            </a:extLst>
          </p:cNvPr>
          <p:cNvSpPr>
            <a:spLocks noGrp="1"/>
          </p:cNvSpPr>
          <p:nvPr>
            <p:ph type="dt" sz="half" idx="10"/>
          </p:nvPr>
        </p:nvSpPr>
        <p:spPr/>
        <p:txBody>
          <a:bodyPr/>
          <a:lstStyle/>
          <a:p>
            <a:fld id="{0783CB7B-2F9A-BB4A-A375-1C20B1FB05BD}" type="datetime1">
              <a:rPr lang="en-US" smtClean="0"/>
              <a:t>1/14/20</a:t>
            </a:fld>
            <a:endParaRPr lang="en-US"/>
          </a:p>
        </p:txBody>
      </p:sp>
      <p:sp>
        <p:nvSpPr>
          <p:cNvPr id="6" name="Footer Placeholder 5">
            <a:extLst>
              <a:ext uri="{FF2B5EF4-FFF2-40B4-BE49-F238E27FC236}">
                <a16:creationId xmlns:a16="http://schemas.microsoft.com/office/drawing/2014/main" id="{523C62EB-C52C-004B-9D08-7B6F4A0FB77B}"/>
              </a:ext>
            </a:extLst>
          </p:cNvPr>
          <p:cNvSpPr>
            <a:spLocks noGrp="1"/>
          </p:cNvSpPr>
          <p:nvPr>
            <p:ph type="ftr" sz="quarter" idx="11"/>
          </p:nvPr>
        </p:nvSpPr>
        <p:spPr>
          <a:xfrm>
            <a:off x="4038600" y="6356350"/>
            <a:ext cx="4114800" cy="365125"/>
          </a:xfrm>
          <a:prstGeom prst="rect">
            <a:avLst/>
          </a:prstGeom>
        </p:spPr>
        <p:txBody>
          <a:bodyPr/>
          <a:lstStyle/>
          <a:p>
            <a:r>
              <a:rPr lang="en-US" altLang="zh-CN" dirty="0"/>
              <a:t>《</a:t>
            </a:r>
            <a:r>
              <a:rPr lang="zh-CN" altLang="en-US" dirty="0"/>
              <a:t>自然语言处理入门</a:t>
            </a:r>
            <a:r>
              <a:rPr lang="en-US" altLang="zh-CN" dirty="0"/>
              <a:t>》</a:t>
            </a:r>
            <a:endParaRPr lang="en-US" dirty="0"/>
          </a:p>
        </p:txBody>
      </p:sp>
      <p:sp>
        <p:nvSpPr>
          <p:cNvPr id="7" name="Slide Number Placeholder 6">
            <a:extLst>
              <a:ext uri="{FF2B5EF4-FFF2-40B4-BE49-F238E27FC236}">
                <a16:creationId xmlns:a16="http://schemas.microsoft.com/office/drawing/2014/main" id="{E4DC55A5-19C4-FE45-9995-A695A2D0CBEE}"/>
              </a:ext>
            </a:extLst>
          </p:cNvPr>
          <p:cNvSpPr>
            <a:spLocks noGrp="1"/>
          </p:cNvSpPr>
          <p:nvPr>
            <p:ph type="sldNum" sz="quarter" idx="12"/>
          </p:nvPr>
        </p:nvSpPr>
        <p:spPr/>
        <p:txBody>
          <a:bodyPr/>
          <a:lstStyle/>
          <a:p>
            <a:fld id="{A0A2BF05-A44F-3545-9B2C-C8DF67F2509B}" type="slidenum">
              <a:rPr lang="en-US" smtClean="0"/>
              <a:t>‹#›</a:t>
            </a:fld>
            <a:endParaRPr lang="en-US"/>
          </a:p>
        </p:txBody>
      </p:sp>
    </p:spTree>
    <p:extLst>
      <p:ext uri="{BB962C8B-B14F-4D97-AF65-F5344CB8AC3E}">
        <p14:creationId xmlns:p14="http://schemas.microsoft.com/office/powerpoint/2010/main" val="3818770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github.com/hankcs/HanLP"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DF70D1-529E-344E-8253-455B4F3190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CFFC6AE-26EE-8246-A186-AB3CD74C9F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7D466DA-1976-CB48-849E-EDD4BC4194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CEED93-12C4-6149-A6D5-F96AC552038D}" type="datetime1">
              <a:rPr lang="en-US" smtClean="0"/>
              <a:t>1/14/20</a:t>
            </a:fld>
            <a:endParaRPr lang="en-US"/>
          </a:p>
        </p:txBody>
      </p:sp>
      <p:sp>
        <p:nvSpPr>
          <p:cNvPr id="6" name="Slide Number Placeholder 5">
            <a:extLst>
              <a:ext uri="{FF2B5EF4-FFF2-40B4-BE49-F238E27FC236}">
                <a16:creationId xmlns:a16="http://schemas.microsoft.com/office/drawing/2014/main" id="{92DAA94B-2A31-8D45-A0BB-8287569AF9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A2BF05-A44F-3545-9B2C-C8DF67F2509B}" type="slidenum">
              <a:rPr lang="en-US" smtClean="0"/>
              <a:t>‹#›</a:t>
            </a:fld>
            <a:endParaRPr lang="en-US" dirty="0"/>
          </a:p>
        </p:txBody>
      </p:sp>
      <p:sp>
        <p:nvSpPr>
          <p:cNvPr id="8" name="Footer Placeholder 7">
            <a:extLst>
              <a:ext uri="{FF2B5EF4-FFF2-40B4-BE49-F238E27FC236}">
                <a16:creationId xmlns:a16="http://schemas.microsoft.com/office/drawing/2014/main" id="{58B216FB-6A12-4C49-9FB4-2CD4160DF4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dirty="0">
                <a:hlinkClick r:id="rId13">
                  <a:extLst>
                    <a:ext uri="{A12FA001-AC4F-418D-AE19-62706E023703}">
                      <ahyp:hlinkClr xmlns:ahyp="http://schemas.microsoft.com/office/drawing/2018/hyperlinkcolor" val="tx"/>
                    </a:ext>
                  </a:extLst>
                </a:hlinkClick>
              </a:rPr>
              <a:t>《</a:t>
            </a:r>
            <a:r>
              <a:rPr lang="zh-CN" altLang="en-US" dirty="0">
                <a:hlinkClick r:id="rId13">
                  <a:extLst>
                    <a:ext uri="{A12FA001-AC4F-418D-AE19-62706E023703}">
                      <ahyp:hlinkClr xmlns:ahyp="http://schemas.microsoft.com/office/drawing/2018/hyperlinkcolor" val="tx"/>
                    </a:ext>
                  </a:extLst>
                </a:hlinkClick>
              </a:rPr>
              <a:t>自然语言处理入门</a:t>
            </a:r>
            <a:r>
              <a:rPr lang="en-US" altLang="zh-CN" dirty="0">
                <a:hlinkClick r:id="rId13">
                  <a:extLst>
                    <a:ext uri="{A12FA001-AC4F-418D-AE19-62706E023703}">
                      <ahyp:hlinkClr xmlns:ahyp="http://schemas.microsoft.com/office/drawing/2018/hyperlinkcolor" val="tx"/>
                    </a:ext>
                  </a:extLst>
                </a:hlinkClick>
              </a:rPr>
              <a:t>》</a:t>
            </a:r>
            <a:endParaRPr lang="en-US" sz="1200" kern="1200" dirty="0">
              <a:solidFill>
                <a:schemeClr val="tx1">
                  <a:tint val="75000"/>
                </a:schemeClr>
              </a:solidFill>
              <a:latin typeface="+mn-lt"/>
              <a:ea typeface="+mn-ea"/>
              <a:cs typeface="+mn-cs"/>
            </a:endParaRPr>
          </a:p>
        </p:txBody>
      </p:sp>
    </p:spTree>
    <p:extLst>
      <p:ext uri="{BB962C8B-B14F-4D97-AF65-F5344CB8AC3E}">
        <p14:creationId xmlns:p14="http://schemas.microsoft.com/office/powerpoint/2010/main" val="3870096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SimSun" panose="02010600030101010101" pitchFamily="2" charset="-122"/>
          <a:ea typeface="SimSun" panose="02010600030101010101"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imSun" panose="02010600030101010101" pitchFamily="2" charset="-122"/>
          <a:ea typeface="SimSun"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imSun" panose="02010600030101010101" pitchFamily="2" charset="-122"/>
          <a:ea typeface="SimSun"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imSun" panose="02010600030101010101" pitchFamily="2" charset="-122"/>
          <a:ea typeface="SimSun"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imSun" panose="02010600030101010101" pitchFamily="2" charset="-122"/>
          <a:ea typeface="SimSun"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imSun" panose="02010600030101010101" pitchFamily="2" charset="-122"/>
          <a:ea typeface="SimSun"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github.com/hankcs/HanLP"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github.com/hankcs/HanLP"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tiff"/><Relationship Id="rId5" Type="http://schemas.openxmlformats.org/officeDocument/2006/relationships/hyperlink" Target="https://spacy.io/usage/processing-pipelines"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hankcs/HanLP"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C5699EC-1EFD-EE4B-AD5F-22ACD757490C}"/>
              </a:ext>
            </a:extLst>
          </p:cNvPr>
          <p:cNvPicPr>
            <a:picLocks noChangeAspect="1"/>
          </p:cNvPicPr>
          <p:nvPr/>
        </p:nvPicPr>
        <p:blipFill>
          <a:blip r:embed="rId3"/>
          <a:srcRect/>
          <a:stretch/>
        </p:blipFill>
        <p:spPr>
          <a:xfrm>
            <a:off x="0" y="-162773"/>
            <a:ext cx="12192000" cy="7181088"/>
          </a:xfrm>
          <a:prstGeom prst="rect">
            <a:avLst/>
          </a:prstGeom>
        </p:spPr>
      </p:pic>
      <p:sp>
        <p:nvSpPr>
          <p:cNvPr id="2" name="Title 1">
            <a:extLst>
              <a:ext uri="{FF2B5EF4-FFF2-40B4-BE49-F238E27FC236}">
                <a16:creationId xmlns:a16="http://schemas.microsoft.com/office/drawing/2014/main" id="{639BA157-C74E-DF4C-A98E-74614F2150A4}"/>
              </a:ext>
            </a:extLst>
          </p:cNvPr>
          <p:cNvSpPr>
            <a:spLocks noGrp="1"/>
          </p:cNvSpPr>
          <p:nvPr>
            <p:ph type="ctrTitle"/>
          </p:nvPr>
        </p:nvSpPr>
        <p:spPr>
          <a:xfrm>
            <a:off x="9848334" y="704335"/>
            <a:ext cx="889687" cy="5820032"/>
          </a:xfrm>
        </p:spPr>
        <p:txBody>
          <a:bodyPr vert="wordArtVert">
            <a:noAutofit/>
          </a:bodyPr>
          <a:lstStyle/>
          <a:p>
            <a:r>
              <a:rPr lang="zh-CN" altLang="en-US" sz="2800" b="1" dirty="0">
                <a:solidFill>
                  <a:srgbClr val="A07660"/>
                </a:solidFill>
              </a:rPr>
              <a:t>第七章 词性标注</a:t>
            </a:r>
            <a:endParaRPr lang="en-US" sz="2800" b="1" dirty="0">
              <a:solidFill>
                <a:srgbClr val="A07660"/>
              </a:solidFill>
            </a:endParaRPr>
          </a:p>
        </p:txBody>
      </p:sp>
    </p:spTree>
    <p:extLst>
      <p:ext uri="{BB962C8B-B14F-4D97-AF65-F5344CB8AC3E}">
        <p14:creationId xmlns:p14="http://schemas.microsoft.com/office/powerpoint/2010/main" val="3410754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p:txBody>
          <a:bodyPr/>
          <a:lstStyle/>
          <a:p>
            <a:r>
              <a:rPr lang="en-US" b="1" dirty="0"/>
              <a:t>7.2.2 </a:t>
            </a:r>
            <a:r>
              <a:rPr lang="zh-CN" altLang="en-US" b="1" dirty="0"/>
              <a:t>国家语委语料库与</a:t>
            </a:r>
            <a:r>
              <a:rPr lang="en-US" b="1" dirty="0"/>
              <a:t>863</a:t>
            </a:r>
            <a:r>
              <a:rPr lang="zh-CN" altLang="en-US" b="1" dirty="0"/>
              <a:t>标注集 </a:t>
            </a:r>
            <a:endParaRPr lang="en-US" b="1" dirty="0"/>
          </a:p>
        </p:txBody>
      </p:sp>
      <p:sp>
        <p:nvSpPr>
          <p:cNvPr id="3" name="Content Placeholder 2">
            <a:extLst>
              <a:ext uri="{FF2B5EF4-FFF2-40B4-BE49-F238E27FC236}">
                <a16:creationId xmlns:a16="http://schemas.microsoft.com/office/drawing/2014/main" id="{90D17830-F7E2-4249-9970-B84143D4A4A4}"/>
              </a:ext>
            </a:extLst>
          </p:cNvPr>
          <p:cNvSpPr>
            <a:spLocks noGrp="1"/>
          </p:cNvSpPr>
          <p:nvPr>
            <p:ph idx="1"/>
          </p:nvPr>
        </p:nvSpPr>
        <p:spPr/>
        <p:txBody>
          <a:bodyPr>
            <a:normAutofit/>
          </a:bodyPr>
          <a:lstStyle/>
          <a:p>
            <a:pPr>
              <a:spcBef>
                <a:spcPts val="900"/>
              </a:spcBef>
              <a:spcAft>
                <a:spcPts val="900"/>
              </a:spcAft>
            </a:pPr>
            <a:r>
              <a:rPr lang="zh-CN" altLang="en-US" dirty="0"/>
              <a:t>国家语言文字工作委员会建设的大型语料库</a:t>
            </a:r>
            <a:endParaRPr lang="en-US" altLang="zh-CN" dirty="0"/>
          </a:p>
          <a:p>
            <a:pPr>
              <a:spcBef>
                <a:spcPts val="900"/>
              </a:spcBef>
              <a:spcAft>
                <a:spcPts val="900"/>
              </a:spcAft>
            </a:pPr>
            <a:r>
              <a:rPr lang="zh-CN" altLang="en-US" dirty="0"/>
              <a:t>国家语委语料库的标注规范</a:t>
            </a:r>
            <a:r>
              <a:rPr lang="en-US" altLang="zh-CN" dirty="0"/>
              <a:t>《</a:t>
            </a:r>
            <a:r>
              <a:rPr lang="zh-CN" altLang="en-US" dirty="0"/>
              <a:t>信息处理用现代汉语词类标记集规范</a:t>
            </a:r>
            <a:r>
              <a:rPr lang="en-US" altLang="zh-CN" dirty="0"/>
              <a:t>》</a:t>
            </a:r>
            <a:r>
              <a:rPr lang="zh-CN" altLang="en-US" dirty="0"/>
              <a:t>在</a:t>
            </a:r>
            <a:r>
              <a:rPr lang="en-US" dirty="0"/>
              <a:t>2006</a:t>
            </a:r>
            <a:r>
              <a:rPr lang="zh-CN" altLang="en-US" dirty="0"/>
              <a:t>年成为国家标准</a:t>
            </a:r>
            <a:endParaRPr lang="en-US" altLang="zh-CN" dirty="0"/>
          </a:p>
          <a:p>
            <a:pPr lvl="1">
              <a:spcBef>
                <a:spcPts val="900"/>
              </a:spcBef>
              <a:spcAft>
                <a:spcPts val="900"/>
              </a:spcAft>
            </a:pPr>
            <a:r>
              <a:rPr lang="zh-CN" altLang="en-US" dirty="0">
                <a:latin typeface="Cambria" panose="02040503050406030204" pitchFamily="18" charset="0"/>
                <a:cs typeface="Times New Roman" panose="02020603050405020304" pitchFamily="18" charset="0"/>
              </a:rPr>
              <a:t>其词类体系分为</a:t>
            </a:r>
            <a:r>
              <a:rPr lang="en-US" dirty="0">
                <a:latin typeface="Cambria" panose="02040503050406030204" pitchFamily="18" charset="0"/>
                <a:cs typeface="Times New Roman" panose="02020603050405020304" pitchFamily="18" charset="0"/>
              </a:rPr>
              <a:t>20</a:t>
            </a:r>
            <a:r>
              <a:rPr lang="zh-CN" altLang="en-US" dirty="0">
                <a:latin typeface="Cambria" panose="02040503050406030204" pitchFamily="18" charset="0"/>
                <a:cs typeface="Times New Roman" panose="02020603050405020304" pitchFamily="18" charset="0"/>
              </a:rPr>
              <a:t>个一级类、</a:t>
            </a:r>
            <a:r>
              <a:rPr lang="en-US" dirty="0">
                <a:latin typeface="Cambria" panose="02040503050406030204" pitchFamily="18" charset="0"/>
                <a:cs typeface="Times New Roman" panose="02020603050405020304" pitchFamily="18" charset="0"/>
              </a:rPr>
              <a:t>29</a:t>
            </a:r>
            <a:r>
              <a:rPr lang="zh-CN" altLang="en-US" dirty="0">
                <a:latin typeface="Cambria" panose="02040503050406030204" pitchFamily="18" charset="0"/>
                <a:cs typeface="Times New Roman" panose="02020603050405020304" pitchFamily="18" charset="0"/>
              </a:rPr>
              <a:t>个二级类</a:t>
            </a:r>
            <a:endParaRPr lang="en-US" dirty="0">
              <a:latin typeface="Cambria" panose="020405030504060302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Tree>
    <p:extLst>
      <p:ext uri="{BB962C8B-B14F-4D97-AF65-F5344CB8AC3E}">
        <p14:creationId xmlns:p14="http://schemas.microsoft.com/office/powerpoint/2010/main" val="311443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p:txBody>
          <a:bodyPr/>
          <a:lstStyle/>
          <a:p>
            <a:r>
              <a:rPr lang="en-US" b="1" dirty="0"/>
              <a:t>7.2.3 </a:t>
            </a:r>
            <a:r>
              <a:rPr lang="en-US" altLang="zh-CN" b="1" dirty="0"/>
              <a:t>《</a:t>
            </a:r>
            <a:r>
              <a:rPr lang="zh-CN" altLang="en-US" b="1" dirty="0"/>
              <a:t>诛仙</a:t>
            </a:r>
            <a:r>
              <a:rPr lang="en-US" altLang="zh-CN" b="1" dirty="0"/>
              <a:t>》</a:t>
            </a:r>
            <a:r>
              <a:rPr lang="zh-CN" altLang="en-US" b="1" dirty="0"/>
              <a:t>语料库与</a:t>
            </a:r>
            <a:r>
              <a:rPr lang="en-US" b="1" dirty="0"/>
              <a:t>CTB</a:t>
            </a:r>
            <a:r>
              <a:rPr lang="zh-CN" altLang="en-US" b="1" dirty="0"/>
              <a:t>标注集</a:t>
            </a:r>
            <a:endParaRPr 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D17830-F7E2-4249-9970-B84143D4A4A4}"/>
                  </a:ext>
                </a:extLst>
              </p:cNvPr>
              <p:cNvSpPr>
                <a:spLocks noGrp="1"/>
              </p:cNvSpPr>
              <p:nvPr>
                <p:ph idx="1"/>
              </p:nvPr>
            </p:nvSpPr>
            <p:spPr/>
            <p:txBody>
              <a:bodyPr>
                <a:normAutofit/>
              </a:bodyPr>
              <a:lstStyle/>
              <a:p>
                <a:r>
                  <a:rPr lang="zh-CN" altLang="en-US" dirty="0">
                    <a:latin typeface="Cambria" panose="02040503050406030204" pitchFamily="18" charset="0"/>
                    <a:cs typeface="Times New Roman" panose="02020603050405020304" pitchFamily="18" charset="0"/>
                  </a:rPr>
                  <a:t>哈工大张梅山老师公开了网络小说</a:t>
                </a:r>
                <a:r>
                  <a:rPr lang="en-US" altLang="zh-CN" dirty="0">
                    <a:latin typeface="Cambria" panose="02040503050406030204" pitchFamily="18" charset="0"/>
                    <a:cs typeface="Times New Roman" panose="02020603050405020304" pitchFamily="18" charset="0"/>
                  </a:rPr>
                  <a:t>《</a:t>
                </a:r>
                <a:r>
                  <a:rPr lang="zh-CN" altLang="en-US" dirty="0">
                    <a:latin typeface="Cambria" panose="02040503050406030204" pitchFamily="18" charset="0"/>
                    <a:cs typeface="Times New Roman" panose="02020603050405020304" pitchFamily="18" charset="0"/>
                  </a:rPr>
                  <a:t>诛仙</a:t>
                </a:r>
                <a:r>
                  <a:rPr lang="en-US" altLang="zh-CN" dirty="0">
                    <a:latin typeface="Cambria" panose="02040503050406030204" pitchFamily="18" charset="0"/>
                    <a:cs typeface="Times New Roman" panose="02020603050405020304" pitchFamily="18" charset="0"/>
                  </a:rPr>
                  <a:t>》</a:t>
                </a:r>
                <a:r>
                  <a:rPr lang="zh-CN" altLang="en-US" dirty="0">
                    <a:latin typeface="Cambria" panose="02040503050406030204" pitchFamily="18" charset="0"/>
                    <a:cs typeface="Times New Roman" panose="02020603050405020304" pitchFamily="18" charset="0"/>
                  </a:rPr>
                  <a:t>上的标注语料</a:t>
                </a:r>
                <a:endParaRPr lang="en-US" altLang="zh-CN" dirty="0">
                  <a:latin typeface="Cambria" panose="02040503050406030204" pitchFamily="18" charset="0"/>
                  <a:cs typeface="Times New Roman" panose="02020603050405020304" pitchFamily="18" charset="0"/>
                </a:endParaRPr>
              </a:p>
              <a:p>
                <a:pPr lvl="1" latinLnBrk="1">
                  <a:spcAft>
                    <a:spcPts val="1000"/>
                  </a:spcAft>
                </a:pPr>
                <a:r>
                  <a:rPr lang="zh-CN" altLang="en-US" dirty="0">
                    <a:latin typeface="Consolas" panose="020B0609020204030204" pitchFamily="49" charset="0"/>
                    <a:cs typeface="Times New Roman" panose="02020603050405020304" pitchFamily="18" charset="0"/>
                  </a:rPr>
                  <a:t>远处</a:t>
                </a:r>
                <a:r>
                  <a:rPr lang="en-US" dirty="0">
                    <a:latin typeface="Consolas" panose="020B0609020204030204" pitchFamily="49" charset="0"/>
                    <a:cs typeface="Times New Roman" panose="02020603050405020304" pitchFamily="18" charset="0"/>
                  </a:rPr>
                  <a:t>/NN </a:t>
                </a:r>
                <a:r>
                  <a:rPr lang="zh-CN" altLang="en-US" dirty="0">
                    <a:latin typeface="Consolas" panose="020B0609020204030204" pitchFamily="49" charset="0"/>
                    <a:cs typeface="Times New Roman" panose="02020603050405020304" pitchFamily="18" charset="0"/>
                  </a:rPr>
                  <a:t>，</a:t>
                </a:r>
                <a:r>
                  <a:rPr lang="en-US" dirty="0">
                    <a:latin typeface="Consolas" panose="020B0609020204030204" pitchFamily="49" charset="0"/>
                    <a:cs typeface="Times New Roman" panose="02020603050405020304" pitchFamily="18" charset="0"/>
                  </a:rPr>
                  <a:t>/PU </a:t>
                </a:r>
                <a:r>
                  <a:rPr lang="zh-CN" altLang="en-US" dirty="0">
                    <a:latin typeface="Consolas" panose="020B0609020204030204" pitchFamily="49" charset="0"/>
                    <a:cs typeface="Times New Roman" panose="02020603050405020304" pitchFamily="18" charset="0"/>
                  </a:rPr>
                  <a:t>小竹峰</a:t>
                </a:r>
                <a:r>
                  <a:rPr lang="en-US" dirty="0">
                    <a:latin typeface="Consolas" panose="020B0609020204030204" pitchFamily="49" charset="0"/>
                    <a:cs typeface="Times New Roman" panose="02020603050405020304" pitchFamily="18" charset="0"/>
                  </a:rPr>
                  <a:t>/NR </a:t>
                </a:r>
                <a:r>
                  <a:rPr lang="zh-CN" altLang="en-US" dirty="0">
                    <a:latin typeface="Consolas" panose="020B0609020204030204" pitchFamily="49" charset="0"/>
                    <a:cs typeface="Times New Roman" panose="02020603050405020304" pitchFamily="18" charset="0"/>
                  </a:rPr>
                  <a:t>诸</a:t>
                </a:r>
                <a:r>
                  <a:rPr lang="en-US" dirty="0">
                    <a:latin typeface="Consolas" panose="020B0609020204030204" pitchFamily="49" charset="0"/>
                    <a:cs typeface="Times New Roman" panose="02020603050405020304" pitchFamily="18" charset="0"/>
                  </a:rPr>
                  <a:t>/DT </a:t>
                </a:r>
                <a:r>
                  <a:rPr lang="zh-CN" altLang="en-US" dirty="0">
                    <a:latin typeface="Consolas" panose="020B0609020204030204" pitchFamily="49" charset="0"/>
                    <a:cs typeface="Times New Roman" panose="02020603050405020304" pitchFamily="18" charset="0"/>
                  </a:rPr>
                  <a:t>人</a:t>
                </a:r>
                <a:r>
                  <a:rPr lang="en-US" dirty="0">
                    <a:latin typeface="Consolas" panose="020B0609020204030204" pitchFamily="49" charset="0"/>
                    <a:cs typeface="Times New Roman" panose="02020603050405020304" pitchFamily="18" charset="0"/>
                  </a:rPr>
                  <a:t>/NN </a:t>
                </a:r>
                <a:r>
                  <a:rPr lang="zh-CN" altLang="en-US" dirty="0">
                    <a:latin typeface="Consolas" panose="020B0609020204030204" pitchFamily="49" charset="0"/>
                    <a:cs typeface="Times New Roman" panose="02020603050405020304" pitchFamily="18" charset="0"/>
                  </a:rPr>
                  <a:t>处</a:t>
                </a:r>
                <a:r>
                  <a:rPr lang="en-US" dirty="0">
                    <a:latin typeface="Consolas" panose="020B0609020204030204" pitchFamily="49" charset="0"/>
                    <a:cs typeface="Times New Roman" panose="02020603050405020304" pitchFamily="18" charset="0"/>
                  </a:rPr>
                  <a:t>/NN </a:t>
                </a:r>
                <a:r>
                  <a:rPr lang="zh-CN" altLang="en-US" dirty="0">
                    <a:latin typeface="Consolas" panose="020B0609020204030204" pitchFamily="49" charset="0"/>
                    <a:cs typeface="Times New Roman" panose="02020603050405020304" pitchFamily="18" charset="0"/>
                  </a:rPr>
                  <a:t>，</a:t>
                </a:r>
                <a:r>
                  <a:rPr lang="en-US" dirty="0">
                    <a:latin typeface="Consolas" panose="020B0609020204030204" pitchFamily="49" charset="0"/>
                    <a:cs typeface="Times New Roman" panose="02020603050405020304" pitchFamily="18" charset="0"/>
                  </a:rPr>
                  <a:t>/PU </a:t>
                </a:r>
                <a:r>
                  <a:rPr lang="zh-CN" altLang="en-US" dirty="0">
                    <a:latin typeface="Consolas" panose="020B0609020204030204" pitchFamily="49" charset="0"/>
                    <a:cs typeface="Times New Roman" panose="02020603050405020304" pitchFamily="18" charset="0"/>
                  </a:rPr>
                  <a:t>陆雪琪</a:t>
                </a:r>
                <a:r>
                  <a:rPr lang="en-US" dirty="0">
                    <a:latin typeface="Consolas" panose="020B0609020204030204" pitchFamily="49" charset="0"/>
                    <a:cs typeface="Times New Roman" panose="02020603050405020304" pitchFamily="18" charset="0"/>
                  </a:rPr>
                  <a:t>/NR </a:t>
                </a:r>
                <a:r>
                  <a:rPr lang="zh-CN" altLang="en-US" dirty="0">
                    <a:latin typeface="Consolas" panose="020B0609020204030204" pitchFamily="49" charset="0"/>
                    <a:cs typeface="Times New Roman" panose="02020603050405020304" pitchFamily="18" charset="0"/>
                  </a:rPr>
                  <a:t>缓缓</a:t>
                </a:r>
                <a:r>
                  <a:rPr lang="en-US" dirty="0">
                    <a:latin typeface="Consolas" panose="020B0609020204030204" pitchFamily="49" charset="0"/>
                    <a:cs typeface="Times New Roman" panose="02020603050405020304" pitchFamily="18" charset="0"/>
                  </a:rPr>
                  <a:t>/AD </a:t>
                </a:r>
                <a:r>
                  <a:rPr lang="zh-CN" altLang="en-US" dirty="0">
                    <a:latin typeface="Consolas" panose="020B0609020204030204" pitchFamily="49" charset="0"/>
                    <a:cs typeface="Times New Roman" panose="02020603050405020304" pitchFamily="18" charset="0"/>
                  </a:rPr>
                  <a:t>从</a:t>
                </a:r>
                <a:r>
                  <a:rPr lang="en-US" dirty="0">
                    <a:latin typeface="Consolas" panose="020B0609020204030204" pitchFamily="49" charset="0"/>
                    <a:cs typeface="Times New Roman" panose="02020603050405020304" pitchFamily="18" charset="0"/>
                  </a:rPr>
                  <a:t>/P </a:t>
                </a:r>
                <a:r>
                  <a:rPr lang="zh-CN" altLang="en-US" dirty="0">
                    <a:latin typeface="Consolas" panose="020B0609020204030204" pitchFamily="49" charset="0"/>
                    <a:cs typeface="Times New Roman" panose="02020603050405020304" pitchFamily="18" charset="0"/>
                  </a:rPr>
                  <a:t>张小凡</a:t>
                </a:r>
                <a:r>
                  <a:rPr lang="en-US" dirty="0">
                    <a:latin typeface="Consolas" panose="020B0609020204030204" pitchFamily="49" charset="0"/>
                    <a:cs typeface="Times New Roman" panose="02020603050405020304" pitchFamily="18" charset="0"/>
                  </a:rPr>
                  <a:t>/NR </a:t>
                </a:r>
                <a:r>
                  <a:rPr lang="zh-CN" altLang="en-US" dirty="0">
                    <a:latin typeface="Consolas" panose="020B0609020204030204" pitchFamily="49" charset="0"/>
                    <a:cs typeface="Times New Roman" panose="02020603050405020304" pitchFamily="18" charset="0"/>
                  </a:rPr>
                  <a:t>身上</a:t>
                </a:r>
                <a:r>
                  <a:rPr lang="en-US" dirty="0">
                    <a:latin typeface="Consolas" panose="020B0609020204030204" pitchFamily="49" charset="0"/>
                    <a:cs typeface="Times New Roman" panose="02020603050405020304" pitchFamily="18" charset="0"/>
                  </a:rPr>
                  <a:t>/NN </a:t>
                </a:r>
                <a:r>
                  <a:rPr lang="zh-CN" altLang="en-US" dirty="0">
                    <a:latin typeface="Consolas" panose="020B0609020204030204" pitchFamily="49" charset="0"/>
                    <a:cs typeface="Times New Roman" panose="02020603050405020304" pitchFamily="18" charset="0"/>
                  </a:rPr>
                  <a:t>收回</a:t>
                </a:r>
                <a:r>
                  <a:rPr lang="en-US" dirty="0">
                    <a:latin typeface="Consolas" panose="020B0609020204030204" pitchFamily="49" charset="0"/>
                    <a:cs typeface="Times New Roman" panose="02020603050405020304" pitchFamily="18" charset="0"/>
                  </a:rPr>
                  <a:t>/VV </a:t>
                </a:r>
                <a:r>
                  <a:rPr lang="zh-CN" altLang="en-US" dirty="0">
                    <a:latin typeface="Consolas" panose="020B0609020204030204" pitchFamily="49" charset="0"/>
                    <a:cs typeface="Times New Roman" panose="02020603050405020304" pitchFamily="18" charset="0"/>
                  </a:rPr>
                  <a:t>目光</a:t>
                </a:r>
                <a:r>
                  <a:rPr lang="en-US" dirty="0">
                    <a:latin typeface="Consolas" panose="020B0609020204030204" pitchFamily="49" charset="0"/>
                    <a:cs typeface="Times New Roman" panose="02020603050405020304" pitchFamily="18" charset="0"/>
                  </a:rPr>
                  <a:t>/NN </a:t>
                </a:r>
                <a:r>
                  <a:rPr lang="zh-CN" altLang="en-US" dirty="0">
                    <a:latin typeface="Consolas" panose="020B0609020204030204" pitchFamily="49" charset="0"/>
                    <a:cs typeface="Times New Roman" panose="02020603050405020304" pitchFamily="18" charset="0"/>
                  </a:rPr>
                  <a:t>，</a:t>
                </a:r>
                <a:r>
                  <a:rPr lang="en-US" dirty="0">
                    <a:latin typeface="Consolas" panose="020B0609020204030204" pitchFamily="49" charset="0"/>
                    <a:cs typeface="Times New Roman" panose="02020603050405020304" pitchFamily="18" charset="0"/>
                  </a:rPr>
                  <a:t>/PU </a:t>
                </a:r>
                <a:r>
                  <a:rPr lang="zh-CN" altLang="en-US" dirty="0">
                    <a:latin typeface="Consolas" panose="020B0609020204030204" pitchFamily="49" charset="0"/>
                    <a:cs typeface="Times New Roman" panose="02020603050405020304" pitchFamily="18" charset="0"/>
                  </a:rPr>
                  <a:t>落到</a:t>
                </a:r>
                <a:r>
                  <a:rPr lang="en-US" dirty="0">
                    <a:latin typeface="Consolas" panose="020B0609020204030204" pitchFamily="49" charset="0"/>
                    <a:cs typeface="Times New Roman" panose="02020603050405020304" pitchFamily="18" charset="0"/>
                  </a:rPr>
                  <a:t>/VV </a:t>
                </a:r>
                <a:r>
                  <a:rPr lang="zh-CN" altLang="en-US" dirty="0">
                    <a:latin typeface="Consolas" panose="020B0609020204030204" pitchFamily="49" charset="0"/>
                    <a:cs typeface="Times New Roman" panose="02020603050405020304" pitchFamily="18" charset="0"/>
                  </a:rPr>
                  <a:t>了</a:t>
                </a:r>
                <a:r>
                  <a:rPr lang="en-US" dirty="0">
                    <a:latin typeface="Consolas" panose="020B0609020204030204" pitchFamily="49" charset="0"/>
                    <a:cs typeface="Times New Roman" panose="02020603050405020304" pitchFamily="18" charset="0"/>
                  </a:rPr>
                  <a:t>/AS </a:t>
                </a:r>
                <a:r>
                  <a:rPr lang="zh-CN" altLang="en-US" dirty="0">
                    <a:latin typeface="Consolas" panose="020B0609020204030204" pitchFamily="49" charset="0"/>
                    <a:cs typeface="Times New Roman" panose="02020603050405020304" pitchFamily="18" charset="0"/>
                  </a:rPr>
                  <a:t>前方</a:t>
                </a:r>
                <a:r>
                  <a:rPr lang="en-US" dirty="0">
                    <a:latin typeface="Consolas" panose="020B0609020204030204" pitchFamily="49" charset="0"/>
                    <a:cs typeface="Times New Roman" panose="02020603050405020304" pitchFamily="18" charset="0"/>
                  </a:rPr>
                  <a:t>/NN </a:t>
                </a:r>
                <a:r>
                  <a:rPr lang="zh-CN" altLang="en-US" dirty="0">
                    <a:latin typeface="Consolas" panose="020B0609020204030204" pitchFamily="49" charset="0"/>
                    <a:cs typeface="Times New Roman" panose="02020603050405020304" pitchFamily="18" charset="0"/>
                  </a:rPr>
                  <a:t>碧瑶</a:t>
                </a:r>
                <a:r>
                  <a:rPr lang="en-US" dirty="0">
                    <a:latin typeface="Consolas" panose="020B0609020204030204" pitchFamily="49" charset="0"/>
                    <a:cs typeface="Times New Roman" panose="02020603050405020304" pitchFamily="18" charset="0"/>
                  </a:rPr>
                  <a:t>/NR </a:t>
                </a:r>
                <a:r>
                  <a:rPr lang="zh-CN" altLang="en-US" dirty="0">
                    <a:latin typeface="Consolas" panose="020B0609020204030204" pitchFamily="49" charset="0"/>
                    <a:cs typeface="Times New Roman" panose="02020603050405020304" pitchFamily="18" charset="0"/>
                  </a:rPr>
                  <a:t>的</a:t>
                </a:r>
                <a:r>
                  <a:rPr lang="en-US" dirty="0">
                    <a:latin typeface="Consolas" panose="020B0609020204030204" pitchFamily="49" charset="0"/>
                    <a:cs typeface="Times New Roman" panose="02020603050405020304" pitchFamily="18" charset="0"/>
                  </a:rPr>
                  <a:t>/DEG </a:t>
                </a:r>
                <a:r>
                  <a:rPr lang="zh-CN" altLang="en-US" dirty="0">
                    <a:latin typeface="Consolas" panose="020B0609020204030204" pitchFamily="49" charset="0"/>
                    <a:cs typeface="Times New Roman" panose="02020603050405020304" pitchFamily="18" charset="0"/>
                  </a:rPr>
                  <a:t>身上</a:t>
                </a:r>
                <a:r>
                  <a:rPr lang="en-US" dirty="0">
                    <a:latin typeface="Consolas" panose="020B0609020204030204" pitchFamily="49" charset="0"/>
                    <a:cs typeface="Times New Roman" panose="02020603050405020304" pitchFamily="18" charset="0"/>
                  </a:rPr>
                  <a:t>/NN </a:t>
                </a:r>
                <a:r>
                  <a:rPr lang="zh-CN" altLang="en-US" dirty="0">
                    <a:latin typeface="Consolas" panose="020B0609020204030204" pitchFamily="49" charset="0"/>
                    <a:cs typeface="Times New Roman" panose="02020603050405020304" pitchFamily="18" charset="0"/>
                  </a:rPr>
                  <a:t>，</a:t>
                </a:r>
                <a:r>
                  <a:rPr lang="en-US" dirty="0">
                    <a:latin typeface="Consolas" panose="020B0609020204030204" pitchFamily="49" charset="0"/>
                    <a:cs typeface="Times New Roman" panose="02020603050405020304" pitchFamily="18" charset="0"/>
                  </a:rPr>
                  <a:t>/PU </a:t>
                </a:r>
                <a:r>
                  <a:rPr lang="zh-CN" altLang="en-US" dirty="0">
                    <a:latin typeface="Consolas" panose="020B0609020204030204" pitchFamily="49" charset="0"/>
                    <a:cs typeface="Times New Roman" panose="02020603050405020304" pitchFamily="18" charset="0"/>
                  </a:rPr>
                  <a:t>默默</a:t>
                </a:r>
                <a:r>
                  <a:rPr lang="en-US" dirty="0">
                    <a:latin typeface="Consolas" panose="020B0609020204030204" pitchFamily="49" charset="0"/>
                    <a:cs typeface="Times New Roman" panose="02020603050405020304" pitchFamily="18" charset="0"/>
                  </a:rPr>
                  <a:t>/AD </a:t>
                </a:r>
                <a:r>
                  <a:rPr lang="zh-CN" altLang="en-US" dirty="0">
                    <a:latin typeface="Consolas" panose="020B0609020204030204" pitchFamily="49" charset="0"/>
                    <a:cs typeface="Times New Roman" panose="02020603050405020304" pitchFamily="18" charset="0"/>
                  </a:rPr>
                  <a:t>端详</a:t>
                </a:r>
                <a:r>
                  <a:rPr lang="en-US" dirty="0">
                    <a:latin typeface="Consolas" panose="020B0609020204030204" pitchFamily="49" charset="0"/>
                    <a:cs typeface="Times New Roman" panose="02020603050405020304" pitchFamily="18" charset="0"/>
                  </a:rPr>
                  <a:t>/VV </a:t>
                </a:r>
                <a:r>
                  <a:rPr lang="zh-CN" altLang="en-US" dirty="0">
                    <a:latin typeface="Consolas" panose="020B0609020204030204" pitchFamily="49" charset="0"/>
                    <a:cs typeface="Times New Roman" panose="02020603050405020304" pitchFamily="18" charset="0"/>
                  </a:rPr>
                  <a:t>著</a:t>
                </a:r>
                <a:r>
                  <a:rPr lang="en-US" dirty="0">
                    <a:latin typeface="Consolas" panose="020B0609020204030204" pitchFamily="49" charset="0"/>
                    <a:cs typeface="Times New Roman" panose="02020603050405020304" pitchFamily="18" charset="0"/>
                  </a:rPr>
                  <a:t>/AS </a:t>
                </a:r>
                <a:r>
                  <a:rPr lang="zh-CN" altLang="en-US" dirty="0">
                    <a:latin typeface="Consolas" panose="020B0609020204030204" pitchFamily="49" charset="0"/>
                    <a:cs typeface="Times New Roman" panose="02020603050405020304" pitchFamily="18" charset="0"/>
                  </a:rPr>
                  <a:t>她</a:t>
                </a:r>
                <a:r>
                  <a:rPr lang="en-US" dirty="0">
                    <a:latin typeface="Consolas" panose="020B0609020204030204" pitchFamily="49" charset="0"/>
                    <a:cs typeface="Times New Roman" panose="02020603050405020304" pitchFamily="18" charset="0"/>
                  </a:rPr>
                  <a:t>/PN </a:t>
                </a:r>
                <a:r>
                  <a:rPr lang="zh-CN" altLang="en-US" dirty="0">
                    <a:latin typeface="Consolas" panose="020B0609020204030204" pitchFamily="49" charset="0"/>
                    <a:cs typeface="Times New Roman" panose="02020603050405020304" pitchFamily="18" charset="0"/>
                  </a:rPr>
                  <a:t>。</a:t>
                </a:r>
                <a:r>
                  <a:rPr lang="en-US" dirty="0">
                    <a:latin typeface="Consolas" panose="020B0609020204030204" pitchFamily="49" charset="0"/>
                    <a:cs typeface="Times New Roman" panose="02020603050405020304" pitchFamily="18" charset="0"/>
                  </a:rPr>
                  <a:t>/PU</a:t>
                </a:r>
                <a:endParaRPr lang="en-US" altLang="zh-CN" dirty="0">
                  <a:latin typeface="Cambria" panose="02040503050406030204" pitchFamily="18" charset="0"/>
                  <a:cs typeface="Times New Roman" panose="02020603050405020304" pitchFamily="18" charset="0"/>
                </a:endParaRPr>
              </a:p>
              <a:p>
                <a:r>
                  <a:rPr lang="en-US" altLang="zh-CN" dirty="0">
                    <a:latin typeface="Cambria" panose="02040503050406030204" pitchFamily="18" charset="0"/>
                    <a:cs typeface="Times New Roman" panose="02020603050405020304" pitchFamily="18" charset="0"/>
                  </a:rPr>
                  <a:t>《</a:t>
                </a:r>
                <a:r>
                  <a:rPr lang="zh-CN" altLang="en-US" dirty="0">
                    <a:latin typeface="Cambria" panose="02040503050406030204" pitchFamily="18" charset="0"/>
                    <a:cs typeface="Times New Roman" panose="02020603050405020304" pitchFamily="18" charset="0"/>
                  </a:rPr>
                  <a:t>诛仙</a:t>
                </a:r>
                <a:r>
                  <a:rPr lang="en-US" altLang="zh-CN" dirty="0">
                    <a:latin typeface="Cambria" panose="02040503050406030204" pitchFamily="18" charset="0"/>
                    <a:cs typeface="Times New Roman" panose="02020603050405020304" pitchFamily="18" charset="0"/>
                  </a:rPr>
                  <a:t>》</a:t>
                </a:r>
                <a:r>
                  <a:rPr lang="zh-CN" altLang="en-US" dirty="0">
                    <a:latin typeface="Cambria" panose="02040503050406030204" pitchFamily="18" charset="0"/>
                    <a:cs typeface="Times New Roman" panose="02020603050405020304" pitchFamily="18" charset="0"/>
                  </a:rPr>
                  <a:t>语料库采用的标注集与</a:t>
                </a:r>
                <a:r>
                  <a:rPr lang="en-US" dirty="0">
                    <a:latin typeface="Cambria" panose="02040503050406030204" pitchFamily="18" charset="0"/>
                    <a:cs typeface="Times New Roman" panose="02020603050405020304" pitchFamily="18" charset="0"/>
                  </a:rPr>
                  <a:t>CTB</a:t>
                </a:r>
                <a:r>
                  <a:rPr lang="zh-CN" altLang="en-US" dirty="0">
                    <a:latin typeface="Cambria" panose="02040503050406030204" pitchFamily="18" charset="0"/>
                    <a:cs typeface="Times New Roman" panose="02020603050405020304" pitchFamily="18" charset="0"/>
                  </a:rPr>
                  <a:t>（</a:t>
                </a:r>
                <a:r>
                  <a:rPr lang="en-US" dirty="0">
                    <a:latin typeface="Cambria" panose="02040503050406030204" pitchFamily="18" charset="0"/>
                    <a:cs typeface="Times New Roman" panose="02020603050405020304" pitchFamily="18" charset="0"/>
                  </a:rPr>
                  <a:t>Chinese Treebank</a:t>
                </a:r>
                <a:r>
                  <a:rPr lang="zh-CN" altLang="en-US" dirty="0">
                    <a:latin typeface="Cambria" panose="02040503050406030204" pitchFamily="18" charset="0"/>
                    <a:cs typeface="Times New Roman" panose="02020603050405020304" pitchFamily="18" charset="0"/>
                  </a:rPr>
                  <a:t>，中文树库）相同，一共</a:t>
                </a:r>
                <a14:m>
                  <m:oMath xmlns:m="http://schemas.openxmlformats.org/officeDocument/2006/math">
                    <m:r>
                      <a:rPr lang="en-US" i="1">
                        <a:latin typeface="Cambria Math" panose="02040503050406030204" pitchFamily="18" charset="0"/>
                        <a:cs typeface="Times New Roman" panose="02020603050405020304" pitchFamily="18" charset="0"/>
                      </a:rPr>
                      <m:t>33</m:t>
                    </m:r>
                  </m:oMath>
                </a14:m>
                <a:r>
                  <a:rPr lang="zh-CN" altLang="en-US" dirty="0">
                    <a:latin typeface="Cambria" panose="02040503050406030204" pitchFamily="18" charset="0"/>
                    <a:cs typeface="Times New Roman" panose="02020603050405020304" pitchFamily="18" charset="0"/>
                  </a:rPr>
                  <a:t>种词类</a:t>
                </a:r>
                <a:endParaRPr lang="en-US" dirty="0"/>
              </a:p>
            </p:txBody>
          </p:sp>
        </mc:Choice>
        <mc:Fallback xmlns="">
          <p:sp>
            <p:nvSpPr>
              <p:cNvPr id="3" name="Content Placeholder 2">
                <a:extLst>
                  <a:ext uri="{FF2B5EF4-FFF2-40B4-BE49-F238E27FC236}">
                    <a16:creationId xmlns:a16="http://schemas.microsoft.com/office/drawing/2014/main" id="{90D17830-F7E2-4249-9970-B84143D4A4A4}"/>
                  </a:ext>
                </a:extLst>
              </p:cNvPr>
              <p:cNvSpPr>
                <a:spLocks noGrp="1" noRot="1" noChangeAspect="1" noMove="1" noResize="1" noEditPoints="1" noAdjustHandles="1" noChangeArrowheads="1" noChangeShapeType="1" noTextEdit="1"/>
              </p:cNvSpPr>
              <p:nvPr>
                <p:ph idx="1"/>
              </p:nvPr>
            </p:nvSpPr>
            <p:spPr>
              <a:blipFill>
                <a:blip r:embed="rId3"/>
                <a:stretch>
                  <a:fillRect l="-965" t="-3216" r="-217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4"/>
              </a:rPr>
              <a:t>《</a:t>
            </a:r>
            <a:r>
              <a:rPr lang="zh-CN" altLang="en-US" dirty="0">
                <a:hlinkClick r:id="rId4"/>
              </a:rPr>
              <a:t>自然语言处理入门</a:t>
            </a:r>
            <a:r>
              <a:rPr lang="en-US" altLang="zh-CN" dirty="0">
                <a:hlinkClick r:id="rId4"/>
              </a:rPr>
              <a:t>》</a:t>
            </a:r>
            <a:endParaRPr lang="en-US" dirty="0"/>
          </a:p>
        </p:txBody>
      </p:sp>
      <p:pic>
        <p:nvPicPr>
          <p:cNvPr id="7" name="Picture 6">
            <a:hlinkClick r:id="rId4"/>
            <a:extLst>
              <a:ext uri="{FF2B5EF4-FFF2-40B4-BE49-F238E27FC236}">
                <a16:creationId xmlns:a16="http://schemas.microsoft.com/office/drawing/2014/main" id="{810BCE41-2D21-2542-BDE7-B865E9839A7D}"/>
              </a:ext>
            </a:extLst>
          </p:cNvPr>
          <p:cNvPicPr>
            <a:picLocks noChangeAspect="1"/>
          </p:cNvPicPr>
          <p:nvPr/>
        </p:nvPicPr>
        <p:blipFill>
          <a:blip r:embed="rId5"/>
          <a:stretch>
            <a:fillRect/>
          </a:stretch>
        </p:blipFill>
        <p:spPr>
          <a:xfrm>
            <a:off x="11510963" y="6198393"/>
            <a:ext cx="681037" cy="681037"/>
          </a:xfrm>
          <a:prstGeom prst="rect">
            <a:avLst/>
          </a:prstGeom>
        </p:spPr>
      </p:pic>
    </p:spTree>
    <p:extLst>
      <p:ext uri="{BB962C8B-B14F-4D97-AF65-F5344CB8AC3E}">
        <p14:creationId xmlns:p14="http://schemas.microsoft.com/office/powerpoint/2010/main" val="3423336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p:txBody>
          <a:bodyPr/>
          <a:lstStyle/>
          <a:p>
            <a:r>
              <a:rPr lang="en-US" b="1" dirty="0"/>
              <a:t>7.3 </a:t>
            </a:r>
            <a:r>
              <a:rPr lang="zh-CN" altLang="en-US" b="1" dirty="0"/>
              <a:t>序列标注模型应用于词性标注</a:t>
            </a:r>
            <a:endParaRPr lang="en-US" b="1" dirty="0"/>
          </a:p>
        </p:txBody>
      </p:sp>
      <p:sp>
        <p:nvSpPr>
          <p:cNvPr id="3" name="Content Placeholder 2">
            <a:extLst>
              <a:ext uri="{FF2B5EF4-FFF2-40B4-BE49-F238E27FC236}">
                <a16:creationId xmlns:a16="http://schemas.microsoft.com/office/drawing/2014/main" id="{90D17830-F7E2-4249-9970-B84143D4A4A4}"/>
              </a:ext>
            </a:extLst>
          </p:cNvPr>
          <p:cNvSpPr>
            <a:spLocks noGrp="1"/>
          </p:cNvSpPr>
          <p:nvPr>
            <p:ph idx="1"/>
          </p:nvPr>
        </p:nvSpPr>
        <p:spPr/>
        <p:txBody>
          <a:bodyPr>
            <a:normAutofit/>
          </a:bodyPr>
          <a:lstStyle/>
          <a:p>
            <a:pPr>
              <a:spcBef>
                <a:spcPts val="900"/>
              </a:spcBef>
              <a:spcAft>
                <a:spcPts val="900"/>
              </a:spcAft>
            </a:pPr>
            <a:r>
              <a:rPr lang="en-US" dirty="0" err="1">
                <a:latin typeface="Cambria" panose="02040503050406030204" pitchFamily="18" charset="0"/>
                <a:cs typeface="Times New Roman" panose="02020603050405020304" pitchFamily="18" charset="0"/>
              </a:rPr>
              <a:t>HanLP</a:t>
            </a:r>
            <a:r>
              <a:rPr lang="zh-CN" altLang="en-US" dirty="0">
                <a:latin typeface="Cambria" panose="02040503050406030204" pitchFamily="18" charset="0"/>
                <a:cs typeface="Times New Roman" panose="02020603050405020304" pitchFamily="18" charset="0"/>
              </a:rPr>
              <a:t>中词性标注由</a:t>
            </a:r>
            <a:r>
              <a:rPr lang="en-US" sz="2400" dirty="0" err="1">
                <a:latin typeface="Consolas" panose="020B0609020204030204" pitchFamily="49" charset="0"/>
                <a:cs typeface="Times New Roman" panose="02020603050405020304" pitchFamily="18" charset="0"/>
              </a:rPr>
              <a:t>POSTagger</a:t>
            </a:r>
            <a:r>
              <a:rPr lang="zh-CN" altLang="en-US" dirty="0">
                <a:latin typeface="Cambria" panose="02040503050406030204" pitchFamily="18" charset="0"/>
                <a:cs typeface="Times New Roman" panose="02020603050405020304" pitchFamily="18" charset="0"/>
              </a:rPr>
              <a:t>接口提供</a:t>
            </a:r>
            <a:endParaRPr lang="en-US" dirty="0">
              <a:latin typeface="Cambria" panose="020405030504060302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pic>
        <p:nvPicPr>
          <p:cNvPr id="6" name="Picture">
            <a:extLst>
              <a:ext uri="{FF2B5EF4-FFF2-40B4-BE49-F238E27FC236}">
                <a16:creationId xmlns:a16="http://schemas.microsoft.com/office/drawing/2014/main" id="{FF1F65F4-3366-B640-B46A-709EFFD6D328}"/>
              </a:ext>
            </a:extLst>
          </p:cNvPr>
          <p:cNvPicPr/>
          <p:nvPr/>
        </p:nvPicPr>
        <p:blipFill>
          <a:blip r:embed="rId5"/>
          <a:stretch>
            <a:fillRect/>
          </a:stretch>
        </p:blipFill>
        <p:spPr bwMode="auto">
          <a:xfrm>
            <a:off x="1244663" y="2663711"/>
            <a:ext cx="9702673" cy="2675165"/>
          </a:xfrm>
          <a:prstGeom prst="rect">
            <a:avLst/>
          </a:prstGeom>
          <a:noFill/>
          <a:ln w="9525">
            <a:noFill/>
            <a:headEnd/>
            <a:tailEnd/>
          </a:ln>
        </p:spPr>
      </p:pic>
    </p:spTree>
    <p:extLst>
      <p:ext uri="{BB962C8B-B14F-4D97-AF65-F5344CB8AC3E}">
        <p14:creationId xmlns:p14="http://schemas.microsoft.com/office/powerpoint/2010/main" val="1525146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p:txBody>
          <a:bodyPr/>
          <a:lstStyle/>
          <a:p>
            <a:r>
              <a:rPr lang="en-US" b="1" dirty="0"/>
              <a:t>7.3.1 </a:t>
            </a:r>
            <a:r>
              <a:rPr lang="zh-CN" altLang="en-US" b="1" dirty="0"/>
              <a:t>基于隐马尔可夫模型的词性标注</a:t>
            </a:r>
            <a:endParaRPr lang="en-US" b="1" dirty="0"/>
          </a:p>
        </p:txBody>
      </p:sp>
      <p:sp>
        <p:nvSpPr>
          <p:cNvPr id="3" name="Content Placeholder 2">
            <a:extLst>
              <a:ext uri="{FF2B5EF4-FFF2-40B4-BE49-F238E27FC236}">
                <a16:creationId xmlns:a16="http://schemas.microsoft.com/office/drawing/2014/main" id="{90D17830-F7E2-4249-9970-B84143D4A4A4}"/>
              </a:ext>
            </a:extLst>
          </p:cNvPr>
          <p:cNvSpPr>
            <a:spLocks noGrp="1"/>
          </p:cNvSpPr>
          <p:nvPr>
            <p:ph idx="1"/>
          </p:nvPr>
        </p:nvSpPr>
        <p:spPr/>
        <p:txBody>
          <a:bodyPr>
            <a:normAutofit/>
          </a:bodyPr>
          <a:lstStyle/>
          <a:p>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pic>
        <p:nvPicPr>
          <p:cNvPr id="6" name="Picture">
            <a:extLst>
              <a:ext uri="{FF2B5EF4-FFF2-40B4-BE49-F238E27FC236}">
                <a16:creationId xmlns:a16="http://schemas.microsoft.com/office/drawing/2014/main" id="{D406C0DB-CB3C-BE45-9DA9-C38C6ED1B696}"/>
              </a:ext>
            </a:extLst>
          </p:cNvPr>
          <p:cNvPicPr/>
          <p:nvPr/>
        </p:nvPicPr>
        <p:blipFill>
          <a:blip r:embed="rId5"/>
          <a:stretch>
            <a:fillRect/>
          </a:stretch>
        </p:blipFill>
        <p:spPr bwMode="auto">
          <a:xfrm>
            <a:off x="1734620" y="1825625"/>
            <a:ext cx="8722760" cy="4305305"/>
          </a:xfrm>
          <a:prstGeom prst="rect">
            <a:avLst/>
          </a:prstGeom>
          <a:noFill/>
          <a:ln w="9525">
            <a:noFill/>
            <a:headEnd/>
            <a:tailEnd/>
          </a:ln>
        </p:spPr>
      </p:pic>
    </p:spTree>
    <p:extLst>
      <p:ext uri="{BB962C8B-B14F-4D97-AF65-F5344CB8AC3E}">
        <p14:creationId xmlns:p14="http://schemas.microsoft.com/office/powerpoint/2010/main" val="2201316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p:txBody>
          <a:bodyPr/>
          <a:lstStyle/>
          <a:p>
            <a:r>
              <a:rPr lang="en-US" b="1" dirty="0"/>
              <a:t>7.3.2 </a:t>
            </a:r>
            <a:r>
              <a:rPr lang="zh-CN" altLang="en-US" b="1" dirty="0"/>
              <a:t>基于感知机的词性标注</a:t>
            </a:r>
            <a:endParaRPr lang="en-US" b="1" dirty="0"/>
          </a:p>
        </p:txBody>
      </p:sp>
      <p:sp>
        <p:nvSpPr>
          <p:cNvPr id="3" name="Content Placeholder 2">
            <a:extLst>
              <a:ext uri="{FF2B5EF4-FFF2-40B4-BE49-F238E27FC236}">
                <a16:creationId xmlns:a16="http://schemas.microsoft.com/office/drawing/2014/main" id="{90D17830-F7E2-4249-9970-B84143D4A4A4}"/>
              </a:ext>
            </a:extLst>
          </p:cNvPr>
          <p:cNvSpPr>
            <a:spLocks noGrp="1"/>
          </p:cNvSpPr>
          <p:nvPr>
            <p:ph idx="1"/>
          </p:nvPr>
        </p:nvSpPr>
        <p:spPr/>
        <p:txBody>
          <a:bodyPr>
            <a:normAutofit/>
          </a:bodyPr>
          <a:lstStyle/>
          <a:p>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pic>
        <p:nvPicPr>
          <p:cNvPr id="6" name="Picture">
            <a:extLst>
              <a:ext uri="{FF2B5EF4-FFF2-40B4-BE49-F238E27FC236}">
                <a16:creationId xmlns:a16="http://schemas.microsoft.com/office/drawing/2014/main" id="{D406C0DB-CB3C-BE45-9DA9-C38C6ED1B696}"/>
              </a:ext>
            </a:extLst>
          </p:cNvPr>
          <p:cNvPicPr/>
          <p:nvPr/>
        </p:nvPicPr>
        <p:blipFill>
          <a:blip r:embed="rId5"/>
          <a:srcRect/>
          <a:stretch/>
        </p:blipFill>
        <p:spPr bwMode="auto">
          <a:xfrm>
            <a:off x="1734620" y="2046809"/>
            <a:ext cx="8722760" cy="3862936"/>
          </a:xfrm>
          <a:prstGeom prst="rect">
            <a:avLst/>
          </a:prstGeom>
          <a:noFill/>
          <a:ln w="9525">
            <a:noFill/>
            <a:headEnd/>
            <a:tailEnd/>
          </a:ln>
        </p:spPr>
      </p:pic>
    </p:spTree>
    <p:extLst>
      <p:ext uri="{BB962C8B-B14F-4D97-AF65-F5344CB8AC3E}">
        <p14:creationId xmlns:p14="http://schemas.microsoft.com/office/powerpoint/2010/main" val="200221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p:txBody>
          <a:bodyPr/>
          <a:lstStyle/>
          <a:p>
            <a:r>
              <a:rPr lang="en-US" b="1" dirty="0"/>
              <a:t>7.3.3 </a:t>
            </a:r>
            <a:r>
              <a:rPr lang="zh-CN" altLang="en-US" b="1" dirty="0"/>
              <a:t>基于条件随机场的词性标注</a:t>
            </a:r>
            <a:endParaRPr lang="en-US" b="1" dirty="0"/>
          </a:p>
        </p:txBody>
      </p:sp>
      <p:sp>
        <p:nvSpPr>
          <p:cNvPr id="3" name="Content Placeholder 2">
            <a:extLst>
              <a:ext uri="{FF2B5EF4-FFF2-40B4-BE49-F238E27FC236}">
                <a16:creationId xmlns:a16="http://schemas.microsoft.com/office/drawing/2014/main" id="{90D17830-F7E2-4249-9970-B84143D4A4A4}"/>
              </a:ext>
            </a:extLst>
          </p:cNvPr>
          <p:cNvSpPr>
            <a:spLocks noGrp="1"/>
          </p:cNvSpPr>
          <p:nvPr>
            <p:ph idx="1"/>
          </p:nvPr>
        </p:nvSpPr>
        <p:spPr/>
        <p:txBody>
          <a:bodyPr>
            <a:normAutofit/>
          </a:bodyPr>
          <a:lstStyle/>
          <a:p>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pic>
        <p:nvPicPr>
          <p:cNvPr id="6" name="Picture">
            <a:extLst>
              <a:ext uri="{FF2B5EF4-FFF2-40B4-BE49-F238E27FC236}">
                <a16:creationId xmlns:a16="http://schemas.microsoft.com/office/drawing/2014/main" id="{D406C0DB-CB3C-BE45-9DA9-C38C6ED1B696}"/>
              </a:ext>
            </a:extLst>
          </p:cNvPr>
          <p:cNvPicPr/>
          <p:nvPr/>
        </p:nvPicPr>
        <p:blipFill>
          <a:blip r:embed="rId5"/>
          <a:srcRect/>
          <a:stretch/>
        </p:blipFill>
        <p:spPr bwMode="auto">
          <a:xfrm>
            <a:off x="1734620" y="2244109"/>
            <a:ext cx="8722760" cy="3468335"/>
          </a:xfrm>
          <a:prstGeom prst="rect">
            <a:avLst/>
          </a:prstGeom>
          <a:noFill/>
          <a:ln w="9525">
            <a:noFill/>
            <a:headEnd/>
            <a:tailEnd/>
          </a:ln>
        </p:spPr>
      </p:pic>
    </p:spTree>
    <p:extLst>
      <p:ext uri="{BB962C8B-B14F-4D97-AF65-F5344CB8AC3E}">
        <p14:creationId xmlns:p14="http://schemas.microsoft.com/office/powerpoint/2010/main" val="2551590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p:txBody>
          <a:bodyPr/>
          <a:lstStyle/>
          <a:p>
            <a:r>
              <a:rPr lang="en-US" b="1" dirty="0"/>
              <a:t>7.3.4 </a:t>
            </a:r>
            <a:r>
              <a:rPr lang="zh-CN" altLang="en-US" b="1" dirty="0"/>
              <a:t>词性标注评测</a:t>
            </a:r>
            <a:endParaRPr 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D17830-F7E2-4249-9970-B84143D4A4A4}"/>
                  </a:ext>
                </a:extLst>
              </p:cNvPr>
              <p:cNvSpPr>
                <a:spLocks noGrp="1"/>
              </p:cNvSpPr>
              <p:nvPr>
                <p:ph idx="1"/>
              </p:nvPr>
            </p:nvSpPr>
            <p:spPr/>
            <p:txBody>
              <a:bodyPr>
                <a:normAutofit/>
              </a:bodyPr>
              <a:lstStyle/>
              <a:p>
                <a:pPr marL="0" indent="0">
                  <a:spcBef>
                    <a:spcPts val="180"/>
                  </a:spcBef>
                  <a:spcAft>
                    <a:spcPts val="180"/>
                  </a:spcAft>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Times New Roman" panose="02020603050405020304" pitchFamily="18" charset="0"/>
                        </a:rPr>
                        <m:t>𝐴𝑐𝑐𝑢𝑟𝑎𝑐𝑦</m:t>
                      </m:r>
                      <m:r>
                        <a:rPr lang="en-US" i="1">
                          <a:latin typeface="Cambria Math" panose="02040503050406030204" pitchFamily="18" charset="0"/>
                          <a:cs typeface="Times New Roman" panose="02020603050405020304" pitchFamily="18" charset="0"/>
                        </a:rPr>
                        <m:t>=</m:t>
                      </m:r>
                      <m:f>
                        <m:fPr>
                          <m:ctrlPr>
                            <a:rPr lang="en-US" i="1">
                              <a:latin typeface="Cambria Math" panose="02040503050406030204" pitchFamily="18" charset="0"/>
                              <a:cs typeface="Times New Roman" panose="02020603050405020304" pitchFamily="18" charset="0"/>
                            </a:rPr>
                          </m:ctrlPr>
                        </m:fPr>
                        <m:num>
                          <m:r>
                            <a:rPr lang="en-US">
                              <a:latin typeface="Cambria Math" panose="02040503050406030204" pitchFamily="18" charset="0"/>
                              <a:cs typeface="Times New Roman" panose="02020603050405020304" pitchFamily="18" charset="0"/>
                            </a:rPr>
                            <m:t>预测正确的标签总数</m:t>
                          </m:r>
                        </m:num>
                        <m:den>
                          <m:r>
                            <a:rPr lang="en-US">
                              <a:latin typeface="Cambria Math" panose="02040503050406030204" pitchFamily="18" charset="0"/>
                              <a:cs typeface="Times New Roman" panose="02020603050405020304" pitchFamily="18" charset="0"/>
                            </a:rPr>
                            <m:t>标签总数</m:t>
                          </m:r>
                        </m:den>
                      </m:f>
                    </m:oMath>
                  </m:oMathPara>
                </a14:m>
                <a:endParaRPr lang="en-US" dirty="0">
                  <a:latin typeface="Cambria" panose="020405030504060302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90D17830-F7E2-4249-9970-B84143D4A4A4}"/>
                  </a:ext>
                </a:extLst>
              </p:cNvPr>
              <p:cNvSpPr>
                <a:spLocks noGrp="1" noRot="1" noChangeAspect="1" noMove="1" noResize="1" noEditPoints="1" noAdjustHandles="1" noChangeArrowheads="1" noChangeShapeType="1" noTextEdit="1"/>
              </p:cNvSpPr>
              <p:nvPr>
                <p:ph idx="1"/>
              </p:nvPr>
            </p:nvSpPr>
            <p:spPr>
              <a:blipFill>
                <a:blip r:embed="rId3"/>
                <a:stretch>
                  <a:fillRect t="-146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4"/>
              </a:rPr>
              <a:t>《</a:t>
            </a:r>
            <a:r>
              <a:rPr lang="zh-CN" altLang="en-US" dirty="0">
                <a:hlinkClick r:id="rId4"/>
              </a:rPr>
              <a:t>自然语言处理入门</a:t>
            </a:r>
            <a:r>
              <a:rPr lang="en-US" altLang="zh-CN" dirty="0">
                <a:hlinkClick r:id="rId4"/>
              </a:rPr>
              <a:t>》</a:t>
            </a:r>
            <a:endParaRPr lang="en-US" dirty="0"/>
          </a:p>
        </p:txBody>
      </p:sp>
      <p:pic>
        <p:nvPicPr>
          <p:cNvPr id="7" name="Picture 6">
            <a:hlinkClick r:id="rId4"/>
            <a:extLst>
              <a:ext uri="{FF2B5EF4-FFF2-40B4-BE49-F238E27FC236}">
                <a16:creationId xmlns:a16="http://schemas.microsoft.com/office/drawing/2014/main" id="{810BCE41-2D21-2542-BDE7-B865E9839A7D}"/>
              </a:ext>
            </a:extLst>
          </p:cNvPr>
          <p:cNvPicPr>
            <a:picLocks noChangeAspect="1"/>
          </p:cNvPicPr>
          <p:nvPr/>
        </p:nvPicPr>
        <p:blipFill>
          <a:blip r:embed="rId5"/>
          <a:stretch>
            <a:fillRect/>
          </a:stretch>
        </p:blipFill>
        <p:spPr>
          <a:xfrm>
            <a:off x="11510963" y="6198393"/>
            <a:ext cx="681037" cy="681037"/>
          </a:xfrm>
          <a:prstGeom prst="rect">
            <a:avLst/>
          </a:prstGeom>
        </p:spPr>
      </p:pic>
      <p:graphicFrame>
        <p:nvGraphicFramePr>
          <p:cNvPr id="9" name="Table 8">
            <a:extLst>
              <a:ext uri="{FF2B5EF4-FFF2-40B4-BE49-F238E27FC236}">
                <a16:creationId xmlns:a16="http://schemas.microsoft.com/office/drawing/2014/main" id="{87AD73BA-0BFC-794F-BDF5-2C92FF3A80A9}"/>
              </a:ext>
            </a:extLst>
          </p:cNvPr>
          <p:cNvGraphicFramePr>
            <a:graphicFrameLocks noGrp="1"/>
          </p:cNvGraphicFramePr>
          <p:nvPr>
            <p:extLst>
              <p:ext uri="{D42A27DB-BD31-4B8C-83A1-F6EECF244321}">
                <p14:modId xmlns:p14="http://schemas.microsoft.com/office/powerpoint/2010/main" val="4241624194"/>
              </p:ext>
            </p:extLst>
          </p:nvPr>
        </p:nvGraphicFramePr>
        <p:xfrm>
          <a:off x="3051425" y="3348885"/>
          <a:ext cx="7052354" cy="1524000"/>
        </p:xfrm>
        <a:graphic>
          <a:graphicData uri="http://schemas.openxmlformats.org/drawingml/2006/table">
            <a:tbl>
              <a:tblPr firstRow="1" firstCol="1" lastRow="1" lastCol="1"/>
              <a:tblGrid>
                <a:gridCol w="3526177">
                  <a:extLst>
                    <a:ext uri="{9D8B030D-6E8A-4147-A177-3AD203B41FA5}">
                      <a16:colId xmlns:a16="http://schemas.microsoft.com/office/drawing/2014/main" val="3838470358"/>
                    </a:ext>
                  </a:extLst>
                </a:gridCol>
                <a:gridCol w="3526177">
                  <a:extLst>
                    <a:ext uri="{9D8B030D-6E8A-4147-A177-3AD203B41FA5}">
                      <a16:colId xmlns:a16="http://schemas.microsoft.com/office/drawing/2014/main" val="401221809"/>
                    </a:ext>
                  </a:extLst>
                </a:gridCol>
              </a:tblGrid>
              <a:tr h="0">
                <a:tc>
                  <a:txBody>
                    <a:bodyPr/>
                    <a:lstStyle/>
                    <a:p>
                      <a:pPr>
                        <a:spcBef>
                          <a:spcPts val="180"/>
                        </a:spcBef>
                        <a:spcAft>
                          <a:spcPts val="180"/>
                        </a:spcAft>
                      </a:pPr>
                      <a:r>
                        <a:rPr lang="en-US" sz="2000">
                          <a:effectLst/>
                          <a:latin typeface="SimSun" panose="02010600030101010101" pitchFamily="2" charset="-122"/>
                          <a:ea typeface="SimSun" panose="02010600030101010101" pitchFamily="2" charset="-122"/>
                          <a:cs typeface="Times New Roman" panose="02020603050405020304" pitchFamily="18" charset="0"/>
                        </a:rPr>
                        <a:t>算法</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spcBef>
                          <a:spcPts val="180"/>
                        </a:spcBef>
                        <a:spcAft>
                          <a:spcPts val="180"/>
                        </a:spcAft>
                      </a:pPr>
                      <a:r>
                        <a:rPr lang="en-US" sz="2000">
                          <a:effectLst/>
                          <a:latin typeface="SimSun" panose="02010600030101010101" pitchFamily="2" charset="-122"/>
                          <a:ea typeface="SimSun" panose="02010600030101010101" pitchFamily="2" charset="-122"/>
                          <a:cs typeface="Times New Roman" panose="02020603050405020304" pitchFamily="18" charset="0"/>
                        </a:rPr>
                        <a:t>准确率</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2426151"/>
                  </a:ext>
                </a:extLst>
              </a:tr>
              <a:tr h="0">
                <a:tc>
                  <a:txBody>
                    <a:bodyPr/>
                    <a:lstStyle/>
                    <a:p>
                      <a:pPr>
                        <a:spcBef>
                          <a:spcPts val="180"/>
                        </a:spcBef>
                        <a:spcAft>
                          <a:spcPts val="180"/>
                        </a:spcAft>
                      </a:pPr>
                      <a:r>
                        <a:rPr lang="en-US" sz="2000">
                          <a:effectLst/>
                          <a:latin typeface="SimSun" panose="02010600030101010101" pitchFamily="2" charset="-122"/>
                          <a:ea typeface="SimSun" panose="02010600030101010101" pitchFamily="2" charset="-122"/>
                          <a:cs typeface="Times New Roman" panose="02020603050405020304" pitchFamily="18" charset="0"/>
                        </a:rPr>
                        <a:t>一阶隐马尔可夫模型</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44.99%</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382264970"/>
                  </a:ext>
                </a:extLst>
              </a:tr>
              <a:tr h="0">
                <a:tc>
                  <a:txBody>
                    <a:bodyPr/>
                    <a:lstStyle/>
                    <a:p>
                      <a:pPr>
                        <a:spcBef>
                          <a:spcPts val="180"/>
                        </a:spcBef>
                        <a:spcAft>
                          <a:spcPts val="180"/>
                        </a:spcAft>
                      </a:pPr>
                      <a:r>
                        <a:rPr lang="en-US" sz="2000">
                          <a:effectLst/>
                          <a:latin typeface="SimSun" panose="02010600030101010101" pitchFamily="2" charset="-122"/>
                          <a:ea typeface="SimSun" panose="02010600030101010101" pitchFamily="2" charset="-122"/>
                          <a:cs typeface="Times New Roman" panose="02020603050405020304" pitchFamily="18" charset="0"/>
                        </a:rPr>
                        <a:t>二阶隐马尔可夫模型</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40.53%</a:t>
                      </a:r>
                    </a:p>
                  </a:txBody>
                  <a:tcPr marL="68580" marR="68580" marT="0" marB="0">
                    <a:lnL>
                      <a:noFill/>
                    </a:lnL>
                    <a:lnR>
                      <a:noFill/>
                    </a:lnR>
                    <a:lnT>
                      <a:noFill/>
                    </a:lnT>
                    <a:lnB>
                      <a:noFill/>
                    </a:lnB>
                  </a:tcPr>
                </a:tc>
                <a:extLst>
                  <a:ext uri="{0D108BD9-81ED-4DB2-BD59-A6C34878D82A}">
                    <a16:rowId xmlns:a16="http://schemas.microsoft.com/office/drawing/2014/main" val="56853573"/>
                  </a:ext>
                </a:extLst>
              </a:tr>
              <a:tr h="0">
                <a:tc>
                  <a:txBody>
                    <a:bodyPr/>
                    <a:lstStyle/>
                    <a:p>
                      <a:pPr>
                        <a:spcBef>
                          <a:spcPts val="180"/>
                        </a:spcBef>
                        <a:spcAft>
                          <a:spcPts val="180"/>
                        </a:spcAft>
                      </a:pPr>
                      <a:r>
                        <a:rPr lang="en-US" sz="2000">
                          <a:effectLst/>
                          <a:latin typeface="SimSun" panose="02010600030101010101" pitchFamily="2" charset="-122"/>
                          <a:ea typeface="SimSun" panose="02010600030101010101" pitchFamily="2" charset="-122"/>
                          <a:cs typeface="Times New Roman" panose="02020603050405020304" pitchFamily="18" charset="0"/>
                        </a:rPr>
                        <a:t>结构化感知机</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spcBef>
                          <a:spcPts val="180"/>
                        </a:spcBef>
                        <a:spcAft>
                          <a:spcPts val="180"/>
                        </a:spcAft>
                      </a:pPr>
                      <a:r>
                        <a:rPr lang="en-US" sz="2000">
                          <a:effectLst/>
                          <a:latin typeface="Cambria" panose="02040503050406030204" pitchFamily="18" charset="0"/>
                          <a:ea typeface="SimSun" panose="02010600030101010101" pitchFamily="2" charset="-122"/>
                          <a:cs typeface="Times New Roman" panose="02020603050405020304" pitchFamily="18" charset="0"/>
                        </a:rPr>
                        <a:t>83.07%</a:t>
                      </a:r>
                    </a:p>
                  </a:txBody>
                  <a:tcPr marL="68580" marR="68580" marT="0" marB="0">
                    <a:lnL>
                      <a:noFill/>
                    </a:lnL>
                    <a:lnR>
                      <a:noFill/>
                    </a:lnR>
                    <a:lnT>
                      <a:noFill/>
                    </a:lnT>
                    <a:lnB>
                      <a:noFill/>
                    </a:lnB>
                  </a:tcPr>
                </a:tc>
                <a:extLst>
                  <a:ext uri="{0D108BD9-81ED-4DB2-BD59-A6C34878D82A}">
                    <a16:rowId xmlns:a16="http://schemas.microsoft.com/office/drawing/2014/main" val="3929073894"/>
                  </a:ext>
                </a:extLst>
              </a:tr>
              <a:tr h="0">
                <a:tc>
                  <a:txBody>
                    <a:bodyPr/>
                    <a:lstStyle/>
                    <a:p>
                      <a:pPr>
                        <a:spcBef>
                          <a:spcPts val="180"/>
                        </a:spcBef>
                        <a:spcAft>
                          <a:spcPts val="180"/>
                        </a:spcAft>
                      </a:pPr>
                      <a:r>
                        <a:rPr lang="en-US" sz="2000">
                          <a:effectLst/>
                          <a:latin typeface="SimSun" panose="02010600030101010101" pitchFamily="2" charset="-122"/>
                          <a:ea typeface="SimSun" panose="02010600030101010101" pitchFamily="2" charset="-122"/>
                          <a:cs typeface="Times New Roman" panose="02020603050405020304" pitchFamily="18" charset="0"/>
                        </a:rPr>
                        <a:t>条件随机场</a:t>
                      </a:r>
                      <a:endParaRPr lang="en-US"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lnL>
                      <a:noFill/>
                    </a:lnL>
                    <a:lnR>
                      <a:noFill/>
                    </a:lnR>
                    <a:lnT>
                      <a:noFill/>
                    </a:lnT>
                    <a:lnB>
                      <a:noFill/>
                    </a:lnB>
                  </a:tcPr>
                </a:tc>
                <a:tc>
                  <a:txBody>
                    <a:bodyPr/>
                    <a:lstStyle/>
                    <a:p>
                      <a:pPr>
                        <a:spcBef>
                          <a:spcPts val="180"/>
                        </a:spcBef>
                        <a:spcAft>
                          <a:spcPts val="180"/>
                        </a:spcAft>
                      </a:pPr>
                      <a:r>
                        <a:rPr lang="en-US" sz="2000" dirty="0">
                          <a:effectLst/>
                          <a:latin typeface="Cambria" panose="02040503050406030204" pitchFamily="18" charset="0"/>
                          <a:ea typeface="SimSun" panose="02010600030101010101" pitchFamily="2" charset="-122"/>
                          <a:cs typeface="Times New Roman" panose="02020603050405020304" pitchFamily="18" charset="0"/>
                        </a:rPr>
                        <a:t>82.12%</a:t>
                      </a:r>
                    </a:p>
                  </a:txBody>
                  <a:tcPr marL="68580" marR="68580" marT="0" marB="0">
                    <a:lnL>
                      <a:noFill/>
                    </a:lnL>
                    <a:lnR>
                      <a:noFill/>
                    </a:lnR>
                    <a:lnT>
                      <a:noFill/>
                    </a:lnT>
                    <a:lnB>
                      <a:noFill/>
                    </a:lnB>
                  </a:tcPr>
                </a:tc>
                <a:extLst>
                  <a:ext uri="{0D108BD9-81ED-4DB2-BD59-A6C34878D82A}">
                    <a16:rowId xmlns:a16="http://schemas.microsoft.com/office/drawing/2014/main" val="1526016395"/>
                  </a:ext>
                </a:extLst>
              </a:tr>
            </a:tbl>
          </a:graphicData>
        </a:graphic>
      </p:graphicFrame>
    </p:spTree>
    <p:extLst>
      <p:ext uri="{BB962C8B-B14F-4D97-AF65-F5344CB8AC3E}">
        <p14:creationId xmlns:p14="http://schemas.microsoft.com/office/powerpoint/2010/main" val="3190841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p:txBody>
          <a:bodyPr/>
          <a:lstStyle/>
          <a:p>
            <a:r>
              <a:rPr lang="en-US" b="1" dirty="0"/>
              <a:t>7.4 </a:t>
            </a:r>
            <a:r>
              <a:rPr lang="zh-CN" altLang="en-US" b="1" dirty="0"/>
              <a:t>自定义词性</a:t>
            </a:r>
            <a:endParaRPr lang="en-US" b="1" dirty="0"/>
          </a:p>
        </p:txBody>
      </p:sp>
      <p:sp>
        <p:nvSpPr>
          <p:cNvPr id="3" name="Content Placeholder 2">
            <a:extLst>
              <a:ext uri="{FF2B5EF4-FFF2-40B4-BE49-F238E27FC236}">
                <a16:creationId xmlns:a16="http://schemas.microsoft.com/office/drawing/2014/main" id="{90D17830-F7E2-4249-9970-B84143D4A4A4}"/>
              </a:ext>
            </a:extLst>
          </p:cNvPr>
          <p:cNvSpPr>
            <a:spLocks noGrp="1"/>
          </p:cNvSpPr>
          <p:nvPr>
            <p:ph idx="1"/>
          </p:nvPr>
        </p:nvSpPr>
        <p:spPr/>
        <p:txBody>
          <a:bodyPr>
            <a:normAutofit/>
          </a:bodyPr>
          <a:lstStyle/>
          <a:p>
            <a:r>
              <a:rPr lang="zh-CN" altLang="en-US" dirty="0">
                <a:latin typeface="Cambria" panose="02040503050406030204" pitchFamily="18" charset="0"/>
                <a:cs typeface="Times New Roman" panose="02020603050405020304" pitchFamily="18" charset="0"/>
              </a:rPr>
              <a:t>在工程上，许多用户希望将特定的一些词语打上自定义的标签，称为自定义词性</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Tree>
    <p:extLst>
      <p:ext uri="{BB962C8B-B14F-4D97-AF65-F5344CB8AC3E}">
        <p14:creationId xmlns:p14="http://schemas.microsoft.com/office/powerpoint/2010/main" val="1230531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p:txBody>
          <a:bodyPr/>
          <a:lstStyle/>
          <a:p>
            <a:r>
              <a:rPr lang="en-US" b="1" dirty="0"/>
              <a:t>7.4.1 </a:t>
            </a:r>
            <a:r>
              <a:rPr lang="zh-CN" altLang="en-US" b="1" dirty="0"/>
              <a:t>朴素实现</a:t>
            </a:r>
            <a:endParaRPr lang="en-US" b="1" dirty="0"/>
          </a:p>
        </p:txBody>
      </p:sp>
      <p:sp>
        <p:nvSpPr>
          <p:cNvPr id="3" name="Content Placeholder 2">
            <a:extLst>
              <a:ext uri="{FF2B5EF4-FFF2-40B4-BE49-F238E27FC236}">
                <a16:creationId xmlns:a16="http://schemas.microsoft.com/office/drawing/2014/main" id="{90D17830-F7E2-4249-9970-B84143D4A4A4}"/>
              </a:ext>
            </a:extLst>
          </p:cNvPr>
          <p:cNvSpPr>
            <a:spLocks noGrp="1"/>
          </p:cNvSpPr>
          <p:nvPr>
            <p:ph idx="1"/>
          </p:nvPr>
        </p:nvSpPr>
        <p:spPr/>
        <p:txBody>
          <a:bodyPr>
            <a:normAutofit/>
          </a:bodyPr>
          <a:lstStyle/>
          <a:p>
            <a:r>
              <a:rPr lang="zh-CN" altLang="en-US" dirty="0">
                <a:latin typeface="Cambria" panose="02040503050406030204" pitchFamily="18" charset="0"/>
                <a:cs typeface="Times New Roman" panose="02020603050405020304" pitchFamily="18" charset="0"/>
              </a:rPr>
              <a:t>规则系统，用户将自己关心的词语以及自定义词性以词典的形式交给</a:t>
            </a:r>
            <a:r>
              <a:rPr lang="en-US" dirty="0" err="1">
                <a:latin typeface="Cambria" panose="02040503050406030204" pitchFamily="18" charset="0"/>
                <a:cs typeface="Times New Roman" panose="02020603050405020304" pitchFamily="18" charset="0"/>
              </a:rPr>
              <a:t>HanLP</a:t>
            </a:r>
            <a:r>
              <a:rPr lang="zh-CN" altLang="en-US" dirty="0">
                <a:latin typeface="Cambria" panose="02040503050406030204" pitchFamily="18" charset="0"/>
                <a:cs typeface="Times New Roman" panose="02020603050405020304" pitchFamily="18" charset="0"/>
              </a:rPr>
              <a:t>挂载</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
        <p:nvSpPr>
          <p:cNvPr id="5" name="Rectangle 4">
            <a:extLst>
              <a:ext uri="{FF2B5EF4-FFF2-40B4-BE49-F238E27FC236}">
                <a16:creationId xmlns:a16="http://schemas.microsoft.com/office/drawing/2014/main" id="{4642C6A0-CC4A-4044-AE8A-49AFF20B3CD1}"/>
              </a:ext>
            </a:extLst>
          </p:cNvPr>
          <p:cNvSpPr/>
          <p:nvPr/>
        </p:nvSpPr>
        <p:spPr>
          <a:xfrm>
            <a:off x="1023991" y="2737176"/>
            <a:ext cx="8068638" cy="1754326"/>
          </a:xfrm>
          <a:prstGeom prst="rect">
            <a:avLst/>
          </a:prstGeom>
        </p:spPr>
        <p:txBody>
          <a:bodyPr wrap="square">
            <a:spAutoFit/>
          </a:bodyPr>
          <a:lstStyle/>
          <a:p>
            <a:pPr latinLnBrk="1">
              <a:spcAft>
                <a:spcPts val="1000"/>
              </a:spcAft>
            </a:pPr>
            <a:r>
              <a:rPr lang="en-US" dirty="0" err="1">
                <a:latin typeface="Consolas" panose="020B0609020204030204" pitchFamily="49" charset="0"/>
                <a:ea typeface="SimSun" panose="02010600030101010101" pitchFamily="2" charset="-122"/>
                <a:cs typeface="Times New Roman" panose="02020603050405020304" pitchFamily="18" charset="0"/>
              </a:rPr>
              <a:t>CustomDictionary.insert</a:t>
            </a:r>
            <a:r>
              <a:rPr lang="en-US" dirty="0">
                <a:latin typeface="Consolas" panose="020B0609020204030204" pitchFamily="49" charset="0"/>
                <a:ea typeface="SimSun" panose="02010600030101010101" pitchFamily="2" charset="-122"/>
                <a:cs typeface="Times New Roman" panose="02020603050405020304" pitchFamily="18" charset="0"/>
              </a:rPr>
              <a:t>(</a:t>
            </a:r>
            <a:r>
              <a:rPr lang="en-US" dirty="0">
                <a:solidFill>
                  <a:srgbClr val="4070A0"/>
                </a:solidFill>
                <a:latin typeface="Consolas" panose="020B0609020204030204" pitchFamily="49" charset="0"/>
                <a:ea typeface="SimSun" panose="02010600030101010101" pitchFamily="2" charset="-122"/>
                <a:cs typeface="Times New Roman" panose="02020603050405020304" pitchFamily="18" charset="0"/>
              </a:rPr>
              <a:t>"</a:t>
            </a:r>
            <a:r>
              <a:rPr lang="en-US" dirty="0" err="1">
                <a:solidFill>
                  <a:srgbClr val="4070A0"/>
                </a:solidFill>
                <a:latin typeface="SimSun" panose="02010600030101010101" pitchFamily="2" charset="-122"/>
                <a:ea typeface="SimSun" panose="02010600030101010101" pitchFamily="2" charset="-122"/>
                <a:cs typeface="Times New Roman" panose="02020603050405020304" pitchFamily="18" charset="0"/>
              </a:rPr>
              <a:t>苹果</a:t>
            </a:r>
            <a:r>
              <a:rPr lang="en-US" dirty="0">
                <a:solidFill>
                  <a:srgbClr val="4070A0"/>
                </a:solidFill>
                <a:latin typeface="Consolas" panose="020B0609020204030204" pitchFamily="49" charset="0"/>
                <a:ea typeface="SimSun" panose="02010600030101010101" pitchFamily="2" charset="-122"/>
                <a:cs typeface="Times New Roman" panose="02020603050405020304" pitchFamily="18" charset="0"/>
              </a:rPr>
              <a:t>"</a:t>
            </a:r>
            <a:r>
              <a:rPr lang="en-US" dirty="0">
                <a:latin typeface="Consolas" panose="020B0609020204030204" pitchFamily="49" charset="0"/>
                <a:ea typeface="SimSun" panose="02010600030101010101" pitchFamily="2" charset="-122"/>
                <a:cs typeface="Times New Roman" panose="02020603050405020304" pitchFamily="18" charset="0"/>
              </a:rPr>
              <a:t>, </a:t>
            </a:r>
            <a:r>
              <a:rPr lang="en-US" dirty="0">
                <a:solidFill>
                  <a:srgbClr val="4070A0"/>
                </a:solidFill>
                <a:latin typeface="Consolas" panose="020B0609020204030204" pitchFamily="49" charset="0"/>
                <a:ea typeface="SimSun" panose="02010600030101010101" pitchFamily="2" charset="-122"/>
                <a:cs typeface="Times New Roman" panose="02020603050405020304" pitchFamily="18" charset="0"/>
              </a:rPr>
              <a:t>"</a:t>
            </a:r>
            <a:r>
              <a:rPr lang="en-US" dirty="0" err="1">
                <a:solidFill>
                  <a:srgbClr val="4070A0"/>
                </a:solidFill>
                <a:latin typeface="SimSun" panose="02010600030101010101" pitchFamily="2" charset="-122"/>
                <a:ea typeface="SimSun" panose="02010600030101010101" pitchFamily="2" charset="-122"/>
                <a:cs typeface="Times New Roman" panose="02020603050405020304" pitchFamily="18" charset="0"/>
              </a:rPr>
              <a:t>手机品牌</a:t>
            </a:r>
            <a:r>
              <a:rPr lang="en-US" dirty="0">
                <a:solidFill>
                  <a:srgbClr val="4070A0"/>
                </a:solidFill>
                <a:latin typeface="Consolas" panose="020B0609020204030204" pitchFamily="49" charset="0"/>
                <a:ea typeface="SimSun" panose="02010600030101010101" pitchFamily="2" charset="-122"/>
                <a:cs typeface="Times New Roman" panose="02020603050405020304" pitchFamily="18" charset="0"/>
              </a:rPr>
              <a:t> 1"</a:t>
            </a:r>
            <a:r>
              <a:rPr lang="en-US" dirty="0">
                <a:latin typeface="Consolas" panose="020B0609020204030204" pitchFamily="49" charset="0"/>
                <a:ea typeface="SimSun" panose="02010600030101010101" pitchFamily="2" charset="-122"/>
                <a:cs typeface="Times New Roman" panose="02020603050405020304" pitchFamily="18" charset="0"/>
              </a:rPr>
              <a:t>)</a:t>
            </a:r>
            <a:br>
              <a:rPr lang="en-US" dirty="0">
                <a:latin typeface="Consolas" panose="020B0609020204030204" pitchFamily="49" charset="0"/>
                <a:ea typeface="SimSun" panose="02010600030101010101" pitchFamily="2" charset="-122"/>
                <a:cs typeface="Times New Roman" panose="02020603050405020304" pitchFamily="18" charset="0"/>
              </a:rPr>
            </a:br>
            <a:r>
              <a:rPr lang="en-US" dirty="0" err="1">
                <a:latin typeface="Consolas" panose="020B0609020204030204" pitchFamily="49" charset="0"/>
                <a:ea typeface="SimSun" panose="02010600030101010101" pitchFamily="2" charset="-122"/>
                <a:cs typeface="Times New Roman" panose="02020603050405020304" pitchFamily="18" charset="0"/>
              </a:rPr>
              <a:t>CustomDictionary.insert</a:t>
            </a:r>
            <a:r>
              <a:rPr lang="en-US" dirty="0">
                <a:latin typeface="Consolas" panose="020B0609020204030204" pitchFamily="49" charset="0"/>
                <a:ea typeface="SimSun" panose="02010600030101010101" pitchFamily="2" charset="-122"/>
                <a:cs typeface="Times New Roman" panose="02020603050405020304" pitchFamily="18" charset="0"/>
              </a:rPr>
              <a:t>(</a:t>
            </a:r>
            <a:r>
              <a:rPr lang="en-US" dirty="0">
                <a:solidFill>
                  <a:srgbClr val="4070A0"/>
                </a:solidFill>
                <a:latin typeface="Consolas" panose="020B0609020204030204" pitchFamily="49" charset="0"/>
                <a:ea typeface="SimSun" panose="02010600030101010101" pitchFamily="2" charset="-122"/>
                <a:cs typeface="Times New Roman" panose="02020603050405020304" pitchFamily="18" charset="0"/>
              </a:rPr>
              <a:t>"iPhone X"</a:t>
            </a:r>
            <a:r>
              <a:rPr lang="en-US" dirty="0">
                <a:latin typeface="Consolas" panose="020B0609020204030204" pitchFamily="49" charset="0"/>
                <a:ea typeface="SimSun" panose="02010600030101010101" pitchFamily="2" charset="-122"/>
                <a:cs typeface="Times New Roman" panose="02020603050405020304" pitchFamily="18" charset="0"/>
              </a:rPr>
              <a:t>, </a:t>
            </a:r>
            <a:r>
              <a:rPr lang="en-US" dirty="0">
                <a:solidFill>
                  <a:srgbClr val="4070A0"/>
                </a:solidFill>
                <a:latin typeface="Consolas" panose="020B0609020204030204" pitchFamily="49" charset="0"/>
                <a:ea typeface="SimSun" panose="02010600030101010101" pitchFamily="2" charset="-122"/>
                <a:cs typeface="Times New Roman" panose="02020603050405020304" pitchFamily="18" charset="0"/>
              </a:rPr>
              <a:t>"</a:t>
            </a:r>
            <a:r>
              <a:rPr lang="en-US" dirty="0" err="1">
                <a:solidFill>
                  <a:srgbClr val="4070A0"/>
                </a:solidFill>
                <a:latin typeface="SimSun" panose="02010600030101010101" pitchFamily="2" charset="-122"/>
                <a:ea typeface="SimSun" panose="02010600030101010101" pitchFamily="2" charset="-122"/>
                <a:cs typeface="Times New Roman" panose="02020603050405020304" pitchFamily="18" charset="0"/>
              </a:rPr>
              <a:t>手机型号</a:t>
            </a:r>
            <a:r>
              <a:rPr lang="en-US" dirty="0">
                <a:solidFill>
                  <a:srgbClr val="4070A0"/>
                </a:solidFill>
                <a:latin typeface="Consolas" panose="020B0609020204030204" pitchFamily="49" charset="0"/>
                <a:ea typeface="SimSun" panose="02010600030101010101" pitchFamily="2" charset="-122"/>
                <a:cs typeface="Times New Roman" panose="02020603050405020304" pitchFamily="18" charset="0"/>
              </a:rPr>
              <a:t> 1"</a:t>
            </a:r>
            <a:r>
              <a:rPr lang="en-US" dirty="0">
                <a:latin typeface="Consolas" panose="020B0609020204030204" pitchFamily="49" charset="0"/>
                <a:ea typeface="SimSun" panose="02010600030101010101" pitchFamily="2" charset="-122"/>
                <a:cs typeface="Times New Roman" panose="02020603050405020304" pitchFamily="18" charset="0"/>
              </a:rPr>
              <a:t>)</a:t>
            </a:r>
            <a:br>
              <a:rPr lang="en-US" dirty="0">
                <a:latin typeface="Consolas" panose="020B0609020204030204" pitchFamily="49" charset="0"/>
                <a:ea typeface="SimSun" panose="02010600030101010101" pitchFamily="2" charset="-122"/>
                <a:cs typeface="Times New Roman" panose="02020603050405020304" pitchFamily="18" charset="0"/>
              </a:rPr>
            </a:br>
            <a:r>
              <a:rPr lang="en-US" dirty="0">
                <a:latin typeface="Consolas" panose="020B0609020204030204" pitchFamily="49" charset="0"/>
                <a:ea typeface="SimSun" panose="02010600030101010101" pitchFamily="2" charset="-122"/>
                <a:cs typeface="Times New Roman" panose="02020603050405020304" pitchFamily="18" charset="0"/>
              </a:rPr>
              <a:t>analyzer </a:t>
            </a:r>
            <a:r>
              <a:rPr lang="en-US" dirty="0">
                <a:solidFill>
                  <a:srgbClr val="666666"/>
                </a:solidFill>
                <a:latin typeface="Consolas" panose="020B0609020204030204" pitchFamily="49" charset="0"/>
                <a:ea typeface="SimSun" panose="02010600030101010101" pitchFamily="2" charset="-122"/>
                <a:cs typeface="Times New Roman" panose="02020603050405020304" pitchFamily="18" charset="0"/>
              </a:rPr>
              <a:t>=</a:t>
            </a:r>
            <a:r>
              <a:rPr lang="en-US" dirty="0">
                <a:latin typeface="Consolas" panose="020B0609020204030204" pitchFamily="49" charset="0"/>
                <a:ea typeface="SimSun" panose="02010600030101010101" pitchFamily="2" charset="-122"/>
                <a:cs typeface="Times New Roman" panose="02020603050405020304" pitchFamily="18" charset="0"/>
              </a:rPr>
              <a:t> </a:t>
            </a:r>
            <a:r>
              <a:rPr lang="en-US" dirty="0" err="1">
                <a:latin typeface="Consolas" panose="020B0609020204030204" pitchFamily="49" charset="0"/>
                <a:ea typeface="SimSun" panose="02010600030101010101" pitchFamily="2" charset="-122"/>
                <a:cs typeface="Times New Roman" panose="02020603050405020304" pitchFamily="18" charset="0"/>
              </a:rPr>
              <a:t>PerceptronLexicalAnalyzer</a:t>
            </a:r>
            <a:r>
              <a:rPr lang="en-US" dirty="0">
                <a:latin typeface="Consolas" panose="020B0609020204030204" pitchFamily="49" charset="0"/>
                <a:ea typeface="SimSun" panose="02010600030101010101" pitchFamily="2" charset="-122"/>
                <a:cs typeface="Times New Roman" panose="02020603050405020304" pitchFamily="18" charset="0"/>
              </a:rPr>
              <a:t>()</a:t>
            </a:r>
            <a:br>
              <a:rPr lang="en-US" dirty="0">
                <a:latin typeface="Consolas" panose="020B0609020204030204" pitchFamily="49" charset="0"/>
                <a:ea typeface="SimSun" panose="02010600030101010101" pitchFamily="2" charset="-122"/>
                <a:cs typeface="Times New Roman" panose="02020603050405020304" pitchFamily="18" charset="0"/>
              </a:rPr>
            </a:br>
            <a:r>
              <a:rPr lang="en-US" dirty="0" err="1">
                <a:latin typeface="Consolas" panose="020B0609020204030204" pitchFamily="49" charset="0"/>
                <a:ea typeface="SimSun" panose="02010600030101010101" pitchFamily="2" charset="-122"/>
                <a:cs typeface="Times New Roman" panose="02020603050405020304" pitchFamily="18" charset="0"/>
              </a:rPr>
              <a:t>analyzer.enableCustomDictionaryForcing</a:t>
            </a:r>
            <a:r>
              <a:rPr lang="en-US" dirty="0">
                <a:latin typeface="Consolas" panose="020B0609020204030204" pitchFamily="49" charset="0"/>
                <a:ea typeface="SimSun" panose="02010600030101010101" pitchFamily="2" charset="-122"/>
                <a:cs typeface="Times New Roman" panose="02020603050405020304" pitchFamily="18" charset="0"/>
              </a:rPr>
              <a:t>(</a:t>
            </a:r>
            <a:r>
              <a:rPr lang="en-US" dirty="0">
                <a:solidFill>
                  <a:srgbClr val="19177C"/>
                </a:solidFill>
                <a:latin typeface="Consolas" panose="020B0609020204030204" pitchFamily="49" charset="0"/>
                <a:ea typeface="SimSun" panose="02010600030101010101" pitchFamily="2" charset="-122"/>
                <a:cs typeface="Times New Roman" panose="02020603050405020304" pitchFamily="18" charset="0"/>
              </a:rPr>
              <a:t>True</a:t>
            </a:r>
            <a:r>
              <a:rPr lang="en-US" dirty="0">
                <a:latin typeface="Consolas" panose="020B0609020204030204" pitchFamily="49" charset="0"/>
                <a:ea typeface="SimSun" panose="02010600030101010101" pitchFamily="2" charset="-122"/>
                <a:cs typeface="Times New Roman" panose="02020603050405020304" pitchFamily="18" charset="0"/>
              </a:rPr>
              <a:t>)</a:t>
            </a:r>
            <a:br>
              <a:rPr lang="en-US" dirty="0">
                <a:latin typeface="Consolas" panose="020B0609020204030204" pitchFamily="49" charset="0"/>
                <a:ea typeface="SimSun" panose="02010600030101010101" pitchFamily="2" charset="-122"/>
                <a:cs typeface="Times New Roman" panose="02020603050405020304" pitchFamily="18" charset="0"/>
              </a:rPr>
            </a:br>
            <a:r>
              <a:rPr lang="en-US" dirty="0">
                <a:latin typeface="Consolas" panose="020B0609020204030204" pitchFamily="49" charset="0"/>
                <a:ea typeface="SimSun" panose="02010600030101010101" pitchFamily="2" charset="-122"/>
                <a:cs typeface="Times New Roman" panose="02020603050405020304" pitchFamily="18" charset="0"/>
              </a:rPr>
              <a:t>print(</a:t>
            </a:r>
            <a:r>
              <a:rPr lang="en-US" dirty="0" err="1">
                <a:latin typeface="Consolas" panose="020B0609020204030204" pitchFamily="49" charset="0"/>
                <a:ea typeface="SimSun" panose="02010600030101010101" pitchFamily="2" charset="-122"/>
                <a:cs typeface="Times New Roman" panose="02020603050405020304" pitchFamily="18" charset="0"/>
              </a:rPr>
              <a:t>analyzer.analyze</a:t>
            </a:r>
            <a:r>
              <a:rPr lang="en-US" dirty="0">
                <a:latin typeface="Consolas" panose="020B0609020204030204" pitchFamily="49" charset="0"/>
                <a:ea typeface="SimSun" panose="02010600030101010101" pitchFamily="2" charset="-122"/>
                <a:cs typeface="Times New Roman" panose="02020603050405020304" pitchFamily="18" charset="0"/>
              </a:rPr>
              <a:t>(</a:t>
            </a:r>
            <a:r>
              <a:rPr lang="en-US" dirty="0">
                <a:solidFill>
                  <a:srgbClr val="4070A0"/>
                </a:solidFill>
                <a:latin typeface="Consolas" panose="020B0609020204030204" pitchFamily="49" charset="0"/>
                <a:ea typeface="SimSun" panose="02010600030101010101" pitchFamily="2" charset="-122"/>
                <a:cs typeface="Times New Roman" panose="02020603050405020304" pitchFamily="18" charset="0"/>
              </a:rPr>
              <a:t>"</a:t>
            </a:r>
            <a:r>
              <a:rPr lang="en-US" dirty="0" err="1">
                <a:solidFill>
                  <a:srgbClr val="4070A0"/>
                </a:solidFill>
                <a:latin typeface="SimSun" panose="02010600030101010101" pitchFamily="2" charset="-122"/>
                <a:ea typeface="SimSun" panose="02010600030101010101" pitchFamily="2" charset="-122"/>
                <a:cs typeface="Times New Roman" panose="02020603050405020304" pitchFamily="18" charset="0"/>
              </a:rPr>
              <a:t>你们苹果</a:t>
            </a:r>
            <a:r>
              <a:rPr lang="en-US" dirty="0" err="1">
                <a:solidFill>
                  <a:srgbClr val="4070A0"/>
                </a:solidFill>
                <a:latin typeface="Consolas" panose="020B0609020204030204" pitchFamily="49" charset="0"/>
                <a:ea typeface="SimSun" panose="02010600030101010101" pitchFamily="2" charset="-122"/>
                <a:cs typeface="Times New Roman" panose="02020603050405020304" pitchFamily="18" charset="0"/>
              </a:rPr>
              <a:t>iPhone</a:t>
            </a:r>
            <a:r>
              <a:rPr lang="en-US" dirty="0">
                <a:solidFill>
                  <a:srgbClr val="4070A0"/>
                </a:solidFill>
                <a:latin typeface="Consolas" panose="020B0609020204030204" pitchFamily="49" charset="0"/>
                <a:ea typeface="SimSun" panose="02010600030101010101" pitchFamily="2" charset="-122"/>
                <a:cs typeface="Times New Roman" panose="02020603050405020304" pitchFamily="18" charset="0"/>
              </a:rPr>
              <a:t> </a:t>
            </a:r>
            <a:r>
              <a:rPr lang="en-US" dirty="0" err="1">
                <a:solidFill>
                  <a:srgbClr val="4070A0"/>
                </a:solidFill>
                <a:latin typeface="Consolas" panose="020B0609020204030204" pitchFamily="49" charset="0"/>
                <a:ea typeface="SimSun" panose="02010600030101010101" pitchFamily="2" charset="-122"/>
                <a:cs typeface="Times New Roman" panose="02020603050405020304" pitchFamily="18" charset="0"/>
              </a:rPr>
              <a:t>X</a:t>
            </a:r>
            <a:r>
              <a:rPr lang="en-US" dirty="0" err="1">
                <a:solidFill>
                  <a:srgbClr val="4070A0"/>
                </a:solidFill>
                <a:latin typeface="SimSun" panose="02010600030101010101" pitchFamily="2" charset="-122"/>
                <a:ea typeface="SimSun" panose="02010600030101010101" pitchFamily="2" charset="-122"/>
                <a:cs typeface="Times New Roman" panose="02020603050405020304" pitchFamily="18" charset="0"/>
              </a:rPr>
              <a:t>保修吗</a:t>
            </a:r>
            <a:r>
              <a:rPr lang="en-US" dirty="0">
                <a:solidFill>
                  <a:srgbClr val="4070A0"/>
                </a:solidFill>
                <a:latin typeface="SimSun" panose="02010600030101010101" pitchFamily="2" charset="-122"/>
                <a:ea typeface="SimSun" panose="02010600030101010101" pitchFamily="2" charset="-122"/>
                <a:cs typeface="Times New Roman" panose="02020603050405020304" pitchFamily="18" charset="0"/>
              </a:rPr>
              <a:t>？</a:t>
            </a:r>
            <a:r>
              <a:rPr lang="en-US" dirty="0">
                <a:solidFill>
                  <a:srgbClr val="4070A0"/>
                </a:solidFill>
                <a:latin typeface="Consolas" panose="020B0609020204030204" pitchFamily="49" charset="0"/>
                <a:ea typeface="SimSun" panose="02010600030101010101" pitchFamily="2" charset="-122"/>
                <a:cs typeface="Times New Roman" panose="02020603050405020304" pitchFamily="18" charset="0"/>
              </a:rPr>
              <a:t>"</a:t>
            </a:r>
            <a:r>
              <a:rPr lang="en-US" dirty="0">
                <a:latin typeface="Consolas" panose="020B0609020204030204" pitchFamily="49" charset="0"/>
                <a:ea typeface="SimSun" panose="02010600030101010101" pitchFamily="2" charset="-122"/>
                <a:cs typeface="Times New Roman" panose="02020603050405020304" pitchFamily="18" charset="0"/>
              </a:rPr>
              <a:t>))</a:t>
            </a:r>
            <a:br>
              <a:rPr lang="en-US" dirty="0">
                <a:latin typeface="Consolas" panose="020B0609020204030204" pitchFamily="49" charset="0"/>
                <a:ea typeface="SimSun" panose="02010600030101010101" pitchFamily="2" charset="-122"/>
                <a:cs typeface="Times New Roman" panose="02020603050405020304" pitchFamily="18" charset="0"/>
              </a:rPr>
            </a:br>
            <a:r>
              <a:rPr lang="en-US" dirty="0">
                <a:latin typeface="Consolas" panose="020B0609020204030204" pitchFamily="49" charset="0"/>
                <a:ea typeface="SimSun" panose="02010600030101010101" pitchFamily="2" charset="-122"/>
                <a:cs typeface="Times New Roman" panose="02020603050405020304" pitchFamily="18" charset="0"/>
              </a:rPr>
              <a:t>print(</a:t>
            </a:r>
            <a:r>
              <a:rPr lang="en-US" dirty="0" err="1">
                <a:latin typeface="Consolas" panose="020B0609020204030204" pitchFamily="49" charset="0"/>
                <a:ea typeface="SimSun" panose="02010600030101010101" pitchFamily="2" charset="-122"/>
                <a:cs typeface="Times New Roman" panose="02020603050405020304" pitchFamily="18" charset="0"/>
              </a:rPr>
              <a:t>analyzer.analyze</a:t>
            </a:r>
            <a:r>
              <a:rPr lang="en-US" dirty="0">
                <a:latin typeface="Consolas" panose="020B0609020204030204" pitchFamily="49" charset="0"/>
                <a:ea typeface="SimSun" panose="02010600030101010101" pitchFamily="2" charset="-122"/>
                <a:cs typeface="Times New Roman" panose="02020603050405020304" pitchFamily="18" charset="0"/>
              </a:rPr>
              <a:t>(</a:t>
            </a:r>
            <a:r>
              <a:rPr lang="en-US" dirty="0">
                <a:solidFill>
                  <a:srgbClr val="4070A0"/>
                </a:solidFill>
                <a:latin typeface="Consolas" panose="020B0609020204030204" pitchFamily="49" charset="0"/>
                <a:ea typeface="SimSun" panose="02010600030101010101" pitchFamily="2" charset="-122"/>
                <a:cs typeface="Times New Roman" panose="02020603050405020304" pitchFamily="18" charset="0"/>
              </a:rPr>
              <a:t>"</a:t>
            </a:r>
            <a:r>
              <a:rPr lang="en-US" dirty="0" err="1">
                <a:solidFill>
                  <a:srgbClr val="4070A0"/>
                </a:solidFill>
                <a:latin typeface="SimSun" panose="02010600030101010101" pitchFamily="2" charset="-122"/>
                <a:ea typeface="SimSun" panose="02010600030101010101" pitchFamily="2" charset="-122"/>
                <a:cs typeface="Times New Roman" panose="02020603050405020304" pitchFamily="18" charset="0"/>
              </a:rPr>
              <a:t>多吃苹果有益健康</a:t>
            </a:r>
            <a:r>
              <a:rPr lang="en-US" dirty="0">
                <a:solidFill>
                  <a:srgbClr val="4070A0"/>
                </a:solidFill>
                <a:latin typeface="Consolas" panose="020B0609020204030204" pitchFamily="49" charset="0"/>
                <a:ea typeface="SimSun" panose="02010600030101010101" pitchFamily="2" charset="-122"/>
                <a:cs typeface="Times New Roman" panose="02020603050405020304" pitchFamily="18" charset="0"/>
              </a:rPr>
              <a:t>"</a:t>
            </a:r>
            <a:r>
              <a:rPr lang="en-US" dirty="0">
                <a:latin typeface="Consolas" panose="020B0609020204030204" pitchFamily="49" charset="0"/>
                <a:ea typeface="SimSun" panose="02010600030101010101" pitchFamily="2" charset="-122"/>
                <a:cs typeface="Times New Roman" panose="02020603050405020304" pitchFamily="18" charset="0"/>
              </a:rPr>
              <a:t>))</a:t>
            </a:r>
          </a:p>
        </p:txBody>
      </p:sp>
      <p:sp>
        <p:nvSpPr>
          <p:cNvPr id="6" name="Rectangle 5">
            <a:extLst>
              <a:ext uri="{FF2B5EF4-FFF2-40B4-BE49-F238E27FC236}">
                <a16:creationId xmlns:a16="http://schemas.microsoft.com/office/drawing/2014/main" id="{75724267-ACD7-A644-B8A2-BD7649875A52}"/>
              </a:ext>
            </a:extLst>
          </p:cNvPr>
          <p:cNvSpPr/>
          <p:nvPr/>
        </p:nvSpPr>
        <p:spPr>
          <a:xfrm>
            <a:off x="1023991" y="4626439"/>
            <a:ext cx="6096000" cy="923330"/>
          </a:xfrm>
          <a:prstGeom prst="rect">
            <a:avLst/>
          </a:prstGeom>
        </p:spPr>
        <p:txBody>
          <a:bodyPr>
            <a:spAutoFit/>
          </a:bodyPr>
          <a:lstStyle/>
          <a:p>
            <a:pPr latinLnBrk="1">
              <a:spcAft>
                <a:spcPts val="1000"/>
              </a:spcAft>
            </a:pPr>
            <a:r>
              <a:rPr lang="zh-CN" altLang="en-US" dirty="0">
                <a:latin typeface="Consolas" panose="020B0609020204030204" pitchFamily="49" charset="0"/>
                <a:ea typeface="KaiTi" panose="02010609060101010101" pitchFamily="49" charset="-122"/>
                <a:cs typeface="Times New Roman" panose="02020603050405020304" pitchFamily="18" charset="0"/>
              </a:rPr>
              <a:t>你们</a:t>
            </a:r>
            <a:r>
              <a:rPr lang="en-US" dirty="0">
                <a:latin typeface="Consolas" panose="020B0609020204030204" pitchFamily="49" charset="0"/>
                <a:ea typeface="SimSun" panose="02010600030101010101" pitchFamily="2" charset="-122"/>
                <a:cs typeface="Times New Roman" panose="02020603050405020304" pitchFamily="18" charset="0"/>
              </a:rPr>
              <a:t>/r </a:t>
            </a:r>
            <a:r>
              <a:rPr lang="zh-CN" altLang="en-US" dirty="0">
                <a:latin typeface="Consolas" panose="020B0609020204030204" pitchFamily="49" charset="0"/>
                <a:ea typeface="KaiTi" panose="02010609060101010101" pitchFamily="49" charset="-122"/>
                <a:cs typeface="Times New Roman" panose="02020603050405020304" pitchFamily="18" charset="0"/>
              </a:rPr>
              <a:t>苹果</a:t>
            </a:r>
            <a:r>
              <a:rPr lang="en-US" dirty="0">
                <a:latin typeface="Consolas" panose="020B0609020204030204" pitchFamily="49" charset="0"/>
                <a:ea typeface="SimSun" panose="02010600030101010101" pitchFamily="2" charset="-122"/>
                <a:cs typeface="Times New Roman" panose="02020603050405020304" pitchFamily="18" charset="0"/>
              </a:rPr>
              <a:t>/</a:t>
            </a:r>
            <a:r>
              <a:rPr lang="zh-CN" altLang="en-US" dirty="0">
                <a:latin typeface="Consolas" panose="020B0609020204030204" pitchFamily="49" charset="0"/>
                <a:ea typeface="KaiTi" panose="02010609060101010101" pitchFamily="49" charset="-122"/>
                <a:cs typeface="Times New Roman" panose="02020603050405020304" pitchFamily="18" charset="0"/>
              </a:rPr>
              <a:t>手机品牌</a:t>
            </a:r>
            <a:r>
              <a:rPr lang="en-US" dirty="0">
                <a:latin typeface="Consolas" panose="020B0609020204030204" pitchFamily="49" charset="0"/>
                <a:ea typeface="SimSun" panose="02010600030101010101" pitchFamily="2" charset="-122"/>
                <a:cs typeface="Times New Roman" panose="02020603050405020304" pitchFamily="18" charset="0"/>
              </a:rPr>
              <a:t> iPhone X/</a:t>
            </a:r>
            <a:r>
              <a:rPr lang="zh-CN" altLang="en-US" dirty="0">
                <a:latin typeface="Consolas" panose="020B0609020204030204" pitchFamily="49" charset="0"/>
                <a:ea typeface="KaiTi" panose="02010609060101010101" pitchFamily="49" charset="-122"/>
                <a:cs typeface="Times New Roman" panose="02020603050405020304" pitchFamily="18" charset="0"/>
              </a:rPr>
              <a:t>手机型号 保修</a:t>
            </a:r>
            <a:r>
              <a:rPr lang="en-US" dirty="0">
                <a:latin typeface="Consolas" panose="020B0609020204030204" pitchFamily="49" charset="0"/>
                <a:ea typeface="SimSun" panose="02010600030101010101" pitchFamily="2" charset="-122"/>
                <a:cs typeface="Times New Roman" panose="02020603050405020304" pitchFamily="18" charset="0"/>
              </a:rPr>
              <a:t>/v </a:t>
            </a:r>
            <a:r>
              <a:rPr lang="zh-CN" altLang="en-US" dirty="0">
                <a:latin typeface="Consolas" panose="020B0609020204030204" pitchFamily="49" charset="0"/>
                <a:ea typeface="KaiTi" panose="02010609060101010101" pitchFamily="49" charset="-122"/>
                <a:cs typeface="Times New Roman" panose="02020603050405020304" pitchFamily="18" charset="0"/>
              </a:rPr>
              <a:t>吗</a:t>
            </a:r>
            <a:r>
              <a:rPr lang="en-US" dirty="0">
                <a:latin typeface="Consolas" panose="020B0609020204030204" pitchFamily="49" charset="0"/>
                <a:ea typeface="SimSun" panose="02010600030101010101" pitchFamily="2" charset="-122"/>
                <a:cs typeface="Times New Roman" panose="02020603050405020304" pitchFamily="18" charset="0"/>
              </a:rPr>
              <a:t>/y </a:t>
            </a:r>
            <a:r>
              <a:rPr lang="zh-CN" altLang="en-US" dirty="0">
                <a:latin typeface="Consolas" panose="020B0609020204030204" pitchFamily="49" charset="0"/>
                <a:ea typeface="SimSun" panose="02010600030101010101" pitchFamily="2" charset="-122"/>
                <a:cs typeface="Times New Roman" panose="02020603050405020304" pitchFamily="18" charset="0"/>
              </a:rPr>
              <a:t>？</a:t>
            </a:r>
            <a:r>
              <a:rPr lang="en-US" dirty="0">
                <a:latin typeface="Consolas" panose="020B0609020204030204" pitchFamily="49" charset="0"/>
                <a:ea typeface="SimSun" panose="02010600030101010101" pitchFamily="2" charset="-122"/>
                <a:cs typeface="Times New Roman" panose="02020603050405020304" pitchFamily="18" charset="0"/>
              </a:rPr>
              <a:t>/w</a:t>
            </a:r>
            <a:br>
              <a:rPr lang="en-US" dirty="0">
                <a:latin typeface="Consolas" panose="020B0609020204030204" pitchFamily="49" charset="0"/>
                <a:ea typeface="SimSun" panose="02010600030101010101" pitchFamily="2" charset="-122"/>
                <a:cs typeface="Times New Roman" panose="02020603050405020304" pitchFamily="18" charset="0"/>
              </a:rPr>
            </a:br>
            <a:r>
              <a:rPr lang="zh-CN" altLang="en-US" dirty="0">
                <a:latin typeface="Consolas" panose="020B0609020204030204" pitchFamily="49" charset="0"/>
                <a:ea typeface="KaiTi" panose="02010609060101010101" pitchFamily="49" charset="-122"/>
                <a:cs typeface="Times New Roman" panose="02020603050405020304" pitchFamily="18" charset="0"/>
              </a:rPr>
              <a:t>多</a:t>
            </a:r>
            <a:r>
              <a:rPr lang="en-US" dirty="0">
                <a:latin typeface="Consolas" panose="020B0609020204030204" pitchFamily="49" charset="0"/>
                <a:ea typeface="SimSun" panose="02010600030101010101" pitchFamily="2" charset="-122"/>
                <a:cs typeface="Times New Roman" panose="02020603050405020304" pitchFamily="18" charset="0"/>
              </a:rPr>
              <a:t>/ad </a:t>
            </a:r>
            <a:r>
              <a:rPr lang="zh-CN" altLang="en-US" dirty="0">
                <a:latin typeface="Consolas" panose="020B0609020204030204" pitchFamily="49" charset="0"/>
                <a:ea typeface="KaiTi" panose="02010609060101010101" pitchFamily="49" charset="-122"/>
                <a:cs typeface="Times New Roman" panose="02020603050405020304" pitchFamily="18" charset="0"/>
              </a:rPr>
              <a:t>吃</a:t>
            </a:r>
            <a:r>
              <a:rPr lang="en-US" dirty="0">
                <a:latin typeface="Consolas" panose="020B0609020204030204" pitchFamily="49" charset="0"/>
                <a:ea typeface="SimSun" panose="02010600030101010101" pitchFamily="2" charset="-122"/>
                <a:cs typeface="Times New Roman" panose="02020603050405020304" pitchFamily="18" charset="0"/>
              </a:rPr>
              <a:t>/v </a:t>
            </a:r>
            <a:r>
              <a:rPr lang="zh-CN" altLang="en-US" dirty="0">
                <a:solidFill>
                  <a:srgbClr val="FF0000"/>
                </a:solidFill>
                <a:latin typeface="Consolas" panose="020B0609020204030204" pitchFamily="49" charset="0"/>
                <a:ea typeface="KaiTi" panose="02010609060101010101" pitchFamily="49" charset="-122"/>
                <a:cs typeface="Times New Roman" panose="02020603050405020304" pitchFamily="18" charset="0"/>
              </a:rPr>
              <a:t>苹果</a:t>
            </a:r>
            <a:r>
              <a:rPr lang="en-US" dirty="0">
                <a:solidFill>
                  <a:srgbClr val="FF0000"/>
                </a:solidFill>
                <a:latin typeface="Consolas" panose="020B0609020204030204" pitchFamily="49" charset="0"/>
                <a:ea typeface="SimSun" panose="02010600030101010101" pitchFamily="2" charset="-122"/>
                <a:cs typeface="Times New Roman" panose="02020603050405020304" pitchFamily="18" charset="0"/>
              </a:rPr>
              <a:t>/</a:t>
            </a:r>
            <a:r>
              <a:rPr lang="zh-CN" altLang="en-US" dirty="0">
                <a:solidFill>
                  <a:srgbClr val="FF0000"/>
                </a:solidFill>
                <a:latin typeface="Consolas" panose="020B0609020204030204" pitchFamily="49" charset="0"/>
                <a:ea typeface="KaiTi" panose="02010609060101010101" pitchFamily="49" charset="-122"/>
                <a:cs typeface="Times New Roman" panose="02020603050405020304" pitchFamily="18" charset="0"/>
              </a:rPr>
              <a:t>手机品牌</a:t>
            </a:r>
            <a:r>
              <a:rPr lang="zh-CN" altLang="en-US" dirty="0">
                <a:latin typeface="Consolas" panose="020B0609020204030204" pitchFamily="49" charset="0"/>
                <a:ea typeface="SimSun" panose="02010600030101010101" pitchFamily="2" charset="-122"/>
                <a:cs typeface="Times New Roman" panose="02020603050405020304" pitchFamily="18" charset="0"/>
              </a:rPr>
              <a:t> </a:t>
            </a:r>
            <a:r>
              <a:rPr lang="zh-CN" altLang="en-US" dirty="0">
                <a:latin typeface="Consolas" panose="020B0609020204030204" pitchFamily="49" charset="0"/>
                <a:ea typeface="KaiTi" panose="02010609060101010101" pitchFamily="49" charset="-122"/>
                <a:cs typeface="Times New Roman" panose="02020603050405020304" pitchFamily="18" charset="0"/>
              </a:rPr>
              <a:t>有益健康</a:t>
            </a:r>
            <a:r>
              <a:rPr lang="en-US" dirty="0">
                <a:latin typeface="Consolas" panose="020B0609020204030204" pitchFamily="49" charset="0"/>
                <a:ea typeface="SimSun" panose="02010600030101010101" pitchFamily="2" charset="-122"/>
                <a:cs typeface="Times New Roman" panose="02020603050405020304" pitchFamily="18" charset="0"/>
              </a:rPr>
              <a:t>/</a:t>
            </a:r>
            <a:r>
              <a:rPr lang="en-US" dirty="0" err="1">
                <a:latin typeface="Consolas" panose="020B0609020204030204" pitchFamily="49" charset="0"/>
                <a:ea typeface="SimSun" panose="02010600030101010101" pitchFamily="2" charset="-122"/>
                <a:cs typeface="Times New Roman" panose="02020603050405020304" pitchFamily="18" charset="0"/>
              </a:rPr>
              <a:t>i</a:t>
            </a:r>
            <a:endParaRPr lang="en-US" dirty="0">
              <a:latin typeface="Consolas" panose="020B0609020204030204" pitchFamily="49"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43593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p:txBody>
          <a:bodyPr/>
          <a:lstStyle/>
          <a:p>
            <a:r>
              <a:rPr lang="en-US" b="1" dirty="0"/>
              <a:t>7.4.2 </a:t>
            </a:r>
            <a:r>
              <a:rPr lang="zh-CN" altLang="en-US" b="1" dirty="0"/>
              <a:t>标注语料</a:t>
            </a:r>
            <a:endParaRPr lang="en-US" b="1" dirty="0"/>
          </a:p>
        </p:txBody>
      </p:sp>
      <p:sp>
        <p:nvSpPr>
          <p:cNvPr id="3" name="Content Placeholder 2">
            <a:extLst>
              <a:ext uri="{FF2B5EF4-FFF2-40B4-BE49-F238E27FC236}">
                <a16:creationId xmlns:a16="http://schemas.microsoft.com/office/drawing/2014/main" id="{90D17830-F7E2-4249-9970-B84143D4A4A4}"/>
              </a:ext>
            </a:extLst>
          </p:cNvPr>
          <p:cNvSpPr>
            <a:spLocks noGrp="1"/>
          </p:cNvSpPr>
          <p:nvPr>
            <p:ph idx="1"/>
          </p:nvPr>
        </p:nvSpPr>
        <p:spPr/>
        <p:txBody>
          <a:bodyPr>
            <a:normAutofit/>
          </a:bodyPr>
          <a:lstStyle/>
          <a:p>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
        <p:nvSpPr>
          <p:cNvPr id="5" name="Rectangle 4">
            <a:extLst>
              <a:ext uri="{FF2B5EF4-FFF2-40B4-BE49-F238E27FC236}">
                <a16:creationId xmlns:a16="http://schemas.microsoft.com/office/drawing/2014/main" id="{1EE8249A-67A2-6B44-9E6F-EE02ED9B0741}"/>
              </a:ext>
            </a:extLst>
          </p:cNvPr>
          <p:cNvSpPr/>
          <p:nvPr/>
        </p:nvSpPr>
        <p:spPr>
          <a:xfrm>
            <a:off x="838200" y="1870075"/>
            <a:ext cx="10515599" cy="1477328"/>
          </a:xfrm>
          <a:prstGeom prst="rect">
            <a:avLst/>
          </a:prstGeom>
        </p:spPr>
        <p:txBody>
          <a:bodyPr wrap="square">
            <a:spAutoFit/>
          </a:bodyPr>
          <a:lstStyle/>
          <a:p>
            <a:pPr latinLnBrk="1">
              <a:spcAft>
                <a:spcPts val="1000"/>
              </a:spcAft>
            </a:pPr>
            <a:r>
              <a:rPr lang="en-US" dirty="0" err="1">
                <a:latin typeface="Consolas" panose="020B0609020204030204" pitchFamily="49" charset="0"/>
                <a:ea typeface="SimSun" panose="02010600030101010101" pitchFamily="2" charset="-122"/>
                <a:cs typeface="Times New Roman" panose="02020603050405020304" pitchFamily="18" charset="0"/>
              </a:rPr>
              <a:t>PerceptronPOSTagger</a:t>
            </a:r>
            <a:r>
              <a:rPr lang="en-US" dirty="0">
                <a:latin typeface="Consolas" panose="020B0609020204030204" pitchFamily="49" charset="0"/>
                <a:ea typeface="SimSun" panose="02010600030101010101" pitchFamily="2" charset="-122"/>
                <a:cs typeface="Times New Roman" panose="02020603050405020304" pitchFamily="18" charset="0"/>
              </a:rPr>
              <a:t> </a:t>
            </a:r>
            <a:r>
              <a:rPr lang="en-US" dirty="0" err="1">
                <a:latin typeface="Consolas" panose="020B0609020204030204" pitchFamily="49" charset="0"/>
                <a:ea typeface="SimSun" panose="02010600030101010101" pitchFamily="2" charset="-122"/>
                <a:cs typeface="Times New Roman" panose="02020603050405020304" pitchFamily="18" charset="0"/>
              </a:rPr>
              <a:t>posTagger</a:t>
            </a:r>
            <a:r>
              <a:rPr lang="en-US" dirty="0">
                <a:latin typeface="Consolas" panose="020B0609020204030204" pitchFamily="49" charset="0"/>
                <a:ea typeface="SimSun" panose="02010600030101010101" pitchFamily="2" charset="-122"/>
                <a:cs typeface="Times New Roman" panose="02020603050405020304" pitchFamily="18" charset="0"/>
              </a:rPr>
              <a:t> = </a:t>
            </a:r>
            <a:r>
              <a:rPr lang="en-US" dirty="0" err="1">
                <a:solidFill>
                  <a:srgbClr val="06287E"/>
                </a:solidFill>
                <a:latin typeface="Consolas" panose="020B0609020204030204" pitchFamily="49" charset="0"/>
                <a:ea typeface="SimSun" panose="02010600030101010101" pitchFamily="2" charset="-122"/>
                <a:cs typeface="Times New Roman" panose="02020603050405020304" pitchFamily="18" charset="0"/>
              </a:rPr>
              <a:t>trainPerceptronPOS</a:t>
            </a:r>
            <a:r>
              <a:rPr lang="en-US" dirty="0">
                <a:latin typeface="Consolas" panose="020B0609020204030204" pitchFamily="49" charset="0"/>
                <a:ea typeface="SimSun" panose="02010600030101010101" pitchFamily="2" charset="-122"/>
                <a:cs typeface="Times New Roman" panose="02020603050405020304" pitchFamily="18" charset="0"/>
              </a:rPr>
              <a:t>(ZHUXIAN); </a:t>
            </a:r>
            <a:r>
              <a:rPr lang="en-US" dirty="0">
                <a:solidFill>
                  <a:srgbClr val="60A0B0"/>
                </a:solidFill>
                <a:latin typeface="Consolas" panose="020B0609020204030204" pitchFamily="49" charset="0"/>
                <a:ea typeface="SimSun" panose="02010600030101010101" pitchFamily="2" charset="-122"/>
                <a:cs typeface="Times New Roman" panose="02020603050405020304" pitchFamily="18" charset="0"/>
              </a:rPr>
              <a:t>// </a:t>
            </a:r>
            <a:r>
              <a:rPr lang="en-US" dirty="0" err="1">
                <a:solidFill>
                  <a:srgbClr val="60A0B0"/>
                </a:solidFill>
                <a:latin typeface="SimSun" panose="02010600030101010101" pitchFamily="2" charset="-122"/>
                <a:ea typeface="SimSun" panose="02010600030101010101" pitchFamily="2" charset="-122"/>
                <a:cs typeface="Times New Roman" panose="02020603050405020304" pitchFamily="18" charset="0"/>
              </a:rPr>
              <a:t>训练</a:t>
            </a:r>
            <a:br>
              <a:rPr lang="en-US" dirty="0">
                <a:latin typeface="Consolas" panose="020B0609020204030204" pitchFamily="49" charset="0"/>
                <a:ea typeface="SimSun" panose="02010600030101010101" pitchFamily="2" charset="-122"/>
                <a:cs typeface="Times New Roman" panose="02020603050405020304" pitchFamily="18" charset="0"/>
              </a:rPr>
            </a:br>
            <a:r>
              <a:rPr lang="en-US" dirty="0" err="1">
                <a:latin typeface="Consolas" panose="020B0609020204030204" pitchFamily="49" charset="0"/>
                <a:ea typeface="SimSun" panose="02010600030101010101" pitchFamily="2" charset="-122"/>
                <a:cs typeface="Times New Roman" panose="02020603050405020304" pitchFamily="18" charset="0"/>
              </a:rPr>
              <a:t>AbstractLexicalAnalyzer</a:t>
            </a:r>
            <a:r>
              <a:rPr lang="en-US" dirty="0">
                <a:latin typeface="Consolas" panose="020B0609020204030204" pitchFamily="49" charset="0"/>
                <a:ea typeface="SimSun" panose="02010600030101010101" pitchFamily="2" charset="-122"/>
                <a:cs typeface="Times New Roman" panose="02020603050405020304" pitchFamily="18" charset="0"/>
              </a:rPr>
              <a:t> analyzer = </a:t>
            </a:r>
            <a:r>
              <a:rPr lang="en-US" b="1" dirty="0">
                <a:solidFill>
                  <a:srgbClr val="007020"/>
                </a:solidFill>
                <a:latin typeface="Consolas" panose="020B0609020204030204" pitchFamily="49" charset="0"/>
                <a:ea typeface="SimSun" panose="02010600030101010101" pitchFamily="2" charset="-122"/>
                <a:cs typeface="Times New Roman" panose="02020603050405020304" pitchFamily="18" charset="0"/>
              </a:rPr>
              <a:t>new</a:t>
            </a:r>
            <a:r>
              <a:rPr lang="en-US" dirty="0">
                <a:latin typeface="Consolas" panose="020B0609020204030204" pitchFamily="49" charset="0"/>
                <a:ea typeface="SimSun" panose="02010600030101010101" pitchFamily="2" charset="-122"/>
                <a:cs typeface="Times New Roman" panose="02020603050405020304" pitchFamily="18" charset="0"/>
              </a:rPr>
              <a:t> </a:t>
            </a:r>
            <a:r>
              <a:rPr lang="en-US" dirty="0" err="1">
                <a:solidFill>
                  <a:srgbClr val="06287E"/>
                </a:solidFill>
                <a:latin typeface="Consolas" panose="020B0609020204030204" pitchFamily="49" charset="0"/>
                <a:ea typeface="SimSun" panose="02010600030101010101" pitchFamily="2" charset="-122"/>
                <a:cs typeface="Times New Roman" panose="02020603050405020304" pitchFamily="18" charset="0"/>
              </a:rPr>
              <a:t>AbstractLexicalAnalyzer</a:t>
            </a:r>
            <a:r>
              <a:rPr lang="en-US" dirty="0">
                <a:latin typeface="Consolas" panose="020B0609020204030204" pitchFamily="49" charset="0"/>
                <a:ea typeface="SimSun" panose="02010600030101010101" pitchFamily="2" charset="-122"/>
                <a:cs typeface="Times New Roman" panose="02020603050405020304" pitchFamily="18" charset="0"/>
              </a:rPr>
              <a:t>(</a:t>
            </a:r>
            <a:r>
              <a:rPr lang="en-US" b="1" dirty="0">
                <a:solidFill>
                  <a:srgbClr val="007020"/>
                </a:solidFill>
                <a:latin typeface="Consolas" panose="020B0609020204030204" pitchFamily="49" charset="0"/>
                <a:ea typeface="SimSun" panose="02010600030101010101" pitchFamily="2" charset="-122"/>
                <a:cs typeface="Times New Roman" panose="02020603050405020304" pitchFamily="18" charset="0"/>
              </a:rPr>
              <a:t>new</a:t>
            </a:r>
            <a:r>
              <a:rPr lang="en-US" dirty="0">
                <a:latin typeface="Consolas" panose="020B0609020204030204" pitchFamily="49" charset="0"/>
                <a:ea typeface="SimSun" panose="02010600030101010101" pitchFamily="2" charset="-122"/>
                <a:cs typeface="Times New Roman" panose="02020603050405020304" pitchFamily="18" charset="0"/>
              </a:rPr>
              <a:t> </a:t>
            </a:r>
            <a:r>
              <a:rPr lang="en-US" dirty="0" err="1">
                <a:solidFill>
                  <a:srgbClr val="06287E"/>
                </a:solidFill>
                <a:latin typeface="Consolas" panose="020B0609020204030204" pitchFamily="49" charset="0"/>
                <a:ea typeface="SimSun" panose="02010600030101010101" pitchFamily="2" charset="-122"/>
                <a:cs typeface="Times New Roman" panose="02020603050405020304" pitchFamily="18" charset="0"/>
              </a:rPr>
              <a:t>PerceptronSegmenter</a:t>
            </a:r>
            <a:r>
              <a:rPr lang="en-US" dirty="0">
                <a:latin typeface="Consolas" panose="020B0609020204030204" pitchFamily="49" charset="0"/>
                <a:ea typeface="SimSun" panose="02010600030101010101" pitchFamily="2" charset="-122"/>
                <a:cs typeface="Times New Roman" panose="02020603050405020304" pitchFamily="18" charset="0"/>
              </a:rPr>
              <a:t>(), </a:t>
            </a:r>
            <a:r>
              <a:rPr lang="en-US" dirty="0" err="1">
                <a:latin typeface="Consolas" panose="020B0609020204030204" pitchFamily="49" charset="0"/>
                <a:ea typeface="SimSun" panose="02010600030101010101" pitchFamily="2" charset="-122"/>
                <a:cs typeface="Times New Roman" panose="02020603050405020304" pitchFamily="18" charset="0"/>
              </a:rPr>
              <a:t>posTagger</a:t>
            </a:r>
            <a:r>
              <a:rPr lang="en-US" dirty="0">
                <a:latin typeface="Consolas" panose="020B0609020204030204" pitchFamily="49" charset="0"/>
                <a:ea typeface="SimSun" panose="02010600030101010101" pitchFamily="2" charset="-122"/>
                <a:cs typeface="Times New Roman" panose="02020603050405020304" pitchFamily="18" charset="0"/>
              </a:rPr>
              <a:t>); </a:t>
            </a:r>
            <a:r>
              <a:rPr lang="en-US" dirty="0">
                <a:solidFill>
                  <a:srgbClr val="60A0B0"/>
                </a:solidFill>
                <a:latin typeface="Consolas" panose="020B0609020204030204" pitchFamily="49" charset="0"/>
                <a:ea typeface="SimSun" panose="02010600030101010101" pitchFamily="2" charset="-122"/>
                <a:cs typeface="Times New Roman" panose="02020603050405020304" pitchFamily="18" charset="0"/>
              </a:rPr>
              <a:t>// </a:t>
            </a:r>
            <a:r>
              <a:rPr lang="en-US" dirty="0" err="1">
                <a:solidFill>
                  <a:srgbClr val="60A0B0"/>
                </a:solidFill>
                <a:latin typeface="SimSun" panose="02010600030101010101" pitchFamily="2" charset="-122"/>
                <a:ea typeface="SimSun" panose="02010600030101010101" pitchFamily="2" charset="-122"/>
                <a:cs typeface="Times New Roman" panose="02020603050405020304" pitchFamily="18" charset="0"/>
              </a:rPr>
              <a:t>包装</a:t>
            </a:r>
            <a:br>
              <a:rPr lang="en-US" dirty="0">
                <a:latin typeface="Consolas" panose="020B0609020204030204" pitchFamily="49" charset="0"/>
                <a:ea typeface="SimSun" panose="02010600030101010101" pitchFamily="2" charset="-122"/>
                <a:cs typeface="Times New Roman" panose="02020603050405020304" pitchFamily="18" charset="0"/>
              </a:rPr>
            </a:br>
            <a:r>
              <a:rPr lang="en-US" dirty="0" err="1">
                <a:latin typeface="Consolas" panose="020B0609020204030204" pitchFamily="49" charset="0"/>
                <a:ea typeface="SimSun" panose="02010600030101010101" pitchFamily="2" charset="-122"/>
                <a:cs typeface="Times New Roman" panose="02020603050405020304" pitchFamily="18" charset="0"/>
              </a:rPr>
              <a:t>System.</a:t>
            </a:r>
            <a:r>
              <a:rPr lang="en-US" dirty="0" err="1">
                <a:solidFill>
                  <a:srgbClr val="06287E"/>
                </a:solidFill>
                <a:latin typeface="Consolas" panose="020B0609020204030204" pitchFamily="49" charset="0"/>
                <a:ea typeface="SimSun" panose="02010600030101010101" pitchFamily="2" charset="-122"/>
                <a:cs typeface="Times New Roman" panose="02020603050405020304" pitchFamily="18" charset="0"/>
              </a:rPr>
              <a:t>out</a:t>
            </a:r>
            <a:r>
              <a:rPr lang="en-US" dirty="0" err="1">
                <a:latin typeface="Consolas" panose="020B0609020204030204" pitchFamily="49" charset="0"/>
                <a:ea typeface="SimSun" panose="02010600030101010101" pitchFamily="2" charset="-122"/>
                <a:cs typeface="Times New Roman" panose="02020603050405020304" pitchFamily="18" charset="0"/>
              </a:rPr>
              <a:t>.</a:t>
            </a:r>
            <a:r>
              <a:rPr lang="en-US" dirty="0" err="1">
                <a:solidFill>
                  <a:srgbClr val="06287E"/>
                </a:solidFill>
                <a:latin typeface="Consolas" panose="020B0609020204030204" pitchFamily="49" charset="0"/>
                <a:ea typeface="SimSun" panose="02010600030101010101" pitchFamily="2" charset="-122"/>
                <a:cs typeface="Times New Roman" panose="02020603050405020304" pitchFamily="18" charset="0"/>
              </a:rPr>
              <a:t>println</a:t>
            </a:r>
            <a:r>
              <a:rPr lang="en-US" dirty="0">
                <a:latin typeface="Consolas" panose="020B0609020204030204" pitchFamily="49" charset="0"/>
                <a:ea typeface="SimSun" panose="02010600030101010101" pitchFamily="2" charset="-122"/>
                <a:cs typeface="Times New Roman" panose="02020603050405020304" pitchFamily="18" charset="0"/>
              </a:rPr>
              <a:t>(</a:t>
            </a:r>
            <a:r>
              <a:rPr lang="en-US" dirty="0" err="1">
                <a:latin typeface="Consolas" panose="020B0609020204030204" pitchFamily="49" charset="0"/>
                <a:ea typeface="SimSun" panose="02010600030101010101" pitchFamily="2" charset="-122"/>
                <a:cs typeface="Times New Roman" panose="02020603050405020304" pitchFamily="18" charset="0"/>
              </a:rPr>
              <a:t>analyzer.</a:t>
            </a:r>
            <a:r>
              <a:rPr lang="en-US" dirty="0" err="1">
                <a:solidFill>
                  <a:srgbClr val="06287E"/>
                </a:solidFill>
                <a:latin typeface="Consolas" panose="020B0609020204030204" pitchFamily="49" charset="0"/>
                <a:ea typeface="SimSun" panose="02010600030101010101" pitchFamily="2" charset="-122"/>
                <a:cs typeface="Times New Roman" panose="02020603050405020304" pitchFamily="18" charset="0"/>
              </a:rPr>
              <a:t>analyze</a:t>
            </a:r>
            <a:r>
              <a:rPr lang="en-US" dirty="0">
                <a:latin typeface="Consolas" panose="020B0609020204030204" pitchFamily="49" charset="0"/>
                <a:ea typeface="SimSun" panose="02010600030101010101" pitchFamily="2" charset="-122"/>
                <a:cs typeface="Times New Roman" panose="02020603050405020304" pitchFamily="18" charset="0"/>
              </a:rPr>
              <a:t>(</a:t>
            </a:r>
            <a:r>
              <a:rPr lang="en-US" dirty="0">
                <a:solidFill>
                  <a:srgbClr val="4070A0"/>
                </a:solidFill>
                <a:latin typeface="Consolas" panose="020B0609020204030204" pitchFamily="49" charset="0"/>
                <a:ea typeface="SimSun" panose="02010600030101010101" pitchFamily="2" charset="-122"/>
                <a:cs typeface="Times New Roman" panose="02020603050405020304" pitchFamily="18" charset="0"/>
              </a:rPr>
              <a:t>"</a:t>
            </a:r>
            <a:r>
              <a:rPr lang="en-US" dirty="0" err="1">
                <a:solidFill>
                  <a:srgbClr val="4070A0"/>
                </a:solidFill>
                <a:latin typeface="SimSun" panose="02010600030101010101" pitchFamily="2" charset="-122"/>
                <a:ea typeface="SimSun" panose="02010600030101010101" pitchFamily="2" charset="-122"/>
                <a:cs typeface="Times New Roman" panose="02020603050405020304" pitchFamily="18" charset="0"/>
              </a:rPr>
              <a:t>陆雪琪的天琊神剑不做丝毫退避，直冲而上，瞬间，这两道奇光异宝撞到了一起</a:t>
            </a:r>
            <a:r>
              <a:rPr lang="en-US" dirty="0">
                <a:solidFill>
                  <a:srgbClr val="4070A0"/>
                </a:solidFill>
                <a:latin typeface="SimSun" panose="02010600030101010101" pitchFamily="2" charset="-122"/>
                <a:ea typeface="SimSun" panose="02010600030101010101" pitchFamily="2" charset="-122"/>
                <a:cs typeface="Times New Roman" panose="02020603050405020304" pitchFamily="18" charset="0"/>
              </a:rPr>
              <a:t>。</a:t>
            </a:r>
            <a:r>
              <a:rPr lang="en-US" dirty="0">
                <a:solidFill>
                  <a:srgbClr val="4070A0"/>
                </a:solidFill>
                <a:latin typeface="Consolas" panose="020B0609020204030204" pitchFamily="49" charset="0"/>
                <a:ea typeface="SimSun" panose="02010600030101010101" pitchFamily="2" charset="-122"/>
                <a:cs typeface="Times New Roman" panose="02020603050405020304" pitchFamily="18" charset="0"/>
              </a:rPr>
              <a:t>"</a:t>
            </a:r>
            <a:r>
              <a:rPr lang="en-US" dirty="0">
                <a:latin typeface="Consolas" panose="020B0609020204030204" pitchFamily="49" charset="0"/>
                <a:ea typeface="SimSun" panose="02010600030101010101" pitchFamily="2" charset="-122"/>
                <a:cs typeface="Times New Roman" panose="02020603050405020304" pitchFamily="18" charset="0"/>
              </a:rPr>
              <a:t>)); </a:t>
            </a:r>
            <a:r>
              <a:rPr lang="en-US" dirty="0">
                <a:solidFill>
                  <a:srgbClr val="60A0B0"/>
                </a:solidFill>
                <a:latin typeface="Consolas" panose="020B0609020204030204" pitchFamily="49" charset="0"/>
                <a:ea typeface="SimSun" panose="02010600030101010101" pitchFamily="2" charset="-122"/>
                <a:cs typeface="Times New Roman" panose="02020603050405020304" pitchFamily="18" charset="0"/>
              </a:rPr>
              <a:t>// </a:t>
            </a:r>
            <a:r>
              <a:rPr lang="en-US" dirty="0" err="1">
                <a:solidFill>
                  <a:srgbClr val="60A0B0"/>
                </a:solidFill>
                <a:latin typeface="SimSun" panose="02010600030101010101" pitchFamily="2" charset="-122"/>
                <a:ea typeface="SimSun" panose="02010600030101010101" pitchFamily="2" charset="-122"/>
                <a:cs typeface="Times New Roman" panose="02020603050405020304" pitchFamily="18" charset="0"/>
              </a:rPr>
              <a:t>分词</a:t>
            </a:r>
            <a:r>
              <a:rPr lang="en-US" dirty="0" err="1">
                <a:solidFill>
                  <a:srgbClr val="60A0B0"/>
                </a:solidFill>
                <a:latin typeface="Consolas" panose="020B0609020204030204" pitchFamily="49" charset="0"/>
                <a:ea typeface="SimSun" panose="02010600030101010101" pitchFamily="2" charset="-122"/>
                <a:cs typeface="Times New Roman" panose="02020603050405020304" pitchFamily="18" charset="0"/>
              </a:rPr>
              <a:t>+</a:t>
            </a:r>
            <a:r>
              <a:rPr lang="en-US" dirty="0" err="1">
                <a:solidFill>
                  <a:srgbClr val="60A0B0"/>
                </a:solidFill>
                <a:latin typeface="SimSun" panose="02010600030101010101" pitchFamily="2" charset="-122"/>
                <a:ea typeface="SimSun" panose="02010600030101010101" pitchFamily="2" charset="-122"/>
                <a:cs typeface="Times New Roman" panose="02020603050405020304" pitchFamily="18" charset="0"/>
              </a:rPr>
              <a:t>标注</a:t>
            </a:r>
            <a:endParaRPr lang="en-US" dirty="0">
              <a:latin typeface="Consolas" panose="020B0609020204030204" pitchFamily="49" charset="0"/>
              <a:ea typeface="SimSun" panose="02010600030101010101" pitchFamily="2" charset="-122"/>
              <a:cs typeface="Times New Roman" panose="02020603050405020304" pitchFamily="18" charset="0"/>
            </a:endParaRPr>
          </a:p>
        </p:txBody>
      </p:sp>
      <p:sp>
        <p:nvSpPr>
          <p:cNvPr id="6" name="Rectangle 5">
            <a:extLst>
              <a:ext uri="{FF2B5EF4-FFF2-40B4-BE49-F238E27FC236}">
                <a16:creationId xmlns:a16="http://schemas.microsoft.com/office/drawing/2014/main" id="{53269CB0-13F5-1A42-AFAA-70E094968810}"/>
              </a:ext>
            </a:extLst>
          </p:cNvPr>
          <p:cNvSpPr/>
          <p:nvPr/>
        </p:nvSpPr>
        <p:spPr>
          <a:xfrm>
            <a:off x="838200" y="3763785"/>
            <a:ext cx="10515598" cy="646331"/>
          </a:xfrm>
          <a:prstGeom prst="rect">
            <a:avLst/>
          </a:prstGeom>
        </p:spPr>
        <p:txBody>
          <a:bodyPr wrap="square">
            <a:spAutoFit/>
          </a:bodyPr>
          <a:lstStyle/>
          <a:p>
            <a:pPr latinLnBrk="1">
              <a:spcAft>
                <a:spcPts val="1000"/>
              </a:spcAft>
            </a:pPr>
            <a:r>
              <a:rPr lang="en-US" dirty="0" err="1">
                <a:latin typeface="KaiTi" panose="02010609060101010101" pitchFamily="49" charset="-122"/>
                <a:ea typeface="SimSun" panose="02010600030101010101" pitchFamily="2" charset="-122"/>
                <a:cs typeface="Times New Roman" panose="02020603050405020304" pitchFamily="18" charset="0"/>
              </a:rPr>
              <a:t>陆雪琪</a:t>
            </a:r>
            <a:r>
              <a:rPr lang="en-US" dirty="0">
                <a:latin typeface="Consolas" panose="020B0609020204030204" pitchFamily="49" charset="0"/>
                <a:ea typeface="SimSun" panose="02010600030101010101" pitchFamily="2" charset="-122"/>
                <a:cs typeface="Times New Roman" panose="02020603050405020304" pitchFamily="18" charset="0"/>
              </a:rPr>
              <a:t>/NR </a:t>
            </a:r>
            <a:r>
              <a:rPr lang="en-US" dirty="0" err="1">
                <a:latin typeface="KaiTi" panose="02010609060101010101" pitchFamily="49" charset="-122"/>
                <a:ea typeface="SimSun" panose="02010600030101010101" pitchFamily="2" charset="-122"/>
                <a:cs typeface="Times New Roman" panose="02020603050405020304" pitchFamily="18" charset="0"/>
              </a:rPr>
              <a:t>的</a:t>
            </a:r>
            <a:r>
              <a:rPr lang="en-US" dirty="0">
                <a:latin typeface="Consolas" panose="020B0609020204030204" pitchFamily="49" charset="0"/>
                <a:ea typeface="SimSun" panose="02010600030101010101" pitchFamily="2" charset="-122"/>
                <a:cs typeface="Times New Roman" panose="02020603050405020304" pitchFamily="18" charset="0"/>
              </a:rPr>
              <a:t>/DEG </a:t>
            </a:r>
            <a:r>
              <a:rPr lang="en-US" dirty="0" err="1">
                <a:latin typeface="KaiTi" panose="02010609060101010101" pitchFamily="49" charset="-122"/>
                <a:ea typeface="SimSun" panose="02010600030101010101" pitchFamily="2" charset="-122"/>
                <a:cs typeface="Times New Roman" panose="02020603050405020304" pitchFamily="18" charset="0"/>
              </a:rPr>
              <a:t>天琊神剑</a:t>
            </a:r>
            <a:r>
              <a:rPr lang="en-US" dirty="0">
                <a:latin typeface="Consolas" panose="020B0609020204030204" pitchFamily="49" charset="0"/>
                <a:ea typeface="SimSun" panose="02010600030101010101" pitchFamily="2" charset="-122"/>
                <a:cs typeface="Times New Roman" panose="02020603050405020304" pitchFamily="18" charset="0"/>
              </a:rPr>
              <a:t>/NN </a:t>
            </a:r>
            <a:r>
              <a:rPr lang="en-US" dirty="0" err="1">
                <a:latin typeface="KaiTi" panose="02010609060101010101" pitchFamily="49" charset="-122"/>
                <a:ea typeface="SimSun" panose="02010600030101010101" pitchFamily="2" charset="-122"/>
                <a:cs typeface="Times New Roman" panose="02020603050405020304" pitchFamily="18" charset="0"/>
              </a:rPr>
              <a:t>不</a:t>
            </a:r>
            <a:r>
              <a:rPr lang="en-US" dirty="0">
                <a:latin typeface="Consolas" panose="020B0609020204030204" pitchFamily="49" charset="0"/>
                <a:ea typeface="SimSun" panose="02010600030101010101" pitchFamily="2" charset="-122"/>
                <a:cs typeface="Times New Roman" panose="02020603050405020304" pitchFamily="18" charset="0"/>
              </a:rPr>
              <a:t>/AD </a:t>
            </a:r>
            <a:r>
              <a:rPr lang="en-US" dirty="0" err="1">
                <a:latin typeface="KaiTi" panose="02010609060101010101" pitchFamily="49" charset="-122"/>
                <a:ea typeface="SimSun" panose="02010600030101010101" pitchFamily="2" charset="-122"/>
                <a:cs typeface="Times New Roman" panose="02020603050405020304" pitchFamily="18" charset="0"/>
              </a:rPr>
              <a:t>做</a:t>
            </a:r>
            <a:r>
              <a:rPr lang="en-US" dirty="0">
                <a:latin typeface="Consolas" panose="020B0609020204030204" pitchFamily="49" charset="0"/>
                <a:ea typeface="SimSun" panose="02010600030101010101" pitchFamily="2" charset="-122"/>
                <a:cs typeface="Times New Roman" panose="02020603050405020304" pitchFamily="18" charset="0"/>
              </a:rPr>
              <a:t>/VV </a:t>
            </a:r>
            <a:r>
              <a:rPr lang="en-US" dirty="0" err="1">
                <a:latin typeface="KaiTi" panose="02010609060101010101" pitchFamily="49" charset="-122"/>
                <a:ea typeface="SimSun" panose="02010600030101010101" pitchFamily="2" charset="-122"/>
                <a:cs typeface="Times New Roman" panose="02020603050405020304" pitchFamily="18" charset="0"/>
              </a:rPr>
              <a:t>丝毫</a:t>
            </a:r>
            <a:r>
              <a:rPr lang="en-US" dirty="0">
                <a:latin typeface="Consolas" panose="020B0609020204030204" pitchFamily="49" charset="0"/>
                <a:ea typeface="SimSun" panose="02010600030101010101" pitchFamily="2" charset="-122"/>
                <a:cs typeface="Times New Roman" panose="02020603050405020304" pitchFamily="18" charset="0"/>
              </a:rPr>
              <a:t>/NN </a:t>
            </a:r>
            <a:r>
              <a:rPr lang="en-US" dirty="0" err="1">
                <a:latin typeface="KaiTi" panose="02010609060101010101" pitchFamily="49" charset="-122"/>
                <a:ea typeface="SimSun" panose="02010600030101010101" pitchFamily="2" charset="-122"/>
                <a:cs typeface="Times New Roman" panose="02020603050405020304" pitchFamily="18" charset="0"/>
              </a:rPr>
              <a:t>退避</a:t>
            </a:r>
            <a:r>
              <a:rPr lang="en-US" dirty="0">
                <a:latin typeface="Consolas" panose="020B0609020204030204" pitchFamily="49" charset="0"/>
                <a:ea typeface="SimSun" panose="02010600030101010101" pitchFamily="2" charset="-122"/>
                <a:cs typeface="Times New Roman" panose="02020603050405020304" pitchFamily="18" charset="0"/>
              </a:rPr>
              <a:t>/VV </a:t>
            </a:r>
            <a:r>
              <a:rPr lang="en-US" dirty="0">
                <a:latin typeface="SimSun" panose="02010600030101010101" pitchFamily="2" charset="-122"/>
                <a:ea typeface="SimSun" panose="02010600030101010101" pitchFamily="2" charset="-122"/>
                <a:cs typeface="Times New Roman" panose="02020603050405020304" pitchFamily="18" charset="0"/>
              </a:rPr>
              <a:t>，</a:t>
            </a:r>
            <a:r>
              <a:rPr lang="en-US" dirty="0">
                <a:latin typeface="Consolas" panose="020B0609020204030204" pitchFamily="49" charset="0"/>
                <a:ea typeface="SimSun" panose="02010600030101010101" pitchFamily="2" charset="-122"/>
                <a:cs typeface="Times New Roman" panose="02020603050405020304" pitchFamily="18" charset="0"/>
              </a:rPr>
              <a:t>/PU </a:t>
            </a:r>
            <a:r>
              <a:rPr lang="en-US" dirty="0" err="1">
                <a:latin typeface="KaiTi" panose="02010609060101010101" pitchFamily="49" charset="-122"/>
                <a:ea typeface="SimSun" panose="02010600030101010101" pitchFamily="2" charset="-122"/>
                <a:cs typeface="Times New Roman" panose="02020603050405020304" pitchFamily="18" charset="0"/>
              </a:rPr>
              <a:t>直冲</a:t>
            </a:r>
            <a:r>
              <a:rPr lang="en-US" dirty="0">
                <a:latin typeface="Consolas" panose="020B0609020204030204" pitchFamily="49" charset="0"/>
                <a:ea typeface="SimSun" panose="02010600030101010101" pitchFamily="2" charset="-122"/>
                <a:cs typeface="Times New Roman" panose="02020603050405020304" pitchFamily="18" charset="0"/>
              </a:rPr>
              <a:t>/VV </a:t>
            </a:r>
            <a:r>
              <a:rPr lang="en-US" dirty="0" err="1">
                <a:latin typeface="KaiTi" panose="02010609060101010101" pitchFamily="49" charset="-122"/>
                <a:ea typeface="SimSun" panose="02010600030101010101" pitchFamily="2" charset="-122"/>
                <a:cs typeface="Times New Roman" panose="02020603050405020304" pitchFamily="18" charset="0"/>
              </a:rPr>
              <a:t>而</a:t>
            </a:r>
            <a:r>
              <a:rPr lang="en-US" dirty="0">
                <a:latin typeface="Consolas" panose="020B0609020204030204" pitchFamily="49" charset="0"/>
                <a:ea typeface="SimSun" panose="02010600030101010101" pitchFamily="2" charset="-122"/>
                <a:cs typeface="Times New Roman" panose="02020603050405020304" pitchFamily="18" charset="0"/>
              </a:rPr>
              <a:t>/MSP </a:t>
            </a:r>
            <a:r>
              <a:rPr lang="en-US" dirty="0" err="1">
                <a:latin typeface="KaiTi" panose="02010609060101010101" pitchFamily="49" charset="-122"/>
                <a:ea typeface="SimSun" panose="02010600030101010101" pitchFamily="2" charset="-122"/>
                <a:cs typeface="Times New Roman" panose="02020603050405020304" pitchFamily="18" charset="0"/>
              </a:rPr>
              <a:t>上</a:t>
            </a:r>
            <a:r>
              <a:rPr lang="en-US" dirty="0">
                <a:latin typeface="Consolas" panose="020B0609020204030204" pitchFamily="49" charset="0"/>
                <a:ea typeface="SimSun" panose="02010600030101010101" pitchFamily="2" charset="-122"/>
                <a:cs typeface="Times New Roman" panose="02020603050405020304" pitchFamily="18" charset="0"/>
              </a:rPr>
              <a:t>/VV </a:t>
            </a:r>
            <a:r>
              <a:rPr lang="en-US" dirty="0">
                <a:latin typeface="SimSun" panose="02010600030101010101" pitchFamily="2" charset="-122"/>
                <a:ea typeface="SimSun" panose="02010600030101010101" pitchFamily="2" charset="-122"/>
                <a:cs typeface="Times New Roman" panose="02020603050405020304" pitchFamily="18" charset="0"/>
              </a:rPr>
              <a:t>，</a:t>
            </a:r>
            <a:r>
              <a:rPr lang="en-US" dirty="0">
                <a:latin typeface="Consolas" panose="020B0609020204030204" pitchFamily="49" charset="0"/>
                <a:ea typeface="SimSun" panose="02010600030101010101" pitchFamily="2" charset="-122"/>
                <a:cs typeface="Times New Roman" panose="02020603050405020304" pitchFamily="18" charset="0"/>
              </a:rPr>
              <a:t>/PU </a:t>
            </a:r>
            <a:r>
              <a:rPr lang="en-US" dirty="0" err="1">
                <a:latin typeface="KaiTi" panose="02010609060101010101" pitchFamily="49" charset="-122"/>
                <a:ea typeface="SimSun" panose="02010600030101010101" pitchFamily="2" charset="-122"/>
                <a:cs typeface="Times New Roman" panose="02020603050405020304" pitchFamily="18" charset="0"/>
              </a:rPr>
              <a:t>瞬间</a:t>
            </a:r>
            <a:r>
              <a:rPr lang="en-US" dirty="0">
                <a:latin typeface="Consolas" panose="020B0609020204030204" pitchFamily="49" charset="0"/>
                <a:ea typeface="SimSun" panose="02010600030101010101" pitchFamily="2" charset="-122"/>
                <a:cs typeface="Times New Roman" panose="02020603050405020304" pitchFamily="18" charset="0"/>
              </a:rPr>
              <a:t>/NN </a:t>
            </a:r>
            <a:r>
              <a:rPr lang="en-US" dirty="0">
                <a:latin typeface="SimSun" panose="02010600030101010101" pitchFamily="2" charset="-122"/>
                <a:ea typeface="SimSun" panose="02010600030101010101" pitchFamily="2" charset="-122"/>
                <a:cs typeface="Times New Roman" panose="02020603050405020304" pitchFamily="18" charset="0"/>
              </a:rPr>
              <a:t>，</a:t>
            </a:r>
            <a:r>
              <a:rPr lang="en-US" dirty="0">
                <a:latin typeface="Consolas" panose="020B0609020204030204" pitchFamily="49" charset="0"/>
                <a:ea typeface="SimSun" panose="02010600030101010101" pitchFamily="2" charset="-122"/>
                <a:cs typeface="Times New Roman" panose="02020603050405020304" pitchFamily="18" charset="0"/>
              </a:rPr>
              <a:t>/PU </a:t>
            </a:r>
            <a:r>
              <a:rPr lang="en-US" dirty="0" err="1">
                <a:latin typeface="KaiTi" panose="02010609060101010101" pitchFamily="49" charset="-122"/>
                <a:ea typeface="SimSun" panose="02010600030101010101" pitchFamily="2" charset="-122"/>
                <a:cs typeface="Times New Roman" panose="02020603050405020304" pitchFamily="18" charset="0"/>
              </a:rPr>
              <a:t>这</a:t>
            </a:r>
            <a:r>
              <a:rPr lang="en-US" dirty="0">
                <a:latin typeface="Consolas" panose="020B0609020204030204" pitchFamily="49" charset="0"/>
                <a:ea typeface="SimSun" panose="02010600030101010101" pitchFamily="2" charset="-122"/>
                <a:cs typeface="Times New Roman" panose="02020603050405020304" pitchFamily="18" charset="0"/>
              </a:rPr>
              <a:t>/DT </a:t>
            </a:r>
            <a:r>
              <a:rPr lang="en-US" dirty="0" err="1">
                <a:latin typeface="KaiTi" panose="02010609060101010101" pitchFamily="49" charset="-122"/>
                <a:ea typeface="SimSun" panose="02010600030101010101" pitchFamily="2" charset="-122"/>
                <a:cs typeface="Times New Roman" panose="02020603050405020304" pitchFamily="18" charset="0"/>
              </a:rPr>
              <a:t>两</a:t>
            </a:r>
            <a:r>
              <a:rPr lang="en-US" dirty="0">
                <a:latin typeface="Consolas" panose="020B0609020204030204" pitchFamily="49" charset="0"/>
                <a:ea typeface="SimSun" panose="02010600030101010101" pitchFamily="2" charset="-122"/>
                <a:cs typeface="Times New Roman" panose="02020603050405020304" pitchFamily="18" charset="0"/>
              </a:rPr>
              <a:t>/CD </a:t>
            </a:r>
            <a:r>
              <a:rPr lang="en-US" dirty="0" err="1">
                <a:latin typeface="KaiTi" panose="02010609060101010101" pitchFamily="49" charset="-122"/>
                <a:ea typeface="SimSun" panose="02010600030101010101" pitchFamily="2" charset="-122"/>
                <a:cs typeface="Times New Roman" panose="02020603050405020304" pitchFamily="18" charset="0"/>
              </a:rPr>
              <a:t>道</a:t>
            </a:r>
            <a:r>
              <a:rPr lang="en-US" dirty="0">
                <a:latin typeface="Consolas" panose="020B0609020204030204" pitchFamily="49" charset="0"/>
                <a:ea typeface="SimSun" panose="02010600030101010101" pitchFamily="2" charset="-122"/>
                <a:cs typeface="Times New Roman" panose="02020603050405020304" pitchFamily="18" charset="0"/>
              </a:rPr>
              <a:t>/M </a:t>
            </a:r>
            <a:r>
              <a:rPr lang="en-US" dirty="0" err="1">
                <a:latin typeface="KaiTi" panose="02010609060101010101" pitchFamily="49" charset="-122"/>
                <a:ea typeface="SimSun" panose="02010600030101010101" pitchFamily="2" charset="-122"/>
                <a:cs typeface="Times New Roman" panose="02020603050405020304" pitchFamily="18" charset="0"/>
              </a:rPr>
              <a:t>奇光</a:t>
            </a:r>
            <a:r>
              <a:rPr lang="en-US" dirty="0">
                <a:latin typeface="Consolas" panose="020B0609020204030204" pitchFamily="49" charset="0"/>
                <a:ea typeface="SimSun" panose="02010600030101010101" pitchFamily="2" charset="-122"/>
                <a:cs typeface="Times New Roman" panose="02020603050405020304" pitchFamily="18" charset="0"/>
              </a:rPr>
              <a:t>/NN </a:t>
            </a:r>
            <a:r>
              <a:rPr lang="en-US" dirty="0" err="1">
                <a:latin typeface="KaiTi" panose="02010609060101010101" pitchFamily="49" charset="-122"/>
                <a:ea typeface="SimSun" panose="02010600030101010101" pitchFamily="2" charset="-122"/>
                <a:cs typeface="Times New Roman" panose="02020603050405020304" pitchFamily="18" charset="0"/>
              </a:rPr>
              <a:t>异宝</a:t>
            </a:r>
            <a:r>
              <a:rPr lang="en-US" dirty="0">
                <a:latin typeface="Consolas" panose="020B0609020204030204" pitchFamily="49" charset="0"/>
                <a:ea typeface="SimSun" panose="02010600030101010101" pitchFamily="2" charset="-122"/>
                <a:cs typeface="Times New Roman" panose="02020603050405020304" pitchFamily="18" charset="0"/>
              </a:rPr>
              <a:t>/NN </a:t>
            </a:r>
            <a:r>
              <a:rPr lang="en-US" dirty="0" err="1">
                <a:latin typeface="KaiTi" panose="02010609060101010101" pitchFamily="49" charset="-122"/>
                <a:ea typeface="SimSun" panose="02010600030101010101" pitchFamily="2" charset="-122"/>
                <a:cs typeface="Times New Roman" panose="02020603050405020304" pitchFamily="18" charset="0"/>
              </a:rPr>
              <a:t>撞</a:t>
            </a:r>
            <a:r>
              <a:rPr lang="en-US" dirty="0">
                <a:latin typeface="Consolas" panose="020B0609020204030204" pitchFamily="49" charset="0"/>
                <a:ea typeface="SimSun" panose="02010600030101010101" pitchFamily="2" charset="-122"/>
                <a:cs typeface="Times New Roman" panose="02020603050405020304" pitchFamily="18" charset="0"/>
              </a:rPr>
              <a:t>/VV </a:t>
            </a:r>
            <a:r>
              <a:rPr lang="en-US" dirty="0" err="1">
                <a:latin typeface="KaiTi" panose="02010609060101010101" pitchFamily="49" charset="-122"/>
                <a:ea typeface="SimSun" panose="02010600030101010101" pitchFamily="2" charset="-122"/>
                <a:cs typeface="Times New Roman" panose="02020603050405020304" pitchFamily="18" charset="0"/>
              </a:rPr>
              <a:t>到</a:t>
            </a:r>
            <a:r>
              <a:rPr lang="en-US" dirty="0">
                <a:latin typeface="Consolas" panose="020B0609020204030204" pitchFamily="49" charset="0"/>
                <a:ea typeface="SimSun" panose="02010600030101010101" pitchFamily="2" charset="-122"/>
                <a:cs typeface="Times New Roman" panose="02020603050405020304" pitchFamily="18" charset="0"/>
              </a:rPr>
              <a:t>/VV </a:t>
            </a:r>
            <a:r>
              <a:rPr lang="en-US" dirty="0" err="1">
                <a:latin typeface="KaiTi" panose="02010609060101010101" pitchFamily="49" charset="-122"/>
                <a:ea typeface="SimSun" panose="02010600030101010101" pitchFamily="2" charset="-122"/>
                <a:cs typeface="Times New Roman" panose="02020603050405020304" pitchFamily="18" charset="0"/>
              </a:rPr>
              <a:t>了</a:t>
            </a:r>
            <a:r>
              <a:rPr lang="en-US" dirty="0">
                <a:latin typeface="Consolas" panose="020B0609020204030204" pitchFamily="49" charset="0"/>
                <a:ea typeface="SimSun" panose="02010600030101010101" pitchFamily="2" charset="-122"/>
                <a:cs typeface="Times New Roman" panose="02020603050405020304" pitchFamily="18" charset="0"/>
              </a:rPr>
              <a:t>/AS </a:t>
            </a:r>
            <a:r>
              <a:rPr lang="en-US" dirty="0" err="1">
                <a:latin typeface="KaiTi" panose="02010609060101010101" pitchFamily="49" charset="-122"/>
                <a:ea typeface="SimSun" panose="02010600030101010101" pitchFamily="2" charset="-122"/>
                <a:cs typeface="Times New Roman" panose="02020603050405020304" pitchFamily="18" charset="0"/>
              </a:rPr>
              <a:t>一起</a:t>
            </a:r>
            <a:r>
              <a:rPr lang="en-US" dirty="0">
                <a:latin typeface="Consolas" panose="020B0609020204030204" pitchFamily="49" charset="0"/>
                <a:ea typeface="SimSun" panose="02010600030101010101" pitchFamily="2" charset="-122"/>
                <a:cs typeface="Times New Roman" panose="02020603050405020304" pitchFamily="18" charset="0"/>
              </a:rPr>
              <a:t>/AD </a:t>
            </a:r>
            <a:r>
              <a:rPr lang="en-US" dirty="0">
                <a:latin typeface="SimSun" panose="02010600030101010101" pitchFamily="2" charset="-122"/>
                <a:ea typeface="SimSun" panose="02010600030101010101" pitchFamily="2" charset="-122"/>
                <a:cs typeface="Times New Roman" panose="02020603050405020304" pitchFamily="18" charset="0"/>
              </a:rPr>
              <a:t>。</a:t>
            </a:r>
            <a:r>
              <a:rPr lang="en-US" dirty="0">
                <a:latin typeface="Consolas" panose="020B0609020204030204" pitchFamily="49" charset="0"/>
                <a:ea typeface="SimSun" panose="02010600030101010101" pitchFamily="2" charset="-122"/>
                <a:cs typeface="Times New Roman" panose="02020603050405020304" pitchFamily="18" charset="0"/>
              </a:rPr>
              <a:t>/PU</a:t>
            </a:r>
          </a:p>
        </p:txBody>
      </p:sp>
    </p:spTree>
    <p:extLst>
      <p:ext uri="{BB962C8B-B14F-4D97-AF65-F5344CB8AC3E}">
        <p14:creationId xmlns:p14="http://schemas.microsoft.com/office/powerpoint/2010/main" val="2778027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p:txBody>
          <a:bodyPr/>
          <a:lstStyle/>
          <a:p>
            <a:r>
              <a:rPr lang="zh-CN" altLang="en-US" b="1" dirty="0"/>
              <a:t>第七章 词性标注</a:t>
            </a:r>
            <a:endParaRPr lang="en-US" b="1" dirty="0"/>
          </a:p>
        </p:txBody>
      </p:sp>
      <p:sp>
        <p:nvSpPr>
          <p:cNvPr id="3" name="Content Placeholder 2">
            <a:extLst>
              <a:ext uri="{FF2B5EF4-FFF2-40B4-BE49-F238E27FC236}">
                <a16:creationId xmlns:a16="http://schemas.microsoft.com/office/drawing/2014/main" id="{90D17830-F7E2-4249-9970-B84143D4A4A4}"/>
              </a:ext>
            </a:extLst>
          </p:cNvPr>
          <p:cNvSpPr>
            <a:spLocks noGrp="1"/>
          </p:cNvSpPr>
          <p:nvPr>
            <p:ph idx="1"/>
          </p:nvPr>
        </p:nvSpPr>
        <p:spPr/>
        <p:txBody>
          <a:bodyPr>
            <a:normAutofit/>
          </a:bodyPr>
          <a:lstStyle/>
          <a:p>
            <a:r>
              <a:rPr lang="en-US" b="1" dirty="0"/>
              <a:t>7.1 </a:t>
            </a:r>
            <a:r>
              <a:rPr lang="zh-CN" altLang="en-US" b="1" dirty="0"/>
              <a:t>词性标注概述</a:t>
            </a:r>
            <a:endParaRPr lang="en-US" altLang="zh-CN" b="1" dirty="0"/>
          </a:p>
          <a:p>
            <a:r>
              <a:rPr lang="en-US" b="1" dirty="0"/>
              <a:t>7.2 </a:t>
            </a:r>
            <a:r>
              <a:rPr lang="zh-CN" altLang="en-US" b="1" dirty="0"/>
              <a:t>词性标注语料库与标注集</a:t>
            </a:r>
            <a:endParaRPr lang="en-US" b="1" dirty="0"/>
          </a:p>
          <a:p>
            <a:r>
              <a:rPr lang="en-US" b="1" dirty="0"/>
              <a:t>7.3 </a:t>
            </a:r>
            <a:r>
              <a:rPr lang="zh-CN" altLang="en-US" b="1" dirty="0"/>
              <a:t>序列标注模型应用于词性标注</a:t>
            </a:r>
            <a:endParaRPr lang="en-US" b="1" dirty="0"/>
          </a:p>
          <a:p>
            <a:r>
              <a:rPr lang="en-US" b="1" dirty="0"/>
              <a:t>7.4 </a:t>
            </a:r>
            <a:r>
              <a:rPr lang="zh-CN" altLang="en-US" b="1" dirty="0"/>
              <a:t>自定义词性</a:t>
            </a:r>
            <a:endParaRPr lang="en-US" b="1" dirty="0"/>
          </a:p>
          <a:p>
            <a:r>
              <a:rPr lang="en-US" b="1" dirty="0"/>
              <a:t>7.5 </a:t>
            </a:r>
            <a:r>
              <a:rPr lang="zh-CN" altLang="en-US" b="1" dirty="0"/>
              <a:t>总结</a:t>
            </a:r>
            <a:endParaRPr lang="en-US" b="1" dirty="0"/>
          </a:p>
          <a:p>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Tree>
    <p:extLst>
      <p:ext uri="{BB962C8B-B14F-4D97-AF65-F5344CB8AC3E}">
        <p14:creationId xmlns:p14="http://schemas.microsoft.com/office/powerpoint/2010/main" val="2029168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p:txBody>
          <a:bodyPr/>
          <a:lstStyle/>
          <a:p>
            <a:r>
              <a:rPr lang="en-US" b="1" dirty="0"/>
              <a:t>7.5 </a:t>
            </a:r>
            <a:r>
              <a:rPr lang="zh-CN" altLang="en-US" b="1" dirty="0"/>
              <a:t>总结</a:t>
            </a:r>
            <a:endParaRPr lang="en-US" b="1" dirty="0"/>
          </a:p>
        </p:txBody>
      </p:sp>
      <p:sp>
        <p:nvSpPr>
          <p:cNvPr id="3" name="Content Placeholder 2">
            <a:extLst>
              <a:ext uri="{FF2B5EF4-FFF2-40B4-BE49-F238E27FC236}">
                <a16:creationId xmlns:a16="http://schemas.microsoft.com/office/drawing/2014/main" id="{90D17830-F7E2-4249-9970-B84143D4A4A4}"/>
              </a:ext>
            </a:extLst>
          </p:cNvPr>
          <p:cNvSpPr>
            <a:spLocks noGrp="1"/>
          </p:cNvSpPr>
          <p:nvPr>
            <p:ph idx="1"/>
          </p:nvPr>
        </p:nvSpPr>
        <p:spPr/>
        <p:txBody>
          <a:bodyPr>
            <a:normAutofit/>
          </a:bodyPr>
          <a:lstStyle/>
          <a:p>
            <a:pPr>
              <a:spcBef>
                <a:spcPts val="900"/>
              </a:spcBef>
              <a:spcAft>
                <a:spcPts val="900"/>
              </a:spcAft>
            </a:pPr>
            <a:r>
              <a:rPr lang="zh-CN" altLang="en-US" dirty="0">
                <a:latin typeface="Cambria" panose="02040503050406030204" pitchFamily="18" charset="0"/>
                <a:cs typeface="Times New Roman" panose="02020603050405020304" pitchFamily="18" charset="0"/>
              </a:rPr>
              <a:t>隐马尔可夫模型、感知机和条件随机场三种词性标注器</a:t>
            </a:r>
            <a:endParaRPr lang="en-US" altLang="zh-CN" dirty="0">
              <a:latin typeface="Cambria" panose="02040503050406030204" pitchFamily="18" charset="0"/>
              <a:cs typeface="Times New Roman" panose="02020603050405020304" pitchFamily="18" charset="0"/>
            </a:endParaRPr>
          </a:p>
          <a:p>
            <a:pPr>
              <a:spcBef>
                <a:spcPts val="900"/>
              </a:spcBef>
              <a:spcAft>
                <a:spcPts val="900"/>
              </a:spcAft>
            </a:pPr>
            <a:r>
              <a:rPr lang="zh-CN" altLang="en-US" dirty="0">
                <a:latin typeface="Cambria" panose="02040503050406030204" pitchFamily="18" charset="0"/>
                <a:cs typeface="Times New Roman" panose="02020603050405020304" pitchFamily="18" charset="0"/>
              </a:rPr>
              <a:t>为了实现自定义词性</a:t>
            </a:r>
            <a:endParaRPr lang="en-US" altLang="zh-CN" dirty="0">
              <a:latin typeface="Cambria" panose="02040503050406030204" pitchFamily="18" charset="0"/>
              <a:cs typeface="Times New Roman" panose="02020603050405020304" pitchFamily="18" charset="0"/>
            </a:endParaRPr>
          </a:p>
          <a:p>
            <a:pPr lvl="1">
              <a:spcBef>
                <a:spcPts val="900"/>
              </a:spcBef>
              <a:spcAft>
                <a:spcPts val="900"/>
              </a:spcAft>
            </a:pPr>
            <a:r>
              <a:rPr lang="zh-CN" altLang="en-US" dirty="0">
                <a:latin typeface="Cambria" panose="02040503050406030204" pitchFamily="18" charset="0"/>
                <a:cs typeface="Times New Roman" panose="02020603050405020304" pitchFamily="18" charset="0"/>
              </a:rPr>
              <a:t>依靠词典匹配虽然简单但非常死板，只能用于一词一义的情况</a:t>
            </a:r>
            <a:endParaRPr lang="en-US" altLang="zh-CN" dirty="0">
              <a:latin typeface="Cambria" panose="02040503050406030204" pitchFamily="18" charset="0"/>
              <a:cs typeface="Times New Roman" panose="02020603050405020304" pitchFamily="18" charset="0"/>
            </a:endParaRPr>
          </a:p>
          <a:p>
            <a:pPr lvl="1">
              <a:spcBef>
                <a:spcPts val="900"/>
              </a:spcBef>
              <a:spcAft>
                <a:spcPts val="900"/>
              </a:spcAft>
            </a:pPr>
            <a:r>
              <a:rPr lang="zh-CN" altLang="en-US" dirty="0">
                <a:latin typeface="Cambria" panose="02040503050406030204" pitchFamily="18" charset="0"/>
                <a:cs typeface="Times New Roman" panose="02020603050405020304" pitchFamily="18" charset="0"/>
              </a:rPr>
              <a:t>如果涉及兼类词，标注一份领域语料才是正确做法</a:t>
            </a:r>
            <a:endParaRPr lang="en-US" dirty="0">
              <a:latin typeface="Cambria" panose="020405030504060302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Tree>
    <p:extLst>
      <p:ext uri="{BB962C8B-B14F-4D97-AF65-F5344CB8AC3E}">
        <p14:creationId xmlns:p14="http://schemas.microsoft.com/office/powerpoint/2010/main" val="3128726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a:xfrm>
            <a:off x="838200" y="365125"/>
            <a:ext cx="10515600" cy="1325563"/>
          </a:xfrm>
        </p:spPr>
        <p:txBody>
          <a:bodyPr/>
          <a:lstStyle/>
          <a:p>
            <a:r>
              <a:rPr lang="en-US" b="1" dirty="0"/>
              <a:t>7.1.1 </a:t>
            </a:r>
            <a:r>
              <a:rPr lang="zh-CN" altLang="en-US" b="1" dirty="0"/>
              <a:t>什么是词性</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
        <p:nvSpPr>
          <p:cNvPr id="8" name="Content Placeholder 2">
            <a:extLst>
              <a:ext uri="{FF2B5EF4-FFF2-40B4-BE49-F238E27FC236}">
                <a16:creationId xmlns:a16="http://schemas.microsoft.com/office/drawing/2014/main" id="{82579F66-77CA-6241-879A-F8EF6F455871}"/>
              </a:ext>
            </a:extLst>
          </p:cNvPr>
          <p:cNvSpPr>
            <a:spLocks noGrp="1"/>
          </p:cNvSpPr>
          <p:nvPr>
            <p:ph idx="1"/>
          </p:nvPr>
        </p:nvSpPr>
        <p:spPr>
          <a:xfrm>
            <a:off x="838200" y="1825625"/>
            <a:ext cx="10515600" cy="4351338"/>
          </a:xfrm>
        </p:spPr>
        <p:txBody>
          <a:bodyPr>
            <a:normAutofit/>
          </a:bodyPr>
          <a:lstStyle/>
          <a:p>
            <a:r>
              <a:rPr lang="zh-CN" altLang="en-US" b="1">
                <a:latin typeface="Cambria" panose="02040503050406030204" pitchFamily="18" charset="0"/>
                <a:cs typeface="Times New Roman" panose="02020603050405020304" pitchFamily="18" charset="0"/>
              </a:rPr>
              <a:t>词性</a:t>
            </a:r>
            <a:r>
              <a:rPr lang="zh-CN" altLang="en-US">
                <a:latin typeface="Cambria" panose="02040503050406030204" pitchFamily="18" charset="0"/>
                <a:cs typeface="Times New Roman" panose="02020603050405020304" pitchFamily="18" charset="0"/>
              </a:rPr>
              <a:t>（</a:t>
            </a:r>
            <a:r>
              <a:rPr lang="en-US" dirty="0">
                <a:latin typeface="Cambria" panose="02040503050406030204" pitchFamily="18" charset="0"/>
                <a:cs typeface="Times New Roman" panose="02020603050405020304" pitchFamily="18" charset="0"/>
              </a:rPr>
              <a:t>Part-Of-Speech</a:t>
            </a:r>
            <a:r>
              <a:rPr lang="zh-CN" altLang="en-US" dirty="0">
                <a:latin typeface="Cambria" panose="02040503050406030204" pitchFamily="18" charset="0"/>
                <a:cs typeface="Times New Roman" panose="02020603050405020304" pitchFamily="18" charset="0"/>
              </a:rPr>
              <a:t>，</a:t>
            </a:r>
            <a:r>
              <a:rPr lang="en-US" dirty="0">
                <a:latin typeface="Cambria" panose="02040503050406030204" pitchFamily="18" charset="0"/>
                <a:cs typeface="Times New Roman" panose="02020603050405020304" pitchFamily="18" charset="0"/>
              </a:rPr>
              <a:t>POS</a:t>
            </a:r>
            <a:r>
              <a:rPr lang="zh-CN" altLang="en-US" dirty="0">
                <a:latin typeface="Cambria" panose="02040503050406030204" pitchFamily="18" charset="0"/>
                <a:cs typeface="Times New Roman" panose="02020603050405020304" pitchFamily="18" charset="0"/>
              </a:rPr>
              <a:t>）指的是单词的语法分类，也称为词类。同一个类别的词语具有相似的语法性质</a:t>
            </a:r>
            <a:endParaRPr lang="en-US" altLang="zh-CN" dirty="0">
              <a:latin typeface="Cambria" panose="02040503050406030204" pitchFamily="18" charset="0"/>
              <a:cs typeface="Times New Roman" panose="02020603050405020304" pitchFamily="18" charset="0"/>
            </a:endParaRPr>
          </a:p>
          <a:p>
            <a:r>
              <a:rPr lang="zh-CN" altLang="en-US" dirty="0">
                <a:latin typeface="Cambria" panose="02040503050406030204" pitchFamily="18" charset="0"/>
                <a:cs typeface="Times New Roman" panose="02020603050405020304" pitchFamily="18" charset="0"/>
              </a:rPr>
              <a:t>所有词性的集合称为</a:t>
            </a:r>
            <a:r>
              <a:rPr lang="zh-CN" altLang="en-US" b="1" dirty="0">
                <a:latin typeface="Cambria" panose="02040503050406030204" pitchFamily="18" charset="0"/>
                <a:cs typeface="Times New Roman" panose="02020603050405020304" pitchFamily="18" charset="0"/>
              </a:rPr>
              <a:t>词性标注集</a:t>
            </a:r>
            <a:r>
              <a:rPr lang="zh-CN" altLang="en-US" dirty="0">
                <a:latin typeface="Cambria" panose="02040503050406030204" pitchFamily="18" charset="0"/>
                <a:cs typeface="Times New Roman" panose="02020603050405020304" pitchFamily="18" charset="0"/>
              </a:rPr>
              <a:t>。</a:t>
            </a:r>
            <a:endParaRPr lang="en-US" b="1" dirty="0"/>
          </a:p>
        </p:txBody>
      </p:sp>
      <p:pic>
        <p:nvPicPr>
          <p:cNvPr id="9" name="Picture" title="fig:">
            <a:extLst>
              <a:ext uri="{FF2B5EF4-FFF2-40B4-BE49-F238E27FC236}">
                <a16:creationId xmlns:a16="http://schemas.microsoft.com/office/drawing/2014/main" id="{B806291C-D058-C349-872F-D5DF891D85C3}"/>
              </a:ext>
            </a:extLst>
          </p:cNvPr>
          <p:cNvPicPr/>
          <p:nvPr/>
        </p:nvPicPr>
        <p:blipFill>
          <a:blip r:embed="rId5"/>
          <a:stretch>
            <a:fillRect/>
          </a:stretch>
        </p:blipFill>
        <p:spPr bwMode="auto">
          <a:xfrm>
            <a:off x="3429000" y="3533299"/>
            <a:ext cx="5334000" cy="935990"/>
          </a:xfrm>
          <a:prstGeom prst="rect">
            <a:avLst/>
          </a:prstGeom>
          <a:noFill/>
          <a:ln w="9525">
            <a:noFill/>
            <a:headEnd/>
            <a:tailEnd/>
          </a:ln>
        </p:spPr>
      </p:pic>
    </p:spTree>
    <p:extLst>
      <p:ext uri="{BB962C8B-B14F-4D97-AF65-F5344CB8AC3E}">
        <p14:creationId xmlns:p14="http://schemas.microsoft.com/office/powerpoint/2010/main" val="3692966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p:txBody>
          <a:bodyPr/>
          <a:lstStyle/>
          <a:p>
            <a:r>
              <a:rPr lang="en-US" b="1" dirty="0"/>
              <a:t>7.1.2 </a:t>
            </a:r>
            <a:r>
              <a:rPr lang="zh-CN" altLang="en-US" b="1" dirty="0"/>
              <a:t>词性的用处</a:t>
            </a:r>
            <a:endParaRPr lang="en-US" b="1" dirty="0"/>
          </a:p>
        </p:txBody>
      </p:sp>
      <p:sp>
        <p:nvSpPr>
          <p:cNvPr id="3" name="Content Placeholder 2">
            <a:extLst>
              <a:ext uri="{FF2B5EF4-FFF2-40B4-BE49-F238E27FC236}">
                <a16:creationId xmlns:a16="http://schemas.microsoft.com/office/drawing/2014/main" id="{90D17830-F7E2-4249-9970-B84143D4A4A4}"/>
              </a:ext>
            </a:extLst>
          </p:cNvPr>
          <p:cNvSpPr>
            <a:spLocks noGrp="1"/>
          </p:cNvSpPr>
          <p:nvPr>
            <p:ph idx="1"/>
          </p:nvPr>
        </p:nvSpPr>
        <p:spPr/>
        <p:txBody>
          <a:bodyPr>
            <a:normAutofit/>
          </a:bodyPr>
          <a:lstStyle/>
          <a:p>
            <a:pPr>
              <a:spcBef>
                <a:spcPts val="900"/>
              </a:spcBef>
              <a:spcAft>
                <a:spcPts val="900"/>
              </a:spcAft>
            </a:pPr>
            <a:r>
              <a:rPr lang="zh-CN" altLang="en-US" dirty="0">
                <a:latin typeface="Cambria" panose="02040503050406030204" pitchFamily="18" charset="0"/>
                <a:cs typeface="Times New Roman" panose="02020603050405020304" pitchFamily="18" charset="0"/>
              </a:rPr>
              <a:t>当下游应用遇到</a:t>
            </a:r>
            <a:r>
              <a:rPr lang="en-US" dirty="0">
                <a:latin typeface="Cambria" panose="02040503050406030204" pitchFamily="18" charset="0"/>
                <a:cs typeface="Times New Roman" panose="02020603050405020304" pitchFamily="18" charset="0"/>
              </a:rPr>
              <a:t>OOV</a:t>
            </a:r>
            <a:r>
              <a:rPr lang="zh-CN" altLang="en-US" dirty="0">
                <a:latin typeface="Cambria" panose="02040503050406030204" pitchFamily="18" charset="0"/>
                <a:cs typeface="Times New Roman" panose="02020603050405020304" pitchFamily="18" charset="0"/>
              </a:rPr>
              <a:t>时，可以通过</a:t>
            </a:r>
            <a:r>
              <a:rPr lang="en-US" dirty="0">
                <a:latin typeface="Cambria" panose="02040503050406030204" pitchFamily="18" charset="0"/>
                <a:cs typeface="Times New Roman" panose="02020603050405020304" pitchFamily="18" charset="0"/>
              </a:rPr>
              <a:t>OOV</a:t>
            </a:r>
            <a:r>
              <a:rPr lang="zh-CN" altLang="en-US" dirty="0">
                <a:latin typeface="Cambria" panose="02040503050406030204" pitchFamily="18" charset="0"/>
                <a:cs typeface="Times New Roman" panose="02020603050405020304" pitchFamily="18" charset="0"/>
              </a:rPr>
              <a:t>的词性猜测用法</a:t>
            </a:r>
            <a:endParaRPr lang="en-US" altLang="zh-CN" dirty="0">
              <a:latin typeface="Cambria" panose="02040503050406030204" pitchFamily="18" charset="0"/>
              <a:cs typeface="Times New Roman" panose="02020603050405020304" pitchFamily="18" charset="0"/>
            </a:endParaRPr>
          </a:p>
          <a:p>
            <a:pPr>
              <a:spcBef>
                <a:spcPts val="900"/>
              </a:spcBef>
              <a:spcAft>
                <a:spcPts val="900"/>
              </a:spcAft>
            </a:pPr>
            <a:r>
              <a:rPr lang="zh-CN" altLang="en-US" dirty="0"/>
              <a:t>词性也可以直接用于抽取一些信息，比如抽取所有描述特定商品的形容词等</a:t>
            </a:r>
            <a:endParaRPr lang="en-US" dirty="0">
              <a:latin typeface="Cambria" panose="020405030504060302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Tree>
    <p:extLst>
      <p:ext uri="{BB962C8B-B14F-4D97-AF65-F5344CB8AC3E}">
        <p14:creationId xmlns:p14="http://schemas.microsoft.com/office/powerpoint/2010/main" val="2121892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p:txBody>
          <a:bodyPr/>
          <a:lstStyle/>
          <a:p>
            <a:r>
              <a:rPr lang="en-US" b="1" dirty="0"/>
              <a:t>7.1.3 </a:t>
            </a:r>
            <a:r>
              <a:rPr lang="zh-CN" altLang="en-US" b="1" dirty="0"/>
              <a:t>词性标注</a:t>
            </a:r>
            <a:endParaRPr lang="en-US" b="1" dirty="0"/>
          </a:p>
        </p:txBody>
      </p:sp>
      <p:sp>
        <p:nvSpPr>
          <p:cNvPr id="3" name="Content Placeholder 2">
            <a:extLst>
              <a:ext uri="{FF2B5EF4-FFF2-40B4-BE49-F238E27FC236}">
                <a16:creationId xmlns:a16="http://schemas.microsoft.com/office/drawing/2014/main" id="{90D17830-F7E2-4249-9970-B84143D4A4A4}"/>
              </a:ext>
            </a:extLst>
          </p:cNvPr>
          <p:cNvSpPr>
            <a:spLocks noGrp="1"/>
          </p:cNvSpPr>
          <p:nvPr>
            <p:ph idx="1"/>
          </p:nvPr>
        </p:nvSpPr>
        <p:spPr/>
        <p:txBody>
          <a:bodyPr>
            <a:normAutofit/>
          </a:bodyPr>
          <a:lstStyle/>
          <a:p>
            <a:r>
              <a:rPr lang="zh-CN" altLang="en-US" b="1" dirty="0"/>
              <a:t>词性标注</a:t>
            </a:r>
            <a:r>
              <a:rPr lang="zh-CN" altLang="en-US" dirty="0"/>
              <a:t>指的是为句子中每个单词预测一个词性标签的任务</a:t>
            </a:r>
            <a:endParaRPr lang="en-US" altLang="zh-CN" dirty="0"/>
          </a:p>
          <a:p>
            <a:pPr lvl="1"/>
            <a:r>
              <a:rPr lang="zh-CN" altLang="en-US" dirty="0"/>
              <a:t>汉语中一个单词多个词性的现象很常见（称作兼类词）</a:t>
            </a:r>
            <a:endParaRPr lang="en-US" altLang="zh-CN" dirty="0"/>
          </a:p>
          <a:p>
            <a:pPr lvl="1"/>
            <a:r>
              <a:rPr lang="en-US" dirty="0">
                <a:latin typeface="Cambria" panose="02040503050406030204" pitchFamily="18" charset="0"/>
                <a:cs typeface="Times New Roman" panose="02020603050405020304" pitchFamily="18" charset="0"/>
              </a:rPr>
              <a:t>OOV</a:t>
            </a:r>
            <a:r>
              <a:rPr lang="zh-CN" altLang="en-US" dirty="0">
                <a:latin typeface="Cambria" panose="02040503050406030204" pitchFamily="18" charset="0"/>
                <a:cs typeface="Times New Roman" panose="02020603050405020304" pitchFamily="18" charset="0"/>
              </a:rPr>
              <a:t>是任何自然语言处理任务的难题</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Tree>
    <p:extLst>
      <p:ext uri="{BB962C8B-B14F-4D97-AF65-F5344CB8AC3E}">
        <p14:creationId xmlns:p14="http://schemas.microsoft.com/office/powerpoint/2010/main" val="2526728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p:txBody>
          <a:bodyPr/>
          <a:lstStyle/>
          <a:p>
            <a:r>
              <a:rPr lang="en-US" b="1" dirty="0"/>
              <a:t>7.1.4 </a:t>
            </a:r>
            <a:r>
              <a:rPr lang="zh-CN" altLang="en-US" b="1" dirty="0"/>
              <a:t>词性标注模型</a:t>
            </a:r>
            <a:endParaRPr lang="en-US" b="1" dirty="0"/>
          </a:p>
        </p:txBody>
      </p:sp>
      <p:sp>
        <p:nvSpPr>
          <p:cNvPr id="3" name="Content Placeholder 2">
            <a:extLst>
              <a:ext uri="{FF2B5EF4-FFF2-40B4-BE49-F238E27FC236}">
                <a16:creationId xmlns:a16="http://schemas.microsoft.com/office/drawing/2014/main" id="{90D17830-F7E2-4249-9970-B84143D4A4A4}"/>
              </a:ext>
            </a:extLst>
          </p:cNvPr>
          <p:cNvSpPr>
            <a:spLocks noGrp="1"/>
          </p:cNvSpPr>
          <p:nvPr>
            <p:ph idx="1"/>
          </p:nvPr>
        </p:nvSpPr>
        <p:spPr/>
        <p:txBody>
          <a:bodyPr>
            <a:normAutofit/>
          </a:bodyPr>
          <a:lstStyle/>
          <a:p>
            <a:r>
              <a:rPr lang="zh-CN" altLang="en-US" dirty="0">
                <a:latin typeface="Cambria" panose="02040503050406030204" pitchFamily="18" charset="0"/>
                <a:cs typeface="Times New Roman" panose="02020603050405020304" pitchFamily="18" charset="0"/>
              </a:rPr>
              <a:t>同时进行多个任务的模型称为</a:t>
            </a:r>
            <a:r>
              <a:rPr lang="zh-CN" altLang="en-US" b="1" dirty="0">
                <a:latin typeface="Cambria" panose="02040503050406030204" pitchFamily="18" charset="0"/>
                <a:cs typeface="Times New Roman" panose="02020603050405020304" pitchFamily="18" charset="0"/>
              </a:rPr>
              <a:t>联合模型</a:t>
            </a:r>
            <a:r>
              <a:rPr lang="zh-CN" altLang="en-US" dirty="0">
                <a:latin typeface="Cambria" panose="02040503050406030204" pitchFamily="18" charset="0"/>
                <a:cs typeface="Times New Roman" panose="02020603050405020304" pitchFamily="18" charset="0"/>
              </a:rPr>
              <a:t>（</a:t>
            </a:r>
            <a:r>
              <a:rPr lang="en-US" dirty="0">
                <a:latin typeface="Cambria" panose="02040503050406030204" pitchFamily="18" charset="0"/>
                <a:cs typeface="Times New Roman" panose="02020603050405020304" pitchFamily="18" charset="0"/>
              </a:rPr>
              <a:t>joint model</a:t>
            </a:r>
            <a:r>
              <a:rPr lang="zh-CN" altLang="en-US" dirty="0">
                <a:latin typeface="Cambria" panose="02040503050406030204" pitchFamily="18" charset="0"/>
                <a:cs typeface="Times New Roman" panose="02020603050405020304" pitchFamily="18" charset="0"/>
              </a:rPr>
              <a:t>）</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
        <p:nvSpPr>
          <p:cNvPr id="5" name="Rectangle 4">
            <a:extLst>
              <a:ext uri="{FF2B5EF4-FFF2-40B4-BE49-F238E27FC236}">
                <a16:creationId xmlns:a16="http://schemas.microsoft.com/office/drawing/2014/main" id="{7B8444E1-74EF-AC41-B9F8-9545C8B94210}"/>
              </a:ext>
            </a:extLst>
          </p:cNvPr>
          <p:cNvSpPr/>
          <p:nvPr/>
        </p:nvSpPr>
        <p:spPr>
          <a:xfrm>
            <a:off x="3048000" y="2690336"/>
            <a:ext cx="6096000" cy="1477328"/>
          </a:xfrm>
          <a:prstGeom prst="rect">
            <a:avLst/>
          </a:prstGeom>
        </p:spPr>
        <p:txBody>
          <a:bodyPr>
            <a:spAutoFit/>
          </a:bodyPr>
          <a:lstStyle/>
          <a:p>
            <a:pPr latinLnBrk="1">
              <a:spcAft>
                <a:spcPts val="1000"/>
              </a:spcAft>
            </a:pPr>
            <a:r>
              <a:rPr lang="zh-CN" altLang="en-US" dirty="0">
                <a:latin typeface="Consolas" panose="020B0609020204030204" pitchFamily="49" charset="0"/>
                <a:ea typeface="SimSun" panose="02010600030101010101" pitchFamily="2" charset="-122"/>
                <a:cs typeface="Times New Roman" panose="02020603050405020304" pitchFamily="18" charset="0"/>
              </a:rPr>
              <a:t>商</a:t>
            </a:r>
            <a:r>
              <a:rPr lang="en-US" dirty="0">
                <a:latin typeface="Consolas" panose="020B0609020204030204" pitchFamily="49" charset="0"/>
                <a:ea typeface="SimSun" panose="02010600030101010101" pitchFamily="2" charset="-122"/>
                <a:cs typeface="Times New Roman" panose="02020603050405020304" pitchFamily="18" charset="0"/>
              </a:rPr>
              <a:t> B-</a:t>
            </a:r>
            <a:r>
              <a:rPr lang="zh-CN" altLang="en-US" dirty="0">
                <a:latin typeface="Consolas" panose="020B0609020204030204" pitchFamily="49" charset="0"/>
                <a:ea typeface="SimSun" panose="02010600030101010101" pitchFamily="2" charset="-122"/>
                <a:cs typeface="Times New Roman" panose="02020603050405020304" pitchFamily="18" charset="0"/>
              </a:rPr>
              <a:t>名词</a:t>
            </a:r>
            <a:br>
              <a:rPr lang="en-US" dirty="0">
                <a:latin typeface="Consolas" panose="020B0609020204030204" pitchFamily="49" charset="0"/>
                <a:ea typeface="SimSun" panose="02010600030101010101" pitchFamily="2" charset="-122"/>
                <a:cs typeface="Times New Roman" panose="02020603050405020304" pitchFamily="18" charset="0"/>
              </a:rPr>
            </a:br>
            <a:r>
              <a:rPr lang="zh-CN" altLang="en-US" dirty="0">
                <a:latin typeface="Consolas" panose="020B0609020204030204" pitchFamily="49" charset="0"/>
                <a:ea typeface="SimSun" panose="02010600030101010101" pitchFamily="2" charset="-122"/>
                <a:cs typeface="Times New Roman" panose="02020603050405020304" pitchFamily="18" charset="0"/>
              </a:rPr>
              <a:t>品</a:t>
            </a:r>
            <a:r>
              <a:rPr lang="en-US" dirty="0">
                <a:latin typeface="Consolas" panose="020B0609020204030204" pitchFamily="49" charset="0"/>
                <a:ea typeface="SimSun" panose="02010600030101010101" pitchFamily="2" charset="-122"/>
                <a:cs typeface="Times New Roman" panose="02020603050405020304" pitchFamily="18" charset="0"/>
              </a:rPr>
              <a:t> E-</a:t>
            </a:r>
            <a:r>
              <a:rPr lang="zh-CN" altLang="en-US" dirty="0">
                <a:latin typeface="Consolas" panose="020B0609020204030204" pitchFamily="49" charset="0"/>
                <a:ea typeface="SimSun" panose="02010600030101010101" pitchFamily="2" charset="-122"/>
                <a:cs typeface="Times New Roman" panose="02020603050405020304" pitchFamily="18" charset="0"/>
              </a:rPr>
              <a:t>名词</a:t>
            </a:r>
            <a:br>
              <a:rPr lang="en-US" dirty="0">
                <a:latin typeface="Consolas" panose="020B0609020204030204" pitchFamily="49" charset="0"/>
                <a:ea typeface="SimSun" panose="02010600030101010101" pitchFamily="2" charset="-122"/>
                <a:cs typeface="Times New Roman" panose="02020603050405020304" pitchFamily="18" charset="0"/>
              </a:rPr>
            </a:br>
            <a:r>
              <a:rPr lang="zh-CN" altLang="en-US" dirty="0">
                <a:latin typeface="Consolas" panose="020B0609020204030204" pitchFamily="49" charset="0"/>
                <a:ea typeface="SimSun" panose="02010600030101010101" pitchFamily="2" charset="-122"/>
                <a:cs typeface="Times New Roman" panose="02020603050405020304" pitchFamily="18" charset="0"/>
              </a:rPr>
              <a:t>和</a:t>
            </a:r>
            <a:r>
              <a:rPr lang="en-US" dirty="0">
                <a:latin typeface="Consolas" panose="020B0609020204030204" pitchFamily="49" charset="0"/>
                <a:ea typeface="SimSun" panose="02010600030101010101" pitchFamily="2" charset="-122"/>
                <a:cs typeface="Times New Roman" panose="02020603050405020304" pitchFamily="18" charset="0"/>
              </a:rPr>
              <a:t> S-</a:t>
            </a:r>
            <a:r>
              <a:rPr lang="zh-CN" altLang="en-US" dirty="0">
                <a:latin typeface="Consolas" panose="020B0609020204030204" pitchFamily="49" charset="0"/>
                <a:ea typeface="SimSun" panose="02010600030101010101" pitchFamily="2" charset="-122"/>
                <a:cs typeface="Times New Roman" panose="02020603050405020304" pitchFamily="18" charset="0"/>
              </a:rPr>
              <a:t>连词</a:t>
            </a:r>
            <a:br>
              <a:rPr lang="en-US" dirty="0">
                <a:latin typeface="Consolas" panose="020B0609020204030204" pitchFamily="49" charset="0"/>
                <a:ea typeface="SimSun" panose="02010600030101010101" pitchFamily="2" charset="-122"/>
                <a:cs typeface="Times New Roman" panose="02020603050405020304" pitchFamily="18" charset="0"/>
              </a:rPr>
            </a:br>
            <a:r>
              <a:rPr lang="zh-CN" altLang="en-US" dirty="0">
                <a:latin typeface="Consolas" panose="020B0609020204030204" pitchFamily="49" charset="0"/>
                <a:ea typeface="SimSun" panose="02010600030101010101" pitchFamily="2" charset="-122"/>
                <a:cs typeface="Times New Roman" panose="02020603050405020304" pitchFamily="18" charset="0"/>
              </a:rPr>
              <a:t>服</a:t>
            </a:r>
            <a:r>
              <a:rPr lang="en-US" dirty="0">
                <a:latin typeface="Consolas" panose="020B0609020204030204" pitchFamily="49" charset="0"/>
                <a:ea typeface="SimSun" panose="02010600030101010101" pitchFamily="2" charset="-122"/>
                <a:cs typeface="Times New Roman" panose="02020603050405020304" pitchFamily="18" charset="0"/>
              </a:rPr>
              <a:t> B-</a:t>
            </a:r>
            <a:r>
              <a:rPr lang="zh-CN" altLang="en-US" dirty="0">
                <a:latin typeface="Consolas" panose="020B0609020204030204" pitchFamily="49" charset="0"/>
                <a:ea typeface="SimSun" panose="02010600030101010101" pitchFamily="2" charset="-122"/>
                <a:cs typeface="Times New Roman" panose="02020603050405020304" pitchFamily="18" charset="0"/>
              </a:rPr>
              <a:t>名词</a:t>
            </a:r>
            <a:br>
              <a:rPr lang="en-US" dirty="0">
                <a:latin typeface="Consolas" panose="020B0609020204030204" pitchFamily="49" charset="0"/>
                <a:ea typeface="SimSun" panose="02010600030101010101" pitchFamily="2" charset="-122"/>
                <a:cs typeface="Times New Roman" panose="02020603050405020304" pitchFamily="18" charset="0"/>
              </a:rPr>
            </a:br>
            <a:r>
              <a:rPr lang="zh-CN" altLang="en-US" dirty="0">
                <a:latin typeface="Consolas" panose="020B0609020204030204" pitchFamily="49" charset="0"/>
                <a:ea typeface="SimSun" panose="02010600030101010101" pitchFamily="2" charset="-122"/>
                <a:cs typeface="Times New Roman" panose="02020603050405020304" pitchFamily="18" charset="0"/>
              </a:rPr>
              <a:t>务</a:t>
            </a:r>
            <a:r>
              <a:rPr lang="en-US" dirty="0">
                <a:latin typeface="Consolas" panose="020B0609020204030204" pitchFamily="49" charset="0"/>
                <a:ea typeface="SimSun" panose="02010600030101010101" pitchFamily="2" charset="-122"/>
                <a:cs typeface="Times New Roman" panose="02020603050405020304" pitchFamily="18" charset="0"/>
              </a:rPr>
              <a:t> E-</a:t>
            </a:r>
            <a:r>
              <a:rPr lang="zh-CN" altLang="en-US" dirty="0">
                <a:latin typeface="Consolas" panose="020B0609020204030204" pitchFamily="49" charset="0"/>
                <a:ea typeface="SimSun" panose="02010600030101010101" pitchFamily="2" charset="-122"/>
                <a:cs typeface="Times New Roman" panose="02020603050405020304" pitchFamily="18" charset="0"/>
              </a:rPr>
              <a:t>名词</a:t>
            </a:r>
            <a:endParaRPr lang="en-US" dirty="0">
              <a:latin typeface="Consolas" panose="020B0609020204030204" pitchFamily="49"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6432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p:txBody>
          <a:bodyPr/>
          <a:lstStyle/>
          <a:p>
            <a:r>
              <a:rPr lang="en-US" b="1" dirty="0"/>
              <a:t>7.1.4 </a:t>
            </a:r>
            <a:r>
              <a:rPr lang="zh-CN" altLang="en-US" b="1" dirty="0"/>
              <a:t>词性标注模型</a:t>
            </a:r>
            <a:endParaRPr lang="en-US" b="1" dirty="0"/>
          </a:p>
        </p:txBody>
      </p:sp>
      <p:sp>
        <p:nvSpPr>
          <p:cNvPr id="3" name="Content Placeholder 2">
            <a:extLst>
              <a:ext uri="{FF2B5EF4-FFF2-40B4-BE49-F238E27FC236}">
                <a16:creationId xmlns:a16="http://schemas.microsoft.com/office/drawing/2014/main" id="{90D17830-F7E2-4249-9970-B84143D4A4A4}"/>
              </a:ext>
            </a:extLst>
          </p:cNvPr>
          <p:cNvSpPr>
            <a:spLocks noGrp="1"/>
          </p:cNvSpPr>
          <p:nvPr>
            <p:ph idx="1"/>
          </p:nvPr>
        </p:nvSpPr>
        <p:spPr/>
        <p:txBody>
          <a:bodyPr>
            <a:normAutofit/>
          </a:bodyPr>
          <a:lstStyle/>
          <a:p>
            <a:r>
              <a:rPr lang="zh-CN" altLang="en-US" dirty="0"/>
              <a:t>流水线式</a:t>
            </a:r>
            <a:endParaRPr lang="en-US" altLang="zh-CN" dirty="0"/>
          </a:p>
          <a:p>
            <a:pPr lvl="1"/>
            <a:r>
              <a:rPr lang="zh-CN" altLang="en-US" dirty="0"/>
              <a:t>中文分词语料库远远多于词性标注语料库</a:t>
            </a:r>
            <a:endParaRPr lang="en-US" altLang="zh-CN" dirty="0"/>
          </a:p>
          <a:p>
            <a:pPr lvl="1"/>
            <a:r>
              <a:rPr lang="zh-CN" altLang="en-US" dirty="0"/>
              <a:t>实际工程上通常在大型分词语料库上训练分词器</a:t>
            </a:r>
            <a:endParaRPr lang="en-US" altLang="zh-CN" dirty="0"/>
          </a:p>
          <a:p>
            <a:pPr lvl="1"/>
            <a:r>
              <a:rPr lang="zh-CN" altLang="en-US" dirty="0"/>
              <a:t>然后与小型词性标注语料库上的词性标注模型灵活组合为一个异源的流水线式词法分析器</a:t>
            </a:r>
            <a:endParaRPr lang="en-US" b="1" dirty="0"/>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pic>
        <p:nvPicPr>
          <p:cNvPr id="5" name="Picture 4">
            <a:hlinkClick r:id="rId5"/>
            <a:extLst>
              <a:ext uri="{FF2B5EF4-FFF2-40B4-BE49-F238E27FC236}">
                <a16:creationId xmlns:a16="http://schemas.microsoft.com/office/drawing/2014/main" id="{3B025FC3-7567-754D-8376-87B8510CC8E4}"/>
              </a:ext>
            </a:extLst>
          </p:cNvPr>
          <p:cNvPicPr>
            <a:picLocks noChangeAspect="1"/>
          </p:cNvPicPr>
          <p:nvPr/>
        </p:nvPicPr>
        <p:blipFill>
          <a:blip r:embed="rId6"/>
          <a:stretch>
            <a:fillRect/>
          </a:stretch>
        </p:blipFill>
        <p:spPr>
          <a:xfrm>
            <a:off x="1583462" y="4001294"/>
            <a:ext cx="9025075" cy="1957717"/>
          </a:xfrm>
          <a:prstGeom prst="rect">
            <a:avLst/>
          </a:prstGeom>
        </p:spPr>
      </p:pic>
    </p:spTree>
    <p:extLst>
      <p:ext uri="{BB962C8B-B14F-4D97-AF65-F5344CB8AC3E}">
        <p14:creationId xmlns:p14="http://schemas.microsoft.com/office/powerpoint/2010/main" val="2613605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p:txBody>
          <a:bodyPr/>
          <a:lstStyle/>
          <a:p>
            <a:r>
              <a:rPr lang="en-US" b="1" dirty="0"/>
              <a:t>7.2 </a:t>
            </a:r>
            <a:r>
              <a:rPr lang="zh-CN" altLang="en-US" b="1" dirty="0"/>
              <a:t>词性标注语料库与标注集</a:t>
            </a:r>
            <a:endParaRPr lang="en-US" b="1" dirty="0"/>
          </a:p>
        </p:txBody>
      </p:sp>
      <p:sp>
        <p:nvSpPr>
          <p:cNvPr id="3" name="Content Placeholder 2">
            <a:extLst>
              <a:ext uri="{FF2B5EF4-FFF2-40B4-BE49-F238E27FC236}">
                <a16:creationId xmlns:a16="http://schemas.microsoft.com/office/drawing/2014/main" id="{90D17830-F7E2-4249-9970-B84143D4A4A4}"/>
              </a:ext>
            </a:extLst>
          </p:cNvPr>
          <p:cNvSpPr>
            <a:spLocks noGrp="1"/>
          </p:cNvSpPr>
          <p:nvPr>
            <p:ph idx="1"/>
          </p:nvPr>
        </p:nvSpPr>
        <p:spPr/>
        <p:txBody>
          <a:bodyPr>
            <a:normAutofit/>
          </a:bodyPr>
          <a:lstStyle/>
          <a:p>
            <a:pPr>
              <a:spcBef>
                <a:spcPts val="900"/>
              </a:spcBef>
              <a:spcAft>
                <a:spcPts val="900"/>
              </a:spcAft>
            </a:pPr>
            <a:r>
              <a:rPr lang="zh-CN" altLang="en-US" dirty="0"/>
              <a:t>目前还没有一个被广泛接受的汉语词性划分标准</a:t>
            </a:r>
            <a:endParaRPr lang="en-US" altLang="zh-CN" dirty="0"/>
          </a:p>
          <a:p>
            <a:pPr>
              <a:spcBef>
                <a:spcPts val="900"/>
              </a:spcBef>
              <a:spcAft>
                <a:spcPts val="900"/>
              </a:spcAft>
            </a:pPr>
            <a:r>
              <a:rPr lang="zh-CN" altLang="en-US" dirty="0"/>
              <a:t>本节选取其中一些授权宽松，容易获得的语料库作为案例，介绍其规模、标注集等特点</a:t>
            </a:r>
            <a:endParaRPr lang="en-US" dirty="0">
              <a:latin typeface="Cambria" panose="020405030504060302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Tree>
    <p:extLst>
      <p:ext uri="{BB962C8B-B14F-4D97-AF65-F5344CB8AC3E}">
        <p14:creationId xmlns:p14="http://schemas.microsoft.com/office/powerpoint/2010/main" val="37857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61420-10D6-8844-8D39-AC3972EC9FBE}"/>
              </a:ext>
            </a:extLst>
          </p:cNvPr>
          <p:cNvSpPr>
            <a:spLocks noGrp="1"/>
          </p:cNvSpPr>
          <p:nvPr>
            <p:ph type="title"/>
          </p:nvPr>
        </p:nvSpPr>
        <p:spPr/>
        <p:txBody>
          <a:bodyPr/>
          <a:lstStyle/>
          <a:p>
            <a:r>
              <a:rPr lang="en-US" b="1" dirty="0"/>
              <a:t>7.2.1 </a:t>
            </a:r>
            <a:r>
              <a:rPr lang="en-US" altLang="zh-CN" b="1" dirty="0"/>
              <a:t>《</a:t>
            </a:r>
            <a:r>
              <a:rPr lang="zh-CN" altLang="en-US" b="1" dirty="0"/>
              <a:t>人民日报</a:t>
            </a:r>
            <a:r>
              <a:rPr lang="en-US" altLang="zh-CN" b="1" dirty="0"/>
              <a:t>》</a:t>
            </a:r>
            <a:r>
              <a:rPr lang="zh-CN" altLang="en-US" b="1" dirty="0"/>
              <a:t>语料库与</a:t>
            </a:r>
            <a:r>
              <a:rPr lang="en-US" b="1" dirty="0"/>
              <a:t>PKU</a:t>
            </a:r>
            <a:r>
              <a:rPr lang="zh-CN" altLang="en-US" b="1" dirty="0"/>
              <a:t>标注集</a:t>
            </a:r>
            <a:endParaRPr lang="en-US" b="1" dirty="0"/>
          </a:p>
        </p:txBody>
      </p:sp>
      <p:sp>
        <p:nvSpPr>
          <p:cNvPr id="3" name="Content Placeholder 2">
            <a:extLst>
              <a:ext uri="{FF2B5EF4-FFF2-40B4-BE49-F238E27FC236}">
                <a16:creationId xmlns:a16="http://schemas.microsoft.com/office/drawing/2014/main" id="{90D17830-F7E2-4249-9970-B84143D4A4A4}"/>
              </a:ext>
            </a:extLst>
          </p:cNvPr>
          <p:cNvSpPr>
            <a:spLocks noGrp="1"/>
          </p:cNvSpPr>
          <p:nvPr>
            <p:ph idx="1"/>
          </p:nvPr>
        </p:nvSpPr>
        <p:spPr/>
        <p:txBody>
          <a:bodyPr>
            <a:normAutofit/>
          </a:bodyPr>
          <a:lstStyle/>
          <a:p>
            <a:pPr>
              <a:spcBef>
                <a:spcPts val="900"/>
              </a:spcBef>
              <a:spcAft>
                <a:spcPts val="900"/>
              </a:spcAft>
            </a:pPr>
            <a:r>
              <a:rPr lang="zh-CN" altLang="en-US" sz="3200" dirty="0">
                <a:latin typeface="Cambria" panose="02040503050406030204" pitchFamily="18" charset="0"/>
                <a:cs typeface="Times New Roman" panose="02020603050405020304" pitchFamily="18" charset="0"/>
              </a:rPr>
              <a:t>语料库中的一句样例为：</a:t>
            </a:r>
            <a:endParaRPr lang="en-US" sz="3200" dirty="0">
              <a:latin typeface="Cambria" panose="02040503050406030204" pitchFamily="18" charset="0"/>
              <a:cs typeface="Times New Roman" panose="02020603050405020304" pitchFamily="18" charset="0"/>
            </a:endParaRPr>
          </a:p>
          <a:p>
            <a:pPr lvl="1" latinLnBrk="1">
              <a:spcAft>
                <a:spcPts val="1000"/>
              </a:spcAft>
            </a:pPr>
            <a:r>
              <a:rPr lang="en-US" dirty="0">
                <a:cs typeface="Times New Roman" panose="02020603050405020304" pitchFamily="18" charset="0"/>
              </a:rPr>
              <a:t>１９９７年</a:t>
            </a:r>
            <a:r>
              <a:rPr lang="en-US" dirty="0">
                <a:latin typeface="Consolas" panose="020B0609020204030204" pitchFamily="49" charset="0"/>
                <a:cs typeface="Times New Roman" panose="02020603050405020304" pitchFamily="18" charset="0"/>
              </a:rPr>
              <a:t>/t </a:t>
            </a:r>
            <a:r>
              <a:rPr lang="en-US" dirty="0">
                <a:cs typeface="Times New Roman" panose="02020603050405020304" pitchFamily="18" charset="0"/>
              </a:rPr>
              <a:t>１２月</a:t>
            </a:r>
            <a:r>
              <a:rPr lang="en-US" dirty="0">
                <a:latin typeface="Consolas" panose="020B0609020204030204" pitchFamily="49" charset="0"/>
                <a:cs typeface="Times New Roman" panose="02020603050405020304" pitchFamily="18" charset="0"/>
              </a:rPr>
              <a:t>/t </a:t>
            </a:r>
            <a:r>
              <a:rPr lang="en-US" dirty="0">
                <a:cs typeface="Times New Roman" panose="02020603050405020304" pitchFamily="18" charset="0"/>
              </a:rPr>
              <a:t>３１日</a:t>
            </a:r>
            <a:r>
              <a:rPr lang="en-US" dirty="0">
                <a:latin typeface="Consolas" panose="020B0609020204030204" pitchFamily="49" charset="0"/>
                <a:cs typeface="Times New Roman" panose="02020603050405020304" pitchFamily="18" charset="0"/>
              </a:rPr>
              <a:t>/t </a:t>
            </a:r>
            <a:r>
              <a:rPr lang="en-US" dirty="0" err="1">
                <a:cs typeface="Times New Roman" panose="02020603050405020304" pitchFamily="18" charset="0"/>
              </a:rPr>
              <a:t>午夜</a:t>
            </a:r>
            <a:r>
              <a:rPr lang="en-US" dirty="0">
                <a:latin typeface="Consolas" panose="020B0609020204030204" pitchFamily="49" charset="0"/>
                <a:cs typeface="Times New Roman" panose="02020603050405020304" pitchFamily="18" charset="0"/>
              </a:rPr>
              <a:t>/t </a:t>
            </a:r>
            <a:r>
              <a:rPr lang="en-US" dirty="0">
                <a:cs typeface="Times New Roman" panose="02020603050405020304" pitchFamily="18" charset="0"/>
              </a:rPr>
              <a:t>，</a:t>
            </a:r>
            <a:r>
              <a:rPr lang="en-US" dirty="0">
                <a:latin typeface="Consolas" panose="020B0609020204030204" pitchFamily="49" charset="0"/>
                <a:cs typeface="Times New Roman" panose="02020603050405020304" pitchFamily="18" charset="0"/>
              </a:rPr>
              <a:t>/w </a:t>
            </a:r>
            <a:r>
              <a:rPr lang="en-US" dirty="0" err="1">
                <a:cs typeface="Times New Roman" panose="02020603050405020304" pitchFamily="18" charset="0"/>
              </a:rPr>
              <a:t>聚集</a:t>
            </a:r>
            <a:r>
              <a:rPr lang="en-US" dirty="0">
                <a:latin typeface="Consolas" panose="020B0609020204030204" pitchFamily="49" charset="0"/>
                <a:cs typeface="Times New Roman" panose="02020603050405020304" pitchFamily="18" charset="0"/>
              </a:rPr>
              <a:t>/v </a:t>
            </a:r>
            <a:r>
              <a:rPr lang="en-US" dirty="0" err="1">
                <a:cs typeface="Times New Roman" panose="02020603050405020304" pitchFamily="18" charset="0"/>
              </a:rPr>
              <a:t>在</a:t>
            </a:r>
            <a:r>
              <a:rPr lang="en-US" dirty="0">
                <a:latin typeface="Consolas" panose="020B0609020204030204" pitchFamily="49" charset="0"/>
                <a:cs typeface="Times New Roman" panose="02020603050405020304" pitchFamily="18" charset="0"/>
              </a:rPr>
              <a:t>/p </a:t>
            </a:r>
            <a:r>
              <a:rPr lang="en-US" dirty="0" err="1">
                <a:cs typeface="Times New Roman" panose="02020603050405020304" pitchFamily="18" charset="0"/>
              </a:rPr>
              <a:t>日本</a:t>
            </a:r>
            <a:r>
              <a:rPr lang="en-US" dirty="0">
                <a:latin typeface="Consolas" panose="020B0609020204030204" pitchFamily="49" charset="0"/>
                <a:cs typeface="Times New Roman" panose="02020603050405020304" pitchFamily="18" charset="0"/>
              </a:rPr>
              <a:t>/ns </a:t>
            </a:r>
            <a:r>
              <a:rPr lang="en-US" dirty="0" err="1">
                <a:cs typeface="Times New Roman" panose="02020603050405020304" pitchFamily="18" charset="0"/>
              </a:rPr>
              <a:t>东京</a:t>
            </a:r>
            <a:r>
              <a:rPr lang="en-US" dirty="0">
                <a:latin typeface="Consolas" panose="020B0609020204030204" pitchFamily="49" charset="0"/>
                <a:cs typeface="Times New Roman" panose="02020603050405020304" pitchFamily="18" charset="0"/>
              </a:rPr>
              <a:t>/ns </a:t>
            </a:r>
            <a:r>
              <a:rPr lang="en-US" dirty="0" err="1">
                <a:cs typeface="Times New Roman" panose="02020603050405020304" pitchFamily="18" charset="0"/>
              </a:rPr>
              <a:t>增上寺</a:t>
            </a:r>
            <a:r>
              <a:rPr lang="en-US" dirty="0">
                <a:latin typeface="Consolas" panose="020B0609020204030204" pitchFamily="49" charset="0"/>
                <a:cs typeface="Times New Roman" panose="02020603050405020304" pitchFamily="18" charset="0"/>
              </a:rPr>
              <a:t>/ns </a:t>
            </a:r>
            <a:r>
              <a:rPr lang="en-US" dirty="0" err="1">
                <a:cs typeface="Times New Roman" panose="02020603050405020304" pitchFamily="18" charset="0"/>
              </a:rPr>
              <a:t>的</a:t>
            </a:r>
            <a:r>
              <a:rPr lang="en-US" dirty="0">
                <a:latin typeface="Consolas" panose="020B0609020204030204" pitchFamily="49" charset="0"/>
                <a:cs typeface="Times New Roman" panose="02020603050405020304" pitchFamily="18" charset="0"/>
              </a:rPr>
              <a:t>/u </a:t>
            </a:r>
            <a:r>
              <a:rPr lang="en-US" dirty="0" err="1">
                <a:cs typeface="Times New Roman" panose="02020603050405020304" pitchFamily="18" charset="0"/>
              </a:rPr>
              <a:t>善男信女</a:t>
            </a:r>
            <a:r>
              <a:rPr lang="en-US" dirty="0">
                <a:latin typeface="Consolas" panose="020B0609020204030204" pitchFamily="49" charset="0"/>
                <a:cs typeface="Times New Roman" panose="02020603050405020304" pitchFamily="18" charset="0"/>
              </a:rPr>
              <a:t>/</a:t>
            </a:r>
            <a:r>
              <a:rPr lang="en-US" dirty="0" err="1">
                <a:latin typeface="Consolas" panose="020B0609020204030204" pitchFamily="49" charset="0"/>
                <a:cs typeface="Times New Roman" panose="02020603050405020304" pitchFamily="18" charset="0"/>
              </a:rPr>
              <a:t>i</a:t>
            </a:r>
            <a:r>
              <a:rPr lang="en-US" dirty="0">
                <a:latin typeface="Consolas" panose="020B0609020204030204" pitchFamily="49" charset="0"/>
                <a:cs typeface="Times New Roman" panose="02020603050405020304" pitchFamily="18" charset="0"/>
              </a:rPr>
              <a:t> </a:t>
            </a:r>
            <a:r>
              <a:rPr lang="en-US" dirty="0" err="1">
                <a:cs typeface="Times New Roman" panose="02020603050405020304" pitchFamily="18" charset="0"/>
              </a:rPr>
              <a:t>放飞</a:t>
            </a:r>
            <a:r>
              <a:rPr lang="en-US" dirty="0">
                <a:latin typeface="Consolas" panose="020B0609020204030204" pitchFamily="49" charset="0"/>
                <a:cs typeface="Times New Roman" panose="02020603050405020304" pitchFamily="18" charset="0"/>
              </a:rPr>
              <a:t>/v </a:t>
            </a:r>
            <a:r>
              <a:rPr lang="en-US" dirty="0" err="1">
                <a:cs typeface="Times New Roman" panose="02020603050405020304" pitchFamily="18" charset="0"/>
              </a:rPr>
              <a:t>气球</a:t>
            </a:r>
            <a:r>
              <a:rPr lang="en-US" dirty="0">
                <a:latin typeface="Consolas" panose="020B0609020204030204" pitchFamily="49" charset="0"/>
                <a:cs typeface="Times New Roman" panose="02020603050405020304" pitchFamily="18" charset="0"/>
              </a:rPr>
              <a:t>/n </a:t>
            </a:r>
            <a:r>
              <a:rPr lang="en-US" dirty="0">
                <a:cs typeface="Times New Roman" panose="02020603050405020304" pitchFamily="18" charset="0"/>
              </a:rPr>
              <a:t>，</a:t>
            </a:r>
            <a:r>
              <a:rPr lang="en-US" dirty="0">
                <a:latin typeface="Consolas" panose="020B0609020204030204" pitchFamily="49" charset="0"/>
                <a:cs typeface="Times New Roman" panose="02020603050405020304" pitchFamily="18" charset="0"/>
              </a:rPr>
              <a:t>/w </a:t>
            </a:r>
            <a:r>
              <a:rPr lang="en-US" dirty="0" err="1">
                <a:cs typeface="Times New Roman" panose="02020603050405020304" pitchFamily="18" charset="0"/>
              </a:rPr>
              <a:t>祈祷</a:t>
            </a:r>
            <a:r>
              <a:rPr lang="en-US" dirty="0">
                <a:latin typeface="Consolas" panose="020B0609020204030204" pitchFamily="49" charset="0"/>
                <a:cs typeface="Times New Roman" panose="02020603050405020304" pitchFamily="18" charset="0"/>
              </a:rPr>
              <a:t>/v </a:t>
            </a:r>
            <a:r>
              <a:rPr lang="en-US" dirty="0" err="1">
                <a:cs typeface="Times New Roman" panose="02020603050405020304" pitchFamily="18" charset="0"/>
              </a:rPr>
              <a:t>新年</a:t>
            </a:r>
            <a:r>
              <a:rPr lang="en-US" dirty="0">
                <a:latin typeface="Consolas" panose="020B0609020204030204" pitchFamily="49" charset="0"/>
                <a:cs typeface="Times New Roman" panose="02020603050405020304" pitchFamily="18" charset="0"/>
              </a:rPr>
              <a:t>/t </a:t>
            </a:r>
            <a:r>
              <a:rPr lang="en-US" dirty="0" err="1">
                <a:cs typeface="Times New Roman" panose="02020603050405020304" pitchFamily="18" charset="0"/>
              </a:rPr>
              <a:t>好运</a:t>
            </a:r>
            <a:r>
              <a:rPr lang="en-US" dirty="0">
                <a:latin typeface="Consolas" panose="020B0609020204030204" pitchFamily="49" charset="0"/>
                <a:cs typeface="Times New Roman" panose="02020603050405020304" pitchFamily="18" charset="0"/>
              </a:rPr>
              <a:t>/n </a:t>
            </a:r>
            <a:r>
              <a:rPr lang="en-US" dirty="0">
                <a:cs typeface="Times New Roman" panose="02020603050405020304" pitchFamily="18" charset="0"/>
              </a:rPr>
              <a:t>。</a:t>
            </a:r>
            <a:endParaRPr lang="en-US" dirty="0">
              <a:latin typeface="Consolas" panose="020B0609020204030204" pitchFamily="49"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8C785AE-8204-3149-80EB-977453C04C3F}"/>
              </a:ext>
            </a:extLst>
          </p:cNvPr>
          <p:cNvSpPr>
            <a:spLocks noGrp="1"/>
          </p:cNvSpPr>
          <p:nvPr>
            <p:ph type="ftr" sz="quarter" idx="11"/>
          </p:nvPr>
        </p:nvSpPr>
        <p:spPr/>
        <p:txBody>
          <a:bodyPr/>
          <a:lstStyle/>
          <a:p>
            <a:r>
              <a:rPr lang="en-US" altLang="zh-CN" dirty="0">
                <a:hlinkClick r:id="rId3"/>
              </a:rPr>
              <a:t>《</a:t>
            </a:r>
            <a:r>
              <a:rPr lang="zh-CN" altLang="en-US" dirty="0">
                <a:hlinkClick r:id="rId3"/>
              </a:rPr>
              <a:t>自然语言处理入门</a:t>
            </a:r>
            <a:r>
              <a:rPr lang="en-US" altLang="zh-CN" dirty="0">
                <a:hlinkClick r:id="rId3"/>
              </a:rPr>
              <a:t>》</a:t>
            </a:r>
            <a:endParaRPr lang="en-US" dirty="0"/>
          </a:p>
        </p:txBody>
      </p:sp>
      <p:pic>
        <p:nvPicPr>
          <p:cNvPr id="7" name="Picture 6">
            <a:hlinkClick r:id="rId3"/>
            <a:extLst>
              <a:ext uri="{FF2B5EF4-FFF2-40B4-BE49-F238E27FC236}">
                <a16:creationId xmlns:a16="http://schemas.microsoft.com/office/drawing/2014/main" id="{810BCE41-2D21-2542-BDE7-B865E9839A7D}"/>
              </a:ext>
            </a:extLst>
          </p:cNvPr>
          <p:cNvPicPr>
            <a:picLocks noChangeAspect="1"/>
          </p:cNvPicPr>
          <p:nvPr/>
        </p:nvPicPr>
        <p:blipFill>
          <a:blip r:embed="rId4"/>
          <a:stretch>
            <a:fillRect/>
          </a:stretch>
        </p:blipFill>
        <p:spPr>
          <a:xfrm>
            <a:off x="11510963" y="6198393"/>
            <a:ext cx="681037" cy="681037"/>
          </a:xfrm>
          <a:prstGeom prst="rect">
            <a:avLst/>
          </a:prstGeom>
        </p:spPr>
      </p:pic>
    </p:spTree>
    <p:extLst>
      <p:ext uri="{BB962C8B-B14F-4D97-AF65-F5344CB8AC3E}">
        <p14:creationId xmlns:p14="http://schemas.microsoft.com/office/powerpoint/2010/main" val="453362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TotalTime>
  <Words>1045</Words>
  <Application>Microsoft Macintosh PowerPoint</Application>
  <PresentationFormat>Widescreen</PresentationFormat>
  <Paragraphs>109</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KaiTi</vt:lpstr>
      <vt:lpstr>SimSun</vt:lpstr>
      <vt:lpstr>Arial</vt:lpstr>
      <vt:lpstr>Calibri</vt:lpstr>
      <vt:lpstr>Cambria</vt:lpstr>
      <vt:lpstr>Cambria Math</vt:lpstr>
      <vt:lpstr>Consolas</vt:lpstr>
      <vt:lpstr>Office Theme</vt:lpstr>
      <vt:lpstr>第七章 词性标注</vt:lpstr>
      <vt:lpstr>第七章 词性标注</vt:lpstr>
      <vt:lpstr>7.1.1 什么是词性</vt:lpstr>
      <vt:lpstr>7.1.2 词性的用处</vt:lpstr>
      <vt:lpstr>7.1.3 词性标注</vt:lpstr>
      <vt:lpstr>7.1.4 词性标注模型</vt:lpstr>
      <vt:lpstr>7.1.4 词性标注模型</vt:lpstr>
      <vt:lpstr>7.2 词性标注语料库与标注集</vt:lpstr>
      <vt:lpstr>7.2.1 《人民日报》语料库与PKU标注集</vt:lpstr>
      <vt:lpstr>7.2.2 国家语委语料库与863标注集 </vt:lpstr>
      <vt:lpstr>7.2.3 《诛仙》语料库与CTB标注集</vt:lpstr>
      <vt:lpstr>7.3 序列标注模型应用于词性标注</vt:lpstr>
      <vt:lpstr>7.3.1 基于隐马尔可夫模型的词性标注</vt:lpstr>
      <vt:lpstr>7.3.2 基于感知机的词性标注</vt:lpstr>
      <vt:lpstr>7.3.3 基于条件随机场的词性标注</vt:lpstr>
      <vt:lpstr>7.3.4 词性标注评测</vt:lpstr>
      <vt:lpstr>7.4 自定义词性</vt:lpstr>
      <vt:lpstr>7.4.1 朴素实现</vt:lpstr>
      <vt:lpstr>7.4.2 标注语料</vt:lpstr>
      <vt:lpstr>7.5 总结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韩 和</dc:creator>
  <cp:lastModifiedBy>韩 和</cp:lastModifiedBy>
  <cp:revision>340</cp:revision>
  <dcterms:created xsi:type="dcterms:W3CDTF">2019-10-06T17:25:52Z</dcterms:created>
  <dcterms:modified xsi:type="dcterms:W3CDTF">2020-01-14T06:56:43Z</dcterms:modified>
</cp:coreProperties>
</file>