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sldIdLst>
    <p:sldId id="257" r:id="rId2"/>
    <p:sldId id="259" r:id="rId3"/>
    <p:sldId id="413" r:id="rId4"/>
    <p:sldId id="414" r:id="rId5"/>
    <p:sldId id="415" r:id="rId6"/>
    <p:sldId id="416" r:id="rId7"/>
    <p:sldId id="417" r:id="rId8"/>
    <p:sldId id="418" r:id="rId9"/>
    <p:sldId id="419" r:id="rId10"/>
    <p:sldId id="420" r:id="rId11"/>
    <p:sldId id="421" r:id="rId12"/>
    <p:sldId id="422" r:id="rId13"/>
    <p:sldId id="424" r:id="rId14"/>
    <p:sldId id="425" r:id="rId15"/>
    <p:sldId id="426" r:id="rId16"/>
    <p:sldId id="427" r:id="rId17"/>
    <p:sldId id="428" r:id="rId18"/>
    <p:sldId id="429" r:id="rId19"/>
    <p:sldId id="430" r:id="rId20"/>
    <p:sldId id="431" r:id="rId21"/>
    <p:sldId id="432" r:id="rId22"/>
    <p:sldId id="433" r:id="rId23"/>
    <p:sldId id="434" r:id="rId24"/>
    <p:sldId id="435" r:id="rId25"/>
    <p:sldId id="436" r:id="rId26"/>
    <p:sldId id="438" r:id="rId27"/>
    <p:sldId id="439" r:id="rId28"/>
    <p:sldId id="440" r:id="rId29"/>
    <p:sldId id="442" r:id="rId30"/>
    <p:sldId id="441" r:id="rId31"/>
    <p:sldId id="443" r:id="rId32"/>
    <p:sldId id="444" r:id="rId33"/>
    <p:sldId id="445" r:id="rId34"/>
    <p:sldId id="446" r:id="rId35"/>
    <p:sldId id="447" r:id="rId36"/>
    <p:sldId id="448" r:id="rId37"/>
    <p:sldId id="449" r:id="rId38"/>
    <p:sldId id="35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76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7"/>
    <p:restoredTop sz="94674"/>
  </p:normalViewPr>
  <p:slideViewPr>
    <p:cSldViewPr snapToGrid="0" snapToObjects="1">
      <p:cViewPr varScale="1">
        <p:scale>
          <a:sx n="118" d="100"/>
          <a:sy n="118" d="100"/>
        </p:scale>
        <p:origin x="293" y="91"/>
      </p:cViewPr>
      <p:guideLst/>
    </p:cSldViewPr>
  </p:slid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70F0E-BEB6-EA48-B651-8B80B020ED75}"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A7D7AF-1A14-834E-A82E-0B2C1C7FA10B}" type="slidenum">
              <a:rPr lang="en-US" smtClean="0"/>
              <a:t>‹#›</a:t>
            </a:fld>
            <a:endParaRPr lang="en-US"/>
          </a:p>
        </p:txBody>
      </p:sp>
    </p:spTree>
    <p:extLst>
      <p:ext uri="{BB962C8B-B14F-4D97-AF65-F5344CB8AC3E}">
        <p14:creationId xmlns:p14="http://schemas.microsoft.com/office/powerpoint/2010/main" val="2807432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a:t>
            </a:fld>
            <a:endParaRPr lang="en-US"/>
          </a:p>
        </p:txBody>
      </p:sp>
    </p:spTree>
    <p:extLst>
      <p:ext uri="{BB962C8B-B14F-4D97-AF65-F5344CB8AC3E}">
        <p14:creationId xmlns:p14="http://schemas.microsoft.com/office/powerpoint/2010/main" val="168135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10</a:t>
            </a:fld>
            <a:endParaRPr lang="en-US"/>
          </a:p>
        </p:txBody>
      </p:sp>
    </p:spTree>
    <p:extLst>
      <p:ext uri="{BB962C8B-B14F-4D97-AF65-F5344CB8AC3E}">
        <p14:creationId xmlns:p14="http://schemas.microsoft.com/office/powerpoint/2010/main" val="2587479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11</a:t>
            </a:fld>
            <a:endParaRPr lang="en-US"/>
          </a:p>
        </p:txBody>
      </p:sp>
    </p:spTree>
    <p:extLst>
      <p:ext uri="{BB962C8B-B14F-4D97-AF65-F5344CB8AC3E}">
        <p14:creationId xmlns:p14="http://schemas.microsoft.com/office/powerpoint/2010/main" val="2942260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12</a:t>
            </a:fld>
            <a:endParaRPr lang="en-US"/>
          </a:p>
        </p:txBody>
      </p:sp>
    </p:spTree>
    <p:extLst>
      <p:ext uri="{BB962C8B-B14F-4D97-AF65-F5344CB8AC3E}">
        <p14:creationId xmlns:p14="http://schemas.microsoft.com/office/powerpoint/2010/main" val="141925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13</a:t>
            </a:fld>
            <a:endParaRPr lang="en-US"/>
          </a:p>
        </p:txBody>
      </p:sp>
    </p:spTree>
    <p:extLst>
      <p:ext uri="{BB962C8B-B14F-4D97-AF65-F5344CB8AC3E}">
        <p14:creationId xmlns:p14="http://schemas.microsoft.com/office/powerpoint/2010/main" val="1277473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14</a:t>
            </a:fld>
            <a:endParaRPr lang="en-US"/>
          </a:p>
        </p:txBody>
      </p:sp>
    </p:spTree>
    <p:extLst>
      <p:ext uri="{BB962C8B-B14F-4D97-AF65-F5344CB8AC3E}">
        <p14:creationId xmlns:p14="http://schemas.microsoft.com/office/powerpoint/2010/main" val="2538127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15</a:t>
            </a:fld>
            <a:endParaRPr lang="en-US"/>
          </a:p>
        </p:txBody>
      </p:sp>
    </p:spTree>
    <p:extLst>
      <p:ext uri="{BB962C8B-B14F-4D97-AF65-F5344CB8AC3E}">
        <p14:creationId xmlns:p14="http://schemas.microsoft.com/office/powerpoint/2010/main" val="3789114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16</a:t>
            </a:fld>
            <a:endParaRPr lang="en-US"/>
          </a:p>
        </p:txBody>
      </p:sp>
    </p:spTree>
    <p:extLst>
      <p:ext uri="{BB962C8B-B14F-4D97-AF65-F5344CB8AC3E}">
        <p14:creationId xmlns:p14="http://schemas.microsoft.com/office/powerpoint/2010/main" val="2267130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17</a:t>
            </a:fld>
            <a:endParaRPr lang="en-US"/>
          </a:p>
        </p:txBody>
      </p:sp>
    </p:spTree>
    <p:extLst>
      <p:ext uri="{BB962C8B-B14F-4D97-AF65-F5344CB8AC3E}">
        <p14:creationId xmlns:p14="http://schemas.microsoft.com/office/powerpoint/2010/main" val="1561094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18</a:t>
            </a:fld>
            <a:endParaRPr lang="en-US"/>
          </a:p>
        </p:txBody>
      </p:sp>
    </p:spTree>
    <p:extLst>
      <p:ext uri="{BB962C8B-B14F-4D97-AF65-F5344CB8AC3E}">
        <p14:creationId xmlns:p14="http://schemas.microsoft.com/office/powerpoint/2010/main" val="2429726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19</a:t>
            </a:fld>
            <a:endParaRPr lang="en-US"/>
          </a:p>
        </p:txBody>
      </p:sp>
    </p:spTree>
    <p:extLst>
      <p:ext uri="{BB962C8B-B14F-4D97-AF65-F5344CB8AC3E}">
        <p14:creationId xmlns:p14="http://schemas.microsoft.com/office/powerpoint/2010/main" val="35406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a:t>
            </a:fld>
            <a:endParaRPr lang="en-US"/>
          </a:p>
        </p:txBody>
      </p:sp>
    </p:spTree>
    <p:extLst>
      <p:ext uri="{BB962C8B-B14F-4D97-AF65-F5344CB8AC3E}">
        <p14:creationId xmlns:p14="http://schemas.microsoft.com/office/powerpoint/2010/main" val="1262951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20</a:t>
            </a:fld>
            <a:endParaRPr lang="en-US"/>
          </a:p>
        </p:txBody>
      </p:sp>
    </p:spTree>
    <p:extLst>
      <p:ext uri="{BB962C8B-B14F-4D97-AF65-F5344CB8AC3E}">
        <p14:creationId xmlns:p14="http://schemas.microsoft.com/office/powerpoint/2010/main" val="401039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21</a:t>
            </a:fld>
            <a:endParaRPr lang="en-US"/>
          </a:p>
        </p:txBody>
      </p:sp>
    </p:spTree>
    <p:extLst>
      <p:ext uri="{BB962C8B-B14F-4D97-AF65-F5344CB8AC3E}">
        <p14:creationId xmlns:p14="http://schemas.microsoft.com/office/powerpoint/2010/main" val="945616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22</a:t>
            </a:fld>
            <a:endParaRPr lang="en-US"/>
          </a:p>
        </p:txBody>
      </p:sp>
    </p:spTree>
    <p:extLst>
      <p:ext uri="{BB962C8B-B14F-4D97-AF65-F5344CB8AC3E}">
        <p14:creationId xmlns:p14="http://schemas.microsoft.com/office/powerpoint/2010/main" val="2271240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23</a:t>
            </a:fld>
            <a:endParaRPr lang="en-US"/>
          </a:p>
        </p:txBody>
      </p:sp>
    </p:spTree>
    <p:extLst>
      <p:ext uri="{BB962C8B-B14F-4D97-AF65-F5344CB8AC3E}">
        <p14:creationId xmlns:p14="http://schemas.microsoft.com/office/powerpoint/2010/main" val="3058287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24</a:t>
            </a:fld>
            <a:endParaRPr lang="en-US"/>
          </a:p>
        </p:txBody>
      </p:sp>
    </p:spTree>
    <p:extLst>
      <p:ext uri="{BB962C8B-B14F-4D97-AF65-F5344CB8AC3E}">
        <p14:creationId xmlns:p14="http://schemas.microsoft.com/office/powerpoint/2010/main" val="535694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25</a:t>
            </a:fld>
            <a:endParaRPr lang="en-US"/>
          </a:p>
        </p:txBody>
      </p:sp>
    </p:spTree>
    <p:extLst>
      <p:ext uri="{BB962C8B-B14F-4D97-AF65-F5344CB8AC3E}">
        <p14:creationId xmlns:p14="http://schemas.microsoft.com/office/powerpoint/2010/main" val="2324794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26</a:t>
            </a:fld>
            <a:endParaRPr lang="en-US"/>
          </a:p>
        </p:txBody>
      </p:sp>
    </p:spTree>
    <p:extLst>
      <p:ext uri="{BB962C8B-B14F-4D97-AF65-F5344CB8AC3E}">
        <p14:creationId xmlns:p14="http://schemas.microsoft.com/office/powerpoint/2010/main" val="1166735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27</a:t>
            </a:fld>
            <a:endParaRPr lang="en-US"/>
          </a:p>
        </p:txBody>
      </p:sp>
    </p:spTree>
    <p:extLst>
      <p:ext uri="{BB962C8B-B14F-4D97-AF65-F5344CB8AC3E}">
        <p14:creationId xmlns:p14="http://schemas.microsoft.com/office/powerpoint/2010/main" val="3542670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28</a:t>
            </a:fld>
            <a:endParaRPr lang="en-US"/>
          </a:p>
        </p:txBody>
      </p:sp>
    </p:spTree>
    <p:extLst>
      <p:ext uri="{BB962C8B-B14F-4D97-AF65-F5344CB8AC3E}">
        <p14:creationId xmlns:p14="http://schemas.microsoft.com/office/powerpoint/2010/main" val="529044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29</a:t>
            </a:fld>
            <a:endParaRPr lang="en-US"/>
          </a:p>
        </p:txBody>
      </p:sp>
    </p:spTree>
    <p:extLst>
      <p:ext uri="{BB962C8B-B14F-4D97-AF65-F5344CB8AC3E}">
        <p14:creationId xmlns:p14="http://schemas.microsoft.com/office/powerpoint/2010/main" val="2832196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a:t>
            </a:fld>
            <a:endParaRPr lang="en-US"/>
          </a:p>
        </p:txBody>
      </p:sp>
    </p:spTree>
    <p:extLst>
      <p:ext uri="{BB962C8B-B14F-4D97-AF65-F5344CB8AC3E}">
        <p14:creationId xmlns:p14="http://schemas.microsoft.com/office/powerpoint/2010/main" val="2377600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30</a:t>
            </a:fld>
            <a:endParaRPr lang="en-US"/>
          </a:p>
        </p:txBody>
      </p:sp>
    </p:spTree>
    <p:extLst>
      <p:ext uri="{BB962C8B-B14F-4D97-AF65-F5344CB8AC3E}">
        <p14:creationId xmlns:p14="http://schemas.microsoft.com/office/powerpoint/2010/main" val="1759462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31</a:t>
            </a:fld>
            <a:endParaRPr lang="en-US"/>
          </a:p>
        </p:txBody>
      </p:sp>
    </p:spTree>
    <p:extLst>
      <p:ext uri="{BB962C8B-B14F-4D97-AF65-F5344CB8AC3E}">
        <p14:creationId xmlns:p14="http://schemas.microsoft.com/office/powerpoint/2010/main" val="3768426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32</a:t>
            </a:fld>
            <a:endParaRPr lang="en-US"/>
          </a:p>
        </p:txBody>
      </p:sp>
    </p:spTree>
    <p:extLst>
      <p:ext uri="{BB962C8B-B14F-4D97-AF65-F5344CB8AC3E}">
        <p14:creationId xmlns:p14="http://schemas.microsoft.com/office/powerpoint/2010/main" val="742167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33</a:t>
            </a:fld>
            <a:endParaRPr lang="en-US"/>
          </a:p>
        </p:txBody>
      </p:sp>
    </p:spTree>
    <p:extLst>
      <p:ext uri="{BB962C8B-B14F-4D97-AF65-F5344CB8AC3E}">
        <p14:creationId xmlns:p14="http://schemas.microsoft.com/office/powerpoint/2010/main" val="3495457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34</a:t>
            </a:fld>
            <a:endParaRPr lang="en-US"/>
          </a:p>
        </p:txBody>
      </p:sp>
    </p:spTree>
    <p:extLst>
      <p:ext uri="{BB962C8B-B14F-4D97-AF65-F5344CB8AC3E}">
        <p14:creationId xmlns:p14="http://schemas.microsoft.com/office/powerpoint/2010/main" val="13523514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35</a:t>
            </a:fld>
            <a:endParaRPr lang="en-US"/>
          </a:p>
        </p:txBody>
      </p:sp>
    </p:spTree>
    <p:extLst>
      <p:ext uri="{BB962C8B-B14F-4D97-AF65-F5344CB8AC3E}">
        <p14:creationId xmlns:p14="http://schemas.microsoft.com/office/powerpoint/2010/main" val="3686890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36</a:t>
            </a:fld>
            <a:endParaRPr lang="en-US"/>
          </a:p>
        </p:txBody>
      </p:sp>
    </p:spTree>
    <p:extLst>
      <p:ext uri="{BB962C8B-B14F-4D97-AF65-F5344CB8AC3E}">
        <p14:creationId xmlns:p14="http://schemas.microsoft.com/office/powerpoint/2010/main" val="2171305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37</a:t>
            </a:fld>
            <a:endParaRPr lang="en-US"/>
          </a:p>
        </p:txBody>
      </p:sp>
    </p:spTree>
    <p:extLst>
      <p:ext uri="{BB962C8B-B14F-4D97-AF65-F5344CB8AC3E}">
        <p14:creationId xmlns:p14="http://schemas.microsoft.com/office/powerpoint/2010/main" val="6600791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38</a:t>
            </a:fld>
            <a:endParaRPr lang="en-US"/>
          </a:p>
        </p:txBody>
      </p:sp>
    </p:spTree>
    <p:extLst>
      <p:ext uri="{BB962C8B-B14F-4D97-AF65-F5344CB8AC3E}">
        <p14:creationId xmlns:p14="http://schemas.microsoft.com/office/powerpoint/2010/main" val="122595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4</a:t>
            </a:fld>
            <a:endParaRPr lang="en-US"/>
          </a:p>
        </p:txBody>
      </p:sp>
    </p:spTree>
    <p:extLst>
      <p:ext uri="{BB962C8B-B14F-4D97-AF65-F5344CB8AC3E}">
        <p14:creationId xmlns:p14="http://schemas.microsoft.com/office/powerpoint/2010/main" val="415768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5</a:t>
            </a:fld>
            <a:endParaRPr lang="en-US"/>
          </a:p>
        </p:txBody>
      </p:sp>
    </p:spTree>
    <p:extLst>
      <p:ext uri="{BB962C8B-B14F-4D97-AF65-F5344CB8AC3E}">
        <p14:creationId xmlns:p14="http://schemas.microsoft.com/office/powerpoint/2010/main" val="176827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6</a:t>
            </a:fld>
            <a:endParaRPr lang="en-US"/>
          </a:p>
        </p:txBody>
      </p:sp>
    </p:spTree>
    <p:extLst>
      <p:ext uri="{BB962C8B-B14F-4D97-AF65-F5344CB8AC3E}">
        <p14:creationId xmlns:p14="http://schemas.microsoft.com/office/powerpoint/2010/main" val="3105697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7</a:t>
            </a:fld>
            <a:endParaRPr lang="en-US"/>
          </a:p>
        </p:txBody>
      </p:sp>
    </p:spTree>
    <p:extLst>
      <p:ext uri="{BB962C8B-B14F-4D97-AF65-F5344CB8AC3E}">
        <p14:creationId xmlns:p14="http://schemas.microsoft.com/office/powerpoint/2010/main" val="3845005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8</a:t>
            </a:fld>
            <a:endParaRPr lang="en-US"/>
          </a:p>
        </p:txBody>
      </p:sp>
    </p:spTree>
    <p:extLst>
      <p:ext uri="{BB962C8B-B14F-4D97-AF65-F5344CB8AC3E}">
        <p14:creationId xmlns:p14="http://schemas.microsoft.com/office/powerpoint/2010/main" val="3377905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9</a:t>
            </a:fld>
            <a:endParaRPr lang="en-US"/>
          </a:p>
        </p:txBody>
      </p:sp>
    </p:spTree>
    <p:extLst>
      <p:ext uri="{BB962C8B-B14F-4D97-AF65-F5344CB8AC3E}">
        <p14:creationId xmlns:p14="http://schemas.microsoft.com/office/powerpoint/2010/main" val="124904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80-94DB-7F4F-9E45-8E9F42B2C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7A21C-71B4-C34F-BF23-2CB179CF5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BAF403-3432-A146-B7AF-E1A0B073B184}"/>
              </a:ext>
            </a:extLst>
          </p:cNvPr>
          <p:cNvSpPr>
            <a:spLocks noGrp="1"/>
          </p:cNvSpPr>
          <p:nvPr>
            <p:ph type="dt" sz="half" idx="10"/>
          </p:nvPr>
        </p:nvSpPr>
        <p:spPr/>
        <p:txBody>
          <a:bodyPr/>
          <a:lstStyle/>
          <a:p>
            <a:fld id="{DF9C0BF6-AA2A-DE45-A2AF-1CA6964CC6E6}" type="datetime1">
              <a:rPr lang="en-US" smtClean="0"/>
              <a:t>6/30/2020</a:t>
            </a:fld>
            <a:endParaRPr lang="en-US"/>
          </a:p>
        </p:txBody>
      </p:sp>
      <p:sp>
        <p:nvSpPr>
          <p:cNvPr id="5" name="Footer Placeholder 4">
            <a:extLst>
              <a:ext uri="{FF2B5EF4-FFF2-40B4-BE49-F238E27FC236}">
                <a16:creationId xmlns:a16="http://schemas.microsoft.com/office/drawing/2014/main" id="{3ABFF7C5-D627-EA44-9D8C-9D73B0615B6C}"/>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B1B1282A-5C44-8546-B947-3739714CB067}"/>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8609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25C6-66A8-5E4C-B004-B55788C1D4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1417B3-EDE1-8141-9643-6E26107AFE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C4594-9624-414D-8F8E-A9D960EB396D}"/>
              </a:ext>
            </a:extLst>
          </p:cNvPr>
          <p:cNvSpPr>
            <a:spLocks noGrp="1"/>
          </p:cNvSpPr>
          <p:nvPr>
            <p:ph type="dt" sz="half" idx="10"/>
          </p:nvPr>
        </p:nvSpPr>
        <p:spPr/>
        <p:txBody>
          <a:bodyPr/>
          <a:lstStyle/>
          <a:p>
            <a:fld id="{0DDFBD9D-2EF8-AA46-A88D-7F29EE2B79CD}" type="datetime1">
              <a:rPr lang="en-US" smtClean="0"/>
              <a:t>6/30/2020</a:t>
            </a:fld>
            <a:endParaRPr lang="en-US"/>
          </a:p>
        </p:txBody>
      </p:sp>
      <p:sp>
        <p:nvSpPr>
          <p:cNvPr id="5" name="Footer Placeholder 4">
            <a:extLst>
              <a:ext uri="{FF2B5EF4-FFF2-40B4-BE49-F238E27FC236}">
                <a16:creationId xmlns:a16="http://schemas.microsoft.com/office/drawing/2014/main" id="{3BD0F046-3DF2-EF41-9156-B8B4193C41C6}"/>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F9C2ECDA-E819-3641-98C4-E8F086DE4EF4}"/>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43976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21821-9CC1-1142-8008-0B5E224E8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78E7F-5873-F946-A06D-31E19B35C5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72BD8-6E62-574C-98AC-39F5939DBC9E}"/>
              </a:ext>
            </a:extLst>
          </p:cNvPr>
          <p:cNvSpPr>
            <a:spLocks noGrp="1"/>
          </p:cNvSpPr>
          <p:nvPr>
            <p:ph type="dt" sz="half" idx="10"/>
          </p:nvPr>
        </p:nvSpPr>
        <p:spPr/>
        <p:txBody>
          <a:bodyPr/>
          <a:lstStyle/>
          <a:p>
            <a:fld id="{A25AE220-9607-E14F-93BA-ACB82826DCB3}" type="datetime1">
              <a:rPr lang="en-US" smtClean="0"/>
              <a:t>6/30/2020</a:t>
            </a:fld>
            <a:endParaRPr lang="en-US"/>
          </a:p>
        </p:txBody>
      </p:sp>
      <p:sp>
        <p:nvSpPr>
          <p:cNvPr id="5" name="Footer Placeholder 4">
            <a:extLst>
              <a:ext uri="{FF2B5EF4-FFF2-40B4-BE49-F238E27FC236}">
                <a16:creationId xmlns:a16="http://schemas.microsoft.com/office/drawing/2014/main" id="{20A4DEC7-CA33-C242-9513-AAFB52A2BAB2}"/>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75740F80-50A6-6349-9307-BE7ECFD09B1B}"/>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241032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96B1-0510-704F-BE60-ED3BBBE19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B30ABD-F3E4-6C4B-B9C4-8CE814776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89201-0D5A-F340-B641-5D808E9D45B0}"/>
              </a:ext>
            </a:extLst>
          </p:cNvPr>
          <p:cNvSpPr>
            <a:spLocks noGrp="1"/>
          </p:cNvSpPr>
          <p:nvPr>
            <p:ph type="dt" sz="half" idx="10"/>
          </p:nvPr>
        </p:nvSpPr>
        <p:spPr/>
        <p:txBody>
          <a:bodyPr/>
          <a:lstStyle/>
          <a:p>
            <a:fld id="{DF0E2D26-3F9A-E14B-82C2-F59323BA0F60}" type="datetime1">
              <a:rPr lang="en-US" smtClean="0"/>
              <a:t>6/30/2020</a:t>
            </a:fld>
            <a:endParaRPr lang="en-US"/>
          </a:p>
        </p:txBody>
      </p:sp>
      <p:sp>
        <p:nvSpPr>
          <p:cNvPr id="5" name="Footer Placeholder 4">
            <a:extLst>
              <a:ext uri="{FF2B5EF4-FFF2-40B4-BE49-F238E27FC236}">
                <a16:creationId xmlns:a16="http://schemas.microsoft.com/office/drawing/2014/main" id="{9E89558F-879B-E04C-B223-8D8962D93B04}"/>
              </a:ext>
            </a:extLst>
          </p:cNvPr>
          <p:cNvSpPr>
            <a:spLocks noGrp="1"/>
          </p:cNvSpPr>
          <p:nvPr>
            <p:ph type="ftr" sz="quarter" idx="11"/>
          </p:nvPr>
        </p:nvSpPr>
        <p:spPr>
          <a:xfrm>
            <a:off x="4038600" y="6356350"/>
            <a:ext cx="4114800" cy="365125"/>
          </a:xfrm>
          <a:prstGeom prst="rect">
            <a:avLst/>
          </a:prstGeom>
        </p:spPr>
        <p:txBody>
          <a:bodyPr/>
          <a:lstStyle>
            <a:lvl1pPr>
              <a:defRPr>
                <a:latin typeface="SimSun" panose="02010600030101010101" pitchFamily="2" charset="-122"/>
                <a:ea typeface="SimSun" panose="02010600030101010101" pitchFamily="2" charset="-122"/>
              </a:defRPr>
            </a:lvl1p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5FA0AE89-8582-B64E-A6BD-C61E3BAF51EA}"/>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82794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BFD5-39D1-DF42-884B-DEC9C49AC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D95D03-9490-2E49-A5AE-E684504E02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170EA9-FED7-6E40-80AD-BD214BBCE2C9}"/>
              </a:ext>
            </a:extLst>
          </p:cNvPr>
          <p:cNvSpPr>
            <a:spLocks noGrp="1"/>
          </p:cNvSpPr>
          <p:nvPr>
            <p:ph type="dt" sz="half" idx="10"/>
          </p:nvPr>
        </p:nvSpPr>
        <p:spPr/>
        <p:txBody>
          <a:bodyPr/>
          <a:lstStyle/>
          <a:p>
            <a:fld id="{080D2A24-D189-444E-8740-E52BA0B0DB5B}" type="datetime1">
              <a:rPr lang="en-US" smtClean="0"/>
              <a:t>6/30/2020</a:t>
            </a:fld>
            <a:endParaRPr lang="en-US"/>
          </a:p>
        </p:txBody>
      </p:sp>
      <p:sp>
        <p:nvSpPr>
          <p:cNvPr id="5" name="Footer Placeholder 4">
            <a:extLst>
              <a:ext uri="{FF2B5EF4-FFF2-40B4-BE49-F238E27FC236}">
                <a16:creationId xmlns:a16="http://schemas.microsoft.com/office/drawing/2014/main" id="{84A08D35-5FA3-4A42-9C3C-BE53555661A7}"/>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29BFA54D-5A95-5C4E-AD42-0FD56E923AF1}"/>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16066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94E9-1314-9842-9A42-35FA76894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2E073-9DD3-7748-ACE8-C8A02EE27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C43BD1-4D19-F44A-9AB7-8E0FF1D286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449355-FC8C-A241-A54E-A228B3F80A74}"/>
              </a:ext>
            </a:extLst>
          </p:cNvPr>
          <p:cNvSpPr>
            <a:spLocks noGrp="1"/>
          </p:cNvSpPr>
          <p:nvPr>
            <p:ph type="dt" sz="half" idx="10"/>
          </p:nvPr>
        </p:nvSpPr>
        <p:spPr/>
        <p:txBody>
          <a:bodyPr/>
          <a:lstStyle/>
          <a:p>
            <a:fld id="{50515690-F144-194A-9E73-74FA897FF0B7}" type="datetime1">
              <a:rPr lang="en-US" smtClean="0"/>
              <a:t>6/30/2020</a:t>
            </a:fld>
            <a:endParaRPr lang="en-US"/>
          </a:p>
        </p:txBody>
      </p:sp>
      <p:sp>
        <p:nvSpPr>
          <p:cNvPr id="6" name="Footer Placeholder 5">
            <a:extLst>
              <a:ext uri="{FF2B5EF4-FFF2-40B4-BE49-F238E27FC236}">
                <a16:creationId xmlns:a16="http://schemas.microsoft.com/office/drawing/2014/main" id="{64F469B6-79F0-4841-9168-70B5CFA9B408}"/>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7" name="Slide Number Placeholder 6">
            <a:extLst>
              <a:ext uri="{FF2B5EF4-FFF2-40B4-BE49-F238E27FC236}">
                <a16:creationId xmlns:a16="http://schemas.microsoft.com/office/drawing/2014/main" id="{AD43470A-8DF8-9147-B67B-79DB15746F81}"/>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71821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2095-0064-AD48-8E0A-8E58C99FBA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7CCF12-7DD7-6849-AF44-9FB9C0FA8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64AF4-05D4-2347-9B4E-5D06049899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F380CC-1937-FB4D-833A-E65D53E18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27726-8702-9741-828B-2D78402E2E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9290F7-0F39-D143-9001-C7671CC6ABA7}"/>
              </a:ext>
            </a:extLst>
          </p:cNvPr>
          <p:cNvSpPr>
            <a:spLocks noGrp="1"/>
          </p:cNvSpPr>
          <p:nvPr>
            <p:ph type="dt" sz="half" idx="10"/>
          </p:nvPr>
        </p:nvSpPr>
        <p:spPr/>
        <p:txBody>
          <a:bodyPr/>
          <a:lstStyle/>
          <a:p>
            <a:fld id="{B4558EBB-5742-7D45-9A98-88F5BBCCAA86}" type="datetime1">
              <a:rPr lang="en-US" smtClean="0"/>
              <a:t>6/30/2020</a:t>
            </a:fld>
            <a:endParaRPr lang="en-US"/>
          </a:p>
        </p:txBody>
      </p:sp>
      <p:sp>
        <p:nvSpPr>
          <p:cNvPr id="8" name="Footer Placeholder 7">
            <a:extLst>
              <a:ext uri="{FF2B5EF4-FFF2-40B4-BE49-F238E27FC236}">
                <a16:creationId xmlns:a16="http://schemas.microsoft.com/office/drawing/2014/main" id="{C519964E-CA32-614A-8608-ABCEEDD23CBB}"/>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9" name="Slide Number Placeholder 8">
            <a:extLst>
              <a:ext uri="{FF2B5EF4-FFF2-40B4-BE49-F238E27FC236}">
                <a16:creationId xmlns:a16="http://schemas.microsoft.com/office/drawing/2014/main" id="{424B537F-5A73-6A44-B7EC-3E2DAE908624}"/>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90903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905F-102E-4E42-8E3D-5D742E168C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9B53A-0A52-E34B-AA2F-D72820F0DC13}"/>
              </a:ext>
            </a:extLst>
          </p:cNvPr>
          <p:cNvSpPr>
            <a:spLocks noGrp="1"/>
          </p:cNvSpPr>
          <p:nvPr>
            <p:ph type="dt" sz="half" idx="10"/>
          </p:nvPr>
        </p:nvSpPr>
        <p:spPr/>
        <p:txBody>
          <a:bodyPr/>
          <a:lstStyle/>
          <a:p>
            <a:fld id="{FAB6E4EF-4AB7-284F-8E06-F261B78A6C58}" type="datetime1">
              <a:rPr lang="en-US" smtClean="0"/>
              <a:t>6/30/2020</a:t>
            </a:fld>
            <a:endParaRPr lang="en-US"/>
          </a:p>
        </p:txBody>
      </p:sp>
      <p:sp>
        <p:nvSpPr>
          <p:cNvPr id="4" name="Footer Placeholder 3">
            <a:extLst>
              <a:ext uri="{FF2B5EF4-FFF2-40B4-BE49-F238E27FC236}">
                <a16:creationId xmlns:a16="http://schemas.microsoft.com/office/drawing/2014/main" id="{6FD56C2E-44C6-4344-9DA4-8E3FF7C8CCDE}"/>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5" name="Slide Number Placeholder 4">
            <a:extLst>
              <a:ext uri="{FF2B5EF4-FFF2-40B4-BE49-F238E27FC236}">
                <a16:creationId xmlns:a16="http://schemas.microsoft.com/office/drawing/2014/main" id="{431A9A4D-F3FE-FB43-B7A5-C6E9188DEAC2}"/>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268755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5BF12-E4A8-804B-8B18-2CEFCF26FE26}"/>
              </a:ext>
            </a:extLst>
          </p:cNvPr>
          <p:cNvSpPr>
            <a:spLocks noGrp="1"/>
          </p:cNvSpPr>
          <p:nvPr>
            <p:ph type="dt" sz="half" idx="10"/>
          </p:nvPr>
        </p:nvSpPr>
        <p:spPr/>
        <p:txBody>
          <a:bodyPr/>
          <a:lstStyle/>
          <a:p>
            <a:fld id="{2BD4D1B1-5A3B-754C-AD70-9F66832C0445}" type="datetime1">
              <a:rPr lang="en-US" smtClean="0"/>
              <a:t>6/30/2020</a:t>
            </a:fld>
            <a:endParaRPr lang="en-US"/>
          </a:p>
        </p:txBody>
      </p:sp>
      <p:sp>
        <p:nvSpPr>
          <p:cNvPr id="3" name="Footer Placeholder 2">
            <a:extLst>
              <a:ext uri="{FF2B5EF4-FFF2-40B4-BE49-F238E27FC236}">
                <a16:creationId xmlns:a16="http://schemas.microsoft.com/office/drawing/2014/main" id="{8483356D-FD96-944D-A050-608F61955F6A}"/>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4" name="Slide Number Placeholder 3">
            <a:extLst>
              <a:ext uri="{FF2B5EF4-FFF2-40B4-BE49-F238E27FC236}">
                <a16:creationId xmlns:a16="http://schemas.microsoft.com/office/drawing/2014/main" id="{7A9BA2C3-AC8F-E54D-AB88-24D9127F08FA}"/>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23135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E84D-F9E2-4043-928C-3A7BCDF51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16562C-EBAC-2B4D-9D66-1CCA08C62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590765-AC88-E94A-BF8F-8A0BB9779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932B2-3C4A-A24B-A000-C2200FD123D7}"/>
              </a:ext>
            </a:extLst>
          </p:cNvPr>
          <p:cNvSpPr>
            <a:spLocks noGrp="1"/>
          </p:cNvSpPr>
          <p:nvPr>
            <p:ph type="dt" sz="half" idx="10"/>
          </p:nvPr>
        </p:nvSpPr>
        <p:spPr/>
        <p:txBody>
          <a:bodyPr/>
          <a:lstStyle/>
          <a:p>
            <a:fld id="{89B03999-7A5C-7D4E-97B0-CF7C5EAE6637}" type="datetime1">
              <a:rPr lang="en-US" smtClean="0"/>
              <a:t>6/30/2020</a:t>
            </a:fld>
            <a:endParaRPr lang="en-US"/>
          </a:p>
        </p:txBody>
      </p:sp>
      <p:sp>
        <p:nvSpPr>
          <p:cNvPr id="6" name="Footer Placeholder 5">
            <a:extLst>
              <a:ext uri="{FF2B5EF4-FFF2-40B4-BE49-F238E27FC236}">
                <a16:creationId xmlns:a16="http://schemas.microsoft.com/office/drawing/2014/main" id="{E7FE6FAF-E975-AF4A-9D65-62C191F1B5F0}"/>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7" name="Slide Number Placeholder 6">
            <a:extLst>
              <a:ext uri="{FF2B5EF4-FFF2-40B4-BE49-F238E27FC236}">
                <a16:creationId xmlns:a16="http://schemas.microsoft.com/office/drawing/2014/main" id="{9F7A937A-267E-0C4C-B8A7-3F2BF0BEBFA1}"/>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54617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51D5-48DE-D147-A1F8-DA1D978D3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B91C3-3585-9B41-9C89-96FE20276A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1ABE68-4F98-A04D-8A74-1996D0DE1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94D99-47EC-4F4A-AB53-B2F6A64448AA}"/>
              </a:ext>
            </a:extLst>
          </p:cNvPr>
          <p:cNvSpPr>
            <a:spLocks noGrp="1"/>
          </p:cNvSpPr>
          <p:nvPr>
            <p:ph type="dt" sz="half" idx="10"/>
          </p:nvPr>
        </p:nvSpPr>
        <p:spPr/>
        <p:txBody>
          <a:bodyPr/>
          <a:lstStyle/>
          <a:p>
            <a:fld id="{0783CB7B-2F9A-BB4A-A375-1C20B1FB05BD}" type="datetime1">
              <a:rPr lang="en-US" smtClean="0"/>
              <a:t>6/30/2020</a:t>
            </a:fld>
            <a:endParaRPr lang="en-US"/>
          </a:p>
        </p:txBody>
      </p:sp>
      <p:sp>
        <p:nvSpPr>
          <p:cNvPr id="6" name="Footer Placeholder 5">
            <a:extLst>
              <a:ext uri="{FF2B5EF4-FFF2-40B4-BE49-F238E27FC236}">
                <a16:creationId xmlns:a16="http://schemas.microsoft.com/office/drawing/2014/main" id="{523C62EB-C52C-004B-9D08-7B6F4A0FB77B}"/>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7" name="Slide Number Placeholder 6">
            <a:extLst>
              <a:ext uri="{FF2B5EF4-FFF2-40B4-BE49-F238E27FC236}">
                <a16:creationId xmlns:a16="http://schemas.microsoft.com/office/drawing/2014/main" id="{E4DC55A5-19C4-FE45-9995-A695A2D0CBEE}"/>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81877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github.com/hankcs/HanLP"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F70D1-529E-344E-8253-455B4F319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CFFC6AE-26EE-8246-A186-AB3CD74C9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7D466DA-1976-CB48-849E-EDD4BC419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EED93-12C4-6149-A6D5-F96AC552038D}" type="datetime1">
              <a:rPr lang="en-US" smtClean="0"/>
              <a:t>6/30/2020</a:t>
            </a:fld>
            <a:endParaRPr lang="en-US"/>
          </a:p>
        </p:txBody>
      </p:sp>
      <p:sp>
        <p:nvSpPr>
          <p:cNvPr id="6" name="Slide Number Placeholder 5">
            <a:extLst>
              <a:ext uri="{FF2B5EF4-FFF2-40B4-BE49-F238E27FC236}">
                <a16:creationId xmlns:a16="http://schemas.microsoft.com/office/drawing/2014/main" id="{92DAA94B-2A31-8D45-A0BB-8287569AF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2BF05-A44F-3545-9B2C-C8DF67F2509B}" type="slidenum">
              <a:rPr lang="en-US" smtClean="0"/>
              <a:t>‹#›</a:t>
            </a:fld>
            <a:endParaRPr lang="en-US" dirty="0"/>
          </a:p>
        </p:txBody>
      </p:sp>
      <p:sp>
        <p:nvSpPr>
          <p:cNvPr id="8" name="Footer Placeholder 7">
            <a:extLst>
              <a:ext uri="{FF2B5EF4-FFF2-40B4-BE49-F238E27FC236}">
                <a16:creationId xmlns:a16="http://schemas.microsoft.com/office/drawing/2014/main" id="{58B216FB-6A12-4C49-9FB4-2CD4160DF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hlinkClick r:id="rId13">
                  <a:extLst>
                    <a:ext uri="{A12FA001-AC4F-418D-AE19-62706E023703}">
                      <ahyp:hlinkClr xmlns:ahyp="http://schemas.microsoft.com/office/drawing/2018/hyperlinkcolor" val="tx"/>
                    </a:ext>
                  </a:extLst>
                </a:hlinkClick>
              </a:rPr>
              <a:t>《</a:t>
            </a:r>
            <a:r>
              <a:rPr lang="zh-CN" altLang="en-US" dirty="0">
                <a:hlinkClick r:id="rId13">
                  <a:extLst>
                    <a:ext uri="{A12FA001-AC4F-418D-AE19-62706E023703}">
                      <ahyp:hlinkClr xmlns:ahyp="http://schemas.microsoft.com/office/drawing/2018/hyperlinkcolor" val="tx"/>
                    </a:ext>
                  </a:extLst>
                </a:hlinkClick>
              </a:rPr>
              <a:t>自然语言处理入门</a:t>
            </a:r>
            <a:r>
              <a:rPr lang="en-US" altLang="zh-CN" dirty="0">
                <a:hlinkClick r:id="rId13">
                  <a:extLst>
                    <a:ext uri="{A12FA001-AC4F-418D-AE19-62706E023703}">
                      <ahyp:hlinkClr xmlns:ahyp="http://schemas.microsoft.com/office/drawing/2018/hyperlinkcolor" val="tx"/>
                    </a:ext>
                  </a:extLst>
                </a:hlinkClick>
              </a:rPr>
              <a:t>》</a:t>
            </a:r>
            <a:endParaRPr lang="en-US" sz="1200" kern="120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387009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SimSun" panose="02010600030101010101" pitchFamily="2" charset="-122"/>
          <a:ea typeface="SimSun" panose="02010600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imSun" panose="02010600030101010101" pitchFamily="2" charset="-122"/>
          <a:ea typeface="SimSun"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imSun" panose="02010600030101010101" pitchFamily="2" charset="-122"/>
          <a:ea typeface="SimSun"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Sun" panose="02010600030101010101" pitchFamily="2" charset="-122"/>
          <a:ea typeface="SimSun"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Sun" panose="02010600030101010101" pitchFamily="2" charset="-122"/>
          <a:ea typeface="SimSun"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nlp.nju.edu.cn/tanggc/tools/DependencyViewer.html"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nlp.hankcs.com/visualization/dep.php?conll"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20.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25.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hankcs/HanL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zh-CN" altLang="en-US" b="1" dirty="0"/>
              <a:t>第十二章 依存句法分析</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en-US" b="1" dirty="0"/>
              <a:t>12.1 </a:t>
            </a:r>
            <a:r>
              <a:rPr lang="zh-CN" altLang="en-US" b="1" dirty="0"/>
              <a:t>短语结构树</a:t>
            </a:r>
            <a:endParaRPr lang="en-US" altLang="zh-CN" b="1" dirty="0"/>
          </a:p>
          <a:p>
            <a:r>
              <a:rPr lang="en-US" b="1" dirty="0"/>
              <a:t>12.2 </a:t>
            </a:r>
            <a:r>
              <a:rPr lang="zh-CN" altLang="en-US" b="1" dirty="0"/>
              <a:t>依存句法树</a:t>
            </a:r>
            <a:endParaRPr lang="en-US" b="1" dirty="0"/>
          </a:p>
          <a:p>
            <a:r>
              <a:rPr lang="en-US" b="1" dirty="0"/>
              <a:t>12.3 </a:t>
            </a:r>
            <a:r>
              <a:rPr lang="zh-CN" altLang="en-US" b="1" dirty="0"/>
              <a:t>依存句法分析</a:t>
            </a:r>
            <a:endParaRPr lang="en-US" b="1" dirty="0"/>
          </a:p>
          <a:p>
            <a:r>
              <a:rPr lang="en-US" b="1" dirty="0"/>
              <a:t>12.4 </a:t>
            </a:r>
            <a:r>
              <a:rPr lang="zh-CN" altLang="en-US" b="1" dirty="0"/>
              <a:t>基于转移的依存句法分析</a:t>
            </a:r>
            <a:endParaRPr lang="en-US" b="1" dirty="0"/>
          </a:p>
          <a:p>
            <a:r>
              <a:rPr lang="en-US" b="1" dirty="0"/>
              <a:t>12.5 </a:t>
            </a:r>
            <a:r>
              <a:rPr lang="en-US" b="1" dirty="0" err="1"/>
              <a:t>依存句法分析API</a:t>
            </a:r>
            <a:endParaRPr lang="en-US" b="1" dirty="0"/>
          </a:p>
          <a:p>
            <a:r>
              <a:rPr lang="en-US" b="1" dirty="0"/>
              <a:t>12.6 </a:t>
            </a:r>
            <a:r>
              <a:rPr lang="zh-CN" altLang="en-US" b="1" dirty="0"/>
              <a:t>案例：基于依存句法树的意见抽取</a:t>
            </a:r>
            <a:endParaRPr lang="en-US" altLang="zh-CN" b="1" dirty="0"/>
          </a:p>
          <a:p>
            <a:r>
              <a:rPr lang="en-US" b="1" dirty="0"/>
              <a:t>12.7 </a:t>
            </a:r>
            <a:r>
              <a:rPr lang="zh-CN" altLang="en-US" b="1" dirty="0"/>
              <a:t>总结</a:t>
            </a:r>
            <a:endParaRPr lang="en-US" b="1" dirty="0"/>
          </a:p>
          <a:p>
            <a:endParaRPr lang="en-US" b="1" dirty="0"/>
          </a:p>
          <a:p>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202916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12.2.2 </a:t>
            </a:r>
            <a:r>
              <a:rPr lang="zh-CN" altLang="en-US" b="1" dirty="0"/>
              <a:t>中文依存句法树库</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t>由大量人工标注的依存句法树组成的语料库称为</a:t>
            </a:r>
            <a:r>
              <a:rPr lang="zh-CN" altLang="en-US" b="1" dirty="0"/>
              <a:t>依存句法树库</a:t>
            </a:r>
            <a:endParaRPr lang="en-US" altLang="zh-CN" b="1" dirty="0"/>
          </a:p>
          <a:p>
            <a:pPr>
              <a:spcBef>
                <a:spcPts val="900"/>
              </a:spcBef>
              <a:spcAft>
                <a:spcPts val="900"/>
              </a:spcAft>
            </a:pPr>
            <a:r>
              <a:rPr lang="zh-CN" altLang="en-US" dirty="0">
                <a:latin typeface="Cambria" panose="02040503050406030204" pitchFamily="18" charset="0"/>
                <a:cs typeface="Times New Roman" panose="02020603050405020304" pitchFamily="18" charset="0"/>
              </a:rPr>
              <a:t>开源自由的依存树库当属</a:t>
            </a:r>
            <a:r>
              <a:rPr lang="en-US" dirty="0">
                <a:latin typeface="Cambria" panose="02040503050406030204" pitchFamily="18" charset="0"/>
                <a:cs typeface="Times New Roman" panose="02020603050405020304" pitchFamily="18" charset="0"/>
              </a:rPr>
              <a:t>UD</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Universal Dependencies</a:t>
            </a:r>
            <a:r>
              <a:rPr lang="zh-CN" altLang="en-US" dirty="0">
                <a:latin typeface="Cambria" panose="02040503050406030204" pitchFamily="18" charset="0"/>
                <a:cs typeface="Times New Roman" panose="02020603050405020304" pitchFamily="18" charset="0"/>
              </a:rPr>
              <a:t>）</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latin typeface="Cambria" panose="02040503050406030204" pitchFamily="18" charset="0"/>
                <a:cs typeface="Times New Roman" panose="02020603050405020304" pitchFamily="18" charset="0"/>
              </a:rPr>
              <a:t>另一份著名的语料库依然是</a:t>
            </a:r>
            <a:r>
              <a:rPr lang="en-US" dirty="0">
                <a:latin typeface="Cambria" panose="02040503050406030204" pitchFamily="18" charset="0"/>
                <a:cs typeface="Times New Roman" panose="02020603050405020304" pitchFamily="18" charset="0"/>
              </a:rPr>
              <a:t>CTB</a:t>
            </a:r>
            <a:endParaRPr lang="en-US" dirty="0">
              <a:solidFill>
                <a:srgbClr val="FF0000"/>
              </a:solidFill>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2337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12.2.2 </a:t>
            </a:r>
            <a:r>
              <a:rPr lang="zh-CN" altLang="en-US" b="1" dirty="0"/>
              <a:t>中文依存句法树库</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graphicFrame>
        <p:nvGraphicFramePr>
          <p:cNvPr id="5" name="Content Placeholder 4">
            <a:extLst>
              <a:ext uri="{FF2B5EF4-FFF2-40B4-BE49-F238E27FC236}">
                <a16:creationId xmlns:a16="http://schemas.microsoft.com/office/drawing/2014/main" id="{22E568E5-1117-D049-AE54-03D937756AC8}"/>
              </a:ext>
            </a:extLst>
          </p:cNvPr>
          <p:cNvGraphicFramePr>
            <a:graphicFrameLocks noGrp="1"/>
          </p:cNvGraphicFramePr>
          <p:nvPr>
            <p:ph idx="1"/>
          </p:nvPr>
        </p:nvGraphicFramePr>
        <p:xfrm>
          <a:off x="838200" y="1989614"/>
          <a:ext cx="10515600" cy="4023360"/>
        </p:xfrm>
        <a:graphic>
          <a:graphicData uri="http://schemas.openxmlformats.org/drawingml/2006/table">
            <a:tbl>
              <a:tblPr firstRow="1" firstCol="1" lastRow="1" lastCol="1"/>
              <a:tblGrid>
                <a:gridCol w="1051560">
                  <a:extLst>
                    <a:ext uri="{9D8B030D-6E8A-4147-A177-3AD203B41FA5}">
                      <a16:colId xmlns:a16="http://schemas.microsoft.com/office/drawing/2014/main" val="3091159593"/>
                    </a:ext>
                  </a:extLst>
                </a:gridCol>
                <a:gridCol w="1051560">
                  <a:extLst>
                    <a:ext uri="{9D8B030D-6E8A-4147-A177-3AD203B41FA5}">
                      <a16:colId xmlns:a16="http://schemas.microsoft.com/office/drawing/2014/main" val="3951793801"/>
                    </a:ext>
                  </a:extLst>
                </a:gridCol>
                <a:gridCol w="1051560">
                  <a:extLst>
                    <a:ext uri="{9D8B030D-6E8A-4147-A177-3AD203B41FA5}">
                      <a16:colId xmlns:a16="http://schemas.microsoft.com/office/drawing/2014/main" val="711333491"/>
                    </a:ext>
                  </a:extLst>
                </a:gridCol>
                <a:gridCol w="1051560">
                  <a:extLst>
                    <a:ext uri="{9D8B030D-6E8A-4147-A177-3AD203B41FA5}">
                      <a16:colId xmlns:a16="http://schemas.microsoft.com/office/drawing/2014/main" val="1558119824"/>
                    </a:ext>
                  </a:extLst>
                </a:gridCol>
                <a:gridCol w="1051560">
                  <a:extLst>
                    <a:ext uri="{9D8B030D-6E8A-4147-A177-3AD203B41FA5}">
                      <a16:colId xmlns:a16="http://schemas.microsoft.com/office/drawing/2014/main" val="2284701788"/>
                    </a:ext>
                  </a:extLst>
                </a:gridCol>
                <a:gridCol w="1051560">
                  <a:extLst>
                    <a:ext uri="{9D8B030D-6E8A-4147-A177-3AD203B41FA5}">
                      <a16:colId xmlns:a16="http://schemas.microsoft.com/office/drawing/2014/main" val="3215894566"/>
                    </a:ext>
                  </a:extLst>
                </a:gridCol>
                <a:gridCol w="1051560">
                  <a:extLst>
                    <a:ext uri="{9D8B030D-6E8A-4147-A177-3AD203B41FA5}">
                      <a16:colId xmlns:a16="http://schemas.microsoft.com/office/drawing/2014/main" val="2305067372"/>
                    </a:ext>
                  </a:extLst>
                </a:gridCol>
                <a:gridCol w="1051560">
                  <a:extLst>
                    <a:ext uri="{9D8B030D-6E8A-4147-A177-3AD203B41FA5}">
                      <a16:colId xmlns:a16="http://schemas.microsoft.com/office/drawing/2014/main" val="2060911886"/>
                    </a:ext>
                  </a:extLst>
                </a:gridCol>
                <a:gridCol w="1051560">
                  <a:extLst>
                    <a:ext uri="{9D8B030D-6E8A-4147-A177-3AD203B41FA5}">
                      <a16:colId xmlns:a16="http://schemas.microsoft.com/office/drawing/2014/main" val="1819958797"/>
                    </a:ext>
                  </a:extLst>
                </a:gridCol>
                <a:gridCol w="1051560">
                  <a:extLst>
                    <a:ext uri="{9D8B030D-6E8A-4147-A177-3AD203B41FA5}">
                      <a16:colId xmlns:a16="http://schemas.microsoft.com/office/drawing/2014/main" val="3044386495"/>
                    </a:ext>
                  </a:extLst>
                </a:gridCol>
              </a:tblGrid>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ID</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FORM</a:t>
                      </a:r>
                      <a:r>
                        <a:rPr lang="en-US" sz="1200">
                          <a:effectLst/>
                          <a:latin typeface="SimSun" panose="02010600030101010101" pitchFamily="2" charset="-122"/>
                          <a:ea typeface="SimSun" panose="02010600030101010101" pitchFamily="2" charset="-122"/>
                          <a:cs typeface="Times New Roman" panose="02020603050405020304" pitchFamily="18" charset="0"/>
                        </a:rPr>
                        <a:t>词语</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LEMMA</a:t>
                      </a:r>
                      <a:r>
                        <a:rPr lang="en-US" sz="1200">
                          <a:effectLst/>
                          <a:latin typeface="SimSun" panose="02010600030101010101" pitchFamily="2" charset="-122"/>
                          <a:ea typeface="SimSun" panose="02010600030101010101" pitchFamily="2" charset="-122"/>
                          <a:cs typeface="Times New Roman" panose="02020603050405020304" pitchFamily="18" charset="0"/>
                        </a:rPr>
                        <a:t>词干</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UPOS</a:t>
                      </a:r>
                      <a:r>
                        <a:rPr lang="en-US" sz="1200">
                          <a:effectLst/>
                          <a:latin typeface="SimSun" panose="02010600030101010101" pitchFamily="2" charset="-122"/>
                          <a:ea typeface="SimSun" panose="02010600030101010101" pitchFamily="2" charset="-122"/>
                          <a:cs typeface="Times New Roman" panose="02020603050405020304" pitchFamily="18" charset="0"/>
                        </a:rPr>
                        <a:t>词性</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XPOS</a:t>
                      </a:r>
                      <a:r>
                        <a:rPr lang="en-US" sz="1200">
                          <a:effectLst/>
                          <a:latin typeface="SimSun" panose="02010600030101010101" pitchFamily="2" charset="-122"/>
                          <a:ea typeface="SimSun" panose="02010600030101010101" pitchFamily="2" charset="-122"/>
                          <a:cs typeface="Times New Roman" panose="02020603050405020304" pitchFamily="18" charset="0"/>
                        </a:rPr>
                        <a:t>本地词性</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FEATS</a:t>
                      </a:r>
                      <a:r>
                        <a:rPr lang="en-US" sz="1200">
                          <a:effectLst/>
                          <a:latin typeface="SimSun" panose="02010600030101010101" pitchFamily="2" charset="-122"/>
                          <a:ea typeface="SimSun" panose="02010600030101010101" pitchFamily="2" charset="-122"/>
                          <a:cs typeface="Times New Roman" panose="02020603050405020304" pitchFamily="18" charset="0"/>
                        </a:rPr>
                        <a:t>形态特征</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HEAD</a:t>
                      </a:r>
                      <a:r>
                        <a:rPr lang="en-US" sz="1200">
                          <a:effectLst/>
                          <a:latin typeface="SimSun" panose="02010600030101010101" pitchFamily="2" charset="-122"/>
                          <a:ea typeface="SimSun" panose="02010600030101010101" pitchFamily="2" charset="-122"/>
                          <a:cs typeface="Times New Roman" panose="02020603050405020304" pitchFamily="18" charset="0"/>
                        </a:rPr>
                        <a:t>支配词序号</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DEPREL</a:t>
                      </a:r>
                      <a:r>
                        <a:rPr lang="en-US" sz="1200">
                          <a:effectLst/>
                          <a:latin typeface="SimSun" panose="02010600030101010101" pitchFamily="2" charset="-122"/>
                          <a:ea typeface="SimSun" panose="02010600030101010101" pitchFamily="2" charset="-122"/>
                          <a:cs typeface="Times New Roman" panose="02020603050405020304" pitchFamily="18" charset="0"/>
                        </a:rPr>
                        <a:t>依存关系</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DEPS</a:t>
                      </a:r>
                      <a:r>
                        <a:rPr lang="en-US" sz="1200">
                          <a:effectLst/>
                          <a:latin typeface="SimSun" panose="02010600030101010101" pitchFamily="2" charset="-122"/>
                          <a:ea typeface="SimSun" panose="02010600030101010101" pitchFamily="2" charset="-122"/>
                          <a:cs typeface="Times New Roman" panose="02020603050405020304" pitchFamily="18" charset="0"/>
                        </a:rPr>
                        <a:t>依存图</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MISC</a:t>
                      </a:r>
                      <a:r>
                        <a:rPr lang="en-US" sz="1200">
                          <a:effectLst/>
                          <a:latin typeface="SimSun" panose="02010600030101010101" pitchFamily="2" charset="-122"/>
                          <a:ea typeface="SimSun" panose="02010600030101010101" pitchFamily="2" charset="-122"/>
                          <a:cs typeface="Times New Roman" panose="02020603050405020304" pitchFamily="18" charset="0"/>
                        </a:rPr>
                        <a:t>其他标注</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013764"/>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他</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他</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PRON</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PRP</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Person=3</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9</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nsubj</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SpaceAfter=No</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65662582"/>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2</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是</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是</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AUX</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VC</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9</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cop</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SpaceAfter=No</a:t>
                      </a:r>
                    </a:p>
                  </a:txBody>
                  <a:tcPr marL="68580" marR="68580" marT="0" marB="0">
                    <a:lnL>
                      <a:noFill/>
                    </a:lnL>
                    <a:lnR>
                      <a:noFill/>
                    </a:lnR>
                    <a:lnT>
                      <a:noFill/>
                    </a:lnT>
                    <a:lnB>
                      <a:noFill/>
                    </a:lnB>
                  </a:tcPr>
                </a:tc>
                <a:extLst>
                  <a:ext uri="{0D108BD9-81ED-4DB2-BD59-A6C34878D82A}">
                    <a16:rowId xmlns:a16="http://schemas.microsoft.com/office/drawing/2014/main" val="3745615231"/>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3</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香港</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香港</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PROPN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NNP</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7</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nmod</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SpaceAfter=No</a:t>
                      </a:r>
                    </a:p>
                  </a:txBody>
                  <a:tcPr marL="68580" marR="68580" marT="0" marB="0">
                    <a:lnL>
                      <a:noFill/>
                    </a:lnL>
                    <a:lnR>
                      <a:noFill/>
                    </a:lnR>
                    <a:lnT>
                      <a:noFill/>
                    </a:lnT>
                    <a:lnB>
                      <a:noFill/>
                    </a:lnB>
                  </a:tcPr>
                </a:tc>
                <a:extLst>
                  <a:ext uri="{0D108BD9-81ED-4DB2-BD59-A6C34878D82A}">
                    <a16:rowId xmlns:a16="http://schemas.microsoft.com/office/drawing/2014/main" val="4264404321"/>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4</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明星</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明星</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NOUN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7</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nmod</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SpaceAfter=No</a:t>
                      </a:r>
                    </a:p>
                  </a:txBody>
                  <a:tcPr marL="68580" marR="68580" marT="0" marB="0">
                    <a:lnL>
                      <a:noFill/>
                    </a:lnL>
                    <a:lnR>
                      <a:noFill/>
                    </a:lnR>
                    <a:lnT>
                      <a:noFill/>
                    </a:lnT>
                    <a:lnB>
                      <a:noFill/>
                    </a:lnB>
                  </a:tcPr>
                </a:tc>
                <a:extLst>
                  <a:ext uri="{0D108BD9-81ED-4DB2-BD59-A6C34878D82A}">
                    <a16:rowId xmlns:a16="http://schemas.microsoft.com/office/drawing/2014/main" val="2883682670"/>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5</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足球</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足球</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NOUN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6</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case:suff</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SpaceAfter=No</a:t>
                      </a:r>
                    </a:p>
                  </a:txBody>
                  <a:tcPr marL="68580" marR="68580" marT="0" marB="0">
                    <a:lnL>
                      <a:noFill/>
                    </a:lnL>
                    <a:lnR>
                      <a:noFill/>
                    </a:lnR>
                    <a:lnT>
                      <a:noFill/>
                    </a:lnT>
                    <a:lnB>
                      <a:noFill/>
                    </a:lnB>
                  </a:tcPr>
                </a:tc>
                <a:extLst>
                  <a:ext uri="{0D108BD9-81ED-4DB2-BD59-A6C34878D82A}">
                    <a16:rowId xmlns:a16="http://schemas.microsoft.com/office/drawing/2014/main" val="1640065815"/>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6</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队</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队</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PART</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SFN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7</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nmod</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SpaceAfter=No</a:t>
                      </a:r>
                    </a:p>
                  </a:txBody>
                  <a:tcPr marL="68580" marR="68580" marT="0" marB="0">
                    <a:lnL>
                      <a:noFill/>
                    </a:lnL>
                    <a:lnR>
                      <a:noFill/>
                    </a:lnR>
                    <a:lnT>
                      <a:noFill/>
                    </a:lnT>
                    <a:lnB>
                      <a:noFill/>
                    </a:lnB>
                  </a:tcPr>
                </a:tc>
                <a:extLst>
                  <a:ext uri="{0D108BD9-81ED-4DB2-BD59-A6C34878D82A}">
                    <a16:rowId xmlns:a16="http://schemas.microsoft.com/office/drawing/2014/main" val="3547641030"/>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7</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成员</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成员</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NOUN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9</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det</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SpaceAfter=No</a:t>
                      </a:r>
                    </a:p>
                  </a:txBody>
                  <a:tcPr marL="68580" marR="68580" marT="0" marB="0">
                    <a:lnL>
                      <a:noFill/>
                    </a:lnL>
                    <a:lnR>
                      <a:noFill/>
                    </a:lnR>
                    <a:lnT>
                      <a:noFill/>
                    </a:lnT>
                    <a:lnB>
                      <a:noFill/>
                    </a:lnB>
                  </a:tcPr>
                </a:tc>
                <a:extLst>
                  <a:ext uri="{0D108BD9-81ED-4DB2-BD59-A6C34878D82A}">
                    <a16:rowId xmlns:a16="http://schemas.microsoft.com/office/drawing/2014/main" val="117404901"/>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8</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之</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之</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PART</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DEC</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Case=Gen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7</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case:dec</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SpaceAfter=No</a:t>
                      </a:r>
                    </a:p>
                  </a:txBody>
                  <a:tcPr marL="68580" marR="68580" marT="0" marB="0">
                    <a:lnL>
                      <a:noFill/>
                    </a:lnL>
                    <a:lnR>
                      <a:noFill/>
                    </a:lnR>
                    <a:lnT>
                      <a:noFill/>
                    </a:lnT>
                    <a:lnB>
                      <a:noFill/>
                    </a:lnB>
                  </a:tcPr>
                </a:tc>
                <a:extLst>
                  <a:ext uri="{0D108BD9-81ED-4DB2-BD59-A6C34878D82A}">
                    <a16:rowId xmlns:a16="http://schemas.microsoft.com/office/drawing/2014/main" val="1138132329"/>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9</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一</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一</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NUM</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CD</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NumType=Card</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0</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root</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SpaceAfter=No</a:t>
                      </a:r>
                    </a:p>
                  </a:txBody>
                  <a:tcPr marL="68580" marR="68580" marT="0" marB="0">
                    <a:lnL>
                      <a:noFill/>
                    </a:lnL>
                    <a:lnR>
                      <a:noFill/>
                    </a:lnR>
                    <a:lnT>
                      <a:noFill/>
                    </a:lnT>
                    <a:lnB>
                      <a:noFill/>
                    </a:lnB>
                  </a:tcPr>
                </a:tc>
                <a:extLst>
                  <a:ext uri="{0D108BD9-81ED-4DB2-BD59-A6C34878D82A}">
                    <a16:rowId xmlns:a16="http://schemas.microsoft.com/office/drawing/2014/main" val="3779062677"/>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10</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a:noFill/>
                    </a:lnT>
                    <a:lnB>
                      <a:noFill/>
                    </a:lnB>
                  </a:tcPr>
                </a:tc>
                <a:tc>
                  <a:txBody>
                    <a:bodyPr/>
                    <a:lstStyle/>
                    <a:p>
                      <a:pPr>
                        <a:spcBef>
                          <a:spcPts val="180"/>
                        </a:spcBef>
                        <a:spcAft>
                          <a:spcPts val="180"/>
                        </a:spcAft>
                      </a:pPr>
                      <a:r>
                        <a:rPr lang="en-US" sz="1200" dirty="0">
                          <a:effectLst/>
                          <a:latin typeface="Cambria" panose="02040503050406030204" pitchFamily="18" charset="0"/>
                          <a:ea typeface="SimSun" panose="02010600030101010101" pitchFamily="2" charset="-122"/>
                          <a:cs typeface="Times New Roman" panose="02020603050405020304" pitchFamily="18" charset="0"/>
                        </a:rPr>
                        <a:t>PUNCT</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a:noFill/>
                    </a:lnT>
                    <a:lnB>
                      <a:noFill/>
                    </a:lnB>
                  </a:tcPr>
                </a:tc>
                <a:tc>
                  <a:txBody>
                    <a:bodyPr/>
                    <a:lstStyle/>
                    <a:p>
                      <a:pPr>
                        <a:spcBef>
                          <a:spcPts val="180"/>
                        </a:spcBef>
                        <a:spcAft>
                          <a:spcPts val="180"/>
                        </a:spcAft>
                      </a:pPr>
                      <a:r>
                        <a:rPr lang="en-US" sz="1200" dirty="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9</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punct</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dirty="0" err="1">
                          <a:effectLst/>
                          <a:latin typeface="Cambria" panose="02040503050406030204" pitchFamily="18" charset="0"/>
                          <a:ea typeface="SimSun" panose="02010600030101010101" pitchFamily="2" charset="-122"/>
                          <a:cs typeface="Times New Roman" panose="02020603050405020304" pitchFamily="18" charset="0"/>
                        </a:rPr>
                        <a:t>SpaceAfter</a:t>
                      </a:r>
                      <a:r>
                        <a:rPr lang="en-US" sz="1200" dirty="0">
                          <a:effectLst/>
                          <a:latin typeface="Cambria" panose="02040503050406030204" pitchFamily="18" charset="0"/>
                          <a:ea typeface="SimSun" panose="02010600030101010101" pitchFamily="2" charset="-122"/>
                          <a:cs typeface="Times New Roman" panose="02020603050405020304" pitchFamily="18" charset="0"/>
                        </a:rPr>
                        <a:t>=No</a:t>
                      </a:r>
                    </a:p>
                  </a:txBody>
                  <a:tcPr marL="68580" marR="68580" marT="0" marB="0">
                    <a:lnL>
                      <a:noFill/>
                    </a:lnL>
                    <a:lnR>
                      <a:noFill/>
                    </a:lnR>
                    <a:lnT>
                      <a:noFill/>
                    </a:lnT>
                    <a:lnB>
                      <a:noFill/>
                    </a:lnB>
                  </a:tcPr>
                </a:tc>
                <a:extLst>
                  <a:ext uri="{0D108BD9-81ED-4DB2-BD59-A6C34878D82A}">
                    <a16:rowId xmlns:a16="http://schemas.microsoft.com/office/drawing/2014/main" val="922304487"/>
                  </a:ext>
                </a:extLst>
              </a:tr>
            </a:tbl>
          </a:graphicData>
        </a:graphic>
      </p:graphicFrame>
      <p:sp>
        <p:nvSpPr>
          <p:cNvPr id="6" name="Rectangle 5">
            <a:extLst>
              <a:ext uri="{FF2B5EF4-FFF2-40B4-BE49-F238E27FC236}">
                <a16:creationId xmlns:a16="http://schemas.microsoft.com/office/drawing/2014/main" id="{F39F26E4-62E1-0E48-B567-B588B18F3F4C}"/>
              </a:ext>
            </a:extLst>
          </p:cNvPr>
          <p:cNvSpPr/>
          <p:nvPr/>
        </p:nvSpPr>
        <p:spPr>
          <a:xfrm>
            <a:off x="4699624" y="1470819"/>
            <a:ext cx="2792752" cy="369332"/>
          </a:xfrm>
          <a:prstGeom prst="rect">
            <a:avLst/>
          </a:prstGeom>
        </p:spPr>
        <p:txBody>
          <a:bodyPr wrap="none">
            <a:spAutoFit/>
          </a:bodyPr>
          <a:lstStyle/>
          <a:p>
            <a:pPr>
              <a:spcBef>
                <a:spcPts val="900"/>
              </a:spcBef>
              <a:spcAft>
                <a:spcPts val="900"/>
              </a:spcAft>
            </a:pPr>
            <a:r>
              <a:rPr lang="en-US" b="1" dirty="0">
                <a:latin typeface="SimSun" panose="02010600030101010101" pitchFamily="2" charset="-122"/>
                <a:ea typeface="SimSun" panose="02010600030101010101" pitchFamily="2" charset="-122"/>
                <a:cs typeface="Times New Roman" panose="02020603050405020304" pitchFamily="18" charset="0"/>
              </a:rPr>
              <a:t>表</a:t>
            </a:r>
            <a:r>
              <a:rPr lang="en-US" b="1" dirty="0">
                <a:latin typeface="Cambria" panose="02040503050406030204" pitchFamily="18" charset="0"/>
                <a:ea typeface="SimSun" panose="02010600030101010101" pitchFamily="2" charset="-122"/>
                <a:cs typeface="Times New Roman" panose="02020603050405020304" pitchFamily="18" charset="0"/>
              </a:rPr>
              <a:t>12-2 </a:t>
            </a:r>
            <a:r>
              <a:rPr lang="en-US" b="1" dirty="0" err="1">
                <a:latin typeface="Cambria" panose="02040503050406030204" pitchFamily="18" charset="0"/>
                <a:ea typeface="SimSun" panose="02010600030101010101" pitchFamily="2" charset="-122"/>
                <a:cs typeface="Times New Roman" panose="02020603050405020304" pitchFamily="18" charset="0"/>
              </a:rPr>
              <a:t>CoNLL-U</a:t>
            </a:r>
            <a:r>
              <a:rPr lang="en-US" b="1" dirty="0" err="1">
                <a:latin typeface="SimSun" panose="02010600030101010101" pitchFamily="2" charset="-122"/>
                <a:ea typeface="SimSun" panose="02010600030101010101" pitchFamily="2" charset="-122"/>
                <a:cs typeface="Times New Roman" panose="02020603050405020304" pitchFamily="18" charset="0"/>
              </a:rPr>
              <a:t>格式样例</a:t>
            </a:r>
            <a:endParaRPr lang="en-US" dirty="0">
              <a:latin typeface="Cambria" panose="02040503050406030204" pitchFamily="18" charset="0"/>
              <a:ea typeface="SimSun" panose="02010600030101010101" pitchFamily="2" charset="-122"/>
              <a:cs typeface="Times New Roman" panose="02020603050405020304" pitchFamily="18" charset="0"/>
            </a:endParaRPr>
          </a:p>
        </p:txBody>
      </p:sp>
      <p:pic>
        <p:nvPicPr>
          <p:cNvPr id="9" name="Picture">
            <a:extLst>
              <a:ext uri="{FF2B5EF4-FFF2-40B4-BE49-F238E27FC236}">
                <a16:creationId xmlns:a16="http://schemas.microsoft.com/office/drawing/2014/main" id="{BA86BCB0-C4AD-C847-BED2-A735F66E8E37}"/>
              </a:ext>
            </a:extLst>
          </p:cNvPr>
          <p:cNvPicPr/>
          <p:nvPr/>
        </p:nvPicPr>
        <p:blipFill>
          <a:blip r:embed="rId5"/>
          <a:stretch>
            <a:fillRect/>
          </a:stretch>
        </p:blipFill>
        <p:spPr bwMode="auto">
          <a:xfrm>
            <a:off x="1711646" y="3141647"/>
            <a:ext cx="8768707" cy="1719293"/>
          </a:xfrm>
          <a:prstGeom prst="rect">
            <a:avLst/>
          </a:prstGeom>
          <a:noFill/>
          <a:ln w="9525">
            <a:noFill/>
            <a:headEnd/>
            <a:tailEnd/>
          </a:ln>
        </p:spPr>
      </p:pic>
    </p:spTree>
    <p:extLst>
      <p:ext uri="{BB962C8B-B14F-4D97-AF65-F5344CB8AC3E}">
        <p14:creationId xmlns:p14="http://schemas.microsoft.com/office/powerpoint/2010/main" val="213626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12.2.2 </a:t>
            </a:r>
            <a:r>
              <a:rPr lang="zh-CN" altLang="en-US" b="1" dirty="0"/>
              <a:t>中文依存句法树库</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graphicFrame>
        <p:nvGraphicFramePr>
          <p:cNvPr id="5" name="Content Placeholder 4">
            <a:extLst>
              <a:ext uri="{FF2B5EF4-FFF2-40B4-BE49-F238E27FC236}">
                <a16:creationId xmlns:a16="http://schemas.microsoft.com/office/drawing/2014/main" id="{957EBCB7-46EF-934C-A74A-0BCFA84CA748}"/>
              </a:ext>
            </a:extLst>
          </p:cNvPr>
          <p:cNvGraphicFramePr>
            <a:graphicFrameLocks noGrp="1"/>
          </p:cNvGraphicFramePr>
          <p:nvPr>
            <p:ph idx="1"/>
            <p:extLst>
              <p:ext uri="{D42A27DB-BD31-4B8C-83A1-F6EECF244321}">
                <p14:modId xmlns:p14="http://schemas.microsoft.com/office/powerpoint/2010/main" val="88171009"/>
              </p:ext>
            </p:extLst>
          </p:nvPr>
        </p:nvGraphicFramePr>
        <p:xfrm>
          <a:off x="838200" y="2249382"/>
          <a:ext cx="10515600" cy="1645920"/>
        </p:xfrm>
        <a:graphic>
          <a:graphicData uri="http://schemas.openxmlformats.org/drawingml/2006/table">
            <a:tbl>
              <a:tblPr firstRow="1" firstCol="1" lastRow="1" lastCol="1"/>
              <a:tblGrid>
                <a:gridCol w="1051560">
                  <a:extLst>
                    <a:ext uri="{9D8B030D-6E8A-4147-A177-3AD203B41FA5}">
                      <a16:colId xmlns:a16="http://schemas.microsoft.com/office/drawing/2014/main" val="3165760469"/>
                    </a:ext>
                  </a:extLst>
                </a:gridCol>
                <a:gridCol w="1051560">
                  <a:extLst>
                    <a:ext uri="{9D8B030D-6E8A-4147-A177-3AD203B41FA5}">
                      <a16:colId xmlns:a16="http://schemas.microsoft.com/office/drawing/2014/main" val="1527183565"/>
                    </a:ext>
                  </a:extLst>
                </a:gridCol>
                <a:gridCol w="1051560">
                  <a:extLst>
                    <a:ext uri="{9D8B030D-6E8A-4147-A177-3AD203B41FA5}">
                      <a16:colId xmlns:a16="http://schemas.microsoft.com/office/drawing/2014/main" val="3944969060"/>
                    </a:ext>
                  </a:extLst>
                </a:gridCol>
                <a:gridCol w="1051560">
                  <a:extLst>
                    <a:ext uri="{9D8B030D-6E8A-4147-A177-3AD203B41FA5}">
                      <a16:colId xmlns:a16="http://schemas.microsoft.com/office/drawing/2014/main" val="2783672954"/>
                    </a:ext>
                  </a:extLst>
                </a:gridCol>
                <a:gridCol w="1051560">
                  <a:extLst>
                    <a:ext uri="{9D8B030D-6E8A-4147-A177-3AD203B41FA5}">
                      <a16:colId xmlns:a16="http://schemas.microsoft.com/office/drawing/2014/main" val="3506574824"/>
                    </a:ext>
                  </a:extLst>
                </a:gridCol>
                <a:gridCol w="1051560">
                  <a:extLst>
                    <a:ext uri="{9D8B030D-6E8A-4147-A177-3AD203B41FA5}">
                      <a16:colId xmlns:a16="http://schemas.microsoft.com/office/drawing/2014/main" val="1021246711"/>
                    </a:ext>
                  </a:extLst>
                </a:gridCol>
                <a:gridCol w="1051560">
                  <a:extLst>
                    <a:ext uri="{9D8B030D-6E8A-4147-A177-3AD203B41FA5}">
                      <a16:colId xmlns:a16="http://schemas.microsoft.com/office/drawing/2014/main" val="1722389713"/>
                    </a:ext>
                  </a:extLst>
                </a:gridCol>
                <a:gridCol w="1051560">
                  <a:extLst>
                    <a:ext uri="{9D8B030D-6E8A-4147-A177-3AD203B41FA5}">
                      <a16:colId xmlns:a16="http://schemas.microsoft.com/office/drawing/2014/main" val="854432565"/>
                    </a:ext>
                  </a:extLst>
                </a:gridCol>
                <a:gridCol w="1051560">
                  <a:extLst>
                    <a:ext uri="{9D8B030D-6E8A-4147-A177-3AD203B41FA5}">
                      <a16:colId xmlns:a16="http://schemas.microsoft.com/office/drawing/2014/main" val="1988381679"/>
                    </a:ext>
                  </a:extLst>
                </a:gridCol>
                <a:gridCol w="1051560">
                  <a:extLst>
                    <a:ext uri="{9D8B030D-6E8A-4147-A177-3AD203B41FA5}">
                      <a16:colId xmlns:a16="http://schemas.microsoft.com/office/drawing/2014/main" val="47536716"/>
                    </a:ext>
                  </a:extLst>
                </a:gridCol>
              </a:tblGrid>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ID</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FORM</a:t>
                      </a:r>
                      <a:r>
                        <a:rPr lang="en-US" sz="1200">
                          <a:effectLst/>
                          <a:latin typeface="SimSun" panose="02010600030101010101" pitchFamily="2" charset="-122"/>
                          <a:ea typeface="SimSun" panose="02010600030101010101" pitchFamily="2" charset="-122"/>
                          <a:cs typeface="Times New Roman" panose="02020603050405020304" pitchFamily="18" charset="0"/>
                        </a:rPr>
                        <a:t>词语</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LEMMA</a:t>
                      </a:r>
                      <a:r>
                        <a:rPr lang="en-US" sz="1200">
                          <a:effectLst/>
                          <a:latin typeface="SimSun" panose="02010600030101010101" pitchFamily="2" charset="-122"/>
                          <a:ea typeface="SimSun" panose="02010600030101010101" pitchFamily="2" charset="-122"/>
                          <a:cs typeface="Times New Roman" panose="02020603050405020304" pitchFamily="18" charset="0"/>
                        </a:rPr>
                        <a:t>词干</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CPOSTAG</a:t>
                      </a:r>
                      <a:r>
                        <a:rPr lang="en-US" sz="1200">
                          <a:effectLst/>
                          <a:latin typeface="SimSun" panose="02010600030101010101" pitchFamily="2" charset="-122"/>
                          <a:ea typeface="SimSun" panose="02010600030101010101" pitchFamily="2" charset="-122"/>
                          <a:cs typeface="Times New Roman" panose="02020603050405020304" pitchFamily="18" charset="0"/>
                        </a:rPr>
                        <a:t>粗粒度词性</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POSTAG</a:t>
                      </a:r>
                      <a:r>
                        <a:rPr lang="en-US" sz="1200">
                          <a:effectLst/>
                          <a:latin typeface="SimSun" panose="02010600030101010101" pitchFamily="2" charset="-122"/>
                          <a:ea typeface="SimSun" panose="02010600030101010101" pitchFamily="2" charset="-122"/>
                          <a:cs typeface="Times New Roman" panose="02020603050405020304" pitchFamily="18" charset="0"/>
                        </a:rPr>
                        <a:t>细粒度词性</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dirty="0" err="1">
                          <a:effectLst/>
                          <a:latin typeface="Cambria" panose="02040503050406030204" pitchFamily="18" charset="0"/>
                          <a:ea typeface="SimSun" panose="02010600030101010101" pitchFamily="2" charset="-122"/>
                          <a:cs typeface="Times New Roman" panose="02020603050405020304" pitchFamily="18" charset="0"/>
                        </a:rPr>
                        <a:t>FEATS</a:t>
                      </a:r>
                      <a:r>
                        <a:rPr lang="en-US" sz="1200" dirty="0" err="1">
                          <a:effectLst/>
                          <a:latin typeface="SimSun" panose="02010600030101010101" pitchFamily="2" charset="-122"/>
                          <a:ea typeface="SimSun" panose="02010600030101010101" pitchFamily="2" charset="-122"/>
                          <a:cs typeface="Times New Roman" panose="02020603050405020304" pitchFamily="18" charset="0"/>
                        </a:rPr>
                        <a:t>形态特征</a:t>
                      </a:r>
                      <a:endParaRPr lang="en-US" sz="12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HEAD</a:t>
                      </a:r>
                      <a:r>
                        <a:rPr lang="en-US" sz="1200">
                          <a:effectLst/>
                          <a:latin typeface="SimSun" panose="02010600030101010101" pitchFamily="2" charset="-122"/>
                          <a:ea typeface="SimSun" panose="02010600030101010101" pitchFamily="2" charset="-122"/>
                          <a:cs typeface="Times New Roman" panose="02020603050405020304" pitchFamily="18" charset="0"/>
                        </a:rPr>
                        <a:t>支配词序号</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DEPREL</a:t>
                      </a:r>
                      <a:r>
                        <a:rPr lang="en-US" sz="1200">
                          <a:effectLst/>
                          <a:latin typeface="SimSun" panose="02010600030101010101" pitchFamily="2" charset="-122"/>
                          <a:ea typeface="SimSun" panose="02010600030101010101" pitchFamily="2" charset="-122"/>
                          <a:cs typeface="Times New Roman" panose="02020603050405020304" pitchFamily="18" charset="0"/>
                        </a:rPr>
                        <a:t>依存关系</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PHEAD</a:t>
                      </a:r>
                      <a:r>
                        <a:rPr lang="en-US" sz="1200">
                          <a:effectLst/>
                          <a:latin typeface="SimSun" panose="02010600030101010101" pitchFamily="2" charset="-122"/>
                          <a:ea typeface="SimSun" panose="02010600030101010101" pitchFamily="2" charset="-122"/>
                          <a:cs typeface="Times New Roman" panose="02020603050405020304" pitchFamily="18" charset="0"/>
                        </a:rPr>
                        <a:t>投影支配词</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PDEPREL</a:t>
                      </a:r>
                      <a:r>
                        <a:rPr lang="en-US" sz="1200">
                          <a:effectLst/>
                          <a:latin typeface="SimSun" panose="02010600030101010101" pitchFamily="2" charset="-122"/>
                          <a:ea typeface="SimSun" panose="02010600030101010101" pitchFamily="2" charset="-122"/>
                          <a:cs typeface="Times New Roman" panose="02020603050405020304" pitchFamily="18" charset="0"/>
                        </a:rPr>
                        <a:t>投影依存关系</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2713675"/>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上海</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NR</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NR</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2</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1746660"/>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2</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浦东</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NR</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NR</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6</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extLst>
                  <a:ext uri="{0D108BD9-81ED-4DB2-BD59-A6C34878D82A}">
                    <a16:rowId xmlns:a16="http://schemas.microsoft.com/office/drawing/2014/main" val="2596061661"/>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3</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开发</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6</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conj</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extLst>
                  <a:ext uri="{0D108BD9-81ED-4DB2-BD59-A6C34878D82A}">
                    <a16:rowId xmlns:a16="http://schemas.microsoft.com/office/drawing/2014/main" val="231698773"/>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4</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与</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CC</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CC</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6</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cc</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extLst>
                  <a:ext uri="{0D108BD9-81ED-4DB2-BD59-A6C34878D82A}">
                    <a16:rowId xmlns:a16="http://schemas.microsoft.com/office/drawing/2014/main" val="4101948650"/>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5</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法制</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6</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extLst>
                  <a:ext uri="{0D108BD9-81ED-4DB2-BD59-A6C34878D82A}">
                    <a16:rowId xmlns:a16="http://schemas.microsoft.com/office/drawing/2014/main" val="2913808415"/>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6</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建设</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NN</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7</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nsubj</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extLst>
                  <a:ext uri="{0D108BD9-81ED-4DB2-BD59-A6C34878D82A}">
                    <a16:rowId xmlns:a16="http://schemas.microsoft.com/office/drawing/2014/main" val="3197029733"/>
                  </a:ext>
                </a:extLst>
              </a:tr>
              <a:tr h="0">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7</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SimSun" panose="02010600030101010101" pitchFamily="2" charset="-122"/>
                          <a:ea typeface="SimSun" panose="02010600030101010101" pitchFamily="2" charset="-122"/>
                          <a:cs typeface="Times New Roman" panose="02020603050405020304" pitchFamily="18" charset="0"/>
                        </a:rPr>
                        <a:t>同步</a:t>
                      </a:r>
                      <a:endParaRPr lang="en-US" sz="12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VV</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VV</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0</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root</a:t>
                      </a:r>
                    </a:p>
                  </a:txBody>
                  <a:tcPr marL="68580" marR="68580" marT="0" marB="0">
                    <a:lnL>
                      <a:noFill/>
                    </a:lnL>
                    <a:lnR>
                      <a:noFill/>
                    </a:lnR>
                    <a:lnT>
                      <a:noFill/>
                    </a:lnT>
                    <a:lnB>
                      <a:noFill/>
                    </a:lnB>
                  </a:tcPr>
                </a:tc>
                <a:tc>
                  <a:txBody>
                    <a:bodyPr/>
                    <a:lstStyle/>
                    <a:p>
                      <a:pPr>
                        <a:spcBef>
                          <a:spcPts val="180"/>
                        </a:spcBef>
                        <a:spcAft>
                          <a:spcPts val="180"/>
                        </a:spcAft>
                      </a:pPr>
                      <a:r>
                        <a:rPr lang="en-US" sz="120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tc>
                  <a:txBody>
                    <a:bodyPr/>
                    <a:lstStyle/>
                    <a:p>
                      <a:pPr>
                        <a:spcBef>
                          <a:spcPts val="180"/>
                        </a:spcBef>
                        <a:spcAft>
                          <a:spcPts val="180"/>
                        </a:spcAft>
                      </a:pPr>
                      <a:r>
                        <a:rPr lang="en-US" sz="1200" dirty="0">
                          <a:effectLst/>
                          <a:latin typeface="Cambria" panose="02040503050406030204" pitchFamily="18" charset="0"/>
                          <a:ea typeface="SimSun" panose="02010600030101010101" pitchFamily="2" charset="-122"/>
                          <a:cs typeface="Times New Roman" panose="02020603050405020304" pitchFamily="18" charset="0"/>
                        </a:rPr>
                        <a:t>_</a:t>
                      </a:r>
                    </a:p>
                  </a:txBody>
                  <a:tcPr marL="68580" marR="68580" marT="0" marB="0">
                    <a:lnL>
                      <a:noFill/>
                    </a:lnL>
                    <a:lnR>
                      <a:noFill/>
                    </a:lnR>
                    <a:lnT>
                      <a:noFill/>
                    </a:lnT>
                    <a:lnB>
                      <a:noFill/>
                    </a:lnB>
                  </a:tcPr>
                </a:tc>
                <a:extLst>
                  <a:ext uri="{0D108BD9-81ED-4DB2-BD59-A6C34878D82A}">
                    <a16:rowId xmlns:a16="http://schemas.microsoft.com/office/drawing/2014/main" val="2925231332"/>
                  </a:ext>
                </a:extLst>
              </a:tr>
            </a:tbl>
          </a:graphicData>
        </a:graphic>
      </p:graphicFrame>
      <p:sp>
        <p:nvSpPr>
          <p:cNvPr id="6" name="Rectangle 5">
            <a:extLst>
              <a:ext uri="{FF2B5EF4-FFF2-40B4-BE49-F238E27FC236}">
                <a16:creationId xmlns:a16="http://schemas.microsoft.com/office/drawing/2014/main" id="{A8176507-113A-3C4A-9978-282ABABE2149}"/>
              </a:ext>
            </a:extLst>
          </p:cNvPr>
          <p:cNvSpPr/>
          <p:nvPr/>
        </p:nvSpPr>
        <p:spPr>
          <a:xfrm>
            <a:off x="4366782" y="1577789"/>
            <a:ext cx="3246402" cy="369332"/>
          </a:xfrm>
          <a:prstGeom prst="rect">
            <a:avLst/>
          </a:prstGeom>
        </p:spPr>
        <p:txBody>
          <a:bodyPr wrap="none">
            <a:spAutoFit/>
          </a:bodyPr>
          <a:lstStyle/>
          <a:p>
            <a:pPr>
              <a:spcBef>
                <a:spcPts val="900"/>
              </a:spcBef>
              <a:spcAft>
                <a:spcPts val="900"/>
              </a:spcAft>
            </a:pPr>
            <a:r>
              <a:rPr lang="zh-CN" altLang="en-US" b="1" dirty="0">
                <a:latin typeface="Cambria" panose="02040503050406030204" pitchFamily="18" charset="0"/>
                <a:ea typeface="SimSun" panose="02010600030101010101" pitchFamily="2" charset="-122"/>
                <a:cs typeface="Times New Roman" panose="02020603050405020304" pitchFamily="18" charset="0"/>
              </a:rPr>
              <a:t>表</a:t>
            </a:r>
            <a:r>
              <a:rPr lang="en-US" b="1" dirty="0">
                <a:latin typeface="Cambria" panose="02040503050406030204" pitchFamily="18" charset="0"/>
                <a:ea typeface="SimSun" panose="02010600030101010101" pitchFamily="2" charset="-122"/>
                <a:cs typeface="Times New Roman" panose="02020603050405020304" pitchFamily="18" charset="0"/>
              </a:rPr>
              <a:t>12-3 CTB</a:t>
            </a:r>
            <a:r>
              <a:rPr lang="zh-CN" altLang="en-US" b="1" dirty="0">
                <a:latin typeface="Cambria" panose="02040503050406030204" pitchFamily="18" charset="0"/>
                <a:ea typeface="SimSun" panose="02010600030101010101" pitchFamily="2" charset="-122"/>
                <a:cs typeface="Times New Roman" panose="02020603050405020304" pitchFamily="18" charset="0"/>
              </a:rPr>
              <a:t>依存句法树库样例</a:t>
            </a:r>
            <a:endParaRPr lang="en-US" dirty="0">
              <a:latin typeface="Cambria" panose="02040503050406030204" pitchFamily="18" charset="0"/>
              <a:ea typeface="SimSun" panose="02010600030101010101" pitchFamily="2" charset="-122"/>
              <a:cs typeface="Times New Roman" panose="02020603050405020304" pitchFamily="18" charset="0"/>
            </a:endParaRPr>
          </a:p>
        </p:txBody>
      </p:sp>
      <p:pic>
        <p:nvPicPr>
          <p:cNvPr id="9" name="Picture">
            <a:extLst>
              <a:ext uri="{FF2B5EF4-FFF2-40B4-BE49-F238E27FC236}">
                <a16:creationId xmlns:a16="http://schemas.microsoft.com/office/drawing/2014/main" id="{458AAA29-41EF-7547-84DE-0AAA8D746D05}"/>
              </a:ext>
            </a:extLst>
          </p:cNvPr>
          <p:cNvPicPr/>
          <p:nvPr/>
        </p:nvPicPr>
        <p:blipFill>
          <a:blip r:embed="rId5"/>
          <a:stretch>
            <a:fillRect/>
          </a:stretch>
        </p:blipFill>
        <p:spPr bwMode="auto">
          <a:xfrm>
            <a:off x="3429000" y="4197563"/>
            <a:ext cx="5334000" cy="1461135"/>
          </a:xfrm>
          <a:prstGeom prst="rect">
            <a:avLst/>
          </a:prstGeom>
          <a:noFill/>
          <a:ln w="9525">
            <a:noFill/>
            <a:headEnd/>
            <a:tailEnd/>
          </a:ln>
        </p:spPr>
      </p:pic>
    </p:spTree>
    <p:extLst>
      <p:ext uri="{BB962C8B-B14F-4D97-AF65-F5344CB8AC3E}">
        <p14:creationId xmlns:p14="http://schemas.microsoft.com/office/powerpoint/2010/main" val="343864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12.2.3 </a:t>
            </a:r>
            <a:r>
              <a:rPr lang="zh-CN" altLang="en-US" b="1" dirty="0"/>
              <a:t>依存句法树的可视化</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en-US" dirty="0">
                <a:latin typeface="Cambria" panose="02040503050406030204" pitchFamily="18" charset="0"/>
                <a:cs typeface="Times New Roman" panose="02020603050405020304" pitchFamily="18" charset="0"/>
                <a:hlinkClick r:id="rId5"/>
              </a:rPr>
              <a:t>Dependency Viewer</a:t>
            </a:r>
            <a:r>
              <a:rPr lang="zh-CN" altLang="en-US" dirty="0">
                <a:latin typeface="Cambria" panose="02040503050406030204" pitchFamily="18" charset="0"/>
                <a:cs typeface="Times New Roman" panose="02020603050405020304" pitchFamily="18" charset="0"/>
              </a:rPr>
              <a:t>（</a:t>
            </a:r>
            <a:r>
              <a:rPr lang="zh-CN" altLang="en-US" dirty="0"/>
              <a:t>南京大学汤光超</a:t>
            </a:r>
            <a:r>
              <a:rPr lang="en-US" dirty="0"/>
              <a:t> </a:t>
            </a:r>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A9F278A-6791-C848-B12C-121644B719A3}"/>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3353117" y="2651125"/>
            <a:ext cx="5485765" cy="3705225"/>
          </a:xfrm>
          <a:prstGeom prst="rect">
            <a:avLst/>
          </a:prstGeom>
        </p:spPr>
      </p:pic>
    </p:spTree>
    <p:extLst>
      <p:ext uri="{BB962C8B-B14F-4D97-AF65-F5344CB8AC3E}">
        <p14:creationId xmlns:p14="http://schemas.microsoft.com/office/powerpoint/2010/main" val="4093858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12.2.3 </a:t>
            </a:r>
            <a:r>
              <a:rPr lang="zh-CN" altLang="en-US" b="1" dirty="0"/>
              <a:t>依存句法树的可视化</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en-US" dirty="0">
                <a:latin typeface="Cambria" panose="02040503050406030204" pitchFamily="18" charset="0"/>
                <a:cs typeface="Times New Roman" panose="02020603050405020304" pitchFamily="18" charset="0"/>
                <a:hlinkClick r:id="rId5"/>
              </a:rPr>
              <a:t>brat</a:t>
            </a:r>
            <a:endParaRPr lang="en-US" dirty="0">
              <a:latin typeface="Cambria" panose="020405030504060302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1B12907-778A-474B-9DB7-2378175C5FD5}"/>
              </a:ext>
            </a:extLst>
          </p:cNvPr>
          <p:cNvPicPr/>
          <p:nvPr/>
        </p:nvPicPr>
        <p:blipFill>
          <a:blip r:embed="rId6">
            <a:extLst>
              <a:ext uri="{28A0092B-C50C-407E-A947-70E740481C1C}">
                <a14:useLocalDpi xmlns:a14="http://schemas.microsoft.com/office/drawing/2010/main" val="0"/>
              </a:ext>
            </a:extLst>
          </a:blip>
          <a:stretch>
            <a:fillRect/>
          </a:stretch>
        </p:blipFill>
        <p:spPr>
          <a:xfrm>
            <a:off x="3299790" y="1798148"/>
            <a:ext cx="7262191" cy="4558202"/>
          </a:xfrm>
          <a:prstGeom prst="rect">
            <a:avLst/>
          </a:prstGeom>
        </p:spPr>
      </p:pic>
    </p:spTree>
    <p:extLst>
      <p:ext uri="{BB962C8B-B14F-4D97-AF65-F5344CB8AC3E}">
        <p14:creationId xmlns:p14="http://schemas.microsoft.com/office/powerpoint/2010/main" val="2739760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12.3 </a:t>
            </a:r>
            <a:r>
              <a:rPr lang="zh-CN" altLang="en-US" b="1" dirty="0"/>
              <a:t>依存句法分析</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依存句法分析（</a:t>
            </a:r>
            <a:r>
              <a:rPr lang="en-US" dirty="0">
                <a:latin typeface="Cambria" panose="02040503050406030204" pitchFamily="18" charset="0"/>
                <a:cs typeface="Times New Roman" panose="02020603050405020304" pitchFamily="18" charset="0"/>
              </a:rPr>
              <a:t>dependency parsing</a:t>
            </a:r>
            <a:r>
              <a:rPr lang="zh-CN" altLang="en-US" dirty="0">
                <a:latin typeface="Cambria" panose="02040503050406030204" pitchFamily="18" charset="0"/>
                <a:cs typeface="Times New Roman" panose="02020603050405020304" pitchFamily="18" charset="0"/>
              </a:rPr>
              <a:t>）指的是分析句子的依存语法的一种中高级</a:t>
            </a:r>
            <a:r>
              <a:rPr lang="en-US" dirty="0">
                <a:latin typeface="Cambria" panose="02040503050406030204" pitchFamily="18" charset="0"/>
                <a:cs typeface="Times New Roman" panose="02020603050405020304" pitchFamily="18" charset="0"/>
              </a:rPr>
              <a:t>NLP</a:t>
            </a:r>
            <a:r>
              <a:rPr lang="zh-CN" altLang="en-US" dirty="0">
                <a:latin typeface="Cambria" panose="02040503050406030204" pitchFamily="18" charset="0"/>
                <a:cs typeface="Times New Roman" panose="02020603050405020304" pitchFamily="18" charset="0"/>
              </a:rPr>
              <a:t>任务，其输入通常是词语和词性，输出则是一棵依存句法树</a:t>
            </a:r>
            <a:endParaRPr lang="en-US"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5993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12.3.1 </a:t>
            </a:r>
            <a:r>
              <a:rPr lang="zh-CN" altLang="en-US" b="1" dirty="0"/>
              <a:t>基于图的依存句法分析</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依存句法树其实是</a:t>
            </a:r>
            <a:r>
              <a:rPr lang="zh-CN" altLang="en-US" b="1" dirty="0">
                <a:latin typeface="Cambria" panose="02040503050406030204" pitchFamily="18" charset="0"/>
                <a:cs typeface="Times New Roman" panose="02020603050405020304" pitchFamily="18" charset="0"/>
              </a:rPr>
              <a:t>完全图</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complete graph</a:t>
            </a:r>
            <a:r>
              <a:rPr lang="zh-CN" altLang="en-US" dirty="0">
                <a:latin typeface="Cambria" panose="02040503050406030204" pitchFamily="18" charset="0"/>
                <a:cs typeface="Times New Roman" panose="02020603050405020304" pitchFamily="18" charset="0"/>
              </a:rPr>
              <a:t>，每对顶点都相连的图）的一个子图</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latin typeface="Cambria" panose="02040503050406030204" pitchFamily="18" charset="0"/>
                <a:cs typeface="Times New Roman" panose="02020603050405020304" pitchFamily="18" charset="0"/>
              </a:rPr>
              <a:t>为完全图中的每条边属于句法树与否的可能性打分</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latin typeface="Cambria" panose="02040503050406030204" pitchFamily="18" charset="0"/>
                <a:cs typeface="Times New Roman" panose="02020603050405020304" pitchFamily="18" charset="0"/>
              </a:rPr>
              <a:t>利用</a:t>
            </a:r>
            <a:r>
              <a:rPr lang="en-US" dirty="0">
                <a:latin typeface="Cambria" panose="02040503050406030204" pitchFamily="18" charset="0"/>
                <a:cs typeface="Times New Roman" panose="02020603050405020304" pitchFamily="18" charset="0"/>
              </a:rPr>
              <a:t>Prim</a:t>
            </a:r>
            <a:r>
              <a:rPr lang="zh-CN" altLang="en-US" dirty="0">
                <a:latin typeface="Cambria" panose="02040503050406030204" pitchFamily="18" charset="0"/>
                <a:cs typeface="Times New Roman" panose="02020603050405020304" pitchFamily="18" charset="0"/>
              </a:rPr>
              <a:t>之类的算法找出最大生成树（</a:t>
            </a:r>
            <a:r>
              <a:rPr lang="en-US" dirty="0">
                <a:latin typeface="Cambria" panose="02040503050406030204" pitchFamily="18" charset="0"/>
                <a:cs typeface="Times New Roman" panose="02020603050405020304" pitchFamily="18" charset="0"/>
              </a:rPr>
              <a:t>MST</a:t>
            </a:r>
            <a:r>
              <a:rPr lang="zh-CN" altLang="en-US" dirty="0">
                <a:latin typeface="Cambria" panose="02040503050406030204" pitchFamily="18" charset="0"/>
                <a:cs typeface="Times New Roman" panose="02020603050405020304" pitchFamily="18" charset="0"/>
              </a:rPr>
              <a:t>）作为依存句法树</a:t>
            </a:r>
            <a:endParaRPr lang="en-US"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69687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12.3.2 </a:t>
            </a:r>
            <a:r>
              <a:rPr lang="zh-CN" altLang="en-US" b="1" dirty="0"/>
              <a:t>基于转移的依存句法分析</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t>考虑</a:t>
            </a:r>
            <a:r>
              <a:rPr lang="en-US" dirty="0"/>
              <a:t>“</a:t>
            </a:r>
            <a:r>
              <a:rPr lang="zh-CN" altLang="en-US" dirty="0"/>
              <a:t>人 吃 鱼</a:t>
            </a:r>
            <a:r>
              <a:rPr lang="en-US" dirty="0"/>
              <a:t>”</a:t>
            </a:r>
            <a:r>
              <a:rPr lang="zh-CN" altLang="en-US" dirty="0"/>
              <a:t>这个句子，如果我们用手来构建依存句法树</a:t>
            </a:r>
            <a:endParaRPr lang="en-US" altLang="zh-CN" dirty="0"/>
          </a:p>
          <a:p>
            <a:pPr>
              <a:spcBef>
                <a:spcPts val="900"/>
              </a:spcBef>
              <a:spcAft>
                <a:spcPts val="900"/>
              </a:spcAft>
            </a:pPr>
            <a:endParaRPr lang="en-US" dirty="0">
              <a:latin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BEC115D9-0E1E-0D4A-A40D-153EAF2C27D4}"/>
              </a:ext>
            </a:extLst>
          </p:cNvPr>
          <p:cNvPicPr/>
          <p:nvPr/>
        </p:nvPicPr>
        <p:blipFill>
          <a:blip r:embed="rId5"/>
          <a:stretch>
            <a:fillRect/>
          </a:stretch>
        </p:blipFill>
        <p:spPr bwMode="auto">
          <a:xfrm>
            <a:off x="4673600" y="2882900"/>
            <a:ext cx="2844800" cy="1092200"/>
          </a:xfrm>
          <a:prstGeom prst="rect">
            <a:avLst/>
          </a:prstGeom>
          <a:noFill/>
          <a:ln w="9525">
            <a:noFill/>
            <a:headEnd/>
            <a:tailEnd/>
          </a:ln>
        </p:spPr>
      </p:pic>
      <p:pic>
        <p:nvPicPr>
          <p:cNvPr id="9" name="Picture">
            <a:extLst>
              <a:ext uri="{FF2B5EF4-FFF2-40B4-BE49-F238E27FC236}">
                <a16:creationId xmlns:a16="http://schemas.microsoft.com/office/drawing/2014/main" id="{92788CB2-75E2-4D4C-AECF-D710448C449B}"/>
              </a:ext>
            </a:extLst>
          </p:cNvPr>
          <p:cNvPicPr/>
          <p:nvPr/>
        </p:nvPicPr>
        <p:blipFill>
          <a:blip r:embed="rId6"/>
          <a:stretch>
            <a:fillRect/>
          </a:stretch>
        </p:blipFill>
        <p:spPr bwMode="auto">
          <a:xfrm>
            <a:off x="3898900" y="4154487"/>
            <a:ext cx="4394200" cy="1320800"/>
          </a:xfrm>
          <a:prstGeom prst="rect">
            <a:avLst/>
          </a:prstGeom>
          <a:noFill/>
          <a:ln w="9525">
            <a:noFill/>
            <a:headEnd/>
            <a:tailEnd/>
          </a:ln>
        </p:spPr>
      </p:pic>
    </p:spTree>
    <p:extLst>
      <p:ext uri="{BB962C8B-B14F-4D97-AF65-F5344CB8AC3E}">
        <p14:creationId xmlns:p14="http://schemas.microsoft.com/office/powerpoint/2010/main" val="57981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12.3.2 </a:t>
            </a:r>
            <a:r>
              <a:rPr lang="zh-CN" altLang="en-US" b="1" dirty="0"/>
              <a:t>基于转移的依存句法分析</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t>将一棵依存句法树的构建过程表示为两个动作</a:t>
            </a:r>
            <a:endParaRPr lang="en-US" altLang="zh-CN" dirty="0"/>
          </a:p>
          <a:p>
            <a:pPr>
              <a:spcBef>
                <a:spcPts val="900"/>
              </a:spcBef>
              <a:spcAft>
                <a:spcPts val="900"/>
              </a:spcAft>
            </a:pPr>
            <a:r>
              <a:rPr lang="zh-CN" altLang="en-US" dirty="0">
                <a:latin typeface="Cambria" panose="02040503050406030204" pitchFamily="18" charset="0"/>
                <a:cs typeface="Times New Roman" panose="02020603050405020304" pitchFamily="18" charset="0"/>
              </a:rPr>
              <a:t>计算机就能够根据这些动作拼装出正确的依存句法树了</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latin typeface="Cambria" panose="02040503050406030204" pitchFamily="18" charset="0"/>
                <a:cs typeface="Times New Roman" panose="02020603050405020304" pitchFamily="18" charset="0"/>
              </a:rPr>
              <a:t>这种拼装动作称为</a:t>
            </a:r>
            <a:r>
              <a:rPr lang="zh-CN" altLang="en-US" b="1" dirty="0">
                <a:latin typeface="Cambria" panose="02040503050406030204" pitchFamily="18" charset="0"/>
                <a:cs typeface="Times New Roman" panose="02020603050405020304" pitchFamily="18" charset="0"/>
              </a:rPr>
              <a:t>转移</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transition</a:t>
            </a:r>
            <a:r>
              <a:rPr lang="zh-CN" altLang="en-US" dirty="0">
                <a:latin typeface="Cambria" panose="02040503050406030204" pitchFamily="18" charset="0"/>
                <a:cs typeface="Times New Roman" panose="02020603050405020304" pitchFamily="18" charset="0"/>
              </a:rPr>
              <a:t>），而这类算法统称为基于转移的依存句法分析</a:t>
            </a:r>
            <a:endParaRPr lang="en-US"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18891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 </a:t>
            </a:r>
            <a:r>
              <a:rPr lang="zh-CN" altLang="en-US" b="1" dirty="0"/>
              <a:t>基于转移的依存句法分析</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t>定义一台虚拟的机器，这台机器根据自己的状态和输入的单词预测下一步要执行的转移动作，最后根据转移动作拼装句法树</a:t>
            </a:r>
            <a:endParaRPr lang="en-US"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3717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12.1 </a:t>
            </a:r>
            <a:r>
              <a:rPr lang="zh-CN" altLang="en-US" b="1" dirty="0"/>
              <a:t>短语结构树</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r>
              <a:rPr lang="zh-CN" altLang="en-US" dirty="0">
                <a:latin typeface="Cambria" panose="02040503050406030204" pitchFamily="18" charset="0"/>
                <a:cs typeface="Times New Roman" panose="02020603050405020304" pitchFamily="18" charset="0"/>
              </a:rPr>
              <a:t>语言满足复合性原理（</a:t>
            </a:r>
            <a:r>
              <a:rPr lang="en-US" dirty="0">
                <a:latin typeface="Cambria" panose="02040503050406030204" pitchFamily="18" charset="0"/>
                <a:cs typeface="Times New Roman" panose="02020603050405020304" pitchFamily="18" charset="0"/>
              </a:rPr>
              <a:t>principle of compositionality</a:t>
            </a:r>
            <a:r>
              <a:rPr lang="zh-CN" altLang="en-US" dirty="0">
                <a:latin typeface="Cambria" panose="02040503050406030204" pitchFamily="18" charset="0"/>
                <a:cs typeface="Times New Roman" panose="02020603050405020304" pitchFamily="18" charset="0"/>
              </a:rPr>
              <a:t>）</a:t>
            </a:r>
            <a:r>
              <a:rPr lang="en-US" dirty="0"/>
              <a:t> </a:t>
            </a:r>
          </a:p>
          <a:p>
            <a:pPr lvl="1"/>
            <a:r>
              <a:rPr lang="zh-CN" altLang="en-US" dirty="0">
                <a:latin typeface="Cambria" panose="02040503050406030204" pitchFamily="18" charset="0"/>
                <a:cs typeface="Times New Roman" panose="02020603050405020304" pitchFamily="18" charset="0"/>
              </a:rPr>
              <a:t>在数学、语义学和语言哲学中，复合性原理是指，一个复杂表达式的意义是由其各组成部分的意义以及用以结合它们的规则来决定的</a:t>
            </a:r>
            <a:r>
              <a:rPr lang="en-US" dirty="0"/>
              <a:t> </a:t>
            </a:r>
            <a:endParaRPr lang="en-US" b="1" dirty="0"/>
          </a:p>
        </p:txBody>
      </p:sp>
    </p:spTree>
    <p:extLst>
      <p:ext uri="{BB962C8B-B14F-4D97-AF65-F5344CB8AC3E}">
        <p14:creationId xmlns:p14="http://schemas.microsoft.com/office/powerpoint/2010/main" val="369296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12.4.1 Arc-Eager</a:t>
            </a:r>
            <a:r>
              <a:rPr lang="zh-CN" altLang="en-US" b="1" dirty="0"/>
              <a:t>转移系统</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b="1" dirty="0">
                    <a:latin typeface="Cambria" panose="02040503050406030204" pitchFamily="18" charset="0"/>
                    <a:cs typeface="Times New Roman" panose="02020603050405020304" pitchFamily="18" charset="0"/>
                  </a:rPr>
                  <a:t>转移系统</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transition system</a:t>
                </a:r>
                <a:r>
                  <a:rPr lang="zh-CN" altLang="en-US" dirty="0">
                    <a:latin typeface="Cambria" panose="02040503050406030204" pitchFamily="18" charset="0"/>
                    <a:cs typeface="Times New Roman" panose="02020603050405020304" pitchFamily="18" charset="0"/>
                  </a:rPr>
                  <a:t>），主要负责制定所有可执行的动作以及相应的条件</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latin typeface="Cambria" panose="02040503050406030204" pitchFamily="18" charset="0"/>
                    <a:cs typeface="Times New Roman" panose="02020603050405020304" pitchFamily="18" charset="0"/>
                  </a:rPr>
                  <a:t>一个转移系统</a:t>
                </a:r>
                <a14:m>
                  <m:oMath xmlns:m="http://schemas.openxmlformats.org/officeDocument/2006/math">
                    <m:r>
                      <a:rPr lang="en-US" i="1">
                        <a:latin typeface="Cambria Math" panose="02040503050406030204" pitchFamily="18" charset="0"/>
                        <a:cs typeface="Times New Roman" panose="02020603050405020304" pitchFamily="18" charset="0"/>
                      </a:rPr>
                      <m:t>𝑆</m:t>
                    </m:r>
                  </m:oMath>
                </a14:m>
                <a:r>
                  <a:rPr lang="zh-CN" altLang="en-US" dirty="0">
                    <a:latin typeface="Cambria" panose="02040503050406030204" pitchFamily="18" charset="0"/>
                    <a:cs typeface="Times New Roman" panose="02020603050405020304" pitchFamily="18" charset="0"/>
                  </a:rPr>
                  <a:t>由</a:t>
                </a:r>
                <a14:m>
                  <m:oMath xmlns:m="http://schemas.openxmlformats.org/officeDocument/2006/math">
                    <m:r>
                      <a:rPr lang="en-US" i="1">
                        <a:latin typeface="Cambria Math" panose="02040503050406030204" pitchFamily="18" charset="0"/>
                        <a:cs typeface="Times New Roman" panose="02020603050405020304" pitchFamily="18" charset="0"/>
                      </a:rPr>
                      <m:t>4</m:t>
                    </m:r>
                  </m:oMath>
                </a14:m>
                <a:r>
                  <a:rPr lang="zh-CN" altLang="en-US" dirty="0">
                    <a:latin typeface="Cambria" panose="02040503050406030204" pitchFamily="18" charset="0"/>
                    <a:cs typeface="Times New Roman" panose="02020603050405020304" pitchFamily="18" charset="0"/>
                  </a:rPr>
                  <a:t>个部件构成：</a:t>
                </a:r>
                <a14:m>
                  <m:oMath xmlns:m="http://schemas.openxmlformats.org/officeDocument/2006/math">
                    <m:r>
                      <a:rPr lang="en-US" i="1">
                        <a:latin typeface="Cambria Math" panose="02040503050406030204" pitchFamily="18" charset="0"/>
                        <a:cs typeface="Times New Roman" panose="02020603050405020304" pitchFamily="18" charset="0"/>
                      </a:rPr>
                      <m:t>𝑆</m:t>
                    </m:r>
                    <m:r>
                      <a:rPr lang="en-US" i="1">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𝐶</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𝑇</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𝑐</m:t>
                            </m:r>
                          </m:e>
                          <m:sub>
                            <m:r>
                              <a:rPr lang="en-US" i="1">
                                <a:latin typeface="Cambria Math" panose="02040503050406030204" pitchFamily="18" charset="0"/>
                                <a:cs typeface="Times New Roman" panose="02020603050405020304" pitchFamily="18" charset="0"/>
                              </a:rPr>
                              <m:t>𝑠</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𝐶</m:t>
                            </m:r>
                          </m:e>
                          <m:sub>
                            <m:r>
                              <a:rPr lang="en-US" i="1">
                                <a:latin typeface="Cambria Math" panose="02040503050406030204" pitchFamily="18" charset="0"/>
                                <a:cs typeface="Times New Roman" panose="02020603050405020304" pitchFamily="18" charset="0"/>
                              </a:rPr>
                              <m:t>𝑡</m:t>
                            </m:r>
                          </m:sub>
                        </m:sSub>
                      </m:e>
                    </m:d>
                  </m:oMath>
                </a14:m>
                <a:r>
                  <a:rPr lang="zh-CN" altLang="en-US" dirty="0">
                    <a:latin typeface="Cambria" panose="02040503050406030204" pitchFamily="18" charset="0"/>
                    <a:cs typeface="Times New Roman" panose="02020603050405020304" pitchFamily="18" charset="0"/>
                  </a:rPr>
                  <a:t>。</a:t>
                </a:r>
                <a:r>
                  <a:rPr lang="en-US" dirty="0" err="1">
                    <a:cs typeface="Times New Roman" panose="02020603050405020304" pitchFamily="18" charset="0"/>
                  </a:rPr>
                  <a:t>其中</a:t>
                </a:r>
                <a:r>
                  <a:rPr lang="en-US" dirty="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a:p>
                <a:pPr marL="800100" lvl="1" indent="-342900">
                  <a:spcAft>
                    <a:spcPts val="1000"/>
                  </a:spcAft>
                </a:pPr>
                <a14:m>
                  <m:oMath xmlns:m="http://schemas.openxmlformats.org/officeDocument/2006/math">
                    <m:r>
                      <a:rPr lang="en-US" i="1">
                        <a:latin typeface="Cambria Math" panose="02040503050406030204" pitchFamily="18" charset="0"/>
                        <a:cs typeface="Times New Roman" panose="02020603050405020304" pitchFamily="18" charset="0"/>
                      </a:rPr>
                      <m:t>𝐶</m:t>
                    </m:r>
                  </m:oMath>
                </a14:m>
                <a:r>
                  <a:rPr lang="en-US" dirty="0" err="1">
                    <a:cs typeface="Times New Roman" panose="02020603050405020304" pitchFamily="18" charset="0"/>
                  </a:rPr>
                  <a:t>是系统状态（</a:t>
                </a:r>
                <a:r>
                  <a:rPr lang="en-US" dirty="0" err="1">
                    <a:latin typeface="Cambria" panose="02040503050406030204" pitchFamily="18" charset="0"/>
                    <a:cs typeface="Times New Roman" panose="02020603050405020304" pitchFamily="18" charset="0"/>
                  </a:rPr>
                  <a:t>configuration</a:t>
                </a:r>
                <a:r>
                  <a:rPr lang="en-US" dirty="0" err="1">
                    <a:cs typeface="Times New Roman" panose="02020603050405020304" pitchFamily="18" charset="0"/>
                  </a:rPr>
                  <a:t>）的集合</a:t>
                </a:r>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a:p>
                <a:pPr marL="800100" lvl="1" indent="-342900">
                  <a:spcAft>
                    <a:spcPts val="1000"/>
                  </a:spcAft>
                </a:pPr>
                <a14:m>
                  <m:oMath xmlns:m="http://schemas.openxmlformats.org/officeDocument/2006/math">
                    <m:r>
                      <a:rPr lang="en-US" i="1">
                        <a:latin typeface="Cambria Math" panose="02040503050406030204" pitchFamily="18" charset="0"/>
                        <a:cs typeface="Times New Roman" panose="02020603050405020304" pitchFamily="18" charset="0"/>
                      </a:rPr>
                      <m:t>𝑇</m:t>
                    </m:r>
                  </m:oMath>
                </a14:m>
                <a:r>
                  <a:rPr lang="zh-CN" altLang="en-US" dirty="0">
                    <a:latin typeface="Cambria" panose="02040503050406030204" pitchFamily="18" charset="0"/>
                    <a:cs typeface="Times New Roman" panose="02020603050405020304" pitchFamily="18" charset="0"/>
                  </a:rPr>
                  <a:t>是所有可执行的转移动作的集合，每个转移动作可视作输入输出都为系统状态的函数；</a:t>
                </a:r>
                <a:endParaRPr lang="en-US" dirty="0">
                  <a:latin typeface="Cambria" panose="02040503050406030204" pitchFamily="18" charset="0"/>
                  <a:cs typeface="Times New Roman" panose="02020603050405020304" pitchFamily="18" charset="0"/>
                </a:endParaRPr>
              </a:p>
              <a:p>
                <a:pPr marL="800100" lvl="1" indent="-342900">
                  <a:spcAft>
                    <a:spcPts val="1000"/>
                  </a:spcAft>
                </a:pP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𝑐</m:t>
                        </m:r>
                      </m:e>
                      <m:sub>
                        <m:r>
                          <a:rPr lang="en-US" i="1">
                            <a:latin typeface="Cambria Math" panose="02040503050406030204" pitchFamily="18" charset="0"/>
                            <a:cs typeface="Times New Roman" panose="02020603050405020304" pitchFamily="18" charset="0"/>
                          </a:rPr>
                          <m:t>𝑠</m:t>
                        </m:r>
                      </m:sub>
                    </m:sSub>
                  </m:oMath>
                </a14:m>
                <a:r>
                  <a:rPr lang="zh-CN" altLang="en-US" dirty="0">
                    <a:latin typeface="Cambria" panose="02040503050406030204" pitchFamily="18" charset="0"/>
                    <a:cs typeface="Times New Roman" panose="02020603050405020304" pitchFamily="18" charset="0"/>
                  </a:rPr>
                  <a:t>是一个初始化函数，将一个句子转换为一个初始的系统状态；</a:t>
                </a:r>
                <a:endParaRPr lang="en-US" dirty="0">
                  <a:latin typeface="Cambria" panose="02040503050406030204" pitchFamily="18" charset="0"/>
                  <a:cs typeface="Times New Roman" panose="02020603050405020304" pitchFamily="18" charset="0"/>
                </a:endParaRPr>
              </a:p>
              <a:p>
                <a:pPr marL="800100" lvl="1" indent="-342900">
                  <a:spcAft>
                    <a:spcPts val="1000"/>
                  </a:spcAft>
                </a:pP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𝐶</m:t>
                        </m:r>
                      </m:e>
                      <m:sub>
                        <m:r>
                          <a:rPr lang="en-US" i="1">
                            <a:latin typeface="Cambria Math" panose="02040503050406030204" pitchFamily="18" charset="0"/>
                            <a:cs typeface="Times New Roman" panose="02020603050405020304" pitchFamily="18" charset="0"/>
                          </a:rPr>
                          <m:t>𝑡</m:t>
                        </m:r>
                      </m:sub>
                    </m:sSub>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𝐶</m:t>
                    </m:r>
                  </m:oMath>
                </a14:m>
                <a:r>
                  <a:rPr lang="zh-CN" altLang="en-US" dirty="0">
                    <a:latin typeface="Cambria" panose="02040503050406030204" pitchFamily="18" charset="0"/>
                    <a:cs typeface="Times New Roman" panose="02020603050405020304" pitchFamily="18" charset="0"/>
                  </a:rPr>
                  <a:t>为一系列终止状态，系统进入这些状态后即可停机输出最终的动作序列。</a:t>
                </a:r>
                <a:endParaRPr lang="en-US" dirty="0">
                  <a:latin typeface="Cambria" panose="02040503050406030204" pitchFamily="18" charset="0"/>
                  <a:cs typeface="Times New Roman" panose="02020603050405020304" pitchFamily="18" charset="0"/>
                </a:endParaRPr>
              </a:p>
              <a:p>
                <a:pPr>
                  <a:spcBef>
                    <a:spcPts val="900"/>
                  </a:spcBef>
                  <a:spcAft>
                    <a:spcPts val="900"/>
                  </a:spcAft>
                </a:pPr>
                <a:endParaRPr lang="en-US" dirty="0">
                  <a:latin typeface="Cambria" panose="020405030504060302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82579F66-77CA-6241-879A-F8EF6F45587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965" t="-3216"/>
                </a:stretch>
              </a:blipFill>
            </p:spPr>
            <p:txBody>
              <a:bodyPr/>
              <a:lstStyle/>
              <a:p>
                <a:r>
                  <a:rPr lang="en-US">
                    <a:noFill/>
                  </a:rPr>
                  <a:t> </a:t>
                </a:r>
              </a:p>
            </p:txBody>
          </p:sp>
        </mc:Fallback>
      </mc:AlternateContent>
    </p:spTree>
    <p:extLst>
      <p:ext uri="{BB962C8B-B14F-4D97-AF65-F5344CB8AC3E}">
        <p14:creationId xmlns:p14="http://schemas.microsoft.com/office/powerpoint/2010/main" val="4176302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12.4.1 Arc-Eager</a:t>
            </a:r>
            <a:r>
              <a:rPr lang="zh-CN" altLang="en-US" b="1" dirty="0"/>
              <a:t>转移系统</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而系统状态又由</a:t>
                </a:r>
                <a14:m>
                  <m:oMath xmlns:m="http://schemas.openxmlformats.org/officeDocument/2006/math">
                    <m:r>
                      <a:rPr lang="en-US" i="1">
                        <a:latin typeface="Cambria Math" panose="02040503050406030204" pitchFamily="18" charset="0"/>
                        <a:cs typeface="Times New Roman" panose="02020603050405020304" pitchFamily="18" charset="0"/>
                      </a:rPr>
                      <m:t>3</m:t>
                    </m:r>
                  </m:oMath>
                </a14:m>
                <a:r>
                  <a:rPr lang="zh-CN" altLang="en-US" dirty="0">
                    <a:latin typeface="Cambria" panose="02040503050406030204" pitchFamily="18" charset="0"/>
                    <a:cs typeface="Times New Roman" panose="02020603050405020304" pitchFamily="18" charset="0"/>
                  </a:rPr>
                  <a:t>元组构成：</a:t>
                </a:r>
                <a14:m>
                  <m:oMath xmlns:m="http://schemas.openxmlformats.org/officeDocument/2006/math">
                    <m:r>
                      <a:rPr lang="en-US" i="1">
                        <a:latin typeface="Cambria Math" panose="02040503050406030204" pitchFamily="18" charset="0"/>
                        <a:cs typeface="Times New Roman" panose="02020603050405020304" pitchFamily="18" charset="0"/>
                      </a:rPr>
                      <m:t>𝑐</m:t>
                    </m:r>
                    <m:r>
                      <a:rPr lang="en-US" i="1">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𝜎</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𝛽</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𝐴</m:t>
                        </m:r>
                      </m:e>
                    </m:d>
                  </m:oMath>
                </a14:m>
                <a:r>
                  <a:rPr lang="zh-CN" altLang="en-US" dirty="0">
                    <a:latin typeface="Cambria" panose="02040503050406030204" pitchFamily="18" charset="0"/>
                    <a:cs typeface="Times New Roman" panose="02020603050405020304" pitchFamily="18" charset="0"/>
                  </a:rPr>
                  <a:t>。</a:t>
                </a:r>
                <a:r>
                  <a:rPr lang="en-US" dirty="0" err="1">
                    <a:cs typeface="Times New Roman" panose="02020603050405020304" pitchFamily="18" charset="0"/>
                  </a:rPr>
                  <a:t>其中</a:t>
                </a:r>
                <a:r>
                  <a:rPr lang="en-US" dirty="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a:p>
                <a:pPr marL="800100" lvl="1" indent="-342900">
                  <a:spcAft>
                    <a:spcPts val="1000"/>
                  </a:spcAft>
                </a:pPr>
                <a14:m>
                  <m:oMath xmlns:m="http://schemas.openxmlformats.org/officeDocument/2006/math">
                    <m:r>
                      <a:rPr lang="en-US" i="1">
                        <a:latin typeface="Cambria Math" panose="02040503050406030204" pitchFamily="18" charset="0"/>
                        <a:cs typeface="Times New Roman" panose="02020603050405020304" pitchFamily="18" charset="0"/>
                      </a:rPr>
                      <m:t>𝜎</m:t>
                    </m:r>
                  </m:oMath>
                </a14:m>
                <a:r>
                  <a:rPr lang="zh-CN" altLang="en-US" dirty="0">
                    <a:latin typeface="Cambria" panose="02040503050406030204" pitchFamily="18" charset="0"/>
                    <a:cs typeface="Times New Roman" panose="02020603050405020304" pitchFamily="18" charset="0"/>
                  </a:rPr>
                  <a:t>为一个存储着单词的</a:t>
                </a:r>
                <a:r>
                  <a:rPr lang="zh-CN" altLang="en-US" b="1" dirty="0">
                    <a:latin typeface="Cambria" panose="02040503050406030204" pitchFamily="18" charset="0"/>
                    <a:cs typeface="Times New Roman" panose="02020603050405020304" pitchFamily="18" charset="0"/>
                  </a:rPr>
                  <a:t>栈</a:t>
                </a:r>
                <a:r>
                  <a:rPr lang="zh-CN" altLang="en-US" dirty="0">
                    <a:latin typeface="Cambria" panose="02040503050406030204" pitchFamily="18" charset="0"/>
                    <a:cs typeface="Times New Roman" panose="02020603050405020304" pitchFamily="18" charset="0"/>
                  </a:rPr>
                  <a:t>，这些单词也可视作子树根节点，下同；</a:t>
                </a:r>
                <a:endParaRPr lang="en-US" dirty="0">
                  <a:latin typeface="Cambria" panose="02040503050406030204" pitchFamily="18" charset="0"/>
                  <a:cs typeface="Times New Roman" panose="02020603050405020304" pitchFamily="18" charset="0"/>
                </a:endParaRPr>
              </a:p>
              <a:p>
                <a:pPr marL="800100" lvl="1" indent="-342900">
                  <a:spcAft>
                    <a:spcPts val="1000"/>
                  </a:spcAft>
                </a:pPr>
                <a14:m>
                  <m:oMath xmlns:m="http://schemas.openxmlformats.org/officeDocument/2006/math">
                    <m:r>
                      <a:rPr lang="en-US" i="1">
                        <a:latin typeface="Cambria Math" panose="02040503050406030204" pitchFamily="18" charset="0"/>
                        <a:cs typeface="Times New Roman" panose="02020603050405020304" pitchFamily="18" charset="0"/>
                      </a:rPr>
                      <m:t>𝛽</m:t>
                    </m:r>
                  </m:oMath>
                </a14:m>
                <a:r>
                  <a:rPr lang="zh-CN" altLang="en-US" dirty="0">
                    <a:latin typeface="Cambria" panose="02040503050406030204" pitchFamily="18" charset="0"/>
                    <a:cs typeface="Times New Roman" panose="02020603050405020304" pitchFamily="18" charset="0"/>
                  </a:rPr>
                  <a:t>为存储着单词的</a:t>
                </a:r>
                <a:r>
                  <a:rPr lang="zh-CN" altLang="en-US" b="1" dirty="0">
                    <a:latin typeface="Cambria" panose="02040503050406030204" pitchFamily="18" charset="0"/>
                    <a:cs typeface="Times New Roman" panose="02020603050405020304" pitchFamily="18" charset="0"/>
                  </a:rPr>
                  <a:t>队列</a:t>
                </a:r>
                <a:r>
                  <a:rPr lang="zh-CN" altLang="en-US" dirty="0">
                    <a:latin typeface="Cambria" panose="02040503050406030204" pitchFamily="18" charset="0"/>
                    <a:cs typeface="Times New Roman" panose="02020603050405020304" pitchFamily="18" charset="0"/>
                  </a:rPr>
                  <a:t>，初始状态下</a:t>
                </a:r>
                <a14:m>
                  <m:oMath xmlns:m="http://schemas.openxmlformats.org/officeDocument/2006/math">
                    <m:r>
                      <a:rPr lang="en-US" i="1">
                        <a:latin typeface="Cambria Math" panose="02040503050406030204" pitchFamily="18" charset="0"/>
                        <a:cs typeface="Times New Roman" panose="02020603050405020304" pitchFamily="18" charset="0"/>
                      </a:rPr>
                      <m:t>𝛽</m:t>
                    </m:r>
                  </m:oMath>
                </a14:m>
                <a:r>
                  <a:rPr lang="zh-CN" altLang="en-US" dirty="0">
                    <a:latin typeface="Cambria" panose="02040503050406030204" pitchFamily="18" charset="0"/>
                    <a:cs typeface="Times New Roman" panose="02020603050405020304" pitchFamily="18" charset="0"/>
                  </a:rPr>
                  <a:t>为整个句子；</a:t>
                </a:r>
                <a:endParaRPr lang="en-US" dirty="0">
                  <a:latin typeface="Cambria" panose="02040503050406030204" pitchFamily="18" charset="0"/>
                  <a:cs typeface="Times New Roman" panose="02020603050405020304" pitchFamily="18" charset="0"/>
                </a:endParaRPr>
              </a:p>
              <a:p>
                <a:pPr marL="800100" lvl="1" indent="-342900">
                  <a:spcAft>
                    <a:spcPts val="1000"/>
                  </a:spcAft>
                </a:pPr>
                <a14:m>
                  <m:oMath xmlns:m="http://schemas.openxmlformats.org/officeDocument/2006/math">
                    <m:r>
                      <a:rPr lang="en-US" i="1">
                        <a:latin typeface="Cambria Math" panose="02040503050406030204" pitchFamily="18" charset="0"/>
                        <a:cs typeface="Times New Roman" panose="02020603050405020304" pitchFamily="18" charset="0"/>
                      </a:rPr>
                      <m:t>𝐴</m:t>
                    </m:r>
                  </m:oMath>
                </a14:m>
                <a:r>
                  <a:rPr lang="zh-CN" altLang="en-US" dirty="0">
                    <a:latin typeface="Cambria" panose="02040503050406030204" pitchFamily="18" charset="0"/>
                    <a:cs typeface="Times New Roman" panose="02020603050405020304" pitchFamily="18" charset="0"/>
                  </a:rPr>
                  <a:t>为已确定的依存弧的</a:t>
                </a:r>
                <a:r>
                  <a:rPr lang="zh-CN" altLang="en-US" b="1" dirty="0">
                    <a:latin typeface="Cambria" panose="02040503050406030204" pitchFamily="18" charset="0"/>
                    <a:cs typeface="Times New Roman" panose="02020603050405020304" pitchFamily="18" charset="0"/>
                  </a:rPr>
                  <a:t>集合</a:t>
                </a:r>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82579F66-77CA-6241-879A-F8EF6F45587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965" t="-3216"/>
                </a:stretch>
              </a:blipFill>
            </p:spPr>
            <p:txBody>
              <a:bodyPr/>
              <a:lstStyle/>
              <a:p>
                <a:r>
                  <a:rPr lang="en-US">
                    <a:noFill/>
                  </a:rPr>
                  <a:t> </a:t>
                </a:r>
              </a:p>
            </p:txBody>
          </p:sp>
        </mc:Fallback>
      </mc:AlternateContent>
    </p:spTree>
    <p:extLst>
      <p:ext uri="{BB962C8B-B14F-4D97-AF65-F5344CB8AC3E}">
        <p14:creationId xmlns:p14="http://schemas.microsoft.com/office/powerpoint/2010/main" val="2800354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12.4.1 Arc-Eager</a:t>
            </a:r>
            <a:r>
              <a:rPr lang="zh-CN" altLang="en-US" b="1" dirty="0"/>
              <a:t>转移系统</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0A33D561-2D99-5F4C-8BAA-D59B85D25766}"/>
                  </a:ext>
                </a:extLst>
              </p:cNvPr>
              <p:cNvGraphicFramePr>
                <a:graphicFrameLocks noGrp="1"/>
              </p:cNvGraphicFramePr>
              <p:nvPr>
                <p:ph idx="1"/>
                <p:extLst>
                  <p:ext uri="{D42A27DB-BD31-4B8C-83A1-F6EECF244321}">
                    <p14:modId xmlns:p14="http://schemas.microsoft.com/office/powerpoint/2010/main" val="2178656862"/>
                  </p:ext>
                </p:extLst>
              </p:nvPr>
            </p:nvGraphicFramePr>
            <p:xfrm>
              <a:off x="838200" y="2626519"/>
              <a:ext cx="10515600" cy="2794000"/>
            </p:xfrm>
            <a:graphic>
              <a:graphicData uri="http://schemas.openxmlformats.org/drawingml/2006/table">
                <a:tbl>
                  <a:tblPr firstRow="1" firstCol="1" lastRow="1" lastCol="1"/>
                  <a:tblGrid>
                    <a:gridCol w="2628900">
                      <a:extLst>
                        <a:ext uri="{9D8B030D-6E8A-4147-A177-3AD203B41FA5}">
                          <a16:colId xmlns:a16="http://schemas.microsoft.com/office/drawing/2014/main" val="3108237260"/>
                        </a:ext>
                      </a:extLst>
                    </a:gridCol>
                    <a:gridCol w="2628900">
                      <a:extLst>
                        <a:ext uri="{9D8B030D-6E8A-4147-A177-3AD203B41FA5}">
                          <a16:colId xmlns:a16="http://schemas.microsoft.com/office/drawing/2014/main" val="2443323822"/>
                        </a:ext>
                      </a:extLst>
                    </a:gridCol>
                    <a:gridCol w="2628900">
                      <a:extLst>
                        <a:ext uri="{9D8B030D-6E8A-4147-A177-3AD203B41FA5}">
                          <a16:colId xmlns:a16="http://schemas.microsoft.com/office/drawing/2014/main" val="1803318469"/>
                        </a:ext>
                      </a:extLst>
                    </a:gridCol>
                    <a:gridCol w="2628900">
                      <a:extLst>
                        <a:ext uri="{9D8B030D-6E8A-4147-A177-3AD203B41FA5}">
                          <a16:colId xmlns:a16="http://schemas.microsoft.com/office/drawing/2014/main" val="1679527138"/>
                        </a:ext>
                      </a:extLst>
                    </a:gridCol>
                  </a:tblGrid>
                  <a:tr h="0">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动作名称</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动作</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条件</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解释</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633962"/>
                      </a:ext>
                    </a:extLst>
                  </a:tr>
                  <a:tr h="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Shift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队列</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oMath>
                          </a14:m>
                          <a:r>
                            <a:rPr lang="en-US" sz="2000">
                              <a:effectLst/>
                              <a:latin typeface="SimSun" panose="02010600030101010101" pitchFamily="2" charset="-122"/>
                              <a:ea typeface="SimSun" panose="02010600030101010101" pitchFamily="2" charset="-122"/>
                              <a:cs typeface="Times New Roman" panose="02020603050405020304" pitchFamily="18" charset="0"/>
                            </a:rPr>
                            <a:t>非空</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将队首单词</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oMath>
                          </a14:m>
                          <a:r>
                            <a:rPr lang="en-US" sz="2000">
                              <a:effectLst/>
                              <a:latin typeface="SimSun" panose="02010600030101010101" pitchFamily="2" charset="-122"/>
                              <a:ea typeface="SimSun" panose="02010600030101010101" pitchFamily="2" charset="-122"/>
                              <a:cs typeface="Times New Roman" panose="02020603050405020304" pitchFamily="18" charset="0"/>
                            </a:rPr>
                            <a:t>压栈</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45149723"/>
                      </a:ext>
                    </a:extLst>
                  </a:tr>
                  <a:tr h="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LeftArc</a:t>
                          </a: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r>
                            <a:rPr lang="zh-CN" sz="2000">
                              <a:effectLst/>
                              <a:latin typeface="Cambria" panose="02040503050406030204" pitchFamily="18" charset="0"/>
                              <a:ea typeface="SimSun" panose="02010600030101010101" pitchFamily="2" charset="-122"/>
                              <a:cs typeface="Times New Roman" panose="02020603050405020304" pitchFamily="18" charset="0"/>
                            </a:rPr>
                            <a:t>栈顶单词</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oMath>
                          </a14:m>
                          <a:r>
                            <a:rPr lang="zh-CN" sz="2000">
                              <a:effectLst/>
                              <a:latin typeface="Cambria" panose="02040503050406030204" pitchFamily="18" charset="0"/>
                              <a:ea typeface="SimSun" panose="02010600030101010101" pitchFamily="2" charset="-122"/>
                              <a:cs typeface="Times New Roman" panose="02020603050405020304" pitchFamily="18" charset="0"/>
                            </a:rPr>
                            <a:t>没有支配词</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r>
                            <a:rPr lang="zh-CN" sz="2000">
                              <a:effectLst/>
                              <a:latin typeface="Cambria" panose="02040503050406030204" pitchFamily="18" charset="0"/>
                              <a:ea typeface="SimSun" panose="02010600030101010101" pitchFamily="2" charset="-122"/>
                              <a:cs typeface="Times New Roman" panose="02020603050405020304" pitchFamily="18" charset="0"/>
                            </a:rPr>
                            <a:t>将栈顶单词</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oMath>
                          </a14:m>
                          <a:r>
                            <a:rPr lang="zh-CN" sz="2000">
                              <a:effectLst/>
                              <a:latin typeface="Cambria" panose="02040503050406030204" pitchFamily="18" charset="0"/>
                              <a:ea typeface="SimSun" panose="02010600030101010101" pitchFamily="2" charset="-122"/>
                              <a:cs typeface="Times New Roman" panose="02020603050405020304" pitchFamily="18" charset="0"/>
                            </a:rPr>
                            <a:t>的支配词设为队首单词</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oMath>
                          </a14:m>
                          <a:r>
                            <a:rPr lang="zh-CN" sz="2000">
                              <a:effectLst/>
                              <a:latin typeface="Cambria" panose="02040503050406030204" pitchFamily="18" charset="0"/>
                              <a:ea typeface="SimSun" panose="02010600030101010101" pitchFamily="2" charset="-122"/>
                              <a:cs typeface="Times New Roman" panose="02020603050405020304" pitchFamily="18" charset="0"/>
                            </a:rPr>
                            <a:t>，即</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oMath>
                          </a14:m>
                          <a:r>
                            <a:rPr lang="zh-CN" sz="2000">
                              <a:effectLst/>
                              <a:latin typeface="Cambria" panose="02040503050406030204" pitchFamily="18" charset="0"/>
                              <a:ea typeface="SimSun" panose="02010600030101010101" pitchFamily="2" charset="-122"/>
                              <a:cs typeface="Times New Roman" panose="02020603050405020304" pitchFamily="18" charset="0"/>
                            </a:rPr>
                            <a:t>作为</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oMath>
                          </a14:m>
                          <a:r>
                            <a:rPr lang="zh-CN" sz="2000">
                              <a:effectLst/>
                              <a:latin typeface="Cambria" panose="02040503050406030204" pitchFamily="18" charset="0"/>
                              <a:ea typeface="SimSun" panose="02010600030101010101" pitchFamily="2" charset="-122"/>
                              <a:cs typeface="Times New Roman" panose="02020603050405020304" pitchFamily="18" charset="0"/>
                            </a:rPr>
                            <a:t>的子节点</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990030554"/>
                      </a:ext>
                    </a:extLst>
                  </a:tr>
                  <a:tr h="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RightArc</a:t>
                          </a: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r>
                            <a:rPr lang="zh-CN" sz="2000">
                              <a:effectLst/>
                              <a:latin typeface="Cambria" panose="02040503050406030204" pitchFamily="18" charset="0"/>
                              <a:ea typeface="SimSun" panose="02010600030101010101" pitchFamily="2" charset="-122"/>
                              <a:cs typeface="Times New Roman" panose="02020603050405020304" pitchFamily="18" charset="0"/>
                            </a:rPr>
                            <a:t>队首单词</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oMath>
                          </a14:m>
                          <a:r>
                            <a:rPr lang="zh-CN" sz="2000">
                              <a:effectLst/>
                              <a:latin typeface="Cambria" panose="02040503050406030204" pitchFamily="18" charset="0"/>
                              <a:ea typeface="SimSun" panose="02010600030101010101" pitchFamily="2" charset="-122"/>
                              <a:cs typeface="Times New Roman" panose="02020603050405020304" pitchFamily="18" charset="0"/>
                            </a:rPr>
                            <a:t>没有支配词</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r>
                            <a:rPr lang="zh-CN" sz="2000">
                              <a:effectLst/>
                              <a:latin typeface="Cambria" panose="02040503050406030204" pitchFamily="18" charset="0"/>
                              <a:ea typeface="SimSun" panose="02010600030101010101" pitchFamily="2" charset="-122"/>
                              <a:cs typeface="Times New Roman" panose="02020603050405020304" pitchFamily="18" charset="0"/>
                            </a:rPr>
                            <a:t>将队首单词</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oMath>
                          </a14:m>
                          <a:r>
                            <a:rPr lang="zh-CN" sz="2000">
                              <a:effectLst/>
                              <a:latin typeface="Cambria" panose="02040503050406030204" pitchFamily="18" charset="0"/>
                              <a:ea typeface="SimSun" panose="02010600030101010101" pitchFamily="2" charset="-122"/>
                              <a:cs typeface="Times New Roman" panose="02020603050405020304" pitchFamily="18" charset="0"/>
                            </a:rPr>
                            <a:t>的支配词设为栈顶单词</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oMath>
                          </a14:m>
                          <a:r>
                            <a:rPr lang="zh-CN" sz="2000">
                              <a:effectLst/>
                              <a:latin typeface="Cambria" panose="02040503050406030204" pitchFamily="18" charset="0"/>
                              <a:ea typeface="SimSun" panose="02010600030101010101" pitchFamily="2" charset="-122"/>
                              <a:cs typeface="Times New Roman" panose="02020603050405020304" pitchFamily="18" charset="0"/>
                            </a:rPr>
                            <a:t>，即</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𝑗</m:t>
                              </m:r>
                            </m:oMath>
                          </a14:m>
                          <a:r>
                            <a:rPr lang="zh-CN" sz="2000">
                              <a:effectLst/>
                              <a:latin typeface="Cambria" panose="02040503050406030204" pitchFamily="18" charset="0"/>
                              <a:ea typeface="SimSun" panose="02010600030101010101" pitchFamily="2" charset="-122"/>
                              <a:cs typeface="Times New Roman" panose="02020603050405020304" pitchFamily="18" charset="0"/>
                            </a:rPr>
                            <a:t>作为</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oMath>
                          </a14:m>
                          <a:r>
                            <a:rPr lang="zh-CN" sz="2000">
                              <a:effectLst/>
                              <a:latin typeface="Cambria" panose="02040503050406030204" pitchFamily="18" charset="0"/>
                              <a:ea typeface="SimSun" panose="02010600030101010101" pitchFamily="2" charset="-122"/>
                              <a:cs typeface="Times New Roman" panose="02020603050405020304" pitchFamily="18" charset="0"/>
                            </a:rPr>
                            <a:t>的子节点</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44700972"/>
                      </a:ext>
                    </a:extLst>
                  </a:tr>
                  <a:tr h="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Reduce</a:t>
                          </a: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r>
                            <a:rPr lang="zh-CN" sz="2000">
                              <a:effectLst/>
                              <a:latin typeface="Cambria" panose="02040503050406030204" pitchFamily="18" charset="0"/>
                              <a:ea typeface="SimSun" panose="02010600030101010101" pitchFamily="2" charset="-122"/>
                              <a:cs typeface="Times New Roman" panose="02020603050405020304" pitchFamily="18" charset="0"/>
                            </a:rPr>
                            <a:t>栈顶单词</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oMath>
                          </a14:m>
                          <a:r>
                            <a:rPr lang="zh-CN" sz="2000">
                              <a:effectLst/>
                              <a:latin typeface="Cambria" panose="02040503050406030204" pitchFamily="18" charset="0"/>
                              <a:ea typeface="SimSun" panose="02010600030101010101" pitchFamily="2" charset="-122"/>
                              <a:cs typeface="Times New Roman" panose="02020603050405020304" pitchFamily="18" charset="0"/>
                            </a:rPr>
                            <a:t>已有支配词</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r>
                            <a:rPr lang="en-US" sz="2000" dirty="0" err="1">
                              <a:effectLst/>
                              <a:latin typeface="SimSun" panose="02010600030101010101" pitchFamily="2" charset="-122"/>
                              <a:ea typeface="SimSun" panose="02010600030101010101" pitchFamily="2" charset="-122"/>
                              <a:cs typeface="Times New Roman" panose="02020603050405020304" pitchFamily="18" charset="0"/>
                            </a:rPr>
                            <a:t>将栈顶单词</a:t>
                          </a:r>
                          <a14:m>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oMath>
                          </a14:m>
                          <a:r>
                            <a:rPr lang="en-US" sz="2000" dirty="0" err="1">
                              <a:effectLst/>
                              <a:latin typeface="SimSun" panose="02010600030101010101" pitchFamily="2" charset="-122"/>
                              <a:ea typeface="SimSun" panose="02010600030101010101" pitchFamily="2" charset="-122"/>
                              <a:cs typeface="Times New Roman" panose="02020603050405020304" pitchFamily="18" charset="0"/>
                            </a:rPr>
                            <a:t>出栈</a:t>
                          </a:r>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110109513"/>
                      </a:ext>
                    </a:extLst>
                  </a:tr>
                </a:tbl>
              </a:graphicData>
            </a:graphic>
          </p:graphicFrame>
        </mc:Choice>
        <mc:Fallback xmlns="">
          <p:graphicFrame>
            <p:nvGraphicFramePr>
              <p:cNvPr id="5" name="Content Placeholder 4">
                <a:extLst>
                  <a:ext uri="{FF2B5EF4-FFF2-40B4-BE49-F238E27FC236}">
                    <a16:creationId xmlns:a16="http://schemas.microsoft.com/office/drawing/2014/main" id="{0A33D561-2D99-5F4C-8BAA-D59B85D25766}"/>
                  </a:ext>
                </a:extLst>
              </p:cNvPr>
              <p:cNvGraphicFramePr>
                <a:graphicFrameLocks noGrp="1"/>
              </p:cNvGraphicFramePr>
              <p:nvPr>
                <p:ph idx="1"/>
                <p:extLst>
                  <p:ext uri="{D42A27DB-BD31-4B8C-83A1-F6EECF244321}">
                    <p14:modId xmlns:p14="http://schemas.microsoft.com/office/powerpoint/2010/main" val="2178656862"/>
                  </p:ext>
                </p:extLst>
              </p:nvPr>
            </p:nvGraphicFramePr>
            <p:xfrm>
              <a:off x="838200" y="2626519"/>
              <a:ext cx="10515600" cy="2794000"/>
            </p:xfrm>
            <a:graphic>
              <a:graphicData uri="http://schemas.openxmlformats.org/drawingml/2006/table">
                <a:tbl>
                  <a:tblPr firstRow="1" firstCol="1" lastRow="1" lastCol="1"/>
                  <a:tblGrid>
                    <a:gridCol w="2628900">
                      <a:extLst>
                        <a:ext uri="{9D8B030D-6E8A-4147-A177-3AD203B41FA5}">
                          <a16:colId xmlns:a16="http://schemas.microsoft.com/office/drawing/2014/main" val="3108237260"/>
                        </a:ext>
                      </a:extLst>
                    </a:gridCol>
                    <a:gridCol w="2628900">
                      <a:extLst>
                        <a:ext uri="{9D8B030D-6E8A-4147-A177-3AD203B41FA5}">
                          <a16:colId xmlns:a16="http://schemas.microsoft.com/office/drawing/2014/main" val="2443323822"/>
                        </a:ext>
                      </a:extLst>
                    </a:gridCol>
                    <a:gridCol w="2628900">
                      <a:extLst>
                        <a:ext uri="{9D8B030D-6E8A-4147-A177-3AD203B41FA5}">
                          <a16:colId xmlns:a16="http://schemas.microsoft.com/office/drawing/2014/main" val="1803318469"/>
                        </a:ext>
                      </a:extLst>
                    </a:gridCol>
                    <a:gridCol w="2628900">
                      <a:extLst>
                        <a:ext uri="{9D8B030D-6E8A-4147-A177-3AD203B41FA5}">
                          <a16:colId xmlns:a16="http://schemas.microsoft.com/office/drawing/2014/main" val="1679527138"/>
                        </a:ext>
                      </a:extLst>
                    </a:gridCol>
                  </a:tblGrid>
                  <a:tr h="304800">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动作名称</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动作</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条件</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解释</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633962"/>
                      </a:ext>
                    </a:extLst>
                  </a:tr>
                  <a:tr h="33020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Shift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5"/>
                          <a:stretch>
                            <a:fillRect l="-100483" t="-119231" r="-200000" b="-696154"/>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5"/>
                          <a:stretch>
                            <a:fillRect l="-200483" t="-119231" r="-100000" b="-696154"/>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5"/>
                          <a:stretch>
                            <a:fillRect l="-300483" t="-119231" b="-696154"/>
                          </a:stretch>
                        </a:blipFill>
                      </a:tcPr>
                    </a:tc>
                    <a:extLst>
                      <a:ext uri="{0D108BD9-81ED-4DB2-BD59-A6C34878D82A}">
                        <a16:rowId xmlns:a16="http://schemas.microsoft.com/office/drawing/2014/main" val="4045149723"/>
                      </a:ext>
                    </a:extLst>
                  </a:tr>
                  <a:tr h="91440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LeftArc</a:t>
                          </a: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5"/>
                          <a:stretch>
                            <a:fillRect l="-100483" t="-78082" r="-200000" b="-147945"/>
                          </a:stretch>
                        </a:blipFill>
                      </a:tcPr>
                    </a:tc>
                    <a:tc>
                      <a:txBody>
                        <a:bodyPr/>
                        <a:lstStyle/>
                        <a:p>
                          <a:endParaRPr lang="en-US"/>
                        </a:p>
                      </a:txBody>
                      <a:tcPr marL="68580" marR="68580" marT="0" marB="0">
                        <a:lnL>
                          <a:noFill/>
                        </a:lnL>
                        <a:lnR>
                          <a:noFill/>
                        </a:lnR>
                        <a:lnT>
                          <a:noFill/>
                        </a:lnT>
                        <a:lnB>
                          <a:noFill/>
                        </a:lnB>
                        <a:blipFill>
                          <a:blip r:embed="rId5"/>
                          <a:stretch>
                            <a:fillRect l="-200483" t="-78082" r="-100000" b="-147945"/>
                          </a:stretch>
                        </a:blipFill>
                      </a:tcPr>
                    </a:tc>
                    <a:tc>
                      <a:txBody>
                        <a:bodyPr/>
                        <a:lstStyle/>
                        <a:p>
                          <a:endParaRPr lang="en-US"/>
                        </a:p>
                      </a:txBody>
                      <a:tcPr marL="68580" marR="68580" marT="0" marB="0">
                        <a:lnL>
                          <a:noFill/>
                        </a:lnL>
                        <a:lnR>
                          <a:noFill/>
                        </a:lnR>
                        <a:lnT>
                          <a:noFill/>
                        </a:lnT>
                        <a:lnB>
                          <a:noFill/>
                        </a:lnB>
                        <a:blipFill>
                          <a:blip r:embed="rId5"/>
                          <a:stretch>
                            <a:fillRect l="-300483" t="-78082" b="-147945"/>
                          </a:stretch>
                        </a:blipFill>
                      </a:tcPr>
                    </a:tc>
                    <a:extLst>
                      <a:ext uri="{0D108BD9-81ED-4DB2-BD59-A6C34878D82A}">
                        <a16:rowId xmlns:a16="http://schemas.microsoft.com/office/drawing/2014/main" val="990030554"/>
                      </a:ext>
                    </a:extLst>
                  </a:tr>
                  <a:tr h="91440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RightArc</a:t>
                          </a: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5"/>
                          <a:stretch>
                            <a:fillRect l="-100483" t="-180556" r="-200000" b="-50000"/>
                          </a:stretch>
                        </a:blipFill>
                      </a:tcPr>
                    </a:tc>
                    <a:tc>
                      <a:txBody>
                        <a:bodyPr/>
                        <a:lstStyle/>
                        <a:p>
                          <a:endParaRPr lang="en-US"/>
                        </a:p>
                      </a:txBody>
                      <a:tcPr marL="68580" marR="68580" marT="0" marB="0">
                        <a:lnL>
                          <a:noFill/>
                        </a:lnL>
                        <a:lnR>
                          <a:noFill/>
                        </a:lnR>
                        <a:lnT>
                          <a:noFill/>
                        </a:lnT>
                        <a:lnB>
                          <a:noFill/>
                        </a:lnB>
                        <a:blipFill>
                          <a:blip r:embed="rId5"/>
                          <a:stretch>
                            <a:fillRect l="-200483" t="-180556" r="-100000" b="-50000"/>
                          </a:stretch>
                        </a:blipFill>
                      </a:tcPr>
                    </a:tc>
                    <a:tc>
                      <a:txBody>
                        <a:bodyPr/>
                        <a:lstStyle/>
                        <a:p>
                          <a:endParaRPr lang="en-US"/>
                        </a:p>
                      </a:txBody>
                      <a:tcPr marL="68580" marR="68580" marT="0" marB="0">
                        <a:lnL>
                          <a:noFill/>
                        </a:lnL>
                        <a:lnR>
                          <a:noFill/>
                        </a:lnR>
                        <a:lnT>
                          <a:noFill/>
                        </a:lnT>
                        <a:lnB>
                          <a:noFill/>
                        </a:lnB>
                        <a:blipFill>
                          <a:blip r:embed="rId5"/>
                          <a:stretch>
                            <a:fillRect l="-300483" t="-180556" b="-50000"/>
                          </a:stretch>
                        </a:blipFill>
                      </a:tcPr>
                    </a:tc>
                    <a:extLst>
                      <a:ext uri="{0D108BD9-81ED-4DB2-BD59-A6C34878D82A}">
                        <a16:rowId xmlns:a16="http://schemas.microsoft.com/office/drawing/2014/main" val="244700972"/>
                      </a:ext>
                    </a:extLst>
                  </a:tr>
                  <a:tr h="33020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Reduce</a:t>
                          </a: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5"/>
                          <a:stretch>
                            <a:fillRect l="-100483" t="-776923" r="-200000" b="-38462"/>
                          </a:stretch>
                        </a:blipFill>
                      </a:tcPr>
                    </a:tc>
                    <a:tc>
                      <a:txBody>
                        <a:bodyPr/>
                        <a:lstStyle/>
                        <a:p>
                          <a:endParaRPr lang="en-US"/>
                        </a:p>
                      </a:txBody>
                      <a:tcPr marL="68580" marR="68580" marT="0" marB="0">
                        <a:lnL>
                          <a:noFill/>
                        </a:lnL>
                        <a:lnR>
                          <a:noFill/>
                        </a:lnR>
                        <a:lnT>
                          <a:noFill/>
                        </a:lnT>
                        <a:lnB>
                          <a:noFill/>
                        </a:lnB>
                        <a:blipFill>
                          <a:blip r:embed="rId5"/>
                          <a:stretch>
                            <a:fillRect l="-200483" t="-776923" r="-100000" b="-38462"/>
                          </a:stretch>
                        </a:blipFill>
                      </a:tcPr>
                    </a:tc>
                    <a:tc>
                      <a:txBody>
                        <a:bodyPr/>
                        <a:lstStyle/>
                        <a:p>
                          <a:endParaRPr lang="en-US"/>
                        </a:p>
                      </a:txBody>
                      <a:tcPr marL="68580" marR="68580" marT="0" marB="0">
                        <a:lnL>
                          <a:noFill/>
                        </a:lnL>
                        <a:lnR>
                          <a:noFill/>
                        </a:lnR>
                        <a:lnT>
                          <a:noFill/>
                        </a:lnT>
                        <a:lnB>
                          <a:noFill/>
                        </a:lnB>
                        <a:blipFill>
                          <a:blip r:embed="rId5"/>
                          <a:stretch>
                            <a:fillRect l="-300483" t="-776923" b="-38462"/>
                          </a:stretch>
                        </a:blipFill>
                      </a:tcPr>
                    </a:tc>
                    <a:extLst>
                      <a:ext uri="{0D108BD9-81ED-4DB2-BD59-A6C34878D82A}">
                        <a16:rowId xmlns:a16="http://schemas.microsoft.com/office/drawing/2014/main" val="1110109513"/>
                      </a:ext>
                    </a:extLst>
                  </a:tr>
                </a:tbl>
              </a:graphicData>
            </a:graphic>
          </p:graphicFrame>
        </mc:Fallback>
      </mc:AlternateContent>
      <p:sp>
        <p:nvSpPr>
          <p:cNvPr id="6" name="Rectangle 5">
            <a:extLst>
              <a:ext uri="{FF2B5EF4-FFF2-40B4-BE49-F238E27FC236}">
                <a16:creationId xmlns:a16="http://schemas.microsoft.com/office/drawing/2014/main" id="{E9B30885-720D-1D44-95C4-317B2F8520B8}"/>
              </a:ext>
            </a:extLst>
          </p:cNvPr>
          <p:cNvSpPr/>
          <p:nvPr/>
        </p:nvSpPr>
        <p:spPr>
          <a:xfrm>
            <a:off x="4630791" y="1789271"/>
            <a:ext cx="2930418" cy="369332"/>
          </a:xfrm>
          <a:prstGeom prst="rect">
            <a:avLst/>
          </a:prstGeom>
        </p:spPr>
        <p:txBody>
          <a:bodyPr wrap="none">
            <a:spAutoFit/>
          </a:bodyPr>
          <a:lstStyle/>
          <a:p>
            <a:pPr>
              <a:spcBef>
                <a:spcPts val="900"/>
              </a:spcBef>
              <a:spcAft>
                <a:spcPts val="900"/>
              </a:spcAft>
            </a:pPr>
            <a:r>
              <a:rPr lang="en-US" b="1" dirty="0">
                <a:latin typeface="SimSun" panose="02010600030101010101" pitchFamily="2" charset="-122"/>
                <a:ea typeface="SimSun" panose="02010600030101010101" pitchFamily="2" charset="-122"/>
                <a:cs typeface="Times New Roman" panose="02020603050405020304" pitchFamily="18" charset="0"/>
              </a:rPr>
              <a:t>表</a:t>
            </a:r>
            <a:r>
              <a:rPr lang="en-US" b="1" dirty="0">
                <a:latin typeface="Cambria" panose="02040503050406030204" pitchFamily="18" charset="0"/>
                <a:ea typeface="SimSun" panose="02010600030101010101" pitchFamily="2" charset="-122"/>
                <a:cs typeface="Times New Roman" panose="02020603050405020304" pitchFamily="18" charset="0"/>
              </a:rPr>
              <a:t>12-5 Arc-</a:t>
            </a:r>
            <a:r>
              <a:rPr lang="en-US" b="1" dirty="0" err="1">
                <a:latin typeface="Cambria" panose="02040503050406030204" pitchFamily="18" charset="0"/>
                <a:ea typeface="SimSun" panose="02010600030101010101" pitchFamily="2" charset="-122"/>
                <a:cs typeface="Times New Roman" panose="02020603050405020304" pitchFamily="18" charset="0"/>
              </a:rPr>
              <a:t>Eager</a:t>
            </a:r>
            <a:r>
              <a:rPr lang="en-US" b="1" dirty="0" err="1">
                <a:latin typeface="SimSun" panose="02010600030101010101" pitchFamily="2" charset="-122"/>
                <a:ea typeface="SimSun" panose="02010600030101010101" pitchFamily="2" charset="-122"/>
                <a:cs typeface="Times New Roman" panose="02020603050405020304" pitchFamily="18" charset="0"/>
              </a:rPr>
              <a:t>转移系统</a:t>
            </a:r>
            <a:endParaRPr lang="en-US" dirty="0">
              <a:latin typeface="Cambria" panose="02040503050406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72199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12.4.1 Arc-Eager</a:t>
            </a:r>
            <a:r>
              <a:rPr lang="zh-CN" altLang="en-US" b="1" dirty="0"/>
              <a:t>转移系统</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BAAED317-7420-6544-9E86-5F080FCEFE5C}"/>
                  </a:ext>
                </a:extLst>
              </p:cNvPr>
              <p:cNvGraphicFramePr>
                <a:graphicFrameLocks noGrp="1"/>
              </p:cNvGraphicFramePr>
              <p:nvPr>
                <p:ph idx="1"/>
                <p:extLst>
                  <p:ext uri="{D42A27DB-BD31-4B8C-83A1-F6EECF244321}">
                    <p14:modId xmlns:p14="http://schemas.microsoft.com/office/powerpoint/2010/main" val="4292257043"/>
                  </p:ext>
                </p:extLst>
              </p:nvPr>
            </p:nvGraphicFramePr>
            <p:xfrm>
              <a:off x="732183" y="2233134"/>
              <a:ext cx="10778780" cy="3985451"/>
            </p:xfrm>
            <a:graphic>
              <a:graphicData uri="http://schemas.openxmlformats.org/drawingml/2006/table">
                <a:tbl>
                  <a:tblPr firstRow="1" firstCol="1" lastRow="1" lastCol="1"/>
                  <a:tblGrid>
                    <a:gridCol w="1268895">
                      <a:extLst>
                        <a:ext uri="{9D8B030D-6E8A-4147-A177-3AD203B41FA5}">
                          <a16:colId xmlns:a16="http://schemas.microsoft.com/office/drawing/2014/main" val="2500867220"/>
                        </a:ext>
                      </a:extLst>
                    </a:gridCol>
                    <a:gridCol w="2239618">
                      <a:extLst>
                        <a:ext uri="{9D8B030D-6E8A-4147-A177-3AD203B41FA5}">
                          <a16:colId xmlns:a16="http://schemas.microsoft.com/office/drawing/2014/main" val="2950095582"/>
                        </a:ext>
                      </a:extLst>
                    </a:gridCol>
                    <a:gridCol w="954156">
                      <a:extLst>
                        <a:ext uri="{9D8B030D-6E8A-4147-A177-3AD203B41FA5}">
                          <a16:colId xmlns:a16="http://schemas.microsoft.com/office/drawing/2014/main" val="728372904"/>
                        </a:ext>
                      </a:extLst>
                    </a:gridCol>
                    <a:gridCol w="2080591">
                      <a:extLst>
                        <a:ext uri="{9D8B030D-6E8A-4147-A177-3AD203B41FA5}">
                          <a16:colId xmlns:a16="http://schemas.microsoft.com/office/drawing/2014/main" val="311004729"/>
                        </a:ext>
                      </a:extLst>
                    </a:gridCol>
                    <a:gridCol w="4235520">
                      <a:extLst>
                        <a:ext uri="{9D8B030D-6E8A-4147-A177-3AD203B41FA5}">
                          <a16:colId xmlns:a16="http://schemas.microsoft.com/office/drawing/2014/main" val="3976745321"/>
                        </a:ext>
                      </a:extLst>
                    </a:gridCol>
                  </a:tblGrid>
                  <a:tr h="0">
                    <a:tc>
                      <a:txBody>
                        <a:bodyPr/>
                        <a:lstStyle/>
                        <a:p>
                          <a:pPr algn="ctr">
                            <a:spcBef>
                              <a:spcPts val="180"/>
                            </a:spcBef>
                            <a:spcAft>
                              <a:spcPts val="180"/>
                            </a:spcAft>
                          </a:pPr>
                          <a:r>
                            <a:rPr lang="en-US" sz="2000" dirty="0" err="1">
                              <a:effectLst/>
                              <a:latin typeface="SimSun" panose="02010600030101010101" pitchFamily="2" charset="-122"/>
                              <a:ea typeface="SimSun" panose="02010600030101010101" pitchFamily="2" charset="-122"/>
                              <a:cs typeface="Times New Roman" panose="02020603050405020304" pitchFamily="18" charset="0"/>
                            </a:rPr>
                            <a:t>状态编号</a:t>
                          </a:r>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转移动作</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oMath>
                            </m:oMathPara>
                          </a14:m>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oMath>
                            </m:oMathPara>
                          </a14:m>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𝐴</m:t>
                                </m:r>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1066989"/>
                      </a:ext>
                    </a:extLst>
                  </a:tr>
                  <a:tr h="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0</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初始化</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a:effectLst/>
                                        <a:latin typeface="Cambria Math" panose="02040503050406030204" pitchFamily="18" charset="0"/>
                                        <a:ea typeface="SimSun" panose="02010600030101010101" pitchFamily="2" charset="-122"/>
                                        <a:cs typeface="Times New Roman" panose="02020603050405020304" pitchFamily="18" charset="0"/>
                                      </a:rPr>
                                      <m:t>人</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吃</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鱼</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虚根</m:t>
                                    </m:r>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03013715"/>
                      </a:ext>
                    </a:extLst>
                  </a:tr>
                  <a:tr h="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1</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Shift</a:t>
                          </a: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a:effectLst/>
                                        <a:latin typeface="Cambria Math" panose="02040503050406030204" pitchFamily="18" charset="0"/>
                                        <a:ea typeface="SimSun" panose="02010600030101010101" pitchFamily="2" charset="-122"/>
                                        <a:cs typeface="Times New Roman" panose="02020603050405020304" pitchFamily="18" charset="0"/>
                                      </a:rPr>
                                      <m:t>人</m:t>
                                    </m:r>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a:effectLst/>
                                        <a:latin typeface="Cambria Math" panose="02040503050406030204" pitchFamily="18" charset="0"/>
                                        <a:ea typeface="SimSun" panose="02010600030101010101" pitchFamily="2" charset="-122"/>
                                        <a:cs typeface="Times New Roman" panose="02020603050405020304" pitchFamily="18" charset="0"/>
                                      </a:rPr>
                                      <m:t>吃</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鱼</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虚根</m:t>
                                    </m:r>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a:noFill/>
                        </a:lnT>
                        <a:lnB>
                          <a:noFill/>
                        </a:lnB>
                      </a:tcPr>
                    </a:tc>
                    <a:extLst>
                      <a:ext uri="{0D108BD9-81ED-4DB2-BD59-A6C34878D82A}">
                        <a16:rowId xmlns:a16="http://schemas.microsoft.com/office/drawing/2014/main" val="1651843190"/>
                      </a:ext>
                    </a:extLst>
                  </a:tr>
                  <a:tr h="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2</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LeftArc</a:t>
                          </a:r>
                          <a:r>
                            <a:rPr lang="zh-CN" sz="2000">
                              <a:effectLst/>
                              <a:latin typeface="Cambria" panose="02040503050406030204" pitchFamily="18" charset="0"/>
                              <a:ea typeface="SimSun" panose="02010600030101010101" pitchFamily="2" charset="-122"/>
                              <a:cs typeface="Times New Roman" panose="02020603050405020304" pitchFamily="18" charset="0"/>
                            </a:rPr>
                            <a:t>（</a:t>
                          </a:r>
                          <a:r>
                            <a:rPr lang="en-US" sz="2000">
                              <a:effectLst/>
                              <a:latin typeface="SimSun" panose="02010600030101010101" pitchFamily="2" charset="-122"/>
                              <a:ea typeface="SimSun" panose="02010600030101010101" pitchFamily="2" charset="-122"/>
                              <a:cs typeface="Times New Roman" panose="02020603050405020304" pitchFamily="18" charset="0"/>
                            </a:rPr>
                            <a:t>主谓</a:t>
                          </a:r>
                          <a:r>
                            <a:rPr lang="zh-CN" sz="2000">
                              <a:effectLst/>
                              <a:latin typeface="Cambria" panose="02040503050406030204" pitchFamily="18" charset="0"/>
                              <a:ea typeface="SimSun" panose="02010600030101010101" pitchFamily="2" charset="-122"/>
                              <a:cs typeface="Times New Roman" panose="02020603050405020304" pitchFamily="18" charset="0"/>
                            </a:rPr>
                            <a:t>）</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a:effectLst/>
                                        <a:latin typeface="Cambria Math" panose="02040503050406030204" pitchFamily="18" charset="0"/>
                                        <a:ea typeface="SimSun" panose="02010600030101010101" pitchFamily="2" charset="-122"/>
                                        <a:cs typeface="Times New Roman" panose="02020603050405020304" pitchFamily="18" charset="0"/>
                                      </a:rPr>
                                      <m:t>吃</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鱼</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虚根</m:t>
                                    </m:r>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limUpp>
                                      <m:limUp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UppPr>
                                      <m:e>
                                        <m:r>
                                          <a:rPr lang="en-US" sz="2000">
                                            <a:effectLst/>
                                            <a:latin typeface="Cambria Math" panose="02040503050406030204" pitchFamily="18" charset="0"/>
                                            <a:ea typeface="SimSun" panose="02010600030101010101" pitchFamily="2" charset="-122"/>
                                            <a:cs typeface="Times New Roman" panose="02020603050405020304" pitchFamily="18" charset="0"/>
                                          </a:rPr>
                                          <m:t>人</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吃</m:t>
                                        </m:r>
                                      </m:e>
                                      <m:lim>
                                        <m:r>
                                          <a:rPr lang="en-US" sz="2000">
                                            <a:effectLst/>
                                            <a:latin typeface="Cambria Math" panose="02040503050406030204" pitchFamily="18" charset="0"/>
                                            <a:ea typeface="SimSun" panose="02010600030101010101" pitchFamily="2" charset="-122"/>
                                            <a:cs typeface="Times New Roman" panose="02020603050405020304" pitchFamily="18" charset="0"/>
                                          </a:rPr>
                                          <m:t>主谓</m:t>
                                        </m:r>
                                      </m:lim>
                                    </m:limUpp>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020424002"/>
                      </a:ext>
                    </a:extLst>
                  </a:tr>
                  <a:tr h="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3</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Shift</a:t>
                          </a: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a:effectLst/>
                                        <a:latin typeface="Cambria Math" panose="02040503050406030204" pitchFamily="18" charset="0"/>
                                        <a:ea typeface="SimSun" panose="02010600030101010101" pitchFamily="2" charset="-122"/>
                                        <a:cs typeface="Times New Roman" panose="02020603050405020304" pitchFamily="18" charset="0"/>
                                      </a:rPr>
                                      <m:t>吃</m:t>
                                    </m:r>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a:effectLst/>
                                        <a:latin typeface="Cambria Math" panose="02040503050406030204" pitchFamily="18" charset="0"/>
                                        <a:ea typeface="SimSun" panose="02010600030101010101" pitchFamily="2" charset="-122"/>
                                        <a:cs typeface="Times New Roman" panose="02020603050405020304" pitchFamily="18" charset="0"/>
                                      </a:rPr>
                                      <m:t>鱼</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虚根</m:t>
                                    </m:r>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limUpp>
                                      <m:limUp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UppPr>
                                      <m:e>
                                        <m:r>
                                          <a:rPr lang="en-US" sz="2000">
                                            <a:effectLst/>
                                            <a:latin typeface="Cambria Math" panose="02040503050406030204" pitchFamily="18" charset="0"/>
                                            <a:ea typeface="SimSun" panose="02010600030101010101" pitchFamily="2" charset="-122"/>
                                            <a:cs typeface="Times New Roman" panose="02020603050405020304" pitchFamily="18" charset="0"/>
                                          </a:rPr>
                                          <m:t>人</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吃</m:t>
                                        </m:r>
                                      </m:e>
                                      <m:lim>
                                        <m:r>
                                          <a:rPr lang="en-US" sz="2000">
                                            <a:effectLst/>
                                            <a:latin typeface="Cambria Math" panose="02040503050406030204" pitchFamily="18" charset="0"/>
                                            <a:ea typeface="SimSun" panose="02010600030101010101" pitchFamily="2" charset="-122"/>
                                            <a:cs typeface="Times New Roman" panose="02020603050405020304" pitchFamily="18" charset="0"/>
                                          </a:rPr>
                                          <m:t>主谓</m:t>
                                        </m:r>
                                      </m:lim>
                                    </m:limUpp>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89739636"/>
                      </a:ext>
                    </a:extLst>
                  </a:tr>
                  <a:tr h="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4</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RightArc</a:t>
                          </a:r>
                          <a:r>
                            <a:rPr lang="zh-CN" sz="2000">
                              <a:effectLst/>
                              <a:latin typeface="Cambria" panose="02040503050406030204" pitchFamily="18" charset="0"/>
                              <a:ea typeface="SimSun" panose="02010600030101010101" pitchFamily="2" charset="-122"/>
                              <a:cs typeface="Times New Roman" panose="02020603050405020304" pitchFamily="18" charset="0"/>
                            </a:rPr>
                            <a:t>（</a:t>
                          </a:r>
                          <a:r>
                            <a:rPr lang="en-US" sz="2000">
                              <a:effectLst/>
                              <a:latin typeface="SimSun" panose="02010600030101010101" pitchFamily="2" charset="-122"/>
                              <a:ea typeface="SimSun" panose="02010600030101010101" pitchFamily="2" charset="-122"/>
                              <a:cs typeface="Times New Roman" panose="02020603050405020304" pitchFamily="18" charset="0"/>
                            </a:rPr>
                            <a:t>动宾</a:t>
                          </a:r>
                          <a:r>
                            <a:rPr lang="zh-CN" sz="2000">
                              <a:effectLst/>
                              <a:latin typeface="Cambria" panose="02040503050406030204" pitchFamily="18" charset="0"/>
                              <a:ea typeface="SimSun" panose="02010600030101010101" pitchFamily="2" charset="-122"/>
                              <a:cs typeface="Times New Roman" panose="02020603050405020304" pitchFamily="18" charset="0"/>
                            </a:rPr>
                            <a:t>）</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a:effectLst/>
                                        <a:latin typeface="Cambria Math" panose="02040503050406030204" pitchFamily="18" charset="0"/>
                                        <a:ea typeface="SimSun" panose="02010600030101010101" pitchFamily="2" charset="-122"/>
                                        <a:cs typeface="Times New Roman" panose="02020603050405020304" pitchFamily="18" charset="0"/>
                                      </a:rPr>
                                      <m:t>吃</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鱼</m:t>
                                    </m:r>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a:effectLst/>
                                        <a:latin typeface="Cambria Math" panose="02040503050406030204" pitchFamily="18" charset="0"/>
                                        <a:ea typeface="SimSun" panose="02010600030101010101" pitchFamily="2" charset="-122"/>
                                        <a:cs typeface="Times New Roman" panose="02020603050405020304" pitchFamily="18" charset="0"/>
                                      </a:rPr>
                                      <m:t>虚根</m:t>
                                    </m:r>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limUpp>
                                      <m:limUp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UppPr>
                                      <m:e>
                                        <m:r>
                                          <a:rPr lang="en-US" sz="2000">
                                            <a:effectLst/>
                                            <a:latin typeface="Cambria Math" panose="02040503050406030204" pitchFamily="18" charset="0"/>
                                            <a:ea typeface="SimSun" panose="02010600030101010101" pitchFamily="2" charset="-122"/>
                                            <a:cs typeface="Times New Roman" panose="02020603050405020304" pitchFamily="18" charset="0"/>
                                          </a:rPr>
                                          <m:t>人</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吃</m:t>
                                        </m:r>
                                      </m:e>
                                      <m:lim>
                                        <m:r>
                                          <a:rPr lang="en-US" sz="2000">
                                            <a:effectLst/>
                                            <a:latin typeface="Cambria Math" panose="02040503050406030204" pitchFamily="18" charset="0"/>
                                            <a:ea typeface="SimSun" panose="02010600030101010101" pitchFamily="2" charset="-122"/>
                                            <a:cs typeface="Times New Roman" panose="02020603050405020304" pitchFamily="18" charset="0"/>
                                          </a:rPr>
                                          <m:t>主谓</m:t>
                                        </m:r>
                                      </m:lim>
                                    </m:limUpp>
                                    <m:r>
                                      <a:rPr lang="en-US" sz="2000">
                                        <a:effectLst/>
                                        <a:latin typeface="Cambria Math" panose="02040503050406030204" pitchFamily="18" charset="0"/>
                                        <a:ea typeface="SimSun" panose="02010600030101010101" pitchFamily="2" charset="-122"/>
                                        <a:cs typeface="Times New Roman" panose="02020603050405020304" pitchFamily="18" charset="0"/>
                                      </a:rPr>
                                      <m:t>,</m:t>
                                    </m:r>
                                    <m:limUpp>
                                      <m:limUp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UppPr>
                                      <m:e>
                                        <m:r>
                                          <a:rPr lang="en-US" sz="2000">
                                            <a:effectLst/>
                                            <a:latin typeface="Cambria Math" panose="02040503050406030204" pitchFamily="18" charset="0"/>
                                            <a:ea typeface="SimSun" panose="02010600030101010101" pitchFamily="2" charset="-122"/>
                                            <a:cs typeface="Times New Roman" panose="02020603050405020304" pitchFamily="18" charset="0"/>
                                          </a:rPr>
                                          <m:t>吃</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鱼</m:t>
                                        </m:r>
                                      </m:e>
                                      <m:lim>
                                        <m:r>
                                          <a:rPr lang="en-US" sz="2000">
                                            <a:effectLst/>
                                            <a:latin typeface="Cambria Math" panose="02040503050406030204" pitchFamily="18" charset="0"/>
                                            <a:ea typeface="SimSun" panose="02010600030101010101" pitchFamily="2" charset="-122"/>
                                            <a:cs typeface="Times New Roman" panose="02020603050405020304" pitchFamily="18" charset="0"/>
                                          </a:rPr>
                                          <m:t>动宾</m:t>
                                        </m:r>
                                      </m:lim>
                                    </m:limUpp>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988474738"/>
                      </a:ext>
                    </a:extLst>
                  </a:tr>
                  <a:tr h="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5</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Reduce</a:t>
                          </a: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a:effectLst/>
                                        <a:latin typeface="Cambria Math" panose="02040503050406030204" pitchFamily="18" charset="0"/>
                                        <a:ea typeface="SimSun" panose="02010600030101010101" pitchFamily="2" charset="-122"/>
                                        <a:cs typeface="Times New Roman" panose="02020603050405020304" pitchFamily="18" charset="0"/>
                                      </a:rPr>
                                      <m:t>吃</m:t>
                                    </m:r>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a:effectLst/>
                                        <a:latin typeface="Cambria Math" panose="02040503050406030204" pitchFamily="18" charset="0"/>
                                        <a:ea typeface="SimSun" panose="02010600030101010101" pitchFamily="2" charset="-122"/>
                                        <a:cs typeface="Times New Roman" panose="02020603050405020304" pitchFamily="18" charset="0"/>
                                      </a:rPr>
                                      <m:t>虚根</m:t>
                                    </m:r>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limUpp>
                                      <m:limUp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UppPr>
                                      <m:e>
                                        <m:r>
                                          <a:rPr lang="en-US" sz="2000">
                                            <a:effectLst/>
                                            <a:latin typeface="Cambria Math" panose="02040503050406030204" pitchFamily="18" charset="0"/>
                                            <a:ea typeface="SimSun" panose="02010600030101010101" pitchFamily="2" charset="-122"/>
                                            <a:cs typeface="Times New Roman" panose="02020603050405020304" pitchFamily="18" charset="0"/>
                                          </a:rPr>
                                          <m:t>人</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吃</m:t>
                                        </m:r>
                                      </m:e>
                                      <m:lim>
                                        <m:r>
                                          <a:rPr lang="en-US" sz="2000">
                                            <a:effectLst/>
                                            <a:latin typeface="Cambria Math" panose="02040503050406030204" pitchFamily="18" charset="0"/>
                                            <a:ea typeface="SimSun" panose="02010600030101010101" pitchFamily="2" charset="-122"/>
                                            <a:cs typeface="Times New Roman" panose="02020603050405020304" pitchFamily="18" charset="0"/>
                                          </a:rPr>
                                          <m:t>主谓</m:t>
                                        </m:r>
                                      </m:lim>
                                    </m:limUpp>
                                    <m:r>
                                      <a:rPr lang="en-US" sz="2000">
                                        <a:effectLst/>
                                        <a:latin typeface="Cambria Math" panose="02040503050406030204" pitchFamily="18" charset="0"/>
                                        <a:ea typeface="SimSun" panose="02010600030101010101" pitchFamily="2" charset="-122"/>
                                        <a:cs typeface="Times New Roman" panose="02020603050405020304" pitchFamily="18" charset="0"/>
                                      </a:rPr>
                                      <m:t>,</m:t>
                                    </m:r>
                                    <m:limUpp>
                                      <m:limUp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UppPr>
                                      <m:e>
                                        <m:r>
                                          <a:rPr lang="en-US" sz="2000">
                                            <a:effectLst/>
                                            <a:latin typeface="Cambria Math" panose="02040503050406030204" pitchFamily="18" charset="0"/>
                                            <a:ea typeface="SimSun" panose="02010600030101010101" pitchFamily="2" charset="-122"/>
                                            <a:cs typeface="Times New Roman" panose="02020603050405020304" pitchFamily="18" charset="0"/>
                                          </a:rPr>
                                          <m:t>吃</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鱼</m:t>
                                        </m:r>
                                      </m:e>
                                      <m:lim>
                                        <m:r>
                                          <a:rPr lang="en-US" sz="2000">
                                            <a:effectLst/>
                                            <a:latin typeface="Cambria Math" panose="02040503050406030204" pitchFamily="18" charset="0"/>
                                            <a:ea typeface="SimSun" panose="02010600030101010101" pitchFamily="2" charset="-122"/>
                                            <a:cs typeface="Times New Roman" panose="02020603050405020304" pitchFamily="18" charset="0"/>
                                          </a:rPr>
                                          <m:t>动宾</m:t>
                                        </m:r>
                                      </m:lim>
                                    </m:limUpp>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763945287"/>
                      </a:ext>
                    </a:extLst>
                  </a:tr>
                  <a:tr h="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6</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LeftArc</a:t>
                          </a:r>
                          <a:r>
                            <a:rPr lang="zh-CN" sz="2000">
                              <a:effectLst/>
                              <a:latin typeface="Cambria" panose="02040503050406030204" pitchFamily="18" charset="0"/>
                              <a:ea typeface="SimSun" panose="02010600030101010101" pitchFamily="2" charset="-122"/>
                              <a:cs typeface="Times New Roman" panose="02020603050405020304" pitchFamily="18" charset="0"/>
                            </a:rPr>
                            <a:t>（</a:t>
                          </a:r>
                          <a:r>
                            <a:rPr lang="en-US" sz="2000">
                              <a:effectLst/>
                              <a:latin typeface="SimSun" panose="02010600030101010101" pitchFamily="2" charset="-122"/>
                              <a:ea typeface="SimSun" panose="02010600030101010101" pitchFamily="2" charset="-122"/>
                              <a:cs typeface="Times New Roman" panose="02020603050405020304" pitchFamily="18" charset="0"/>
                            </a:rPr>
                            <a:t>核心</a:t>
                          </a:r>
                          <a:r>
                            <a:rPr lang="zh-CN" sz="2000">
                              <a:effectLst/>
                              <a:latin typeface="Cambria" panose="02040503050406030204" pitchFamily="18" charset="0"/>
                              <a:ea typeface="SimSun" panose="02010600030101010101" pitchFamily="2" charset="-122"/>
                              <a:cs typeface="Times New Roman" panose="02020603050405020304" pitchFamily="18" charset="0"/>
                            </a:rPr>
                            <a:t>）</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a:effectLst/>
                                        <a:latin typeface="Cambria Math" panose="02040503050406030204" pitchFamily="18" charset="0"/>
                                        <a:ea typeface="SimSun" panose="02010600030101010101" pitchFamily="2" charset="-122"/>
                                        <a:cs typeface="Times New Roman" panose="02020603050405020304" pitchFamily="18" charset="0"/>
                                      </a:rPr>
                                      <m:t>虚根</m:t>
                                    </m:r>
                                  </m:e>
                                </m:d>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limUpp>
                                      <m:limUp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UppPr>
                                      <m:e>
                                        <m:r>
                                          <a:rPr lang="en-US" sz="2000">
                                            <a:effectLst/>
                                            <a:latin typeface="Cambria Math" panose="02040503050406030204" pitchFamily="18" charset="0"/>
                                            <a:ea typeface="SimSun" panose="02010600030101010101" pitchFamily="2" charset="-122"/>
                                            <a:cs typeface="Times New Roman" panose="02020603050405020304" pitchFamily="18" charset="0"/>
                                          </a:rPr>
                                          <m:t>人</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吃</m:t>
                                        </m:r>
                                      </m:e>
                                      <m:lim>
                                        <m:r>
                                          <a:rPr lang="en-US" sz="2000">
                                            <a:effectLst/>
                                            <a:latin typeface="Cambria Math" panose="02040503050406030204" pitchFamily="18" charset="0"/>
                                            <a:ea typeface="SimSun" panose="02010600030101010101" pitchFamily="2" charset="-122"/>
                                            <a:cs typeface="Times New Roman" panose="02020603050405020304" pitchFamily="18" charset="0"/>
                                          </a:rPr>
                                          <m:t>主谓</m:t>
                                        </m:r>
                                      </m:lim>
                                    </m:limUpp>
                                    <m:r>
                                      <a:rPr lang="en-US" sz="2000">
                                        <a:effectLst/>
                                        <a:latin typeface="Cambria Math" panose="02040503050406030204" pitchFamily="18" charset="0"/>
                                        <a:ea typeface="SimSun" panose="02010600030101010101" pitchFamily="2" charset="-122"/>
                                        <a:cs typeface="Times New Roman" panose="02020603050405020304" pitchFamily="18" charset="0"/>
                                      </a:rPr>
                                      <m:t>,</m:t>
                                    </m:r>
                                    <m:limUpp>
                                      <m:limUp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UppPr>
                                      <m:e>
                                        <m:r>
                                          <a:rPr lang="en-US" sz="2000">
                                            <a:effectLst/>
                                            <a:latin typeface="Cambria Math" panose="02040503050406030204" pitchFamily="18" charset="0"/>
                                            <a:ea typeface="SimSun" panose="02010600030101010101" pitchFamily="2" charset="-122"/>
                                            <a:cs typeface="Times New Roman" panose="02020603050405020304" pitchFamily="18" charset="0"/>
                                          </a:rPr>
                                          <m:t>吃</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鱼</m:t>
                                        </m:r>
                                      </m:e>
                                      <m:lim>
                                        <m:r>
                                          <a:rPr lang="en-US" sz="2000">
                                            <a:effectLst/>
                                            <a:latin typeface="Cambria Math" panose="02040503050406030204" pitchFamily="18" charset="0"/>
                                            <a:ea typeface="SimSun" panose="02010600030101010101" pitchFamily="2" charset="-122"/>
                                            <a:cs typeface="Times New Roman" panose="02020603050405020304" pitchFamily="18" charset="0"/>
                                          </a:rPr>
                                          <m:t>动宾</m:t>
                                        </m:r>
                                      </m:lim>
                                    </m:limUpp>
                                    <m:r>
                                      <a:rPr lang="en-US" sz="2000">
                                        <a:effectLst/>
                                        <a:latin typeface="Cambria Math" panose="02040503050406030204" pitchFamily="18" charset="0"/>
                                        <a:ea typeface="SimSun" panose="02010600030101010101" pitchFamily="2" charset="-122"/>
                                        <a:cs typeface="Times New Roman" panose="02020603050405020304" pitchFamily="18" charset="0"/>
                                      </a:rPr>
                                      <m:t>,</m:t>
                                    </m:r>
                                    <m:limUpp>
                                      <m:limUp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limUppPr>
                                      <m:e>
                                        <m:r>
                                          <a:rPr lang="en-US" sz="2000">
                                            <a:effectLst/>
                                            <a:latin typeface="Cambria Math" panose="02040503050406030204" pitchFamily="18" charset="0"/>
                                            <a:ea typeface="SimSun" panose="02010600030101010101" pitchFamily="2" charset="-122"/>
                                            <a:cs typeface="Times New Roman" panose="02020603050405020304" pitchFamily="18" charset="0"/>
                                          </a:rPr>
                                          <m:t>吃</m:t>
                                        </m:r>
                                        <m:r>
                                          <a:rPr lang="en-US" sz="2000">
                                            <a:effectLst/>
                                            <a:latin typeface="Cambria Math" panose="02040503050406030204" pitchFamily="18" charset="0"/>
                                            <a:ea typeface="SimSun" panose="02010600030101010101" pitchFamily="2" charset="-122"/>
                                            <a:cs typeface="Times New Roman" panose="02020603050405020304" pitchFamily="18" charset="0"/>
                                          </a:rPr>
                                          <m:t>←</m:t>
                                        </m:r>
                                        <m:r>
                                          <a:rPr lang="en-US" sz="2000">
                                            <a:effectLst/>
                                            <a:latin typeface="Cambria Math" panose="02040503050406030204" pitchFamily="18" charset="0"/>
                                            <a:ea typeface="SimSun" panose="02010600030101010101" pitchFamily="2" charset="-122"/>
                                            <a:cs typeface="Times New Roman" panose="02020603050405020304" pitchFamily="18" charset="0"/>
                                          </a:rPr>
                                          <m:t>虚根</m:t>
                                        </m:r>
                                      </m:e>
                                      <m:lim>
                                        <m:r>
                                          <a:rPr lang="en-US" sz="2000">
                                            <a:effectLst/>
                                            <a:latin typeface="Cambria Math" panose="02040503050406030204" pitchFamily="18" charset="0"/>
                                            <a:ea typeface="SimSun" panose="02010600030101010101" pitchFamily="2" charset="-122"/>
                                            <a:cs typeface="Times New Roman" panose="02020603050405020304" pitchFamily="18" charset="0"/>
                                          </a:rPr>
                                          <m:t>核心</m:t>
                                        </m:r>
                                      </m:lim>
                                    </m:limUpp>
                                  </m:e>
                                </m:d>
                              </m:oMath>
                            </m:oMathPara>
                          </a14:m>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71424040"/>
                      </a:ext>
                    </a:extLst>
                  </a:tr>
                </a:tbl>
              </a:graphicData>
            </a:graphic>
          </p:graphicFrame>
        </mc:Choice>
        <mc:Fallback xmlns="">
          <p:graphicFrame>
            <p:nvGraphicFramePr>
              <p:cNvPr id="5" name="Content Placeholder 4">
                <a:extLst>
                  <a:ext uri="{FF2B5EF4-FFF2-40B4-BE49-F238E27FC236}">
                    <a16:creationId xmlns:a16="http://schemas.microsoft.com/office/drawing/2014/main" id="{BAAED317-7420-6544-9E86-5F080FCEFE5C}"/>
                  </a:ext>
                </a:extLst>
              </p:cNvPr>
              <p:cNvGraphicFramePr>
                <a:graphicFrameLocks noGrp="1"/>
              </p:cNvGraphicFramePr>
              <p:nvPr>
                <p:ph idx="1"/>
                <p:extLst>
                  <p:ext uri="{D42A27DB-BD31-4B8C-83A1-F6EECF244321}">
                    <p14:modId xmlns:p14="http://schemas.microsoft.com/office/powerpoint/2010/main" val="4292257043"/>
                  </p:ext>
                </p:extLst>
              </p:nvPr>
            </p:nvGraphicFramePr>
            <p:xfrm>
              <a:off x="732183" y="2233134"/>
              <a:ext cx="10778780" cy="3965259"/>
            </p:xfrm>
            <a:graphic>
              <a:graphicData uri="http://schemas.openxmlformats.org/drawingml/2006/table">
                <a:tbl>
                  <a:tblPr firstRow="1" firstCol="1" lastRow="1" lastCol="1"/>
                  <a:tblGrid>
                    <a:gridCol w="1268895">
                      <a:extLst>
                        <a:ext uri="{9D8B030D-6E8A-4147-A177-3AD203B41FA5}">
                          <a16:colId xmlns:a16="http://schemas.microsoft.com/office/drawing/2014/main" val="2500867220"/>
                        </a:ext>
                      </a:extLst>
                    </a:gridCol>
                    <a:gridCol w="2239618">
                      <a:extLst>
                        <a:ext uri="{9D8B030D-6E8A-4147-A177-3AD203B41FA5}">
                          <a16:colId xmlns:a16="http://schemas.microsoft.com/office/drawing/2014/main" val="2950095582"/>
                        </a:ext>
                      </a:extLst>
                    </a:gridCol>
                    <a:gridCol w="954156">
                      <a:extLst>
                        <a:ext uri="{9D8B030D-6E8A-4147-A177-3AD203B41FA5}">
                          <a16:colId xmlns:a16="http://schemas.microsoft.com/office/drawing/2014/main" val="728372904"/>
                        </a:ext>
                      </a:extLst>
                    </a:gridCol>
                    <a:gridCol w="2080591">
                      <a:extLst>
                        <a:ext uri="{9D8B030D-6E8A-4147-A177-3AD203B41FA5}">
                          <a16:colId xmlns:a16="http://schemas.microsoft.com/office/drawing/2014/main" val="311004729"/>
                        </a:ext>
                      </a:extLst>
                    </a:gridCol>
                    <a:gridCol w="4235520">
                      <a:extLst>
                        <a:ext uri="{9D8B030D-6E8A-4147-A177-3AD203B41FA5}">
                          <a16:colId xmlns:a16="http://schemas.microsoft.com/office/drawing/2014/main" val="3976745321"/>
                        </a:ext>
                      </a:extLst>
                    </a:gridCol>
                  </a:tblGrid>
                  <a:tr h="330200">
                    <a:tc>
                      <a:txBody>
                        <a:bodyPr/>
                        <a:lstStyle/>
                        <a:p>
                          <a:pPr algn="ctr">
                            <a:spcBef>
                              <a:spcPts val="180"/>
                            </a:spcBef>
                            <a:spcAft>
                              <a:spcPts val="180"/>
                            </a:spcAft>
                          </a:pPr>
                          <a:r>
                            <a:rPr lang="en-US" sz="2000" dirty="0" err="1">
                              <a:effectLst/>
                              <a:latin typeface="SimSun" panose="02010600030101010101" pitchFamily="2" charset="-122"/>
                              <a:ea typeface="SimSun" panose="02010600030101010101" pitchFamily="2" charset="-122"/>
                              <a:cs typeface="Times New Roman" panose="02020603050405020304" pitchFamily="18" charset="0"/>
                            </a:rPr>
                            <a:t>状态编号</a:t>
                          </a:r>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转移动作</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blipFill>
                          <a:blip r:embed="rId5"/>
                          <a:stretch>
                            <a:fillRect l="-369333" t="-19231" r="-664000" b="-1119231"/>
                          </a:stretch>
                        </a:blipFill>
                      </a:tcPr>
                    </a:tc>
                    <a:tc>
                      <a:txBody>
                        <a:bodyPr/>
                        <a:lstStyle/>
                        <a:p>
                          <a:endParaRPr lang="en-US"/>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blipFill>
                          <a:blip r:embed="rId5"/>
                          <a:stretch>
                            <a:fillRect l="-214634" t="-19231" r="-203659" b="-1119231"/>
                          </a:stretch>
                        </a:blipFill>
                      </a:tcPr>
                    </a:tc>
                    <a:tc>
                      <a:txBody>
                        <a:bodyPr/>
                        <a:lstStyle/>
                        <a:p>
                          <a:endParaRPr lang="en-US"/>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blipFill>
                          <a:blip r:embed="rId5"/>
                          <a:stretch>
                            <a:fillRect l="-154491" t="-19231" b="-1119231"/>
                          </a:stretch>
                        </a:blipFill>
                      </a:tcPr>
                    </a:tc>
                    <a:extLst>
                      <a:ext uri="{0D108BD9-81ED-4DB2-BD59-A6C34878D82A}">
                        <a16:rowId xmlns:a16="http://schemas.microsoft.com/office/drawing/2014/main" val="2291066989"/>
                      </a:ext>
                    </a:extLst>
                  </a:tr>
                  <a:tr h="33020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0</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初始化</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5"/>
                          <a:stretch>
                            <a:fillRect l="-214634" t="-119231" r="-203659" b="-1019231"/>
                          </a:stretch>
                        </a:blipFill>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03013715"/>
                      </a:ext>
                    </a:extLst>
                  </a:tr>
                  <a:tr h="33020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1</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Shift</a:t>
                          </a: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5"/>
                          <a:stretch>
                            <a:fillRect l="-369333" t="-219231" r="-664000" b="-919231"/>
                          </a:stretch>
                        </a:blipFill>
                      </a:tcPr>
                    </a:tc>
                    <a:tc>
                      <a:txBody>
                        <a:bodyPr/>
                        <a:lstStyle/>
                        <a:p>
                          <a:endParaRPr lang="en-US"/>
                        </a:p>
                      </a:txBody>
                      <a:tcPr marL="68580" marR="68580" marT="0" marB="0">
                        <a:lnL>
                          <a:noFill/>
                        </a:lnL>
                        <a:lnR>
                          <a:noFill/>
                        </a:lnR>
                        <a:lnT>
                          <a:noFill/>
                        </a:lnT>
                        <a:lnB>
                          <a:noFill/>
                        </a:lnB>
                        <a:blipFill>
                          <a:blip r:embed="rId5"/>
                          <a:stretch>
                            <a:fillRect l="-214634" t="-219231" r="-203659" b="-919231"/>
                          </a:stretch>
                        </a:blipFill>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a:noFill/>
                        </a:lnT>
                        <a:lnB>
                          <a:noFill/>
                        </a:lnB>
                      </a:tcPr>
                    </a:tc>
                    <a:extLst>
                      <a:ext uri="{0D108BD9-81ED-4DB2-BD59-A6C34878D82A}">
                        <a16:rowId xmlns:a16="http://schemas.microsoft.com/office/drawing/2014/main" val="1651843190"/>
                      </a:ext>
                    </a:extLst>
                  </a:tr>
                  <a:tr h="590995">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2</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LeftArc</a:t>
                          </a:r>
                          <a:r>
                            <a:rPr lang="zh-CN" sz="2000">
                              <a:effectLst/>
                              <a:latin typeface="Cambria" panose="02040503050406030204" pitchFamily="18" charset="0"/>
                              <a:ea typeface="SimSun" panose="02010600030101010101" pitchFamily="2" charset="-122"/>
                              <a:cs typeface="Times New Roman" panose="02020603050405020304" pitchFamily="18" charset="0"/>
                            </a:rPr>
                            <a:t>（</a:t>
                          </a:r>
                          <a:r>
                            <a:rPr lang="en-US" sz="2000">
                              <a:effectLst/>
                              <a:latin typeface="SimSun" panose="02010600030101010101" pitchFamily="2" charset="-122"/>
                              <a:ea typeface="SimSun" panose="02010600030101010101" pitchFamily="2" charset="-122"/>
                              <a:cs typeface="Times New Roman" panose="02020603050405020304" pitchFamily="18" charset="0"/>
                            </a:rPr>
                            <a:t>主谓</a:t>
                          </a:r>
                          <a:r>
                            <a:rPr lang="zh-CN" sz="2000">
                              <a:effectLst/>
                              <a:latin typeface="Cambria" panose="02040503050406030204" pitchFamily="18" charset="0"/>
                              <a:ea typeface="SimSun" panose="02010600030101010101" pitchFamily="2" charset="-122"/>
                              <a:cs typeface="Times New Roman" panose="02020603050405020304" pitchFamily="18" charset="0"/>
                            </a:rPr>
                            <a:t>）</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5"/>
                          <a:stretch>
                            <a:fillRect l="-214634" t="-176596" r="-203659" b="-408511"/>
                          </a:stretch>
                        </a:blipFill>
                      </a:tcPr>
                    </a:tc>
                    <a:tc>
                      <a:txBody>
                        <a:bodyPr/>
                        <a:lstStyle/>
                        <a:p>
                          <a:endParaRPr lang="en-US"/>
                        </a:p>
                      </a:txBody>
                      <a:tcPr marL="68580" marR="68580" marT="0" marB="0">
                        <a:lnL>
                          <a:noFill/>
                        </a:lnL>
                        <a:lnR>
                          <a:noFill/>
                        </a:lnR>
                        <a:lnT>
                          <a:noFill/>
                        </a:lnT>
                        <a:lnB>
                          <a:noFill/>
                        </a:lnB>
                        <a:blipFill>
                          <a:blip r:embed="rId5"/>
                          <a:stretch>
                            <a:fillRect l="-154491" t="-176596" b="-408511"/>
                          </a:stretch>
                        </a:blipFill>
                      </a:tcPr>
                    </a:tc>
                    <a:extLst>
                      <a:ext uri="{0D108BD9-81ED-4DB2-BD59-A6C34878D82A}">
                        <a16:rowId xmlns:a16="http://schemas.microsoft.com/office/drawing/2014/main" val="3020424002"/>
                      </a:ext>
                    </a:extLst>
                  </a:tr>
                  <a:tr h="590995">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3</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Shift</a:t>
                          </a: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5"/>
                          <a:stretch>
                            <a:fillRect l="-369333" t="-276596" r="-664000" b="-308511"/>
                          </a:stretch>
                        </a:blipFill>
                      </a:tcPr>
                    </a:tc>
                    <a:tc>
                      <a:txBody>
                        <a:bodyPr/>
                        <a:lstStyle/>
                        <a:p>
                          <a:endParaRPr lang="en-US"/>
                        </a:p>
                      </a:txBody>
                      <a:tcPr marL="68580" marR="68580" marT="0" marB="0">
                        <a:lnL>
                          <a:noFill/>
                        </a:lnL>
                        <a:lnR>
                          <a:noFill/>
                        </a:lnR>
                        <a:lnT>
                          <a:noFill/>
                        </a:lnT>
                        <a:lnB>
                          <a:noFill/>
                        </a:lnB>
                        <a:blipFill>
                          <a:blip r:embed="rId5"/>
                          <a:stretch>
                            <a:fillRect l="-214634" t="-276596" r="-203659" b="-308511"/>
                          </a:stretch>
                        </a:blipFill>
                      </a:tcPr>
                    </a:tc>
                    <a:tc>
                      <a:txBody>
                        <a:bodyPr/>
                        <a:lstStyle/>
                        <a:p>
                          <a:endParaRPr lang="en-US"/>
                        </a:p>
                      </a:txBody>
                      <a:tcPr marL="68580" marR="68580" marT="0" marB="0">
                        <a:lnL>
                          <a:noFill/>
                        </a:lnL>
                        <a:lnR>
                          <a:noFill/>
                        </a:lnR>
                        <a:lnT>
                          <a:noFill/>
                        </a:lnT>
                        <a:lnB>
                          <a:noFill/>
                        </a:lnB>
                        <a:blipFill>
                          <a:blip r:embed="rId5"/>
                          <a:stretch>
                            <a:fillRect l="-154491" t="-276596" b="-308511"/>
                          </a:stretch>
                        </a:blipFill>
                      </a:tcPr>
                    </a:tc>
                    <a:extLst>
                      <a:ext uri="{0D108BD9-81ED-4DB2-BD59-A6C34878D82A}">
                        <a16:rowId xmlns:a16="http://schemas.microsoft.com/office/drawing/2014/main" val="189739636"/>
                      </a:ext>
                    </a:extLst>
                  </a:tr>
                  <a:tr h="59690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4</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RightArc</a:t>
                          </a:r>
                          <a:r>
                            <a:rPr lang="zh-CN" sz="2000">
                              <a:effectLst/>
                              <a:latin typeface="Cambria" panose="02040503050406030204" pitchFamily="18" charset="0"/>
                              <a:ea typeface="SimSun" panose="02010600030101010101" pitchFamily="2" charset="-122"/>
                              <a:cs typeface="Times New Roman" panose="02020603050405020304" pitchFamily="18" charset="0"/>
                            </a:rPr>
                            <a:t>（</a:t>
                          </a:r>
                          <a:r>
                            <a:rPr lang="en-US" sz="2000">
                              <a:effectLst/>
                              <a:latin typeface="SimSun" panose="02010600030101010101" pitchFamily="2" charset="-122"/>
                              <a:ea typeface="SimSun" panose="02010600030101010101" pitchFamily="2" charset="-122"/>
                              <a:cs typeface="Times New Roman" panose="02020603050405020304" pitchFamily="18" charset="0"/>
                            </a:rPr>
                            <a:t>动宾</a:t>
                          </a:r>
                          <a:r>
                            <a:rPr lang="zh-CN" sz="2000">
                              <a:effectLst/>
                              <a:latin typeface="Cambria" panose="02040503050406030204" pitchFamily="18" charset="0"/>
                              <a:ea typeface="SimSun" panose="02010600030101010101" pitchFamily="2" charset="-122"/>
                              <a:cs typeface="Times New Roman" panose="02020603050405020304" pitchFamily="18" charset="0"/>
                            </a:rPr>
                            <a:t>）</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5"/>
                          <a:stretch>
                            <a:fillRect l="-369333" t="-376596" r="-664000" b="-208511"/>
                          </a:stretch>
                        </a:blipFill>
                      </a:tcPr>
                    </a:tc>
                    <a:tc>
                      <a:txBody>
                        <a:bodyPr/>
                        <a:lstStyle/>
                        <a:p>
                          <a:endParaRPr lang="en-US"/>
                        </a:p>
                      </a:txBody>
                      <a:tcPr marL="68580" marR="68580" marT="0" marB="0">
                        <a:lnL>
                          <a:noFill/>
                        </a:lnL>
                        <a:lnR>
                          <a:noFill/>
                        </a:lnR>
                        <a:lnT>
                          <a:noFill/>
                        </a:lnT>
                        <a:lnB>
                          <a:noFill/>
                        </a:lnB>
                        <a:blipFill>
                          <a:blip r:embed="rId5"/>
                          <a:stretch>
                            <a:fillRect l="-214634" t="-376596" r="-203659" b="-208511"/>
                          </a:stretch>
                        </a:blipFill>
                      </a:tcPr>
                    </a:tc>
                    <a:tc>
                      <a:txBody>
                        <a:bodyPr/>
                        <a:lstStyle/>
                        <a:p>
                          <a:endParaRPr lang="en-US"/>
                        </a:p>
                      </a:txBody>
                      <a:tcPr marL="68580" marR="68580" marT="0" marB="0">
                        <a:lnL>
                          <a:noFill/>
                        </a:lnL>
                        <a:lnR>
                          <a:noFill/>
                        </a:lnR>
                        <a:lnT>
                          <a:noFill/>
                        </a:lnT>
                        <a:lnB>
                          <a:noFill/>
                        </a:lnB>
                        <a:blipFill>
                          <a:blip r:embed="rId5"/>
                          <a:stretch>
                            <a:fillRect l="-154491" t="-376596" b="-208511"/>
                          </a:stretch>
                        </a:blipFill>
                      </a:tcPr>
                    </a:tc>
                    <a:extLst>
                      <a:ext uri="{0D108BD9-81ED-4DB2-BD59-A6C34878D82A}">
                        <a16:rowId xmlns:a16="http://schemas.microsoft.com/office/drawing/2014/main" val="1988474738"/>
                      </a:ext>
                    </a:extLst>
                  </a:tr>
                  <a:tr h="596900">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5</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Reduce</a:t>
                          </a: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5"/>
                          <a:stretch>
                            <a:fillRect l="-369333" t="-466667" r="-664000" b="-104167"/>
                          </a:stretch>
                        </a:blipFill>
                      </a:tcPr>
                    </a:tc>
                    <a:tc>
                      <a:txBody>
                        <a:bodyPr/>
                        <a:lstStyle/>
                        <a:p>
                          <a:endParaRPr lang="en-US"/>
                        </a:p>
                      </a:txBody>
                      <a:tcPr marL="68580" marR="68580" marT="0" marB="0">
                        <a:lnL>
                          <a:noFill/>
                        </a:lnL>
                        <a:lnR>
                          <a:noFill/>
                        </a:lnR>
                        <a:lnT>
                          <a:noFill/>
                        </a:lnT>
                        <a:lnB>
                          <a:noFill/>
                        </a:lnB>
                        <a:blipFill>
                          <a:blip r:embed="rId5"/>
                          <a:stretch>
                            <a:fillRect l="-214634" t="-466667" r="-203659" b="-104167"/>
                          </a:stretch>
                        </a:blipFill>
                      </a:tcPr>
                    </a:tc>
                    <a:tc>
                      <a:txBody>
                        <a:bodyPr/>
                        <a:lstStyle/>
                        <a:p>
                          <a:endParaRPr lang="en-US"/>
                        </a:p>
                      </a:txBody>
                      <a:tcPr marL="68580" marR="68580" marT="0" marB="0">
                        <a:lnL>
                          <a:noFill/>
                        </a:lnL>
                        <a:lnR>
                          <a:noFill/>
                        </a:lnR>
                        <a:lnT>
                          <a:noFill/>
                        </a:lnT>
                        <a:lnB>
                          <a:noFill/>
                        </a:lnB>
                        <a:blipFill>
                          <a:blip r:embed="rId5"/>
                          <a:stretch>
                            <a:fillRect l="-154491" t="-466667" b="-104167"/>
                          </a:stretch>
                        </a:blipFill>
                      </a:tcPr>
                    </a:tc>
                    <a:extLst>
                      <a:ext uri="{0D108BD9-81ED-4DB2-BD59-A6C34878D82A}">
                        <a16:rowId xmlns:a16="http://schemas.microsoft.com/office/drawing/2014/main" val="3763945287"/>
                      </a:ext>
                    </a:extLst>
                  </a:tr>
                  <a:tr h="598869">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6</a:t>
                          </a: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LeftArc</a:t>
                          </a:r>
                          <a:r>
                            <a:rPr lang="zh-CN" sz="2000">
                              <a:effectLst/>
                              <a:latin typeface="Cambria" panose="02040503050406030204" pitchFamily="18" charset="0"/>
                              <a:ea typeface="SimSun" panose="02010600030101010101" pitchFamily="2" charset="-122"/>
                              <a:cs typeface="Times New Roman" panose="02020603050405020304" pitchFamily="18" charset="0"/>
                            </a:rPr>
                            <a:t>（</a:t>
                          </a:r>
                          <a:r>
                            <a:rPr lang="en-US" sz="2000">
                              <a:effectLst/>
                              <a:latin typeface="SimSun" panose="02010600030101010101" pitchFamily="2" charset="-122"/>
                              <a:ea typeface="SimSun" panose="02010600030101010101" pitchFamily="2" charset="-122"/>
                              <a:cs typeface="Times New Roman" panose="02020603050405020304" pitchFamily="18" charset="0"/>
                            </a:rPr>
                            <a:t>核心</a:t>
                          </a:r>
                          <a:r>
                            <a:rPr lang="zh-CN" sz="2000">
                              <a:effectLst/>
                              <a:latin typeface="Cambria" panose="02040503050406030204" pitchFamily="18" charset="0"/>
                              <a:ea typeface="SimSun" panose="02010600030101010101" pitchFamily="2" charset="-122"/>
                              <a:cs typeface="Times New Roman" panose="02020603050405020304" pitchFamily="18" charset="0"/>
                            </a:rPr>
                            <a:t>）</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a:t>
                          </a: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5"/>
                          <a:stretch>
                            <a:fillRect l="-214634" t="-578723" r="-203659" b="-6383"/>
                          </a:stretch>
                        </a:blipFill>
                      </a:tcPr>
                    </a:tc>
                    <a:tc>
                      <a:txBody>
                        <a:bodyPr/>
                        <a:lstStyle/>
                        <a:p>
                          <a:endParaRPr lang="en-US"/>
                        </a:p>
                      </a:txBody>
                      <a:tcPr marL="68580" marR="68580" marT="0" marB="0">
                        <a:lnL>
                          <a:noFill/>
                        </a:lnL>
                        <a:lnR>
                          <a:noFill/>
                        </a:lnR>
                        <a:lnT>
                          <a:noFill/>
                        </a:lnT>
                        <a:lnB>
                          <a:noFill/>
                        </a:lnB>
                        <a:blipFill>
                          <a:blip r:embed="rId5"/>
                          <a:stretch>
                            <a:fillRect l="-154491" t="-578723" b="-6383"/>
                          </a:stretch>
                        </a:blipFill>
                      </a:tcPr>
                    </a:tc>
                    <a:extLst>
                      <a:ext uri="{0D108BD9-81ED-4DB2-BD59-A6C34878D82A}">
                        <a16:rowId xmlns:a16="http://schemas.microsoft.com/office/drawing/2014/main" val="71424040"/>
                      </a:ext>
                    </a:extLst>
                  </a:tr>
                </a:tbl>
              </a:graphicData>
            </a:graphic>
          </p:graphicFrame>
        </mc:Fallback>
      </mc:AlternateContent>
      <p:sp>
        <p:nvSpPr>
          <p:cNvPr id="6" name="Rectangle 5">
            <a:extLst>
              <a:ext uri="{FF2B5EF4-FFF2-40B4-BE49-F238E27FC236}">
                <a16:creationId xmlns:a16="http://schemas.microsoft.com/office/drawing/2014/main" id="{2B0FA782-34A3-D842-AD7E-67CD87FD6FCC}"/>
              </a:ext>
            </a:extLst>
          </p:cNvPr>
          <p:cNvSpPr/>
          <p:nvPr/>
        </p:nvSpPr>
        <p:spPr>
          <a:xfrm>
            <a:off x="3065612" y="1585001"/>
            <a:ext cx="5822235" cy="369332"/>
          </a:xfrm>
          <a:prstGeom prst="rect">
            <a:avLst/>
          </a:prstGeom>
        </p:spPr>
        <p:txBody>
          <a:bodyPr wrap="none">
            <a:spAutoFit/>
          </a:bodyPr>
          <a:lstStyle/>
          <a:p>
            <a:pPr>
              <a:spcBef>
                <a:spcPts val="900"/>
              </a:spcBef>
              <a:spcAft>
                <a:spcPts val="900"/>
              </a:spcAft>
            </a:pPr>
            <a:r>
              <a:rPr lang="zh-CN" altLang="en-US" b="1" dirty="0">
                <a:latin typeface="Cambria" panose="02040503050406030204" pitchFamily="18" charset="0"/>
                <a:ea typeface="SimSun" panose="02010600030101010101" pitchFamily="2" charset="-122"/>
                <a:cs typeface="Times New Roman" panose="02020603050405020304" pitchFamily="18" charset="0"/>
              </a:rPr>
              <a:t>表</a:t>
            </a:r>
            <a:r>
              <a:rPr lang="en-US" b="1" dirty="0">
                <a:latin typeface="Cambria" panose="02040503050406030204" pitchFamily="18" charset="0"/>
                <a:ea typeface="SimSun" panose="02010600030101010101" pitchFamily="2" charset="-122"/>
                <a:cs typeface="Times New Roman" panose="02020603050405020304" pitchFamily="18" charset="0"/>
              </a:rPr>
              <a:t>12-6 </a:t>
            </a:r>
            <a:r>
              <a:rPr lang="en-US" b="1" dirty="0">
                <a:latin typeface="SimSun" panose="02010600030101010101" pitchFamily="2" charset="-122"/>
                <a:ea typeface="SimSun" panose="02010600030101010101" pitchFamily="2" charset="-122"/>
                <a:cs typeface="Times New Roman" panose="02020603050405020304" pitchFamily="18" charset="0"/>
              </a:rPr>
              <a:t>“</a:t>
            </a:r>
            <a:r>
              <a:rPr lang="zh-CN" altLang="en-US" b="1" dirty="0">
                <a:latin typeface="Cambria" panose="02040503050406030204" pitchFamily="18" charset="0"/>
                <a:ea typeface="SimSun" panose="02010600030101010101" pitchFamily="2" charset="-122"/>
                <a:cs typeface="Times New Roman" panose="02020603050405020304" pitchFamily="18" charset="0"/>
              </a:rPr>
              <a:t>人 吃 鱼</a:t>
            </a:r>
            <a:r>
              <a:rPr lang="en-US" b="1" dirty="0">
                <a:latin typeface="SimSun" panose="02010600030101010101" pitchFamily="2" charset="-122"/>
                <a:ea typeface="SimSun" panose="02010600030101010101" pitchFamily="2" charset="-122"/>
                <a:cs typeface="Times New Roman" panose="02020603050405020304" pitchFamily="18" charset="0"/>
              </a:rPr>
              <a:t>”</a:t>
            </a:r>
            <a:r>
              <a:rPr lang="zh-CN" altLang="en-US" b="1" dirty="0">
                <a:latin typeface="Cambria" panose="02040503050406030204" pitchFamily="18" charset="0"/>
                <a:ea typeface="SimSun" panose="02010600030101010101" pitchFamily="2" charset="-122"/>
                <a:cs typeface="Times New Roman" panose="02020603050405020304" pitchFamily="18" charset="0"/>
              </a:rPr>
              <a:t>在</a:t>
            </a:r>
            <a:r>
              <a:rPr lang="en-US" b="1" dirty="0">
                <a:latin typeface="Cambria" panose="02040503050406030204" pitchFamily="18" charset="0"/>
                <a:ea typeface="SimSun" panose="02010600030101010101" pitchFamily="2" charset="-122"/>
                <a:cs typeface="Times New Roman" panose="02020603050405020304" pitchFamily="18" charset="0"/>
              </a:rPr>
              <a:t>Arc-Eager</a:t>
            </a:r>
            <a:r>
              <a:rPr lang="zh-CN" altLang="en-US" b="1" dirty="0">
                <a:latin typeface="Cambria" panose="02040503050406030204" pitchFamily="18" charset="0"/>
                <a:ea typeface="SimSun" panose="02010600030101010101" pitchFamily="2" charset="-122"/>
                <a:cs typeface="Times New Roman" panose="02020603050405020304" pitchFamily="18" charset="0"/>
              </a:rPr>
              <a:t>转移系统中的分析过程</a:t>
            </a:r>
            <a:endParaRPr lang="en-US" dirty="0">
              <a:latin typeface="Cambria" panose="02040503050406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65498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12.4.2 </a:t>
            </a:r>
            <a:r>
              <a:rPr lang="zh-CN" altLang="en-US" b="1" dirty="0"/>
              <a:t>特征提取</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将单词记作</a:t>
                </a:r>
                <a14:m>
                  <m:oMath xmlns:m="http://schemas.openxmlformats.org/officeDocument/2006/math">
                    <m:r>
                      <a:rPr lang="en-US" i="1">
                        <a:latin typeface="Cambria Math" panose="02040503050406030204" pitchFamily="18" charset="0"/>
                        <a:cs typeface="Times New Roman" panose="02020603050405020304" pitchFamily="18" charset="0"/>
                      </a:rPr>
                      <m:t>𝑤</m:t>
                    </m:r>
                  </m:oMath>
                </a14:m>
                <a:r>
                  <a:rPr lang="zh-CN" altLang="en-US" dirty="0">
                    <a:latin typeface="Cambria" panose="02040503050406030204" pitchFamily="18" charset="0"/>
                    <a:cs typeface="Times New Roman" panose="02020603050405020304" pitchFamily="18" charset="0"/>
                  </a:rPr>
                  <a:t>，词性记作</a:t>
                </a:r>
                <a14:m>
                  <m:oMath xmlns:m="http://schemas.openxmlformats.org/officeDocument/2006/math">
                    <m:r>
                      <a:rPr lang="en-US" i="1">
                        <a:latin typeface="Cambria Math" panose="02040503050406030204" pitchFamily="18" charset="0"/>
                        <a:cs typeface="Times New Roman" panose="02020603050405020304" pitchFamily="18" charset="0"/>
                      </a:rPr>
                      <m:t>𝑝</m:t>
                    </m:r>
                  </m:oMath>
                </a14:m>
                <a:r>
                  <a:rPr lang="zh-CN" altLang="en-US" dirty="0">
                    <a:latin typeface="Cambria" panose="02040503050406030204" pitchFamily="18" charset="0"/>
                    <a:cs typeface="Times New Roman" panose="02020603050405020304" pitchFamily="18" charset="0"/>
                  </a:rPr>
                  <a:t>，栈中第</a:t>
                </a:r>
                <a14:m>
                  <m:oMath xmlns:m="http://schemas.openxmlformats.org/officeDocument/2006/math">
                    <m:r>
                      <a:rPr lang="en-US" i="1">
                        <a:latin typeface="Cambria Math" panose="02040503050406030204" pitchFamily="18" charset="0"/>
                        <a:cs typeface="Times New Roman" panose="02020603050405020304" pitchFamily="18" charset="0"/>
                      </a:rPr>
                      <m:t>𝑖</m:t>
                    </m:r>
                  </m:oMath>
                </a14:m>
                <a:r>
                  <a:rPr lang="zh-CN" altLang="en-US" dirty="0">
                    <a:latin typeface="Cambria" panose="02040503050406030204" pitchFamily="18" charset="0"/>
                    <a:cs typeface="Times New Roman" panose="02020603050405020304" pitchFamily="18" charset="0"/>
                  </a:rPr>
                  <a:t>个单词记作</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cs typeface="Times New Roman" panose="02020603050405020304" pitchFamily="18" charset="0"/>
                          </a:rPr>
                          <m:t>𝜎</m:t>
                        </m:r>
                      </m:e>
                      <m:sub>
                        <m:r>
                          <a:rPr lang="en-US" i="1">
                            <a:latin typeface="Cambria Math" panose="02040503050406030204" pitchFamily="18" charset="0"/>
                            <a:cs typeface="Times New Roman" panose="02020603050405020304" pitchFamily="18" charset="0"/>
                          </a:rPr>
                          <m:t>𝑖</m:t>
                        </m:r>
                      </m:sub>
                    </m:sSub>
                  </m:oMath>
                </a14:m>
                <a:r>
                  <a:rPr lang="zh-CN" altLang="en-US" dirty="0">
                    <a:latin typeface="Cambria" panose="02040503050406030204" pitchFamily="18" charset="0"/>
                    <a:cs typeface="Times New Roman" panose="02020603050405020304" pitchFamily="18" charset="0"/>
                  </a:rPr>
                  <a:t>，队列中第</a:t>
                </a:r>
                <a14:m>
                  <m:oMath xmlns:m="http://schemas.openxmlformats.org/officeDocument/2006/math">
                    <m:r>
                      <a:rPr lang="en-US" i="1">
                        <a:latin typeface="Cambria Math" panose="02040503050406030204" pitchFamily="18" charset="0"/>
                        <a:cs typeface="Times New Roman" panose="02020603050405020304" pitchFamily="18" charset="0"/>
                      </a:rPr>
                      <m:t>𝑗</m:t>
                    </m:r>
                  </m:oMath>
                </a14:m>
                <a:r>
                  <a:rPr lang="zh-CN" altLang="en-US" dirty="0">
                    <a:latin typeface="Cambria" panose="02040503050406030204" pitchFamily="18" charset="0"/>
                    <a:cs typeface="Times New Roman" panose="02020603050405020304" pitchFamily="18" charset="0"/>
                  </a:rPr>
                  <a:t>个单词记作</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cs typeface="Times New Roman" panose="02020603050405020304" pitchFamily="18" charset="0"/>
                          </a:rPr>
                          <m:t>𝛽</m:t>
                        </m:r>
                      </m:e>
                      <m:sub>
                        <m:r>
                          <a:rPr lang="en-US" i="1">
                            <a:latin typeface="Cambria Math" panose="02040503050406030204" pitchFamily="18" charset="0"/>
                            <a:cs typeface="Times New Roman" panose="02020603050405020304" pitchFamily="18" charset="0"/>
                          </a:rPr>
                          <m:t>𝑗</m:t>
                        </m:r>
                      </m:sub>
                    </m:sSub>
                  </m:oMath>
                </a14:m>
                <a:r>
                  <a:rPr lang="zh-CN" altLang="en-US" dirty="0">
                    <a:latin typeface="Cambria" panose="02040503050406030204" pitchFamily="18" charset="0"/>
                    <a:cs typeface="Times New Roman" panose="02020603050405020304" pitchFamily="18" charset="0"/>
                  </a:rPr>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cs typeface="Times New Roman" panose="02020603050405020304" pitchFamily="18" charset="0"/>
                          </a:rPr>
                          <m:t>𝑤</m:t>
                        </m:r>
                      </m:e>
                      <m:sub>
                        <m:r>
                          <a:rPr lang="en-US" i="1">
                            <a:latin typeface="Cambria Math" panose="02040503050406030204" pitchFamily="18" charset="0"/>
                            <a:cs typeface="Times New Roman" panose="02020603050405020304" pitchFamily="18" charset="0"/>
                          </a:rPr>
                          <m:t>𝑖</m:t>
                        </m:r>
                      </m:sub>
                    </m:sSub>
                  </m:oMath>
                </a14:m>
                <a:r>
                  <a:rPr lang="zh-CN" altLang="en-US" dirty="0">
                    <a:latin typeface="Cambria" panose="02040503050406030204" pitchFamily="18" charset="0"/>
                    <a:cs typeface="Times New Roman" panose="02020603050405020304" pitchFamily="18" charset="0"/>
                  </a:rPr>
                  <a:t>的左右子节点分别记作</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cs typeface="Times New Roman" panose="02020603050405020304" pitchFamily="18" charset="0"/>
                          </a:rPr>
                          <m:t>𝑤</m:t>
                        </m:r>
                      </m:e>
                      <m:sub>
                        <m:r>
                          <a:rPr lang="en-US" i="1">
                            <a:latin typeface="Cambria Math" panose="02040503050406030204" pitchFamily="18" charset="0"/>
                            <a:cs typeface="Times New Roman" panose="02020603050405020304" pitchFamily="18" charset="0"/>
                          </a:rPr>
                          <m:t>𝑖𝑙</m:t>
                        </m:r>
                      </m:sub>
                    </m:sSub>
                  </m:oMath>
                </a14:m>
                <a:r>
                  <a:rPr lang="zh-CN" altLang="en-US" dirty="0">
                    <a:latin typeface="Cambria" panose="02040503050406030204" pitchFamily="18" charset="0"/>
                    <a:cs typeface="Times New Roman" panose="02020603050405020304" pitchFamily="18" charset="0"/>
                  </a:rPr>
                  <a:t>和</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cs typeface="Times New Roman" panose="02020603050405020304" pitchFamily="18" charset="0"/>
                          </a:rPr>
                          <m:t>𝑤</m:t>
                        </m:r>
                      </m:e>
                      <m:sub>
                        <m:r>
                          <a:rPr lang="en-US" i="1">
                            <a:latin typeface="Cambria Math" panose="02040503050406030204" pitchFamily="18" charset="0"/>
                            <a:cs typeface="Times New Roman" panose="02020603050405020304" pitchFamily="18" charset="0"/>
                          </a:rPr>
                          <m:t>𝑖𝑟</m:t>
                        </m:r>
                      </m:sub>
                    </m:sSub>
                  </m:oMath>
                </a14:m>
                <a:endParaRPr lang="en-US" dirty="0">
                  <a:latin typeface="Cambria" panose="020405030504060302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82579F66-77CA-6241-879A-F8EF6F45587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965" t="-3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2A27EBD-F4F9-414A-9F29-9FA7836B5E93}"/>
                  </a:ext>
                </a:extLst>
              </p:cNvPr>
              <p:cNvGraphicFramePr>
                <a:graphicFrameLocks noGrp="1"/>
              </p:cNvGraphicFramePr>
              <p:nvPr>
                <p:extLst>
                  <p:ext uri="{D42A27DB-BD31-4B8C-83A1-F6EECF244321}">
                    <p14:modId xmlns:p14="http://schemas.microsoft.com/office/powerpoint/2010/main" val="1483889151"/>
                  </p:ext>
                </p:extLst>
              </p:nvPr>
            </p:nvGraphicFramePr>
            <p:xfrm>
              <a:off x="838200" y="3216275"/>
              <a:ext cx="10515600" cy="3276600"/>
            </p:xfrm>
            <a:graphic>
              <a:graphicData uri="http://schemas.openxmlformats.org/drawingml/2006/table">
                <a:tbl>
                  <a:tblPr firstRow="1" firstCol="1" lastRow="1" lastCol="1"/>
                  <a:tblGrid>
                    <a:gridCol w="5257800">
                      <a:extLst>
                        <a:ext uri="{9D8B030D-6E8A-4147-A177-3AD203B41FA5}">
                          <a16:colId xmlns:a16="http://schemas.microsoft.com/office/drawing/2014/main" val="2071310761"/>
                        </a:ext>
                      </a:extLst>
                    </a:gridCol>
                    <a:gridCol w="5257800">
                      <a:extLst>
                        <a:ext uri="{9D8B030D-6E8A-4147-A177-3AD203B41FA5}">
                          <a16:colId xmlns:a16="http://schemas.microsoft.com/office/drawing/2014/main" val="2692218687"/>
                        </a:ext>
                      </a:extLst>
                    </a:gridCol>
                  </a:tblGrid>
                  <a:tr h="0">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分组</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特征模板</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805581"/>
                      </a:ext>
                    </a:extLst>
                  </a:tr>
                  <a:tr h="0">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单个单词的特征</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p>
                          <a:pPr algn="ctr">
                            <a:spcBef>
                              <a:spcPts val="180"/>
                            </a:spcBef>
                            <a:spcAft>
                              <a:spcPts val="18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3928167"/>
                      </a:ext>
                    </a:extLst>
                  </a:tr>
                  <a:tr h="0">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两个单词的组合特征</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p>
                          <a:pPr algn="ctr">
                            <a:spcBef>
                              <a:spcPts val="180"/>
                            </a:spcBef>
                            <a:spcAft>
                              <a:spcPts val="18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p>
                          <a:pPr algn="ctr">
                            <a:spcBef>
                              <a:spcPts val="180"/>
                            </a:spcBef>
                            <a:spcAft>
                              <a:spcPts val="18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𝑤</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p>
                          <a:pPr algn="ctr">
                            <a:spcBef>
                              <a:spcPts val="180"/>
                            </a:spcBef>
                            <a:spcAft>
                              <a:spcPts val="18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453662657"/>
                      </a:ext>
                    </a:extLst>
                  </a:tr>
                  <a:tr h="0">
                    <a:tc>
                      <a:txBody>
                        <a:bodyPr/>
                        <a:lstStyle/>
                        <a:p>
                          <a:pPr algn="ctr">
                            <a:spcBef>
                              <a:spcPts val="180"/>
                            </a:spcBef>
                            <a:spcAft>
                              <a:spcPts val="180"/>
                            </a:spcAft>
                          </a:pPr>
                          <a:r>
                            <a:rPr lang="en-US" sz="2000" dirty="0" err="1">
                              <a:effectLst/>
                              <a:latin typeface="SimSun" panose="02010600030101010101" pitchFamily="2" charset="-122"/>
                              <a:ea typeface="SimSun" panose="02010600030101010101" pitchFamily="2" charset="-122"/>
                              <a:cs typeface="Times New Roman" panose="02020603050405020304" pitchFamily="18" charset="0"/>
                            </a:rPr>
                            <a:t>三个单词的组合特征</a:t>
                          </a:r>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spcBef>
                              <a:spcPts val="180"/>
                            </a:spcBef>
                            <a:spcAft>
                              <a:spcPts val="18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p>
                          <a:pPr algn="ctr">
                            <a:spcBef>
                              <a:spcPts val="180"/>
                            </a:spcBef>
                            <a:spcAft>
                              <a:spcPts val="18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r>
                                      <a:rPr lang="en-US" sz="2000" i="1">
                                        <a:effectLst/>
                                        <a:latin typeface="Cambria Math" panose="02040503050406030204" pitchFamily="18" charset="0"/>
                                        <a:ea typeface="SimSun" panose="02010600030101010101" pitchFamily="2" charset="-122"/>
                                        <a:cs typeface="Times New Roman" panose="02020603050405020304" pitchFamily="18" charset="0"/>
                                      </a:rPr>
                                      <m:t>h</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p>
                          <a:pPr algn="ctr">
                            <a:spcBef>
                              <a:spcPts val="180"/>
                            </a:spcBef>
                            <a:spcAft>
                              <a:spcPts val="18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𝑟</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𝑙</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010321991"/>
                      </a:ext>
                    </a:extLst>
                  </a:tr>
                </a:tbl>
              </a:graphicData>
            </a:graphic>
          </p:graphicFrame>
        </mc:Choice>
        <mc:Fallback xmlns="">
          <p:graphicFrame>
            <p:nvGraphicFramePr>
              <p:cNvPr id="5" name="Table 4">
                <a:extLst>
                  <a:ext uri="{FF2B5EF4-FFF2-40B4-BE49-F238E27FC236}">
                    <a16:creationId xmlns:a16="http://schemas.microsoft.com/office/drawing/2014/main" id="{92A27EBD-F4F9-414A-9F29-9FA7836B5E93}"/>
                  </a:ext>
                </a:extLst>
              </p:cNvPr>
              <p:cNvGraphicFramePr>
                <a:graphicFrameLocks noGrp="1"/>
              </p:cNvGraphicFramePr>
              <p:nvPr>
                <p:extLst>
                  <p:ext uri="{D42A27DB-BD31-4B8C-83A1-F6EECF244321}">
                    <p14:modId xmlns:p14="http://schemas.microsoft.com/office/powerpoint/2010/main" val="1483889151"/>
                  </p:ext>
                </p:extLst>
              </p:nvPr>
            </p:nvGraphicFramePr>
            <p:xfrm>
              <a:off x="838200" y="3216275"/>
              <a:ext cx="10515600" cy="3276600"/>
            </p:xfrm>
            <a:graphic>
              <a:graphicData uri="http://schemas.openxmlformats.org/drawingml/2006/table">
                <a:tbl>
                  <a:tblPr firstRow="1" firstCol="1" lastRow="1" lastCol="1"/>
                  <a:tblGrid>
                    <a:gridCol w="5257800">
                      <a:extLst>
                        <a:ext uri="{9D8B030D-6E8A-4147-A177-3AD203B41FA5}">
                          <a16:colId xmlns:a16="http://schemas.microsoft.com/office/drawing/2014/main" val="2071310761"/>
                        </a:ext>
                      </a:extLst>
                    </a:gridCol>
                    <a:gridCol w="5257800">
                      <a:extLst>
                        <a:ext uri="{9D8B030D-6E8A-4147-A177-3AD203B41FA5}">
                          <a16:colId xmlns:a16="http://schemas.microsoft.com/office/drawing/2014/main" val="2692218687"/>
                        </a:ext>
                      </a:extLst>
                    </a:gridCol>
                  </a:tblGrid>
                  <a:tr h="304800">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分组</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特征模板</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805581"/>
                      </a:ext>
                    </a:extLst>
                  </a:tr>
                  <a:tr h="660400">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单个单词的特征</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6"/>
                          <a:stretch>
                            <a:fillRect l="-100242" t="-59615" b="-361538"/>
                          </a:stretch>
                        </a:blipFill>
                      </a:tcPr>
                    </a:tc>
                    <a:extLst>
                      <a:ext uri="{0D108BD9-81ED-4DB2-BD59-A6C34878D82A}">
                        <a16:rowId xmlns:a16="http://schemas.microsoft.com/office/drawing/2014/main" val="393928167"/>
                      </a:ext>
                    </a:extLst>
                  </a:tr>
                  <a:tr h="1320800">
                    <a:tc>
                      <a:txBody>
                        <a:bodyPr/>
                        <a:lstStyle/>
                        <a:p>
                          <a:pPr algn="ct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两个单词的组合特征</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6"/>
                          <a:stretch>
                            <a:fillRect l="-100242" t="-79048" b="-79048"/>
                          </a:stretch>
                        </a:blipFill>
                      </a:tcPr>
                    </a:tc>
                    <a:extLst>
                      <a:ext uri="{0D108BD9-81ED-4DB2-BD59-A6C34878D82A}">
                        <a16:rowId xmlns:a16="http://schemas.microsoft.com/office/drawing/2014/main" val="1453662657"/>
                      </a:ext>
                    </a:extLst>
                  </a:tr>
                  <a:tr h="990600">
                    <a:tc>
                      <a:txBody>
                        <a:bodyPr/>
                        <a:lstStyle/>
                        <a:p>
                          <a:pPr algn="ctr">
                            <a:spcBef>
                              <a:spcPts val="180"/>
                            </a:spcBef>
                            <a:spcAft>
                              <a:spcPts val="180"/>
                            </a:spcAft>
                          </a:pPr>
                          <a:r>
                            <a:rPr lang="en-US" sz="2000" dirty="0" err="1">
                              <a:effectLst/>
                              <a:latin typeface="SimSun" panose="02010600030101010101" pitchFamily="2" charset="-122"/>
                              <a:ea typeface="SimSun" panose="02010600030101010101" pitchFamily="2" charset="-122"/>
                              <a:cs typeface="Times New Roman" panose="02020603050405020304" pitchFamily="18" charset="0"/>
                            </a:rPr>
                            <a:t>三个单词的组合特征</a:t>
                          </a:r>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6"/>
                          <a:stretch>
                            <a:fillRect l="-100242" t="-241026" b="-6410"/>
                          </a:stretch>
                        </a:blipFill>
                      </a:tcPr>
                    </a:tc>
                    <a:extLst>
                      <a:ext uri="{0D108BD9-81ED-4DB2-BD59-A6C34878D82A}">
                        <a16:rowId xmlns:a16="http://schemas.microsoft.com/office/drawing/2014/main" val="3010321991"/>
                      </a:ext>
                    </a:extLst>
                  </a:tr>
                </a:tbl>
              </a:graphicData>
            </a:graphic>
          </p:graphicFrame>
        </mc:Fallback>
      </mc:AlternateContent>
      <p:sp>
        <p:nvSpPr>
          <p:cNvPr id="6" name="Rectangle 5">
            <a:extLst>
              <a:ext uri="{FF2B5EF4-FFF2-40B4-BE49-F238E27FC236}">
                <a16:creationId xmlns:a16="http://schemas.microsoft.com/office/drawing/2014/main" id="{DB04F552-2D60-184B-B857-4609FC5F46BA}"/>
              </a:ext>
            </a:extLst>
          </p:cNvPr>
          <p:cNvSpPr/>
          <p:nvPr/>
        </p:nvSpPr>
        <p:spPr>
          <a:xfrm>
            <a:off x="4107314" y="2779475"/>
            <a:ext cx="3977371" cy="369332"/>
          </a:xfrm>
          <a:prstGeom prst="rect">
            <a:avLst/>
          </a:prstGeom>
        </p:spPr>
        <p:txBody>
          <a:bodyPr wrap="none">
            <a:spAutoFit/>
          </a:bodyPr>
          <a:lstStyle/>
          <a:p>
            <a:pPr>
              <a:spcBef>
                <a:spcPts val="900"/>
              </a:spcBef>
              <a:spcAft>
                <a:spcPts val="900"/>
              </a:spcAft>
            </a:pPr>
            <a:r>
              <a:rPr lang="zh-CN" altLang="en-US" b="1" dirty="0">
                <a:latin typeface="Cambria" panose="02040503050406030204" pitchFamily="18" charset="0"/>
                <a:ea typeface="SimSun" panose="02010600030101010101" pitchFamily="2" charset="-122"/>
                <a:cs typeface="Times New Roman" panose="02020603050405020304" pitchFamily="18" charset="0"/>
              </a:rPr>
              <a:t>表</a:t>
            </a:r>
            <a:r>
              <a:rPr lang="en-US" b="1" dirty="0">
                <a:latin typeface="Cambria" panose="02040503050406030204" pitchFamily="18" charset="0"/>
                <a:ea typeface="SimSun" panose="02010600030101010101" pitchFamily="2" charset="-122"/>
                <a:cs typeface="Times New Roman" panose="02020603050405020304" pitchFamily="18" charset="0"/>
              </a:rPr>
              <a:t>12-7 </a:t>
            </a:r>
            <a:r>
              <a:rPr lang="zh-CN" altLang="en-US" b="1" dirty="0">
                <a:latin typeface="Cambria" panose="02040503050406030204" pitchFamily="18" charset="0"/>
                <a:ea typeface="SimSun" panose="02010600030101010101" pitchFamily="2" charset="-122"/>
                <a:cs typeface="Times New Roman" panose="02020603050405020304" pitchFamily="18" charset="0"/>
              </a:rPr>
              <a:t>依存句法分析的常用特征模板</a:t>
            </a:r>
            <a:endParaRPr lang="en-US" dirty="0">
              <a:latin typeface="Cambria" panose="02040503050406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29795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12.4.2 </a:t>
            </a:r>
            <a:r>
              <a:rPr lang="zh-CN" altLang="en-US" b="1" dirty="0"/>
              <a:t>特征提取</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定义词表为</a:t>
                </a:r>
                <a14:m>
                  <m:oMath xmlns:m="http://schemas.openxmlformats.org/officeDocument/2006/math">
                    <m:r>
                      <a:rPr lang="en-US" i="1">
                        <a:latin typeface="Cambria Math" panose="02040503050406030204" pitchFamily="18" charset="0"/>
                        <a:cs typeface="Times New Roman" panose="02020603050405020304" pitchFamily="18" charset="0"/>
                      </a:rPr>
                      <m:t>𝒱</m:t>
                    </m:r>
                  </m:oMath>
                </a14:m>
                <a:r>
                  <a:rPr lang="zh-CN" altLang="en-US" dirty="0">
                    <a:latin typeface="Cambria" panose="02040503050406030204" pitchFamily="18" charset="0"/>
                    <a:cs typeface="Times New Roman" panose="02020603050405020304" pitchFamily="18" charset="0"/>
                  </a:rPr>
                  <a:t>、单词</a:t>
                </a:r>
                <a14:m>
                  <m:oMath xmlns:m="http://schemas.openxmlformats.org/officeDocument/2006/math">
                    <m:r>
                      <a:rPr lang="en-US" i="1">
                        <a:latin typeface="Cambria Math" panose="02040503050406030204" pitchFamily="18" charset="0"/>
                        <a:cs typeface="Times New Roman" panose="02020603050405020304" pitchFamily="18" charset="0"/>
                      </a:rPr>
                      <m:t>𝑤</m:t>
                    </m:r>
                  </m:oMath>
                </a14:m>
                <a:r>
                  <a:rPr lang="zh-CN" altLang="en-US" dirty="0">
                    <a:latin typeface="Cambria" panose="02040503050406030204" pitchFamily="18" charset="0"/>
                    <a:cs typeface="Times New Roman" panose="02020603050405020304" pitchFamily="18" charset="0"/>
                  </a:rPr>
                  <a:t>的簇为</a:t>
                </a:r>
                <a14:m>
                  <m:oMath xmlns:m="http://schemas.openxmlformats.org/officeDocument/2006/math">
                    <m:r>
                      <a:rPr lang="en-US" i="1">
                        <a:latin typeface="Cambria Math" panose="02040503050406030204" pitchFamily="18" charset="0"/>
                        <a:cs typeface="Times New Roman" panose="02020603050405020304" pitchFamily="18" charset="0"/>
                      </a:rPr>
                      <m:t>𝐶</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𝑤</m:t>
                        </m:r>
                      </m:e>
                    </m:d>
                  </m:oMath>
                </a14:m>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Brown</a:t>
                </a:r>
                <a:r>
                  <a:rPr lang="zh-CN" altLang="en-US" dirty="0">
                    <a:latin typeface="Cambria" panose="02040503050406030204" pitchFamily="18" charset="0"/>
                    <a:cs typeface="Times New Roman" panose="02020603050405020304" pitchFamily="18" charset="0"/>
                  </a:rPr>
                  <a:t>聚类算法尝试找出一个将词表划分为</a:t>
                </a:r>
                <a14:m>
                  <m:oMath xmlns:m="http://schemas.openxmlformats.org/officeDocument/2006/math">
                    <m:r>
                      <a:rPr lang="en-US" i="1">
                        <a:latin typeface="Cambria Math" panose="02040503050406030204" pitchFamily="18" charset="0"/>
                        <a:cs typeface="Times New Roman" panose="02020603050405020304" pitchFamily="18" charset="0"/>
                      </a:rPr>
                      <m:t>𝑘</m:t>
                    </m:r>
                  </m:oMath>
                </a14:m>
                <a:r>
                  <a:rPr lang="zh-CN" altLang="en-US" dirty="0">
                    <a:latin typeface="Cambria" panose="02040503050406030204" pitchFamily="18" charset="0"/>
                    <a:cs typeface="Times New Roman" panose="02020603050405020304" pitchFamily="18" charset="0"/>
                  </a:rPr>
                  <a:t>个簇的映射</a:t>
                </a:r>
                <a14:m>
                  <m:oMath xmlns:m="http://schemas.openxmlformats.org/officeDocument/2006/math">
                    <m:r>
                      <a:rPr lang="en-US" i="1">
                        <a:latin typeface="Cambria Math" panose="02040503050406030204" pitchFamily="18" charset="0"/>
                        <a:cs typeface="Times New Roman" panose="02020603050405020304" pitchFamily="18" charset="0"/>
                      </a:rPr>
                      <m:t>𝐶</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𝒱</m:t>
                    </m:r>
                    <m:r>
                      <a:rPr lang="en-US" i="1">
                        <a:latin typeface="Cambria Math" panose="02040503050406030204" pitchFamily="18" charset="0"/>
                        <a:cs typeface="Times New Roman" panose="02020603050405020304" pitchFamily="18" charset="0"/>
                      </a:rPr>
                      <m:t>→{1,2,…,</m:t>
                    </m:r>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oMath>
                </a14:m>
                <a:r>
                  <a:rPr lang="zh-CN" altLang="en-US" dirty="0">
                    <a:latin typeface="Cambria" panose="02040503050406030204" pitchFamily="18" charset="0"/>
                    <a:cs typeface="Times New Roman" panose="02020603050405020304" pitchFamily="18" charset="0"/>
                  </a:rPr>
                  <a:t>，使得语料库在下列语言模型下的似然概率最高：</a:t>
                </a:r>
                <a:endParaRPr lang="en-US" dirty="0">
                  <a:latin typeface="Cambria" panose="020405030504060302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82579F66-77CA-6241-879A-F8EF6F45587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965" t="-3216" r="-12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86C60402-7E20-AB45-8E0F-54893A2DC2B7}"/>
              </a:ext>
            </a:extLst>
          </p:cNvPr>
          <p:cNvPicPr>
            <a:picLocks noChangeAspect="1"/>
          </p:cNvPicPr>
          <p:nvPr/>
        </p:nvPicPr>
        <p:blipFill>
          <a:blip r:embed="rId6"/>
          <a:stretch>
            <a:fillRect/>
          </a:stretch>
        </p:blipFill>
        <p:spPr>
          <a:xfrm>
            <a:off x="838199" y="3429000"/>
            <a:ext cx="10515601" cy="1589174"/>
          </a:xfrm>
          <a:prstGeom prst="rect">
            <a:avLst/>
          </a:prstGeom>
        </p:spPr>
      </p:pic>
    </p:spTree>
    <p:extLst>
      <p:ext uri="{BB962C8B-B14F-4D97-AF65-F5344CB8AC3E}">
        <p14:creationId xmlns:p14="http://schemas.microsoft.com/office/powerpoint/2010/main" val="2308646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12.4.2 </a:t>
            </a:r>
            <a:r>
              <a:rPr lang="zh-CN" altLang="en-US" b="1" dirty="0"/>
              <a:t>特征提取</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en-US" dirty="0">
                    <a:latin typeface="Cambria" panose="02040503050406030204" pitchFamily="18" charset="0"/>
                    <a:cs typeface="Times New Roman" panose="02020603050405020304" pitchFamily="18" charset="0"/>
                  </a:rPr>
                  <a:t>Brown</a:t>
                </a:r>
                <a:r>
                  <a:rPr lang="zh-CN" altLang="en-US" dirty="0">
                    <a:latin typeface="Cambria" panose="02040503050406030204" pitchFamily="18" charset="0"/>
                    <a:cs typeface="Times New Roman" panose="02020603050405020304" pitchFamily="18" charset="0"/>
                  </a:rPr>
                  <a:t>聚类算法采取了如下的迭代式算法逐步优化。</a:t>
                </a:r>
                <a:endParaRPr lang="en-US" dirty="0">
                  <a:latin typeface="Cambria" panose="02040503050406030204" pitchFamily="18" charset="0"/>
                  <a:cs typeface="Times New Roman" panose="02020603050405020304" pitchFamily="18" charset="0"/>
                </a:endParaRPr>
              </a:p>
              <a:p>
                <a:pPr marL="342900" lvl="0" indent="-34290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初始时刻为每个单词分配一个不同的簇。</a:t>
                </a:r>
                <a:endParaRPr lang="en-US" dirty="0">
                  <a:latin typeface="Cambria" panose="02040503050406030204" pitchFamily="18" charset="0"/>
                  <a:cs typeface="Times New Roman" panose="02020603050405020304" pitchFamily="18" charset="0"/>
                </a:endParaRPr>
              </a:p>
              <a:p>
                <a:pPr marL="342900" lvl="0" indent="-34290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运行</a:t>
                </a:r>
                <a14:m>
                  <m:oMath xmlns:m="http://schemas.openxmlformats.org/officeDocument/2006/math">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𝒱</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𝑘</m:t>
                    </m:r>
                  </m:oMath>
                </a14:m>
                <a:r>
                  <a:rPr lang="zh-CN" altLang="en-US" dirty="0">
                    <a:latin typeface="Cambria" panose="02040503050406030204" pitchFamily="18" charset="0"/>
                    <a:cs typeface="Times New Roman" panose="02020603050405020304" pitchFamily="18" charset="0"/>
                  </a:rPr>
                  <a:t>个迭代，每个迭代执行：</a:t>
                </a:r>
                <a:endParaRPr lang="en-US" dirty="0">
                  <a:latin typeface="Cambria" panose="02040503050406030204" pitchFamily="18" charset="0"/>
                  <a:cs typeface="Times New Roman" panose="02020603050405020304" pitchFamily="18" charset="0"/>
                </a:endParaRPr>
              </a:p>
              <a:p>
                <a:pPr marL="742950" lvl="1" indent="-285750">
                  <a:spcAft>
                    <a:spcPts val="1000"/>
                  </a:spcAft>
                  <a:buFont typeface="Wingdings" pitchFamily="2" charset="2"/>
                  <a:buChar char=""/>
                  <a:tabLst>
                    <a:tab pos="457200" algn="l"/>
                  </a:tabLst>
                </a:pPr>
                <a:r>
                  <a:rPr lang="zh-CN" altLang="en-US" dirty="0">
                    <a:latin typeface="Cambria" panose="02040503050406030204" pitchFamily="18" charset="0"/>
                    <a:cs typeface="Times New Roman" panose="02020603050405020304" pitchFamily="18" charset="0"/>
                  </a:rPr>
                  <a:t>挑选两个簇</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𝑐</m:t>
                        </m:r>
                      </m:e>
                      <m:sub>
                        <m:r>
                          <a:rPr lang="en-US" i="1">
                            <a:latin typeface="Cambria Math" panose="02040503050406030204" pitchFamily="18" charset="0"/>
                            <a:cs typeface="Times New Roman" panose="02020603050405020304" pitchFamily="18" charset="0"/>
                          </a:rPr>
                          <m:t>𝑖</m:t>
                        </m:r>
                      </m:sub>
                    </m:sSub>
                  </m:oMath>
                </a14:m>
                <a:r>
                  <a:rPr lang="zh-CN" altLang="en-US" dirty="0">
                    <a:latin typeface="Cambria" panose="02040503050406030204" pitchFamily="18" charset="0"/>
                    <a:cs typeface="Times New Roman" panose="02020603050405020304" pitchFamily="18" charset="0"/>
                  </a:rPr>
                  <a:t>和</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𝑐</m:t>
                        </m:r>
                      </m:e>
                      <m:sub>
                        <m:r>
                          <a:rPr lang="en-US" i="1">
                            <a:latin typeface="Cambria Math" panose="02040503050406030204" pitchFamily="18" charset="0"/>
                            <a:cs typeface="Times New Roman" panose="02020603050405020304" pitchFamily="18" charset="0"/>
                          </a:rPr>
                          <m:t>𝑗</m:t>
                        </m:r>
                      </m:sub>
                    </m:sSub>
                  </m:oMath>
                </a14:m>
                <a:r>
                  <a:rPr lang="zh-CN" altLang="en-US" dirty="0">
                    <a:latin typeface="Cambria" panose="02040503050406030204" pitchFamily="18" charset="0"/>
                    <a:cs typeface="Times New Roman" panose="02020603050405020304" pitchFamily="18" charset="0"/>
                  </a:rPr>
                  <a:t>并将其合并为一个；</a:t>
                </a:r>
                <a:endParaRPr lang="en-US" dirty="0">
                  <a:latin typeface="Cambria" panose="02040503050406030204" pitchFamily="18" charset="0"/>
                  <a:cs typeface="Times New Roman" panose="02020603050405020304" pitchFamily="18" charset="0"/>
                </a:endParaRPr>
              </a:p>
              <a:p>
                <a:pPr marL="742950" lvl="1" indent="-285750">
                  <a:spcAft>
                    <a:spcPts val="1000"/>
                  </a:spcAft>
                  <a:buFont typeface="Wingdings" pitchFamily="2" charset="2"/>
                  <a:buChar char=""/>
                  <a:tabLst>
                    <a:tab pos="457200" algn="l"/>
                  </a:tabLst>
                </a:pPr>
                <a:r>
                  <a:rPr lang="zh-CN" altLang="en-US" dirty="0">
                    <a:latin typeface="Cambria" panose="02040503050406030204" pitchFamily="18" charset="0"/>
                    <a:cs typeface="Times New Roman" panose="02020603050405020304" pitchFamily="18" charset="0"/>
                  </a:rPr>
                  <a:t>枚举所有这样的合并方案，比较得出使式</a:t>
                </a:r>
                <a:r>
                  <a:rPr lang="en-US" dirty="0">
                    <a:latin typeface="Cambria" panose="02040503050406030204" pitchFamily="18" charset="0"/>
                    <a:cs typeface="Times New Roman" panose="02020603050405020304" pitchFamily="18" charset="0"/>
                  </a:rPr>
                  <a:t>(12.1)</a:t>
                </a:r>
                <a:r>
                  <a:rPr lang="zh-CN" altLang="en-US" dirty="0">
                    <a:latin typeface="Cambria" panose="02040503050406030204" pitchFamily="18" charset="0"/>
                    <a:cs typeface="Times New Roman" panose="02020603050405020304" pitchFamily="18" charset="0"/>
                  </a:rPr>
                  <a:t>最大的那种方案并使其生效。</a:t>
                </a:r>
                <a:endParaRPr lang="en-US" dirty="0">
                  <a:latin typeface="Cambria" panose="020405030504060302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82579F66-77CA-6241-879A-F8EF6F45587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1086" t="-3216"/>
                </a:stretch>
              </a:blipFill>
            </p:spPr>
            <p:txBody>
              <a:bodyPr/>
              <a:lstStyle/>
              <a:p>
                <a:r>
                  <a:rPr lang="en-US">
                    <a:noFill/>
                  </a:rPr>
                  <a:t> </a:t>
                </a:r>
              </a:p>
            </p:txBody>
          </p:sp>
        </mc:Fallback>
      </mc:AlternateContent>
    </p:spTree>
    <p:extLst>
      <p:ext uri="{BB962C8B-B14F-4D97-AF65-F5344CB8AC3E}">
        <p14:creationId xmlns:p14="http://schemas.microsoft.com/office/powerpoint/2010/main" val="1971765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12.4.2 </a:t>
            </a:r>
            <a:r>
              <a:rPr lang="zh-CN" altLang="en-US" b="1" dirty="0"/>
              <a:t>特征提取</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fontScale="92500" lnSpcReduction="10000"/>
          </a:bodyPr>
          <a:lstStyle/>
          <a:p>
            <a:pPr>
              <a:spcBef>
                <a:spcPts val="900"/>
              </a:spcBef>
              <a:spcAft>
                <a:spcPts val="900"/>
              </a:spcAft>
            </a:pPr>
            <a:r>
              <a:rPr lang="en-US" sz="3200" dirty="0">
                <a:latin typeface="Cambria" panose="02040503050406030204" pitchFamily="18" charset="0"/>
                <a:cs typeface="Times New Roman" panose="02020603050405020304" pitchFamily="18" charset="0"/>
              </a:rPr>
              <a:t>Brown</a:t>
            </a:r>
            <a:r>
              <a:rPr lang="zh-CN" altLang="en-US" sz="3200" dirty="0">
                <a:latin typeface="Cambria" panose="02040503050406030204" pitchFamily="18" charset="0"/>
                <a:cs typeface="Times New Roman" panose="02020603050405020304" pitchFamily="18" charset="0"/>
              </a:rPr>
              <a:t>聚类的结果中的一个片段如下：</a:t>
            </a:r>
            <a:endParaRPr lang="en-US" sz="3200" dirty="0">
              <a:latin typeface="Cambria" panose="02040503050406030204" pitchFamily="18" charset="0"/>
              <a:cs typeface="Times New Roman" panose="02020603050405020304" pitchFamily="18" charset="0"/>
            </a:endParaRPr>
          </a:p>
          <a:p>
            <a:pPr latinLnBrk="1">
              <a:spcAft>
                <a:spcPts val="1000"/>
              </a:spcAft>
            </a:pPr>
            <a:r>
              <a:rPr lang="en-US" dirty="0">
                <a:latin typeface="Consolas" panose="020B0609020204030204" pitchFamily="49" charset="0"/>
                <a:cs typeface="Times New Roman" panose="02020603050405020304" pitchFamily="18" charset="0"/>
              </a:rPr>
              <a:t>10011010000	</a:t>
            </a:r>
            <a:r>
              <a:rPr lang="zh-CN" altLang="en-US" dirty="0">
                <a:latin typeface="Consolas" panose="020B0609020204030204" pitchFamily="49" charset="0"/>
                <a:cs typeface="Times New Roman" panose="02020603050405020304" pitchFamily="18" charset="0"/>
              </a:rPr>
              <a:t>攻击机</a:t>
            </a:r>
            <a:r>
              <a:rPr lang="en-US" dirty="0">
                <a:latin typeface="Consolas" panose="020B0609020204030204" pitchFamily="49" charset="0"/>
                <a:cs typeface="Times New Roman" panose="02020603050405020304" pitchFamily="18" charset="0"/>
              </a:rPr>
              <a:t>	</a:t>
            </a:r>
            <a:br>
              <a:rPr lang="en-US" dirty="0">
                <a:latin typeface="Consolas" panose="020B0609020204030204" pitchFamily="49" charset="0"/>
                <a:cs typeface="Times New Roman" panose="02020603050405020304" pitchFamily="18" charset="0"/>
              </a:rPr>
            </a:br>
            <a:r>
              <a:rPr lang="en-US" dirty="0">
                <a:latin typeface="Consolas" panose="020B0609020204030204" pitchFamily="49" charset="0"/>
                <a:cs typeface="Times New Roman" panose="02020603050405020304" pitchFamily="18" charset="0"/>
              </a:rPr>
              <a:t>10011010000	</a:t>
            </a:r>
            <a:r>
              <a:rPr lang="zh-CN" altLang="en-US" dirty="0">
                <a:latin typeface="Consolas" panose="020B0609020204030204" pitchFamily="49" charset="0"/>
                <a:cs typeface="Times New Roman" panose="02020603050405020304" pitchFamily="18" charset="0"/>
              </a:rPr>
              <a:t>运输机</a:t>
            </a:r>
            <a:r>
              <a:rPr lang="en-US" dirty="0">
                <a:latin typeface="Consolas" panose="020B0609020204030204" pitchFamily="49" charset="0"/>
                <a:cs typeface="Times New Roman" panose="02020603050405020304" pitchFamily="18" charset="0"/>
              </a:rPr>
              <a:t>	</a:t>
            </a:r>
            <a:br>
              <a:rPr lang="en-US" dirty="0">
                <a:latin typeface="Consolas" panose="020B0609020204030204" pitchFamily="49" charset="0"/>
                <a:cs typeface="Times New Roman" panose="02020603050405020304" pitchFamily="18" charset="0"/>
              </a:rPr>
            </a:br>
            <a:r>
              <a:rPr lang="en-US" dirty="0">
                <a:latin typeface="Consolas" panose="020B0609020204030204" pitchFamily="49" charset="0"/>
                <a:cs typeface="Times New Roman" panose="02020603050405020304" pitchFamily="18" charset="0"/>
              </a:rPr>
              <a:t>10011010000	</a:t>
            </a:r>
            <a:r>
              <a:rPr lang="zh-CN" altLang="en-US" dirty="0">
                <a:latin typeface="Consolas" panose="020B0609020204030204" pitchFamily="49" charset="0"/>
                <a:cs typeface="Times New Roman" panose="02020603050405020304" pitchFamily="18" charset="0"/>
              </a:rPr>
              <a:t>侦察机</a:t>
            </a:r>
            <a:r>
              <a:rPr lang="en-US" dirty="0">
                <a:latin typeface="Consolas" panose="020B0609020204030204" pitchFamily="49" charset="0"/>
                <a:cs typeface="Times New Roman" panose="02020603050405020304" pitchFamily="18" charset="0"/>
              </a:rPr>
              <a:t>	</a:t>
            </a:r>
            <a:br>
              <a:rPr lang="en-US" dirty="0">
                <a:latin typeface="Consolas" panose="020B0609020204030204" pitchFamily="49" charset="0"/>
                <a:cs typeface="Times New Roman" panose="02020603050405020304" pitchFamily="18" charset="0"/>
              </a:rPr>
            </a:br>
            <a:br>
              <a:rPr lang="en-US" dirty="0">
                <a:latin typeface="Consolas" panose="020B0609020204030204" pitchFamily="49" charset="0"/>
                <a:cs typeface="Times New Roman" panose="02020603050405020304" pitchFamily="18" charset="0"/>
              </a:rPr>
            </a:br>
            <a:r>
              <a:rPr lang="en-US" dirty="0">
                <a:latin typeface="Consolas" panose="020B0609020204030204" pitchFamily="49" charset="0"/>
                <a:cs typeface="Times New Roman" panose="02020603050405020304" pitchFamily="18" charset="0"/>
              </a:rPr>
              <a:t>11100111000	</a:t>
            </a:r>
            <a:r>
              <a:rPr lang="zh-CN" altLang="en-US" dirty="0">
                <a:latin typeface="Consolas" panose="020B0609020204030204" pitchFamily="49" charset="0"/>
                <a:cs typeface="Times New Roman" panose="02020603050405020304" pitchFamily="18" charset="0"/>
              </a:rPr>
              <a:t>维护</a:t>
            </a:r>
            <a:br>
              <a:rPr lang="en-US" dirty="0">
                <a:latin typeface="Consolas" panose="020B0609020204030204" pitchFamily="49" charset="0"/>
                <a:cs typeface="Times New Roman" panose="02020603050405020304" pitchFamily="18" charset="0"/>
              </a:rPr>
            </a:br>
            <a:r>
              <a:rPr lang="en-US" dirty="0">
                <a:latin typeface="Consolas" panose="020B0609020204030204" pitchFamily="49" charset="0"/>
                <a:cs typeface="Times New Roman" panose="02020603050405020304" pitchFamily="18" charset="0"/>
              </a:rPr>
              <a:t>11100111000	</a:t>
            </a:r>
            <a:r>
              <a:rPr lang="zh-CN" altLang="en-US" dirty="0">
                <a:latin typeface="Consolas" panose="020B0609020204030204" pitchFamily="49" charset="0"/>
                <a:cs typeface="Times New Roman" panose="02020603050405020304" pitchFamily="18" charset="0"/>
              </a:rPr>
              <a:t>确保</a:t>
            </a:r>
            <a:r>
              <a:rPr lang="en-US" dirty="0">
                <a:latin typeface="Consolas" panose="020B0609020204030204" pitchFamily="49" charset="0"/>
                <a:cs typeface="Times New Roman" panose="02020603050405020304" pitchFamily="18" charset="0"/>
              </a:rPr>
              <a:t>	</a:t>
            </a:r>
            <a:br>
              <a:rPr lang="en-US" dirty="0">
                <a:latin typeface="Consolas" panose="020B0609020204030204" pitchFamily="49" charset="0"/>
                <a:cs typeface="Times New Roman" panose="02020603050405020304" pitchFamily="18" charset="0"/>
              </a:rPr>
            </a:br>
            <a:r>
              <a:rPr lang="en-US" dirty="0">
                <a:latin typeface="Consolas" panose="020B0609020204030204" pitchFamily="49" charset="0"/>
                <a:cs typeface="Times New Roman" panose="02020603050405020304" pitchFamily="18" charset="0"/>
              </a:rPr>
              <a:t>11100111000	</a:t>
            </a:r>
            <a:r>
              <a:rPr lang="zh-CN" altLang="en-US" dirty="0">
                <a:latin typeface="Consolas" panose="020B0609020204030204" pitchFamily="49" charset="0"/>
                <a:cs typeface="Times New Roman" panose="02020603050405020304" pitchFamily="18" charset="0"/>
              </a:rPr>
              <a:t>保证</a:t>
            </a:r>
            <a:r>
              <a:rPr lang="en-US" dirty="0">
                <a:latin typeface="Consolas" panose="020B0609020204030204" pitchFamily="49" charset="0"/>
                <a:cs typeface="Times New Roman" panose="02020603050405020304" pitchFamily="18" charset="0"/>
              </a:rPr>
              <a:t>	</a:t>
            </a:r>
            <a:br>
              <a:rPr lang="en-US" dirty="0">
                <a:latin typeface="Consolas" panose="020B0609020204030204" pitchFamily="49" charset="0"/>
                <a:cs typeface="Times New Roman" panose="02020603050405020304" pitchFamily="18" charset="0"/>
              </a:rPr>
            </a:br>
            <a:br>
              <a:rPr lang="en-US" dirty="0">
                <a:latin typeface="Consolas" panose="020B0609020204030204" pitchFamily="49" charset="0"/>
                <a:cs typeface="Times New Roman" panose="02020603050405020304" pitchFamily="18" charset="0"/>
              </a:rPr>
            </a:br>
            <a:r>
              <a:rPr lang="en-US" dirty="0">
                <a:latin typeface="Consolas" panose="020B0609020204030204" pitchFamily="49" charset="0"/>
                <a:cs typeface="Times New Roman" panose="02020603050405020304" pitchFamily="18" charset="0"/>
              </a:rPr>
              <a:t>11100111001	</a:t>
            </a:r>
            <a:r>
              <a:rPr lang="zh-CN" altLang="en-US" dirty="0">
                <a:latin typeface="Consolas" panose="020B0609020204030204" pitchFamily="49" charset="0"/>
                <a:cs typeface="Times New Roman" panose="02020603050405020304" pitchFamily="18" charset="0"/>
              </a:rPr>
              <a:t>表扬</a:t>
            </a:r>
            <a:r>
              <a:rPr lang="en-US" dirty="0">
                <a:latin typeface="Consolas" panose="020B0609020204030204" pitchFamily="49" charset="0"/>
                <a:cs typeface="Times New Roman" panose="02020603050405020304" pitchFamily="18" charset="0"/>
              </a:rPr>
              <a:t>	</a:t>
            </a:r>
            <a:br>
              <a:rPr lang="en-US" dirty="0">
                <a:latin typeface="Consolas" panose="020B0609020204030204" pitchFamily="49" charset="0"/>
                <a:cs typeface="Times New Roman" panose="02020603050405020304" pitchFamily="18" charset="0"/>
              </a:rPr>
            </a:br>
            <a:r>
              <a:rPr lang="en-US" dirty="0">
                <a:latin typeface="Consolas" panose="020B0609020204030204" pitchFamily="49" charset="0"/>
                <a:cs typeface="Times New Roman" panose="02020603050405020304" pitchFamily="18" charset="0"/>
              </a:rPr>
              <a:t>11100111001	</a:t>
            </a:r>
            <a:r>
              <a:rPr lang="zh-CN" altLang="en-US" dirty="0">
                <a:latin typeface="Consolas" panose="020B0609020204030204" pitchFamily="49" charset="0"/>
                <a:cs typeface="Times New Roman" panose="02020603050405020304" pitchFamily="18" charset="0"/>
              </a:rPr>
              <a:t>表彰</a:t>
            </a:r>
            <a:r>
              <a:rPr lang="en-US" dirty="0">
                <a:latin typeface="Consolas" panose="020B0609020204030204" pitchFamily="49" charset="0"/>
                <a:cs typeface="Times New Roman" panose="02020603050405020304" pitchFamily="18" charset="0"/>
              </a:rPr>
              <a:t>	</a:t>
            </a:r>
            <a:br>
              <a:rPr lang="en-US" dirty="0">
                <a:latin typeface="Consolas" panose="020B0609020204030204" pitchFamily="49" charset="0"/>
                <a:cs typeface="Times New Roman" panose="02020603050405020304" pitchFamily="18" charset="0"/>
              </a:rPr>
            </a:br>
            <a:r>
              <a:rPr lang="en-US" dirty="0">
                <a:latin typeface="Consolas" panose="020B0609020204030204" pitchFamily="49" charset="0"/>
                <a:cs typeface="Times New Roman" panose="02020603050405020304" pitchFamily="18" charset="0"/>
              </a:rPr>
              <a:t>11100111001	</a:t>
            </a:r>
            <a:r>
              <a:rPr lang="zh-CN" altLang="en-US" dirty="0">
                <a:latin typeface="Consolas" panose="020B0609020204030204" pitchFamily="49" charset="0"/>
                <a:cs typeface="Times New Roman" panose="02020603050405020304" pitchFamily="18" charset="0"/>
              </a:rPr>
              <a:t>庆祝</a:t>
            </a:r>
            <a:r>
              <a:rPr lang="en-US" dirty="0">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926343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12.4.3 Static</a:t>
            </a:r>
            <a:r>
              <a:rPr lang="zh-CN" altLang="en-US" b="1" dirty="0"/>
              <a:t>和</a:t>
            </a:r>
            <a:r>
              <a:rPr lang="en-US" b="1" dirty="0"/>
              <a:t>Dynamic Oracles</a:t>
            </a: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sz="3200" dirty="0">
                <a:latin typeface="Cambria" panose="02040503050406030204" pitchFamily="18" charset="0"/>
                <a:cs typeface="Times New Roman" panose="02020603050405020304" pitchFamily="18" charset="0"/>
              </a:rPr>
              <a:t>正确的转移动作序列称为</a:t>
            </a:r>
            <a:r>
              <a:rPr lang="zh-CN" altLang="en-US" sz="3200" b="1" dirty="0">
                <a:latin typeface="Cambria" panose="02040503050406030204" pitchFamily="18" charset="0"/>
                <a:cs typeface="Times New Roman" panose="02020603050405020304" pitchFamily="18" charset="0"/>
              </a:rPr>
              <a:t>规范</a:t>
            </a:r>
            <a:r>
              <a:rPr lang="zh-CN" altLang="en-US" sz="3200" dirty="0">
                <a:latin typeface="Cambria" panose="02040503050406030204" pitchFamily="18" charset="0"/>
                <a:cs typeface="Times New Roman" panose="02020603050405020304" pitchFamily="18" charset="0"/>
              </a:rPr>
              <a:t>（</a:t>
            </a:r>
            <a:r>
              <a:rPr lang="en-US" sz="3200" dirty="0">
                <a:latin typeface="Cambria" panose="02040503050406030204" pitchFamily="18" charset="0"/>
                <a:cs typeface="Times New Roman" panose="02020603050405020304" pitchFamily="18" charset="0"/>
              </a:rPr>
              <a:t>oracle</a:t>
            </a:r>
            <a:r>
              <a:rPr lang="zh-CN" altLang="en-US" sz="3200" dirty="0">
                <a:latin typeface="Cambria" panose="02040503050406030204" pitchFamily="18" charset="0"/>
                <a:cs typeface="Times New Roman" panose="02020603050405020304" pitchFamily="18" charset="0"/>
              </a:rPr>
              <a:t>）</a:t>
            </a:r>
            <a:endParaRPr lang="en-US" altLang="zh-CN" sz="3200"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latin typeface="Cambria" panose="02040503050406030204" pitchFamily="18" charset="0"/>
                <a:cs typeface="Times New Roman" panose="02020603050405020304" pitchFamily="18" charset="0"/>
              </a:rPr>
              <a:t>最简单的转换算法直接人工编写一些规则为每棵树生成一个规范，这类算法称为</a:t>
            </a:r>
            <a:r>
              <a:rPr lang="zh-CN" altLang="en-US" b="1" dirty="0">
                <a:latin typeface="Cambria" panose="02040503050406030204" pitchFamily="18" charset="0"/>
                <a:cs typeface="Times New Roman" panose="02020603050405020304" pitchFamily="18" charset="0"/>
              </a:rPr>
              <a:t>静态规范</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static oracle</a:t>
            </a:r>
            <a:r>
              <a:rPr lang="zh-CN" altLang="en-US" dirty="0">
                <a:latin typeface="Cambria" panose="02040503050406030204" pitchFamily="18" charset="0"/>
                <a:cs typeface="Times New Roman" panose="02020603050405020304" pitchFamily="18" charset="0"/>
              </a:rPr>
              <a:t>）</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latin typeface="Cambria" panose="02040503050406030204" pitchFamily="18" charset="0"/>
                <a:cs typeface="Times New Roman" panose="02020603050405020304" pitchFamily="18" charset="0"/>
              </a:rPr>
              <a:t>另一类算法并不显式地输出唯一规范，而是让机器学习模型自由试错，一旦无法拼装出正确语法树，则惩罚模型，这类算法称为</a:t>
            </a:r>
            <a:r>
              <a:rPr lang="zh-CN" altLang="en-US" b="1" dirty="0">
                <a:latin typeface="Cambria" panose="02040503050406030204" pitchFamily="18" charset="0"/>
                <a:cs typeface="Times New Roman" panose="02020603050405020304" pitchFamily="18" charset="0"/>
              </a:rPr>
              <a:t>动态规范</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dynamic oracle</a:t>
            </a:r>
            <a:r>
              <a:rPr lang="zh-CN" altLang="en-US" dirty="0">
                <a:latin typeface="Cambria" panose="02040503050406030204" pitchFamily="18" charset="0"/>
                <a:cs typeface="Times New Roman" panose="02020603050405020304" pitchFamily="18" charset="0"/>
              </a:rPr>
              <a:t>）</a:t>
            </a:r>
            <a:endParaRPr lang="en-US"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782436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12.4.4 Dynamic Oracle</a:t>
            </a:r>
            <a:r>
              <a:rPr lang="zh-CN" altLang="en-US" b="1" dirty="0"/>
              <a:t>与感知机在线学习</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fontScale="85000" lnSpcReduction="20000"/>
              </a:bodyPr>
              <a:lstStyle/>
              <a:p>
                <a:pPr marL="590550" indent="-51435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读入一个训练样本，提取特征。创建</a:t>
                </a:r>
                <a:r>
                  <a:rPr lang="en-US" dirty="0" err="1">
                    <a:latin typeface="Cambria" panose="02040503050406030204" pitchFamily="18" charset="0"/>
                    <a:cs typeface="Times New Roman" panose="02020603050405020304" pitchFamily="18" charset="0"/>
                  </a:rPr>
                  <a:t>ArcEager</a:t>
                </a:r>
                <a:r>
                  <a:rPr lang="zh-CN" altLang="en-US" dirty="0">
                    <a:latin typeface="Cambria" panose="02040503050406030204" pitchFamily="18" charset="0"/>
                    <a:cs typeface="Times New Roman" panose="02020603050405020304" pitchFamily="18" charset="0"/>
                  </a:rPr>
                  <a:t>的初始状态，记作</a:t>
                </a:r>
                <a14:m>
                  <m:oMath xmlns:m="http://schemas.openxmlformats.org/officeDocument/2006/math">
                    <m:r>
                      <a:rPr lang="en-US" i="1">
                        <a:latin typeface="Cambria Math" panose="02040503050406030204" pitchFamily="18" charset="0"/>
                        <a:cs typeface="Times New Roman" panose="02020603050405020304" pitchFamily="18" charset="0"/>
                      </a:rPr>
                      <m:t>𝑐</m:t>
                    </m:r>
                  </m:oMath>
                </a14:m>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a:p>
                <a:pPr marL="590550" indent="-51435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若</a:t>
                </a:r>
                <a14:m>
                  <m:oMath xmlns:m="http://schemas.openxmlformats.org/officeDocument/2006/math">
                    <m:r>
                      <a:rPr lang="en-US" i="1">
                        <a:latin typeface="Cambria Math" panose="02040503050406030204" pitchFamily="18" charset="0"/>
                        <a:cs typeface="Times New Roman" panose="02020603050405020304" pitchFamily="18" charset="0"/>
                      </a:rPr>
                      <m:t>𝑐</m:t>
                    </m:r>
                  </m:oMath>
                </a14:m>
                <a:r>
                  <a:rPr lang="zh-CN" altLang="en-US" dirty="0">
                    <a:latin typeface="Cambria" panose="02040503050406030204" pitchFamily="18" charset="0"/>
                    <a:cs typeface="Times New Roman" panose="02020603050405020304" pitchFamily="18" charset="0"/>
                  </a:rPr>
                  <a:t>不是终止状态，反复执行：</a:t>
                </a:r>
                <a:endParaRPr lang="en-US" dirty="0">
                  <a:latin typeface="Cambria" panose="02040503050406030204" pitchFamily="18" charset="0"/>
                  <a:cs typeface="Times New Roman" panose="02020603050405020304" pitchFamily="18" charset="0"/>
                </a:endParaRPr>
              </a:p>
              <a:p>
                <a:pPr marL="742950" lvl="1" indent="-285750">
                  <a:spcAft>
                    <a:spcPts val="1000"/>
                  </a:spcAft>
                  <a:buFont typeface="Wingdings" pitchFamily="2" charset="2"/>
                  <a:buChar char=""/>
                  <a:tabLst>
                    <a:tab pos="457200" algn="l"/>
                  </a:tabLst>
                </a:pPr>
                <a:r>
                  <a:rPr lang="zh-CN" altLang="en-US" dirty="0">
                    <a:latin typeface="Cambria" panose="02040503050406030204" pitchFamily="18" charset="0"/>
                    <a:cs typeface="Times New Roman" panose="02020603050405020304" pitchFamily="18" charset="0"/>
                  </a:rPr>
                  <a:t>对</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𝑐</m:t>
                        </m:r>
                      </m:e>
                      <m:sub>
                        <m:r>
                          <a:rPr lang="en-US" i="1">
                            <a:latin typeface="Cambria Math" panose="02040503050406030204" pitchFamily="18" charset="0"/>
                            <a:cs typeface="Times New Roman" panose="02020603050405020304" pitchFamily="18" charset="0"/>
                          </a:rPr>
                          <m:t>𝑡</m:t>
                        </m:r>
                      </m:sub>
                    </m:sSub>
                  </m:oMath>
                </a14:m>
                <a:r>
                  <a:rPr lang="zh-CN" altLang="en-US" dirty="0">
                    <a:latin typeface="Cambria" panose="02040503050406030204" pitchFamily="18" charset="0"/>
                    <a:cs typeface="Times New Roman" panose="02020603050405020304" pitchFamily="18" charset="0"/>
                  </a:rPr>
                  <a:t>提取特征</a:t>
                </a:r>
                <a14:m>
                  <m:oMath xmlns:m="http://schemas.openxmlformats.org/officeDocument/2006/math">
                    <m:r>
                      <a:rPr lang="en-US" b="1" i="1">
                        <a:latin typeface="Cambria Math" panose="02040503050406030204" pitchFamily="18" charset="0"/>
                        <a:cs typeface="Times New Roman" panose="02020603050405020304" pitchFamily="18" charset="0"/>
                      </a:rPr>
                      <m:t>𝝓</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𝑐</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𝑡</m:t>
                        </m:r>
                      </m:e>
                    </m:d>
                  </m:oMath>
                </a14:m>
                <a:r>
                  <a:rPr lang="zh-CN" altLang="en-US" dirty="0">
                    <a:latin typeface="Cambria" panose="02040503050406030204" pitchFamily="18" charset="0"/>
                    <a:cs typeface="Times New Roman" panose="02020603050405020304" pitchFamily="18" charset="0"/>
                  </a:rPr>
                  <a:t>，让感知机预测下一个应当执行的转移动作</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𝑡</m:t>
                        </m:r>
                      </m:e>
                      <m:sub>
                        <m:r>
                          <m:rPr>
                            <m:sty m:val="p"/>
                          </m:rPr>
                          <a:rPr lang="en-US">
                            <a:latin typeface="Cambria Math" panose="02040503050406030204" pitchFamily="18" charset="0"/>
                            <a:cs typeface="Times New Roman" panose="02020603050405020304" pitchFamily="18" charset="0"/>
                          </a:rPr>
                          <m:t>p</m:t>
                        </m:r>
                      </m:sub>
                    </m:sSub>
                    <m:r>
                      <a:rPr lang="en-US" i="1">
                        <a:latin typeface="Cambria Math" panose="02040503050406030204" pitchFamily="18" charset="0"/>
                        <a:cs typeface="Times New Roman" panose="02020603050405020304" pitchFamily="18" charset="0"/>
                      </a:rPr>
                      <m:t>←</m:t>
                    </m:r>
                    <m:r>
                      <m:rPr>
                        <m:sty m:val="p"/>
                      </m:rPr>
                      <a:rPr lang="en-US">
                        <a:latin typeface="Cambria Math" panose="02040503050406030204" pitchFamily="18" charset="0"/>
                        <a:cs typeface="Times New Roman" panose="02020603050405020304" pitchFamily="18" charset="0"/>
                      </a:rPr>
                      <m:t>arg</m:t>
                    </m:r>
                    <m:limLow>
                      <m:limLowPr>
                        <m:ctrlPr>
                          <a:rPr lang="en-US" i="1">
                            <a:latin typeface="Cambria Math" panose="02040503050406030204" pitchFamily="18" charset="0"/>
                            <a:cs typeface="Times New Roman" panose="02020603050405020304" pitchFamily="18" charset="0"/>
                          </a:rPr>
                        </m:ctrlPr>
                      </m:limLowPr>
                      <m:e>
                        <m:r>
                          <m:rPr>
                            <m:sty m:val="p"/>
                          </m:rPr>
                          <a:rPr lang="en-US">
                            <a:latin typeface="Cambria Math" panose="02040503050406030204" pitchFamily="18" charset="0"/>
                            <a:cs typeface="Times New Roman" panose="02020603050405020304" pitchFamily="18" charset="0"/>
                          </a:rPr>
                          <m:t>max</m:t>
                        </m:r>
                      </m:e>
                      <m:lim>
                        <m:r>
                          <a:rPr lang="en-US" i="1">
                            <a:latin typeface="Cambria Math" panose="02040503050406030204" pitchFamily="18" charset="0"/>
                            <a:cs typeface="Times New Roman" panose="02020603050405020304" pitchFamily="18" charset="0"/>
                          </a:rPr>
                          <m:t>𝑡</m:t>
                        </m:r>
                      </m:lim>
                    </m:limLow>
                    <m:r>
                      <a:rPr lang="en-US" b="1" i="1">
                        <a:latin typeface="Cambria Math" panose="02040503050406030204" pitchFamily="18" charset="0"/>
                        <a:cs typeface="Times New Roman" panose="02020603050405020304" pitchFamily="18" charset="0"/>
                      </a:rPr>
                      <m:t> </m:t>
                    </m:r>
                    <m:r>
                      <a:rPr lang="en-US" b="1" i="1">
                        <a:latin typeface="Cambria Math" panose="02040503050406030204" pitchFamily="18" charset="0"/>
                        <a:cs typeface="Times New Roman" panose="02020603050405020304" pitchFamily="18" charset="0"/>
                      </a:rPr>
                      <m:t>𝒘</m:t>
                    </m:r>
                    <m:r>
                      <a:rPr lang="en-US" i="1">
                        <a:latin typeface="Cambria Math" panose="02040503050406030204" pitchFamily="18" charset="0"/>
                        <a:cs typeface="Times New Roman" panose="02020603050405020304" pitchFamily="18" charset="0"/>
                      </a:rPr>
                      <m:t>⋅</m:t>
                    </m:r>
                    <m:r>
                      <a:rPr lang="en-US" b="1" i="1">
                        <a:latin typeface="Cambria Math" panose="02040503050406030204" pitchFamily="18" charset="0"/>
                        <a:cs typeface="Times New Roman" panose="02020603050405020304" pitchFamily="18" charset="0"/>
                      </a:rPr>
                      <m:t>𝝓</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𝑐</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𝑡</m:t>
                    </m:r>
                    <m:r>
                      <a:rPr lang="en-US" i="1">
                        <a:latin typeface="Cambria Math" panose="02040503050406030204" pitchFamily="18" charset="0"/>
                        <a:cs typeface="Times New Roman" panose="02020603050405020304" pitchFamily="18" charset="0"/>
                      </a:rPr>
                      <m:t>)</m:t>
                    </m:r>
                  </m:oMath>
                </a14:m>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a:p>
                <a:pPr marL="742950" lvl="1" indent="-285750">
                  <a:spcAft>
                    <a:spcPts val="1000"/>
                  </a:spcAft>
                  <a:buFont typeface="Wingdings" pitchFamily="2" charset="2"/>
                  <a:buChar char=""/>
                  <a:tabLst>
                    <a:tab pos="457200" algn="l"/>
                  </a:tabLst>
                </a:pPr>
                <a:r>
                  <a:rPr lang="zh-CN" altLang="en-US" dirty="0">
                    <a:latin typeface="Cambria" panose="02040503050406030204" pitchFamily="18" charset="0"/>
                    <a:cs typeface="Times New Roman" panose="02020603050405020304" pitchFamily="18" charset="0"/>
                  </a:rPr>
                  <a:t>计算无损转移动作集合</a:t>
                </a:r>
                <a14:m>
                  <m:oMath xmlns:m="http://schemas.openxmlformats.org/officeDocument/2006/math">
                    <m:r>
                      <m:rPr>
                        <m:sty m:val="p"/>
                      </m:rPr>
                      <a:rPr lang="en-US">
                        <a:latin typeface="Cambria Math" panose="02040503050406030204" pitchFamily="18" charset="0"/>
                        <a:cs typeface="Times New Roman" panose="02020603050405020304" pitchFamily="18" charset="0"/>
                      </a:rPr>
                      <m:t>ZERO</m:t>
                    </m:r>
                    <m:r>
                      <a:rPr lang="en-US">
                        <a:latin typeface="Cambria Math" panose="02040503050406030204" pitchFamily="18" charset="0"/>
                        <a:cs typeface="Times New Roman" panose="02020603050405020304" pitchFamily="18" charset="0"/>
                      </a:rPr>
                      <m:t>_</m:t>
                    </m:r>
                    <m:r>
                      <m:rPr>
                        <m:sty m:val="p"/>
                      </m:rPr>
                      <a:rPr lang="en-US">
                        <a:latin typeface="Cambria Math" panose="02040503050406030204" pitchFamily="18" charset="0"/>
                        <a:cs typeface="Times New Roman" panose="02020603050405020304" pitchFamily="18" charset="0"/>
                      </a:rPr>
                      <m:t>COST</m:t>
                    </m:r>
                  </m:oMath>
                </a14:m>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a:p>
                <a:pPr marL="742950" lvl="1" indent="-285750">
                  <a:spcAft>
                    <a:spcPts val="1000"/>
                  </a:spcAft>
                  <a:buFont typeface="Wingdings" pitchFamily="2" charset="2"/>
                  <a:buChar char=""/>
                  <a:tabLst>
                    <a:tab pos="457200" algn="l"/>
                  </a:tabLst>
                </a:pPr>
                <a:r>
                  <a:rPr lang="en-US" dirty="0" err="1">
                    <a:cs typeface="Times New Roman" panose="02020603050405020304" pitchFamily="18" charset="0"/>
                  </a:rPr>
                  <a:t>在</a:t>
                </a:r>
                <a14:m>
                  <m:oMath xmlns:m="http://schemas.openxmlformats.org/officeDocument/2006/math">
                    <m:r>
                      <m:rPr>
                        <m:sty m:val="p"/>
                      </m:rPr>
                      <a:rPr lang="en-US">
                        <a:latin typeface="Cambria Math" panose="02040503050406030204" pitchFamily="18" charset="0"/>
                        <a:cs typeface="Times New Roman" panose="02020603050405020304" pitchFamily="18" charset="0"/>
                      </a:rPr>
                      <m:t>ZERO</m:t>
                    </m:r>
                    <m:r>
                      <a:rPr lang="en-US">
                        <a:latin typeface="Cambria Math" panose="02040503050406030204" pitchFamily="18" charset="0"/>
                        <a:cs typeface="Times New Roman" panose="02020603050405020304" pitchFamily="18" charset="0"/>
                      </a:rPr>
                      <m:t>_</m:t>
                    </m:r>
                    <m:r>
                      <m:rPr>
                        <m:sty m:val="p"/>
                      </m:rPr>
                      <a:rPr lang="en-US">
                        <a:latin typeface="Cambria Math" panose="02040503050406030204" pitchFamily="18" charset="0"/>
                        <a:cs typeface="Times New Roman" panose="02020603050405020304" pitchFamily="18" charset="0"/>
                      </a:rPr>
                      <m:t>COST</m:t>
                    </m:r>
                  </m:oMath>
                </a14:m>
                <a:r>
                  <a:rPr lang="en-US" dirty="0" err="1">
                    <a:cs typeface="Times New Roman" panose="02020603050405020304" pitchFamily="18" charset="0"/>
                  </a:rPr>
                  <a:t>中找出模型认为分值最高的规范动作</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𝑡</m:t>
                        </m:r>
                      </m:e>
                      <m:sub>
                        <m:r>
                          <m:rPr>
                            <m:sty m:val="p"/>
                          </m:rPr>
                          <a:rPr lang="en-US">
                            <a:latin typeface="Cambria Math" panose="02040503050406030204" pitchFamily="18" charset="0"/>
                            <a:cs typeface="Times New Roman" panose="02020603050405020304" pitchFamily="18" charset="0"/>
                          </a:rPr>
                          <m:t>o</m:t>
                        </m:r>
                      </m:sub>
                    </m:sSub>
                    <m:r>
                      <a:rPr lang="en-US" i="1">
                        <a:latin typeface="Cambria Math" panose="02040503050406030204" pitchFamily="18" charset="0"/>
                        <a:cs typeface="Times New Roman" panose="02020603050405020304" pitchFamily="18" charset="0"/>
                      </a:rPr>
                      <m:t>←</m:t>
                    </m:r>
                    <m:r>
                      <m:rPr>
                        <m:sty m:val="p"/>
                      </m:rPr>
                      <a:rPr lang="en-US">
                        <a:latin typeface="Cambria Math" panose="02040503050406030204" pitchFamily="18" charset="0"/>
                        <a:cs typeface="Times New Roman" panose="02020603050405020304" pitchFamily="18" charset="0"/>
                      </a:rPr>
                      <m:t>argmax</m:t>
                    </m:r>
                    <m:r>
                      <a:rPr lang="en-US" i="1">
                        <a:latin typeface="Cambria Math" panose="02040503050406030204" pitchFamily="18" charset="0"/>
                        <a:cs typeface="Times New Roman" panose="02020603050405020304" pitchFamily="18" charset="0"/>
                      </a:rPr>
                      <m:t>𝑡</m:t>
                    </m:r>
                    <m:r>
                      <a:rPr lang="en-US" i="1">
                        <a:latin typeface="Cambria Math" panose="02040503050406030204" pitchFamily="18" charset="0"/>
                        <a:cs typeface="Times New Roman" panose="02020603050405020304" pitchFamily="18" charset="0"/>
                      </a:rPr>
                      <m:t>∈</m:t>
                    </m:r>
                  </m:oMath>
                </a14:m>
                <a:r>
                  <a:rPr lang="en-US" dirty="0">
                    <a:latin typeface="Cambria" panose="02040503050406030204" pitchFamily="18" charset="0"/>
                    <a:cs typeface="Times New Roman" panose="02020603050405020304" pitchFamily="18" charset="0"/>
                  </a:rPr>
                  <a:t>ZER</a:t>
                </a:r>
                <a14:m>
                  <m:oMath xmlns:m="http://schemas.openxmlformats.org/officeDocument/2006/math">
                    <m:limLow>
                      <m:limLowPr>
                        <m:ctrlPr>
                          <a:rPr lang="en-US" i="1">
                            <a:latin typeface="Cambria Math" panose="02040503050406030204" pitchFamily="18" charset="0"/>
                            <a:cs typeface="Times New Roman" panose="02020603050405020304" pitchFamily="18" charset="0"/>
                          </a:rPr>
                        </m:ctrlPr>
                      </m:limLowPr>
                      <m:e>
                        <m:r>
                          <m:rPr>
                            <m:sty m:val="p"/>
                          </m:rPr>
                          <a:rPr lang="en-US">
                            <a:latin typeface="Cambria Math" panose="02040503050406030204" pitchFamily="18" charset="0"/>
                            <a:cs typeface="Times New Roman" panose="02020603050405020304" pitchFamily="18" charset="0"/>
                          </a:rPr>
                          <m:t>O</m:t>
                        </m:r>
                        <m:r>
                          <a:rPr lang="en-US">
                            <a:latin typeface="Cambria Math" panose="02040503050406030204" pitchFamily="18" charset="0"/>
                            <a:cs typeface="Times New Roman" panose="02020603050405020304" pitchFamily="18" charset="0"/>
                          </a:rPr>
                          <m:t>_</m:t>
                        </m:r>
                        <m:r>
                          <m:rPr>
                            <m:sty m:val="p"/>
                          </m:rPr>
                          <a:rPr lang="en-US">
                            <a:latin typeface="Cambria Math" panose="02040503050406030204" pitchFamily="18" charset="0"/>
                            <a:cs typeface="Times New Roman" panose="02020603050405020304" pitchFamily="18" charset="0"/>
                          </a:rPr>
                          <m:t>C</m:t>
                        </m:r>
                      </m:e>
                      <m:lim>
                        <m:r>
                          <m:rPr>
                            <m:sty m:val="p"/>
                          </m:rPr>
                          <a:rPr lang="en-US">
                            <a:latin typeface="Cambria Math" panose="02040503050406030204" pitchFamily="18" charset="0"/>
                            <a:cs typeface="Times New Roman" panose="02020603050405020304" pitchFamily="18" charset="0"/>
                          </a:rPr>
                          <m:t>OST</m:t>
                        </m:r>
                      </m:lim>
                    </m:limLow>
                    <m:r>
                      <a:rPr lang="en-US" b="1" i="1">
                        <a:latin typeface="Cambria Math" panose="02040503050406030204" pitchFamily="18" charset="0"/>
                        <a:cs typeface="Times New Roman" panose="02020603050405020304" pitchFamily="18" charset="0"/>
                      </a:rPr>
                      <m:t>𝒘</m:t>
                    </m:r>
                    <m:r>
                      <a:rPr lang="en-US" i="1">
                        <a:latin typeface="Cambria Math" panose="02040503050406030204" pitchFamily="18" charset="0"/>
                        <a:cs typeface="Times New Roman" panose="02020603050405020304" pitchFamily="18" charset="0"/>
                      </a:rPr>
                      <m:t>⋅</m:t>
                    </m:r>
                    <m:r>
                      <a:rPr lang="en-US" b="1" i="1">
                        <a:latin typeface="Cambria Math" panose="02040503050406030204" pitchFamily="18" charset="0"/>
                        <a:cs typeface="Times New Roman" panose="02020603050405020304" pitchFamily="18" charset="0"/>
                      </a:rPr>
                      <m:t>𝝓</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𝑐</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𝑡</m:t>
                    </m:r>
                    <m:r>
                      <a:rPr lang="en-US" i="1">
                        <a:latin typeface="Cambria Math" panose="02040503050406030204" pitchFamily="18" charset="0"/>
                        <a:cs typeface="Times New Roman" panose="02020603050405020304" pitchFamily="18" charset="0"/>
                      </a:rPr>
                      <m:t>)</m:t>
                    </m:r>
                  </m:oMath>
                </a14:m>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a:p>
                <a:pPr marL="742950" lvl="1" indent="-285750">
                  <a:spcAft>
                    <a:spcPts val="1000"/>
                  </a:spcAft>
                  <a:buFont typeface="Wingdings" pitchFamily="2" charset="2"/>
                  <a:buChar char=""/>
                  <a:tabLst>
                    <a:tab pos="457200" algn="l"/>
                  </a:tabLst>
                </a:pPr>
                <a:r>
                  <a:rPr lang="zh-CN" altLang="en-US" dirty="0">
                    <a:latin typeface="Cambria" panose="02040503050406030204" pitchFamily="18" charset="0"/>
                    <a:cs typeface="Times New Roman" panose="02020603050405020304" pitchFamily="18" charset="0"/>
                  </a:rPr>
                  <a:t>若</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𝑡</m:t>
                        </m:r>
                      </m:e>
                      <m:sub>
                        <m:r>
                          <m:rPr>
                            <m:sty m:val="p"/>
                          </m:rPr>
                          <a:rPr lang="en-US">
                            <a:latin typeface="Cambria Math" panose="02040503050406030204" pitchFamily="18" charset="0"/>
                            <a:cs typeface="Times New Roman" panose="02020603050405020304" pitchFamily="18" charset="0"/>
                          </a:rPr>
                          <m:t>p</m:t>
                        </m:r>
                      </m:sub>
                    </m:sSub>
                    <m:r>
                      <a:rPr lang="en-US" i="1">
                        <a:latin typeface="Cambria Math" panose="02040503050406030204" pitchFamily="18" charset="0"/>
                        <a:cs typeface="Times New Roman" panose="02020603050405020304" pitchFamily="18" charset="0"/>
                      </a:rPr>
                      <m:t>∉</m:t>
                    </m:r>
                    <m:r>
                      <m:rPr>
                        <m:sty m:val="p"/>
                      </m:rPr>
                      <a:rPr lang="en-US">
                        <a:latin typeface="Cambria Math" panose="02040503050406030204" pitchFamily="18" charset="0"/>
                        <a:cs typeface="Times New Roman" panose="02020603050405020304" pitchFamily="18" charset="0"/>
                      </a:rPr>
                      <m:t>ZERO</m:t>
                    </m:r>
                    <m:r>
                      <a:rPr lang="en-US">
                        <a:latin typeface="Cambria Math" panose="02040503050406030204" pitchFamily="18" charset="0"/>
                        <a:cs typeface="Times New Roman" panose="02020603050405020304" pitchFamily="18" charset="0"/>
                      </a:rPr>
                      <m:t>_</m:t>
                    </m:r>
                    <m:r>
                      <m:rPr>
                        <m:sty m:val="p"/>
                      </m:rPr>
                      <a:rPr lang="en-US">
                        <a:latin typeface="Cambria Math" panose="02040503050406030204" pitchFamily="18" charset="0"/>
                        <a:cs typeface="Times New Roman" panose="02020603050405020304" pitchFamily="18" charset="0"/>
                      </a:rPr>
                      <m:t>COST</m:t>
                    </m:r>
                  </m:oMath>
                </a14:m>
                <a:r>
                  <a:rPr lang="zh-CN" altLang="en-US" dirty="0">
                    <a:latin typeface="Cambria" panose="02040503050406030204" pitchFamily="18" charset="0"/>
                    <a:cs typeface="Times New Roman" panose="02020603050405020304" pitchFamily="18" charset="0"/>
                  </a:rPr>
                  <a:t>，说明模型犯了错。此时更新参数</a:t>
                </a:r>
                <a14:m>
                  <m:oMath xmlns:m="http://schemas.openxmlformats.org/officeDocument/2006/math">
                    <m:r>
                      <a:rPr lang="en-US" b="1" i="1">
                        <a:latin typeface="Cambria Math" panose="02040503050406030204" pitchFamily="18" charset="0"/>
                        <a:cs typeface="Times New Roman" panose="02020603050405020304" pitchFamily="18" charset="0"/>
                      </a:rPr>
                      <m:t>𝒘</m:t>
                    </m:r>
                    <m:r>
                      <a:rPr lang="en-US" i="1">
                        <a:latin typeface="Cambria Math" panose="02040503050406030204" pitchFamily="18" charset="0"/>
                        <a:cs typeface="Times New Roman" panose="02020603050405020304" pitchFamily="18" charset="0"/>
                      </a:rPr>
                      <m:t>←</m:t>
                    </m:r>
                    <m:r>
                      <a:rPr lang="en-US" b="1" i="1">
                        <a:latin typeface="Cambria Math" panose="02040503050406030204" pitchFamily="18" charset="0"/>
                        <a:cs typeface="Times New Roman" panose="02020603050405020304" pitchFamily="18" charset="0"/>
                      </a:rPr>
                      <m:t>𝒘</m:t>
                    </m:r>
                    <m:r>
                      <a:rPr lang="en-US" i="1">
                        <a:latin typeface="Cambria Math" panose="02040503050406030204" pitchFamily="18" charset="0"/>
                        <a:cs typeface="Times New Roman" panose="02020603050405020304" pitchFamily="18" charset="0"/>
                      </a:rPr>
                      <m:t>+</m:t>
                    </m:r>
                    <m:r>
                      <a:rPr lang="en-US" b="1" i="1">
                        <a:latin typeface="Cambria Math" panose="02040503050406030204" pitchFamily="18" charset="0"/>
                        <a:cs typeface="Times New Roman" panose="02020603050405020304" pitchFamily="18" charset="0"/>
                      </a:rPr>
                      <m:t>𝝓</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𝑐</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𝑡</m:t>
                        </m:r>
                      </m:e>
                      <m:sub>
                        <m:r>
                          <a:rPr lang="en-US" i="1">
                            <a:latin typeface="Cambria Math" panose="02040503050406030204" pitchFamily="18" charset="0"/>
                            <a:cs typeface="Times New Roman" panose="02020603050405020304" pitchFamily="18" charset="0"/>
                          </a:rPr>
                          <m:t>𝑜</m:t>
                        </m:r>
                      </m:sub>
                    </m:sSub>
                    <m:r>
                      <a:rPr lang="en-US" i="1">
                        <a:latin typeface="Cambria Math" panose="02040503050406030204" pitchFamily="18" charset="0"/>
                        <a:cs typeface="Times New Roman" panose="02020603050405020304" pitchFamily="18" charset="0"/>
                      </a:rPr>
                      <m:t>)−</m:t>
                    </m:r>
                    <m:r>
                      <a:rPr lang="en-US" b="1" i="1">
                        <a:latin typeface="Cambria Math" panose="02040503050406030204" pitchFamily="18" charset="0"/>
                        <a:cs typeface="Times New Roman" panose="02020603050405020304" pitchFamily="18" charset="0"/>
                      </a:rPr>
                      <m:t>𝝓</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𝑐</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𝑡</m:t>
                        </m:r>
                      </m:e>
                      <m:sub>
                        <m:r>
                          <a:rPr lang="en-US" i="1">
                            <a:latin typeface="Cambria Math" panose="02040503050406030204" pitchFamily="18" charset="0"/>
                            <a:cs typeface="Times New Roman" panose="02020603050405020304" pitchFamily="18" charset="0"/>
                          </a:rPr>
                          <m:t>𝑝</m:t>
                        </m:r>
                      </m:sub>
                    </m:sSub>
                    <m:r>
                      <a:rPr lang="en-US" i="1">
                        <a:latin typeface="Cambria Math" panose="02040503050406030204" pitchFamily="18" charset="0"/>
                        <a:cs typeface="Times New Roman" panose="02020603050405020304" pitchFamily="18" charset="0"/>
                      </a:rPr>
                      <m:t>)</m:t>
                    </m:r>
                  </m:oMath>
                </a14:m>
                <a:endParaRPr lang="en-US" dirty="0">
                  <a:latin typeface="Cambria" panose="02040503050406030204" pitchFamily="18" charset="0"/>
                  <a:cs typeface="Times New Roman" panose="02020603050405020304" pitchFamily="18" charset="0"/>
                </a:endParaRPr>
              </a:p>
              <a:p>
                <a:pPr marL="742950" lvl="1" indent="-285750">
                  <a:spcAft>
                    <a:spcPts val="1000"/>
                  </a:spcAft>
                  <a:buFont typeface="Arial" panose="020B0604020202020204" pitchFamily="34" charset="0"/>
                  <a:buChar char=" "/>
                  <a:tabLst>
                    <a:tab pos="457200" algn="l"/>
                  </a:tabLst>
                </a:pPr>
                <a:r>
                  <a:rPr lang="zh-CN" altLang="en-US" dirty="0">
                    <a:latin typeface="Cambria" panose="02040503050406030204" pitchFamily="18" charset="0"/>
                    <a:cs typeface="Times New Roman" panose="02020603050405020304" pitchFamily="18" charset="0"/>
                  </a:rPr>
                  <a:t>亦即提高零损失转移动作</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𝑡</m:t>
                        </m:r>
                      </m:e>
                      <m:sub>
                        <m:r>
                          <m:rPr>
                            <m:sty m:val="p"/>
                          </m:rPr>
                          <a:rPr lang="en-US">
                            <a:latin typeface="Cambria Math" panose="02040503050406030204" pitchFamily="18" charset="0"/>
                            <a:cs typeface="Times New Roman" panose="02020603050405020304" pitchFamily="18" charset="0"/>
                          </a:rPr>
                          <m:t>o</m:t>
                        </m:r>
                      </m:sub>
                    </m:sSub>
                  </m:oMath>
                </a14:m>
                <a:r>
                  <a:rPr lang="zh-CN" altLang="en-US" dirty="0">
                    <a:latin typeface="Cambria" panose="02040503050406030204" pitchFamily="18" charset="0"/>
                    <a:cs typeface="Times New Roman" panose="02020603050405020304" pitchFamily="18" charset="0"/>
                  </a:rPr>
                  <a:t>的分数，降低错误转移动作</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𝑡</m:t>
                        </m:r>
                      </m:e>
                      <m:sub>
                        <m:r>
                          <m:rPr>
                            <m:sty m:val="p"/>
                          </m:rPr>
                          <a:rPr lang="en-US">
                            <a:latin typeface="Cambria Math" panose="02040503050406030204" pitchFamily="18" charset="0"/>
                            <a:cs typeface="Times New Roman" panose="02020603050405020304" pitchFamily="18" charset="0"/>
                          </a:rPr>
                          <m:t>p</m:t>
                        </m:r>
                      </m:sub>
                    </m:sSub>
                  </m:oMath>
                </a14:m>
                <a:r>
                  <a:rPr lang="zh-CN" altLang="en-US" dirty="0">
                    <a:latin typeface="Cambria" panose="02040503050406030204" pitchFamily="18" charset="0"/>
                    <a:cs typeface="Times New Roman" panose="02020603050405020304" pitchFamily="18" charset="0"/>
                  </a:rPr>
                  <a:t>的分数。</a:t>
                </a:r>
                <a:endParaRPr lang="en-US" dirty="0">
                  <a:latin typeface="Cambria" panose="02040503050406030204" pitchFamily="18" charset="0"/>
                  <a:cs typeface="Times New Roman" panose="02020603050405020304" pitchFamily="18" charset="0"/>
                </a:endParaRPr>
              </a:p>
              <a:p>
                <a:pPr marL="742950" lvl="1" indent="-285750">
                  <a:spcAft>
                    <a:spcPts val="1000"/>
                  </a:spcAft>
                  <a:buFont typeface="Wingdings" pitchFamily="2" charset="2"/>
                  <a:buChar char=""/>
                  <a:tabLst>
                    <a:tab pos="457200" algn="l"/>
                  </a:tabLst>
                </a:pPr>
                <a:r>
                  <a:rPr lang="zh-CN" altLang="en-US" dirty="0">
                    <a:latin typeface="Cambria" panose="02040503050406030204" pitchFamily="18" charset="0"/>
                    <a:cs typeface="Times New Roman" panose="02020603050405020304" pitchFamily="18" charset="0"/>
                  </a:rPr>
                  <a:t>以正确转移动作转移系统状态</a:t>
                </a:r>
                <a14:m>
                  <m:oMath xmlns:m="http://schemas.openxmlformats.org/officeDocument/2006/math">
                    <m:r>
                      <a:rPr lang="en-US" i="1">
                        <a:latin typeface="Cambria Math" panose="02040503050406030204" pitchFamily="18" charset="0"/>
                        <a:cs typeface="Times New Roman" panose="02020603050405020304" pitchFamily="18" charset="0"/>
                      </a:rPr>
                      <m:t>𝑐</m:t>
                    </m:r>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𝑡</m:t>
                        </m:r>
                      </m:e>
                      <m:sub>
                        <m:r>
                          <m:rPr>
                            <m:sty m:val="p"/>
                          </m:rPr>
                          <a:rPr lang="en-US">
                            <a:latin typeface="Cambria Math" panose="02040503050406030204" pitchFamily="18" charset="0"/>
                            <a:cs typeface="Times New Roman" panose="02020603050405020304" pitchFamily="18" charset="0"/>
                          </a:rPr>
                          <m:t>o</m:t>
                        </m:r>
                      </m:sub>
                    </m:sSub>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𝑐</m:t>
                        </m:r>
                      </m:e>
                    </m:d>
                  </m:oMath>
                </a14:m>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a:p>
                <a:pPr marL="590550" indent="-51435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算法终止，返回模型参数</a:t>
                </a:r>
                <a:r>
                  <a:rPr lang="en-US" b="1" i="1" dirty="0">
                    <a:latin typeface="Cambria" panose="02040503050406030204" pitchFamily="18" charset="0"/>
                    <a:cs typeface="Times New Roman" panose="02020603050405020304" pitchFamily="18" charset="0"/>
                  </a:rPr>
                  <a:t>w</a:t>
                </a:r>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82579F66-77CA-6241-879A-F8EF6F45587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121" t="-4094"/>
                </a:stretch>
              </a:blipFill>
            </p:spPr>
            <p:txBody>
              <a:bodyPr/>
              <a:lstStyle/>
              <a:p>
                <a:r>
                  <a:rPr lang="en-US">
                    <a:noFill/>
                  </a:rPr>
                  <a:t> </a:t>
                </a:r>
              </a:p>
            </p:txBody>
          </p:sp>
        </mc:Fallback>
      </mc:AlternateContent>
    </p:spTree>
    <p:extLst>
      <p:ext uri="{BB962C8B-B14F-4D97-AF65-F5344CB8AC3E}">
        <p14:creationId xmlns:p14="http://schemas.microsoft.com/office/powerpoint/2010/main" val="326442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12.1.1 </a:t>
            </a:r>
            <a:r>
              <a:rPr lang="zh-CN" altLang="en-US" b="1" dirty="0"/>
              <a:t>上下文无关文法</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en-US" b="1" dirty="0" err="1">
                    <a:cs typeface="Times New Roman" panose="02020603050405020304" pitchFamily="18" charset="0"/>
                  </a:rPr>
                  <a:t>上下文无关文法</a:t>
                </a:r>
                <a:r>
                  <a:rPr lang="en-US" dirty="0" err="1">
                    <a:cs typeface="Times New Roman" panose="02020603050405020304" pitchFamily="18" charset="0"/>
                  </a:rPr>
                  <a:t>（</a:t>
                </a:r>
                <a:r>
                  <a:rPr lang="en-US" dirty="0" err="1">
                    <a:latin typeface="Cambria" panose="02040503050406030204" pitchFamily="18" charset="0"/>
                    <a:cs typeface="Times New Roman" panose="02020603050405020304" pitchFamily="18" charset="0"/>
                  </a:rPr>
                  <a:t>context-free</a:t>
                </a:r>
                <a:r>
                  <a:rPr lang="en-US" dirty="0">
                    <a:latin typeface="Cambria" panose="02040503050406030204" pitchFamily="18" charset="0"/>
                    <a:cs typeface="Times New Roman" panose="02020603050405020304" pitchFamily="18" charset="0"/>
                  </a:rPr>
                  <a:t> grammar</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CFG</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它</a:t>
                </a:r>
                <a:r>
                  <a:rPr lang="en-US" dirty="0" err="1">
                    <a:cs typeface="Times New Roman" panose="02020603050405020304" pitchFamily="18" charset="0"/>
                  </a:rPr>
                  <a:t>由如下组件构成</a:t>
                </a:r>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a:p>
                <a:pPr marL="800100" lvl="1" indent="-342900">
                  <a:spcAft>
                    <a:spcPts val="1000"/>
                  </a:spcAft>
                  <a:buFont typeface="+mj-lt"/>
                  <a:buAutoNum type="arabicPeriod"/>
                </a:pPr>
                <a:r>
                  <a:rPr lang="en-US" dirty="0" err="1">
                    <a:cs typeface="Times New Roman" panose="02020603050405020304" pitchFamily="18" charset="0"/>
                  </a:rPr>
                  <a:t>终结符（</a:t>
                </a:r>
                <a:r>
                  <a:rPr lang="en-US" dirty="0" err="1">
                    <a:latin typeface="Cambria" panose="02040503050406030204" pitchFamily="18" charset="0"/>
                    <a:cs typeface="Times New Roman" panose="02020603050405020304" pitchFamily="18" charset="0"/>
                  </a:rPr>
                  <a:t>terminal</a:t>
                </a:r>
                <a:r>
                  <a:rPr lang="en-US" dirty="0">
                    <a:latin typeface="Cambria" panose="02040503050406030204" pitchFamily="18" charset="0"/>
                    <a:cs typeface="Times New Roman" panose="02020603050405020304" pitchFamily="18" charset="0"/>
                  </a:rPr>
                  <a:t> symbol</a:t>
                </a:r>
                <a:r>
                  <a:rPr lang="zh-CN" altLang="en-US" dirty="0">
                    <a:latin typeface="Cambria" panose="02040503050406030204" pitchFamily="18" charset="0"/>
                    <a:cs typeface="Times New Roman" panose="02020603050405020304" pitchFamily="18" charset="0"/>
                  </a:rPr>
                  <a:t>，</a:t>
                </a:r>
                <a:r>
                  <a:rPr lang="en-US" dirty="0" err="1">
                    <a:cs typeface="Times New Roman" panose="02020603050405020304" pitchFamily="18" charset="0"/>
                  </a:rPr>
                  <a:t>无法再分的最小单位）集合</a:t>
                </a:r>
                <a14:m>
                  <m:oMath xmlns:m="http://schemas.openxmlformats.org/officeDocument/2006/math">
                    <m:r>
                      <a:rPr lang="en-US" i="1">
                        <a:latin typeface="Cambria Math" panose="02040503050406030204" pitchFamily="18" charset="0"/>
                        <a:cs typeface="Times New Roman" panose="02020603050405020304" pitchFamily="18" charset="0"/>
                      </a:rPr>
                      <m:t>𝛴</m:t>
                    </m:r>
                  </m:oMath>
                </a14:m>
                <a:r>
                  <a:rPr lang="en-US" dirty="0">
                    <a:cs typeface="Times New Roman" panose="02020603050405020304" pitchFamily="18" charset="0"/>
                  </a:rPr>
                  <a:t>，</a:t>
                </a:r>
                <a:r>
                  <a:rPr lang="en-US" dirty="0" err="1">
                    <a:cs typeface="Times New Roman" panose="02020603050405020304" pitchFamily="18" charset="0"/>
                  </a:rPr>
                  <a:t>比如汉语的一个词表</a:t>
                </a:r>
                <a:r>
                  <a:rPr lang="en-US" dirty="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a:p>
                <a:pPr marL="800100" lvl="1" indent="-342900">
                  <a:spcAft>
                    <a:spcPts val="1000"/>
                  </a:spcAft>
                  <a:buFont typeface="+mj-lt"/>
                  <a:buAutoNum type="arabicPeriod"/>
                </a:pPr>
                <a:r>
                  <a:rPr lang="en-US" dirty="0" err="1">
                    <a:cs typeface="Times New Roman" panose="02020603050405020304" pitchFamily="18" charset="0"/>
                  </a:rPr>
                  <a:t>非终结符（</a:t>
                </a:r>
                <a:r>
                  <a:rPr lang="en-US" dirty="0" err="1">
                    <a:latin typeface="Cambria" panose="02040503050406030204" pitchFamily="18" charset="0"/>
                    <a:cs typeface="Times New Roman" panose="02020603050405020304" pitchFamily="18" charset="0"/>
                  </a:rPr>
                  <a:t>nonterminal</a:t>
                </a:r>
                <a:r>
                  <a:rPr lang="en-US" dirty="0">
                    <a:latin typeface="Cambria" panose="02040503050406030204" pitchFamily="18" charset="0"/>
                    <a:cs typeface="Times New Roman" panose="02020603050405020304" pitchFamily="18" charset="0"/>
                  </a:rPr>
                  <a:t> </a:t>
                </a:r>
                <a:r>
                  <a:rPr lang="en-US" dirty="0" err="1">
                    <a:latin typeface="Cambria" panose="02040503050406030204" pitchFamily="18" charset="0"/>
                    <a:cs typeface="Times New Roman" panose="02020603050405020304" pitchFamily="18" charset="0"/>
                  </a:rPr>
                  <a:t>symbol</a:t>
                </a:r>
                <a:r>
                  <a:rPr lang="en-US" dirty="0" err="1">
                    <a:cs typeface="Times New Roman" panose="02020603050405020304" pitchFamily="18" charset="0"/>
                  </a:rPr>
                  <a:t>）集合</a:t>
                </a:r>
                <a14:m>
                  <m:oMath xmlns:m="http://schemas.openxmlformats.org/officeDocument/2006/math">
                    <m:r>
                      <a:rPr lang="en-US" i="1">
                        <a:latin typeface="Cambria Math" panose="02040503050406030204" pitchFamily="18" charset="0"/>
                        <a:cs typeface="Times New Roman" panose="02020603050405020304" pitchFamily="18" charset="0"/>
                      </a:rPr>
                      <m:t>𝑉</m:t>
                    </m:r>
                  </m:oMath>
                </a14:m>
                <a:r>
                  <a:rPr lang="en-US" dirty="0">
                    <a:cs typeface="Times New Roman" panose="02020603050405020304" pitchFamily="18" charset="0"/>
                  </a:rPr>
                  <a:t>，比如“</a:t>
                </a:r>
                <a:r>
                  <a:rPr lang="en-US" dirty="0" err="1">
                    <a:cs typeface="Times New Roman" panose="02020603050405020304" pitchFamily="18" charset="0"/>
                  </a:rPr>
                  <a:t>名词短语</a:t>
                </a:r>
                <a:r>
                  <a:rPr lang="en-US" dirty="0">
                    <a:cs typeface="Times New Roman" panose="02020603050405020304" pitchFamily="18" charset="0"/>
                  </a:rPr>
                  <a:t>”“</a:t>
                </a:r>
                <a:r>
                  <a:rPr lang="en-US" dirty="0" err="1">
                    <a:cs typeface="Times New Roman" panose="02020603050405020304" pitchFamily="18" charset="0"/>
                  </a:rPr>
                  <a:t>动词短语”等短语结构组成的集合</a:t>
                </a:r>
                <a:r>
                  <a:rPr lang="en-US" dirty="0">
                    <a:cs typeface="Times New Roman" panose="02020603050405020304" pitchFamily="18" charset="0"/>
                  </a:rPr>
                  <a:t>。</a:t>
                </a:r>
                <a14:m>
                  <m:oMath xmlns:m="http://schemas.openxmlformats.org/officeDocument/2006/math">
                    <m:r>
                      <a:rPr lang="en-US" i="1">
                        <a:latin typeface="Cambria Math" panose="02040503050406030204" pitchFamily="18" charset="0"/>
                        <a:cs typeface="Times New Roman" panose="02020603050405020304" pitchFamily="18" charset="0"/>
                      </a:rPr>
                      <m:t>𝑉</m:t>
                    </m:r>
                  </m:oMath>
                </a14:m>
                <a:r>
                  <a:rPr lang="en-US" dirty="0" err="1">
                    <a:cs typeface="Times New Roman" panose="02020603050405020304" pitchFamily="18" charset="0"/>
                  </a:rPr>
                  <a:t>中至少包含一个特殊的非终结符，即句子符或初始符，记作</a:t>
                </a:r>
                <a14:m>
                  <m:oMath xmlns:m="http://schemas.openxmlformats.org/officeDocument/2006/math">
                    <m:r>
                      <a:rPr lang="en-US" i="1">
                        <a:latin typeface="Cambria Math" panose="02040503050406030204" pitchFamily="18" charset="0"/>
                        <a:cs typeface="Times New Roman" panose="02020603050405020304" pitchFamily="18" charset="0"/>
                      </a:rPr>
                      <m:t>𝑆</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𝑉</m:t>
                    </m:r>
                  </m:oMath>
                </a14:m>
                <a:r>
                  <a:rPr lang="en-US" dirty="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a:p>
                <a:pPr marL="800100" lvl="1" indent="-34290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推导规则</a:t>
                </a:r>
                <a14:m>
                  <m:oMath xmlns:m="http://schemas.openxmlformats.org/officeDocument/2006/math">
                    <m:r>
                      <a:rPr lang="en-US" i="1">
                        <a:latin typeface="Cambria Math" panose="02040503050406030204" pitchFamily="18" charset="0"/>
                        <a:cs typeface="Times New Roman" panose="02020603050405020304" pitchFamily="18" charset="0"/>
                      </a:rPr>
                      <m:t>𝑅</m:t>
                    </m:r>
                  </m:oMath>
                </a14:m>
                <a:r>
                  <a:rPr lang="zh-CN" altLang="en-US" dirty="0">
                    <a:latin typeface="Cambria" panose="02040503050406030204" pitchFamily="18" charset="0"/>
                    <a:cs typeface="Times New Roman" panose="02020603050405020304" pitchFamily="18" charset="0"/>
                  </a:rPr>
                  <a:t>，即推导非终结符的一系列规则：</a:t>
                </a:r>
                <a14:m>
                  <m:oMath xmlns:m="http://schemas.openxmlformats.org/officeDocument/2006/math">
                    <m:r>
                      <a:rPr lang="en-US" i="1">
                        <a:latin typeface="Cambria Math" panose="02040503050406030204" pitchFamily="18" charset="0"/>
                        <a:cs typeface="Times New Roman" panose="02020603050405020304" pitchFamily="18" charset="0"/>
                      </a:rPr>
                      <m:t>𝑉</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𝑉</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𝛴</m:t>
                    </m:r>
                  </m:oMath>
                </a14:m>
                <a:r>
                  <a:rPr lang="zh-CN" altLang="en-US" dirty="0">
                    <a:latin typeface="Cambria" panose="02040503050406030204" pitchFamily="18" charset="0"/>
                    <a:cs typeface="Times New Roman" panose="02020603050405020304" pitchFamily="18" charset="0"/>
                  </a:rPr>
                  <a:t>。</a:t>
                </a:r>
                <a:r>
                  <a:rPr lang="zh-CN" altLang="en-US" dirty="0">
                    <a:cs typeface="Times New Roman" panose="02020603050405020304" pitchFamily="18" charset="0"/>
                  </a:rPr>
                  <a:t>比如</a:t>
                </a:r>
                <a:r>
                  <a:rPr lang="en-US" dirty="0">
                    <a:cs typeface="Times New Roman" panose="02020603050405020304" pitchFamily="18" charset="0"/>
                  </a:rPr>
                  <a:t>S</a:t>
                </a:r>
                <a14:m>
                  <m:oMath xmlns:m="http://schemas.openxmlformats.org/officeDocument/2006/math">
                    <m:r>
                      <a:rPr lang="en-US">
                        <a:latin typeface="Cambria Math" panose="02040503050406030204" pitchFamily="18" charset="0"/>
                        <a:cs typeface="Times New Roman" panose="02020603050405020304" pitchFamily="18" charset="0"/>
                      </a:rPr>
                      <m:t>→</m:t>
                    </m:r>
                  </m:oMath>
                </a14:m>
                <a:r>
                  <a:rPr lang="zh-CN" altLang="en-US" dirty="0">
                    <a:cs typeface="Times New Roman" panose="02020603050405020304" pitchFamily="18" charset="0"/>
                  </a:rPr>
                  <a:t>名词短语以及名词短语</a:t>
                </a:r>
                <a14:m>
                  <m:oMath xmlns:m="http://schemas.openxmlformats.org/officeDocument/2006/math">
                    <m:r>
                      <a:rPr lang="en-US">
                        <a:latin typeface="Cambria Math" panose="02040503050406030204" pitchFamily="18" charset="0"/>
                        <a:cs typeface="Times New Roman" panose="02020603050405020304" pitchFamily="18" charset="0"/>
                      </a:rPr>
                      <m:t>→</m:t>
                    </m:r>
                  </m:oMath>
                </a14:m>
                <a:r>
                  <a:rPr lang="zh-CN" altLang="en-US" dirty="0">
                    <a:cs typeface="Times New Roman" panose="02020603050405020304" pitchFamily="18" charset="0"/>
                  </a:rPr>
                  <a:t>名词</a:t>
                </a:r>
                <a:r>
                  <a:rPr lang="en-US" dirty="0">
                    <a:cs typeface="Times New Roman" panose="02020603050405020304" pitchFamily="18" charset="0"/>
                  </a:rPr>
                  <a:t>+</a:t>
                </a:r>
                <a:r>
                  <a:rPr lang="zh-CN" altLang="en-US" dirty="0">
                    <a:cs typeface="Times New Roman" panose="02020603050405020304" pitchFamily="18" charset="0"/>
                  </a:rPr>
                  <a:t>名词短语和名词短语</a:t>
                </a:r>
                <a14:m>
                  <m:oMath xmlns:m="http://schemas.openxmlformats.org/officeDocument/2006/math">
                    <m:r>
                      <a:rPr lang="en-US">
                        <a:latin typeface="Cambria Math" panose="02040503050406030204" pitchFamily="18" charset="0"/>
                        <a:cs typeface="Times New Roman" panose="02020603050405020304" pitchFamily="18" charset="0"/>
                      </a:rPr>
                      <m:t>→</m:t>
                    </m:r>
                  </m:oMath>
                </a14:m>
                <a:r>
                  <a:rPr lang="zh-CN" altLang="en-US" dirty="0">
                    <a:cs typeface="Times New Roman" panose="02020603050405020304" pitchFamily="18" charset="0"/>
                  </a:rPr>
                  <a:t>名词</a:t>
                </a:r>
                <a:r>
                  <a:rPr lang="en-US" dirty="0">
                    <a:cs typeface="Times New Roman" panose="02020603050405020304" pitchFamily="18" charset="0"/>
                  </a:rPr>
                  <a:t>+</a:t>
                </a:r>
                <a:r>
                  <a:rPr lang="zh-CN" altLang="en-US" dirty="0">
                    <a:cs typeface="Times New Roman" panose="02020603050405020304" pitchFamily="18" charset="0"/>
                  </a:rPr>
                  <a:t>名词</a:t>
                </a:r>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82579F66-77CA-6241-879A-F8EF6F45587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965" t="-3216"/>
                </a:stretch>
              </a:blipFill>
            </p:spPr>
            <p:txBody>
              <a:bodyPr/>
              <a:lstStyle/>
              <a:p>
                <a:r>
                  <a:rPr lang="en-US">
                    <a:noFill/>
                  </a:rPr>
                  <a:t> </a:t>
                </a:r>
              </a:p>
            </p:txBody>
          </p:sp>
        </mc:Fallback>
      </mc:AlternateContent>
    </p:spTree>
    <p:extLst>
      <p:ext uri="{BB962C8B-B14F-4D97-AF65-F5344CB8AC3E}">
        <p14:creationId xmlns:p14="http://schemas.microsoft.com/office/powerpoint/2010/main" val="2929913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12.4.5 </a:t>
            </a:r>
            <a:r>
              <a:rPr lang="zh-CN" altLang="en-US" b="1" dirty="0"/>
              <a:t>柱搜索</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fontScale="92500" lnSpcReduction="10000"/>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柱搜索的算法伪码如下。</a:t>
                </a:r>
                <a:endParaRPr lang="en-US" dirty="0">
                  <a:latin typeface="Cambria" panose="02040503050406030204" pitchFamily="18" charset="0"/>
                  <a:cs typeface="Times New Roman" panose="02020603050405020304" pitchFamily="18" charset="0"/>
                </a:endParaRPr>
              </a:p>
              <a:p>
                <a:pPr marL="342900" lvl="0" indent="-34290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初始化柱为一个定长的优先队列</a:t>
                </a:r>
                <a14:m>
                  <m:oMath xmlns:m="http://schemas.openxmlformats.org/officeDocument/2006/math">
                    <m:r>
                      <a:rPr lang="en-US" i="1">
                        <a:latin typeface="Cambria Math" panose="02040503050406030204" pitchFamily="18" charset="0"/>
                        <a:cs typeface="Times New Roman" panose="02020603050405020304" pitchFamily="18" charset="0"/>
                      </a:rPr>
                      <m:t>𝛽</m:t>
                    </m:r>
                  </m:oMath>
                </a14:m>
                <a:r>
                  <a:rPr lang="zh-CN" altLang="en-US" dirty="0">
                    <a:latin typeface="Cambria" panose="02040503050406030204" pitchFamily="18" charset="0"/>
                    <a:cs typeface="Times New Roman" panose="02020603050405020304" pitchFamily="18" charset="0"/>
                  </a:rPr>
                  <a:t>，初始化系统状态为</a:t>
                </a:r>
                <a14:m>
                  <m:oMath xmlns:m="http://schemas.openxmlformats.org/officeDocument/2006/math">
                    <m:r>
                      <a:rPr lang="en-US" i="1">
                        <a:latin typeface="Cambria Math" panose="02040503050406030204" pitchFamily="18" charset="0"/>
                        <a:cs typeface="Times New Roman" panose="02020603050405020304" pitchFamily="18" charset="0"/>
                      </a:rPr>
                      <m:t>𝑐</m:t>
                    </m:r>
                  </m:oMath>
                </a14:m>
                <a:r>
                  <a:rPr lang="zh-CN" altLang="en-US" dirty="0">
                    <a:latin typeface="Cambria" panose="02040503050406030204" pitchFamily="18" charset="0"/>
                    <a:cs typeface="Times New Roman" panose="02020603050405020304" pitchFamily="18" charset="0"/>
                  </a:rPr>
                  <a:t>，将</a:t>
                </a:r>
                <a14:m>
                  <m:oMath xmlns:m="http://schemas.openxmlformats.org/officeDocument/2006/math">
                    <m:r>
                      <a:rPr lang="en-US" i="1">
                        <a:latin typeface="Cambria Math" panose="02040503050406030204" pitchFamily="18" charset="0"/>
                        <a:cs typeface="Times New Roman" panose="02020603050405020304" pitchFamily="18" charset="0"/>
                      </a:rPr>
                      <m:t>𝑐</m:t>
                    </m:r>
                  </m:oMath>
                </a14:m>
                <a:r>
                  <a:rPr lang="zh-CN" altLang="en-US" dirty="0">
                    <a:latin typeface="Cambria" panose="02040503050406030204" pitchFamily="18" charset="0"/>
                    <a:cs typeface="Times New Roman" panose="02020603050405020304" pitchFamily="18" charset="0"/>
                  </a:rPr>
                  <a:t>加入</a:t>
                </a:r>
                <a14:m>
                  <m:oMath xmlns:m="http://schemas.openxmlformats.org/officeDocument/2006/math">
                    <m:r>
                      <a:rPr lang="en-US" i="1">
                        <a:latin typeface="Cambria Math" panose="02040503050406030204" pitchFamily="18" charset="0"/>
                        <a:cs typeface="Times New Roman" panose="02020603050405020304" pitchFamily="18" charset="0"/>
                      </a:rPr>
                      <m:t>𝛽</m:t>
                    </m:r>
                  </m:oMath>
                </a14:m>
                <a:r>
                  <a:rPr lang="zh-CN" altLang="en-US" dirty="0">
                    <a:latin typeface="Cambria" panose="02040503050406030204" pitchFamily="18" charset="0"/>
                    <a:cs typeface="Times New Roman" panose="02020603050405020304" pitchFamily="18" charset="0"/>
                  </a:rPr>
                  <a:t>中。</a:t>
                </a:r>
                <a:endParaRPr lang="en-US" dirty="0">
                  <a:latin typeface="Cambria" panose="02040503050406030204" pitchFamily="18" charset="0"/>
                  <a:cs typeface="Times New Roman" panose="02020603050405020304" pitchFamily="18" charset="0"/>
                </a:endParaRPr>
              </a:p>
              <a:p>
                <a:pPr marL="342900" lvl="0" indent="-34290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反复执行下列操作，直到</a:t>
                </a:r>
                <a14:m>
                  <m:oMath xmlns:m="http://schemas.openxmlformats.org/officeDocument/2006/math">
                    <m:r>
                      <a:rPr lang="en-US" i="1">
                        <a:latin typeface="Cambria Math" panose="02040503050406030204" pitchFamily="18" charset="0"/>
                        <a:cs typeface="Times New Roman" panose="02020603050405020304" pitchFamily="18" charset="0"/>
                      </a:rPr>
                      <m:t>𝛽</m:t>
                    </m:r>
                  </m:oMath>
                </a14:m>
                <a:r>
                  <a:rPr lang="zh-CN" altLang="en-US" dirty="0">
                    <a:latin typeface="Cambria" panose="02040503050406030204" pitchFamily="18" charset="0"/>
                    <a:cs typeface="Times New Roman" panose="02020603050405020304" pitchFamily="18" charset="0"/>
                  </a:rPr>
                  <a:t>中的所有状态皆为终止状态。</a:t>
                </a:r>
                <a:endParaRPr lang="en-US" dirty="0">
                  <a:latin typeface="Cambria" panose="02040503050406030204" pitchFamily="18" charset="0"/>
                  <a:cs typeface="Times New Roman" panose="02020603050405020304" pitchFamily="18" charset="0"/>
                </a:endParaRPr>
              </a:p>
              <a:p>
                <a:pPr marL="742950" lvl="1" indent="-285750">
                  <a:spcAft>
                    <a:spcPts val="1000"/>
                  </a:spcAft>
                  <a:buFont typeface="Wingdings" pitchFamily="2" charset="2"/>
                  <a:buChar char=""/>
                  <a:tabLst>
                    <a:tab pos="457200" algn="l"/>
                  </a:tabLst>
                </a:pPr>
                <a:r>
                  <a:rPr lang="zh-CN" altLang="en-US" dirty="0">
                    <a:latin typeface="Cambria" panose="02040503050406030204" pitchFamily="18" charset="0"/>
                    <a:cs typeface="Times New Roman" panose="02020603050405020304" pitchFamily="18" charset="0"/>
                  </a:rPr>
                  <a:t>每个状态出队，提取特征，交由结构化感知机预测转移动作以及相应分数。</a:t>
                </a:r>
                <a:endParaRPr lang="en-US" dirty="0">
                  <a:latin typeface="Cambria" panose="02040503050406030204" pitchFamily="18" charset="0"/>
                  <a:cs typeface="Times New Roman" panose="02020603050405020304" pitchFamily="18" charset="0"/>
                </a:endParaRPr>
              </a:p>
              <a:p>
                <a:pPr marL="742950" lvl="1" indent="-285750">
                  <a:spcAft>
                    <a:spcPts val="1000"/>
                  </a:spcAft>
                  <a:buFont typeface="Wingdings" pitchFamily="2" charset="2"/>
                  <a:buChar char=""/>
                  <a:tabLst>
                    <a:tab pos="457200" algn="l"/>
                  </a:tabLst>
                </a:pPr>
                <a:r>
                  <a:rPr lang="zh-CN" altLang="en-US" dirty="0">
                    <a:latin typeface="Cambria" panose="02040503050406030204" pitchFamily="18" charset="0"/>
                    <a:cs typeface="Times New Roman" panose="02020603050405020304" pitchFamily="18" charset="0"/>
                  </a:rPr>
                  <a:t>执行转移后得到新状态，将分数累加到新状态的累计分值上去。</a:t>
                </a:r>
                <a:endParaRPr lang="en-US" dirty="0">
                  <a:latin typeface="Cambria" panose="02040503050406030204" pitchFamily="18" charset="0"/>
                  <a:cs typeface="Times New Roman" panose="02020603050405020304" pitchFamily="18" charset="0"/>
                </a:endParaRPr>
              </a:p>
              <a:p>
                <a:pPr marL="742950" lvl="1" indent="-285750">
                  <a:spcAft>
                    <a:spcPts val="1000"/>
                  </a:spcAft>
                  <a:buFont typeface="Wingdings" pitchFamily="2" charset="2"/>
                  <a:buChar char=""/>
                  <a:tabLst>
                    <a:tab pos="457200" algn="l"/>
                  </a:tabLst>
                </a:pPr>
                <a:r>
                  <a:rPr lang="zh-CN" altLang="en-US" dirty="0">
                    <a:latin typeface="Cambria" panose="02040503050406030204" pitchFamily="18" charset="0"/>
                    <a:cs typeface="Times New Roman" panose="02020603050405020304" pitchFamily="18" charset="0"/>
                  </a:rPr>
                  <a:t>将新状态入队，若队列长度大于</a:t>
                </a:r>
                <a14:m>
                  <m:oMath xmlns:m="http://schemas.openxmlformats.org/officeDocument/2006/math">
                    <m:r>
                      <a:rPr lang="en-US" i="1">
                        <a:latin typeface="Cambria Math" panose="02040503050406030204" pitchFamily="18" charset="0"/>
                        <a:cs typeface="Times New Roman" panose="02020603050405020304" pitchFamily="18" charset="0"/>
                      </a:rPr>
                      <m:t>𝑘</m:t>
                    </m:r>
                  </m:oMath>
                </a14:m>
                <a:r>
                  <a:rPr lang="zh-CN" altLang="en-US" dirty="0">
                    <a:latin typeface="Cambria" panose="02040503050406030204" pitchFamily="18" charset="0"/>
                    <a:cs typeface="Times New Roman" panose="02020603050405020304" pitchFamily="18" charset="0"/>
                  </a:rPr>
                  <a:t>，将队尾状态（分值最小）的状态出队遗弃。</a:t>
                </a:r>
                <a:endParaRPr lang="en-US" dirty="0">
                  <a:latin typeface="Cambria" panose="02040503050406030204" pitchFamily="18" charset="0"/>
                  <a:cs typeface="Times New Roman" panose="02020603050405020304" pitchFamily="18" charset="0"/>
                </a:endParaRPr>
              </a:p>
              <a:p>
                <a:pPr marL="342900" lvl="0" indent="-34290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从</a:t>
                </a:r>
                <a14:m>
                  <m:oMath xmlns:m="http://schemas.openxmlformats.org/officeDocument/2006/math">
                    <m:r>
                      <a:rPr lang="en-US" i="1">
                        <a:latin typeface="Cambria Math" panose="02040503050406030204" pitchFamily="18" charset="0"/>
                        <a:cs typeface="Times New Roman" panose="02020603050405020304" pitchFamily="18" charset="0"/>
                      </a:rPr>
                      <m:t>𝛽</m:t>
                    </m:r>
                  </m:oMath>
                </a14:m>
                <a:r>
                  <a:rPr lang="zh-CN" altLang="en-US" dirty="0">
                    <a:latin typeface="Cambria" panose="02040503050406030204" pitchFamily="18" charset="0"/>
                    <a:cs typeface="Times New Roman" panose="02020603050405020304" pitchFamily="18" charset="0"/>
                  </a:rPr>
                  <a:t>中找出分值最大的终止状态，返回该状态中存储的</a:t>
                </a:r>
                <a14:m>
                  <m:oMath xmlns:m="http://schemas.openxmlformats.org/officeDocument/2006/math">
                    <m:r>
                      <a:rPr lang="en-US" i="1">
                        <a:latin typeface="Cambria Math" panose="02040503050406030204" pitchFamily="18" charset="0"/>
                        <a:cs typeface="Times New Roman" panose="02020603050405020304" pitchFamily="18" charset="0"/>
                      </a:rPr>
                      <m:t>𝐴</m:t>
                    </m:r>
                  </m:oMath>
                </a14:m>
                <a:r>
                  <a:rPr lang="zh-CN" altLang="en-US" dirty="0">
                    <a:latin typeface="Cambria" panose="02040503050406030204" pitchFamily="18" charset="0"/>
                    <a:cs typeface="Times New Roman" panose="02020603050405020304" pitchFamily="18" charset="0"/>
                  </a:rPr>
                  <a:t>，利用</a:t>
                </a:r>
                <a14:m>
                  <m:oMath xmlns:m="http://schemas.openxmlformats.org/officeDocument/2006/math">
                    <m:r>
                      <a:rPr lang="en-US" i="1">
                        <a:latin typeface="Cambria Math" panose="02040503050406030204" pitchFamily="18" charset="0"/>
                        <a:cs typeface="Times New Roman" panose="02020603050405020304" pitchFamily="18" charset="0"/>
                      </a:rPr>
                      <m:t>𝐴</m:t>
                    </m:r>
                  </m:oMath>
                </a14:m>
                <a:r>
                  <a:rPr lang="zh-CN" altLang="en-US" dirty="0">
                    <a:latin typeface="Cambria" panose="02040503050406030204" pitchFamily="18" charset="0"/>
                    <a:cs typeface="Times New Roman" panose="02020603050405020304" pitchFamily="18" charset="0"/>
                  </a:rPr>
                  <a:t>构建句法树。</a:t>
                </a:r>
                <a:endParaRPr lang="en-US" dirty="0">
                  <a:latin typeface="Cambria" panose="020405030504060302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82579F66-77CA-6241-879A-F8EF6F45587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844" t="-3801" r="-3378"/>
                </a:stretch>
              </a:blipFill>
            </p:spPr>
            <p:txBody>
              <a:bodyPr/>
              <a:lstStyle/>
              <a:p>
                <a:r>
                  <a:rPr lang="en-US">
                    <a:noFill/>
                  </a:rPr>
                  <a:t> </a:t>
                </a:r>
              </a:p>
            </p:txBody>
          </p:sp>
        </mc:Fallback>
      </mc:AlternateContent>
    </p:spTree>
    <p:extLst>
      <p:ext uri="{BB962C8B-B14F-4D97-AF65-F5344CB8AC3E}">
        <p14:creationId xmlns:p14="http://schemas.microsoft.com/office/powerpoint/2010/main" val="1937803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12.5 </a:t>
            </a:r>
            <a:r>
              <a:rPr lang="en-US" b="1" dirty="0" err="1"/>
              <a:t>依存句法分析API</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en-US" dirty="0" err="1"/>
              <a:t>本节则以试验的形式演示HanLP中依存句法分析模块的训练、预测以及标准化评测</a:t>
            </a:r>
            <a:endParaRPr lang="en-US"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077899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12.5.1 </a:t>
            </a:r>
            <a:r>
              <a:rPr lang="en-US" b="1" dirty="0" err="1"/>
              <a:t>训练模型</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endParaRPr lang="en-US" dirty="0">
              <a:latin typeface="Cambria" panose="020405030504060302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CC46E93-A37E-0E46-AB9C-EC3E7CB86CE7}"/>
              </a:ext>
            </a:extLst>
          </p:cNvPr>
          <p:cNvSpPr/>
          <p:nvPr/>
        </p:nvSpPr>
        <p:spPr>
          <a:xfrm>
            <a:off x="838200" y="2967335"/>
            <a:ext cx="10515600" cy="646331"/>
          </a:xfrm>
          <a:prstGeom prst="rect">
            <a:avLst/>
          </a:prstGeom>
        </p:spPr>
        <p:txBody>
          <a:bodyPr wrap="square">
            <a:spAutoFit/>
          </a:bodyPr>
          <a:lstStyle/>
          <a:p>
            <a:pPr latinLnBrk="1">
              <a:spcAft>
                <a:spcPts val="1000"/>
              </a:spcAft>
            </a:pPr>
            <a:r>
              <a:rPr lang="en-US" dirty="0" err="1">
                <a:latin typeface="Consolas" panose="020B0609020204030204" pitchFamily="49" charset="0"/>
                <a:ea typeface="SimSun" panose="02010600030101010101" pitchFamily="2" charset="-122"/>
                <a:cs typeface="Times New Roman" panose="02020603050405020304" pitchFamily="18" charset="0"/>
              </a:rPr>
              <a:t>KBeamArcEagerDependencyParser</a:t>
            </a:r>
            <a:r>
              <a:rPr lang="en-US" dirty="0">
                <a:latin typeface="Consolas" panose="020B0609020204030204" pitchFamily="49" charset="0"/>
                <a:ea typeface="SimSun" panose="02010600030101010101" pitchFamily="2" charset="-122"/>
                <a:cs typeface="Times New Roman" panose="02020603050405020304" pitchFamily="18" charset="0"/>
              </a:rPr>
              <a:t> parser = </a:t>
            </a:r>
            <a:r>
              <a:rPr lang="en-US" dirty="0" err="1">
                <a:latin typeface="Consolas" panose="020B0609020204030204" pitchFamily="49" charset="0"/>
                <a:ea typeface="SimSun" panose="02010600030101010101" pitchFamily="2" charset="-122"/>
                <a:cs typeface="Times New Roman" panose="02020603050405020304" pitchFamily="18" charset="0"/>
              </a:rPr>
              <a:t>KBeamArcEagerDependencyParser.</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train</a:t>
            </a:r>
            <a:r>
              <a:rPr lang="en-US" dirty="0">
                <a:latin typeface="Consolas" panose="020B0609020204030204" pitchFamily="49" charset="0"/>
                <a:ea typeface="SimSun" panose="02010600030101010101" pitchFamily="2" charset="-122"/>
                <a:cs typeface="Times New Roman" panose="02020603050405020304" pitchFamily="18" charset="0"/>
              </a:rPr>
              <a:t>(CTB_TRAIN, CTB_DEV, BROWN_CLUSTER, CTB_MODEL);</a:t>
            </a:r>
          </a:p>
        </p:txBody>
      </p:sp>
    </p:spTree>
    <p:extLst>
      <p:ext uri="{BB962C8B-B14F-4D97-AF65-F5344CB8AC3E}">
        <p14:creationId xmlns:p14="http://schemas.microsoft.com/office/powerpoint/2010/main" val="2834579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12.5.2 </a:t>
            </a:r>
            <a:r>
              <a:rPr lang="zh-CN" altLang="en-US" b="1" dirty="0"/>
              <a:t>标准化评测</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en-US" dirty="0" err="1">
                    <a:cs typeface="Times New Roman" panose="02020603050405020304" pitchFamily="18" charset="0"/>
                  </a:rPr>
                  <a:t>依存句法分析任务采用的评测指标为</a:t>
                </a:r>
                <a:r>
                  <a:rPr lang="en-US" dirty="0" err="1">
                    <a:latin typeface="Cambria" panose="02040503050406030204" pitchFamily="18" charset="0"/>
                    <a:cs typeface="Times New Roman" panose="02020603050405020304" pitchFamily="18" charset="0"/>
                  </a:rPr>
                  <a:t>UAS</a:t>
                </a:r>
                <a:r>
                  <a:rPr lang="en-US" dirty="0" err="1">
                    <a:cs typeface="Times New Roman" panose="02020603050405020304" pitchFamily="18" charset="0"/>
                  </a:rPr>
                  <a:t>（</a:t>
                </a:r>
                <a:r>
                  <a:rPr lang="en-US" dirty="0" err="1">
                    <a:latin typeface="Cambria" panose="02040503050406030204" pitchFamily="18" charset="0"/>
                    <a:cs typeface="Times New Roman" panose="02020603050405020304" pitchFamily="18" charset="0"/>
                  </a:rPr>
                  <a:t>unlabeled</a:t>
                </a:r>
                <a:r>
                  <a:rPr lang="en-US" dirty="0">
                    <a:latin typeface="Cambria" panose="02040503050406030204" pitchFamily="18" charset="0"/>
                    <a:cs typeface="Times New Roman" panose="02020603050405020304" pitchFamily="18" charset="0"/>
                  </a:rPr>
                  <a:t> attachment </a:t>
                </a:r>
                <a:r>
                  <a:rPr lang="en-US" dirty="0" err="1">
                    <a:latin typeface="Cambria" panose="02040503050406030204" pitchFamily="18" charset="0"/>
                    <a:cs typeface="Times New Roman" panose="02020603050405020304" pitchFamily="18" charset="0"/>
                  </a:rPr>
                  <a:t>score</a:t>
                </a:r>
                <a:r>
                  <a:rPr lang="en-US" dirty="0" err="1">
                    <a:cs typeface="Times New Roman" panose="02020603050405020304" pitchFamily="18" charset="0"/>
                  </a:rPr>
                  <a:t>）和</a:t>
                </a:r>
                <a:r>
                  <a:rPr lang="en-US" dirty="0" err="1">
                    <a:latin typeface="Cambria" panose="02040503050406030204" pitchFamily="18" charset="0"/>
                    <a:cs typeface="Times New Roman" panose="02020603050405020304" pitchFamily="18" charset="0"/>
                  </a:rPr>
                  <a:t>LAS</a:t>
                </a:r>
                <a:r>
                  <a:rPr lang="en-US" dirty="0" err="1">
                    <a:cs typeface="Times New Roman" panose="02020603050405020304" pitchFamily="18" charset="0"/>
                  </a:rPr>
                  <a:t>（</a:t>
                </a:r>
                <a:r>
                  <a:rPr lang="en-US" dirty="0" err="1">
                    <a:latin typeface="Cambria" panose="02040503050406030204" pitchFamily="18" charset="0"/>
                    <a:cs typeface="Times New Roman" panose="02020603050405020304" pitchFamily="18" charset="0"/>
                  </a:rPr>
                  <a:t>labeled</a:t>
                </a:r>
                <a:r>
                  <a:rPr lang="en-US" dirty="0">
                    <a:latin typeface="Cambria" panose="02040503050406030204" pitchFamily="18" charset="0"/>
                    <a:cs typeface="Times New Roman" panose="02020603050405020304" pitchFamily="18" charset="0"/>
                  </a:rPr>
                  <a:t> attachment score</a:t>
                </a:r>
                <a:r>
                  <a:rPr lang="en-US" dirty="0">
                    <a:cs typeface="Times New Roman" panose="02020603050405020304" pitchFamily="18" charset="0"/>
                  </a:rPr>
                  <a:t>），</a:t>
                </a:r>
                <a:r>
                  <a:rPr lang="en-US" dirty="0" err="1">
                    <a:cs typeface="Times New Roman" panose="02020603050405020304" pitchFamily="18" charset="0"/>
                  </a:rPr>
                  <a:t>分别对应忽略标签和包括标签的</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𝐹</m:t>
                        </m:r>
                      </m:e>
                      <m:sub>
                        <m:r>
                          <a:rPr lang="en-US" i="1">
                            <a:latin typeface="Cambria Math" panose="02040503050406030204" pitchFamily="18" charset="0"/>
                            <a:cs typeface="Times New Roman" panose="02020603050405020304" pitchFamily="18" charset="0"/>
                          </a:rPr>
                          <m:t>1</m:t>
                        </m:r>
                      </m:sub>
                    </m:sSub>
                  </m:oMath>
                </a14:m>
                <a:r>
                  <a:rPr lang="en-US" dirty="0" err="1">
                    <a:cs typeface="Times New Roman" panose="02020603050405020304" pitchFamily="18" charset="0"/>
                  </a:rPr>
                  <a:t>值。以</a:t>
                </a:r>
                <a:r>
                  <a:rPr lang="en-US" dirty="0" err="1">
                    <a:latin typeface="Cambria" panose="02040503050406030204" pitchFamily="18" charset="0"/>
                    <a:cs typeface="Times New Roman" panose="02020603050405020304" pitchFamily="18" charset="0"/>
                  </a:rPr>
                  <a:t>LAS</a:t>
                </a:r>
                <a:r>
                  <a:rPr lang="en-US" dirty="0" err="1">
                    <a:cs typeface="Times New Roman" panose="02020603050405020304" pitchFamily="18" charset="0"/>
                  </a:rPr>
                  <a:t>为例</a:t>
                </a:r>
                <a:r>
                  <a:rPr lang="zh-CN" altLang="en-US" dirty="0">
                    <a:latin typeface="Cambria" panose="02040503050406030204" pitchFamily="18" charset="0"/>
                    <a:cs typeface="Times New Roman" panose="02020603050405020304" pitchFamily="18" charset="0"/>
                  </a:rPr>
                  <a:t>，</a:t>
                </a:r>
                <a:r>
                  <a:rPr lang="en-US" dirty="0" err="1">
                    <a:cs typeface="Times New Roman" panose="02020603050405020304" pitchFamily="18" charset="0"/>
                  </a:rPr>
                  <a:t>具体计算方式如下</a:t>
                </a:r>
                <a:r>
                  <a:rPr lang="en-US" dirty="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82579F66-77CA-6241-879A-F8EF6F45587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965" t="-3216" r="-60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05CE5F7-26E6-7549-AA02-73352D48B4A1}"/>
              </a:ext>
            </a:extLst>
          </p:cNvPr>
          <p:cNvPicPr>
            <a:picLocks noChangeAspect="1"/>
          </p:cNvPicPr>
          <p:nvPr/>
        </p:nvPicPr>
        <p:blipFill>
          <a:blip r:embed="rId6"/>
          <a:stretch>
            <a:fillRect/>
          </a:stretch>
        </p:blipFill>
        <p:spPr>
          <a:xfrm>
            <a:off x="4890052" y="3200272"/>
            <a:ext cx="2411896" cy="2998121"/>
          </a:xfrm>
          <a:prstGeom prst="rect">
            <a:avLst/>
          </a:prstGeom>
        </p:spPr>
      </p:pic>
    </p:spTree>
    <p:extLst>
      <p:ext uri="{BB962C8B-B14F-4D97-AF65-F5344CB8AC3E}">
        <p14:creationId xmlns:p14="http://schemas.microsoft.com/office/powerpoint/2010/main" val="4275689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12.5.2 </a:t>
            </a:r>
            <a:r>
              <a:rPr lang="zh-CN" altLang="en-US" b="1" dirty="0"/>
              <a:t>标准化评测</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endParaRPr lang="en-US" dirty="0">
              <a:latin typeface="Cambria" panose="020405030504060302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696DDB1-B221-2147-A09D-9D9FDB5ADBF3}"/>
              </a:ext>
            </a:extLst>
          </p:cNvPr>
          <p:cNvSpPr/>
          <p:nvPr/>
        </p:nvSpPr>
        <p:spPr>
          <a:xfrm>
            <a:off x="838199" y="2967335"/>
            <a:ext cx="10515599" cy="646331"/>
          </a:xfrm>
          <a:prstGeom prst="rect">
            <a:avLst/>
          </a:prstGeom>
        </p:spPr>
        <p:txBody>
          <a:bodyPr wrap="square">
            <a:spAutoFit/>
          </a:bodyPr>
          <a:lstStyle/>
          <a:p>
            <a:pPr latinLnBrk="1">
              <a:spcAft>
                <a:spcPts val="1000"/>
              </a:spcAft>
            </a:pPr>
            <a:r>
              <a:rPr lang="en-US" dirty="0">
                <a:solidFill>
                  <a:srgbClr val="902000"/>
                </a:solidFill>
                <a:latin typeface="Consolas" panose="020B0609020204030204" pitchFamily="49" charset="0"/>
                <a:ea typeface="SimSun" panose="02010600030101010101" pitchFamily="2" charset="-122"/>
                <a:cs typeface="Times New Roman" panose="02020603050405020304" pitchFamily="18" charset="0"/>
              </a:rPr>
              <a:t>double</a:t>
            </a:r>
            <a:r>
              <a:rPr lang="en-US" dirty="0">
                <a:latin typeface="Consolas" panose="020B0609020204030204" pitchFamily="49" charset="0"/>
                <a:ea typeface="SimSun" panose="02010600030101010101" pitchFamily="2" charset="-122"/>
                <a:cs typeface="Times New Roman" panose="02020603050405020304" pitchFamily="18" charset="0"/>
              </a:rPr>
              <a:t>[] score = </a:t>
            </a:r>
            <a:r>
              <a:rPr lang="en-US" dirty="0" err="1">
                <a:latin typeface="Consolas" panose="020B0609020204030204" pitchFamily="49" charset="0"/>
                <a:ea typeface="SimSun" panose="02010600030101010101" pitchFamily="2" charset="-122"/>
                <a:cs typeface="Times New Roman" panose="02020603050405020304" pitchFamily="18" charset="0"/>
              </a:rPr>
              <a:t>parser.</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evaluate</a:t>
            </a:r>
            <a:r>
              <a:rPr lang="en-US" dirty="0">
                <a:latin typeface="Consolas" panose="020B0609020204030204" pitchFamily="49" charset="0"/>
                <a:ea typeface="SimSun" panose="02010600030101010101" pitchFamily="2" charset="-122"/>
                <a:cs typeface="Times New Roman" panose="02020603050405020304" pitchFamily="18" charset="0"/>
              </a:rPr>
              <a:t>(CTB_TEST);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err="1">
                <a:latin typeface="Consolas" panose="020B0609020204030204" pitchFamily="49" charset="0"/>
                <a:ea typeface="SimSun" panose="02010600030101010101" pitchFamily="2" charset="-122"/>
                <a:cs typeface="Times New Roman" panose="02020603050405020304" pitchFamily="18" charset="0"/>
              </a:rPr>
              <a:t>System.</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out.printf</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"UAS=%.1f LAS=%.1f\n"</a:t>
            </a:r>
            <a:r>
              <a:rPr lang="en-US" dirty="0">
                <a:latin typeface="Consolas" panose="020B0609020204030204" pitchFamily="49" charset="0"/>
                <a:ea typeface="SimSun" panose="02010600030101010101" pitchFamily="2" charset="-122"/>
                <a:cs typeface="Times New Roman" panose="02020603050405020304" pitchFamily="18" charset="0"/>
              </a:rPr>
              <a:t>, score[</a:t>
            </a:r>
            <a:r>
              <a:rPr lang="en-US" dirty="0">
                <a:solidFill>
                  <a:srgbClr val="40A070"/>
                </a:solidFill>
                <a:latin typeface="Consolas" panose="020B0609020204030204" pitchFamily="49" charset="0"/>
                <a:ea typeface="SimSun" panose="02010600030101010101" pitchFamily="2" charset="-122"/>
                <a:cs typeface="Times New Roman" panose="02020603050405020304" pitchFamily="18" charset="0"/>
              </a:rPr>
              <a:t>0</a:t>
            </a:r>
            <a:r>
              <a:rPr lang="en-US" dirty="0">
                <a:latin typeface="Consolas" panose="020B0609020204030204" pitchFamily="49" charset="0"/>
                <a:ea typeface="SimSun" panose="02010600030101010101" pitchFamily="2" charset="-122"/>
                <a:cs typeface="Times New Roman" panose="02020603050405020304" pitchFamily="18" charset="0"/>
              </a:rPr>
              <a:t>], score[</a:t>
            </a:r>
            <a:r>
              <a:rPr lang="en-US" dirty="0">
                <a:solidFill>
                  <a:srgbClr val="40A070"/>
                </a:solidFill>
                <a:latin typeface="Consolas" panose="020B0609020204030204" pitchFamily="49" charset="0"/>
                <a:ea typeface="SimSun" panose="02010600030101010101" pitchFamily="2" charset="-122"/>
                <a:cs typeface="Times New Roman" panose="02020603050405020304" pitchFamily="18" charset="0"/>
              </a:rPr>
              <a:t>1</a:t>
            </a:r>
            <a:r>
              <a:rPr lang="en-US" dirty="0">
                <a:latin typeface="Consolas" panose="020B0609020204030204" pitchFamily="49" charset="0"/>
                <a:ea typeface="SimSun" panose="02010600030101010101" pitchFamily="2" charset="-122"/>
                <a:cs typeface="Times New Roman" panose="02020603050405020304" pitchFamily="18" charset="0"/>
              </a:rPr>
              <a:t>]);</a:t>
            </a:r>
          </a:p>
        </p:txBody>
      </p:sp>
      <p:sp>
        <p:nvSpPr>
          <p:cNvPr id="9" name="Rectangle 8">
            <a:extLst>
              <a:ext uri="{FF2B5EF4-FFF2-40B4-BE49-F238E27FC236}">
                <a16:creationId xmlns:a16="http://schemas.microsoft.com/office/drawing/2014/main" id="{513BC238-01CD-4F45-BD18-74DFE5720AA2}"/>
              </a:ext>
            </a:extLst>
          </p:cNvPr>
          <p:cNvSpPr/>
          <p:nvPr/>
        </p:nvSpPr>
        <p:spPr>
          <a:xfrm>
            <a:off x="838199" y="4890313"/>
            <a:ext cx="2590774" cy="369332"/>
          </a:xfrm>
          <a:prstGeom prst="rect">
            <a:avLst/>
          </a:prstGeom>
        </p:spPr>
        <p:txBody>
          <a:bodyPr wrap="none">
            <a:spAutoFit/>
          </a:bodyPr>
          <a:lstStyle/>
          <a:p>
            <a:pPr latinLnBrk="1">
              <a:spcAft>
                <a:spcPts val="1000"/>
              </a:spcAft>
            </a:pPr>
            <a:r>
              <a:rPr lang="en-US" dirty="0">
                <a:latin typeface="Consolas" panose="020B0609020204030204" pitchFamily="49" charset="0"/>
                <a:ea typeface="SimSun" panose="02010600030101010101" pitchFamily="2" charset="-122"/>
                <a:cs typeface="Times New Roman" panose="02020603050405020304" pitchFamily="18" charset="0"/>
              </a:rPr>
              <a:t>UAS=83.3% LAS=81.0%</a:t>
            </a:r>
          </a:p>
        </p:txBody>
      </p:sp>
    </p:spTree>
    <p:extLst>
      <p:ext uri="{BB962C8B-B14F-4D97-AF65-F5344CB8AC3E}">
        <p14:creationId xmlns:p14="http://schemas.microsoft.com/office/powerpoint/2010/main" val="1073004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12.6 </a:t>
            </a:r>
            <a:r>
              <a:rPr lang="zh-CN" altLang="en-US" b="1" dirty="0"/>
              <a:t>案例：基于依存句法树的意见抽取</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sz="4000" dirty="0">
                <a:latin typeface="Cambria" panose="02040503050406030204" pitchFamily="18" charset="0"/>
                <a:cs typeface="Times New Roman" panose="02020603050405020304" pitchFamily="18" charset="0"/>
              </a:rPr>
              <a:t>提取下列商品评论中的属性和买家评价：</a:t>
            </a:r>
            <a:endParaRPr lang="en-US" sz="4000" dirty="0">
              <a:latin typeface="Cambria" panose="02040503050406030204" pitchFamily="18" charset="0"/>
              <a:cs typeface="Times New Roman" panose="02020603050405020304" pitchFamily="18" charset="0"/>
            </a:endParaRPr>
          </a:p>
          <a:p>
            <a:pPr lvl="1">
              <a:spcAft>
                <a:spcPts val="500"/>
              </a:spcAft>
            </a:pPr>
            <a:r>
              <a:rPr lang="zh-CN" altLang="en-US" dirty="0">
                <a:latin typeface="Calibri" panose="020F0502020204030204" pitchFamily="34" charset="0"/>
                <a:cs typeface="Times New Roman" panose="02020603050405020304" pitchFamily="18" charset="0"/>
              </a:rPr>
              <a:t>电池非常棒，机身不长，长的是待机，但是屏幕分辨率不高。</a:t>
            </a:r>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2899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12.5 </a:t>
            </a:r>
            <a:r>
              <a:rPr lang="en-US" b="1" dirty="0" err="1"/>
              <a:t>依存句法分析API</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r>
              <a:rPr lang="zh-CN" altLang="en-US" dirty="0"/>
              <a:t>首先对该句子进行依存句法分析：</a:t>
            </a:r>
            <a:endParaRPr lang="en-US" dirty="0"/>
          </a:p>
        </p:txBody>
      </p:sp>
      <p:sp>
        <p:nvSpPr>
          <p:cNvPr id="3" name="Rectangle 2">
            <a:extLst>
              <a:ext uri="{FF2B5EF4-FFF2-40B4-BE49-F238E27FC236}">
                <a16:creationId xmlns:a16="http://schemas.microsoft.com/office/drawing/2014/main" id="{894C1A28-7469-0C4C-8F9F-D701DDE97947}"/>
              </a:ext>
            </a:extLst>
          </p:cNvPr>
          <p:cNvSpPr/>
          <p:nvPr/>
        </p:nvSpPr>
        <p:spPr>
          <a:xfrm>
            <a:off x="838200" y="2690336"/>
            <a:ext cx="10515600" cy="1200329"/>
          </a:xfrm>
          <a:prstGeom prst="rect">
            <a:avLst/>
          </a:prstGeom>
        </p:spPr>
        <p:txBody>
          <a:bodyPr wrap="square">
            <a:spAutoFit/>
          </a:bodyPr>
          <a:lstStyle/>
          <a:p>
            <a:pPr latinLnBrk="1">
              <a:spcAft>
                <a:spcPts val="1000"/>
              </a:spcAft>
            </a:pPr>
            <a:r>
              <a:rPr lang="en-US" dirty="0" err="1">
                <a:latin typeface="Consolas" panose="020B0609020204030204" pitchFamily="49" charset="0"/>
                <a:ea typeface="SimSun" panose="02010600030101010101" pitchFamily="2" charset="-122"/>
                <a:cs typeface="Times New Roman" panose="02020603050405020304" pitchFamily="18" charset="0"/>
              </a:rPr>
              <a:t>IDependencyParser</a:t>
            </a:r>
            <a:r>
              <a:rPr lang="en-US" dirty="0">
                <a:latin typeface="Consolas" panose="020B0609020204030204" pitchFamily="49" charset="0"/>
                <a:ea typeface="SimSun" panose="02010600030101010101" pitchFamily="2" charset="-122"/>
                <a:cs typeface="Times New Roman" panose="02020603050405020304" pitchFamily="18" charset="0"/>
              </a:rPr>
              <a:t> parser = </a:t>
            </a:r>
            <a:r>
              <a:rPr lang="en-US" b="1" dirty="0">
                <a:solidFill>
                  <a:srgbClr val="007020"/>
                </a:solidFill>
                <a:latin typeface="Consolas" panose="020B0609020204030204" pitchFamily="49" charset="0"/>
                <a:ea typeface="SimSun" panose="02010600030101010101" pitchFamily="2" charset="-122"/>
                <a:cs typeface="Times New Roman" panose="02020603050405020304" pitchFamily="18" charset="0"/>
              </a:rPr>
              <a:t>new</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KBeamArcEagerDependencyParser</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err="1">
                <a:latin typeface="Consolas" panose="020B0609020204030204" pitchFamily="49" charset="0"/>
                <a:ea typeface="SimSun" panose="02010600030101010101" pitchFamily="2" charset="-122"/>
                <a:cs typeface="Times New Roman" panose="02020603050405020304" pitchFamily="18" charset="0"/>
              </a:rPr>
              <a:t>CoNLLSentence</a:t>
            </a:r>
            <a:r>
              <a:rPr lang="en-US" dirty="0">
                <a:latin typeface="Consolas" panose="020B0609020204030204" pitchFamily="49" charset="0"/>
                <a:ea typeface="SimSun" panose="02010600030101010101" pitchFamily="2" charset="-122"/>
                <a:cs typeface="Times New Roman" panose="02020603050405020304" pitchFamily="18" charset="0"/>
              </a:rPr>
              <a:t> tree = </a:t>
            </a:r>
            <a:r>
              <a:rPr lang="en-US" dirty="0" err="1">
                <a:latin typeface="Consolas" panose="020B0609020204030204" pitchFamily="49" charset="0"/>
                <a:ea typeface="SimSun" panose="02010600030101010101" pitchFamily="2" charset="-122"/>
                <a:cs typeface="Times New Roman" panose="02020603050405020304" pitchFamily="18" charset="0"/>
              </a:rPr>
              <a:t>parser.</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parse</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电池非常棒，机身不长，长的是待机，但是屏幕分辨率不高</a:t>
            </a:r>
            <a:r>
              <a:rPr lang="en-US" dirty="0">
                <a:solidFill>
                  <a:srgbClr val="4070A0"/>
                </a:solidFill>
                <a:latin typeface="SimSun" panose="02010600030101010101" pitchFamily="2" charset="-122"/>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err="1">
                <a:latin typeface="Consolas" panose="020B0609020204030204" pitchFamily="49" charset="0"/>
                <a:ea typeface="SimSun" panose="02010600030101010101" pitchFamily="2" charset="-122"/>
                <a:cs typeface="Times New Roman" panose="02020603050405020304" pitchFamily="18" charset="0"/>
              </a:rPr>
              <a:t>System.</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out</a:t>
            </a:r>
            <a:r>
              <a:rPr lang="en-US" dirty="0" err="1">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println</a:t>
            </a:r>
            <a:r>
              <a:rPr lang="en-US" dirty="0">
                <a:latin typeface="Consolas" panose="020B0609020204030204" pitchFamily="49" charset="0"/>
                <a:ea typeface="SimSun" panose="02010600030101010101" pitchFamily="2" charset="-122"/>
                <a:cs typeface="Times New Roman" panose="02020603050405020304" pitchFamily="18" charset="0"/>
              </a:rPr>
              <a:t>(tree);</a:t>
            </a:r>
          </a:p>
        </p:txBody>
      </p:sp>
      <p:pic>
        <p:nvPicPr>
          <p:cNvPr id="9" name="Picture">
            <a:extLst>
              <a:ext uri="{FF2B5EF4-FFF2-40B4-BE49-F238E27FC236}">
                <a16:creationId xmlns:a16="http://schemas.microsoft.com/office/drawing/2014/main" id="{EDFBA166-1D82-4D4F-A165-292389359CCF}"/>
              </a:ext>
            </a:extLst>
          </p:cNvPr>
          <p:cNvPicPr/>
          <p:nvPr/>
        </p:nvPicPr>
        <p:blipFill>
          <a:blip r:embed="rId5"/>
          <a:stretch>
            <a:fillRect/>
          </a:stretch>
        </p:blipFill>
        <p:spPr bwMode="auto">
          <a:xfrm>
            <a:off x="838199" y="4190391"/>
            <a:ext cx="10346636" cy="1364771"/>
          </a:xfrm>
          <a:prstGeom prst="rect">
            <a:avLst/>
          </a:prstGeom>
          <a:noFill/>
          <a:ln w="9525">
            <a:noFill/>
            <a:headEnd/>
            <a:tailEnd/>
          </a:ln>
        </p:spPr>
      </p:pic>
    </p:spTree>
    <p:extLst>
      <p:ext uri="{BB962C8B-B14F-4D97-AF65-F5344CB8AC3E}">
        <p14:creationId xmlns:p14="http://schemas.microsoft.com/office/powerpoint/2010/main" val="3748355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12.6 </a:t>
            </a:r>
            <a:r>
              <a:rPr lang="zh-CN" altLang="en-US" b="1" dirty="0"/>
              <a:t>案例：基于依存句法树的意见抽取</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lnSpcReduction="10000"/>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电池</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与</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棒</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机身</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与</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长</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分辨率</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与</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高</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之间的依存关系都是</a:t>
            </a:r>
            <a:r>
              <a:rPr lang="en-US" dirty="0" err="1">
                <a:latin typeface="Cambria" panose="02040503050406030204" pitchFamily="18" charset="0"/>
                <a:cs typeface="Times New Roman" panose="02020603050405020304" pitchFamily="18" charset="0"/>
              </a:rPr>
              <a:t>nsubj</a:t>
            </a:r>
            <a:r>
              <a:rPr lang="zh-CN" altLang="en-US" dirty="0">
                <a:latin typeface="Cambria" panose="02040503050406030204" pitchFamily="18" charset="0"/>
                <a:cs typeface="Times New Roman" panose="02020603050405020304" pitchFamily="18" charset="0"/>
              </a:rPr>
              <a:t>（名词性主语）</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latin typeface="Cambria" panose="02040503050406030204" pitchFamily="18" charset="0"/>
                <a:cs typeface="Times New Roman" panose="02020603050405020304" pitchFamily="18" charset="0"/>
              </a:rPr>
              <a:t>否定修饰关系在依存句法中的标记为</a:t>
            </a:r>
            <a:r>
              <a:rPr lang="en-US" dirty="0">
                <a:latin typeface="Cambria" panose="02040503050406030204" pitchFamily="18" charset="0"/>
                <a:cs typeface="Times New Roman" panose="02020603050405020304" pitchFamily="18" charset="0"/>
              </a:rPr>
              <a:t>neg</a:t>
            </a:r>
          </a:p>
          <a:p>
            <a:pPr>
              <a:spcBef>
                <a:spcPts val="900"/>
              </a:spcBef>
              <a:spcAft>
                <a:spcPts val="900"/>
              </a:spcAft>
            </a:pP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待机</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与</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长</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之间的公共父节点为</a:t>
            </a:r>
            <a:r>
              <a:rPr lang="en-US" dirty="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是</a:t>
            </a:r>
            <a:r>
              <a:rPr lang="en-US" dirty="0">
                <a:cs typeface="Times New Roman" panose="02020603050405020304" pitchFamily="18" charset="0"/>
              </a:rPr>
              <a:t>”</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sz="3200" dirty="0">
                <a:latin typeface="Cambria" panose="02040503050406030204" pitchFamily="18" charset="0"/>
                <a:cs typeface="Times New Roman" panose="02020603050405020304" pitchFamily="18" charset="0"/>
              </a:rPr>
              <a:t>运行结果为：</a:t>
            </a:r>
            <a:endParaRPr lang="en-US" sz="3200" dirty="0">
              <a:latin typeface="Cambria" panose="02040503050406030204" pitchFamily="18" charset="0"/>
              <a:cs typeface="Times New Roman" panose="02020603050405020304" pitchFamily="18" charset="0"/>
            </a:endParaRPr>
          </a:p>
          <a:p>
            <a:pPr latinLnBrk="1">
              <a:spcAft>
                <a:spcPts val="1000"/>
              </a:spcAft>
            </a:pPr>
            <a:r>
              <a:rPr lang="zh-CN" altLang="en-US" dirty="0">
                <a:latin typeface="Consolas" panose="020B0609020204030204" pitchFamily="49" charset="0"/>
                <a:cs typeface="Times New Roman" panose="02020603050405020304" pitchFamily="18" charset="0"/>
              </a:rPr>
              <a:t>电池</a:t>
            </a:r>
            <a:r>
              <a:rPr lang="en-US" dirty="0">
                <a:latin typeface="Consolas" panose="020B0609020204030204" pitchFamily="49" charset="0"/>
                <a:cs typeface="Times New Roman" panose="02020603050405020304" pitchFamily="18" charset="0"/>
              </a:rPr>
              <a:t> = </a:t>
            </a:r>
            <a:r>
              <a:rPr lang="zh-CN" altLang="en-US" dirty="0">
                <a:latin typeface="Consolas" panose="020B0609020204030204" pitchFamily="49" charset="0"/>
                <a:cs typeface="Times New Roman" panose="02020603050405020304" pitchFamily="18" charset="0"/>
              </a:rPr>
              <a:t>棒</a:t>
            </a:r>
            <a:br>
              <a:rPr lang="en-US" dirty="0">
                <a:latin typeface="Consolas" panose="020B0609020204030204" pitchFamily="49" charset="0"/>
                <a:cs typeface="Times New Roman" panose="02020603050405020304" pitchFamily="18" charset="0"/>
              </a:rPr>
            </a:br>
            <a:r>
              <a:rPr lang="zh-CN" altLang="en-US" dirty="0">
                <a:latin typeface="Consolas" panose="020B0609020204030204" pitchFamily="49" charset="0"/>
                <a:cs typeface="Times New Roman" panose="02020603050405020304" pitchFamily="18" charset="0"/>
              </a:rPr>
              <a:t>机身</a:t>
            </a:r>
            <a:r>
              <a:rPr lang="en-US" dirty="0">
                <a:latin typeface="Consolas" panose="020B0609020204030204" pitchFamily="49" charset="0"/>
                <a:cs typeface="Times New Roman" panose="02020603050405020304" pitchFamily="18" charset="0"/>
              </a:rPr>
              <a:t> = </a:t>
            </a:r>
            <a:r>
              <a:rPr lang="zh-CN" altLang="en-US" dirty="0">
                <a:latin typeface="Consolas" panose="020B0609020204030204" pitchFamily="49" charset="0"/>
                <a:cs typeface="Times New Roman" panose="02020603050405020304" pitchFamily="18" charset="0"/>
              </a:rPr>
              <a:t>不长</a:t>
            </a:r>
            <a:br>
              <a:rPr lang="en-US" dirty="0">
                <a:latin typeface="Consolas" panose="020B0609020204030204" pitchFamily="49" charset="0"/>
                <a:cs typeface="Times New Roman" panose="02020603050405020304" pitchFamily="18" charset="0"/>
              </a:rPr>
            </a:br>
            <a:r>
              <a:rPr lang="zh-CN" altLang="en-US" dirty="0">
                <a:latin typeface="Consolas" panose="020B0609020204030204" pitchFamily="49" charset="0"/>
                <a:cs typeface="Times New Roman" panose="02020603050405020304" pitchFamily="18" charset="0"/>
              </a:rPr>
              <a:t>待机</a:t>
            </a:r>
            <a:r>
              <a:rPr lang="en-US" dirty="0">
                <a:latin typeface="Consolas" panose="020B0609020204030204" pitchFamily="49" charset="0"/>
                <a:cs typeface="Times New Roman" panose="02020603050405020304" pitchFamily="18" charset="0"/>
              </a:rPr>
              <a:t> = </a:t>
            </a:r>
            <a:r>
              <a:rPr lang="zh-CN" altLang="en-US" dirty="0">
                <a:latin typeface="Consolas" panose="020B0609020204030204" pitchFamily="49" charset="0"/>
                <a:cs typeface="Times New Roman" panose="02020603050405020304" pitchFamily="18" charset="0"/>
              </a:rPr>
              <a:t>长</a:t>
            </a:r>
            <a:br>
              <a:rPr lang="en-US" dirty="0">
                <a:latin typeface="Consolas" panose="020B0609020204030204" pitchFamily="49" charset="0"/>
                <a:cs typeface="Times New Roman" panose="02020603050405020304" pitchFamily="18" charset="0"/>
              </a:rPr>
            </a:br>
            <a:r>
              <a:rPr lang="zh-CN" altLang="en-US" dirty="0">
                <a:latin typeface="Consolas" panose="020B0609020204030204" pitchFamily="49" charset="0"/>
                <a:cs typeface="Times New Roman" panose="02020603050405020304" pitchFamily="18" charset="0"/>
              </a:rPr>
              <a:t>分辨率</a:t>
            </a:r>
            <a:r>
              <a:rPr lang="en-US" dirty="0">
                <a:latin typeface="Consolas" panose="020B0609020204030204" pitchFamily="49" charset="0"/>
                <a:cs typeface="Times New Roman" panose="02020603050405020304" pitchFamily="18" charset="0"/>
              </a:rPr>
              <a:t> = </a:t>
            </a:r>
            <a:r>
              <a:rPr lang="zh-CN" altLang="en-US" dirty="0">
                <a:latin typeface="Consolas" panose="020B0609020204030204" pitchFamily="49" charset="0"/>
                <a:cs typeface="Times New Roman" panose="02020603050405020304" pitchFamily="18" charset="0"/>
              </a:rPr>
              <a:t>不高</a:t>
            </a:r>
            <a:endParaRPr lang="en-US" dirty="0">
              <a:latin typeface="Consolas" panose="020B0609020204030204" pitchFamily="49" charset="0"/>
              <a:cs typeface="Times New Roman" panose="02020603050405020304" pitchFamily="18" charset="0"/>
            </a:endParaRPr>
          </a:p>
          <a:p>
            <a:pPr>
              <a:spcBef>
                <a:spcPts val="900"/>
              </a:spcBef>
              <a:spcAft>
                <a:spcPts val="900"/>
              </a:spcAft>
            </a:pPr>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80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5DAAA4-C903-DF44-A110-8E3DC13AE499}"/>
              </a:ext>
            </a:extLst>
          </p:cNvPr>
          <p:cNvPicPr>
            <a:picLocks noChangeAspect="1"/>
          </p:cNvPicPr>
          <p:nvPr/>
        </p:nvPicPr>
        <p:blipFill>
          <a:blip r:embed="rId3"/>
          <a:stretch>
            <a:fillRect/>
          </a:stretch>
        </p:blipFill>
        <p:spPr>
          <a:xfrm>
            <a:off x="106017" y="4837276"/>
            <a:ext cx="11404946" cy="1540300"/>
          </a:xfrm>
          <a:prstGeom prst="rect">
            <a:avLst/>
          </a:prstGeom>
        </p:spPr>
      </p:pic>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12.7 </a:t>
            </a:r>
            <a:r>
              <a:rPr lang="zh-CN" altLang="en-US" b="1" dirty="0"/>
              <a:t>总结</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句法分析可谓</a:t>
            </a:r>
            <a:r>
              <a:rPr lang="en-US" dirty="0">
                <a:latin typeface="Cambria" panose="02040503050406030204" pitchFamily="18" charset="0"/>
                <a:cs typeface="Times New Roman" panose="02020603050405020304" pitchFamily="18" charset="0"/>
              </a:rPr>
              <a:t>NLP</a:t>
            </a:r>
            <a:r>
              <a:rPr lang="zh-CN" altLang="en-US" dirty="0">
                <a:latin typeface="Cambria" panose="02040503050406030204" pitchFamily="18" charset="0"/>
                <a:cs typeface="Times New Roman" panose="02020603050405020304" pitchFamily="18" charset="0"/>
              </a:rPr>
              <a:t>工程师必备的一项技能</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t>依存句法分析的两种算法家族</a:t>
            </a:r>
            <a:endParaRPr lang="en-US" altLang="zh-CN" dirty="0"/>
          </a:p>
          <a:p>
            <a:pPr>
              <a:spcBef>
                <a:spcPts val="900"/>
              </a:spcBef>
              <a:spcAft>
                <a:spcPts val="900"/>
              </a:spcAft>
            </a:pPr>
            <a:r>
              <a:rPr lang="zh-CN" altLang="en-US" dirty="0"/>
              <a:t>动态规范</a:t>
            </a:r>
            <a:endParaRPr lang="en-US" altLang="zh-CN" dirty="0"/>
          </a:p>
          <a:p>
            <a:pPr>
              <a:spcBef>
                <a:spcPts val="900"/>
              </a:spcBef>
              <a:spcAft>
                <a:spcPts val="900"/>
              </a:spcAft>
            </a:pPr>
            <a:r>
              <a:rPr lang="zh-CN" altLang="en-US" dirty="0"/>
              <a:t>感知机算法</a:t>
            </a:r>
            <a:endParaRPr lang="en-US" altLang="zh-CN" dirty="0"/>
          </a:p>
          <a:p>
            <a:pPr>
              <a:spcBef>
                <a:spcPts val="900"/>
              </a:spcBef>
              <a:spcAft>
                <a:spcPts val="900"/>
              </a:spcAft>
            </a:pPr>
            <a:r>
              <a:rPr lang="zh-CN" altLang="en-US" dirty="0"/>
              <a:t>实现了一个简单的意见提取模块</a:t>
            </a:r>
            <a:endParaRPr lang="en-US" dirty="0">
              <a:latin typeface="Consolas" panose="020B0609020204030204" pitchFamily="49"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4"/>
              </a:rPr>
              <a:t>《</a:t>
            </a:r>
            <a:r>
              <a:rPr lang="zh-CN" altLang="en-US" dirty="0">
                <a:hlinkClick r:id="rId4"/>
              </a:rPr>
              <a:t>自然语言处理入门</a:t>
            </a:r>
            <a:r>
              <a:rPr lang="en-US" altLang="zh-CN" dirty="0">
                <a:hlinkClick r:id="rId4"/>
              </a:rPr>
              <a:t>》</a:t>
            </a:r>
            <a:endParaRPr lang="en-US" dirty="0"/>
          </a:p>
        </p:txBody>
      </p:sp>
      <p:pic>
        <p:nvPicPr>
          <p:cNvPr id="7" name="Picture 6">
            <a:hlinkClick r:id="rId4"/>
            <a:extLst>
              <a:ext uri="{FF2B5EF4-FFF2-40B4-BE49-F238E27FC236}">
                <a16:creationId xmlns:a16="http://schemas.microsoft.com/office/drawing/2014/main" id="{810BCE41-2D21-2542-BDE7-B865E9839A7D}"/>
              </a:ext>
            </a:extLst>
          </p:cNvPr>
          <p:cNvPicPr>
            <a:picLocks noChangeAspect="1"/>
          </p:cNvPicPr>
          <p:nvPr/>
        </p:nvPicPr>
        <p:blipFill>
          <a:blip r:embed="rId5"/>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8646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12.1.2 </a:t>
            </a:r>
            <a:r>
              <a:rPr lang="zh-CN" altLang="en-US" b="1" dirty="0"/>
              <a:t>短语结构树</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4905054" cy="4351338"/>
          </a:xfrm>
        </p:spPr>
        <p:txBody>
          <a:bodyPr>
            <a:normAutofit/>
          </a:bodyPr>
          <a:lstStyle/>
          <a:p>
            <a:pPr>
              <a:spcBef>
                <a:spcPts val="900"/>
              </a:spcBef>
              <a:spcAft>
                <a:spcPts val="900"/>
              </a:spcAft>
            </a:pPr>
            <a:r>
              <a:rPr lang="en-US" dirty="0" err="1">
                <a:cs typeface="Times New Roman" panose="02020603050405020304" pitchFamily="18" charset="0"/>
              </a:rPr>
              <a:t>这样的树形结构称为</a:t>
            </a:r>
            <a:r>
              <a:rPr lang="en-US" b="1" dirty="0" err="1">
                <a:cs typeface="Times New Roman" panose="02020603050405020304" pitchFamily="18" charset="0"/>
              </a:rPr>
              <a:t>短语结构树</a:t>
            </a:r>
            <a:r>
              <a:rPr lang="en-US" dirty="0" err="1">
                <a:cs typeface="Times New Roman" panose="02020603050405020304" pitchFamily="18" charset="0"/>
              </a:rPr>
              <a:t>（</a:t>
            </a:r>
            <a:r>
              <a:rPr lang="en-US" dirty="0" err="1">
                <a:latin typeface="Cambria" panose="02040503050406030204" pitchFamily="18" charset="0"/>
                <a:cs typeface="Times New Roman" panose="02020603050405020304" pitchFamily="18" charset="0"/>
              </a:rPr>
              <a:t>phrase</a:t>
            </a:r>
            <a:r>
              <a:rPr lang="en-US" dirty="0">
                <a:latin typeface="Cambria" panose="02040503050406030204" pitchFamily="18" charset="0"/>
                <a:cs typeface="Times New Roman" panose="02020603050405020304" pitchFamily="18" charset="0"/>
              </a:rPr>
              <a:t> structure tree</a:t>
            </a:r>
            <a:r>
              <a:rPr lang="en-US" dirty="0">
                <a:cs typeface="Times New Roman" panose="02020603050405020304" pitchFamily="18" charset="0"/>
              </a:rPr>
              <a:t>），</a:t>
            </a:r>
            <a:r>
              <a:rPr lang="en-US" dirty="0" err="1">
                <a:cs typeface="Times New Roman" panose="02020603050405020304" pitchFamily="18" charset="0"/>
              </a:rPr>
              <a:t>相应的语法称为</a:t>
            </a:r>
            <a:r>
              <a:rPr lang="en-US" b="1" dirty="0" err="1">
                <a:cs typeface="Times New Roman" panose="02020603050405020304" pitchFamily="18" charset="0"/>
              </a:rPr>
              <a:t>短语结构语法</a:t>
            </a:r>
            <a:r>
              <a:rPr lang="en-US" dirty="0" err="1">
                <a:cs typeface="Times New Roman" panose="02020603050405020304" pitchFamily="18" charset="0"/>
              </a:rPr>
              <a:t>（</a:t>
            </a:r>
            <a:r>
              <a:rPr lang="en-US" dirty="0" err="1">
                <a:latin typeface="Cambria" panose="02040503050406030204" pitchFamily="18" charset="0"/>
                <a:cs typeface="Times New Roman" panose="02020603050405020304" pitchFamily="18" charset="0"/>
              </a:rPr>
              <a:t>phrase</a:t>
            </a:r>
            <a:r>
              <a:rPr lang="en-US" dirty="0">
                <a:latin typeface="Cambria" panose="02040503050406030204" pitchFamily="18" charset="0"/>
                <a:cs typeface="Times New Roman" panose="02020603050405020304" pitchFamily="18" charset="0"/>
              </a:rPr>
              <a:t> structure </a:t>
            </a:r>
            <a:r>
              <a:rPr lang="en-US" dirty="0" err="1">
                <a:latin typeface="Cambria" panose="02040503050406030204" pitchFamily="18" charset="0"/>
                <a:cs typeface="Times New Roman" panose="02020603050405020304" pitchFamily="18" charset="0"/>
              </a:rPr>
              <a:t>grammar</a:t>
            </a:r>
            <a:r>
              <a:rPr lang="en-US" dirty="0" err="1">
                <a:cs typeface="Times New Roman" panose="02020603050405020304" pitchFamily="18" charset="0"/>
              </a:rPr>
              <a:t>或</a:t>
            </a:r>
            <a:r>
              <a:rPr lang="en-US" dirty="0" err="1">
                <a:latin typeface="Cambria" panose="02040503050406030204" pitchFamily="18" charset="0"/>
                <a:cs typeface="Times New Roman" panose="02020603050405020304" pitchFamily="18" charset="0"/>
              </a:rPr>
              <a:t>constituency</a:t>
            </a:r>
            <a:r>
              <a:rPr lang="en-US" dirty="0">
                <a:latin typeface="Cambria" panose="02040503050406030204" pitchFamily="18" charset="0"/>
                <a:cs typeface="Times New Roman" panose="02020603050405020304" pitchFamily="18" charset="0"/>
              </a:rPr>
              <a:t> </a:t>
            </a:r>
            <a:r>
              <a:rPr lang="en-US" dirty="0" err="1">
                <a:latin typeface="Cambria" panose="02040503050406030204" pitchFamily="18" charset="0"/>
                <a:cs typeface="Times New Roman" panose="02020603050405020304" pitchFamily="18" charset="0"/>
              </a:rPr>
              <a:t>grammar</a:t>
            </a:r>
            <a:r>
              <a:rPr lang="en-US" dirty="0" err="1">
                <a:cs typeface="Times New Roman" panose="02020603050405020304" pitchFamily="18" charset="0"/>
              </a:rPr>
              <a:t>）或上下文无关文法</a:t>
            </a:r>
            <a:endParaRPr lang="en-US" dirty="0">
              <a:latin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8CACF2B8-59E8-754F-8536-B18AA428BC5F}"/>
              </a:ext>
            </a:extLst>
          </p:cNvPr>
          <p:cNvPicPr/>
          <p:nvPr/>
        </p:nvPicPr>
        <p:blipFill>
          <a:blip r:embed="rId5"/>
          <a:stretch>
            <a:fillRect/>
          </a:stretch>
        </p:blipFill>
        <p:spPr bwMode="auto">
          <a:xfrm>
            <a:off x="6448748" y="1978660"/>
            <a:ext cx="5334000" cy="3773805"/>
          </a:xfrm>
          <a:prstGeom prst="rect">
            <a:avLst/>
          </a:prstGeom>
          <a:noFill/>
          <a:ln w="9525">
            <a:noFill/>
            <a:headEnd/>
            <a:tailEnd/>
          </a:ln>
        </p:spPr>
      </p:pic>
    </p:spTree>
    <p:extLst>
      <p:ext uri="{BB962C8B-B14F-4D97-AF65-F5344CB8AC3E}">
        <p14:creationId xmlns:p14="http://schemas.microsoft.com/office/powerpoint/2010/main" val="255132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12.1.3 </a:t>
            </a:r>
            <a:r>
              <a:rPr lang="zh-CN" altLang="en-US" b="1" dirty="0"/>
              <a:t>宾州树库和中文树库</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语言学家制定短语结构语法规范，将大量句子人工分解为树形结构，形成了一种语料库，称为</a:t>
            </a:r>
            <a:r>
              <a:rPr lang="zh-CN" altLang="en-US" b="1" dirty="0">
                <a:latin typeface="Cambria" panose="02040503050406030204" pitchFamily="18" charset="0"/>
                <a:cs typeface="Times New Roman" panose="02020603050405020304" pitchFamily="18" charset="0"/>
              </a:rPr>
              <a:t>树库</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treebank</a:t>
            </a:r>
            <a:r>
              <a:rPr lang="zh-CN" altLang="en-US" dirty="0">
                <a:latin typeface="Cambria" panose="02040503050406030204" pitchFamily="18" charset="0"/>
                <a:cs typeface="Times New Roman" panose="02020603050405020304" pitchFamily="18" charset="0"/>
              </a:rPr>
              <a:t>）</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latin typeface="Cambria" panose="02040503050406030204" pitchFamily="18" charset="0"/>
                <a:cs typeface="Times New Roman" panose="02020603050405020304" pitchFamily="18" charset="0"/>
              </a:rPr>
              <a:t>常见的英文树库有宾州树库，相应地，中文领域有</a:t>
            </a:r>
            <a:r>
              <a:rPr lang="en-US" dirty="0">
                <a:latin typeface="Cambria" panose="02040503050406030204" pitchFamily="18" charset="0"/>
                <a:cs typeface="Times New Roman" panose="02020603050405020304" pitchFamily="18" charset="0"/>
              </a:rPr>
              <a:t>CTB</a:t>
            </a:r>
          </a:p>
        </p:txBody>
      </p:sp>
      <p:graphicFrame>
        <p:nvGraphicFramePr>
          <p:cNvPr id="5" name="Table 4">
            <a:extLst>
              <a:ext uri="{FF2B5EF4-FFF2-40B4-BE49-F238E27FC236}">
                <a16:creationId xmlns:a16="http://schemas.microsoft.com/office/drawing/2014/main" id="{BE1C5AC4-F2A7-FB42-953A-FD321CD9ECDF}"/>
              </a:ext>
            </a:extLst>
          </p:cNvPr>
          <p:cNvGraphicFramePr>
            <a:graphicFrameLocks noGrp="1"/>
          </p:cNvGraphicFramePr>
          <p:nvPr>
            <p:extLst>
              <p:ext uri="{D42A27DB-BD31-4B8C-83A1-F6EECF244321}">
                <p14:modId xmlns:p14="http://schemas.microsoft.com/office/powerpoint/2010/main" val="1127650381"/>
              </p:ext>
            </p:extLst>
          </p:nvPr>
        </p:nvGraphicFramePr>
        <p:xfrm>
          <a:off x="4284324" y="4151296"/>
          <a:ext cx="4304872" cy="1828800"/>
        </p:xfrm>
        <a:graphic>
          <a:graphicData uri="http://schemas.openxmlformats.org/drawingml/2006/table">
            <a:tbl>
              <a:tblPr firstRow="1" firstCol="1" lastRow="1" lastCol="1"/>
              <a:tblGrid>
                <a:gridCol w="2152436">
                  <a:extLst>
                    <a:ext uri="{9D8B030D-6E8A-4147-A177-3AD203B41FA5}">
                      <a16:colId xmlns:a16="http://schemas.microsoft.com/office/drawing/2014/main" val="30863509"/>
                    </a:ext>
                  </a:extLst>
                </a:gridCol>
                <a:gridCol w="2152436">
                  <a:extLst>
                    <a:ext uri="{9D8B030D-6E8A-4147-A177-3AD203B41FA5}">
                      <a16:colId xmlns:a16="http://schemas.microsoft.com/office/drawing/2014/main" val="3853113626"/>
                    </a:ext>
                  </a:extLst>
                </a:gridCol>
              </a:tblGrid>
              <a:tr h="0">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标记</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释义</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0365314"/>
                  </a:ext>
                </a:extLst>
              </a:tr>
              <a:tr h="0">
                <a:tc>
                  <a:txBody>
                    <a:bodyPr/>
                    <a:lstStyle/>
                    <a:p>
                      <a:pP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IP-HLN</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单句</a:t>
                      </a:r>
                      <a:r>
                        <a:rPr lang="en-US" sz="2000">
                          <a:effectLst/>
                          <a:latin typeface="Cambria" panose="02040503050406030204" pitchFamily="18" charset="0"/>
                          <a:ea typeface="SimSun" panose="02010600030101010101" pitchFamily="2" charset="-122"/>
                          <a:cs typeface="Times New Roman" panose="02020603050405020304" pitchFamily="18" charset="0"/>
                        </a:rPr>
                        <a:t>-</a:t>
                      </a:r>
                      <a:r>
                        <a:rPr lang="en-US" sz="2000">
                          <a:effectLst/>
                          <a:latin typeface="SimSun" panose="02010600030101010101" pitchFamily="2" charset="-122"/>
                          <a:ea typeface="SimSun" panose="02010600030101010101" pitchFamily="2" charset="-122"/>
                          <a:cs typeface="Times New Roman" panose="02020603050405020304" pitchFamily="18" charset="0"/>
                        </a:rPr>
                        <a:t>标题</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18200727"/>
                  </a:ext>
                </a:extLst>
              </a:tr>
              <a:tr h="0">
                <a:tc>
                  <a:txBody>
                    <a:bodyPr/>
                    <a:lstStyle/>
                    <a:p>
                      <a:pP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NP-SBJ</a:t>
                      </a:r>
                    </a:p>
                  </a:txBody>
                  <a:tcPr marL="68580" marR="68580" marT="0" marB="0">
                    <a:lnL>
                      <a:noFill/>
                    </a:lnL>
                    <a:lnR>
                      <a:noFill/>
                    </a:lnR>
                    <a:lnT>
                      <a:noFill/>
                    </a:lnT>
                    <a:lnB>
                      <a:noFill/>
                    </a:lnB>
                  </a:tcPr>
                </a:tc>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名词短语</a:t>
                      </a:r>
                      <a:r>
                        <a:rPr lang="en-US" sz="2000">
                          <a:effectLst/>
                          <a:latin typeface="Cambria" panose="02040503050406030204" pitchFamily="18" charset="0"/>
                          <a:ea typeface="SimSun" panose="02010600030101010101" pitchFamily="2" charset="-122"/>
                          <a:cs typeface="Times New Roman" panose="02020603050405020304" pitchFamily="18" charset="0"/>
                        </a:rPr>
                        <a:t>-</a:t>
                      </a:r>
                      <a:r>
                        <a:rPr lang="en-US" sz="2000">
                          <a:effectLst/>
                          <a:latin typeface="SimSun" panose="02010600030101010101" pitchFamily="2" charset="-122"/>
                          <a:ea typeface="SimSun" panose="02010600030101010101" pitchFamily="2" charset="-122"/>
                          <a:cs typeface="Times New Roman" panose="02020603050405020304" pitchFamily="18" charset="0"/>
                        </a:rPr>
                        <a:t>主语</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723998682"/>
                  </a:ext>
                </a:extLst>
              </a:tr>
              <a:tr h="0">
                <a:tc>
                  <a:txBody>
                    <a:bodyPr/>
                    <a:lstStyle/>
                    <a:p>
                      <a:pP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NP-PN</a:t>
                      </a:r>
                    </a:p>
                  </a:txBody>
                  <a:tcPr marL="68580" marR="68580" marT="0" marB="0">
                    <a:lnL>
                      <a:noFill/>
                    </a:lnL>
                    <a:lnR>
                      <a:noFill/>
                    </a:lnR>
                    <a:lnT>
                      <a:noFill/>
                    </a:lnT>
                    <a:lnB>
                      <a:noFill/>
                    </a:lnB>
                  </a:tcPr>
                </a:tc>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名词短语</a:t>
                      </a:r>
                      <a:r>
                        <a:rPr lang="en-US" sz="2000">
                          <a:effectLst/>
                          <a:latin typeface="Cambria" panose="02040503050406030204" pitchFamily="18" charset="0"/>
                          <a:ea typeface="SimSun" panose="02010600030101010101" pitchFamily="2" charset="-122"/>
                          <a:cs typeface="Times New Roman" panose="02020603050405020304" pitchFamily="18" charset="0"/>
                        </a:rPr>
                        <a:t>-</a:t>
                      </a:r>
                      <a:r>
                        <a:rPr lang="en-US" sz="2000">
                          <a:effectLst/>
                          <a:latin typeface="SimSun" panose="02010600030101010101" pitchFamily="2" charset="-122"/>
                          <a:ea typeface="SimSun" panose="02010600030101010101" pitchFamily="2" charset="-122"/>
                          <a:cs typeface="Times New Roman" panose="02020603050405020304" pitchFamily="18" charset="0"/>
                        </a:rPr>
                        <a:t>代词</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34719952"/>
                  </a:ext>
                </a:extLst>
              </a:tr>
              <a:tr h="0">
                <a:tc>
                  <a:txBody>
                    <a:bodyPr/>
                    <a:lstStyle/>
                    <a:p>
                      <a:pP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NP</a:t>
                      </a:r>
                    </a:p>
                  </a:txBody>
                  <a:tcPr marL="68580" marR="68580" marT="0" marB="0">
                    <a:lnL>
                      <a:noFill/>
                    </a:lnL>
                    <a:lnR>
                      <a:noFill/>
                    </a:lnR>
                    <a:lnT>
                      <a:noFill/>
                    </a:lnT>
                    <a:lnB>
                      <a:noFill/>
                    </a:lnB>
                  </a:tcPr>
                </a:tc>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名词短语</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974277412"/>
                  </a:ext>
                </a:extLst>
              </a:tr>
              <a:tr h="0">
                <a:tc>
                  <a:txBody>
                    <a:bodyPr/>
                    <a:lstStyle/>
                    <a:p>
                      <a:pP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VP</a:t>
                      </a:r>
                    </a:p>
                  </a:txBody>
                  <a:tcPr marL="68580" marR="68580" marT="0" marB="0">
                    <a:lnL>
                      <a:noFill/>
                    </a:lnL>
                    <a:lnR>
                      <a:noFill/>
                    </a:lnR>
                    <a:lnT>
                      <a:noFill/>
                    </a:lnT>
                    <a:lnB>
                      <a:noFill/>
                    </a:lnB>
                  </a:tcPr>
                </a:tc>
                <a:tc>
                  <a:txBody>
                    <a:bodyPr/>
                    <a:lstStyle/>
                    <a:p>
                      <a:pPr>
                        <a:spcBef>
                          <a:spcPts val="180"/>
                        </a:spcBef>
                        <a:spcAft>
                          <a:spcPts val="180"/>
                        </a:spcAft>
                      </a:pPr>
                      <a:r>
                        <a:rPr lang="en-US" sz="2000" dirty="0" err="1">
                          <a:effectLst/>
                          <a:latin typeface="SimSun" panose="02010600030101010101" pitchFamily="2" charset="-122"/>
                          <a:ea typeface="SimSun" panose="02010600030101010101" pitchFamily="2" charset="-122"/>
                          <a:cs typeface="Times New Roman" panose="02020603050405020304" pitchFamily="18" charset="0"/>
                        </a:rPr>
                        <a:t>动词短语</a:t>
                      </a:r>
                      <a:endParaRPr lang="en-US"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668240839"/>
                  </a:ext>
                </a:extLst>
              </a:tr>
            </a:tbl>
          </a:graphicData>
        </a:graphic>
      </p:graphicFrame>
      <p:sp>
        <p:nvSpPr>
          <p:cNvPr id="6" name="Rectangle 5">
            <a:extLst>
              <a:ext uri="{FF2B5EF4-FFF2-40B4-BE49-F238E27FC236}">
                <a16:creationId xmlns:a16="http://schemas.microsoft.com/office/drawing/2014/main" id="{5586426F-4AAE-4D45-AF06-73E2C34A8116}"/>
              </a:ext>
            </a:extLst>
          </p:cNvPr>
          <p:cNvSpPr/>
          <p:nvPr/>
        </p:nvSpPr>
        <p:spPr>
          <a:xfrm>
            <a:off x="4705234" y="3602577"/>
            <a:ext cx="2781531" cy="369332"/>
          </a:xfrm>
          <a:prstGeom prst="rect">
            <a:avLst/>
          </a:prstGeom>
        </p:spPr>
        <p:txBody>
          <a:bodyPr wrap="none">
            <a:spAutoFit/>
          </a:bodyPr>
          <a:lstStyle/>
          <a:p>
            <a:pPr>
              <a:spcBef>
                <a:spcPts val="900"/>
              </a:spcBef>
              <a:spcAft>
                <a:spcPts val="900"/>
              </a:spcAft>
            </a:pPr>
            <a:r>
              <a:rPr lang="zh-CN" altLang="en-US" b="1" dirty="0">
                <a:latin typeface="Cambria" panose="02040503050406030204" pitchFamily="18" charset="0"/>
                <a:ea typeface="SimSun" panose="02010600030101010101" pitchFamily="2" charset="-122"/>
                <a:cs typeface="Times New Roman" panose="02020603050405020304" pitchFamily="18" charset="0"/>
              </a:rPr>
              <a:t>表</a:t>
            </a:r>
            <a:r>
              <a:rPr lang="en-US" b="1" dirty="0">
                <a:latin typeface="Cambria" panose="02040503050406030204" pitchFamily="18" charset="0"/>
                <a:ea typeface="SimSun" panose="02010600030101010101" pitchFamily="2" charset="-122"/>
                <a:cs typeface="Times New Roman" panose="02020603050405020304" pitchFamily="18" charset="0"/>
              </a:rPr>
              <a:t>12-1 CTB</a:t>
            </a:r>
            <a:r>
              <a:rPr lang="zh-CN" altLang="en-US" b="1" dirty="0">
                <a:latin typeface="Cambria" panose="02040503050406030204" pitchFamily="18" charset="0"/>
                <a:ea typeface="SimSun" panose="02010600030101010101" pitchFamily="2" charset="-122"/>
                <a:cs typeface="Times New Roman" panose="02020603050405020304" pitchFamily="18" charset="0"/>
              </a:rPr>
              <a:t>短语结构标记</a:t>
            </a:r>
            <a:endParaRPr lang="en-US" dirty="0">
              <a:latin typeface="Cambria" panose="02040503050406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8558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12.2 </a:t>
            </a:r>
            <a:r>
              <a:rPr lang="zh-CN" altLang="en-US" b="1" dirty="0"/>
              <a:t>依存句法树</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依存句法树关注的是句子中词语之间的语法联系，并且将其约束为树形结构</a:t>
            </a:r>
            <a:endParaRPr lang="en-US"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55258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12.2.1 </a:t>
            </a:r>
            <a:r>
              <a:rPr lang="zh-CN" altLang="en-US" b="1" dirty="0"/>
              <a:t>依存句法理论</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t>依存语法理论认为词与词之间存在主从关系，这是一种二元不等价的关系</a:t>
            </a:r>
            <a:endParaRPr lang="en-US" altLang="zh-CN" dirty="0"/>
          </a:p>
          <a:p>
            <a:pPr>
              <a:spcBef>
                <a:spcPts val="900"/>
              </a:spcBef>
              <a:spcAft>
                <a:spcPts val="900"/>
              </a:spcAft>
            </a:pPr>
            <a:r>
              <a:rPr lang="zh-CN" altLang="en-US" dirty="0">
                <a:latin typeface="Cambria" panose="02040503050406030204" pitchFamily="18" charset="0"/>
                <a:cs typeface="Times New Roman" panose="02020603050405020304" pitchFamily="18" charset="0"/>
              </a:rPr>
              <a:t>如果一个词修饰另一个词，则称修饰词为</a:t>
            </a:r>
            <a:r>
              <a:rPr lang="zh-CN" altLang="en-US" b="1" dirty="0">
                <a:latin typeface="Cambria" panose="02040503050406030204" pitchFamily="18" charset="0"/>
                <a:cs typeface="Times New Roman" panose="02020603050405020304" pitchFamily="18" charset="0"/>
              </a:rPr>
              <a:t>从属词</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dependent</a:t>
            </a:r>
            <a:r>
              <a:rPr lang="zh-CN" altLang="en-US" dirty="0">
                <a:latin typeface="Cambria" panose="02040503050406030204" pitchFamily="18" charset="0"/>
                <a:cs typeface="Times New Roman" panose="02020603050405020304" pitchFamily="18" charset="0"/>
              </a:rPr>
              <a:t>），被修饰的词语称为</a:t>
            </a:r>
            <a:r>
              <a:rPr lang="zh-CN" altLang="en-US" b="1" dirty="0">
                <a:latin typeface="Cambria" panose="02040503050406030204" pitchFamily="18" charset="0"/>
                <a:cs typeface="Times New Roman" panose="02020603050405020304" pitchFamily="18" charset="0"/>
              </a:rPr>
              <a:t>支配词</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head</a:t>
            </a:r>
            <a:r>
              <a:rPr lang="zh-CN" altLang="en-US" dirty="0">
                <a:latin typeface="Cambria" panose="02040503050406030204" pitchFamily="18" charset="0"/>
                <a:cs typeface="Times New Roman" panose="02020603050405020304" pitchFamily="18" charset="0"/>
              </a:rPr>
              <a:t>），两者之间的语法关系称为</a:t>
            </a:r>
            <a:r>
              <a:rPr lang="zh-CN" altLang="en-US" b="1" dirty="0">
                <a:latin typeface="Cambria" panose="02040503050406030204" pitchFamily="18" charset="0"/>
                <a:cs typeface="Times New Roman" panose="02020603050405020304" pitchFamily="18" charset="0"/>
              </a:rPr>
              <a:t>依存关系</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dependency relation</a:t>
            </a:r>
            <a:r>
              <a:rPr lang="zh-CN" altLang="en-US" dirty="0">
                <a:latin typeface="Cambria" panose="02040503050406030204" pitchFamily="18" charset="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p:txBody>
      </p:sp>
      <p:pic>
        <p:nvPicPr>
          <p:cNvPr id="6" name="Picture">
            <a:extLst>
              <a:ext uri="{FF2B5EF4-FFF2-40B4-BE49-F238E27FC236}">
                <a16:creationId xmlns:a16="http://schemas.microsoft.com/office/drawing/2014/main" id="{B9172EBE-88BC-1D47-A0A4-DFE332884933}"/>
              </a:ext>
            </a:extLst>
          </p:cNvPr>
          <p:cNvPicPr/>
          <p:nvPr/>
        </p:nvPicPr>
        <p:blipFill>
          <a:blip r:embed="rId5"/>
          <a:stretch>
            <a:fillRect/>
          </a:stretch>
        </p:blipFill>
        <p:spPr bwMode="auto">
          <a:xfrm>
            <a:off x="4660900" y="4856163"/>
            <a:ext cx="2870200" cy="1320800"/>
          </a:xfrm>
          <a:prstGeom prst="rect">
            <a:avLst/>
          </a:prstGeom>
          <a:noFill/>
          <a:ln w="9525">
            <a:noFill/>
            <a:headEnd/>
            <a:tailEnd/>
          </a:ln>
        </p:spPr>
      </p:pic>
      <p:sp>
        <p:nvSpPr>
          <p:cNvPr id="3" name="TextBox 2">
            <a:extLst>
              <a:ext uri="{FF2B5EF4-FFF2-40B4-BE49-F238E27FC236}">
                <a16:creationId xmlns:a16="http://schemas.microsoft.com/office/drawing/2014/main" id="{1014D6C6-C466-9240-92E9-F3209CDB4D18}"/>
              </a:ext>
            </a:extLst>
          </p:cNvPr>
          <p:cNvSpPr txBox="1"/>
          <p:nvPr/>
        </p:nvSpPr>
        <p:spPr>
          <a:xfrm>
            <a:off x="4660900" y="4486831"/>
            <a:ext cx="1489753" cy="369332"/>
          </a:xfrm>
          <a:prstGeom prst="rect">
            <a:avLst/>
          </a:prstGeom>
          <a:noFill/>
        </p:spPr>
        <p:txBody>
          <a:bodyPr wrap="square" rtlCol="0">
            <a:spAutoFit/>
          </a:bodyPr>
          <a:lstStyle/>
          <a:p>
            <a:r>
              <a:rPr lang="zh-CN" altLang="en-US" dirty="0">
                <a:latin typeface="SimSun" panose="02010600030101010101" pitchFamily="2" charset="-122"/>
                <a:ea typeface="SimSun" panose="02010600030101010101" pitchFamily="2" charset="-122"/>
              </a:rPr>
              <a:t>从属词</a:t>
            </a:r>
            <a:endParaRPr lang="en-US" dirty="0">
              <a:latin typeface="SimSun" panose="02010600030101010101" pitchFamily="2" charset="-122"/>
              <a:ea typeface="SimSun" panose="02010600030101010101" pitchFamily="2" charset="-122"/>
            </a:endParaRPr>
          </a:p>
        </p:txBody>
      </p:sp>
      <p:sp>
        <p:nvSpPr>
          <p:cNvPr id="9" name="TextBox 8">
            <a:extLst>
              <a:ext uri="{FF2B5EF4-FFF2-40B4-BE49-F238E27FC236}">
                <a16:creationId xmlns:a16="http://schemas.microsoft.com/office/drawing/2014/main" id="{9630C6FA-497D-5A4A-B143-D269D059F764}"/>
              </a:ext>
            </a:extLst>
          </p:cNvPr>
          <p:cNvSpPr txBox="1"/>
          <p:nvPr/>
        </p:nvSpPr>
        <p:spPr>
          <a:xfrm>
            <a:off x="6374972" y="4486831"/>
            <a:ext cx="1489753" cy="369332"/>
          </a:xfrm>
          <a:prstGeom prst="rect">
            <a:avLst/>
          </a:prstGeom>
          <a:noFill/>
        </p:spPr>
        <p:txBody>
          <a:bodyPr wrap="square" rtlCol="0">
            <a:spAutoFit/>
          </a:bodyPr>
          <a:lstStyle/>
          <a:p>
            <a:r>
              <a:rPr lang="zh-CN" altLang="en-US" dirty="0">
                <a:latin typeface="SimSun" panose="02010600030101010101" pitchFamily="2" charset="-122"/>
                <a:ea typeface="SimSun" panose="02010600030101010101" pitchFamily="2" charset="-122"/>
              </a:rPr>
              <a:t>支配词</a:t>
            </a:r>
            <a:endParaRPr 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73137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12.2.1 </a:t>
            </a:r>
            <a:r>
              <a:rPr lang="zh-CN" altLang="en-US" b="1" dirty="0"/>
              <a:t>依存句法理论</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en-US" dirty="0" err="1">
                <a:cs typeface="Times New Roman" panose="02020603050405020304" pitchFamily="18" charset="0"/>
              </a:rPr>
              <a:t>将一个句子中所有词语的依存关系以有向边的形式表示出来，就会得到一棵树，称为</a:t>
            </a:r>
            <a:r>
              <a:rPr lang="en-US" b="1" dirty="0" err="1">
                <a:cs typeface="Times New Roman" panose="02020603050405020304" pitchFamily="18" charset="0"/>
              </a:rPr>
              <a:t>依存句法树</a:t>
            </a:r>
            <a:r>
              <a:rPr lang="en-US" dirty="0" err="1">
                <a:cs typeface="Times New Roman" panose="02020603050405020304" pitchFamily="18" charset="0"/>
              </a:rPr>
              <a:t>（</a:t>
            </a:r>
            <a:r>
              <a:rPr lang="en-US" dirty="0" err="1">
                <a:latin typeface="Cambria" panose="02040503050406030204" pitchFamily="18" charset="0"/>
                <a:cs typeface="Times New Roman" panose="02020603050405020304" pitchFamily="18" charset="0"/>
              </a:rPr>
              <a:t>dependency</a:t>
            </a:r>
            <a:r>
              <a:rPr lang="en-US" dirty="0">
                <a:latin typeface="Cambria" panose="02040503050406030204" pitchFamily="18" charset="0"/>
                <a:cs typeface="Times New Roman" panose="02020603050405020304" pitchFamily="18" charset="0"/>
              </a:rPr>
              <a:t> parse tree</a:t>
            </a:r>
            <a:r>
              <a:rPr lang="en-US" dirty="0">
                <a:cs typeface="Times New Roman" panose="02020603050405020304" pitchFamily="18" charset="0"/>
              </a:rPr>
              <a:t>）</a:t>
            </a:r>
            <a:endParaRPr lang="en-US" dirty="0">
              <a:latin typeface="Cambria" panose="020405030504060302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A80F8E-39A5-B544-8D25-2800E66AB088}"/>
              </a:ext>
            </a:extLst>
          </p:cNvPr>
          <p:cNvPicPr>
            <a:picLocks noChangeAspect="1"/>
          </p:cNvPicPr>
          <p:nvPr/>
        </p:nvPicPr>
        <p:blipFill>
          <a:blip r:embed="rId5"/>
          <a:stretch>
            <a:fillRect/>
          </a:stretch>
        </p:blipFill>
        <p:spPr>
          <a:xfrm>
            <a:off x="0" y="3089744"/>
            <a:ext cx="12192000" cy="2480807"/>
          </a:xfrm>
          <a:prstGeom prst="rect">
            <a:avLst/>
          </a:prstGeom>
        </p:spPr>
      </p:pic>
    </p:spTree>
    <p:extLst>
      <p:ext uri="{BB962C8B-B14F-4D97-AF65-F5344CB8AC3E}">
        <p14:creationId xmlns:p14="http://schemas.microsoft.com/office/powerpoint/2010/main" val="299414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12.2.1 </a:t>
            </a:r>
            <a:r>
              <a:rPr lang="zh-CN" altLang="en-US" b="1" dirty="0"/>
              <a:t>依存句法理论</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现代依存语法中，语言学家</a:t>
                </a:r>
                <a:r>
                  <a:rPr lang="en-US" dirty="0">
                    <a:latin typeface="Cambria" panose="02040503050406030204" pitchFamily="18" charset="0"/>
                    <a:cs typeface="Times New Roman" panose="02020603050405020304" pitchFamily="18" charset="0"/>
                  </a:rPr>
                  <a:t>Robinson</a:t>
                </a:r>
                <a:r>
                  <a:rPr lang="zh-CN" altLang="en-US" dirty="0">
                    <a:latin typeface="Cambria" panose="02040503050406030204" pitchFamily="18" charset="0"/>
                    <a:cs typeface="Times New Roman" panose="02020603050405020304" pitchFamily="18" charset="0"/>
                  </a:rPr>
                  <a:t>对依存句法树提了</a:t>
                </a:r>
                <a14:m>
                  <m:oMath xmlns:m="http://schemas.openxmlformats.org/officeDocument/2006/math">
                    <m:r>
                      <a:rPr lang="en-US" i="1">
                        <a:latin typeface="Cambria Math" panose="02040503050406030204" pitchFamily="18" charset="0"/>
                        <a:cs typeface="Times New Roman" panose="02020603050405020304" pitchFamily="18" charset="0"/>
                      </a:rPr>
                      <m:t>4</m:t>
                    </m:r>
                  </m:oMath>
                </a14:m>
                <a:r>
                  <a:rPr lang="zh-CN" altLang="en-US" dirty="0">
                    <a:latin typeface="Cambria" panose="02040503050406030204" pitchFamily="18" charset="0"/>
                    <a:cs typeface="Times New Roman" panose="02020603050405020304" pitchFamily="18" charset="0"/>
                  </a:rPr>
                  <a:t>个约束性的公理。</a:t>
                </a:r>
                <a:endParaRPr lang="en-US" dirty="0">
                  <a:latin typeface="Cambria" panose="02040503050406030204" pitchFamily="18" charset="0"/>
                  <a:cs typeface="Times New Roman" panose="02020603050405020304" pitchFamily="18" charset="0"/>
                </a:endParaRPr>
              </a:p>
              <a:p>
                <a:pPr marL="800100" lvl="1" indent="-34290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有且只有一个词语（</a:t>
                </a:r>
                <a:r>
                  <a:rPr lang="en-US" dirty="0">
                    <a:latin typeface="Cambria" panose="02040503050406030204" pitchFamily="18" charset="0"/>
                    <a:cs typeface="Times New Roman" panose="02020603050405020304" pitchFamily="18" charset="0"/>
                  </a:rPr>
                  <a:t>ROOT</a:t>
                </a:r>
                <a:r>
                  <a:rPr lang="zh-CN" altLang="en-US" dirty="0">
                    <a:latin typeface="Cambria" panose="02040503050406030204" pitchFamily="18" charset="0"/>
                    <a:cs typeface="Times New Roman" panose="02020603050405020304" pitchFamily="18" charset="0"/>
                  </a:rPr>
                  <a:t>，虚拟根节点，简称虚根）不依存于其他词语。</a:t>
                </a:r>
                <a:r>
                  <a:rPr lang="zh-CN" altLang="en-US" dirty="0">
                    <a:solidFill>
                      <a:srgbClr val="FF0000"/>
                    </a:solidFill>
                  </a:rPr>
                  <a:t>根节点唯一性</a:t>
                </a:r>
                <a:r>
                  <a:rPr lang="en-US" dirty="0">
                    <a:solidFill>
                      <a:srgbClr val="FF0000"/>
                    </a:solidFill>
                  </a:rPr>
                  <a:t> </a:t>
                </a:r>
                <a:endParaRPr lang="en-US" dirty="0">
                  <a:solidFill>
                    <a:srgbClr val="FF0000"/>
                  </a:solidFill>
                  <a:latin typeface="Cambria" panose="02040503050406030204" pitchFamily="18" charset="0"/>
                  <a:cs typeface="Times New Roman" panose="02020603050405020304" pitchFamily="18" charset="0"/>
                </a:endParaRPr>
              </a:p>
              <a:p>
                <a:pPr marL="800100" lvl="1" indent="-34290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除此之外所有单词必须依存于其他单词。</a:t>
                </a:r>
                <a:r>
                  <a:rPr lang="zh-CN" altLang="en-US" dirty="0">
                    <a:solidFill>
                      <a:srgbClr val="FF0000"/>
                    </a:solidFill>
                  </a:rPr>
                  <a:t>连通</a:t>
                </a:r>
                <a:r>
                  <a:rPr lang="en-US" dirty="0">
                    <a:solidFill>
                      <a:srgbClr val="FF0000"/>
                    </a:solidFill>
                  </a:rPr>
                  <a:t> </a:t>
                </a:r>
                <a:endParaRPr lang="en-US" dirty="0">
                  <a:solidFill>
                    <a:srgbClr val="FF0000"/>
                  </a:solidFill>
                  <a:latin typeface="Cambria" panose="02040503050406030204" pitchFamily="18" charset="0"/>
                  <a:cs typeface="Times New Roman" panose="02020603050405020304" pitchFamily="18" charset="0"/>
                </a:endParaRPr>
              </a:p>
              <a:p>
                <a:pPr marL="800100" lvl="1" indent="-34290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每个单词不能依存于多个单词。</a:t>
                </a:r>
                <a:r>
                  <a:rPr lang="zh-CN" altLang="en-US" dirty="0">
                    <a:solidFill>
                      <a:srgbClr val="FF0000"/>
                    </a:solidFill>
                  </a:rPr>
                  <a:t>无环</a:t>
                </a:r>
                <a:r>
                  <a:rPr lang="en-US" dirty="0">
                    <a:solidFill>
                      <a:srgbClr val="FF0000"/>
                    </a:solidFill>
                  </a:rPr>
                  <a:t> </a:t>
                </a:r>
                <a:endParaRPr lang="en-US" dirty="0">
                  <a:solidFill>
                    <a:srgbClr val="FF0000"/>
                  </a:solidFill>
                  <a:latin typeface="Cambria" panose="02040503050406030204" pitchFamily="18" charset="0"/>
                  <a:cs typeface="Times New Roman" panose="02020603050405020304" pitchFamily="18" charset="0"/>
                </a:endParaRPr>
              </a:p>
              <a:p>
                <a:pPr marL="800100" lvl="1" indent="-342900">
                  <a:spcAft>
                    <a:spcPts val="1000"/>
                  </a:spcAft>
                  <a:buFont typeface="+mj-lt"/>
                  <a:buAutoNum type="arabicPeriod"/>
                </a:pPr>
                <a:r>
                  <a:rPr lang="zh-CN" altLang="en-US" dirty="0">
                    <a:latin typeface="Cambria" panose="02040503050406030204" pitchFamily="18" charset="0"/>
                    <a:cs typeface="Times New Roman" panose="02020603050405020304" pitchFamily="18" charset="0"/>
                  </a:rPr>
                  <a:t>如果单词</a:t>
                </a:r>
                <a14:m>
                  <m:oMath xmlns:m="http://schemas.openxmlformats.org/officeDocument/2006/math">
                    <m:r>
                      <a:rPr lang="en-US" i="1">
                        <a:latin typeface="Cambria Math" panose="02040503050406030204" pitchFamily="18" charset="0"/>
                        <a:cs typeface="Times New Roman" panose="02020603050405020304" pitchFamily="18" charset="0"/>
                      </a:rPr>
                      <m:t>𝐴</m:t>
                    </m:r>
                  </m:oMath>
                </a14:m>
                <a:r>
                  <a:rPr lang="zh-CN" altLang="en-US" dirty="0">
                    <a:latin typeface="Cambria" panose="02040503050406030204" pitchFamily="18" charset="0"/>
                    <a:cs typeface="Times New Roman" panose="02020603050405020304" pitchFamily="18" charset="0"/>
                  </a:rPr>
                  <a:t>依存于</a:t>
                </a:r>
                <a14:m>
                  <m:oMath xmlns:m="http://schemas.openxmlformats.org/officeDocument/2006/math">
                    <m:r>
                      <a:rPr lang="en-US" i="1">
                        <a:latin typeface="Cambria Math" panose="02040503050406030204" pitchFamily="18" charset="0"/>
                        <a:cs typeface="Times New Roman" panose="02020603050405020304" pitchFamily="18" charset="0"/>
                      </a:rPr>
                      <m:t>𝐵</m:t>
                    </m:r>
                  </m:oMath>
                </a14:m>
                <a:r>
                  <a:rPr lang="zh-CN" altLang="en-US" dirty="0">
                    <a:latin typeface="Cambria" panose="02040503050406030204" pitchFamily="18" charset="0"/>
                    <a:cs typeface="Times New Roman" panose="02020603050405020304" pitchFamily="18" charset="0"/>
                  </a:rPr>
                  <a:t>，那么位置处于</a:t>
                </a:r>
                <a14:m>
                  <m:oMath xmlns:m="http://schemas.openxmlformats.org/officeDocument/2006/math">
                    <m:r>
                      <a:rPr lang="en-US" i="1">
                        <a:latin typeface="Cambria Math" panose="02040503050406030204" pitchFamily="18" charset="0"/>
                        <a:cs typeface="Times New Roman" panose="02020603050405020304" pitchFamily="18" charset="0"/>
                      </a:rPr>
                      <m:t>𝐴</m:t>
                    </m:r>
                  </m:oMath>
                </a14:m>
                <a:r>
                  <a:rPr lang="zh-CN" altLang="en-US" dirty="0">
                    <a:latin typeface="Cambria" panose="02040503050406030204" pitchFamily="18" charset="0"/>
                    <a:cs typeface="Times New Roman" panose="02020603050405020304" pitchFamily="18" charset="0"/>
                  </a:rPr>
                  <a:t>和</a:t>
                </a:r>
                <a14:m>
                  <m:oMath xmlns:m="http://schemas.openxmlformats.org/officeDocument/2006/math">
                    <m:r>
                      <a:rPr lang="en-US" i="1">
                        <a:latin typeface="Cambria Math" panose="02040503050406030204" pitchFamily="18" charset="0"/>
                        <a:cs typeface="Times New Roman" panose="02020603050405020304" pitchFamily="18" charset="0"/>
                      </a:rPr>
                      <m:t>𝐵</m:t>
                    </m:r>
                  </m:oMath>
                </a14:m>
                <a:r>
                  <a:rPr lang="zh-CN" altLang="en-US" dirty="0">
                    <a:latin typeface="Cambria" panose="02040503050406030204" pitchFamily="18" charset="0"/>
                    <a:cs typeface="Times New Roman" panose="02020603050405020304" pitchFamily="18" charset="0"/>
                  </a:rPr>
                  <a:t>之间的单词</a:t>
                </a:r>
                <a14:m>
                  <m:oMath xmlns:m="http://schemas.openxmlformats.org/officeDocument/2006/math">
                    <m:r>
                      <a:rPr lang="en-US" i="1">
                        <a:latin typeface="Cambria Math" panose="02040503050406030204" pitchFamily="18" charset="0"/>
                        <a:cs typeface="Times New Roman" panose="02020603050405020304" pitchFamily="18" charset="0"/>
                      </a:rPr>
                      <m:t>𝐶</m:t>
                    </m:r>
                  </m:oMath>
                </a14:m>
                <a:r>
                  <a:rPr lang="zh-CN" altLang="en-US" dirty="0">
                    <a:latin typeface="Cambria" panose="02040503050406030204" pitchFamily="18" charset="0"/>
                    <a:cs typeface="Times New Roman" panose="02020603050405020304" pitchFamily="18" charset="0"/>
                  </a:rPr>
                  <a:t>只能依存于</a:t>
                </a:r>
                <a14:m>
                  <m:oMath xmlns:m="http://schemas.openxmlformats.org/officeDocument/2006/math">
                    <m:r>
                      <a:rPr lang="en-US" i="1">
                        <a:latin typeface="Cambria Math" panose="02040503050406030204" pitchFamily="18" charset="0"/>
                        <a:cs typeface="Times New Roman" panose="02020603050405020304" pitchFamily="18" charset="0"/>
                      </a:rPr>
                      <m:t>𝐴</m:t>
                    </m:r>
                  </m:oMath>
                </a14:m>
                <a:r>
                  <a:rPr lang="zh-CN" altLang="en-US" dirty="0">
                    <a:latin typeface="Cambria" panose="02040503050406030204" pitchFamily="18" charset="0"/>
                    <a:cs typeface="Times New Roman" panose="02020603050405020304" pitchFamily="18" charset="0"/>
                  </a:rPr>
                  <a:t>、</a:t>
                </a:r>
                <a14:m>
                  <m:oMath xmlns:m="http://schemas.openxmlformats.org/officeDocument/2006/math">
                    <m:r>
                      <a:rPr lang="en-US" i="1">
                        <a:latin typeface="Cambria Math" panose="02040503050406030204" pitchFamily="18" charset="0"/>
                        <a:cs typeface="Times New Roman" panose="02020603050405020304" pitchFamily="18" charset="0"/>
                      </a:rPr>
                      <m:t>𝐵</m:t>
                    </m:r>
                  </m:oMath>
                </a14:m>
                <a:r>
                  <a:rPr lang="zh-CN" altLang="en-US" dirty="0">
                    <a:latin typeface="Cambria" panose="02040503050406030204" pitchFamily="18" charset="0"/>
                    <a:cs typeface="Times New Roman" panose="02020603050405020304" pitchFamily="18" charset="0"/>
                  </a:rPr>
                  <a:t>或</a:t>
                </a:r>
                <a14:m>
                  <m:oMath xmlns:m="http://schemas.openxmlformats.org/officeDocument/2006/math">
                    <m:r>
                      <a:rPr lang="en-US" i="1">
                        <a:latin typeface="Cambria Math" panose="02040503050406030204" pitchFamily="18" charset="0"/>
                        <a:cs typeface="Times New Roman" panose="02020603050405020304" pitchFamily="18" charset="0"/>
                      </a:rPr>
                      <m:t>𝐴𝐵</m:t>
                    </m:r>
                  </m:oMath>
                </a14:m>
                <a:r>
                  <a:rPr lang="zh-CN" altLang="en-US" dirty="0">
                    <a:latin typeface="Cambria" panose="02040503050406030204" pitchFamily="18" charset="0"/>
                    <a:cs typeface="Times New Roman" panose="02020603050405020304" pitchFamily="18" charset="0"/>
                  </a:rPr>
                  <a:t>之间的单词。</a:t>
                </a:r>
                <a:r>
                  <a:rPr lang="zh-CN" altLang="en-US" dirty="0">
                    <a:solidFill>
                      <a:srgbClr val="FF0000"/>
                    </a:solidFill>
                  </a:rPr>
                  <a:t>投射性（</a:t>
                </a:r>
                <a:r>
                  <a:rPr lang="en-US" dirty="0">
                    <a:solidFill>
                      <a:srgbClr val="FF0000"/>
                    </a:solidFill>
                  </a:rPr>
                  <a:t>projective</a:t>
                </a:r>
                <a:r>
                  <a:rPr lang="zh-CN" altLang="en-US" dirty="0">
                    <a:solidFill>
                      <a:srgbClr val="FF0000"/>
                    </a:solidFill>
                  </a:rPr>
                  <a:t>）</a:t>
                </a:r>
                <a:r>
                  <a:rPr lang="en-US" dirty="0">
                    <a:solidFill>
                      <a:srgbClr val="FF0000"/>
                    </a:solidFill>
                  </a:rPr>
                  <a:t> </a:t>
                </a:r>
                <a:endParaRPr lang="en-US" dirty="0">
                  <a:solidFill>
                    <a:srgbClr val="FF0000"/>
                  </a:solidFill>
                  <a:latin typeface="Cambria" panose="02040503050406030204" pitchFamily="18" charset="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82579F66-77CA-6241-879A-F8EF6F45587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5"/>
                <a:stretch>
                  <a:fillRect l="-965" t="-3216"/>
                </a:stretch>
              </a:blipFill>
            </p:spPr>
            <p:txBody>
              <a:bodyPr/>
              <a:lstStyle/>
              <a:p>
                <a:r>
                  <a:rPr lang="en-US">
                    <a:noFill/>
                  </a:rPr>
                  <a:t> </a:t>
                </a:r>
              </a:p>
            </p:txBody>
          </p:sp>
        </mc:Fallback>
      </mc:AlternateContent>
    </p:spTree>
    <p:extLst>
      <p:ext uri="{BB962C8B-B14F-4D97-AF65-F5344CB8AC3E}">
        <p14:creationId xmlns:p14="http://schemas.microsoft.com/office/powerpoint/2010/main" val="3298679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2581</Words>
  <Application>Microsoft Office PowerPoint</Application>
  <PresentationFormat>宽屏</PresentationFormat>
  <Paragraphs>494</Paragraphs>
  <Slides>38</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SimSun</vt:lpstr>
      <vt:lpstr>Arial</vt:lpstr>
      <vt:lpstr>Calibri</vt:lpstr>
      <vt:lpstr>Cambria</vt:lpstr>
      <vt:lpstr>Cambria Math</vt:lpstr>
      <vt:lpstr>Consolas</vt:lpstr>
      <vt:lpstr>Wingdings</vt:lpstr>
      <vt:lpstr>Office Theme</vt:lpstr>
      <vt:lpstr>第十二章 依存句法分析</vt:lpstr>
      <vt:lpstr>12.1 短语结构树</vt:lpstr>
      <vt:lpstr>12.1.1 上下文无关文法</vt:lpstr>
      <vt:lpstr>12.1.2 短语结构树</vt:lpstr>
      <vt:lpstr>12.1.3 宾州树库和中文树库</vt:lpstr>
      <vt:lpstr>12.2 依存句法树</vt:lpstr>
      <vt:lpstr>12.2.1 依存句法理论</vt:lpstr>
      <vt:lpstr>12.2.1 依存句法理论</vt:lpstr>
      <vt:lpstr>12.2.1 依存句法理论</vt:lpstr>
      <vt:lpstr>12.2.2 中文依存句法树库</vt:lpstr>
      <vt:lpstr>12.2.2 中文依存句法树库</vt:lpstr>
      <vt:lpstr>12.2.2 中文依存句法树库</vt:lpstr>
      <vt:lpstr>12.2.3 依存句法树的可视化</vt:lpstr>
      <vt:lpstr>12.2.3 依存句法树的可视化</vt:lpstr>
      <vt:lpstr>12.3 依存句法分析</vt:lpstr>
      <vt:lpstr>12.3.1 基于图的依存句法分析</vt:lpstr>
      <vt:lpstr>12.3.2 基于转移的依存句法分析</vt:lpstr>
      <vt:lpstr>12.3.2 基于转移的依存句法分析</vt:lpstr>
      <vt:lpstr>12.4 基于转移的依存句法分析</vt:lpstr>
      <vt:lpstr>12.4.1 Arc-Eager转移系统</vt:lpstr>
      <vt:lpstr>12.4.1 Arc-Eager转移系统</vt:lpstr>
      <vt:lpstr>12.4.1 Arc-Eager转移系统</vt:lpstr>
      <vt:lpstr>12.4.1 Arc-Eager转移系统</vt:lpstr>
      <vt:lpstr>12.4.2 特征提取</vt:lpstr>
      <vt:lpstr>12.4.2 特征提取</vt:lpstr>
      <vt:lpstr>12.4.2 特征提取</vt:lpstr>
      <vt:lpstr>12.4.2 特征提取</vt:lpstr>
      <vt:lpstr>12.4.3 Static和Dynamic Oracles</vt:lpstr>
      <vt:lpstr>12.4.4 Dynamic Oracle与感知机在线学习</vt:lpstr>
      <vt:lpstr>12.4.5 柱搜索</vt:lpstr>
      <vt:lpstr>12.5 依存句法分析API</vt:lpstr>
      <vt:lpstr>12.5.1 训练模型</vt:lpstr>
      <vt:lpstr>12.5.2 标准化评测</vt:lpstr>
      <vt:lpstr>12.5.2 标准化评测</vt:lpstr>
      <vt:lpstr>12.6 案例：基于依存句法树的意见抽取</vt:lpstr>
      <vt:lpstr>12.5 依存句法分析API</vt:lpstr>
      <vt:lpstr>12.6 案例：基于依存句法树的意见抽取</vt:lpstr>
      <vt:lpstr>12.7 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韩 和</dc:creator>
  <cp:lastModifiedBy>David yonggang</cp:lastModifiedBy>
  <cp:revision>441</cp:revision>
  <dcterms:created xsi:type="dcterms:W3CDTF">2019-10-06T17:25:52Z</dcterms:created>
  <dcterms:modified xsi:type="dcterms:W3CDTF">2020-06-29T16:40:04Z</dcterms:modified>
</cp:coreProperties>
</file>