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0"/>
  </p:notesMasterIdLst>
  <p:sldIdLst>
    <p:sldId id="256" r:id="rId2"/>
    <p:sldId id="257" r:id="rId3"/>
    <p:sldId id="265" r:id="rId4"/>
    <p:sldId id="258" r:id="rId5"/>
    <p:sldId id="301" r:id="rId6"/>
    <p:sldId id="267" r:id="rId7"/>
    <p:sldId id="266" r:id="rId8"/>
    <p:sldId id="268" r:id="rId9"/>
    <p:sldId id="269" r:id="rId10"/>
    <p:sldId id="260" r:id="rId11"/>
    <p:sldId id="270" r:id="rId12"/>
    <p:sldId id="272" r:id="rId13"/>
    <p:sldId id="264" r:id="rId14"/>
    <p:sldId id="273" r:id="rId15"/>
    <p:sldId id="274" r:id="rId16"/>
    <p:sldId id="271" r:id="rId17"/>
    <p:sldId id="275" r:id="rId18"/>
    <p:sldId id="276" r:id="rId19"/>
    <p:sldId id="277" r:id="rId20"/>
    <p:sldId id="288" r:id="rId21"/>
    <p:sldId id="291" r:id="rId22"/>
    <p:sldId id="282" r:id="rId23"/>
    <p:sldId id="284" r:id="rId24"/>
    <p:sldId id="292" r:id="rId25"/>
    <p:sldId id="281" r:id="rId26"/>
    <p:sldId id="295" r:id="rId27"/>
    <p:sldId id="280" r:id="rId28"/>
    <p:sldId id="296" r:id="rId29"/>
    <p:sldId id="278" r:id="rId30"/>
    <p:sldId id="297" r:id="rId31"/>
    <p:sldId id="299" r:id="rId32"/>
    <p:sldId id="279" r:id="rId33"/>
    <p:sldId id="300" r:id="rId34"/>
    <p:sldId id="294" r:id="rId35"/>
    <p:sldId id="261" r:id="rId36"/>
    <p:sldId id="262" r:id="rId37"/>
    <p:sldId id="293"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5</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2020/9/28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2020/9/28</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752271" y="436503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dirty="0"/>
              <a:t>拉普拉斯  </a:t>
            </a:r>
            <a:r>
              <a:rPr lang="en-US" altLang="zh-CN" dirty="0"/>
              <a:t>(Pierre-Simon Laplace</a:t>
            </a:r>
            <a:r>
              <a:rPr lang="zh-CN" altLang="en-US" dirty="0"/>
              <a:t>，</a:t>
            </a:r>
            <a:r>
              <a:rPr lang="en-US" altLang="zh-CN" dirty="0"/>
              <a:t>1749</a:t>
            </a:r>
            <a:r>
              <a:rPr lang="zh-CN" altLang="en-US" dirty="0"/>
              <a:t>－</a:t>
            </a:r>
            <a:r>
              <a:rPr lang="en-US" altLang="zh-CN" dirty="0"/>
              <a:t>1827)</a:t>
            </a:r>
            <a:r>
              <a:rPr lang="zh-CN" altLang="en-US" dirty="0"/>
              <a:t> ：</a:t>
            </a:r>
            <a:endParaRPr lang="en-US" altLang="zh-CN" dirty="0"/>
          </a:p>
          <a:p>
            <a:pPr marL="0" indent="0">
              <a:buNone/>
            </a:pPr>
            <a:r>
              <a:rPr lang="zh-CN" altLang="en-US" sz="1800" dirty="0"/>
              <a:t>法国分析学家、概率论学家和物理学家，法国科学院院士。</a:t>
            </a:r>
            <a:endParaRPr lang="en-US" altLang="zh-CN" sz="18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加</a:t>
            </a:r>
            <a:r>
              <a:rPr lang="en-US" altLang="zh-CN" sz="1800" dirty="0"/>
              <a:t>1</a:t>
            </a:r>
            <a:r>
              <a:rPr lang="zh-CN" altLang="en-US" sz="1800" dirty="0"/>
              <a:t>平滑。解决零概率问题。</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t>1.</a:t>
            </a:r>
            <a:r>
              <a:rPr lang="zh-CN" altLang="en-US" dirty="0"/>
              <a:t>每一种情况出现的次数加</a:t>
            </a:r>
            <a:r>
              <a:rPr lang="en-US" altLang="zh-CN" dirty="0"/>
              <a:t>1</a:t>
            </a:r>
            <a:endParaRPr lang="zh-CN" altLang="en-US" dirty="0"/>
          </a:p>
          <a:p>
            <a:pPr marL="0" indent="0">
              <a:buNone/>
            </a:pPr>
            <a:r>
              <a:rPr lang="en-US" altLang="zh-CN" dirty="0"/>
              <a:t>2.</a:t>
            </a:r>
            <a:r>
              <a:rPr lang="zh-CN" altLang="en-US" dirty="0"/>
              <a:t>规定任何一个</a:t>
            </a:r>
            <a:r>
              <a:rPr lang="en-US" altLang="zh-CN" dirty="0"/>
              <a:t>n-gram</a:t>
            </a:r>
            <a:r>
              <a:rPr lang="zh-CN" altLang="en-US" dirty="0"/>
              <a:t>在训练语料至少出现一次</a:t>
            </a:r>
            <a:endParaRPr lang="en-US" altLang="zh-CN" dirty="0"/>
          </a:p>
          <a:p>
            <a:pPr marL="0" indent="0">
              <a:buNone/>
            </a:pPr>
            <a:r>
              <a:rPr lang="en-US" altLang="zh-CN" dirty="0"/>
              <a:t>3.</a:t>
            </a:r>
            <a:r>
              <a:rPr lang="zh-CN" altLang="en-US" dirty="0"/>
              <a:t>没有出现过的</a:t>
            </a:r>
            <a:r>
              <a:rPr lang="en-US" altLang="zh-CN" dirty="0"/>
              <a:t>n-gram</a:t>
            </a:r>
            <a:r>
              <a:rPr lang="zh-CN" altLang="en-US" dirty="0"/>
              <a:t>的概率不再是</a:t>
            </a:r>
            <a:r>
              <a:rPr lang="en-US" altLang="zh-CN" dirty="0"/>
              <a:t>0</a:t>
            </a:r>
            <a:endParaRPr lang="zh-CN" altLang="en-US" dirty="0"/>
          </a:p>
          <a:p>
            <a:endParaRPr lang="en-US" altLang="zh-CN" b="1" dirty="0"/>
          </a:p>
          <a:p>
            <a:endParaRPr lang="en-US" altLang="zh-CN"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3"/>
                <a:ext cx="9540205"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3"/>
                <a:ext cx="9540205"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的二元文法的条件概率</a:t>
            </a:r>
          </a:p>
        </p:txBody>
      </p:sp>
      <mc:AlternateContent xmlns:mc="http://schemas.openxmlformats.org/markup-compatibility/2006">
        <mc:Choice xmlns:a14="http://schemas.microsoft.com/office/drawing/2010/main"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mc:Choice xmlns:a14="http://schemas.microsoft.com/office/drawing/2010/main"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10726982"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10726982"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8782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828139"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zh-CN" altLang="en-US"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zh-CN" altLang="en-US" i="1" smtClean="0">
                          <a:latin typeface="Cambria Math" panose="02040503050406030204" pitchFamily="18" charset="0"/>
                        </a:rPr>
                        <m:t>）</m:t>
                      </m:r>
                      <m:f>
                        <m:fPr>
                          <m:ctrlPr>
                            <a:rPr lang="el-GR"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b="0" i="1" smtClean="0">
                                  <a:latin typeface="Cambria Math" panose="02040503050406030204" pitchFamily="18" charset="0"/>
                                </a:rPr>
                                <m:t>+1</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𝑟</m:t>
                              </m:r>
                            </m:sub>
                          </m:sSub>
                        </m:den>
                      </m:f>
                    </m:oMath>
                  </m:oMathPara>
                </a14:m>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828139" cy="3966650"/>
              </a:xfrm>
              <a:blipFill>
                <a:blip r:embed="rId2"/>
                <a:stretch>
                  <a:fillRect l="-1246"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955933" y="2508434"/>
            <a:ext cx="2447787" cy="3269164"/>
          </a:xfrm>
          <a:prstGeom prst="rect">
            <a:avLst/>
          </a:prstGeom>
        </p:spPr>
      </p:pic>
      <p:sp>
        <p:nvSpPr>
          <p:cNvPr id="5" name="矩形 4">
            <a:extLst>
              <a:ext uri="{FF2B5EF4-FFF2-40B4-BE49-F238E27FC236}">
                <a16:creationId xmlns:a16="http://schemas.microsoft.com/office/drawing/2014/main" id="{D47046CF-7130-478B-930E-FCE12FBE3668}"/>
              </a:ext>
            </a:extLst>
          </p:cNvPr>
          <p:cNvSpPr/>
          <p:nvPr/>
        </p:nvSpPr>
        <p:spPr>
          <a:xfrm>
            <a:off x="9124953" y="5871283"/>
            <a:ext cx="2109745" cy="338554"/>
          </a:xfrm>
          <a:prstGeom prst="rect">
            <a:avLst/>
          </a:prstGeom>
        </p:spPr>
        <p:txBody>
          <a:bodyPr wrap="none">
            <a:spAutoFit/>
          </a:bodyPr>
          <a:lstStyle/>
          <a:p>
            <a:r>
              <a:rPr lang="en-US" altLang="zh-CN" sz="1600" dirty="0">
                <a:latin typeface="arial" panose="020B0604020202020204" pitchFamily="34" charset="0"/>
              </a:rPr>
              <a:t>Alan Mathison Turing</a:t>
            </a:r>
            <a:endParaRPr lang="zh-CN" altLang="en-US" sz="1600" dirty="0"/>
          </a:p>
        </p:txBody>
      </p:sp>
    </p:spTree>
    <p:extLst>
      <p:ext uri="{BB962C8B-B14F-4D97-AF65-F5344CB8AC3E}">
        <p14:creationId xmlns:p14="http://schemas.microsoft.com/office/powerpoint/2010/main" val="196342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F04D-219D-416C-840A-D4EBFED85C95}"/>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p:pic>
        <p:nvPicPr>
          <p:cNvPr id="5" name="图片 4">
            <a:extLst>
              <a:ext uri="{FF2B5EF4-FFF2-40B4-BE49-F238E27FC236}">
                <a16:creationId xmlns:a16="http://schemas.microsoft.com/office/drawing/2014/main" id="{4867181C-513C-4AAC-A515-FFEB0E29B95F}"/>
              </a:ext>
            </a:extLst>
          </p:cNvPr>
          <p:cNvPicPr>
            <a:picLocks noChangeAspect="1"/>
          </p:cNvPicPr>
          <p:nvPr/>
        </p:nvPicPr>
        <p:blipFill>
          <a:blip r:embed="rId2"/>
          <a:stretch>
            <a:fillRect/>
          </a:stretch>
        </p:blipFill>
        <p:spPr>
          <a:xfrm>
            <a:off x="835964" y="2168260"/>
            <a:ext cx="8697143" cy="4273824"/>
          </a:xfrm>
          <a:prstGeom prst="rect">
            <a:avLst/>
          </a:prstGeom>
        </p:spPr>
      </p:pic>
    </p:spTree>
    <p:extLst>
      <p:ext uri="{BB962C8B-B14F-4D97-AF65-F5344CB8AC3E}">
        <p14:creationId xmlns:p14="http://schemas.microsoft.com/office/powerpoint/2010/main" val="169503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528011175"/>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528011175"/>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458075" y="5446547"/>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Tree>
    <p:extLst>
      <p:ext uri="{BB962C8B-B14F-4D97-AF65-F5344CB8AC3E}">
        <p14:creationId xmlns:p14="http://schemas.microsoft.com/office/powerpoint/2010/main" val="215495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3884969158"/>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α=0.1</a:t>
                          </a:r>
                          <a:r>
                            <a:rPr lang="zh-CN" altLang="en-US" dirty="0"/>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3884969158"/>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565406" y="5400702"/>
            <a:ext cx="2804403" cy="1097375"/>
          </a:xfrm>
          <a:prstGeom prst="rect">
            <a:avLst/>
          </a:prstGeom>
        </p:spPr>
      </p:pic>
    </p:spTree>
    <p:extLst>
      <p:ext uri="{BB962C8B-B14F-4D97-AF65-F5344CB8AC3E}">
        <p14:creationId xmlns:p14="http://schemas.microsoft.com/office/powerpoint/2010/main" val="113677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b="1" dirty="0">
                <a:solidFill>
                  <a:schemeClr val="accent2"/>
                </a:solidFill>
              </a:rPr>
              <a:t>如果：</a:t>
            </a:r>
            <a:endParaRPr lang="en-US" altLang="zh-CN" b="1" dirty="0">
              <a:solidFill>
                <a:schemeClr val="accent2"/>
              </a:solidFill>
            </a:endParaRPr>
          </a:p>
          <a:p>
            <a:pPr marL="0" indent="0">
              <a:buNone/>
            </a:pP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b="1" dirty="0">
                <a:solidFill>
                  <a:schemeClr val="accent2"/>
                </a:solidFill>
              </a:rPr>
              <a:t>那么：</a:t>
            </a:r>
            <a:endParaRPr lang="en-US" altLang="zh-CN"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313889" y="2548043"/>
            <a:ext cx="8677687"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0.3</a:t>
            </a:r>
          </a:p>
          <a:p>
            <a:endParaRPr lang="en-US" altLang="zh-CN" sz="2400" dirty="0"/>
          </a:p>
          <a:p>
            <a:r>
              <a:rPr lang="en-US" altLang="zh-CN" sz="2400" dirty="0"/>
              <a:t>0.3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另一部分精炼这个模型。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Tree>
    <p:extLst>
      <p:ext uri="{BB962C8B-B14F-4D97-AF65-F5344CB8AC3E}">
        <p14:creationId xmlns:p14="http://schemas.microsoft.com/office/powerpoint/2010/main" val="428057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统计学上称之为：交叉检验</a:t>
            </a:r>
            <a:endParaRPr lang="en-US" altLang="zh-CN" dirty="0"/>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dirty="0"/>
              <a:t>语言模型（</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通俗解释：判断该语言序列是否是正常语句。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dirty="0">
                <a:latin typeface="+mn-ea"/>
              </a:rPr>
              <a:t>语言</a:t>
            </a:r>
            <a:r>
              <a:rPr lang="zh-CN" altLang="zh-CN" b="1"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781477" y="3647488"/>
            <a:ext cx="8247036"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100</a:t>
            </a:r>
            <a:r>
              <a:rPr lang="zh-CN" altLang="en-US" b="1" dirty="0"/>
              <a:t>个句子中有一个</a:t>
            </a:r>
            <a:r>
              <a:rPr lang="en-US" altLang="zh-CN" b="1" dirty="0"/>
              <a:t>OK</a:t>
            </a:r>
            <a:r>
              <a:rPr lang="zh-CN" altLang="en-US" b="1" dirty="0"/>
              <a:t>：</a:t>
            </a:r>
            <a:r>
              <a:rPr lang="en-US" altLang="zh-CN" b="1" dirty="0"/>
              <a:t>P(OK) = 0.01 </a:t>
            </a:r>
          </a:p>
          <a:p>
            <a:pPr marL="285750" indent="-285750">
              <a:buFont typeface="Arial" panose="020B0604020202020204" pitchFamily="34" charset="0"/>
              <a:buChar char="•"/>
            </a:pPr>
            <a:r>
              <a:rPr lang="en-US" altLang="zh-CN" b="1" dirty="0"/>
              <a:t>P(An Apple ate</a:t>
            </a:r>
            <a:r>
              <a:rPr lang="zh-CN" altLang="en-US" b="1" dirty="0"/>
              <a:t> </a:t>
            </a:r>
            <a:r>
              <a:rPr lang="en-US" altLang="zh-CN" b="1" dirty="0"/>
              <a:t>the</a:t>
            </a:r>
            <a:r>
              <a:rPr lang="zh-CN" altLang="en-US" b="1" dirty="0"/>
              <a:t> </a:t>
            </a:r>
            <a:r>
              <a:rPr lang="en-US" altLang="zh-CN" b="1" dirty="0"/>
              <a:t>chicken) = 0</a:t>
            </a:r>
          </a:p>
          <a:p>
            <a:pPr marL="285750" indent="-285750">
              <a:buFont typeface="Arial" panose="020B0604020202020204" pitchFamily="34" charset="0"/>
              <a:buChar char="•"/>
            </a:pPr>
            <a:r>
              <a:rPr lang="en-US" altLang="zh-CN" b="1" dirty="0"/>
              <a:t>P(</a:t>
            </a:r>
            <a:r>
              <a:rPr lang="zh-CN" altLang="en-US" b="1" dirty="0"/>
              <a:t>我爱学习</a:t>
            </a:r>
            <a:r>
              <a:rPr lang="en-US" altLang="zh-CN" b="1" dirty="0"/>
              <a:t>) &gt; P(</a:t>
            </a:r>
            <a:r>
              <a:rPr lang="zh-CN" altLang="en-US" b="1" dirty="0"/>
              <a:t>学习爱我</a:t>
            </a:r>
            <a:r>
              <a:rPr lang="en-US" altLang="zh-CN" b="1" dirty="0"/>
              <a:t>)</a:t>
            </a:r>
            <a:endParaRPr lang="zh-CN" altLang="en-US" b="1" dirty="0"/>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729596" y="4981422"/>
            <a:ext cx="8298917"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093479"/>
                <a:ext cx="6732156"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𝐼𝑛𝑡𝑒𝑟𝑝</m:t>
                          </m:r>
                        </m:sub>
                      </m:sSub>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m:rPr>
                          <m:sty m:val="p"/>
                        </m:rPr>
                        <a:rPr lang="el-GR" altLang="zh-CN" sz="1800" i="1">
                          <a:latin typeface="Cambria Math" panose="02040503050406030204" pitchFamily="18" charset="0"/>
                        </a:rPr>
                        <m:t>λ</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sty m:val="p"/>
                            </m:rPr>
                            <a:rPr lang="el-GR" altLang="zh-CN" sz="1800" i="1">
                              <a:latin typeface="Cambria Math" panose="02040503050406030204" pitchFamily="18" charset="0"/>
                            </a:rPr>
                            <m:t>λ</m:t>
                          </m:r>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e>
                      </m:d>
                      <m:r>
                        <a:rPr lang="en-US" altLang="zh-CN" sz="1800" b="0" i="1" smtClean="0">
                          <a:latin typeface="Cambria Math" panose="02040503050406030204" pitchFamily="18" charset="0"/>
                        </a:rPr>
                        <m:t>    , 0≤</m:t>
                      </m:r>
                      <m:r>
                        <m:rPr>
                          <m:sty m:val="p"/>
                        </m:rPr>
                        <a:rPr lang="el-GR" altLang="zh-CN" sz="1800" b="0" i="1" smtClean="0">
                          <a:latin typeface="Cambria Math" panose="02040503050406030204" pitchFamily="18" charset="0"/>
                        </a:rPr>
                        <m:t>λ</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oMath>
                  </m:oMathPara>
                </a14:m>
                <a:endParaRPr lang="en-US" altLang="zh-CN" sz="1800"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093479"/>
                <a:ext cx="6732156"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248103" y="4896203"/>
                <a:ext cx="25686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m:oMathPara>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248103" y="4896203"/>
                <a:ext cx="2568652"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dirty="0"/>
              <a:t>Back-off (Katz) smoothing</a:t>
            </a:r>
          </a:p>
          <a:p>
            <a:r>
              <a:rPr lang="en-US" altLang="zh-CN" dirty="0"/>
              <a:t>Katz</a:t>
            </a:r>
            <a:r>
              <a:rPr lang="zh-CN" altLang="en-US" dirty="0"/>
              <a:t>平滑方法，</a:t>
            </a:r>
            <a:r>
              <a:rPr lang="en-US" altLang="zh-CN" dirty="0"/>
              <a:t>1987</a:t>
            </a:r>
          </a:p>
          <a:p>
            <a:endParaRPr lang="en-US" altLang="zh-CN" dirty="0"/>
          </a:p>
          <a:p>
            <a:r>
              <a:rPr lang="zh-CN" altLang="en-US" dirty="0">
                <a:solidFill>
                  <a:schemeClr val="accent2"/>
                </a:solidFill>
              </a:rPr>
              <a:t>根据低一阶的分布，将从非零计数中减去的计数量分配给计数量为零的高元语法。</a:t>
            </a:r>
            <a:endParaRPr lang="en-US" altLang="zh-CN" dirty="0">
              <a:solidFill>
                <a:schemeClr val="accent2"/>
              </a:solidFill>
            </a:endParaRPr>
          </a:p>
          <a:p>
            <a:endParaRPr lang="en-US" altLang="zh-CN" dirty="0"/>
          </a:p>
          <a:p>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688946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DD86-2150-40A4-BF0B-472B0B1018DA}"/>
              </a:ext>
            </a:extLst>
          </p:cNvPr>
          <p:cNvSpPr>
            <a:spLocks noGrp="1"/>
          </p:cNvSpPr>
          <p:nvPr>
            <p:ph type="title"/>
          </p:nvPr>
        </p:nvSpPr>
        <p:spPr/>
        <p:txBody>
          <a:bodyPr/>
          <a:lstStyle/>
          <a:p>
            <a:r>
              <a:rPr lang="en-US" altLang="zh-CN" dirty="0"/>
              <a:t>Katz</a:t>
            </a:r>
            <a:r>
              <a:rPr lang="zh-CN" altLang="zh-CN" dirty="0"/>
              <a:t>回退算法</a:t>
            </a:r>
            <a:endParaRPr lang="zh-CN" altLang="en-US" dirty="0"/>
          </a:p>
        </p:txBody>
      </p:sp>
      <p:pic>
        <p:nvPicPr>
          <p:cNvPr id="5" name="内容占位符 4">
            <a:extLst>
              <a:ext uri="{FF2B5EF4-FFF2-40B4-BE49-F238E27FC236}">
                <a16:creationId xmlns:a16="http://schemas.microsoft.com/office/drawing/2014/main" id="{C28CB19B-1E7A-4D44-8BAD-35DB40C4844E}"/>
              </a:ext>
            </a:extLst>
          </p:cNvPr>
          <p:cNvPicPr>
            <a:picLocks noGrp="1" noChangeAspect="1"/>
          </p:cNvPicPr>
          <p:nvPr>
            <p:ph idx="1"/>
          </p:nvPr>
        </p:nvPicPr>
        <p:blipFill>
          <a:blip r:embed="rId2"/>
          <a:stretch>
            <a:fillRect/>
          </a:stretch>
        </p:blipFill>
        <p:spPr>
          <a:xfrm>
            <a:off x="847864" y="3235013"/>
            <a:ext cx="9446318" cy="2170231"/>
          </a:xfrm>
        </p:spPr>
      </p:pic>
    </p:spTree>
    <p:extLst>
      <p:ext uri="{BB962C8B-B14F-4D97-AF65-F5344CB8AC3E}">
        <p14:creationId xmlns:p14="http://schemas.microsoft.com/office/powerpoint/2010/main" val="494242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336873"/>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t>词类 </a:t>
            </a:r>
            <a:r>
              <a:rPr lang="en-US" altLang="zh-CN" dirty="0"/>
              <a:t>Word Classes</a:t>
            </a:r>
          </a:p>
          <a:p>
            <a:r>
              <a:rPr lang="zh-CN" altLang="en-US" dirty="0"/>
              <a:t>词性 </a:t>
            </a:r>
            <a:r>
              <a:rPr lang="en-US" altLang="zh-CN" dirty="0"/>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593079" y="2822863"/>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rPr>
                        <m:t>𝑃</m:t>
                      </m:r>
                      <m:d>
                        <m:dPr>
                          <m:ctrlPr>
                            <a:rPr lang="en-US" altLang="zh-CN" sz="180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2</m:t>
                              </m:r>
                            </m:sub>
                          </m:sSub>
                        </m:e>
                      </m:d>
                      <m:r>
                        <a:rPr lang="en-US" altLang="zh-CN" sz="1800" i="1" smtClean="0">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2</m:t>
                              </m:r>
                            </m:sub>
                          </m:sSub>
                        </m:e>
                      </m:d>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3</m:t>
                              </m:r>
                            </m:sub>
                          </m:sSub>
                        </m:e>
                      </m:d>
                    </m:oMath>
                  </m:oMathPara>
                </a14:m>
                <a:endParaRPr lang="en-US" altLang="zh-CN" sz="1800" dirty="0"/>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593079" y="2822863"/>
                <a:ext cx="4819048" cy="415045"/>
              </a:xfrm>
              <a:prstGeom prst="rect">
                <a:avLst/>
              </a:prstGeom>
              <a:blipFill>
                <a:blip r:embed="rId2"/>
                <a:stretch>
                  <a:fillRect/>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2056204"/>
                <a:ext cx="5992238" cy="2862322"/>
              </a:xfrm>
              <a:prstGeom prst="rect">
                <a:avLst/>
              </a:prstGeom>
              <a:solidFill>
                <a:schemeClr val="accent6">
                  <a:lumMod val="75000"/>
                </a:schemeClr>
              </a:solidFill>
            </p:spPr>
            <p:txBody>
              <a:bodyPr wrap="square" rtlCol="0">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a:p>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2056204"/>
                <a:ext cx="5992238" cy="2862322"/>
              </a:xfrm>
              <a:prstGeom prst="rect">
                <a:avLst/>
              </a:prstGeom>
              <a:blipFill>
                <a:blip r:embed="rId3"/>
                <a:stretch>
                  <a:fillRect l="-814" t="-1064" b="-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88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17767" y="2193623"/>
                <a:ext cx="11365150"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dirty="0">
                    <a:latin typeface="+mn-ea"/>
                    <a:cs typeface="Times New Roman" panose="02020603050405020304" pitchFamily="18" charset="0"/>
                  </a:rPr>
                  <a:t>共包含</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𝑙</m:t>
                    </m:r>
                  </m:oMath>
                </a14:m>
                <a:r>
                  <a:rPr lang="zh-CN" altLang="en-US" dirty="0">
                    <a:latin typeface="+mn-ea"/>
                    <a:cs typeface="Times New Roman" panose="02020603050405020304" pitchFamily="18" charset="0"/>
                  </a:rPr>
                  <a:t>个单词</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各单词具有先后顺序，不要求单词之间互不相同。</a:t>
                </a:r>
                <a:r>
                  <a:rPr lang="en-US" altLang="zh-CN"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17767" y="2193623"/>
                <a:ext cx="11365150" cy="2103928"/>
              </a:xfrm>
              <a:blipFill>
                <a:blip r:embed="rId2"/>
                <a:stretch>
                  <a:fillRect l="-80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317767" y="4664378"/>
            <a:ext cx="11365150"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b="1" dirty="0">
                <a:solidFill>
                  <a:schemeClr val="accent2"/>
                </a:solidFill>
                <a:latin typeface="+mn-ea"/>
              </a:rPr>
              <a:t>存在</a:t>
            </a:r>
            <a:r>
              <a:rPr lang="zh-CN" altLang="en-US" sz="2400" b="1" dirty="0">
                <a:solidFill>
                  <a:schemeClr val="accent2"/>
                </a:solidFill>
                <a:latin typeface="+mn-ea"/>
                <a:cs typeface="Times New Roman" panose="02020603050405020304" pitchFamily="18" charset="0"/>
              </a:rPr>
              <a:t>问题：</a:t>
            </a:r>
            <a:endParaRPr lang="en-US" altLang="zh-CN" sz="2400" b="1" dirty="0">
              <a:solidFill>
                <a:schemeClr val="accent2"/>
              </a:solidFill>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计算代价过大</a:t>
            </a:r>
            <a:r>
              <a:rPr lang="en-US" altLang="zh-CN" sz="2000" dirty="0">
                <a:latin typeface="+mn-ea"/>
                <a:cs typeface="Times New Roman" panose="02020603050405020304" pitchFamily="18" charset="0"/>
              </a:rPr>
              <a:t>-</a:t>
            </a:r>
            <a:r>
              <a:rPr lang="zh-CN" altLang="en-US" sz="2000" b="1" dirty="0">
                <a:solidFill>
                  <a:schemeClr val="accent2"/>
                </a:solidFill>
                <a:latin typeface="+mn-ea"/>
                <a:cs typeface="Times New Roman" panose="02020603050405020304" pitchFamily="18" charset="0"/>
              </a:rPr>
              <a:t>解决方案：</a:t>
            </a:r>
            <a:r>
              <a:rPr lang="zh-CN" altLang="en-US" sz="2000" dirty="0">
                <a:latin typeface="+mn-ea"/>
                <a:cs typeface="Times New Roman" panose="02020603050405020304" pitchFamily="18" charset="0"/>
              </a:rPr>
              <a:t>马尔科夫假设</a:t>
            </a:r>
            <a:endParaRPr lang="en-US" altLang="zh-CN" sz="2000" dirty="0">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数据稀疏</a:t>
            </a:r>
            <a:r>
              <a:rPr lang="zh-CN" altLang="en-US" sz="2000" dirty="0">
                <a:latin typeface="+mn-ea"/>
              </a:rPr>
              <a:t>严重</a:t>
            </a:r>
            <a:r>
              <a:rPr lang="en-US" altLang="zh-CN" sz="2000" dirty="0">
                <a:latin typeface="+mn-ea"/>
              </a:rPr>
              <a:t>-</a:t>
            </a:r>
            <a:r>
              <a:rPr lang="zh-CN" altLang="en-US" sz="2000" b="1" dirty="0">
                <a:solidFill>
                  <a:schemeClr val="accent2"/>
                </a:solidFill>
                <a:latin typeface="+mn-ea"/>
                <a:cs typeface="Times New Roman" panose="02020603050405020304" pitchFamily="18" charset="0"/>
              </a:rPr>
              <a:t>解决方案：</a:t>
            </a:r>
            <a:r>
              <a:rPr lang="zh-CN" altLang="en-US" sz="2000" dirty="0">
                <a:latin typeface="+mn-ea"/>
              </a:rPr>
              <a:t>数据平滑技术</a:t>
            </a:r>
          </a:p>
        </p:txBody>
      </p:sp>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zh-CN" altLang="en-US" dirty="0"/>
              <a:t>马尔科夫 </a:t>
            </a:r>
            <a:r>
              <a:rPr lang="en-US" altLang="zh-CN" dirty="0"/>
              <a:t>Andrey Markov</a:t>
            </a:r>
            <a:r>
              <a:rPr lang="zh-CN" altLang="en-US" dirty="0"/>
              <a:t>，</a:t>
            </a:r>
            <a:r>
              <a:rPr lang="en-US" altLang="zh-CN" dirty="0"/>
              <a:t>1856</a:t>
            </a:r>
            <a:r>
              <a:rPr lang="zh-CN" altLang="en-US" dirty="0"/>
              <a:t>－</a:t>
            </a:r>
            <a:r>
              <a:rPr lang="en-US" altLang="zh-CN" dirty="0"/>
              <a:t>1922</a:t>
            </a:r>
            <a:endParaRPr lang="zh-CN" altLang="en-US" dirty="0"/>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solidFill>
            <a:schemeClr val="accent1">
              <a:lumMod val="50000"/>
            </a:schemeClr>
          </a:solid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endParaRPr lang="en-US" altLang="zh-CN" sz="2800" dirty="0">
              <a:solidFill>
                <a:schemeClr val="bg1"/>
              </a:solidFill>
            </a:endParaRPr>
          </a:p>
          <a:p>
            <a:r>
              <a:rPr lang="en-US" altLang="zh-CN" dirty="0"/>
              <a:t>1874</a:t>
            </a:r>
            <a:r>
              <a:rPr lang="zh-CN" altLang="en-US" dirty="0"/>
              <a:t>年入圣彼得堡大学</a:t>
            </a:r>
            <a:endParaRPr lang="en-US" altLang="zh-CN" dirty="0"/>
          </a:p>
          <a:p>
            <a:r>
              <a:rPr lang="zh-CN" altLang="en-US" dirty="0"/>
              <a:t>师从切比雪夫，毕业后留校任教</a:t>
            </a:r>
            <a:endParaRPr lang="en-US" altLang="zh-CN" dirty="0"/>
          </a:p>
          <a:p>
            <a:r>
              <a:rPr lang="zh-CN" altLang="en-US" dirty="0"/>
              <a:t>圣彼得堡大学教授（</a:t>
            </a:r>
            <a:r>
              <a:rPr lang="en-US" altLang="zh-CN" dirty="0"/>
              <a:t>1893-1905</a:t>
            </a:r>
            <a:r>
              <a:rPr lang="zh-CN" altLang="en-US" dirty="0"/>
              <a:t>）</a:t>
            </a:r>
            <a:endParaRPr lang="en-US" altLang="zh-CN" dirty="0"/>
          </a:p>
          <a:p>
            <a:r>
              <a:rPr lang="zh-CN" altLang="en-US" dirty="0"/>
              <a:t>研究数论和概率论</a:t>
            </a:r>
            <a:endParaRPr lang="en-US" altLang="zh-CN" dirty="0"/>
          </a:p>
          <a:p>
            <a:r>
              <a:rPr lang="zh-CN" altLang="en-US" dirty="0"/>
              <a:t>开创了随机过程（马尔可夫过程）</a:t>
            </a:r>
            <a:endParaRPr lang="en-US" altLang="zh-CN" dirty="0"/>
          </a:p>
          <a:p>
            <a:r>
              <a:rPr lang="zh-CN" altLang="en-US" dirty="0"/>
              <a:t>马尔可夫链在自然和社会科学多个领域有广泛应用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50" y="2358563"/>
            <a:ext cx="3094704" cy="40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86EC65D2-3246-4E47-997E-145D9709DFE5}"/>
                  </a:ext>
                </a:extLst>
              </p:cNvPr>
              <p:cNvSpPr/>
              <p:nvPr/>
            </p:nvSpPr>
            <p:spPr>
              <a:xfrm>
                <a:off x="3723625" y="5248318"/>
                <a:ext cx="3667351"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smtClean="0">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723625" y="5248318"/>
                <a:ext cx="3667351" cy="87690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8" y="2138953"/>
                <a:ext cx="11409203"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8" y="2138953"/>
                <a:ext cx="11409203" cy="1680774"/>
              </a:xfrm>
              <a:blipFill>
                <a:blip r:embed="rId2"/>
                <a:stretch>
                  <a:fillRect l="-481"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140920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1409203" cy="1307794"/>
              </a:xfrm>
              <a:prstGeom prst="rect">
                <a:avLst/>
              </a:prstGeom>
              <a:blipFill>
                <a:blip r:embed="rId4"/>
                <a:stretch>
                  <a:fillRect l="-1068"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4987662"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4987662" cy="1284194"/>
              </a:xfrm>
              <a:blipFill>
                <a:blip r:embed="rId2"/>
                <a:stretch>
                  <a:fillRect l="-1222"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4987662"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mc:Choice xmlns:a14="http://schemas.microsoft.com/office/drawing/2010/main"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pPr/>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Grandpa read a book.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这句话在实际生活中，是有可能出现的，概率不应为零。</a:t>
                </a:r>
                <a:endParaRPr lang="en-US" altLang="zh-CN" sz="1800" dirty="0">
                  <a:latin typeface="+mn-ea"/>
                  <a:cs typeface="Microsoft Himalaya" panose="01010100010101010101" pitchFamily="2" charset="0"/>
                </a:endParaRPr>
              </a:p>
              <a:p>
                <a:pPr marL="0" indent="0">
                  <a:buNone/>
                </a:pPr>
                <a:r>
                  <a:rPr lang="zh-CN" altLang="en-US" sz="1800" i="1" dirty="0">
                    <a:latin typeface="+mn-ea"/>
                    <a:ea typeface="Cambria Math" panose="02040503050406030204" pitchFamily="18" charset="0"/>
                    <a:cs typeface="Microsoft Himalaya" panose="01010100010101010101" pitchFamily="2" charset="0"/>
                  </a:rPr>
                  <a:t>出现这种情况的原因是：</a:t>
                </a:r>
                <a:r>
                  <a:rPr lang="zh-CN" altLang="en-US" sz="1800" b="1" i="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1800" b="1" i="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1800" b="1" i="1" dirty="0">
                    <a:solidFill>
                      <a:schemeClr val="accent2"/>
                    </a:solidFill>
                    <a:latin typeface="+mn-ea"/>
                    <a:ea typeface="Cambria Math" panose="02040503050406030204" pitchFamily="18" charset="0"/>
                    <a:cs typeface="Microsoft Himalaya" panose="01010100010101010101" pitchFamily="2" charset="0"/>
                  </a:rPr>
                  <a:t>和</a:t>
                </a:r>
                <a:r>
                  <a:rPr lang="zh-CN" altLang="en-US" sz="1800" b="1" i="1" u="sng" dirty="0">
                    <a:solidFill>
                      <a:schemeClr val="accent2"/>
                    </a:solidFill>
                    <a:latin typeface="+mn-ea"/>
                    <a:ea typeface="Cambria Math" panose="02040503050406030204" pitchFamily="18" charset="0"/>
                    <a:cs typeface="Microsoft Himalaya" panose="01010100010101010101" pitchFamily="2" charset="0"/>
                  </a:rPr>
                  <a:t>片面性</a:t>
                </a:r>
                <a:r>
                  <a:rPr lang="zh-CN" altLang="en-US" sz="1800" i="1" dirty="0">
                    <a:latin typeface="+mn-ea"/>
                    <a:ea typeface="Cambria Math" panose="02040503050406030204" pitchFamily="18" charset="0"/>
                    <a:cs typeface="Microsoft Himalaya" panose="01010100010101010101" pitchFamily="2" charset="0"/>
                  </a:rPr>
                  <a:t>。</a:t>
                </a:r>
                <a:endParaRPr lang="en-US" altLang="zh-CN" sz="1800" i="1" dirty="0">
                  <a:latin typeface="+mn-ea"/>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1800" dirty="0">
                    <a:solidFill>
                      <a:schemeClr val="accent2"/>
                    </a:solidFill>
                  </a:rPr>
                  <a:t>数据稀疏问题</a:t>
                </a:r>
                <a:r>
                  <a:rPr lang="zh-CN" altLang="en-US" sz="1800" dirty="0"/>
                  <a:t>。</a:t>
                </a:r>
                <a:endParaRPr lang="zh-CN" altLang="en-US" sz="18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1156</TotalTime>
  <Words>2903</Words>
  <Application>Microsoft Office PowerPoint</Application>
  <PresentationFormat>宽屏</PresentationFormat>
  <Paragraphs>578</Paragraphs>
  <Slides>38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等线 Light</vt:lpstr>
      <vt:lpstr>Arial</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3.1  n元语法（n-gram）的基本概念</vt:lpstr>
      <vt:lpstr>马尔科夫 Andrey Markov，1856－1922</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应用Laplace的二元文法的条件概率</vt:lpstr>
      <vt:lpstr>PowerPoint 演示文稿</vt:lpstr>
      <vt:lpstr>3.2.2 Good-Turing估计</vt:lpstr>
      <vt:lpstr>应用Good-Turing估计的二元文法的条件概率</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Katz回退算法</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169</cp:revision>
  <dcterms:created xsi:type="dcterms:W3CDTF">2020-06-27T17:50:52Z</dcterms:created>
  <dcterms:modified xsi:type="dcterms:W3CDTF">2020-09-28T12:01:56Z</dcterms:modified>
</cp:coreProperties>
</file>