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2"/>
  </p:notesMasterIdLst>
  <p:sldIdLst>
    <p:sldId id="256" r:id="rId2"/>
    <p:sldId id="257" r:id="rId3"/>
    <p:sldId id="267" r:id="rId4"/>
    <p:sldId id="265" r:id="rId5"/>
    <p:sldId id="266" r:id="rId6"/>
    <p:sldId id="261" r:id="rId7"/>
    <p:sldId id="274" r:id="rId8"/>
    <p:sldId id="259" r:id="rId9"/>
    <p:sldId id="288" r:id="rId10"/>
    <p:sldId id="260" r:id="rId11"/>
    <p:sldId id="263" r:id="rId12"/>
    <p:sldId id="264" r:id="rId13"/>
    <p:sldId id="291" r:id="rId14"/>
    <p:sldId id="293" r:id="rId15"/>
    <p:sldId id="292" r:id="rId16"/>
    <p:sldId id="294" r:id="rId17"/>
    <p:sldId id="295" r:id="rId18"/>
    <p:sldId id="296" r:id="rId19"/>
    <p:sldId id="290" r:id="rId20"/>
    <p:sldId id="297" r:id="rId21"/>
    <p:sldId id="298" r:id="rId22"/>
    <p:sldId id="299" r:id="rId23"/>
    <p:sldId id="289" r:id="rId24"/>
    <p:sldId id="302" r:id="rId25"/>
    <p:sldId id="303" r:id="rId26"/>
    <p:sldId id="304" r:id="rId27"/>
    <p:sldId id="305" r:id="rId28"/>
    <p:sldId id="306" r:id="rId29"/>
    <p:sldId id="307" r:id="rId30"/>
    <p:sldId id="308" r:id="rId31"/>
    <p:sldId id="309" r:id="rId32"/>
    <p:sldId id="310" r:id="rId33"/>
    <p:sldId id="301" r:id="rId34"/>
    <p:sldId id="311" r:id="rId35"/>
    <p:sldId id="312" r:id="rId36"/>
    <p:sldId id="313" r:id="rId37"/>
    <p:sldId id="314" r:id="rId38"/>
    <p:sldId id="315" r:id="rId39"/>
    <p:sldId id="316" r:id="rId40"/>
    <p:sldId id="28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47.png"/><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66.png"/><Relationship Id="rId5" Type="http://schemas.openxmlformats.org/officeDocument/2006/relationships/image" Target="../media/image50.png"/><Relationship Id="rId15" Type="http://schemas.openxmlformats.org/officeDocument/2006/relationships/image" Target="../media/image70.png"/><Relationship Id="rId10" Type="http://schemas.openxmlformats.org/officeDocument/2006/relationships/image" Target="../media/image58.png"/><Relationship Id="rId4" Type="http://schemas.openxmlformats.org/officeDocument/2006/relationships/image" Target="../media/image49.png"/><Relationship Id="rId9" Type="http://schemas.openxmlformats.org/officeDocument/2006/relationships/image" Target="../media/image57.png"/><Relationship Id="rId1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6.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7.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a:t>
            </a:r>
            <a:r>
              <a:rPr lang="zh-CN" altLang="en-US" dirty="0"/>
              <a:t>隐马</a:t>
            </a:r>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a:xfrm>
            <a:off x="680321" y="2487880"/>
            <a:ext cx="5318402" cy="2686962"/>
          </a:xfrm>
          <a:solidFill>
            <a:schemeClr val="accent1">
              <a:lumMod val="50000"/>
            </a:schemeClr>
          </a:solidFill>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884557" y="2487880"/>
            <a:ext cx="4333810" cy="2686962"/>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284729" y="2124355"/>
            <a:ext cx="9274317" cy="4222261"/>
          </a:xfrm>
          <a:solidFill>
            <a:schemeClr val="accent1">
              <a:lumMod val="50000"/>
            </a:schemeClr>
          </a:solidFill>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200" dirty="0"/>
              <a:t>如何评估模型与观测序列之间的匹配程度？</a:t>
            </a:r>
            <a:endParaRPr lang="en-US" altLang="zh-CN" sz="1200" dirty="0"/>
          </a:p>
          <a:p>
            <a:pPr lvl="1"/>
            <a:r>
              <a:rPr lang="zh-CN" altLang="en-US" sz="1200" dirty="0"/>
              <a:t>根据</a:t>
            </a:r>
            <a:r>
              <a:rPr lang="en-US" altLang="zh-CN" sz="1200" dirty="0"/>
              <a:t>HMM</a:t>
            </a:r>
            <a:r>
              <a:rPr lang="zh-CN" altLang="en-US" sz="1200" dirty="0"/>
              <a:t>得到一个可观察状态序列的概率</a:t>
            </a:r>
            <a:r>
              <a:rPr lang="en-US" altLang="zh-CN" sz="1200" dirty="0"/>
              <a:t>( </a:t>
            </a:r>
            <a:r>
              <a:rPr lang="zh-CN" altLang="en-US" sz="1200" dirty="0"/>
              <a:t>评价 </a:t>
            </a:r>
            <a:r>
              <a:rPr lang="en-US" altLang="zh-CN" sz="1200" dirty="0"/>
              <a:t>)</a:t>
            </a:r>
          </a:p>
          <a:p>
            <a:pPr lvl="1"/>
            <a:r>
              <a:rPr lang="zh-CN" altLang="en-US" sz="1200" dirty="0"/>
              <a:t>前向算法</a:t>
            </a:r>
            <a:r>
              <a:rPr lang="en-US" altLang="zh-CN" sz="1200" dirty="0"/>
              <a:t>(Forward Algorithm)</a:t>
            </a:r>
            <a:r>
              <a:rPr lang="zh-CN" altLang="en-US" sz="1200" dirty="0"/>
              <a:t>、后向算法</a:t>
            </a:r>
            <a:r>
              <a:rPr lang="en-US" altLang="zh-CN" sz="12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200" dirty="0"/>
              <a:t>如何根据观测序列推断出隐藏的模型状态？</a:t>
            </a:r>
            <a:endParaRPr lang="en-US" altLang="zh-CN" sz="1200" dirty="0"/>
          </a:p>
          <a:p>
            <a:pPr lvl="1"/>
            <a:r>
              <a:rPr lang="zh-CN" altLang="en-US" sz="1200" dirty="0"/>
              <a:t>找到一个隐藏状态的序列使得这个序列产生一个可观察状态序列的概率最大</a:t>
            </a:r>
            <a:r>
              <a:rPr lang="en-US" altLang="zh-CN" sz="1200" dirty="0"/>
              <a:t>( </a:t>
            </a:r>
            <a:r>
              <a:rPr lang="zh-CN" altLang="en-US" sz="1200" dirty="0"/>
              <a:t>解码 </a:t>
            </a:r>
            <a:r>
              <a:rPr lang="en-US" altLang="zh-CN" sz="1200" dirty="0"/>
              <a:t>)</a:t>
            </a:r>
          </a:p>
          <a:p>
            <a:pPr lvl="1"/>
            <a:r>
              <a:rPr lang="zh-CN" altLang="en-US" sz="1200" dirty="0"/>
              <a:t>维特比算法</a:t>
            </a:r>
            <a:r>
              <a:rPr lang="en-US" altLang="zh-CN" sz="12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200" dirty="0"/>
              <a:t>如何训练模型使其能最好地描述观测数据？</a:t>
            </a:r>
          </a:p>
          <a:p>
            <a:pPr lvl="1"/>
            <a:r>
              <a:rPr lang="zh-CN" altLang="en-US" sz="1200" dirty="0"/>
              <a:t>根据一个可以观察到的状态序列集</a:t>
            </a:r>
            <a:r>
              <a:rPr lang="en-US" altLang="zh-CN" sz="1200" dirty="0"/>
              <a:t>, </a:t>
            </a:r>
            <a:r>
              <a:rPr lang="zh-CN" altLang="en-US" sz="1200" dirty="0"/>
              <a:t>产生一个</a:t>
            </a:r>
            <a:r>
              <a:rPr lang="en-US" altLang="zh-CN" sz="1200" dirty="0"/>
              <a:t>HMM</a:t>
            </a:r>
            <a:r>
              <a:rPr lang="zh-CN" altLang="en-US" sz="1200" dirty="0"/>
              <a:t>（ 学习 ）</a:t>
            </a:r>
            <a:endParaRPr lang="en-US" altLang="zh-CN" sz="1200" dirty="0"/>
          </a:p>
          <a:p>
            <a:pPr lvl="1"/>
            <a:r>
              <a:rPr lang="zh-CN" altLang="en-US" sz="1200" dirty="0"/>
              <a:t>鲍姆</a:t>
            </a:r>
            <a:r>
              <a:rPr lang="en-US" altLang="zh-CN" sz="1200" dirty="0"/>
              <a:t>-</a:t>
            </a:r>
            <a:r>
              <a:rPr lang="zh-CN" altLang="en-US" sz="1200" dirty="0"/>
              <a:t>韦尔奇算法</a:t>
            </a:r>
            <a:r>
              <a:rPr lang="en-US" altLang="zh-CN" sz="1200" dirty="0"/>
              <a:t>(Baum-Welch Algorithm) </a:t>
            </a:r>
            <a:r>
              <a:rPr lang="zh-CN" altLang="en-US" sz="1200" dirty="0"/>
              <a:t>、最大期望算法（</a:t>
            </a:r>
            <a:r>
              <a:rPr lang="en-US" altLang="zh-CN" sz="1200" dirty="0"/>
              <a:t>Expectation-Maximization algorithm, EM</a:t>
            </a:r>
            <a:r>
              <a:rPr lang="zh-CN" altLang="en-US" sz="1200" dirty="0"/>
              <a:t>）</a:t>
            </a:r>
          </a:p>
          <a:p>
            <a:pPr marL="0" indent="0">
              <a:buNone/>
            </a:pP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680321" y="6611779"/>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7861285" y="2131522"/>
            <a:ext cx="4162100" cy="2356172"/>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3" y="4355907"/>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8051916" y="2645364"/>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状态转移矩阵：</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xmlns="">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8051916" y="2645364"/>
                <a:ext cx="4025937" cy="1777780"/>
              </a:xfrm>
              <a:prstGeom prst="rect">
                <a:avLst/>
              </a:prstGeom>
              <a:blipFill>
                <a:blip r:embed="rId2"/>
                <a:stretch>
                  <a:fillRect l="-1364" t="-37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8120667" y="4948832"/>
                <a:ext cx="3895119"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t>发射概率矩阵：</a:t>
                </a:r>
                <a:endParaRPr lang="en-US" altLang="zh-CN" sz="1800" dirty="0"/>
              </a:p>
              <a:p>
                <a:pPr marL="0" indent="0">
                  <a:buNone/>
                </a:pPr>
                <a:r>
                  <a:rPr lang="zh-CN" altLang="en-US" sz="1800" dirty="0"/>
                  <a:t>         干燥    稍干   潮湿    湿透</a:t>
                </a:r>
                <a:endParaRPr lang="en-US" altLang="zh-CN" sz="18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xmlns="">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8120667" y="4948832"/>
                <a:ext cx="3895119" cy="1725160"/>
              </a:xfrm>
              <a:blipFill>
                <a:blip r:embed="rId3"/>
                <a:stretch>
                  <a:fillRect l="-1252" t="-38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767756" y="5991881"/>
                <a:ext cx="6732271" cy="65928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r>
                          <m:rPr>
                            <m:nor/>
                          </m:rPr>
                          <a:rPr lang="zh-CN" altLang="en-US" dirty="0"/>
                          <m:t>）</m:t>
                        </m:r>
                      </m:e>
                    </m:nary>
                  </m:oMath>
                </a14:m>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767756" y="5991881"/>
                <a:ext cx="6732271" cy="659283"/>
              </a:xfrm>
              <a:prstGeom prst="rect">
                <a:avLst/>
              </a:prstGeom>
              <a:blipFill>
                <a:blip r:embed="rId4"/>
                <a:stretch>
                  <a:fillRect l="-815" t="-65741" b="-6203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0402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86173" y="2269703"/>
            <a:ext cx="6677145" cy="1643320"/>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680321" y="4206058"/>
                <a:ext cx="6732271" cy="936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a14:m>
                <a:endParaRPr lang="en-US" altLang="zh-CN" dirty="0"/>
              </a:p>
              <a:p>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680321" y="4206058"/>
                <a:ext cx="6732271" cy="936282"/>
              </a:xfrm>
              <a:prstGeom prst="rect">
                <a:avLst/>
              </a:prstGeom>
              <a:blipFill>
                <a:blip r:embed="rId2"/>
                <a:stretch>
                  <a:fillRect l="-815" t="-46104" b="-136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254C7F-727D-4C65-BC64-A100EEBA4844}"/>
                  </a:ext>
                </a:extLst>
              </p:cNvPr>
              <p:cNvSpPr txBox="1"/>
              <p:nvPr/>
            </p:nvSpPr>
            <p:spPr>
              <a:xfrm>
                <a:off x="680320" y="5335094"/>
                <a:ext cx="6732271" cy="9264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（下雨，多云，晴朗）</a:t>
                </a:r>
                <a:endParaRPr lang="en-US" altLang="zh-CN" dirty="0"/>
              </a:p>
              <a:p>
                <a:endParaRPr lang="en-US" altLang="zh-CN" dirty="0"/>
              </a:p>
              <a:p>
                <a:r>
                  <a:rPr lang="en-US" altLang="zh-CN" dirty="0"/>
                  <a:t>P</a:t>
                </a:r>
                <a:r>
                  <a:rPr lang="zh-CN" altLang="en-US" dirty="0"/>
                  <a:t>（干燥，潮湿，湿透，下雨，多云，晴朗）</a:t>
                </a:r>
                <a:r>
                  <a:rPr lang="en-US" altLang="zh-CN" dirty="0"/>
                  <a:t>= </a:t>
                </a:r>
                <a14:m>
                  <m:oMath xmlns:m="http://schemas.openxmlformats.org/officeDocument/2006/math">
                    <m:r>
                      <a:rPr lang="en-US" altLang="zh-CN" b="0" i="1" smtClean="0">
                        <a:latin typeface="Cambria Math" panose="02040503050406030204" pitchFamily="18" charset="0"/>
                      </a:rPr>
                      <m:t>2.9</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680320" y="5335094"/>
                <a:ext cx="6732271" cy="926407"/>
              </a:xfrm>
              <a:prstGeom prst="rect">
                <a:avLst/>
              </a:prstGeom>
              <a:blipFill>
                <a:blip r:embed="rId3"/>
                <a:stretch>
                  <a:fillRect l="-815" t="-3289" b="-9868"/>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7770273" y="4206058"/>
            <a:ext cx="3762568" cy="203132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sz="3600" b="1" dirty="0"/>
              <a:t>存在问题：</a:t>
            </a:r>
            <a:endParaRPr lang="en-US" altLang="zh-CN" sz="3600" b="1" dirty="0"/>
          </a:p>
          <a:p>
            <a:endParaRPr lang="en-US" altLang="zh-CN" dirty="0"/>
          </a:p>
          <a:p>
            <a:endParaRPr lang="en-US" altLang="zh-CN" dirty="0"/>
          </a:p>
          <a:p>
            <a:pPr marL="342900" indent="-342900">
              <a:buFont typeface="+mj-lt"/>
              <a:buAutoNum type="arabicPeriod"/>
            </a:pPr>
            <a:r>
              <a:rPr lang="zh-CN" altLang="en-US" dirty="0"/>
              <a:t>隐藏状态序列个数呈指数级增长</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有许多重复计算的部分</a:t>
            </a:r>
          </a:p>
        </p:txBody>
      </p:sp>
    </p:spTree>
    <p:extLst>
      <p:ext uri="{BB962C8B-B14F-4D97-AF65-F5344CB8AC3E}">
        <p14:creationId xmlns:p14="http://schemas.microsoft.com/office/powerpoint/2010/main" val="406679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7472800" y="824694"/>
            <a:ext cx="245257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pPr marL="342900" indent="-342900">
              <a:buFont typeface="+mj-lt"/>
              <a:buAutoNum type="arabicPeriod"/>
            </a:pPr>
            <a:r>
              <a:rPr lang="zh-CN" altLang="en-US" dirty="0"/>
              <a:t>前向算法</a:t>
            </a:r>
            <a:endParaRPr lang="en-US" altLang="zh-CN" dirty="0"/>
          </a:p>
          <a:p>
            <a:pPr marL="342900" indent="-342900">
              <a:buFont typeface="+mj-lt"/>
              <a:buAutoNum type="arabicPeriod"/>
            </a:pPr>
            <a:r>
              <a:rPr lang="zh-CN" altLang="en-US" dirty="0"/>
              <a:t>后向算法</a:t>
            </a:r>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0882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a:latin typeface="Cambria Math" panose="02040503050406030204" pitchFamily="18" charset="0"/>
                            </a:rPr>
                            <m:t>𝑡</m:t>
                          </m:r>
                          <m:r>
                            <a:rPr lang="zh-CN" altLang="en-US" i="1">
                              <a:latin typeface="Cambria Math" panose="02040503050406030204" pitchFamily="18" charset="0"/>
                            </a:rPr>
                            <m:t>+1</m:t>
                          </m:r>
                        </m:sub>
                      </m:sSub>
                      <m:d>
                        <m:dPr>
                          <m:ctrlPr>
                            <a:rPr lang="zh-CN" altLang="en-US" i="1" smtClean="0">
                              <a:latin typeface="Cambria Math" panose="02040503050406030204" pitchFamily="18" charset="0"/>
                            </a:rPr>
                          </m:ctrlPr>
                        </m:dPr>
                        <m:e>
                          <m:r>
                            <a:rPr lang="zh-CN" altLang="en-US" i="1">
                              <a:latin typeface="Cambria Math" panose="02040503050406030204" pitchFamily="18" charset="0"/>
                            </a:rPr>
                            <m:t>𝑗</m:t>
                          </m:r>
                        </m:e>
                      </m:d>
                      <m:r>
                        <a:rPr lang="zh-CN" altLang="en-US" i="1">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e>
                          </m:nary>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1">
                                  <a:latin typeface="Cambria Math" panose="02040503050406030204" pitchFamily="18" charset="0"/>
                                </a:rPr>
                                <m:t>+1</m:t>
                              </m:r>
                            </m:sub>
                          </m:sSub>
                        </m:e>
                      </m:d>
                      <m:r>
                        <a:rPr lang="en-US" altLang="zh-CN" b="0" i="1"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𝑗</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1≤</m:t>
                      </m:r>
                      <m:r>
                        <a:rPr lang="en-US" altLang="zh-CN" b="0" i="1" smtClean="0">
                          <a:latin typeface="Cambria Math" panose="02040503050406030204" pitchFamily="18" charset="0"/>
                        </a:rPr>
                        <m:t>𝑡</m:t>
                      </m:r>
                      <m:r>
                        <a:rPr lang="zh-CN" altLang="en-US" i="1">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no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noFill/>
        </p:spPr>
        <p:txBody>
          <a:bodyPr wrap="none" rtlCol="0">
            <a:spAutoFit/>
          </a:bodyPr>
          <a:lstStyle/>
          <a:p>
            <a:r>
              <a:rPr lang="zh-CN" altLang="en-US"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no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7276021" y="2205207"/>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7276021" y="2205207"/>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9757234" y="2198955"/>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9757234" y="2198955"/>
                <a:ext cx="2313480" cy="1048678"/>
              </a:xfrm>
              <a:blipFill>
                <a:blip r:embed="rId6"/>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276020" y="3363492"/>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276020" y="3363492"/>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66382A-5ABD-4470-9D65-C7694FA7DBE1}"/>
              </a:ext>
            </a:extLst>
          </p:cNvPr>
          <p:cNvGrpSpPr/>
          <p:nvPr/>
        </p:nvGrpSpPr>
        <p:grpSpPr>
          <a:xfrm>
            <a:off x="4888912" y="602249"/>
            <a:ext cx="3995685" cy="1356787"/>
            <a:chOff x="4888912" y="602249"/>
            <a:chExt cx="3995685" cy="1356787"/>
          </a:xfrm>
        </p:grpSpPr>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晴朗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多云</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下雨</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115" t="-7407" r="-577"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655415" y="4128320"/>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55415" y="4128320"/>
                <a:ext cx="10043647" cy="422552"/>
              </a:xfrm>
              <a:prstGeom prst="rect">
                <a:avLst/>
              </a:prstGeom>
              <a:blipFill>
                <a:blip r:embed="rId11"/>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C582E643-AE53-4666-8D42-9A39AFC24670}"/>
                  </a:ext>
                </a:extLst>
              </p:cNvPr>
              <p:cNvSpPr txBox="1"/>
              <p:nvPr/>
            </p:nvSpPr>
            <p:spPr>
              <a:xfrm>
                <a:off x="1589680" y="4601321"/>
                <a:ext cx="4901911"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m:t>
                      </m:r>
                      <m:r>
                        <a:rPr lang="en-US" altLang="zh-CN" sz="1600" b="0" i="1" smtClean="0">
                          <a:latin typeface="Cambria Math" panose="02040503050406030204" pitchFamily="18" charset="0"/>
                        </a:rPr>
                        <m:t>[0.378</m:t>
                      </m:r>
                      <m:r>
                        <a:rPr lang="en-US" altLang="zh-CN" sz="1600" i="1">
                          <a:latin typeface="Cambria Math" panose="02040503050406030204" pitchFamily="18" charset="0"/>
                        </a:rPr>
                        <m:t>×</m:t>
                      </m:r>
                      <m:r>
                        <a:rPr lang="en-US" altLang="zh-CN" sz="1600" b="0" i="1" smtClean="0">
                          <a:latin typeface="Cambria Math" panose="02040503050406030204" pitchFamily="18" charset="0"/>
                        </a:rPr>
                        <m:t>0.5+0.042</m:t>
                      </m:r>
                      <m:r>
                        <a:rPr lang="en-US" altLang="zh-CN" sz="1600" i="1">
                          <a:latin typeface="Cambria Math" panose="02040503050406030204" pitchFamily="18" charset="0"/>
                        </a:rPr>
                        <m:t>×</m:t>
                      </m:r>
                      <m:r>
                        <a:rPr lang="en-US" altLang="zh-CN" sz="1600" b="0" i="1" smtClean="0">
                          <a:latin typeface="Cambria Math" panose="02040503050406030204" pitchFamily="18" charset="0"/>
                        </a:rPr>
                        <m:t>0.25+0.01</m:t>
                      </m:r>
                      <m:r>
                        <a:rPr lang="en-US" altLang="zh-CN" sz="1600" i="1">
                          <a:latin typeface="Cambria Math" panose="02040503050406030204" pitchFamily="18" charset="0"/>
                        </a:rPr>
                        <m:t>×</m:t>
                      </m:r>
                      <m:r>
                        <a:rPr lang="en-US" altLang="zh-CN" sz="1600" b="0" i="1" smtClean="0">
                          <a:latin typeface="Cambria Math" panose="02040503050406030204" pitchFamily="18" charset="0"/>
                        </a:rPr>
                        <m:t>0.25]</m:t>
                      </m:r>
                      <m:r>
                        <a:rPr lang="zh-CN" altLang="en-US" sz="1600" i="1">
                          <a:latin typeface="Cambria Math" panose="02040503050406030204" pitchFamily="18" charset="0"/>
                        </a:rPr>
                        <m:t>≈</m:t>
                      </m:r>
                      <m:r>
                        <a:rPr lang="en-US" altLang="zh-CN" sz="1600" b="0" i="1" smtClean="0">
                          <a:latin typeface="Cambria Math" panose="02040503050406030204" pitchFamily="18" charset="0"/>
                        </a:rPr>
                        <m:t>0.03</m:t>
                      </m:r>
                    </m:oMath>
                  </m:oMathPara>
                </a14:m>
                <a:endParaRPr lang="zh-CN" altLang="en-US" sz="1600" i="1" dirty="0"/>
              </a:p>
            </p:txBody>
          </p:sp>
        </mc:Choice>
        <mc:Fallback xmlns="">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589680" y="4601321"/>
                <a:ext cx="4901911" cy="338554"/>
              </a:xfrm>
              <a:prstGeom prst="rect">
                <a:avLst/>
              </a:prstGeom>
              <a:blipFill>
                <a:blip r:embed="rId12"/>
                <a:stretch>
                  <a:fillRect b="-1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655414" y="497155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5414" y="4971551"/>
                <a:ext cx="10043647" cy="422552"/>
              </a:xfrm>
              <a:prstGeom prst="rect">
                <a:avLst/>
              </a:prstGeom>
              <a:blipFill>
                <a:blip r:embed="rId13"/>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668430" y="5764051"/>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8430" y="5764051"/>
                <a:ext cx="10043647" cy="421397"/>
              </a:xfrm>
              <a:prstGeom prst="rect">
                <a:avLst/>
              </a:prstGeom>
              <a:blipFill>
                <a:blip r:embed="rId14"/>
                <a:stretch>
                  <a:fillRect b="-26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7078885" y="2089491"/>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7078885" y="2089491"/>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316207" y="2119033"/>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316207" y="2119033"/>
                <a:ext cx="2346657" cy="665129"/>
              </a:xfrm>
              <a:prstGeom prst="rect">
                <a:avLst/>
              </a:prstGeom>
              <a:blipFill>
                <a:blip r:embed="rId7"/>
                <a:stretch>
                  <a:fillRect t="-1835"/>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xmlns="">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t>后向算法与前向算法类似</a:t>
            </a:r>
            <a:endParaRPr lang="en-US" altLang="zh-CN" dirty="0"/>
          </a:p>
          <a:p>
            <a:endParaRPr lang="en-US" altLang="zh-CN" dirty="0"/>
          </a:p>
          <a:p>
            <a:r>
              <a:rPr lang="zh-CN" altLang="en-US" dirty="0"/>
              <a:t>可以采用前向算法和后向算法相结合的方法</a:t>
            </a:r>
          </a:p>
        </p:txBody>
      </p:sp>
    </p:spTree>
    <p:extLst>
      <p:ext uri="{BB962C8B-B14F-4D97-AF65-F5344CB8AC3E}">
        <p14:creationId xmlns:p14="http://schemas.microsoft.com/office/powerpoint/2010/main" val="237252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5" name="文本框 4">
            <a:extLst>
              <a:ext uri="{FF2B5EF4-FFF2-40B4-BE49-F238E27FC236}">
                <a16:creationId xmlns:a16="http://schemas.microsoft.com/office/drawing/2014/main" id="{AEC82359-4B8B-40DA-A51A-2D0EB7080107}"/>
              </a:ext>
            </a:extLst>
          </p:cNvPr>
          <p:cNvSpPr txBox="1"/>
          <p:nvPr/>
        </p:nvSpPr>
        <p:spPr>
          <a:xfrm>
            <a:off x="901429" y="1992361"/>
            <a:ext cx="8463679" cy="1077218"/>
          </a:xfrm>
          <a:prstGeom prst="rect">
            <a:avLst/>
          </a:prstGeom>
          <a:noFill/>
        </p:spPr>
        <p:txBody>
          <a:bodyPr wrap="square">
            <a:spAutoFit/>
          </a:bodyPr>
          <a:lstStyle/>
          <a:p>
            <a:pPr marL="0" indent="0">
              <a:buNone/>
            </a:pPr>
            <a:r>
              <a:rPr lang="zh-CN" altLang="en-US" sz="1600" dirty="0"/>
              <a:t>给定</a:t>
            </a:r>
            <a:r>
              <a:rPr lang="zh-CN" altLang="en-US" sz="1600" b="1" dirty="0">
                <a:solidFill>
                  <a:srgbClr val="C00000"/>
                </a:solidFill>
                <a:highlight>
                  <a:srgbClr val="00FF00"/>
                </a:highlight>
              </a:rPr>
              <a:t>模型</a:t>
            </a:r>
            <a:r>
              <a:rPr lang="zh-CN" altLang="en-US" sz="1600" dirty="0"/>
              <a:t>和</a:t>
            </a:r>
            <a:r>
              <a:rPr lang="zh-CN" altLang="en-US" sz="1600" b="1" dirty="0">
                <a:solidFill>
                  <a:srgbClr val="C00000"/>
                </a:solidFill>
                <a:highlight>
                  <a:srgbClr val="00FF00"/>
                </a:highlight>
              </a:rPr>
              <a:t>观测序列</a:t>
            </a:r>
            <a:r>
              <a:rPr lang="zh-CN" altLang="en-US" sz="1600" dirty="0"/>
              <a:t>，如何找到最匹配的</a:t>
            </a:r>
            <a:r>
              <a:rPr lang="zh-CN" altLang="en-US" sz="1600" b="1" dirty="0">
                <a:solidFill>
                  <a:srgbClr val="C00000"/>
                </a:solidFill>
                <a:highlight>
                  <a:srgbClr val="00FF00"/>
                </a:highlight>
              </a:rPr>
              <a:t>状态序列</a:t>
            </a:r>
            <a:r>
              <a:rPr lang="zh-CN" altLang="en-US" sz="1600" dirty="0"/>
              <a:t>？</a:t>
            </a:r>
            <a:endParaRPr lang="en-US" altLang="zh-CN" sz="1600" dirty="0"/>
          </a:p>
          <a:p>
            <a:pPr marL="0" indent="0">
              <a:buNone/>
            </a:pPr>
            <a:endParaRPr lang="en-US" altLang="zh-CN" dirty="0"/>
          </a:p>
          <a:p>
            <a:pPr marL="0" indent="0">
              <a:buNone/>
            </a:pPr>
            <a:r>
              <a:rPr lang="zh-CN" altLang="en-US" sz="2800" b="1" dirty="0"/>
              <a:t>维特比算法 </a:t>
            </a:r>
            <a:r>
              <a:rPr lang="en-US" altLang="zh-CN" sz="2800" b="1" dirty="0"/>
              <a:t>( Viterbi Algorithm ) :</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3025344" y="3290500"/>
                <a:ext cx="2851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a:latin typeface="Cambria Math" panose="02040503050406030204" pitchFamily="18" charset="0"/>
                                </a:rPr>
                                <m:t>1</m:t>
                              </m:r>
                            </m:sub>
                          </m:sSub>
                        </m:e>
                      </m:d>
                      <m:r>
                        <a:rPr lang="zh-CN" altLang="en-US"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≤ⅈ≤</m:t>
                      </m:r>
                      <m:r>
                        <a:rPr lang="zh-CN" altLang="en-US" i="1">
                          <a:latin typeface="Cambria Math" panose="02040503050406030204" pitchFamily="18" charset="0"/>
                        </a:rPr>
                        <m:t>𝑁</m:t>
                      </m:r>
                    </m:oMath>
                  </m:oMathPara>
                </a14:m>
                <a:endParaRPr lang="zh-CN" altLang="en-US" dirty="0"/>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3025344" y="3290500"/>
                <a:ext cx="2851165" cy="276999"/>
              </a:xfrm>
              <a:prstGeom prst="rect">
                <a:avLst/>
              </a:prstGeom>
              <a:blipFill>
                <a:blip r:embed="rId2"/>
                <a:stretch>
                  <a:fillRect l="-1709" r="-149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3025344" y="3725694"/>
                <a:ext cx="9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m:t>
                      </m:r>
                    </m:oMath>
                  </m:oMathPara>
                </a14:m>
                <a:endParaRPr lang="zh-CN" altLang="en-US" dirty="0"/>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3025344" y="3725694"/>
                <a:ext cx="930063" cy="276999"/>
              </a:xfrm>
              <a:prstGeom prst="rect">
                <a:avLst/>
              </a:prstGeom>
              <a:blipFill>
                <a:blip r:embed="rId3"/>
                <a:stretch>
                  <a:fillRect l="-7843" t="-2174" r="-5229" b="-326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985736" y="3290500"/>
            <a:ext cx="1338828" cy="369332"/>
          </a:xfrm>
          <a:prstGeom prst="rect">
            <a:avLst/>
          </a:prstGeom>
          <a:noFill/>
        </p:spPr>
        <p:txBody>
          <a:bodyPr wrap="none" rtlCol="0">
            <a:spAutoFit/>
          </a:bodyPr>
          <a:lstStyle/>
          <a:p>
            <a:r>
              <a:rPr lang="zh-CN" altLang="en-US" dirty="0"/>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985736" y="4409872"/>
            <a:ext cx="1569660" cy="369332"/>
          </a:xfrm>
          <a:prstGeom prst="rect">
            <a:avLst/>
          </a:prstGeom>
          <a:noFill/>
        </p:spPr>
        <p:txBody>
          <a:bodyPr wrap="none" rtlCol="0">
            <a:spAutoFit/>
          </a:bodyPr>
          <a:lstStyle/>
          <a:p>
            <a:r>
              <a:rPr lang="zh-CN" altLang="en-US" dirty="0"/>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985736" y="5681804"/>
            <a:ext cx="1569660" cy="369332"/>
          </a:xfrm>
          <a:prstGeom prst="rect">
            <a:avLst/>
          </a:prstGeom>
          <a:noFill/>
        </p:spPr>
        <p:txBody>
          <a:bodyPr wrap="none" rtlCol="0">
            <a:spAutoFit/>
          </a:bodyPr>
          <a:lstStyle/>
          <a:p>
            <a:r>
              <a:rPr lang="zh-CN" altLang="en-US" dirty="0"/>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3025344" y="4387782"/>
                <a:ext cx="6740500" cy="413511"/>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𝑗</m:t>
                            </m:r>
                            <m:r>
                              <a:rPr lang="zh-CN" altLang="en-US" i="1">
                                <a:latin typeface="Cambria Math" panose="02040503050406030204" pitchFamily="18" charset="0"/>
                              </a:rPr>
                              <m:t>𝑖</m:t>
                            </m:r>
                          </m:sub>
                        </m:sSub>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d>
                  </m:oMath>
                </a14:m>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𝑖</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r>
                      <a:rPr lang="zh-CN" altLang="en-US" i="1">
                        <a:latin typeface="Cambria Math" panose="02040503050406030204" pitchFamily="18" charset="0"/>
                      </a:rPr>
                      <m:t>1≤</m:t>
                    </m:r>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oMath>
                </a14:m>
                <a:endParaRPr lang="zh-CN" altLang="en-US" dirty="0"/>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3025344" y="4387782"/>
                <a:ext cx="6740500" cy="413511"/>
              </a:xfrm>
              <a:prstGeom prst="rect">
                <a:avLst/>
              </a:prstGeom>
              <a:blipFill>
                <a:blip r:embed="rId4"/>
                <a:stretch>
                  <a:fillRect l="-1266" t="-13235" r="-271"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3025344" y="4885702"/>
                <a:ext cx="4096250" cy="462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zh-CN" altLang="en-US">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𝑗</m:t>
                              </m:r>
                              <m:r>
                                <a:rPr lang="zh-CN" altLang="en-US"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oMath>
                  </m:oMathPara>
                </a14:m>
                <a:endParaRPr lang="zh-CN" altLang="en-US" dirty="0"/>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3025344" y="4885702"/>
                <a:ext cx="4096250" cy="462114"/>
              </a:xfrm>
              <a:prstGeom prst="rect">
                <a:avLst/>
              </a:prstGeom>
              <a:blipFill>
                <a:blip r:embed="rId5"/>
                <a:stretch>
                  <a:fillRect l="-1488"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3025344" y="5667108"/>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3025344" y="5667108"/>
                <a:ext cx="1918089" cy="411075"/>
              </a:xfrm>
              <a:prstGeom prst="rect">
                <a:avLst/>
              </a:prstGeom>
              <a:blipFill>
                <a:blip r:embed="rId6"/>
                <a:stretch>
                  <a:fillRect l="-2222" t="-16418"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3025344" y="6146910"/>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3025344" y="6146910"/>
                <a:ext cx="2404826" cy="276999"/>
              </a:xfrm>
              <a:prstGeom prst="rect">
                <a:avLst/>
              </a:prstGeom>
              <a:blipFill>
                <a:blip r:embed="rId7"/>
                <a:stretch>
                  <a:fillRect l="-3544" t="-28261" r="-1772"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630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9267832" cy="2974429"/>
          </a:xfrm>
          <a:solidFill>
            <a:schemeClr val="accent1">
              <a:lumMod val="50000"/>
            </a:schemeClr>
          </a:solid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8B5BE34-584C-449F-8A8F-7CE95DE1C54D}"/>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晴朗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3" name="文本框 2">
                <a:extLst>
                  <a:ext uri="{FF2B5EF4-FFF2-40B4-BE49-F238E27FC236}">
                    <a16:creationId xmlns:a16="http://schemas.microsoft.com/office/drawing/2014/main" id="{B8B5BE34-584C-449F-8A8F-7CE95DE1C54D}"/>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6591DE-892F-4078-97EE-8A80BA986CDB}"/>
                  </a:ext>
                </a:extLst>
              </p:cNvPr>
              <p:cNvSpPr txBox="1"/>
              <p:nvPr/>
            </p:nvSpPr>
            <p:spPr>
              <a:xfrm>
                <a:off x="689897" y="2854981"/>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多云</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4" name="文本框 3">
                <a:extLst>
                  <a:ext uri="{FF2B5EF4-FFF2-40B4-BE49-F238E27FC236}">
                    <a16:creationId xmlns:a16="http://schemas.microsoft.com/office/drawing/2014/main" id="{EF6591DE-892F-4078-97EE-8A80BA986CDB}"/>
                  </a:ext>
                </a:extLst>
              </p:cNvPr>
              <p:cNvSpPr txBox="1">
                <a:spLocks noRot="1" noChangeAspect="1" noMove="1" noResize="1" noEditPoints="1" noAdjustHandles="1" noChangeArrowheads="1" noChangeShapeType="1" noTextEdit="1"/>
              </p:cNvSpPr>
              <p:nvPr/>
            </p:nvSpPr>
            <p:spPr>
              <a:xfrm>
                <a:off x="689897" y="2854981"/>
                <a:ext cx="5536131" cy="351699"/>
              </a:xfrm>
              <a:prstGeom prst="rect">
                <a:avLst/>
              </a:prstGeom>
              <a:blipFill>
                <a:blip r:embed="rId9"/>
                <a:stretch>
                  <a:fillRect l="-330" t="-5172" r="-44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6C3982E-5798-48E5-8539-BACE5BCF0E68}"/>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下雨</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 name="文本框 5">
                <a:extLst>
                  <a:ext uri="{FF2B5EF4-FFF2-40B4-BE49-F238E27FC236}">
                    <a16:creationId xmlns:a16="http://schemas.microsoft.com/office/drawing/2014/main" id="{D6C3982E-5798-48E5-8539-BACE5BCF0E68}"/>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346" t="-7407" r="-346"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11"/>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12"/>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3"/>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680321" y="4091864"/>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680321" y="4091864"/>
                <a:ext cx="10513584" cy="422552"/>
              </a:xfrm>
              <a:prstGeom prst="rect">
                <a:avLst/>
              </a:prstGeom>
              <a:blipFill>
                <a:blip r:embed="rId1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666611" y="4601261"/>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.378</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0.0425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0.15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666611" y="4601261"/>
                <a:ext cx="5721374" cy="276999"/>
              </a:xfrm>
              <a:prstGeom prst="rect">
                <a:avLst/>
              </a:prstGeom>
              <a:blipFill>
                <a:blip r:embed="rId15"/>
                <a:stretch>
                  <a:fillRect r="-639"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724977" y="5055582"/>
                <a:ext cx="7701083"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.189</m:t>
                        </m:r>
                        <m:r>
                          <a:rPr lang="zh-CN" altLang="en-US" i="1">
                            <a:latin typeface="Cambria Math" panose="02040503050406030204" pitchFamily="18" charset="0"/>
                          </a:rPr>
                          <m:t>，</m:t>
                        </m:r>
                        <m:r>
                          <a:rPr lang="en-US" altLang="zh-CN" b="0" i="1" smtClean="0">
                            <a:latin typeface="Cambria Math" panose="02040503050406030204" pitchFamily="18" charset="0"/>
                          </a:rPr>
                          <m:t>0.010625</m:t>
                        </m:r>
                        <m:r>
                          <a:rPr lang="zh-CN" altLang="en-US" i="1">
                            <a:latin typeface="Cambria Math" panose="02040503050406030204" pitchFamily="18" charset="0"/>
                          </a:rPr>
                          <m:t>，</m:t>
                        </m:r>
                        <m:r>
                          <a:rPr lang="en-US" altLang="zh-CN" b="0" i="1" smtClean="0">
                            <a:latin typeface="Cambria Math" panose="02040503050406030204" pitchFamily="18" charset="0"/>
                          </a:rPr>
                          <m:t>0.0025</m:t>
                        </m:r>
                      </m:e>
                    </m:d>
                    <m:r>
                      <a:rPr lang="en-US" altLang="zh-CN" i="1">
                        <a:latin typeface="Cambria Math" panose="02040503050406030204" pitchFamily="18" charset="0"/>
                      </a:rPr>
                      <m:t>×</m:t>
                    </m:r>
                    <m:r>
                      <a:rPr lang="en-US" altLang="zh-CN" b="0" i="1" smtClean="0">
                        <a:latin typeface="Cambria Math" panose="02040503050406030204" pitchFamily="18" charset="0"/>
                      </a:rPr>
                      <m:t>0.15   </m:t>
                    </m:r>
                    <m:r>
                      <a:rPr lang="en-US" altLang="zh-CN" i="1">
                        <a:latin typeface="Cambria Math" panose="02040503050406030204" pitchFamily="18" charset="0"/>
                      </a:rPr>
                      <m:t>=</m:t>
                    </m:r>
                  </m:oMath>
                </a14:m>
                <a:r>
                  <a:rPr lang="en-US" altLang="zh-CN" i="1" dirty="0">
                    <a:latin typeface="Cambria Math" panose="02040503050406030204" pitchFamily="18" charset="0"/>
                  </a:rPr>
                  <a:t> 0.189 × 0.15 = 0.02835 </a:t>
                </a:r>
                <a:r>
                  <a:rPr lang="zh-CN" altLang="en-US" i="1" dirty="0">
                    <a:latin typeface="Cambria Math" panose="02040503050406030204" pitchFamily="18" charset="0"/>
                  </a:rPr>
                  <a:t>≈ </a:t>
                </a:r>
                <a:r>
                  <a:rPr lang="en-US" altLang="zh-CN" i="1" dirty="0">
                    <a:latin typeface="Cambria Math" panose="02040503050406030204" pitchFamily="18" charset="0"/>
                  </a:rPr>
                  <a:t>0.03</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724977" y="5055582"/>
                <a:ext cx="7701083" cy="276999"/>
              </a:xfrm>
              <a:prstGeom prst="rect">
                <a:avLst/>
              </a:prstGeom>
              <a:blipFill>
                <a:blip r:embed="rId16"/>
                <a:stretch>
                  <a:fillRect l="-713" t="-32609" r="-87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7882502" y="580733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endParaRPr lang="en-US" altLang="zh-CN" dirty="0"/>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7882502" y="5807331"/>
                <a:ext cx="1994040" cy="369332"/>
              </a:xfrm>
              <a:prstGeom prst="rect">
                <a:avLst/>
              </a:prstGeom>
              <a:blipFill>
                <a:blip r:embed="rId17"/>
                <a:stretch>
                  <a:fillRect l="-91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801487" y="5561523"/>
                <a:ext cx="6870393"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0.14175</m:t>
                          </m:r>
                          <m:r>
                            <a:rPr lang="zh-CN" altLang="en-US" i="1">
                              <a:latin typeface="Cambria Math" panose="02040503050406030204" pitchFamily="18" charset="0"/>
                            </a:rPr>
                            <m:t>，</m:t>
                          </m:r>
                          <m:r>
                            <a:rPr lang="en-US" altLang="zh-CN" b="0" i="1" smtClean="0">
                              <a:latin typeface="Cambria Math" panose="02040503050406030204" pitchFamily="18" charset="0"/>
                            </a:rPr>
                            <m:t>0.0053313</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25</m:t>
                      </m:r>
                      <m:r>
                        <a:rPr lang="en-US" altLang="zh-CN" i="1" smtClean="0">
                          <a:latin typeface="Cambria Math" panose="02040503050406030204" pitchFamily="18" charset="0"/>
                        </a:rPr>
                        <m:t>=</m:t>
                      </m:r>
                      <m:r>
                        <a:rPr lang="en-US" altLang="zh-CN" b="0" i="1" smtClean="0">
                          <a:latin typeface="Cambria Math" panose="02040503050406030204" pitchFamily="18" charset="0"/>
                        </a:rPr>
                        <m:t>0.035</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0.04725</m:t>
                          </m:r>
                          <m:r>
                            <a:rPr lang="zh-CN" altLang="en-US" i="1">
                              <a:latin typeface="Cambria Math" panose="02040503050406030204" pitchFamily="18" charset="0"/>
                            </a:rPr>
                            <m:t>，</m:t>
                          </m:r>
                          <m:r>
                            <a:rPr lang="en-US" altLang="zh-CN" b="0" i="1" smtClean="0">
                              <a:latin typeface="Cambria Math" panose="02040503050406030204" pitchFamily="18" charset="0"/>
                            </a:rPr>
                            <m:t>0.0265625</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3</m:t>
                      </m:r>
                      <m:r>
                        <a:rPr lang="en-US" altLang="zh-CN" i="1">
                          <a:latin typeface="Cambria Math" panose="02040503050406030204" pitchFamily="18" charset="0"/>
                        </a:rPr>
                        <m:t>5</m:t>
                      </m:r>
                      <m:r>
                        <a:rPr lang="en-US" altLang="zh-CN" i="1" smtClean="0">
                          <a:latin typeface="Cambria Math" panose="02040503050406030204" pitchFamily="18" charset="0"/>
                        </a:rPr>
                        <m:t>=</m:t>
                      </m:r>
                      <m:r>
                        <a:rPr lang="en-US" altLang="zh-CN" b="0" i="1" smtClean="0">
                          <a:latin typeface="Cambria Math" panose="02040503050406030204" pitchFamily="18" charset="0"/>
                        </a:rPr>
                        <m:t>0.0165</m:t>
                      </m:r>
                    </m:oMath>
                  </m:oMathPara>
                </a14:m>
                <a:endParaRPr lang="zh-CN" altLang="en-US" dirty="0"/>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801487" y="5561523"/>
                <a:ext cx="6870393" cy="923330"/>
              </a:xfrm>
              <a:prstGeom prst="rect">
                <a:avLst/>
              </a:prstGeom>
              <a:blipFill>
                <a:blip r:embed="rId18"/>
                <a:stretch>
                  <a:fillRect l="-266" b="-1974"/>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6981184" y="2252293"/>
            <a:ext cx="3995685"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D1394756-1524-447D-BA84-4CEB79DD32F9}"/>
                  </a:ext>
                </a:extLst>
              </p:cNvPr>
              <p:cNvSpPr txBox="1"/>
              <p:nvPr/>
            </p:nvSpPr>
            <p:spPr>
              <a:xfrm>
                <a:off x="7882502" y="611552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晴朗</a:t>
                </a:r>
              </a:p>
            </p:txBody>
          </p:sp>
        </mc:Choice>
        <mc:Fallback xmlns="">
          <p:sp>
            <p:nvSpPr>
              <p:cNvPr id="68" name="文本框 67">
                <a:extLst>
                  <a:ext uri="{FF2B5EF4-FFF2-40B4-BE49-F238E27FC236}">
                    <a16:creationId xmlns:a16="http://schemas.microsoft.com/office/drawing/2014/main" id="{D1394756-1524-447D-BA84-4CEB79DD32F9}"/>
                  </a:ext>
                </a:extLst>
              </p:cNvPr>
              <p:cNvSpPr txBox="1">
                <a:spLocks noRot="1" noChangeAspect="1" noMove="1" noResize="1" noEditPoints="1" noAdjustHandles="1" noChangeArrowheads="1" noChangeShapeType="1" noTextEdit="1"/>
              </p:cNvSpPr>
              <p:nvPr/>
            </p:nvSpPr>
            <p:spPr>
              <a:xfrm>
                <a:off x="7882502" y="6115521"/>
                <a:ext cx="1994040" cy="369332"/>
              </a:xfrm>
              <a:prstGeom prst="rect">
                <a:avLst/>
              </a:prstGeom>
              <a:blipFill>
                <a:blip r:embed="rId19"/>
                <a:stretch>
                  <a:fillRect l="-91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AA35E79-3CDB-4FC3-9473-04279D680C2F}"/>
                  </a:ext>
                </a:extLst>
              </p:cNvPr>
              <p:cNvSpPr txBox="1"/>
              <p:nvPr/>
            </p:nvSpPr>
            <p:spPr>
              <a:xfrm>
                <a:off x="9819889" y="4979038"/>
                <a:ext cx="1994040"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r>
                      <a:rPr lang="zh-CN" altLang="en-US" i="0">
                        <a:latin typeface="Cambria Math" panose="02040503050406030204" pitchFamily="18" charset="0"/>
                      </a:rPr>
                      <m:t>=</m:t>
                    </m:r>
                  </m:oMath>
                </a14:m>
                <a:r>
                  <a:rPr lang="zh-CN" altLang="en-US" dirty="0"/>
                  <a:t> 晴朗</a:t>
                </a:r>
                <a:endParaRPr lang="en-US" altLang="zh-CN" dirty="0"/>
              </a:p>
            </p:txBody>
          </p:sp>
        </mc:Choice>
        <mc:Fallback xmlns="">
          <p:sp>
            <p:nvSpPr>
              <p:cNvPr id="70" name="文本框 69">
                <a:extLst>
                  <a:ext uri="{FF2B5EF4-FFF2-40B4-BE49-F238E27FC236}">
                    <a16:creationId xmlns:a16="http://schemas.microsoft.com/office/drawing/2014/main" id="{FAA35E79-3CDB-4FC3-9473-04279D680C2F}"/>
                  </a:ext>
                </a:extLst>
              </p:cNvPr>
              <p:cNvSpPr txBox="1">
                <a:spLocks noRot="1" noChangeAspect="1" noMove="1" noResize="1" noEditPoints="1" noAdjustHandles="1" noChangeArrowheads="1" noChangeShapeType="1" noTextEdit="1"/>
              </p:cNvSpPr>
              <p:nvPr/>
            </p:nvSpPr>
            <p:spPr>
              <a:xfrm>
                <a:off x="9819889" y="4979038"/>
                <a:ext cx="1994040" cy="369332"/>
              </a:xfrm>
              <a:prstGeom prst="rect">
                <a:avLst/>
              </a:prstGeom>
              <a:blipFill>
                <a:blip r:embed="rId20"/>
                <a:stretch>
                  <a:fillRect l="-917"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64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8"/>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9"/>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0"/>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415939" y="2188361"/>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415939" y="2188361"/>
                <a:ext cx="10513584"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439366" y="2670822"/>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.03</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0.035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0.0165</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0.05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439366" y="2670822"/>
                <a:ext cx="5721374" cy="276999"/>
              </a:xfrm>
              <a:prstGeom prst="rect">
                <a:avLst/>
              </a:prstGeom>
              <a:blipFill>
                <a:blip r:embed="rId12"/>
                <a:stretch>
                  <a:fillRect r="-63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493186" y="3065014"/>
                <a:ext cx="7252242"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.015</m:t>
                        </m:r>
                        <m:r>
                          <a:rPr lang="zh-CN" altLang="en-US" i="1">
                            <a:latin typeface="Cambria Math" panose="02040503050406030204" pitchFamily="18" charset="0"/>
                          </a:rPr>
                          <m:t>，</m:t>
                        </m:r>
                        <m:r>
                          <a:rPr lang="en-US" altLang="zh-CN" b="0" i="1" smtClean="0">
                            <a:latin typeface="Cambria Math" panose="02040503050406030204" pitchFamily="18" charset="0"/>
                          </a:rPr>
                          <m:t>0.00875</m:t>
                        </m:r>
                        <m:r>
                          <a:rPr lang="zh-CN" altLang="en-US" i="1">
                            <a:latin typeface="Cambria Math" panose="02040503050406030204" pitchFamily="18" charset="0"/>
                          </a:rPr>
                          <m:t>，</m:t>
                        </m:r>
                        <m:r>
                          <a:rPr lang="en-US" altLang="zh-CN" b="0" i="1" smtClean="0">
                            <a:latin typeface="Cambria Math" panose="02040503050406030204" pitchFamily="18" charset="0"/>
                          </a:rPr>
                          <m:t>0.004125</m:t>
                        </m:r>
                      </m:e>
                    </m:d>
                    <m:r>
                      <a:rPr lang="en-US" altLang="zh-CN" i="1">
                        <a:latin typeface="Cambria Math" panose="02040503050406030204" pitchFamily="18" charset="0"/>
                      </a:rPr>
                      <m:t>×</m:t>
                    </m:r>
                    <m:r>
                      <a:rPr lang="en-US" altLang="zh-CN" b="0" i="1" smtClean="0">
                        <a:latin typeface="Cambria Math" panose="02040503050406030204" pitchFamily="18" charset="0"/>
                      </a:rPr>
                      <m:t>0.05   </m:t>
                    </m:r>
                    <m:r>
                      <a:rPr lang="en-US" altLang="zh-CN" i="1">
                        <a:latin typeface="Cambria Math" panose="02040503050406030204" pitchFamily="18" charset="0"/>
                      </a:rPr>
                      <m:t>=</m:t>
                    </m:r>
                  </m:oMath>
                </a14:m>
                <a:r>
                  <a:rPr lang="en-US" altLang="zh-CN" i="1" dirty="0">
                    <a:latin typeface="Cambria Math" panose="02040503050406030204" pitchFamily="18" charset="0"/>
                  </a:rPr>
                  <a:t> 0.015 × 0.05 = 0.00075</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493186" y="3065014"/>
                <a:ext cx="7252242" cy="276999"/>
              </a:xfrm>
              <a:prstGeom prst="rect">
                <a:avLst/>
              </a:prstGeom>
              <a:blipFill>
                <a:blip r:embed="rId13"/>
                <a:stretch>
                  <a:fillRect l="-756" t="-33333"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9130375" y="2991962"/>
                <a:ext cx="2047834"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oMath>
                </a14:m>
                <a:r>
                  <a:rPr lang="zh-CN" altLang="en-US" dirty="0"/>
                  <a:t> </a:t>
                </a:r>
                <a:r>
                  <a:rPr lang="en-US" altLang="zh-CN" dirty="0"/>
                  <a:t>= </a:t>
                </a:r>
                <a:r>
                  <a:rPr lang="zh-CN" altLang="en-US" dirty="0"/>
                  <a:t>晴朗</a:t>
                </a:r>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9130375" y="2991962"/>
                <a:ext cx="2047834" cy="369332"/>
              </a:xfrm>
              <a:prstGeom prst="rect">
                <a:avLst/>
              </a:prstGeom>
              <a:blipFill>
                <a:blip r:embed="rId14"/>
                <a:stretch>
                  <a:fillRect l="-89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415939" y="3682704"/>
                <a:ext cx="753141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0.01125</m:t>
                          </m:r>
                          <m:r>
                            <a:rPr lang="zh-CN" altLang="en-US" i="1">
                              <a:latin typeface="Cambria Math" panose="02040503050406030204" pitchFamily="18" charset="0"/>
                            </a:rPr>
                            <m:t>，</m:t>
                          </m:r>
                          <m:r>
                            <a:rPr lang="en-US" altLang="zh-CN" b="0" i="1" smtClean="0">
                              <a:latin typeface="Cambria Math" panose="02040503050406030204" pitchFamily="18" charset="0"/>
                            </a:rPr>
                            <m:t>0.004375</m:t>
                          </m:r>
                          <m:r>
                            <a:rPr lang="zh-CN" altLang="en-US" i="1">
                              <a:latin typeface="Cambria Math" panose="02040503050406030204" pitchFamily="18" charset="0"/>
                            </a:rPr>
                            <m:t>，</m:t>
                          </m:r>
                          <m:r>
                            <a:rPr lang="en-US" altLang="zh-CN" b="0" i="1" smtClean="0">
                              <a:latin typeface="Cambria Math" panose="02040503050406030204" pitchFamily="18" charset="0"/>
                            </a:rPr>
                            <m:t>0.00624375</m:t>
                          </m:r>
                        </m:e>
                      </m:d>
                      <m:r>
                        <a:rPr lang="en-US" altLang="zh-CN" i="1">
                          <a:latin typeface="Cambria Math" panose="02040503050406030204" pitchFamily="18" charset="0"/>
                        </a:rPr>
                        <m:t>×0.</m:t>
                      </m:r>
                      <m:r>
                        <a:rPr lang="en-US" altLang="zh-CN" b="0" i="1" smtClean="0">
                          <a:latin typeface="Cambria Math" panose="02040503050406030204" pitchFamily="18" charset="0"/>
                        </a:rPr>
                        <m:t>2</m:t>
                      </m:r>
                      <m:r>
                        <a:rPr lang="en-US" altLang="zh-CN" i="1">
                          <a:latin typeface="Cambria Math" panose="02040503050406030204" pitchFamily="18" charset="0"/>
                        </a:rPr>
                        <m:t>5</m:t>
                      </m:r>
                      <m:r>
                        <a:rPr lang="zh-CN" altLang="en-US" i="1">
                          <a:latin typeface="Cambria Math" panose="02040503050406030204" pitchFamily="18" charset="0"/>
                        </a:rPr>
                        <m:t>=</m:t>
                      </m:r>
                      <m:r>
                        <a:rPr lang="en-US" altLang="zh-CN" b="0" i="1" smtClean="0">
                          <a:latin typeface="Cambria Math" panose="02040503050406030204" pitchFamily="18" charset="0"/>
                        </a:rPr>
                        <m:t>0.00028</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0.00375</m:t>
                          </m:r>
                          <m:r>
                            <a:rPr lang="zh-CN" altLang="en-US" i="1">
                              <a:latin typeface="Cambria Math" panose="02040503050406030204" pitchFamily="18" charset="0"/>
                            </a:rPr>
                            <m:t>，</m:t>
                          </m:r>
                          <m:r>
                            <a:rPr lang="en-US" altLang="zh-CN" i="1" smtClean="0">
                              <a:solidFill>
                                <a:srgbClr val="FF0000"/>
                              </a:solidFill>
                              <a:latin typeface="Cambria Math" panose="02040503050406030204" pitchFamily="18" charset="0"/>
                            </a:rPr>
                            <m:t>0.021875</m:t>
                          </m:r>
                          <m:r>
                            <a:rPr lang="zh-CN" altLang="en-US" i="1">
                              <a:latin typeface="Cambria Math" panose="02040503050406030204" pitchFamily="18" charset="0"/>
                            </a:rPr>
                            <m:t>，</m:t>
                          </m:r>
                          <m:r>
                            <a:rPr lang="en-US" altLang="zh-CN" i="1">
                              <a:latin typeface="Cambria Math" panose="02040503050406030204" pitchFamily="18" charset="0"/>
                            </a:rPr>
                            <m:t>0.00624375</m:t>
                          </m:r>
                        </m:e>
                      </m:d>
                      <m:r>
                        <a:rPr lang="en-US" altLang="zh-CN" i="1">
                          <a:latin typeface="Cambria Math" panose="02040503050406030204" pitchFamily="18" charset="0"/>
                        </a:rPr>
                        <m:t>×0.50</m:t>
                      </m:r>
                      <m:r>
                        <a:rPr lang="zh-CN" altLang="en-US" i="1">
                          <a:latin typeface="Cambria Math" panose="02040503050406030204" pitchFamily="18" charset="0"/>
                        </a:rPr>
                        <m:t>=</m:t>
                      </m:r>
                      <m:r>
                        <a:rPr lang="en-US" altLang="zh-CN" i="1">
                          <a:latin typeface="Cambria Math" panose="02040503050406030204" pitchFamily="18" charset="0"/>
                        </a:rPr>
                        <m:t>0.01</m:t>
                      </m:r>
                    </m:oMath>
                  </m:oMathPara>
                </a14:m>
                <a:endParaRPr lang="zh-CN" altLang="en-US" i="1" dirty="0">
                  <a:latin typeface="Cambria Math" panose="02040503050406030204" pitchFamily="18" charset="0"/>
                </a:endParaRPr>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415939" y="3682704"/>
                <a:ext cx="7531414" cy="923330"/>
              </a:xfrm>
              <a:prstGeom prst="rect">
                <a:avLst/>
              </a:prstGeom>
              <a:blipFill>
                <a:blip r:embed="rId15"/>
                <a:stretch>
                  <a:fillRect l="-243"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542316" y="4999431"/>
            <a:ext cx="4517703"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7D5CEFA2-5766-4E35-B5D4-072ED9B37E81}"/>
                  </a:ext>
                </a:extLst>
              </p:cNvPr>
              <p:cNvCxnSpPr>
                <a:cxnSpLocks/>
                <a:stCxn id="41" idx="3"/>
                <a:endCxn id="4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接箭头连接符 51">
                <a:extLst>
                  <a:ext uri="{FF2B5EF4-FFF2-40B4-BE49-F238E27FC236}">
                    <a16:creationId xmlns:a16="http://schemas.microsoft.com/office/drawing/2014/main" id="{A5F41366-2CD6-4395-A309-C32DE32FD810}"/>
                  </a:ext>
                </a:extLst>
              </p:cNvPr>
              <p:cNvCxnSpPr>
                <a:cxnSpLocks/>
                <a:stCxn id="45" idx="3"/>
                <a:endCxn id="4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直接箭头连接符 53">
                <a:extLst>
                  <a:ext uri="{FF2B5EF4-FFF2-40B4-BE49-F238E27FC236}">
                    <a16:creationId xmlns:a16="http://schemas.microsoft.com/office/drawing/2014/main" id="{CE23FB47-4FE7-4753-916E-682D39C12FAD}"/>
                  </a:ext>
                </a:extLst>
              </p:cNvPr>
              <p:cNvCxnSpPr>
                <a:cxnSpLocks/>
                <a:stCxn id="48" idx="3"/>
                <a:endCxn id="4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4A703394-43D6-4C41-AB7C-E04521D0D373}"/>
                  </a:ext>
                </a:extLst>
              </p:cNvPr>
              <p:cNvCxnSpPr>
                <a:cxnSpLocks/>
                <a:stCxn id="45" idx="3"/>
                <a:endCxn id="4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a:extLst>
                  <a:ext uri="{FF2B5EF4-FFF2-40B4-BE49-F238E27FC236}">
                    <a16:creationId xmlns:a16="http://schemas.microsoft.com/office/drawing/2014/main" id="{B5265605-77D9-4BAA-BEEE-E953E5C1D7EB}"/>
                  </a:ext>
                </a:extLst>
              </p:cNvPr>
              <p:cNvCxnSpPr>
                <a:cxnSpLocks/>
                <a:stCxn id="41" idx="3"/>
                <a:endCxn id="4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直接箭头连接符 60">
                <a:extLst>
                  <a:ext uri="{FF2B5EF4-FFF2-40B4-BE49-F238E27FC236}">
                    <a16:creationId xmlns:a16="http://schemas.microsoft.com/office/drawing/2014/main" id="{42A3A2B3-7160-4984-AA63-0A8489CCCF24}"/>
                  </a:ext>
                </a:extLst>
              </p:cNvPr>
              <p:cNvCxnSpPr>
                <a:cxnSpLocks/>
                <a:stCxn id="45" idx="3"/>
                <a:endCxn id="4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直接箭头连接符 61">
                <a:extLst>
                  <a:ext uri="{FF2B5EF4-FFF2-40B4-BE49-F238E27FC236}">
                    <a16:creationId xmlns:a16="http://schemas.microsoft.com/office/drawing/2014/main" id="{B095C11C-3F2F-403D-A7AC-8109BB2A3ED2}"/>
                  </a:ext>
                </a:extLst>
              </p:cNvPr>
              <p:cNvCxnSpPr>
                <a:cxnSpLocks/>
                <a:stCxn id="48" idx="3"/>
                <a:endCxn id="4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直接箭头连接符 64">
                <a:extLst>
                  <a:ext uri="{FF2B5EF4-FFF2-40B4-BE49-F238E27FC236}">
                    <a16:creationId xmlns:a16="http://schemas.microsoft.com/office/drawing/2014/main" id="{41C4F188-4BC4-4359-BA08-498E52491EEF}"/>
                  </a:ext>
                </a:extLst>
              </p:cNvPr>
              <p:cNvCxnSpPr>
                <a:cxnSpLocks/>
                <a:stCxn id="41" idx="3"/>
                <a:endCxn id="4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直接箭头连接符 65">
                <a:extLst>
                  <a:ext uri="{FF2B5EF4-FFF2-40B4-BE49-F238E27FC236}">
                    <a16:creationId xmlns:a16="http://schemas.microsoft.com/office/drawing/2014/main" id="{5B3D3BF7-F3EE-46E0-9D37-DAB5DDAE15B3}"/>
                  </a:ext>
                </a:extLst>
              </p:cNvPr>
              <p:cNvCxnSpPr>
                <a:cxnSpLocks/>
                <a:stCxn id="48" idx="3"/>
                <a:endCxn id="4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BDC429-3A16-458C-A3F3-EE2C9C56A537}"/>
                  </a:ext>
                </a:extLst>
              </p:cNvPr>
              <p:cNvSpPr txBox="1"/>
              <p:nvPr/>
            </p:nvSpPr>
            <p:spPr>
              <a:xfrm>
                <a:off x="7791665" y="3918773"/>
                <a:ext cx="250449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p>
            </p:txBody>
          </p:sp>
        </mc:Choice>
        <mc:Fallback xmlns="">
          <p:sp>
            <p:nvSpPr>
              <p:cNvPr id="5" name="文本框 4">
                <a:extLst>
                  <a:ext uri="{FF2B5EF4-FFF2-40B4-BE49-F238E27FC236}">
                    <a16:creationId xmlns:a16="http://schemas.microsoft.com/office/drawing/2014/main" id="{B8BDC429-3A16-458C-A3F3-EE2C9C56A537}"/>
                  </a:ext>
                </a:extLst>
              </p:cNvPr>
              <p:cNvSpPr txBox="1">
                <a:spLocks noRot="1" noChangeAspect="1" noMove="1" noResize="1" noEditPoints="1" noAdjustHandles="1" noChangeArrowheads="1" noChangeShapeType="1" noTextEdit="1"/>
              </p:cNvSpPr>
              <p:nvPr/>
            </p:nvSpPr>
            <p:spPr>
              <a:xfrm>
                <a:off x="7791665" y="3918773"/>
                <a:ext cx="2504496" cy="369332"/>
              </a:xfrm>
              <a:prstGeom prst="rect">
                <a:avLst/>
              </a:prstGeom>
              <a:blipFill>
                <a:blip r:embed="rId16"/>
                <a:stretch>
                  <a:fillRect l="-73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E47F51-9B65-446E-8D10-73D4BDAE7478}"/>
                  </a:ext>
                </a:extLst>
              </p:cNvPr>
              <p:cNvSpPr txBox="1"/>
              <p:nvPr/>
            </p:nvSpPr>
            <p:spPr>
              <a:xfrm>
                <a:off x="7791665" y="4248419"/>
                <a:ext cx="214781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多云</a:t>
                </a:r>
              </a:p>
            </p:txBody>
          </p:sp>
        </mc:Choice>
        <mc:Fallback xmlns="">
          <p:sp>
            <p:nvSpPr>
              <p:cNvPr id="17" name="文本框 16">
                <a:extLst>
                  <a:ext uri="{FF2B5EF4-FFF2-40B4-BE49-F238E27FC236}">
                    <a16:creationId xmlns:a16="http://schemas.microsoft.com/office/drawing/2014/main" id="{C5E47F51-9B65-446E-8D10-73D4BDAE7478}"/>
                  </a:ext>
                </a:extLst>
              </p:cNvPr>
              <p:cNvSpPr txBox="1">
                <a:spLocks noRot="1" noChangeAspect="1" noMove="1" noResize="1" noEditPoints="1" noAdjustHandles="1" noChangeArrowheads="1" noChangeShapeType="1" noTextEdit="1"/>
              </p:cNvSpPr>
              <p:nvPr/>
            </p:nvSpPr>
            <p:spPr>
              <a:xfrm>
                <a:off x="7791665" y="4248419"/>
                <a:ext cx="2147816" cy="369332"/>
              </a:xfrm>
              <a:prstGeom prst="rect">
                <a:avLst/>
              </a:prstGeom>
              <a:blipFill>
                <a:blip r:embed="rId17"/>
                <a:stretch>
                  <a:fillRect l="-85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F1AF3-3F2B-4E86-8AEF-3080008FF22A}"/>
              </a:ext>
            </a:extLst>
          </p:cNvPr>
          <p:cNvSpPr>
            <a:spLocks noGrp="1"/>
          </p:cNvSpPr>
          <p:nvPr>
            <p:ph type="title"/>
          </p:nvPr>
        </p:nvSpPr>
        <p:spPr/>
        <p:txBody>
          <a:bodyPr/>
          <a:lstStyle/>
          <a:p>
            <a:r>
              <a:rPr lang="zh-CN" altLang="en-US" sz="3600" b="1" dirty="0"/>
              <a:t>维特比算法 </a:t>
            </a:r>
            <a:r>
              <a:rPr lang="en-US" altLang="zh-CN" sz="3600" b="1" dirty="0"/>
              <a:t>( Viterbi Algorithm )</a:t>
            </a:r>
            <a:endParaRPr lang="zh-CN" altLang="en-US" dirty="0"/>
          </a:p>
        </p:txBody>
      </p:sp>
      <p:pic>
        <p:nvPicPr>
          <p:cNvPr id="7" name="图片 6">
            <a:extLst>
              <a:ext uri="{FF2B5EF4-FFF2-40B4-BE49-F238E27FC236}">
                <a16:creationId xmlns:a16="http://schemas.microsoft.com/office/drawing/2014/main" id="{6AD383BF-A3E7-4BF4-BB48-B3BBA964C8C0}"/>
              </a:ext>
            </a:extLst>
          </p:cNvPr>
          <p:cNvPicPr>
            <a:picLocks noChangeAspect="1"/>
          </p:cNvPicPr>
          <p:nvPr/>
        </p:nvPicPr>
        <p:blipFill>
          <a:blip r:embed="rId2"/>
          <a:stretch>
            <a:fillRect/>
          </a:stretch>
        </p:blipFill>
        <p:spPr>
          <a:xfrm>
            <a:off x="680321" y="1616582"/>
            <a:ext cx="1676545" cy="49381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C52F9A7-46B2-4E92-AD1E-F209C9C0482D}"/>
                  </a:ext>
                </a:extLst>
              </p:cNvPr>
              <p:cNvSpPr txBox="1"/>
              <p:nvPr/>
            </p:nvSpPr>
            <p:spPr>
              <a:xfrm>
                <a:off x="2623260" y="1664573"/>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9" name="文本框 8">
                <a:extLst>
                  <a:ext uri="{FF2B5EF4-FFF2-40B4-BE49-F238E27FC236}">
                    <a16:creationId xmlns:a16="http://schemas.microsoft.com/office/drawing/2014/main" id="{6C52F9A7-46B2-4E92-AD1E-F209C9C0482D}"/>
                  </a:ext>
                </a:extLst>
              </p:cNvPr>
              <p:cNvSpPr txBox="1">
                <a:spLocks noRot="1" noChangeAspect="1" noMove="1" noResize="1" noEditPoints="1" noAdjustHandles="1" noChangeArrowheads="1" noChangeShapeType="1" noTextEdit="1"/>
              </p:cNvSpPr>
              <p:nvPr/>
            </p:nvSpPr>
            <p:spPr>
              <a:xfrm>
                <a:off x="2623260" y="1664573"/>
                <a:ext cx="1918089" cy="411075"/>
              </a:xfrm>
              <a:prstGeom prst="rect">
                <a:avLst/>
              </a:prstGeom>
              <a:blipFill>
                <a:blip r:embed="rId3"/>
                <a:stretch>
                  <a:fillRect l="-2222" t="-14925"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268B2D-6660-4099-8E05-2EF9A697B10C}"/>
                  </a:ext>
                </a:extLst>
              </p:cNvPr>
              <p:cNvSpPr txBox="1"/>
              <p:nvPr/>
            </p:nvSpPr>
            <p:spPr>
              <a:xfrm>
                <a:off x="5061667" y="1666866"/>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1" name="文本框 10">
                <a:extLst>
                  <a:ext uri="{FF2B5EF4-FFF2-40B4-BE49-F238E27FC236}">
                    <a16:creationId xmlns:a16="http://schemas.microsoft.com/office/drawing/2014/main" id="{57268B2D-6660-4099-8E05-2EF9A697B10C}"/>
                  </a:ext>
                </a:extLst>
              </p:cNvPr>
              <p:cNvSpPr txBox="1">
                <a:spLocks noRot="1" noChangeAspect="1" noMove="1" noResize="1" noEditPoints="1" noAdjustHandles="1" noChangeArrowheads="1" noChangeShapeType="1" noTextEdit="1"/>
              </p:cNvSpPr>
              <p:nvPr/>
            </p:nvSpPr>
            <p:spPr>
              <a:xfrm>
                <a:off x="5061667" y="1666866"/>
                <a:ext cx="2404826" cy="276999"/>
              </a:xfrm>
              <a:prstGeom prst="rect">
                <a:avLst/>
              </a:prstGeom>
              <a:blipFill>
                <a:blip r:embed="rId4"/>
                <a:stretch>
                  <a:fillRect l="-3544" t="-28261" r="-1772" b="-50000"/>
                </a:stretch>
              </a:blipFill>
            </p:spPr>
            <p:txBody>
              <a:bodyPr/>
              <a:lstStyle/>
              <a:p>
                <a:r>
                  <a:rPr lang="zh-CN" altLang="en-US">
                    <a:noFill/>
                  </a:rPr>
                  <a:t> </a:t>
                </a:r>
              </a:p>
            </p:txBody>
          </p:sp>
        </mc:Fallback>
      </mc:AlternateContent>
      <p:grpSp>
        <p:nvGrpSpPr>
          <p:cNvPr id="82" name="组合 81">
            <a:extLst>
              <a:ext uri="{FF2B5EF4-FFF2-40B4-BE49-F238E27FC236}">
                <a16:creationId xmlns:a16="http://schemas.microsoft.com/office/drawing/2014/main" id="{C750F9A3-927C-4A27-B98A-6010EEE627F6}"/>
              </a:ext>
            </a:extLst>
          </p:cNvPr>
          <p:cNvGrpSpPr/>
          <p:nvPr/>
        </p:nvGrpSpPr>
        <p:grpSpPr>
          <a:xfrm>
            <a:off x="372254" y="2360514"/>
            <a:ext cx="4517703" cy="1356787"/>
            <a:chOff x="4888912" y="602249"/>
            <a:chExt cx="3995685" cy="1356787"/>
          </a:xfrm>
        </p:grpSpPr>
        <p:grpSp>
          <p:nvGrpSpPr>
            <p:cNvPr id="83" name="组合 82">
              <a:extLst>
                <a:ext uri="{FF2B5EF4-FFF2-40B4-BE49-F238E27FC236}">
                  <a16:creationId xmlns:a16="http://schemas.microsoft.com/office/drawing/2014/main" id="{FD5571B5-0802-45A7-A7BA-1281DD177A74}"/>
                </a:ext>
              </a:extLst>
            </p:cNvPr>
            <p:cNvGrpSpPr/>
            <p:nvPr/>
          </p:nvGrpSpPr>
          <p:grpSpPr>
            <a:xfrm>
              <a:off x="5410301" y="879248"/>
              <a:ext cx="3474296" cy="1048678"/>
              <a:chOff x="2555131" y="3560323"/>
              <a:chExt cx="4708188" cy="1985835"/>
            </a:xfrm>
          </p:grpSpPr>
          <p:sp>
            <p:nvSpPr>
              <p:cNvPr id="90" name="矩形 89">
                <a:extLst>
                  <a:ext uri="{FF2B5EF4-FFF2-40B4-BE49-F238E27FC236}">
                    <a16:creationId xmlns:a16="http://schemas.microsoft.com/office/drawing/2014/main" id="{E0789F23-93B5-44D6-A910-31DA89568B9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0.378</a:t>
                </a:r>
                <a:endParaRPr lang="zh-CN" altLang="en-US" sz="1000" b="1" dirty="0">
                  <a:solidFill>
                    <a:srgbClr val="FF0000"/>
                  </a:solidFill>
                  <a:highlight>
                    <a:srgbClr val="00FF00"/>
                  </a:highlight>
                </a:endParaRPr>
              </a:p>
            </p:txBody>
          </p:sp>
          <p:sp>
            <p:nvSpPr>
              <p:cNvPr id="91" name="矩形 90">
                <a:extLst>
                  <a:ext uri="{FF2B5EF4-FFF2-40B4-BE49-F238E27FC236}">
                    <a16:creationId xmlns:a16="http://schemas.microsoft.com/office/drawing/2014/main" id="{FECD03A4-4D11-4DD1-89DE-6D863899FBA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92" name="矩形 91">
                <a:extLst>
                  <a:ext uri="{FF2B5EF4-FFF2-40B4-BE49-F238E27FC236}">
                    <a16:creationId xmlns:a16="http://schemas.microsoft.com/office/drawing/2014/main" id="{FA28D8BD-2908-4C06-B063-B2F47E7FDF6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93" name="矩形 92">
                <a:extLst>
                  <a:ext uri="{FF2B5EF4-FFF2-40B4-BE49-F238E27FC236}">
                    <a16:creationId xmlns:a16="http://schemas.microsoft.com/office/drawing/2014/main" id="{938210A4-879B-47FB-8057-940F84F61DBF}"/>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94" name="矩形 93">
                <a:extLst>
                  <a:ext uri="{FF2B5EF4-FFF2-40B4-BE49-F238E27FC236}">
                    <a16:creationId xmlns:a16="http://schemas.microsoft.com/office/drawing/2014/main" id="{DF4C26CC-77DA-4434-BB08-4C10D1E1556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95" name="矩形 94">
                <a:extLst>
                  <a:ext uri="{FF2B5EF4-FFF2-40B4-BE49-F238E27FC236}">
                    <a16:creationId xmlns:a16="http://schemas.microsoft.com/office/drawing/2014/main" id="{9A3984AE-EA94-42C9-80CB-76637B14FF4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0.035</a:t>
                </a:r>
                <a:endParaRPr lang="zh-CN" altLang="en-US" sz="1000" b="1" dirty="0">
                  <a:solidFill>
                    <a:srgbClr val="FF0000"/>
                  </a:solidFill>
                  <a:highlight>
                    <a:srgbClr val="00FF00"/>
                  </a:highlight>
                </a:endParaRPr>
              </a:p>
            </p:txBody>
          </p:sp>
          <p:sp>
            <p:nvSpPr>
              <p:cNvPr id="96" name="矩形 95">
                <a:extLst>
                  <a:ext uri="{FF2B5EF4-FFF2-40B4-BE49-F238E27FC236}">
                    <a16:creationId xmlns:a16="http://schemas.microsoft.com/office/drawing/2014/main" id="{0872ED7A-FC73-4DCF-8DF0-1811883E989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97" name="矩形 96">
                <a:extLst>
                  <a:ext uri="{FF2B5EF4-FFF2-40B4-BE49-F238E27FC236}">
                    <a16:creationId xmlns:a16="http://schemas.microsoft.com/office/drawing/2014/main" id="{EAF0FA75-B5E2-4E4E-B655-6929FA4FC3E2}"/>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0.01</a:t>
                </a:r>
                <a:endParaRPr lang="zh-CN" altLang="en-US" sz="1000" b="1" dirty="0">
                  <a:solidFill>
                    <a:srgbClr val="FF0000"/>
                  </a:solidFill>
                  <a:highlight>
                    <a:srgbClr val="00FF00"/>
                  </a:highlight>
                </a:endParaRPr>
              </a:p>
            </p:txBody>
          </p:sp>
          <p:sp>
            <p:nvSpPr>
              <p:cNvPr id="98" name="矩形 97">
                <a:extLst>
                  <a:ext uri="{FF2B5EF4-FFF2-40B4-BE49-F238E27FC236}">
                    <a16:creationId xmlns:a16="http://schemas.microsoft.com/office/drawing/2014/main" id="{E006CC54-49B5-4B03-9A60-F5D60AE1C18F}"/>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99" name="直接箭头连接符 98">
                <a:extLst>
                  <a:ext uri="{FF2B5EF4-FFF2-40B4-BE49-F238E27FC236}">
                    <a16:creationId xmlns:a16="http://schemas.microsoft.com/office/drawing/2014/main" id="{13302F3A-860F-4FD7-B2FF-13349AA91358}"/>
                  </a:ext>
                </a:extLst>
              </p:cNvPr>
              <p:cNvCxnSpPr>
                <a:cxnSpLocks/>
                <a:stCxn id="90" idx="3"/>
                <a:endCxn id="9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0" name="直接箭头连接符 99">
                <a:extLst>
                  <a:ext uri="{FF2B5EF4-FFF2-40B4-BE49-F238E27FC236}">
                    <a16:creationId xmlns:a16="http://schemas.microsoft.com/office/drawing/2014/main" id="{93B58689-6C89-40F4-9D0E-1097506AF5D3}"/>
                  </a:ext>
                </a:extLst>
              </p:cNvPr>
              <p:cNvCxnSpPr>
                <a:cxnSpLocks/>
                <a:stCxn id="91" idx="3"/>
                <a:endCxn id="9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1" name="直接箭头连接符 100">
                <a:extLst>
                  <a:ext uri="{FF2B5EF4-FFF2-40B4-BE49-F238E27FC236}">
                    <a16:creationId xmlns:a16="http://schemas.microsoft.com/office/drawing/2014/main" id="{D3AD4D30-63E1-41FE-9BE0-06C2069957F5}"/>
                  </a:ext>
                </a:extLst>
              </p:cNvPr>
              <p:cNvCxnSpPr>
                <a:cxnSpLocks/>
                <a:stCxn id="93" idx="3"/>
                <a:endCxn id="9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直接箭头连接符 101">
                <a:extLst>
                  <a:ext uri="{FF2B5EF4-FFF2-40B4-BE49-F238E27FC236}">
                    <a16:creationId xmlns:a16="http://schemas.microsoft.com/office/drawing/2014/main" id="{5FB155F2-4987-4C2F-8104-D28B8B8E2F0B}"/>
                  </a:ext>
                </a:extLst>
              </p:cNvPr>
              <p:cNvCxnSpPr>
                <a:cxnSpLocks/>
                <a:stCxn id="95" idx="3"/>
                <a:endCxn id="9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直接箭头连接符 102">
                <a:extLst>
                  <a:ext uri="{FF2B5EF4-FFF2-40B4-BE49-F238E27FC236}">
                    <a16:creationId xmlns:a16="http://schemas.microsoft.com/office/drawing/2014/main" id="{3A2E838B-2546-4837-B712-55ECF2865507}"/>
                  </a:ext>
                </a:extLst>
              </p:cNvPr>
              <p:cNvCxnSpPr>
                <a:cxnSpLocks/>
                <a:stCxn id="94" idx="3"/>
                <a:endCxn id="9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直接箭头连接符 103">
                <a:extLst>
                  <a:ext uri="{FF2B5EF4-FFF2-40B4-BE49-F238E27FC236}">
                    <a16:creationId xmlns:a16="http://schemas.microsoft.com/office/drawing/2014/main" id="{0CC3B900-22FC-4B5C-868E-307F80B90632}"/>
                  </a:ext>
                </a:extLst>
              </p:cNvPr>
              <p:cNvCxnSpPr>
                <a:cxnSpLocks/>
                <a:stCxn id="98" idx="3"/>
                <a:endCxn id="9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直接箭头连接符 104">
                <a:extLst>
                  <a:ext uri="{FF2B5EF4-FFF2-40B4-BE49-F238E27FC236}">
                    <a16:creationId xmlns:a16="http://schemas.microsoft.com/office/drawing/2014/main" id="{545E5E9E-2288-4FCA-A9AC-C37D870D6FD5}"/>
                  </a:ext>
                </a:extLst>
              </p:cNvPr>
              <p:cNvCxnSpPr>
                <a:cxnSpLocks/>
                <a:stCxn id="90" idx="3"/>
                <a:endCxn id="9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0989A9CA-D786-4DEF-A300-218AE385CA88}"/>
                  </a:ext>
                </a:extLst>
              </p:cNvPr>
              <p:cNvCxnSpPr>
                <a:cxnSpLocks/>
                <a:stCxn id="95" idx="3"/>
                <a:endCxn id="9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63C46D1B-4C41-4D42-915F-904613D8D9A7}"/>
                  </a:ext>
                </a:extLst>
              </p:cNvPr>
              <p:cNvCxnSpPr>
                <a:cxnSpLocks/>
                <a:stCxn id="91" idx="3"/>
                <a:endCxn id="9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FA7B66CA-479B-4AF9-A07C-627A2C33F949}"/>
                  </a:ext>
                </a:extLst>
              </p:cNvPr>
              <p:cNvCxnSpPr>
                <a:cxnSpLocks/>
                <a:stCxn id="93" idx="3"/>
                <a:endCxn id="9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直接箭头连接符 108">
                <a:extLst>
                  <a:ext uri="{FF2B5EF4-FFF2-40B4-BE49-F238E27FC236}">
                    <a16:creationId xmlns:a16="http://schemas.microsoft.com/office/drawing/2014/main" id="{4333F479-03A1-429D-8851-BE4CF4227C5A}"/>
                  </a:ext>
                </a:extLst>
              </p:cNvPr>
              <p:cNvCxnSpPr>
                <a:cxnSpLocks/>
                <a:stCxn id="93" idx="3"/>
                <a:endCxn id="9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0" name="直接箭头连接符 109">
                <a:extLst>
                  <a:ext uri="{FF2B5EF4-FFF2-40B4-BE49-F238E27FC236}">
                    <a16:creationId xmlns:a16="http://schemas.microsoft.com/office/drawing/2014/main" id="{7504ED0B-5E0B-415C-9E43-ABDBD874F9BF}"/>
                  </a:ext>
                </a:extLst>
              </p:cNvPr>
              <p:cNvCxnSpPr>
                <a:cxnSpLocks/>
                <a:stCxn id="9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直接箭头连接符 110">
                <a:extLst>
                  <a:ext uri="{FF2B5EF4-FFF2-40B4-BE49-F238E27FC236}">
                    <a16:creationId xmlns:a16="http://schemas.microsoft.com/office/drawing/2014/main" id="{3BEBE4B3-5724-4366-85C7-036C2ED06DFE}"/>
                  </a:ext>
                </a:extLst>
              </p:cNvPr>
              <p:cNvCxnSpPr>
                <a:cxnSpLocks/>
                <a:stCxn id="95" idx="3"/>
                <a:endCxn id="9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直接箭头连接符 111">
                <a:extLst>
                  <a:ext uri="{FF2B5EF4-FFF2-40B4-BE49-F238E27FC236}">
                    <a16:creationId xmlns:a16="http://schemas.microsoft.com/office/drawing/2014/main" id="{EC5C9203-5C5A-41AE-9702-770B332FD8A2}"/>
                  </a:ext>
                </a:extLst>
              </p:cNvPr>
              <p:cNvCxnSpPr>
                <a:cxnSpLocks/>
                <a:stCxn id="98" idx="3"/>
                <a:endCxn id="9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3" name="直接箭头连接符 112">
                <a:extLst>
                  <a:ext uri="{FF2B5EF4-FFF2-40B4-BE49-F238E27FC236}">
                    <a16:creationId xmlns:a16="http://schemas.microsoft.com/office/drawing/2014/main" id="{7357E1CD-7189-44B7-8CA8-868DC8806A75}"/>
                  </a:ext>
                </a:extLst>
              </p:cNvPr>
              <p:cNvCxnSpPr>
                <a:cxnSpLocks/>
                <a:stCxn id="90" idx="3"/>
                <a:endCxn id="9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直接箭头连接符 113">
                <a:extLst>
                  <a:ext uri="{FF2B5EF4-FFF2-40B4-BE49-F238E27FC236}">
                    <a16:creationId xmlns:a16="http://schemas.microsoft.com/office/drawing/2014/main" id="{AE968A1B-78C8-4FC8-9939-756A0E9DE3D2}"/>
                  </a:ext>
                </a:extLst>
              </p:cNvPr>
              <p:cNvCxnSpPr>
                <a:cxnSpLocks/>
                <a:stCxn id="94" idx="3"/>
                <a:endCxn id="9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5" name="直接箭头连接符 114">
                <a:extLst>
                  <a:ext uri="{FF2B5EF4-FFF2-40B4-BE49-F238E27FC236}">
                    <a16:creationId xmlns:a16="http://schemas.microsoft.com/office/drawing/2014/main" id="{668DB4BA-5CE2-4923-A9BE-4FD3A90D8D23}"/>
                  </a:ext>
                </a:extLst>
              </p:cNvPr>
              <p:cNvCxnSpPr>
                <a:cxnSpLocks/>
                <a:stCxn id="91" idx="3"/>
                <a:endCxn id="9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6" name="直接箭头连接符 115">
                <a:extLst>
                  <a:ext uri="{FF2B5EF4-FFF2-40B4-BE49-F238E27FC236}">
                    <a16:creationId xmlns:a16="http://schemas.microsoft.com/office/drawing/2014/main" id="{248C794C-D030-40BB-8FBE-524C869FE6A4}"/>
                  </a:ext>
                </a:extLst>
              </p:cNvPr>
              <p:cNvCxnSpPr>
                <a:cxnSpLocks/>
                <a:stCxn id="98" idx="3"/>
                <a:endCxn id="9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84" name="文本框 83">
              <a:extLst>
                <a:ext uri="{FF2B5EF4-FFF2-40B4-BE49-F238E27FC236}">
                  <a16:creationId xmlns:a16="http://schemas.microsoft.com/office/drawing/2014/main" id="{F58AB64B-075E-462B-8924-43EE9243339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85" name="文本框 84">
              <a:extLst>
                <a:ext uri="{FF2B5EF4-FFF2-40B4-BE49-F238E27FC236}">
                  <a16:creationId xmlns:a16="http://schemas.microsoft.com/office/drawing/2014/main" id="{E443F3A1-3012-4000-BF51-922F1B3089D0}"/>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86" name="文本框 85">
              <a:extLst>
                <a:ext uri="{FF2B5EF4-FFF2-40B4-BE49-F238E27FC236}">
                  <a16:creationId xmlns:a16="http://schemas.microsoft.com/office/drawing/2014/main" id="{CBDBA9CB-4CE5-464F-8EB0-C5AD294235AF}"/>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87" name="文本框 86">
              <a:extLst>
                <a:ext uri="{FF2B5EF4-FFF2-40B4-BE49-F238E27FC236}">
                  <a16:creationId xmlns:a16="http://schemas.microsoft.com/office/drawing/2014/main" id="{4D0DECA8-47F3-4D94-BE4E-E3B8C383D6F9}"/>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88" name="文本框 87">
              <a:extLst>
                <a:ext uri="{FF2B5EF4-FFF2-40B4-BE49-F238E27FC236}">
                  <a16:creationId xmlns:a16="http://schemas.microsoft.com/office/drawing/2014/main" id="{58A79C3A-CC63-41E7-B056-045B5211EECB}"/>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89" name="文本框 88">
              <a:extLst>
                <a:ext uri="{FF2B5EF4-FFF2-40B4-BE49-F238E27FC236}">
                  <a16:creationId xmlns:a16="http://schemas.microsoft.com/office/drawing/2014/main" id="{1F6BF2DF-BC71-4496-A156-2EE50172C6CE}"/>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p:cxnSp>
        <p:nvCxnSpPr>
          <p:cNvPr id="125" name="直接箭头连接符 124">
            <a:extLst>
              <a:ext uri="{FF2B5EF4-FFF2-40B4-BE49-F238E27FC236}">
                <a16:creationId xmlns:a16="http://schemas.microsoft.com/office/drawing/2014/main" id="{5A9B2EEA-822F-4101-BFBB-19E19A800F52}"/>
              </a:ext>
            </a:extLst>
          </p:cNvPr>
          <p:cNvCxnSpPr>
            <a:cxnSpLocks/>
            <a:stCxn id="97" idx="1"/>
          </p:cNvCxnSpPr>
          <p:nvPr/>
        </p:nvCxnSpPr>
        <p:spPr>
          <a:xfrm flipH="1" flipV="1">
            <a:off x="3312989" y="3165645"/>
            <a:ext cx="943912" cy="41315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549BFD-A191-469B-AD1A-3A5CB5BE097E}"/>
              </a:ext>
            </a:extLst>
          </p:cNvPr>
          <p:cNvCxnSpPr>
            <a:cxnSpLocks/>
            <a:stCxn id="95" idx="1"/>
            <a:endCxn id="90" idx="3"/>
          </p:cNvCxnSpPr>
          <p:nvPr/>
        </p:nvCxnSpPr>
        <p:spPr>
          <a:xfrm flipH="1" flipV="1">
            <a:off x="1600227" y="2741965"/>
            <a:ext cx="1041568" cy="420743"/>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FCF37F97-154E-45D1-BBB9-EA237A1634FC}"/>
              </a:ext>
            </a:extLst>
          </p:cNvPr>
          <p:cNvSpPr txBox="1"/>
          <p:nvPr/>
        </p:nvSpPr>
        <p:spPr>
          <a:xfrm>
            <a:off x="356511" y="4243649"/>
            <a:ext cx="6335389" cy="1200329"/>
          </a:xfrm>
          <a:prstGeom prst="rect">
            <a:avLst/>
          </a:prstGeom>
          <a:noFill/>
        </p:spPr>
        <p:txBody>
          <a:bodyPr wrap="none" rtlCol="0">
            <a:spAutoFit/>
          </a:bodyPr>
          <a:lstStyle/>
          <a:p>
            <a:r>
              <a:rPr lang="zh-CN" altLang="en-US" sz="2400" dirty="0"/>
              <a:t>因此，观测值序列：“</a:t>
            </a:r>
            <a:r>
              <a:rPr lang="zh-CN" altLang="en-US" sz="2400" dirty="0">
                <a:solidFill>
                  <a:srgbClr val="00FF00"/>
                </a:solidFill>
              </a:rPr>
              <a:t>干燥，潮湿，湿透</a:t>
            </a:r>
            <a:r>
              <a:rPr lang="zh-CN" altLang="en-US" sz="2400" dirty="0"/>
              <a:t>” </a:t>
            </a:r>
            <a:endParaRPr lang="en-US" altLang="zh-CN" sz="2400" dirty="0"/>
          </a:p>
          <a:p>
            <a:endParaRPr lang="en-US" altLang="zh-CN" sz="2400" dirty="0"/>
          </a:p>
          <a:p>
            <a:r>
              <a:rPr lang="zh-CN" altLang="en-US" sz="2400" dirty="0"/>
              <a:t>对应的 最优状态序列为：“</a:t>
            </a:r>
            <a:r>
              <a:rPr lang="zh-CN" altLang="en-US" sz="2400" dirty="0">
                <a:solidFill>
                  <a:srgbClr val="00FF00"/>
                </a:solidFill>
              </a:rPr>
              <a:t>晴朗，多云，下雨</a:t>
            </a:r>
            <a:r>
              <a:rPr lang="zh-CN" altLang="en-US" sz="2400" dirty="0"/>
              <a:t>”</a:t>
            </a:r>
          </a:p>
        </p:txBody>
      </p:sp>
      <p:pic>
        <p:nvPicPr>
          <p:cNvPr id="134" name="图片 133">
            <a:extLst>
              <a:ext uri="{FF2B5EF4-FFF2-40B4-BE49-F238E27FC236}">
                <a16:creationId xmlns:a16="http://schemas.microsoft.com/office/drawing/2014/main" id="{9971DE2D-3701-42B5-92D3-10CDF5B1584A}"/>
              </a:ext>
            </a:extLst>
          </p:cNvPr>
          <p:cNvPicPr>
            <a:picLocks noChangeAspect="1"/>
          </p:cNvPicPr>
          <p:nvPr/>
        </p:nvPicPr>
        <p:blipFill>
          <a:blip r:embed="rId5"/>
          <a:stretch>
            <a:fillRect/>
          </a:stretch>
        </p:blipFill>
        <p:spPr>
          <a:xfrm>
            <a:off x="6691900" y="2308599"/>
            <a:ext cx="5258563" cy="2979558"/>
          </a:xfrm>
          <a:prstGeom prst="rect">
            <a:avLst/>
          </a:prstGeom>
        </p:spPr>
      </p:pic>
    </p:spTree>
    <p:extLst>
      <p:ext uri="{BB962C8B-B14F-4D97-AF65-F5344CB8AC3E}">
        <p14:creationId xmlns:p14="http://schemas.microsoft.com/office/powerpoint/2010/main" val="358057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a:xfrm>
            <a:off x="680321" y="2336873"/>
            <a:ext cx="10694556" cy="1327212"/>
          </a:xfrm>
        </p:spPr>
        <p:txBody>
          <a:bodyPr/>
          <a:lstStyle/>
          <a:p>
            <a:pPr marL="457200" indent="-457200">
              <a:buFont typeface="+mj-lt"/>
              <a:buAutoNum type="arabicPeriod"/>
            </a:pPr>
            <a:endParaRPr lang="en-US" altLang="zh-CN" dirty="0"/>
          </a:p>
          <a:p>
            <a:pPr marL="457200" indent="-457200">
              <a:buFont typeface="+mj-lt"/>
              <a:buAutoNum type="arabicPeriod"/>
            </a:pPr>
            <a:endParaRPr lang="en-US" altLang="zh-CN" dirty="0"/>
          </a:p>
        </p:txBody>
      </p:sp>
      <p:sp>
        <p:nvSpPr>
          <p:cNvPr id="5" name="文本框 4">
            <a:extLst>
              <a:ext uri="{FF2B5EF4-FFF2-40B4-BE49-F238E27FC236}">
                <a16:creationId xmlns:a16="http://schemas.microsoft.com/office/drawing/2014/main" id="{BB4CA40F-386F-4303-914A-99448724A940}"/>
              </a:ext>
            </a:extLst>
          </p:cNvPr>
          <p:cNvSpPr txBox="1"/>
          <p:nvPr/>
        </p:nvSpPr>
        <p:spPr>
          <a:xfrm>
            <a:off x="392041" y="2186757"/>
            <a:ext cx="11271116" cy="646331"/>
          </a:xfrm>
          <a:prstGeom prst="rect">
            <a:avLst/>
          </a:prstGeom>
          <a:noFill/>
        </p:spPr>
        <p:txBody>
          <a:bodyPr wrap="square">
            <a:spAutoFit/>
          </a:bodyPr>
          <a:lstStyle/>
          <a:p>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使得该序列出现的概率最大？鲍姆</a:t>
            </a:r>
            <a:r>
              <a:rPr lang="en-US" altLang="zh-CN" dirty="0"/>
              <a:t>-</a:t>
            </a:r>
            <a:r>
              <a:rPr lang="zh-CN" altLang="en-US" dirty="0"/>
              <a:t>韦尔奇算法  </a:t>
            </a:r>
            <a:r>
              <a:rPr lang="en-US" altLang="zh-CN" dirty="0"/>
              <a:t>(Baum-Welch Algorithm) </a:t>
            </a:r>
          </a:p>
          <a:p>
            <a:pPr marL="0" indent="0">
              <a:buNone/>
            </a:pPr>
            <a:endParaRPr lang="en-US" altLang="zh-CN" dirty="0"/>
          </a:p>
        </p:txBody>
      </p:sp>
      <p:sp>
        <p:nvSpPr>
          <p:cNvPr id="8" name="文本框 7">
            <a:extLst>
              <a:ext uri="{FF2B5EF4-FFF2-40B4-BE49-F238E27FC236}">
                <a16:creationId xmlns:a16="http://schemas.microsoft.com/office/drawing/2014/main" id="{D482FDB6-7567-4231-9C23-64119ACD0896}"/>
              </a:ext>
            </a:extLst>
          </p:cNvPr>
          <p:cNvSpPr txBox="1"/>
          <p:nvPr/>
        </p:nvSpPr>
        <p:spPr>
          <a:xfrm>
            <a:off x="460441" y="3429000"/>
            <a:ext cx="10823644" cy="2339102"/>
          </a:xfrm>
          <a:prstGeom prst="rect">
            <a:avLst/>
          </a:prstGeom>
          <a:noFill/>
        </p:spPr>
        <p:txBody>
          <a:bodyPr wrap="square">
            <a:spAutoFit/>
          </a:bodyPr>
          <a:lstStyle/>
          <a:p>
            <a:r>
              <a:rPr lang="zh-CN" altLang="en-US" sz="2800" dirty="0"/>
              <a:t>最大期望算法（</a:t>
            </a:r>
            <a:r>
              <a:rPr lang="en-US" altLang="zh-CN" sz="2800" dirty="0"/>
              <a:t>Expectation-Maximization algorithm, EM</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b="1" dirty="0"/>
              <a:t>Baum-Welch</a:t>
            </a:r>
            <a:r>
              <a:rPr lang="zh-CN" altLang="en-US" b="1" dirty="0"/>
              <a:t>算法是</a:t>
            </a:r>
            <a:r>
              <a:rPr lang="en-US" altLang="zh-CN" b="1" dirty="0"/>
              <a:t>EM</a:t>
            </a:r>
            <a:r>
              <a:rPr lang="zh-CN" altLang="en-US" b="1" dirty="0"/>
              <a:t>算法的特例之一</a:t>
            </a:r>
            <a:endParaRPr lang="en-US" altLang="zh-CN" sz="1800" b="1" dirty="0"/>
          </a:p>
          <a:p>
            <a:pPr marL="285750" indent="-285750">
              <a:buFont typeface="Arial" panose="020B0604020202020204" pitchFamily="34" charset="0"/>
              <a:buChar char="•"/>
            </a:pPr>
            <a:r>
              <a:rPr lang="zh-CN" altLang="en-US" dirty="0"/>
              <a:t>通过迭代进行极大似然估计（</a:t>
            </a:r>
            <a:r>
              <a:rPr lang="en-US" altLang="zh-CN" dirty="0"/>
              <a:t>MLE</a:t>
            </a:r>
            <a:r>
              <a:rPr lang="zh-CN" altLang="en-US" dirty="0"/>
              <a:t>）的优化算法</a:t>
            </a:r>
            <a:endParaRPr lang="en-US" altLang="zh-CN" dirty="0"/>
          </a:p>
          <a:p>
            <a:pPr marL="285750" indent="-285750">
              <a:buFont typeface="Arial" panose="020B0604020202020204" pitchFamily="34" charset="0"/>
              <a:buChar char="•"/>
            </a:pPr>
            <a:r>
              <a:rPr lang="zh-CN" altLang="en-US" dirty="0"/>
              <a:t>由</a:t>
            </a:r>
            <a:r>
              <a:rPr lang="en-US" altLang="zh-CN" dirty="0"/>
              <a:t>E</a:t>
            </a:r>
            <a:r>
              <a:rPr lang="zh-CN" altLang="en-US" dirty="0"/>
              <a:t>步（</a:t>
            </a:r>
            <a:r>
              <a:rPr lang="en-US" altLang="zh-CN" dirty="0"/>
              <a:t>Expectation step</a:t>
            </a:r>
            <a:r>
              <a:rPr lang="zh-CN" altLang="en-US" dirty="0"/>
              <a:t>）和</a:t>
            </a:r>
            <a:r>
              <a:rPr lang="en-US" altLang="zh-CN" dirty="0"/>
              <a:t>M</a:t>
            </a:r>
            <a:r>
              <a:rPr lang="zh-CN" altLang="en-US" dirty="0"/>
              <a:t>步（</a:t>
            </a:r>
            <a:r>
              <a:rPr lang="en-US" altLang="zh-CN" dirty="0"/>
              <a:t>Maximization step</a:t>
            </a:r>
            <a:r>
              <a:rPr lang="zh-CN" altLang="en-US" dirty="0"/>
              <a:t>）交替组成</a:t>
            </a:r>
            <a:endParaRPr lang="en-US" altLang="zh-CN" dirty="0"/>
          </a:p>
          <a:p>
            <a:pPr marL="285750" indent="-285750">
              <a:buFont typeface="Arial" panose="020B0604020202020204" pitchFamily="34" charset="0"/>
              <a:buChar char="•"/>
            </a:pPr>
            <a:r>
              <a:rPr lang="zh-CN" altLang="en-US" dirty="0"/>
              <a:t>算法的收敛性可以确保迭代至少逼近局部极大值</a:t>
            </a:r>
            <a:endParaRPr lang="en-US" altLang="zh-CN" dirty="0"/>
          </a:p>
          <a:p>
            <a:pPr marL="285750" indent="-285750">
              <a:buFont typeface="Arial" panose="020B0604020202020204" pitchFamily="34" charset="0"/>
              <a:buChar char="•"/>
            </a:pPr>
            <a:r>
              <a:rPr lang="zh-CN" altLang="en-US" dirty="0"/>
              <a:t>可应用于</a:t>
            </a:r>
            <a:r>
              <a:rPr lang="zh-CN" altLang="en-US" b="1" dirty="0"/>
              <a:t>隐马尔可夫模型（</a:t>
            </a:r>
            <a:r>
              <a:rPr lang="en-US" altLang="zh-CN" b="1" dirty="0"/>
              <a:t>HMM</a:t>
            </a:r>
            <a:r>
              <a:rPr lang="zh-CN" altLang="en-US" b="1" dirty="0"/>
              <a:t>）的参数估计</a:t>
            </a:r>
            <a:endParaRPr lang="en-US" altLang="zh-CN" b="1" dirty="0"/>
          </a:p>
        </p:txBody>
      </p:sp>
    </p:spTree>
    <p:extLst>
      <p:ext uri="{BB962C8B-B14F-4D97-AF65-F5344CB8AC3E}">
        <p14:creationId xmlns:p14="http://schemas.microsoft.com/office/powerpoint/2010/main" val="716506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4A041-1B5B-41BE-8B54-F4B31986046F}"/>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1B39AB03-9D26-4F2B-9004-B4BEA04EC8EE}"/>
              </a:ext>
            </a:extLst>
          </p:cNvPr>
          <p:cNvSpPr>
            <a:spLocks noGrp="1"/>
          </p:cNvSpPr>
          <p:nvPr>
            <p:ph idx="1"/>
          </p:nvPr>
        </p:nvSpPr>
        <p:spPr>
          <a:xfrm>
            <a:off x="680321" y="2336873"/>
            <a:ext cx="7977296" cy="1080938"/>
          </a:xfrm>
        </p:spPr>
        <p:txBody>
          <a:bodyPr>
            <a:normAutofit fontScale="92500" lnSpcReduction="20000"/>
          </a:bodyPr>
          <a:lstStyle/>
          <a:p>
            <a:pPr marL="0" indent="0">
              <a:buNone/>
            </a:pPr>
            <a:r>
              <a:rPr lang="zh-CN" altLang="en-US" dirty="0"/>
              <a:t>假设有两枚硬币</a:t>
            </a:r>
            <a:r>
              <a:rPr lang="en-US" altLang="zh-CN" dirty="0"/>
              <a:t>1</a:t>
            </a:r>
            <a:r>
              <a:rPr lang="zh-CN" altLang="en-US" dirty="0"/>
              <a:t>和</a:t>
            </a:r>
            <a:r>
              <a:rPr lang="en-US" altLang="zh-CN" dirty="0"/>
              <a:t>2</a:t>
            </a:r>
            <a:r>
              <a:rPr lang="zh-CN" altLang="en-US" dirty="0"/>
              <a:t>，随机抛掷后</a:t>
            </a:r>
            <a:r>
              <a:rPr lang="zh-CN" altLang="en-US" u="sng" dirty="0">
                <a:highlight>
                  <a:srgbClr val="000080"/>
                </a:highlight>
              </a:rPr>
              <a:t>正面朝上概率</a:t>
            </a:r>
            <a:r>
              <a:rPr lang="zh-CN" altLang="en-US" dirty="0">
                <a:highlight>
                  <a:srgbClr val="000080"/>
                </a:highlight>
              </a:rPr>
              <a:t>分别为</a:t>
            </a:r>
            <a:r>
              <a:rPr lang="en-US" altLang="zh-CN" dirty="0">
                <a:highlight>
                  <a:srgbClr val="000080"/>
                </a:highlight>
              </a:rPr>
              <a:t>P1</a:t>
            </a:r>
            <a:r>
              <a:rPr lang="zh-CN" altLang="en-US" dirty="0">
                <a:highlight>
                  <a:srgbClr val="000080"/>
                </a:highlight>
              </a:rPr>
              <a:t>，</a:t>
            </a:r>
            <a:r>
              <a:rPr lang="en-US" altLang="zh-CN" dirty="0">
                <a:highlight>
                  <a:srgbClr val="000080"/>
                </a:highlight>
              </a:rPr>
              <a:t>P2</a:t>
            </a:r>
            <a:r>
              <a:rPr lang="zh-CN" altLang="en-US" dirty="0"/>
              <a:t>。</a:t>
            </a:r>
            <a:endParaRPr lang="en-US" altLang="zh-CN" dirty="0"/>
          </a:p>
          <a:p>
            <a:pPr marL="0" indent="0">
              <a:buNone/>
            </a:pPr>
            <a:r>
              <a:rPr lang="zh-CN" altLang="en-US" dirty="0"/>
              <a:t>为了估计这两个概率，做实验</a:t>
            </a:r>
            <a:r>
              <a:rPr lang="en-US" altLang="zh-CN" dirty="0"/>
              <a:t>:</a:t>
            </a:r>
          </a:p>
          <a:p>
            <a:pPr marL="0" indent="0">
              <a:buNone/>
            </a:pPr>
            <a:r>
              <a:rPr lang="zh-CN" altLang="en-US" dirty="0"/>
              <a:t>每次取一枚硬币，连掷</a:t>
            </a:r>
            <a:r>
              <a:rPr lang="en-US" altLang="zh-CN" dirty="0"/>
              <a:t>5</a:t>
            </a:r>
            <a:r>
              <a:rPr lang="zh-CN" altLang="en-US" dirty="0"/>
              <a:t>下，记录下结果，如下：</a:t>
            </a:r>
          </a:p>
        </p:txBody>
      </p:sp>
      <p:graphicFrame>
        <p:nvGraphicFramePr>
          <p:cNvPr id="4" name="表格 3">
            <a:extLst>
              <a:ext uri="{FF2B5EF4-FFF2-40B4-BE49-F238E27FC236}">
                <a16:creationId xmlns:a16="http://schemas.microsoft.com/office/drawing/2014/main" id="{8B154A36-C4E7-494C-AFAF-1F2F23204DC0}"/>
              </a:ext>
            </a:extLst>
          </p:cNvPr>
          <p:cNvGraphicFramePr>
            <a:graphicFrameLocks noGrp="1"/>
          </p:cNvGraphicFramePr>
          <p:nvPr>
            <p:extLst>
              <p:ext uri="{D42A27DB-BD31-4B8C-83A1-F6EECF244321}">
                <p14:modId xmlns:p14="http://schemas.microsoft.com/office/powerpoint/2010/main" val="3678418218"/>
              </p:ext>
            </p:extLst>
          </p:nvPr>
        </p:nvGraphicFramePr>
        <p:xfrm>
          <a:off x="841150" y="3440190"/>
          <a:ext cx="6595872" cy="2377440"/>
        </p:xfrm>
        <a:graphic>
          <a:graphicData uri="http://schemas.openxmlformats.org/drawingml/2006/table">
            <a:tbl>
              <a:tblPr/>
              <a:tblGrid>
                <a:gridCol w="2198624">
                  <a:extLst>
                    <a:ext uri="{9D8B030D-6E8A-4147-A177-3AD203B41FA5}">
                      <a16:colId xmlns:a16="http://schemas.microsoft.com/office/drawing/2014/main" val="1504058874"/>
                    </a:ext>
                  </a:extLst>
                </a:gridCol>
                <a:gridCol w="2198624">
                  <a:extLst>
                    <a:ext uri="{9D8B030D-6E8A-4147-A177-3AD203B41FA5}">
                      <a16:colId xmlns:a16="http://schemas.microsoft.com/office/drawing/2014/main" val="1758475822"/>
                    </a:ext>
                  </a:extLst>
                </a:gridCol>
                <a:gridCol w="2198624">
                  <a:extLst>
                    <a:ext uri="{9D8B030D-6E8A-4147-A177-3AD203B41FA5}">
                      <a16:colId xmlns:a16="http://schemas.microsoft.com/office/drawing/2014/main" val="60626546"/>
                    </a:ext>
                  </a:extLst>
                </a:gridCol>
              </a:tblGrid>
              <a:tr h="0">
                <a:tc>
                  <a:txBody>
                    <a:bodyPr/>
                    <a:lstStyle/>
                    <a:p>
                      <a:pPr algn="ctr" fontAlgn="ctr"/>
                      <a:r>
                        <a:rPr lang="zh-CN" altLang="en-US" b="1" dirty="0">
                          <a:solidFill>
                            <a:schemeClr val="bg1"/>
                          </a:solidFill>
                          <a:effectLst/>
                        </a:rPr>
                        <a:t>硬币</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b="1">
                          <a:solidFill>
                            <a:schemeClr val="bg1"/>
                          </a:solidFill>
                          <a:effectLst/>
                        </a:rPr>
                        <a:t>结果</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b="1">
                          <a:solidFill>
                            <a:schemeClr val="bg1"/>
                          </a:solidFill>
                          <a:effectLst/>
                        </a:rPr>
                        <a:t>统计</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226804324"/>
                  </a:ext>
                </a:extLst>
              </a:tr>
              <a:tr h="0">
                <a:tc>
                  <a:txBody>
                    <a:bodyPr/>
                    <a:lstStyle/>
                    <a:p>
                      <a:pPr algn="ctr" fontAlgn="ctr"/>
                      <a:r>
                        <a:rPr lang="en-US" altLang="zh-CN" dirty="0">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正正反正反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3</a:t>
                      </a:r>
                      <a:r>
                        <a:rPr lang="zh-CN" altLang="en-US">
                          <a:solidFill>
                            <a:schemeClr val="bg1"/>
                          </a:solidFill>
                          <a:effectLst/>
                        </a:rPr>
                        <a:t>正</a:t>
                      </a:r>
                      <a:r>
                        <a:rPr lang="en-US" altLang="zh-CN">
                          <a:solidFill>
                            <a:schemeClr val="bg1"/>
                          </a:solidFill>
                          <a:effectLst/>
                        </a:rPr>
                        <a:t>-2</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65514533"/>
                  </a:ext>
                </a:extLst>
              </a:tr>
              <a:tr h="0">
                <a:tc>
                  <a:txBody>
                    <a:bodyPr/>
                    <a:lstStyle/>
                    <a:p>
                      <a:pPr algn="ctr" fontAlgn="ctr"/>
                      <a:r>
                        <a:rPr lang="en-US" altLang="zh-CN">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反反正正反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2</a:t>
                      </a:r>
                      <a:r>
                        <a:rPr lang="zh-CN" altLang="en-US">
                          <a:solidFill>
                            <a:schemeClr val="bg1"/>
                          </a:solidFill>
                          <a:effectLst/>
                        </a:rPr>
                        <a:t>正</a:t>
                      </a:r>
                      <a:r>
                        <a:rPr lang="en-US" altLang="zh-CN">
                          <a:solidFill>
                            <a:schemeClr val="bg1"/>
                          </a:solidFill>
                          <a:effectLst/>
                        </a:rPr>
                        <a:t>-3</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76591433"/>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正反反反反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1</a:t>
                      </a:r>
                      <a:r>
                        <a:rPr lang="zh-CN" altLang="en-US" dirty="0">
                          <a:solidFill>
                            <a:schemeClr val="bg1"/>
                          </a:solidFill>
                          <a:effectLst/>
                        </a:rPr>
                        <a:t>正</a:t>
                      </a:r>
                      <a:r>
                        <a:rPr lang="en-US" altLang="zh-CN" dirty="0">
                          <a:solidFill>
                            <a:schemeClr val="bg1"/>
                          </a:solidFill>
                          <a:effectLst/>
                        </a:rPr>
                        <a:t>-4</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089458"/>
                  </a:ext>
                </a:extLst>
              </a:tr>
              <a:tr h="0">
                <a:tc>
                  <a:txBody>
                    <a:bodyPr/>
                    <a:lstStyle/>
                    <a:p>
                      <a:pPr algn="ctr" fontAlgn="ctr"/>
                      <a:r>
                        <a:rPr lang="en-US" altLang="zh-CN">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正反反正正</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3</a:t>
                      </a:r>
                      <a:r>
                        <a:rPr lang="zh-CN" altLang="en-US" dirty="0">
                          <a:solidFill>
                            <a:schemeClr val="bg1"/>
                          </a:solidFill>
                          <a:effectLst/>
                        </a:rPr>
                        <a:t>正</a:t>
                      </a:r>
                      <a:r>
                        <a:rPr lang="en-US" altLang="zh-CN" dirty="0">
                          <a:solidFill>
                            <a:schemeClr val="bg1"/>
                          </a:solidFill>
                          <a:effectLst/>
                        </a:rPr>
                        <a:t>-2</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76447488"/>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反正正反反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65691613"/>
                  </a:ext>
                </a:extLst>
              </a:tr>
            </a:tbl>
          </a:graphicData>
        </a:graphic>
      </p:graphicFrame>
      <p:sp>
        <p:nvSpPr>
          <p:cNvPr id="6" name="文本框 5">
            <a:extLst>
              <a:ext uri="{FF2B5EF4-FFF2-40B4-BE49-F238E27FC236}">
                <a16:creationId xmlns:a16="http://schemas.microsoft.com/office/drawing/2014/main" id="{AB5E887E-85D7-4AEC-B227-6B6F915B11E0}"/>
              </a:ext>
            </a:extLst>
          </p:cNvPr>
          <p:cNvSpPr txBox="1"/>
          <p:nvPr/>
        </p:nvSpPr>
        <p:spPr>
          <a:xfrm>
            <a:off x="7743218" y="6443112"/>
            <a:ext cx="4334756" cy="246221"/>
          </a:xfrm>
          <a:prstGeom prst="rect">
            <a:avLst/>
          </a:prstGeom>
          <a:noFill/>
        </p:spPr>
        <p:txBody>
          <a:bodyPr wrap="square">
            <a:spAutoFit/>
          </a:bodyPr>
          <a:lstStyle/>
          <a:p>
            <a:r>
              <a:rPr lang="en-US" altLang="zh-CN" sz="1000" dirty="0"/>
              <a:t>https://www.jianshu.com/p/1121509ac1dc</a:t>
            </a:r>
            <a:endParaRPr lang="zh-CN" altLang="en-US" sz="1000" dirty="0"/>
          </a:p>
        </p:txBody>
      </p:sp>
      <p:sp>
        <p:nvSpPr>
          <p:cNvPr id="8" name="文本框 7">
            <a:extLst>
              <a:ext uri="{FF2B5EF4-FFF2-40B4-BE49-F238E27FC236}">
                <a16:creationId xmlns:a16="http://schemas.microsoft.com/office/drawing/2014/main" id="{07E090F2-DEFF-483E-A835-E55A5C92678C}"/>
              </a:ext>
            </a:extLst>
          </p:cNvPr>
          <p:cNvSpPr txBox="1"/>
          <p:nvPr/>
        </p:nvSpPr>
        <p:spPr>
          <a:xfrm>
            <a:off x="841150" y="5919891"/>
            <a:ext cx="3048000" cy="646331"/>
          </a:xfrm>
          <a:prstGeom prst="rect">
            <a:avLst/>
          </a:prstGeom>
          <a:noFill/>
        </p:spPr>
        <p:txBody>
          <a:bodyPr wrap="square">
            <a:spAutoFit/>
          </a:bodyPr>
          <a:lstStyle/>
          <a:p>
            <a:r>
              <a:rPr lang="en-US" altLang="zh-CN" b="0" i="0" dirty="0">
                <a:effectLst/>
                <a:latin typeface="-apple-system"/>
              </a:rPr>
              <a:t>P1 = </a:t>
            </a:r>
            <a:r>
              <a:rPr lang="zh-CN" altLang="en-US" b="0" i="0" dirty="0">
                <a:effectLst/>
                <a:latin typeface="-apple-system"/>
              </a:rPr>
              <a:t>（</a:t>
            </a:r>
            <a:r>
              <a:rPr lang="en-US" altLang="zh-CN" b="0" i="0" dirty="0">
                <a:effectLst/>
                <a:latin typeface="-apple-system"/>
              </a:rPr>
              <a:t>3+1+2</a:t>
            </a:r>
            <a:r>
              <a:rPr lang="zh-CN" altLang="en-US" b="0" i="0" dirty="0">
                <a:effectLst/>
                <a:latin typeface="-apple-system"/>
              </a:rPr>
              <a:t>）</a:t>
            </a:r>
            <a:r>
              <a:rPr lang="en-US" altLang="zh-CN" b="0" i="0" dirty="0">
                <a:effectLst/>
                <a:latin typeface="-apple-system"/>
              </a:rPr>
              <a:t>/ 15 = 0.4</a:t>
            </a:r>
            <a:br>
              <a:rPr lang="en-US" altLang="zh-CN" dirty="0"/>
            </a:br>
            <a:r>
              <a:rPr lang="en-US" altLang="zh-CN" b="0" i="0" dirty="0">
                <a:effectLst/>
                <a:latin typeface="-apple-system"/>
              </a:rPr>
              <a:t>P2 = </a:t>
            </a:r>
            <a:r>
              <a:rPr lang="zh-CN" altLang="en-US" b="0" i="0" dirty="0">
                <a:effectLst/>
                <a:latin typeface="-apple-system"/>
              </a:rPr>
              <a:t>（</a:t>
            </a:r>
            <a:r>
              <a:rPr lang="en-US" altLang="zh-CN" b="0" i="0" dirty="0">
                <a:effectLst/>
                <a:latin typeface="-apple-system"/>
              </a:rPr>
              <a:t>2+3</a:t>
            </a:r>
            <a:r>
              <a:rPr lang="zh-CN" altLang="en-US" b="0" i="0" dirty="0">
                <a:effectLst/>
                <a:latin typeface="-apple-system"/>
              </a:rPr>
              <a:t>）     </a:t>
            </a:r>
            <a:r>
              <a:rPr lang="en-US" altLang="zh-CN" b="0" i="0" dirty="0">
                <a:effectLst/>
                <a:latin typeface="-apple-system"/>
              </a:rPr>
              <a:t>/10 = 0.5</a:t>
            </a:r>
            <a:endParaRPr lang="zh-CN" altLang="en-US" dirty="0"/>
          </a:p>
        </p:txBody>
      </p:sp>
      <p:pic>
        <p:nvPicPr>
          <p:cNvPr id="10" name="图片 9">
            <a:extLst>
              <a:ext uri="{FF2B5EF4-FFF2-40B4-BE49-F238E27FC236}">
                <a16:creationId xmlns:a16="http://schemas.microsoft.com/office/drawing/2014/main" id="{E460C33F-422A-46D1-AF0B-745D1B7658F2}"/>
              </a:ext>
            </a:extLst>
          </p:cNvPr>
          <p:cNvPicPr>
            <a:picLocks noChangeAspect="1"/>
          </p:cNvPicPr>
          <p:nvPr/>
        </p:nvPicPr>
        <p:blipFill>
          <a:blip r:embed="rId2"/>
          <a:stretch>
            <a:fillRect/>
          </a:stretch>
        </p:blipFill>
        <p:spPr>
          <a:xfrm>
            <a:off x="8921866" y="2270056"/>
            <a:ext cx="3029975" cy="3834716"/>
          </a:xfrm>
          <a:prstGeom prst="rect">
            <a:avLst/>
          </a:prstGeom>
        </p:spPr>
      </p:pic>
    </p:spTree>
    <p:extLst>
      <p:ext uri="{BB962C8B-B14F-4D97-AF65-F5344CB8AC3E}">
        <p14:creationId xmlns:p14="http://schemas.microsoft.com/office/powerpoint/2010/main" val="141092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2F7F8-008B-4589-B04F-D8B17AB99ED2}"/>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C1BC4FC-7F5B-4D69-928E-5BAE7BB80400}"/>
              </a:ext>
            </a:extLst>
          </p:cNvPr>
          <p:cNvSpPr>
            <a:spLocks noGrp="1"/>
          </p:cNvSpPr>
          <p:nvPr>
            <p:ph idx="1"/>
          </p:nvPr>
        </p:nvSpPr>
        <p:spPr>
          <a:xfrm>
            <a:off x="680320" y="2055863"/>
            <a:ext cx="9613861" cy="531317"/>
          </a:xfrm>
        </p:spPr>
        <p:txBody>
          <a:bodyPr/>
          <a:lstStyle/>
          <a:p>
            <a:pPr marL="0" indent="0">
              <a:buNone/>
            </a:pPr>
            <a:r>
              <a:rPr lang="zh-CN" altLang="en-US" dirty="0"/>
              <a:t>抹去每轮投掷时使用的硬币标记，如下：</a:t>
            </a:r>
          </a:p>
        </p:txBody>
      </p:sp>
      <p:pic>
        <p:nvPicPr>
          <p:cNvPr id="7" name="图片 6">
            <a:extLst>
              <a:ext uri="{FF2B5EF4-FFF2-40B4-BE49-F238E27FC236}">
                <a16:creationId xmlns:a16="http://schemas.microsoft.com/office/drawing/2014/main" id="{4A929E00-2297-4F31-8333-EEE369BD80AD}"/>
              </a:ext>
            </a:extLst>
          </p:cNvPr>
          <p:cNvPicPr>
            <a:picLocks noChangeAspect="1"/>
          </p:cNvPicPr>
          <p:nvPr/>
        </p:nvPicPr>
        <p:blipFill>
          <a:blip r:embed="rId2"/>
          <a:stretch>
            <a:fillRect/>
          </a:stretch>
        </p:blipFill>
        <p:spPr>
          <a:xfrm>
            <a:off x="791054" y="2516183"/>
            <a:ext cx="8230313" cy="2103302"/>
          </a:xfrm>
          <a:prstGeom prst="rect">
            <a:avLst/>
          </a:prstGeom>
        </p:spPr>
      </p:pic>
      <p:sp>
        <p:nvSpPr>
          <p:cNvPr id="9" name="文本框 8">
            <a:extLst>
              <a:ext uri="{FF2B5EF4-FFF2-40B4-BE49-F238E27FC236}">
                <a16:creationId xmlns:a16="http://schemas.microsoft.com/office/drawing/2014/main" id="{B095CCDE-A5E4-44E7-AA49-C2B8C322F155}"/>
              </a:ext>
            </a:extLst>
          </p:cNvPr>
          <p:cNvSpPr txBox="1"/>
          <p:nvPr/>
        </p:nvSpPr>
        <p:spPr>
          <a:xfrm>
            <a:off x="837104" y="4794104"/>
            <a:ext cx="6094902" cy="369332"/>
          </a:xfrm>
          <a:prstGeom prst="rect">
            <a:avLst/>
          </a:prstGeom>
          <a:noFill/>
        </p:spPr>
        <p:txBody>
          <a:bodyPr wrap="square">
            <a:spAutoFit/>
          </a:bodyPr>
          <a:lstStyle/>
          <a:p>
            <a:r>
              <a:rPr lang="zh-CN" altLang="en-US" dirty="0"/>
              <a:t>目标没变，还是估计</a:t>
            </a:r>
            <a:r>
              <a:rPr lang="en-US" altLang="zh-CN" dirty="0"/>
              <a:t>P1</a:t>
            </a:r>
            <a:r>
              <a:rPr lang="zh-CN" altLang="en-US" dirty="0"/>
              <a:t>和</a:t>
            </a:r>
            <a:r>
              <a:rPr lang="en-US" altLang="zh-CN" dirty="0"/>
              <a:t>P2</a:t>
            </a:r>
            <a:r>
              <a:rPr lang="zh-CN" altLang="en-US" dirty="0"/>
              <a:t>，要怎么做呢？</a:t>
            </a:r>
          </a:p>
        </p:txBody>
      </p:sp>
      <p:sp>
        <p:nvSpPr>
          <p:cNvPr id="11" name="文本框 10">
            <a:extLst>
              <a:ext uri="{FF2B5EF4-FFF2-40B4-BE49-F238E27FC236}">
                <a16:creationId xmlns:a16="http://schemas.microsoft.com/office/drawing/2014/main" id="{1AFEEDDB-17DE-44E3-A939-BA08BA99941C}"/>
              </a:ext>
            </a:extLst>
          </p:cNvPr>
          <p:cNvSpPr txBox="1"/>
          <p:nvPr/>
        </p:nvSpPr>
        <p:spPr>
          <a:xfrm>
            <a:off x="837104" y="5428984"/>
            <a:ext cx="3742380" cy="923330"/>
          </a:xfrm>
          <a:prstGeom prst="rect">
            <a:avLst/>
          </a:prstGeom>
          <a:noFill/>
        </p:spPr>
        <p:txBody>
          <a:bodyPr wrap="square">
            <a:spAutoFit/>
          </a:bodyPr>
          <a:lstStyle/>
          <a:p>
            <a:r>
              <a:rPr lang="zh-CN" altLang="en-US" dirty="0">
                <a:highlight>
                  <a:srgbClr val="000080"/>
                </a:highlight>
              </a:rPr>
              <a:t>随便</a:t>
            </a:r>
            <a:r>
              <a:rPr lang="zh-CN" altLang="en-US" dirty="0"/>
              <a:t>给</a:t>
            </a:r>
            <a:r>
              <a:rPr lang="en-US" altLang="zh-CN" dirty="0"/>
              <a:t>P1</a:t>
            </a:r>
            <a:r>
              <a:rPr lang="zh-CN" altLang="en-US" dirty="0"/>
              <a:t>和</a:t>
            </a:r>
            <a:r>
              <a:rPr lang="en-US" altLang="zh-CN" dirty="0"/>
              <a:t>P2</a:t>
            </a:r>
            <a:r>
              <a:rPr lang="zh-CN" altLang="en-US" dirty="0"/>
              <a:t>赋一个值，比如：</a:t>
            </a:r>
          </a:p>
          <a:p>
            <a:r>
              <a:rPr lang="en-US" altLang="zh-CN" dirty="0"/>
              <a:t>P1 = 0.2</a:t>
            </a:r>
          </a:p>
          <a:p>
            <a:r>
              <a:rPr lang="en-US" altLang="zh-CN" dirty="0"/>
              <a:t>P2 = 0.7</a:t>
            </a:r>
            <a:endParaRPr lang="zh-CN" altLang="en-US" dirty="0"/>
          </a:p>
        </p:txBody>
      </p:sp>
      <p:sp>
        <p:nvSpPr>
          <p:cNvPr id="13" name="文本框 12">
            <a:extLst>
              <a:ext uri="{FF2B5EF4-FFF2-40B4-BE49-F238E27FC236}">
                <a16:creationId xmlns:a16="http://schemas.microsoft.com/office/drawing/2014/main" id="{6455CA56-8687-4BE5-A407-23BCB3BA6DAE}"/>
              </a:ext>
            </a:extLst>
          </p:cNvPr>
          <p:cNvSpPr txBox="1"/>
          <p:nvPr/>
        </p:nvSpPr>
        <p:spPr>
          <a:xfrm>
            <a:off x="4906210" y="5428984"/>
            <a:ext cx="6918850" cy="923330"/>
          </a:xfrm>
          <a:prstGeom prst="rect">
            <a:avLst/>
          </a:prstGeom>
          <a:noFill/>
        </p:spPr>
        <p:txBody>
          <a:bodyPr wrap="square">
            <a:spAutoFit/>
          </a:bodyPr>
          <a:lstStyle/>
          <a:p>
            <a:r>
              <a:rPr lang="zh-CN" altLang="en-US" dirty="0"/>
              <a:t>第一轮抛掷最可能是哪个硬币。</a:t>
            </a:r>
            <a:endParaRPr lang="en-US" altLang="zh-CN" dirty="0"/>
          </a:p>
          <a:p>
            <a:r>
              <a:rPr lang="zh-CN" altLang="en-US" dirty="0"/>
              <a:t>如果是硬币</a:t>
            </a:r>
            <a:r>
              <a:rPr lang="en-US" altLang="zh-CN" dirty="0"/>
              <a:t>1</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0.2*0.2*0.2*0.8*0.8 = 0.00512</a:t>
            </a:r>
            <a:r>
              <a:rPr lang="zh-CN" altLang="en-US" dirty="0"/>
              <a:t>如果是硬币</a:t>
            </a:r>
            <a:r>
              <a:rPr lang="en-US" altLang="zh-CN" dirty="0"/>
              <a:t>2</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0.7*0.7*0.7*0.3*0.3 = 0.03087</a:t>
            </a:r>
            <a:endParaRPr lang="zh-CN" altLang="en-US" dirty="0"/>
          </a:p>
        </p:txBody>
      </p:sp>
    </p:spTree>
    <p:extLst>
      <p:ext uri="{BB962C8B-B14F-4D97-AF65-F5344CB8AC3E}">
        <p14:creationId xmlns:p14="http://schemas.microsoft.com/office/powerpoint/2010/main" val="177828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15A0D-2DBB-4B32-AF9D-7A90B8815685}"/>
              </a:ext>
            </a:extLst>
          </p:cNvPr>
          <p:cNvSpPr>
            <a:spLocks noGrp="1"/>
          </p:cNvSpPr>
          <p:nvPr>
            <p:ph type="title"/>
          </p:nvPr>
        </p:nvSpPr>
        <p:spPr/>
        <p:txBody>
          <a:bodyPr/>
          <a:lstStyle/>
          <a:p>
            <a:r>
              <a:rPr lang="en-US" altLang="zh-CN" dirty="0"/>
              <a:t>EM</a:t>
            </a:r>
            <a:r>
              <a:rPr lang="zh-CN" altLang="en-US" dirty="0"/>
              <a:t>初级版</a:t>
            </a:r>
          </a:p>
        </p:txBody>
      </p:sp>
      <p:sp>
        <p:nvSpPr>
          <p:cNvPr id="5" name="文本框 4">
            <a:extLst>
              <a:ext uri="{FF2B5EF4-FFF2-40B4-BE49-F238E27FC236}">
                <a16:creationId xmlns:a16="http://schemas.microsoft.com/office/drawing/2014/main" id="{AB84D548-FD10-4532-BA2E-5A5B206D4F84}"/>
              </a:ext>
            </a:extLst>
          </p:cNvPr>
          <p:cNvSpPr txBox="1"/>
          <p:nvPr/>
        </p:nvSpPr>
        <p:spPr>
          <a:xfrm>
            <a:off x="680321" y="2143487"/>
            <a:ext cx="6096000" cy="369332"/>
          </a:xfrm>
          <a:prstGeom prst="rect">
            <a:avLst/>
          </a:prstGeom>
          <a:noFill/>
        </p:spPr>
        <p:txBody>
          <a:bodyPr wrap="square">
            <a:spAutoFit/>
          </a:bodyPr>
          <a:lstStyle/>
          <a:p>
            <a:r>
              <a:rPr lang="zh-CN" altLang="en-US" dirty="0"/>
              <a:t>依次求出其他</a:t>
            </a:r>
            <a:r>
              <a:rPr lang="en-US" altLang="zh-CN" dirty="0"/>
              <a:t>4</a:t>
            </a:r>
            <a:r>
              <a:rPr lang="zh-CN" altLang="en-US" dirty="0"/>
              <a:t>轮中的相应概率。做成表格如下：</a:t>
            </a:r>
          </a:p>
        </p:txBody>
      </p:sp>
      <p:pic>
        <p:nvPicPr>
          <p:cNvPr id="7" name="图片 6">
            <a:extLst>
              <a:ext uri="{FF2B5EF4-FFF2-40B4-BE49-F238E27FC236}">
                <a16:creationId xmlns:a16="http://schemas.microsoft.com/office/drawing/2014/main" id="{80ABE59C-8153-452D-A68E-43AA88D1C7B1}"/>
              </a:ext>
            </a:extLst>
          </p:cNvPr>
          <p:cNvPicPr>
            <a:picLocks noChangeAspect="1"/>
          </p:cNvPicPr>
          <p:nvPr/>
        </p:nvPicPr>
        <p:blipFill>
          <a:blip r:embed="rId2"/>
          <a:stretch>
            <a:fillRect/>
          </a:stretch>
        </p:blipFill>
        <p:spPr>
          <a:xfrm>
            <a:off x="856034" y="2657398"/>
            <a:ext cx="8192210" cy="2118544"/>
          </a:xfrm>
          <a:prstGeom prst="rect">
            <a:avLst/>
          </a:prstGeom>
        </p:spPr>
      </p:pic>
      <p:sp>
        <p:nvSpPr>
          <p:cNvPr id="9" name="文本框 8">
            <a:extLst>
              <a:ext uri="{FF2B5EF4-FFF2-40B4-BE49-F238E27FC236}">
                <a16:creationId xmlns:a16="http://schemas.microsoft.com/office/drawing/2014/main" id="{2CCF9866-B13C-477E-AE9D-75ADFB72BA91}"/>
              </a:ext>
            </a:extLst>
          </p:cNvPr>
          <p:cNvSpPr txBox="1"/>
          <p:nvPr/>
        </p:nvSpPr>
        <p:spPr>
          <a:xfrm>
            <a:off x="856034" y="4920522"/>
            <a:ext cx="3190672" cy="1754326"/>
          </a:xfrm>
          <a:prstGeom prst="rect">
            <a:avLst/>
          </a:prstGeom>
          <a:noFill/>
        </p:spPr>
        <p:txBody>
          <a:bodyPr wrap="square">
            <a:spAutoFit/>
          </a:bodyPr>
          <a:lstStyle/>
          <a:p>
            <a:r>
              <a:rPr lang="zh-CN" altLang="en-US" dirty="0"/>
              <a:t>按照最大似然法则：</a:t>
            </a:r>
          </a:p>
          <a:p>
            <a:r>
              <a:rPr lang="zh-CN" altLang="en-US" dirty="0"/>
              <a:t>第</a:t>
            </a:r>
            <a:r>
              <a:rPr lang="en-US" altLang="zh-CN" dirty="0"/>
              <a:t>1</a:t>
            </a:r>
            <a:r>
              <a:rPr lang="zh-CN" altLang="en-US" dirty="0"/>
              <a:t>轮中最有可能的是硬币</a:t>
            </a:r>
            <a:r>
              <a:rPr lang="en-US" altLang="zh-CN" dirty="0"/>
              <a:t>2</a:t>
            </a:r>
          </a:p>
          <a:p>
            <a:r>
              <a:rPr lang="zh-CN" altLang="en-US" dirty="0"/>
              <a:t>第</a:t>
            </a:r>
            <a:r>
              <a:rPr lang="en-US" altLang="zh-CN" dirty="0"/>
              <a:t>2</a:t>
            </a:r>
            <a:r>
              <a:rPr lang="zh-CN" altLang="en-US" dirty="0"/>
              <a:t>轮中最有可能的是硬币</a:t>
            </a:r>
            <a:r>
              <a:rPr lang="en-US" altLang="zh-CN" dirty="0"/>
              <a:t>1</a:t>
            </a:r>
          </a:p>
          <a:p>
            <a:r>
              <a:rPr lang="zh-CN" altLang="en-US" dirty="0"/>
              <a:t>第</a:t>
            </a:r>
            <a:r>
              <a:rPr lang="en-US" altLang="zh-CN" dirty="0"/>
              <a:t>3</a:t>
            </a:r>
            <a:r>
              <a:rPr lang="zh-CN" altLang="en-US" dirty="0"/>
              <a:t>轮中最有可能的是硬币</a:t>
            </a:r>
            <a:r>
              <a:rPr lang="en-US" altLang="zh-CN" dirty="0"/>
              <a:t>1</a:t>
            </a:r>
          </a:p>
          <a:p>
            <a:r>
              <a:rPr lang="zh-CN" altLang="en-US" dirty="0"/>
              <a:t>第</a:t>
            </a:r>
            <a:r>
              <a:rPr lang="en-US" altLang="zh-CN" dirty="0"/>
              <a:t>4</a:t>
            </a:r>
            <a:r>
              <a:rPr lang="zh-CN" altLang="en-US" dirty="0"/>
              <a:t>轮中最有可能的是硬币</a:t>
            </a:r>
            <a:r>
              <a:rPr lang="en-US" altLang="zh-CN" dirty="0"/>
              <a:t>2</a:t>
            </a:r>
          </a:p>
          <a:p>
            <a:r>
              <a:rPr lang="zh-CN" altLang="en-US" dirty="0"/>
              <a:t>第</a:t>
            </a:r>
            <a:r>
              <a:rPr lang="en-US" altLang="zh-CN" dirty="0"/>
              <a:t>5</a:t>
            </a:r>
            <a:r>
              <a:rPr lang="zh-CN" altLang="en-US" dirty="0"/>
              <a:t>轮中最有可能的是硬币</a:t>
            </a:r>
            <a:r>
              <a:rPr lang="en-US" altLang="zh-CN" dirty="0"/>
              <a:t>1</a:t>
            </a:r>
            <a:endParaRPr lang="zh-CN" altLang="en-US" dirty="0"/>
          </a:p>
        </p:txBody>
      </p:sp>
      <p:sp>
        <p:nvSpPr>
          <p:cNvPr id="11" name="文本框 10">
            <a:extLst>
              <a:ext uri="{FF2B5EF4-FFF2-40B4-BE49-F238E27FC236}">
                <a16:creationId xmlns:a16="http://schemas.microsoft.com/office/drawing/2014/main" id="{66FE1C2C-3AC1-4D9D-AE1F-F6D8AE728B9D}"/>
              </a:ext>
            </a:extLst>
          </p:cNvPr>
          <p:cNvSpPr txBox="1"/>
          <p:nvPr/>
        </p:nvSpPr>
        <p:spPr>
          <a:xfrm>
            <a:off x="5097296" y="4925655"/>
            <a:ext cx="6096000" cy="1200329"/>
          </a:xfrm>
          <a:prstGeom prst="rect">
            <a:avLst/>
          </a:prstGeom>
          <a:noFill/>
        </p:spPr>
        <p:txBody>
          <a:bodyPr wrap="square">
            <a:spAutoFit/>
          </a:bodyPr>
          <a:lstStyle/>
          <a:p>
            <a:r>
              <a:rPr lang="zh-CN" altLang="en-US" dirty="0"/>
              <a:t>按照最大似然概率法则来估计新的</a:t>
            </a:r>
            <a:r>
              <a:rPr lang="en-US" altLang="zh-CN" dirty="0"/>
              <a:t>P1</a:t>
            </a:r>
            <a:r>
              <a:rPr lang="zh-CN" altLang="en-US" dirty="0"/>
              <a:t>和</a:t>
            </a:r>
            <a:r>
              <a:rPr lang="en-US" altLang="zh-CN" dirty="0"/>
              <a:t>P2</a:t>
            </a:r>
            <a:r>
              <a:rPr lang="zh-CN" altLang="en-US" dirty="0"/>
              <a:t>。</a:t>
            </a:r>
          </a:p>
          <a:p>
            <a:endParaRPr lang="zh-CN" altLang="en-US" dirty="0"/>
          </a:p>
          <a:p>
            <a:r>
              <a:rPr lang="en-US" altLang="zh-CN" dirty="0"/>
              <a:t>P1 = </a:t>
            </a:r>
            <a:r>
              <a:rPr lang="zh-CN" altLang="en-US" dirty="0"/>
              <a:t>（</a:t>
            </a:r>
            <a:r>
              <a:rPr lang="en-US" altLang="zh-CN" dirty="0"/>
              <a:t>2+1+2</a:t>
            </a:r>
            <a:r>
              <a:rPr lang="zh-CN" altLang="en-US" dirty="0"/>
              <a:t>）</a:t>
            </a:r>
            <a:r>
              <a:rPr lang="en-US" altLang="zh-CN" dirty="0"/>
              <a:t>/15 = 0.33</a:t>
            </a:r>
          </a:p>
          <a:p>
            <a:r>
              <a:rPr lang="en-US" altLang="zh-CN" dirty="0"/>
              <a:t>P2 = </a:t>
            </a:r>
            <a:r>
              <a:rPr lang="zh-CN" altLang="en-US" dirty="0"/>
              <a:t>（</a:t>
            </a:r>
            <a:r>
              <a:rPr lang="en-US" altLang="zh-CN" dirty="0"/>
              <a:t>3+3</a:t>
            </a:r>
            <a:r>
              <a:rPr lang="zh-CN" altLang="en-US" dirty="0"/>
              <a:t>）     </a:t>
            </a:r>
            <a:r>
              <a:rPr lang="en-US" altLang="zh-CN" dirty="0"/>
              <a:t>/10 = 0.6</a:t>
            </a:r>
            <a:endParaRPr lang="zh-CN" altLang="en-US" dirty="0"/>
          </a:p>
        </p:txBody>
      </p:sp>
      <p:sp>
        <p:nvSpPr>
          <p:cNvPr id="13" name="文本框 12">
            <a:extLst>
              <a:ext uri="{FF2B5EF4-FFF2-40B4-BE49-F238E27FC236}">
                <a16:creationId xmlns:a16="http://schemas.microsoft.com/office/drawing/2014/main" id="{805718F3-A8CF-4090-9858-901D9B8D8717}"/>
              </a:ext>
            </a:extLst>
          </p:cNvPr>
          <p:cNvSpPr txBox="1"/>
          <p:nvPr/>
        </p:nvSpPr>
        <p:spPr>
          <a:xfrm>
            <a:off x="5189606" y="6202121"/>
            <a:ext cx="621121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估计的</a:t>
            </a:r>
            <a:r>
              <a:rPr lang="en-US" altLang="zh-CN" dirty="0"/>
              <a:t>P1</a:t>
            </a:r>
            <a:r>
              <a:rPr lang="zh-CN" altLang="en-US" dirty="0"/>
              <a:t>和</a:t>
            </a:r>
            <a:r>
              <a:rPr lang="en-US" altLang="zh-CN" dirty="0"/>
              <a:t>P2</a:t>
            </a:r>
            <a:r>
              <a:rPr lang="zh-CN" altLang="en-US" dirty="0"/>
              <a:t>相比于它们的初始值，更接近它们的真实值了</a:t>
            </a:r>
          </a:p>
        </p:txBody>
      </p:sp>
    </p:spTree>
    <p:extLst>
      <p:ext uri="{BB962C8B-B14F-4D97-AF65-F5344CB8AC3E}">
        <p14:creationId xmlns:p14="http://schemas.microsoft.com/office/powerpoint/2010/main" val="407770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17AB-80CB-416A-971D-B03E04F9C92D}"/>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0B89A677-F023-4655-81D1-09DB5340C71B}"/>
              </a:ext>
            </a:extLst>
          </p:cNvPr>
          <p:cNvSpPr>
            <a:spLocks noGrp="1"/>
          </p:cNvSpPr>
          <p:nvPr>
            <p:ph idx="1"/>
          </p:nvPr>
        </p:nvSpPr>
        <p:spPr/>
        <p:txBody>
          <a:bodyPr>
            <a:normAutofit/>
          </a:bodyPr>
          <a:lstStyle/>
          <a:p>
            <a:pPr marL="0" indent="0">
              <a:buNone/>
            </a:pPr>
            <a:r>
              <a:rPr lang="zh-CN" altLang="en-US" dirty="0"/>
              <a:t>继续按照上面的思路，用估计出的</a:t>
            </a:r>
            <a:r>
              <a:rPr lang="en-US" altLang="zh-CN" dirty="0"/>
              <a:t>P1</a:t>
            </a:r>
            <a:r>
              <a:rPr lang="zh-CN" altLang="en-US" dirty="0"/>
              <a:t>和</a:t>
            </a:r>
            <a:r>
              <a:rPr lang="en-US" altLang="zh-CN" dirty="0"/>
              <a:t>P2</a:t>
            </a:r>
            <a:r>
              <a:rPr lang="zh-CN" altLang="en-US" dirty="0"/>
              <a:t>再来估计</a:t>
            </a:r>
            <a:r>
              <a:rPr lang="en-US" altLang="zh-CN" dirty="0"/>
              <a:t>z</a:t>
            </a:r>
            <a:r>
              <a:rPr lang="zh-CN" altLang="en-US" dirty="0"/>
              <a:t>，</a:t>
            </a:r>
            <a:endParaRPr lang="en-US" altLang="zh-CN" dirty="0"/>
          </a:p>
          <a:p>
            <a:pPr marL="0" indent="0">
              <a:buNone/>
            </a:pPr>
            <a:r>
              <a:rPr lang="zh-CN" altLang="en-US" dirty="0"/>
              <a:t>再用</a:t>
            </a:r>
            <a:r>
              <a:rPr lang="en-US" altLang="zh-CN" dirty="0"/>
              <a:t>z</a:t>
            </a:r>
            <a:r>
              <a:rPr lang="zh-CN" altLang="en-US" dirty="0"/>
              <a:t>来估计新的</a:t>
            </a:r>
            <a:r>
              <a:rPr lang="en-US" altLang="zh-CN" dirty="0"/>
              <a:t>P1</a:t>
            </a:r>
            <a:r>
              <a:rPr lang="zh-CN" altLang="en-US" dirty="0"/>
              <a:t>和</a:t>
            </a:r>
            <a:r>
              <a:rPr lang="en-US" altLang="zh-CN" dirty="0"/>
              <a:t>P2</a:t>
            </a:r>
            <a:r>
              <a:rPr lang="zh-CN" altLang="en-US" dirty="0"/>
              <a:t>，</a:t>
            </a:r>
            <a:endParaRPr lang="en-US" altLang="zh-CN" dirty="0"/>
          </a:p>
          <a:p>
            <a:pPr marL="0" indent="0">
              <a:buNone/>
            </a:pPr>
            <a:r>
              <a:rPr lang="zh-CN" altLang="en-US" dirty="0"/>
              <a:t>反复迭代下去，就可以最终得到</a:t>
            </a:r>
            <a:r>
              <a:rPr lang="en-US" altLang="zh-CN" dirty="0"/>
              <a:t>P1 = 0.4</a:t>
            </a:r>
            <a:r>
              <a:rPr lang="zh-CN" altLang="en-US" dirty="0"/>
              <a:t>，</a:t>
            </a:r>
            <a:r>
              <a:rPr lang="en-US" altLang="zh-CN" dirty="0"/>
              <a:t>P2=0.5</a:t>
            </a:r>
            <a:r>
              <a:rPr lang="zh-CN" altLang="en-US" dirty="0"/>
              <a:t>，</a:t>
            </a:r>
            <a:endParaRPr lang="en-US" altLang="zh-CN" dirty="0"/>
          </a:p>
          <a:p>
            <a:pPr marL="0" indent="0">
              <a:buNone/>
            </a:pPr>
            <a:endParaRPr lang="en-US" altLang="zh-CN" dirty="0"/>
          </a:p>
          <a:p>
            <a:pPr marL="0" indent="0">
              <a:buNone/>
            </a:pPr>
            <a:r>
              <a:rPr lang="zh-CN" altLang="en-US" dirty="0"/>
              <a:t>此时无论怎样迭代，</a:t>
            </a:r>
            <a:r>
              <a:rPr lang="en-US" altLang="zh-CN" dirty="0"/>
              <a:t>P1</a:t>
            </a:r>
            <a:r>
              <a:rPr lang="zh-CN" altLang="en-US" dirty="0"/>
              <a:t>和</a:t>
            </a:r>
            <a:r>
              <a:rPr lang="en-US" altLang="zh-CN" dirty="0"/>
              <a:t>P2</a:t>
            </a:r>
            <a:r>
              <a:rPr lang="zh-CN" altLang="en-US" dirty="0"/>
              <a:t>的值都会保持</a:t>
            </a:r>
            <a:r>
              <a:rPr lang="en-US" altLang="zh-CN" dirty="0"/>
              <a:t>0.4</a:t>
            </a:r>
            <a:r>
              <a:rPr lang="zh-CN" altLang="en-US" dirty="0"/>
              <a:t>和</a:t>
            </a:r>
            <a:r>
              <a:rPr lang="en-US" altLang="zh-CN" dirty="0"/>
              <a:t>0.5</a:t>
            </a:r>
            <a:r>
              <a:rPr lang="zh-CN" altLang="en-US" dirty="0"/>
              <a:t>不变，</a:t>
            </a:r>
            <a:endParaRPr lang="en-US" altLang="zh-CN" dirty="0"/>
          </a:p>
          <a:p>
            <a:pPr marL="0" indent="0">
              <a:buNone/>
            </a:pPr>
            <a:r>
              <a:rPr lang="zh-CN" altLang="en-US" dirty="0"/>
              <a:t>于是，我们就找到了</a:t>
            </a:r>
            <a:r>
              <a:rPr lang="en-US" altLang="zh-CN" dirty="0"/>
              <a:t>P1</a:t>
            </a:r>
            <a:r>
              <a:rPr lang="zh-CN" altLang="en-US" dirty="0"/>
              <a:t>和</a:t>
            </a:r>
            <a:r>
              <a:rPr lang="en-US" altLang="zh-CN" dirty="0"/>
              <a:t>P2</a:t>
            </a:r>
            <a:r>
              <a:rPr lang="zh-CN" altLang="en-US" dirty="0"/>
              <a:t>的最大似然估计。</a:t>
            </a:r>
          </a:p>
        </p:txBody>
      </p:sp>
    </p:spTree>
    <p:extLst>
      <p:ext uri="{BB962C8B-B14F-4D97-AF65-F5344CB8AC3E}">
        <p14:creationId xmlns:p14="http://schemas.microsoft.com/office/powerpoint/2010/main" val="2981403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ACDAE-20B0-410D-A8A4-C426A8F16D4B}"/>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7393942-7057-4E28-B499-C0FD78F341D5}"/>
              </a:ext>
            </a:extLst>
          </p:cNvPr>
          <p:cNvSpPr>
            <a:spLocks noGrp="1"/>
          </p:cNvSpPr>
          <p:nvPr>
            <p:ph idx="1"/>
          </p:nvPr>
        </p:nvSpPr>
        <p:spPr/>
        <p:txBody>
          <a:bodyPr/>
          <a:lstStyle/>
          <a:p>
            <a:pPr marL="0" indent="0">
              <a:buNone/>
            </a:pPr>
            <a:r>
              <a:rPr lang="en-US" altLang="zh-CN" dirty="0">
                <a:highlight>
                  <a:srgbClr val="000080"/>
                </a:highlight>
              </a:rPr>
              <a:t>1</a:t>
            </a:r>
            <a:r>
              <a:rPr lang="zh-CN" altLang="en-US" dirty="0">
                <a:highlight>
                  <a:srgbClr val="000080"/>
                </a:highlight>
              </a:rPr>
              <a:t>、新估计出的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一定会更接近真实的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a:t>
            </a:r>
            <a:endParaRPr lang="en-US" altLang="zh-CN" dirty="0">
              <a:highlight>
                <a:srgbClr val="000080"/>
              </a:highlight>
            </a:endParaRPr>
          </a:p>
          <a:p>
            <a:pPr marL="0" indent="0">
              <a:buNone/>
            </a:pPr>
            <a:r>
              <a:rPr lang="zh-CN" altLang="en-US" dirty="0"/>
              <a:t>答案是：没错，一定会更接近真实的</a:t>
            </a:r>
            <a:r>
              <a:rPr lang="en-US" altLang="zh-CN" dirty="0"/>
              <a:t>P1</a:t>
            </a:r>
            <a:r>
              <a:rPr lang="zh-CN" altLang="en-US" dirty="0"/>
              <a:t>和</a:t>
            </a:r>
            <a:r>
              <a:rPr lang="en-US" altLang="zh-CN" dirty="0"/>
              <a:t>P2</a:t>
            </a:r>
            <a:r>
              <a:rPr lang="zh-CN" altLang="en-US" dirty="0"/>
              <a:t>，数学可以证明，但这超出了本文的主题，请参阅其他书籍或文章。</a:t>
            </a:r>
            <a:endParaRPr lang="en-US" altLang="zh-CN" dirty="0"/>
          </a:p>
          <a:p>
            <a:pPr marL="0" indent="0">
              <a:buNone/>
            </a:pPr>
            <a:endParaRPr lang="en-US" altLang="zh-CN" dirty="0"/>
          </a:p>
          <a:p>
            <a:pPr marL="0" indent="0">
              <a:buNone/>
            </a:pPr>
            <a:r>
              <a:rPr lang="en-US" altLang="zh-CN" dirty="0">
                <a:highlight>
                  <a:srgbClr val="000080"/>
                </a:highlight>
              </a:rPr>
              <a:t>2</a:t>
            </a:r>
            <a:r>
              <a:rPr lang="zh-CN" altLang="en-US" dirty="0">
                <a:highlight>
                  <a:srgbClr val="000080"/>
                </a:highlight>
              </a:rPr>
              <a:t>、迭代一定会收敛到真实的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吗？</a:t>
            </a:r>
            <a:endParaRPr lang="en-US" altLang="zh-CN" dirty="0">
              <a:highlight>
                <a:srgbClr val="000080"/>
              </a:highlight>
            </a:endParaRPr>
          </a:p>
          <a:p>
            <a:pPr marL="0" indent="0">
              <a:buNone/>
            </a:pPr>
            <a:r>
              <a:rPr lang="zh-CN" altLang="en-US" dirty="0"/>
              <a:t>答案是：不一定，取决于</a:t>
            </a:r>
            <a:r>
              <a:rPr lang="en-US" altLang="zh-CN" dirty="0"/>
              <a:t>P1</a:t>
            </a:r>
            <a:r>
              <a:rPr lang="zh-CN" altLang="en-US" dirty="0"/>
              <a:t>和</a:t>
            </a:r>
            <a:r>
              <a:rPr lang="en-US" altLang="zh-CN" dirty="0"/>
              <a:t>P2</a:t>
            </a:r>
            <a:r>
              <a:rPr lang="zh-CN" altLang="en-US" dirty="0"/>
              <a:t>的初始化值，上面我们之所以能收敛到</a:t>
            </a:r>
            <a:r>
              <a:rPr lang="en-US" altLang="zh-CN" dirty="0"/>
              <a:t>P1</a:t>
            </a:r>
            <a:r>
              <a:rPr lang="zh-CN" altLang="en-US" dirty="0"/>
              <a:t>和</a:t>
            </a:r>
            <a:r>
              <a:rPr lang="en-US" altLang="zh-CN" dirty="0"/>
              <a:t>P2</a:t>
            </a:r>
            <a:r>
              <a:rPr lang="zh-CN" altLang="en-US" dirty="0"/>
              <a:t>，是因为我们幸运地找到了好的初始化值。</a:t>
            </a:r>
          </a:p>
        </p:txBody>
      </p:sp>
    </p:spTree>
    <p:extLst>
      <p:ext uri="{BB962C8B-B14F-4D97-AF65-F5344CB8AC3E}">
        <p14:creationId xmlns:p14="http://schemas.microsoft.com/office/powerpoint/2010/main" val="4129012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BE869-A431-4093-9DBA-15AD93A7B1ED}"/>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688CAFAE-EFEB-4C65-B806-F591F51BAC43}"/>
              </a:ext>
            </a:extLst>
          </p:cNvPr>
          <p:cNvPicPr>
            <a:picLocks noChangeAspect="1"/>
          </p:cNvPicPr>
          <p:nvPr/>
        </p:nvPicPr>
        <p:blipFill>
          <a:blip r:embed="rId2"/>
          <a:stretch>
            <a:fillRect/>
          </a:stretch>
        </p:blipFill>
        <p:spPr>
          <a:xfrm>
            <a:off x="767706" y="2616894"/>
            <a:ext cx="8215072" cy="2065199"/>
          </a:xfrm>
          <a:prstGeom prst="rect">
            <a:avLst/>
          </a:prstGeom>
        </p:spPr>
      </p:pic>
      <p:sp>
        <p:nvSpPr>
          <p:cNvPr id="7" name="文本框 6">
            <a:extLst>
              <a:ext uri="{FF2B5EF4-FFF2-40B4-BE49-F238E27FC236}">
                <a16:creationId xmlns:a16="http://schemas.microsoft.com/office/drawing/2014/main" id="{3BED098C-08C1-40BD-82C9-E9B7AA070552}"/>
              </a:ext>
            </a:extLst>
          </p:cNvPr>
          <p:cNvSpPr txBox="1"/>
          <p:nvPr/>
        </p:nvSpPr>
        <p:spPr>
          <a:xfrm>
            <a:off x="767706" y="5069230"/>
            <a:ext cx="8067472" cy="923330"/>
          </a:xfrm>
          <a:prstGeom prst="rect">
            <a:avLst/>
          </a:prstGeom>
          <a:noFill/>
        </p:spPr>
        <p:txBody>
          <a:bodyPr wrap="square">
            <a:spAutoFit/>
          </a:bodyPr>
          <a:lstStyle/>
          <a:p>
            <a:r>
              <a:rPr lang="zh-CN" altLang="en-US" b="0" i="0" dirty="0">
                <a:effectLst/>
                <a:latin typeface="-apple-system"/>
              </a:rPr>
              <a:t>比如第</a:t>
            </a:r>
            <a:r>
              <a:rPr lang="en-US" altLang="zh-CN" b="0" i="0" dirty="0">
                <a:effectLst/>
                <a:latin typeface="-apple-system"/>
              </a:rPr>
              <a:t>1</a:t>
            </a:r>
            <a:r>
              <a:rPr lang="zh-CN" altLang="en-US" b="0" i="0" dirty="0">
                <a:effectLst/>
                <a:latin typeface="-apple-system"/>
              </a:rPr>
              <a:t>轮，</a:t>
            </a:r>
            <a:endParaRPr lang="en-US" altLang="zh-CN" b="0" i="0" dirty="0">
              <a:effectLst/>
              <a:latin typeface="-apple-system"/>
            </a:endParaRPr>
          </a:p>
          <a:p>
            <a:r>
              <a:rPr lang="zh-CN" altLang="en-US" b="0" i="0" dirty="0">
                <a:effectLst/>
                <a:latin typeface="-apple-system"/>
              </a:rPr>
              <a:t>使用硬币</a:t>
            </a:r>
            <a:r>
              <a:rPr lang="en-US" altLang="zh-CN" b="0" i="0" dirty="0">
                <a:effectLst/>
                <a:latin typeface="-apple-system"/>
              </a:rPr>
              <a:t>1</a:t>
            </a:r>
            <a:r>
              <a:rPr lang="zh-CN" altLang="en-US" b="0" i="0" dirty="0">
                <a:effectLst/>
                <a:latin typeface="-apple-system"/>
              </a:rPr>
              <a:t>的概率是：</a:t>
            </a:r>
            <a:r>
              <a:rPr lang="en-US" altLang="zh-CN" b="0" i="0" dirty="0">
                <a:effectLst/>
                <a:latin typeface="-apple-system"/>
              </a:rPr>
              <a:t>0.00512 / (0.00512 + 0.03087) = 0.14</a:t>
            </a:r>
            <a:br>
              <a:rPr lang="zh-CN" altLang="en-US" dirty="0"/>
            </a:br>
            <a:r>
              <a:rPr lang="zh-CN" altLang="en-US" b="0" i="0" dirty="0">
                <a:effectLst/>
                <a:latin typeface="-apple-system"/>
              </a:rPr>
              <a:t>使用硬币</a:t>
            </a:r>
            <a:r>
              <a:rPr lang="en-US" altLang="zh-CN" b="0" i="0" dirty="0">
                <a:effectLst/>
                <a:latin typeface="-apple-system"/>
              </a:rPr>
              <a:t>2</a:t>
            </a:r>
            <a:r>
              <a:rPr lang="zh-CN" altLang="en-US" b="0" i="0" dirty="0">
                <a:effectLst/>
                <a:latin typeface="-apple-system"/>
              </a:rPr>
              <a:t>的概率是：</a:t>
            </a:r>
            <a:r>
              <a:rPr lang="en-US" altLang="zh-CN" b="0" i="0" dirty="0">
                <a:effectLst/>
                <a:latin typeface="-apple-system"/>
              </a:rPr>
              <a:t>1 - 0.14 = 0.86</a:t>
            </a:r>
            <a:endParaRPr lang="zh-CN" altLang="en-US" dirty="0"/>
          </a:p>
        </p:txBody>
      </p:sp>
    </p:spTree>
    <p:extLst>
      <p:ext uri="{BB962C8B-B14F-4D97-AF65-F5344CB8AC3E}">
        <p14:creationId xmlns:p14="http://schemas.microsoft.com/office/powerpoint/2010/main" val="166436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336872"/>
            <a:ext cx="10662130" cy="4342787"/>
          </a:xfrm>
          <a:solidFill>
            <a:schemeClr val="accent1">
              <a:lumMod val="50000"/>
            </a:schemeClr>
          </a:solidFill>
        </p:spPr>
        <p:txBody>
          <a:bodyPr>
            <a:normAutofit/>
          </a:bodyPr>
          <a:lstStyle/>
          <a:p>
            <a:pPr marL="0" indent="0">
              <a:buNone/>
            </a:pPr>
            <a:r>
              <a:rPr lang="zh-CN" altLang="en-US" sz="4000" dirty="0">
                <a:solidFill>
                  <a:schemeClr val="accent2"/>
                </a:solidFill>
              </a:rPr>
              <a:t>随机过程</a:t>
            </a:r>
            <a:r>
              <a:rPr lang="zh-CN" altLang="en-US" sz="4000" dirty="0"/>
              <a:t> </a:t>
            </a:r>
            <a:r>
              <a:rPr lang="en-US" altLang="zh-CN" sz="2000" dirty="0"/>
              <a:t>Stochastic Process </a:t>
            </a:r>
            <a:r>
              <a:rPr lang="zh-CN" altLang="en-US" sz="3200" dirty="0"/>
              <a:t>：</a:t>
            </a:r>
            <a:endParaRPr lang="en-US" altLang="zh-CN" sz="3200" dirty="0"/>
          </a:p>
          <a:p>
            <a:pPr marL="0" indent="0">
              <a:buNone/>
            </a:pPr>
            <a:r>
              <a:rPr lang="zh-CN" altLang="en-US" sz="3200" dirty="0"/>
              <a:t>也称</a:t>
            </a:r>
            <a:r>
              <a:rPr lang="zh-CN" altLang="en-US" sz="3200" dirty="0">
                <a:solidFill>
                  <a:schemeClr val="accent2"/>
                </a:solidFill>
              </a:rPr>
              <a:t>随机函数</a:t>
            </a:r>
            <a:r>
              <a:rPr lang="zh-CN" altLang="en-US" sz="3200" dirty="0"/>
              <a:t>，是</a:t>
            </a:r>
            <a:r>
              <a:rPr lang="zh-CN" altLang="en-US" sz="3200" dirty="0">
                <a:solidFill>
                  <a:schemeClr val="accent2"/>
                </a:solidFill>
              </a:rPr>
              <a:t>随时间而随机变化的过程</a:t>
            </a:r>
            <a:r>
              <a:rPr lang="zh-CN" altLang="en-US" sz="3200" dirty="0"/>
              <a:t>。</a:t>
            </a:r>
            <a:endParaRPr lang="en-US" altLang="zh-CN" sz="3200" dirty="0"/>
          </a:p>
          <a:p>
            <a:pPr marL="0" indent="0">
              <a:buNone/>
            </a:pPr>
            <a:endParaRPr lang="en-US" altLang="zh-CN" dirty="0"/>
          </a:p>
          <a:p>
            <a:pPr marL="0" indent="0">
              <a:buNone/>
            </a:pPr>
            <a:r>
              <a:rPr lang="zh-CN" altLang="en-US" dirty="0"/>
              <a:t>例如：</a:t>
            </a:r>
            <a:endParaRPr lang="en-US" altLang="zh-CN" dirty="0"/>
          </a:p>
          <a:p>
            <a:pPr marL="0" indent="0">
              <a:buNone/>
            </a:pPr>
            <a:r>
              <a:rPr lang="zh-CN" altLang="en-US" dirty="0"/>
              <a:t>某商店在从时间</a:t>
            </a:r>
            <a:r>
              <a:rPr lang="en-US" altLang="zh-CN" dirty="0"/>
              <a:t>t</a:t>
            </a:r>
            <a:r>
              <a:rPr lang="en-US" altLang="zh-CN" sz="1200" dirty="0"/>
              <a:t>0</a:t>
            </a:r>
            <a:r>
              <a:rPr lang="zh-CN" altLang="en-US" dirty="0"/>
              <a:t>到时间</a:t>
            </a:r>
            <a:r>
              <a:rPr lang="en-US" altLang="zh-CN" dirty="0"/>
              <a:t>t</a:t>
            </a:r>
            <a:r>
              <a:rPr lang="en-US" altLang="zh-CN" sz="1200" dirty="0"/>
              <a:t>K</a:t>
            </a:r>
            <a:r>
              <a:rPr lang="zh-CN" altLang="en-US" dirty="0"/>
              <a:t>这段时间内接待顾客的人数，就是依赖于时间</a:t>
            </a:r>
            <a:r>
              <a:rPr lang="en-US" altLang="zh-CN" dirty="0"/>
              <a:t>t</a:t>
            </a:r>
            <a:r>
              <a:rPr lang="zh-CN" altLang="en-US" dirty="0"/>
              <a:t>的一组随机变量，即随机过程。</a:t>
            </a:r>
            <a:endParaRPr lang="en-US" altLang="zh-CN" dirty="0"/>
          </a:p>
          <a:p>
            <a:pPr marL="0" indent="0">
              <a:buNone/>
            </a:pPr>
            <a:endParaRPr lang="en-US" altLang="zh-CN" b="1" dirty="0"/>
          </a:p>
          <a:p>
            <a:pPr marL="0" indent="0">
              <a:buNone/>
            </a:pPr>
            <a:r>
              <a:rPr lang="zh-CN" altLang="en-US"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0077-AD28-4AAD-96A0-887A4BB8E454}"/>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05B71635-D852-4B80-AB7B-A0C91B346F76}"/>
              </a:ext>
            </a:extLst>
          </p:cNvPr>
          <p:cNvPicPr>
            <a:picLocks noChangeAspect="1"/>
          </p:cNvPicPr>
          <p:nvPr/>
        </p:nvPicPr>
        <p:blipFill>
          <a:blip r:embed="rId2"/>
          <a:stretch>
            <a:fillRect/>
          </a:stretch>
        </p:blipFill>
        <p:spPr>
          <a:xfrm>
            <a:off x="680321" y="2241162"/>
            <a:ext cx="8254699" cy="2103302"/>
          </a:xfrm>
          <a:prstGeom prst="rect">
            <a:avLst/>
          </a:prstGeom>
        </p:spPr>
      </p:pic>
      <p:sp>
        <p:nvSpPr>
          <p:cNvPr id="7" name="文本框 6">
            <a:extLst>
              <a:ext uri="{FF2B5EF4-FFF2-40B4-BE49-F238E27FC236}">
                <a16:creationId xmlns:a16="http://schemas.microsoft.com/office/drawing/2014/main" id="{B8892A90-5FAE-4E63-B178-800D3D3314DA}"/>
              </a:ext>
            </a:extLst>
          </p:cNvPr>
          <p:cNvSpPr txBox="1"/>
          <p:nvPr/>
        </p:nvSpPr>
        <p:spPr>
          <a:xfrm>
            <a:off x="564203" y="4591191"/>
            <a:ext cx="11063593" cy="1877437"/>
          </a:xfrm>
          <a:prstGeom prst="rect">
            <a:avLst/>
          </a:prstGeom>
          <a:noFill/>
        </p:spPr>
        <p:txBody>
          <a:bodyPr wrap="square">
            <a:spAutoFit/>
          </a:bodyPr>
          <a:lstStyle/>
          <a:p>
            <a:r>
              <a:rPr lang="zh-CN" altLang="en-US" dirty="0"/>
              <a:t>上表中的右两列表示期望值。</a:t>
            </a:r>
            <a:endParaRPr lang="en-US" altLang="zh-CN" dirty="0"/>
          </a:p>
          <a:p>
            <a:endParaRPr lang="en-US" altLang="zh-CN" dirty="0"/>
          </a:p>
          <a:p>
            <a:r>
              <a:rPr lang="zh-CN" altLang="en-US" dirty="0"/>
              <a:t>第一行</a:t>
            </a:r>
            <a:r>
              <a:rPr lang="en-US" altLang="zh-CN" dirty="0"/>
              <a:t>0.86</a:t>
            </a:r>
            <a:r>
              <a:rPr lang="zh-CN" altLang="en-US" dirty="0"/>
              <a:t>表示：这轮抛掷使用硬币</a:t>
            </a:r>
            <a:r>
              <a:rPr lang="en-US" altLang="zh-CN" dirty="0"/>
              <a:t>2</a:t>
            </a:r>
            <a:r>
              <a:rPr lang="zh-CN" altLang="en-US" dirty="0"/>
              <a:t>的概率是</a:t>
            </a:r>
            <a:r>
              <a:rPr lang="en-US" altLang="zh-CN" dirty="0"/>
              <a:t>0.86</a:t>
            </a:r>
            <a:r>
              <a:rPr lang="zh-CN" altLang="en-US" dirty="0"/>
              <a:t>。</a:t>
            </a:r>
            <a:endParaRPr lang="en-US" altLang="zh-CN" dirty="0"/>
          </a:p>
          <a:p>
            <a:pPr marL="171450" indent="-171450">
              <a:buFont typeface="Arial" panose="020B0604020202020204" pitchFamily="34" charset="0"/>
              <a:buChar char="•"/>
            </a:pPr>
            <a:r>
              <a:rPr lang="zh-CN" altLang="en-US" sz="1100" dirty="0"/>
              <a:t>前面的方法，我们按照最大似然概率，直接将第</a:t>
            </a:r>
            <a:r>
              <a:rPr lang="en-US" altLang="zh-CN" sz="1100" dirty="0"/>
              <a:t>1</a:t>
            </a:r>
            <a:r>
              <a:rPr lang="zh-CN" altLang="en-US" sz="1100" dirty="0"/>
              <a:t>轮估计为用的硬币</a:t>
            </a:r>
            <a:r>
              <a:rPr lang="en-US" altLang="zh-CN" sz="1100" dirty="0"/>
              <a:t>2</a:t>
            </a:r>
            <a:r>
              <a:rPr lang="zh-CN" altLang="en-US" sz="1100" dirty="0"/>
              <a:t>。</a:t>
            </a:r>
            <a:endParaRPr lang="en-US" altLang="zh-CN" sz="1100" dirty="0"/>
          </a:p>
          <a:p>
            <a:pPr marL="171450" indent="-171450">
              <a:buFont typeface="Arial" panose="020B0604020202020204" pitchFamily="34" charset="0"/>
              <a:buChar char="•"/>
            </a:pPr>
            <a:r>
              <a:rPr lang="zh-CN" altLang="en-US" sz="1100" dirty="0"/>
              <a:t>此时的我们更加谨慎，我们只说，有</a:t>
            </a:r>
            <a:r>
              <a:rPr lang="en-US" altLang="zh-CN" sz="1100" dirty="0"/>
              <a:t>0.14</a:t>
            </a:r>
            <a:r>
              <a:rPr lang="zh-CN" altLang="en-US" sz="1100" dirty="0"/>
              <a:t>的概率是硬币</a:t>
            </a:r>
            <a:r>
              <a:rPr lang="en-US" altLang="zh-CN" sz="1100" dirty="0"/>
              <a:t>1</a:t>
            </a:r>
            <a:r>
              <a:rPr lang="zh-CN" altLang="en-US" sz="1100" dirty="0"/>
              <a:t>，有</a:t>
            </a:r>
            <a:r>
              <a:rPr lang="en-US" altLang="zh-CN" sz="1100" dirty="0"/>
              <a:t>0.86</a:t>
            </a:r>
            <a:r>
              <a:rPr lang="zh-CN" altLang="en-US" sz="1100" dirty="0"/>
              <a:t>的概率是硬币</a:t>
            </a:r>
            <a:r>
              <a:rPr lang="en-US" altLang="zh-CN" sz="1100" dirty="0"/>
              <a:t>2</a:t>
            </a:r>
            <a:r>
              <a:rPr lang="zh-CN" altLang="en-US" sz="1100" dirty="0"/>
              <a:t>，不再是非此即彼。</a:t>
            </a:r>
            <a:endParaRPr lang="en-US" altLang="zh-CN" sz="1100" dirty="0"/>
          </a:p>
          <a:p>
            <a:pPr marL="171450" indent="-171450">
              <a:buFont typeface="Arial" panose="020B0604020202020204" pitchFamily="34" charset="0"/>
              <a:buChar char="•"/>
            </a:pPr>
            <a:r>
              <a:rPr lang="zh-CN" altLang="en-US" sz="1100" dirty="0"/>
              <a:t>这样我们在估计</a:t>
            </a:r>
            <a:r>
              <a:rPr lang="en-US" altLang="zh-CN" sz="1100" dirty="0"/>
              <a:t>P1</a:t>
            </a:r>
            <a:r>
              <a:rPr lang="zh-CN" altLang="en-US" sz="1100" dirty="0"/>
              <a:t>或者</a:t>
            </a:r>
            <a:r>
              <a:rPr lang="en-US" altLang="zh-CN" sz="1100" dirty="0"/>
              <a:t>P2</a:t>
            </a:r>
            <a:r>
              <a:rPr lang="zh-CN" altLang="en-US" sz="1100" dirty="0"/>
              <a:t>时，就可以用上全部的数据，而不是部分的数据，显然这样会更好一些。</a:t>
            </a:r>
            <a:endParaRPr lang="en-US" altLang="zh-CN" sz="1100" dirty="0"/>
          </a:p>
          <a:p>
            <a:endParaRPr lang="en-US" altLang="zh-CN" sz="1100" dirty="0"/>
          </a:p>
          <a:p>
            <a:r>
              <a:rPr lang="zh-CN" altLang="en-US" dirty="0"/>
              <a:t>这一步，我们实际上是</a:t>
            </a:r>
            <a:r>
              <a:rPr lang="zh-CN" altLang="en-US" dirty="0">
                <a:highlight>
                  <a:srgbClr val="000080"/>
                </a:highlight>
              </a:rPr>
              <a:t>估计</a:t>
            </a:r>
            <a:r>
              <a:rPr lang="en-US" altLang="zh-CN" dirty="0">
                <a:highlight>
                  <a:srgbClr val="000080"/>
                </a:highlight>
              </a:rPr>
              <a:t>z</a:t>
            </a:r>
            <a:r>
              <a:rPr lang="zh-CN" altLang="en-US" dirty="0">
                <a:highlight>
                  <a:srgbClr val="000080"/>
                </a:highlight>
              </a:rPr>
              <a:t>的概率分布</a:t>
            </a:r>
            <a:r>
              <a:rPr lang="zh-CN" altLang="en-US" dirty="0"/>
              <a:t>，这步被称作</a:t>
            </a:r>
            <a:r>
              <a:rPr lang="en-US" altLang="zh-CN" dirty="0">
                <a:highlight>
                  <a:srgbClr val="000080"/>
                </a:highlight>
              </a:rPr>
              <a:t>E</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65514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52E54-FC5C-41C0-8B18-F0DE4CAF81E5}"/>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9267D147-3252-4868-8780-9D4BFE77DBED}"/>
              </a:ext>
            </a:extLst>
          </p:cNvPr>
          <p:cNvPicPr>
            <a:picLocks noChangeAspect="1"/>
          </p:cNvPicPr>
          <p:nvPr/>
        </p:nvPicPr>
        <p:blipFill>
          <a:blip r:embed="rId2"/>
          <a:stretch>
            <a:fillRect/>
          </a:stretch>
        </p:blipFill>
        <p:spPr>
          <a:xfrm>
            <a:off x="680321" y="2091600"/>
            <a:ext cx="8237934" cy="2065199"/>
          </a:xfrm>
          <a:prstGeom prst="rect">
            <a:avLst/>
          </a:prstGeom>
        </p:spPr>
      </p:pic>
      <p:sp>
        <p:nvSpPr>
          <p:cNvPr id="7" name="文本框 6">
            <a:extLst>
              <a:ext uri="{FF2B5EF4-FFF2-40B4-BE49-F238E27FC236}">
                <a16:creationId xmlns:a16="http://schemas.microsoft.com/office/drawing/2014/main" id="{D6E630AB-28AA-4970-8570-BA29354E3DEB}"/>
              </a:ext>
            </a:extLst>
          </p:cNvPr>
          <p:cNvSpPr txBox="1"/>
          <p:nvPr/>
        </p:nvSpPr>
        <p:spPr>
          <a:xfrm>
            <a:off x="1335932" y="4494817"/>
            <a:ext cx="6096000" cy="1477328"/>
          </a:xfrm>
          <a:prstGeom prst="rect">
            <a:avLst/>
          </a:prstGeom>
          <a:noFill/>
        </p:spPr>
        <p:txBody>
          <a:bodyPr wrap="square">
            <a:spAutoFit/>
          </a:bodyPr>
          <a:lstStyle/>
          <a:p>
            <a:r>
              <a:rPr lang="zh-CN" altLang="en-US" dirty="0"/>
              <a:t>按照期望最大似然概率的法则来估计新的</a:t>
            </a:r>
            <a:r>
              <a:rPr lang="en-US" altLang="zh-CN" dirty="0"/>
              <a:t>P1</a:t>
            </a:r>
            <a:r>
              <a:rPr lang="zh-CN" altLang="en-US" dirty="0"/>
              <a:t>和</a:t>
            </a:r>
            <a:r>
              <a:rPr lang="en-US" altLang="zh-CN" dirty="0"/>
              <a:t>P2</a:t>
            </a:r>
            <a:r>
              <a:rPr lang="zh-CN" altLang="en-US" dirty="0"/>
              <a:t>：</a:t>
            </a:r>
          </a:p>
          <a:p>
            <a:endParaRPr lang="zh-CN" altLang="en-US" dirty="0"/>
          </a:p>
          <a:p>
            <a:r>
              <a:rPr lang="zh-CN" altLang="en-US" dirty="0"/>
              <a:t>以</a:t>
            </a:r>
            <a:r>
              <a:rPr lang="en-US" altLang="zh-CN" dirty="0"/>
              <a:t>P1</a:t>
            </a:r>
            <a:r>
              <a:rPr lang="zh-CN" altLang="en-US" dirty="0"/>
              <a:t>估计为例，第</a:t>
            </a:r>
            <a:r>
              <a:rPr lang="en-US" altLang="zh-CN" dirty="0"/>
              <a:t>1</a:t>
            </a:r>
            <a:r>
              <a:rPr lang="zh-CN" altLang="en-US" dirty="0"/>
              <a:t>轮的</a:t>
            </a:r>
            <a:r>
              <a:rPr lang="en-US" altLang="zh-CN" dirty="0"/>
              <a:t>3</a:t>
            </a:r>
            <a:r>
              <a:rPr lang="zh-CN" altLang="en-US" dirty="0"/>
              <a:t>正</a:t>
            </a:r>
            <a:r>
              <a:rPr lang="en-US" altLang="zh-CN" dirty="0"/>
              <a:t>2</a:t>
            </a:r>
            <a:r>
              <a:rPr lang="zh-CN" altLang="en-US" dirty="0"/>
              <a:t>反相当于：</a:t>
            </a:r>
          </a:p>
          <a:p>
            <a:r>
              <a:rPr lang="en-US" altLang="zh-CN" dirty="0"/>
              <a:t>0.14*3=0.42</a:t>
            </a:r>
            <a:r>
              <a:rPr lang="zh-CN" altLang="en-US" dirty="0"/>
              <a:t>正</a:t>
            </a:r>
          </a:p>
          <a:p>
            <a:r>
              <a:rPr lang="en-US" altLang="zh-CN" dirty="0"/>
              <a:t>0.14*2=0.28</a:t>
            </a:r>
            <a:r>
              <a:rPr lang="zh-CN" altLang="en-US" dirty="0"/>
              <a:t>反</a:t>
            </a:r>
          </a:p>
        </p:txBody>
      </p:sp>
    </p:spTree>
    <p:extLst>
      <p:ext uri="{BB962C8B-B14F-4D97-AF65-F5344CB8AC3E}">
        <p14:creationId xmlns:p14="http://schemas.microsoft.com/office/powerpoint/2010/main" val="725681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1B213-4DE0-4E44-BFF9-ED3FC1C14513}"/>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BC63BDC9-7B51-4B35-96DB-0B285CA1CFC2}"/>
              </a:ext>
            </a:extLst>
          </p:cNvPr>
          <p:cNvPicPr>
            <a:picLocks noChangeAspect="1"/>
          </p:cNvPicPr>
          <p:nvPr/>
        </p:nvPicPr>
        <p:blipFill>
          <a:blip r:embed="rId2"/>
          <a:stretch>
            <a:fillRect/>
          </a:stretch>
        </p:blipFill>
        <p:spPr>
          <a:xfrm>
            <a:off x="791393" y="2209694"/>
            <a:ext cx="8222693" cy="2438611"/>
          </a:xfrm>
          <a:prstGeom prst="rect">
            <a:avLst/>
          </a:prstGeom>
        </p:spPr>
      </p:pic>
      <p:sp>
        <p:nvSpPr>
          <p:cNvPr id="7" name="文本框 6">
            <a:extLst>
              <a:ext uri="{FF2B5EF4-FFF2-40B4-BE49-F238E27FC236}">
                <a16:creationId xmlns:a16="http://schemas.microsoft.com/office/drawing/2014/main" id="{E905BE53-3DFB-4C6C-874B-4121E768D4C5}"/>
              </a:ext>
            </a:extLst>
          </p:cNvPr>
          <p:cNvSpPr txBox="1"/>
          <p:nvPr/>
        </p:nvSpPr>
        <p:spPr>
          <a:xfrm>
            <a:off x="680321" y="4851046"/>
            <a:ext cx="9850876" cy="1754326"/>
          </a:xfrm>
          <a:prstGeom prst="rect">
            <a:avLst/>
          </a:prstGeom>
          <a:noFill/>
        </p:spPr>
        <p:txBody>
          <a:bodyPr wrap="square">
            <a:spAutoFit/>
          </a:bodyPr>
          <a:lstStyle/>
          <a:p>
            <a:r>
              <a:rPr lang="en-US" altLang="zh-CN" dirty="0"/>
              <a:t>P1=4.22/(4.22+7.98)=0.35</a:t>
            </a:r>
          </a:p>
          <a:p>
            <a:endParaRPr lang="en-US" altLang="zh-CN" dirty="0"/>
          </a:p>
          <a:p>
            <a:r>
              <a:rPr lang="zh-CN" altLang="en-US" dirty="0"/>
              <a:t>可以看到，改变了</a:t>
            </a:r>
            <a:r>
              <a:rPr lang="en-US" altLang="zh-CN" dirty="0"/>
              <a:t>z</a:t>
            </a:r>
            <a:r>
              <a:rPr lang="zh-CN" altLang="en-US" dirty="0"/>
              <a:t>值的估计方法后，新估计出的</a:t>
            </a:r>
            <a:r>
              <a:rPr lang="en-US" altLang="zh-CN" dirty="0"/>
              <a:t>P1</a:t>
            </a:r>
            <a:r>
              <a:rPr lang="zh-CN" altLang="en-US" dirty="0"/>
              <a:t>要更加接近</a:t>
            </a:r>
            <a:r>
              <a:rPr lang="en-US" altLang="zh-CN" dirty="0"/>
              <a:t>0.4</a:t>
            </a:r>
            <a:r>
              <a:rPr lang="zh-CN" altLang="en-US" dirty="0"/>
              <a:t>。</a:t>
            </a:r>
            <a:endParaRPr lang="en-US" altLang="zh-CN" dirty="0"/>
          </a:p>
          <a:p>
            <a:r>
              <a:rPr lang="zh-CN" altLang="en-US" dirty="0"/>
              <a:t>原因就是我们使用了所有抛掷的数据，而不是之前只使用了部分的数据。</a:t>
            </a:r>
            <a:endParaRPr lang="en-US" altLang="zh-CN" dirty="0"/>
          </a:p>
          <a:p>
            <a:endParaRPr lang="en-US" altLang="zh-CN" dirty="0"/>
          </a:p>
          <a:p>
            <a:r>
              <a:rPr lang="zh-CN" altLang="en-US" dirty="0"/>
              <a:t>这步中，我们根据</a:t>
            </a:r>
            <a:r>
              <a:rPr lang="en-US" altLang="zh-CN" dirty="0"/>
              <a:t>E</a:t>
            </a:r>
            <a:r>
              <a:rPr lang="zh-CN" altLang="en-US" dirty="0"/>
              <a:t>步中求出的</a:t>
            </a:r>
            <a:r>
              <a:rPr lang="en-US" altLang="zh-CN" dirty="0"/>
              <a:t>z</a:t>
            </a:r>
            <a:r>
              <a:rPr lang="zh-CN" altLang="en-US" dirty="0"/>
              <a:t>的概率分布，依据最大似然概率法则去</a:t>
            </a:r>
            <a:r>
              <a:rPr lang="zh-CN" altLang="en-US" dirty="0">
                <a:highlight>
                  <a:srgbClr val="000080"/>
                </a:highlight>
              </a:rPr>
              <a:t>估计</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t>，被称作</a:t>
            </a:r>
            <a:r>
              <a:rPr lang="en-US" altLang="zh-CN" dirty="0">
                <a:highlight>
                  <a:srgbClr val="000080"/>
                </a:highlight>
              </a:rPr>
              <a:t>M</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4265740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A32A4-C4ED-4CAC-9707-87F367D8452B}"/>
              </a:ext>
            </a:extLst>
          </p:cNvPr>
          <p:cNvSpPr>
            <a:spLocks noGrp="1"/>
          </p:cNvSpPr>
          <p:nvPr>
            <p:ph type="title"/>
          </p:nvPr>
        </p:nvSpPr>
        <p:spPr/>
        <p:txBody>
          <a:bodyPr/>
          <a:lstStyle/>
          <a:p>
            <a:r>
              <a:rPr lang="en-US" altLang="zh-CN" dirty="0"/>
              <a:t>EM</a:t>
            </a:r>
            <a:r>
              <a:rPr lang="zh-CN" altLang="en-US" dirty="0"/>
              <a:t>算法基本思想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38CD44-135A-48F4-8303-80737E2956E6}"/>
                  </a:ext>
                </a:extLst>
              </p:cNvPr>
              <p:cNvSpPr>
                <a:spLocks noGrp="1"/>
              </p:cNvSpPr>
              <p:nvPr>
                <p:ph idx="1"/>
              </p:nvPr>
            </p:nvSpPr>
            <p:spPr>
              <a:xfrm>
                <a:off x="421533" y="2336872"/>
                <a:ext cx="10013004" cy="3992591"/>
              </a:xfrm>
            </p:spPr>
            <p:txBody>
              <a:bodyPr>
                <a:normAutofit/>
              </a:bodyPr>
              <a:lstStyle/>
              <a:p>
                <a:pPr marL="342900" indent="-342900">
                  <a:buFont typeface="+mj-ea"/>
                  <a:buAutoNum type="circleNumDbPlain"/>
                </a:pPr>
                <a:r>
                  <a:rPr lang="zh-CN" altLang="en-US" sz="2800" dirty="0">
                    <a:highlight>
                      <a:srgbClr val="000080"/>
                    </a:highlight>
                  </a:rPr>
                  <a:t>随机</a:t>
                </a:r>
                <a:r>
                  <a:rPr lang="zh-CN" altLang="en-US" sz="2800" dirty="0"/>
                  <a:t>给模型参数复制，得到模型</a:t>
                </a:r>
                <a14:m>
                  <m:oMath xmlns:m="http://schemas.openxmlformats.org/officeDocument/2006/math">
                    <m:r>
                      <a:rPr lang="en-US" altLang="zh-CN" sz="2800" b="0" i="0" smtClean="0">
                        <a:latin typeface="Cambria Math" panose="02040503050406030204" pitchFamily="18" charset="0"/>
                      </a:rPr>
                      <m:t> </m:t>
                    </m:r>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r>
                      <a:rPr lang="zh-CN" altLang="en-US" sz="2800" i="1">
                        <a:latin typeface="Cambria Math" panose="02040503050406030204" pitchFamily="18" charset="0"/>
                      </a:rPr>
                      <m:t>。</m:t>
                    </m:r>
                  </m:oMath>
                </a14:m>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根据</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得到模型中隐变量取各个状态的期望值。</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用期望值代替实际次数可以得到模型参数的新估计值</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b="0" i="1" smtClean="0">
                            <a:latin typeface="Cambria Math" panose="02040503050406030204" pitchFamily="18" charset="0"/>
                          </a:rPr>
                          <m:t>+1</m:t>
                        </m:r>
                      </m:sub>
                    </m:sSub>
                  </m:oMath>
                </a14:m>
                <a:r>
                  <a:rPr lang="zh-CN" altLang="en-US" sz="2800" dirty="0"/>
                  <a:t>。</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i="1">
                            <a:latin typeface="Cambria Math" panose="02040503050406030204" pitchFamily="18" charset="0"/>
                          </a:rPr>
                          <m:t>+1</m:t>
                        </m:r>
                      </m:sub>
                    </m:sSub>
                  </m:oMath>
                </a14:m>
                <a:r>
                  <a:rPr lang="zh-CN" altLang="en-US" sz="2800" dirty="0"/>
                  <a:t>代替</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重复执行步骤②，</a:t>
                </a:r>
                <a:r>
                  <a:rPr lang="zh-CN" altLang="en-US" sz="2800" dirty="0">
                    <a:highlight>
                      <a:srgbClr val="000080"/>
                    </a:highlight>
                  </a:rPr>
                  <a:t>直到参数收敛</a:t>
                </a:r>
                <a:r>
                  <a:rPr lang="zh-CN" altLang="en-US" sz="2800" dirty="0"/>
                  <a:t>。</a:t>
                </a:r>
                <a:endParaRPr lang="en-US" altLang="zh-CN" sz="2800" dirty="0"/>
              </a:p>
            </p:txBody>
          </p:sp>
        </mc:Choice>
        <mc:Fallback xmlns="">
          <p:sp>
            <p:nvSpPr>
              <p:cNvPr id="3" name="内容占位符 2">
                <a:extLst>
                  <a:ext uri="{FF2B5EF4-FFF2-40B4-BE49-F238E27FC236}">
                    <a16:creationId xmlns:a16="http://schemas.microsoft.com/office/drawing/2014/main" id="{2838CD44-135A-48F4-8303-80737E2956E6}"/>
                  </a:ext>
                </a:extLst>
              </p:cNvPr>
              <p:cNvSpPr>
                <a:spLocks noGrp="1" noRot="1" noChangeAspect="1" noMove="1" noResize="1" noEditPoints="1" noAdjustHandles="1" noChangeArrowheads="1" noChangeShapeType="1" noTextEdit="1"/>
              </p:cNvSpPr>
              <p:nvPr>
                <p:ph idx="1"/>
              </p:nvPr>
            </p:nvSpPr>
            <p:spPr>
              <a:xfrm>
                <a:off x="421533" y="2336872"/>
                <a:ext cx="10013004" cy="3992591"/>
              </a:xfrm>
              <a:blipFill>
                <a:blip r:embed="rId2"/>
                <a:stretch>
                  <a:fillRect l="-913" t="-2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1584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11D1-9559-45B7-92FD-28A3CE78EAEE}"/>
              </a:ext>
            </a:extLst>
          </p:cNvPr>
          <p:cNvSpPr>
            <a:spLocks noGrp="1"/>
          </p:cNvSpPr>
          <p:nvPr>
            <p:ph type="title"/>
          </p:nvPr>
        </p:nvSpPr>
        <p:spPr/>
        <p:txBody>
          <a:bodyPr/>
          <a:lstStyle/>
          <a:p>
            <a:r>
              <a:rPr lang="en-US" altLang="zh-CN" dirty="0"/>
              <a:t>EM</a:t>
            </a:r>
            <a:r>
              <a:rPr lang="zh-CN" altLang="en-US" dirty="0"/>
              <a:t>算法 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B37F43-D2E1-49E5-8761-C2BD6DBD6FBC}"/>
                  </a:ext>
                </a:extLst>
              </p:cNvPr>
              <p:cNvSpPr>
                <a:spLocks noGrp="1"/>
              </p:cNvSpPr>
              <p:nvPr>
                <p:ph idx="1"/>
              </p:nvPr>
            </p:nvSpPr>
            <p:spPr>
              <a:xfrm>
                <a:off x="680321" y="2336873"/>
                <a:ext cx="6738641" cy="3599316"/>
              </a:xfrm>
            </p:spPr>
            <p:txBody>
              <a:bodyPr/>
              <a:lstStyle/>
              <a:p>
                <a:pPr marL="0" indent="0">
                  <a:buNone/>
                </a:pPr>
                <a:r>
                  <a:rPr lang="zh-CN" altLang="en-US" dirty="0"/>
                  <a:t>有两枚硬币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en-US" altLang="zh-CN" dirty="0"/>
                  <a:t> </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pPr marL="0" indent="0">
                  <a:buNone/>
                </a:pPr>
                <a:endParaRPr lang="en-US" altLang="zh-CN" dirty="0"/>
              </a:p>
              <a:p>
                <a:r>
                  <a:rPr lang="zh-CN" altLang="en-US" dirty="0"/>
                  <a:t>每一步选择一枚硬币投掷</a:t>
                </a:r>
                <a:r>
                  <a:rPr lang="en-US" altLang="zh-CN" dirty="0"/>
                  <a:t>3</a:t>
                </a:r>
                <a:r>
                  <a:rPr lang="zh-CN" altLang="en-US" dirty="0"/>
                  <a:t>次</a:t>
                </a:r>
                <a:endParaRPr lang="en-US" altLang="zh-CN" dirty="0"/>
              </a:p>
              <a:p>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oMath>
                </a14:m>
                <a:r>
                  <a:rPr lang="zh-CN" altLang="en-US" dirty="0"/>
                  <a:t>的概率为：</a:t>
                </a:r>
                <a:r>
                  <a:rPr lang="en-US" altLang="zh-CN" sz="2400" dirty="0"/>
                  <a:t> </a:t>
                </a:r>
                <a14:m>
                  <m:oMath xmlns:m="http://schemas.openxmlformats.org/officeDocument/2006/math">
                    <m:r>
                      <m:rPr>
                        <m:sty m:val="p"/>
                      </m:rPr>
                      <a:rPr lang="en-US" altLang="zh-CN" i="1" dirty="0">
                        <a:latin typeface="Cambria Math" panose="02040503050406030204" pitchFamily="18" charset="0"/>
                      </a:rPr>
                      <m:t>λ</m:t>
                    </m:r>
                  </m:oMath>
                </a14:m>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的概率为：</a:t>
                </a:r>
                <a:r>
                  <a:rPr lang="en-US" altLang="zh-CN" dirty="0"/>
                  <a:t> </a:t>
                </a:r>
                <a14:m>
                  <m:oMath xmlns:m="http://schemas.openxmlformats.org/officeDocument/2006/math">
                    <m:r>
                      <a:rPr lang="en-US" altLang="zh-CN" b="0" i="0" dirty="0" smtClean="0">
                        <a:latin typeface="Cambria Math" panose="02040503050406030204" pitchFamily="18" charset="0"/>
                      </a:rPr>
                      <m:t>1−</m:t>
                    </m:r>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endParaRPr lang="en-US" altLang="zh-CN" dirty="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r>
                  <a:rPr lang="en-US" altLang="zh-CN" dirty="0"/>
                  <a:t>H</a:t>
                </a:r>
                <a:r>
                  <a:rPr lang="zh-CN" altLang="en-US" dirty="0"/>
                  <a:t>代表正面（</a:t>
                </a:r>
                <a:r>
                  <a:rPr lang="en-US" altLang="zh-CN" dirty="0"/>
                  <a:t>Head</a:t>
                </a:r>
                <a:r>
                  <a:rPr lang="zh-CN" altLang="en-US" dirty="0"/>
                  <a:t>），</a:t>
                </a:r>
                <a:r>
                  <a:rPr lang="en-US" altLang="zh-CN" dirty="0"/>
                  <a:t>T</a:t>
                </a:r>
                <a:r>
                  <a:rPr lang="zh-CN" altLang="en-US" dirty="0"/>
                  <a:t>代表背面（</a:t>
                </a:r>
                <a:r>
                  <a:rPr lang="en-US" altLang="zh-CN" dirty="0"/>
                  <a:t>Tail</a:t>
                </a:r>
                <a:r>
                  <a:rPr lang="zh-CN" altLang="en-US" dirty="0"/>
                  <a:t>）</a:t>
                </a:r>
                <a:endParaRPr lang="en-US" altLang="zh-CN" dirty="0"/>
              </a:p>
              <a:p>
                <a:r>
                  <a:rPr lang="zh-CN" altLang="en-US" dirty="0"/>
                  <a:t>待估计模型参数：</a:t>
                </a:r>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6B37F43-D2E1-49E5-8761-C2BD6DBD6FBC}"/>
                  </a:ext>
                </a:extLst>
              </p:cNvPr>
              <p:cNvSpPr>
                <a:spLocks noGrp="1" noRot="1" noChangeAspect="1" noMove="1" noResize="1" noEditPoints="1" noAdjustHandles="1" noChangeArrowheads="1" noChangeShapeType="1" noTextEdit="1"/>
              </p:cNvSpPr>
              <p:nvPr>
                <p:ph idx="1"/>
              </p:nvPr>
            </p:nvSpPr>
            <p:spPr>
              <a:xfrm>
                <a:off x="680321" y="2336873"/>
                <a:ext cx="6738641" cy="3599316"/>
              </a:xfrm>
              <a:blipFill>
                <a:blip r:embed="rId2"/>
                <a:stretch>
                  <a:fillRect l="-1448"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1386464734"/>
                      </a:ext>
                    </a:extLst>
                  </a:tr>
                </a:tbl>
              </a:graphicData>
            </a:graphic>
          </p:graphicFrame>
        </mc:Choice>
        <mc:Fallback xmlns="">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36576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106557" r="-2899" b="-322951"/>
                          </a:stretch>
                        </a:blipFill>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206557" r="-2899" b="-222951"/>
                          </a:stretch>
                        </a:blipFill>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306557" r="-2899" b="-122951"/>
                          </a:stretch>
                        </a:blipFill>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406557" r="-2899" b="-22951"/>
                          </a:stretch>
                        </a:blipFill>
                      </a:tcPr>
                    </a:tc>
                    <a:extLst>
                      <a:ext uri="{0D108BD9-81ED-4DB2-BD59-A6C34878D82A}">
                        <a16:rowId xmlns:a16="http://schemas.microsoft.com/office/drawing/2014/main" val="1386464734"/>
                      </a:ext>
                    </a:extLst>
                  </a:tr>
                </a:tbl>
              </a:graphicData>
            </a:graphic>
          </p:graphicFrame>
        </mc:Fallback>
      </mc:AlternateContent>
    </p:spTree>
    <p:extLst>
      <p:ext uri="{BB962C8B-B14F-4D97-AF65-F5344CB8AC3E}">
        <p14:creationId xmlns:p14="http://schemas.microsoft.com/office/powerpoint/2010/main" val="1144547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40A4E7D-AEF7-476D-8F54-EA7ABFBE7AFD}"/>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p>
            </p:txBody>
          </p:sp>
        </mc:Choice>
        <mc:Fallback xmlns="">
          <p:sp>
            <p:nvSpPr>
              <p:cNvPr id="2" name="标题 1">
                <a:extLst>
                  <a:ext uri="{FF2B5EF4-FFF2-40B4-BE49-F238E27FC236}">
                    <a16:creationId xmlns:a16="http://schemas.microsoft.com/office/drawing/2014/main" id="{940A4E7D-AEF7-476D-8F54-EA7ABFBE7AF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BD4555-0866-415A-812A-D6BF32187978}"/>
                  </a:ext>
                </a:extLst>
              </p:cNvPr>
              <p:cNvSpPr>
                <a:spLocks noGrp="1"/>
              </p:cNvSpPr>
              <p:nvPr>
                <p:ph idx="1"/>
              </p:nvPr>
            </p:nvSpPr>
            <p:spPr>
              <a:xfrm>
                <a:off x="680322" y="2336873"/>
                <a:ext cx="10117380" cy="3599316"/>
              </a:xfrm>
            </p:spPr>
            <p:txBody>
              <a:bodyPr/>
              <a:lstStyle/>
              <a:p>
                <a:pPr marL="0" indent="0">
                  <a:buNone/>
                </a:pPr>
                <a:r>
                  <a:rPr lang="zh-CN" altLang="en-US" dirty="0"/>
                  <a:t>① 随机给模型参数赋值：</a:t>
                </a:r>
                <a:r>
                  <a:rPr lang="en-US" altLang="zh-CN" sz="2400" dirty="0"/>
                  <a:t> </a:t>
                </a:r>
                <a14:m>
                  <m:oMath xmlns:m="http://schemas.openxmlformats.org/officeDocument/2006/math">
                    <m:sSub>
                      <m:sSubPr>
                        <m:ctrlPr>
                          <a:rPr lang="en-US" altLang="zh-CN" sz="2400" i="1" smtClean="0">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𝛩</m:t>
                        </m:r>
                      </m:e>
                      <m:sub>
                        <m:r>
                          <a:rPr lang="en-US" altLang="zh-CN" sz="2400" b="0" i="1" smtClean="0">
                            <a:solidFill>
                              <a:srgbClr val="002060"/>
                            </a:solidFill>
                            <a:latin typeface="Cambria Math" panose="02040503050406030204" pitchFamily="18" charset="0"/>
                          </a:rPr>
                          <m:t>0</m:t>
                        </m:r>
                      </m:sub>
                    </m:sSub>
                    <m:r>
                      <a:rPr lang="en-US" altLang="zh-CN"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0.3, 0.3, 0.6</m:t>
                    </m:r>
                    <m:r>
                      <a:rPr lang="zh-CN" altLang="en-US" i="1">
                        <a:solidFill>
                          <a:srgbClr val="002060"/>
                        </a:solidFill>
                        <a:latin typeface="Cambria Math" panose="02040503050406030204" pitchFamily="18" charset="0"/>
                      </a:rPr>
                      <m:t>）</m:t>
                    </m:r>
                  </m:oMath>
                </a14:m>
                <a:endParaRPr lang="en-US" altLang="zh-CN" dirty="0">
                  <a:solidFill>
                    <a:srgbClr val="002060"/>
                  </a:solidFill>
                </a:endParaRPr>
              </a:p>
              <a:p>
                <a:pPr marL="0" indent="0">
                  <a:buNone/>
                </a:pPr>
                <a:r>
                  <a:rPr lang="zh-CN" altLang="en-US" dirty="0"/>
                  <a:t>②</a:t>
                </a:r>
                <a:r>
                  <a:rPr lang="zh-CN" altLang="en-US" sz="2400" dirty="0"/>
                  <a:t>根据</a:t>
                </a:r>
                <a14:m>
                  <m:oMath xmlns:m="http://schemas.openxmlformats.org/officeDocument/2006/math">
                    <m:sSub>
                      <m:sSubPr>
                        <m:ctrlPr>
                          <a:rPr lang="en-US" altLang="zh-CN" sz="2400" i="1" smtClean="0">
                            <a:latin typeface="Cambria Math" panose="02040503050406030204" pitchFamily="18" charset="0"/>
                          </a:rPr>
                        </m:ctrlPr>
                      </m:sSubPr>
                      <m:e>
                        <m:r>
                          <a:rPr lang="zh-CN" altLang="en-US" i="1">
                            <a:latin typeface="Cambria Math" panose="02040503050406030204" pitchFamily="18" charset="0"/>
                          </a:rPr>
                          <m:t>𝛩</m:t>
                        </m:r>
                      </m:e>
                      <m:sub>
                        <m:r>
                          <m:rPr>
                            <m:sty m:val="p"/>
                          </m:rPr>
                          <a:rPr lang="en-US" altLang="zh-CN" sz="2400" i="1">
                            <a:latin typeface="Cambria Math" panose="02040503050406030204" pitchFamily="18" charset="0"/>
                          </a:rPr>
                          <m:t>t</m:t>
                        </m:r>
                      </m:sub>
                    </m:sSub>
                  </m:oMath>
                </a14:m>
                <a:r>
                  <a:rPr lang="zh-CN" altLang="en-US" sz="2400" dirty="0"/>
                  <a:t>得到模型中隐变量取各个状态的期望值。</a:t>
                </a:r>
                <a:endParaRPr lang="en-US"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5BD4555-0866-415A-812A-D6BF32187978}"/>
                  </a:ext>
                </a:extLst>
              </p:cNvPr>
              <p:cNvSpPr>
                <a:spLocks noGrp="1" noRot="1" noChangeAspect="1" noMove="1" noResize="1" noEditPoints="1" noAdjustHandles="1" noChangeArrowheads="1" noChangeShapeType="1" noTextEdit="1"/>
              </p:cNvSpPr>
              <p:nvPr>
                <p:ph idx="1"/>
              </p:nvPr>
            </p:nvSpPr>
            <p:spPr>
              <a:xfrm>
                <a:off x="680322" y="2336873"/>
                <a:ext cx="10117380" cy="3599316"/>
              </a:xfrm>
              <a:blipFill>
                <a:blip r:embed="rId3"/>
                <a:stretch>
                  <a:fillRect l="-964"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F2BD32B-57A5-4444-8EB9-9F4555C9C5B1}"/>
                  </a:ext>
                </a:extLst>
              </p:cNvPr>
              <p:cNvSpPr txBox="1"/>
              <p:nvPr/>
            </p:nvSpPr>
            <p:spPr>
              <a:xfrm>
                <a:off x="1138135" y="3322068"/>
                <a:ext cx="10509116" cy="445443"/>
              </a:xfrm>
              <a:prstGeom prst="rect">
                <a:avLst/>
              </a:prstGeom>
              <a:noFill/>
            </p:spPr>
            <p:txBody>
              <a:bodyPr wrap="squar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zh-CN" altLang="en-US" i="1">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oMath>
                </a14:m>
                <a:r>
                  <a:rPr lang="zh-CN" altLang="en-US" i="1" dirty="0">
                    <a:latin typeface="Cambria Math" panose="02040503050406030204" pitchFamily="18" charset="0"/>
                  </a:rPr>
                  <a:t> </a:t>
                </a:r>
                <a:r>
                  <a:rPr lang="en-US" altLang="zh-CN" dirty="0">
                    <a:latin typeface="Cambria Math" panose="02040503050406030204" pitchFamily="18" charset="0"/>
                  </a:rPr>
                  <a:t>= </a:t>
                </a:r>
                <a14:m>
                  <m:oMath xmlns:m="http://schemas.openxmlformats.org/officeDocument/2006/math">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e>
                        </m:d>
                      </m:den>
                    </m:f>
                  </m:oMath>
                </a14:m>
                <a:r>
                  <a:rPr lang="en-US" altLang="zh-CN" dirty="0"/>
                  <a:t> </a:t>
                </a:r>
                <a14:m>
                  <m:oMath xmlns:m="http://schemas.openxmlformats.org/officeDocument/2006/math">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m:rPr>
                            <m:sty m:val="p"/>
                          </m:rPr>
                          <a:rPr lang="en-US" altLang="zh-CN" i="1">
                            <a:latin typeface="Cambria Math" panose="02040503050406030204" pitchFamily="18" charset="0"/>
                          </a:rPr>
                          <m:t>λ</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zh-CN" altLang="en-US" i="1" smtClean="0">
                            <a:latin typeface="Cambria Math" panose="02040503050406030204" pitchFamily="18" charset="0"/>
                          </a:rPr>
                          <m:t> </m:t>
                        </m:r>
                      </m:num>
                      <m:den>
                        <m:r>
                          <m:rPr>
                            <m:sty m:val="p"/>
                          </m:rPr>
                          <a:rPr lang="en-US" altLang="zh-CN" i="1">
                            <a:latin typeface="Cambria Math" panose="02040503050406030204" pitchFamily="18" charset="0"/>
                          </a:rPr>
                          <m:t>λ</m:t>
                        </m:r>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(1−</m:t>
                        </m:r>
                        <m:r>
                          <m:rPr>
                            <m:sty m:val="p"/>
                          </m:rPr>
                          <a:rPr lang="en-US" altLang="zh-CN" i="1">
                            <a:latin typeface="Cambria Math" panose="02040503050406030204" pitchFamily="18" charset="0"/>
                          </a:rPr>
                          <m:t>λ</m:t>
                        </m:r>
                        <m:r>
                          <a:rPr lang="en-US" altLang="zh-CN" b="0" i="1" smtClean="0">
                            <a:latin typeface="Cambria Math" panose="02040503050406030204" pitchFamily="18" charset="0"/>
                          </a:rPr>
                          <m:t>)</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den>
                    </m:f>
                    <m:r>
                      <a:rPr lang="zh-CN" altLang="en-US" i="1" smtClean="0">
                        <a:latin typeface="Cambria Math" panose="02040503050406030204" pitchFamily="18" charset="0"/>
                      </a:rPr>
                      <m:t>≈</m:t>
                    </m:r>
                  </m:oMath>
                </a14:m>
                <a:r>
                  <a:rPr lang="en-US" altLang="zh-CN" i="1" dirty="0">
                    <a:latin typeface="Cambria Math" panose="02040503050406030204" pitchFamily="18" charset="0"/>
                  </a:rPr>
                  <a:t>0.0508</a:t>
                </a:r>
                <a:endParaRPr lang="zh-CN" altLang="en-US"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9F2BD32B-57A5-4444-8EB9-9F4555C9C5B1}"/>
                  </a:ext>
                </a:extLst>
              </p:cNvPr>
              <p:cNvSpPr txBox="1">
                <a:spLocks noRot="1" noChangeAspect="1" noMove="1" noResize="1" noEditPoints="1" noAdjustHandles="1" noChangeArrowheads="1" noChangeShapeType="1" noTextEdit="1"/>
              </p:cNvSpPr>
              <p:nvPr/>
            </p:nvSpPr>
            <p:spPr>
              <a:xfrm>
                <a:off x="1138135" y="3322068"/>
                <a:ext cx="10509116" cy="445443"/>
              </a:xfrm>
              <a:prstGeom prst="rect">
                <a:avLst/>
              </a:prstGeom>
              <a:blipFill>
                <a:blip r:embed="rId4"/>
                <a:stretch>
                  <a:fillRect l="-812" t="-2740" b="-17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11475" r="-401498" b="-1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B28617-F0A8-4005-A867-C2F4C2389795}"/>
                  </a:ext>
                </a:extLst>
              </p:cNvPr>
              <p:cNvSpPr txBox="1"/>
              <p:nvPr/>
            </p:nvSpPr>
            <p:spPr>
              <a:xfrm>
                <a:off x="1070043" y="3841958"/>
                <a:ext cx="6096000" cy="3742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1 −</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en-US" altLang="zh-CN" i="1">
                          <a:latin typeface="Cambria Math" panose="02040503050406030204" pitchFamily="18" charset="0"/>
                        </a:rPr>
                        <m:t>=0.9492</m:t>
                      </m:r>
                    </m:oMath>
                  </m:oMathPara>
                </a14:m>
                <a:endParaRPr lang="zh-CN" altLang="en-US"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3B28617-F0A8-4005-A867-C2F4C2389795}"/>
                  </a:ext>
                </a:extLst>
              </p:cNvPr>
              <p:cNvSpPr txBox="1">
                <a:spLocks noRot="1" noChangeAspect="1" noMove="1" noResize="1" noEditPoints="1" noAdjustHandles="1" noChangeArrowheads="1" noChangeShapeType="1" noTextEdit="1"/>
              </p:cNvSpPr>
              <p:nvPr/>
            </p:nvSpPr>
            <p:spPr>
              <a:xfrm>
                <a:off x="1070043" y="3841958"/>
                <a:ext cx="6096000" cy="374270"/>
              </a:xfrm>
              <a:prstGeom prst="rect">
                <a:avLst/>
              </a:prstGeom>
              <a:blipFill>
                <a:blip r:embed="rId6"/>
                <a:stretch>
                  <a:fillRect t="-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453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2A78D-60EE-461C-9772-9C8F1F4F4596}"/>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7709D2-5F74-4603-8A90-66B49B42CAD3}"/>
                  </a:ext>
                </a:extLst>
              </p:cNvPr>
              <p:cNvSpPr>
                <a:spLocks noGrp="1"/>
              </p:cNvSpPr>
              <p:nvPr>
                <p:ph idx="1"/>
              </p:nvPr>
            </p:nvSpPr>
            <p:spPr>
              <a:xfrm>
                <a:off x="680321" y="2336873"/>
                <a:ext cx="9613861" cy="451723"/>
              </a:xfrm>
            </p:spPr>
            <p:txBody>
              <a:bodyPr>
                <a:normAutofit/>
              </a:bodyPr>
              <a:lstStyle/>
              <a:p>
                <a:pPr marL="0" indent="0">
                  <a:buNone/>
                </a:pPr>
                <a:r>
                  <a:rPr lang="zh-CN" altLang="en-US" sz="2400" dirty="0"/>
                  <a:t>③用期望值代替实际次数可以得到模型参数的新估计值</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𝛩</m:t>
                        </m:r>
                      </m:e>
                      <m:sub>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+1</m:t>
                        </m:r>
                      </m:sub>
                    </m:sSub>
                  </m:oMath>
                </a14:m>
                <a:endParaRPr lang="en-US" altLang="zh-CN" sz="2400"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8C7709D2-5F74-4603-8A90-66B49B42CAD3}"/>
                  </a:ext>
                </a:extLst>
              </p:cNvPr>
              <p:cNvSpPr>
                <a:spLocks noGrp="1" noRot="1" noChangeAspect="1" noMove="1" noResize="1" noEditPoints="1" noAdjustHandles="1" noChangeArrowheads="1" noChangeShapeType="1" noTextEdit="1"/>
              </p:cNvSpPr>
              <p:nvPr>
                <p:ph idx="1"/>
              </p:nvPr>
            </p:nvSpPr>
            <p:spPr>
              <a:xfrm>
                <a:off x="680321" y="2336873"/>
                <a:ext cx="9613861" cy="451723"/>
              </a:xfrm>
              <a:blipFill>
                <a:blip r:embed="rId2"/>
                <a:stretch>
                  <a:fillRect l="-1015" t="-17568" b="-25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C1D0012-0809-4E87-A486-4C24FBBA0E5B}"/>
                  </a:ext>
                </a:extLst>
              </p:cNvPr>
              <p:cNvSpPr txBox="1"/>
              <p:nvPr/>
            </p:nvSpPr>
            <p:spPr>
              <a:xfrm>
                <a:off x="622570" y="3414409"/>
                <a:ext cx="6096000" cy="61651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0.0508+0.6967+</m:t>
                          </m:r>
                          <m:r>
                            <a:rPr lang="en-US" altLang="zh-CN" i="1" dirty="0">
                              <a:latin typeface="Cambria Math" panose="02040503050406030204" pitchFamily="18" charset="0"/>
                            </a:rPr>
                            <m:t>0.0508+0.6967</m:t>
                          </m:r>
                        </m:num>
                        <m:den>
                          <m:r>
                            <a:rPr lang="en-US" altLang="zh-CN" b="0" i="1" dirty="0" smtClean="0">
                              <a:latin typeface="Cambria Math" panose="02040503050406030204" pitchFamily="18" charset="0"/>
                            </a:rPr>
                            <m:t>4</m:t>
                          </m:r>
                        </m:den>
                      </m:f>
                      <m:r>
                        <a:rPr lang="zh-CN" altLang="en-US" i="1" dirty="0">
                          <a:latin typeface="Cambria Math" panose="02040503050406030204" pitchFamily="18" charset="0"/>
                        </a:rPr>
                        <m:t>≈</m:t>
                      </m:r>
                      <m:r>
                        <a:rPr lang="en-US" altLang="zh-CN" b="0" i="1" dirty="0" smtClean="0">
                          <a:latin typeface="Cambria Math" panose="02040503050406030204" pitchFamily="18" charset="0"/>
                        </a:rPr>
                        <m:t>0.3738</m:t>
                      </m:r>
                    </m:oMath>
                  </m:oMathPara>
                </a14:m>
                <a:endParaRPr lang="zh-CN" altLang="en-US" dirty="0"/>
              </a:p>
            </p:txBody>
          </p:sp>
        </mc:Choice>
        <mc:Fallback xmlns="">
          <p:sp>
            <p:nvSpPr>
              <p:cNvPr id="5" name="文本框 4">
                <a:extLst>
                  <a:ext uri="{FF2B5EF4-FFF2-40B4-BE49-F238E27FC236}">
                    <a16:creationId xmlns:a16="http://schemas.microsoft.com/office/drawing/2014/main" id="{5C1D0012-0809-4E87-A486-4C24FBBA0E5B}"/>
                  </a:ext>
                </a:extLst>
              </p:cNvPr>
              <p:cNvSpPr txBox="1">
                <a:spLocks noRot="1" noChangeAspect="1" noMove="1" noResize="1" noEditPoints="1" noAdjustHandles="1" noChangeArrowheads="1" noChangeShapeType="1" noTextEdit="1"/>
              </p:cNvSpPr>
              <p:nvPr/>
            </p:nvSpPr>
            <p:spPr>
              <a:xfrm>
                <a:off x="622570" y="3414409"/>
                <a:ext cx="6096000" cy="6165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B76C0B-87BA-45C4-A721-283C66F97B96}"/>
                  </a:ext>
                </a:extLst>
              </p:cNvPr>
              <p:cNvSpPr txBox="1"/>
              <p:nvPr/>
            </p:nvSpPr>
            <p:spPr>
              <a:xfrm>
                <a:off x="1089498" y="2827005"/>
                <a:ext cx="6096000" cy="404470"/>
              </a:xfrm>
              <a:prstGeom prst="rect">
                <a:avLst/>
              </a:prstGeom>
              <a:noFill/>
            </p:spPr>
            <p:txBody>
              <a:bodyPr wrap="square">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r>
                  <a:rPr lang="en-US" altLang="zh-CN" dirty="0"/>
                  <a:t>= </a:t>
                </a:r>
                <a:r>
                  <a:rPr lang="zh-CN" altLang="en-US" dirty="0"/>
                  <a:t>（</a:t>
                </a:r>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p>
            </p:txBody>
          </p:sp>
        </mc:Choice>
        <mc:Fallback xmlns="">
          <p:sp>
            <p:nvSpPr>
              <p:cNvPr id="7" name="文本框 6">
                <a:extLst>
                  <a:ext uri="{FF2B5EF4-FFF2-40B4-BE49-F238E27FC236}">
                    <a16:creationId xmlns:a16="http://schemas.microsoft.com/office/drawing/2014/main" id="{90B76C0B-87BA-45C4-A721-283C66F97B96}"/>
                  </a:ext>
                </a:extLst>
              </p:cNvPr>
              <p:cNvSpPr txBox="1">
                <a:spLocks noRot="1" noChangeAspect="1" noMove="1" noResize="1" noEditPoints="1" noAdjustHandles="1" noChangeArrowheads="1" noChangeShapeType="1" noTextEdit="1"/>
              </p:cNvSpPr>
              <p:nvPr/>
            </p:nvSpPr>
            <p:spPr>
              <a:xfrm>
                <a:off x="1089498" y="2827005"/>
                <a:ext cx="6096000" cy="404470"/>
              </a:xfrm>
              <a:prstGeom prst="rect">
                <a:avLst/>
              </a:prstGeom>
              <a:blipFill>
                <a:blip r:embed="rId4"/>
                <a:stretch>
                  <a:fillRect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6576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08065" r="-401498"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3ECA547-2493-49B9-B2DD-370454F47BA2}"/>
                  </a:ext>
                </a:extLst>
              </p:cNvPr>
              <p:cNvSpPr txBox="1"/>
              <p:nvPr/>
            </p:nvSpPr>
            <p:spPr>
              <a:xfrm>
                <a:off x="1089498" y="4314679"/>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0.0508</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/3)+0.0508×(3/3)+0.6967×(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0.0508+0.6967+0.0508+0.6967</m:t>
                          </m:r>
                        </m:den>
                      </m:f>
                      <m:r>
                        <a:rPr lang="zh-CN" altLang="en-US" i="1" dirty="0">
                          <a:latin typeface="Cambria Math" panose="02040503050406030204" pitchFamily="18" charset="0"/>
                        </a:rPr>
                        <m:t>≈</m:t>
                      </m:r>
                      <m:r>
                        <a:rPr lang="en-US" altLang="zh-CN" i="1" dirty="0">
                          <a:latin typeface="Cambria Math" panose="02040503050406030204" pitchFamily="18" charset="0"/>
                        </a:rPr>
                        <m:t>0.</m:t>
                      </m:r>
                      <m:r>
                        <a:rPr lang="en-US" altLang="zh-CN" b="0" i="1" dirty="0" smtClean="0">
                          <a:latin typeface="Cambria Math" panose="02040503050406030204" pitchFamily="18" charset="0"/>
                        </a:rPr>
                        <m:t>06</m:t>
                      </m:r>
                      <m:r>
                        <a:rPr lang="en-US" altLang="zh-CN" i="1" dirty="0">
                          <a:latin typeface="Cambria Math" panose="02040503050406030204" pitchFamily="18" charset="0"/>
                        </a:rPr>
                        <m:t>8</m:t>
                      </m:r>
                      <m:r>
                        <a:rPr lang="en-US" altLang="zh-CN" b="0" i="1" dirty="0" smtClean="0">
                          <a:latin typeface="Cambria Math" panose="02040503050406030204" pitchFamily="18" charset="0"/>
                        </a:rPr>
                        <m:t>0</m:t>
                      </m:r>
                    </m:oMath>
                  </m:oMathPara>
                </a14:m>
                <a:endParaRPr lang="zh-CN" altLang="en-US" dirty="0"/>
              </a:p>
            </p:txBody>
          </p:sp>
        </mc:Choice>
        <mc:Fallback xmlns="">
          <p:sp>
            <p:nvSpPr>
              <p:cNvPr id="11" name="文本框 10">
                <a:extLst>
                  <a:ext uri="{FF2B5EF4-FFF2-40B4-BE49-F238E27FC236}">
                    <a16:creationId xmlns:a16="http://schemas.microsoft.com/office/drawing/2014/main" id="{A3ECA547-2493-49B9-B2DD-370454F47BA2}"/>
                  </a:ext>
                </a:extLst>
              </p:cNvPr>
              <p:cNvSpPr txBox="1">
                <a:spLocks noRot="1" noChangeAspect="1" noMove="1" noResize="1" noEditPoints="1" noAdjustHandles="1" noChangeArrowheads="1" noChangeShapeType="1" noTextEdit="1"/>
              </p:cNvSpPr>
              <p:nvPr/>
            </p:nvSpPr>
            <p:spPr>
              <a:xfrm>
                <a:off x="1089498" y="4314679"/>
                <a:ext cx="10074147" cy="62453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6EE9128-3E2B-42D7-B2C4-7B4CE825B5C2}"/>
                  </a:ext>
                </a:extLst>
              </p:cNvPr>
              <p:cNvSpPr txBox="1"/>
              <p:nvPr/>
            </p:nvSpPr>
            <p:spPr>
              <a:xfrm>
                <a:off x="1089498" y="5227211"/>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0.9492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r>
                            <a:rPr lang="en-US" altLang="zh-CN" b="0" i="1" dirty="0" smtClean="0">
                              <a:latin typeface="Cambria Math" panose="02040503050406030204" pitchFamily="18" charset="0"/>
                            </a:rPr>
                            <m:t>0.9492</m:t>
                          </m:r>
                          <m:r>
                            <a:rPr lang="en-US" altLang="zh-CN" i="1" dirty="0">
                              <a:latin typeface="Cambria Math" panose="02040503050406030204" pitchFamily="18" charset="0"/>
                            </a:rPr>
                            <m:t>×(3/3)+</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den>
                      </m:f>
                      <m:r>
                        <a:rPr lang="zh-CN" altLang="en-US" i="1" dirty="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7578</m:t>
                      </m:r>
                    </m:oMath>
                  </m:oMathPara>
                </a14:m>
                <a:endParaRPr lang="zh-CN" altLang="en-US" dirty="0"/>
              </a:p>
            </p:txBody>
          </p:sp>
        </mc:Choice>
        <mc:Fallback xmlns="">
          <p:sp>
            <p:nvSpPr>
              <p:cNvPr id="13" name="文本框 12">
                <a:extLst>
                  <a:ext uri="{FF2B5EF4-FFF2-40B4-BE49-F238E27FC236}">
                    <a16:creationId xmlns:a16="http://schemas.microsoft.com/office/drawing/2014/main" id="{66EE9128-3E2B-42D7-B2C4-7B4CE825B5C2}"/>
                  </a:ext>
                </a:extLst>
              </p:cNvPr>
              <p:cNvSpPr txBox="1">
                <a:spLocks noRot="1" noChangeAspect="1" noMove="1" noResize="1" noEditPoints="1" noAdjustHandles="1" noChangeArrowheads="1" noChangeShapeType="1" noTextEdit="1"/>
              </p:cNvSpPr>
              <p:nvPr/>
            </p:nvSpPr>
            <p:spPr>
              <a:xfrm>
                <a:off x="1089498" y="5227211"/>
                <a:ext cx="10074147" cy="62453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304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E246092-46DE-4845-94F1-DAE37786C9B7}"/>
                  </a:ext>
                </a:extLst>
              </p:cNvPr>
              <p:cNvSpPr>
                <a:spLocks noGrp="1"/>
              </p:cNvSpPr>
              <p:nvPr>
                <p:ph type="title"/>
              </p:nvPr>
            </p:nvSpPr>
            <p:spPr>
              <a:xfrm>
                <a:off x="259405" y="753228"/>
                <a:ext cx="10034778" cy="1080938"/>
              </a:xfrm>
            </p:spPr>
            <p:txBody>
              <a:bodyPr/>
              <a:lstStyle/>
              <a:p>
                <a:r>
                  <a:rPr lang="zh-CN" altLang="en-US" dirty="0"/>
                  <a:t>④</a:t>
                </a:r>
                <a:r>
                  <a:rPr lang="zh-CN" altLang="en-US" sz="3600" dirty="0"/>
                  <a:t>用</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r>
                          <a:rPr lang="en-US" altLang="zh-CN" sz="3600" i="1">
                            <a:latin typeface="Cambria Math" panose="02040503050406030204" pitchFamily="18" charset="0"/>
                          </a:rPr>
                          <m:t>+1</m:t>
                        </m:r>
                      </m:sub>
                    </m:sSub>
                  </m:oMath>
                </a14:m>
                <a:r>
                  <a:rPr lang="zh-CN" altLang="en-US" sz="3600" dirty="0"/>
                  <a:t>代替</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sub>
                    </m:sSub>
                  </m:oMath>
                </a14:m>
                <a:r>
                  <a:rPr lang="zh-CN" altLang="en-US" sz="3600" dirty="0"/>
                  <a:t>重复执行步骤②，</a:t>
                </a:r>
                <a:r>
                  <a:rPr lang="zh-CN" altLang="en-US" sz="3600" dirty="0">
                    <a:highlight>
                      <a:srgbClr val="000080"/>
                    </a:highlight>
                  </a:rPr>
                  <a:t>直到参数收敛</a:t>
                </a:r>
                <a:endParaRPr lang="zh-CN" altLang="en-US" dirty="0"/>
              </a:p>
            </p:txBody>
          </p:sp>
        </mc:Choice>
        <mc:Fallback xmlns="">
          <p:sp>
            <p:nvSpPr>
              <p:cNvPr id="2" name="标题 1">
                <a:extLst>
                  <a:ext uri="{FF2B5EF4-FFF2-40B4-BE49-F238E27FC236}">
                    <a16:creationId xmlns:a16="http://schemas.microsoft.com/office/drawing/2014/main" id="{0E246092-46DE-4845-94F1-DAE37786C9B7}"/>
                  </a:ext>
                </a:extLst>
              </p:cNvPr>
              <p:cNvSpPr>
                <a:spLocks noGrp="1" noRot="1" noChangeAspect="1" noMove="1" noResize="1" noEditPoints="1" noAdjustHandles="1" noChangeArrowheads="1" noChangeShapeType="1" noTextEdit="1"/>
              </p:cNvSpPr>
              <p:nvPr>
                <p:ph type="title"/>
              </p:nvPr>
            </p:nvSpPr>
            <p:spPr>
              <a:xfrm>
                <a:off x="259405" y="753228"/>
                <a:ext cx="10034778" cy="1080938"/>
              </a:xfrm>
              <a:blipFill>
                <a:blip r:embed="rId2"/>
                <a:stretch>
                  <a:fillRect l="-1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285543">
                    <a:tc>
                      <a:txBody>
                        <a:bodyPr/>
                        <a:lstStyle/>
                        <a:p>
                          <a:pPr algn="ct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λ</m:t>
                                </m:r>
                              </m:oMath>
                            </m:oMathPara>
                          </a14:m>
                          <a:endParaRPr lang="zh-CN" altLang="en-US" dirty="0"/>
                        </a:p>
                      </a:txBody>
                      <a:tcPr/>
                    </a:tc>
                    <a:tc>
                      <a:txBody>
                        <a:bodyPr/>
                        <a:lstStyle/>
                        <a:p>
                          <a:pPr algn="ct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m:oMathPara>
                          </a14:m>
                          <a:endParaRPr lang="zh-CN" altLang="en-US" dirty="0"/>
                        </a:p>
                      </a:txBody>
                      <a:tcPr/>
                    </a:tc>
                    <a:extLst>
                      <a:ext uri="{0D108BD9-81ED-4DB2-BD59-A6C34878D82A}">
                        <a16:rowId xmlns:a16="http://schemas.microsoft.com/office/drawing/2014/main" val="318953956"/>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0</m:t>
                                  </m:r>
                                </m:sub>
                              </m:sSub>
                            </m:oMath>
                          </a14:m>
                          <a:r>
                            <a:rPr lang="zh-CN" altLang="en-US" dirty="0"/>
                            <a:t> </a:t>
                          </a:r>
                        </a:p>
                      </a:txBody>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p>
                      </a:txBody>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2</m:t>
                                  </m:r>
                                </m:sub>
                              </m:sSub>
                            </m:oMath>
                          </a14:m>
                          <a:r>
                            <a:rPr lang="zh-CN" altLang="en-US" dirty="0"/>
                            <a:t> </a:t>
                          </a:r>
                        </a:p>
                      </a:txBody>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3</m:t>
                                  </m:r>
                                </m:sub>
                              </m:sSub>
                            </m:oMath>
                          </a14:m>
                          <a:r>
                            <a:rPr lang="zh-CN" altLang="en-US" dirty="0"/>
                            <a:t> </a:t>
                          </a:r>
                        </a:p>
                      </a:txBody>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Choice>
        <mc:Fallback xmlns="">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365760">
                    <a:tc>
                      <a:txBody>
                        <a:bodyPr/>
                        <a:lstStyle/>
                        <a:p>
                          <a:pPr algn="ctr"/>
                          <a:endParaRPr lang="zh-CN" altLang="en-US" dirty="0"/>
                        </a:p>
                      </a:txBody>
                      <a:tcPr/>
                    </a:tc>
                    <a:tc>
                      <a:txBody>
                        <a:bodyPr/>
                        <a:lstStyle/>
                        <a:p>
                          <a:endParaRPr lang="zh-CN"/>
                        </a:p>
                      </a:txBody>
                      <a:tcPr>
                        <a:blipFill>
                          <a:blip r:embed="rId3"/>
                          <a:stretch>
                            <a:fillRect l="-100543" t="-1667" r="-201630" b="-465000"/>
                          </a:stretch>
                        </a:blipFill>
                      </a:tcPr>
                    </a:tc>
                    <a:tc>
                      <a:txBody>
                        <a:bodyPr/>
                        <a:lstStyle/>
                        <a:p>
                          <a:endParaRPr lang="zh-CN"/>
                        </a:p>
                      </a:txBody>
                      <a:tcPr>
                        <a:blipFill>
                          <a:blip r:embed="rId3"/>
                          <a:stretch>
                            <a:fillRect l="-201639" t="-1667" r="-102732" b="-465000"/>
                          </a:stretch>
                        </a:blipFill>
                      </a:tcPr>
                    </a:tc>
                    <a:tc>
                      <a:txBody>
                        <a:bodyPr/>
                        <a:lstStyle/>
                        <a:p>
                          <a:endParaRPr lang="zh-CN"/>
                        </a:p>
                      </a:txBody>
                      <a:tcPr>
                        <a:blipFill>
                          <a:blip r:embed="rId3"/>
                          <a:stretch>
                            <a:fillRect l="-300000" t="-1667" r="-2174" b="-465000"/>
                          </a:stretch>
                        </a:blipFill>
                      </a:tcPr>
                    </a:tc>
                    <a:extLst>
                      <a:ext uri="{0D108BD9-81ED-4DB2-BD59-A6C34878D82A}">
                        <a16:rowId xmlns:a16="http://schemas.microsoft.com/office/drawing/2014/main" val="318953956"/>
                      </a:ext>
                    </a:extLst>
                  </a:tr>
                  <a:tr h="411754">
                    <a:tc>
                      <a:txBody>
                        <a:bodyPr/>
                        <a:lstStyle/>
                        <a:p>
                          <a:endParaRPr lang="zh-CN"/>
                        </a:p>
                      </a:txBody>
                      <a:tcPr>
                        <a:blipFill>
                          <a:blip r:embed="rId3"/>
                          <a:stretch>
                            <a:fillRect l="-543" t="-89706" r="-301630" b="-310294"/>
                          </a:stretch>
                        </a:blipFill>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endParaRPr lang="zh-CN"/>
                        </a:p>
                      </a:txBody>
                      <a:tcPr>
                        <a:blipFill>
                          <a:blip r:embed="rId3"/>
                          <a:stretch>
                            <a:fillRect l="-543" t="-189706" r="-301630" b="-210294"/>
                          </a:stretch>
                        </a:blipFill>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endParaRPr lang="zh-CN"/>
                        </a:p>
                      </a:txBody>
                      <a:tcPr>
                        <a:blipFill>
                          <a:blip r:embed="rId3"/>
                          <a:stretch>
                            <a:fillRect l="-543" t="-294030" r="-301630" b="-113433"/>
                          </a:stretch>
                        </a:blipFill>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endParaRPr lang="zh-CN"/>
                        </a:p>
                      </a:txBody>
                      <a:tcPr>
                        <a:blipFill>
                          <a:blip r:embed="rId3"/>
                          <a:stretch>
                            <a:fillRect l="-543" t="-388235" r="-301630" b="-11765"/>
                          </a:stretch>
                        </a:blipFill>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276483">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64008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4"/>
                          <a:stretch>
                            <a:fillRect l="-1053" t="-183607" r="-792632" b="-1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4"/>
                          <a:stretch>
                            <a:fillRect l="-1053" t="-283607"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5"/>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5"/>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6"/>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6"/>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7"/>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7"/>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p:cxnSp>
        <p:nvCxnSpPr>
          <p:cNvPr id="15" name="直接箭头连接符 14">
            <a:extLst>
              <a:ext uri="{FF2B5EF4-FFF2-40B4-BE49-F238E27FC236}">
                <a16:creationId xmlns:a16="http://schemas.microsoft.com/office/drawing/2014/main" id="{840506E5-BE80-4773-AD4B-B1AD1B7A48CB}"/>
              </a:ext>
            </a:extLst>
          </p:cNvPr>
          <p:cNvCxnSpPr/>
          <p:nvPr/>
        </p:nvCxnSpPr>
        <p:spPr>
          <a:xfrm flipV="1">
            <a:off x="4786010" y="3268496"/>
            <a:ext cx="1712066" cy="55123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BDD27A0D-A0C4-434C-BC24-35DCF467C910}"/>
              </a:ext>
            </a:extLst>
          </p:cNvPr>
          <p:cNvCxnSpPr>
            <a:cxnSpLocks/>
          </p:cNvCxnSpPr>
          <p:nvPr/>
        </p:nvCxnSpPr>
        <p:spPr>
          <a:xfrm flipH="1">
            <a:off x="4786010" y="3410564"/>
            <a:ext cx="1712066" cy="780004"/>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5EEA9EE7-9702-4909-AFAC-3160FEFF1AAE}"/>
              </a:ext>
            </a:extLst>
          </p:cNvPr>
          <p:cNvCxnSpPr>
            <a:cxnSpLocks/>
            <a:endCxn id="9" idx="1"/>
          </p:cNvCxnSpPr>
          <p:nvPr/>
        </p:nvCxnSpPr>
        <p:spPr>
          <a:xfrm>
            <a:off x="4786010" y="4260715"/>
            <a:ext cx="1712066" cy="14169"/>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D0B45C0A-2374-4137-94FD-CD035C313550}"/>
              </a:ext>
            </a:extLst>
          </p:cNvPr>
          <p:cNvCxnSpPr>
            <a:cxnSpLocks/>
          </p:cNvCxnSpPr>
          <p:nvPr/>
        </p:nvCxnSpPr>
        <p:spPr>
          <a:xfrm flipH="1">
            <a:off x="4786010" y="4400628"/>
            <a:ext cx="1712066" cy="245096"/>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2DA64216-DA31-44E2-8DD8-91C8A193128C}"/>
              </a:ext>
            </a:extLst>
          </p:cNvPr>
          <p:cNvCxnSpPr>
            <a:cxnSpLocks/>
          </p:cNvCxnSpPr>
          <p:nvPr/>
        </p:nvCxnSpPr>
        <p:spPr>
          <a:xfrm>
            <a:off x="4786010" y="4700372"/>
            <a:ext cx="1712066" cy="448546"/>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a:extLst>
              <a:ext uri="{FF2B5EF4-FFF2-40B4-BE49-F238E27FC236}">
                <a16:creationId xmlns:a16="http://schemas.microsoft.com/office/drawing/2014/main" id="{E2905848-0C56-423A-9481-A02FA49E1F30}"/>
              </a:ext>
            </a:extLst>
          </p:cNvPr>
          <p:cNvCxnSpPr/>
          <p:nvPr/>
        </p:nvCxnSpPr>
        <p:spPr>
          <a:xfrm flipH="1" flipV="1">
            <a:off x="4786010" y="5084323"/>
            <a:ext cx="1712066" cy="19694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9895BF26-2A76-4B5A-8E07-69E6769E783D}"/>
              </a:ext>
            </a:extLst>
          </p:cNvPr>
          <p:cNvCxnSpPr>
            <a:cxnSpLocks/>
            <a:endCxn id="13" idx="1"/>
          </p:cNvCxnSpPr>
          <p:nvPr/>
        </p:nvCxnSpPr>
        <p:spPr>
          <a:xfrm>
            <a:off x="4786010" y="5148918"/>
            <a:ext cx="1712066" cy="113874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2538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99DA7-5CBB-4145-86F6-2CF88DA2AC58}"/>
              </a:ext>
            </a:extLst>
          </p:cNvPr>
          <p:cNvSpPr>
            <a:spLocks noGrp="1"/>
          </p:cNvSpPr>
          <p:nvPr>
            <p:ph type="title"/>
          </p:nvPr>
        </p:nvSpPr>
        <p:spPr/>
        <p:txBody>
          <a:bodyPr/>
          <a:lstStyle/>
          <a:p>
            <a:r>
              <a:rPr lang="zh-CN" altLang="en-US" dirty="0"/>
              <a:t>总结：估算步骤 和 最大化步骤 交替</a:t>
            </a:r>
          </a:p>
        </p:txBody>
      </p:sp>
      <p:sp>
        <p:nvSpPr>
          <p:cNvPr id="5" name="文本框 4">
            <a:extLst>
              <a:ext uri="{FF2B5EF4-FFF2-40B4-BE49-F238E27FC236}">
                <a16:creationId xmlns:a16="http://schemas.microsoft.com/office/drawing/2014/main" id="{244C0DD6-3909-46AE-8AE0-49C38B881218}"/>
              </a:ext>
            </a:extLst>
          </p:cNvPr>
          <p:cNvSpPr txBox="1"/>
          <p:nvPr/>
        </p:nvSpPr>
        <p:spPr>
          <a:xfrm>
            <a:off x="453342" y="4264116"/>
            <a:ext cx="66737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最大化步骤 </a:t>
            </a:r>
            <a:r>
              <a:rPr lang="en-US" altLang="zh-CN" dirty="0"/>
              <a:t>Maximization step</a:t>
            </a:r>
            <a:endParaRPr lang="zh-CN" altLang="en-US" dirty="0"/>
          </a:p>
        </p:txBody>
      </p:sp>
      <p:sp>
        <p:nvSpPr>
          <p:cNvPr id="7" name="文本框 6">
            <a:extLst>
              <a:ext uri="{FF2B5EF4-FFF2-40B4-BE49-F238E27FC236}">
                <a16:creationId xmlns:a16="http://schemas.microsoft.com/office/drawing/2014/main" id="{F4F1389E-B47F-4508-A26E-AADA2F595F20}"/>
              </a:ext>
            </a:extLst>
          </p:cNvPr>
          <p:cNvSpPr txBox="1"/>
          <p:nvPr/>
        </p:nvSpPr>
        <p:spPr>
          <a:xfrm>
            <a:off x="453343" y="2357495"/>
            <a:ext cx="66089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估算步骤 </a:t>
            </a:r>
            <a:r>
              <a:rPr lang="en-US" altLang="zh-CN" dirty="0"/>
              <a:t>Expectation step</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B212809-BE01-4AB9-B699-F68891E1B8D7}"/>
                  </a:ext>
                </a:extLst>
              </p:cNvPr>
              <p:cNvSpPr txBox="1"/>
              <p:nvPr/>
            </p:nvSpPr>
            <p:spPr>
              <a:xfrm>
                <a:off x="586901" y="3050028"/>
                <a:ext cx="5962442" cy="584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smtClean="0">
                                          <a:latin typeface="Cambria Math" panose="02040503050406030204" pitchFamily="18" charset="0"/>
                                        </a:rPr>
                                        <m:t>1</m:t>
                                      </m:r>
                                    </m:sub>
                                  </m:sSub>
                                </m:e>
                              </m:d>
                              <m:r>
                                <a:rPr lang="en-US" altLang="zh-CN" b="0" i="1" smtClean="0">
                                  <a:latin typeface="Cambria Math" panose="02040503050406030204" pitchFamily="18" charset="0"/>
                                </a:rPr>
                                <m:t>|</m:t>
                              </m:r>
                              <m:r>
                                <a:rPr lang="zh-CN" altLang="en-US" i="1">
                                  <a:latin typeface="Cambria Math" panose="02040503050406030204" pitchFamily="18" charset="0"/>
                                </a:rPr>
                                <m:t>𝛩</m:t>
                              </m:r>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den>
                      </m:f>
                    </m:oMath>
                  </m:oMathPara>
                </a14:m>
                <a:endParaRPr lang="zh-CN" altLang="en-US"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9B212809-BE01-4AB9-B699-F68891E1B8D7}"/>
                  </a:ext>
                </a:extLst>
              </p:cNvPr>
              <p:cNvSpPr txBox="1">
                <a:spLocks noRot="1" noChangeAspect="1" noMove="1" noResize="1" noEditPoints="1" noAdjustHandles="1" noChangeArrowheads="1" noChangeShapeType="1" noTextEdit="1"/>
              </p:cNvSpPr>
              <p:nvPr/>
            </p:nvSpPr>
            <p:spPr>
              <a:xfrm>
                <a:off x="586901" y="3050028"/>
                <a:ext cx="5962442" cy="584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3C31024-ECAC-4182-9CF1-834D5AA5C6B0}"/>
                  </a:ext>
                </a:extLst>
              </p:cNvPr>
              <p:cNvSpPr txBox="1"/>
              <p:nvPr/>
            </p:nvSpPr>
            <p:spPr>
              <a:xfrm>
                <a:off x="0" y="5098657"/>
                <a:ext cx="2594043" cy="6538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r>
                            <a:rPr lang="en-US" altLang="zh-CN" b="0" i="1" dirty="0" smtClean="0">
                              <a:latin typeface="Cambria Math" panose="02040503050406030204" pitchFamily="18" charset="0"/>
                            </a:rPr>
                            <m:t>𝑛</m:t>
                          </m:r>
                        </m:den>
                      </m:f>
                    </m:oMath>
                  </m:oMathPara>
                </a14:m>
                <a:endParaRPr lang="zh-CN" altLang="en-US" dirty="0"/>
              </a:p>
            </p:txBody>
          </p:sp>
        </mc:Choice>
        <mc:Fallback xmlns="">
          <p:sp>
            <p:nvSpPr>
              <p:cNvPr id="11" name="文本框 10">
                <a:extLst>
                  <a:ext uri="{FF2B5EF4-FFF2-40B4-BE49-F238E27FC236}">
                    <a16:creationId xmlns:a16="http://schemas.microsoft.com/office/drawing/2014/main" id="{23C31024-ECAC-4182-9CF1-834D5AA5C6B0}"/>
                  </a:ext>
                </a:extLst>
              </p:cNvPr>
              <p:cNvSpPr txBox="1">
                <a:spLocks noRot="1" noChangeAspect="1" noMove="1" noResize="1" noEditPoints="1" noAdjustHandles="1" noChangeArrowheads="1" noChangeShapeType="1" noTextEdit="1"/>
              </p:cNvSpPr>
              <p:nvPr/>
            </p:nvSpPr>
            <p:spPr>
              <a:xfrm>
                <a:off x="0" y="5098657"/>
                <a:ext cx="2594043" cy="6538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520B1AD-A553-4F94-9DDB-12B83F364406}"/>
                  </a:ext>
                </a:extLst>
              </p:cNvPr>
              <p:cNvSpPr txBox="1"/>
              <p:nvPr/>
            </p:nvSpPr>
            <p:spPr>
              <a:xfrm>
                <a:off x="2608173" y="4931417"/>
                <a:ext cx="2015014"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den>
                      </m:f>
                    </m:oMath>
                  </m:oMathPara>
                </a14:m>
                <a:endParaRPr lang="zh-CN" altLang="en-US" dirty="0"/>
              </a:p>
            </p:txBody>
          </p:sp>
        </mc:Choice>
        <mc:Fallback xmlns="">
          <p:sp>
            <p:nvSpPr>
              <p:cNvPr id="13" name="文本框 12">
                <a:extLst>
                  <a:ext uri="{FF2B5EF4-FFF2-40B4-BE49-F238E27FC236}">
                    <a16:creationId xmlns:a16="http://schemas.microsoft.com/office/drawing/2014/main" id="{E520B1AD-A553-4F94-9DDB-12B83F364406}"/>
                  </a:ext>
                </a:extLst>
              </p:cNvPr>
              <p:cNvSpPr txBox="1">
                <a:spLocks noRot="1" noChangeAspect="1" noMove="1" noResize="1" noEditPoints="1" noAdjustHandles="1" noChangeArrowheads="1" noChangeShapeType="1" noTextEdit="1"/>
              </p:cNvSpPr>
              <p:nvPr/>
            </p:nvSpPr>
            <p:spPr>
              <a:xfrm>
                <a:off x="2608173" y="4931417"/>
                <a:ext cx="2015014" cy="8716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6B7B9C4-8605-48C2-81A7-6FDFA4A27FEF}"/>
                  </a:ext>
                </a:extLst>
              </p:cNvPr>
              <p:cNvSpPr txBox="1"/>
              <p:nvPr/>
            </p:nvSpPr>
            <p:spPr>
              <a:xfrm>
                <a:off x="4745709" y="4895243"/>
                <a:ext cx="3470920"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r>
                                <a:rPr lang="en-US" altLang="zh-CN" i="1" dirty="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den>
                      </m:f>
                    </m:oMath>
                  </m:oMathPara>
                </a14:m>
                <a:endParaRPr lang="zh-CN" altLang="en-US" dirty="0"/>
              </a:p>
            </p:txBody>
          </p:sp>
        </mc:Choice>
        <mc:Fallback xmlns="">
          <p:sp>
            <p:nvSpPr>
              <p:cNvPr id="17" name="文本框 16">
                <a:extLst>
                  <a:ext uri="{FF2B5EF4-FFF2-40B4-BE49-F238E27FC236}">
                    <a16:creationId xmlns:a16="http://schemas.microsoft.com/office/drawing/2014/main" id="{26B7B9C4-8605-48C2-81A7-6FDFA4A27FEF}"/>
                  </a:ext>
                </a:extLst>
              </p:cNvPr>
              <p:cNvSpPr txBox="1">
                <a:spLocks noRot="1" noChangeAspect="1" noMove="1" noResize="1" noEditPoints="1" noAdjustHandles="1" noChangeArrowheads="1" noChangeShapeType="1" noTextEdit="1"/>
              </p:cNvSpPr>
              <p:nvPr/>
            </p:nvSpPr>
            <p:spPr>
              <a:xfrm>
                <a:off x="4745709" y="4895243"/>
                <a:ext cx="3470920" cy="87164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73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FDA56-2476-4CAC-BD91-126D0FCA75A7}"/>
              </a:ext>
            </a:extLst>
          </p:cNvPr>
          <p:cNvSpPr>
            <a:spLocks noGrp="1"/>
          </p:cNvSpPr>
          <p:nvPr>
            <p:ph type="title"/>
          </p:nvPr>
        </p:nvSpPr>
        <p:spPr/>
        <p:txBody>
          <a:bodyPr/>
          <a:lstStyle/>
          <a:p>
            <a:r>
              <a:rPr lang="zh-CN" altLang="en-US" dirty="0"/>
              <a:t>鲍姆</a:t>
            </a:r>
            <a:r>
              <a:rPr lang="en-US" altLang="zh-CN" dirty="0"/>
              <a:t>-</a:t>
            </a:r>
            <a:r>
              <a:rPr lang="zh-CN" altLang="en-US" dirty="0"/>
              <a:t>韦尔奇算法  </a:t>
            </a:r>
            <a:r>
              <a:rPr lang="en-US" altLang="zh-CN" dirty="0"/>
              <a:t>(Baum-Welch Algorithm)</a:t>
            </a:r>
            <a:endParaRPr lang="zh-CN" altLang="en-US" dirty="0"/>
          </a:p>
        </p:txBody>
      </p:sp>
      <p:sp>
        <p:nvSpPr>
          <p:cNvPr id="3" name="内容占位符 2">
            <a:extLst>
              <a:ext uri="{FF2B5EF4-FFF2-40B4-BE49-F238E27FC236}">
                <a16:creationId xmlns:a16="http://schemas.microsoft.com/office/drawing/2014/main" id="{97D9DF42-9D6D-4A01-A7BC-6C9AB4F93CC9}"/>
              </a:ext>
            </a:extLst>
          </p:cNvPr>
          <p:cNvSpPr>
            <a:spLocks noGrp="1"/>
          </p:cNvSpPr>
          <p:nvPr>
            <p:ph idx="1"/>
          </p:nvPr>
        </p:nvSpPr>
        <p:spPr>
          <a:xfrm>
            <a:off x="6349866" y="6104772"/>
            <a:ext cx="4226876" cy="436803"/>
          </a:xfrm>
        </p:spPr>
        <p:txBody>
          <a:bodyPr>
            <a:normAutofit/>
          </a:bodyPr>
          <a:lstStyle/>
          <a:p>
            <a:r>
              <a:rPr lang="en-US" altLang="zh-CN" sz="1200" dirty="0"/>
              <a:t>https://www.cnblogs.com/pinard/p/6972299.html</a:t>
            </a:r>
            <a:endParaRPr lang="zh-CN" altLang="en-US" sz="1200" dirty="0"/>
          </a:p>
        </p:txBody>
      </p:sp>
      <p:pic>
        <p:nvPicPr>
          <p:cNvPr id="5" name="图片 4">
            <a:extLst>
              <a:ext uri="{FF2B5EF4-FFF2-40B4-BE49-F238E27FC236}">
                <a16:creationId xmlns:a16="http://schemas.microsoft.com/office/drawing/2014/main" id="{70618C83-6677-4A9C-B8B7-DD84EA7A7778}"/>
              </a:ext>
            </a:extLst>
          </p:cNvPr>
          <p:cNvPicPr>
            <a:picLocks noChangeAspect="1"/>
          </p:cNvPicPr>
          <p:nvPr/>
        </p:nvPicPr>
        <p:blipFill>
          <a:blip r:embed="rId2"/>
          <a:stretch>
            <a:fillRect/>
          </a:stretch>
        </p:blipFill>
        <p:spPr>
          <a:xfrm>
            <a:off x="769853" y="2089894"/>
            <a:ext cx="5014395" cy="4496190"/>
          </a:xfrm>
          <a:prstGeom prst="rect">
            <a:avLst/>
          </a:prstGeom>
        </p:spPr>
      </p:pic>
    </p:spTree>
    <p:extLst>
      <p:ext uri="{BB962C8B-B14F-4D97-AF65-F5344CB8AC3E}">
        <p14:creationId xmlns:p14="http://schemas.microsoft.com/office/powerpoint/2010/main" val="262014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11284701" cy="4427093"/>
          </a:xfrm>
          <a:solidFill>
            <a:schemeClr val="accent1">
              <a:lumMod val="50000"/>
            </a:schemeClr>
          </a:solidFill>
        </p:spPr>
        <p:txBody>
          <a:bodyPr>
            <a:norm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a:p>
            <a:pPr marL="0" indent="0">
              <a:buNone/>
            </a:pPr>
            <a:endParaRPr lang="en-US" altLang="zh-CN" dirty="0"/>
          </a:p>
          <a:p>
            <a:pPr marL="0" indent="0">
              <a:buNone/>
            </a:pPr>
            <a:r>
              <a:rPr lang="zh-CN" altLang="en-US" b="1" dirty="0">
                <a:solidFill>
                  <a:srgbClr val="92D050"/>
                </a:solidFill>
              </a:rPr>
              <a:t>马尔科夫假设：</a:t>
            </a:r>
            <a:endParaRPr lang="en-US" altLang="zh-CN" b="1" dirty="0">
              <a:solidFill>
                <a:srgbClr val="92D050"/>
              </a:solidFill>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a:p>
            <a:endParaRPr lang="en-US" altLang="zh-CN" dirty="0"/>
          </a:p>
        </p:txBody>
      </p:sp>
    </p:spTree>
    <p:extLst>
      <p:ext uri="{BB962C8B-B14F-4D97-AF65-F5344CB8AC3E}">
        <p14:creationId xmlns:p14="http://schemas.microsoft.com/office/powerpoint/2010/main" val="3782853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252302" y="2996723"/>
            <a:ext cx="11381978" cy="2656168"/>
          </a:xfrm>
          <a:solidFill>
            <a:schemeClr val="accent1">
              <a:lumMod val="50000"/>
            </a:schemeClr>
          </a:solid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680321" y="2693554"/>
                <a:ext cx="9613861" cy="3599316"/>
              </a:xfrm>
            </p:spPr>
            <p:txBody>
              <a:bodyPr/>
              <a:lstStyle/>
              <a:p>
                <a:pPr marL="0" indent="0">
                  <a:buNone/>
                </a:pPr>
                <a14:m>
                  <m:oMathPara xmlns:m="http://schemas.openxmlformats.org/officeDocument/2006/math">
                    <m:oMathParaPr>
                      <m:jc m:val="left"/>
                    </m:oMathParaPr>
                    <m:oMath xmlns:m="http://schemas.openxmlformats.org/officeDocument/2006/math">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−1</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  1</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𝑗</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4000" dirty="0">
                  <a:solidFill>
                    <a:schemeClr val="tx1"/>
                  </a:solidFill>
                  <a:effectLst>
                    <a:outerShdw blurRad="38100" dist="38100" dir="2700000" algn="tl">
                      <a:srgbClr val="000000">
                        <a:alpha val="43137"/>
                      </a:srgbClr>
                    </a:outerShdw>
                  </a:effectLst>
                </a:endParaRPr>
              </a:p>
              <a:p>
                <a:endParaRPr lang="en-US" altLang="zh-CN" dirty="0"/>
              </a:p>
              <a:p>
                <a:endParaRPr lang="en-US" altLang="zh-CN" dirty="0"/>
              </a:p>
              <a:p>
                <a:endParaRPr lang="en-US" altLang="zh-CN" dirty="0"/>
              </a:p>
              <a:p>
                <a:pPr marL="0" indent="0">
                  <a:buNone/>
                </a:pPr>
                <a:r>
                  <a:rPr lang="zh-CN" altLang="en-US" dirty="0"/>
                  <a:t>广泛应用在</a:t>
                </a:r>
                <a:r>
                  <a:rPr lang="en-US" altLang="zh-CN" dirty="0"/>
                  <a:t>:</a:t>
                </a:r>
              </a:p>
              <a:p>
                <a:pPr marL="0" indent="0">
                  <a:buNone/>
                </a:pPr>
                <a:r>
                  <a:rPr lang="zh-CN" altLang="en-US" dirty="0"/>
                  <a:t>语音处理、中文分词、词性标注、机器翻译等方面</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107D7E2-070C-41DF-9140-1DC37C5B83BC}"/>
                  </a:ext>
                </a:extLst>
              </p:cNvPr>
              <p:cNvSpPr>
                <a:spLocks noGrp="1" noRot="1" noChangeAspect="1" noMove="1" noResize="1" noEditPoints="1" noAdjustHandles="1" noChangeArrowheads="1" noChangeShapeType="1" noTextEdit="1"/>
              </p:cNvSpPr>
              <p:nvPr>
                <p:ph idx="1"/>
              </p:nvPr>
            </p:nvSpPr>
            <p:spPr>
              <a:xfrm>
                <a:off x="680321" y="2693554"/>
                <a:ext cx="9613861" cy="3599316"/>
              </a:xfrm>
              <a:blipFill>
                <a:blip r:embed="rId2"/>
                <a:stretch>
                  <a:fillRect l="-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dirty="0"/>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Tree>
    <p:extLst>
      <p:ext uri="{BB962C8B-B14F-4D97-AF65-F5344CB8AC3E}">
        <p14:creationId xmlns:p14="http://schemas.microsoft.com/office/powerpoint/2010/main" val="126266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265536"/>
            <a:ext cx="11433858" cy="4388183"/>
          </a:xfrm>
        </p:spPr>
        <p:txBody>
          <a:bodyPr>
            <a:normAutofit/>
          </a:bodyPr>
          <a:lstStyle/>
          <a:p>
            <a:pPr marL="0" indent="0">
              <a:buNone/>
            </a:pPr>
            <a:r>
              <a:rPr lang="zh-CN" altLang="en-US" sz="2000" dirty="0"/>
              <a:t>某人无法直观的观察天气情况，但是能观察海藻。</a:t>
            </a:r>
            <a:endParaRPr lang="en-US" altLang="zh-CN" sz="2000" dirty="0"/>
          </a:p>
          <a:p>
            <a:pPr marL="0" indent="0">
              <a:buNone/>
            </a:pPr>
            <a:endParaRPr lang="en-US" altLang="zh-CN" sz="20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这种情况下，有两个状态集合：</a:t>
            </a:r>
            <a:endParaRPr lang="en-US" altLang="zh-CN" sz="2000" dirty="0"/>
          </a:p>
          <a:p>
            <a:pPr marL="457200" lvl="1" indent="0">
              <a:buNone/>
            </a:pPr>
            <a:r>
              <a:rPr lang="zh-CN" altLang="en-US" dirty="0"/>
              <a:t>观察的状态集合（海藻的状态）</a:t>
            </a:r>
            <a:endParaRPr lang="en-US" altLang="zh-CN" dirty="0"/>
          </a:p>
          <a:p>
            <a:pPr marL="457200" lvl="1" indent="0">
              <a:buNone/>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00FFFF"/>
                </a:highlight>
              </a:rPr>
              <a:t>隐马尔可夫模型：根据海藻的状况和马尔科夫假设来预测天气的状况。</a:t>
            </a:r>
            <a:endParaRPr lang="en-US" altLang="zh-CN" sz="2800" b="1" dirty="0">
              <a:solidFill>
                <a:srgbClr val="C00000"/>
              </a:solidFill>
              <a:highlight>
                <a:srgbClr val="00FFFF"/>
              </a:highlight>
            </a:endParaRPr>
          </a:p>
          <a:p>
            <a:pPr marL="0" indent="0">
              <a:buNone/>
            </a:pP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p>
          <a:p>
            <a:pPr marL="0" indent="0">
              <a:buNone/>
            </a:pP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6011695" y="2265536"/>
            <a:ext cx="5392143" cy="3054312"/>
          </a:xfrm>
          <a:prstGeom prst="rect">
            <a:avLst/>
          </a:prstGeom>
        </p:spPr>
      </p:pic>
    </p:spTree>
    <p:extLst>
      <p:ext uri="{BB962C8B-B14F-4D97-AF65-F5344CB8AC3E}">
        <p14:creationId xmlns:p14="http://schemas.microsoft.com/office/powerpoint/2010/main" val="20906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dirty="0"/>
              <a:t>发射概率矩阵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602963" y="2394281"/>
                <a:ext cx="5033058" cy="2047059"/>
              </a:xfrm>
            </p:spPr>
            <p:txBody>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xmlns="">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602963" y="2394281"/>
                <a:ext cx="5033058" cy="2047059"/>
              </a:xfrm>
              <a:blipFill>
                <a:blip r:embed="rId2"/>
                <a:stretch>
                  <a:fillRect t="-386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5151267" y="2405129"/>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1244</TotalTime>
  <Words>3210</Words>
  <Application>Microsoft Office PowerPoint</Application>
  <PresentationFormat>宽屏</PresentationFormat>
  <Paragraphs>691</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-apple-system</vt:lpstr>
      <vt:lpstr>等线</vt:lpstr>
      <vt:lpstr>等线 Light</vt:lpstr>
      <vt:lpstr>Arial</vt:lpstr>
      <vt:lpstr>Cambria Math</vt:lpstr>
      <vt:lpstr>Franklin Gothic Book</vt:lpstr>
      <vt:lpstr>柏林</vt:lpstr>
      <vt:lpstr>自然语言处理技术基础 Natural Language Processing，NLP</vt:lpstr>
      <vt:lpstr>第4章 隐马尔科夫模型</vt:lpstr>
      <vt:lpstr>4.1 马尔科夫模型</vt:lpstr>
      <vt:lpstr>马尔可夫假设（Markov Assumption）</vt:lpstr>
      <vt:lpstr>马尔可夫过程（Markov process）</vt:lpstr>
      <vt:lpstr>马尔可夫模型（Markov Model）</vt:lpstr>
      <vt:lpstr>状态转移矩阵</vt:lpstr>
      <vt:lpstr>4.2 隐马尔科夫模型(HMM) </vt:lpstr>
      <vt:lpstr>发射概率矩阵</vt:lpstr>
      <vt:lpstr>4.3 隐马HMM的三个基本问题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后向算法</vt:lpstr>
      <vt:lpstr>4.3.2 确定最优状态序列</vt:lpstr>
      <vt:lpstr>4.3.2 确定最优状态序列</vt:lpstr>
      <vt:lpstr>4.3.2 确定最优状态序列</vt:lpstr>
      <vt:lpstr>维特比算法 ( Viterbi Algorithm )</vt:lpstr>
      <vt:lpstr>4.3.3 HMM的参数估计</vt:lpstr>
      <vt:lpstr>EM初级版</vt:lpstr>
      <vt:lpstr>EM初级版</vt:lpstr>
      <vt:lpstr>EM初级版</vt:lpstr>
      <vt:lpstr>EM初级版</vt:lpstr>
      <vt:lpstr>EM初级版</vt:lpstr>
      <vt:lpstr>EM进阶版</vt:lpstr>
      <vt:lpstr>EM进阶版</vt:lpstr>
      <vt:lpstr>EM进阶版</vt:lpstr>
      <vt:lpstr>EM进阶版</vt:lpstr>
      <vt:lpstr>EM算法基本思想</vt:lpstr>
      <vt:lpstr>EM算法 例子</vt:lpstr>
      <vt:lpstr>Θ= （ λ ， h_1  ， h_2  ）</vt:lpstr>
      <vt:lpstr>PowerPoint 演示文稿</vt:lpstr>
      <vt:lpstr>④用Θ_(t+1)代替Θ_t重复执行步骤②，直到参数收敛</vt:lpstr>
      <vt:lpstr>总结：估算步骤 和 最大化步骤 交替</vt:lpstr>
      <vt:lpstr>鲍姆-韦尔奇算法  (Baum-Welch Algorithm)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187</cp:revision>
  <dcterms:created xsi:type="dcterms:W3CDTF">2020-06-27T17:50:52Z</dcterms:created>
  <dcterms:modified xsi:type="dcterms:W3CDTF">2020-09-28T12:07:57Z</dcterms:modified>
</cp:coreProperties>
</file>