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71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7" r:id="rId21"/>
    <p:sldId id="279" r:id="rId22"/>
    <p:sldId id="260" r:id="rId23"/>
    <p:sldId id="261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13009"/>
            <a:ext cx="10720496" cy="359931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chemeClr val="bg1"/>
                </a:solidFill>
              </a:rPr>
              <a:t>繁体中文字符集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年，为统一繁体字符集编码，台湾五大厂商制定编码方案。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chemeClr val="bg1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chemeClr val="bg1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615470" y="64114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25593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Unicode Consortium</a:t>
            </a:r>
            <a:r>
              <a:rPr lang="zh-CN" altLang="en-US" dirty="0"/>
              <a:t>制定可容纳世界上所有文字和符号的字符编码方案。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dirty="0"/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r>
              <a:rPr lang="en-US" altLang="zh-CN" dirty="0"/>
              <a:t> 1991</a:t>
            </a:r>
            <a:r>
              <a:rPr lang="zh-CN" altLang="en-US" dirty="0"/>
              <a:t>年，</a:t>
            </a:r>
            <a:r>
              <a:rPr lang="zh-CN" altLang="en-US" b="1" dirty="0">
                <a:solidFill>
                  <a:schemeClr val="bg1"/>
                </a:solidFill>
              </a:rPr>
              <a:t>两个项目合并</a:t>
            </a:r>
            <a:r>
              <a:rPr lang="zh-CN" altLang="en-US" dirty="0"/>
              <a:t>，同步发展 </a:t>
            </a:r>
            <a:r>
              <a:rPr lang="en-US" altLang="zh-CN" dirty="0"/>
              <a:t>Unicode </a:t>
            </a:r>
            <a:r>
              <a:rPr lang="zh-CN" altLang="en-US" dirty="0"/>
              <a:t>和 </a:t>
            </a:r>
            <a:r>
              <a:rPr lang="en-US" altLang="zh-CN" dirty="0"/>
              <a:t>ISO 10646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Unicode 3.0 </a:t>
            </a:r>
            <a:r>
              <a:rPr lang="zh-CN" altLang="en-US" dirty="0"/>
              <a:t>与 </a:t>
            </a:r>
            <a:r>
              <a:rPr lang="en-US" altLang="zh-CN" dirty="0"/>
              <a:t>ISO 10646 </a:t>
            </a:r>
            <a:r>
              <a:rPr lang="zh-CN" altLang="en-US" dirty="0"/>
              <a:t>使用相同的字库和字码。</a:t>
            </a:r>
            <a:endParaRPr lang="en-US" altLang="zh-CN" dirty="0"/>
          </a:p>
          <a:p>
            <a:r>
              <a:rPr lang="zh-CN" altLang="en-US" dirty="0"/>
              <a:t> 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54" y="4896255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1178769" y="6200080"/>
            <a:ext cx="299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https://home.unicode.org/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202564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00" y="4845523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71334" y="6076969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202564" y="6322245"/>
            <a:ext cx="491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GB13000</a:t>
            </a:r>
            <a:r>
              <a:rPr lang="zh-CN" altLang="en-US" dirty="0"/>
              <a:t>等同采用国际标准</a:t>
            </a:r>
            <a:r>
              <a:rPr lang="en-US" altLang="zh-CN" dirty="0"/>
              <a:t>ISO/IEC 10646-2003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26" y="2210635"/>
            <a:ext cx="1093450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四维编码空间，采用十六进制全编码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总体分为</a:t>
            </a:r>
            <a:r>
              <a:rPr lang="en-US" altLang="zh-CN" dirty="0"/>
              <a:t>	128</a:t>
            </a:r>
            <a:r>
              <a:rPr lang="zh-CN" altLang="en-US" dirty="0"/>
              <a:t>个 三维组</a:t>
            </a:r>
            <a:r>
              <a:rPr lang="en-US" altLang="zh-CN" dirty="0"/>
              <a:t>	(group)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7F</a:t>
            </a:r>
          </a:p>
          <a:p>
            <a:pPr lvl="1"/>
            <a:r>
              <a:rPr lang="zh-CN" altLang="en-US" dirty="0"/>
              <a:t>每个组含</a:t>
            </a:r>
            <a:r>
              <a:rPr lang="en-US" altLang="zh-CN" dirty="0"/>
              <a:t>	256</a:t>
            </a:r>
            <a:r>
              <a:rPr lang="zh-CN" altLang="en-US" dirty="0"/>
              <a:t>个 平面</a:t>
            </a:r>
            <a:r>
              <a:rPr lang="en-US" altLang="zh-CN" dirty="0"/>
              <a:t>	(plane)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每平面含</a:t>
            </a:r>
            <a:r>
              <a:rPr lang="en-US" altLang="zh-CN" dirty="0"/>
              <a:t>	256</a:t>
            </a:r>
            <a:r>
              <a:rPr lang="zh-CN" altLang="en-US" dirty="0"/>
              <a:t>个 行</a:t>
            </a:r>
            <a:r>
              <a:rPr lang="en-US" altLang="zh-CN" dirty="0"/>
              <a:t>	(row)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每一行含</a:t>
            </a:r>
            <a:r>
              <a:rPr lang="en-US" altLang="zh-CN" dirty="0"/>
              <a:t>	256</a:t>
            </a:r>
            <a:r>
              <a:rPr lang="zh-CN" altLang="en-US" dirty="0"/>
              <a:t>个 码位</a:t>
            </a:r>
            <a:r>
              <a:rPr lang="en-US" altLang="zh-CN" dirty="0"/>
              <a:t>	(cell)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chemeClr val="bg1"/>
                </a:solidFill>
              </a:rPr>
              <a:t>四个八位序列</a:t>
            </a:r>
            <a:r>
              <a:rPr lang="zh-CN" altLang="en-US" dirty="0"/>
              <a:t>表示，按照</a:t>
            </a:r>
            <a:r>
              <a:rPr lang="zh-CN" altLang="en-US" b="1" dirty="0">
                <a:solidFill>
                  <a:schemeClr val="bg1"/>
                </a:solidFill>
              </a:rPr>
              <a:t>组八位、面八位、行八位、列八位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725717" y="62464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http://blog.chinaunix.net/uid-22805258-id-1768946.html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680321" y="1433311"/>
            <a:ext cx="9727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中文全称：信息技术</a:t>
            </a:r>
            <a:r>
              <a:rPr lang="en-US" altLang="zh-CN" sz="1600" dirty="0"/>
              <a:t>-</a:t>
            </a:r>
            <a:r>
              <a:rPr lang="zh-CN" altLang="en-US" sz="1600" b="1" dirty="0"/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/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6238982" cy="220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基本多文种平面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平面，即：</a:t>
            </a:r>
            <a:r>
              <a:rPr lang="en-US" altLang="zh-CN" dirty="0"/>
              <a:t>Group0</a:t>
            </a:r>
            <a:r>
              <a:rPr lang="zh-CN" altLang="en-US" dirty="0"/>
              <a:t>的</a:t>
            </a:r>
            <a:r>
              <a:rPr lang="en-US" altLang="zh-CN" dirty="0"/>
              <a:t>Plane0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/>
              <a:t>Basic Multilingual Plane</a:t>
            </a:r>
            <a:r>
              <a:rPr lang="zh-CN" altLang="en-US" dirty="0"/>
              <a:t>，简称</a:t>
            </a:r>
            <a:r>
              <a:rPr lang="en-US" altLang="zh-CN" dirty="0"/>
              <a:t>BMP</a:t>
            </a:r>
          </a:p>
          <a:p>
            <a:pPr lvl="1"/>
            <a:r>
              <a:rPr lang="zh-CN" altLang="en-US" dirty="0"/>
              <a:t>是目前实际应用的</a:t>
            </a:r>
            <a:r>
              <a:rPr lang="en-US" altLang="zh-CN" dirty="0"/>
              <a:t>Unicode</a:t>
            </a:r>
            <a:r>
              <a:rPr lang="zh-CN" altLang="en-US" dirty="0"/>
              <a:t>版本（</a:t>
            </a:r>
            <a:r>
              <a:rPr lang="en-US" altLang="zh-CN" dirty="0"/>
              <a:t>2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1"/>
            <a:r>
              <a:rPr lang="zh-CN" altLang="en-US" dirty="0"/>
              <a:t>此平面上用行、列八位即可表示一个编码字符</a:t>
            </a:r>
            <a:endParaRPr lang="en-US" altLang="zh-CN" dirty="0"/>
          </a:p>
          <a:p>
            <a:pPr lvl="1"/>
            <a:r>
              <a:rPr lang="zh-CN" altLang="en-US" dirty="0"/>
              <a:t>中日韩统一表意文字 </a:t>
            </a:r>
            <a:r>
              <a:rPr lang="en-US" altLang="zh-CN" dirty="0"/>
              <a:t>CJK Unified Ideographs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862442" y="6532040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4" y="4330467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45" y="2215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dirty="0"/>
              <a:t>浅红 </a:t>
            </a:r>
            <a:r>
              <a:rPr lang="en-US" altLang="zh-CN" dirty="0"/>
              <a:t>= </a:t>
            </a:r>
            <a:r>
              <a:rPr lang="zh-CN" altLang="en-US" dirty="0"/>
              <a:t>中日韩汉字</a:t>
            </a: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/>
              <a:t>UTF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00" y="2187716"/>
            <a:ext cx="10000649" cy="4582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UTF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的实现方式，即怎样将</a:t>
            </a:r>
            <a:r>
              <a:rPr lang="en-US" altLang="zh-CN" dirty="0"/>
              <a:t>Unicode</a:t>
            </a:r>
            <a:r>
              <a:rPr lang="zh-CN" altLang="en-US" dirty="0"/>
              <a:t>定义的数字转换成程序数据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600" y="3093396"/>
            <a:ext cx="9747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例如，“汉字”对应的数字是</a:t>
            </a:r>
            <a:r>
              <a:rPr lang="en-US" altLang="zh-CN" dirty="0"/>
              <a:t>0x6c49</a:t>
            </a:r>
            <a:r>
              <a:rPr lang="zh-CN" altLang="en-US" dirty="0"/>
              <a:t>和</a:t>
            </a:r>
            <a:r>
              <a:rPr lang="en-US" altLang="zh-CN" dirty="0"/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{0xE6, 0xB1, 0x89, 0xE5, 0xAD, 0x97};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{0x6c49, 0x5b57};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{0x6c49, 0x5b57};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</a:t>
            </a:r>
            <a:r>
              <a:rPr lang="zh-CN" altLang="en-US" dirty="0"/>
              <a:t>编码需要</a:t>
            </a:r>
            <a:r>
              <a:rPr lang="en-US" altLang="zh-CN" dirty="0"/>
              <a:t>6</a:t>
            </a:r>
            <a:r>
              <a:rPr lang="zh-CN" altLang="en-US" dirty="0"/>
              <a:t>个字节（</a:t>
            </a:r>
            <a:r>
              <a:rPr lang="en-US" altLang="zh-CN" dirty="0"/>
              <a:t> BYTE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，大小是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，大小是</a:t>
            </a:r>
            <a:r>
              <a:rPr lang="en-US" altLang="zh-CN" dirty="0"/>
              <a:t>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80321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8" y="2259051"/>
            <a:ext cx="9682879" cy="204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的特点是对</a:t>
            </a:r>
            <a:r>
              <a:rPr lang="zh-CN" altLang="en-US" b="1" dirty="0">
                <a:solidFill>
                  <a:schemeClr val="bg1"/>
                </a:solidFill>
              </a:rPr>
              <a:t>不同范围的字符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不同长度的编码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从下表可以看出，</a:t>
            </a: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的最大码位</a:t>
            </a:r>
            <a:r>
              <a:rPr lang="en-US" altLang="zh-CN" dirty="0"/>
              <a:t>0x10FFFF</a:t>
            </a:r>
            <a:r>
              <a:rPr lang="zh-CN" altLang="en-US" dirty="0"/>
              <a:t>只有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63599"/>
              </p:ext>
            </p:extLst>
          </p:nvPr>
        </p:nvGraphicFramePr>
        <p:xfrm>
          <a:off x="1091659" y="45672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UTF-8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9" y="2051529"/>
            <a:ext cx="11667321" cy="262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01</a:t>
            </a:r>
            <a:r>
              <a:rPr lang="en-US" altLang="zh-CN" dirty="0">
                <a:solidFill>
                  <a:srgbClr val="00B050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1001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1110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110001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http://blog.chinaunix.net/uid-22805258-id-1768945.html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3289"/>
              </p:ext>
            </p:extLst>
          </p:nvPr>
        </p:nvGraphicFramePr>
        <p:xfrm>
          <a:off x="875489" y="4675762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（不足</a:t>
            </a:r>
            <a:r>
              <a:rPr lang="en-US" altLang="zh-CN" sz="1000" dirty="0"/>
              <a:t>21</a:t>
            </a:r>
            <a:r>
              <a:rPr lang="zh-CN" altLang="en-US" sz="1000" dirty="0"/>
              <a:t>位就在前面补</a:t>
            </a:r>
            <a:r>
              <a:rPr lang="en-US" altLang="zh-CN" sz="1000" dirty="0"/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0000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00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11110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92D050"/>
                </a:solidFill>
              </a:rPr>
              <a:t>110000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9165"/>
              </p:ext>
            </p:extLst>
          </p:nvPr>
        </p:nvGraphicFramePr>
        <p:xfrm>
          <a:off x="875489" y="5067296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，承上启下</a:t>
            </a:r>
            <a:endParaRPr lang="en-US" altLang="zh-CN" dirty="0"/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等量，包含</a:t>
            </a:r>
            <a:r>
              <a:rPr lang="en-US" altLang="zh-CN" dirty="0"/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Unicode</a:t>
            </a:r>
            <a:r>
              <a:rPr lang="zh-CN" altLang="en-US" dirty="0"/>
              <a:t>的码位一一对应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1309991" y="2905328"/>
            <a:ext cx="6532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便于表示控制字符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便于在编程中对字符进行分类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数据预处理时，处理“乱码”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同现关系指的是词汇共同出现的倾向性。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包括各国家文字、标点符号、图形符号、数字等</a:t>
            </a:r>
            <a:endParaRPr lang="en-US" altLang="zh-CN" dirty="0"/>
          </a:p>
          <a:p>
            <a:r>
              <a:rPr lang="zh-CN" altLang="en-US" dirty="0"/>
              <a:t>一切文本处理中最基本单位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字符编码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输入编码（外码）：输入字符时需要敲哪些键（输入法）</a:t>
            </a:r>
            <a:endParaRPr lang="en-US" altLang="zh-CN" dirty="0"/>
          </a:p>
          <a:p>
            <a:r>
              <a:rPr lang="zh-CN" altLang="en-US" dirty="0"/>
              <a:t>机内编码（内码）：计算机上用什么数字来表示和存储某个字符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5779"/>
            <a:ext cx="9613861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highlight>
                  <a:srgbClr val="000080"/>
                </a:highlight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endParaRPr lang="en-US" altLang="zh-CN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57" y="3598760"/>
            <a:ext cx="6595352" cy="2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1238657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:1980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dirty="0"/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7" y="2096228"/>
            <a:ext cx="5642657" cy="4008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2335445" y="6182168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5C690-B1B5-4602-84E5-7C1E2F1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76" y="2096228"/>
            <a:ext cx="3901778" cy="4008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8286088" y="61821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13369"/>
              </p:ext>
            </p:extLst>
          </p:nvPr>
        </p:nvGraphicFramePr>
        <p:xfrm>
          <a:off x="363217" y="2057679"/>
          <a:ext cx="504531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3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62008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按汉语拼音顺序排序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按照部首排序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国务院关于公布</a:t>
            </a:r>
            <a:r>
              <a:rPr lang="en-US" altLang="zh-CN" sz="2000" b="1" dirty="0">
                <a:solidFill>
                  <a:schemeClr val="bg1"/>
                </a:solidFill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</a:rPr>
              <a:t>通用规范汉字表</a:t>
            </a:r>
            <a:r>
              <a:rPr lang="en-US" altLang="zh-CN" sz="2000" b="1" dirty="0">
                <a:solidFill>
                  <a:schemeClr val="bg1"/>
                </a:solidFill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</a:rPr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8463063" y="6556152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6078" y="2575770"/>
            <a:ext cx="6096000" cy="3877985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共收字</a:t>
            </a:r>
            <a:r>
              <a:rPr lang="en-US" altLang="zh-CN" dirty="0">
                <a:solidFill>
                  <a:schemeClr val="bg1"/>
                </a:solidFill>
              </a:rPr>
              <a:t>8105</a:t>
            </a:r>
            <a:r>
              <a:rPr lang="zh-CN" altLang="en-US" dirty="0">
                <a:solidFill>
                  <a:schemeClr val="bg1"/>
                </a:solidFill>
              </a:rPr>
              <a:t>个，分为三级。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常用字集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主要满足基础教育和文化普及的基本用字需要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使用度仅次于一级字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一、二级字表主要满足出版印刷、辞书编纂和信息处理等方面的一般用字需要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姓氏人名、地名、科学技术术语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中小学语文教材文言文用字中未进入一、二级字表的较通用的字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</a:rPr>
              <a:t>年</a:t>
            </a:r>
            <a:r>
              <a:rPr lang="en-US" altLang="zh-CN" sz="1100" dirty="0">
                <a:solidFill>
                  <a:schemeClr val="bg1"/>
                </a:solidFill>
              </a:rPr>
              <a:t>6</a:t>
            </a:r>
            <a:r>
              <a:rPr lang="zh-CN" altLang="en-US" sz="1100" dirty="0">
                <a:solidFill>
                  <a:schemeClr val="bg1"/>
                </a:solidFill>
              </a:rPr>
              <a:t>月</a:t>
            </a:r>
            <a:r>
              <a:rPr lang="en-US" altLang="zh-CN" sz="1100" dirty="0">
                <a:solidFill>
                  <a:schemeClr val="bg1"/>
                </a:solidFill>
              </a:rPr>
              <a:t>5</a:t>
            </a:r>
            <a:r>
              <a:rPr lang="zh-CN" altLang="en-US" sz="1100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0" y="2167148"/>
            <a:ext cx="4454064" cy="250699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区码：前两位</a:t>
            </a:r>
            <a:endParaRPr lang="en-US" altLang="zh-CN" sz="2000" dirty="0"/>
          </a:p>
          <a:p>
            <a:r>
              <a:rPr lang="zh-CN" altLang="en-US" sz="2000" dirty="0"/>
              <a:t>位码：后两位</a:t>
            </a:r>
            <a:endParaRPr lang="en-US" altLang="zh-CN" sz="2000" dirty="0"/>
          </a:p>
          <a:p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  <a:p>
            <a:r>
              <a:rPr lang="zh-CN" altLang="en-US" sz="2000" dirty="0"/>
              <a:t>汉字在方阵中的坐标称为“区位码”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ADF22-4A19-4E78-BA29-B93E33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1" y="4856517"/>
            <a:ext cx="3538671" cy="1753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A62A4-9332-4B89-9D31-7E0C19D38A07}"/>
              </a:ext>
            </a:extLst>
          </p:cNvPr>
          <p:cNvSpPr txBox="1"/>
          <p:nvPr/>
        </p:nvSpPr>
        <p:spPr>
          <a:xfrm>
            <a:off x="192460" y="6546392"/>
            <a:ext cx="4312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https://zhuanlan.zhihu.com/p/27120673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6" y="645567"/>
            <a:ext cx="1805315" cy="2543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5813F-93B6-4461-B519-25C74B5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86" y="3224377"/>
            <a:ext cx="7452263" cy="3385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31" y="642289"/>
            <a:ext cx="2728671" cy="254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966" y="645567"/>
            <a:ext cx="2728671" cy="2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1215</TotalTime>
  <Words>1978</Words>
  <Application>Microsoft Office PowerPoint</Application>
  <PresentationFormat>宽屏</PresentationFormat>
  <Paragraphs>281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verdana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编程：输出字符和该字符两个字节的ASCII码</vt:lpstr>
      <vt:lpstr>GB2312中各类字符分布情况</vt:lpstr>
      <vt:lpstr>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6.2.4 国标扩展码 GBK</vt:lpstr>
      <vt:lpstr>6.2.5 GB 18030</vt:lpstr>
      <vt:lpstr>主要中文字符编码体系之间的关系</vt:lpstr>
      <vt:lpstr>6.3 字符编码知识的作用</vt:lpstr>
      <vt:lpstr>6.4 字频统计</vt:lpstr>
      <vt:lpstr>6.4.1 字频统计的应用</vt:lpstr>
      <vt:lpstr>汉字输入</vt:lpstr>
      <vt:lpstr>汉字识别</vt:lpstr>
      <vt:lpstr>中文文本校对</vt:lpstr>
      <vt:lpstr>词汇获取</vt:lpstr>
      <vt:lpstr>6.4.2 单字字频统计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114</cp:revision>
  <dcterms:created xsi:type="dcterms:W3CDTF">2020-06-27T17:50:52Z</dcterms:created>
  <dcterms:modified xsi:type="dcterms:W3CDTF">2020-08-20T15:28:44Z</dcterms:modified>
</cp:coreProperties>
</file>