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8"/>
  </p:notesMasterIdLst>
  <p:sldIdLst>
    <p:sldId id="256" r:id="rId2"/>
    <p:sldId id="257" r:id="rId3"/>
    <p:sldId id="265" r:id="rId4"/>
    <p:sldId id="258" r:id="rId5"/>
    <p:sldId id="301" r:id="rId6"/>
    <p:sldId id="267" r:id="rId7"/>
    <p:sldId id="266" r:id="rId8"/>
    <p:sldId id="268" r:id="rId9"/>
    <p:sldId id="269" r:id="rId10"/>
    <p:sldId id="260" r:id="rId11"/>
    <p:sldId id="270" r:id="rId12"/>
    <p:sldId id="272" r:id="rId13"/>
    <p:sldId id="264" r:id="rId14"/>
    <p:sldId id="273" r:id="rId15"/>
    <p:sldId id="274" r:id="rId16"/>
    <p:sldId id="271" r:id="rId17"/>
    <p:sldId id="275" r:id="rId18"/>
    <p:sldId id="277" r:id="rId19"/>
    <p:sldId id="288" r:id="rId20"/>
    <p:sldId id="291" r:id="rId21"/>
    <p:sldId id="282" r:id="rId22"/>
    <p:sldId id="284" r:id="rId23"/>
    <p:sldId id="292" r:id="rId24"/>
    <p:sldId id="281" r:id="rId25"/>
    <p:sldId id="295" r:id="rId26"/>
    <p:sldId id="280" r:id="rId27"/>
    <p:sldId id="296" r:id="rId28"/>
    <p:sldId id="278" r:id="rId29"/>
    <p:sldId id="297" r:id="rId30"/>
    <p:sldId id="299" r:id="rId31"/>
    <p:sldId id="279" r:id="rId32"/>
    <p:sldId id="300" r:id="rId33"/>
    <p:sldId id="261" r:id="rId34"/>
    <p:sldId id="262" r:id="rId35"/>
    <p:sldId id="293"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A4951-365A-4D19-8A7D-1CE16F106E57}" type="datetimeFigureOut">
              <a:rPr lang="zh-CN" altLang="en-US" smtClean="0"/>
              <a:t>2020/10/12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E5A5-2B86-4914-8F01-630F1D05879C}" type="slidenum">
              <a:rPr lang="zh-CN" altLang="en-US" smtClean="0"/>
              <a:t>‹#›</a:t>
            </a:fld>
            <a:endParaRPr lang="zh-CN" altLang="en-US"/>
          </a:p>
        </p:txBody>
      </p:sp>
    </p:spTree>
    <p:extLst>
      <p:ext uri="{BB962C8B-B14F-4D97-AF65-F5344CB8AC3E}">
        <p14:creationId xmlns:p14="http://schemas.microsoft.com/office/powerpoint/2010/main" val="358506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5</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solidFill>
                  <a:schemeClr val="accent2"/>
                </a:solidFill>
              </a:rPr>
              <a:t>“数据稀疏”问题：       </a:t>
            </a:r>
            <a:endParaRPr lang="en-US" altLang="zh-CN" sz="2800" dirty="0">
              <a:solidFill>
                <a:schemeClr val="accent2"/>
              </a:solidFill>
            </a:endParaRPr>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680321" y="4378005"/>
            <a:ext cx="10590179" cy="1446550"/>
          </a:xfrm>
          <a:prstGeom prst="rect">
            <a:avLst/>
          </a:prstGeom>
          <a:solidFill>
            <a:schemeClr val="accent1">
              <a:lumMod val="50000"/>
            </a:schemeClr>
          </a:solidFill>
        </p:spPr>
        <p:txBody>
          <a:bodyPr wrap="square">
            <a:spAutoFit/>
          </a:bodyPr>
          <a:lstStyle/>
          <a:p>
            <a:r>
              <a:rPr lang="zh-CN" altLang="en-US" sz="2800" dirty="0">
                <a:solidFill>
                  <a:schemeClr val="accent2"/>
                </a:solidFill>
              </a:rPr>
              <a:t>“数据平滑技术”：</a:t>
            </a:r>
            <a:endParaRPr lang="en-US" altLang="zh-CN" sz="2800" dirty="0">
              <a:solidFill>
                <a:schemeClr val="accent2"/>
              </a:solidFill>
            </a:endParaRPr>
          </a:p>
          <a:p>
            <a:r>
              <a:rPr lang="zh-CN" altLang="en-US" sz="2000" dirty="0"/>
              <a:t>为了产生更准确的概率来调整最大似然估计的技术。</a:t>
            </a:r>
            <a:endParaRPr lang="en-US" altLang="zh-CN" sz="2000" dirty="0"/>
          </a:p>
          <a:p>
            <a:r>
              <a:rPr lang="zh-CN" altLang="en-US" sz="2000" dirty="0"/>
              <a:t>基本思想就是：</a:t>
            </a:r>
            <a:r>
              <a:rPr lang="zh-CN" altLang="en-US" sz="2000" dirty="0">
                <a:solidFill>
                  <a:schemeClr val="accent2"/>
                </a:solidFill>
              </a:rPr>
              <a:t>提高低概率（如零概率），降低高概率，尽量使概率分布趋于平均</a:t>
            </a:r>
            <a:r>
              <a:rPr lang="zh-CN" altLang="en-US" sz="2000" dirty="0"/>
              <a:t>。</a:t>
            </a:r>
            <a:endParaRPr lang="en-US" altLang="zh-CN" sz="2000" dirty="0"/>
          </a:p>
          <a:p>
            <a:r>
              <a:rPr lang="zh-CN" altLang="en-US" sz="2000" dirty="0"/>
              <a:t>平滑算法，就是</a:t>
            </a:r>
            <a:r>
              <a:rPr lang="zh-CN" altLang="en-US" sz="2000" b="1" dirty="0">
                <a:solidFill>
                  <a:schemeClr val="accent2"/>
                </a:solidFill>
              </a:rPr>
              <a:t>劫富济贫</a:t>
            </a:r>
            <a:r>
              <a:rPr lang="zh-CN" altLang="en-US" sz="2000" dirty="0"/>
              <a:t>。</a:t>
            </a:r>
          </a:p>
        </p:txBody>
      </p:sp>
    </p:spTree>
    <p:extLst>
      <p:ext uri="{BB962C8B-B14F-4D97-AF65-F5344CB8AC3E}">
        <p14:creationId xmlns:p14="http://schemas.microsoft.com/office/powerpoint/2010/main" val="412739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7535693"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sz="1200" dirty="0"/>
              <a:t>拉普拉斯  </a:t>
            </a:r>
            <a:r>
              <a:rPr lang="en-US" altLang="zh-CN" sz="1200" dirty="0"/>
              <a:t>(Pierre-Simon Laplace</a:t>
            </a:r>
            <a:r>
              <a:rPr lang="zh-CN" altLang="en-US" sz="1200" dirty="0"/>
              <a:t>，</a:t>
            </a:r>
            <a:r>
              <a:rPr lang="en-US" altLang="zh-CN" sz="1200" dirty="0"/>
              <a:t>1749</a:t>
            </a:r>
            <a:r>
              <a:rPr lang="zh-CN" altLang="en-US" sz="1200" dirty="0"/>
              <a:t>－</a:t>
            </a:r>
            <a:r>
              <a:rPr lang="en-US" altLang="zh-CN" sz="1200" dirty="0"/>
              <a:t>1827)</a:t>
            </a:r>
            <a:r>
              <a:rPr lang="zh-CN" altLang="en-US" sz="1200" dirty="0"/>
              <a:t> ：法国分析学家、概率论学家和物理学家，法国科学院院士。</a:t>
            </a:r>
            <a:endParaRPr lang="en-US" altLang="zh-CN" sz="1200" dirty="0"/>
          </a:p>
          <a:p>
            <a:pPr marL="0" indent="0">
              <a:buNone/>
            </a:pPr>
            <a:endParaRPr lang="en-US" altLang="zh-CN" dirty="0"/>
          </a:p>
          <a:p>
            <a:pPr marL="0" indent="0">
              <a:buNone/>
            </a:pPr>
            <a:r>
              <a:rPr lang="zh-CN" altLang="en-US" dirty="0">
                <a:solidFill>
                  <a:schemeClr val="accent2"/>
                </a:solidFill>
              </a:rPr>
              <a:t>拉普拉斯平滑</a:t>
            </a:r>
            <a:r>
              <a:rPr lang="zh-CN" altLang="en-US" dirty="0"/>
              <a:t>（</a:t>
            </a:r>
            <a:r>
              <a:rPr lang="en-US" altLang="zh-CN" dirty="0"/>
              <a:t>Laplace Smoothing</a:t>
            </a:r>
            <a:r>
              <a:rPr lang="zh-CN" altLang="en-US" dirty="0"/>
              <a:t>）：</a:t>
            </a:r>
            <a:endParaRPr lang="en-US" altLang="zh-CN" dirty="0"/>
          </a:p>
          <a:p>
            <a:pPr marL="0" indent="0">
              <a:buNone/>
            </a:pPr>
            <a:r>
              <a:rPr lang="zh-CN" altLang="en-US" sz="1800" dirty="0"/>
              <a:t>又称 </a:t>
            </a:r>
            <a:r>
              <a:rPr lang="zh-CN" altLang="en-US" sz="1800" b="1" dirty="0">
                <a:solidFill>
                  <a:schemeClr val="accent2">
                    <a:lumMod val="60000"/>
                    <a:lumOff val="40000"/>
                  </a:schemeClr>
                </a:solidFill>
              </a:rPr>
              <a:t>加</a:t>
            </a:r>
            <a:r>
              <a:rPr lang="en-US" altLang="zh-CN" sz="1800" b="1" dirty="0">
                <a:solidFill>
                  <a:schemeClr val="accent2">
                    <a:lumMod val="60000"/>
                    <a:lumOff val="40000"/>
                  </a:schemeClr>
                </a:solidFill>
              </a:rPr>
              <a:t>1</a:t>
            </a:r>
            <a:r>
              <a:rPr lang="zh-CN" altLang="en-US" sz="1800" b="1" dirty="0">
                <a:solidFill>
                  <a:schemeClr val="accent2">
                    <a:lumMod val="60000"/>
                    <a:lumOff val="40000"/>
                  </a:schemeClr>
                </a:solidFill>
              </a:rPr>
              <a:t>平滑</a:t>
            </a:r>
            <a:r>
              <a:rPr lang="zh-CN" altLang="en-US" sz="1800" dirty="0"/>
              <a:t>。解决</a:t>
            </a:r>
            <a:r>
              <a:rPr lang="zh-CN" altLang="en-US" sz="1800" u="sng" dirty="0"/>
              <a:t>零概率问题</a:t>
            </a:r>
            <a:r>
              <a:rPr lang="zh-CN" altLang="en-US" sz="1800" dirty="0"/>
              <a:t>。</a:t>
            </a:r>
            <a:endParaRPr lang="en-US" altLang="zh-CN" sz="1800" dirty="0"/>
          </a:p>
          <a:p>
            <a:pPr marL="0" indent="0">
              <a:buNone/>
            </a:pPr>
            <a:endParaRPr lang="en-US" altLang="zh-CN" dirty="0"/>
          </a:p>
          <a:p>
            <a:pPr marL="0" indent="0">
              <a:buNone/>
            </a:pPr>
            <a:r>
              <a:rPr lang="zh-CN" altLang="en-US" dirty="0">
                <a:solidFill>
                  <a:schemeClr val="accent2"/>
                </a:solidFill>
              </a:rPr>
              <a:t>零概率问题</a:t>
            </a:r>
            <a:r>
              <a:rPr lang="zh-CN" altLang="en-US" dirty="0"/>
              <a:t>：</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6" name="图片 5">
            <a:extLst>
              <a:ext uri="{FF2B5EF4-FFF2-40B4-BE49-F238E27FC236}">
                <a16:creationId xmlns:a16="http://schemas.microsoft.com/office/drawing/2014/main" id="{73018B5C-070F-4657-9D98-0097767E857A}"/>
              </a:ext>
            </a:extLst>
          </p:cNvPr>
          <p:cNvPicPr>
            <a:picLocks noChangeAspect="1"/>
          </p:cNvPicPr>
          <p:nvPr/>
        </p:nvPicPr>
        <p:blipFill>
          <a:blip r:embed="rId2"/>
          <a:stretch>
            <a:fillRect/>
          </a:stretch>
        </p:blipFill>
        <p:spPr>
          <a:xfrm>
            <a:off x="8098275" y="2336871"/>
            <a:ext cx="373193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9540206"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solidFill>
                  <a:schemeClr val="accent2"/>
                </a:solidFill>
              </a:rPr>
              <a:t>1. </a:t>
            </a:r>
            <a:r>
              <a:rPr lang="zh-CN" altLang="en-US" dirty="0">
                <a:solidFill>
                  <a:schemeClr val="accent2"/>
                </a:solidFill>
              </a:rPr>
              <a:t>每一种情况出现的次数加</a:t>
            </a:r>
            <a:r>
              <a:rPr lang="en-US" altLang="zh-CN" dirty="0">
                <a:solidFill>
                  <a:schemeClr val="accent2"/>
                </a:solidFill>
              </a:rPr>
              <a:t>1</a:t>
            </a:r>
            <a:endParaRPr lang="zh-CN" altLang="en-US" dirty="0">
              <a:solidFill>
                <a:schemeClr val="accent2"/>
              </a:solidFill>
            </a:endParaRPr>
          </a:p>
          <a:p>
            <a:pPr marL="0" indent="0">
              <a:buNone/>
            </a:pPr>
            <a:r>
              <a:rPr lang="en-US" altLang="zh-CN" dirty="0">
                <a:solidFill>
                  <a:schemeClr val="accent2"/>
                </a:solidFill>
              </a:rPr>
              <a:t>2. </a:t>
            </a:r>
            <a:r>
              <a:rPr lang="zh-CN" altLang="en-US" dirty="0">
                <a:solidFill>
                  <a:schemeClr val="accent2"/>
                </a:solidFill>
              </a:rPr>
              <a:t>规定任何一个</a:t>
            </a:r>
            <a:r>
              <a:rPr lang="en-US" altLang="zh-CN" dirty="0">
                <a:solidFill>
                  <a:schemeClr val="accent2"/>
                </a:solidFill>
              </a:rPr>
              <a:t>n-gram</a:t>
            </a:r>
            <a:r>
              <a:rPr lang="zh-CN" altLang="en-US" dirty="0">
                <a:solidFill>
                  <a:schemeClr val="accent2"/>
                </a:solidFill>
              </a:rPr>
              <a:t>在训练语料至少出现一次</a:t>
            </a:r>
            <a:endParaRPr lang="en-US" altLang="zh-CN" dirty="0">
              <a:solidFill>
                <a:schemeClr val="accent2"/>
              </a:solidFill>
            </a:endParaRPr>
          </a:p>
          <a:p>
            <a:pPr marL="0" indent="0">
              <a:buNone/>
            </a:pPr>
            <a:r>
              <a:rPr lang="en-US" altLang="zh-CN" dirty="0">
                <a:solidFill>
                  <a:schemeClr val="accent2"/>
                </a:solidFill>
              </a:rPr>
              <a:t>3. </a:t>
            </a:r>
            <a:r>
              <a:rPr lang="zh-CN" altLang="en-US" dirty="0">
                <a:solidFill>
                  <a:schemeClr val="accent2"/>
                </a:solidFill>
              </a:rPr>
              <a:t>没有出现过的</a:t>
            </a:r>
            <a:r>
              <a:rPr lang="en-US" altLang="zh-CN" dirty="0">
                <a:solidFill>
                  <a:schemeClr val="accent2"/>
                </a:solidFill>
              </a:rPr>
              <a:t>n-gram</a:t>
            </a:r>
            <a:r>
              <a:rPr lang="zh-CN" altLang="en-US" dirty="0">
                <a:solidFill>
                  <a:schemeClr val="accent2"/>
                </a:solidFill>
              </a:rPr>
              <a:t>的概率不再是</a:t>
            </a:r>
            <a:r>
              <a:rPr lang="en-US" altLang="zh-CN" dirty="0">
                <a:solidFill>
                  <a:schemeClr val="accent2"/>
                </a:solidFill>
              </a:rPr>
              <a:t>0</a:t>
            </a:r>
            <a:endParaRPr lang="zh-CN" altLang="en-US" dirty="0">
              <a:solidFill>
                <a:schemeClr val="accent2"/>
              </a:solidFill>
            </a:endParaRPr>
          </a:p>
          <a:p>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753A01-75CD-4165-A283-48FA48D3B375}"/>
                  </a:ext>
                </a:extLst>
              </p:cNvPr>
              <p:cNvSpPr txBox="1"/>
              <p:nvPr/>
            </p:nvSpPr>
            <p:spPr>
              <a:xfrm>
                <a:off x="680320" y="4906822"/>
                <a:ext cx="9540206"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xmlns="">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0" y="4906822"/>
                <a:ext cx="9540206"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spTree>
    <p:extLst>
      <p:ext uri="{BB962C8B-B14F-4D97-AF65-F5344CB8AC3E}">
        <p14:creationId xmlns:p14="http://schemas.microsoft.com/office/powerpoint/2010/main" val="39175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平滑的二元文法的条件概率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6329467"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0.00006</m:t>
                    </m:r>
                  </m:oMath>
                </a14:m>
                <a:r>
                  <a:rPr lang="en-US" altLang="zh-CN" i="1" dirty="0">
                    <a:latin typeface="Microsoft Himalaya" panose="01010100010101010101" pitchFamily="2" charset="0"/>
                    <a:cs typeface="Microsoft Himalaya" panose="01010100010101010101" pitchFamily="2" charset="0"/>
                  </a:rPr>
                  <a:t>  </a:t>
                </a: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0.000015</m:t>
                    </m:r>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6329467"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F00134C-3E24-4B27-BBA7-C4E4F14E2C56}"/>
              </a:ext>
            </a:extLst>
          </p:cNvPr>
          <p:cNvPicPr>
            <a:picLocks noChangeAspect="1"/>
          </p:cNvPicPr>
          <p:nvPr/>
        </p:nvPicPr>
        <p:blipFill>
          <a:blip r:embed="rId6"/>
          <a:stretch>
            <a:fillRect/>
          </a:stretch>
        </p:blipFill>
        <p:spPr>
          <a:xfrm>
            <a:off x="9832659" y="4435834"/>
            <a:ext cx="2007730" cy="20035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图片 8">
            <a:extLst>
              <a:ext uri="{FF2B5EF4-FFF2-40B4-BE49-F238E27FC236}">
                <a16:creationId xmlns:a16="http://schemas.microsoft.com/office/drawing/2014/main" id="{4DD65E12-C819-427F-8F8B-5592809ECEF7}"/>
              </a:ext>
            </a:extLst>
          </p:cNvPr>
          <p:cNvPicPr>
            <a:picLocks noChangeAspect="1"/>
          </p:cNvPicPr>
          <p:nvPr/>
        </p:nvPicPr>
        <p:blipFill>
          <a:blip r:embed="rId7"/>
          <a:stretch>
            <a:fillRect/>
          </a:stretch>
        </p:blipFill>
        <p:spPr>
          <a:xfrm>
            <a:off x="6142016" y="6322676"/>
            <a:ext cx="3295427" cy="272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图片 10">
            <a:extLst>
              <a:ext uri="{FF2B5EF4-FFF2-40B4-BE49-F238E27FC236}">
                <a16:creationId xmlns:a16="http://schemas.microsoft.com/office/drawing/2014/main" id="{39683C0E-94F3-4117-8ADD-62D2778EB6CC}"/>
              </a:ext>
            </a:extLst>
          </p:cNvPr>
          <p:cNvPicPr>
            <a:picLocks noChangeAspect="1"/>
          </p:cNvPicPr>
          <p:nvPr/>
        </p:nvPicPr>
        <p:blipFill>
          <a:blip r:embed="rId8"/>
          <a:stretch>
            <a:fillRect/>
          </a:stretch>
        </p:blipFill>
        <p:spPr>
          <a:xfrm>
            <a:off x="7327795" y="4861934"/>
            <a:ext cx="1912040" cy="99163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8782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7289875" cy="3966650"/>
              </a:xfrm>
              <a:solidFill>
                <a:schemeClr val="accent1">
                  <a:lumMod val="50000"/>
                </a:schemeClr>
              </a:solidFill>
            </p:spPr>
            <p:txBody>
              <a:bodyPr>
                <a:normAutofit/>
              </a:bodyPr>
              <a:lstStyle/>
              <a:p>
                <a:r>
                  <a:rPr lang="zh-CN" altLang="en-US" sz="1800" dirty="0"/>
                  <a:t>古德</a:t>
                </a:r>
                <a:r>
                  <a:rPr lang="en-US" altLang="zh-CN" sz="1800" dirty="0"/>
                  <a:t>-</a:t>
                </a:r>
                <a:r>
                  <a:rPr lang="zh-CN" altLang="en-US" sz="1800" dirty="0"/>
                  <a:t>图灵估计 是 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 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chemeClr val="accent2"/>
                    </a:solidFill>
                  </a:rPr>
                  <a:t>对于任何发生</a:t>
                </a:r>
                <a14:m>
                  <m:oMath xmlns:m="http://schemas.openxmlformats.org/officeDocument/2006/math">
                    <m:r>
                      <a:rPr lang="en-US" altLang="zh-CN" b="1" i="1">
                        <a:solidFill>
                          <a:schemeClr val="accent2"/>
                        </a:solidFill>
                        <a:latin typeface="Cambria Math" panose="02040503050406030204" pitchFamily="18" charset="0"/>
                      </a:rPr>
                      <m:t>𝒓</m:t>
                    </m:r>
                  </m:oMath>
                </a14:m>
                <a:r>
                  <a:rPr lang="zh-CN" altLang="en-US" b="1" dirty="0">
                    <a:solidFill>
                      <a:schemeClr val="accent2"/>
                    </a:solidFill>
                  </a:rPr>
                  <a:t>次的</a:t>
                </a:r>
                <a:r>
                  <a:rPr lang="en-US" altLang="zh-CN" b="1" dirty="0">
                    <a:solidFill>
                      <a:schemeClr val="accent2"/>
                    </a:solidFill>
                  </a:rPr>
                  <a:t>n</a:t>
                </a:r>
                <a:r>
                  <a:rPr lang="zh-CN" altLang="en-US" b="1" dirty="0">
                    <a:solidFill>
                      <a:schemeClr val="accent2"/>
                    </a:solidFill>
                  </a:rPr>
                  <a:t>元语法，都假设它发生了</a:t>
                </a:r>
                <a14:m>
                  <m:oMath xmlns:m="http://schemas.openxmlformats.org/officeDocument/2006/math">
                    <m:sSup>
                      <m:sSupPr>
                        <m:ctrlPr>
                          <a:rPr lang="en-US" altLang="zh-CN" b="1" i="1">
                            <a:solidFill>
                              <a:schemeClr val="accent2"/>
                            </a:solidFill>
                            <a:latin typeface="Cambria Math" panose="02040503050406030204" pitchFamily="18" charset="0"/>
                          </a:rPr>
                        </m:ctrlPr>
                      </m:sSupPr>
                      <m:e>
                        <m:r>
                          <a:rPr lang="en-US" altLang="zh-CN" b="1" i="1">
                            <a:solidFill>
                              <a:schemeClr val="accent2"/>
                            </a:solidFill>
                            <a:latin typeface="Cambria Math" panose="02040503050406030204" pitchFamily="18" charset="0"/>
                          </a:rPr>
                          <m:t>𝒓</m:t>
                        </m:r>
                      </m:e>
                      <m:sup>
                        <m:r>
                          <a:rPr lang="en-US" altLang="zh-CN" b="1" i="1">
                            <a:solidFill>
                              <a:schemeClr val="accent2"/>
                            </a:solidFill>
                            <a:latin typeface="Cambria Math" panose="02040503050406030204" pitchFamily="18" charset="0"/>
                          </a:rPr>
                          <m:t>∗</m:t>
                        </m:r>
                      </m:sup>
                    </m:sSup>
                    <m:r>
                      <a:rPr lang="en-US" altLang="zh-CN" b="1" i="1">
                        <a:solidFill>
                          <a:schemeClr val="accent2"/>
                        </a:solidFill>
                        <a:latin typeface="Cambria Math" panose="02040503050406030204" pitchFamily="18" charset="0"/>
                      </a:rPr>
                      <m:t> </m:t>
                    </m:r>
                  </m:oMath>
                </a14:m>
                <a:r>
                  <a:rPr lang="zh-CN" altLang="en-US" b="1" dirty="0">
                    <a:solidFill>
                      <a:schemeClr val="accent2"/>
                    </a:solidFill>
                  </a:rPr>
                  <a:t>次</a:t>
                </a:r>
                <a:endParaRPr lang="en-US" altLang="zh-CN" dirty="0">
                  <a:solidFill>
                    <a:schemeClr val="accent2"/>
                  </a:solidFill>
                </a:endParaRPr>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𝑟</m:t>
                          </m:r>
                        </m:e>
                        <m:sup>
                          <m:r>
                            <a:rPr lang="en-US" altLang="zh-CN" sz="3200" b="0" i="1" smtClean="0">
                              <a:latin typeface="Cambria Math" panose="02040503050406030204" pitchFamily="18" charset="0"/>
                            </a:rPr>
                            <m:t>∗</m:t>
                          </m:r>
                        </m:sup>
                      </m:sSup>
                      <m:r>
                        <a:rPr lang="en-US" altLang="zh-CN" sz="3200" i="1">
                          <a:latin typeface="Cambria Math" panose="02040503050406030204" pitchFamily="18" charset="0"/>
                        </a:rPr>
                        <m:t>=</m:t>
                      </m:r>
                      <m:r>
                        <a:rPr lang="zh-CN" altLang="en-US" sz="3200" i="1" smtClean="0">
                          <a:latin typeface="Cambria Math" panose="02040503050406030204" pitchFamily="18" charset="0"/>
                        </a:rPr>
                        <m:t>（</m:t>
                      </m:r>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+1</m:t>
                      </m:r>
                      <m:r>
                        <a:rPr lang="zh-CN" altLang="en-US" sz="3200" i="1" smtClean="0">
                          <a:latin typeface="Cambria Math" panose="02040503050406030204" pitchFamily="18" charset="0"/>
                        </a:rPr>
                        <m:t>）</m:t>
                      </m:r>
                      <m:f>
                        <m:fPr>
                          <m:ctrlPr>
                            <a:rPr lang="el-GR" altLang="zh-CN" sz="3200" i="1" smtClean="0">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𝑛</m:t>
                              </m:r>
                            </m:e>
                            <m:sub>
                              <m:r>
                                <a:rPr lang="en-US" altLang="zh-CN" sz="3200" i="1">
                                  <a:latin typeface="Cambria Math" panose="02040503050406030204" pitchFamily="18" charset="0"/>
                                </a:rPr>
                                <m:t>𝑟</m:t>
                              </m:r>
                              <m:r>
                                <a:rPr lang="en-US" altLang="zh-CN" sz="3200" b="0" i="1" smtClean="0">
                                  <a:latin typeface="Cambria Math" panose="02040503050406030204" pitchFamily="18" charset="0"/>
                                </a:rPr>
                                <m:t>+1</m:t>
                              </m:r>
                            </m:sub>
                          </m:sSub>
                        </m:num>
                        <m:den>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𝑟</m:t>
                              </m:r>
                            </m:sub>
                          </m:sSub>
                        </m:den>
                      </m:f>
                    </m:oMath>
                  </m:oMathPara>
                </a14:m>
                <a:endParaRPr lang="en-US" altLang="zh-CN" sz="3200" dirty="0"/>
              </a:p>
              <a:p>
                <a:endParaRPr lang="en-US" altLang="zh-CN" dirty="0"/>
              </a:p>
            </p:txBody>
          </p:sp>
        </mc:Choice>
        <mc:Fallback xmlns="">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7289875" cy="3966650"/>
              </a:xfrm>
              <a:blipFill>
                <a:blip r:embed="rId2"/>
                <a:stretch>
                  <a:fillRect l="-133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8495491" y="2336873"/>
            <a:ext cx="2931268" cy="3966650"/>
          </a:xfrm>
          <a:prstGeom prst="rect">
            <a:avLst/>
          </a:prstGeom>
        </p:spPr>
      </p:pic>
    </p:spTree>
    <p:extLst>
      <p:ext uri="{BB962C8B-B14F-4D97-AF65-F5344CB8AC3E}">
        <p14:creationId xmlns:p14="http://schemas.microsoft.com/office/powerpoint/2010/main" val="196342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50058" y="5618085"/>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50058" y="5618085"/>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a:t>
            </a:r>
            <a:r>
              <a:rPr lang="en-US" altLang="zh-CN" dirty="0"/>
              <a:t> </a:t>
            </a:r>
            <a:r>
              <a:rPr lang="zh-CN" altLang="zh-CN" dirty="0"/>
              <a:t>和</a:t>
            </a:r>
            <a:r>
              <a:rPr lang="en-US" altLang="zh-CN" dirty="0"/>
              <a:t> </a:t>
            </a:r>
            <a:r>
              <a:rPr lang="zh-CN" altLang="zh-CN" dirty="0"/>
              <a:t>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2"/>
            <a:ext cx="8087543" cy="1388318"/>
          </a:xfrm>
          <a:solidFill>
            <a:schemeClr val="accent1">
              <a:lumMod val="50000"/>
            </a:schemeClr>
          </a:solidFill>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b=0.1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80321" y="5353566"/>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995234" y="927331"/>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
        <p:nvSpPr>
          <p:cNvPr id="7" name="文本框 6">
            <a:extLst>
              <a:ext uri="{FF2B5EF4-FFF2-40B4-BE49-F238E27FC236}">
                <a16:creationId xmlns:a16="http://schemas.microsoft.com/office/drawing/2014/main" id="{D58A137E-8285-4386-8B2A-0F4ADCE0DFDF}"/>
              </a:ext>
            </a:extLst>
          </p:cNvPr>
          <p:cNvSpPr txBox="1"/>
          <p:nvPr/>
        </p:nvSpPr>
        <p:spPr>
          <a:xfrm>
            <a:off x="3694119" y="5286365"/>
            <a:ext cx="5151566" cy="369332"/>
          </a:xfrm>
          <a:prstGeom prst="rect">
            <a:avLst/>
          </a:prstGeom>
          <a:noFill/>
        </p:spPr>
        <p:txBody>
          <a:bodyPr wrap="square">
            <a:spAutoFit/>
          </a:bodyPr>
          <a:lstStyle/>
          <a:p>
            <a:r>
              <a:rPr lang="en-US" altLang="zh-CN" dirty="0"/>
              <a:t>n</a:t>
            </a:r>
            <a:r>
              <a:rPr lang="en-US" altLang="zh-CN" sz="1050" dirty="0"/>
              <a:t>0</a:t>
            </a:r>
            <a:r>
              <a:rPr lang="zh-CN" altLang="en-US" dirty="0"/>
              <a:t>为样本中未出现的事件的数目：</a:t>
            </a:r>
            <a:r>
              <a:rPr lang="en-US" altLang="zh-CN" dirty="0"/>
              <a:t>16</a:t>
            </a:r>
            <a:endParaRPr lang="zh-CN" altLang="en-US" dirty="0"/>
          </a:p>
        </p:txBody>
      </p:sp>
      <p:sp>
        <p:nvSpPr>
          <p:cNvPr id="9" name="文本框 8">
            <a:extLst>
              <a:ext uri="{FF2B5EF4-FFF2-40B4-BE49-F238E27FC236}">
                <a16:creationId xmlns:a16="http://schemas.microsoft.com/office/drawing/2014/main" id="{00BAD7A7-DF04-4862-AFB4-441031103107}"/>
              </a:ext>
            </a:extLst>
          </p:cNvPr>
          <p:cNvSpPr txBox="1"/>
          <p:nvPr/>
        </p:nvSpPr>
        <p:spPr>
          <a:xfrm>
            <a:off x="3694119" y="6099612"/>
            <a:ext cx="6701507" cy="646331"/>
          </a:xfrm>
          <a:prstGeom prst="rect">
            <a:avLst/>
          </a:prstGeom>
          <a:noFill/>
        </p:spPr>
        <p:txBody>
          <a:bodyPr wrap="square">
            <a:spAutoFit/>
          </a:bodyPr>
          <a:lstStyle/>
          <a:p>
            <a:r>
              <a:rPr lang="en-US" altLang="zh-CN" dirty="0"/>
              <a:t>N </a:t>
            </a:r>
            <a:r>
              <a:rPr lang="zh-CN" altLang="en-US" dirty="0"/>
              <a:t>为样本中出现了</a:t>
            </a:r>
            <a:r>
              <a:rPr lang="en-US" altLang="zh-CN" dirty="0"/>
              <a:t>r </a:t>
            </a:r>
            <a:r>
              <a:rPr lang="zh-CN" altLang="en-US" dirty="0"/>
              <a:t>次的事件总次数：</a:t>
            </a:r>
            <a:endParaRPr lang="en-US" altLang="zh-CN" dirty="0"/>
          </a:p>
          <a:p>
            <a:r>
              <a:rPr lang="en-US" altLang="zh-CN" dirty="0"/>
              <a:t>n</a:t>
            </a:r>
            <a:r>
              <a:rPr lang="en-US" altLang="zh-CN" sz="1050" dirty="0"/>
              <a:t>r</a:t>
            </a:r>
            <a:r>
              <a:rPr lang="en-US" altLang="zh-CN" dirty="0"/>
              <a:t> × r = 1*10+ 2*6 + 3*5 +4*2 +5*1= 10+12+15+8+5 = 50</a:t>
            </a:r>
            <a:endParaRPr lang="zh-CN" altLang="en-US" dirty="0"/>
          </a:p>
        </p:txBody>
      </p:sp>
      <p:sp>
        <p:nvSpPr>
          <p:cNvPr id="11" name="文本框 10">
            <a:extLst>
              <a:ext uri="{FF2B5EF4-FFF2-40B4-BE49-F238E27FC236}">
                <a16:creationId xmlns:a16="http://schemas.microsoft.com/office/drawing/2014/main" id="{D1F8BFAA-C0DE-4907-88EC-72C2471F351F}"/>
              </a:ext>
            </a:extLst>
          </p:cNvPr>
          <p:cNvSpPr txBox="1"/>
          <p:nvPr/>
        </p:nvSpPr>
        <p:spPr>
          <a:xfrm>
            <a:off x="3694119" y="5702826"/>
            <a:ext cx="6096000" cy="369332"/>
          </a:xfrm>
          <a:prstGeom prst="rect">
            <a:avLst/>
          </a:prstGeom>
          <a:noFill/>
        </p:spPr>
        <p:txBody>
          <a:bodyPr wrap="square">
            <a:spAutoFit/>
          </a:bodyPr>
          <a:lstStyle/>
          <a:p>
            <a:r>
              <a:rPr lang="en-US" altLang="zh-CN" dirty="0"/>
              <a:t>R </a:t>
            </a:r>
            <a:r>
              <a:rPr lang="zh-CN" altLang="en-US" dirty="0"/>
              <a:t>为所有可能事件的数目</a:t>
            </a:r>
            <a:r>
              <a:rPr lang="en-US" altLang="zh-CN" dirty="0"/>
              <a:t>:  16+10+6+5+2+1 = 40</a:t>
            </a:r>
            <a:endParaRPr lang="zh-CN" altLang="en-US" dirty="0"/>
          </a:p>
        </p:txBody>
      </p:sp>
    </p:spTree>
    <p:extLst>
      <p:ext uri="{BB962C8B-B14F-4D97-AF65-F5344CB8AC3E}">
        <p14:creationId xmlns:p14="http://schemas.microsoft.com/office/powerpoint/2010/main" val="215495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α=0.1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629750" y="94261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424154" y="5459069"/>
            <a:ext cx="2804403" cy="1097375"/>
          </a:xfrm>
          <a:prstGeom prst="rect">
            <a:avLst/>
          </a:prstGeom>
        </p:spPr>
      </p:pic>
      <p:sp>
        <p:nvSpPr>
          <p:cNvPr id="8" name="文本框 7">
            <a:extLst>
              <a:ext uri="{FF2B5EF4-FFF2-40B4-BE49-F238E27FC236}">
                <a16:creationId xmlns:a16="http://schemas.microsoft.com/office/drawing/2014/main" id="{5802D325-FC79-44D7-AE07-97A394BD94F8}"/>
              </a:ext>
            </a:extLst>
          </p:cNvPr>
          <p:cNvSpPr txBox="1"/>
          <p:nvPr/>
        </p:nvSpPr>
        <p:spPr>
          <a:xfrm>
            <a:off x="324256" y="6187112"/>
            <a:ext cx="6096000" cy="369332"/>
          </a:xfrm>
          <a:prstGeom prst="rect">
            <a:avLst/>
          </a:prstGeom>
          <a:noFill/>
        </p:spPr>
        <p:txBody>
          <a:bodyPr wrap="square">
            <a:spAutoFit/>
          </a:bodyPr>
          <a:lstStyle/>
          <a:p>
            <a:r>
              <a:rPr lang="zh-CN" altLang="en-US" dirty="0"/>
              <a:t>绝对减值法产生的</a:t>
            </a:r>
            <a:r>
              <a:rPr lang="en-US" altLang="zh-CN" dirty="0"/>
              <a:t>n-gram </a:t>
            </a:r>
            <a:r>
              <a:rPr lang="zh-CN" altLang="en-US" dirty="0"/>
              <a:t>通常优于线性减值法。</a:t>
            </a:r>
          </a:p>
        </p:txBody>
      </p:sp>
    </p:spTree>
    <p:extLst>
      <p:ext uri="{BB962C8B-B14F-4D97-AF65-F5344CB8AC3E}">
        <p14:creationId xmlns:p14="http://schemas.microsoft.com/office/powerpoint/2010/main" val="113677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a:solidFill>
            <a:schemeClr val="accent1">
              <a:lumMod val="50000"/>
            </a:schemeClr>
          </a:solidFill>
        </p:spPr>
        <p:txBody>
          <a:bodyPr>
            <a:normAutofit/>
          </a:bodyPr>
          <a:lstStyle/>
          <a:p>
            <a:pPr marL="0" indent="0">
              <a:buNone/>
            </a:pPr>
            <a:r>
              <a:rPr lang="en-US" altLang="zh-CN" sz="1800" dirty="0"/>
              <a:t>T. C. Bell</a:t>
            </a:r>
            <a:r>
              <a:rPr lang="zh-CN" altLang="en-US" sz="1800" dirty="0"/>
              <a:t>，</a:t>
            </a:r>
            <a:r>
              <a:rPr lang="en-US" altLang="zh-CN" sz="1800" dirty="0"/>
              <a:t>J. G. Cleary</a:t>
            </a:r>
            <a:r>
              <a:rPr lang="zh-CN" altLang="en-US" sz="1800" dirty="0"/>
              <a:t>，</a:t>
            </a:r>
            <a:r>
              <a:rPr lang="en-US" altLang="zh-CN" sz="1800" dirty="0"/>
              <a:t>I. H. Witten 1991</a:t>
            </a:r>
            <a:r>
              <a:rPr lang="zh-CN" altLang="en-US" sz="1800" dirty="0"/>
              <a:t>年提出的平滑算法</a:t>
            </a:r>
            <a:endParaRPr lang="en-US" altLang="zh-CN" sz="1800" dirty="0"/>
          </a:p>
          <a:p>
            <a:pPr marL="0" indent="0">
              <a:buNone/>
            </a:pPr>
            <a:r>
              <a:rPr lang="zh-CN" altLang="en-US" sz="1800" dirty="0"/>
              <a:t>是</a:t>
            </a:r>
            <a:r>
              <a:rPr lang="en-US" altLang="zh-CN" sz="1800" dirty="0"/>
              <a:t>Jelinek-Mercer</a:t>
            </a:r>
            <a:r>
              <a:rPr lang="zh-CN" altLang="en-US" sz="1800"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sz="2800" b="1" dirty="0">
                <a:solidFill>
                  <a:schemeClr val="accent2"/>
                </a:solidFill>
              </a:rPr>
              <a:t>如果</a:t>
            </a:r>
            <a:r>
              <a:rPr lang="zh-CN" altLang="en-US" dirty="0">
                <a:solidFill>
                  <a:schemeClr val="accent2"/>
                </a:solidFill>
              </a:rPr>
              <a:t>测试过程中一个实例在训练语料库中未出现过，它是第一次出现。</a:t>
            </a:r>
            <a:endParaRPr lang="en-US" altLang="zh-CN" dirty="0">
              <a:solidFill>
                <a:schemeClr val="accent2"/>
              </a:solidFill>
            </a:endParaRPr>
          </a:p>
          <a:p>
            <a:pPr marL="0" indent="0">
              <a:buNone/>
            </a:pPr>
            <a:r>
              <a:rPr lang="zh-CN" altLang="en-US" sz="2800" b="1" dirty="0">
                <a:solidFill>
                  <a:schemeClr val="accent2"/>
                </a:solidFill>
              </a:rPr>
              <a:t>那么</a:t>
            </a:r>
            <a:endParaRPr lang="en-US" altLang="zh-CN" sz="2800" b="1" dirty="0">
              <a:solidFill>
                <a:schemeClr val="accent2"/>
              </a:solidFill>
            </a:endParaRPr>
          </a:p>
          <a:p>
            <a:pPr marL="0" indent="0">
              <a:buNone/>
            </a:pPr>
            <a:r>
              <a:rPr lang="zh-CN" altLang="en-US" dirty="0">
                <a:solidFill>
                  <a:schemeClr val="accent2"/>
                </a:solidFill>
              </a:rPr>
              <a:t>可以用在训练语料库中</a:t>
            </a:r>
            <a:r>
              <a:rPr lang="zh-CN" altLang="en-US" dirty="0">
                <a:solidFill>
                  <a:schemeClr val="accent2"/>
                </a:solidFill>
                <a:highlight>
                  <a:srgbClr val="000080"/>
                </a:highlight>
              </a:rPr>
              <a:t>第一次出现的实例的概率</a:t>
            </a:r>
            <a:r>
              <a:rPr lang="zh-CN" altLang="en-US" dirty="0">
                <a:solidFill>
                  <a:schemeClr val="accent2"/>
                </a:solidFill>
              </a:rPr>
              <a:t>来代替</a:t>
            </a:r>
            <a:r>
              <a:rPr lang="zh-CN" altLang="en-US" dirty="0">
                <a:solidFill>
                  <a:schemeClr val="accent2"/>
                </a:solidFill>
                <a:highlight>
                  <a:srgbClr val="000080"/>
                </a:highlight>
              </a:rPr>
              <a:t>未出现实例的概率</a:t>
            </a:r>
            <a:r>
              <a:rPr lang="zh-CN" altLang="en-US" dirty="0">
                <a:solidFill>
                  <a:schemeClr val="accent2"/>
                </a:solidFill>
              </a:rPr>
              <a:t>。 </a:t>
            </a:r>
            <a:endParaRPr lang="en-US" altLang="zh-CN" dirty="0">
              <a:solidFill>
                <a:schemeClr val="accent2"/>
              </a:solidFill>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171217" y="2548043"/>
            <a:ext cx="8820359"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a:t>
            </a:r>
            <a:r>
              <a:rPr lang="en-US" altLang="zh-CN" sz="2400" b="1" dirty="0">
                <a:solidFill>
                  <a:schemeClr val="accent2">
                    <a:lumMod val="50000"/>
                  </a:schemeClr>
                </a:solidFill>
                <a:highlight>
                  <a:srgbClr val="FFFF00"/>
                </a:highlight>
              </a:rPr>
              <a:t>0.3</a:t>
            </a:r>
          </a:p>
          <a:p>
            <a:endParaRPr lang="en-US" altLang="zh-CN" sz="2400" dirty="0"/>
          </a:p>
          <a:p>
            <a:r>
              <a:rPr lang="en-US" altLang="zh-CN" sz="2400" b="1" dirty="0">
                <a:solidFill>
                  <a:schemeClr val="accent2">
                    <a:lumMod val="50000"/>
                  </a:schemeClr>
                </a:solidFill>
                <a:highlight>
                  <a:srgbClr val="FFFF00"/>
                </a:highlight>
              </a:rPr>
              <a:t>0.3</a:t>
            </a:r>
            <a:r>
              <a:rPr lang="en-US" altLang="zh-CN" sz="2400" dirty="0"/>
              <a:t>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solidFill>
            <a:schemeClr val="accent1">
              <a:lumMod val="50000"/>
            </a:schemeClr>
          </a:solidFill>
        </p:spPr>
        <p:txBody>
          <a:bodyPr>
            <a:normAutofit/>
          </a:bodyPr>
          <a:lstStyle/>
          <a:p>
            <a:pPr marL="0" indent="0">
              <a:buNone/>
            </a:pPr>
            <a:r>
              <a:rPr lang="zh-CN" altLang="en-US" b="1"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solidFill>
                  <a:schemeClr val="accent2"/>
                </a:solidFill>
              </a:rPr>
              <a:t>把训练数据分成两部分，</a:t>
            </a:r>
            <a:endParaRPr lang="en-US" altLang="zh-CN" dirty="0">
              <a:solidFill>
                <a:schemeClr val="accent2"/>
              </a:solidFill>
            </a:endParaRPr>
          </a:p>
          <a:p>
            <a:pPr marL="0" indent="0">
              <a:buNone/>
            </a:pPr>
            <a:r>
              <a:rPr lang="zh-CN" altLang="en-US" dirty="0">
                <a:solidFill>
                  <a:schemeClr val="accent2"/>
                </a:solidFill>
              </a:rPr>
              <a:t>一部分：建立最初的模型，</a:t>
            </a:r>
            <a:endParaRPr lang="en-US" altLang="zh-CN" dirty="0">
              <a:solidFill>
                <a:schemeClr val="accent2"/>
              </a:solidFill>
            </a:endParaRPr>
          </a:p>
          <a:p>
            <a:pPr marL="0" indent="0">
              <a:buNone/>
            </a:pPr>
            <a:r>
              <a:rPr lang="zh-CN" altLang="en-US" dirty="0">
                <a:solidFill>
                  <a:schemeClr val="accent2"/>
                </a:solidFill>
              </a:rPr>
              <a:t>一部分：精炼这个模型。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
        <p:nvSpPr>
          <p:cNvPr id="3" name="文本框 2">
            <a:extLst>
              <a:ext uri="{FF2B5EF4-FFF2-40B4-BE49-F238E27FC236}">
                <a16:creationId xmlns:a16="http://schemas.microsoft.com/office/drawing/2014/main" id="{C41E08AA-0C91-4CF7-952E-D68BE719DAD8}"/>
              </a:ext>
            </a:extLst>
          </p:cNvPr>
          <p:cNvSpPr txBox="1"/>
          <p:nvPr/>
        </p:nvSpPr>
        <p:spPr>
          <a:xfrm>
            <a:off x="622570" y="6225702"/>
            <a:ext cx="7516801" cy="369332"/>
          </a:xfrm>
          <a:prstGeom prst="rect">
            <a:avLst/>
          </a:prstGeom>
          <a:noFill/>
        </p:spPr>
        <p:txBody>
          <a:bodyPr wrap="none" rtlCol="0">
            <a:spAutoFit/>
          </a:bodyPr>
          <a:lstStyle/>
          <a:p>
            <a:r>
              <a:rPr lang="zh-CN" altLang="en-US" dirty="0"/>
              <a:t>语料</a:t>
            </a:r>
            <a:r>
              <a:rPr lang="en-US" altLang="zh-CN" dirty="0"/>
              <a:t>a</a:t>
            </a:r>
            <a:r>
              <a:rPr lang="zh-CN" altLang="en-US" dirty="0"/>
              <a:t>中相同的分为一组，用该组在语料</a:t>
            </a:r>
            <a:r>
              <a:rPr lang="en-US" altLang="zh-CN" dirty="0"/>
              <a:t>b</a:t>
            </a:r>
            <a:r>
              <a:rPr lang="zh-CN" altLang="en-US" dirty="0"/>
              <a:t>中的“元组之和” 除以“元组个数”</a:t>
            </a:r>
          </a:p>
        </p:txBody>
      </p:sp>
    </p:spTree>
    <p:extLst>
      <p:ext uri="{BB962C8B-B14F-4D97-AF65-F5344CB8AC3E}">
        <p14:creationId xmlns:p14="http://schemas.microsoft.com/office/powerpoint/2010/main" val="4280579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a:solidFill>
            <a:schemeClr val="accent1">
              <a:lumMod val="50000"/>
            </a:schemeClr>
          </a:solidFill>
        </p:spPr>
        <p:txBody>
          <a:bodyPr>
            <a:normAutofit/>
          </a:bodyPr>
          <a:lstStyle/>
          <a:p>
            <a:pPr marL="0" indent="0">
              <a:buNone/>
            </a:pPr>
            <a:r>
              <a:rPr lang="zh-CN" altLang="en-US" dirty="0"/>
              <a:t>扣留估计的缺点：最初训练数据少，概率估计不可靠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solidFill>
                  <a:schemeClr val="accent2"/>
                </a:solidFill>
              </a:rPr>
              <a:t>训练数据的每一部分 即作为最初的训练数据，也作为留存数据；</a:t>
            </a:r>
            <a:endParaRPr lang="en-US" altLang="zh-CN" dirty="0">
              <a:solidFill>
                <a:schemeClr val="accent2"/>
              </a:solidFill>
            </a:endParaRPr>
          </a:p>
          <a:p>
            <a:pPr marL="0" indent="0">
              <a:buNone/>
            </a:pPr>
            <a:r>
              <a:rPr lang="zh-CN" altLang="en-US" dirty="0">
                <a:solidFill>
                  <a:schemeClr val="accent2"/>
                </a:solidFill>
              </a:rPr>
              <a:t>对两部分数据分别进行训练和平滑。</a:t>
            </a:r>
            <a:endParaRPr lang="en-US" altLang="zh-CN" dirty="0">
              <a:solidFill>
                <a:schemeClr val="accent2"/>
              </a:solidFill>
            </a:endParaRPr>
          </a:p>
          <a:p>
            <a:pPr marL="0" indent="0">
              <a:buNone/>
            </a:pPr>
            <a:r>
              <a:rPr lang="zh-CN" altLang="en-US" dirty="0"/>
              <a:t>统计学上称之为：</a:t>
            </a:r>
            <a:r>
              <a:rPr lang="zh-CN" altLang="en-US" b="1" dirty="0">
                <a:highlight>
                  <a:srgbClr val="008000"/>
                </a:highlight>
              </a:rPr>
              <a:t>交叉检验</a:t>
            </a:r>
            <a:endParaRPr lang="en-US" altLang="zh-CN" b="1" dirty="0">
              <a:highlight>
                <a:srgbClr val="008000"/>
              </a:highlight>
            </a:endParaRPr>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928019" cy="3599316"/>
          </a:xfrm>
          <a:solidFill>
            <a:schemeClr val="accent1">
              <a:lumMod val="50000"/>
            </a:schemeClr>
          </a:solidFill>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1800" dirty="0"/>
              <a:t>对于未出现或很少出现的</a:t>
            </a:r>
            <a:r>
              <a:rPr lang="en-US" altLang="zh-CN" sz="1800" dirty="0"/>
              <a:t>n-gram</a:t>
            </a:r>
            <a:r>
              <a:rPr lang="zh-CN" altLang="en-US" sz="1800" dirty="0"/>
              <a:t>都给予相同的概率估计，不太合理。</a:t>
            </a:r>
            <a:endParaRPr lang="en-US" altLang="zh-CN" sz="1800" dirty="0"/>
          </a:p>
          <a:p>
            <a:pPr marL="0" indent="0">
              <a:buNone/>
            </a:pPr>
            <a:endParaRPr lang="en-US" altLang="zh-CN" sz="1800" dirty="0"/>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改进方案：</a:t>
            </a:r>
            <a:endParaRPr lang="en-US" altLang="zh-CN" dirty="0"/>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本身很少出现，给</a:t>
            </a:r>
            <a:r>
              <a:rPr lang="en-US" altLang="zh-CN" dirty="0">
                <a:solidFill>
                  <a:schemeClr val="accent2"/>
                </a:solidFill>
              </a:rPr>
              <a:t>n-gram</a:t>
            </a:r>
            <a:r>
              <a:rPr lang="zh-CN" altLang="en-US" dirty="0">
                <a:solidFill>
                  <a:schemeClr val="accent2"/>
                </a:solidFill>
              </a:rPr>
              <a:t>一个较低的估计值；</a:t>
            </a:r>
            <a:endParaRPr lang="en-US" altLang="zh-CN" dirty="0">
              <a:solidFill>
                <a:schemeClr val="accent2"/>
              </a:solidFill>
            </a:endParaRPr>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是个中等频率，给</a:t>
            </a:r>
            <a:r>
              <a:rPr lang="en-US" altLang="zh-CN" dirty="0">
                <a:solidFill>
                  <a:schemeClr val="accent2"/>
                </a:solidFill>
              </a:rPr>
              <a:t>n-gram</a:t>
            </a:r>
            <a:r>
              <a:rPr lang="zh-CN" altLang="en-US" dirty="0">
                <a:solidFill>
                  <a:schemeClr val="accent2"/>
                </a:solidFill>
              </a:rPr>
              <a:t>一个较高的估计值。</a:t>
            </a:r>
          </a:p>
          <a:p>
            <a:pPr marL="0" indent="0">
              <a:buNone/>
            </a:pPr>
            <a:endParaRPr lang="en-US" altLang="zh-CN" dirty="0"/>
          </a:p>
          <a:p>
            <a:pPr marL="0" indent="0">
              <a:buNone/>
            </a:pPr>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b="1" dirty="0"/>
              <a:t>语言模型</a:t>
            </a:r>
            <a:r>
              <a:rPr lang="zh-CN" altLang="en-US" dirty="0"/>
              <a:t>（</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5"/>
            <a:ext cx="8348193" cy="1285615"/>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b="1" dirty="0">
                <a:latin typeface="+mn-ea"/>
              </a:rPr>
              <a:t>通俗解释：判断该</a:t>
            </a:r>
            <a:r>
              <a:rPr lang="zh-CN" altLang="zh-CN" b="1" u="sng" dirty="0">
                <a:latin typeface="+mn-ea"/>
              </a:rPr>
              <a:t>语言序列</a:t>
            </a:r>
            <a:r>
              <a:rPr lang="zh-CN" altLang="zh-CN" b="1" dirty="0">
                <a:latin typeface="+mn-ea"/>
              </a:rPr>
              <a:t>是否是正常语句</a:t>
            </a:r>
            <a:endParaRPr lang="en-US" altLang="zh-CN" b="1" dirty="0">
              <a:latin typeface="+mn-ea"/>
            </a:endParaRPr>
          </a:p>
          <a:p>
            <a:pPr marL="0" lvl="0" indent="0" eaLnBrk="0" fontAlgn="base" hangingPunct="0">
              <a:lnSpc>
                <a:spcPct val="100000"/>
              </a:lnSpc>
              <a:spcBef>
                <a:spcPct val="0"/>
              </a:spcBef>
              <a:spcAft>
                <a:spcPct val="0"/>
              </a:spcAft>
              <a:buNone/>
            </a:pPr>
            <a:endParaRPr lang="en-US" altLang="zh-CN" b="1" dirty="0">
              <a:latin typeface="+mn-ea"/>
            </a:endParaRPr>
          </a:p>
          <a:p>
            <a:pPr marL="0" indent="0" eaLnBrk="0" fontAlgn="base" hangingPunct="0">
              <a:lnSpc>
                <a:spcPct val="100000"/>
              </a:lnSpc>
              <a:spcBef>
                <a:spcPct val="0"/>
              </a:spcBef>
              <a:spcAft>
                <a:spcPct val="0"/>
              </a:spcAft>
              <a:buNone/>
            </a:pPr>
            <a:r>
              <a:rPr lang="zh-CN" altLang="zh-CN" b="1" dirty="0">
                <a:latin typeface="+mn-ea"/>
              </a:rPr>
              <a:t>标准定义：计算该</a:t>
            </a:r>
            <a:r>
              <a:rPr lang="zh-CN" altLang="en-US" b="1" u="sng" dirty="0">
                <a:latin typeface="+mn-ea"/>
              </a:rPr>
              <a:t>语言</a:t>
            </a:r>
            <a:r>
              <a:rPr lang="zh-CN" altLang="zh-CN" b="1" u="sng" dirty="0">
                <a:latin typeface="+mn-ea"/>
              </a:rPr>
              <a:t>序列</a:t>
            </a:r>
            <a:r>
              <a:rPr lang="zh-CN" altLang="en-US" b="1" dirty="0">
                <a:latin typeface="+mn-ea"/>
              </a:rPr>
              <a:t>出现</a:t>
            </a:r>
            <a:r>
              <a:rPr lang="zh-CN" altLang="zh-CN" b="1" dirty="0">
                <a:latin typeface="+mn-ea"/>
              </a:rPr>
              <a:t>的概率</a:t>
            </a:r>
            <a:endParaRPr lang="en-US" altLang="zh-CN" b="1" dirty="0">
              <a:latin typeface="+mn-ea"/>
            </a:endParaRPr>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680319" y="3653973"/>
            <a:ext cx="8348193" cy="1015663"/>
          </a:xfrm>
          <a:prstGeom prst="rect">
            <a:avLst/>
          </a:prstGeom>
          <a:solidFill>
            <a:schemeClr val="accent1">
              <a:lumMod val="50000"/>
            </a:schemeClr>
          </a:solidFill>
        </p:spPr>
        <p:txBody>
          <a:bodyPr wrap="square" rtlCol="0">
            <a:spAutoFit/>
          </a:bodyPr>
          <a:lstStyle/>
          <a:p>
            <a:pPr marL="342900" indent="-342900">
              <a:buFont typeface="Wingdings" panose="05000000000000000000" pitchFamily="2" charset="2"/>
              <a:buChar char="Ø"/>
            </a:pPr>
            <a:r>
              <a:rPr lang="en-US" altLang="zh-CN" sz="2000" b="1" dirty="0">
                <a:solidFill>
                  <a:schemeClr val="accent2">
                    <a:lumMod val="75000"/>
                  </a:schemeClr>
                </a:solidFill>
              </a:rPr>
              <a:t>100</a:t>
            </a:r>
            <a:r>
              <a:rPr lang="zh-CN" altLang="en-US" sz="2000" b="1" dirty="0">
                <a:solidFill>
                  <a:schemeClr val="accent2">
                    <a:lumMod val="75000"/>
                  </a:schemeClr>
                </a:solidFill>
              </a:rPr>
              <a:t>个句子中有一个</a:t>
            </a:r>
            <a:r>
              <a:rPr lang="en-US" altLang="zh-CN" sz="2000" b="1" dirty="0">
                <a:solidFill>
                  <a:schemeClr val="accent2">
                    <a:lumMod val="75000"/>
                  </a:schemeClr>
                </a:solidFill>
              </a:rPr>
              <a:t>OK</a:t>
            </a:r>
            <a:r>
              <a:rPr lang="zh-CN" altLang="en-US" sz="2000" b="1" dirty="0">
                <a:solidFill>
                  <a:schemeClr val="accent2">
                    <a:lumMod val="75000"/>
                  </a:schemeClr>
                </a:solidFill>
              </a:rPr>
              <a:t>：</a:t>
            </a:r>
            <a:r>
              <a:rPr lang="en-US" altLang="zh-CN" sz="2000" b="1" dirty="0">
                <a:solidFill>
                  <a:schemeClr val="accent2">
                    <a:lumMod val="75000"/>
                  </a:schemeClr>
                </a:solidFill>
              </a:rPr>
              <a:t>P(OK) = 0.01 </a:t>
            </a:r>
          </a:p>
          <a:p>
            <a:pPr marL="342900" indent="-342900">
              <a:buFont typeface="Wingdings" panose="05000000000000000000" pitchFamily="2" charset="2"/>
              <a:buChar char="Ø"/>
            </a:pPr>
            <a:r>
              <a:rPr lang="en-US" altLang="zh-CN" sz="2000" b="1" dirty="0">
                <a:solidFill>
                  <a:schemeClr val="accent2">
                    <a:lumMod val="75000"/>
                  </a:schemeClr>
                </a:solidFill>
              </a:rPr>
              <a:t>P(An Apple ate</a:t>
            </a:r>
            <a:r>
              <a:rPr lang="zh-CN" altLang="en-US" sz="2000" b="1" dirty="0">
                <a:solidFill>
                  <a:schemeClr val="accent2">
                    <a:lumMod val="75000"/>
                  </a:schemeClr>
                </a:solidFill>
              </a:rPr>
              <a:t> </a:t>
            </a:r>
            <a:r>
              <a:rPr lang="en-US" altLang="zh-CN" sz="2000" b="1" dirty="0">
                <a:solidFill>
                  <a:schemeClr val="accent2">
                    <a:lumMod val="75000"/>
                  </a:schemeClr>
                </a:solidFill>
              </a:rPr>
              <a:t>the</a:t>
            </a:r>
            <a:r>
              <a:rPr lang="zh-CN" altLang="en-US" sz="2000" b="1" dirty="0">
                <a:solidFill>
                  <a:schemeClr val="accent2">
                    <a:lumMod val="75000"/>
                  </a:schemeClr>
                </a:solidFill>
              </a:rPr>
              <a:t> </a:t>
            </a:r>
            <a:r>
              <a:rPr lang="en-US" altLang="zh-CN" sz="2000" b="1" dirty="0">
                <a:solidFill>
                  <a:schemeClr val="accent2">
                    <a:lumMod val="75000"/>
                  </a:schemeClr>
                </a:solidFill>
              </a:rPr>
              <a:t>chicken) = 0</a:t>
            </a:r>
          </a:p>
          <a:p>
            <a:pPr marL="342900" indent="-342900">
              <a:buFont typeface="Wingdings" panose="05000000000000000000" pitchFamily="2" charset="2"/>
              <a:buChar char="Ø"/>
            </a:pPr>
            <a:r>
              <a:rPr lang="en-US" altLang="zh-CN" sz="2000" b="1" dirty="0">
                <a:solidFill>
                  <a:schemeClr val="accent2">
                    <a:lumMod val="75000"/>
                  </a:schemeClr>
                </a:solidFill>
              </a:rPr>
              <a:t>P(</a:t>
            </a:r>
            <a:r>
              <a:rPr lang="zh-CN" altLang="en-US" sz="2000" b="1" dirty="0">
                <a:solidFill>
                  <a:schemeClr val="accent2">
                    <a:lumMod val="75000"/>
                  </a:schemeClr>
                </a:solidFill>
              </a:rPr>
              <a:t>我爱学习</a:t>
            </a:r>
            <a:r>
              <a:rPr lang="en-US" altLang="zh-CN" sz="2000" b="1" dirty="0">
                <a:solidFill>
                  <a:schemeClr val="accent2">
                    <a:lumMod val="75000"/>
                  </a:schemeClr>
                </a:solidFill>
              </a:rPr>
              <a:t>) &gt; P(</a:t>
            </a:r>
            <a:r>
              <a:rPr lang="zh-CN" altLang="en-US" sz="2000" b="1" dirty="0">
                <a:solidFill>
                  <a:schemeClr val="accent2">
                    <a:lumMod val="75000"/>
                  </a:schemeClr>
                </a:solidFill>
              </a:rPr>
              <a:t>学习爱我</a:t>
            </a:r>
            <a:r>
              <a:rPr lang="en-US" altLang="zh-CN" sz="2000" b="1" dirty="0">
                <a:solidFill>
                  <a:schemeClr val="accent2">
                    <a:lumMod val="75000"/>
                  </a:schemeClr>
                </a:solidFill>
              </a:rPr>
              <a:t>)</a:t>
            </a:r>
            <a:endParaRPr lang="zh-CN" altLang="en-US" sz="2000" b="1" dirty="0">
              <a:solidFill>
                <a:schemeClr val="accent2">
                  <a:lumMod val="75000"/>
                </a:schemeClr>
              </a:solidFill>
            </a:endParaRPr>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680318" y="4894609"/>
            <a:ext cx="8348193"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54773" y="3093479"/>
                <a:ext cx="6732156"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𝐼𝑛𝑡𝑒𝑟𝑝</m:t>
                          </m:r>
                        </m:sub>
                      </m:sSub>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r>
                        <m:rPr>
                          <m:sty m:val="p"/>
                        </m:rPr>
                        <a:rPr lang="el-GR" altLang="zh-CN" sz="1800" i="1">
                          <a:latin typeface="Cambria Math" panose="02040503050406030204" pitchFamily="18" charset="0"/>
                        </a:rPr>
                        <m:t>λ</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m:rPr>
                              <m:sty m:val="p"/>
                            </m:rPr>
                            <a:rPr lang="el-GR" altLang="zh-CN" sz="1800" i="1">
                              <a:latin typeface="Cambria Math" panose="02040503050406030204" pitchFamily="18" charset="0"/>
                            </a:rPr>
                            <m:t>λ</m:t>
                          </m:r>
                        </m:e>
                      </m:d>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e>
                      </m:d>
                      <m:r>
                        <a:rPr lang="en-US" altLang="zh-CN" sz="1800" b="0" i="1" smtClean="0">
                          <a:latin typeface="Cambria Math" panose="02040503050406030204" pitchFamily="18" charset="0"/>
                        </a:rPr>
                        <m:t>    , 0≤</m:t>
                      </m:r>
                      <m:r>
                        <m:rPr>
                          <m:sty m:val="p"/>
                        </m:rPr>
                        <a:rPr lang="el-GR" altLang="zh-CN" sz="1800" b="0" i="1" smtClean="0">
                          <a:latin typeface="Cambria Math" panose="02040503050406030204" pitchFamily="18" charset="0"/>
                        </a:rPr>
                        <m:t>λ</m:t>
                      </m:r>
                      <m:r>
                        <a:rPr lang="en-US" altLang="zh-CN" sz="1800" i="1">
                          <a:latin typeface="Cambria Math" panose="02040503050406030204" pitchFamily="18" charset="0"/>
                        </a:rPr>
                        <m:t>≤</m:t>
                      </m:r>
                      <m:r>
                        <a:rPr lang="en-US" altLang="zh-CN" sz="1800" b="0" i="1" smtClean="0">
                          <a:latin typeface="Cambria Math" panose="02040503050406030204" pitchFamily="18" charset="0"/>
                        </a:rPr>
                        <m:t>1</m:t>
                      </m:r>
                    </m:oMath>
                  </m:oMathPara>
                </a14:m>
                <a:endParaRPr lang="en-US" altLang="zh-CN" sz="1800" dirty="0"/>
              </a:p>
            </p:txBody>
          </p:sp>
        </mc:Choice>
        <mc:Fallback xmlns="">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54773" y="3093479"/>
                <a:ext cx="6732156"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8D04BF-5C2F-4483-A5B5-880AD2089F92}"/>
                  </a:ext>
                </a:extLst>
              </p:cNvPr>
              <p:cNvSpPr/>
              <p:nvPr/>
            </p:nvSpPr>
            <p:spPr>
              <a:xfrm>
                <a:off x="1266890" y="4249872"/>
                <a:ext cx="411080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xmlns="">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66890" y="4249872"/>
                <a:ext cx="41108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8396413-CCBA-485C-A0E8-79BD11936BDC}"/>
                  </a:ext>
                </a:extLst>
              </p:cNvPr>
              <p:cNvSpPr/>
              <p:nvPr/>
            </p:nvSpPr>
            <p:spPr>
              <a:xfrm>
                <a:off x="1248103" y="4896203"/>
                <a:ext cx="25686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m:oMathPara>
                </a14:m>
                <a:endParaRPr lang="zh-CN" altLang="en-US" dirty="0"/>
              </a:p>
              <a:p>
                <a:endParaRPr lang="zh-CN" altLang="en-US" dirty="0"/>
              </a:p>
            </p:txBody>
          </p:sp>
        </mc:Choice>
        <mc:Fallback xmlns="">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248103" y="4896203"/>
                <a:ext cx="2568652" cy="6463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3BCAC7-7D9A-4F2E-8F55-1ED2B32F17A5}"/>
                  </a:ext>
                </a:extLst>
              </p:cNvPr>
              <p:cNvSpPr/>
              <p:nvPr/>
            </p:nvSpPr>
            <p:spPr>
              <a:xfrm>
                <a:off x="1266890" y="5542534"/>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xmlns="">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542534"/>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650125" cy="369332"/>
          </a:xfrm>
          <a:prstGeom prst="rect">
            <a:avLst/>
          </a:prstGeom>
          <a:noFill/>
        </p:spPr>
        <p:txBody>
          <a:bodyPr wrap="none" rtlCol="0">
            <a:spAutoFit/>
          </a:bodyPr>
          <a:lstStyle/>
          <a:p>
            <a:r>
              <a:rPr lang="zh-CN" altLang="en-US" dirty="0"/>
              <a:t>第</a:t>
            </a:r>
            <a:r>
              <a:rPr lang="en-US" altLang="zh-CN" dirty="0"/>
              <a:t>n</a:t>
            </a:r>
            <a:r>
              <a:rPr lang="zh-CN" altLang="en-US" dirty="0"/>
              <a:t>阶平滑模型可以递归的定义为</a:t>
            </a:r>
            <a:r>
              <a:rPr lang="en-US" altLang="zh-CN" dirty="0"/>
              <a:t>n</a:t>
            </a:r>
            <a:r>
              <a:rPr lang="zh-CN" altLang="en-US" dirty="0"/>
              <a:t>阶最大似然估计模型和</a:t>
            </a:r>
            <a:r>
              <a:rPr lang="en-US" altLang="zh-CN" dirty="0"/>
              <a:t>n-1</a:t>
            </a:r>
            <a:r>
              <a:rPr lang="zh-CN" altLang="en-US" dirty="0"/>
              <a:t>阶平滑模型之间的差值</a:t>
            </a:r>
          </a:p>
        </p:txBody>
      </p:sp>
    </p:spTree>
    <p:extLst>
      <p:ext uri="{BB962C8B-B14F-4D97-AF65-F5344CB8AC3E}">
        <p14:creationId xmlns:p14="http://schemas.microsoft.com/office/powerpoint/2010/main" val="1304238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a:solidFill>
            <a:schemeClr val="accent1">
              <a:lumMod val="50000"/>
            </a:schemeClr>
          </a:solidFill>
        </p:spPr>
        <p:txBody>
          <a:bodyPr/>
          <a:lstStyle/>
          <a:p>
            <a:r>
              <a:rPr lang="en-US" altLang="zh-CN" dirty="0"/>
              <a:t>Back-off (Katz) smoothing</a:t>
            </a:r>
          </a:p>
          <a:p>
            <a:r>
              <a:rPr lang="en-US" altLang="zh-CN" dirty="0"/>
              <a:t>Katz</a:t>
            </a:r>
            <a:r>
              <a:rPr lang="zh-CN" altLang="en-US" dirty="0"/>
              <a:t>平滑方法，</a:t>
            </a:r>
            <a:r>
              <a:rPr lang="en-US" altLang="zh-CN" dirty="0"/>
              <a:t>1987</a:t>
            </a:r>
          </a:p>
          <a:p>
            <a:endParaRPr lang="en-US" altLang="zh-CN" dirty="0"/>
          </a:p>
          <a:p>
            <a:r>
              <a:rPr lang="zh-CN" altLang="en-US" dirty="0">
                <a:solidFill>
                  <a:schemeClr val="accent2"/>
                </a:solidFill>
              </a:rPr>
              <a:t>根据低一阶的分布，将从非零计数中减去的计数量分配给计数量为零的高元语法。</a:t>
            </a:r>
            <a:endParaRPr lang="en-US" altLang="zh-CN" dirty="0">
              <a:solidFill>
                <a:schemeClr val="accent2"/>
              </a:solidFill>
            </a:endParaRPr>
          </a:p>
          <a:p>
            <a:endParaRPr lang="en-US" altLang="zh-CN" dirty="0"/>
          </a:p>
          <a:p>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68894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815554"/>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a:solidFill>
            <a:schemeClr val="accent1">
              <a:lumMod val="50000"/>
            </a:schemeClr>
          </a:solidFill>
        </p:spPr>
        <p:txBody>
          <a:bodyPr/>
          <a:lstStyle/>
          <a:p>
            <a:pPr marL="0" indent="0">
              <a:buNone/>
            </a:pPr>
            <a:r>
              <a:rPr lang="zh-CN" altLang="en-US" dirty="0"/>
              <a:t>一般来说，可以将“词类”和“词性”视为相同的意思。</a:t>
            </a:r>
            <a:br>
              <a:rPr lang="zh-CN" altLang="en-US" dirty="0"/>
            </a:br>
            <a:endParaRPr lang="en-US" altLang="zh-CN" dirty="0"/>
          </a:p>
          <a:p>
            <a:r>
              <a:rPr lang="zh-CN" altLang="en-US" dirty="0">
                <a:solidFill>
                  <a:schemeClr val="accent2">
                    <a:lumMod val="75000"/>
                  </a:schemeClr>
                </a:solidFill>
              </a:rPr>
              <a:t>词类 </a:t>
            </a:r>
            <a:r>
              <a:rPr lang="en-US" altLang="zh-CN" dirty="0">
                <a:solidFill>
                  <a:schemeClr val="accent2">
                    <a:lumMod val="75000"/>
                  </a:schemeClr>
                </a:solidFill>
              </a:rPr>
              <a:t>Word Classes</a:t>
            </a:r>
          </a:p>
          <a:p>
            <a:r>
              <a:rPr lang="zh-CN" altLang="en-US" dirty="0">
                <a:solidFill>
                  <a:schemeClr val="accent2">
                    <a:lumMod val="75000"/>
                  </a:schemeClr>
                </a:solidFill>
              </a:rPr>
              <a:t>词性 </a:t>
            </a:r>
            <a:r>
              <a:rPr lang="en-US" altLang="zh-CN" dirty="0">
                <a:solidFill>
                  <a:schemeClr val="accent2">
                    <a:lumMod val="75000"/>
                  </a:schemeClr>
                </a:solidFill>
              </a:rPr>
              <a:t>Part of speech</a:t>
            </a:r>
          </a:p>
          <a:p>
            <a:endParaRPr lang="en-US" altLang="zh-CN" dirty="0"/>
          </a:p>
          <a:p>
            <a:pPr marL="0" indent="0">
              <a:buNone/>
            </a:pPr>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1388427" cy="415047"/>
          </a:xfrm>
          <a:solidFill>
            <a:schemeClr val="accent1">
              <a:lumMod val="50000"/>
            </a:schemeClr>
          </a:solidFill>
        </p:spPr>
        <p:txBody>
          <a:bodyPr>
            <a:normAutofit lnSpcReduction="10000"/>
          </a:bodyPr>
          <a:lstStyle/>
          <a:p>
            <a:pPr marL="0" indent="0">
              <a:buNone/>
            </a:pPr>
            <a:r>
              <a:rPr lang="en-US" altLang="zh-CN" dirty="0"/>
              <a:t>trigram</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615471" y="2878421"/>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2000" b="1" i="1" smtClean="0">
                          <a:solidFill>
                            <a:schemeClr val="accent2">
                              <a:lumMod val="75000"/>
                            </a:schemeClr>
                          </a:solidFill>
                          <a:latin typeface="Cambria Math" panose="02040503050406030204" pitchFamily="18" charset="0"/>
                        </a:rPr>
                        <m:t>𝑷</m:t>
                      </m:r>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𝟏</m:t>
                              </m:r>
                            </m:sub>
                          </m:sSub>
                          <m:r>
                            <a:rPr lang="en-US" altLang="zh-CN" sz="2000" b="1" i="1" smtClean="0">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𝟐</m:t>
                              </m:r>
                            </m:sub>
                          </m:sSub>
                        </m:e>
                      </m:d>
                      <m:r>
                        <a:rPr lang="en-US" altLang="zh-CN" sz="2000" b="1" i="1" smtClean="0">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𝟏</m:t>
                              </m:r>
                            </m:sub>
                          </m:sSub>
                          <m:r>
                            <a:rPr lang="en-US" altLang="zh-CN" sz="2000" b="1" i="1">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𝟐</m:t>
                              </m:r>
                            </m:sub>
                          </m:sSub>
                        </m:e>
                      </m:d>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smtClean="0">
                                  <a:solidFill>
                                    <a:schemeClr val="accent2">
                                      <a:lumMod val="75000"/>
                                    </a:schemeClr>
                                  </a:solidFill>
                                  <a:latin typeface="Cambria Math" panose="02040503050406030204" pitchFamily="18" charset="0"/>
                                </a:rPr>
                                <m:t>𝟑</m:t>
                              </m:r>
                            </m:sub>
                          </m:sSub>
                        </m:e>
                      </m:d>
                    </m:oMath>
                  </m:oMathPara>
                </a14:m>
                <a:endParaRPr lang="en-US" altLang="zh-CN" sz="2000" b="1" dirty="0">
                  <a:solidFill>
                    <a:schemeClr val="accent2">
                      <a:lumMod val="75000"/>
                    </a:schemeClr>
                  </a:solidFill>
                </a:endParaRPr>
              </a:p>
            </p:txBody>
          </p:sp>
        </mc:Choice>
        <mc:Fallback xmlns="">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615471" y="2878421"/>
                <a:ext cx="4819048" cy="415045"/>
              </a:xfrm>
              <a:prstGeom prst="rect">
                <a:avLst/>
              </a:prstGeom>
              <a:blipFill>
                <a:blip r:embed="rId2"/>
                <a:stretch>
                  <a:fillRect b="-2941"/>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2056204"/>
                <a:ext cx="5992238" cy="2862322"/>
              </a:xfrm>
              <a:prstGeom prst="rect">
                <a:avLst/>
              </a:prstGeom>
              <a:solidFill>
                <a:schemeClr val="accent6">
                  <a:lumMod val="75000"/>
                </a:schemeClr>
              </a:solidFill>
            </p:spPr>
            <p:txBody>
              <a:bodyPr wrap="square" rtlCol="0">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a:p>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xmlns="">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2056204"/>
                <a:ext cx="5992238" cy="2862322"/>
              </a:xfrm>
              <a:prstGeom prst="rect">
                <a:avLst/>
              </a:prstGeom>
              <a:blipFill>
                <a:blip r:embed="rId3"/>
                <a:stretch>
                  <a:fillRect l="-814" t="-1064" b="-8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r>
                  <a:rPr lang="zh-CN" altLang="en-US" dirty="0"/>
                  <a:t>基于词类：</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xmlns="">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488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1083009" y="2193622"/>
                <a:ext cx="9613861"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句子（语言序列）</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sz="1600" dirty="0">
                    <a:latin typeface="+mn-ea"/>
                    <a:cs typeface="Times New Roman" panose="02020603050405020304" pitchFamily="18" charset="0"/>
                  </a:rPr>
                  <a:t>共包含</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mn-ea"/>
                    <a:cs typeface="Times New Roman" panose="02020603050405020304" pitchFamily="18" charset="0"/>
                  </a:rPr>
                  <a:t>个单词</a:t>
                </a:r>
                <a:r>
                  <a:rPr lang="en-US" altLang="zh-CN" sz="1600" dirty="0">
                    <a:latin typeface="+mn-ea"/>
                    <a:cs typeface="Times New Roman" panose="02020603050405020304" pitchFamily="18" charset="0"/>
                  </a:rPr>
                  <a:t>(</a:t>
                </a:r>
                <a:r>
                  <a:rPr lang="zh-CN" altLang="en-US" sz="1600" dirty="0">
                    <a:latin typeface="+mn-ea"/>
                    <a:cs typeface="Times New Roman" panose="02020603050405020304" pitchFamily="18" charset="0"/>
                  </a:rPr>
                  <a:t>各单词具有先后顺序，不要求单词之间互不相同。</a:t>
                </a:r>
                <a:r>
                  <a:rPr lang="en-US" altLang="zh-CN" sz="1600"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1083009" y="2193622"/>
                <a:ext cx="9613861" cy="2103928"/>
              </a:xfrm>
              <a:blipFill>
                <a:blip r:embed="rId2"/>
                <a:stretch>
                  <a:fillRect l="-1015" t="-3768"/>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2C5C866-C3DE-4B3B-8B4C-9FF3070D2059}"/>
              </a:ext>
            </a:extLst>
          </p:cNvPr>
          <p:cNvSpPr/>
          <p:nvPr/>
        </p:nvSpPr>
        <p:spPr>
          <a:xfrm>
            <a:off x="1083008" y="5118335"/>
            <a:ext cx="9613861" cy="1440394"/>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2400" b="1" dirty="0">
                <a:solidFill>
                  <a:schemeClr val="accent5">
                    <a:lumMod val="60000"/>
                    <a:lumOff val="40000"/>
                  </a:schemeClr>
                </a:solidFill>
                <a:latin typeface="+mn-ea"/>
              </a:rPr>
              <a:t>存在</a:t>
            </a:r>
            <a:r>
              <a:rPr lang="zh-CN" altLang="en-US" sz="2400" b="1" dirty="0">
                <a:solidFill>
                  <a:schemeClr val="accent5">
                    <a:lumMod val="60000"/>
                    <a:lumOff val="40000"/>
                  </a:schemeClr>
                </a:solidFill>
                <a:latin typeface="+mn-ea"/>
                <a:cs typeface="Times New Roman" panose="02020603050405020304" pitchFamily="18" charset="0"/>
              </a:rPr>
              <a:t>问题：</a:t>
            </a:r>
            <a:endParaRPr lang="en-US" altLang="zh-CN" sz="2400" b="1" dirty="0">
              <a:solidFill>
                <a:schemeClr val="accent5">
                  <a:lumMod val="60000"/>
                  <a:lumOff val="40000"/>
                </a:schemeClr>
              </a:solidFill>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计算代价过大</a:t>
            </a:r>
            <a:r>
              <a:rPr lang="en-US" altLang="zh-CN" sz="2000" dirty="0">
                <a:latin typeface="+mn-ea"/>
                <a:cs typeface="Times New Roman" panose="02020603050405020304" pitchFamily="18" charset="0"/>
              </a:rPr>
              <a:t>-</a:t>
            </a:r>
            <a:r>
              <a:rPr lang="zh-CN" altLang="en-US" sz="2000" b="1" dirty="0">
                <a:solidFill>
                  <a:schemeClr val="accent5">
                    <a:lumMod val="60000"/>
                    <a:lumOff val="40000"/>
                  </a:schemeClr>
                </a:solidFill>
                <a:latin typeface="+mn-ea"/>
                <a:cs typeface="Times New Roman" panose="02020603050405020304" pitchFamily="18" charset="0"/>
              </a:rPr>
              <a:t>解决方案：</a:t>
            </a:r>
            <a:r>
              <a:rPr lang="zh-CN" altLang="en-US" sz="2000" dirty="0">
                <a:latin typeface="+mn-ea"/>
                <a:cs typeface="Times New Roman" panose="02020603050405020304" pitchFamily="18" charset="0"/>
              </a:rPr>
              <a:t>马尔科夫假设</a:t>
            </a:r>
            <a:endParaRPr lang="en-US" altLang="zh-CN" sz="2000" dirty="0">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数据稀疏</a:t>
            </a:r>
            <a:r>
              <a:rPr lang="zh-CN" altLang="en-US" sz="2000" dirty="0">
                <a:latin typeface="+mn-ea"/>
              </a:rPr>
              <a:t>严重</a:t>
            </a:r>
            <a:r>
              <a:rPr lang="en-US" altLang="zh-CN" sz="2000" dirty="0">
                <a:latin typeface="+mn-ea"/>
              </a:rPr>
              <a:t>-</a:t>
            </a:r>
            <a:r>
              <a:rPr lang="zh-CN" altLang="en-US" sz="2000" b="1" dirty="0">
                <a:solidFill>
                  <a:schemeClr val="accent5">
                    <a:lumMod val="60000"/>
                    <a:lumOff val="40000"/>
                  </a:schemeClr>
                </a:solidFill>
                <a:latin typeface="+mn-ea"/>
                <a:cs typeface="Times New Roman" panose="02020603050405020304" pitchFamily="18" charset="0"/>
              </a:rPr>
              <a:t>解决方案：</a:t>
            </a:r>
            <a:r>
              <a:rPr lang="zh-CN" altLang="en-US" sz="2000" dirty="0">
                <a:latin typeface="+mn-ea"/>
              </a:rPr>
              <a:t>数据平滑技术</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A73B791-654B-47A9-BC6B-BCE0F6F67C0A}"/>
                  </a:ext>
                </a:extLst>
              </p:cNvPr>
              <p:cNvSpPr txBox="1"/>
              <p:nvPr/>
            </p:nvSpPr>
            <p:spPr>
              <a:xfrm>
                <a:off x="1083008" y="4297550"/>
                <a:ext cx="9613861" cy="856132"/>
              </a:xfrm>
              <a:prstGeom prst="rect">
                <a:avLst/>
              </a:prstGeom>
              <a:noFill/>
            </p:spPr>
            <p:txBody>
              <a:bodyPr wrap="square">
                <a:spAutoFit/>
              </a:bodyPr>
              <a:lstStyle/>
              <a:p>
                <a:pPr marL="0" indent="0">
                  <a:buNone/>
                </a:pPr>
                <a:r>
                  <a:rPr lang="zh-CN" altLang="en-US" dirty="0">
                    <a:latin typeface="+mn-ea"/>
                    <a:cs typeface="Microsoft Himalaya" panose="01010100010101010101" pitchFamily="2" charset="0"/>
                  </a:rPr>
                  <a:t>例如：</a:t>
                </a:r>
                <a:endParaRPr lang="en-US" altLang="zh-CN" dirty="0">
                  <a:latin typeface="+mn-ea"/>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𝑝</m:t>
                      </m:r>
                      <m:d>
                        <m:dPr>
                          <m:ctrlPr>
                            <a:rPr lang="en-US" altLang="zh-CN" sz="1600" b="0" i="1" smtClean="0">
                              <a:latin typeface="Cambria Math" panose="02040503050406030204" pitchFamily="18" charset="0"/>
                              <a:cs typeface="Microsoft Himalaya" panose="01010100010101010101" pitchFamily="2" charset="0"/>
                            </a:rPr>
                          </m:ctrlPr>
                        </m:dPr>
                        <m:e>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sz="1600" i="1">
                          <a:latin typeface="Cambria Math" panose="02040503050406030204" pitchFamily="18" charset="0"/>
                          <a:cs typeface="Microsoft Himalaya" panose="01010100010101010101" pitchFamily="2" charset="0"/>
                        </a:rPr>
                        <m:t>=</m:t>
                      </m:r>
                    </m:oMath>
                  </m:oMathPara>
                </a14:m>
                <a:endParaRPr lang="en-US" altLang="zh-CN" sz="1600"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b="0" i="1" smtClean="0">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&gt;)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𝑎</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𝑎</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𝐸𝑂𝑆</m:t>
                      </m:r>
                      <m:r>
                        <a:rPr lang="en-US" altLang="zh-CN" sz="1600" b="0" i="1" smtClean="0">
                          <a:latin typeface="Cambria Math" panose="02040503050406030204" pitchFamily="18" charset="0"/>
                          <a:cs typeface="Microsoft Himalaya" panose="01010100010101010101" pitchFamily="2" charset="0"/>
                        </a:rPr>
                        <m:t>&gt;|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i="1">
                          <a:latin typeface="Cambria Math" panose="02040503050406030204" pitchFamily="18" charset="0"/>
                          <a:cs typeface="Microsoft Himalaya" panose="01010100010101010101" pitchFamily="2" charset="0"/>
                        </a:rPr>
                        <m:t>)</m:t>
                      </m:r>
                    </m:oMath>
                  </m:oMathPara>
                </a14:m>
                <a:endParaRPr lang="zh-CN" altLang="en-US" sz="1600" i="1" dirty="0">
                  <a:latin typeface="Microsoft Himalaya" panose="01010100010101010101" pitchFamily="2" charset="0"/>
                  <a:cs typeface="Microsoft Himalaya" panose="01010100010101010101" pitchFamily="2" charset="0"/>
                </a:endParaRPr>
              </a:p>
            </p:txBody>
          </p:sp>
        </mc:Choice>
        <mc:Fallback xmlns="">
          <p:sp>
            <p:nvSpPr>
              <p:cNvPr id="6" name="文本框 5">
                <a:extLst>
                  <a:ext uri="{FF2B5EF4-FFF2-40B4-BE49-F238E27FC236}">
                    <a16:creationId xmlns:a16="http://schemas.microsoft.com/office/drawing/2014/main" id="{4A73B791-654B-47A9-BC6B-BCE0F6F67C0A}"/>
                  </a:ext>
                </a:extLst>
              </p:cNvPr>
              <p:cNvSpPr txBox="1">
                <a:spLocks noRot="1" noChangeAspect="1" noMove="1" noResize="1" noEditPoints="1" noAdjustHandles="1" noChangeArrowheads="1" noChangeShapeType="1" noTextEdit="1"/>
              </p:cNvSpPr>
              <p:nvPr/>
            </p:nvSpPr>
            <p:spPr>
              <a:xfrm>
                <a:off x="1083008" y="4297550"/>
                <a:ext cx="9613861" cy="856132"/>
              </a:xfrm>
              <a:prstGeom prst="rect">
                <a:avLst/>
              </a:prstGeom>
              <a:blipFill>
                <a:blip r:embed="rId3"/>
                <a:stretch>
                  <a:fillRect l="-571" t="-4286" b="-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732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zh-CN" altLang="en-US" dirty="0"/>
              <a:t>马尔科夫 </a:t>
            </a:r>
            <a:r>
              <a:rPr lang="en-US" altLang="zh-CN" dirty="0"/>
              <a:t>Andrey Markov</a:t>
            </a:r>
            <a:r>
              <a:rPr lang="zh-CN" altLang="en-US" dirty="0"/>
              <a:t>，</a:t>
            </a:r>
            <a:r>
              <a:rPr lang="en-US" altLang="zh-CN" dirty="0"/>
              <a:t>1856</a:t>
            </a:r>
            <a:r>
              <a:rPr lang="zh-CN" altLang="en-US" dirty="0"/>
              <a:t>－</a:t>
            </a:r>
            <a:r>
              <a:rPr lang="en-US" altLang="zh-CN" dirty="0"/>
              <a:t>1922</a:t>
            </a:r>
            <a:endParaRPr lang="zh-CN" altLang="en-US" dirty="0"/>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366402" cy="4044898"/>
          </a:xfrm>
          <a:solidFill>
            <a:schemeClr val="accent1">
              <a:lumMod val="50000"/>
            </a:schemeClr>
          </a:solid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endParaRPr lang="en-US" altLang="zh-CN" sz="2800" dirty="0">
              <a:solidFill>
                <a:schemeClr val="bg1"/>
              </a:solidFill>
            </a:endParaRPr>
          </a:p>
          <a:p>
            <a:r>
              <a:rPr lang="en-US" altLang="zh-CN" dirty="0"/>
              <a:t>1874</a:t>
            </a:r>
            <a:r>
              <a:rPr lang="zh-CN" altLang="en-US" dirty="0"/>
              <a:t>年入圣彼得堡大学，师从切比雪夫，毕业后留校任教</a:t>
            </a:r>
            <a:endParaRPr lang="en-US" altLang="zh-CN" dirty="0"/>
          </a:p>
          <a:p>
            <a:endParaRPr lang="en-US" altLang="zh-CN" dirty="0"/>
          </a:p>
          <a:p>
            <a:r>
              <a:rPr lang="zh-CN" altLang="en-US" dirty="0"/>
              <a:t>研究数论和概率论</a:t>
            </a:r>
            <a:endParaRPr lang="en-US" altLang="zh-CN" dirty="0"/>
          </a:p>
          <a:p>
            <a:endParaRPr lang="en-US" altLang="zh-CN" dirty="0"/>
          </a:p>
          <a:p>
            <a:r>
              <a:rPr lang="zh-CN" altLang="en-US" dirty="0"/>
              <a:t>开创了随机过程（马尔可夫过程）</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731" y="2369408"/>
            <a:ext cx="3094704" cy="402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2625651"/>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b="1"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2625651"/>
              </a:xfrm>
              <a:blipFill>
                <a:blip r:embed="rId2"/>
                <a:stretch>
                  <a:fillRect l="-951" t="-3712"/>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052749" y="3499574"/>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EC65D2-3246-4E47-997E-145D9709DFE5}"/>
                  </a:ext>
                </a:extLst>
              </p:cNvPr>
              <p:cNvSpPr/>
              <p:nvPr/>
            </p:nvSpPr>
            <p:spPr>
              <a:xfrm>
                <a:off x="3062144" y="5027825"/>
                <a:ext cx="5584670" cy="1312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sz="2800" i="1" smtClean="0">
                              <a:latin typeface="Cambria Math" panose="02040503050406030204" pitchFamily="18" charset="0"/>
                            </a:rPr>
                          </m:ctrlPr>
                        </m:mPr>
                        <m:mr>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r>
                                  <a:rPr lang="en-US" altLang="zh-CN" sz="2800" b="1" i="1" smtClean="0">
                                    <a:latin typeface="Cambria Math" panose="02040503050406030204" pitchFamily="18" charset="0"/>
                                  </a:rPr>
                                  <m:t>𝒔</m:t>
                                </m:r>
                              </m:e>
                            </m:d>
                          </m:e>
                          <m:e>
                            <m:r>
                              <a:rPr lang="en-US" altLang="zh-CN" sz="2800">
                                <a:latin typeface="Cambria Math" panose="02040503050406030204" pitchFamily="18" charset="0"/>
                              </a:rPr>
                              <m:t>=</m:t>
                            </m:r>
                            <m:nary>
                              <m:naryPr>
                                <m:chr m:val="∏"/>
                                <m:limLoc m:val="undOvr"/>
                                <m:grow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a:latin typeface="Cambria Math" panose="02040503050406030204" pitchFamily="18" charset="0"/>
                                  </a:rPr>
                                  <m:t>=1</m:t>
                                </m:r>
                              </m:sub>
                              <m:sup>
                                <m:r>
                                  <a:rPr lang="en-US" altLang="zh-CN" sz="2800" i="1">
                                    <a:latin typeface="Cambria Math" panose="02040503050406030204" pitchFamily="18" charset="0"/>
                                  </a:rPr>
                                  <m:t>𝑙</m:t>
                                </m:r>
                              </m:sup>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m:t>
                                        </m:r>
                                        <m:r>
                                          <a:rPr lang="en-US" altLang="zh-CN" sz="2800" i="1">
                                            <a:latin typeface="Cambria Math" panose="02040503050406030204" pitchFamily="18" charset="0"/>
                                          </a:rPr>
                                          <m:t>𝑛</m:t>
                                        </m:r>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−1</m:t>
                                        </m:r>
                                      </m:sub>
                                    </m:sSub>
                                  </m:e>
                                </m:d>
                              </m:e>
                            </m:nary>
                          </m:e>
                        </m:mr>
                      </m:m>
                    </m:oMath>
                  </m:oMathPara>
                </a14:m>
                <a:endParaRPr lang="zh-CN" altLang="en-US" sz="2800" dirty="0"/>
              </a:p>
            </p:txBody>
          </p:sp>
        </mc:Choice>
        <mc:Fallback xmlns="">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062144" y="5027825"/>
                <a:ext cx="5584670" cy="13126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39709" y="2138953"/>
                <a:ext cx="10055918" cy="1680774"/>
              </a:xfrm>
              <a:solidFill>
                <a:schemeClr val="accent1">
                  <a:lumMod val="50000"/>
                </a:schemeClr>
              </a:solidFill>
            </p:spPr>
            <p:txBody>
              <a:bodyPr>
                <a:normAutofit fontScale="70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39709" y="2138953"/>
                <a:ext cx="10055918" cy="1680774"/>
              </a:xfrm>
              <a:blipFill>
                <a:blip r:embed="rId2"/>
                <a:stretch>
                  <a:fillRect l="-546" t="-6884"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32F75F-8F13-447B-A86B-41EAEB8E07A6}"/>
                  </a:ext>
                </a:extLst>
              </p:cNvPr>
              <p:cNvSpPr/>
              <p:nvPr/>
            </p:nvSpPr>
            <p:spPr>
              <a:xfrm>
                <a:off x="283443" y="4021204"/>
                <a:ext cx="1011218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b="1" dirty="0">
                    <a:solidFill>
                      <a:schemeClr val="accent2"/>
                    </a:solidFill>
                  </a:rPr>
                  <a:t>二元语法（</a:t>
                </a:r>
                <a:r>
                  <a:rPr lang="en-US" altLang="zh-CN" sz="2800" b="1" dirty="0">
                    <a:solidFill>
                      <a:schemeClr val="accent2"/>
                    </a:solidFill>
                  </a:rPr>
                  <a:t>bigram</a:t>
                </a:r>
                <a:r>
                  <a:rPr lang="zh-CN" altLang="en-US" sz="2800" b="1" dirty="0">
                    <a:solidFill>
                      <a:schemeClr val="accent2"/>
                    </a:solidFill>
                  </a:rPr>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283443" y="4021204"/>
                <a:ext cx="10112183" cy="1307794"/>
              </a:xfrm>
              <a:prstGeom prst="rect">
                <a:avLst/>
              </a:prstGeom>
              <a:blipFill>
                <a:blip r:embed="rId4"/>
                <a:stretch>
                  <a:fillRect l="-1206"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lstStyle/>
          <a:p>
            <a:r>
              <a:rPr lang="zh-CN" altLang="en-US" sz="2800" dirty="0"/>
              <a:t>二元语法模型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3979846"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solidFill>
                      <a:schemeClr val="accent2"/>
                    </a:solidFill>
                  </a:rPr>
                  <a:t>最大似然估计（</a:t>
                </a:r>
                <a:r>
                  <a:rPr lang="en-US" altLang="zh-CN" sz="2000" dirty="0">
                    <a:solidFill>
                      <a:schemeClr val="accent2"/>
                    </a:solidFill>
                  </a:rPr>
                  <a:t>MLE</a:t>
                </a:r>
                <a:r>
                  <a:rPr lang="zh-CN" altLang="en-US" sz="2000" dirty="0">
                    <a:solidFill>
                      <a:schemeClr val="accent2"/>
                    </a:solidFill>
                  </a:rPr>
                  <a:t>）</a:t>
                </a:r>
                <a:r>
                  <a:rPr lang="en-US" altLang="zh-CN" sz="2000" dirty="0">
                    <a:solidFill>
                      <a:schemeClr val="accent2"/>
                    </a:solidFill>
                  </a:rPr>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3979846" cy="1284194"/>
              </a:xfrm>
              <a:blipFill>
                <a:blip r:embed="rId2"/>
                <a:stretch>
                  <a:fillRect l="-1531"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3979846"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accent2"/>
                </a:solidFill>
              </a:rPr>
              <a:t>训练语料库</a:t>
            </a:r>
            <a:r>
              <a:rPr lang="en-US" altLang="zh-CN" dirty="0">
                <a:solidFill>
                  <a:schemeClr val="accent2"/>
                </a:solidFill>
              </a:rPr>
              <a:t>S</a:t>
            </a:r>
            <a:r>
              <a:rPr lang="zh-CN" altLang="en-US" dirty="0">
                <a:solidFill>
                  <a:schemeClr val="accent2"/>
                </a:solidFill>
              </a:rPr>
              <a:t>：</a:t>
            </a:r>
            <a:endParaRPr lang="en-US" altLang="zh-CN" dirty="0">
              <a:solidFill>
                <a:schemeClr val="accent2"/>
              </a:solidFill>
            </a:endParaRPr>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39624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solidFill>
                      <a:schemeClr val="accent2"/>
                    </a:solidFill>
                    <a:latin typeface="+mn-ea"/>
                    <a:cs typeface="Microsoft Himalaya" panose="01010100010101010101" pitchFamily="2" charset="0"/>
                  </a:rPr>
                  <a:t>“</a:t>
                </a:r>
                <a:r>
                  <a:rPr lang="en-US" altLang="zh-CN" dirty="0">
                    <a:solidFill>
                      <a:schemeClr val="accent2"/>
                    </a:solidFill>
                    <a:latin typeface="+mn-ea"/>
                    <a:cs typeface="Microsoft Himalaya" panose="01010100010101010101" pitchFamily="2" charset="0"/>
                  </a:rPr>
                  <a:t>Father read a book</a:t>
                </a:r>
                <a:r>
                  <a:rPr lang="zh-CN" altLang="en-US" dirty="0">
                    <a:solidFill>
                      <a:schemeClr val="accent2"/>
                    </a:solidFill>
                    <a:latin typeface="+mn-ea"/>
                    <a:cs typeface="Microsoft Himalaya" panose="01010100010101010101" pitchFamily="2" charset="0"/>
                  </a:rPr>
                  <a:t>”的概率</a:t>
                </a:r>
                <a:r>
                  <a:rPr lang="en-US" altLang="zh-CN" dirty="0">
                    <a:solidFill>
                      <a:schemeClr val="accent2"/>
                    </a:solidFill>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396243" cy="1080938"/>
              </a:xfrm>
              <a:prstGeom prst="rect">
                <a:avLst/>
              </a:prstGeom>
              <a:blipFill>
                <a:blip r:embed="rId3"/>
                <a:stretch>
                  <a:fillRect l="-938"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504562" y="3432099"/>
                <a:ext cx="4494794"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504562" y="3432099"/>
                <a:ext cx="4494794" cy="268894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C6679C0-D55C-44FC-94C2-53A3F90D3A1C}"/>
                  </a:ext>
                </a:extLst>
              </p:cNvPr>
              <p:cNvSpPr txBox="1"/>
              <p:nvPr/>
            </p:nvSpPr>
            <p:spPr>
              <a:xfrm>
                <a:off x="6452681" y="6222619"/>
                <a:ext cx="3761362" cy="36933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oMath>
                </a14:m>
                <a:r>
                  <a:rPr lang="zh-CN" altLang="en-US" dirty="0"/>
                  <a:t> </a:t>
                </a:r>
                <a:r>
                  <a:rPr lang="en-US" altLang="zh-CN" dirty="0"/>
                  <a:t>0.06</a:t>
                </a:r>
                <a:endParaRPr lang="zh-CN" altLang="en-US" dirty="0"/>
              </a:p>
            </p:txBody>
          </p:sp>
        </mc:Choice>
        <mc:Fallback xmlns="">
          <p:sp>
            <p:nvSpPr>
              <p:cNvPr id="8" name="文本框 7">
                <a:extLst>
                  <a:ext uri="{FF2B5EF4-FFF2-40B4-BE49-F238E27FC236}">
                    <a16:creationId xmlns:a16="http://schemas.microsoft.com/office/drawing/2014/main" id="{5C6679C0-D55C-44FC-94C2-53A3F90D3A1C}"/>
                  </a:ext>
                </a:extLst>
              </p:cNvPr>
              <p:cNvSpPr txBox="1">
                <a:spLocks noRot="1" noChangeAspect="1" noMove="1" noResize="1" noEditPoints="1" noAdjustHandles="1" noChangeArrowheads="1" noChangeShapeType="1" noTextEdit="1"/>
              </p:cNvSpPr>
              <p:nvPr/>
            </p:nvSpPr>
            <p:spPr>
              <a:xfrm>
                <a:off x="6452681" y="6222619"/>
                <a:ext cx="3761362" cy="369332"/>
              </a:xfrm>
              <a:prstGeom prst="rect">
                <a:avLst/>
              </a:prstGeom>
              <a:blipFill>
                <a:blip r:embed="rId5"/>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zh-CN" altLang="en-US" sz="2000" i="1" dirty="0">
                    <a:latin typeface="Cambria Math" panose="02040503050406030204" pitchFamily="18" charset="0"/>
                    <a:ea typeface="Cambria Math" panose="02040503050406030204" pitchFamily="18" charset="0"/>
                    <a:cs typeface="Microsoft Himalaya" panose="01010100010101010101" pitchFamily="2" charset="0"/>
                  </a:rPr>
                  <a:t>但是</a:t>
                </a:r>
                <a:r>
                  <a:rPr lang="en-US" altLang="zh-CN" sz="2000" dirty="0">
                    <a:latin typeface="+mn-ea"/>
                    <a:cs typeface="Microsoft Himalaya" panose="01010100010101010101" pitchFamily="2" charset="0"/>
                  </a:rPr>
                  <a:t> </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Grandpa read a book. </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 </a:t>
                </a:r>
                <a:r>
                  <a:rPr lang="zh-CN" altLang="en-US" sz="2000" dirty="0">
                    <a:latin typeface="+mn-ea"/>
                    <a:cs typeface="Microsoft Himalaya" panose="01010100010101010101" pitchFamily="2" charset="0"/>
                  </a:rPr>
                  <a:t>这句话在实际生活中，是有可能出现的，概率不应为零。</a:t>
                </a:r>
                <a:endParaRPr lang="en-US" altLang="zh-CN" sz="2000" dirty="0">
                  <a:latin typeface="+mn-ea"/>
                  <a:cs typeface="Microsoft Himalaya" panose="01010100010101010101" pitchFamily="2" charset="0"/>
                </a:endParaRPr>
              </a:p>
              <a:p>
                <a:pPr marL="0" indent="0">
                  <a:buNone/>
                </a:pPr>
                <a:r>
                  <a:rPr lang="zh-CN" altLang="en-US" sz="2000" i="1" dirty="0">
                    <a:latin typeface="+mn-ea"/>
                    <a:ea typeface="Cambria Math" panose="02040503050406030204" pitchFamily="18" charset="0"/>
                    <a:cs typeface="Microsoft Himalaya" panose="01010100010101010101" pitchFamily="2" charset="0"/>
                  </a:rPr>
                  <a:t>出现这种情况的原因是：</a:t>
                </a:r>
                <a:r>
                  <a:rPr lang="zh-CN" altLang="en-US" sz="2000" b="1" dirty="0">
                    <a:solidFill>
                      <a:schemeClr val="accent2"/>
                    </a:solidFill>
                    <a:latin typeface="+mn-ea"/>
                    <a:ea typeface="Cambria Math" panose="02040503050406030204" pitchFamily="18" charset="0"/>
                    <a:cs typeface="Microsoft Himalaya" panose="01010100010101010101" pitchFamily="2" charset="0"/>
                  </a:rPr>
                  <a:t>训练文本存在</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局限性</a:t>
                </a:r>
                <a:r>
                  <a:rPr lang="zh-CN" altLang="en-US" sz="2000" b="1" dirty="0">
                    <a:solidFill>
                      <a:schemeClr val="accent2"/>
                    </a:solidFill>
                    <a:latin typeface="+mn-ea"/>
                    <a:ea typeface="Cambria Math" panose="02040503050406030204" pitchFamily="18" charset="0"/>
                    <a:cs typeface="Microsoft Himalaya" panose="01010100010101010101" pitchFamily="2" charset="0"/>
                  </a:rPr>
                  <a:t>和</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片面性</a:t>
                </a:r>
                <a:r>
                  <a:rPr lang="zh-CN" altLang="en-US" sz="2000" i="1" dirty="0">
                    <a:latin typeface="+mn-ea"/>
                    <a:ea typeface="Cambria Math" panose="02040503050406030204" pitchFamily="18" charset="0"/>
                    <a:cs typeface="Microsoft Himalaya" panose="01010100010101010101" pitchFamily="2" charset="0"/>
                  </a:rPr>
                  <a:t>。</a:t>
                </a:r>
                <a:endParaRPr lang="en-US" altLang="zh-CN" sz="2000" i="1" dirty="0">
                  <a:latin typeface="+mn-ea"/>
                  <a:ea typeface="Cambria Math" panose="02040503050406030204" pitchFamily="18" charset="0"/>
                  <a:cs typeface="Microsoft Himalaya" panose="01010100010101010101" pitchFamily="2" charset="0"/>
                </a:endParaRPr>
              </a:p>
              <a:p>
                <a:pPr marL="0" indent="0">
                  <a:buNone/>
                </a:pPr>
                <a:r>
                  <a:rPr lang="zh-CN" altLang="en-US" sz="2000" i="1"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2000" b="1" dirty="0">
                    <a:solidFill>
                      <a:schemeClr val="accent2"/>
                    </a:solidFill>
                  </a:rPr>
                  <a:t>数据稀疏问题</a:t>
                </a:r>
                <a:r>
                  <a:rPr lang="zh-CN" altLang="en-US" sz="2000" dirty="0"/>
                  <a:t>。</a:t>
                </a:r>
                <a:endParaRPr lang="zh-CN" altLang="en-US" sz="2000"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912"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1254</TotalTime>
  <Words>3014</Words>
  <Application>Microsoft Office PowerPoint</Application>
  <PresentationFormat>宽屏</PresentationFormat>
  <Paragraphs>581</Paragraphs>
  <Slides>36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等线 Light</vt:lpstr>
      <vt:lpstr>Arial</vt:lpstr>
      <vt:lpstr>Cambria</vt:lpstr>
      <vt:lpstr>Cambria Math</vt:lpstr>
      <vt:lpstr>Franklin Gothic Book</vt:lpstr>
      <vt:lpstr>Microsoft Himalaya</vt:lpstr>
      <vt:lpstr>Wingdings</vt:lpstr>
      <vt:lpstr>柏林</vt:lpstr>
      <vt:lpstr>自然语言处理技术基础 Natural Language Processing，NLP</vt:lpstr>
      <vt:lpstr>第3章 n元语法模型</vt:lpstr>
      <vt:lpstr>语言模型（language model, LM）</vt:lpstr>
      <vt:lpstr>3.1  n元语法（n-gram）的基本概念</vt:lpstr>
      <vt:lpstr>马尔科夫 Andrey Markov，1856－1922</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应用Laplace平滑的二元文法的条件概率</vt:lpstr>
      <vt:lpstr>PowerPoint 演示文稿</vt:lpstr>
      <vt:lpstr>3.2.2 Good-Turing估计</vt:lpstr>
      <vt:lpstr>应用Good-Turing估计的二元文法的条件概率</vt:lpstr>
      <vt:lpstr>3.2.3 绝对折扣 和 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183</cp:revision>
  <dcterms:created xsi:type="dcterms:W3CDTF">2020-06-27T17:50:52Z</dcterms:created>
  <dcterms:modified xsi:type="dcterms:W3CDTF">2020-10-12T14:26:28Z</dcterms:modified>
</cp:coreProperties>
</file>