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71" r:id="rId10"/>
    <p:sldId id="264" r:id="rId11"/>
    <p:sldId id="265" r:id="rId12"/>
    <p:sldId id="262" r:id="rId13"/>
    <p:sldId id="267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SO%2010646/1033849" TargetMode="External"/><Relationship Id="rId2" Type="http://schemas.openxmlformats.org/officeDocument/2006/relationships/hyperlink" Target="https://baike.baidu.com/item/%E9%80%9A%E7%94%A8%E5%AD%97%E7%AC%A6%E9%9B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AD%97%E5%BA%9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D%97%E7%AC%A6%E9%9B%8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BD%E5%AE%B6%E6%A0%87%E5%87%86" TargetMode="External"/><Relationship Id="rId2" Type="http://schemas.openxmlformats.org/officeDocument/2006/relationships/hyperlink" Target="https://baike.baidu.com/item/%E4%B8%AD%E5%8D%8E%E4%BA%BA%E6%B0%91%E5%85%B1%E5%92%8C%E5%9B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Unicode" TargetMode="External"/><Relationship Id="rId5" Type="http://schemas.openxmlformats.org/officeDocument/2006/relationships/hyperlink" Target="https://baike.baidu.com/item/GBK" TargetMode="External"/><Relationship Id="rId4" Type="http://schemas.openxmlformats.org/officeDocument/2006/relationships/hyperlink" Target="https://baike.baidu.com/item/%E5%90%91%E5%90%8E%E5%85%BC%E5%AE%B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台湾、香港与澳门地区，使用的繁体中文字符集。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为统一繁体字符集编码，</a:t>
            </a:r>
            <a:r>
              <a:rPr lang="en-US" altLang="zh-CN" dirty="0"/>
              <a:t>1984</a:t>
            </a:r>
            <a:r>
              <a:rPr lang="zh-CN" altLang="en-US" dirty="0"/>
              <a:t>年，台湾五大厂商</a:t>
            </a:r>
            <a:r>
              <a:rPr lang="zh-CN" altLang="en-US" u="sng" dirty="0"/>
              <a:t>宏碁、神通、佳佳、零壹、大众</a:t>
            </a:r>
            <a:r>
              <a:rPr lang="zh-CN" altLang="en-US" dirty="0"/>
              <a:t>制定了一种繁体中文编码方案。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因其来源被称为五大码，英文写作</a:t>
            </a:r>
            <a:r>
              <a:rPr lang="en-US" altLang="zh-CN" dirty="0"/>
              <a:t>Big5</a:t>
            </a:r>
            <a:r>
              <a:rPr lang="zh-CN" altLang="en-US" dirty="0"/>
              <a:t>，普遍被称为大五码。</a:t>
            </a:r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409635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是国际组织制定的可以容纳世界上所有文字和符号的字符编码方案。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通用字符集</a:t>
            </a:r>
            <a:r>
              <a:rPr lang="zh-CN" altLang="en-US" dirty="0"/>
              <a:t>（</a:t>
            </a:r>
            <a:r>
              <a:rPr lang="en-US" altLang="zh-CN" dirty="0"/>
              <a:t>Universal Character Set, UCS</a:t>
            </a:r>
            <a:r>
              <a:rPr lang="zh-CN" altLang="en-US" dirty="0"/>
              <a:t>）是由</a:t>
            </a:r>
            <a:r>
              <a:rPr lang="en-US" altLang="zh-CN" dirty="0"/>
              <a:t>ISO</a:t>
            </a:r>
            <a:r>
              <a:rPr lang="zh-CN" altLang="en-US" dirty="0"/>
              <a:t>制定的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 10646</a:t>
            </a:r>
            <a:r>
              <a:rPr lang="zh-CN" altLang="en-US" dirty="0"/>
              <a:t>（或称</a:t>
            </a:r>
            <a:r>
              <a:rPr lang="en-US" altLang="zh-CN" dirty="0"/>
              <a:t>ISO/IEC 10646</a:t>
            </a:r>
            <a:r>
              <a:rPr lang="zh-CN" altLang="en-US" dirty="0"/>
              <a:t>）标准所定义的标准字符集。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1991</a:t>
            </a:r>
            <a:r>
              <a:rPr lang="zh-CN" altLang="en-US" dirty="0"/>
              <a:t>年前后，两个项目开始合并，并为创立一个单一编码表而协同工作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Unicode 2.0</a:t>
            </a:r>
            <a:r>
              <a:rPr lang="zh-CN" altLang="en-US" dirty="0"/>
              <a:t>开始，</a:t>
            </a:r>
            <a:r>
              <a:rPr lang="en-US" altLang="zh-CN" dirty="0"/>
              <a:t>Unicode</a:t>
            </a:r>
            <a:r>
              <a:rPr lang="zh-CN" altLang="en-US" dirty="0"/>
              <a:t>采用了与</a:t>
            </a:r>
            <a:r>
              <a:rPr lang="en-US" altLang="zh-CN" dirty="0"/>
              <a:t>ISO 10646-1</a:t>
            </a:r>
            <a:r>
              <a:rPr lang="zh-CN" altLang="en-US" dirty="0"/>
              <a:t>相同的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字库</a:t>
            </a:r>
            <a:r>
              <a:rPr lang="zh-CN" altLang="en-US" dirty="0"/>
              <a:t>和字码；</a:t>
            </a:r>
            <a:endParaRPr lang="en-US" altLang="zh-CN" dirty="0"/>
          </a:p>
          <a:p>
            <a:r>
              <a:rPr lang="en-US" altLang="zh-CN" dirty="0"/>
              <a:t>ISO</a:t>
            </a:r>
            <a:r>
              <a:rPr lang="zh-CN" altLang="en-US" dirty="0"/>
              <a:t>也承诺，</a:t>
            </a:r>
            <a:r>
              <a:rPr lang="en-US" altLang="zh-CN" dirty="0"/>
              <a:t>ISO 10646</a:t>
            </a:r>
            <a:r>
              <a:rPr lang="zh-CN" altLang="en-US" dirty="0"/>
              <a:t>将不会替超出</a:t>
            </a:r>
            <a:r>
              <a:rPr lang="en-US" altLang="zh-CN" dirty="0"/>
              <a:t>U+10FFFF</a:t>
            </a:r>
            <a:r>
              <a:rPr lang="zh-CN" altLang="en-US" dirty="0"/>
              <a:t>的</a:t>
            </a:r>
            <a:r>
              <a:rPr lang="en-US" altLang="zh-CN" dirty="0"/>
              <a:t>UCS-4</a:t>
            </a:r>
            <a:r>
              <a:rPr lang="zh-CN" altLang="en-US" dirty="0"/>
              <a:t>编码赋值，以使得两者保持一致。</a:t>
            </a:r>
            <a:endParaRPr lang="en-US" altLang="zh-CN" dirty="0"/>
          </a:p>
          <a:p>
            <a:r>
              <a:rPr lang="zh-CN" altLang="en-US" dirty="0"/>
              <a:t>两个项目仍都存在，并独立地公布各自的标准。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GBK</a:t>
            </a:r>
            <a:r>
              <a:rPr lang="zh-CN" altLang="en-US" dirty="0"/>
              <a:t>即汉字内码扩展规范，</a:t>
            </a:r>
            <a:r>
              <a:rPr lang="en-US" altLang="zh-CN" dirty="0"/>
              <a:t>K</a:t>
            </a:r>
            <a:r>
              <a:rPr lang="zh-CN" altLang="en-US" dirty="0"/>
              <a:t>为扩展的汉语拼音中“扩”字的声母。</a:t>
            </a:r>
            <a:endParaRPr lang="en-US" altLang="zh-CN" dirty="0"/>
          </a:p>
          <a:p>
            <a:r>
              <a:rPr lang="zh-CN" altLang="en-US" dirty="0"/>
              <a:t>英文全称</a:t>
            </a:r>
            <a:r>
              <a:rPr lang="en-US" altLang="zh-CN" dirty="0"/>
              <a:t>Chinese Internal Code Specification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GBK</a:t>
            </a:r>
            <a:r>
              <a:rPr lang="zh-CN" altLang="en-US" dirty="0"/>
              <a:t>编码标准兼容</a:t>
            </a:r>
            <a:r>
              <a:rPr lang="en-US" altLang="zh-CN" dirty="0"/>
              <a:t>GB2312</a:t>
            </a:r>
            <a:r>
              <a:rPr lang="zh-CN" altLang="en-US" dirty="0"/>
              <a:t>，共收录汉字</a:t>
            </a:r>
            <a:r>
              <a:rPr lang="en-US" altLang="zh-CN" dirty="0"/>
              <a:t>21003</a:t>
            </a:r>
            <a:r>
              <a:rPr lang="zh-CN" altLang="en-US" dirty="0"/>
              <a:t>个、符号</a:t>
            </a:r>
            <a:r>
              <a:rPr lang="en-US" altLang="zh-CN" dirty="0"/>
              <a:t>883</a:t>
            </a:r>
            <a:r>
              <a:rPr lang="zh-CN" altLang="en-US" dirty="0"/>
              <a:t>个，并提供</a:t>
            </a:r>
            <a:r>
              <a:rPr lang="en-US" altLang="zh-CN" dirty="0"/>
              <a:t>1894</a:t>
            </a:r>
            <a:r>
              <a:rPr lang="zh-CN" altLang="en-US" dirty="0"/>
              <a:t>个造字码位，简、繁体字融于一库。</a:t>
            </a:r>
            <a:endParaRPr lang="en-US" altLang="zh-CN" dirty="0"/>
          </a:p>
          <a:p>
            <a:r>
              <a:rPr lang="en-US" altLang="zh-CN" dirty="0"/>
              <a:t>GBK</a:t>
            </a:r>
            <a:r>
              <a:rPr lang="zh-CN" altLang="en-US" dirty="0"/>
              <a:t>是对</a:t>
            </a:r>
            <a:r>
              <a:rPr lang="en-US" altLang="zh-CN" dirty="0"/>
              <a:t>GB2312-80</a:t>
            </a:r>
            <a:r>
              <a:rPr lang="zh-CN" altLang="en-US" dirty="0"/>
              <a:t>的扩展，也就是</a:t>
            </a:r>
            <a:r>
              <a:rPr lang="en-US" altLang="zh-CN" dirty="0"/>
              <a:t>CP936</a:t>
            </a:r>
            <a:r>
              <a:rPr lang="zh-CN" altLang="en-US" dirty="0"/>
              <a:t>字码表 </a:t>
            </a:r>
            <a:r>
              <a:rPr lang="en-US" altLang="zh-CN" dirty="0"/>
              <a:t>(Code Page 936)</a:t>
            </a:r>
            <a:r>
              <a:rPr lang="zh-CN" altLang="en-US" dirty="0"/>
              <a:t>的扩展（之前</a:t>
            </a:r>
            <a:r>
              <a:rPr lang="en-US" altLang="zh-CN" dirty="0"/>
              <a:t>CP936</a:t>
            </a:r>
            <a:r>
              <a:rPr lang="zh-CN" altLang="en-US" dirty="0"/>
              <a:t>和</a:t>
            </a:r>
            <a:r>
              <a:rPr lang="en-US" altLang="zh-CN" dirty="0"/>
              <a:t>GB 2312-80</a:t>
            </a:r>
            <a:r>
              <a:rPr lang="zh-CN" altLang="en-US" dirty="0"/>
              <a:t>一模一样）。</a:t>
            </a:r>
            <a:endParaRPr lang="en-US" altLang="zh-CN" dirty="0"/>
          </a:p>
          <a:p>
            <a:r>
              <a:rPr lang="en-US" altLang="zh-CN" dirty="0"/>
              <a:t>GB 2312</a:t>
            </a:r>
            <a:r>
              <a:rPr lang="zh-CN" altLang="en-US" dirty="0"/>
              <a:t>的出现，基本满足了汉字的计算机处理需要，但对于人名、古汉语等方面出现的罕用字，</a:t>
            </a:r>
            <a:r>
              <a:rPr lang="en-US" altLang="zh-CN" dirty="0"/>
              <a:t>GB 2312</a:t>
            </a:r>
            <a:r>
              <a:rPr lang="zh-CN" altLang="en-US" dirty="0"/>
              <a:t>不能处理，这导致了后来</a:t>
            </a:r>
            <a:r>
              <a:rPr lang="en-US" altLang="zh-CN" dirty="0"/>
              <a:t>GBK</a:t>
            </a:r>
            <a:r>
              <a:rPr lang="zh-CN" altLang="en-US" dirty="0"/>
              <a:t>及</a:t>
            </a:r>
            <a:r>
              <a:rPr lang="en-US" altLang="zh-CN" dirty="0"/>
              <a:t>GB 18030</a:t>
            </a:r>
            <a:r>
              <a:rPr lang="zh-CN" altLang="en-US" dirty="0"/>
              <a:t>汉字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的出现。</a:t>
            </a:r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GB 18030</a:t>
            </a:r>
            <a:r>
              <a:rPr lang="zh-CN" altLang="en-US" dirty="0"/>
              <a:t>，全称</a:t>
            </a:r>
            <a:r>
              <a:rPr lang="en-US" altLang="zh-CN" dirty="0"/>
              <a:t>《</a:t>
            </a:r>
            <a:r>
              <a:rPr lang="zh-CN" altLang="en-US" dirty="0"/>
              <a:t>信息技术 中文编码字符集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是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中华人民共和国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国家标准</a:t>
            </a:r>
            <a:r>
              <a:rPr lang="zh-CN" altLang="en-US" dirty="0"/>
              <a:t>所规定的变长多字节字符集。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GB 2312-1980</a:t>
            </a:r>
            <a:r>
              <a:rPr lang="zh-CN" altLang="en-US" dirty="0"/>
              <a:t>完全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向后兼容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GBK</a:t>
            </a:r>
            <a:r>
              <a:rPr lang="zh-CN" altLang="en-US" dirty="0"/>
              <a:t>基本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向后兼容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</a:t>
            </a:r>
            <a:r>
              <a:rPr lang="zh-CN" altLang="en-US" dirty="0"/>
              <a:t>（</a:t>
            </a:r>
            <a:r>
              <a:rPr lang="en-US" altLang="zh-CN" dirty="0"/>
              <a:t>GB 13000</a:t>
            </a:r>
            <a:r>
              <a:rPr lang="zh-CN" altLang="en-US" dirty="0"/>
              <a:t>）的所有码位。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发布日期</a:t>
            </a:r>
            <a:r>
              <a:rPr lang="en-US" altLang="zh-CN" dirty="0"/>
              <a:t>2000-3-17</a:t>
            </a:r>
            <a:r>
              <a:rPr lang="zh-CN" altLang="en-US" dirty="0"/>
              <a:t>；</a:t>
            </a:r>
            <a:r>
              <a:rPr lang="en-US" altLang="zh-CN" dirty="0"/>
              <a:t>2005-11-8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包括各国家文字、标点符号、图形符号、数字等</a:t>
            </a:r>
            <a:endParaRPr lang="en-US" altLang="zh-CN" dirty="0"/>
          </a:p>
          <a:p>
            <a:r>
              <a:rPr lang="zh-CN" altLang="en-US" dirty="0"/>
              <a:t>一切文本处理中最基本单位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字符编码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输入编码（外码）：输入字符时需要敲哪些键（输入法）</a:t>
            </a:r>
            <a:endParaRPr lang="en-US" altLang="zh-CN" dirty="0"/>
          </a:p>
          <a:p>
            <a:r>
              <a:rPr lang="zh-CN" altLang="en-US" dirty="0"/>
              <a:t>机内编码（内码）：计算机上用什么数字来表示和存储某个字符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5779"/>
            <a:ext cx="9613861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highlight>
                  <a:srgbClr val="000080"/>
                </a:highlight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endParaRPr lang="en-US" altLang="zh-CN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57" y="3598760"/>
            <a:ext cx="6595352" cy="2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1238657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:1980</a:t>
            </a:r>
            <a:r>
              <a:rPr lang="zh-CN" altLang="en-US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dirty="0"/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r>
              <a:rPr lang="zh-CN" altLang="en-US" dirty="0"/>
              <a:t>编码空间共</a:t>
            </a:r>
            <a:r>
              <a:rPr lang="en-US" altLang="zh-CN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dirty="0"/>
              <a:t>682</a:t>
            </a:r>
            <a:r>
              <a:rPr lang="zh-CN" altLang="en-US" dirty="0"/>
              <a:t>个、空位</a:t>
            </a:r>
            <a:r>
              <a:rPr lang="en-US" altLang="zh-CN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8" y="2694251"/>
            <a:ext cx="4762913" cy="33835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868518" y="6104772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  <a:latin typeface="Times New Roman" panose="02020603050405020304" pitchFamily="18" charset="0"/>
              </a:rPr>
              <a:t>CodeBlocks</a:t>
            </a:r>
            <a:r>
              <a:rPr lang="en-US" altLang="zh-CN" b="1" dirty="0"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effectLst/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effectLst/>
                <a:latin typeface="Times New Roman" panose="02020603050405020304" pitchFamily="18" charset="0"/>
              </a:rPr>
              <a:t>C++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5C690-B1B5-4602-84E5-7C1E2F1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89" y="2084598"/>
            <a:ext cx="3901778" cy="3993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00544" y="614359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91994"/>
              </p:ext>
            </p:extLst>
          </p:nvPr>
        </p:nvGraphicFramePr>
        <p:xfrm>
          <a:off x="3138893" y="1598497"/>
          <a:ext cx="6361788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05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4448783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标点、一般符号 </a:t>
                      </a:r>
                      <a:r>
                        <a:rPr lang="en-US" altLang="zh-CN" dirty="0"/>
                        <a:t>202</a:t>
                      </a:r>
                    </a:p>
                    <a:p>
                      <a:r>
                        <a:rPr lang="zh-CN" altLang="en-US" dirty="0"/>
                        <a:t>序号 </a:t>
                      </a:r>
                      <a:r>
                        <a:rPr lang="en-US" altLang="zh-CN" dirty="0"/>
                        <a:t>60</a:t>
                      </a:r>
                    </a:p>
                    <a:p>
                      <a:r>
                        <a:rPr lang="zh-CN" altLang="en-US" dirty="0"/>
                        <a:t>数字 </a:t>
                      </a:r>
                      <a:r>
                        <a:rPr lang="en-US" altLang="zh-CN" dirty="0"/>
                        <a:t>22</a:t>
                      </a:r>
                    </a:p>
                    <a:p>
                      <a:r>
                        <a:rPr lang="zh-CN" altLang="en-US" dirty="0"/>
                        <a:t>拉丁字母 </a:t>
                      </a:r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日文假名 </a:t>
                      </a:r>
                      <a:r>
                        <a:rPr lang="en-US" altLang="zh-CN" dirty="0"/>
                        <a:t>169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希腊字母 </a:t>
                      </a:r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俄文字母 </a:t>
                      </a:r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汉语拼音符号 </a:t>
                      </a:r>
                      <a:r>
                        <a:rPr lang="en-US" altLang="zh-CN" dirty="0"/>
                        <a:t>26</a:t>
                      </a:r>
                    </a:p>
                    <a:p>
                      <a:r>
                        <a:rPr lang="zh-CN" altLang="en-US" dirty="0"/>
                        <a:t>汉语注音字母 </a:t>
                      </a:r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一级汉字 </a:t>
                      </a:r>
                      <a:r>
                        <a:rPr lang="en-US" altLang="zh-CN" dirty="0"/>
                        <a:t>3755</a:t>
                      </a:r>
                    </a:p>
                    <a:p>
                      <a:r>
                        <a:rPr lang="zh-CN" altLang="en-US" dirty="0"/>
                        <a:t>按汉语拼音顺序排序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二级汉字 </a:t>
                      </a:r>
                      <a:r>
                        <a:rPr lang="en-US" altLang="zh-CN" dirty="0"/>
                        <a:t>3008</a:t>
                      </a:r>
                    </a:p>
                    <a:p>
                      <a:r>
                        <a:rPr lang="zh-CN" altLang="en-US" dirty="0"/>
                        <a:t>按照部首排序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6" y="2032577"/>
            <a:ext cx="5049494" cy="2721006"/>
          </a:xfrm>
        </p:spPr>
        <p:txBody>
          <a:bodyPr>
            <a:normAutofit/>
          </a:bodyPr>
          <a:lstStyle/>
          <a:p>
            <a:r>
              <a:rPr lang="zh-CN" altLang="en-US" dirty="0"/>
              <a:t>区码：前两位</a:t>
            </a:r>
            <a:endParaRPr lang="en-US" altLang="zh-CN" dirty="0"/>
          </a:p>
          <a:p>
            <a:r>
              <a:rPr lang="zh-CN" altLang="en-US" dirty="0"/>
              <a:t>位码：后两位</a:t>
            </a:r>
            <a:endParaRPr lang="en-US" altLang="zh-CN" dirty="0"/>
          </a:p>
          <a:p>
            <a:r>
              <a:rPr lang="zh-CN" altLang="en-US" dirty="0"/>
              <a:t>编码空间：</a:t>
            </a:r>
            <a:r>
              <a:rPr lang="en-US" altLang="zh-CN" dirty="0"/>
              <a:t>94 × 94</a:t>
            </a:r>
          </a:p>
          <a:p>
            <a:r>
              <a:rPr lang="zh-CN" altLang="en-US" dirty="0"/>
              <a:t>每一横行叫一个“区”</a:t>
            </a:r>
            <a:endParaRPr lang="en-US" altLang="zh-CN" dirty="0"/>
          </a:p>
          <a:p>
            <a:r>
              <a:rPr lang="zh-CN" altLang="en-US" dirty="0"/>
              <a:t>每个区有</a:t>
            </a:r>
            <a:r>
              <a:rPr lang="en-US" altLang="zh-CN" dirty="0"/>
              <a:t>94</a:t>
            </a:r>
            <a:r>
              <a:rPr lang="zh-CN" altLang="en-US" dirty="0"/>
              <a:t>个“位”</a:t>
            </a:r>
            <a:endParaRPr lang="en-US" altLang="zh-CN" dirty="0"/>
          </a:p>
          <a:p>
            <a:r>
              <a:rPr lang="zh-CN" altLang="en-US" dirty="0"/>
              <a:t>汉字在方阵中的坐标称为“区位码”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ADF22-4A19-4E78-BA29-B93E33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5" y="4852878"/>
            <a:ext cx="3538671" cy="1753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A62A4-9332-4B89-9D31-7E0C19D38A07}"/>
              </a:ext>
            </a:extLst>
          </p:cNvPr>
          <p:cNvSpPr txBox="1"/>
          <p:nvPr/>
        </p:nvSpPr>
        <p:spPr>
          <a:xfrm>
            <a:off x="387013" y="6539114"/>
            <a:ext cx="4312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https://zhuanlan.zhihu.com/p/27120673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99" y="317189"/>
            <a:ext cx="2261379" cy="3186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5813F-93B6-4461-B519-25C74B5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99" y="3775517"/>
            <a:ext cx="6624588" cy="30098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69" y="295420"/>
            <a:ext cx="343691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738</TotalTime>
  <Words>803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编程：输出字符和该字符两个字节的ASCII码</vt:lpstr>
      <vt:lpstr>字符分布情况</vt:lpstr>
      <vt:lpstr>区位码</vt:lpstr>
      <vt:lpstr>6.2.2 大五码 big5</vt:lpstr>
      <vt:lpstr>6.2.3 Unicode 与 ISO/IEC 10646</vt:lpstr>
      <vt:lpstr>6.2.4 国标扩展码 GBK</vt:lpstr>
      <vt:lpstr>6.2.5 GB 18030</vt:lpstr>
      <vt:lpstr>6.3 字符编码知识的作用</vt:lpstr>
      <vt:lpstr>6.4 字频统计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62</cp:revision>
  <dcterms:created xsi:type="dcterms:W3CDTF">2020-06-27T17:50:52Z</dcterms:created>
  <dcterms:modified xsi:type="dcterms:W3CDTF">2020-08-19T16:41:42Z</dcterms:modified>
</cp:coreProperties>
</file>