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47"/>
  </p:notesMasterIdLst>
  <p:sldIdLst>
    <p:sldId id="256" r:id="rId2"/>
    <p:sldId id="257" r:id="rId3"/>
    <p:sldId id="267" r:id="rId4"/>
    <p:sldId id="265" r:id="rId5"/>
    <p:sldId id="266" r:id="rId6"/>
    <p:sldId id="261" r:id="rId7"/>
    <p:sldId id="274" r:id="rId8"/>
    <p:sldId id="259" r:id="rId9"/>
    <p:sldId id="288" r:id="rId10"/>
    <p:sldId id="260" r:id="rId11"/>
    <p:sldId id="263" r:id="rId12"/>
    <p:sldId id="264" r:id="rId13"/>
    <p:sldId id="291" r:id="rId14"/>
    <p:sldId id="293" r:id="rId15"/>
    <p:sldId id="292" r:id="rId16"/>
    <p:sldId id="294" r:id="rId17"/>
    <p:sldId id="295" r:id="rId18"/>
    <p:sldId id="317" r:id="rId19"/>
    <p:sldId id="296" r:id="rId20"/>
    <p:sldId id="321" r:id="rId21"/>
    <p:sldId id="318" r:id="rId22"/>
    <p:sldId id="319" r:id="rId23"/>
    <p:sldId id="290" r:id="rId24"/>
    <p:sldId id="297" r:id="rId25"/>
    <p:sldId id="298" r:id="rId26"/>
    <p:sldId id="299" r:id="rId27"/>
    <p:sldId id="320" r:id="rId28"/>
    <p:sldId id="289" r:id="rId29"/>
    <p:sldId id="302" r:id="rId30"/>
    <p:sldId id="303" r:id="rId31"/>
    <p:sldId id="304" r:id="rId32"/>
    <p:sldId id="305" r:id="rId33"/>
    <p:sldId id="306" r:id="rId34"/>
    <p:sldId id="307" r:id="rId35"/>
    <p:sldId id="308" r:id="rId36"/>
    <p:sldId id="309" r:id="rId37"/>
    <p:sldId id="310" r:id="rId38"/>
    <p:sldId id="301" r:id="rId39"/>
    <p:sldId id="311" r:id="rId40"/>
    <p:sldId id="312" r:id="rId41"/>
    <p:sldId id="313" r:id="rId42"/>
    <p:sldId id="314" r:id="rId43"/>
    <p:sldId id="315" r:id="rId44"/>
    <p:sldId id="316" r:id="rId45"/>
    <p:sldId id="28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2020/11/2</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2020/11/2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2020/11/2</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60.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440.png"/><Relationship Id="rId4" Type="http://schemas.openxmlformats.org/officeDocument/2006/relationships/image" Target="../media/image430.png"/></Relationships>
</file>

<file path=ppt/slides/_rels/slide2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0.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0.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0.png"/><Relationship Id="rId9" Type="http://schemas.openxmlformats.org/officeDocument/2006/relationships/image" Target="../media/image54.png"/><Relationship Id="rId14" Type="http://schemas.openxmlformats.org/officeDocument/2006/relationships/image" Target="../media/image59.png"/></Relationships>
</file>

<file path=ppt/slides/_rels/slide25.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8.png"/><Relationship Id="rId3" Type="http://schemas.openxmlformats.org/officeDocument/2006/relationships/image" Target="../media/image480.png"/><Relationship Id="rId7" Type="http://schemas.openxmlformats.org/officeDocument/2006/relationships/image" Target="../media/image5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470.png"/><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66.png"/><Relationship Id="rId5" Type="http://schemas.openxmlformats.org/officeDocument/2006/relationships/image" Target="../media/image50.png"/><Relationship Id="rId15" Type="http://schemas.openxmlformats.org/officeDocument/2006/relationships/image" Target="../media/image70.png"/><Relationship Id="rId10" Type="http://schemas.openxmlformats.org/officeDocument/2006/relationships/image" Target="../media/image580.png"/><Relationship Id="rId4" Type="http://schemas.openxmlformats.org/officeDocument/2006/relationships/image" Target="../media/image490.png"/><Relationship Id="rId9" Type="http://schemas.openxmlformats.org/officeDocument/2006/relationships/image" Target="../media/image570.png"/><Relationship Id="rId14" Type="http://schemas.openxmlformats.org/officeDocument/2006/relationships/image" Target="../media/image69.png"/></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42.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4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uewhale.cc/2016-06-02/hidden-markov-model-1.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HMM</a:t>
            </a:r>
            <a:r>
              <a:rPr lang="zh-CN" altLang="en-US" dirty="0"/>
              <a:t>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a:xfrm>
            <a:off x="680321" y="2487880"/>
            <a:ext cx="5318402" cy="2686962"/>
          </a:xfrm>
          <a:solidFill>
            <a:schemeClr val="accent1">
              <a:lumMod val="50000"/>
            </a:schemeClr>
          </a:solidFill>
        </p:spPr>
        <p:txBody>
          <a:bodyPr/>
          <a:lstStyle/>
          <a:p>
            <a:pPr marL="0" indent="0">
              <a:buNone/>
            </a:pPr>
            <a:br>
              <a:rPr lang="zh-CN" altLang="en-US" dirty="0"/>
            </a:br>
            <a:r>
              <a:rPr lang="en-US" altLang="zh-CN" dirty="0"/>
              <a:t>4.3.1 </a:t>
            </a:r>
            <a:r>
              <a:rPr lang="zh-CN" altLang="en-US" dirty="0"/>
              <a:t>求解观察值序列的概率</a:t>
            </a:r>
            <a:endParaRPr lang="en-US" altLang="zh-CN" dirty="0"/>
          </a:p>
          <a:p>
            <a:pPr marL="0" indent="0">
              <a:buNone/>
            </a:pPr>
            <a:br>
              <a:rPr lang="zh-CN" altLang="en-US" dirty="0"/>
            </a:br>
            <a:r>
              <a:rPr lang="en-US" altLang="zh-CN" dirty="0"/>
              <a:t>4.3.2 </a:t>
            </a:r>
            <a:r>
              <a:rPr lang="zh-CN" altLang="en-US" dirty="0"/>
              <a:t>确定最优状态序列</a:t>
            </a:r>
            <a:endParaRPr lang="en-US" altLang="zh-CN" dirty="0"/>
          </a:p>
          <a:p>
            <a:pPr marL="0" indent="0">
              <a:buNone/>
            </a:pPr>
            <a:br>
              <a:rPr lang="zh-CN" altLang="en-US" dirty="0"/>
            </a:br>
            <a:r>
              <a:rPr lang="en-US" altLang="zh-CN" dirty="0"/>
              <a:t>4.3.3 HMM</a:t>
            </a:r>
            <a:r>
              <a:rPr lang="zh-CN" altLang="en-US" dirty="0"/>
              <a:t>的参数估计</a:t>
            </a:r>
          </a:p>
        </p:txBody>
      </p:sp>
      <p:pic>
        <p:nvPicPr>
          <p:cNvPr id="4" name="图片 3">
            <a:extLst>
              <a:ext uri="{FF2B5EF4-FFF2-40B4-BE49-F238E27FC236}">
                <a16:creationId xmlns:a16="http://schemas.microsoft.com/office/drawing/2014/main" id="{512DD3A5-746C-46C6-B9D2-BDA5316B188C}"/>
              </a:ext>
            </a:extLst>
          </p:cNvPr>
          <p:cNvPicPr>
            <a:picLocks noChangeAspect="1"/>
          </p:cNvPicPr>
          <p:nvPr/>
        </p:nvPicPr>
        <p:blipFill>
          <a:blip r:embed="rId2"/>
          <a:stretch>
            <a:fillRect/>
          </a:stretch>
        </p:blipFill>
        <p:spPr>
          <a:xfrm>
            <a:off x="6884557" y="2487880"/>
            <a:ext cx="4333810" cy="2686962"/>
          </a:xfrm>
          <a:prstGeom prst="rect">
            <a:avLst/>
          </a:prstGeom>
        </p:spPr>
      </p:pic>
    </p:spTree>
    <p:extLst>
      <p:ext uri="{BB962C8B-B14F-4D97-AF65-F5344CB8AC3E}">
        <p14:creationId xmlns:p14="http://schemas.microsoft.com/office/powerpoint/2010/main" val="42884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r>
              <a:rPr lang="en-US" altLang="zh-CN" dirty="0"/>
              <a:t>HMM</a:t>
            </a:r>
            <a:r>
              <a:rPr lang="zh-CN" altLang="en-US" dirty="0"/>
              <a:t>的三个基本问题</a:t>
            </a:r>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887844" y="2429056"/>
            <a:ext cx="9494811" cy="3489748"/>
          </a:xfrm>
          <a:solidFill>
            <a:schemeClr val="accent1">
              <a:lumMod val="50000"/>
            </a:schemeClr>
          </a:solidFill>
        </p:spPr>
        <p:txBody>
          <a:bodyPr>
            <a:normAutofit/>
          </a:bodyPr>
          <a:lstStyle/>
          <a:p>
            <a:pPr marL="0" indent="0">
              <a:buNone/>
            </a:pPr>
            <a:r>
              <a:rPr lang="en-US" altLang="zh-CN" dirty="0"/>
              <a:t>1.  </a:t>
            </a:r>
            <a:r>
              <a:rPr lang="zh-CN" altLang="en-US" dirty="0"/>
              <a:t>给定</a:t>
            </a:r>
            <a:r>
              <a:rPr lang="zh-CN" altLang="en-US" b="1" dirty="0">
                <a:solidFill>
                  <a:srgbClr val="C00000"/>
                </a:solidFill>
                <a:highlight>
                  <a:srgbClr val="00FF00"/>
                </a:highlight>
              </a:rPr>
              <a:t>模型</a:t>
            </a:r>
            <a:r>
              <a:rPr lang="zh-CN" altLang="en-US" dirty="0"/>
              <a:t>，如何有效计算产生</a:t>
            </a:r>
            <a:r>
              <a:rPr lang="zh-CN" altLang="en-US" b="1" dirty="0">
                <a:solidFill>
                  <a:srgbClr val="C00000"/>
                </a:solidFill>
                <a:highlight>
                  <a:srgbClr val="00FF00"/>
                </a:highlight>
              </a:rPr>
              <a:t>观测序列</a:t>
            </a:r>
            <a:r>
              <a:rPr lang="zh-CN" altLang="en-US" dirty="0"/>
              <a:t>的概率？</a:t>
            </a:r>
            <a:endParaRPr lang="en-US" altLang="zh-CN" dirty="0"/>
          </a:p>
          <a:p>
            <a:pPr lvl="1"/>
            <a:r>
              <a:rPr lang="zh-CN" altLang="en-US" sz="1200" dirty="0"/>
              <a:t>根据</a:t>
            </a:r>
            <a:r>
              <a:rPr lang="en-US" altLang="zh-CN" sz="1200" dirty="0"/>
              <a:t>HMM</a:t>
            </a:r>
            <a:r>
              <a:rPr lang="zh-CN" altLang="en-US" sz="1200" dirty="0"/>
              <a:t>得到一个可观察状态序列的概率</a:t>
            </a:r>
            <a:r>
              <a:rPr lang="en-US" altLang="zh-CN" sz="1200" dirty="0"/>
              <a:t>( </a:t>
            </a:r>
            <a:r>
              <a:rPr lang="zh-CN" altLang="en-US" sz="1200" dirty="0"/>
              <a:t>评价 </a:t>
            </a:r>
            <a:r>
              <a:rPr lang="en-US" altLang="zh-CN" sz="1200" dirty="0"/>
              <a:t>)</a:t>
            </a:r>
          </a:p>
          <a:p>
            <a:pPr lvl="1"/>
            <a:r>
              <a:rPr lang="zh-CN" altLang="en-US" sz="1200" dirty="0">
                <a:highlight>
                  <a:srgbClr val="0000FF"/>
                </a:highlight>
              </a:rPr>
              <a:t>前向算法</a:t>
            </a:r>
            <a:r>
              <a:rPr lang="en-US" altLang="zh-CN" sz="1200" dirty="0"/>
              <a:t>(Forward Algorithm)</a:t>
            </a:r>
            <a:r>
              <a:rPr lang="zh-CN" altLang="en-US" sz="1200" dirty="0"/>
              <a:t>、</a:t>
            </a:r>
            <a:r>
              <a:rPr lang="zh-CN" altLang="en-US" sz="1200" dirty="0">
                <a:highlight>
                  <a:srgbClr val="0000FF"/>
                </a:highlight>
              </a:rPr>
              <a:t>后向算法</a:t>
            </a:r>
            <a:r>
              <a:rPr lang="en-US" altLang="zh-CN" sz="1200" dirty="0"/>
              <a:t>(Backward Algorithm)</a:t>
            </a:r>
          </a:p>
          <a:p>
            <a:pPr lvl="1"/>
            <a:endParaRPr lang="zh-CN" altLang="en-US" sz="1600" dirty="0"/>
          </a:p>
          <a:p>
            <a:pPr marL="0" indent="0">
              <a:buNone/>
            </a:pPr>
            <a:r>
              <a:rPr lang="en-US" altLang="zh-CN" dirty="0"/>
              <a:t>2.  </a:t>
            </a:r>
            <a:r>
              <a:rPr lang="zh-CN" altLang="en-US" dirty="0"/>
              <a:t>给定</a:t>
            </a:r>
            <a:r>
              <a:rPr lang="zh-CN" altLang="en-US" b="1" dirty="0">
                <a:solidFill>
                  <a:srgbClr val="C00000"/>
                </a:solidFill>
                <a:highlight>
                  <a:srgbClr val="00FF00"/>
                </a:highlight>
              </a:rPr>
              <a:t>模型</a:t>
            </a:r>
            <a:r>
              <a:rPr lang="zh-CN" altLang="en-US" dirty="0"/>
              <a:t>和</a:t>
            </a:r>
            <a:r>
              <a:rPr lang="zh-CN" altLang="en-US" b="1" dirty="0">
                <a:solidFill>
                  <a:srgbClr val="C00000"/>
                </a:solidFill>
                <a:highlight>
                  <a:srgbClr val="00FF00"/>
                </a:highlight>
              </a:rPr>
              <a:t>观测序列</a:t>
            </a:r>
            <a:r>
              <a:rPr lang="zh-CN" altLang="en-US" dirty="0"/>
              <a:t>，如何找到最匹配的</a:t>
            </a:r>
            <a:r>
              <a:rPr lang="zh-CN" altLang="en-US" b="1" dirty="0">
                <a:solidFill>
                  <a:srgbClr val="C00000"/>
                </a:solidFill>
                <a:highlight>
                  <a:srgbClr val="00FF00"/>
                </a:highlight>
              </a:rPr>
              <a:t>状态序列</a:t>
            </a:r>
            <a:r>
              <a:rPr lang="zh-CN" altLang="en-US" dirty="0"/>
              <a:t>？</a:t>
            </a:r>
            <a:endParaRPr lang="en-US" altLang="zh-CN" dirty="0"/>
          </a:p>
          <a:p>
            <a:pPr lvl="1"/>
            <a:r>
              <a:rPr lang="zh-CN" altLang="en-US" sz="1200" dirty="0"/>
              <a:t>找到一个隐藏状态的序列使得这个序列产生一个可观察状态序列的概率最大</a:t>
            </a:r>
            <a:r>
              <a:rPr lang="en-US" altLang="zh-CN" sz="1200" dirty="0"/>
              <a:t>( </a:t>
            </a:r>
            <a:r>
              <a:rPr lang="zh-CN" altLang="en-US" sz="1200" dirty="0"/>
              <a:t>解码 </a:t>
            </a:r>
            <a:r>
              <a:rPr lang="en-US" altLang="zh-CN" sz="1200" dirty="0"/>
              <a:t>)</a:t>
            </a:r>
          </a:p>
          <a:p>
            <a:pPr lvl="1"/>
            <a:r>
              <a:rPr lang="zh-CN" altLang="en-US" sz="1200" dirty="0">
                <a:highlight>
                  <a:srgbClr val="0000FF"/>
                </a:highlight>
              </a:rPr>
              <a:t>维特比算法</a:t>
            </a:r>
            <a:r>
              <a:rPr lang="en-US" altLang="zh-CN" sz="1200" dirty="0"/>
              <a:t>(Viterbi Algorithm)</a:t>
            </a:r>
          </a:p>
          <a:p>
            <a:pPr lvl="1"/>
            <a:endParaRPr lang="zh-CN" altLang="en-US" sz="1600" dirty="0"/>
          </a:p>
          <a:p>
            <a:pPr marL="0" indent="0">
              <a:buNone/>
            </a:pPr>
            <a:r>
              <a:rPr lang="en-US" altLang="zh-CN" dirty="0"/>
              <a:t>3.  </a:t>
            </a:r>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pPr lvl="1"/>
            <a:r>
              <a:rPr lang="zh-CN" altLang="en-US" sz="1200" dirty="0"/>
              <a:t>根据一个可以观察到的状态序列集</a:t>
            </a:r>
            <a:r>
              <a:rPr lang="en-US" altLang="zh-CN" sz="1200" dirty="0"/>
              <a:t>, </a:t>
            </a:r>
            <a:r>
              <a:rPr lang="zh-CN" altLang="en-US" sz="1200" dirty="0"/>
              <a:t>产生一个</a:t>
            </a:r>
            <a:r>
              <a:rPr lang="en-US" altLang="zh-CN" sz="1200" dirty="0"/>
              <a:t>HMM</a:t>
            </a:r>
            <a:r>
              <a:rPr lang="zh-CN" altLang="en-US" sz="1200" dirty="0"/>
              <a:t>（ 学习 ）</a:t>
            </a:r>
            <a:endParaRPr lang="en-US" altLang="zh-CN" sz="1200" dirty="0"/>
          </a:p>
          <a:p>
            <a:pPr lvl="1"/>
            <a:r>
              <a:rPr lang="zh-CN" altLang="en-US" sz="1200" dirty="0">
                <a:highlight>
                  <a:srgbClr val="0000FF"/>
                </a:highlight>
              </a:rPr>
              <a:t>最大期望算法</a:t>
            </a:r>
            <a:r>
              <a:rPr lang="zh-CN" altLang="en-US" sz="1200" dirty="0"/>
              <a:t>（</a:t>
            </a:r>
            <a:r>
              <a:rPr lang="en-US" altLang="zh-CN" sz="1200" dirty="0"/>
              <a:t>Expectation-Maximization algorithm, EM</a:t>
            </a:r>
            <a:r>
              <a:rPr lang="zh-CN" altLang="en-US" sz="1200" dirty="0"/>
              <a:t>）、</a:t>
            </a:r>
            <a:r>
              <a:rPr lang="zh-CN" altLang="en-US" sz="1200" dirty="0">
                <a:highlight>
                  <a:srgbClr val="0000FF"/>
                </a:highlight>
              </a:rPr>
              <a:t>鲍姆</a:t>
            </a:r>
            <a:r>
              <a:rPr lang="en-US" altLang="zh-CN" sz="1200" dirty="0">
                <a:highlight>
                  <a:srgbClr val="0000FF"/>
                </a:highlight>
              </a:rPr>
              <a:t>-</a:t>
            </a:r>
            <a:r>
              <a:rPr lang="zh-CN" altLang="en-US" sz="1200" dirty="0">
                <a:highlight>
                  <a:srgbClr val="0000FF"/>
                </a:highlight>
              </a:rPr>
              <a:t>韦尔奇算法</a:t>
            </a:r>
            <a:r>
              <a:rPr lang="en-US" altLang="zh-CN" sz="1200" dirty="0"/>
              <a:t>(Baum-Welch Algorithm) </a:t>
            </a:r>
            <a:endParaRPr lang="zh-CN" altLang="en-US" sz="1800" dirty="0"/>
          </a:p>
        </p:txBody>
      </p:sp>
      <p:sp>
        <p:nvSpPr>
          <p:cNvPr id="6" name="矩形 5">
            <a:extLst>
              <a:ext uri="{FF2B5EF4-FFF2-40B4-BE49-F238E27FC236}">
                <a16:creationId xmlns:a16="http://schemas.microsoft.com/office/drawing/2014/main" id="{85DD5C34-BCD3-49DC-8C89-120D50722C1D}"/>
              </a:ext>
            </a:extLst>
          </p:cNvPr>
          <p:cNvSpPr/>
          <p:nvPr/>
        </p:nvSpPr>
        <p:spPr>
          <a:xfrm>
            <a:off x="790567" y="6513694"/>
            <a:ext cx="3081293" cy="246221"/>
          </a:xfrm>
          <a:prstGeom prst="rect">
            <a:avLst/>
          </a:prstGeom>
        </p:spPr>
        <p:txBody>
          <a:bodyPr wrap="none">
            <a:spAutoFit/>
          </a:bodyPr>
          <a:lstStyle/>
          <a:p>
            <a:r>
              <a:rPr lang="en-US" altLang="zh-CN" sz="1000" dirty="0">
                <a:hlinkClick r:id="rId2">
                  <a:extLst>
                    <a:ext uri="{A12FA001-AC4F-418D-AE19-62706E023703}">
                      <ahyp:hlinkClr xmlns:ahyp="http://schemas.microsoft.com/office/drawing/2018/hyperlinkcolor" val="tx"/>
                    </a:ext>
                  </a:extLst>
                </a:hlinkClick>
              </a:rPr>
              <a:t>http://blog.itpub.net/69942346/viewspace-2652334/</a:t>
            </a:r>
            <a:endParaRPr lang="zh-CN" altLang="en-US" sz="1000" dirty="0"/>
          </a:p>
        </p:txBody>
      </p:sp>
      <p:pic>
        <p:nvPicPr>
          <p:cNvPr id="8" name="图片 7">
            <a:extLst>
              <a:ext uri="{FF2B5EF4-FFF2-40B4-BE49-F238E27FC236}">
                <a16:creationId xmlns:a16="http://schemas.microsoft.com/office/drawing/2014/main" id="{0974D59B-A9CC-4BA4-B006-7109185486A0}"/>
              </a:ext>
            </a:extLst>
          </p:cNvPr>
          <p:cNvPicPr>
            <a:picLocks noChangeAspect="1"/>
          </p:cNvPicPr>
          <p:nvPr/>
        </p:nvPicPr>
        <p:blipFill>
          <a:blip r:embed="rId3"/>
          <a:stretch>
            <a:fillRect/>
          </a:stretch>
        </p:blipFill>
        <p:spPr>
          <a:xfrm>
            <a:off x="8051753" y="615577"/>
            <a:ext cx="2395753" cy="1356240"/>
          </a:xfrm>
          <a:prstGeom prst="rect">
            <a:avLst/>
          </a:prstGeom>
        </p:spPr>
      </p:pic>
    </p:spTree>
    <p:extLst>
      <p:ext uri="{BB962C8B-B14F-4D97-AF65-F5344CB8AC3E}">
        <p14:creationId xmlns:p14="http://schemas.microsoft.com/office/powerpoint/2010/main" val="362195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sp>
        <p:nvSpPr>
          <p:cNvPr id="5" name="矩形 4">
            <a:extLst>
              <a:ext uri="{FF2B5EF4-FFF2-40B4-BE49-F238E27FC236}">
                <a16:creationId xmlns:a16="http://schemas.microsoft.com/office/drawing/2014/main" id="{0C34EE6D-549B-4998-8EF0-29232168221A}"/>
              </a:ext>
            </a:extLst>
          </p:cNvPr>
          <p:cNvSpPr/>
          <p:nvPr/>
        </p:nvSpPr>
        <p:spPr>
          <a:xfrm>
            <a:off x="2256817" y="3455069"/>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263958" y="3458312"/>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180308" y="3461554"/>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256817" y="425065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250331" y="5040794"/>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263957" y="4251812"/>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180308" y="425065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199762" y="5039752"/>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263956" y="5045312"/>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1994168" y="2496316"/>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007793" y="2492686"/>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5924145" y="254011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015574" y="3652865"/>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022715" y="3656108"/>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015574" y="4448449"/>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022714" y="4448449"/>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009088" y="5238590"/>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022713" y="5237548"/>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015574" y="3652865"/>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022714" y="4449608"/>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022715" y="3656108"/>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015574" y="4448449"/>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015574" y="3656108"/>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009088" y="4451692"/>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022714" y="3659350"/>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022713" y="4448449"/>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015574" y="3652865"/>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009088" y="3656108"/>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022715" y="3656108"/>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022713" y="3659350"/>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462956" y="2560939"/>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718393" y="4250653"/>
            <a:ext cx="877163" cy="369332"/>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1822315" y="3652865"/>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6" name="内容占位符 2">
                <a:extLst>
                  <a:ext uri="{FF2B5EF4-FFF2-40B4-BE49-F238E27FC236}">
                    <a16:creationId xmlns:a16="http://schemas.microsoft.com/office/drawing/2014/main" id="{0D29DDBF-21A3-461B-AF52-B267E1733D02}"/>
                  </a:ext>
                </a:extLst>
              </p:cNvPr>
              <p:cNvSpPr txBox="1">
                <a:spLocks/>
              </p:cNvSpPr>
              <p:nvPr/>
            </p:nvSpPr>
            <p:spPr>
              <a:xfrm>
                <a:off x="7747116" y="2540110"/>
                <a:ext cx="4025937" cy="177778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solidFill>
                      <a:srgbClr val="FF0000"/>
                    </a:solidFill>
                  </a:rPr>
                  <a:t>状态转移矩阵</a:t>
                </a:r>
                <a:r>
                  <a:rPr lang="zh-CN" altLang="en-US" sz="1800" dirty="0"/>
                  <a:t>：</a:t>
                </a:r>
                <a:endParaRPr lang="en-US" altLang="zh-CN" sz="1800" dirty="0"/>
              </a:p>
              <a:p>
                <a:pPr marL="0" indent="0">
                  <a:buFont typeface="Arial" panose="020B0604020202020204" pitchFamily="34" charset="0"/>
                  <a:buNone/>
                </a:pPr>
                <a:r>
                  <a:rPr lang="zh-CN" altLang="en-US" sz="1800" dirty="0"/>
                  <a:t>                   晴朗   多云     下雨</a:t>
                </a:r>
                <a:endParaRPr lang="en-US" altLang="zh-CN"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800" i="1" smtClean="0">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smtClean="0">
                              <a:latin typeface="Cambria Math" panose="02040503050406030204" pitchFamily="18" charset="0"/>
                            </a:rPr>
                          </m:ctrlPr>
                        </m:dPr>
                        <m:e>
                          <m:m>
                            <m:mPr>
                              <m:mcs>
                                <m:mc>
                                  <m:mcPr>
                                    <m:count m:val="3"/>
                                    <m:mcJc m:val="center"/>
                                  </m:mcPr>
                                </m:mc>
                              </m:mcs>
                              <m:ctrlPr>
                                <a:rPr lang="en-US" altLang="zh-CN" sz="1800" i="1" smtClean="0">
                                  <a:latin typeface="Cambria Math" panose="02040503050406030204" pitchFamily="18" charset="0"/>
                                </a:rPr>
                              </m:ctrlPr>
                            </m:mPr>
                            <m:mr>
                              <m:e>
                                <m:r>
                                  <m:rPr>
                                    <m:brk m:alnAt="7"/>
                                  </m:rP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.50</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0.125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0.125</m:t>
                                </m:r>
                              </m:e>
                              <m:e>
                                <m:r>
                                  <a:rPr lang="en-US" altLang="zh-CN" sz="1800" b="0" i="1" smtClean="0">
                                    <a:latin typeface="Cambria Math" panose="02040503050406030204" pitchFamily="18" charset="0"/>
                                  </a:rPr>
                                  <m:t>0.625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0.375</m:t>
                                </m:r>
                              </m:e>
                            </m:mr>
                          </m:m>
                        </m:e>
                      </m:d>
                    </m:oMath>
                  </m:oMathPara>
                </a14:m>
                <a:endParaRPr lang="en-US" altLang="zh-CN" sz="1800" dirty="0"/>
              </a:p>
              <a:p>
                <a:pPr marL="0" indent="0">
                  <a:buFont typeface="Arial" panose="020B0604020202020204" pitchFamily="34" charset="0"/>
                  <a:buNone/>
                </a:pPr>
                <a:endParaRPr lang="zh-CN" altLang="en-US" sz="1800" dirty="0"/>
              </a:p>
            </p:txBody>
          </p:sp>
        </mc:Choice>
        <mc:Fallback xmlns="">
          <p:sp>
            <p:nvSpPr>
              <p:cNvPr id="76" name="内容占位符 2">
                <a:extLst>
                  <a:ext uri="{FF2B5EF4-FFF2-40B4-BE49-F238E27FC236}">
                    <a16:creationId xmlns:a16="http://schemas.microsoft.com/office/drawing/2014/main" id="{0D29DDBF-21A3-461B-AF52-B267E1733D02}"/>
                  </a:ext>
                </a:extLst>
              </p:cNvPr>
              <p:cNvSpPr txBox="1">
                <a:spLocks noRot="1" noChangeAspect="1" noMove="1" noResize="1" noEditPoints="1" noAdjustHandles="1" noChangeArrowheads="1" noChangeShapeType="1" noTextEdit="1"/>
              </p:cNvSpPr>
              <p:nvPr/>
            </p:nvSpPr>
            <p:spPr>
              <a:xfrm>
                <a:off x="7747116" y="2540110"/>
                <a:ext cx="4025937" cy="1777780"/>
              </a:xfrm>
              <a:prstGeom prst="rect">
                <a:avLst/>
              </a:prstGeom>
              <a:blipFill>
                <a:blip r:embed="rId2"/>
                <a:stretch>
                  <a:fillRect l="-1364" t="-378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内容占位符 2">
                <a:extLst>
                  <a:ext uri="{FF2B5EF4-FFF2-40B4-BE49-F238E27FC236}">
                    <a16:creationId xmlns:a16="http://schemas.microsoft.com/office/drawing/2014/main" id="{4D6378A2-A19E-4DAC-92A6-FA7767C4D2CF}"/>
                  </a:ext>
                </a:extLst>
              </p:cNvPr>
              <p:cNvSpPr>
                <a:spLocks noGrp="1"/>
              </p:cNvSpPr>
              <p:nvPr>
                <p:ph idx="1"/>
              </p:nvPr>
            </p:nvSpPr>
            <p:spPr>
              <a:xfrm>
                <a:off x="7747116" y="4448985"/>
                <a:ext cx="4025937" cy="172516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800" dirty="0">
                    <a:solidFill>
                      <a:srgbClr val="FF0000"/>
                    </a:solidFill>
                  </a:rPr>
                  <a:t>发射概率矩阵</a:t>
                </a:r>
                <a:r>
                  <a:rPr lang="zh-CN" altLang="en-US" sz="1800" dirty="0"/>
                  <a:t>：</a:t>
                </a:r>
                <a:endParaRPr lang="en-US" altLang="zh-CN" sz="1800" dirty="0"/>
              </a:p>
              <a:p>
                <a:pPr marL="0" indent="0" algn="ctr">
                  <a:buNone/>
                </a:pPr>
                <a:r>
                  <a:rPr lang="zh-CN" altLang="en-US" sz="1800" dirty="0"/>
                  <a:t>         干燥    稍干   潮湿    湿透</a:t>
                </a:r>
                <a:endParaRPr lang="en-US" altLang="zh-CN" sz="1800" dirty="0"/>
              </a:p>
              <a:p>
                <a:pPr marL="0" indent="0" algn="ctr">
                  <a:buNone/>
                </a:pPr>
                <a14:m>
                  <m:oMathPara xmlns:m="http://schemas.openxmlformats.org/officeDocument/2006/math">
                    <m:oMathParaPr>
                      <m:jc m:val="center"/>
                    </m:oMathParaPr>
                    <m:oMath xmlns:m="http://schemas.openxmlformats.org/officeDocument/2006/math">
                      <m:m>
                        <m:mPr>
                          <m:mcs>
                            <m:mc>
                              <m:mcPr>
                                <m:count m:val="1"/>
                                <m:mcJc m:val="center"/>
                              </m:mcPr>
                            </m:mc>
                          </m:mcs>
                          <m:ctrlPr>
                            <a:rPr lang="en-US" altLang="zh-CN" sz="1800" i="1">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a:latin typeface="Cambria Math" panose="02040503050406030204" pitchFamily="18" charset="0"/>
                            </a:rPr>
                          </m:ctrlPr>
                        </m:dPr>
                        <m:e>
                          <m:m>
                            <m:mPr>
                              <m:mcs>
                                <m:mc>
                                  <m:mcPr>
                                    <m:count m:val="1"/>
                                    <m:mcJc m:val="center"/>
                                  </m:mcPr>
                                </m:mc>
                              </m:mcs>
                              <m:ctrlPr>
                                <a:rPr lang="en-US" altLang="zh-CN" sz="1800" i="1" smtClean="0">
                                  <a:latin typeface="Cambria Math" panose="02040503050406030204" pitchFamily="18" charset="0"/>
                                </a:rPr>
                              </m:ctrlPr>
                            </m:mPr>
                            <m:mr>
                              <m:e>
                                <m:r>
                                  <a:rPr lang="en-US" altLang="zh-CN" sz="1800" b="0" i="1" smtClean="0">
                                    <a:latin typeface="Cambria Math" panose="02040503050406030204" pitchFamily="18" charset="0"/>
                                  </a:rPr>
                                  <m:t>0.60</m:t>
                                </m:r>
                              </m:e>
                            </m:mr>
                            <m:mr>
                              <m:e>
                                <m:r>
                                  <a:rPr lang="en-US" altLang="zh-CN" sz="1800" b="0" i="1" smtClean="0">
                                    <a:latin typeface="Cambria Math" panose="02040503050406030204" pitchFamily="18" charset="0"/>
                                  </a:rPr>
                                  <m:t>0.25</m:t>
                                </m:r>
                              </m:e>
                            </m:mr>
                            <m:mr>
                              <m:e>
                                <m:r>
                                  <a:rPr lang="en-US" altLang="zh-CN" sz="1800" b="0" i="1" smtClean="0">
                                    <a:latin typeface="Cambria Math" panose="02040503050406030204" pitchFamily="18" charset="0"/>
                                  </a:rPr>
                                  <m:t>0.05</m:t>
                                </m:r>
                              </m:e>
                            </m:mr>
                          </m:m>
                          <m:r>
                            <a:rPr lang="en-US" altLang="zh-CN" sz="1800" b="0" i="1" smtClean="0">
                              <a:latin typeface="Cambria Math" panose="02040503050406030204" pitchFamily="18" charset="0"/>
                            </a:rPr>
                            <m:t>    </m:t>
                          </m:r>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0</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1</m:t>
                                </m:r>
                                <m:r>
                                  <a:rPr lang="en-US" altLang="zh-CN" sz="1800" i="1">
                                    <a:latin typeface="Cambria Math" panose="02040503050406030204" pitchFamily="18" charset="0"/>
                                  </a:rPr>
                                  <m:t>5</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0</m:t>
                                </m:r>
                                <m:r>
                                  <a:rPr lang="en-US" altLang="zh-CN" sz="1800" i="1">
                                    <a:latin typeface="Cambria Math" panose="02040503050406030204" pitchFamily="18" charset="0"/>
                                  </a:rPr>
                                  <m:t>5</m:t>
                                </m:r>
                              </m:e>
                            </m:mr>
                            <m:mr>
                              <m:e>
                                <m:r>
                                  <a:rPr lang="en-US" altLang="zh-CN" sz="1800" i="1">
                                    <a:latin typeface="Cambria Math" panose="02040503050406030204" pitchFamily="18" charset="0"/>
                                  </a:rPr>
                                  <m:t>0.25</m:t>
                                </m:r>
                              </m:e>
                              <m:e>
                                <m:r>
                                  <a:rPr lang="en-US" altLang="zh-CN" sz="1800" i="1">
                                    <a:latin typeface="Cambria Math" panose="02040503050406030204" pitchFamily="18" charset="0"/>
                                  </a:rPr>
                                  <m:t>0.</m:t>
                                </m:r>
                                <m:r>
                                  <a:rPr lang="en-US" altLang="zh-CN" sz="1800" i="1" smtClean="0">
                                    <a:latin typeface="Cambria Math" panose="02040503050406030204" pitchFamily="18" charset="0"/>
                                  </a:rPr>
                                  <m:t> </m:t>
                                </m:r>
                                <m:r>
                                  <a:rPr lang="en-US" altLang="zh-CN" sz="1800" i="1">
                                    <a:latin typeface="Cambria Math" panose="02040503050406030204" pitchFamily="18" charset="0"/>
                                  </a:rPr>
                                  <m:t>25</m:t>
                                </m:r>
                              </m:e>
                              <m:e>
                                <m:r>
                                  <a:rPr lang="en-US" altLang="zh-CN" sz="1800" i="1">
                                    <a:latin typeface="Cambria Math" panose="02040503050406030204" pitchFamily="18" charset="0"/>
                                  </a:rPr>
                                  <m:t>0.25</m:t>
                                </m:r>
                              </m:e>
                            </m:mr>
                            <m:mr>
                              <m:e>
                                <m:r>
                                  <a:rPr lang="en-US" altLang="zh-CN" sz="1800" i="1">
                                    <a:latin typeface="Cambria Math" panose="02040503050406030204" pitchFamily="18" charset="0"/>
                                  </a:rPr>
                                  <m:t>0.</m:t>
                                </m:r>
                                <m:r>
                                  <a:rPr lang="en-US" altLang="zh-CN" sz="1800" b="0" i="1" smtClean="0">
                                    <a:latin typeface="Cambria Math" panose="02040503050406030204" pitchFamily="18" charset="0"/>
                                  </a:rPr>
                                  <m:t>10</m:t>
                                </m:r>
                              </m:e>
                              <m:e>
                                <m:r>
                                  <a:rPr lang="en-US" altLang="zh-CN" sz="1800" i="1">
                                    <a:latin typeface="Cambria Math" panose="02040503050406030204" pitchFamily="18" charset="0"/>
                                  </a:rPr>
                                  <m:t>0.35</m:t>
                                </m:r>
                              </m:e>
                              <m:e>
                                <m:r>
                                  <a:rPr lang="en-US" altLang="zh-CN" sz="1800" i="1">
                                    <a:latin typeface="Cambria Math" panose="02040503050406030204" pitchFamily="18" charset="0"/>
                                  </a:rPr>
                                  <m:t>0.5</m:t>
                                </m:r>
                                <m:r>
                                  <a:rPr lang="en-US" altLang="zh-CN" sz="1800" b="0" i="1" smtClean="0">
                                    <a:latin typeface="Cambria Math" panose="02040503050406030204" pitchFamily="18" charset="0"/>
                                  </a:rPr>
                                  <m:t>0</m:t>
                                </m:r>
                              </m:e>
                            </m:mr>
                          </m:m>
                        </m:e>
                      </m:d>
                    </m:oMath>
                  </m:oMathPara>
                </a14:m>
                <a:endParaRPr lang="zh-CN" altLang="en-US" sz="1800" dirty="0"/>
              </a:p>
            </p:txBody>
          </p:sp>
        </mc:Choice>
        <mc:Fallback xmlns="">
          <p:sp>
            <p:nvSpPr>
              <p:cNvPr id="77" name="内容占位符 2">
                <a:extLst>
                  <a:ext uri="{FF2B5EF4-FFF2-40B4-BE49-F238E27FC236}">
                    <a16:creationId xmlns:a16="http://schemas.microsoft.com/office/drawing/2014/main" id="{4D6378A2-A19E-4DAC-92A6-FA7767C4D2CF}"/>
                  </a:ext>
                </a:extLst>
              </p:cNvPr>
              <p:cNvSpPr>
                <a:spLocks noGrp="1" noRot="1" noChangeAspect="1" noMove="1" noResize="1" noEditPoints="1" noAdjustHandles="1" noChangeArrowheads="1" noChangeShapeType="1" noTextEdit="1"/>
              </p:cNvSpPr>
              <p:nvPr>
                <p:ph idx="1"/>
              </p:nvPr>
            </p:nvSpPr>
            <p:spPr>
              <a:xfrm>
                <a:off x="7747116" y="4448985"/>
                <a:ext cx="4025937" cy="1725160"/>
              </a:xfrm>
              <a:blipFill>
                <a:blip r:embed="rId3"/>
                <a:stretch>
                  <a:fillRect l="-1364" t="-3887"/>
                </a:stretch>
              </a:blipFill>
              <a:ln>
                <a:noFill/>
              </a:ln>
            </p:spPr>
            <p:txBody>
              <a:bodyPr/>
              <a:lstStyle/>
              <a:p>
                <a:r>
                  <a:rPr lang="zh-CN" altLang="en-US">
                    <a:noFill/>
                  </a:rPr>
                  <a:t> </a:t>
                </a:r>
              </a:p>
            </p:txBody>
          </p:sp>
        </mc:Fallback>
      </mc:AlternateContent>
      <p:sp>
        <p:nvSpPr>
          <p:cNvPr id="78" name="文本框 77">
            <a:extLst>
              <a:ext uri="{FF2B5EF4-FFF2-40B4-BE49-F238E27FC236}">
                <a16:creationId xmlns:a16="http://schemas.microsoft.com/office/drawing/2014/main" id="{AABED3F4-02BB-40EF-B60B-22D64F6360B7}"/>
              </a:ext>
            </a:extLst>
          </p:cNvPr>
          <p:cNvSpPr txBox="1"/>
          <p:nvPr/>
        </p:nvSpPr>
        <p:spPr>
          <a:xfrm>
            <a:off x="2256817" y="5804813"/>
            <a:ext cx="4673331"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dirty="0"/>
              <a:t>所有可能的天气序列，共</a:t>
            </a:r>
            <a:r>
              <a:rPr lang="en-US" altLang="zh-CN" dirty="0"/>
              <a:t>27</a:t>
            </a:r>
            <a:r>
              <a:rPr lang="zh-CN" altLang="en-US" dirty="0"/>
              <a:t>种。</a:t>
            </a:r>
          </a:p>
        </p:txBody>
      </p:sp>
    </p:spTree>
    <p:extLst>
      <p:ext uri="{BB962C8B-B14F-4D97-AF65-F5344CB8AC3E}">
        <p14:creationId xmlns:p14="http://schemas.microsoft.com/office/powerpoint/2010/main" val="360402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5301272" y="2119783"/>
            <a:ext cx="6732270" cy="1931983"/>
            <a:chOff x="767756" y="2597940"/>
            <a:chExt cx="6732271" cy="2948218"/>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2" y="4220312"/>
              <a:ext cx="877163" cy="369333"/>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195817" y="2138463"/>
                <a:ext cx="4837833" cy="170232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p>
              <a:p>
                <a:pPr/>
                <a14:m>
                  <m:oMathPara xmlns:m="http://schemas.openxmlformats.org/officeDocument/2006/math">
                    <m:oMathParaPr>
                      <m:jc m:val="centerGroup"/>
                    </m:oMathParaPr>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dirty="0" smtClean="0">
                                  <a:effectLst>
                                    <a:outerShdw blurRad="38100" dist="38100" dir="2700000" algn="tl">
                                      <a:srgbClr val="000000">
                                        <a:alpha val="43137"/>
                                      </a:srgbClr>
                                    </a:outerShdw>
                                  </a:effectLst>
                                  <a:latin typeface="Cambria Math" panose="02040503050406030204" pitchFamily="18" charset="0"/>
                                </a:rPr>
                              </m:ctrlPr>
                            </m:sSubPr>
                            <m:e>
                              <m:r>
                                <a:rPr lang="en-US" altLang="zh-CN" i="1">
                                  <a:effectLst>
                                    <a:outerShdw blurRad="38100" dist="38100" dir="2700000" algn="tl">
                                      <a:srgbClr val="000000">
                                        <a:alpha val="43137"/>
                                      </a:srgbClr>
                                    </a:outerShdw>
                                  </a:effectLst>
                                  <a:latin typeface="Cambria Math" panose="02040503050406030204" pitchFamily="18" charset="0"/>
                                </a:rPr>
                                <m:t>𝑄</m:t>
                              </m:r>
                            </m:e>
                            <m:sub>
                              <m:r>
                                <a:rPr lang="en-US" altLang="zh-CN" i="1" smtClean="0">
                                  <a:effectLst>
                                    <a:outerShdw blurRad="38100" dist="38100" dir="2700000" algn="tl">
                                      <a:srgbClr val="000000">
                                        <a:alpha val="43137"/>
                                      </a:srgbClr>
                                    </a:outerShdw>
                                  </a:effectLst>
                                  <a:latin typeface="Cambria Math" panose="02040503050406030204" pitchFamily="18" charset="0"/>
                                </a:rPr>
                                <m:t>𝑘</m:t>
                              </m:r>
                            </m:sub>
                          </m:sSub>
                          <m:r>
                            <m:rPr>
                              <m:nor/>
                            </m:rPr>
                            <a:rPr lang="zh-CN" altLang="en-US" dirty="0"/>
                            <m:t>）</m:t>
                          </m:r>
                        </m:e>
                      </m:nary>
                    </m:oMath>
                  </m:oMathPara>
                </a14:m>
                <a:endParaRPr lang="en-US" altLang="zh-CN" dirty="0"/>
              </a:p>
              <a:p>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195817" y="2138463"/>
                <a:ext cx="4837833" cy="1702325"/>
              </a:xfrm>
              <a:prstGeom prst="rect">
                <a:avLst/>
              </a:prstGeom>
              <a:blipFill>
                <a:blip r:embed="rId2"/>
                <a:stretch>
                  <a:fillRect l="-1008" t="-2151" b="-501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254C7F-727D-4C65-BC64-A100EEBA4844}"/>
                  </a:ext>
                </a:extLst>
              </p:cNvPr>
              <p:cNvSpPr txBox="1"/>
              <p:nvPr/>
            </p:nvSpPr>
            <p:spPr>
              <a:xfrm>
                <a:off x="215727" y="4181954"/>
                <a:ext cx="11581107" cy="190603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a:effectLst>
                              <a:outerShdw blurRad="38100" dist="38100" dir="2700000" algn="tl">
                                <a:srgbClr val="000000">
                                  <a:alpha val="43137"/>
                                </a:srgbClr>
                              </a:outerShdw>
                            </a:effectLst>
                            <a:latin typeface="Cambria Math" panose="02040503050406030204" pitchFamily="18" charset="0"/>
                          </a:rPr>
                          <m:t>i</m:t>
                        </m:r>
                      </m:sub>
                    </m:sSub>
                  </m:oMath>
                </a14:m>
                <a:r>
                  <a:rPr lang="en-US" altLang="zh-CN" dirty="0"/>
                  <a:t>=</a:t>
                </a:r>
                <a:r>
                  <a:rPr lang="zh-CN" altLang="en-US" dirty="0"/>
                  <a:t>（</a:t>
                </a:r>
                <a:r>
                  <a:rPr lang="zh-CN" altLang="en-US" dirty="0">
                    <a:highlight>
                      <a:srgbClr val="0000FF"/>
                    </a:highlight>
                  </a:rPr>
                  <a:t>下雨，多云，晴朗</a:t>
                </a:r>
                <a:r>
                  <a:rPr lang="zh-CN" altLang="en-US" dirty="0"/>
                  <a:t>）</a:t>
                </a:r>
                <a:endParaRPr lang="en-US" altLang="zh-CN" dirty="0"/>
              </a:p>
              <a:p>
                <a:endParaRPr lang="en-US" altLang="zh-CN" dirty="0"/>
              </a:p>
              <a:p>
                <a:r>
                  <a:rPr lang="en-US" altLang="zh-CN" dirty="0"/>
                  <a:t>P</a:t>
                </a:r>
                <a:r>
                  <a:rPr lang="zh-CN" altLang="en-US" dirty="0"/>
                  <a:t>（</a:t>
                </a:r>
                <a:r>
                  <a:rPr lang="zh-CN" altLang="en-US" dirty="0">
                    <a:highlight>
                      <a:srgbClr val="008000"/>
                    </a:highlight>
                  </a:rPr>
                  <a:t>干燥，潮湿，湿透</a:t>
                </a:r>
                <a:r>
                  <a:rPr lang="zh-CN" altLang="en-US" dirty="0"/>
                  <a:t>，</a:t>
                </a:r>
                <a:r>
                  <a:rPr lang="zh-CN" altLang="en-US" dirty="0">
                    <a:highlight>
                      <a:srgbClr val="0000FF"/>
                    </a:highlight>
                  </a:rPr>
                  <a:t>下雨，多云，晴朗</a:t>
                </a:r>
                <a:r>
                  <a:rPr lang="zh-CN" altLang="en-US" dirty="0"/>
                  <a:t>）</a:t>
                </a:r>
                <a:r>
                  <a:rPr lang="en-US" altLang="zh-CN" dirty="0"/>
                  <a:t>= </a:t>
                </a:r>
              </a:p>
              <a:p>
                <a:r>
                  <a:rPr lang="en-US" altLang="zh-CN" b="0" dirty="0">
                    <a:solidFill>
                      <a:schemeClr val="tx1"/>
                    </a:solidFill>
                    <a:latin typeface="+mn-ea"/>
                  </a:rPr>
                  <a:t> [</a:t>
                </a:r>
                <a14:m>
                  <m:oMath xmlns:m="http://schemas.openxmlformats.org/officeDocument/2006/math">
                    <m:sSub>
                      <m:sSubPr>
                        <m:ctrlPr>
                          <a:rPr lang="zh-CN" altLang="en-US" i="1" smtClean="0">
                            <a:solidFill>
                              <a:schemeClr val="tx1"/>
                            </a:solidFill>
                            <a:highlight>
                              <a:srgbClr val="0000FF"/>
                            </a:highlight>
                            <a:latin typeface="Cambria Math" panose="02040503050406030204" pitchFamily="18" charset="0"/>
                          </a:rPr>
                        </m:ctrlPr>
                      </m:sSubPr>
                      <m:e>
                        <m:r>
                          <a:rPr lang="zh-CN" altLang="en-US" i="1">
                            <a:solidFill>
                              <a:schemeClr val="tx1"/>
                            </a:solidFill>
                            <a:highlight>
                              <a:srgbClr val="0000FF"/>
                            </a:highlight>
                            <a:latin typeface="Cambria Math" panose="02040503050406030204" pitchFamily="18" charset="0"/>
                          </a:rPr>
                          <m:t>𝜋</m:t>
                        </m:r>
                      </m:e>
                      <m:sub>
                        <m:r>
                          <a:rPr lang="zh-CN" altLang="en-US" i="1">
                            <a:solidFill>
                              <a:schemeClr val="tx1"/>
                            </a:solidFill>
                            <a:highlight>
                              <a:srgbClr val="0000FF"/>
                            </a:highlight>
                            <a:latin typeface="Cambria Math" panose="02040503050406030204" pitchFamily="18" charset="0"/>
                          </a:rPr>
                          <m:t>下雨</m:t>
                        </m:r>
                      </m:sub>
                    </m:sSub>
                  </m:oMath>
                </a14:m>
                <a:r>
                  <a:rPr lang="en-US" altLang="zh-CN" b="0" dirty="0">
                    <a:solidFill>
                      <a:schemeClr val="tx1"/>
                    </a:solidFill>
                    <a:latin typeface="+mn-ea"/>
                  </a:rPr>
                  <a:t>× </a:t>
                </a:r>
                <a14:m>
                  <m:oMath xmlns:m="http://schemas.openxmlformats.org/officeDocument/2006/math">
                    <m:sSub>
                      <m:sSubPr>
                        <m:ctrlPr>
                          <a:rPr lang="zh-CN" altLang="en-US" i="1">
                            <a:solidFill>
                              <a:schemeClr val="tx1"/>
                            </a:solidFill>
                            <a:latin typeface="Cambria Math" panose="02040503050406030204" pitchFamily="18" charset="0"/>
                          </a:rPr>
                        </m:ctrlPr>
                      </m:sSubPr>
                      <m:e>
                        <m:r>
                          <m:rPr>
                            <m:sty m:val="p"/>
                          </m:rPr>
                          <a:rPr lang="en-US" altLang="zh-CN" i="1" smtClean="0">
                            <a:solidFill>
                              <a:schemeClr val="tx1"/>
                            </a:solidFill>
                            <a:latin typeface="Cambria Math" panose="02040503050406030204" pitchFamily="18" charset="0"/>
                          </a:rPr>
                          <m:t>b</m:t>
                        </m:r>
                      </m:e>
                      <m:sub>
                        <m:r>
                          <a:rPr lang="zh-CN" altLang="en-US" i="1">
                            <a:solidFill>
                              <a:schemeClr val="tx1"/>
                            </a:solidFill>
                            <a:latin typeface="Cambria Math" panose="02040503050406030204" pitchFamily="18" charset="0"/>
                          </a:rPr>
                          <m:t>下雨，</m:t>
                        </m:r>
                        <m:r>
                          <a:rPr lang="zh-CN" altLang="en-US" i="1">
                            <a:solidFill>
                              <a:schemeClr val="tx1"/>
                            </a:solidFill>
                            <a:highlight>
                              <a:srgbClr val="008000"/>
                            </a:highlight>
                            <a:latin typeface="Cambria Math" panose="02040503050406030204" pitchFamily="18" charset="0"/>
                          </a:rPr>
                          <m:t>干燥</m:t>
                        </m:r>
                      </m:sub>
                    </m:sSub>
                  </m:oMath>
                </a14:m>
                <a:r>
                  <a:rPr lang="en-US" altLang="zh-CN" dirty="0">
                    <a:solidFill>
                      <a:schemeClr val="tx1"/>
                    </a:solidFill>
                    <a:latin typeface="+mn-ea"/>
                  </a:rPr>
                  <a:t>] ×[</a:t>
                </a:r>
                <a14:m>
                  <m:oMath xmlns:m="http://schemas.openxmlformats.org/officeDocument/2006/math">
                    <m:sSub>
                      <m:sSubPr>
                        <m:ctrlPr>
                          <a:rPr lang="zh-CN" altLang="en-US" i="1">
                            <a:solidFill>
                              <a:schemeClr val="tx1"/>
                            </a:solidFill>
                            <a:highlight>
                              <a:srgbClr val="0000FF"/>
                            </a:highlight>
                            <a:latin typeface="Cambria Math" panose="02040503050406030204" pitchFamily="18" charset="0"/>
                          </a:rPr>
                        </m:ctrlPr>
                      </m:sSubPr>
                      <m:e>
                        <m:r>
                          <m:rPr>
                            <m:sty m:val="p"/>
                          </m:rPr>
                          <a:rPr lang="en-US" altLang="zh-CN" i="1" smtClean="0">
                            <a:solidFill>
                              <a:schemeClr val="tx1"/>
                            </a:solidFill>
                            <a:highlight>
                              <a:srgbClr val="0000FF"/>
                            </a:highlight>
                            <a:latin typeface="Cambria Math" panose="02040503050406030204" pitchFamily="18" charset="0"/>
                          </a:rPr>
                          <m:t>a</m:t>
                        </m:r>
                      </m:e>
                      <m:sub>
                        <m:r>
                          <a:rPr lang="zh-CN" altLang="en-US" i="1">
                            <a:solidFill>
                              <a:schemeClr val="tx1"/>
                            </a:solidFill>
                            <a:highlight>
                              <a:srgbClr val="0000FF"/>
                            </a:highlight>
                            <a:latin typeface="Cambria Math" panose="02040503050406030204" pitchFamily="18" charset="0"/>
                          </a:rPr>
                          <m:t>下雨，多云</m:t>
                        </m:r>
                      </m:sub>
                    </m:sSub>
                    <m:r>
                      <a:rPr lang="zh-CN" altLang="en-US" i="1">
                        <a:solidFill>
                          <a:schemeClr val="tx1"/>
                        </a:solidFill>
                        <a:latin typeface="Cambria Math" panose="02040503050406030204" pitchFamily="18" charset="0"/>
                      </a:rPr>
                      <m:t> </m:t>
                    </m:r>
                  </m:oMath>
                </a14:m>
                <a:r>
                  <a:rPr lang="en-US" altLang="zh-CN" dirty="0">
                    <a:solidFill>
                      <a:schemeClr val="tx1"/>
                    </a:solidFill>
                    <a:latin typeface="+mn-ea"/>
                  </a:rPr>
                  <a:t>×</a:t>
                </a:r>
                <a:r>
                  <a:rPr lang="zh-CN" altLang="en-US" dirty="0">
                    <a:solidFill>
                      <a:schemeClr val="tx1"/>
                    </a:solidFill>
                    <a:latin typeface="+mn-ea"/>
                  </a:rPr>
                  <a:t> </a:t>
                </a:r>
                <a14:m>
                  <m:oMath xmlns:m="http://schemas.openxmlformats.org/officeDocument/2006/math">
                    <m:sSub>
                      <m:sSubPr>
                        <m:ctrlPr>
                          <a:rPr lang="zh-CN" altLang="en-US" i="1">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b</m:t>
                        </m:r>
                      </m:e>
                      <m:sub>
                        <m:r>
                          <a:rPr lang="zh-CN" altLang="en-US" i="1" smtClean="0">
                            <a:solidFill>
                              <a:schemeClr val="tx1"/>
                            </a:solidFill>
                            <a:latin typeface="Cambria Math" panose="02040503050406030204" pitchFamily="18" charset="0"/>
                          </a:rPr>
                          <m:t>多云</m:t>
                        </m:r>
                        <m:r>
                          <a:rPr lang="zh-CN" altLang="en-US" i="1">
                            <a:solidFill>
                              <a:schemeClr val="tx1"/>
                            </a:solidFill>
                            <a:latin typeface="Cambria Math" panose="02040503050406030204" pitchFamily="18" charset="0"/>
                          </a:rPr>
                          <m:t>，</m:t>
                        </m:r>
                        <m:r>
                          <a:rPr lang="zh-CN" altLang="en-US" i="1" smtClean="0">
                            <a:solidFill>
                              <a:schemeClr val="tx1"/>
                            </a:solidFill>
                            <a:highlight>
                              <a:srgbClr val="008000"/>
                            </a:highlight>
                            <a:latin typeface="Cambria Math" panose="02040503050406030204" pitchFamily="18" charset="0"/>
                          </a:rPr>
                          <m:t>潮湿</m:t>
                        </m:r>
                      </m:sub>
                    </m:sSub>
                  </m:oMath>
                </a14:m>
                <a:r>
                  <a:rPr lang="en-US" altLang="zh-CN" dirty="0">
                    <a:solidFill>
                      <a:schemeClr val="tx1"/>
                    </a:solidFill>
                    <a:latin typeface="+mn-ea"/>
                  </a:rPr>
                  <a:t>] ×[</a:t>
                </a:r>
                <a14:m>
                  <m:oMath xmlns:m="http://schemas.openxmlformats.org/officeDocument/2006/math">
                    <m:sSub>
                      <m:sSubPr>
                        <m:ctrlPr>
                          <a:rPr lang="zh-CN" altLang="en-US" i="1">
                            <a:solidFill>
                              <a:schemeClr val="tx1"/>
                            </a:solidFill>
                            <a:highlight>
                              <a:srgbClr val="0000FF"/>
                            </a:highlight>
                            <a:latin typeface="Cambria Math" panose="02040503050406030204" pitchFamily="18" charset="0"/>
                          </a:rPr>
                        </m:ctrlPr>
                      </m:sSubPr>
                      <m:e>
                        <m:r>
                          <m:rPr>
                            <m:sty m:val="p"/>
                          </m:rPr>
                          <a:rPr lang="en-US" altLang="zh-CN" i="1" smtClean="0">
                            <a:solidFill>
                              <a:schemeClr val="tx1"/>
                            </a:solidFill>
                            <a:highlight>
                              <a:srgbClr val="0000FF"/>
                            </a:highlight>
                            <a:latin typeface="Cambria Math" panose="02040503050406030204" pitchFamily="18" charset="0"/>
                          </a:rPr>
                          <m:t>a</m:t>
                        </m:r>
                      </m:e>
                      <m:sub>
                        <m:r>
                          <a:rPr lang="zh-CN" altLang="en-US" i="1" smtClean="0">
                            <a:solidFill>
                              <a:schemeClr val="tx1"/>
                            </a:solidFill>
                            <a:highlight>
                              <a:srgbClr val="0000FF"/>
                            </a:highlight>
                            <a:latin typeface="Cambria Math" panose="02040503050406030204" pitchFamily="18" charset="0"/>
                          </a:rPr>
                          <m:t>多云</m:t>
                        </m:r>
                        <m:r>
                          <a:rPr lang="zh-CN" altLang="en-US" i="1">
                            <a:solidFill>
                              <a:schemeClr val="tx1"/>
                            </a:solidFill>
                            <a:highlight>
                              <a:srgbClr val="0000FF"/>
                            </a:highlight>
                            <a:latin typeface="Cambria Math" panose="02040503050406030204" pitchFamily="18" charset="0"/>
                          </a:rPr>
                          <m:t>，晴朗</m:t>
                        </m:r>
                      </m:sub>
                    </m:sSub>
                    <m:r>
                      <a:rPr lang="zh-CN" altLang="en-US" i="1">
                        <a:solidFill>
                          <a:schemeClr val="tx1"/>
                        </a:solidFill>
                        <a:latin typeface="Cambria Math" panose="02040503050406030204" pitchFamily="18" charset="0"/>
                      </a:rPr>
                      <m:t> </m:t>
                    </m:r>
                  </m:oMath>
                </a14:m>
                <a:r>
                  <a:rPr lang="en-US" altLang="zh-CN" dirty="0">
                    <a:solidFill>
                      <a:schemeClr val="tx1"/>
                    </a:solidFill>
                    <a:latin typeface="+mn-ea"/>
                  </a:rPr>
                  <a:t>×</a:t>
                </a:r>
                <a:r>
                  <a:rPr lang="zh-CN" altLang="en-US" dirty="0">
                    <a:solidFill>
                      <a:schemeClr val="tx1"/>
                    </a:solidFill>
                    <a:latin typeface="+mn-ea"/>
                  </a:rPr>
                  <a:t> </a:t>
                </a:r>
                <a14:m>
                  <m:oMath xmlns:m="http://schemas.openxmlformats.org/officeDocument/2006/math">
                    <m:sSub>
                      <m:sSubPr>
                        <m:ctrlPr>
                          <a:rPr lang="zh-CN" altLang="en-US" i="1">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b</m:t>
                        </m:r>
                      </m:e>
                      <m:sub>
                        <m:r>
                          <a:rPr lang="zh-CN" altLang="en-US" i="1">
                            <a:solidFill>
                              <a:schemeClr val="tx1"/>
                            </a:solidFill>
                            <a:latin typeface="Cambria Math" panose="02040503050406030204" pitchFamily="18" charset="0"/>
                          </a:rPr>
                          <m:t>晴朗，</m:t>
                        </m:r>
                        <m:r>
                          <a:rPr lang="zh-CN" altLang="en-US" i="1">
                            <a:solidFill>
                              <a:schemeClr val="tx1"/>
                            </a:solidFill>
                            <a:highlight>
                              <a:srgbClr val="008000"/>
                            </a:highlight>
                            <a:latin typeface="Cambria Math" panose="02040503050406030204" pitchFamily="18" charset="0"/>
                          </a:rPr>
                          <m:t>湿透</m:t>
                        </m:r>
                      </m:sub>
                    </m:sSub>
                  </m:oMath>
                </a14:m>
                <a:r>
                  <a:rPr lang="en-US" altLang="zh-CN" dirty="0">
                    <a:solidFill>
                      <a:schemeClr val="tx1"/>
                    </a:solidFill>
                    <a:latin typeface="+mn-ea"/>
                  </a:rPr>
                  <a:t>]  </a:t>
                </a:r>
                <a:r>
                  <a:rPr lang="en-US" altLang="zh-CN" b="0" dirty="0">
                    <a:solidFill>
                      <a:schemeClr val="tx1"/>
                    </a:solidFill>
                    <a:latin typeface="+mn-ea"/>
                  </a:rPr>
                  <a:t>=</a:t>
                </a:r>
                <a:endParaRPr lang="en-US" altLang="zh-CN" b="0" i="1" dirty="0">
                  <a:solidFill>
                    <a:schemeClr val="tx1"/>
                  </a:solidFill>
                  <a:latin typeface="+mn-ea"/>
                </a:endParaRPr>
              </a:p>
              <a:p>
                <a:r>
                  <a:rPr lang="en-US" altLang="zh-CN" dirty="0">
                    <a:solidFill>
                      <a:schemeClr val="tx1"/>
                    </a:solidFill>
                    <a:latin typeface="+mn-ea"/>
                  </a:rPr>
                  <a:t> </a:t>
                </a:r>
                <a14:m>
                  <m:oMath xmlns:m="http://schemas.openxmlformats.org/officeDocument/2006/math">
                    <m:r>
                      <m:rPr>
                        <m:nor/>
                      </m:rPr>
                      <a:rPr lang="en-US" altLang="zh-CN" dirty="0">
                        <a:solidFill>
                          <a:schemeClr val="tx1"/>
                        </a:solidFill>
                        <a:latin typeface="+mn-ea"/>
                      </a:rPr>
                      <m:t>[</m:t>
                    </m:r>
                    <m:r>
                      <m:rPr>
                        <m:nor/>
                      </m:rPr>
                      <a:rPr lang="en-US" altLang="zh-CN" b="0" i="0" dirty="0" smtClean="0">
                        <a:solidFill>
                          <a:schemeClr val="tx1"/>
                        </a:solidFill>
                        <a:latin typeface="+mn-ea"/>
                      </a:rPr>
                      <m:t>0.20</m:t>
                    </m:r>
                    <m:r>
                      <m:rPr>
                        <m:nor/>
                      </m:rPr>
                      <a:rPr lang="en-US" altLang="zh-CN" dirty="0">
                        <a:solidFill>
                          <a:schemeClr val="tx1"/>
                        </a:solidFill>
                        <a:latin typeface="+mn-ea"/>
                      </a:rPr>
                      <m:t>×</m:t>
                    </m:r>
                    <m:r>
                      <m:rPr>
                        <m:nor/>
                      </m:rPr>
                      <a:rPr lang="en-US" altLang="zh-CN" b="0" i="0" dirty="0" smtClean="0">
                        <a:solidFill>
                          <a:schemeClr val="tx1"/>
                        </a:solidFill>
                        <a:latin typeface="+mn-ea"/>
                      </a:rPr>
                      <m:t>0.05</m:t>
                    </m:r>
                    <m:r>
                      <m:rPr>
                        <m:nor/>
                      </m:rPr>
                      <a:rPr lang="en-US" altLang="zh-CN" dirty="0">
                        <a:solidFill>
                          <a:schemeClr val="tx1"/>
                        </a:solidFill>
                        <a:latin typeface="+mn-ea"/>
                      </a:rPr>
                      <m:t>] </m:t>
                    </m:r>
                    <m:r>
                      <m:rPr>
                        <m:nor/>
                      </m:rPr>
                      <a:rPr lang="en-US" altLang="zh-CN" dirty="0">
                        <a:solidFill>
                          <a:schemeClr val="tx1"/>
                        </a:solidFill>
                        <a:latin typeface="+mn-ea"/>
                      </a:rPr>
                      <m:t>×</m:t>
                    </m:r>
                    <m:r>
                      <m:rPr>
                        <m:nor/>
                      </m:rPr>
                      <a:rPr lang="en-US" altLang="zh-CN" dirty="0">
                        <a:solidFill>
                          <a:schemeClr val="tx1"/>
                        </a:solidFill>
                        <a:latin typeface="+mn-ea"/>
                      </a:rPr>
                      <m:t>[0.625</m:t>
                    </m:r>
                    <m:r>
                      <m:rPr>
                        <m:nor/>
                      </m:rPr>
                      <a:rPr lang="en-US" altLang="zh-CN" dirty="0">
                        <a:solidFill>
                          <a:schemeClr val="tx1"/>
                        </a:solidFill>
                        <a:latin typeface="+mn-ea"/>
                      </a:rPr>
                      <m:t>×</m:t>
                    </m:r>
                    <m:r>
                      <m:rPr>
                        <m:nor/>
                      </m:rPr>
                      <a:rPr lang="en-US" altLang="zh-CN" b="0" i="0" dirty="0" smtClean="0">
                        <a:solidFill>
                          <a:schemeClr val="tx1"/>
                        </a:solidFill>
                        <a:latin typeface="+mn-ea"/>
                      </a:rPr>
                      <m:t>0.25</m:t>
                    </m:r>
                    <m:r>
                      <m:rPr>
                        <m:nor/>
                      </m:rPr>
                      <a:rPr lang="en-US" altLang="zh-CN" dirty="0">
                        <a:solidFill>
                          <a:schemeClr val="tx1"/>
                        </a:solidFill>
                        <a:latin typeface="+mn-ea"/>
                      </a:rPr>
                      <m:t>] </m:t>
                    </m:r>
                    <m:r>
                      <m:rPr>
                        <m:nor/>
                      </m:rPr>
                      <a:rPr lang="en-US" altLang="zh-CN" dirty="0">
                        <a:solidFill>
                          <a:schemeClr val="tx1"/>
                        </a:solidFill>
                        <a:latin typeface="+mn-ea"/>
                      </a:rPr>
                      <m:t>×</m:t>
                    </m:r>
                    <m:r>
                      <m:rPr>
                        <m:nor/>
                      </m:rPr>
                      <a:rPr lang="en-US" altLang="zh-CN" dirty="0">
                        <a:solidFill>
                          <a:schemeClr val="tx1"/>
                        </a:solidFill>
                        <a:latin typeface="+mn-ea"/>
                      </a:rPr>
                      <m:t>[0.375</m:t>
                    </m:r>
                    <m:r>
                      <m:rPr>
                        <m:nor/>
                      </m:rPr>
                      <a:rPr lang="en-US" altLang="zh-CN" dirty="0">
                        <a:solidFill>
                          <a:schemeClr val="tx1"/>
                        </a:solidFill>
                        <a:latin typeface="+mn-ea"/>
                      </a:rPr>
                      <m:t>×</m:t>
                    </m:r>
                    <m:r>
                      <m:rPr>
                        <m:nor/>
                      </m:rPr>
                      <a:rPr lang="en-US" altLang="zh-CN" b="0" i="0" dirty="0" smtClean="0">
                        <a:solidFill>
                          <a:schemeClr val="tx1"/>
                        </a:solidFill>
                        <a:latin typeface="+mn-ea"/>
                      </a:rPr>
                      <m:t>0.05</m:t>
                    </m:r>
                    <m:r>
                      <m:rPr>
                        <m:nor/>
                      </m:rPr>
                      <a:rPr lang="en-US" altLang="zh-CN" dirty="0">
                        <a:solidFill>
                          <a:schemeClr val="tx1"/>
                        </a:solidFill>
                        <a:latin typeface="+mn-ea"/>
                      </a:rPr>
                      <m:t>]</m:t>
                    </m:r>
                    <m:r>
                      <a:rPr lang="en-US" altLang="zh-CN" i="1">
                        <a:solidFill>
                          <a:schemeClr val="tx1"/>
                        </a:solidFill>
                        <a:latin typeface="Cambria Math" panose="02040503050406030204" pitchFamily="18" charset="0"/>
                      </a:rPr>
                      <m:t>=</m:t>
                    </m:r>
                  </m:oMath>
                </a14:m>
                <a:endParaRPr lang="en-US" altLang="zh-CN" i="1" dirty="0">
                  <a:solidFill>
                    <a:schemeClr val="tx1"/>
                  </a:solidFill>
                  <a:latin typeface="+mn-ea"/>
                </a:endParaRPr>
              </a:p>
              <a:p>
                <a:r>
                  <a:rPr lang="en-US" altLang="zh-CN" b="0" dirty="0">
                    <a:solidFill>
                      <a:schemeClr val="tx1"/>
                    </a:solidFill>
                    <a:latin typeface="+mn-ea"/>
                  </a:rPr>
                  <a:t> </a:t>
                </a:r>
                <a14:m>
                  <m:oMath xmlns:m="http://schemas.openxmlformats.org/officeDocument/2006/math">
                    <m:r>
                      <a:rPr lang="en-US" altLang="zh-CN" b="0" i="1" smtClean="0">
                        <a:solidFill>
                          <a:schemeClr val="tx1"/>
                        </a:solidFill>
                        <a:latin typeface="Cambria Math" panose="02040503050406030204" pitchFamily="18" charset="0"/>
                      </a:rPr>
                      <m:t>2.9</m:t>
                    </m:r>
                    <m:r>
                      <a:rPr lang="en-US" altLang="zh-CN" i="1">
                        <a:solidFill>
                          <a:schemeClr val="tx1"/>
                        </a:solidFill>
                        <a:latin typeface="Cambria Math" panose="02040503050406030204" pitchFamily="18" charset="0"/>
                      </a:rPr>
                      <m:t>×</m:t>
                    </m:r>
                    <m:sSup>
                      <m:sSupPr>
                        <m:ctrlPr>
                          <a:rPr lang="en-US" altLang="zh-CN"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10</m:t>
                        </m:r>
                      </m:e>
                      <m:sup>
                        <m:r>
                          <a:rPr lang="en-US" altLang="zh-CN" b="0" i="1" smtClean="0">
                            <a:solidFill>
                              <a:schemeClr val="tx1"/>
                            </a:solidFill>
                            <a:latin typeface="Cambria Math" panose="02040503050406030204" pitchFamily="18" charset="0"/>
                          </a:rPr>
                          <m:t>−5</m:t>
                        </m:r>
                      </m:sup>
                    </m:sSup>
                  </m:oMath>
                </a14:m>
                <a:endParaRPr lang="zh-CN" altLang="en-US" dirty="0">
                  <a:solidFill>
                    <a:schemeClr val="tx1"/>
                  </a:solidFill>
                  <a:latin typeface="+mn-ea"/>
                </a:endParaRPr>
              </a:p>
            </p:txBody>
          </p:sp>
        </mc:Choice>
        <mc:Fallback xmlns="">
          <p:sp>
            <p:nvSpPr>
              <p:cNvPr id="4" name="文本框 3">
                <a:extLst>
                  <a:ext uri="{FF2B5EF4-FFF2-40B4-BE49-F238E27FC236}">
                    <a16:creationId xmlns:a16="http://schemas.microsoft.com/office/drawing/2014/main" id="{C0254C7F-727D-4C65-BC64-A100EEBA4844}"/>
                  </a:ext>
                </a:extLst>
              </p:cNvPr>
              <p:cNvSpPr txBox="1">
                <a:spLocks noRot="1" noChangeAspect="1" noMove="1" noResize="1" noEditPoints="1" noAdjustHandles="1" noChangeArrowheads="1" noChangeShapeType="1" noTextEdit="1"/>
              </p:cNvSpPr>
              <p:nvPr/>
            </p:nvSpPr>
            <p:spPr>
              <a:xfrm>
                <a:off x="215727" y="4181954"/>
                <a:ext cx="11581107" cy="1906035"/>
              </a:xfrm>
              <a:prstGeom prst="rect">
                <a:avLst/>
              </a:prstGeom>
              <a:blipFill>
                <a:blip r:embed="rId3"/>
                <a:stretch>
                  <a:fillRect l="-421" t="-1597"/>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F278500-3AFC-4D90-A3A3-EEB6697737D8}"/>
              </a:ext>
            </a:extLst>
          </p:cNvPr>
          <p:cNvSpPr txBox="1"/>
          <p:nvPr/>
        </p:nvSpPr>
        <p:spPr>
          <a:xfrm>
            <a:off x="221184" y="6203339"/>
            <a:ext cx="11581107"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800" b="1" dirty="0"/>
              <a:t>存在问题：</a:t>
            </a:r>
            <a:r>
              <a:rPr lang="zh-CN" altLang="en-US" dirty="0"/>
              <a:t>隐藏状态序列个数呈指数级增长；有许多</a:t>
            </a:r>
            <a:r>
              <a:rPr lang="zh-CN" altLang="en-US" dirty="0">
                <a:highlight>
                  <a:srgbClr val="00FF00"/>
                </a:highlight>
              </a:rPr>
              <a:t>重复计算</a:t>
            </a:r>
            <a:r>
              <a:rPr lang="zh-CN" altLang="en-US" dirty="0"/>
              <a:t>的部分</a:t>
            </a:r>
          </a:p>
        </p:txBody>
      </p:sp>
      <p:sp>
        <p:nvSpPr>
          <p:cNvPr id="6" name="文本框 5">
            <a:extLst>
              <a:ext uri="{FF2B5EF4-FFF2-40B4-BE49-F238E27FC236}">
                <a16:creationId xmlns:a16="http://schemas.microsoft.com/office/drawing/2014/main" id="{C178992D-54CC-4E2B-8E49-655BB1651B15}"/>
              </a:ext>
            </a:extLst>
          </p:cNvPr>
          <p:cNvSpPr txBox="1"/>
          <p:nvPr/>
        </p:nvSpPr>
        <p:spPr>
          <a:xfrm>
            <a:off x="133451" y="3872871"/>
            <a:ext cx="2040943" cy="276999"/>
          </a:xfrm>
          <a:prstGeom prst="rect">
            <a:avLst/>
          </a:prstGeom>
          <a:noFill/>
        </p:spPr>
        <p:txBody>
          <a:bodyPr wrap="none" rtlCol="0">
            <a:spAutoFit/>
          </a:bodyPr>
          <a:lstStyle/>
          <a:p>
            <a:r>
              <a:rPr lang="zh-CN" altLang="en-US" sz="1200" dirty="0"/>
              <a:t>数学推导过程参考教材</a:t>
            </a:r>
            <a:r>
              <a:rPr lang="en-US" altLang="zh-CN" sz="1200" dirty="0"/>
              <a:t>54</a:t>
            </a:r>
            <a:r>
              <a:rPr lang="zh-CN" altLang="en-US" sz="1200" dirty="0"/>
              <a:t>页</a:t>
            </a:r>
          </a:p>
        </p:txBody>
      </p:sp>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859C57C1-747C-45F0-917D-F054397C5469}"/>
                  </a:ext>
                </a:extLst>
              </p:cNvPr>
              <p:cNvSpPr txBox="1">
                <a:spLocks/>
              </p:cNvSpPr>
              <p:nvPr/>
            </p:nvSpPr>
            <p:spPr>
              <a:xfrm>
                <a:off x="9812620" y="359147"/>
                <a:ext cx="2308043"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p>
            </p:txBody>
          </p:sp>
        </mc:Choice>
        <mc:Fallback xmlns="">
          <p:sp>
            <p:nvSpPr>
              <p:cNvPr id="42" name="内容占位符 2">
                <a:extLst>
                  <a:ext uri="{FF2B5EF4-FFF2-40B4-BE49-F238E27FC236}">
                    <a16:creationId xmlns:a16="http://schemas.microsoft.com/office/drawing/2014/main" id="{859C57C1-747C-45F0-917D-F054397C5469}"/>
                  </a:ext>
                </a:extLst>
              </p:cNvPr>
              <p:cNvSpPr txBox="1">
                <a:spLocks noRot="1" noChangeAspect="1" noMove="1" noResize="1" noEditPoints="1" noAdjustHandles="1" noChangeArrowheads="1" noChangeShapeType="1" noTextEdit="1"/>
              </p:cNvSpPr>
              <p:nvPr/>
            </p:nvSpPr>
            <p:spPr>
              <a:xfrm>
                <a:off x="9812620" y="359147"/>
                <a:ext cx="2308043" cy="1048678"/>
              </a:xfrm>
              <a:prstGeom prst="rect">
                <a:avLst/>
              </a:prstGeom>
              <a:blipFill>
                <a:blip r:embed="rId4"/>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内容占位符 2">
                <a:extLst>
                  <a:ext uri="{FF2B5EF4-FFF2-40B4-BE49-F238E27FC236}">
                    <a16:creationId xmlns:a16="http://schemas.microsoft.com/office/drawing/2014/main" id="{282A6083-D88D-4E21-AA64-09C4CC5C635D}"/>
                  </a:ext>
                </a:extLst>
              </p:cNvPr>
              <p:cNvSpPr>
                <a:spLocks noGrp="1"/>
              </p:cNvSpPr>
              <p:nvPr>
                <p:ph idx="1"/>
              </p:nvPr>
            </p:nvSpPr>
            <p:spPr>
              <a:xfrm>
                <a:off x="7683258" y="338872"/>
                <a:ext cx="1968299"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p>
            </p:txBody>
          </p:sp>
        </mc:Choice>
        <mc:Fallback xmlns="">
          <p:sp>
            <p:nvSpPr>
              <p:cNvPr id="44" name="内容占位符 2">
                <a:extLst>
                  <a:ext uri="{FF2B5EF4-FFF2-40B4-BE49-F238E27FC236}">
                    <a16:creationId xmlns:a16="http://schemas.microsoft.com/office/drawing/2014/main" id="{282A6083-D88D-4E21-AA64-09C4CC5C635D}"/>
                  </a:ext>
                </a:extLst>
              </p:cNvPr>
              <p:cNvSpPr>
                <a:spLocks noGrp="1" noRot="1" noChangeAspect="1" noMove="1" noResize="1" noEditPoints="1" noAdjustHandles="1" noChangeArrowheads="1" noChangeShapeType="1" noTextEdit="1"/>
              </p:cNvSpPr>
              <p:nvPr>
                <p:ph idx="1"/>
              </p:nvPr>
            </p:nvSpPr>
            <p:spPr>
              <a:xfrm>
                <a:off x="7683258" y="338872"/>
                <a:ext cx="1968299" cy="1048678"/>
              </a:xfr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内容占位符 2">
                <a:extLst>
                  <a:ext uri="{FF2B5EF4-FFF2-40B4-BE49-F238E27FC236}">
                    <a16:creationId xmlns:a16="http://schemas.microsoft.com/office/drawing/2014/main" id="{A907DEB4-C9A7-4AAF-BFD9-EDF0B907BCF1}"/>
                  </a:ext>
                </a:extLst>
              </p:cNvPr>
              <p:cNvSpPr txBox="1">
                <a:spLocks/>
              </p:cNvSpPr>
              <p:nvPr/>
            </p:nvSpPr>
            <p:spPr>
              <a:xfrm>
                <a:off x="5065934" y="331058"/>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                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p>
            </p:txBody>
          </p:sp>
        </mc:Choice>
        <mc:Fallback xmlns="">
          <p:sp>
            <p:nvSpPr>
              <p:cNvPr id="45" name="内容占位符 2">
                <a:extLst>
                  <a:ext uri="{FF2B5EF4-FFF2-40B4-BE49-F238E27FC236}">
                    <a16:creationId xmlns:a16="http://schemas.microsoft.com/office/drawing/2014/main" id="{A907DEB4-C9A7-4AAF-BFD9-EDF0B907BCF1}"/>
                  </a:ext>
                </a:extLst>
              </p:cNvPr>
              <p:cNvSpPr txBox="1">
                <a:spLocks noRot="1" noChangeAspect="1" noMove="1" noResize="1" noEditPoints="1" noAdjustHandles="1" noChangeArrowheads="1" noChangeShapeType="1" noTextEdit="1"/>
              </p:cNvSpPr>
              <p:nvPr/>
            </p:nvSpPr>
            <p:spPr>
              <a:xfrm>
                <a:off x="5065934" y="331058"/>
                <a:ext cx="2346657" cy="665129"/>
              </a:xfrm>
              <a:prstGeom prst="rect">
                <a:avLst/>
              </a:prstGeom>
              <a:blipFill>
                <a:blip r:embed="rId6"/>
                <a:stretch>
                  <a:fillRect t="-91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06679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a:xfrm>
            <a:off x="350269" y="740291"/>
            <a:ext cx="9613861" cy="1080938"/>
          </a:xfrm>
        </p:spPr>
        <p:txBody>
          <a:bodyPr/>
          <a:lstStyle/>
          <a:p>
            <a:r>
              <a:rPr lang="zh-CN" altLang="en-US" dirty="0"/>
              <a:t>计算过程分解</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4166516" y="2216316"/>
            <a:ext cx="2342790" cy="741223"/>
            <a:chOff x="2555131" y="3560323"/>
            <a:chExt cx="4708188" cy="1985835"/>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12" name="文本框 11">
            <a:extLst>
              <a:ext uri="{FF2B5EF4-FFF2-40B4-BE49-F238E27FC236}">
                <a16:creationId xmlns:a16="http://schemas.microsoft.com/office/drawing/2014/main" id="{089E181A-0FB3-4750-A8A6-3A2D704B132B}"/>
              </a:ext>
            </a:extLst>
          </p:cNvPr>
          <p:cNvSpPr txBox="1"/>
          <p:nvPr/>
        </p:nvSpPr>
        <p:spPr>
          <a:xfrm>
            <a:off x="9696040" y="3605868"/>
            <a:ext cx="2425633"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a:t>重复计算的</a:t>
            </a:r>
            <a:r>
              <a:rPr lang="zh-CN" altLang="en-US" b="1" dirty="0"/>
              <a:t>解决方案：</a:t>
            </a:r>
            <a:endParaRPr lang="en-US" altLang="zh-CN" b="1" dirty="0"/>
          </a:p>
          <a:p>
            <a:r>
              <a:rPr lang="zh-CN" altLang="en-US" dirty="0"/>
              <a:t>前向算法</a:t>
            </a:r>
            <a:endParaRPr lang="en-US" altLang="zh-CN" dirty="0"/>
          </a:p>
        </p:txBody>
      </p:sp>
      <p:grpSp>
        <p:nvGrpSpPr>
          <p:cNvPr id="42" name="组合 41">
            <a:extLst>
              <a:ext uri="{FF2B5EF4-FFF2-40B4-BE49-F238E27FC236}">
                <a16:creationId xmlns:a16="http://schemas.microsoft.com/office/drawing/2014/main" id="{38B9BE8E-C0C0-4A52-841E-3A937ED8556F}"/>
              </a:ext>
            </a:extLst>
          </p:cNvPr>
          <p:cNvGrpSpPr/>
          <p:nvPr/>
        </p:nvGrpSpPr>
        <p:grpSpPr>
          <a:xfrm>
            <a:off x="1003430" y="3805289"/>
            <a:ext cx="2342790" cy="741223"/>
            <a:chOff x="2555131" y="3560323"/>
            <a:chExt cx="4708188" cy="1985835"/>
          </a:xfrm>
        </p:grpSpPr>
        <p:sp>
          <p:nvSpPr>
            <p:cNvPr id="44" name="矩形 43">
              <a:extLst>
                <a:ext uri="{FF2B5EF4-FFF2-40B4-BE49-F238E27FC236}">
                  <a16:creationId xmlns:a16="http://schemas.microsoft.com/office/drawing/2014/main" id="{9F9CA2FA-889B-4D97-960F-722393983B9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45" name="矩形 44">
              <a:extLst>
                <a:ext uri="{FF2B5EF4-FFF2-40B4-BE49-F238E27FC236}">
                  <a16:creationId xmlns:a16="http://schemas.microsoft.com/office/drawing/2014/main" id="{2067F40D-58B0-446F-ABE7-F115D470877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46" name="矩形 45">
              <a:extLst>
                <a:ext uri="{FF2B5EF4-FFF2-40B4-BE49-F238E27FC236}">
                  <a16:creationId xmlns:a16="http://schemas.microsoft.com/office/drawing/2014/main" id="{0AB71A44-4CDA-4647-8B69-63BC9D927BB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47" name="矩形 46">
              <a:extLst>
                <a:ext uri="{FF2B5EF4-FFF2-40B4-BE49-F238E27FC236}">
                  <a16:creationId xmlns:a16="http://schemas.microsoft.com/office/drawing/2014/main" id="{60122ADE-2EE4-4BF1-985B-0FA8A67BCF1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49" name="矩形 48">
              <a:extLst>
                <a:ext uri="{FF2B5EF4-FFF2-40B4-BE49-F238E27FC236}">
                  <a16:creationId xmlns:a16="http://schemas.microsoft.com/office/drawing/2014/main" id="{4B47ED7D-1356-4881-B2A5-6A97D0427694}"/>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51" name="矩形 50">
              <a:extLst>
                <a:ext uri="{FF2B5EF4-FFF2-40B4-BE49-F238E27FC236}">
                  <a16:creationId xmlns:a16="http://schemas.microsoft.com/office/drawing/2014/main" id="{10DB04BA-3ECE-44AA-A792-E8A95BE3109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53" name="矩形 52">
              <a:extLst>
                <a:ext uri="{FF2B5EF4-FFF2-40B4-BE49-F238E27FC236}">
                  <a16:creationId xmlns:a16="http://schemas.microsoft.com/office/drawing/2014/main" id="{D5F7D465-0562-4B1F-9A54-484C97AD570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55" name="矩形 54">
              <a:extLst>
                <a:ext uri="{FF2B5EF4-FFF2-40B4-BE49-F238E27FC236}">
                  <a16:creationId xmlns:a16="http://schemas.microsoft.com/office/drawing/2014/main" id="{8C704989-6858-4FA6-B4EE-894CAB63659D}"/>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57" name="矩形 56">
              <a:extLst>
                <a:ext uri="{FF2B5EF4-FFF2-40B4-BE49-F238E27FC236}">
                  <a16:creationId xmlns:a16="http://schemas.microsoft.com/office/drawing/2014/main" id="{9E097C62-C06B-4A83-929D-03442F136DB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59" name="直接箭头连接符 58">
              <a:extLst>
                <a:ext uri="{FF2B5EF4-FFF2-40B4-BE49-F238E27FC236}">
                  <a16:creationId xmlns:a16="http://schemas.microsoft.com/office/drawing/2014/main" id="{7B13905A-A569-4E4B-A0AC-9EEA0CA62EE8}"/>
                </a:ext>
              </a:extLst>
            </p:cNvPr>
            <p:cNvCxnSpPr>
              <a:stCxn id="44" idx="3"/>
              <a:endCxn id="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直接箭头连接符 60">
              <a:extLst>
                <a:ext uri="{FF2B5EF4-FFF2-40B4-BE49-F238E27FC236}">
                  <a16:creationId xmlns:a16="http://schemas.microsoft.com/office/drawing/2014/main" id="{AA3B78F8-9B32-40D7-8498-F40E5BE6DAF0}"/>
                </a:ext>
              </a:extLst>
            </p:cNvPr>
            <p:cNvCxnSpPr>
              <a:stCxn id="45" idx="3"/>
              <a:endCxn id="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2C3A25CD-E81D-4DB3-B60D-114EACEEAA21}"/>
                </a:ext>
              </a:extLst>
            </p:cNvPr>
            <p:cNvCxnSpPr>
              <a:cxnSpLocks/>
              <a:stCxn id="47" idx="3"/>
              <a:endCxn id="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83">
              <a:extLst>
                <a:ext uri="{FF2B5EF4-FFF2-40B4-BE49-F238E27FC236}">
                  <a16:creationId xmlns:a16="http://schemas.microsoft.com/office/drawing/2014/main" id="{54562D1E-1CB1-4F10-9190-14ED38726C1D}"/>
                </a:ext>
              </a:extLst>
            </p:cNvPr>
            <p:cNvCxnSpPr>
              <a:stCxn id="49" idx="3"/>
              <a:endCxn id="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87" name="组合 86">
            <a:extLst>
              <a:ext uri="{FF2B5EF4-FFF2-40B4-BE49-F238E27FC236}">
                <a16:creationId xmlns:a16="http://schemas.microsoft.com/office/drawing/2014/main" id="{468F6C2A-8610-46C1-B8C2-7661038315E3}"/>
              </a:ext>
            </a:extLst>
          </p:cNvPr>
          <p:cNvGrpSpPr/>
          <p:nvPr/>
        </p:nvGrpSpPr>
        <p:grpSpPr>
          <a:xfrm>
            <a:off x="4047880" y="820999"/>
            <a:ext cx="2446404" cy="885353"/>
            <a:chOff x="2555131" y="3560323"/>
            <a:chExt cx="4708188" cy="1985835"/>
          </a:xfrm>
        </p:grpSpPr>
        <p:sp>
          <p:nvSpPr>
            <p:cNvPr id="88" name="矩形 87">
              <a:extLst>
                <a:ext uri="{FF2B5EF4-FFF2-40B4-BE49-F238E27FC236}">
                  <a16:creationId xmlns:a16="http://schemas.microsoft.com/office/drawing/2014/main" id="{230D29D3-046E-4030-9BEF-4BAACF25B6E3}"/>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89" name="矩形 88">
              <a:extLst>
                <a:ext uri="{FF2B5EF4-FFF2-40B4-BE49-F238E27FC236}">
                  <a16:creationId xmlns:a16="http://schemas.microsoft.com/office/drawing/2014/main" id="{03F50377-C62E-4B97-BAC0-3656D1B9BC4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0" name="矩形 89">
              <a:extLst>
                <a:ext uri="{FF2B5EF4-FFF2-40B4-BE49-F238E27FC236}">
                  <a16:creationId xmlns:a16="http://schemas.microsoft.com/office/drawing/2014/main" id="{255C609B-08C3-4BEF-903C-4F31688A63A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91" name="矩形 90">
              <a:extLst>
                <a:ext uri="{FF2B5EF4-FFF2-40B4-BE49-F238E27FC236}">
                  <a16:creationId xmlns:a16="http://schemas.microsoft.com/office/drawing/2014/main" id="{21D13B39-F44B-464A-BD51-68A122B26494}"/>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92" name="矩形 91">
              <a:extLst>
                <a:ext uri="{FF2B5EF4-FFF2-40B4-BE49-F238E27FC236}">
                  <a16:creationId xmlns:a16="http://schemas.microsoft.com/office/drawing/2014/main" id="{35F3D8E5-1511-4451-8653-E34771B88B3B}"/>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93" name="矩形 92">
              <a:extLst>
                <a:ext uri="{FF2B5EF4-FFF2-40B4-BE49-F238E27FC236}">
                  <a16:creationId xmlns:a16="http://schemas.microsoft.com/office/drawing/2014/main" id="{1F56A48D-3227-41BD-8869-AD65B2DB444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94" name="矩形 93">
              <a:extLst>
                <a:ext uri="{FF2B5EF4-FFF2-40B4-BE49-F238E27FC236}">
                  <a16:creationId xmlns:a16="http://schemas.microsoft.com/office/drawing/2014/main" id="{B6977E7F-2A70-4706-8623-19AC20549D01}"/>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95" name="矩形 94">
              <a:extLst>
                <a:ext uri="{FF2B5EF4-FFF2-40B4-BE49-F238E27FC236}">
                  <a16:creationId xmlns:a16="http://schemas.microsoft.com/office/drawing/2014/main" id="{F8398805-85B9-4A6B-A020-3F81BEC5ADA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96" name="矩形 95">
              <a:extLst>
                <a:ext uri="{FF2B5EF4-FFF2-40B4-BE49-F238E27FC236}">
                  <a16:creationId xmlns:a16="http://schemas.microsoft.com/office/drawing/2014/main" id="{E7ED5D8C-BD6E-43A0-8C5A-516D88DC122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97" name="直接箭头连接符 96">
              <a:extLst>
                <a:ext uri="{FF2B5EF4-FFF2-40B4-BE49-F238E27FC236}">
                  <a16:creationId xmlns:a16="http://schemas.microsoft.com/office/drawing/2014/main" id="{A53231FA-7120-4119-ACE9-B4BA564D4D7B}"/>
                </a:ext>
              </a:extLst>
            </p:cNvPr>
            <p:cNvCxnSpPr>
              <a:stCxn id="88" idx="3"/>
              <a:endCxn id="89"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直接箭头连接符 97">
              <a:extLst>
                <a:ext uri="{FF2B5EF4-FFF2-40B4-BE49-F238E27FC236}">
                  <a16:creationId xmlns:a16="http://schemas.microsoft.com/office/drawing/2014/main" id="{6F8569EB-C926-4343-A27A-493875FA2672}"/>
                </a:ext>
              </a:extLst>
            </p:cNvPr>
            <p:cNvCxnSpPr>
              <a:stCxn id="89" idx="3"/>
              <a:endCxn id="90"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直接箭头连接符 98">
              <a:extLst>
                <a:ext uri="{FF2B5EF4-FFF2-40B4-BE49-F238E27FC236}">
                  <a16:creationId xmlns:a16="http://schemas.microsoft.com/office/drawing/2014/main" id="{17475448-C0CC-4B0E-89C5-E501B18B8D17}"/>
                </a:ext>
              </a:extLst>
            </p:cNvPr>
            <p:cNvCxnSpPr>
              <a:cxnSpLocks/>
              <a:stCxn id="91" idx="3"/>
              <a:endCxn id="93"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a:extLst>
                <a:ext uri="{FF2B5EF4-FFF2-40B4-BE49-F238E27FC236}">
                  <a16:creationId xmlns:a16="http://schemas.microsoft.com/office/drawing/2014/main" id="{130BA4F8-70DA-405E-BAA9-438BD94D89D6}"/>
                </a:ext>
              </a:extLst>
            </p:cNvPr>
            <p:cNvCxnSpPr>
              <a:stCxn id="93" idx="3"/>
              <a:endCxn id="94"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直接箭头连接符 100">
              <a:extLst>
                <a:ext uri="{FF2B5EF4-FFF2-40B4-BE49-F238E27FC236}">
                  <a16:creationId xmlns:a16="http://schemas.microsoft.com/office/drawing/2014/main" id="{58F7D6B7-FB3C-4E9A-81ED-64F0904715E9}"/>
                </a:ext>
              </a:extLst>
            </p:cNvPr>
            <p:cNvCxnSpPr>
              <a:stCxn id="92" idx="3"/>
              <a:endCxn id="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a:extLst>
                <a:ext uri="{FF2B5EF4-FFF2-40B4-BE49-F238E27FC236}">
                  <a16:creationId xmlns:a16="http://schemas.microsoft.com/office/drawing/2014/main" id="{919A7515-9159-4A51-B2E6-B56274063A54}"/>
                </a:ext>
              </a:extLst>
            </p:cNvPr>
            <p:cNvCxnSpPr>
              <a:stCxn id="96" idx="3"/>
              <a:endCxn id="95"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直接箭头连接符 102">
              <a:extLst>
                <a:ext uri="{FF2B5EF4-FFF2-40B4-BE49-F238E27FC236}">
                  <a16:creationId xmlns:a16="http://schemas.microsoft.com/office/drawing/2014/main" id="{B3E3B201-7D24-4C70-9698-F81984B27E0D}"/>
                </a:ext>
              </a:extLst>
            </p:cNvPr>
            <p:cNvCxnSpPr>
              <a:stCxn id="88" idx="3"/>
              <a:endCxn id="93"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4" name="直接箭头连接符 103">
              <a:extLst>
                <a:ext uri="{FF2B5EF4-FFF2-40B4-BE49-F238E27FC236}">
                  <a16:creationId xmlns:a16="http://schemas.microsoft.com/office/drawing/2014/main" id="{2B41D215-EC97-4265-BF1D-BC21A05B83E3}"/>
                </a:ext>
              </a:extLst>
            </p:cNvPr>
            <p:cNvCxnSpPr>
              <a:stCxn id="93" idx="3"/>
              <a:endCxn id="95"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直接箭头连接符 104">
              <a:extLst>
                <a:ext uri="{FF2B5EF4-FFF2-40B4-BE49-F238E27FC236}">
                  <a16:creationId xmlns:a16="http://schemas.microsoft.com/office/drawing/2014/main" id="{608952DE-7C19-4EA4-BD2E-27182EF88285}"/>
                </a:ext>
              </a:extLst>
            </p:cNvPr>
            <p:cNvCxnSpPr>
              <a:stCxn id="89" idx="3"/>
              <a:endCxn id="94"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4D694F00-4F52-4E27-9055-1A313F90C31D}"/>
                </a:ext>
              </a:extLst>
            </p:cNvPr>
            <p:cNvCxnSpPr>
              <a:stCxn id="91" idx="3"/>
              <a:endCxn id="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4D5FA367-656C-4BDD-937C-259DA659E001}"/>
                </a:ext>
              </a:extLst>
            </p:cNvPr>
            <p:cNvCxnSpPr>
              <a:cxnSpLocks/>
              <a:stCxn id="91" idx="3"/>
              <a:endCxn id="89"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2CD48C64-5D09-4DAF-BAE0-7B4877A41456}"/>
                </a:ext>
              </a:extLst>
            </p:cNvPr>
            <p:cNvCxnSpPr>
              <a:stCxn id="92"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直接箭头连接符 108">
              <a:extLst>
                <a:ext uri="{FF2B5EF4-FFF2-40B4-BE49-F238E27FC236}">
                  <a16:creationId xmlns:a16="http://schemas.microsoft.com/office/drawing/2014/main" id="{B19904B9-DDA1-46EB-9BF5-D7125807054B}"/>
                </a:ext>
              </a:extLst>
            </p:cNvPr>
            <p:cNvCxnSpPr>
              <a:stCxn id="93" idx="3"/>
              <a:endCxn id="90"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0" name="直接箭头连接符 109">
              <a:extLst>
                <a:ext uri="{FF2B5EF4-FFF2-40B4-BE49-F238E27FC236}">
                  <a16:creationId xmlns:a16="http://schemas.microsoft.com/office/drawing/2014/main" id="{D947C847-50F2-414B-9935-D03FC740B629}"/>
                </a:ext>
              </a:extLst>
            </p:cNvPr>
            <p:cNvCxnSpPr>
              <a:stCxn id="96" idx="3"/>
              <a:endCxn id="94"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1" name="直接箭头连接符 110">
              <a:extLst>
                <a:ext uri="{FF2B5EF4-FFF2-40B4-BE49-F238E27FC236}">
                  <a16:creationId xmlns:a16="http://schemas.microsoft.com/office/drawing/2014/main" id="{E30E6F26-0A73-4BC5-9A0A-01EE135759C2}"/>
                </a:ext>
              </a:extLst>
            </p:cNvPr>
            <p:cNvCxnSpPr>
              <a:stCxn id="88" idx="3"/>
              <a:endCxn id="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直接箭头连接符 111">
              <a:extLst>
                <a:ext uri="{FF2B5EF4-FFF2-40B4-BE49-F238E27FC236}">
                  <a16:creationId xmlns:a16="http://schemas.microsoft.com/office/drawing/2014/main" id="{4F6B8690-C65F-45AC-BF47-9B10D988C08B}"/>
                </a:ext>
              </a:extLst>
            </p:cNvPr>
            <p:cNvCxnSpPr>
              <a:stCxn id="92" idx="3"/>
              <a:endCxn id="89"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3" name="直接箭头连接符 112">
              <a:extLst>
                <a:ext uri="{FF2B5EF4-FFF2-40B4-BE49-F238E27FC236}">
                  <a16:creationId xmlns:a16="http://schemas.microsoft.com/office/drawing/2014/main" id="{1082134C-1DE4-4C52-A9DD-99552ADD6F4E}"/>
                </a:ext>
              </a:extLst>
            </p:cNvPr>
            <p:cNvCxnSpPr>
              <a:stCxn id="89" idx="3"/>
              <a:endCxn id="95"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直接箭头连接符 113">
              <a:extLst>
                <a:ext uri="{FF2B5EF4-FFF2-40B4-BE49-F238E27FC236}">
                  <a16:creationId xmlns:a16="http://schemas.microsoft.com/office/drawing/2014/main" id="{9A7122E9-45BC-4D44-B5B6-A924F219F469}"/>
                </a:ext>
              </a:extLst>
            </p:cNvPr>
            <p:cNvCxnSpPr>
              <a:stCxn id="96" idx="3"/>
              <a:endCxn id="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15" name="组合 114">
            <a:extLst>
              <a:ext uri="{FF2B5EF4-FFF2-40B4-BE49-F238E27FC236}">
                <a16:creationId xmlns:a16="http://schemas.microsoft.com/office/drawing/2014/main" id="{E7D53A2E-2E50-4539-BC12-89C0C0870F6B}"/>
              </a:ext>
            </a:extLst>
          </p:cNvPr>
          <p:cNvGrpSpPr/>
          <p:nvPr/>
        </p:nvGrpSpPr>
        <p:grpSpPr>
          <a:xfrm>
            <a:off x="7118577" y="2194126"/>
            <a:ext cx="2342790" cy="741223"/>
            <a:chOff x="2555131" y="3560323"/>
            <a:chExt cx="4708188" cy="1985835"/>
          </a:xfrm>
        </p:grpSpPr>
        <p:sp>
          <p:nvSpPr>
            <p:cNvPr id="116" name="矩形 115">
              <a:extLst>
                <a:ext uri="{FF2B5EF4-FFF2-40B4-BE49-F238E27FC236}">
                  <a16:creationId xmlns:a16="http://schemas.microsoft.com/office/drawing/2014/main" id="{04CD2FB3-51C1-42A2-B3F0-913C1C9E8FA8}"/>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17" name="矩形 116">
              <a:extLst>
                <a:ext uri="{FF2B5EF4-FFF2-40B4-BE49-F238E27FC236}">
                  <a16:creationId xmlns:a16="http://schemas.microsoft.com/office/drawing/2014/main" id="{C31BD151-1918-4824-B013-5A509E45DA9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18" name="矩形 117">
              <a:extLst>
                <a:ext uri="{FF2B5EF4-FFF2-40B4-BE49-F238E27FC236}">
                  <a16:creationId xmlns:a16="http://schemas.microsoft.com/office/drawing/2014/main" id="{1372BD27-FC5B-46A8-9EE0-87061C3E1D48}"/>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9" name="矩形 118">
              <a:extLst>
                <a:ext uri="{FF2B5EF4-FFF2-40B4-BE49-F238E27FC236}">
                  <a16:creationId xmlns:a16="http://schemas.microsoft.com/office/drawing/2014/main" id="{0D4F7298-80AB-4731-AEC8-5598F3339C7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20" name="矩形 119">
              <a:extLst>
                <a:ext uri="{FF2B5EF4-FFF2-40B4-BE49-F238E27FC236}">
                  <a16:creationId xmlns:a16="http://schemas.microsoft.com/office/drawing/2014/main" id="{CF621DF8-8B98-4754-AFA0-939DDEE04740}"/>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21" name="矩形 120">
              <a:extLst>
                <a:ext uri="{FF2B5EF4-FFF2-40B4-BE49-F238E27FC236}">
                  <a16:creationId xmlns:a16="http://schemas.microsoft.com/office/drawing/2014/main" id="{243332F6-D40D-4A83-9C85-DBA06EC7C32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22" name="矩形 121">
              <a:extLst>
                <a:ext uri="{FF2B5EF4-FFF2-40B4-BE49-F238E27FC236}">
                  <a16:creationId xmlns:a16="http://schemas.microsoft.com/office/drawing/2014/main" id="{30E3C372-D10A-49FB-B3DB-E0C79B52A21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23" name="矩形 122">
              <a:extLst>
                <a:ext uri="{FF2B5EF4-FFF2-40B4-BE49-F238E27FC236}">
                  <a16:creationId xmlns:a16="http://schemas.microsoft.com/office/drawing/2014/main" id="{C56F1BAB-BEA7-42F0-906B-710926699488}"/>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24" name="矩形 123">
              <a:extLst>
                <a:ext uri="{FF2B5EF4-FFF2-40B4-BE49-F238E27FC236}">
                  <a16:creationId xmlns:a16="http://schemas.microsoft.com/office/drawing/2014/main" id="{69F0CBC3-C637-4F21-8872-74C23E59A88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25" name="直接箭头连接符 124">
              <a:extLst>
                <a:ext uri="{FF2B5EF4-FFF2-40B4-BE49-F238E27FC236}">
                  <a16:creationId xmlns:a16="http://schemas.microsoft.com/office/drawing/2014/main" id="{79F7B784-62C6-4AD3-B658-13D68E15141B}"/>
                </a:ext>
              </a:extLst>
            </p:cNvPr>
            <p:cNvCxnSpPr>
              <a:stCxn id="116" idx="3"/>
              <a:endCxn id="11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7" name="直接箭头连接符 126">
              <a:extLst>
                <a:ext uri="{FF2B5EF4-FFF2-40B4-BE49-F238E27FC236}">
                  <a16:creationId xmlns:a16="http://schemas.microsoft.com/office/drawing/2014/main" id="{B980A16A-59B0-49F2-9C29-6F78F6E9DE67}"/>
                </a:ext>
              </a:extLst>
            </p:cNvPr>
            <p:cNvCxnSpPr>
              <a:cxnSpLocks/>
              <a:stCxn id="119" idx="3"/>
              <a:endCxn id="12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9" name="直接箭头连接符 128">
              <a:extLst>
                <a:ext uri="{FF2B5EF4-FFF2-40B4-BE49-F238E27FC236}">
                  <a16:creationId xmlns:a16="http://schemas.microsoft.com/office/drawing/2014/main" id="{D832B409-7E64-46F4-B171-E387B699D0B7}"/>
                </a:ext>
              </a:extLst>
            </p:cNvPr>
            <p:cNvCxnSpPr>
              <a:stCxn id="120" idx="3"/>
              <a:endCxn id="12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0" name="直接箭头连接符 129">
              <a:extLst>
                <a:ext uri="{FF2B5EF4-FFF2-40B4-BE49-F238E27FC236}">
                  <a16:creationId xmlns:a16="http://schemas.microsoft.com/office/drawing/2014/main" id="{34074231-9760-48FD-9764-62CCA45100B4}"/>
                </a:ext>
              </a:extLst>
            </p:cNvPr>
            <p:cNvCxnSpPr>
              <a:stCxn id="124" idx="3"/>
              <a:endCxn id="123"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1" name="直接箭头连接符 130">
              <a:extLst>
                <a:ext uri="{FF2B5EF4-FFF2-40B4-BE49-F238E27FC236}">
                  <a16:creationId xmlns:a16="http://schemas.microsoft.com/office/drawing/2014/main" id="{28786378-6358-459C-94CB-C63C4FD03CE5}"/>
                </a:ext>
              </a:extLst>
            </p:cNvPr>
            <p:cNvCxnSpPr>
              <a:stCxn id="116" idx="3"/>
              <a:endCxn id="12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2" name="直接箭头连接符 131">
              <a:extLst>
                <a:ext uri="{FF2B5EF4-FFF2-40B4-BE49-F238E27FC236}">
                  <a16:creationId xmlns:a16="http://schemas.microsoft.com/office/drawing/2014/main" id="{30D66D4C-90C7-4A28-9FCA-69ECC8433803}"/>
                </a:ext>
              </a:extLst>
            </p:cNvPr>
            <p:cNvCxnSpPr>
              <a:stCxn id="121" idx="3"/>
              <a:endCxn id="123"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4" name="直接箭头连接符 133">
              <a:extLst>
                <a:ext uri="{FF2B5EF4-FFF2-40B4-BE49-F238E27FC236}">
                  <a16:creationId xmlns:a16="http://schemas.microsoft.com/office/drawing/2014/main" id="{597F7A2B-979A-4670-B77A-04DBCB94E1F9}"/>
                </a:ext>
              </a:extLst>
            </p:cNvPr>
            <p:cNvCxnSpPr>
              <a:stCxn id="119" idx="3"/>
              <a:endCxn id="12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直接箭头连接符 134">
              <a:extLst>
                <a:ext uri="{FF2B5EF4-FFF2-40B4-BE49-F238E27FC236}">
                  <a16:creationId xmlns:a16="http://schemas.microsoft.com/office/drawing/2014/main" id="{61B91DD2-831C-4FB7-A5A8-8A9B179BBB69}"/>
                </a:ext>
              </a:extLst>
            </p:cNvPr>
            <p:cNvCxnSpPr>
              <a:cxnSpLocks/>
              <a:stCxn id="119" idx="3"/>
              <a:endCxn id="11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6" name="直接箭头连接符 135">
              <a:extLst>
                <a:ext uri="{FF2B5EF4-FFF2-40B4-BE49-F238E27FC236}">
                  <a16:creationId xmlns:a16="http://schemas.microsoft.com/office/drawing/2014/main" id="{AF25A2E5-26B9-4061-8559-6C71AD7F2B97}"/>
                </a:ext>
              </a:extLst>
            </p:cNvPr>
            <p:cNvCxnSpPr>
              <a:stCxn id="12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直接箭头连接符 138">
              <a:extLst>
                <a:ext uri="{FF2B5EF4-FFF2-40B4-BE49-F238E27FC236}">
                  <a16:creationId xmlns:a16="http://schemas.microsoft.com/office/drawing/2014/main" id="{B3BF4132-8752-4D8C-85E6-F3A3E9C04216}"/>
                </a:ext>
              </a:extLst>
            </p:cNvPr>
            <p:cNvCxnSpPr>
              <a:stCxn id="116" idx="3"/>
              <a:endCxn id="12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0" name="直接箭头连接符 139">
              <a:extLst>
                <a:ext uri="{FF2B5EF4-FFF2-40B4-BE49-F238E27FC236}">
                  <a16:creationId xmlns:a16="http://schemas.microsoft.com/office/drawing/2014/main" id="{F7B25597-EA2E-496E-A26C-0DF71D26104E}"/>
                </a:ext>
              </a:extLst>
            </p:cNvPr>
            <p:cNvCxnSpPr>
              <a:stCxn id="120" idx="3"/>
              <a:endCxn id="11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1" name="直接箭头连接符 140">
              <a:extLst>
                <a:ext uri="{FF2B5EF4-FFF2-40B4-BE49-F238E27FC236}">
                  <a16:creationId xmlns:a16="http://schemas.microsoft.com/office/drawing/2014/main" id="{5AA9ED9D-A97B-4B61-AFCC-7AD0E9D8C843}"/>
                </a:ext>
              </a:extLst>
            </p:cNvPr>
            <p:cNvCxnSpPr>
              <a:stCxn id="117" idx="3"/>
              <a:endCxn id="123"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43" name="组合 142">
            <a:extLst>
              <a:ext uri="{FF2B5EF4-FFF2-40B4-BE49-F238E27FC236}">
                <a16:creationId xmlns:a16="http://schemas.microsoft.com/office/drawing/2014/main" id="{CFDDA417-2772-4FD2-B02B-D441C0FA7554}"/>
              </a:ext>
            </a:extLst>
          </p:cNvPr>
          <p:cNvGrpSpPr/>
          <p:nvPr/>
        </p:nvGrpSpPr>
        <p:grpSpPr>
          <a:xfrm>
            <a:off x="957730" y="2198543"/>
            <a:ext cx="2342790" cy="741223"/>
            <a:chOff x="2555131" y="3560323"/>
            <a:chExt cx="4708188" cy="1985835"/>
          </a:xfrm>
        </p:grpSpPr>
        <p:sp>
          <p:nvSpPr>
            <p:cNvPr id="144" name="矩形 143">
              <a:extLst>
                <a:ext uri="{FF2B5EF4-FFF2-40B4-BE49-F238E27FC236}">
                  <a16:creationId xmlns:a16="http://schemas.microsoft.com/office/drawing/2014/main" id="{F885E525-AECF-4BF1-A710-E0F25CCAB1A2}"/>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45" name="矩形 144">
              <a:extLst>
                <a:ext uri="{FF2B5EF4-FFF2-40B4-BE49-F238E27FC236}">
                  <a16:creationId xmlns:a16="http://schemas.microsoft.com/office/drawing/2014/main" id="{B2BC18E9-65E4-4D9B-9300-9D856B63EC4F}"/>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46" name="矩形 145">
              <a:extLst>
                <a:ext uri="{FF2B5EF4-FFF2-40B4-BE49-F238E27FC236}">
                  <a16:creationId xmlns:a16="http://schemas.microsoft.com/office/drawing/2014/main" id="{D9E58DC0-E754-414F-8417-A4B4C524FA9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47" name="矩形 146">
              <a:extLst>
                <a:ext uri="{FF2B5EF4-FFF2-40B4-BE49-F238E27FC236}">
                  <a16:creationId xmlns:a16="http://schemas.microsoft.com/office/drawing/2014/main" id="{0CE8E7C2-A5E5-454E-9D01-7D49C9B1E95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48" name="矩形 147">
              <a:extLst>
                <a:ext uri="{FF2B5EF4-FFF2-40B4-BE49-F238E27FC236}">
                  <a16:creationId xmlns:a16="http://schemas.microsoft.com/office/drawing/2014/main" id="{03ED9063-E716-4D7D-A62E-F33AFFD2EF0E}"/>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49" name="矩形 148">
              <a:extLst>
                <a:ext uri="{FF2B5EF4-FFF2-40B4-BE49-F238E27FC236}">
                  <a16:creationId xmlns:a16="http://schemas.microsoft.com/office/drawing/2014/main" id="{BECF3F28-A6BC-4DD2-B56C-C243784BD677}"/>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50" name="矩形 149">
              <a:extLst>
                <a:ext uri="{FF2B5EF4-FFF2-40B4-BE49-F238E27FC236}">
                  <a16:creationId xmlns:a16="http://schemas.microsoft.com/office/drawing/2014/main" id="{2384F510-050A-4ECF-8600-4F108D1C1C7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51" name="矩形 150">
              <a:extLst>
                <a:ext uri="{FF2B5EF4-FFF2-40B4-BE49-F238E27FC236}">
                  <a16:creationId xmlns:a16="http://schemas.microsoft.com/office/drawing/2014/main" id="{FCEF6557-5C7A-4352-B871-61058C12085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52" name="矩形 151">
              <a:extLst>
                <a:ext uri="{FF2B5EF4-FFF2-40B4-BE49-F238E27FC236}">
                  <a16:creationId xmlns:a16="http://schemas.microsoft.com/office/drawing/2014/main" id="{949F2893-5BBC-4C38-832F-92A8367AE29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53" name="直接箭头连接符 152">
              <a:extLst>
                <a:ext uri="{FF2B5EF4-FFF2-40B4-BE49-F238E27FC236}">
                  <a16:creationId xmlns:a16="http://schemas.microsoft.com/office/drawing/2014/main" id="{635DF273-ADEF-44A6-B016-82A39E6D4247}"/>
                </a:ext>
              </a:extLst>
            </p:cNvPr>
            <p:cNvCxnSpPr>
              <a:stCxn id="144" idx="3"/>
              <a:endCxn id="1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4" name="直接箭头连接符 153">
              <a:extLst>
                <a:ext uri="{FF2B5EF4-FFF2-40B4-BE49-F238E27FC236}">
                  <a16:creationId xmlns:a16="http://schemas.microsoft.com/office/drawing/2014/main" id="{6B6452FE-AE2D-4738-AEC3-9574EBBFB0D1}"/>
                </a:ext>
              </a:extLst>
            </p:cNvPr>
            <p:cNvCxnSpPr>
              <a:stCxn id="145" idx="3"/>
              <a:endCxn id="1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5" name="直接箭头连接符 154">
              <a:extLst>
                <a:ext uri="{FF2B5EF4-FFF2-40B4-BE49-F238E27FC236}">
                  <a16:creationId xmlns:a16="http://schemas.microsoft.com/office/drawing/2014/main" id="{37CC585F-32D0-4EC1-9459-C03EB4EB541C}"/>
                </a:ext>
              </a:extLst>
            </p:cNvPr>
            <p:cNvCxnSpPr>
              <a:cxnSpLocks/>
              <a:stCxn id="147" idx="3"/>
              <a:endCxn id="149"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6" name="直接箭头连接符 155">
              <a:extLst>
                <a:ext uri="{FF2B5EF4-FFF2-40B4-BE49-F238E27FC236}">
                  <a16:creationId xmlns:a16="http://schemas.microsoft.com/office/drawing/2014/main" id="{4B0AD83C-767D-42E2-A63F-3B6ACBDE7122}"/>
                </a:ext>
              </a:extLst>
            </p:cNvPr>
            <p:cNvCxnSpPr>
              <a:stCxn id="148" idx="3"/>
              <a:endCxn id="152"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7" name="直接箭头连接符 156">
              <a:extLst>
                <a:ext uri="{FF2B5EF4-FFF2-40B4-BE49-F238E27FC236}">
                  <a16:creationId xmlns:a16="http://schemas.microsoft.com/office/drawing/2014/main" id="{E3BBA9DF-D91A-4453-9728-8A7303A01615}"/>
                </a:ext>
              </a:extLst>
            </p:cNvPr>
            <p:cNvCxnSpPr>
              <a:stCxn id="144" idx="3"/>
              <a:endCxn id="149"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8" name="直接箭头连接符 157">
              <a:extLst>
                <a:ext uri="{FF2B5EF4-FFF2-40B4-BE49-F238E27FC236}">
                  <a16:creationId xmlns:a16="http://schemas.microsoft.com/office/drawing/2014/main" id="{1E3C27C9-048B-4822-9A37-38625D071CF3}"/>
                </a:ext>
              </a:extLst>
            </p:cNvPr>
            <p:cNvCxnSpPr>
              <a:stCxn id="147" idx="3"/>
              <a:endCxn id="152"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9" name="直接箭头连接符 158">
              <a:extLst>
                <a:ext uri="{FF2B5EF4-FFF2-40B4-BE49-F238E27FC236}">
                  <a16:creationId xmlns:a16="http://schemas.microsoft.com/office/drawing/2014/main" id="{02F7F22C-C6A3-4325-8329-3566A6903067}"/>
                </a:ext>
              </a:extLst>
            </p:cNvPr>
            <p:cNvCxnSpPr>
              <a:cxnSpLocks/>
              <a:stCxn id="147" idx="3"/>
              <a:endCxn id="1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0" name="直接箭头连接符 159">
              <a:extLst>
                <a:ext uri="{FF2B5EF4-FFF2-40B4-BE49-F238E27FC236}">
                  <a16:creationId xmlns:a16="http://schemas.microsoft.com/office/drawing/2014/main" id="{60866E4F-0E3A-4C89-9647-DEDAE78A7479}"/>
                </a:ext>
              </a:extLst>
            </p:cNvPr>
            <p:cNvCxnSpPr>
              <a:stCxn id="148"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1" name="直接箭头连接符 160">
              <a:extLst>
                <a:ext uri="{FF2B5EF4-FFF2-40B4-BE49-F238E27FC236}">
                  <a16:creationId xmlns:a16="http://schemas.microsoft.com/office/drawing/2014/main" id="{5016CCA8-ABB1-4D70-B52A-5554E9E54E0C}"/>
                </a:ext>
              </a:extLst>
            </p:cNvPr>
            <p:cNvCxnSpPr>
              <a:stCxn id="149" idx="3"/>
              <a:endCxn id="146"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直接箭头连接符 161">
              <a:extLst>
                <a:ext uri="{FF2B5EF4-FFF2-40B4-BE49-F238E27FC236}">
                  <a16:creationId xmlns:a16="http://schemas.microsoft.com/office/drawing/2014/main" id="{4F4B0ED4-BB99-4019-9CB1-973DAF9E166C}"/>
                </a:ext>
              </a:extLst>
            </p:cNvPr>
            <p:cNvCxnSpPr>
              <a:stCxn id="144" idx="3"/>
              <a:endCxn id="152"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3" name="直接箭头连接符 162">
              <a:extLst>
                <a:ext uri="{FF2B5EF4-FFF2-40B4-BE49-F238E27FC236}">
                  <a16:creationId xmlns:a16="http://schemas.microsoft.com/office/drawing/2014/main" id="{9BE3C323-2FC1-449E-9A9E-1EAC79F0417C}"/>
                </a:ext>
              </a:extLst>
            </p:cNvPr>
            <p:cNvCxnSpPr>
              <a:stCxn id="148" idx="3"/>
              <a:endCxn id="1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4" name="直接箭头连接符 163">
              <a:extLst>
                <a:ext uri="{FF2B5EF4-FFF2-40B4-BE49-F238E27FC236}">
                  <a16:creationId xmlns:a16="http://schemas.microsoft.com/office/drawing/2014/main" id="{A64564C2-5043-4C91-B729-8F693BF96C29}"/>
                </a:ext>
              </a:extLst>
            </p:cNvPr>
            <p:cNvCxnSpPr>
              <a:stCxn id="152" idx="3"/>
              <a:endCxn id="146"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65" name="组合 164">
            <a:extLst>
              <a:ext uri="{FF2B5EF4-FFF2-40B4-BE49-F238E27FC236}">
                <a16:creationId xmlns:a16="http://schemas.microsoft.com/office/drawing/2014/main" id="{C43A6381-A2AF-48AA-9B52-E66F4E21702E}"/>
              </a:ext>
            </a:extLst>
          </p:cNvPr>
          <p:cNvGrpSpPr/>
          <p:nvPr/>
        </p:nvGrpSpPr>
        <p:grpSpPr>
          <a:xfrm>
            <a:off x="973031" y="4835851"/>
            <a:ext cx="2342790" cy="741223"/>
            <a:chOff x="2555131" y="3560323"/>
            <a:chExt cx="4708188" cy="1985835"/>
          </a:xfrm>
        </p:grpSpPr>
        <p:sp>
          <p:nvSpPr>
            <p:cNvPr id="166" name="矩形 165">
              <a:extLst>
                <a:ext uri="{FF2B5EF4-FFF2-40B4-BE49-F238E27FC236}">
                  <a16:creationId xmlns:a16="http://schemas.microsoft.com/office/drawing/2014/main" id="{D2A02ED4-F6C4-448F-8562-1C386B68F30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67" name="矩形 166">
              <a:extLst>
                <a:ext uri="{FF2B5EF4-FFF2-40B4-BE49-F238E27FC236}">
                  <a16:creationId xmlns:a16="http://schemas.microsoft.com/office/drawing/2014/main" id="{DB6202A3-6A2D-49D3-9A54-96216BC6B714}"/>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68" name="矩形 167">
              <a:extLst>
                <a:ext uri="{FF2B5EF4-FFF2-40B4-BE49-F238E27FC236}">
                  <a16:creationId xmlns:a16="http://schemas.microsoft.com/office/drawing/2014/main" id="{41FE9597-21E6-44DE-88EC-48D3FB41A35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69" name="矩形 168">
              <a:extLst>
                <a:ext uri="{FF2B5EF4-FFF2-40B4-BE49-F238E27FC236}">
                  <a16:creationId xmlns:a16="http://schemas.microsoft.com/office/drawing/2014/main" id="{D372EBFC-9187-41AF-92EF-B275E91FBCD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70" name="矩形 169">
              <a:extLst>
                <a:ext uri="{FF2B5EF4-FFF2-40B4-BE49-F238E27FC236}">
                  <a16:creationId xmlns:a16="http://schemas.microsoft.com/office/drawing/2014/main" id="{8A6C3E49-2158-4E2C-8B72-4A4895FE464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1" name="矩形 170">
              <a:extLst>
                <a:ext uri="{FF2B5EF4-FFF2-40B4-BE49-F238E27FC236}">
                  <a16:creationId xmlns:a16="http://schemas.microsoft.com/office/drawing/2014/main" id="{7A2D38FA-A816-4FA7-8C39-C0F77FBC9F93}"/>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72" name="矩形 171">
              <a:extLst>
                <a:ext uri="{FF2B5EF4-FFF2-40B4-BE49-F238E27FC236}">
                  <a16:creationId xmlns:a16="http://schemas.microsoft.com/office/drawing/2014/main" id="{8090229C-6F46-466D-8AF8-D22907B559F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73" name="矩形 172">
              <a:extLst>
                <a:ext uri="{FF2B5EF4-FFF2-40B4-BE49-F238E27FC236}">
                  <a16:creationId xmlns:a16="http://schemas.microsoft.com/office/drawing/2014/main" id="{19652E17-9508-4D4A-AD02-0F147510B70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74" name="矩形 173">
              <a:extLst>
                <a:ext uri="{FF2B5EF4-FFF2-40B4-BE49-F238E27FC236}">
                  <a16:creationId xmlns:a16="http://schemas.microsoft.com/office/drawing/2014/main" id="{D2F23ECC-3E01-44A6-9B6A-45A77EFC29C5}"/>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77" name="直接箭头连接符 176">
              <a:extLst>
                <a:ext uri="{FF2B5EF4-FFF2-40B4-BE49-F238E27FC236}">
                  <a16:creationId xmlns:a16="http://schemas.microsoft.com/office/drawing/2014/main" id="{B94F064D-7782-469C-A232-D4EAEE58037B}"/>
                </a:ext>
              </a:extLst>
            </p:cNvPr>
            <p:cNvCxnSpPr>
              <a:cxnSpLocks/>
              <a:stCxn id="169" idx="3"/>
              <a:endCxn id="17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9" name="直接箭头连接符 178">
              <a:extLst>
                <a:ext uri="{FF2B5EF4-FFF2-40B4-BE49-F238E27FC236}">
                  <a16:creationId xmlns:a16="http://schemas.microsoft.com/office/drawing/2014/main" id="{270D583E-44E4-4883-B33F-D4B8EC5B4836}"/>
                </a:ext>
              </a:extLst>
            </p:cNvPr>
            <p:cNvCxnSpPr>
              <a:stCxn id="166" idx="3"/>
              <a:endCxn id="17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2" name="直接箭头连接符 181">
              <a:extLst>
                <a:ext uri="{FF2B5EF4-FFF2-40B4-BE49-F238E27FC236}">
                  <a16:creationId xmlns:a16="http://schemas.microsoft.com/office/drawing/2014/main" id="{D7620EE1-DB40-4BE7-89C4-579CCD5FE80E}"/>
                </a:ext>
              </a:extLst>
            </p:cNvPr>
            <p:cNvCxnSpPr>
              <a:stCxn id="17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3" name="直接箭头连接符 182">
              <a:extLst>
                <a:ext uri="{FF2B5EF4-FFF2-40B4-BE49-F238E27FC236}">
                  <a16:creationId xmlns:a16="http://schemas.microsoft.com/office/drawing/2014/main" id="{7E5FFA94-E5DA-4BBF-BD73-D71EA94C60C3}"/>
                </a:ext>
              </a:extLst>
            </p:cNvPr>
            <p:cNvCxnSpPr>
              <a:stCxn id="171" idx="3"/>
              <a:endCxn id="168"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87" name="组合 186">
            <a:extLst>
              <a:ext uri="{FF2B5EF4-FFF2-40B4-BE49-F238E27FC236}">
                <a16:creationId xmlns:a16="http://schemas.microsoft.com/office/drawing/2014/main" id="{6C80E4C2-B7F2-4BD5-89BF-4E5BDD2C204E}"/>
              </a:ext>
            </a:extLst>
          </p:cNvPr>
          <p:cNvGrpSpPr/>
          <p:nvPr/>
        </p:nvGrpSpPr>
        <p:grpSpPr>
          <a:xfrm>
            <a:off x="963351" y="5847510"/>
            <a:ext cx="2342790" cy="741223"/>
            <a:chOff x="2555131" y="3560323"/>
            <a:chExt cx="4708188" cy="1985835"/>
          </a:xfrm>
        </p:grpSpPr>
        <p:sp>
          <p:nvSpPr>
            <p:cNvPr id="188" name="矩形 187">
              <a:extLst>
                <a:ext uri="{FF2B5EF4-FFF2-40B4-BE49-F238E27FC236}">
                  <a16:creationId xmlns:a16="http://schemas.microsoft.com/office/drawing/2014/main" id="{49700095-4334-457F-B583-981432FEFA2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89" name="矩形 188">
              <a:extLst>
                <a:ext uri="{FF2B5EF4-FFF2-40B4-BE49-F238E27FC236}">
                  <a16:creationId xmlns:a16="http://schemas.microsoft.com/office/drawing/2014/main" id="{3D625033-DA4E-4A45-BBA3-D59239F0BD6E}"/>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90" name="矩形 189">
              <a:extLst>
                <a:ext uri="{FF2B5EF4-FFF2-40B4-BE49-F238E27FC236}">
                  <a16:creationId xmlns:a16="http://schemas.microsoft.com/office/drawing/2014/main" id="{93E081C8-7369-4E0F-BAB6-A820775E517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91" name="矩形 190">
              <a:extLst>
                <a:ext uri="{FF2B5EF4-FFF2-40B4-BE49-F238E27FC236}">
                  <a16:creationId xmlns:a16="http://schemas.microsoft.com/office/drawing/2014/main" id="{930A7FB5-B607-4776-AF84-8DDFF8893DDE}"/>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92" name="矩形 191">
              <a:extLst>
                <a:ext uri="{FF2B5EF4-FFF2-40B4-BE49-F238E27FC236}">
                  <a16:creationId xmlns:a16="http://schemas.microsoft.com/office/drawing/2014/main" id="{AB016018-16CF-4809-98D0-A4B73D4572F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93" name="矩形 192">
              <a:extLst>
                <a:ext uri="{FF2B5EF4-FFF2-40B4-BE49-F238E27FC236}">
                  <a16:creationId xmlns:a16="http://schemas.microsoft.com/office/drawing/2014/main" id="{13A0A96D-729C-49A9-8393-C12666B7ECA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4" name="矩形 193">
              <a:extLst>
                <a:ext uri="{FF2B5EF4-FFF2-40B4-BE49-F238E27FC236}">
                  <a16:creationId xmlns:a16="http://schemas.microsoft.com/office/drawing/2014/main" id="{ED414AAE-F1C5-4080-AECB-829F41997A5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95" name="矩形 194">
              <a:extLst>
                <a:ext uri="{FF2B5EF4-FFF2-40B4-BE49-F238E27FC236}">
                  <a16:creationId xmlns:a16="http://schemas.microsoft.com/office/drawing/2014/main" id="{0045C5C4-B16A-4293-8759-E29A63B2C2F6}"/>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96" name="矩形 195">
              <a:extLst>
                <a:ext uri="{FF2B5EF4-FFF2-40B4-BE49-F238E27FC236}">
                  <a16:creationId xmlns:a16="http://schemas.microsoft.com/office/drawing/2014/main" id="{0464A8A2-4F13-4263-8893-EED126459619}"/>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00" name="直接箭头连接符 199">
              <a:extLst>
                <a:ext uri="{FF2B5EF4-FFF2-40B4-BE49-F238E27FC236}">
                  <a16:creationId xmlns:a16="http://schemas.microsoft.com/office/drawing/2014/main" id="{B4C903CB-B32E-4160-87A4-0D9402759BC4}"/>
                </a:ext>
              </a:extLst>
            </p:cNvPr>
            <p:cNvCxnSpPr>
              <a:stCxn id="192" idx="3"/>
              <a:endCxn id="1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2" name="直接箭头连接符 201">
              <a:extLst>
                <a:ext uri="{FF2B5EF4-FFF2-40B4-BE49-F238E27FC236}">
                  <a16:creationId xmlns:a16="http://schemas.microsoft.com/office/drawing/2014/main" id="{1C656B83-9F55-4ACD-BE25-D1600A8E0045}"/>
                </a:ext>
              </a:extLst>
            </p:cNvPr>
            <p:cNvCxnSpPr>
              <a:stCxn id="191" idx="3"/>
              <a:endCxn id="1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6" name="直接箭头连接符 205">
              <a:extLst>
                <a:ext uri="{FF2B5EF4-FFF2-40B4-BE49-F238E27FC236}">
                  <a16:creationId xmlns:a16="http://schemas.microsoft.com/office/drawing/2014/main" id="{4C94D5B8-6F17-458C-BCC4-1A0DBCB9B5D6}"/>
                </a:ext>
              </a:extLst>
            </p:cNvPr>
            <p:cNvCxnSpPr>
              <a:stCxn id="188" idx="3"/>
              <a:endCxn id="1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8" name="直接箭头连接符 207">
              <a:extLst>
                <a:ext uri="{FF2B5EF4-FFF2-40B4-BE49-F238E27FC236}">
                  <a16:creationId xmlns:a16="http://schemas.microsoft.com/office/drawing/2014/main" id="{53CDFC46-A8A9-4B4A-8A95-C18F6B066B0F}"/>
                </a:ext>
              </a:extLst>
            </p:cNvPr>
            <p:cNvCxnSpPr>
              <a:stCxn id="196" idx="3"/>
              <a:endCxn id="1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09" name="组合 208">
            <a:extLst>
              <a:ext uri="{FF2B5EF4-FFF2-40B4-BE49-F238E27FC236}">
                <a16:creationId xmlns:a16="http://schemas.microsoft.com/office/drawing/2014/main" id="{DD06C168-6DA9-44BD-8F5F-0A7CCC1D42C8}"/>
              </a:ext>
            </a:extLst>
          </p:cNvPr>
          <p:cNvGrpSpPr/>
          <p:nvPr/>
        </p:nvGrpSpPr>
        <p:grpSpPr>
          <a:xfrm>
            <a:off x="4204994" y="5850355"/>
            <a:ext cx="2342790" cy="741223"/>
            <a:chOff x="2555131" y="3560323"/>
            <a:chExt cx="4708188" cy="1985835"/>
          </a:xfrm>
        </p:grpSpPr>
        <p:sp>
          <p:nvSpPr>
            <p:cNvPr id="210" name="矩形 209">
              <a:extLst>
                <a:ext uri="{FF2B5EF4-FFF2-40B4-BE49-F238E27FC236}">
                  <a16:creationId xmlns:a16="http://schemas.microsoft.com/office/drawing/2014/main" id="{4E804A61-7A40-4B44-9F81-EAB3FBAFBAD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11" name="矩形 210">
              <a:extLst>
                <a:ext uri="{FF2B5EF4-FFF2-40B4-BE49-F238E27FC236}">
                  <a16:creationId xmlns:a16="http://schemas.microsoft.com/office/drawing/2014/main" id="{127C87C8-DA0C-487A-BC33-40E1915AAF6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12" name="矩形 211">
              <a:extLst>
                <a:ext uri="{FF2B5EF4-FFF2-40B4-BE49-F238E27FC236}">
                  <a16:creationId xmlns:a16="http://schemas.microsoft.com/office/drawing/2014/main" id="{1FC645A9-A846-4EC6-BF93-A1441978FDAD}"/>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13" name="矩形 212">
              <a:extLst>
                <a:ext uri="{FF2B5EF4-FFF2-40B4-BE49-F238E27FC236}">
                  <a16:creationId xmlns:a16="http://schemas.microsoft.com/office/drawing/2014/main" id="{4D3EA481-2379-4C5A-94A7-7E1AA3B97FA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14" name="矩形 213">
              <a:extLst>
                <a:ext uri="{FF2B5EF4-FFF2-40B4-BE49-F238E27FC236}">
                  <a16:creationId xmlns:a16="http://schemas.microsoft.com/office/drawing/2014/main" id="{FEB93950-BBDC-47A5-9205-4042EAA3592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15" name="矩形 214">
              <a:extLst>
                <a:ext uri="{FF2B5EF4-FFF2-40B4-BE49-F238E27FC236}">
                  <a16:creationId xmlns:a16="http://schemas.microsoft.com/office/drawing/2014/main" id="{2F1E9832-BB6A-46AF-9C25-9612BFC0812A}"/>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16" name="矩形 215">
              <a:extLst>
                <a:ext uri="{FF2B5EF4-FFF2-40B4-BE49-F238E27FC236}">
                  <a16:creationId xmlns:a16="http://schemas.microsoft.com/office/drawing/2014/main" id="{4DA2C61F-A71E-4A22-AECC-E2DFD0AF5BCC}"/>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7" name="矩形 216">
              <a:extLst>
                <a:ext uri="{FF2B5EF4-FFF2-40B4-BE49-F238E27FC236}">
                  <a16:creationId xmlns:a16="http://schemas.microsoft.com/office/drawing/2014/main" id="{25DF5EBF-8A2B-4A6A-A55B-5756827D56D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18" name="矩形 217">
              <a:extLst>
                <a:ext uri="{FF2B5EF4-FFF2-40B4-BE49-F238E27FC236}">
                  <a16:creationId xmlns:a16="http://schemas.microsoft.com/office/drawing/2014/main" id="{29CE1D27-F42E-4D29-B7CB-13C722AE9428}"/>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22" name="直接箭头连接符 221">
              <a:extLst>
                <a:ext uri="{FF2B5EF4-FFF2-40B4-BE49-F238E27FC236}">
                  <a16:creationId xmlns:a16="http://schemas.microsoft.com/office/drawing/2014/main" id="{AE06CE68-71CD-42DB-AE1E-BC89F8A4CC8B}"/>
                </a:ext>
              </a:extLst>
            </p:cNvPr>
            <p:cNvCxnSpPr>
              <a:stCxn id="214" idx="3"/>
              <a:endCxn id="218"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 name="直接箭头连接符 224">
              <a:extLst>
                <a:ext uri="{FF2B5EF4-FFF2-40B4-BE49-F238E27FC236}">
                  <a16:creationId xmlns:a16="http://schemas.microsoft.com/office/drawing/2014/main" id="{64326335-0580-4BEA-BD06-793C65CE677A}"/>
                </a:ext>
              </a:extLst>
            </p:cNvPr>
            <p:cNvCxnSpPr>
              <a:stCxn id="213" idx="3"/>
              <a:endCxn id="218"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8" name="直接箭头连接符 227">
              <a:extLst>
                <a:ext uri="{FF2B5EF4-FFF2-40B4-BE49-F238E27FC236}">
                  <a16:creationId xmlns:a16="http://schemas.microsoft.com/office/drawing/2014/main" id="{5A1263D4-D4A1-4CB1-9E57-5928EBA468E3}"/>
                </a:ext>
              </a:extLst>
            </p:cNvPr>
            <p:cNvCxnSpPr>
              <a:stCxn id="218" idx="3"/>
              <a:endCxn id="216"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9" name="直接箭头连接符 228">
              <a:extLst>
                <a:ext uri="{FF2B5EF4-FFF2-40B4-BE49-F238E27FC236}">
                  <a16:creationId xmlns:a16="http://schemas.microsoft.com/office/drawing/2014/main" id="{5DBDC85D-202C-47AB-9D9C-5FDE5F57706B}"/>
                </a:ext>
              </a:extLst>
            </p:cNvPr>
            <p:cNvCxnSpPr>
              <a:stCxn id="210" idx="3"/>
              <a:endCxn id="218"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31" name="组合 230">
            <a:extLst>
              <a:ext uri="{FF2B5EF4-FFF2-40B4-BE49-F238E27FC236}">
                <a16:creationId xmlns:a16="http://schemas.microsoft.com/office/drawing/2014/main" id="{14FE62AD-3D94-4136-802D-74B7DEBBCE1C}"/>
              </a:ext>
            </a:extLst>
          </p:cNvPr>
          <p:cNvGrpSpPr/>
          <p:nvPr/>
        </p:nvGrpSpPr>
        <p:grpSpPr>
          <a:xfrm>
            <a:off x="4182708" y="4843733"/>
            <a:ext cx="2342790" cy="741223"/>
            <a:chOff x="2555131" y="3560323"/>
            <a:chExt cx="4708188" cy="1985835"/>
          </a:xfrm>
        </p:grpSpPr>
        <p:sp>
          <p:nvSpPr>
            <p:cNvPr id="232" name="矩形 231">
              <a:extLst>
                <a:ext uri="{FF2B5EF4-FFF2-40B4-BE49-F238E27FC236}">
                  <a16:creationId xmlns:a16="http://schemas.microsoft.com/office/drawing/2014/main" id="{39F96823-49B2-4216-8970-475F8000B8D7}"/>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33" name="矩形 232">
              <a:extLst>
                <a:ext uri="{FF2B5EF4-FFF2-40B4-BE49-F238E27FC236}">
                  <a16:creationId xmlns:a16="http://schemas.microsoft.com/office/drawing/2014/main" id="{A6E0CBFB-DFD4-4D86-9402-DD5245A41B8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34" name="矩形 233">
              <a:extLst>
                <a:ext uri="{FF2B5EF4-FFF2-40B4-BE49-F238E27FC236}">
                  <a16:creationId xmlns:a16="http://schemas.microsoft.com/office/drawing/2014/main" id="{BAFB9765-7996-4166-946E-C0F7F898ACF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35" name="矩形 234">
              <a:extLst>
                <a:ext uri="{FF2B5EF4-FFF2-40B4-BE49-F238E27FC236}">
                  <a16:creationId xmlns:a16="http://schemas.microsoft.com/office/drawing/2014/main" id="{B148F6C5-AAD5-45D4-BF81-C1093BE6C83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36" name="矩形 235">
              <a:extLst>
                <a:ext uri="{FF2B5EF4-FFF2-40B4-BE49-F238E27FC236}">
                  <a16:creationId xmlns:a16="http://schemas.microsoft.com/office/drawing/2014/main" id="{3D34E566-3819-44D2-9517-ED3C55D194C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37" name="矩形 236">
              <a:extLst>
                <a:ext uri="{FF2B5EF4-FFF2-40B4-BE49-F238E27FC236}">
                  <a16:creationId xmlns:a16="http://schemas.microsoft.com/office/drawing/2014/main" id="{30599EF6-17E5-46CD-8283-FB5A313AAD0F}"/>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38" name="矩形 237">
              <a:extLst>
                <a:ext uri="{FF2B5EF4-FFF2-40B4-BE49-F238E27FC236}">
                  <a16:creationId xmlns:a16="http://schemas.microsoft.com/office/drawing/2014/main" id="{A2AEA47B-1BB6-4B28-80EC-308C27152CB2}"/>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39" name="矩形 238">
              <a:extLst>
                <a:ext uri="{FF2B5EF4-FFF2-40B4-BE49-F238E27FC236}">
                  <a16:creationId xmlns:a16="http://schemas.microsoft.com/office/drawing/2014/main" id="{78448CE5-8748-4970-ADE5-48766EB87F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40" name="矩形 239">
              <a:extLst>
                <a:ext uri="{FF2B5EF4-FFF2-40B4-BE49-F238E27FC236}">
                  <a16:creationId xmlns:a16="http://schemas.microsoft.com/office/drawing/2014/main" id="{799ECBAE-863D-4C64-9292-10E44AA3A6D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42" name="直接箭头连接符 241">
              <a:extLst>
                <a:ext uri="{FF2B5EF4-FFF2-40B4-BE49-F238E27FC236}">
                  <a16:creationId xmlns:a16="http://schemas.microsoft.com/office/drawing/2014/main" id="{2169C2D6-CB26-4D6C-8AC8-1F101410D2D9}"/>
                </a:ext>
              </a:extLst>
            </p:cNvPr>
            <p:cNvCxnSpPr>
              <a:cxnSpLocks/>
              <a:stCxn id="235" idx="3"/>
              <a:endCxn id="23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3" name="直接箭头连接符 242">
              <a:extLst>
                <a:ext uri="{FF2B5EF4-FFF2-40B4-BE49-F238E27FC236}">
                  <a16:creationId xmlns:a16="http://schemas.microsoft.com/office/drawing/2014/main" id="{006356EE-5A31-40F3-A197-44C4874AD8C8}"/>
                </a:ext>
              </a:extLst>
            </p:cNvPr>
            <p:cNvCxnSpPr>
              <a:stCxn id="237" idx="3"/>
              <a:endCxn id="238"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5" name="直接箭头连接符 244">
              <a:extLst>
                <a:ext uri="{FF2B5EF4-FFF2-40B4-BE49-F238E27FC236}">
                  <a16:creationId xmlns:a16="http://schemas.microsoft.com/office/drawing/2014/main" id="{C31C1C82-1616-4867-8309-04E7CC697DD1}"/>
                </a:ext>
              </a:extLst>
            </p:cNvPr>
            <p:cNvCxnSpPr>
              <a:stCxn id="232" idx="3"/>
              <a:endCxn id="23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9" name="直接箭头连接符 248">
              <a:extLst>
                <a:ext uri="{FF2B5EF4-FFF2-40B4-BE49-F238E27FC236}">
                  <a16:creationId xmlns:a16="http://schemas.microsoft.com/office/drawing/2014/main" id="{4AE8BF4A-F088-4A64-A4E0-7A8D4BA90912}"/>
                </a:ext>
              </a:extLst>
            </p:cNvPr>
            <p:cNvCxnSpPr>
              <a:stCxn id="236"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53" name="组合 252">
            <a:extLst>
              <a:ext uri="{FF2B5EF4-FFF2-40B4-BE49-F238E27FC236}">
                <a16:creationId xmlns:a16="http://schemas.microsoft.com/office/drawing/2014/main" id="{1717DD11-7FDD-4CFC-8592-21809D1B03EE}"/>
              </a:ext>
            </a:extLst>
          </p:cNvPr>
          <p:cNvGrpSpPr/>
          <p:nvPr/>
        </p:nvGrpSpPr>
        <p:grpSpPr>
          <a:xfrm>
            <a:off x="4163347" y="3820539"/>
            <a:ext cx="2342790" cy="741223"/>
            <a:chOff x="2555131" y="3560323"/>
            <a:chExt cx="4708188" cy="1985835"/>
          </a:xfrm>
        </p:grpSpPr>
        <p:sp>
          <p:nvSpPr>
            <p:cNvPr id="254" name="矩形 253">
              <a:extLst>
                <a:ext uri="{FF2B5EF4-FFF2-40B4-BE49-F238E27FC236}">
                  <a16:creationId xmlns:a16="http://schemas.microsoft.com/office/drawing/2014/main" id="{3C5A135B-3507-423A-B871-3FAFAFCAD265}"/>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55" name="矩形 254">
              <a:extLst>
                <a:ext uri="{FF2B5EF4-FFF2-40B4-BE49-F238E27FC236}">
                  <a16:creationId xmlns:a16="http://schemas.microsoft.com/office/drawing/2014/main" id="{B385DC22-696B-43D0-A200-C8C5512A467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56" name="矩形 255">
              <a:extLst>
                <a:ext uri="{FF2B5EF4-FFF2-40B4-BE49-F238E27FC236}">
                  <a16:creationId xmlns:a16="http://schemas.microsoft.com/office/drawing/2014/main" id="{63E257EE-325F-4A64-81FD-87B3249B630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57" name="矩形 256">
              <a:extLst>
                <a:ext uri="{FF2B5EF4-FFF2-40B4-BE49-F238E27FC236}">
                  <a16:creationId xmlns:a16="http://schemas.microsoft.com/office/drawing/2014/main" id="{85092C73-F204-482F-9C04-98E2A1ADA5D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58" name="矩形 257">
              <a:extLst>
                <a:ext uri="{FF2B5EF4-FFF2-40B4-BE49-F238E27FC236}">
                  <a16:creationId xmlns:a16="http://schemas.microsoft.com/office/drawing/2014/main" id="{3387A16E-1410-47D0-8572-7776E1C6BDD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59" name="矩形 258">
              <a:extLst>
                <a:ext uri="{FF2B5EF4-FFF2-40B4-BE49-F238E27FC236}">
                  <a16:creationId xmlns:a16="http://schemas.microsoft.com/office/drawing/2014/main" id="{458EEDEA-FA0B-46E6-8158-7BCBF62BE9DE}"/>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60" name="矩形 259">
              <a:extLst>
                <a:ext uri="{FF2B5EF4-FFF2-40B4-BE49-F238E27FC236}">
                  <a16:creationId xmlns:a16="http://schemas.microsoft.com/office/drawing/2014/main" id="{661D4194-EB0F-44DA-AAEF-F0C54EB4790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61" name="矩形 260">
              <a:extLst>
                <a:ext uri="{FF2B5EF4-FFF2-40B4-BE49-F238E27FC236}">
                  <a16:creationId xmlns:a16="http://schemas.microsoft.com/office/drawing/2014/main" id="{6ED21AF9-F853-429A-9AC4-D80DD19752F0}"/>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62" name="矩形 261">
              <a:extLst>
                <a:ext uri="{FF2B5EF4-FFF2-40B4-BE49-F238E27FC236}">
                  <a16:creationId xmlns:a16="http://schemas.microsoft.com/office/drawing/2014/main" id="{73E62200-D429-41F3-B959-77350FDA8004}"/>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63" name="直接箭头连接符 262">
              <a:extLst>
                <a:ext uri="{FF2B5EF4-FFF2-40B4-BE49-F238E27FC236}">
                  <a16:creationId xmlns:a16="http://schemas.microsoft.com/office/drawing/2014/main" id="{4B27CA60-DC84-454E-BB13-7446A300B005}"/>
                </a:ext>
              </a:extLst>
            </p:cNvPr>
            <p:cNvCxnSpPr>
              <a:stCxn id="254" idx="3"/>
              <a:endCxn id="25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8" name="直接箭头连接符 267">
              <a:extLst>
                <a:ext uri="{FF2B5EF4-FFF2-40B4-BE49-F238E27FC236}">
                  <a16:creationId xmlns:a16="http://schemas.microsoft.com/office/drawing/2014/main" id="{E4BBA0EC-932E-4B6A-96DB-CF9E1DEA7492}"/>
                </a:ext>
              </a:extLst>
            </p:cNvPr>
            <p:cNvCxnSpPr>
              <a:stCxn id="255" idx="3"/>
              <a:endCxn id="260"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直接箭头连接符 269">
              <a:extLst>
                <a:ext uri="{FF2B5EF4-FFF2-40B4-BE49-F238E27FC236}">
                  <a16:creationId xmlns:a16="http://schemas.microsoft.com/office/drawing/2014/main" id="{DE47617D-4D98-4957-AB33-584C7FB616D3}"/>
                </a:ext>
              </a:extLst>
            </p:cNvPr>
            <p:cNvCxnSpPr>
              <a:cxnSpLocks/>
              <a:stCxn id="257" idx="3"/>
              <a:endCxn id="25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4" name="直接箭头连接符 273">
              <a:extLst>
                <a:ext uri="{FF2B5EF4-FFF2-40B4-BE49-F238E27FC236}">
                  <a16:creationId xmlns:a16="http://schemas.microsoft.com/office/drawing/2014/main" id="{1F213DB8-2FEA-48D5-B8BF-AFDA0B71FC48}"/>
                </a:ext>
              </a:extLst>
            </p:cNvPr>
            <p:cNvCxnSpPr>
              <a:stCxn id="258" idx="3"/>
              <a:endCxn id="25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cxnSp>
        <p:nvCxnSpPr>
          <p:cNvPr id="8" name="直接连接符 7">
            <a:extLst>
              <a:ext uri="{FF2B5EF4-FFF2-40B4-BE49-F238E27FC236}">
                <a16:creationId xmlns:a16="http://schemas.microsoft.com/office/drawing/2014/main" id="{3D979D34-834E-483E-93E8-2CB5C6228649}"/>
              </a:ext>
            </a:extLst>
          </p:cNvPr>
          <p:cNvCxnSpPr/>
          <p:nvPr/>
        </p:nvCxnSpPr>
        <p:spPr>
          <a:xfrm>
            <a:off x="680321" y="3320374"/>
            <a:ext cx="9047339"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a:extLst>
              <a:ext uri="{FF2B5EF4-FFF2-40B4-BE49-F238E27FC236}">
                <a16:creationId xmlns:a16="http://schemas.microsoft.com/office/drawing/2014/main" id="{3AE29F36-CFAA-43F1-B5F3-9FDF6221A1CE}"/>
              </a:ext>
            </a:extLst>
          </p:cNvPr>
          <p:cNvCxnSpPr>
            <a:cxnSpLocks/>
          </p:cNvCxnSpPr>
          <p:nvPr/>
        </p:nvCxnSpPr>
        <p:spPr>
          <a:xfrm flipH="1">
            <a:off x="3646856" y="2200964"/>
            <a:ext cx="23714" cy="4439785"/>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a:extLst>
              <a:ext uri="{FF2B5EF4-FFF2-40B4-BE49-F238E27FC236}">
                <a16:creationId xmlns:a16="http://schemas.microsoft.com/office/drawing/2014/main" id="{8FE01555-B600-4A14-8A42-ED4D8FA9C965}"/>
              </a:ext>
            </a:extLst>
          </p:cNvPr>
          <p:cNvCxnSpPr>
            <a:cxnSpLocks/>
          </p:cNvCxnSpPr>
          <p:nvPr/>
        </p:nvCxnSpPr>
        <p:spPr>
          <a:xfrm>
            <a:off x="6870153" y="2216316"/>
            <a:ext cx="39989" cy="4457101"/>
          </a:xfrm>
          <a:prstGeom prst="line">
            <a:avLst/>
          </a:prstGeom>
        </p:spPr>
        <p:style>
          <a:lnRef idx="3">
            <a:schemeClr val="accent3"/>
          </a:lnRef>
          <a:fillRef idx="0">
            <a:schemeClr val="accent3"/>
          </a:fillRef>
          <a:effectRef idx="2">
            <a:schemeClr val="accent3"/>
          </a:effectRef>
          <a:fontRef idx="minor">
            <a:schemeClr val="tx1"/>
          </a:fontRef>
        </p:style>
      </p:cxnSp>
      <p:grpSp>
        <p:nvGrpSpPr>
          <p:cNvPr id="275" name="组合 274">
            <a:extLst>
              <a:ext uri="{FF2B5EF4-FFF2-40B4-BE49-F238E27FC236}">
                <a16:creationId xmlns:a16="http://schemas.microsoft.com/office/drawing/2014/main" id="{4DD4787F-FF0F-46BA-815F-36DCFDF7D8FF}"/>
              </a:ext>
            </a:extLst>
          </p:cNvPr>
          <p:cNvGrpSpPr/>
          <p:nvPr/>
        </p:nvGrpSpPr>
        <p:grpSpPr>
          <a:xfrm>
            <a:off x="7235161" y="5199370"/>
            <a:ext cx="2342790" cy="1376628"/>
            <a:chOff x="2555131" y="1857988"/>
            <a:chExt cx="4708188" cy="3688170"/>
          </a:xfrm>
        </p:grpSpPr>
        <p:sp>
          <p:nvSpPr>
            <p:cNvPr id="276" name="矩形 275">
              <a:extLst>
                <a:ext uri="{FF2B5EF4-FFF2-40B4-BE49-F238E27FC236}">
                  <a16:creationId xmlns:a16="http://schemas.microsoft.com/office/drawing/2014/main" id="{A4246272-7035-46ED-A6A2-5C19EB1A5E39}"/>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77" name="矩形 276">
              <a:extLst>
                <a:ext uri="{FF2B5EF4-FFF2-40B4-BE49-F238E27FC236}">
                  <a16:creationId xmlns:a16="http://schemas.microsoft.com/office/drawing/2014/main" id="{888FCA69-2454-41B8-822D-888EE555F14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78" name="矩形 277">
              <a:extLst>
                <a:ext uri="{FF2B5EF4-FFF2-40B4-BE49-F238E27FC236}">
                  <a16:creationId xmlns:a16="http://schemas.microsoft.com/office/drawing/2014/main" id="{B99BB782-357B-4AFB-B53E-D30C444DC4A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79" name="矩形 278">
              <a:extLst>
                <a:ext uri="{FF2B5EF4-FFF2-40B4-BE49-F238E27FC236}">
                  <a16:creationId xmlns:a16="http://schemas.microsoft.com/office/drawing/2014/main" id="{0D551EC9-3B74-4605-8003-EFC5662037D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80" name="矩形 279">
              <a:extLst>
                <a:ext uri="{FF2B5EF4-FFF2-40B4-BE49-F238E27FC236}">
                  <a16:creationId xmlns:a16="http://schemas.microsoft.com/office/drawing/2014/main" id="{079AAB02-57D9-429B-9212-7E0ACB16BC1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81" name="矩形 280">
              <a:extLst>
                <a:ext uri="{FF2B5EF4-FFF2-40B4-BE49-F238E27FC236}">
                  <a16:creationId xmlns:a16="http://schemas.microsoft.com/office/drawing/2014/main" id="{170EBE05-DB39-4686-8A3A-D7EFD053091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82" name="矩形 281">
              <a:extLst>
                <a:ext uri="{FF2B5EF4-FFF2-40B4-BE49-F238E27FC236}">
                  <a16:creationId xmlns:a16="http://schemas.microsoft.com/office/drawing/2014/main" id="{9D823F86-41D3-4144-BAD4-3AC68FBF14F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83" name="矩形 282">
              <a:extLst>
                <a:ext uri="{FF2B5EF4-FFF2-40B4-BE49-F238E27FC236}">
                  <a16:creationId xmlns:a16="http://schemas.microsoft.com/office/drawing/2014/main" id="{A667DF38-7E12-412F-9A14-1821C2499D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84" name="矩形 283">
              <a:extLst>
                <a:ext uri="{FF2B5EF4-FFF2-40B4-BE49-F238E27FC236}">
                  <a16:creationId xmlns:a16="http://schemas.microsoft.com/office/drawing/2014/main" id="{E3031B42-1C66-4E87-8F42-D3DF4B8CF63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85" name="直接箭头连接符 284">
              <a:extLst>
                <a:ext uri="{FF2B5EF4-FFF2-40B4-BE49-F238E27FC236}">
                  <a16:creationId xmlns:a16="http://schemas.microsoft.com/office/drawing/2014/main" id="{0AF079EB-17BF-4259-B159-EC1FDEFF4B2B}"/>
                </a:ext>
              </a:extLst>
            </p:cNvPr>
            <p:cNvCxnSpPr>
              <a:stCxn id="280" idx="3"/>
              <a:endCxn id="28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6" name="直接箭头连接符 285">
              <a:extLst>
                <a:ext uri="{FF2B5EF4-FFF2-40B4-BE49-F238E27FC236}">
                  <a16:creationId xmlns:a16="http://schemas.microsoft.com/office/drawing/2014/main" id="{4496767E-EE7B-4DD9-80C1-AF38CA64B8D5}"/>
                </a:ext>
              </a:extLst>
            </p:cNvPr>
            <p:cNvCxnSpPr>
              <a:stCxn id="279" idx="3"/>
              <a:endCxn id="28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a:extLst>
                <a:ext uri="{FF2B5EF4-FFF2-40B4-BE49-F238E27FC236}">
                  <a16:creationId xmlns:a16="http://schemas.microsoft.com/office/drawing/2014/main" id="{3A627346-8377-4003-8B1C-9095841B8ACD}"/>
                </a:ext>
              </a:extLst>
            </p:cNvPr>
            <p:cNvCxnSpPr>
              <a:cxnSpLocks/>
              <a:stCxn id="295" idx="3"/>
              <a:endCxn id="297" idx="1"/>
            </p:cNvCxnSpPr>
            <p:nvPr/>
          </p:nvCxnSpPr>
          <p:spPr>
            <a:xfrm>
              <a:off x="5282726" y="1857988"/>
              <a:ext cx="1177048" cy="7879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a:extLst>
                <a:ext uri="{FF2B5EF4-FFF2-40B4-BE49-F238E27FC236}">
                  <a16:creationId xmlns:a16="http://schemas.microsoft.com/office/drawing/2014/main" id="{83EF6F13-8A61-41BF-86B1-98F69B7CEDC0}"/>
                </a:ext>
              </a:extLst>
            </p:cNvPr>
            <p:cNvCxnSpPr>
              <a:stCxn id="276" idx="3"/>
              <a:endCxn id="28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36" name="组合 35">
            <a:extLst>
              <a:ext uri="{FF2B5EF4-FFF2-40B4-BE49-F238E27FC236}">
                <a16:creationId xmlns:a16="http://schemas.microsoft.com/office/drawing/2014/main" id="{60073F1F-88AC-41C7-928E-96E06670ED3D}"/>
              </a:ext>
            </a:extLst>
          </p:cNvPr>
          <p:cNvGrpSpPr/>
          <p:nvPr/>
        </p:nvGrpSpPr>
        <p:grpSpPr>
          <a:xfrm>
            <a:off x="7193514" y="3804959"/>
            <a:ext cx="2362151" cy="2697211"/>
            <a:chOff x="7193514" y="3804959"/>
            <a:chExt cx="2362151" cy="2697211"/>
          </a:xfrm>
        </p:grpSpPr>
        <p:grpSp>
          <p:nvGrpSpPr>
            <p:cNvPr id="289" name="组合 288">
              <a:extLst>
                <a:ext uri="{FF2B5EF4-FFF2-40B4-BE49-F238E27FC236}">
                  <a16:creationId xmlns:a16="http://schemas.microsoft.com/office/drawing/2014/main" id="{8312B1D0-C629-4056-88D5-F5FE9B5EF201}"/>
                </a:ext>
              </a:extLst>
            </p:cNvPr>
            <p:cNvGrpSpPr/>
            <p:nvPr/>
          </p:nvGrpSpPr>
          <p:grpSpPr>
            <a:xfrm>
              <a:off x="7212875" y="4828153"/>
              <a:ext cx="2342790" cy="1674017"/>
              <a:chOff x="2555131" y="3560323"/>
              <a:chExt cx="4708188" cy="4484914"/>
            </a:xfrm>
          </p:grpSpPr>
          <p:sp>
            <p:nvSpPr>
              <p:cNvPr id="290" name="矩形 289">
                <a:extLst>
                  <a:ext uri="{FF2B5EF4-FFF2-40B4-BE49-F238E27FC236}">
                    <a16:creationId xmlns:a16="http://schemas.microsoft.com/office/drawing/2014/main" id="{514D17BB-C2C8-4F59-BD7E-69E478404F5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91" name="矩形 290">
                <a:extLst>
                  <a:ext uri="{FF2B5EF4-FFF2-40B4-BE49-F238E27FC236}">
                    <a16:creationId xmlns:a16="http://schemas.microsoft.com/office/drawing/2014/main" id="{C4E1793D-6D8C-467F-BF33-AEF164CBEAE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92" name="矩形 291">
                <a:extLst>
                  <a:ext uri="{FF2B5EF4-FFF2-40B4-BE49-F238E27FC236}">
                    <a16:creationId xmlns:a16="http://schemas.microsoft.com/office/drawing/2014/main" id="{7FDC27A4-75D0-4F70-B310-EDEB0A4D5A1B}"/>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93" name="矩形 292">
                <a:extLst>
                  <a:ext uri="{FF2B5EF4-FFF2-40B4-BE49-F238E27FC236}">
                    <a16:creationId xmlns:a16="http://schemas.microsoft.com/office/drawing/2014/main" id="{EF0E6F2B-B938-479C-95DA-1791D11646B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94" name="矩形 293">
                <a:extLst>
                  <a:ext uri="{FF2B5EF4-FFF2-40B4-BE49-F238E27FC236}">
                    <a16:creationId xmlns:a16="http://schemas.microsoft.com/office/drawing/2014/main" id="{F77D3E95-41CA-4BE4-A821-94416B6F0CC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95" name="矩形 294">
                <a:extLst>
                  <a:ext uri="{FF2B5EF4-FFF2-40B4-BE49-F238E27FC236}">
                    <a16:creationId xmlns:a16="http://schemas.microsoft.com/office/drawing/2014/main" id="{59BF9A15-7851-465D-992A-BA78E605109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96" name="矩形 295">
                <a:extLst>
                  <a:ext uri="{FF2B5EF4-FFF2-40B4-BE49-F238E27FC236}">
                    <a16:creationId xmlns:a16="http://schemas.microsoft.com/office/drawing/2014/main" id="{B6620686-435B-4702-9F66-F0E526D7EF7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97" name="矩形 296">
                <a:extLst>
                  <a:ext uri="{FF2B5EF4-FFF2-40B4-BE49-F238E27FC236}">
                    <a16:creationId xmlns:a16="http://schemas.microsoft.com/office/drawing/2014/main" id="{1E8A641A-401C-478C-86A0-B7854A10ED9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98" name="矩形 297">
                <a:extLst>
                  <a:ext uri="{FF2B5EF4-FFF2-40B4-BE49-F238E27FC236}">
                    <a16:creationId xmlns:a16="http://schemas.microsoft.com/office/drawing/2014/main" id="{BF5E24B9-7141-4754-8E68-8579E701780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99" name="直接箭头连接符 298">
                <a:extLst>
                  <a:ext uri="{FF2B5EF4-FFF2-40B4-BE49-F238E27FC236}">
                    <a16:creationId xmlns:a16="http://schemas.microsoft.com/office/drawing/2014/main" id="{93585C23-B8D4-4593-AB83-885E0587FEE9}"/>
                  </a:ext>
                </a:extLst>
              </p:cNvPr>
              <p:cNvCxnSpPr>
                <a:cxnSpLocks/>
                <a:stCxn id="293" idx="3"/>
                <a:endCxn id="295"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0" name="直接箭头连接符 299">
                <a:extLst>
                  <a:ext uri="{FF2B5EF4-FFF2-40B4-BE49-F238E27FC236}">
                    <a16:creationId xmlns:a16="http://schemas.microsoft.com/office/drawing/2014/main" id="{0E0D41AA-5E1F-4EC2-A5B1-25A273F9382E}"/>
                  </a:ext>
                </a:extLst>
              </p:cNvPr>
              <p:cNvCxnSpPr>
                <a:cxnSpLocks/>
                <a:stCxn id="284" idx="3"/>
                <a:endCxn id="283" idx="1"/>
              </p:cNvCxnSpPr>
              <p:nvPr/>
            </p:nvCxnSpPr>
            <p:spPr>
              <a:xfrm flipV="1">
                <a:off x="5372301" y="8039678"/>
                <a:ext cx="1177048" cy="55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1" name="直接箭头连接符 300">
                <a:extLst>
                  <a:ext uri="{FF2B5EF4-FFF2-40B4-BE49-F238E27FC236}">
                    <a16:creationId xmlns:a16="http://schemas.microsoft.com/office/drawing/2014/main" id="{CA75A86C-95FA-4A45-B2C0-7EF0E4E0895A}"/>
                  </a:ext>
                </a:extLst>
              </p:cNvPr>
              <p:cNvCxnSpPr>
                <a:stCxn id="290" idx="3"/>
                <a:endCxn id="295"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2" name="直接箭头连接符 301">
                <a:extLst>
                  <a:ext uri="{FF2B5EF4-FFF2-40B4-BE49-F238E27FC236}">
                    <a16:creationId xmlns:a16="http://schemas.microsoft.com/office/drawing/2014/main" id="{A1841B55-722C-4A38-9FED-E5137660D1FC}"/>
                  </a:ext>
                </a:extLst>
              </p:cNvPr>
              <p:cNvCxnSpPr>
                <a:stCxn id="294"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303" name="组合 302">
              <a:extLst>
                <a:ext uri="{FF2B5EF4-FFF2-40B4-BE49-F238E27FC236}">
                  <a16:creationId xmlns:a16="http://schemas.microsoft.com/office/drawing/2014/main" id="{FB652431-0E6E-4D6A-BF43-1798D019B3D5}"/>
                </a:ext>
              </a:extLst>
            </p:cNvPr>
            <p:cNvGrpSpPr/>
            <p:nvPr/>
          </p:nvGrpSpPr>
          <p:grpSpPr>
            <a:xfrm>
              <a:off x="7193514" y="3804959"/>
              <a:ext cx="2342790" cy="741223"/>
              <a:chOff x="2555131" y="3560323"/>
              <a:chExt cx="4708188" cy="1985835"/>
            </a:xfrm>
          </p:grpSpPr>
          <p:sp>
            <p:nvSpPr>
              <p:cNvPr id="304" name="矩形 303">
                <a:extLst>
                  <a:ext uri="{FF2B5EF4-FFF2-40B4-BE49-F238E27FC236}">
                    <a16:creationId xmlns:a16="http://schemas.microsoft.com/office/drawing/2014/main" id="{9A4B9305-1CA0-41A1-BC1E-30ECD0F3DA4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305" name="矩形 304">
                <a:extLst>
                  <a:ext uri="{FF2B5EF4-FFF2-40B4-BE49-F238E27FC236}">
                    <a16:creationId xmlns:a16="http://schemas.microsoft.com/office/drawing/2014/main" id="{9294F7C3-0233-44FD-800F-4FC2C762FCC1}"/>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306" name="矩形 305">
                <a:extLst>
                  <a:ext uri="{FF2B5EF4-FFF2-40B4-BE49-F238E27FC236}">
                    <a16:creationId xmlns:a16="http://schemas.microsoft.com/office/drawing/2014/main" id="{01F4125C-9A60-4744-B6F2-A771F2E5894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307" name="矩形 306">
                <a:extLst>
                  <a:ext uri="{FF2B5EF4-FFF2-40B4-BE49-F238E27FC236}">
                    <a16:creationId xmlns:a16="http://schemas.microsoft.com/office/drawing/2014/main" id="{D3AC7AFD-21BE-4658-AA21-31FBA4820AA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308" name="矩形 307">
                <a:extLst>
                  <a:ext uri="{FF2B5EF4-FFF2-40B4-BE49-F238E27FC236}">
                    <a16:creationId xmlns:a16="http://schemas.microsoft.com/office/drawing/2014/main" id="{E8EB5FE0-2D4A-4098-8827-FD8BF989753F}"/>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309" name="矩形 308">
                <a:extLst>
                  <a:ext uri="{FF2B5EF4-FFF2-40B4-BE49-F238E27FC236}">
                    <a16:creationId xmlns:a16="http://schemas.microsoft.com/office/drawing/2014/main" id="{B2ABFAEE-85DC-4ECA-9F03-626D696291F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310" name="矩形 309">
                <a:extLst>
                  <a:ext uri="{FF2B5EF4-FFF2-40B4-BE49-F238E27FC236}">
                    <a16:creationId xmlns:a16="http://schemas.microsoft.com/office/drawing/2014/main" id="{BE24CE8E-4649-42AB-BFB1-6B6C422C497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311" name="矩形 310">
                <a:extLst>
                  <a:ext uri="{FF2B5EF4-FFF2-40B4-BE49-F238E27FC236}">
                    <a16:creationId xmlns:a16="http://schemas.microsoft.com/office/drawing/2014/main" id="{0E064E6A-6A9E-4549-AE5E-4CC22AC650D5}"/>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312" name="矩形 311">
                <a:extLst>
                  <a:ext uri="{FF2B5EF4-FFF2-40B4-BE49-F238E27FC236}">
                    <a16:creationId xmlns:a16="http://schemas.microsoft.com/office/drawing/2014/main" id="{6C074DB3-D70B-4802-A5F0-9207F70A410C}"/>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13" name="直接箭头连接符 312">
                <a:extLst>
                  <a:ext uri="{FF2B5EF4-FFF2-40B4-BE49-F238E27FC236}">
                    <a16:creationId xmlns:a16="http://schemas.microsoft.com/office/drawing/2014/main" id="{8FD631B2-7B73-47EF-AC0D-BD30AF1BED88}"/>
                  </a:ext>
                </a:extLst>
              </p:cNvPr>
              <p:cNvCxnSpPr>
                <a:stCxn id="304" idx="3"/>
                <a:endCxn id="30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5" name="直接箭头连接符 314">
                <a:extLst>
                  <a:ext uri="{FF2B5EF4-FFF2-40B4-BE49-F238E27FC236}">
                    <a16:creationId xmlns:a16="http://schemas.microsoft.com/office/drawing/2014/main" id="{D2BD4FB8-4104-498E-B89C-6E7D50DA7026}"/>
                  </a:ext>
                </a:extLst>
              </p:cNvPr>
              <p:cNvCxnSpPr>
                <a:cxnSpLocks/>
                <a:stCxn id="307" idx="3"/>
                <a:endCxn id="30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6" name="直接箭头连接符 315">
                <a:extLst>
                  <a:ext uri="{FF2B5EF4-FFF2-40B4-BE49-F238E27FC236}">
                    <a16:creationId xmlns:a16="http://schemas.microsoft.com/office/drawing/2014/main" id="{CE1FF96E-E4FB-4B6C-9CB8-8E73D4322351}"/>
                  </a:ext>
                </a:extLst>
              </p:cNvPr>
              <p:cNvCxnSpPr>
                <a:stCxn id="308" idx="3"/>
                <a:endCxn id="30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cxnSp>
        <p:nvCxnSpPr>
          <p:cNvPr id="317" name="直接箭头连接符 316">
            <a:extLst>
              <a:ext uri="{FF2B5EF4-FFF2-40B4-BE49-F238E27FC236}">
                <a16:creationId xmlns:a16="http://schemas.microsoft.com/office/drawing/2014/main" id="{B854CF33-AC97-4FEF-B1B0-D549C88C8594}"/>
              </a:ext>
            </a:extLst>
          </p:cNvPr>
          <p:cNvCxnSpPr>
            <a:cxnSpLocks/>
            <a:stCxn id="305" idx="3"/>
            <a:endCxn id="311" idx="1"/>
          </p:cNvCxnSpPr>
          <p:nvPr/>
        </p:nvCxnSpPr>
        <p:spPr>
          <a:xfrm>
            <a:off x="8573050" y="3879998"/>
            <a:ext cx="585697" cy="5902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文本框 3">
            <a:extLst>
              <a:ext uri="{FF2B5EF4-FFF2-40B4-BE49-F238E27FC236}">
                <a16:creationId xmlns:a16="http://schemas.microsoft.com/office/drawing/2014/main" id="{0E18486E-D0D8-44A4-947C-E9B0C83A268B}"/>
              </a:ext>
            </a:extLst>
          </p:cNvPr>
          <p:cNvSpPr txBox="1"/>
          <p:nvPr/>
        </p:nvSpPr>
        <p:spPr>
          <a:xfrm>
            <a:off x="9839434" y="4659067"/>
            <a:ext cx="2031325" cy="369332"/>
          </a:xfrm>
          <a:prstGeom prst="rect">
            <a:avLst/>
          </a:prstGeom>
          <a:noFill/>
        </p:spPr>
        <p:txBody>
          <a:bodyPr wrap="none" rtlCol="0">
            <a:spAutoFit/>
          </a:bodyPr>
          <a:lstStyle/>
          <a:p>
            <a:r>
              <a:rPr lang="zh-CN" altLang="en-US" dirty="0"/>
              <a:t>包括公共计算部分</a:t>
            </a:r>
          </a:p>
        </p:txBody>
      </p:sp>
      <p:sp>
        <p:nvSpPr>
          <p:cNvPr id="6" name="文本框 5">
            <a:extLst>
              <a:ext uri="{FF2B5EF4-FFF2-40B4-BE49-F238E27FC236}">
                <a16:creationId xmlns:a16="http://schemas.microsoft.com/office/drawing/2014/main" id="{A8E823D2-3EE4-49A7-A5DA-A6F0C472FD2B}"/>
              </a:ext>
            </a:extLst>
          </p:cNvPr>
          <p:cNvSpPr txBox="1"/>
          <p:nvPr/>
        </p:nvSpPr>
        <p:spPr>
          <a:xfrm>
            <a:off x="9839434" y="5074037"/>
            <a:ext cx="2031325" cy="369332"/>
          </a:xfrm>
          <a:prstGeom prst="rect">
            <a:avLst/>
          </a:prstGeom>
          <a:noFill/>
        </p:spPr>
        <p:txBody>
          <a:bodyPr wrap="none" rtlCol="0">
            <a:spAutoFit/>
          </a:bodyPr>
          <a:lstStyle/>
          <a:p>
            <a:r>
              <a:rPr lang="zh-CN" altLang="en-US" dirty="0"/>
              <a:t>利用</a:t>
            </a:r>
            <a:r>
              <a:rPr lang="zh-CN" altLang="en-US" dirty="0">
                <a:highlight>
                  <a:srgbClr val="008000"/>
                </a:highlight>
              </a:rPr>
              <a:t>前向变量</a:t>
            </a:r>
            <a:r>
              <a:rPr lang="zh-CN" altLang="en-US" dirty="0"/>
              <a:t>记录</a:t>
            </a:r>
          </a:p>
        </p:txBody>
      </p:sp>
    </p:spTree>
    <p:extLst>
      <p:ext uri="{BB962C8B-B14F-4D97-AF65-F5344CB8AC3E}">
        <p14:creationId xmlns:p14="http://schemas.microsoft.com/office/powerpoint/2010/main" val="140882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a:t>
            </a:r>
            <a:r>
              <a:rPr lang="en-US" altLang="zh-CN" sz="3600" dirty="0"/>
              <a:t>(Forward Algorithm)</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3217443" y="2642681"/>
                <a:ext cx="31113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ⅈ</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1</m:t>
                              </m:r>
                            </m:sub>
                          </m:sSub>
                        </m:e>
                      </m:d>
                      <m:r>
                        <a:rPr lang="zh-CN" altLang="en-US" i="1" smtClean="0">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1≤ⅈ≤</m:t>
                      </m:r>
                      <m:r>
                        <a:rPr lang="zh-CN" altLang="en-US" i="1">
                          <a:latin typeface="Cambria Math" panose="02040503050406030204" pitchFamily="18" charset="0"/>
                        </a:rPr>
                        <m:t>𝑁</m:t>
                      </m:r>
                    </m:oMath>
                  </m:oMathPara>
                </a14:m>
                <a:endParaRPr lang="zh-CN" altLang="en-US"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3217443" y="2642681"/>
                <a:ext cx="3111365" cy="276999"/>
              </a:xfrm>
              <a:prstGeom prst="rect">
                <a:avLst/>
              </a:prstGeom>
              <a:blipFill>
                <a:blip r:embed="rId2"/>
                <a:stretch>
                  <a:fillRect l="-588" r="-98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3217443" y="3492461"/>
                <a:ext cx="6283643"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a:latin typeface="Cambria Math" panose="02040503050406030204" pitchFamily="18" charset="0"/>
                            </a:rPr>
                            <m:t>𝑡</m:t>
                          </m:r>
                          <m:r>
                            <a:rPr lang="zh-CN" altLang="en-US" i="1">
                              <a:latin typeface="Cambria Math" panose="02040503050406030204" pitchFamily="18" charset="0"/>
                            </a:rPr>
                            <m:t>+1</m:t>
                          </m:r>
                        </m:sub>
                      </m:sSub>
                      <m:d>
                        <m:dPr>
                          <m:ctrlPr>
                            <a:rPr lang="zh-CN" altLang="en-US" i="1" smtClean="0">
                              <a:latin typeface="Cambria Math" panose="02040503050406030204" pitchFamily="18" charset="0"/>
                            </a:rPr>
                          </m:ctrlPr>
                        </m:dPr>
                        <m:e>
                          <m:r>
                            <a:rPr lang="zh-CN" altLang="en-US" i="1">
                              <a:latin typeface="Cambria Math" panose="02040503050406030204" pitchFamily="18" charset="0"/>
                            </a:rPr>
                            <m:t>𝑗</m:t>
                          </m:r>
                        </m:e>
                      </m:d>
                      <m:r>
                        <a:rPr lang="zh-CN" altLang="en-US" i="1">
                          <a:latin typeface="Cambria Math" panose="02040503050406030204" pitchFamily="18" charset="0"/>
                        </a:rPr>
                        <m:t>=</m:t>
                      </m:r>
                      <m:d>
                        <m:dPr>
                          <m:ctrlPr>
                            <a:rPr lang="zh-CN" altLang="en-US" i="1">
                              <a:latin typeface="Cambria Math" panose="02040503050406030204" pitchFamily="18" charset="0"/>
                            </a:rPr>
                          </m:ctrlPr>
                        </m:dPr>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𝑖𝑗</m:t>
                                  </m:r>
                                </m:sub>
                              </m:sSub>
                            </m:e>
                          </m:nary>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𝑗</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1">
                                  <a:latin typeface="Cambria Math" panose="02040503050406030204" pitchFamily="18" charset="0"/>
                                </a:rPr>
                                <m:t>+1</m:t>
                              </m:r>
                            </m:sub>
                          </m:sSub>
                        </m:e>
                      </m:d>
                      <m:r>
                        <a:rPr lang="en-US" altLang="zh-CN" b="0" i="1"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𝑗</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1≤</m:t>
                      </m:r>
                      <m:r>
                        <a:rPr lang="en-US" altLang="zh-CN" b="0" i="1" smtClean="0">
                          <a:latin typeface="Cambria Math" panose="02040503050406030204" pitchFamily="18" charset="0"/>
                        </a:rPr>
                        <m:t>𝑡</m:t>
                      </m:r>
                      <m:r>
                        <a:rPr lang="zh-CN" altLang="en-US" i="1">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m:oMathPara>
                </a14:m>
                <a:endParaRPr lang="zh-CN" altLang="en-US"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3217443" y="3492461"/>
                <a:ext cx="6283643" cy="8917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3271736" y="4830039"/>
                <a:ext cx="1935530"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𝑂</m:t>
                              </m:r>
                            </m:e>
                          </m:d>
                          <m:r>
                            <a:rPr lang="zh-CN" altLang="en-US" i="1">
                              <a:latin typeface="Cambria Math" panose="02040503050406030204" pitchFamily="18" charset="0"/>
                            </a:rPr>
                            <m:t>𝜇</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𝑇</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oMath>
                  </m:oMathPara>
                </a14:m>
                <a:endParaRPr lang="zh-CN" altLang="en-US"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3271736" y="4830039"/>
                <a:ext cx="1935530" cy="778931"/>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1167319" y="2596514"/>
            <a:ext cx="1401346" cy="369332"/>
          </a:xfrm>
          <a:prstGeom prst="rect">
            <a:avLst/>
          </a:prstGeom>
          <a:solidFill>
            <a:srgbClr val="92D050"/>
          </a:solidFill>
        </p:spPr>
        <p:txBody>
          <a:bodyPr wrap="none" rtlCol="0">
            <a:spAutoFit/>
          </a:bodyPr>
          <a:lstStyle/>
          <a:p>
            <a:r>
              <a:rPr lang="zh-CN" altLang="en-US"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1167319" y="3814934"/>
            <a:ext cx="1569660" cy="369332"/>
          </a:xfrm>
          <a:prstGeom prst="rect">
            <a:avLst/>
          </a:prstGeom>
          <a:solidFill>
            <a:srgbClr val="92D050"/>
          </a:solidFill>
        </p:spPr>
        <p:txBody>
          <a:bodyPr wrap="none" rtlCol="0">
            <a:spAutoFit/>
          </a:bodyPr>
          <a:lstStyle/>
          <a:p>
            <a:r>
              <a:rPr lang="zh-CN" altLang="en-US" dirty="0"/>
              <a:t>②递推计算：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1167319" y="5034838"/>
            <a:ext cx="1569660" cy="369332"/>
          </a:xfrm>
          <a:prstGeom prst="rect">
            <a:avLst/>
          </a:prstGeom>
          <a:solidFill>
            <a:srgbClr val="92D050"/>
          </a:solidFill>
        </p:spPr>
        <p:txBody>
          <a:bodyPr wrap="none" rtlCol="0">
            <a:spAutoFit/>
          </a:bodyPr>
          <a:lstStyle/>
          <a:p>
            <a:r>
              <a:rPr lang="zh-CN" altLang="en-US" dirty="0"/>
              <a:t>③求和结束：</a:t>
            </a:r>
          </a:p>
        </p:txBody>
      </p:sp>
    </p:spTree>
    <p:extLst>
      <p:ext uri="{BB962C8B-B14F-4D97-AF65-F5344CB8AC3E}">
        <p14:creationId xmlns:p14="http://schemas.microsoft.com/office/powerpoint/2010/main" val="160175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9262201" y="2473053"/>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9262201" y="2473053"/>
                <a:ext cx="2346657" cy="1048678"/>
              </a:xfrm>
              <a:prstGeom prst="rect">
                <a:avLst/>
              </a:prstGeo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6571117" y="246254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6571117" y="2462540"/>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772248" y="1681561"/>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                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772248" y="1681561"/>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1F66382A-5ABD-4470-9D65-C7694FA7DBE1}"/>
              </a:ext>
            </a:extLst>
          </p:cNvPr>
          <p:cNvGrpSpPr/>
          <p:nvPr/>
        </p:nvGrpSpPr>
        <p:grpSpPr>
          <a:xfrm>
            <a:off x="4888912" y="602249"/>
            <a:ext cx="3995685" cy="1356787"/>
            <a:chOff x="4888912" y="602249"/>
            <a:chExt cx="3995685" cy="1356787"/>
          </a:xfrm>
        </p:grpSpPr>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79E7E69F-AE07-487E-BFD2-64C3942F980C}"/>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晴朗</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晴朗</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58" name="文本框 57">
                <a:extLst>
                  <a:ext uri="{FF2B5EF4-FFF2-40B4-BE49-F238E27FC236}">
                    <a16:creationId xmlns:a16="http://schemas.microsoft.com/office/drawing/2014/main" id="{79E7E69F-AE07-487E-BFD2-64C3942F980C}"/>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A4FE9862-CCB5-47FC-99F7-05CA858E9BD8}"/>
                  </a:ext>
                </a:extLst>
              </p:cNvPr>
              <p:cNvSpPr txBox="1"/>
              <p:nvPr/>
            </p:nvSpPr>
            <p:spPr>
              <a:xfrm>
                <a:off x="675545" y="2842010"/>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多云</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多云</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多云</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60" name="文本框 59">
                <a:extLst>
                  <a:ext uri="{FF2B5EF4-FFF2-40B4-BE49-F238E27FC236}">
                    <a16:creationId xmlns:a16="http://schemas.microsoft.com/office/drawing/2014/main" id="{A4FE9862-CCB5-47FC-99F7-05CA858E9BD8}"/>
                  </a:ext>
                </a:extLst>
              </p:cNvPr>
              <p:cNvSpPr txBox="1">
                <a:spLocks noRot="1" noChangeAspect="1" noMove="1" noResize="1" noEditPoints="1" noAdjustHandles="1" noChangeArrowheads="1" noChangeShapeType="1" noTextEdit="1"/>
              </p:cNvSpPr>
              <p:nvPr/>
            </p:nvSpPr>
            <p:spPr>
              <a:xfrm>
                <a:off x="675545" y="2842010"/>
                <a:ext cx="5536131" cy="351699"/>
              </a:xfrm>
              <a:prstGeom prst="rect">
                <a:avLst/>
              </a:prstGeom>
              <a:blipFill>
                <a:blip r:embed="rId9"/>
                <a:stretch>
                  <a:fillRect l="-110" t="-5172" r="-66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405A7611-0875-42DF-8475-574684B38C03}"/>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下雨</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下雨</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下雨</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2" name="文本框 61">
                <a:extLst>
                  <a:ext uri="{FF2B5EF4-FFF2-40B4-BE49-F238E27FC236}">
                    <a16:creationId xmlns:a16="http://schemas.microsoft.com/office/drawing/2014/main" id="{405A7611-0875-42DF-8475-574684B38C03}"/>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115" t="-7407" r="-577"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666257" y="4174091"/>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晴朗</m:t>
                              </m:r>
                            </m:e>
                          </m:d>
                          <m:sSub>
                            <m:sSubPr>
                              <m:ctrlPr>
                                <a:rPr lang="zh-CN" altLang="en-US" i="1" smtClean="0">
                                  <a:solidFill>
                                    <a:srgbClr val="00FF00"/>
                                  </a:solidFill>
                                  <a:latin typeface="Cambria Math" panose="02040503050406030204" pitchFamily="18" charset="0"/>
                                </a:rPr>
                              </m:ctrlPr>
                            </m:sSubPr>
                            <m:e>
                              <m:r>
                                <a:rPr lang="en-US" altLang="zh-CN" b="0" i="1" smtClean="0">
                                  <a:solidFill>
                                    <a:srgbClr val="00FF00"/>
                                  </a:solidFill>
                                  <a:latin typeface="Cambria Math" panose="02040503050406030204" pitchFamily="18" charset="0"/>
                                </a:rPr>
                                <m:t>𝑎</m:t>
                              </m:r>
                            </m:e>
                            <m:sub>
                              <m:r>
                                <a:rPr lang="zh-CN" altLang="en-US" i="1">
                                  <a:solidFill>
                                    <a:srgbClr val="00FF00"/>
                                  </a:solidFill>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多云</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多云</m:t>
                              </m:r>
                              <m:r>
                                <a:rPr lang="zh-CN" altLang="en-US" i="1">
                                  <a:solidFill>
                                    <a:srgbClr val="00FF00"/>
                                  </a:solidFill>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下雨</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下雨</m:t>
                              </m:r>
                              <m:r>
                                <a:rPr lang="zh-CN" altLang="en-US" i="1">
                                  <a:solidFill>
                                    <a:srgbClr val="00FF00"/>
                                  </a:solidFill>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666257" y="4174091"/>
                <a:ext cx="10043647"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C582E643-AE53-4666-8D42-9A39AFC24670}"/>
                  </a:ext>
                </a:extLst>
              </p:cNvPr>
              <p:cNvSpPr txBox="1"/>
              <p:nvPr/>
            </p:nvSpPr>
            <p:spPr>
              <a:xfrm>
                <a:off x="1609135" y="4794465"/>
                <a:ext cx="5621005"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i="1" smtClean="0">
                          <a:latin typeface="Cambria Math" panose="02040503050406030204" pitchFamily="18" charset="0"/>
                        </a:rPr>
                        <m:t>=</m:t>
                      </m:r>
                      <m:r>
                        <a:rPr lang="en-US" altLang="zh-CN" sz="1600" b="0" i="1" smtClean="0">
                          <a:latin typeface="Cambria Math" panose="02040503050406030204" pitchFamily="18" charset="0"/>
                        </a:rPr>
                        <m:t>[0.378</m:t>
                      </m:r>
                      <m:r>
                        <a:rPr lang="en-US" altLang="zh-CN" sz="1600" i="1">
                          <a:latin typeface="Cambria Math" panose="02040503050406030204" pitchFamily="18" charset="0"/>
                        </a:rPr>
                        <m:t>×</m:t>
                      </m:r>
                      <m:r>
                        <a:rPr lang="en-US" altLang="zh-CN" sz="1600" b="0" i="1" smtClean="0">
                          <a:latin typeface="Cambria Math" panose="02040503050406030204" pitchFamily="18" charset="0"/>
                        </a:rPr>
                        <m:t>0.5+0.0425</m:t>
                      </m:r>
                      <m:r>
                        <a:rPr lang="en-US" altLang="zh-CN" sz="1600" i="1">
                          <a:latin typeface="Cambria Math" panose="02040503050406030204" pitchFamily="18" charset="0"/>
                        </a:rPr>
                        <m:t>×</m:t>
                      </m:r>
                      <m:r>
                        <a:rPr lang="en-US" altLang="zh-CN" sz="1600" b="0" i="1" smtClean="0">
                          <a:latin typeface="Cambria Math" panose="02040503050406030204" pitchFamily="18" charset="0"/>
                        </a:rPr>
                        <m:t>0.25+0.01</m:t>
                      </m:r>
                      <m:r>
                        <a:rPr lang="en-US" altLang="zh-CN" sz="1600" i="1">
                          <a:latin typeface="Cambria Math" panose="02040503050406030204" pitchFamily="18" charset="0"/>
                        </a:rPr>
                        <m:t>×</m:t>
                      </m:r>
                      <m:r>
                        <a:rPr lang="en-US" altLang="zh-CN" sz="1600" b="0" i="1" smtClean="0">
                          <a:latin typeface="Cambria Math" panose="02040503050406030204" pitchFamily="18" charset="0"/>
                        </a:rPr>
                        <m:t>0.25]</m:t>
                      </m:r>
                      <m:r>
                        <a:rPr lang="en-US" altLang="zh-CN" sz="1600" i="1">
                          <a:latin typeface="Cambria Math" panose="02040503050406030204" pitchFamily="18" charset="0"/>
                        </a:rPr>
                        <m:t>×</m:t>
                      </m:r>
                      <m:r>
                        <a:rPr lang="en-US" altLang="zh-CN" sz="1600" b="0" i="1" smtClean="0">
                          <a:latin typeface="Cambria Math" panose="02040503050406030204" pitchFamily="18" charset="0"/>
                        </a:rPr>
                        <m:t>0.15</m:t>
                      </m:r>
                      <m:r>
                        <a:rPr lang="zh-CN" altLang="en-US" sz="1600" i="1">
                          <a:latin typeface="Cambria Math" panose="02040503050406030204" pitchFamily="18" charset="0"/>
                        </a:rPr>
                        <m:t>≈</m:t>
                      </m:r>
                      <m:r>
                        <a:rPr lang="en-US" altLang="zh-CN" sz="1600" b="0" i="1" smtClean="0">
                          <a:latin typeface="Cambria Math" panose="02040503050406030204" pitchFamily="18" charset="0"/>
                        </a:rPr>
                        <m:t>0.03</m:t>
                      </m:r>
                    </m:oMath>
                  </m:oMathPara>
                </a14:m>
                <a:endParaRPr lang="zh-CN" altLang="en-US" sz="1600" i="1" dirty="0"/>
              </a:p>
            </p:txBody>
          </p:sp>
        </mc:Choice>
        <mc:Fallback xmlns="">
          <p:sp>
            <p:nvSpPr>
              <p:cNvPr id="66" name="文本框 65">
                <a:extLst>
                  <a:ext uri="{FF2B5EF4-FFF2-40B4-BE49-F238E27FC236}">
                    <a16:creationId xmlns:a16="http://schemas.microsoft.com/office/drawing/2014/main" id="{C582E643-AE53-4666-8D42-9A39AFC24670}"/>
                  </a:ext>
                </a:extLst>
              </p:cNvPr>
              <p:cNvSpPr txBox="1">
                <a:spLocks noRot="1" noChangeAspect="1" noMove="1" noResize="1" noEditPoints="1" noAdjustHandles="1" noChangeArrowheads="1" noChangeShapeType="1" noTextEdit="1"/>
              </p:cNvSpPr>
              <p:nvPr/>
            </p:nvSpPr>
            <p:spPr>
              <a:xfrm>
                <a:off x="1609135" y="4794465"/>
                <a:ext cx="5621005" cy="338554"/>
              </a:xfrm>
              <a:prstGeom prst="rect">
                <a:avLst/>
              </a:prstGeom>
              <a:blipFill>
                <a:blip r:embed="rId12"/>
                <a:stretch>
                  <a:fillRect b="-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651630" y="5346733"/>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651630" y="5346733"/>
                <a:ext cx="10043647" cy="422552"/>
              </a:xfrm>
              <a:prstGeom prst="rect">
                <a:avLst/>
              </a:prstGeom>
              <a:blipFill>
                <a:blip r:embed="rId13"/>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666258" y="5989096"/>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666258" y="5989096"/>
                <a:ext cx="10043647" cy="421397"/>
              </a:xfrm>
              <a:prstGeom prst="rect">
                <a:avLst/>
              </a:prstGeom>
              <a:blipFill>
                <a:blip r:embed="rId14"/>
                <a:stretch>
                  <a:fillRect b="-2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398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4226788" y="2107874"/>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4226788" y="2107874"/>
                <a:ext cx="2346657" cy="1048678"/>
              </a:xfrm>
              <a:prstGeom prst="rect">
                <a:avLst/>
              </a:prstGeom>
              <a:blipFill>
                <a:blip r:embed="rId5"/>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6780570" y="2102586"/>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6780570" y="2102586"/>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1575611" y="2102586"/>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1575611" y="2102586"/>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870736" y="3406284"/>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870736" y="3406284"/>
                <a:ext cx="10043647" cy="422552"/>
              </a:xfrm>
              <a:prstGeom prst="rect">
                <a:avLst/>
              </a:prstGeom>
              <a:blipFill>
                <a:blip r:embed="rId8"/>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870735" y="3948307"/>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870735" y="3948307"/>
                <a:ext cx="10043647" cy="422552"/>
              </a:xfrm>
              <a:prstGeom prst="rect">
                <a:avLst/>
              </a:prstGeom>
              <a:blipFill>
                <a:blip r:embed="rId9"/>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870735" y="4494028"/>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870735" y="4494028"/>
                <a:ext cx="10043647" cy="421397"/>
              </a:xfrm>
              <a:prstGeom prst="rect">
                <a:avLst/>
              </a:prstGeom>
              <a:blipFill>
                <a:blip r:embed="rId10"/>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5B5704-317F-4F6E-94E4-84405FBE3052}"/>
                  </a:ext>
                </a:extLst>
              </p:cNvPr>
              <p:cNvSpPr txBox="1"/>
              <p:nvPr/>
            </p:nvSpPr>
            <p:spPr>
              <a:xfrm>
                <a:off x="915940" y="5671823"/>
                <a:ext cx="9998442" cy="369332"/>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α</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晴朗</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多云</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下雨</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0.0016+0.0066+0.0188</m:t>
                      </m:r>
                      <m:r>
                        <a:rPr lang="en-US" altLang="zh-CN" sz="2400" i="1">
                          <a:latin typeface="Cambria Math" panose="02040503050406030204" pitchFamily="18" charset="0"/>
                        </a:rPr>
                        <m:t>=</m:t>
                      </m:r>
                      <m:r>
                        <a:rPr lang="en-US" altLang="zh-CN" sz="2400" b="0" i="1" smtClean="0">
                          <a:latin typeface="Cambria Math" panose="02040503050406030204" pitchFamily="18" charset="0"/>
                        </a:rPr>
                        <m:t>0.027</m:t>
                      </m:r>
                    </m:oMath>
                  </m:oMathPara>
                </a14:m>
                <a:endParaRPr lang="zh-CN" altLang="en-US" sz="2400" i="1" dirty="0"/>
              </a:p>
            </p:txBody>
          </p:sp>
        </mc:Choice>
        <mc:Fallback xmlns="">
          <p:sp>
            <p:nvSpPr>
              <p:cNvPr id="4" name="文本框 3">
                <a:extLst>
                  <a:ext uri="{FF2B5EF4-FFF2-40B4-BE49-F238E27FC236}">
                    <a16:creationId xmlns:a16="http://schemas.microsoft.com/office/drawing/2014/main" id="{F05B5704-317F-4F6E-94E4-84405FBE3052}"/>
                  </a:ext>
                </a:extLst>
              </p:cNvPr>
              <p:cNvSpPr txBox="1">
                <a:spLocks noRot="1" noChangeAspect="1" noMove="1" noResize="1" noEditPoints="1" noAdjustHandles="1" noChangeArrowheads="1" noChangeShapeType="1" noTextEdit="1"/>
              </p:cNvSpPr>
              <p:nvPr/>
            </p:nvSpPr>
            <p:spPr>
              <a:xfrm>
                <a:off x="915940" y="5671823"/>
                <a:ext cx="9998442"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36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5B0E8-A4FE-46BA-A178-48C8727754A8}"/>
              </a:ext>
            </a:extLst>
          </p:cNvPr>
          <p:cNvSpPr>
            <a:spLocks noGrp="1"/>
          </p:cNvSpPr>
          <p:nvPr>
            <p:ph type="title"/>
          </p:nvPr>
        </p:nvSpPr>
        <p:spPr/>
        <p:txBody>
          <a:bodyPr/>
          <a:lstStyle/>
          <a:p>
            <a:r>
              <a:rPr lang="en-US" altLang="zh-CN" dirty="0"/>
              <a:t>Python</a:t>
            </a:r>
            <a:r>
              <a:rPr lang="zh-CN" altLang="en-US" dirty="0"/>
              <a:t>实现前向算法 </a:t>
            </a:r>
          </a:p>
        </p:txBody>
      </p:sp>
      <p:pic>
        <p:nvPicPr>
          <p:cNvPr id="7" name="图片 6">
            <a:extLst>
              <a:ext uri="{FF2B5EF4-FFF2-40B4-BE49-F238E27FC236}">
                <a16:creationId xmlns:a16="http://schemas.microsoft.com/office/drawing/2014/main" id="{D6080103-8C7F-4CBC-8253-8ADA661CEB1F}"/>
              </a:ext>
            </a:extLst>
          </p:cNvPr>
          <p:cNvPicPr>
            <a:picLocks noChangeAspect="1"/>
          </p:cNvPicPr>
          <p:nvPr/>
        </p:nvPicPr>
        <p:blipFill>
          <a:blip r:embed="rId2"/>
          <a:stretch>
            <a:fillRect/>
          </a:stretch>
        </p:blipFill>
        <p:spPr>
          <a:xfrm>
            <a:off x="4473316" y="2017062"/>
            <a:ext cx="7365393" cy="4747671"/>
          </a:xfrm>
          <a:prstGeom prst="rect">
            <a:avLst/>
          </a:prstGeom>
        </p:spPr>
      </p:pic>
      <p:pic>
        <p:nvPicPr>
          <p:cNvPr id="9" name="图片 8">
            <a:extLst>
              <a:ext uri="{FF2B5EF4-FFF2-40B4-BE49-F238E27FC236}">
                <a16:creationId xmlns:a16="http://schemas.microsoft.com/office/drawing/2014/main" id="{9EE702BE-6103-4B8E-A7F2-D181C6813BEE}"/>
              </a:ext>
            </a:extLst>
          </p:cNvPr>
          <p:cNvPicPr>
            <a:picLocks noChangeAspect="1"/>
          </p:cNvPicPr>
          <p:nvPr/>
        </p:nvPicPr>
        <p:blipFill>
          <a:blip r:embed="rId3"/>
          <a:stretch>
            <a:fillRect/>
          </a:stretch>
        </p:blipFill>
        <p:spPr>
          <a:xfrm>
            <a:off x="195428" y="1834166"/>
            <a:ext cx="4122777" cy="4930567"/>
          </a:xfrm>
          <a:prstGeom prst="rect">
            <a:avLst/>
          </a:prstGeom>
        </p:spPr>
      </p:pic>
    </p:spTree>
    <p:extLst>
      <p:ext uri="{BB962C8B-B14F-4D97-AF65-F5344CB8AC3E}">
        <p14:creationId xmlns:p14="http://schemas.microsoft.com/office/powerpoint/2010/main" val="1833538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D99C6-B9C8-4EDE-A305-C4523A107B12}"/>
              </a:ext>
            </a:extLst>
          </p:cNvPr>
          <p:cNvSpPr>
            <a:spLocks noGrp="1"/>
          </p:cNvSpPr>
          <p:nvPr>
            <p:ph type="title"/>
          </p:nvPr>
        </p:nvSpPr>
        <p:spPr/>
        <p:txBody>
          <a:bodyPr/>
          <a:lstStyle/>
          <a:p>
            <a:r>
              <a:rPr lang="zh-CN" altLang="en-US" dirty="0"/>
              <a:t>后向算法</a:t>
            </a:r>
          </a:p>
        </p:txBody>
      </p:sp>
      <p:sp>
        <p:nvSpPr>
          <p:cNvPr id="3" name="内容占位符 2">
            <a:extLst>
              <a:ext uri="{FF2B5EF4-FFF2-40B4-BE49-F238E27FC236}">
                <a16:creationId xmlns:a16="http://schemas.microsoft.com/office/drawing/2014/main" id="{AAB536AF-4F62-4B12-8454-3295ABD2A7BA}"/>
              </a:ext>
            </a:extLst>
          </p:cNvPr>
          <p:cNvSpPr>
            <a:spLocks noGrp="1"/>
          </p:cNvSpPr>
          <p:nvPr>
            <p:ph idx="1"/>
          </p:nvPr>
        </p:nvSpPr>
        <p:spPr/>
        <p:txBody>
          <a:bodyPr/>
          <a:lstStyle/>
          <a:p>
            <a:endParaRPr lang="en-US" altLang="zh-CN" dirty="0"/>
          </a:p>
          <a:p>
            <a:r>
              <a:rPr lang="zh-CN" altLang="en-US" dirty="0">
                <a:solidFill>
                  <a:srgbClr val="002060"/>
                </a:solidFill>
              </a:rPr>
              <a:t>后向算法</a:t>
            </a:r>
            <a:r>
              <a:rPr lang="zh-CN" altLang="en-US" dirty="0"/>
              <a:t>与</a:t>
            </a:r>
            <a:r>
              <a:rPr lang="zh-CN" altLang="en-US" dirty="0">
                <a:solidFill>
                  <a:srgbClr val="002060"/>
                </a:solidFill>
              </a:rPr>
              <a:t>前向算法</a:t>
            </a:r>
            <a:r>
              <a:rPr lang="zh-CN" altLang="en-US" dirty="0"/>
              <a:t>类似</a:t>
            </a:r>
            <a:endParaRPr lang="en-US" altLang="zh-CN" dirty="0"/>
          </a:p>
          <a:p>
            <a:endParaRPr lang="en-US" altLang="zh-CN" dirty="0"/>
          </a:p>
          <a:p>
            <a:r>
              <a:rPr lang="zh-CN" altLang="en-US" dirty="0">
                <a:solidFill>
                  <a:srgbClr val="002060"/>
                </a:solidFill>
              </a:rPr>
              <a:t>前向算法</a:t>
            </a:r>
            <a:r>
              <a:rPr lang="zh-CN" altLang="en-US" dirty="0"/>
              <a:t>和</a:t>
            </a:r>
            <a:r>
              <a:rPr lang="zh-CN" altLang="en-US" dirty="0">
                <a:solidFill>
                  <a:srgbClr val="002060"/>
                </a:solidFill>
              </a:rPr>
              <a:t>后向算法</a:t>
            </a:r>
            <a:r>
              <a:rPr lang="zh-CN" altLang="en-US" dirty="0"/>
              <a:t>相结合的方法</a:t>
            </a:r>
          </a:p>
        </p:txBody>
      </p:sp>
    </p:spTree>
    <p:extLst>
      <p:ext uri="{BB962C8B-B14F-4D97-AF65-F5344CB8AC3E}">
        <p14:creationId xmlns:p14="http://schemas.microsoft.com/office/powerpoint/2010/main" val="237252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9267832" cy="2974429"/>
          </a:xfrm>
          <a:solidFill>
            <a:schemeClr val="accent1">
              <a:lumMod val="50000"/>
            </a:schemeClr>
          </a:solid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50B94-32A6-4A8E-81D6-94D8172E56B1}"/>
              </a:ext>
            </a:extLst>
          </p:cNvPr>
          <p:cNvSpPr>
            <a:spLocks noGrp="1"/>
          </p:cNvSpPr>
          <p:nvPr>
            <p:ph type="title"/>
          </p:nvPr>
        </p:nvSpPr>
        <p:spPr/>
        <p:txBody>
          <a:bodyPr/>
          <a:lstStyle/>
          <a:p>
            <a:r>
              <a:rPr lang="zh-CN" altLang="en-US" dirty="0"/>
              <a:t>红白球</a:t>
            </a:r>
          </a:p>
        </p:txBody>
      </p:sp>
      <p:sp>
        <p:nvSpPr>
          <p:cNvPr id="5" name="文本框 4">
            <a:extLst>
              <a:ext uri="{FF2B5EF4-FFF2-40B4-BE49-F238E27FC236}">
                <a16:creationId xmlns:a16="http://schemas.microsoft.com/office/drawing/2014/main" id="{73C540FF-B5E4-40A4-8BE9-CAA33C3E6363}"/>
              </a:ext>
            </a:extLst>
          </p:cNvPr>
          <p:cNvSpPr txBox="1"/>
          <p:nvPr/>
        </p:nvSpPr>
        <p:spPr>
          <a:xfrm>
            <a:off x="101312" y="2171704"/>
            <a:ext cx="6401716" cy="1015663"/>
          </a:xfrm>
          <a:prstGeom prst="rect">
            <a:avLst/>
          </a:prstGeom>
          <a:solidFill>
            <a:schemeClr val="accent1">
              <a:lumMod val="50000"/>
            </a:schemeClr>
          </a:solidFill>
        </p:spPr>
        <p:txBody>
          <a:bodyPr wrap="square">
            <a:spAutoFit/>
          </a:bodyPr>
          <a:lstStyle/>
          <a:p>
            <a:pPr marL="285750" indent="-285750">
              <a:buFont typeface="Wingdings" panose="05000000000000000000" pitchFamily="2" charset="2"/>
              <a:buChar char="u"/>
            </a:pPr>
            <a:r>
              <a:rPr lang="zh-CN" altLang="en-US" sz="2000" dirty="0"/>
              <a:t>桌上有</a:t>
            </a:r>
            <a:r>
              <a:rPr lang="en-US" altLang="zh-CN" sz="2000" dirty="0"/>
              <a:t>4</a:t>
            </a:r>
            <a:r>
              <a:rPr lang="zh-CN" altLang="en-US" sz="2000" dirty="0"/>
              <a:t>个外观一模一样的盒子，摆放一排</a:t>
            </a:r>
            <a:endParaRPr lang="en-US" altLang="zh-CN" sz="2000" dirty="0"/>
          </a:p>
          <a:p>
            <a:pPr marL="285750" indent="-285750">
              <a:buFont typeface="Wingdings" panose="05000000000000000000" pitchFamily="2" charset="2"/>
              <a:buChar char="u"/>
            </a:pPr>
            <a:r>
              <a:rPr lang="zh-CN" altLang="en-US" sz="2000" dirty="0"/>
              <a:t>每个盒子装有</a:t>
            </a:r>
            <a:r>
              <a:rPr lang="en-US" altLang="zh-CN" sz="2000" dirty="0"/>
              <a:t>10</a:t>
            </a:r>
            <a:r>
              <a:rPr lang="zh-CN" altLang="en-US" sz="2000" dirty="0"/>
              <a:t>个一模一样的圆球</a:t>
            </a:r>
            <a:endParaRPr lang="en-US" altLang="zh-CN" sz="2000" dirty="0"/>
          </a:p>
          <a:p>
            <a:pPr marL="285750" indent="-285750">
              <a:buFont typeface="Wingdings" panose="05000000000000000000" pitchFamily="2" charset="2"/>
              <a:buChar char="u"/>
            </a:pPr>
            <a:r>
              <a:rPr lang="zh-CN" altLang="en-US" sz="2000" dirty="0"/>
              <a:t>每个球只能是红色或白色</a:t>
            </a:r>
          </a:p>
        </p:txBody>
      </p:sp>
      <p:sp>
        <p:nvSpPr>
          <p:cNvPr id="10" name="文本框 9">
            <a:extLst>
              <a:ext uri="{FF2B5EF4-FFF2-40B4-BE49-F238E27FC236}">
                <a16:creationId xmlns:a16="http://schemas.microsoft.com/office/drawing/2014/main" id="{DE1E3043-9D46-44AE-B0D6-C168E9FFA95C}"/>
              </a:ext>
            </a:extLst>
          </p:cNvPr>
          <p:cNvSpPr txBox="1"/>
          <p:nvPr/>
        </p:nvSpPr>
        <p:spPr>
          <a:xfrm>
            <a:off x="114987" y="5994572"/>
            <a:ext cx="6401716" cy="646331"/>
          </a:xfrm>
          <a:prstGeom prst="rect">
            <a:avLst/>
          </a:prstGeom>
          <a:solidFill>
            <a:schemeClr val="accent1">
              <a:lumMod val="50000"/>
            </a:schemeClr>
          </a:solidFill>
        </p:spPr>
        <p:txBody>
          <a:bodyPr wrap="square">
            <a:spAutoFit/>
          </a:bodyPr>
          <a:lstStyle/>
          <a:p>
            <a:r>
              <a:rPr lang="zh-CN" altLang="en-US" dirty="0"/>
              <a:t>隐藏状态：</a:t>
            </a:r>
            <a:r>
              <a:rPr lang="en-US" altLang="zh-CN" b="0" i="0" u="none" strike="noStrike" dirty="0">
                <a:solidFill>
                  <a:srgbClr val="000000"/>
                </a:solidFill>
                <a:effectLst/>
                <a:latin typeface="MathJax_Math-italic"/>
              </a:rPr>
              <a:t> </a:t>
            </a:r>
            <a:r>
              <a:rPr lang="en-US" altLang="zh-CN" b="0" i="0" u="none" strike="noStrike" dirty="0">
                <a:effectLst/>
                <a:latin typeface="MathJax_Math-italic"/>
              </a:rPr>
              <a:t>Q</a:t>
            </a:r>
            <a:r>
              <a:rPr lang="en-US" altLang="zh-CN" b="0" i="0" u="none" strike="noStrike" dirty="0">
                <a:effectLst/>
                <a:latin typeface="MathJax_Main"/>
              </a:rPr>
              <a:t>={</a:t>
            </a:r>
            <a:r>
              <a:rPr lang="zh-CN" altLang="en-US" b="0" i="0" u="none" strike="noStrike" dirty="0">
                <a:effectLst/>
                <a:latin typeface="STIXGeneral"/>
              </a:rPr>
              <a:t>盒子</a:t>
            </a:r>
            <a:r>
              <a:rPr lang="en-US" altLang="zh-CN" b="0" i="0" u="none" strike="noStrike" dirty="0">
                <a:effectLst/>
                <a:latin typeface="MathJax_Main"/>
              </a:rPr>
              <a:t>1</a:t>
            </a:r>
            <a:r>
              <a:rPr lang="zh-CN" altLang="en-US" b="0" i="0" u="none" strike="noStrike" dirty="0">
                <a:effectLst/>
                <a:latin typeface="STIXGeneral"/>
              </a:rPr>
              <a:t>，盒子</a:t>
            </a:r>
            <a:r>
              <a:rPr lang="en-US" altLang="zh-CN" b="0" i="0" u="none" strike="noStrike" dirty="0">
                <a:effectLst/>
                <a:latin typeface="MathJax_Main"/>
              </a:rPr>
              <a:t>2</a:t>
            </a:r>
            <a:r>
              <a:rPr lang="zh-CN" altLang="en-US" b="0" i="0" u="none" strike="noStrike" dirty="0">
                <a:effectLst/>
                <a:latin typeface="STIXGeneral"/>
              </a:rPr>
              <a:t>，盒子</a:t>
            </a:r>
            <a:r>
              <a:rPr lang="en-US" altLang="zh-CN" b="0" i="0" u="none" strike="noStrike" dirty="0">
                <a:effectLst/>
                <a:latin typeface="MathJax_Main"/>
              </a:rPr>
              <a:t>3</a:t>
            </a:r>
            <a:r>
              <a:rPr lang="zh-CN" altLang="en-US" b="0" i="0" u="none" strike="noStrike" dirty="0">
                <a:effectLst/>
                <a:latin typeface="STIXGeneral"/>
              </a:rPr>
              <a:t>，盒子</a:t>
            </a:r>
            <a:r>
              <a:rPr lang="en-US" altLang="zh-CN" b="0" i="0" u="none" strike="noStrike" dirty="0">
                <a:effectLst/>
                <a:latin typeface="MathJax_Main"/>
              </a:rPr>
              <a:t>4}</a:t>
            </a:r>
            <a:r>
              <a:rPr lang="zh-CN" altLang="en-US" b="0" i="0" u="none" strike="noStrike" dirty="0">
                <a:effectLst/>
                <a:latin typeface="STIXGeneral"/>
              </a:rPr>
              <a:t>，</a:t>
            </a:r>
            <a:r>
              <a:rPr lang="en-US" altLang="zh-CN" b="0" i="0" u="none" strike="noStrike" dirty="0">
                <a:effectLst/>
                <a:latin typeface="MathJax_Math-italic"/>
              </a:rPr>
              <a:t>N</a:t>
            </a:r>
            <a:r>
              <a:rPr lang="en-US" altLang="zh-CN" b="0" i="0" u="none" strike="noStrike" dirty="0">
                <a:effectLst/>
                <a:latin typeface="MathJax_Main"/>
              </a:rPr>
              <a:t>=4</a:t>
            </a:r>
            <a:endParaRPr lang="en-US" altLang="zh-CN" dirty="0"/>
          </a:p>
          <a:p>
            <a:r>
              <a:rPr lang="zh-CN" altLang="en-US" dirty="0"/>
              <a:t>观测状态：</a:t>
            </a:r>
            <a:r>
              <a:rPr lang="zh-CN" altLang="en-US" b="0" i="0" u="none" strike="noStrike" dirty="0">
                <a:solidFill>
                  <a:srgbClr val="000000"/>
                </a:solidFill>
                <a:effectLst/>
                <a:latin typeface="MathJax_Math-italic"/>
              </a:rPr>
              <a:t> </a:t>
            </a:r>
            <a:r>
              <a:rPr lang="en-US" altLang="zh-CN" b="0" i="0" u="none" strike="noStrike" dirty="0">
                <a:effectLst/>
                <a:latin typeface="MathJax_Math-italic"/>
              </a:rPr>
              <a:t>V</a:t>
            </a:r>
            <a:r>
              <a:rPr lang="en-US" altLang="zh-CN" b="0" i="0" u="none" strike="noStrike" dirty="0">
                <a:effectLst/>
                <a:latin typeface="MathJax_Main"/>
              </a:rPr>
              <a:t>={</a:t>
            </a:r>
            <a:r>
              <a:rPr lang="zh-CN" altLang="en-US" b="0" i="0" u="none" strike="noStrike" dirty="0">
                <a:effectLst/>
                <a:latin typeface="STIXGeneral"/>
              </a:rPr>
              <a:t>红，白</a:t>
            </a:r>
            <a:r>
              <a:rPr lang="en-US" altLang="zh-CN" b="0" i="0" u="none" strike="noStrike" dirty="0">
                <a:effectLst/>
                <a:latin typeface="MathJax_Main"/>
              </a:rPr>
              <a:t>}</a:t>
            </a:r>
            <a:r>
              <a:rPr lang="zh-CN" altLang="en-US" b="0" i="0" u="none" strike="noStrike" dirty="0">
                <a:effectLst/>
                <a:latin typeface="STIXGeneral"/>
              </a:rPr>
              <a:t>，</a:t>
            </a:r>
            <a:r>
              <a:rPr lang="en-US" altLang="zh-CN" b="0" i="0" u="none" strike="noStrike" dirty="0">
                <a:effectLst/>
                <a:latin typeface="MathJax_Math-italic"/>
              </a:rPr>
              <a:t>M</a:t>
            </a:r>
            <a:r>
              <a:rPr lang="en-US" altLang="zh-CN" b="0" i="0" u="none" strike="noStrike" dirty="0">
                <a:effectLst/>
                <a:latin typeface="MathJax_Main"/>
              </a:rPr>
              <a:t>=2</a:t>
            </a:r>
            <a:endParaRPr lang="zh-CN" altLang="en-US" dirty="0"/>
          </a:p>
        </p:txBody>
      </p:sp>
      <p:sp>
        <p:nvSpPr>
          <p:cNvPr id="13" name="文本框 12">
            <a:extLst>
              <a:ext uri="{FF2B5EF4-FFF2-40B4-BE49-F238E27FC236}">
                <a16:creationId xmlns:a16="http://schemas.microsoft.com/office/drawing/2014/main" id="{9747573A-FD1E-480D-BDB5-C692A1D7F257}"/>
              </a:ext>
            </a:extLst>
          </p:cNvPr>
          <p:cNvSpPr txBox="1"/>
          <p:nvPr/>
        </p:nvSpPr>
        <p:spPr>
          <a:xfrm>
            <a:off x="6578423" y="6367765"/>
            <a:ext cx="4472198" cy="215444"/>
          </a:xfrm>
          <a:prstGeom prst="rect">
            <a:avLst/>
          </a:prstGeom>
          <a:noFill/>
        </p:spPr>
        <p:txBody>
          <a:bodyPr wrap="square">
            <a:spAutoFit/>
          </a:bodyPr>
          <a:lstStyle/>
          <a:p>
            <a:r>
              <a:rPr lang="zh-CN" altLang="en-US" sz="800" dirty="0"/>
              <a:t>https://blog.csdn.net/u012421852/article/details/80186703</a:t>
            </a:r>
          </a:p>
        </p:txBody>
      </p:sp>
      <p:sp>
        <p:nvSpPr>
          <p:cNvPr id="15" name="文本框 14">
            <a:extLst>
              <a:ext uri="{FF2B5EF4-FFF2-40B4-BE49-F238E27FC236}">
                <a16:creationId xmlns:a16="http://schemas.microsoft.com/office/drawing/2014/main" id="{A1EEC0CE-309B-4B2C-A1F4-2E23850CEA9D}"/>
              </a:ext>
            </a:extLst>
          </p:cNvPr>
          <p:cNvSpPr txBox="1"/>
          <p:nvPr/>
        </p:nvSpPr>
        <p:spPr>
          <a:xfrm>
            <a:off x="101312" y="4042345"/>
            <a:ext cx="6401717" cy="1815882"/>
          </a:xfrm>
          <a:prstGeom prst="rect">
            <a:avLst/>
          </a:prstGeom>
          <a:solidFill>
            <a:schemeClr val="accent1">
              <a:lumMod val="50000"/>
            </a:schemeClr>
          </a:solidFill>
        </p:spPr>
        <p:txBody>
          <a:bodyPr wrap="square">
            <a:spAutoFit/>
          </a:bodyPr>
          <a:lstStyle/>
          <a:p>
            <a:r>
              <a:rPr lang="zh-CN" altLang="en-US" sz="1400" dirty="0"/>
              <a:t>然后，从当前盒子随机转移到下一个盒子，规则是：</a:t>
            </a:r>
            <a:endParaRPr lang="en-US" altLang="zh-CN" sz="1400" dirty="0"/>
          </a:p>
          <a:p>
            <a:endParaRPr lang="en-US" altLang="zh-CN" sz="1400" dirty="0"/>
          </a:p>
          <a:p>
            <a:r>
              <a:rPr lang="zh-CN" altLang="en-US" sz="1400" dirty="0"/>
              <a:t>如果当前盒子是盒子</a:t>
            </a:r>
            <a:r>
              <a:rPr lang="en-US" altLang="zh-CN" sz="1400" dirty="0"/>
              <a:t>1</a:t>
            </a:r>
            <a:r>
              <a:rPr lang="zh-CN" altLang="en-US" sz="1400" dirty="0"/>
              <a:t>，那么下一个盒子一定是盒子</a:t>
            </a:r>
            <a:r>
              <a:rPr lang="en-US" altLang="zh-CN" sz="1400" dirty="0"/>
              <a:t>2</a:t>
            </a:r>
            <a:r>
              <a:rPr lang="zh-CN" altLang="en-US" sz="1400" dirty="0"/>
              <a:t>，</a:t>
            </a:r>
            <a:endParaRPr lang="en-US" altLang="zh-CN" sz="1400" dirty="0"/>
          </a:p>
          <a:p>
            <a:r>
              <a:rPr lang="zh-CN" altLang="en-US" sz="1400" dirty="0"/>
              <a:t>如果当前盒子是盒子</a:t>
            </a:r>
            <a:r>
              <a:rPr lang="en-US" altLang="zh-CN" sz="1400" dirty="0"/>
              <a:t>2</a:t>
            </a:r>
            <a:r>
              <a:rPr lang="zh-CN" altLang="en-US" sz="1400" dirty="0"/>
              <a:t>或者</a:t>
            </a:r>
            <a:r>
              <a:rPr lang="en-US" altLang="zh-CN" sz="1400" dirty="0"/>
              <a:t>3</a:t>
            </a:r>
            <a:r>
              <a:rPr lang="zh-CN" altLang="en-US" sz="1400" dirty="0"/>
              <a:t>，那么分别以概率</a:t>
            </a:r>
            <a:r>
              <a:rPr lang="en-US" altLang="zh-CN" sz="1400" dirty="0"/>
              <a:t>0.4</a:t>
            </a:r>
            <a:r>
              <a:rPr lang="zh-CN" altLang="en-US" sz="1400" dirty="0"/>
              <a:t>和</a:t>
            </a:r>
            <a:r>
              <a:rPr lang="en-US" altLang="zh-CN" sz="1400" dirty="0"/>
              <a:t>0.6</a:t>
            </a:r>
            <a:r>
              <a:rPr lang="zh-CN" altLang="en-US" sz="1400" dirty="0"/>
              <a:t>转移到左边或者右边盒子，</a:t>
            </a:r>
            <a:endParaRPr lang="en-US" altLang="zh-CN" sz="1400" dirty="0"/>
          </a:p>
          <a:p>
            <a:r>
              <a:rPr lang="zh-CN" altLang="en-US" sz="1400" dirty="0"/>
              <a:t>如果当前盒子是</a:t>
            </a:r>
            <a:r>
              <a:rPr lang="en-US" altLang="zh-CN" sz="1400" dirty="0"/>
              <a:t>4</a:t>
            </a:r>
            <a:r>
              <a:rPr lang="zh-CN" altLang="en-US" sz="1400" dirty="0"/>
              <a:t>，那么各以</a:t>
            </a:r>
            <a:r>
              <a:rPr lang="en-US" altLang="zh-CN" sz="1400" dirty="0"/>
              <a:t>0.5</a:t>
            </a:r>
            <a:r>
              <a:rPr lang="zh-CN" altLang="en-US" sz="1400" dirty="0"/>
              <a:t>概率停留在盒子</a:t>
            </a:r>
            <a:r>
              <a:rPr lang="en-US" altLang="zh-CN" sz="1400" dirty="0"/>
              <a:t>4</a:t>
            </a:r>
            <a:r>
              <a:rPr lang="zh-CN" altLang="en-US" sz="1400" dirty="0"/>
              <a:t>或者转移到盒子</a:t>
            </a:r>
            <a:r>
              <a:rPr lang="en-US" altLang="zh-CN" sz="1400" dirty="0"/>
              <a:t>3</a:t>
            </a:r>
            <a:r>
              <a:rPr lang="zh-CN" altLang="en-US" sz="1400" dirty="0"/>
              <a:t>；</a:t>
            </a:r>
            <a:endParaRPr lang="en-US" altLang="zh-CN" sz="1400" dirty="0"/>
          </a:p>
          <a:p>
            <a:endParaRPr lang="en-US" altLang="zh-CN" sz="1400" dirty="0"/>
          </a:p>
          <a:p>
            <a:r>
              <a:rPr lang="zh-CN" altLang="en-US" sz="1400" dirty="0"/>
              <a:t>确定转移盒子之后，再从这个盒子随机抽出一个球，记录其颜色，放回；</a:t>
            </a:r>
            <a:endParaRPr lang="en-US" altLang="zh-CN" sz="1400" dirty="0"/>
          </a:p>
          <a:p>
            <a:r>
              <a:rPr lang="zh-CN" altLang="en-US" sz="1400" dirty="0"/>
              <a:t>如此重复</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AB3D16FC-3535-48EC-B996-04BEF9FF1004}"/>
                  </a:ext>
                </a:extLst>
              </p:cNvPr>
              <p:cNvSpPr txBox="1"/>
              <p:nvPr/>
            </p:nvSpPr>
            <p:spPr>
              <a:xfrm>
                <a:off x="6616524" y="3274758"/>
                <a:ext cx="4669536" cy="374270"/>
              </a:xfrm>
              <a:prstGeom prst="rect">
                <a:avLst/>
              </a:prstGeom>
              <a:noFill/>
            </p:spPr>
            <p:txBody>
              <a:bodyPr wrap="square">
                <a:spAutoFit/>
              </a:bodyPr>
              <a:lstStyle/>
              <a:p>
                <a:r>
                  <a:rPr lang="zh-CN" altLang="en-US" dirty="0">
                    <a:highlight>
                      <a:srgbClr val="0000FF"/>
                    </a:highlight>
                  </a:rPr>
                  <a:t>初始概率分布</a:t>
                </a:r>
                <a:r>
                  <a:rPr lang="zh-CN" altLang="en-US" dirty="0"/>
                  <a:t>：</a:t>
                </a:r>
                <a14:m>
                  <m:oMath xmlns:m="http://schemas.openxmlformats.org/officeDocument/2006/math">
                    <m:r>
                      <a:rPr lang="el-GR" altLang="zh-CN" i="1" smtClean="0">
                        <a:solidFill>
                          <a:schemeClr val="tx1"/>
                        </a:solidFill>
                        <a:highlight>
                          <a:srgbClr val="0000FF"/>
                        </a:highlight>
                        <a:latin typeface="Cambria Math" panose="02040503050406030204" pitchFamily="18" charset="0"/>
                      </a:rPr>
                      <m:t>𝜋</m:t>
                    </m:r>
                    <m:r>
                      <a:rPr lang="en-US" altLang="zh-CN" b="0" i="1" u="none" strike="noStrike" smtClean="0">
                        <a:solidFill>
                          <a:schemeClr val="tx1"/>
                        </a:solidFill>
                        <a:effectLst/>
                        <a:latin typeface="Cambria Math" panose="02040503050406030204" pitchFamily="18" charset="0"/>
                      </a:rPr>
                      <m:t>=</m:t>
                    </m:r>
                    <m:sSup>
                      <m:sSupPr>
                        <m:ctrlPr>
                          <a:rPr lang="en-US" altLang="zh-CN" b="0" i="1" u="none" strike="noStrike" smtClean="0">
                            <a:solidFill>
                              <a:schemeClr val="tx1"/>
                            </a:solidFill>
                            <a:effectLst/>
                            <a:latin typeface="Cambria Math" panose="02040503050406030204" pitchFamily="18" charset="0"/>
                          </a:rPr>
                        </m:ctrlPr>
                      </m:sSupPr>
                      <m:e>
                        <m:r>
                          <m:rPr>
                            <m:nor/>
                          </m:rPr>
                          <a:rPr lang="el-GR" altLang="zh-CN" dirty="0">
                            <a:solidFill>
                              <a:schemeClr val="tx1"/>
                            </a:solidFill>
                            <a:latin typeface="MathJax_Main"/>
                          </a:rPr>
                          <m:t>(0.25,0.25,0.25,0.25)</m:t>
                        </m:r>
                      </m:e>
                      <m:sup>
                        <m:r>
                          <m:rPr>
                            <m:sty m:val="p"/>
                          </m:rPr>
                          <a:rPr lang="en-US" altLang="zh-CN" i="1">
                            <a:solidFill>
                              <a:schemeClr val="tx1"/>
                            </a:solidFill>
                            <a:latin typeface="Cambria Math" panose="02040503050406030204" pitchFamily="18" charset="0"/>
                          </a:rPr>
                          <m:t>T</m:t>
                        </m:r>
                      </m:sup>
                    </m:sSup>
                  </m:oMath>
                </a14:m>
                <a:endParaRPr lang="zh-CN" altLang="en-US" dirty="0"/>
              </a:p>
            </p:txBody>
          </p:sp>
        </mc:Choice>
        <mc:Fallback>
          <p:sp>
            <p:nvSpPr>
              <p:cNvPr id="20" name="文本框 19">
                <a:extLst>
                  <a:ext uri="{FF2B5EF4-FFF2-40B4-BE49-F238E27FC236}">
                    <a16:creationId xmlns:a16="http://schemas.microsoft.com/office/drawing/2014/main" id="{AB3D16FC-3535-48EC-B996-04BEF9FF1004}"/>
                  </a:ext>
                </a:extLst>
              </p:cNvPr>
              <p:cNvSpPr txBox="1">
                <a:spLocks noRot="1" noChangeAspect="1" noMove="1" noResize="1" noEditPoints="1" noAdjustHandles="1" noChangeArrowheads="1" noChangeShapeType="1" noTextEdit="1"/>
              </p:cNvSpPr>
              <p:nvPr/>
            </p:nvSpPr>
            <p:spPr>
              <a:xfrm>
                <a:off x="6616524" y="3274758"/>
                <a:ext cx="4669536" cy="374270"/>
              </a:xfrm>
              <a:prstGeom prst="rect">
                <a:avLst/>
              </a:prstGeom>
              <a:blipFill>
                <a:blip r:embed="rId2"/>
                <a:stretch>
                  <a:fillRect l="-1044" t="-6452" b="-24194"/>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D838DFA7-215E-44E1-967F-4F442A1C59BA}"/>
              </a:ext>
            </a:extLst>
          </p:cNvPr>
          <p:cNvSpPr txBox="1"/>
          <p:nvPr/>
        </p:nvSpPr>
        <p:spPr>
          <a:xfrm>
            <a:off x="6759551" y="5522347"/>
            <a:ext cx="2470827" cy="369332"/>
          </a:xfrm>
          <a:prstGeom prst="rect">
            <a:avLst/>
          </a:prstGeom>
          <a:noFill/>
        </p:spPr>
        <p:txBody>
          <a:bodyPr wrap="square">
            <a:spAutoFit/>
          </a:bodyPr>
          <a:lstStyle/>
          <a:p>
            <a:r>
              <a:rPr lang="zh-CN" altLang="en-US" dirty="0">
                <a:highlight>
                  <a:srgbClr val="0000FF"/>
                </a:highlight>
              </a:rPr>
              <a:t>状态转移概率分布</a:t>
            </a:r>
            <a:r>
              <a:rPr lang="en-US" altLang="zh-CN" dirty="0">
                <a:highlight>
                  <a:srgbClr val="0000FF"/>
                </a:highlight>
              </a:rPr>
              <a:t>A</a:t>
            </a:r>
            <a:endParaRPr lang="zh-CN" altLang="en-US" dirty="0">
              <a:highlight>
                <a:srgbClr val="0000FF"/>
              </a:highlight>
            </a:endParaRPr>
          </a:p>
        </p:txBody>
      </p:sp>
      <p:sp>
        <p:nvSpPr>
          <p:cNvPr id="24" name="文本框 23">
            <a:extLst>
              <a:ext uri="{FF2B5EF4-FFF2-40B4-BE49-F238E27FC236}">
                <a16:creationId xmlns:a16="http://schemas.microsoft.com/office/drawing/2014/main" id="{1BE88CDA-4223-4BA6-AC5C-94081AB27F55}"/>
              </a:ext>
            </a:extLst>
          </p:cNvPr>
          <p:cNvSpPr txBox="1"/>
          <p:nvPr/>
        </p:nvSpPr>
        <p:spPr>
          <a:xfrm>
            <a:off x="9486901" y="5514750"/>
            <a:ext cx="2705099" cy="369332"/>
          </a:xfrm>
          <a:prstGeom prst="rect">
            <a:avLst/>
          </a:prstGeom>
          <a:noFill/>
        </p:spPr>
        <p:txBody>
          <a:bodyPr wrap="square">
            <a:spAutoFit/>
          </a:bodyPr>
          <a:lstStyle/>
          <a:p>
            <a:r>
              <a:rPr lang="zh-CN" altLang="en-US" dirty="0">
                <a:highlight>
                  <a:srgbClr val="0000FF"/>
                </a:highlight>
              </a:rPr>
              <a:t>观测（发射）概率分布</a:t>
            </a:r>
            <a:r>
              <a:rPr lang="en-US" altLang="zh-CN" dirty="0">
                <a:highlight>
                  <a:srgbClr val="0000FF"/>
                </a:highlight>
              </a:rPr>
              <a:t>B</a:t>
            </a:r>
            <a:endParaRPr lang="zh-CN" altLang="en-US" dirty="0">
              <a:highlight>
                <a:srgbClr val="0000FF"/>
              </a:highlight>
            </a:endParaRPr>
          </a:p>
        </p:txBody>
      </p:sp>
      <p:sp>
        <p:nvSpPr>
          <p:cNvPr id="26" name="文本框 25">
            <a:extLst>
              <a:ext uri="{FF2B5EF4-FFF2-40B4-BE49-F238E27FC236}">
                <a16:creationId xmlns:a16="http://schemas.microsoft.com/office/drawing/2014/main" id="{D2A8F741-7C41-43A5-9830-D2A00ECB3377}"/>
              </a:ext>
            </a:extLst>
          </p:cNvPr>
          <p:cNvSpPr txBox="1"/>
          <p:nvPr/>
        </p:nvSpPr>
        <p:spPr>
          <a:xfrm>
            <a:off x="114987" y="168628"/>
            <a:ext cx="7161302" cy="369332"/>
          </a:xfrm>
          <a:prstGeom prst="rect">
            <a:avLst/>
          </a:prstGeom>
          <a:solidFill>
            <a:schemeClr val="accent6"/>
          </a:solidFill>
        </p:spPr>
        <p:txBody>
          <a:bodyPr wrap="square">
            <a:spAutoFit/>
          </a:bodyPr>
          <a:lstStyle/>
          <a:p>
            <a:r>
              <a:rPr lang="zh-CN" altLang="en-US" dirty="0"/>
              <a:t>观察者只能观测到球的颜色的序列，观测不到球是从哪个盒子取出的</a:t>
            </a:r>
          </a:p>
        </p:txBody>
      </p:sp>
      <p:sp>
        <p:nvSpPr>
          <p:cNvPr id="28" name="文本框 27">
            <a:extLst>
              <a:ext uri="{FF2B5EF4-FFF2-40B4-BE49-F238E27FC236}">
                <a16:creationId xmlns:a16="http://schemas.microsoft.com/office/drawing/2014/main" id="{1E67226C-C052-482A-8D48-C2FEF77D1747}"/>
              </a:ext>
            </a:extLst>
          </p:cNvPr>
          <p:cNvSpPr txBox="1"/>
          <p:nvPr/>
        </p:nvSpPr>
        <p:spPr>
          <a:xfrm>
            <a:off x="6578423" y="6210016"/>
            <a:ext cx="3035030" cy="215444"/>
          </a:xfrm>
          <a:prstGeom prst="rect">
            <a:avLst/>
          </a:prstGeom>
          <a:noFill/>
        </p:spPr>
        <p:txBody>
          <a:bodyPr wrap="square">
            <a:spAutoFit/>
          </a:bodyPr>
          <a:lstStyle/>
          <a:p>
            <a:r>
              <a:rPr lang="en-US" altLang="zh-CN" sz="800" dirty="0"/>
              <a:t>https://blog.csdn.net/MOU_IT/article/details/80216671</a:t>
            </a:r>
            <a:endParaRPr lang="zh-CN" altLang="en-US" sz="800" dirty="0"/>
          </a:p>
        </p:txBody>
      </p:sp>
      <p:pic>
        <p:nvPicPr>
          <p:cNvPr id="30" name="图片 29">
            <a:extLst>
              <a:ext uri="{FF2B5EF4-FFF2-40B4-BE49-F238E27FC236}">
                <a16:creationId xmlns:a16="http://schemas.microsoft.com/office/drawing/2014/main" id="{1D93AF20-6CA0-41F5-A425-760BDDCE02AC}"/>
              </a:ext>
            </a:extLst>
          </p:cNvPr>
          <p:cNvPicPr>
            <a:picLocks noChangeAspect="1"/>
          </p:cNvPicPr>
          <p:nvPr/>
        </p:nvPicPr>
        <p:blipFill>
          <a:blip r:embed="rId3"/>
          <a:stretch>
            <a:fillRect/>
          </a:stretch>
        </p:blipFill>
        <p:spPr>
          <a:xfrm>
            <a:off x="6817061" y="4042345"/>
            <a:ext cx="2891349" cy="1402160"/>
          </a:xfrm>
          <a:prstGeom prst="rect">
            <a:avLst/>
          </a:prstGeom>
        </p:spPr>
      </p:pic>
      <p:pic>
        <p:nvPicPr>
          <p:cNvPr id="32" name="图片 31">
            <a:extLst>
              <a:ext uri="{FF2B5EF4-FFF2-40B4-BE49-F238E27FC236}">
                <a16:creationId xmlns:a16="http://schemas.microsoft.com/office/drawing/2014/main" id="{95E5435B-58D0-4FF2-9B80-B5B5073D0926}"/>
              </a:ext>
            </a:extLst>
          </p:cNvPr>
          <p:cNvPicPr>
            <a:picLocks noChangeAspect="1"/>
          </p:cNvPicPr>
          <p:nvPr/>
        </p:nvPicPr>
        <p:blipFill>
          <a:blip r:embed="rId4"/>
          <a:stretch>
            <a:fillRect/>
          </a:stretch>
        </p:blipFill>
        <p:spPr>
          <a:xfrm>
            <a:off x="10016062" y="4042345"/>
            <a:ext cx="1959184" cy="1402160"/>
          </a:xfrm>
          <a:prstGeom prst="rect">
            <a:avLst/>
          </a:prstGeom>
        </p:spPr>
      </p:pic>
      <p:pic>
        <p:nvPicPr>
          <p:cNvPr id="34" name="图片 33">
            <a:extLst>
              <a:ext uri="{FF2B5EF4-FFF2-40B4-BE49-F238E27FC236}">
                <a16:creationId xmlns:a16="http://schemas.microsoft.com/office/drawing/2014/main" id="{E20405AE-6E52-4730-A973-ADF5F2465AD8}"/>
              </a:ext>
            </a:extLst>
          </p:cNvPr>
          <p:cNvPicPr>
            <a:picLocks noChangeAspect="1"/>
          </p:cNvPicPr>
          <p:nvPr/>
        </p:nvPicPr>
        <p:blipFill>
          <a:blip r:embed="rId5"/>
          <a:stretch>
            <a:fillRect/>
          </a:stretch>
        </p:blipFill>
        <p:spPr>
          <a:xfrm>
            <a:off x="6692629" y="2167537"/>
            <a:ext cx="5282617" cy="813142"/>
          </a:xfrm>
          <a:prstGeom prst="rect">
            <a:avLst/>
          </a:prstGeom>
        </p:spPr>
      </p:pic>
      <p:sp>
        <p:nvSpPr>
          <p:cNvPr id="36" name="文本框 35">
            <a:extLst>
              <a:ext uri="{FF2B5EF4-FFF2-40B4-BE49-F238E27FC236}">
                <a16:creationId xmlns:a16="http://schemas.microsoft.com/office/drawing/2014/main" id="{049C65E7-B8D0-4CD3-97A8-4D536C97A325}"/>
              </a:ext>
            </a:extLst>
          </p:cNvPr>
          <p:cNvSpPr txBox="1"/>
          <p:nvPr/>
        </p:nvSpPr>
        <p:spPr>
          <a:xfrm>
            <a:off x="114987" y="3284433"/>
            <a:ext cx="6389575" cy="646331"/>
          </a:xfrm>
          <a:prstGeom prst="rect">
            <a:avLst/>
          </a:prstGeom>
          <a:solidFill>
            <a:schemeClr val="accent1">
              <a:lumMod val="50000"/>
            </a:schemeClr>
          </a:solidFill>
        </p:spPr>
        <p:txBody>
          <a:bodyPr wrap="square">
            <a:spAutoFit/>
          </a:bodyPr>
          <a:lstStyle/>
          <a:p>
            <a:r>
              <a:rPr lang="zh-CN" altLang="en-US" sz="1800" dirty="0"/>
              <a:t>开始，从</a:t>
            </a:r>
            <a:r>
              <a:rPr lang="en-US" altLang="zh-CN" sz="1800" dirty="0"/>
              <a:t>4</a:t>
            </a:r>
            <a:r>
              <a:rPr lang="zh-CN" altLang="en-US" sz="1800" dirty="0"/>
              <a:t>个盒子里以等概率随机选取一个盒子，</a:t>
            </a:r>
            <a:endParaRPr lang="en-US" altLang="zh-CN" sz="1800" dirty="0"/>
          </a:p>
          <a:p>
            <a:r>
              <a:rPr lang="zh-CN" altLang="en-US" sz="1800" dirty="0"/>
              <a:t>从这个盒子里随机抽出一个球，记录其颜色，放回；</a:t>
            </a:r>
            <a:endParaRPr lang="en-US" altLang="zh-CN" sz="1800" dirty="0"/>
          </a:p>
        </p:txBody>
      </p:sp>
      <p:sp>
        <p:nvSpPr>
          <p:cNvPr id="38" name="文本框 37">
            <a:extLst>
              <a:ext uri="{FF2B5EF4-FFF2-40B4-BE49-F238E27FC236}">
                <a16:creationId xmlns:a16="http://schemas.microsoft.com/office/drawing/2014/main" id="{C1C4BBA3-4ED1-47EA-A2D7-C7E0CA46EFD4}"/>
              </a:ext>
            </a:extLst>
          </p:cNvPr>
          <p:cNvSpPr txBox="1"/>
          <p:nvPr/>
        </p:nvSpPr>
        <p:spPr>
          <a:xfrm>
            <a:off x="6583288" y="6513931"/>
            <a:ext cx="3938081" cy="215444"/>
          </a:xfrm>
          <a:prstGeom prst="rect">
            <a:avLst/>
          </a:prstGeom>
          <a:noFill/>
        </p:spPr>
        <p:txBody>
          <a:bodyPr wrap="square">
            <a:spAutoFit/>
          </a:bodyPr>
          <a:lstStyle/>
          <a:p>
            <a:r>
              <a:rPr lang="en-US" altLang="zh-CN" sz="800" dirty="0"/>
              <a:t>https://www.cnblogs.com/wangzycloud/p/13061188.html</a:t>
            </a:r>
            <a:endParaRPr lang="zh-CN" altLang="en-US" sz="800" dirty="0"/>
          </a:p>
        </p:txBody>
      </p:sp>
      <p:pic>
        <p:nvPicPr>
          <p:cNvPr id="39" name="图片 38">
            <a:extLst>
              <a:ext uri="{FF2B5EF4-FFF2-40B4-BE49-F238E27FC236}">
                <a16:creationId xmlns:a16="http://schemas.microsoft.com/office/drawing/2014/main" id="{532190ED-CD49-4E5B-B1DB-3DDA8AD799DF}"/>
              </a:ext>
            </a:extLst>
          </p:cNvPr>
          <p:cNvPicPr>
            <a:picLocks noChangeAspect="1"/>
          </p:cNvPicPr>
          <p:nvPr/>
        </p:nvPicPr>
        <p:blipFill>
          <a:blip r:embed="rId6"/>
          <a:stretch>
            <a:fillRect/>
          </a:stretch>
        </p:blipFill>
        <p:spPr>
          <a:xfrm>
            <a:off x="2286291" y="674305"/>
            <a:ext cx="5370938" cy="1244486"/>
          </a:xfrm>
          <a:prstGeom prst="rect">
            <a:avLst/>
          </a:prstGeom>
        </p:spPr>
      </p:pic>
      <p:sp>
        <p:nvSpPr>
          <p:cNvPr id="41" name="文本框 40">
            <a:extLst>
              <a:ext uri="{FF2B5EF4-FFF2-40B4-BE49-F238E27FC236}">
                <a16:creationId xmlns:a16="http://schemas.microsoft.com/office/drawing/2014/main" id="{E45DDB88-F324-48D3-B3CB-8C54AF210D0A}"/>
              </a:ext>
            </a:extLst>
          </p:cNvPr>
          <p:cNvSpPr txBox="1"/>
          <p:nvPr/>
        </p:nvSpPr>
        <p:spPr>
          <a:xfrm>
            <a:off x="7726247" y="1477818"/>
            <a:ext cx="2636953" cy="369332"/>
          </a:xfrm>
          <a:prstGeom prst="rect">
            <a:avLst/>
          </a:prstGeom>
          <a:noFill/>
        </p:spPr>
        <p:txBody>
          <a:bodyPr wrap="square">
            <a:spAutoFit/>
          </a:bodyPr>
          <a:lstStyle/>
          <a:p>
            <a:r>
              <a:rPr lang="en-US" altLang="zh-CN" dirty="0"/>
              <a:t>O=(</a:t>
            </a:r>
            <a:r>
              <a:rPr lang="zh-CN" altLang="en-US" dirty="0"/>
              <a:t>红，白，红，红，红</a:t>
            </a:r>
            <a:r>
              <a:rPr lang="en-US" altLang="zh-CN" dirty="0"/>
              <a:t>)</a:t>
            </a:r>
            <a:endParaRPr lang="zh-CN" altLang="en-US" dirty="0"/>
          </a:p>
        </p:txBody>
      </p:sp>
    </p:spTree>
    <p:extLst>
      <p:ext uri="{BB962C8B-B14F-4D97-AF65-F5344CB8AC3E}">
        <p14:creationId xmlns:p14="http://schemas.microsoft.com/office/powerpoint/2010/main" val="368981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B6E62-75D2-4867-A9FC-113746523761}"/>
              </a:ext>
            </a:extLst>
          </p:cNvPr>
          <p:cNvSpPr>
            <a:spLocks noGrp="1"/>
          </p:cNvSpPr>
          <p:nvPr>
            <p:ph type="title"/>
          </p:nvPr>
        </p:nvSpPr>
        <p:spPr/>
        <p:txBody>
          <a:bodyPr>
            <a:normAutofit/>
          </a:bodyPr>
          <a:lstStyle/>
          <a:p>
            <a:r>
              <a:rPr lang="en-US" altLang="zh-CN" b="0" i="0" dirty="0">
                <a:effectLst/>
                <a:latin typeface="-apple-system"/>
              </a:rPr>
              <a:t>HMM</a:t>
            </a:r>
            <a:r>
              <a:rPr lang="zh-CN" altLang="en-US" b="0" i="0" dirty="0">
                <a:effectLst/>
                <a:latin typeface="-apple-system"/>
              </a:rPr>
              <a:t>的</a:t>
            </a:r>
            <a:r>
              <a:rPr lang="en-US" altLang="zh-CN" b="0" i="0" dirty="0">
                <a:effectLst/>
                <a:latin typeface="-apple-system"/>
              </a:rPr>
              <a:t>3</a:t>
            </a:r>
            <a:r>
              <a:rPr lang="zh-CN" altLang="en-US" b="0" i="0" dirty="0">
                <a:effectLst/>
                <a:latin typeface="-apple-system"/>
              </a:rPr>
              <a:t>个问题：</a:t>
            </a:r>
            <a:br>
              <a:rPr lang="en-US" altLang="zh-CN" b="0" i="0" dirty="0">
                <a:effectLst/>
                <a:latin typeface="-apple-system"/>
              </a:rPr>
            </a:br>
            <a:r>
              <a:rPr lang="zh-CN" altLang="en-US" b="0" i="0" dirty="0">
                <a:effectLst/>
                <a:highlight>
                  <a:srgbClr val="0000FF"/>
                </a:highlight>
                <a:latin typeface="-apple-system"/>
              </a:rPr>
              <a:t>概率计算问题</a:t>
            </a:r>
            <a:r>
              <a:rPr lang="zh-CN" altLang="en-US" b="0" i="0" dirty="0">
                <a:effectLst/>
                <a:latin typeface="-apple-system"/>
              </a:rPr>
              <a:t>，学习问题，预测问题</a:t>
            </a:r>
            <a:endParaRPr lang="zh-CN" altLang="en-US" dirty="0"/>
          </a:p>
        </p:txBody>
      </p:sp>
      <p:sp>
        <p:nvSpPr>
          <p:cNvPr id="5" name="文本框 4">
            <a:extLst>
              <a:ext uri="{FF2B5EF4-FFF2-40B4-BE49-F238E27FC236}">
                <a16:creationId xmlns:a16="http://schemas.microsoft.com/office/drawing/2014/main" id="{DFA84E5D-79EC-4F3C-A003-4F5D1D6440A9}"/>
              </a:ext>
            </a:extLst>
          </p:cNvPr>
          <p:cNvSpPr txBox="1"/>
          <p:nvPr/>
        </p:nvSpPr>
        <p:spPr>
          <a:xfrm>
            <a:off x="732816" y="2123984"/>
            <a:ext cx="10025976" cy="1477328"/>
          </a:xfrm>
          <a:prstGeom prst="rect">
            <a:avLst/>
          </a:prstGeom>
          <a:solidFill>
            <a:schemeClr val="accent1">
              <a:lumMod val="50000"/>
            </a:schemeClr>
          </a:solidFill>
        </p:spPr>
        <p:txBody>
          <a:bodyPr wrap="square">
            <a:spAutoFit/>
          </a:bodyPr>
          <a:lstStyle/>
          <a:p>
            <a:r>
              <a:rPr lang="zh-CN" altLang="en-US" dirty="0"/>
              <a:t>概率计算问题描述如下：</a:t>
            </a:r>
          </a:p>
          <a:p>
            <a:endParaRPr lang="zh-CN" altLang="en-US" dirty="0"/>
          </a:p>
          <a:p>
            <a:r>
              <a:rPr lang="zh-CN" altLang="en-US" dirty="0"/>
              <a:t>已知一个隐马尔可夫模型 </a:t>
            </a:r>
            <a:r>
              <a:rPr lang="en-US" altLang="zh-CN" dirty="0"/>
              <a:t>λ=</a:t>
            </a:r>
            <a:r>
              <a:rPr lang="zh-CN" altLang="en-US" dirty="0"/>
              <a:t>（</a:t>
            </a:r>
            <a:r>
              <a:rPr lang="en-US" altLang="zh-CN" dirty="0"/>
              <a:t>A</a:t>
            </a:r>
            <a:r>
              <a:rPr lang="zh-CN" altLang="en-US" dirty="0"/>
              <a:t>，</a:t>
            </a:r>
            <a:r>
              <a:rPr lang="en-US" altLang="zh-CN" dirty="0"/>
              <a:t>B</a:t>
            </a:r>
            <a:r>
              <a:rPr lang="zh-CN" altLang="en-US" dirty="0"/>
              <a:t>，</a:t>
            </a:r>
            <a:r>
              <a:rPr lang="en-US" altLang="zh-CN" dirty="0"/>
              <a:t>π</a:t>
            </a:r>
            <a:r>
              <a:rPr lang="zh-CN" altLang="en-US" dirty="0"/>
              <a:t>），已知一个观测序列</a:t>
            </a:r>
            <a:r>
              <a:rPr lang="en-US" altLang="zh-CN" dirty="0"/>
              <a:t>O=</a:t>
            </a:r>
            <a:r>
              <a:rPr lang="zh-CN" altLang="en-US" dirty="0"/>
              <a:t>（</a:t>
            </a:r>
            <a:r>
              <a:rPr lang="en-US" altLang="zh-CN" dirty="0"/>
              <a:t>o1, o2,……</a:t>
            </a:r>
            <a:r>
              <a:rPr lang="zh-CN" altLang="en-US" dirty="0"/>
              <a:t>，</a:t>
            </a:r>
            <a:r>
              <a:rPr lang="en-US" altLang="zh-CN" dirty="0" err="1"/>
              <a:t>oT</a:t>
            </a:r>
            <a:r>
              <a:rPr lang="zh-CN" altLang="en-US" dirty="0"/>
              <a:t>）</a:t>
            </a:r>
          </a:p>
          <a:p>
            <a:endParaRPr lang="zh-CN" altLang="en-US" dirty="0"/>
          </a:p>
          <a:p>
            <a:r>
              <a:rPr lang="zh-CN" altLang="en-US" dirty="0"/>
              <a:t>问题：请计算在模型</a:t>
            </a:r>
            <a:r>
              <a:rPr lang="en-US" altLang="zh-CN" dirty="0"/>
              <a:t>λ</a:t>
            </a:r>
            <a:r>
              <a:rPr lang="zh-CN" altLang="en-US" dirty="0"/>
              <a:t>下观测序列</a:t>
            </a:r>
            <a:r>
              <a:rPr lang="en-US" altLang="zh-CN" dirty="0"/>
              <a:t>O</a:t>
            </a:r>
            <a:r>
              <a:rPr lang="zh-CN" altLang="en-US" dirty="0"/>
              <a:t>出现的概率</a:t>
            </a:r>
            <a:r>
              <a:rPr lang="en-US" altLang="zh-CN" dirty="0">
                <a:highlight>
                  <a:srgbClr val="0000FF"/>
                </a:highlight>
              </a:rPr>
              <a:t>P(O|λ)</a:t>
            </a:r>
            <a:endParaRPr lang="zh-CN" altLang="en-US" dirty="0">
              <a:highlight>
                <a:srgbClr val="0000FF"/>
              </a:highlight>
            </a:endParaRPr>
          </a:p>
        </p:txBody>
      </p:sp>
      <p:sp>
        <p:nvSpPr>
          <p:cNvPr id="7" name="文本框 6">
            <a:extLst>
              <a:ext uri="{FF2B5EF4-FFF2-40B4-BE49-F238E27FC236}">
                <a16:creationId xmlns:a16="http://schemas.microsoft.com/office/drawing/2014/main" id="{B0C83444-470E-4D57-9B08-C3B90A5BA282}"/>
              </a:ext>
            </a:extLst>
          </p:cNvPr>
          <p:cNvSpPr txBox="1"/>
          <p:nvPr/>
        </p:nvSpPr>
        <p:spPr>
          <a:xfrm>
            <a:off x="680321" y="6488668"/>
            <a:ext cx="3158862" cy="230832"/>
          </a:xfrm>
          <a:prstGeom prst="rect">
            <a:avLst/>
          </a:prstGeom>
          <a:noFill/>
        </p:spPr>
        <p:txBody>
          <a:bodyPr wrap="square">
            <a:spAutoFit/>
          </a:bodyPr>
          <a:lstStyle/>
          <a:p>
            <a:r>
              <a:rPr lang="en-US" altLang="zh-CN" sz="900" dirty="0"/>
              <a:t>https://blog.csdn.net/u012421852/article/details/80186754</a:t>
            </a:r>
            <a:endParaRPr lang="zh-CN" altLang="en-US" sz="900" dirty="0"/>
          </a:p>
        </p:txBody>
      </p:sp>
      <p:pic>
        <p:nvPicPr>
          <p:cNvPr id="10" name="图片 9">
            <a:extLst>
              <a:ext uri="{FF2B5EF4-FFF2-40B4-BE49-F238E27FC236}">
                <a16:creationId xmlns:a16="http://schemas.microsoft.com/office/drawing/2014/main" id="{5519097C-3D14-472D-85F0-18452EB69E6A}"/>
              </a:ext>
            </a:extLst>
          </p:cNvPr>
          <p:cNvPicPr>
            <a:picLocks noChangeAspect="1"/>
          </p:cNvPicPr>
          <p:nvPr/>
        </p:nvPicPr>
        <p:blipFill>
          <a:blip r:embed="rId2"/>
          <a:stretch>
            <a:fillRect/>
          </a:stretch>
        </p:blipFill>
        <p:spPr>
          <a:xfrm>
            <a:off x="732815" y="3725064"/>
            <a:ext cx="4630328" cy="2339588"/>
          </a:xfrm>
          <a:prstGeom prst="rect">
            <a:avLst/>
          </a:prstGeom>
        </p:spPr>
      </p:pic>
      <p:sp>
        <p:nvSpPr>
          <p:cNvPr id="12" name="文本框 11">
            <a:extLst>
              <a:ext uri="{FF2B5EF4-FFF2-40B4-BE49-F238E27FC236}">
                <a16:creationId xmlns:a16="http://schemas.microsoft.com/office/drawing/2014/main" id="{1E60B0D8-63EF-4FBD-821D-7E2ED96255EF}"/>
              </a:ext>
            </a:extLst>
          </p:cNvPr>
          <p:cNvSpPr txBox="1"/>
          <p:nvPr/>
        </p:nvSpPr>
        <p:spPr>
          <a:xfrm>
            <a:off x="5427318" y="4587323"/>
            <a:ext cx="5279594" cy="1477328"/>
          </a:xfrm>
          <a:prstGeom prst="rect">
            <a:avLst/>
          </a:prstGeom>
          <a:solidFill>
            <a:schemeClr val="accent6"/>
          </a:solidFill>
        </p:spPr>
        <p:txBody>
          <a:bodyPr wrap="square">
            <a:spAutoFit/>
          </a:bodyPr>
          <a:lstStyle/>
          <a:p>
            <a:r>
              <a:rPr lang="zh-CN" altLang="en-US" dirty="0"/>
              <a:t>求观测序列概率：</a:t>
            </a:r>
            <a:endParaRPr lang="en-US" altLang="zh-CN" dirty="0"/>
          </a:p>
          <a:p>
            <a:endParaRPr lang="en-US" altLang="zh-CN" dirty="0"/>
          </a:p>
          <a:p>
            <a:r>
              <a:rPr lang="zh-CN" altLang="en-US" dirty="0"/>
              <a:t>给定</a:t>
            </a:r>
            <a:r>
              <a:rPr lang="en-US" altLang="zh-CN" dirty="0"/>
              <a:t>HMM λ=</a:t>
            </a:r>
            <a:r>
              <a:rPr lang="zh-CN" altLang="en-US" dirty="0"/>
              <a:t>（</a:t>
            </a:r>
            <a:r>
              <a:rPr lang="en-US" altLang="zh-CN" dirty="0"/>
              <a:t>A</a:t>
            </a:r>
            <a:r>
              <a:rPr lang="zh-CN" altLang="en-US" dirty="0"/>
              <a:t>，</a:t>
            </a:r>
            <a:r>
              <a:rPr lang="en-US" altLang="zh-CN" dirty="0"/>
              <a:t>B</a:t>
            </a:r>
            <a:r>
              <a:rPr lang="zh-CN" altLang="en-US" dirty="0"/>
              <a:t>，</a:t>
            </a:r>
            <a:r>
              <a:rPr lang="en-US" altLang="zh-CN" dirty="0"/>
              <a:t>π</a:t>
            </a:r>
            <a:r>
              <a:rPr lang="zh-CN" altLang="en-US" dirty="0"/>
              <a:t>）</a:t>
            </a:r>
            <a:endParaRPr lang="en-US" altLang="zh-CN" dirty="0"/>
          </a:p>
          <a:p>
            <a:r>
              <a:rPr lang="zh-CN" altLang="en-US" dirty="0"/>
              <a:t>已知观测序列</a:t>
            </a:r>
            <a:r>
              <a:rPr lang="en-US" altLang="zh-CN" dirty="0"/>
              <a:t>O=(</a:t>
            </a:r>
            <a:r>
              <a:rPr lang="zh-CN" altLang="en-US" dirty="0"/>
              <a:t>红，白，红</a:t>
            </a:r>
            <a:r>
              <a:rPr lang="en-US" altLang="zh-CN" dirty="0"/>
              <a:t>)</a:t>
            </a:r>
            <a:r>
              <a:rPr lang="zh-CN" altLang="en-US" dirty="0"/>
              <a:t>，</a:t>
            </a:r>
            <a:r>
              <a:rPr lang="en-US" altLang="zh-CN" dirty="0"/>
              <a:t>T=3</a:t>
            </a:r>
            <a:r>
              <a:rPr lang="zh-CN" altLang="en-US" dirty="0"/>
              <a:t>，</a:t>
            </a:r>
            <a:endParaRPr lang="en-US" altLang="zh-CN" dirty="0"/>
          </a:p>
          <a:p>
            <a:r>
              <a:rPr lang="zh-CN" altLang="en-US" dirty="0">
                <a:highlight>
                  <a:srgbClr val="0000FF"/>
                </a:highlight>
              </a:rPr>
              <a:t>请用前向算法求</a:t>
            </a:r>
            <a:r>
              <a:rPr lang="en-US" altLang="zh-CN" dirty="0">
                <a:highlight>
                  <a:srgbClr val="0000FF"/>
                </a:highlight>
              </a:rPr>
              <a:t>P(O|λ)</a:t>
            </a:r>
            <a:endParaRPr lang="zh-CN" altLang="en-US" dirty="0">
              <a:highlight>
                <a:srgbClr val="0000FF"/>
              </a:highlight>
            </a:endParaRPr>
          </a:p>
        </p:txBody>
      </p:sp>
      <p:sp>
        <p:nvSpPr>
          <p:cNvPr id="14" name="文本框 13">
            <a:extLst>
              <a:ext uri="{FF2B5EF4-FFF2-40B4-BE49-F238E27FC236}">
                <a16:creationId xmlns:a16="http://schemas.microsoft.com/office/drawing/2014/main" id="{287D4573-DC0A-4E8A-96C1-AB827C061397}"/>
              </a:ext>
            </a:extLst>
          </p:cNvPr>
          <p:cNvSpPr txBox="1"/>
          <p:nvPr/>
        </p:nvSpPr>
        <p:spPr>
          <a:xfrm>
            <a:off x="616085" y="6311383"/>
            <a:ext cx="3223098" cy="230832"/>
          </a:xfrm>
          <a:prstGeom prst="rect">
            <a:avLst/>
          </a:prstGeom>
          <a:noFill/>
        </p:spPr>
        <p:txBody>
          <a:bodyPr wrap="square">
            <a:spAutoFit/>
          </a:bodyPr>
          <a:lstStyle/>
          <a:p>
            <a:r>
              <a:rPr lang="en-US" altLang="zh-CN" sz="900" dirty="0"/>
              <a:t>《</a:t>
            </a:r>
            <a:r>
              <a:rPr lang="zh-CN" altLang="en-US" sz="900" dirty="0"/>
              <a:t>统计学习方法</a:t>
            </a:r>
            <a:r>
              <a:rPr lang="en-US" altLang="zh-CN" sz="900" dirty="0"/>
              <a:t>》</a:t>
            </a:r>
            <a:r>
              <a:rPr lang="zh-CN" altLang="en-US" sz="900" dirty="0"/>
              <a:t>李航</a:t>
            </a:r>
          </a:p>
        </p:txBody>
      </p:sp>
      <p:pic>
        <p:nvPicPr>
          <p:cNvPr id="16" name="图片 15">
            <a:extLst>
              <a:ext uri="{FF2B5EF4-FFF2-40B4-BE49-F238E27FC236}">
                <a16:creationId xmlns:a16="http://schemas.microsoft.com/office/drawing/2014/main" id="{6950E348-2AEB-47BF-87F4-0B717BB3C726}"/>
              </a:ext>
            </a:extLst>
          </p:cNvPr>
          <p:cNvPicPr>
            <a:picLocks noChangeAspect="1"/>
          </p:cNvPicPr>
          <p:nvPr/>
        </p:nvPicPr>
        <p:blipFill>
          <a:blip r:embed="rId3"/>
          <a:stretch>
            <a:fillRect/>
          </a:stretch>
        </p:blipFill>
        <p:spPr>
          <a:xfrm>
            <a:off x="5427317" y="3725063"/>
            <a:ext cx="5279594" cy="810838"/>
          </a:xfrm>
          <a:prstGeom prst="rect">
            <a:avLst/>
          </a:prstGeom>
        </p:spPr>
      </p:pic>
      <p:sp>
        <p:nvSpPr>
          <p:cNvPr id="18" name="文本框 17">
            <a:extLst>
              <a:ext uri="{FF2B5EF4-FFF2-40B4-BE49-F238E27FC236}">
                <a16:creationId xmlns:a16="http://schemas.microsoft.com/office/drawing/2014/main" id="{08FAB8CE-9A4C-414C-B280-5C5DFB26FAFA}"/>
              </a:ext>
            </a:extLst>
          </p:cNvPr>
          <p:cNvSpPr txBox="1"/>
          <p:nvPr/>
        </p:nvSpPr>
        <p:spPr>
          <a:xfrm>
            <a:off x="5363143" y="6234752"/>
            <a:ext cx="5075314" cy="369332"/>
          </a:xfrm>
          <a:prstGeom prst="rect">
            <a:avLst/>
          </a:prstGeom>
          <a:noFill/>
        </p:spPr>
        <p:txBody>
          <a:bodyPr wrap="square">
            <a:spAutoFit/>
          </a:bodyPr>
          <a:lstStyle/>
          <a:p>
            <a:r>
              <a:rPr lang="en-US" altLang="zh-CN" dirty="0"/>
              <a:t>O=(</a:t>
            </a:r>
            <a:r>
              <a:rPr lang="zh-CN" altLang="en-US" dirty="0"/>
              <a:t>红，白，红，红</a:t>
            </a:r>
            <a:r>
              <a:rPr lang="en-US" altLang="zh-CN" dirty="0"/>
              <a:t>)</a:t>
            </a:r>
            <a:r>
              <a:rPr lang="zh-CN" altLang="en-US" dirty="0"/>
              <a:t>；</a:t>
            </a:r>
            <a:r>
              <a:rPr lang="en-US" altLang="zh-CN" dirty="0"/>
              <a:t> O=(</a:t>
            </a:r>
            <a:r>
              <a:rPr lang="zh-CN" altLang="en-US" dirty="0"/>
              <a:t>红，白，红，红，白</a:t>
            </a:r>
            <a:r>
              <a:rPr lang="en-US" altLang="zh-CN" dirty="0"/>
              <a:t>)</a:t>
            </a:r>
            <a:endParaRPr lang="zh-CN" altLang="en-US" dirty="0"/>
          </a:p>
        </p:txBody>
      </p:sp>
    </p:spTree>
    <p:extLst>
      <p:ext uri="{BB962C8B-B14F-4D97-AF65-F5344CB8AC3E}">
        <p14:creationId xmlns:p14="http://schemas.microsoft.com/office/powerpoint/2010/main" val="374385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CC4B6-3A39-40C0-B0A4-85C76EA49EE6}"/>
              </a:ext>
            </a:extLst>
          </p:cNvPr>
          <p:cNvSpPr>
            <a:spLocks noGrp="1"/>
          </p:cNvSpPr>
          <p:nvPr>
            <p:ph type="title"/>
          </p:nvPr>
        </p:nvSpPr>
        <p:spPr/>
        <p:txBody>
          <a:bodyPr/>
          <a:lstStyle/>
          <a:p>
            <a:r>
              <a:rPr lang="en-US" altLang="zh-CN" b="0" i="0" dirty="0">
                <a:effectLst/>
                <a:latin typeface="-apple-system"/>
              </a:rPr>
              <a:t>HMM</a:t>
            </a:r>
            <a:r>
              <a:rPr lang="zh-CN" altLang="en-US" b="0" i="0" dirty="0">
                <a:effectLst/>
                <a:latin typeface="-apple-system"/>
              </a:rPr>
              <a:t>的</a:t>
            </a:r>
            <a:r>
              <a:rPr lang="en-US" altLang="zh-CN" b="0" i="0" dirty="0">
                <a:effectLst/>
                <a:latin typeface="-apple-system"/>
              </a:rPr>
              <a:t>3</a:t>
            </a:r>
            <a:r>
              <a:rPr lang="zh-CN" altLang="en-US" b="0" i="0" dirty="0">
                <a:effectLst/>
                <a:latin typeface="-apple-system"/>
              </a:rPr>
              <a:t>个问题：</a:t>
            </a:r>
            <a:br>
              <a:rPr lang="en-US" altLang="zh-CN" b="0" i="0" dirty="0">
                <a:effectLst/>
                <a:latin typeface="-apple-system"/>
              </a:rPr>
            </a:br>
            <a:r>
              <a:rPr lang="zh-CN" altLang="en-US" b="0" i="0" dirty="0">
                <a:effectLst/>
                <a:latin typeface="-apple-system"/>
              </a:rPr>
              <a:t>概率计算问题，学习问题，</a:t>
            </a:r>
            <a:r>
              <a:rPr lang="zh-CN" altLang="en-US" b="0" i="0" dirty="0">
                <a:effectLst/>
                <a:highlight>
                  <a:srgbClr val="0000FF"/>
                </a:highlight>
                <a:latin typeface="-apple-system"/>
              </a:rPr>
              <a:t>预测问题</a:t>
            </a:r>
            <a:endParaRPr lang="zh-CN" altLang="en-US" dirty="0">
              <a:highlight>
                <a:srgbClr val="0000FF"/>
              </a:highlight>
            </a:endParaRPr>
          </a:p>
        </p:txBody>
      </p:sp>
      <p:sp>
        <p:nvSpPr>
          <p:cNvPr id="5" name="文本框 4">
            <a:extLst>
              <a:ext uri="{FF2B5EF4-FFF2-40B4-BE49-F238E27FC236}">
                <a16:creationId xmlns:a16="http://schemas.microsoft.com/office/drawing/2014/main" id="{7F2D9708-EAC7-4A85-9256-114FB4BA71A5}"/>
              </a:ext>
            </a:extLst>
          </p:cNvPr>
          <p:cNvSpPr txBox="1"/>
          <p:nvPr/>
        </p:nvSpPr>
        <p:spPr>
          <a:xfrm>
            <a:off x="869005" y="3388970"/>
            <a:ext cx="9182910" cy="1477328"/>
          </a:xfrm>
          <a:prstGeom prst="rect">
            <a:avLst/>
          </a:prstGeom>
          <a:solidFill>
            <a:schemeClr val="accent1">
              <a:lumMod val="50000"/>
            </a:schemeClr>
          </a:solidFill>
        </p:spPr>
        <p:txBody>
          <a:bodyPr wrap="square">
            <a:spAutoFit/>
          </a:bodyPr>
          <a:lstStyle/>
          <a:p>
            <a:r>
              <a:rPr lang="zh-CN" altLang="en-US" dirty="0"/>
              <a:t>    已知隐马尔科夫模型</a:t>
            </a:r>
            <a:r>
              <a:rPr lang="en-US" altLang="zh-CN" dirty="0"/>
              <a:t>λ=(A, B, π)</a:t>
            </a:r>
            <a:r>
              <a:rPr lang="zh-CN" altLang="en-US" dirty="0"/>
              <a:t>，一个观测序列</a:t>
            </a:r>
            <a:r>
              <a:rPr lang="en-US" altLang="zh-CN" dirty="0"/>
              <a:t>O=(o1, o2, ……</a:t>
            </a:r>
            <a:r>
              <a:rPr lang="zh-CN" altLang="en-US" dirty="0"/>
              <a:t>，</a:t>
            </a:r>
            <a:r>
              <a:rPr lang="en-US" altLang="zh-CN" dirty="0" err="1"/>
              <a:t>oT</a:t>
            </a:r>
            <a:r>
              <a:rPr lang="en-US" altLang="zh-CN" dirty="0"/>
              <a:t>)</a:t>
            </a:r>
          </a:p>
          <a:p>
            <a:endParaRPr lang="en-US" altLang="zh-CN" dirty="0"/>
          </a:p>
          <a:p>
            <a:r>
              <a:rPr lang="en-US" altLang="zh-CN" dirty="0"/>
              <a:t>    </a:t>
            </a:r>
            <a:r>
              <a:rPr lang="zh-CN" altLang="en-US" dirty="0"/>
              <a:t>问题：求给定观测序列条件概率</a:t>
            </a:r>
            <a:r>
              <a:rPr lang="en-US" altLang="zh-CN" dirty="0">
                <a:highlight>
                  <a:srgbClr val="0000FF"/>
                </a:highlight>
              </a:rPr>
              <a:t>P(I|O)</a:t>
            </a:r>
            <a:r>
              <a:rPr lang="zh-CN" altLang="en-US" dirty="0"/>
              <a:t>最大的状态序列</a:t>
            </a:r>
            <a:r>
              <a:rPr lang="en-US" altLang="zh-CN" dirty="0"/>
              <a:t>I=(i1, i2, ……</a:t>
            </a:r>
            <a:r>
              <a:rPr lang="zh-CN" altLang="en-US" dirty="0"/>
              <a:t>，</a:t>
            </a:r>
            <a:r>
              <a:rPr lang="en-US" altLang="zh-CN" dirty="0" err="1"/>
              <a:t>iT</a:t>
            </a:r>
            <a:r>
              <a:rPr lang="en-US" altLang="zh-CN" dirty="0"/>
              <a:t>)</a:t>
            </a:r>
          </a:p>
          <a:p>
            <a:endParaRPr lang="en-US" altLang="zh-CN" dirty="0"/>
          </a:p>
          <a:p>
            <a:r>
              <a:rPr lang="en-US" altLang="zh-CN" dirty="0"/>
              <a:t>    </a:t>
            </a:r>
            <a:r>
              <a:rPr lang="zh-CN" altLang="en-US" dirty="0"/>
              <a:t>注：即给定模型</a:t>
            </a:r>
            <a:r>
              <a:rPr lang="en-US" altLang="zh-CN" dirty="0"/>
              <a:t>λ</a:t>
            </a:r>
            <a:r>
              <a:rPr lang="zh-CN" altLang="en-US" dirty="0"/>
              <a:t>和观测序列</a:t>
            </a:r>
            <a:r>
              <a:rPr lang="en-US" altLang="zh-CN" dirty="0"/>
              <a:t>O</a:t>
            </a:r>
            <a:r>
              <a:rPr lang="zh-CN" altLang="en-US" dirty="0"/>
              <a:t>，求最有可能的对应的状态序列。</a:t>
            </a:r>
          </a:p>
        </p:txBody>
      </p:sp>
      <p:sp>
        <p:nvSpPr>
          <p:cNvPr id="7" name="文本框 6">
            <a:extLst>
              <a:ext uri="{FF2B5EF4-FFF2-40B4-BE49-F238E27FC236}">
                <a16:creationId xmlns:a16="http://schemas.microsoft.com/office/drawing/2014/main" id="{3331B639-2F06-4985-A1C1-CCA5E80EE48D}"/>
              </a:ext>
            </a:extLst>
          </p:cNvPr>
          <p:cNvSpPr txBox="1"/>
          <p:nvPr/>
        </p:nvSpPr>
        <p:spPr>
          <a:xfrm>
            <a:off x="869005" y="2655811"/>
            <a:ext cx="6096000" cy="369332"/>
          </a:xfrm>
          <a:prstGeom prst="rect">
            <a:avLst/>
          </a:prstGeom>
          <a:noFill/>
        </p:spPr>
        <p:txBody>
          <a:bodyPr wrap="square">
            <a:spAutoFit/>
          </a:bodyPr>
          <a:lstStyle/>
          <a:p>
            <a:r>
              <a:rPr lang="zh-CN" altLang="en-US" dirty="0"/>
              <a:t>预测问题，也称：解码</a:t>
            </a:r>
            <a:r>
              <a:rPr lang="en-US" altLang="zh-CN" dirty="0"/>
              <a:t>(decoding)</a:t>
            </a:r>
            <a:r>
              <a:rPr lang="zh-CN" altLang="en-US" dirty="0"/>
              <a:t>问题。</a:t>
            </a:r>
          </a:p>
        </p:txBody>
      </p:sp>
    </p:spTree>
    <p:extLst>
      <p:ext uri="{BB962C8B-B14F-4D97-AF65-F5344CB8AC3E}">
        <p14:creationId xmlns:p14="http://schemas.microsoft.com/office/powerpoint/2010/main" val="2686060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p:sp>
        <p:nvSpPr>
          <p:cNvPr id="5" name="文本框 4">
            <a:extLst>
              <a:ext uri="{FF2B5EF4-FFF2-40B4-BE49-F238E27FC236}">
                <a16:creationId xmlns:a16="http://schemas.microsoft.com/office/drawing/2014/main" id="{AEC82359-4B8B-40DA-A51A-2D0EB7080107}"/>
              </a:ext>
            </a:extLst>
          </p:cNvPr>
          <p:cNvSpPr txBox="1"/>
          <p:nvPr/>
        </p:nvSpPr>
        <p:spPr>
          <a:xfrm>
            <a:off x="985736" y="2561484"/>
            <a:ext cx="8463679" cy="523220"/>
          </a:xfrm>
          <a:prstGeom prst="rect">
            <a:avLst/>
          </a:prstGeom>
          <a:solidFill>
            <a:schemeClr val="accent1">
              <a:lumMod val="50000"/>
            </a:schemeClr>
          </a:solidFill>
        </p:spPr>
        <p:txBody>
          <a:bodyPr wrap="square">
            <a:spAutoFit/>
          </a:bodyPr>
          <a:lstStyle/>
          <a:p>
            <a:pPr marL="0" indent="0">
              <a:buNone/>
            </a:pPr>
            <a:r>
              <a:rPr lang="zh-CN" altLang="en-US" sz="2800" b="1" dirty="0">
                <a:solidFill>
                  <a:schemeClr val="accent2">
                    <a:lumMod val="75000"/>
                  </a:schemeClr>
                </a:solidFill>
                <a:highlight>
                  <a:srgbClr val="0000FF"/>
                </a:highlight>
              </a:rPr>
              <a:t>维特比算法 </a:t>
            </a:r>
            <a:r>
              <a:rPr lang="en-US" altLang="zh-CN" sz="2800" b="1" dirty="0">
                <a:solidFill>
                  <a:schemeClr val="accent2">
                    <a:lumMod val="75000"/>
                  </a:schemeClr>
                </a:solidFill>
              </a:rPr>
              <a:t>( Viterbi Algorithm ) </a:t>
            </a:r>
            <a:endParaRPr lang="en-US" altLang="zh-CN" sz="2800" b="1"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3025344" y="3290500"/>
                <a:ext cx="2851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a:latin typeface="Cambria Math" panose="02040503050406030204" pitchFamily="18" charset="0"/>
                                </a:rPr>
                                <m:t>1</m:t>
                              </m:r>
                            </m:sub>
                          </m:sSub>
                        </m:e>
                      </m:d>
                      <m:r>
                        <a:rPr lang="zh-CN" altLang="en-US"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≤ⅈ≤</m:t>
                      </m:r>
                      <m:r>
                        <a:rPr lang="zh-CN" altLang="en-US" i="1">
                          <a:latin typeface="Cambria Math" panose="02040503050406030204" pitchFamily="18" charset="0"/>
                        </a:rPr>
                        <m:t>𝑁</m:t>
                      </m:r>
                    </m:oMath>
                  </m:oMathPara>
                </a14:m>
                <a:endParaRPr lang="zh-CN" altLang="en-US" dirty="0"/>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3025344" y="3290500"/>
                <a:ext cx="2851165" cy="276999"/>
              </a:xfrm>
              <a:prstGeom prst="rect">
                <a:avLst/>
              </a:prstGeom>
              <a:blipFill>
                <a:blip r:embed="rId2"/>
                <a:stretch>
                  <a:fillRect l="-1709" r="-149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3025344" y="3725694"/>
                <a:ext cx="930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𝜓</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=0</m:t>
                      </m:r>
                    </m:oMath>
                  </m:oMathPara>
                </a14:m>
                <a:endParaRPr lang="zh-CN" altLang="en-US" dirty="0"/>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3025344" y="3725694"/>
                <a:ext cx="930063" cy="276999"/>
              </a:xfrm>
              <a:prstGeom prst="rect">
                <a:avLst/>
              </a:prstGeom>
              <a:blipFill>
                <a:blip r:embed="rId3"/>
                <a:stretch>
                  <a:fillRect l="-7843" t="-2174" r="-5229" b="-326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985736" y="3290500"/>
            <a:ext cx="1338828" cy="369332"/>
          </a:xfrm>
          <a:prstGeom prst="rect">
            <a:avLst/>
          </a:prstGeom>
          <a:solidFill>
            <a:srgbClr val="92D050"/>
          </a:solidFill>
        </p:spPr>
        <p:txBody>
          <a:bodyPr wrap="none" rtlCol="0">
            <a:spAutoFit/>
          </a:bodyPr>
          <a:lstStyle/>
          <a:p>
            <a:r>
              <a:rPr lang="zh-CN" altLang="en-US" dirty="0"/>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985736" y="4409872"/>
            <a:ext cx="1569660" cy="369332"/>
          </a:xfrm>
          <a:prstGeom prst="rect">
            <a:avLst/>
          </a:prstGeom>
          <a:solidFill>
            <a:srgbClr val="92D050"/>
          </a:solidFill>
        </p:spPr>
        <p:txBody>
          <a:bodyPr wrap="none" rtlCol="0">
            <a:spAutoFit/>
          </a:bodyPr>
          <a:lstStyle/>
          <a:p>
            <a:r>
              <a:rPr lang="zh-CN" altLang="en-US" dirty="0"/>
              <a:t>②递推计算：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985736" y="5681804"/>
            <a:ext cx="1569660" cy="369332"/>
          </a:xfrm>
          <a:prstGeom prst="rect">
            <a:avLst/>
          </a:prstGeom>
          <a:solidFill>
            <a:srgbClr val="92D050"/>
          </a:solidFill>
        </p:spPr>
        <p:txBody>
          <a:bodyPr wrap="none" rtlCol="0">
            <a:spAutoFit/>
          </a:bodyPr>
          <a:lstStyle/>
          <a:p>
            <a:r>
              <a:rPr lang="zh-CN" altLang="en-US" dirty="0"/>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3025344" y="4387782"/>
                <a:ext cx="6740500" cy="413511"/>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b="0" i="1" smtClean="0">
                                <a:latin typeface="Cambria Math" panose="02040503050406030204" pitchFamily="18" charset="0"/>
                              </a:rPr>
                              <m:t>𝑗</m:t>
                            </m:r>
                            <m:r>
                              <a:rPr lang="zh-CN" altLang="en-US" i="1">
                                <a:latin typeface="Cambria Math" panose="02040503050406030204" pitchFamily="18" charset="0"/>
                              </a:rPr>
                              <m:t>𝑖</m:t>
                            </m:r>
                          </m:sub>
                        </m:sSub>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0">
                                <a:latin typeface="Cambria Math" panose="02040503050406030204" pitchFamily="18" charset="0"/>
                              </a:rPr>
                              <m:t>+1</m:t>
                            </m:r>
                          </m:sub>
                        </m:sSub>
                      </m:e>
                    </m:d>
                  </m:oMath>
                </a14:m>
                <a:r>
                  <a:rPr lang="en-US" altLang="zh-CN" dirty="0"/>
                  <a:t>, </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𝑖</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r>
                      <a:rPr lang="zh-CN" altLang="en-US" i="1">
                        <a:latin typeface="Cambria Math" panose="02040503050406030204" pitchFamily="18" charset="0"/>
                      </a:rPr>
                      <m:t>1≤</m:t>
                    </m:r>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−1</m:t>
                    </m:r>
                  </m:oMath>
                </a14:m>
                <a:endParaRPr lang="zh-CN" altLang="en-US" dirty="0"/>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3025344" y="4387782"/>
                <a:ext cx="6740500" cy="413511"/>
              </a:xfrm>
              <a:prstGeom prst="rect">
                <a:avLst/>
              </a:prstGeom>
              <a:blipFill>
                <a:blip r:embed="rId4"/>
                <a:stretch>
                  <a:fillRect l="-1266" t="-13235" r="-271"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3025344" y="4885702"/>
                <a:ext cx="4096250" cy="462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b="0" i="0" smtClean="0">
                              <a:latin typeface="Cambria Math" panose="02040503050406030204" pitchFamily="18" charset="0"/>
                            </a:rPr>
                            <m:t>arg</m:t>
                          </m:r>
                          <m:r>
                            <m:rPr>
                              <m:sty m:val="p"/>
                            </m:rPr>
                            <a:rPr lang="zh-CN" altLang="en-US">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𝑗</m:t>
                              </m:r>
                              <m:r>
                                <a:rPr lang="zh-CN" altLang="en-US"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oMath>
                  </m:oMathPara>
                </a14:m>
                <a:endParaRPr lang="zh-CN" altLang="en-US" dirty="0"/>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3025344" y="4885702"/>
                <a:ext cx="4096250" cy="462114"/>
              </a:xfrm>
              <a:prstGeom prst="rect">
                <a:avLst/>
              </a:prstGeom>
              <a:blipFill>
                <a:blip r:embed="rId5"/>
                <a:stretch>
                  <a:fillRect l="-1488"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3025344" y="5667108"/>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3025344" y="5667108"/>
                <a:ext cx="1918089" cy="411075"/>
              </a:xfrm>
              <a:prstGeom prst="rect">
                <a:avLst/>
              </a:prstGeom>
              <a:blipFill>
                <a:blip r:embed="rId6"/>
                <a:stretch>
                  <a:fillRect l="-2222" t="-16418"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3025344" y="6146910"/>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3025344" y="6146910"/>
                <a:ext cx="2404826" cy="276999"/>
              </a:xfrm>
              <a:prstGeom prst="rect">
                <a:avLst/>
              </a:prstGeom>
              <a:blipFill>
                <a:blip r:embed="rId7"/>
                <a:stretch>
                  <a:fillRect l="-3544" t="-28261" r="-1772" b="-50000"/>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81985669-9BD0-42E2-AF67-820B503E3966}"/>
              </a:ext>
            </a:extLst>
          </p:cNvPr>
          <p:cNvSpPr txBox="1"/>
          <p:nvPr/>
        </p:nvSpPr>
        <p:spPr>
          <a:xfrm>
            <a:off x="936388" y="2120032"/>
            <a:ext cx="6096000"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给定</a:t>
            </a:r>
            <a:r>
              <a:rPr kumimoji="0" lang="zh-CN" altLang="en-US" sz="1600" b="1" i="0" u="none" strike="noStrike" kern="1200" cap="none" spc="0" normalizeH="0" baseline="0" noProof="0" dirty="0">
                <a:ln>
                  <a:noFill/>
                </a:ln>
                <a:solidFill>
                  <a:srgbClr val="C00000"/>
                </a:solidFill>
                <a:effectLst/>
                <a:highlight>
                  <a:srgbClr val="00FF00"/>
                </a:highlight>
                <a:uLnTx/>
                <a:uFillTx/>
                <a:latin typeface="等线" panose="020F0502020204030204"/>
                <a:ea typeface="等线" panose="02010600030101010101" pitchFamily="2" charset="-122"/>
                <a:cs typeface="+mn-cs"/>
              </a:rPr>
              <a:t>模型</a:t>
            </a:r>
            <a:r>
              <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和</a:t>
            </a:r>
            <a:r>
              <a:rPr kumimoji="0" lang="zh-CN" altLang="en-US" sz="1600" b="1" i="0" u="none" strike="noStrike" kern="1200" cap="none" spc="0" normalizeH="0" baseline="0" noProof="0" dirty="0">
                <a:ln>
                  <a:noFill/>
                </a:ln>
                <a:solidFill>
                  <a:srgbClr val="C00000"/>
                </a:solidFill>
                <a:effectLst/>
                <a:highlight>
                  <a:srgbClr val="00FF00"/>
                </a:highlight>
                <a:uLnTx/>
                <a:uFillTx/>
                <a:latin typeface="等线" panose="020F0502020204030204"/>
                <a:ea typeface="等线" panose="02010600030101010101" pitchFamily="2" charset="-122"/>
                <a:cs typeface="+mn-cs"/>
              </a:rPr>
              <a:t>观测序列</a:t>
            </a:r>
            <a:r>
              <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，如何找到最匹配的</a:t>
            </a:r>
            <a:r>
              <a:rPr kumimoji="0" lang="zh-CN" altLang="en-US" sz="1600" b="1" i="0" u="none" strike="noStrike" kern="1200" cap="none" spc="0" normalizeH="0" baseline="0" noProof="0" dirty="0">
                <a:ln>
                  <a:noFill/>
                </a:ln>
                <a:solidFill>
                  <a:srgbClr val="C00000"/>
                </a:solidFill>
                <a:effectLst/>
                <a:highlight>
                  <a:srgbClr val="00FF00"/>
                </a:highlight>
                <a:uLnTx/>
                <a:uFillTx/>
                <a:latin typeface="等线" panose="020F0502020204030204"/>
                <a:ea typeface="等线" panose="02010600030101010101" pitchFamily="2" charset="-122"/>
                <a:cs typeface="+mn-cs"/>
              </a:rPr>
              <a:t>状态序列</a:t>
            </a:r>
            <a:r>
              <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endParaRPr kumimoji="0" lang="en-US" altLang="zh-CN"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06303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8B5BE34-584C-449F-8A8F-7CE95DE1C54D}"/>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晴朗</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3" name="文本框 2">
                <a:extLst>
                  <a:ext uri="{FF2B5EF4-FFF2-40B4-BE49-F238E27FC236}">
                    <a16:creationId xmlns:a16="http://schemas.microsoft.com/office/drawing/2014/main" id="{B8B5BE34-584C-449F-8A8F-7CE95DE1C54D}"/>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6591DE-892F-4078-97EE-8A80BA986CDB}"/>
                  </a:ext>
                </a:extLst>
              </p:cNvPr>
              <p:cNvSpPr txBox="1"/>
              <p:nvPr/>
            </p:nvSpPr>
            <p:spPr>
              <a:xfrm>
                <a:off x="689897" y="2854981"/>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多云</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多云</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4" name="文本框 3">
                <a:extLst>
                  <a:ext uri="{FF2B5EF4-FFF2-40B4-BE49-F238E27FC236}">
                    <a16:creationId xmlns:a16="http://schemas.microsoft.com/office/drawing/2014/main" id="{EF6591DE-892F-4078-97EE-8A80BA986CDB}"/>
                  </a:ext>
                </a:extLst>
              </p:cNvPr>
              <p:cNvSpPr txBox="1">
                <a:spLocks noRot="1" noChangeAspect="1" noMove="1" noResize="1" noEditPoints="1" noAdjustHandles="1" noChangeArrowheads="1" noChangeShapeType="1" noTextEdit="1"/>
              </p:cNvSpPr>
              <p:nvPr/>
            </p:nvSpPr>
            <p:spPr>
              <a:xfrm>
                <a:off x="689897" y="2854981"/>
                <a:ext cx="5536131" cy="351699"/>
              </a:xfrm>
              <a:prstGeom prst="rect">
                <a:avLst/>
              </a:prstGeom>
              <a:blipFill>
                <a:blip r:embed="rId9"/>
                <a:stretch>
                  <a:fillRect l="-330" t="-5172" r="-44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6C3982E-5798-48E5-8539-BACE5BCF0E68}"/>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下雨</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下雨</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 name="文本框 5">
                <a:extLst>
                  <a:ext uri="{FF2B5EF4-FFF2-40B4-BE49-F238E27FC236}">
                    <a16:creationId xmlns:a16="http://schemas.microsoft.com/office/drawing/2014/main" id="{D6C3982E-5798-48E5-8539-BACE5BCF0E68}"/>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346" t="-7407" r="-346"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solidFill>
                    <a:srgbClr val="00FF00"/>
                  </a:solidFill>
                </a:endParaRPr>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11"/>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solidFill>
                    <a:srgbClr val="FFFF00"/>
                  </a:solidFill>
                </a:endParaRPr>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12"/>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917464" y="1695103"/>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solidFill>
                    <a:srgbClr val="00B0F0"/>
                  </a:solidFill>
                </a:endParaRPr>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917464" y="1695103"/>
                <a:ext cx="1454422" cy="665129"/>
              </a:xfrm>
              <a:prstGeom prst="rect">
                <a:avLst/>
              </a:prstGeom>
              <a:blipFill>
                <a:blip r:embed="rId13"/>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680321" y="4091864"/>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smtClean="0">
                                  <a:solidFill>
                                    <a:srgbClr val="00FF00"/>
                                  </a:solidFill>
                                  <a:latin typeface="Cambria Math" panose="02040503050406030204" pitchFamily="18" charset="0"/>
                                </a:rPr>
                              </m:ctrlPr>
                            </m:sSubPr>
                            <m:e>
                              <m:r>
                                <a:rPr lang="en-US" altLang="zh-CN" b="0" i="1" smtClean="0">
                                  <a:solidFill>
                                    <a:srgbClr val="00FF00"/>
                                  </a:solidFill>
                                  <a:latin typeface="Cambria Math" panose="02040503050406030204" pitchFamily="18" charset="0"/>
                                </a:rPr>
                                <m:t>𝑎</m:t>
                              </m:r>
                            </m:e>
                            <m:sub>
                              <m:r>
                                <a:rPr lang="zh-CN" altLang="en-US" i="1">
                                  <a:solidFill>
                                    <a:srgbClr val="00FF00"/>
                                  </a:solidFill>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多云</m:t>
                              </m:r>
                              <m:r>
                                <a:rPr lang="zh-CN" altLang="en-US" i="1">
                                  <a:solidFill>
                                    <a:srgbClr val="00FF00"/>
                                  </a:solidFill>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下雨</m:t>
                              </m:r>
                              <m:r>
                                <a:rPr lang="zh-CN" altLang="en-US" i="1">
                                  <a:solidFill>
                                    <a:srgbClr val="00FF00"/>
                                  </a:solidFill>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680321" y="4091864"/>
                <a:ext cx="10513584" cy="422552"/>
              </a:xfrm>
              <a:prstGeom prst="rect">
                <a:avLst/>
              </a:prstGeom>
              <a:blipFill>
                <a:blip r:embed="rId14"/>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666611" y="4601261"/>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.378</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0.0425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0.15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666611" y="4601261"/>
                <a:ext cx="5721374" cy="276999"/>
              </a:xfrm>
              <a:prstGeom prst="rect">
                <a:avLst/>
              </a:prstGeom>
              <a:blipFill>
                <a:blip r:embed="rId15"/>
                <a:stretch>
                  <a:fillRect r="-639"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724977" y="5055582"/>
                <a:ext cx="7701083"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.189</m:t>
                        </m:r>
                        <m:r>
                          <a:rPr lang="zh-CN" altLang="en-US" i="1">
                            <a:latin typeface="Cambria Math" panose="02040503050406030204" pitchFamily="18" charset="0"/>
                          </a:rPr>
                          <m:t>，</m:t>
                        </m:r>
                        <m:r>
                          <a:rPr lang="en-US" altLang="zh-CN" b="0" i="1" smtClean="0">
                            <a:latin typeface="Cambria Math" panose="02040503050406030204" pitchFamily="18" charset="0"/>
                          </a:rPr>
                          <m:t>0.010625</m:t>
                        </m:r>
                        <m:r>
                          <a:rPr lang="zh-CN" altLang="en-US" i="1">
                            <a:latin typeface="Cambria Math" panose="02040503050406030204" pitchFamily="18" charset="0"/>
                          </a:rPr>
                          <m:t>，</m:t>
                        </m:r>
                        <m:r>
                          <a:rPr lang="en-US" altLang="zh-CN" b="0" i="1" smtClean="0">
                            <a:latin typeface="Cambria Math" panose="02040503050406030204" pitchFamily="18" charset="0"/>
                          </a:rPr>
                          <m:t>0.0025</m:t>
                        </m:r>
                      </m:e>
                    </m:d>
                    <m:r>
                      <a:rPr lang="en-US" altLang="zh-CN" i="1">
                        <a:latin typeface="Cambria Math" panose="02040503050406030204" pitchFamily="18" charset="0"/>
                      </a:rPr>
                      <m:t>×</m:t>
                    </m:r>
                    <m:r>
                      <a:rPr lang="en-US" altLang="zh-CN" b="0" i="1" smtClean="0">
                        <a:latin typeface="Cambria Math" panose="02040503050406030204" pitchFamily="18" charset="0"/>
                      </a:rPr>
                      <m:t>0.15   </m:t>
                    </m:r>
                    <m:r>
                      <a:rPr lang="en-US" altLang="zh-CN" i="1">
                        <a:latin typeface="Cambria Math" panose="02040503050406030204" pitchFamily="18" charset="0"/>
                      </a:rPr>
                      <m:t>=</m:t>
                    </m:r>
                  </m:oMath>
                </a14:m>
                <a:r>
                  <a:rPr lang="en-US" altLang="zh-CN" i="1" dirty="0">
                    <a:latin typeface="Cambria Math" panose="02040503050406030204" pitchFamily="18" charset="0"/>
                  </a:rPr>
                  <a:t> 0.189 × 0.15 = 0.02835 </a:t>
                </a:r>
                <a:r>
                  <a:rPr lang="zh-CN" altLang="en-US" i="1" dirty="0">
                    <a:latin typeface="Cambria Math" panose="02040503050406030204" pitchFamily="18" charset="0"/>
                  </a:rPr>
                  <a:t>≈ </a:t>
                </a:r>
                <a:r>
                  <a:rPr lang="en-US" altLang="zh-CN" i="1" dirty="0">
                    <a:latin typeface="Cambria Math" panose="02040503050406030204" pitchFamily="18" charset="0"/>
                  </a:rPr>
                  <a:t>0.03</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724977" y="5055582"/>
                <a:ext cx="7701083" cy="276999"/>
              </a:xfrm>
              <a:prstGeom prst="rect">
                <a:avLst/>
              </a:prstGeom>
              <a:blipFill>
                <a:blip r:embed="rId16"/>
                <a:stretch>
                  <a:fillRect l="-713" t="-32609" r="-87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7882502" y="580733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endParaRPr lang="en-US" altLang="zh-CN" dirty="0"/>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7882502" y="5807331"/>
                <a:ext cx="1994040" cy="369332"/>
              </a:xfrm>
              <a:prstGeom prst="rect">
                <a:avLst/>
              </a:prstGeom>
              <a:blipFill>
                <a:blip r:embed="rId17"/>
                <a:stretch>
                  <a:fillRect l="-917"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801487" y="5561523"/>
                <a:ext cx="6870393"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0.14175</m:t>
                          </m:r>
                          <m:r>
                            <a:rPr lang="zh-CN" altLang="en-US" i="1">
                              <a:latin typeface="Cambria Math" panose="02040503050406030204" pitchFamily="18" charset="0"/>
                            </a:rPr>
                            <m:t>，</m:t>
                          </m:r>
                          <m:r>
                            <a:rPr lang="en-US" altLang="zh-CN" b="0" i="1" smtClean="0">
                              <a:latin typeface="Cambria Math" panose="02040503050406030204" pitchFamily="18" charset="0"/>
                            </a:rPr>
                            <m:t>0.0053313</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25</m:t>
                      </m:r>
                      <m:r>
                        <a:rPr lang="en-US" altLang="zh-CN" i="1" smtClean="0">
                          <a:latin typeface="Cambria Math" panose="02040503050406030204" pitchFamily="18" charset="0"/>
                        </a:rPr>
                        <m:t>=</m:t>
                      </m:r>
                      <m:r>
                        <a:rPr lang="en-US" altLang="zh-CN" b="0" i="1" smtClean="0">
                          <a:latin typeface="Cambria Math" panose="02040503050406030204" pitchFamily="18" charset="0"/>
                        </a:rPr>
                        <m:t>0.035</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0.04725</m:t>
                          </m:r>
                          <m:r>
                            <a:rPr lang="zh-CN" altLang="en-US" i="1">
                              <a:latin typeface="Cambria Math" panose="02040503050406030204" pitchFamily="18" charset="0"/>
                            </a:rPr>
                            <m:t>，</m:t>
                          </m:r>
                          <m:r>
                            <a:rPr lang="en-US" altLang="zh-CN" b="0" i="1" smtClean="0">
                              <a:latin typeface="Cambria Math" panose="02040503050406030204" pitchFamily="18" charset="0"/>
                            </a:rPr>
                            <m:t>0.0265625</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3</m:t>
                      </m:r>
                      <m:r>
                        <a:rPr lang="en-US" altLang="zh-CN" i="1">
                          <a:latin typeface="Cambria Math" panose="02040503050406030204" pitchFamily="18" charset="0"/>
                        </a:rPr>
                        <m:t>5</m:t>
                      </m:r>
                      <m:r>
                        <a:rPr lang="en-US" altLang="zh-CN" i="1" smtClean="0">
                          <a:latin typeface="Cambria Math" panose="02040503050406030204" pitchFamily="18" charset="0"/>
                        </a:rPr>
                        <m:t>=</m:t>
                      </m:r>
                      <m:r>
                        <a:rPr lang="en-US" altLang="zh-CN" b="0" i="1" smtClean="0">
                          <a:latin typeface="Cambria Math" panose="02040503050406030204" pitchFamily="18" charset="0"/>
                        </a:rPr>
                        <m:t>0.0165</m:t>
                      </m:r>
                    </m:oMath>
                  </m:oMathPara>
                </a14:m>
                <a:endParaRPr lang="zh-CN" altLang="en-US" dirty="0"/>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801487" y="5561523"/>
                <a:ext cx="6870393" cy="923330"/>
              </a:xfrm>
              <a:prstGeom prst="rect">
                <a:avLst/>
              </a:prstGeom>
              <a:blipFill>
                <a:blip r:embed="rId18"/>
                <a:stretch>
                  <a:fillRect l="-266" b="-1974"/>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6981184" y="2252293"/>
            <a:ext cx="3995685"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D1394756-1524-447D-BA84-4CEB79DD32F9}"/>
                  </a:ext>
                </a:extLst>
              </p:cNvPr>
              <p:cNvSpPr txBox="1"/>
              <p:nvPr/>
            </p:nvSpPr>
            <p:spPr>
              <a:xfrm>
                <a:off x="7882502" y="611552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晴朗</a:t>
                </a:r>
              </a:p>
            </p:txBody>
          </p:sp>
        </mc:Choice>
        <mc:Fallback xmlns="">
          <p:sp>
            <p:nvSpPr>
              <p:cNvPr id="68" name="文本框 67">
                <a:extLst>
                  <a:ext uri="{FF2B5EF4-FFF2-40B4-BE49-F238E27FC236}">
                    <a16:creationId xmlns:a16="http://schemas.microsoft.com/office/drawing/2014/main" id="{D1394756-1524-447D-BA84-4CEB79DD32F9}"/>
                  </a:ext>
                </a:extLst>
              </p:cNvPr>
              <p:cNvSpPr txBox="1">
                <a:spLocks noRot="1" noChangeAspect="1" noMove="1" noResize="1" noEditPoints="1" noAdjustHandles="1" noChangeArrowheads="1" noChangeShapeType="1" noTextEdit="1"/>
              </p:cNvSpPr>
              <p:nvPr/>
            </p:nvSpPr>
            <p:spPr>
              <a:xfrm>
                <a:off x="7882502" y="6115521"/>
                <a:ext cx="1994040" cy="369332"/>
              </a:xfrm>
              <a:prstGeom prst="rect">
                <a:avLst/>
              </a:prstGeom>
              <a:blipFill>
                <a:blip r:embed="rId19"/>
                <a:stretch>
                  <a:fillRect l="-91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FAA35E79-3CDB-4FC3-9473-04279D680C2F}"/>
                  </a:ext>
                </a:extLst>
              </p:cNvPr>
              <p:cNvSpPr txBox="1"/>
              <p:nvPr/>
            </p:nvSpPr>
            <p:spPr>
              <a:xfrm>
                <a:off x="9819889" y="4979038"/>
                <a:ext cx="1994040"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r>
                      <a:rPr lang="zh-CN" altLang="en-US" i="0">
                        <a:latin typeface="Cambria Math" panose="02040503050406030204" pitchFamily="18" charset="0"/>
                      </a:rPr>
                      <m:t>=</m:t>
                    </m:r>
                  </m:oMath>
                </a14:m>
                <a:r>
                  <a:rPr lang="zh-CN" altLang="en-US" dirty="0"/>
                  <a:t> 晴朗</a:t>
                </a:r>
                <a:endParaRPr lang="en-US" altLang="zh-CN" dirty="0"/>
              </a:p>
            </p:txBody>
          </p:sp>
        </mc:Choice>
        <mc:Fallback xmlns="">
          <p:sp>
            <p:nvSpPr>
              <p:cNvPr id="70" name="文本框 69">
                <a:extLst>
                  <a:ext uri="{FF2B5EF4-FFF2-40B4-BE49-F238E27FC236}">
                    <a16:creationId xmlns:a16="http://schemas.microsoft.com/office/drawing/2014/main" id="{FAA35E79-3CDB-4FC3-9473-04279D680C2F}"/>
                  </a:ext>
                </a:extLst>
              </p:cNvPr>
              <p:cNvSpPr txBox="1">
                <a:spLocks noRot="1" noChangeAspect="1" noMove="1" noResize="1" noEditPoints="1" noAdjustHandles="1" noChangeArrowheads="1" noChangeShapeType="1" noTextEdit="1"/>
              </p:cNvSpPr>
              <p:nvPr/>
            </p:nvSpPr>
            <p:spPr>
              <a:xfrm>
                <a:off x="9819889" y="4979038"/>
                <a:ext cx="1994040" cy="369332"/>
              </a:xfrm>
              <a:prstGeom prst="rect">
                <a:avLst/>
              </a:prstGeom>
              <a:blipFill>
                <a:blip r:embed="rId20"/>
                <a:stretch>
                  <a:fillRect l="-917"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646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8"/>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9"/>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0"/>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415939" y="2188361"/>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415939" y="2188361"/>
                <a:ext cx="10513584"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439366" y="2670822"/>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.03</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0.035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0.0165</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0.05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439366" y="2670822"/>
                <a:ext cx="5721374" cy="276999"/>
              </a:xfrm>
              <a:prstGeom prst="rect">
                <a:avLst/>
              </a:prstGeom>
              <a:blipFill>
                <a:blip r:embed="rId12"/>
                <a:stretch>
                  <a:fillRect r="-63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493186" y="3065014"/>
                <a:ext cx="7252242"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.015</m:t>
                        </m:r>
                        <m:r>
                          <a:rPr lang="zh-CN" altLang="en-US" i="1">
                            <a:latin typeface="Cambria Math" panose="02040503050406030204" pitchFamily="18" charset="0"/>
                          </a:rPr>
                          <m:t>，</m:t>
                        </m:r>
                        <m:r>
                          <a:rPr lang="en-US" altLang="zh-CN" b="0" i="1" smtClean="0">
                            <a:latin typeface="Cambria Math" panose="02040503050406030204" pitchFamily="18" charset="0"/>
                          </a:rPr>
                          <m:t>0.00875</m:t>
                        </m:r>
                        <m:r>
                          <a:rPr lang="zh-CN" altLang="en-US" i="1">
                            <a:latin typeface="Cambria Math" panose="02040503050406030204" pitchFamily="18" charset="0"/>
                          </a:rPr>
                          <m:t>，</m:t>
                        </m:r>
                        <m:r>
                          <a:rPr lang="en-US" altLang="zh-CN" b="0" i="1" smtClean="0">
                            <a:latin typeface="Cambria Math" panose="02040503050406030204" pitchFamily="18" charset="0"/>
                          </a:rPr>
                          <m:t>0.004125</m:t>
                        </m:r>
                      </m:e>
                    </m:d>
                    <m:r>
                      <a:rPr lang="en-US" altLang="zh-CN" i="1">
                        <a:latin typeface="Cambria Math" panose="02040503050406030204" pitchFamily="18" charset="0"/>
                      </a:rPr>
                      <m:t>×</m:t>
                    </m:r>
                    <m:r>
                      <a:rPr lang="en-US" altLang="zh-CN" b="0" i="1" smtClean="0">
                        <a:latin typeface="Cambria Math" panose="02040503050406030204" pitchFamily="18" charset="0"/>
                      </a:rPr>
                      <m:t>0.05   </m:t>
                    </m:r>
                    <m:r>
                      <a:rPr lang="en-US" altLang="zh-CN" i="1">
                        <a:latin typeface="Cambria Math" panose="02040503050406030204" pitchFamily="18" charset="0"/>
                      </a:rPr>
                      <m:t>=</m:t>
                    </m:r>
                  </m:oMath>
                </a14:m>
                <a:r>
                  <a:rPr lang="en-US" altLang="zh-CN" i="1" dirty="0">
                    <a:latin typeface="Cambria Math" panose="02040503050406030204" pitchFamily="18" charset="0"/>
                  </a:rPr>
                  <a:t> 0.015 × 0.05 = 0.00075</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493186" y="3065014"/>
                <a:ext cx="7252242" cy="276999"/>
              </a:xfrm>
              <a:prstGeom prst="rect">
                <a:avLst/>
              </a:prstGeom>
              <a:blipFill>
                <a:blip r:embed="rId13"/>
                <a:stretch>
                  <a:fillRect l="-756" t="-33333"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9130375" y="2991962"/>
                <a:ext cx="2047834"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oMath>
                </a14:m>
                <a:r>
                  <a:rPr lang="zh-CN" altLang="en-US" dirty="0"/>
                  <a:t> </a:t>
                </a:r>
                <a:r>
                  <a:rPr lang="en-US" altLang="zh-CN" dirty="0"/>
                  <a:t>= </a:t>
                </a:r>
                <a:r>
                  <a:rPr lang="zh-CN" altLang="en-US" dirty="0"/>
                  <a:t>晴朗</a:t>
                </a:r>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9130375" y="2991962"/>
                <a:ext cx="2047834" cy="369332"/>
              </a:xfrm>
              <a:prstGeom prst="rect">
                <a:avLst/>
              </a:prstGeom>
              <a:blipFill>
                <a:blip r:embed="rId14"/>
                <a:stretch>
                  <a:fillRect l="-89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415939" y="3682704"/>
                <a:ext cx="7531414"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0.01125</m:t>
                          </m:r>
                          <m:r>
                            <a:rPr lang="zh-CN" altLang="en-US" i="1">
                              <a:latin typeface="Cambria Math" panose="02040503050406030204" pitchFamily="18" charset="0"/>
                            </a:rPr>
                            <m:t>，</m:t>
                          </m:r>
                          <m:r>
                            <a:rPr lang="en-US" altLang="zh-CN" b="0" i="1" smtClean="0">
                              <a:latin typeface="Cambria Math" panose="02040503050406030204" pitchFamily="18" charset="0"/>
                            </a:rPr>
                            <m:t>0.004375</m:t>
                          </m:r>
                          <m:r>
                            <a:rPr lang="zh-CN" altLang="en-US" i="1">
                              <a:latin typeface="Cambria Math" panose="02040503050406030204" pitchFamily="18" charset="0"/>
                            </a:rPr>
                            <m:t>，</m:t>
                          </m:r>
                          <m:r>
                            <a:rPr lang="en-US" altLang="zh-CN" b="0" i="1" smtClean="0">
                              <a:latin typeface="Cambria Math" panose="02040503050406030204" pitchFamily="18" charset="0"/>
                            </a:rPr>
                            <m:t>0.00624375</m:t>
                          </m:r>
                        </m:e>
                      </m:d>
                      <m:r>
                        <a:rPr lang="en-US" altLang="zh-CN" i="1">
                          <a:latin typeface="Cambria Math" panose="02040503050406030204" pitchFamily="18" charset="0"/>
                        </a:rPr>
                        <m:t>×0.</m:t>
                      </m:r>
                      <m:r>
                        <a:rPr lang="en-US" altLang="zh-CN" b="0" i="1" smtClean="0">
                          <a:latin typeface="Cambria Math" panose="02040503050406030204" pitchFamily="18" charset="0"/>
                        </a:rPr>
                        <m:t>2</m:t>
                      </m:r>
                      <m:r>
                        <a:rPr lang="en-US" altLang="zh-CN" i="1">
                          <a:latin typeface="Cambria Math" panose="02040503050406030204" pitchFamily="18" charset="0"/>
                        </a:rPr>
                        <m:t>5</m:t>
                      </m:r>
                      <m:r>
                        <a:rPr lang="zh-CN" altLang="en-US" i="1">
                          <a:latin typeface="Cambria Math" panose="02040503050406030204" pitchFamily="18" charset="0"/>
                        </a:rPr>
                        <m:t>=</m:t>
                      </m:r>
                      <m:r>
                        <a:rPr lang="en-US" altLang="zh-CN" b="0" i="1" smtClean="0">
                          <a:latin typeface="Cambria Math" panose="02040503050406030204" pitchFamily="18" charset="0"/>
                        </a:rPr>
                        <m:t>0.00028</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0.00375</m:t>
                          </m:r>
                          <m:r>
                            <a:rPr lang="zh-CN" altLang="en-US" i="1">
                              <a:latin typeface="Cambria Math" panose="02040503050406030204" pitchFamily="18" charset="0"/>
                            </a:rPr>
                            <m:t>，</m:t>
                          </m:r>
                          <m:r>
                            <a:rPr lang="en-US" altLang="zh-CN" i="1" smtClean="0">
                              <a:solidFill>
                                <a:srgbClr val="FF0000"/>
                              </a:solidFill>
                              <a:latin typeface="Cambria Math" panose="02040503050406030204" pitchFamily="18" charset="0"/>
                            </a:rPr>
                            <m:t>0.021875</m:t>
                          </m:r>
                          <m:r>
                            <a:rPr lang="zh-CN" altLang="en-US" i="1">
                              <a:latin typeface="Cambria Math" panose="02040503050406030204" pitchFamily="18" charset="0"/>
                            </a:rPr>
                            <m:t>，</m:t>
                          </m:r>
                          <m:r>
                            <a:rPr lang="en-US" altLang="zh-CN" i="1">
                              <a:latin typeface="Cambria Math" panose="02040503050406030204" pitchFamily="18" charset="0"/>
                            </a:rPr>
                            <m:t>0.00624375</m:t>
                          </m:r>
                        </m:e>
                      </m:d>
                      <m:r>
                        <a:rPr lang="en-US" altLang="zh-CN" i="1">
                          <a:latin typeface="Cambria Math" panose="02040503050406030204" pitchFamily="18" charset="0"/>
                        </a:rPr>
                        <m:t>×0.50</m:t>
                      </m:r>
                      <m:r>
                        <a:rPr lang="zh-CN" altLang="en-US" i="1">
                          <a:latin typeface="Cambria Math" panose="02040503050406030204" pitchFamily="18" charset="0"/>
                        </a:rPr>
                        <m:t>=</m:t>
                      </m:r>
                      <m:r>
                        <a:rPr lang="en-US" altLang="zh-CN" i="1">
                          <a:latin typeface="Cambria Math" panose="02040503050406030204" pitchFamily="18" charset="0"/>
                        </a:rPr>
                        <m:t>0.01</m:t>
                      </m:r>
                    </m:oMath>
                  </m:oMathPara>
                </a14:m>
                <a:endParaRPr lang="zh-CN" altLang="en-US" i="1" dirty="0">
                  <a:latin typeface="Cambria Math" panose="02040503050406030204" pitchFamily="18" charset="0"/>
                </a:endParaRPr>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415939" y="3682704"/>
                <a:ext cx="7531414" cy="923330"/>
              </a:xfrm>
              <a:prstGeom prst="rect">
                <a:avLst/>
              </a:prstGeom>
              <a:blipFill>
                <a:blip r:embed="rId15"/>
                <a:stretch>
                  <a:fillRect l="-243" b="-2632"/>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542316" y="4999431"/>
            <a:ext cx="4517703"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7D5CEFA2-5766-4E35-B5D4-072ED9B37E81}"/>
                  </a:ext>
                </a:extLst>
              </p:cNvPr>
              <p:cNvCxnSpPr>
                <a:cxnSpLocks/>
                <a:stCxn id="41" idx="3"/>
                <a:endCxn id="4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直接箭头连接符 51">
                <a:extLst>
                  <a:ext uri="{FF2B5EF4-FFF2-40B4-BE49-F238E27FC236}">
                    <a16:creationId xmlns:a16="http://schemas.microsoft.com/office/drawing/2014/main" id="{A5F41366-2CD6-4395-A309-C32DE32FD810}"/>
                  </a:ext>
                </a:extLst>
              </p:cNvPr>
              <p:cNvCxnSpPr>
                <a:cxnSpLocks/>
                <a:stCxn id="45" idx="3"/>
                <a:endCxn id="4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直接箭头连接符 53">
                <a:extLst>
                  <a:ext uri="{FF2B5EF4-FFF2-40B4-BE49-F238E27FC236}">
                    <a16:creationId xmlns:a16="http://schemas.microsoft.com/office/drawing/2014/main" id="{CE23FB47-4FE7-4753-916E-682D39C12FAD}"/>
                  </a:ext>
                </a:extLst>
              </p:cNvPr>
              <p:cNvCxnSpPr>
                <a:cxnSpLocks/>
                <a:stCxn id="48" idx="3"/>
                <a:endCxn id="4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4A703394-43D6-4C41-AB7C-E04521D0D373}"/>
                  </a:ext>
                </a:extLst>
              </p:cNvPr>
              <p:cNvCxnSpPr>
                <a:cxnSpLocks/>
                <a:stCxn id="45" idx="3"/>
                <a:endCxn id="4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7" name="直接箭头连接符 56">
                <a:extLst>
                  <a:ext uri="{FF2B5EF4-FFF2-40B4-BE49-F238E27FC236}">
                    <a16:creationId xmlns:a16="http://schemas.microsoft.com/office/drawing/2014/main" id="{B5265605-77D9-4BAA-BEEE-E953E5C1D7EB}"/>
                  </a:ext>
                </a:extLst>
              </p:cNvPr>
              <p:cNvCxnSpPr>
                <a:cxnSpLocks/>
                <a:stCxn id="41" idx="3"/>
                <a:endCxn id="4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直接箭头连接符 60">
                <a:extLst>
                  <a:ext uri="{FF2B5EF4-FFF2-40B4-BE49-F238E27FC236}">
                    <a16:creationId xmlns:a16="http://schemas.microsoft.com/office/drawing/2014/main" id="{42A3A2B3-7160-4984-AA63-0A8489CCCF24}"/>
                  </a:ext>
                </a:extLst>
              </p:cNvPr>
              <p:cNvCxnSpPr>
                <a:cxnSpLocks/>
                <a:stCxn id="45" idx="3"/>
                <a:endCxn id="4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直接箭头连接符 61">
                <a:extLst>
                  <a:ext uri="{FF2B5EF4-FFF2-40B4-BE49-F238E27FC236}">
                    <a16:creationId xmlns:a16="http://schemas.microsoft.com/office/drawing/2014/main" id="{B095C11C-3F2F-403D-A7AC-8109BB2A3ED2}"/>
                  </a:ext>
                </a:extLst>
              </p:cNvPr>
              <p:cNvCxnSpPr>
                <a:cxnSpLocks/>
                <a:stCxn id="48" idx="3"/>
                <a:endCxn id="4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直接箭头连接符 64">
                <a:extLst>
                  <a:ext uri="{FF2B5EF4-FFF2-40B4-BE49-F238E27FC236}">
                    <a16:creationId xmlns:a16="http://schemas.microsoft.com/office/drawing/2014/main" id="{41C4F188-4BC4-4359-BA08-498E52491EEF}"/>
                  </a:ext>
                </a:extLst>
              </p:cNvPr>
              <p:cNvCxnSpPr>
                <a:cxnSpLocks/>
                <a:stCxn id="41" idx="3"/>
                <a:endCxn id="4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直接箭头连接符 65">
                <a:extLst>
                  <a:ext uri="{FF2B5EF4-FFF2-40B4-BE49-F238E27FC236}">
                    <a16:creationId xmlns:a16="http://schemas.microsoft.com/office/drawing/2014/main" id="{5B3D3BF7-F3EE-46E0-9D37-DAB5DDAE15B3}"/>
                  </a:ext>
                </a:extLst>
              </p:cNvPr>
              <p:cNvCxnSpPr>
                <a:cxnSpLocks/>
                <a:stCxn id="48" idx="3"/>
                <a:endCxn id="4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8BDC429-3A16-458C-A3F3-EE2C9C56A537}"/>
                  </a:ext>
                </a:extLst>
              </p:cNvPr>
              <p:cNvSpPr txBox="1"/>
              <p:nvPr/>
            </p:nvSpPr>
            <p:spPr>
              <a:xfrm>
                <a:off x="7791665" y="3918773"/>
                <a:ext cx="250449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p>
            </p:txBody>
          </p:sp>
        </mc:Choice>
        <mc:Fallback xmlns="">
          <p:sp>
            <p:nvSpPr>
              <p:cNvPr id="5" name="文本框 4">
                <a:extLst>
                  <a:ext uri="{FF2B5EF4-FFF2-40B4-BE49-F238E27FC236}">
                    <a16:creationId xmlns:a16="http://schemas.microsoft.com/office/drawing/2014/main" id="{B8BDC429-3A16-458C-A3F3-EE2C9C56A537}"/>
                  </a:ext>
                </a:extLst>
              </p:cNvPr>
              <p:cNvSpPr txBox="1">
                <a:spLocks noRot="1" noChangeAspect="1" noMove="1" noResize="1" noEditPoints="1" noAdjustHandles="1" noChangeArrowheads="1" noChangeShapeType="1" noTextEdit="1"/>
              </p:cNvSpPr>
              <p:nvPr/>
            </p:nvSpPr>
            <p:spPr>
              <a:xfrm>
                <a:off x="7791665" y="3918773"/>
                <a:ext cx="2504496" cy="369332"/>
              </a:xfrm>
              <a:prstGeom prst="rect">
                <a:avLst/>
              </a:prstGeom>
              <a:blipFill>
                <a:blip r:embed="rId16"/>
                <a:stretch>
                  <a:fillRect l="-73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5E47F51-9B65-446E-8D10-73D4BDAE7478}"/>
                  </a:ext>
                </a:extLst>
              </p:cNvPr>
              <p:cNvSpPr txBox="1"/>
              <p:nvPr/>
            </p:nvSpPr>
            <p:spPr>
              <a:xfrm>
                <a:off x="7791665" y="4248419"/>
                <a:ext cx="214781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多云</a:t>
                </a:r>
              </a:p>
            </p:txBody>
          </p:sp>
        </mc:Choice>
        <mc:Fallback xmlns="">
          <p:sp>
            <p:nvSpPr>
              <p:cNvPr id="17" name="文本框 16">
                <a:extLst>
                  <a:ext uri="{FF2B5EF4-FFF2-40B4-BE49-F238E27FC236}">
                    <a16:creationId xmlns:a16="http://schemas.microsoft.com/office/drawing/2014/main" id="{C5E47F51-9B65-446E-8D10-73D4BDAE7478}"/>
                  </a:ext>
                </a:extLst>
              </p:cNvPr>
              <p:cNvSpPr txBox="1">
                <a:spLocks noRot="1" noChangeAspect="1" noMove="1" noResize="1" noEditPoints="1" noAdjustHandles="1" noChangeArrowheads="1" noChangeShapeType="1" noTextEdit="1"/>
              </p:cNvSpPr>
              <p:nvPr/>
            </p:nvSpPr>
            <p:spPr>
              <a:xfrm>
                <a:off x="7791665" y="4248419"/>
                <a:ext cx="2147816" cy="369332"/>
              </a:xfrm>
              <a:prstGeom prst="rect">
                <a:avLst/>
              </a:prstGeom>
              <a:blipFill>
                <a:blip r:embed="rId17"/>
                <a:stretch>
                  <a:fillRect l="-852"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2341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F1AF3-3F2B-4E86-8AEF-3080008FF22A}"/>
              </a:ext>
            </a:extLst>
          </p:cNvPr>
          <p:cNvSpPr>
            <a:spLocks noGrp="1"/>
          </p:cNvSpPr>
          <p:nvPr>
            <p:ph type="title"/>
          </p:nvPr>
        </p:nvSpPr>
        <p:spPr/>
        <p:txBody>
          <a:bodyPr/>
          <a:lstStyle/>
          <a:p>
            <a:r>
              <a:rPr lang="zh-CN" altLang="en-US" sz="3600" b="1" dirty="0"/>
              <a:t>维特比算法 </a:t>
            </a:r>
            <a:r>
              <a:rPr lang="en-US" altLang="zh-CN" sz="3600" b="1" dirty="0"/>
              <a:t>( Viterbi Algorithm )</a:t>
            </a:r>
            <a:endParaRPr lang="zh-CN" altLang="en-US" dirty="0"/>
          </a:p>
        </p:txBody>
      </p:sp>
      <p:pic>
        <p:nvPicPr>
          <p:cNvPr id="7" name="图片 6">
            <a:extLst>
              <a:ext uri="{FF2B5EF4-FFF2-40B4-BE49-F238E27FC236}">
                <a16:creationId xmlns:a16="http://schemas.microsoft.com/office/drawing/2014/main" id="{6AD383BF-A3E7-4BF4-BB48-B3BBA964C8C0}"/>
              </a:ext>
            </a:extLst>
          </p:cNvPr>
          <p:cNvPicPr>
            <a:picLocks noChangeAspect="1"/>
          </p:cNvPicPr>
          <p:nvPr/>
        </p:nvPicPr>
        <p:blipFill>
          <a:blip r:embed="rId2"/>
          <a:stretch>
            <a:fillRect/>
          </a:stretch>
        </p:blipFill>
        <p:spPr>
          <a:xfrm>
            <a:off x="680321" y="1616582"/>
            <a:ext cx="1676545" cy="49381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C52F9A7-46B2-4E92-AD1E-F209C9C0482D}"/>
                  </a:ext>
                </a:extLst>
              </p:cNvPr>
              <p:cNvSpPr txBox="1"/>
              <p:nvPr/>
            </p:nvSpPr>
            <p:spPr>
              <a:xfrm>
                <a:off x="2623260" y="1664573"/>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9" name="文本框 8">
                <a:extLst>
                  <a:ext uri="{FF2B5EF4-FFF2-40B4-BE49-F238E27FC236}">
                    <a16:creationId xmlns:a16="http://schemas.microsoft.com/office/drawing/2014/main" id="{6C52F9A7-46B2-4E92-AD1E-F209C9C0482D}"/>
                  </a:ext>
                </a:extLst>
              </p:cNvPr>
              <p:cNvSpPr txBox="1">
                <a:spLocks noRot="1" noChangeAspect="1" noMove="1" noResize="1" noEditPoints="1" noAdjustHandles="1" noChangeArrowheads="1" noChangeShapeType="1" noTextEdit="1"/>
              </p:cNvSpPr>
              <p:nvPr/>
            </p:nvSpPr>
            <p:spPr>
              <a:xfrm>
                <a:off x="2623260" y="1664573"/>
                <a:ext cx="1918089" cy="411075"/>
              </a:xfrm>
              <a:prstGeom prst="rect">
                <a:avLst/>
              </a:prstGeom>
              <a:blipFill>
                <a:blip r:embed="rId3"/>
                <a:stretch>
                  <a:fillRect l="-2222" t="-14925" b="-164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268B2D-6660-4099-8E05-2EF9A697B10C}"/>
                  </a:ext>
                </a:extLst>
              </p:cNvPr>
              <p:cNvSpPr txBox="1"/>
              <p:nvPr/>
            </p:nvSpPr>
            <p:spPr>
              <a:xfrm>
                <a:off x="5061667" y="1666866"/>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1" name="文本框 10">
                <a:extLst>
                  <a:ext uri="{FF2B5EF4-FFF2-40B4-BE49-F238E27FC236}">
                    <a16:creationId xmlns:a16="http://schemas.microsoft.com/office/drawing/2014/main" id="{57268B2D-6660-4099-8E05-2EF9A697B10C}"/>
                  </a:ext>
                </a:extLst>
              </p:cNvPr>
              <p:cNvSpPr txBox="1">
                <a:spLocks noRot="1" noChangeAspect="1" noMove="1" noResize="1" noEditPoints="1" noAdjustHandles="1" noChangeArrowheads="1" noChangeShapeType="1" noTextEdit="1"/>
              </p:cNvSpPr>
              <p:nvPr/>
            </p:nvSpPr>
            <p:spPr>
              <a:xfrm>
                <a:off x="5061667" y="1666866"/>
                <a:ext cx="2404826" cy="276999"/>
              </a:xfrm>
              <a:prstGeom prst="rect">
                <a:avLst/>
              </a:prstGeom>
              <a:blipFill>
                <a:blip r:embed="rId4"/>
                <a:stretch>
                  <a:fillRect l="-3544" t="-28261" r="-1772" b="-50000"/>
                </a:stretch>
              </a:blipFill>
            </p:spPr>
            <p:txBody>
              <a:bodyPr/>
              <a:lstStyle/>
              <a:p>
                <a:r>
                  <a:rPr lang="zh-CN" altLang="en-US">
                    <a:noFill/>
                  </a:rPr>
                  <a:t> </a:t>
                </a:r>
              </a:p>
            </p:txBody>
          </p:sp>
        </mc:Fallback>
      </mc:AlternateContent>
      <p:grpSp>
        <p:nvGrpSpPr>
          <p:cNvPr id="82" name="组合 81">
            <a:extLst>
              <a:ext uri="{FF2B5EF4-FFF2-40B4-BE49-F238E27FC236}">
                <a16:creationId xmlns:a16="http://schemas.microsoft.com/office/drawing/2014/main" id="{C750F9A3-927C-4A27-B98A-6010EEE627F6}"/>
              </a:ext>
            </a:extLst>
          </p:cNvPr>
          <p:cNvGrpSpPr/>
          <p:nvPr/>
        </p:nvGrpSpPr>
        <p:grpSpPr>
          <a:xfrm>
            <a:off x="372254" y="2360514"/>
            <a:ext cx="4517703" cy="1356787"/>
            <a:chOff x="4888912" y="602249"/>
            <a:chExt cx="3995685" cy="1356787"/>
          </a:xfrm>
        </p:grpSpPr>
        <p:grpSp>
          <p:nvGrpSpPr>
            <p:cNvPr id="83" name="组合 82">
              <a:extLst>
                <a:ext uri="{FF2B5EF4-FFF2-40B4-BE49-F238E27FC236}">
                  <a16:creationId xmlns:a16="http://schemas.microsoft.com/office/drawing/2014/main" id="{FD5571B5-0802-45A7-A7BA-1281DD177A74}"/>
                </a:ext>
              </a:extLst>
            </p:cNvPr>
            <p:cNvGrpSpPr/>
            <p:nvPr/>
          </p:nvGrpSpPr>
          <p:grpSpPr>
            <a:xfrm>
              <a:off x="5410301" y="879248"/>
              <a:ext cx="3474296" cy="1048678"/>
              <a:chOff x="2555131" y="3560323"/>
              <a:chExt cx="4708188" cy="1985835"/>
            </a:xfrm>
          </p:grpSpPr>
          <p:sp>
            <p:nvSpPr>
              <p:cNvPr id="90" name="矩形 89">
                <a:extLst>
                  <a:ext uri="{FF2B5EF4-FFF2-40B4-BE49-F238E27FC236}">
                    <a16:creationId xmlns:a16="http://schemas.microsoft.com/office/drawing/2014/main" id="{E0789F23-93B5-44D6-A910-31DA89568B9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0.378</a:t>
                </a:r>
                <a:endParaRPr lang="zh-CN" altLang="en-US" sz="1000" b="1" dirty="0">
                  <a:solidFill>
                    <a:srgbClr val="FF0000"/>
                  </a:solidFill>
                  <a:highlight>
                    <a:srgbClr val="00FF00"/>
                  </a:highlight>
                </a:endParaRPr>
              </a:p>
            </p:txBody>
          </p:sp>
          <p:sp>
            <p:nvSpPr>
              <p:cNvPr id="91" name="矩形 90">
                <a:extLst>
                  <a:ext uri="{FF2B5EF4-FFF2-40B4-BE49-F238E27FC236}">
                    <a16:creationId xmlns:a16="http://schemas.microsoft.com/office/drawing/2014/main" id="{FECD03A4-4D11-4DD1-89DE-6D863899FBA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92" name="矩形 91">
                <a:extLst>
                  <a:ext uri="{FF2B5EF4-FFF2-40B4-BE49-F238E27FC236}">
                    <a16:creationId xmlns:a16="http://schemas.microsoft.com/office/drawing/2014/main" id="{FA28D8BD-2908-4C06-B063-B2F47E7FDF6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93" name="矩形 92">
                <a:extLst>
                  <a:ext uri="{FF2B5EF4-FFF2-40B4-BE49-F238E27FC236}">
                    <a16:creationId xmlns:a16="http://schemas.microsoft.com/office/drawing/2014/main" id="{938210A4-879B-47FB-8057-940F84F61DBF}"/>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94" name="矩形 93">
                <a:extLst>
                  <a:ext uri="{FF2B5EF4-FFF2-40B4-BE49-F238E27FC236}">
                    <a16:creationId xmlns:a16="http://schemas.microsoft.com/office/drawing/2014/main" id="{DF4C26CC-77DA-4434-BB08-4C10D1E1556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95" name="矩形 94">
                <a:extLst>
                  <a:ext uri="{FF2B5EF4-FFF2-40B4-BE49-F238E27FC236}">
                    <a16:creationId xmlns:a16="http://schemas.microsoft.com/office/drawing/2014/main" id="{9A3984AE-EA94-42C9-80CB-76637B14FF4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0.035</a:t>
                </a:r>
                <a:endParaRPr lang="zh-CN" altLang="en-US" sz="1000" b="1" dirty="0">
                  <a:solidFill>
                    <a:srgbClr val="FF0000"/>
                  </a:solidFill>
                  <a:highlight>
                    <a:srgbClr val="00FF00"/>
                  </a:highlight>
                </a:endParaRPr>
              </a:p>
            </p:txBody>
          </p:sp>
          <p:sp>
            <p:nvSpPr>
              <p:cNvPr id="96" name="矩形 95">
                <a:extLst>
                  <a:ext uri="{FF2B5EF4-FFF2-40B4-BE49-F238E27FC236}">
                    <a16:creationId xmlns:a16="http://schemas.microsoft.com/office/drawing/2014/main" id="{0872ED7A-FC73-4DCF-8DF0-1811883E989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97" name="矩形 96">
                <a:extLst>
                  <a:ext uri="{FF2B5EF4-FFF2-40B4-BE49-F238E27FC236}">
                    <a16:creationId xmlns:a16="http://schemas.microsoft.com/office/drawing/2014/main" id="{EAF0FA75-B5E2-4E4E-B655-6929FA4FC3E2}"/>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0.01</a:t>
                </a:r>
                <a:endParaRPr lang="zh-CN" altLang="en-US" sz="1000" b="1" dirty="0">
                  <a:solidFill>
                    <a:srgbClr val="FF0000"/>
                  </a:solidFill>
                  <a:highlight>
                    <a:srgbClr val="00FF00"/>
                  </a:highlight>
                </a:endParaRPr>
              </a:p>
            </p:txBody>
          </p:sp>
          <p:sp>
            <p:nvSpPr>
              <p:cNvPr id="98" name="矩形 97">
                <a:extLst>
                  <a:ext uri="{FF2B5EF4-FFF2-40B4-BE49-F238E27FC236}">
                    <a16:creationId xmlns:a16="http://schemas.microsoft.com/office/drawing/2014/main" id="{E006CC54-49B5-4B03-9A60-F5D60AE1C18F}"/>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99" name="直接箭头连接符 98">
                <a:extLst>
                  <a:ext uri="{FF2B5EF4-FFF2-40B4-BE49-F238E27FC236}">
                    <a16:creationId xmlns:a16="http://schemas.microsoft.com/office/drawing/2014/main" id="{13302F3A-860F-4FD7-B2FF-13349AA91358}"/>
                  </a:ext>
                </a:extLst>
              </p:cNvPr>
              <p:cNvCxnSpPr>
                <a:cxnSpLocks/>
                <a:stCxn id="90" idx="3"/>
                <a:endCxn id="9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0" name="直接箭头连接符 99">
                <a:extLst>
                  <a:ext uri="{FF2B5EF4-FFF2-40B4-BE49-F238E27FC236}">
                    <a16:creationId xmlns:a16="http://schemas.microsoft.com/office/drawing/2014/main" id="{93B58689-6C89-40F4-9D0E-1097506AF5D3}"/>
                  </a:ext>
                </a:extLst>
              </p:cNvPr>
              <p:cNvCxnSpPr>
                <a:cxnSpLocks/>
                <a:stCxn id="91" idx="3"/>
                <a:endCxn id="9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1" name="直接箭头连接符 100">
                <a:extLst>
                  <a:ext uri="{FF2B5EF4-FFF2-40B4-BE49-F238E27FC236}">
                    <a16:creationId xmlns:a16="http://schemas.microsoft.com/office/drawing/2014/main" id="{D3AD4D30-63E1-41FE-9BE0-06C2069957F5}"/>
                  </a:ext>
                </a:extLst>
              </p:cNvPr>
              <p:cNvCxnSpPr>
                <a:cxnSpLocks/>
                <a:stCxn id="93" idx="3"/>
                <a:endCxn id="9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2" name="直接箭头连接符 101">
                <a:extLst>
                  <a:ext uri="{FF2B5EF4-FFF2-40B4-BE49-F238E27FC236}">
                    <a16:creationId xmlns:a16="http://schemas.microsoft.com/office/drawing/2014/main" id="{5FB155F2-4987-4C2F-8104-D28B8B8E2F0B}"/>
                  </a:ext>
                </a:extLst>
              </p:cNvPr>
              <p:cNvCxnSpPr>
                <a:cxnSpLocks/>
                <a:stCxn id="95" idx="3"/>
                <a:endCxn id="9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3" name="直接箭头连接符 102">
                <a:extLst>
                  <a:ext uri="{FF2B5EF4-FFF2-40B4-BE49-F238E27FC236}">
                    <a16:creationId xmlns:a16="http://schemas.microsoft.com/office/drawing/2014/main" id="{3A2E838B-2546-4837-B712-55ECF2865507}"/>
                  </a:ext>
                </a:extLst>
              </p:cNvPr>
              <p:cNvCxnSpPr>
                <a:cxnSpLocks/>
                <a:stCxn id="94" idx="3"/>
                <a:endCxn id="9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4" name="直接箭头连接符 103">
                <a:extLst>
                  <a:ext uri="{FF2B5EF4-FFF2-40B4-BE49-F238E27FC236}">
                    <a16:creationId xmlns:a16="http://schemas.microsoft.com/office/drawing/2014/main" id="{0CC3B900-22FC-4B5C-868E-307F80B90632}"/>
                  </a:ext>
                </a:extLst>
              </p:cNvPr>
              <p:cNvCxnSpPr>
                <a:cxnSpLocks/>
                <a:stCxn id="98" idx="3"/>
                <a:endCxn id="9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5" name="直接箭头连接符 104">
                <a:extLst>
                  <a:ext uri="{FF2B5EF4-FFF2-40B4-BE49-F238E27FC236}">
                    <a16:creationId xmlns:a16="http://schemas.microsoft.com/office/drawing/2014/main" id="{545E5E9E-2288-4FCA-A9AC-C37D870D6FD5}"/>
                  </a:ext>
                </a:extLst>
              </p:cNvPr>
              <p:cNvCxnSpPr>
                <a:cxnSpLocks/>
                <a:stCxn id="90" idx="3"/>
                <a:endCxn id="9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0989A9CA-D786-4DEF-A300-218AE385CA88}"/>
                  </a:ext>
                </a:extLst>
              </p:cNvPr>
              <p:cNvCxnSpPr>
                <a:cxnSpLocks/>
                <a:stCxn id="95" idx="3"/>
                <a:endCxn id="9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63C46D1B-4C41-4D42-915F-904613D8D9A7}"/>
                  </a:ext>
                </a:extLst>
              </p:cNvPr>
              <p:cNvCxnSpPr>
                <a:cxnSpLocks/>
                <a:stCxn id="91" idx="3"/>
                <a:endCxn id="9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FA7B66CA-479B-4AF9-A07C-627A2C33F949}"/>
                  </a:ext>
                </a:extLst>
              </p:cNvPr>
              <p:cNvCxnSpPr>
                <a:cxnSpLocks/>
                <a:stCxn id="93" idx="3"/>
                <a:endCxn id="9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9" name="直接箭头连接符 108">
                <a:extLst>
                  <a:ext uri="{FF2B5EF4-FFF2-40B4-BE49-F238E27FC236}">
                    <a16:creationId xmlns:a16="http://schemas.microsoft.com/office/drawing/2014/main" id="{4333F479-03A1-429D-8851-BE4CF4227C5A}"/>
                  </a:ext>
                </a:extLst>
              </p:cNvPr>
              <p:cNvCxnSpPr>
                <a:cxnSpLocks/>
                <a:stCxn id="93" idx="3"/>
                <a:endCxn id="9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0" name="直接箭头连接符 109">
                <a:extLst>
                  <a:ext uri="{FF2B5EF4-FFF2-40B4-BE49-F238E27FC236}">
                    <a16:creationId xmlns:a16="http://schemas.microsoft.com/office/drawing/2014/main" id="{7504ED0B-5E0B-415C-9E43-ABDBD874F9BF}"/>
                  </a:ext>
                </a:extLst>
              </p:cNvPr>
              <p:cNvCxnSpPr>
                <a:cxnSpLocks/>
                <a:stCxn id="9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1" name="直接箭头连接符 110">
                <a:extLst>
                  <a:ext uri="{FF2B5EF4-FFF2-40B4-BE49-F238E27FC236}">
                    <a16:creationId xmlns:a16="http://schemas.microsoft.com/office/drawing/2014/main" id="{3BEBE4B3-5724-4366-85C7-036C2ED06DFE}"/>
                  </a:ext>
                </a:extLst>
              </p:cNvPr>
              <p:cNvCxnSpPr>
                <a:cxnSpLocks/>
                <a:stCxn id="95" idx="3"/>
                <a:endCxn id="9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2" name="直接箭头连接符 111">
                <a:extLst>
                  <a:ext uri="{FF2B5EF4-FFF2-40B4-BE49-F238E27FC236}">
                    <a16:creationId xmlns:a16="http://schemas.microsoft.com/office/drawing/2014/main" id="{EC5C9203-5C5A-41AE-9702-770B332FD8A2}"/>
                  </a:ext>
                </a:extLst>
              </p:cNvPr>
              <p:cNvCxnSpPr>
                <a:cxnSpLocks/>
                <a:stCxn id="98" idx="3"/>
                <a:endCxn id="9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3" name="直接箭头连接符 112">
                <a:extLst>
                  <a:ext uri="{FF2B5EF4-FFF2-40B4-BE49-F238E27FC236}">
                    <a16:creationId xmlns:a16="http://schemas.microsoft.com/office/drawing/2014/main" id="{7357E1CD-7189-44B7-8CA8-868DC8806A75}"/>
                  </a:ext>
                </a:extLst>
              </p:cNvPr>
              <p:cNvCxnSpPr>
                <a:cxnSpLocks/>
                <a:stCxn id="90" idx="3"/>
                <a:endCxn id="9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4" name="直接箭头连接符 113">
                <a:extLst>
                  <a:ext uri="{FF2B5EF4-FFF2-40B4-BE49-F238E27FC236}">
                    <a16:creationId xmlns:a16="http://schemas.microsoft.com/office/drawing/2014/main" id="{AE968A1B-78C8-4FC8-9939-756A0E9DE3D2}"/>
                  </a:ext>
                </a:extLst>
              </p:cNvPr>
              <p:cNvCxnSpPr>
                <a:cxnSpLocks/>
                <a:stCxn id="94" idx="3"/>
                <a:endCxn id="9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5" name="直接箭头连接符 114">
                <a:extLst>
                  <a:ext uri="{FF2B5EF4-FFF2-40B4-BE49-F238E27FC236}">
                    <a16:creationId xmlns:a16="http://schemas.microsoft.com/office/drawing/2014/main" id="{668DB4BA-5CE2-4923-A9BE-4FD3A90D8D23}"/>
                  </a:ext>
                </a:extLst>
              </p:cNvPr>
              <p:cNvCxnSpPr>
                <a:cxnSpLocks/>
                <a:stCxn id="91" idx="3"/>
                <a:endCxn id="9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6" name="直接箭头连接符 115">
                <a:extLst>
                  <a:ext uri="{FF2B5EF4-FFF2-40B4-BE49-F238E27FC236}">
                    <a16:creationId xmlns:a16="http://schemas.microsoft.com/office/drawing/2014/main" id="{248C794C-D030-40BB-8FBE-524C869FE6A4}"/>
                  </a:ext>
                </a:extLst>
              </p:cNvPr>
              <p:cNvCxnSpPr>
                <a:cxnSpLocks/>
                <a:stCxn id="98" idx="3"/>
                <a:endCxn id="9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84" name="文本框 83">
              <a:extLst>
                <a:ext uri="{FF2B5EF4-FFF2-40B4-BE49-F238E27FC236}">
                  <a16:creationId xmlns:a16="http://schemas.microsoft.com/office/drawing/2014/main" id="{F58AB64B-075E-462B-8924-43EE9243339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85" name="文本框 84">
              <a:extLst>
                <a:ext uri="{FF2B5EF4-FFF2-40B4-BE49-F238E27FC236}">
                  <a16:creationId xmlns:a16="http://schemas.microsoft.com/office/drawing/2014/main" id="{E443F3A1-3012-4000-BF51-922F1B3089D0}"/>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86" name="文本框 85">
              <a:extLst>
                <a:ext uri="{FF2B5EF4-FFF2-40B4-BE49-F238E27FC236}">
                  <a16:creationId xmlns:a16="http://schemas.microsoft.com/office/drawing/2014/main" id="{CBDBA9CB-4CE5-464F-8EB0-C5AD294235AF}"/>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87" name="文本框 86">
              <a:extLst>
                <a:ext uri="{FF2B5EF4-FFF2-40B4-BE49-F238E27FC236}">
                  <a16:creationId xmlns:a16="http://schemas.microsoft.com/office/drawing/2014/main" id="{4D0DECA8-47F3-4D94-BE4E-E3B8C383D6F9}"/>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88" name="文本框 87">
              <a:extLst>
                <a:ext uri="{FF2B5EF4-FFF2-40B4-BE49-F238E27FC236}">
                  <a16:creationId xmlns:a16="http://schemas.microsoft.com/office/drawing/2014/main" id="{58A79C3A-CC63-41E7-B056-045B5211EECB}"/>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89" name="文本框 88">
              <a:extLst>
                <a:ext uri="{FF2B5EF4-FFF2-40B4-BE49-F238E27FC236}">
                  <a16:creationId xmlns:a16="http://schemas.microsoft.com/office/drawing/2014/main" id="{1F6BF2DF-BC71-4496-A156-2EE50172C6CE}"/>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p:cxnSp>
        <p:nvCxnSpPr>
          <p:cNvPr id="125" name="直接箭头连接符 124">
            <a:extLst>
              <a:ext uri="{FF2B5EF4-FFF2-40B4-BE49-F238E27FC236}">
                <a16:creationId xmlns:a16="http://schemas.microsoft.com/office/drawing/2014/main" id="{5A9B2EEA-822F-4101-BFBB-19E19A800F52}"/>
              </a:ext>
            </a:extLst>
          </p:cNvPr>
          <p:cNvCxnSpPr>
            <a:cxnSpLocks/>
          </p:cNvCxnSpPr>
          <p:nvPr/>
        </p:nvCxnSpPr>
        <p:spPr>
          <a:xfrm flipH="1" flipV="1">
            <a:off x="3312989" y="3224010"/>
            <a:ext cx="943912" cy="41315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8549BFD-A191-469B-AD1A-3A5CB5BE097E}"/>
              </a:ext>
            </a:extLst>
          </p:cNvPr>
          <p:cNvCxnSpPr>
            <a:cxnSpLocks/>
          </p:cNvCxnSpPr>
          <p:nvPr/>
        </p:nvCxnSpPr>
        <p:spPr>
          <a:xfrm flipH="1" flipV="1">
            <a:off x="1600227" y="2793845"/>
            <a:ext cx="1041568" cy="420743"/>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FCF37F97-154E-45D1-BBB9-EA237A1634FC}"/>
              </a:ext>
            </a:extLst>
          </p:cNvPr>
          <p:cNvSpPr txBox="1"/>
          <p:nvPr/>
        </p:nvSpPr>
        <p:spPr>
          <a:xfrm>
            <a:off x="356511" y="4243649"/>
            <a:ext cx="6335389" cy="1200329"/>
          </a:xfrm>
          <a:prstGeom prst="rect">
            <a:avLst/>
          </a:prstGeom>
          <a:noFill/>
        </p:spPr>
        <p:txBody>
          <a:bodyPr wrap="none" rtlCol="0">
            <a:spAutoFit/>
          </a:bodyPr>
          <a:lstStyle/>
          <a:p>
            <a:r>
              <a:rPr lang="zh-CN" altLang="en-US" sz="2400" dirty="0"/>
              <a:t>因此，观测值序列：“</a:t>
            </a:r>
            <a:r>
              <a:rPr lang="zh-CN" altLang="en-US" sz="2400" dirty="0">
                <a:solidFill>
                  <a:srgbClr val="00FF00"/>
                </a:solidFill>
              </a:rPr>
              <a:t>干燥，潮湿，湿透</a:t>
            </a:r>
            <a:r>
              <a:rPr lang="zh-CN" altLang="en-US" sz="2400" dirty="0"/>
              <a:t>” </a:t>
            </a:r>
            <a:endParaRPr lang="en-US" altLang="zh-CN" sz="2400" dirty="0"/>
          </a:p>
          <a:p>
            <a:endParaRPr lang="en-US" altLang="zh-CN" sz="2400" dirty="0"/>
          </a:p>
          <a:p>
            <a:r>
              <a:rPr lang="zh-CN" altLang="en-US" sz="2400" dirty="0"/>
              <a:t>对应的 最优状态序列为：“</a:t>
            </a:r>
            <a:r>
              <a:rPr lang="zh-CN" altLang="en-US" sz="2400" dirty="0">
                <a:solidFill>
                  <a:srgbClr val="00FF00"/>
                </a:solidFill>
                <a:highlight>
                  <a:srgbClr val="000080"/>
                </a:highlight>
              </a:rPr>
              <a:t>晴朗，多云，下雨</a:t>
            </a:r>
            <a:r>
              <a:rPr lang="zh-CN" altLang="en-US" sz="2400" dirty="0"/>
              <a:t>”</a:t>
            </a:r>
          </a:p>
        </p:txBody>
      </p:sp>
      <p:pic>
        <p:nvPicPr>
          <p:cNvPr id="134" name="图片 133">
            <a:extLst>
              <a:ext uri="{FF2B5EF4-FFF2-40B4-BE49-F238E27FC236}">
                <a16:creationId xmlns:a16="http://schemas.microsoft.com/office/drawing/2014/main" id="{9971DE2D-3701-42B5-92D3-10CDF5B1584A}"/>
              </a:ext>
            </a:extLst>
          </p:cNvPr>
          <p:cNvPicPr>
            <a:picLocks noChangeAspect="1"/>
          </p:cNvPicPr>
          <p:nvPr/>
        </p:nvPicPr>
        <p:blipFill>
          <a:blip r:embed="rId5"/>
          <a:stretch>
            <a:fillRect/>
          </a:stretch>
        </p:blipFill>
        <p:spPr>
          <a:xfrm>
            <a:off x="6691900" y="2308599"/>
            <a:ext cx="5258563" cy="2979558"/>
          </a:xfrm>
          <a:prstGeom prst="rect">
            <a:avLst/>
          </a:prstGeom>
        </p:spPr>
      </p:pic>
    </p:spTree>
    <p:extLst>
      <p:ext uri="{BB962C8B-B14F-4D97-AF65-F5344CB8AC3E}">
        <p14:creationId xmlns:p14="http://schemas.microsoft.com/office/powerpoint/2010/main" val="358057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CC4B6-3A39-40C0-B0A4-85C76EA49EE6}"/>
              </a:ext>
            </a:extLst>
          </p:cNvPr>
          <p:cNvSpPr>
            <a:spLocks noGrp="1"/>
          </p:cNvSpPr>
          <p:nvPr>
            <p:ph type="title"/>
          </p:nvPr>
        </p:nvSpPr>
        <p:spPr/>
        <p:txBody>
          <a:bodyPr/>
          <a:lstStyle/>
          <a:p>
            <a:r>
              <a:rPr lang="en-US" altLang="zh-CN" b="0" i="0" dirty="0">
                <a:effectLst/>
                <a:latin typeface="-apple-system"/>
              </a:rPr>
              <a:t>HMM</a:t>
            </a:r>
            <a:r>
              <a:rPr lang="zh-CN" altLang="en-US" b="0" i="0" dirty="0">
                <a:effectLst/>
                <a:latin typeface="-apple-system"/>
              </a:rPr>
              <a:t>的</a:t>
            </a:r>
            <a:r>
              <a:rPr lang="en-US" altLang="zh-CN" b="0" i="0" dirty="0">
                <a:effectLst/>
                <a:latin typeface="-apple-system"/>
              </a:rPr>
              <a:t>3</a:t>
            </a:r>
            <a:r>
              <a:rPr lang="zh-CN" altLang="en-US" b="0" i="0" dirty="0">
                <a:effectLst/>
                <a:latin typeface="-apple-system"/>
              </a:rPr>
              <a:t>个问题：</a:t>
            </a:r>
            <a:br>
              <a:rPr lang="en-US" altLang="zh-CN" b="0" i="0" dirty="0">
                <a:effectLst/>
                <a:latin typeface="-apple-system"/>
              </a:rPr>
            </a:br>
            <a:r>
              <a:rPr lang="zh-CN" altLang="en-US" b="0" i="0" dirty="0">
                <a:effectLst/>
                <a:latin typeface="-apple-system"/>
              </a:rPr>
              <a:t>概率计算问题，</a:t>
            </a:r>
            <a:r>
              <a:rPr lang="zh-CN" altLang="en-US" b="0" i="0" dirty="0">
                <a:effectLst/>
                <a:highlight>
                  <a:srgbClr val="0000FF"/>
                </a:highlight>
                <a:latin typeface="-apple-system"/>
              </a:rPr>
              <a:t>学习问题</a:t>
            </a:r>
            <a:r>
              <a:rPr lang="zh-CN" altLang="en-US" b="0" i="0" dirty="0">
                <a:effectLst/>
                <a:latin typeface="-apple-system"/>
              </a:rPr>
              <a:t>，预测问题</a:t>
            </a:r>
            <a:endParaRPr lang="zh-CN" altLang="en-US" dirty="0"/>
          </a:p>
        </p:txBody>
      </p:sp>
      <p:sp>
        <p:nvSpPr>
          <p:cNvPr id="5" name="文本框 4">
            <a:extLst>
              <a:ext uri="{FF2B5EF4-FFF2-40B4-BE49-F238E27FC236}">
                <a16:creationId xmlns:a16="http://schemas.microsoft.com/office/drawing/2014/main" id="{7F2D9708-EAC7-4A85-9256-114FB4BA71A5}"/>
              </a:ext>
            </a:extLst>
          </p:cNvPr>
          <p:cNvSpPr txBox="1"/>
          <p:nvPr/>
        </p:nvSpPr>
        <p:spPr>
          <a:xfrm>
            <a:off x="869005" y="3538128"/>
            <a:ext cx="10103795" cy="1477328"/>
          </a:xfrm>
          <a:prstGeom prst="rect">
            <a:avLst/>
          </a:prstGeom>
          <a:solidFill>
            <a:schemeClr val="accent1">
              <a:lumMod val="50000"/>
            </a:schemeClr>
          </a:solidFill>
        </p:spPr>
        <p:txBody>
          <a:bodyPr wrap="square">
            <a:spAutoFit/>
          </a:bodyPr>
          <a:lstStyle/>
          <a:p>
            <a:r>
              <a:rPr lang="zh-CN" altLang="en-US" dirty="0"/>
              <a:t>已知：一个观测序列</a:t>
            </a:r>
            <a:r>
              <a:rPr lang="en-US" altLang="zh-CN" dirty="0"/>
              <a:t>O=(o1, o2, ……</a:t>
            </a:r>
            <a:r>
              <a:rPr lang="zh-CN" altLang="en-US" dirty="0"/>
              <a:t>，</a:t>
            </a:r>
            <a:r>
              <a:rPr lang="en-US" altLang="zh-CN" dirty="0" err="1"/>
              <a:t>oT</a:t>
            </a:r>
            <a:r>
              <a:rPr lang="en-US" altLang="zh-CN" dirty="0"/>
              <a:t>)</a:t>
            </a:r>
          </a:p>
          <a:p>
            <a:endParaRPr lang="en-US" altLang="zh-CN" dirty="0"/>
          </a:p>
          <a:p>
            <a:r>
              <a:rPr lang="en-US" altLang="zh-CN" dirty="0"/>
              <a:t>    </a:t>
            </a:r>
            <a:r>
              <a:rPr lang="zh-CN" altLang="en-US" dirty="0"/>
              <a:t>问题：请估计隐马尔科夫模型</a:t>
            </a:r>
            <a:r>
              <a:rPr lang="en-US" altLang="zh-CN" dirty="0"/>
              <a:t>λ=(A, B, π)</a:t>
            </a:r>
            <a:r>
              <a:rPr lang="zh-CN" altLang="en-US" dirty="0"/>
              <a:t>的参数，使得在该模型下观测序列概率</a:t>
            </a:r>
            <a:r>
              <a:rPr lang="en-US" altLang="zh-CN" dirty="0"/>
              <a:t>P(</a:t>
            </a:r>
            <a:r>
              <a:rPr lang="en-US" altLang="zh-CN" dirty="0" err="1"/>
              <a:t>O|λ</a:t>
            </a:r>
            <a:r>
              <a:rPr lang="en-US" altLang="zh-CN" dirty="0"/>
              <a:t>)</a:t>
            </a:r>
            <a:r>
              <a:rPr lang="zh-CN" altLang="en-US" dirty="0"/>
              <a:t>最大</a:t>
            </a:r>
          </a:p>
          <a:p>
            <a:endParaRPr lang="zh-CN" altLang="en-US" dirty="0"/>
          </a:p>
          <a:p>
            <a:r>
              <a:rPr lang="zh-CN" altLang="en-US" dirty="0"/>
              <a:t>    注：即用最大似然估计的方法估计参数</a:t>
            </a:r>
          </a:p>
        </p:txBody>
      </p:sp>
      <p:sp>
        <p:nvSpPr>
          <p:cNvPr id="7" name="文本框 6">
            <a:extLst>
              <a:ext uri="{FF2B5EF4-FFF2-40B4-BE49-F238E27FC236}">
                <a16:creationId xmlns:a16="http://schemas.microsoft.com/office/drawing/2014/main" id="{3331B639-2F06-4985-A1C1-CCA5E80EE48D}"/>
              </a:ext>
            </a:extLst>
          </p:cNvPr>
          <p:cNvSpPr txBox="1"/>
          <p:nvPr/>
        </p:nvSpPr>
        <p:spPr>
          <a:xfrm>
            <a:off x="823609" y="2727147"/>
            <a:ext cx="6096000" cy="369332"/>
          </a:xfrm>
          <a:prstGeom prst="rect">
            <a:avLst/>
          </a:prstGeom>
          <a:noFill/>
        </p:spPr>
        <p:txBody>
          <a:bodyPr wrap="square">
            <a:spAutoFit/>
          </a:bodyPr>
          <a:lstStyle/>
          <a:p>
            <a:r>
              <a:rPr lang="zh-CN" altLang="en-US" dirty="0"/>
              <a:t>学习问题</a:t>
            </a:r>
          </a:p>
        </p:txBody>
      </p:sp>
    </p:spTree>
    <p:extLst>
      <p:ext uri="{BB962C8B-B14F-4D97-AF65-F5344CB8AC3E}">
        <p14:creationId xmlns:p14="http://schemas.microsoft.com/office/powerpoint/2010/main" val="294414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4.3.3 HMM</a:t>
            </a:r>
            <a:r>
              <a:rPr lang="zh-CN" altLang="en-US" dirty="0"/>
              <a:t>的参数估计</a:t>
            </a:r>
          </a:p>
        </p:txBody>
      </p:sp>
      <p:sp>
        <p:nvSpPr>
          <p:cNvPr id="5" name="文本框 4">
            <a:extLst>
              <a:ext uri="{FF2B5EF4-FFF2-40B4-BE49-F238E27FC236}">
                <a16:creationId xmlns:a16="http://schemas.microsoft.com/office/drawing/2014/main" id="{BB4CA40F-386F-4303-914A-99448724A940}"/>
              </a:ext>
            </a:extLst>
          </p:cNvPr>
          <p:cNvSpPr txBox="1"/>
          <p:nvPr/>
        </p:nvSpPr>
        <p:spPr>
          <a:xfrm>
            <a:off x="392041" y="2186757"/>
            <a:ext cx="11271116" cy="923330"/>
          </a:xfrm>
          <a:prstGeom prst="rect">
            <a:avLst/>
          </a:prstGeom>
          <a:noFill/>
        </p:spPr>
        <p:txBody>
          <a:bodyPr wrap="square">
            <a:spAutoFit/>
          </a:bodyPr>
          <a:lstStyle/>
          <a:p>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r>
              <a:rPr lang="zh-CN" altLang="en-US" dirty="0"/>
              <a:t>鲍姆</a:t>
            </a:r>
            <a:r>
              <a:rPr lang="en-US" altLang="zh-CN" dirty="0"/>
              <a:t>-</a:t>
            </a:r>
            <a:r>
              <a:rPr lang="zh-CN" altLang="en-US" dirty="0"/>
              <a:t>韦尔奇算法  </a:t>
            </a:r>
            <a:r>
              <a:rPr lang="en-US" altLang="zh-CN" dirty="0"/>
              <a:t>(Baum-Welch Algorithm) </a:t>
            </a:r>
          </a:p>
          <a:p>
            <a:pPr marL="0" indent="0">
              <a:buNone/>
            </a:pPr>
            <a:endParaRPr lang="en-US" altLang="zh-CN" dirty="0"/>
          </a:p>
        </p:txBody>
      </p:sp>
      <p:sp>
        <p:nvSpPr>
          <p:cNvPr id="8" name="文本框 7">
            <a:extLst>
              <a:ext uri="{FF2B5EF4-FFF2-40B4-BE49-F238E27FC236}">
                <a16:creationId xmlns:a16="http://schemas.microsoft.com/office/drawing/2014/main" id="{D482FDB6-7567-4231-9C23-64119ACD0896}"/>
              </a:ext>
            </a:extLst>
          </p:cNvPr>
          <p:cNvSpPr txBox="1"/>
          <p:nvPr/>
        </p:nvSpPr>
        <p:spPr>
          <a:xfrm>
            <a:off x="392041" y="3202021"/>
            <a:ext cx="10823644" cy="2339102"/>
          </a:xfrm>
          <a:prstGeom prst="rect">
            <a:avLst/>
          </a:prstGeom>
          <a:solidFill>
            <a:srgbClr val="92D050"/>
          </a:solidFill>
        </p:spPr>
        <p:txBody>
          <a:bodyPr wrap="square">
            <a:spAutoFit/>
          </a:bodyPr>
          <a:lstStyle/>
          <a:p>
            <a:r>
              <a:rPr lang="zh-CN" altLang="en-US" sz="2800" b="1" dirty="0">
                <a:solidFill>
                  <a:schemeClr val="accent2">
                    <a:lumMod val="75000"/>
                  </a:schemeClr>
                </a:solidFill>
              </a:rPr>
              <a:t>最大期望算法（</a:t>
            </a:r>
            <a:r>
              <a:rPr lang="en-US" altLang="zh-CN" sz="2800" b="1" dirty="0">
                <a:solidFill>
                  <a:schemeClr val="accent2">
                    <a:lumMod val="75000"/>
                  </a:schemeClr>
                </a:solidFill>
              </a:rPr>
              <a:t>Expectation-Maximization algorithm, EM</a:t>
            </a:r>
            <a:r>
              <a:rPr lang="zh-CN" altLang="en-US" sz="2800" b="1" dirty="0">
                <a:solidFill>
                  <a:schemeClr val="accent2">
                    <a:lumMod val="75000"/>
                  </a:schemeClr>
                </a:solidFill>
              </a:rPr>
              <a:t>）</a:t>
            </a:r>
            <a:endParaRPr lang="en-US" altLang="zh-CN" sz="2800" b="1" dirty="0">
              <a:solidFill>
                <a:schemeClr val="accent2">
                  <a:lumMod val="75000"/>
                </a:schemeClr>
              </a:solidFill>
            </a:endParaRPr>
          </a:p>
          <a:p>
            <a:endParaRPr lang="en-US" altLang="zh-CN" sz="2800" dirty="0"/>
          </a:p>
          <a:p>
            <a:pPr marL="285750" indent="-285750">
              <a:buFont typeface="Arial" panose="020B0604020202020204" pitchFamily="34" charset="0"/>
              <a:buChar char="•"/>
            </a:pPr>
            <a:r>
              <a:rPr lang="en-US" altLang="zh-CN" b="1" dirty="0">
                <a:highlight>
                  <a:srgbClr val="0000FF"/>
                </a:highlight>
              </a:rPr>
              <a:t>Baum-Welch</a:t>
            </a:r>
            <a:r>
              <a:rPr lang="zh-CN" altLang="en-US" b="1" dirty="0">
                <a:highlight>
                  <a:srgbClr val="0000FF"/>
                </a:highlight>
              </a:rPr>
              <a:t>算法是</a:t>
            </a:r>
            <a:r>
              <a:rPr lang="en-US" altLang="zh-CN" b="1" dirty="0">
                <a:highlight>
                  <a:srgbClr val="0000FF"/>
                </a:highlight>
              </a:rPr>
              <a:t>EM</a:t>
            </a:r>
            <a:r>
              <a:rPr lang="zh-CN" altLang="en-US" b="1" dirty="0">
                <a:highlight>
                  <a:srgbClr val="0000FF"/>
                </a:highlight>
              </a:rPr>
              <a:t>算法的特例之一</a:t>
            </a:r>
            <a:endParaRPr lang="en-US" altLang="zh-CN" sz="1800" b="1" dirty="0">
              <a:highlight>
                <a:srgbClr val="0000FF"/>
              </a:highlight>
            </a:endParaRPr>
          </a:p>
          <a:p>
            <a:pPr marL="285750" indent="-285750">
              <a:buFont typeface="Arial" panose="020B0604020202020204" pitchFamily="34" charset="0"/>
              <a:buChar char="•"/>
            </a:pPr>
            <a:r>
              <a:rPr lang="zh-CN" altLang="en-US" dirty="0"/>
              <a:t>通过迭代进行极大似然估计（</a:t>
            </a:r>
            <a:r>
              <a:rPr lang="en-US" altLang="zh-CN" dirty="0"/>
              <a:t>MLE</a:t>
            </a:r>
            <a:r>
              <a:rPr lang="zh-CN" altLang="en-US" dirty="0"/>
              <a:t>）的优化算法</a:t>
            </a:r>
            <a:endParaRPr lang="en-US" altLang="zh-CN" dirty="0"/>
          </a:p>
          <a:p>
            <a:pPr marL="285750" indent="-285750">
              <a:buFont typeface="Arial" panose="020B0604020202020204" pitchFamily="34" charset="0"/>
              <a:buChar char="•"/>
            </a:pPr>
            <a:r>
              <a:rPr lang="zh-CN" altLang="en-US" dirty="0"/>
              <a:t>由</a:t>
            </a:r>
            <a:r>
              <a:rPr lang="en-US" altLang="zh-CN" dirty="0"/>
              <a:t>E</a:t>
            </a:r>
            <a:r>
              <a:rPr lang="zh-CN" altLang="en-US" dirty="0"/>
              <a:t>步（</a:t>
            </a:r>
            <a:r>
              <a:rPr lang="en-US" altLang="zh-CN" dirty="0"/>
              <a:t>Expectation step</a:t>
            </a:r>
            <a:r>
              <a:rPr lang="zh-CN" altLang="en-US" dirty="0"/>
              <a:t>）和</a:t>
            </a:r>
            <a:r>
              <a:rPr lang="en-US" altLang="zh-CN" dirty="0"/>
              <a:t>M</a:t>
            </a:r>
            <a:r>
              <a:rPr lang="zh-CN" altLang="en-US" dirty="0"/>
              <a:t>步（</a:t>
            </a:r>
            <a:r>
              <a:rPr lang="en-US" altLang="zh-CN" dirty="0"/>
              <a:t>Maximization step</a:t>
            </a:r>
            <a:r>
              <a:rPr lang="zh-CN" altLang="en-US" dirty="0"/>
              <a:t>）交替组成</a:t>
            </a:r>
            <a:endParaRPr lang="en-US" altLang="zh-CN" dirty="0"/>
          </a:p>
          <a:p>
            <a:pPr marL="285750" indent="-285750">
              <a:buFont typeface="Arial" panose="020B0604020202020204" pitchFamily="34" charset="0"/>
              <a:buChar char="•"/>
            </a:pPr>
            <a:r>
              <a:rPr lang="zh-CN" altLang="en-US" dirty="0"/>
              <a:t>算法的收敛性可以确保迭代至少逼近局部极大值</a:t>
            </a:r>
            <a:endParaRPr lang="en-US" altLang="zh-CN" dirty="0"/>
          </a:p>
          <a:p>
            <a:pPr marL="285750" indent="-285750">
              <a:buFont typeface="Arial" panose="020B0604020202020204" pitchFamily="34" charset="0"/>
              <a:buChar char="•"/>
            </a:pPr>
            <a:r>
              <a:rPr lang="zh-CN" altLang="en-US" dirty="0"/>
              <a:t>可应用于</a:t>
            </a:r>
            <a:r>
              <a:rPr lang="zh-CN" altLang="en-US" b="1" dirty="0"/>
              <a:t>隐马尔可夫模型（</a:t>
            </a:r>
            <a:r>
              <a:rPr lang="en-US" altLang="zh-CN" b="1" dirty="0"/>
              <a:t>HMM</a:t>
            </a:r>
            <a:r>
              <a:rPr lang="zh-CN" altLang="en-US" b="1" dirty="0"/>
              <a:t>）的参数估计</a:t>
            </a:r>
            <a:endParaRPr lang="en-US" altLang="zh-CN" b="1" dirty="0"/>
          </a:p>
        </p:txBody>
      </p:sp>
    </p:spTree>
    <p:extLst>
      <p:ext uri="{BB962C8B-B14F-4D97-AF65-F5344CB8AC3E}">
        <p14:creationId xmlns:p14="http://schemas.microsoft.com/office/powerpoint/2010/main" val="716506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4A041-1B5B-41BE-8B54-F4B31986046F}"/>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1B39AB03-9D26-4F2B-9004-B4BEA04EC8EE}"/>
              </a:ext>
            </a:extLst>
          </p:cNvPr>
          <p:cNvSpPr>
            <a:spLocks noGrp="1"/>
          </p:cNvSpPr>
          <p:nvPr>
            <p:ph idx="1"/>
          </p:nvPr>
        </p:nvSpPr>
        <p:spPr>
          <a:xfrm>
            <a:off x="680321" y="2336873"/>
            <a:ext cx="7977296" cy="1080938"/>
          </a:xfrm>
        </p:spPr>
        <p:txBody>
          <a:bodyPr>
            <a:normAutofit fontScale="92500" lnSpcReduction="20000"/>
          </a:bodyPr>
          <a:lstStyle/>
          <a:p>
            <a:pPr marL="0" indent="0">
              <a:buNone/>
            </a:pPr>
            <a:r>
              <a:rPr lang="zh-CN" altLang="en-US" dirty="0"/>
              <a:t>假设有两枚硬币</a:t>
            </a:r>
            <a:r>
              <a:rPr lang="en-US" altLang="zh-CN" dirty="0"/>
              <a:t>1</a:t>
            </a:r>
            <a:r>
              <a:rPr lang="zh-CN" altLang="en-US" dirty="0"/>
              <a:t>和</a:t>
            </a:r>
            <a:r>
              <a:rPr lang="en-US" altLang="zh-CN" dirty="0"/>
              <a:t>2</a:t>
            </a:r>
            <a:r>
              <a:rPr lang="zh-CN" altLang="en-US" dirty="0"/>
              <a:t>，随机抛掷后</a:t>
            </a:r>
            <a:r>
              <a:rPr lang="zh-CN" altLang="en-US" u="sng" dirty="0">
                <a:highlight>
                  <a:srgbClr val="000080"/>
                </a:highlight>
              </a:rPr>
              <a:t>正面朝上概率</a:t>
            </a:r>
            <a:r>
              <a:rPr lang="zh-CN" altLang="en-US" dirty="0">
                <a:highlight>
                  <a:srgbClr val="000080"/>
                </a:highlight>
              </a:rPr>
              <a:t>分别为</a:t>
            </a:r>
            <a:r>
              <a:rPr lang="en-US" altLang="zh-CN" dirty="0">
                <a:highlight>
                  <a:srgbClr val="000080"/>
                </a:highlight>
              </a:rPr>
              <a:t>P1</a:t>
            </a:r>
            <a:r>
              <a:rPr lang="zh-CN" altLang="en-US" dirty="0">
                <a:highlight>
                  <a:srgbClr val="000080"/>
                </a:highlight>
              </a:rPr>
              <a:t>，</a:t>
            </a:r>
            <a:r>
              <a:rPr lang="en-US" altLang="zh-CN" dirty="0">
                <a:highlight>
                  <a:srgbClr val="000080"/>
                </a:highlight>
              </a:rPr>
              <a:t>P2</a:t>
            </a:r>
            <a:r>
              <a:rPr lang="zh-CN" altLang="en-US" dirty="0"/>
              <a:t>。</a:t>
            </a:r>
            <a:endParaRPr lang="en-US" altLang="zh-CN" dirty="0"/>
          </a:p>
          <a:p>
            <a:pPr marL="0" indent="0">
              <a:buNone/>
            </a:pPr>
            <a:r>
              <a:rPr lang="zh-CN" altLang="en-US" dirty="0"/>
              <a:t>为了估计这两个概率，做实验</a:t>
            </a:r>
            <a:r>
              <a:rPr lang="en-US" altLang="zh-CN" dirty="0"/>
              <a:t>:</a:t>
            </a:r>
          </a:p>
          <a:p>
            <a:pPr marL="0" indent="0">
              <a:buNone/>
            </a:pPr>
            <a:r>
              <a:rPr lang="zh-CN" altLang="en-US" dirty="0"/>
              <a:t>每次取一枚硬币，连掷</a:t>
            </a:r>
            <a:r>
              <a:rPr lang="en-US" altLang="zh-CN" dirty="0"/>
              <a:t>5</a:t>
            </a:r>
            <a:r>
              <a:rPr lang="zh-CN" altLang="en-US" dirty="0"/>
              <a:t>下，记录下结果，如下：</a:t>
            </a:r>
          </a:p>
        </p:txBody>
      </p:sp>
      <p:graphicFrame>
        <p:nvGraphicFramePr>
          <p:cNvPr id="4" name="表格 3">
            <a:extLst>
              <a:ext uri="{FF2B5EF4-FFF2-40B4-BE49-F238E27FC236}">
                <a16:creationId xmlns:a16="http://schemas.microsoft.com/office/drawing/2014/main" id="{8B154A36-C4E7-494C-AFAF-1F2F23204DC0}"/>
              </a:ext>
            </a:extLst>
          </p:cNvPr>
          <p:cNvGraphicFramePr>
            <a:graphicFrameLocks noGrp="1"/>
          </p:cNvGraphicFramePr>
          <p:nvPr>
            <p:extLst>
              <p:ext uri="{D42A27DB-BD31-4B8C-83A1-F6EECF244321}">
                <p14:modId xmlns:p14="http://schemas.microsoft.com/office/powerpoint/2010/main" val="3346777153"/>
              </p:ext>
            </p:extLst>
          </p:nvPr>
        </p:nvGraphicFramePr>
        <p:xfrm>
          <a:off x="841150" y="3440190"/>
          <a:ext cx="6595872" cy="2377440"/>
        </p:xfrm>
        <a:graphic>
          <a:graphicData uri="http://schemas.openxmlformats.org/drawingml/2006/table">
            <a:tbl>
              <a:tblPr/>
              <a:tblGrid>
                <a:gridCol w="2198624">
                  <a:extLst>
                    <a:ext uri="{9D8B030D-6E8A-4147-A177-3AD203B41FA5}">
                      <a16:colId xmlns:a16="http://schemas.microsoft.com/office/drawing/2014/main" val="1504058874"/>
                    </a:ext>
                  </a:extLst>
                </a:gridCol>
                <a:gridCol w="2198624">
                  <a:extLst>
                    <a:ext uri="{9D8B030D-6E8A-4147-A177-3AD203B41FA5}">
                      <a16:colId xmlns:a16="http://schemas.microsoft.com/office/drawing/2014/main" val="1758475822"/>
                    </a:ext>
                  </a:extLst>
                </a:gridCol>
                <a:gridCol w="2198624">
                  <a:extLst>
                    <a:ext uri="{9D8B030D-6E8A-4147-A177-3AD203B41FA5}">
                      <a16:colId xmlns:a16="http://schemas.microsoft.com/office/drawing/2014/main" val="60626546"/>
                    </a:ext>
                  </a:extLst>
                </a:gridCol>
              </a:tblGrid>
              <a:tr h="0">
                <a:tc>
                  <a:txBody>
                    <a:bodyPr/>
                    <a:lstStyle/>
                    <a:p>
                      <a:pPr algn="ctr" fontAlgn="ctr"/>
                      <a:r>
                        <a:rPr lang="zh-CN" altLang="en-US" b="1" dirty="0">
                          <a:solidFill>
                            <a:schemeClr val="bg1"/>
                          </a:solidFill>
                          <a:effectLst/>
                        </a:rPr>
                        <a:t>硬币</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tc>
                  <a:txBody>
                    <a:bodyPr/>
                    <a:lstStyle/>
                    <a:p>
                      <a:pPr algn="ctr" fontAlgn="ctr"/>
                      <a:r>
                        <a:rPr lang="zh-CN" altLang="en-US" b="1" dirty="0">
                          <a:solidFill>
                            <a:schemeClr val="bg1"/>
                          </a:solidFill>
                          <a:effectLst/>
                        </a:rPr>
                        <a:t>结果</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tc>
                  <a:txBody>
                    <a:bodyPr/>
                    <a:lstStyle/>
                    <a:p>
                      <a:pPr algn="ctr" fontAlgn="ctr"/>
                      <a:r>
                        <a:rPr lang="zh-CN" altLang="en-US" b="1" dirty="0">
                          <a:solidFill>
                            <a:schemeClr val="bg1"/>
                          </a:solidFill>
                          <a:effectLst/>
                        </a:rPr>
                        <a:t>统计</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extLst>
                  <a:ext uri="{0D108BD9-81ED-4DB2-BD59-A6C34878D82A}">
                    <a16:rowId xmlns:a16="http://schemas.microsoft.com/office/drawing/2014/main" val="3226804324"/>
                  </a:ext>
                </a:extLst>
              </a:tr>
              <a:tr h="0">
                <a:tc>
                  <a:txBody>
                    <a:bodyPr/>
                    <a:lstStyle/>
                    <a:p>
                      <a:pPr algn="ctr" fontAlgn="ctr"/>
                      <a:r>
                        <a:rPr lang="en-US" altLang="zh-CN" dirty="0">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正正反正反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a:solidFill>
                            <a:schemeClr val="bg1"/>
                          </a:solidFill>
                          <a:effectLst/>
                        </a:rPr>
                        <a:t>3</a:t>
                      </a:r>
                      <a:r>
                        <a:rPr lang="zh-CN" altLang="en-US">
                          <a:solidFill>
                            <a:schemeClr val="bg1"/>
                          </a:solidFill>
                          <a:effectLst/>
                        </a:rPr>
                        <a:t>正</a:t>
                      </a:r>
                      <a:r>
                        <a:rPr lang="en-US" altLang="zh-CN">
                          <a:solidFill>
                            <a:schemeClr val="bg1"/>
                          </a:solidFill>
                          <a:effectLst/>
                        </a:rPr>
                        <a:t>-2</a:t>
                      </a:r>
                      <a:r>
                        <a:rPr lang="zh-CN" altLang="en-US">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65514533"/>
                  </a:ext>
                </a:extLst>
              </a:tr>
              <a:tr h="0">
                <a:tc>
                  <a:txBody>
                    <a:bodyPr/>
                    <a:lstStyle/>
                    <a:p>
                      <a:pPr algn="ctr" fontAlgn="ctr"/>
                      <a:r>
                        <a:rPr lang="en-US" altLang="zh-CN" dirty="0">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zh-CN" altLang="en-US" dirty="0">
                          <a:solidFill>
                            <a:schemeClr val="bg1"/>
                          </a:solidFill>
                          <a:effectLst/>
                        </a:rPr>
                        <a:t>反反正正反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extLst>
                  <a:ext uri="{0D108BD9-81ED-4DB2-BD59-A6C34878D82A}">
                    <a16:rowId xmlns:a16="http://schemas.microsoft.com/office/drawing/2014/main" val="2776591433"/>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正反反反反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1</a:t>
                      </a:r>
                      <a:r>
                        <a:rPr lang="zh-CN" altLang="en-US" dirty="0">
                          <a:solidFill>
                            <a:schemeClr val="bg1"/>
                          </a:solidFill>
                          <a:effectLst/>
                        </a:rPr>
                        <a:t>正</a:t>
                      </a:r>
                      <a:r>
                        <a:rPr lang="en-US" altLang="zh-CN" dirty="0">
                          <a:solidFill>
                            <a:schemeClr val="bg1"/>
                          </a:solidFill>
                          <a:effectLst/>
                        </a:rPr>
                        <a:t>-4</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62089458"/>
                  </a:ext>
                </a:extLst>
              </a:tr>
              <a:tr h="0">
                <a:tc>
                  <a:txBody>
                    <a:bodyPr/>
                    <a:lstStyle/>
                    <a:p>
                      <a:pPr algn="ctr" fontAlgn="ctr"/>
                      <a:r>
                        <a:rPr lang="en-US" altLang="zh-CN" dirty="0">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zh-CN" altLang="en-US" dirty="0">
                          <a:solidFill>
                            <a:schemeClr val="bg1"/>
                          </a:solidFill>
                          <a:effectLst/>
                        </a:rPr>
                        <a:t>正反反正正</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en-US" altLang="zh-CN" dirty="0">
                          <a:solidFill>
                            <a:schemeClr val="bg1"/>
                          </a:solidFill>
                          <a:effectLst/>
                        </a:rPr>
                        <a:t>3</a:t>
                      </a:r>
                      <a:r>
                        <a:rPr lang="zh-CN" altLang="en-US" dirty="0">
                          <a:solidFill>
                            <a:schemeClr val="bg1"/>
                          </a:solidFill>
                          <a:effectLst/>
                        </a:rPr>
                        <a:t>正</a:t>
                      </a:r>
                      <a:r>
                        <a:rPr lang="en-US" altLang="zh-CN" dirty="0">
                          <a:solidFill>
                            <a:schemeClr val="bg1"/>
                          </a:solidFill>
                          <a:effectLst/>
                        </a:rPr>
                        <a:t>-2</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extLst>
                  <a:ext uri="{0D108BD9-81ED-4DB2-BD59-A6C34878D82A}">
                    <a16:rowId xmlns:a16="http://schemas.microsoft.com/office/drawing/2014/main" val="2776447488"/>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a:solidFill>
                            <a:schemeClr val="bg1"/>
                          </a:solidFill>
                          <a:effectLst/>
                        </a:rPr>
                        <a:t>反正正反反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65691613"/>
                  </a:ext>
                </a:extLst>
              </a:tr>
            </a:tbl>
          </a:graphicData>
        </a:graphic>
      </p:graphicFrame>
      <p:sp>
        <p:nvSpPr>
          <p:cNvPr id="6" name="文本框 5">
            <a:extLst>
              <a:ext uri="{FF2B5EF4-FFF2-40B4-BE49-F238E27FC236}">
                <a16:creationId xmlns:a16="http://schemas.microsoft.com/office/drawing/2014/main" id="{AB5E887E-85D7-4AEC-B227-6B6F915B11E0}"/>
              </a:ext>
            </a:extLst>
          </p:cNvPr>
          <p:cNvSpPr txBox="1"/>
          <p:nvPr/>
        </p:nvSpPr>
        <p:spPr>
          <a:xfrm>
            <a:off x="7743218" y="6443112"/>
            <a:ext cx="4334756" cy="246221"/>
          </a:xfrm>
          <a:prstGeom prst="rect">
            <a:avLst/>
          </a:prstGeom>
          <a:noFill/>
        </p:spPr>
        <p:txBody>
          <a:bodyPr wrap="square">
            <a:spAutoFit/>
          </a:bodyPr>
          <a:lstStyle/>
          <a:p>
            <a:r>
              <a:rPr lang="en-US" altLang="zh-CN" sz="1000" dirty="0"/>
              <a:t>https://www.jianshu.com/p/1121509ac1dc</a:t>
            </a:r>
            <a:endParaRPr lang="zh-CN" altLang="en-US" sz="1000" dirty="0"/>
          </a:p>
        </p:txBody>
      </p:sp>
      <p:sp>
        <p:nvSpPr>
          <p:cNvPr id="8" name="文本框 7">
            <a:extLst>
              <a:ext uri="{FF2B5EF4-FFF2-40B4-BE49-F238E27FC236}">
                <a16:creationId xmlns:a16="http://schemas.microsoft.com/office/drawing/2014/main" id="{07E090F2-DEFF-483E-A835-E55A5C92678C}"/>
              </a:ext>
            </a:extLst>
          </p:cNvPr>
          <p:cNvSpPr txBox="1"/>
          <p:nvPr/>
        </p:nvSpPr>
        <p:spPr>
          <a:xfrm>
            <a:off x="841150" y="5919891"/>
            <a:ext cx="3048000" cy="646331"/>
          </a:xfrm>
          <a:prstGeom prst="rect">
            <a:avLst/>
          </a:prstGeom>
          <a:noFill/>
        </p:spPr>
        <p:txBody>
          <a:bodyPr wrap="square">
            <a:spAutoFit/>
          </a:bodyPr>
          <a:lstStyle/>
          <a:p>
            <a:r>
              <a:rPr lang="en-US" altLang="zh-CN" b="0" i="0" dirty="0">
                <a:effectLst/>
                <a:latin typeface="-apple-system"/>
              </a:rPr>
              <a:t>P1 = </a:t>
            </a:r>
            <a:r>
              <a:rPr lang="zh-CN" altLang="en-US" b="0" i="0" dirty="0">
                <a:effectLst/>
                <a:latin typeface="-apple-system"/>
              </a:rPr>
              <a:t>（</a:t>
            </a:r>
            <a:r>
              <a:rPr lang="en-US" altLang="zh-CN" b="0" i="0" dirty="0">
                <a:effectLst/>
                <a:latin typeface="-apple-system"/>
              </a:rPr>
              <a:t>3+1+2</a:t>
            </a:r>
            <a:r>
              <a:rPr lang="zh-CN" altLang="en-US" b="0" i="0" dirty="0">
                <a:effectLst/>
                <a:latin typeface="-apple-system"/>
              </a:rPr>
              <a:t>）</a:t>
            </a:r>
            <a:r>
              <a:rPr lang="en-US" altLang="zh-CN" b="0" i="0" dirty="0">
                <a:effectLst/>
                <a:latin typeface="-apple-system"/>
              </a:rPr>
              <a:t>/ 15 = 0.4</a:t>
            </a:r>
            <a:br>
              <a:rPr lang="en-US" altLang="zh-CN" dirty="0"/>
            </a:br>
            <a:r>
              <a:rPr lang="en-US" altLang="zh-CN" b="0" i="0" dirty="0">
                <a:effectLst/>
                <a:latin typeface="-apple-system"/>
              </a:rPr>
              <a:t>P2 = </a:t>
            </a:r>
            <a:r>
              <a:rPr lang="zh-CN" altLang="en-US" b="0" i="0" dirty="0">
                <a:effectLst/>
                <a:latin typeface="-apple-system"/>
              </a:rPr>
              <a:t>（</a:t>
            </a:r>
            <a:r>
              <a:rPr lang="en-US" altLang="zh-CN" b="0" i="0" dirty="0">
                <a:effectLst/>
                <a:latin typeface="-apple-system"/>
              </a:rPr>
              <a:t>2+3</a:t>
            </a:r>
            <a:r>
              <a:rPr lang="zh-CN" altLang="en-US" b="0" i="0" dirty="0">
                <a:effectLst/>
                <a:latin typeface="-apple-system"/>
              </a:rPr>
              <a:t>）     </a:t>
            </a:r>
            <a:r>
              <a:rPr lang="en-US" altLang="zh-CN" b="0" i="0" dirty="0">
                <a:effectLst/>
                <a:latin typeface="-apple-system"/>
              </a:rPr>
              <a:t>/10 = 0.5</a:t>
            </a:r>
            <a:endParaRPr lang="zh-CN" altLang="en-US" dirty="0"/>
          </a:p>
        </p:txBody>
      </p:sp>
      <p:pic>
        <p:nvPicPr>
          <p:cNvPr id="10" name="图片 9">
            <a:extLst>
              <a:ext uri="{FF2B5EF4-FFF2-40B4-BE49-F238E27FC236}">
                <a16:creationId xmlns:a16="http://schemas.microsoft.com/office/drawing/2014/main" id="{E460C33F-422A-46D1-AF0B-745D1B7658F2}"/>
              </a:ext>
            </a:extLst>
          </p:cNvPr>
          <p:cNvPicPr>
            <a:picLocks noChangeAspect="1"/>
          </p:cNvPicPr>
          <p:nvPr/>
        </p:nvPicPr>
        <p:blipFill>
          <a:blip r:embed="rId2"/>
          <a:stretch>
            <a:fillRect/>
          </a:stretch>
        </p:blipFill>
        <p:spPr>
          <a:xfrm>
            <a:off x="8921866" y="2270056"/>
            <a:ext cx="3029975" cy="3834716"/>
          </a:xfrm>
          <a:prstGeom prst="rect">
            <a:avLst/>
          </a:prstGeom>
        </p:spPr>
      </p:pic>
    </p:spTree>
    <p:extLst>
      <p:ext uri="{BB962C8B-B14F-4D97-AF65-F5344CB8AC3E}">
        <p14:creationId xmlns:p14="http://schemas.microsoft.com/office/powerpoint/2010/main" val="141092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168259"/>
            <a:ext cx="10662130" cy="4342787"/>
          </a:xfrm>
          <a:solidFill>
            <a:schemeClr val="accent1">
              <a:lumMod val="50000"/>
            </a:schemeClr>
          </a:solidFill>
        </p:spPr>
        <p:txBody>
          <a:bodyPr>
            <a:normAutofit/>
          </a:bodyPr>
          <a:lstStyle/>
          <a:p>
            <a:pPr marL="0" indent="0">
              <a:buNone/>
            </a:pPr>
            <a:r>
              <a:rPr lang="zh-CN" altLang="en-US" sz="4000" dirty="0">
                <a:solidFill>
                  <a:schemeClr val="accent2"/>
                </a:solidFill>
                <a:highlight>
                  <a:srgbClr val="008000"/>
                </a:highlight>
              </a:rPr>
              <a:t>随机过程</a:t>
            </a:r>
            <a:r>
              <a:rPr lang="zh-CN" altLang="en-US" sz="4000" dirty="0"/>
              <a:t> </a:t>
            </a:r>
            <a:r>
              <a:rPr lang="en-US" altLang="zh-CN" sz="2000" dirty="0"/>
              <a:t>Stochastic Process </a:t>
            </a:r>
            <a:r>
              <a:rPr lang="zh-CN" altLang="en-US" sz="3200" dirty="0"/>
              <a:t>：</a:t>
            </a:r>
            <a:endParaRPr lang="en-US" altLang="zh-CN" sz="3200" dirty="0"/>
          </a:p>
          <a:p>
            <a:pPr marL="0" indent="0">
              <a:buNone/>
            </a:pPr>
            <a:r>
              <a:rPr lang="zh-CN" altLang="en-US" sz="3200" dirty="0"/>
              <a:t>也称</a:t>
            </a:r>
            <a:r>
              <a:rPr lang="zh-CN" altLang="en-US" sz="3200" dirty="0">
                <a:solidFill>
                  <a:schemeClr val="accent2"/>
                </a:solidFill>
              </a:rPr>
              <a:t>随机函数</a:t>
            </a:r>
            <a:r>
              <a:rPr lang="zh-CN" altLang="en-US" sz="3200" dirty="0"/>
              <a:t>，是</a:t>
            </a:r>
            <a:r>
              <a:rPr lang="zh-CN" altLang="en-US" sz="3200" dirty="0">
                <a:solidFill>
                  <a:schemeClr val="accent2"/>
                </a:solidFill>
              </a:rPr>
              <a:t>随时间而随机变化的过程</a:t>
            </a:r>
            <a:r>
              <a:rPr lang="zh-CN" altLang="en-US" sz="3200" dirty="0"/>
              <a:t>。</a:t>
            </a:r>
            <a:endParaRPr lang="en-US" altLang="zh-CN" sz="3200" dirty="0"/>
          </a:p>
          <a:p>
            <a:pPr marL="0" indent="0">
              <a:buNone/>
            </a:pPr>
            <a:endParaRPr lang="en-US" altLang="zh-CN" dirty="0"/>
          </a:p>
          <a:p>
            <a:pPr marL="0" indent="0">
              <a:buNone/>
            </a:pPr>
            <a:r>
              <a:rPr lang="zh-CN" altLang="en-US" sz="1800" dirty="0"/>
              <a:t>例如：</a:t>
            </a:r>
            <a:endParaRPr lang="en-US" altLang="zh-CN" sz="1800" dirty="0"/>
          </a:p>
          <a:p>
            <a:pPr marL="0" indent="0">
              <a:buNone/>
            </a:pPr>
            <a:r>
              <a:rPr lang="zh-CN" altLang="en-US" sz="1800" dirty="0"/>
              <a:t>某商店在从时间</a:t>
            </a:r>
            <a:r>
              <a:rPr lang="en-US" altLang="zh-CN" sz="1800" dirty="0"/>
              <a:t>t0</a:t>
            </a:r>
            <a:r>
              <a:rPr lang="zh-CN" altLang="en-US" sz="1800" dirty="0"/>
              <a:t>到时间</a:t>
            </a:r>
            <a:r>
              <a:rPr lang="en-US" altLang="zh-CN" sz="1800" dirty="0"/>
              <a:t>tK</a:t>
            </a:r>
            <a:r>
              <a:rPr lang="zh-CN" altLang="en-US" sz="1800" dirty="0"/>
              <a:t>这段时间内接待顾客的人数，是依赖于时间</a:t>
            </a:r>
            <a:r>
              <a:rPr lang="en-US" altLang="zh-CN" sz="1800" dirty="0"/>
              <a:t>t</a:t>
            </a:r>
            <a:r>
              <a:rPr lang="zh-CN" altLang="en-US" sz="1800" dirty="0"/>
              <a:t>的一组随机变量，即随机过程。</a:t>
            </a:r>
            <a:endParaRPr lang="en-US" altLang="zh-CN" sz="1800" dirty="0"/>
          </a:p>
          <a:p>
            <a:pPr marL="0" indent="0">
              <a:buNone/>
            </a:pPr>
            <a:endParaRPr lang="en-US" altLang="zh-CN" b="1" dirty="0"/>
          </a:p>
          <a:p>
            <a:pPr marL="0" indent="0">
              <a:buNone/>
            </a:pPr>
            <a:r>
              <a:rPr lang="zh-CN" altLang="en-US" b="1" dirty="0"/>
              <a:t>马尔科夫模型描述了一类重要的随机过程。</a:t>
            </a:r>
            <a:endParaRPr lang="en-US" altLang="zh-CN" b="1" dirty="0"/>
          </a:p>
          <a:p>
            <a:pPr marL="0" indent="0">
              <a:buNone/>
            </a:pPr>
            <a:r>
              <a:rPr lang="zh-CN" altLang="en-US" dirty="0">
                <a:highlight>
                  <a:srgbClr val="0000FF"/>
                </a:highlight>
              </a:rPr>
              <a:t>将无规则的运动用数学描述出来，对现实生产、生活有着巨大的指导意义。</a:t>
            </a:r>
            <a:endParaRPr lang="en-US" altLang="zh-CN" dirty="0">
              <a:highlight>
                <a:srgbClr val="0000FF"/>
              </a:highlight>
            </a:endParaRPr>
          </a:p>
        </p:txBody>
      </p:sp>
    </p:spTree>
    <p:extLst>
      <p:ext uri="{BB962C8B-B14F-4D97-AF65-F5344CB8AC3E}">
        <p14:creationId xmlns:p14="http://schemas.microsoft.com/office/powerpoint/2010/main" val="38043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2F7F8-008B-4589-B04F-D8B17AB99ED2}"/>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C1BC4FC-7F5B-4D69-928E-5BAE7BB80400}"/>
              </a:ext>
            </a:extLst>
          </p:cNvPr>
          <p:cNvSpPr>
            <a:spLocks noGrp="1"/>
          </p:cNvSpPr>
          <p:nvPr>
            <p:ph idx="1"/>
          </p:nvPr>
        </p:nvSpPr>
        <p:spPr>
          <a:xfrm>
            <a:off x="680320" y="2055863"/>
            <a:ext cx="9613861" cy="531317"/>
          </a:xfrm>
        </p:spPr>
        <p:txBody>
          <a:bodyPr/>
          <a:lstStyle/>
          <a:p>
            <a:pPr marL="0" indent="0">
              <a:buNone/>
            </a:pPr>
            <a:r>
              <a:rPr lang="zh-CN" altLang="en-US" dirty="0"/>
              <a:t>抹去每轮投掷时使用的硬币标记，如下：</a:t>
            </a:r>
          </a:p>
        </p:txBody>
      </p:sp>
      <p:pic>
        <p:nvPicPr>
          <p:cNvPr id="7" name="图片 6">
            <a:extLst>
              <a:ext uri="{FF2B5EF4-FFF2-40B4-BE49-F238E27FC236}">
                <a16:creationId xmlns:a16="http://schemas.microsoft.com/office/drawing/2014/main" id="{4A929E00-2297-4F31-8333-EEE369BD80AD}"/>
              </a:ext>
            </a:extLst>
          </p:cNvPr>
          <p:cNvPicPr>
            <a:picLocks noChangeAspect="1"/>
          </p:cNvPicPr>
          <p:nvPr/>
        </p:nvPicPr>
        <p:blipFill>
          <a:blip r:embed="rId2"/>
          <a:stretch>
            <a:fillRect/>
          </a:stretch>
        </p:blipFill>
        <p:spPr>
          <a:xfrm>
            <a:off x="791053" y="2558028"/>
            <a:ext cx="8230313" cy="2103302"/>
          </a:xfrm>
          <a:prstGeom prst="rect">
            <a:avLst/>
          </a:prstGeom>
        </p:spPr>
      </p:pic>
      <p:sp>
        <p:nvSpPr>
          <p:cNvPr id="9" name="文本框 8">
            <a:extLst>
              <a:ext uri="{FF2B5EF4-FFF2-40B4-BE49-F238E27FC236}">
                <a16:creationId xmlns:a16="http://schemas.microsoft.com/office/drawing/2014/main" id="{B095CCDE-A5E4-44E7-AA49-C2B8C322F155}"/>
              </a:ext>
            </a:extLst>
          </p:cNvPr>
          <p:cNvSpPr txBox="1"/>
          <p:nvPr/>
        </p:nvSpPr>
        <p:spPr>
          <a:xfrm>
            <a:off x="837104" y="4794104"/>
            <a:ext cx="6094902" cy="369332"/>
          </a:xfrm>
          <a:prstGeom prst="rect">
            <a:avLst/>
          </a:prstGeom>
          <a:solidFill>
            <a:schemeClr val="accent2"/>
          </a:solidFill>
        </p:spPr>
        <p:txBody>
          <a:bodyPr wrap="square">
            <a:spAutoFit/>
          </a:bodyPr>
          <a:lstStyle/>
          <a:p>
            <a:r>
              <a:rPr lang="zh-CN" altLang="en-US" dirty="0"/>
              <a:t>目标没变，还是估计</a:t>
            </a:r>
            <a:r>
              <a:rPr lang="en-US" altLang="zh-CN" dirty="0"/>
              <a:t>P1</a:t>
            </a:r>
            <a:r>
              <a:rPr lang="zh-CN" altLang="en-US" dirty="0"/>
              <a:t>和</a:t>
            </a:r>
            <a:r>
              <a:rPr lang="en-US" altLang="zh-CN" dirty="0"/>
              <a:t>P2</a:t>
            </a:r>
            <a:r>
              <a:rPr lang="zh-CN" altLang="en-US" dirty="0"/>
              <a:t>，要怎么做呢？</a:t>
            </a:r>
          </a:p>
        </p:txBody>
      </p:sp>
      <p:sp>
        <p:nvSpPr>
          <p:cNvPr id="11" name="文本框 10">
            <a:extLst>
              <a:ext uri="{FF2B5EF4-FFF2-40B4-BE49-F238E27FC236}">
                <a16:creationId xmlns:a16="http://schemas.microsoft.com/office/drawing/2014/main" id="{1AFEEDDB-17DE-44E3-A939-BA08BA99941C}"/>
              </a:ext>
            </a:extLst>
          </p:cNvPr>
          <p:cNvSpPr txBox="1"/>
          <p:nvPr/>
        </p:nvSpPr>
        <p:spPr>
          <a:xfrm>
            <a:off x="837104" y="5428984"/>
            <a:ext cx="3742380" cy="923330"/>
          </a:xfrm>
          <a:prstGeom prst="rect">
            <a:avLst/>
          </a:prstGeom>
          <a:noFill/>
        </p:spPr>
        <p:txBody>
          <a:bodyPr wrap="square">
            <a:spAutoFit/>
          </a:bodyPr>
          <a:lstStyle/>
          <a:p>
            <a:r>
              <a:rPr lang="zh-CN" altLang="en-US" dirty="0">
                <a:highlight>
                  <a:srgbClr val="000080"/>
                </a:highlight>
              </a:rPr>
              <a:t>随便</a:t>
            </a:r>
            <a:r>
              <a:rPr lang="zh-CN" altLang="en-US" dirty="0"/>
              <a:t>给</a:t>
            </a:r>
            <a:r>
              <a:rPr lang="en-US" altLang="zh-CN" dirty="0"/>
              <a:t>P1</a:t>
            </a:r>
            <a:r>
              <a:rPr lang="zh-CN" altLang="en-US" dirty="0"/>
              <a:t>和</a:t>
            </a:r>
            <a:r>
              <a:rPr lang="en-US" altLang="zh-CN" dirty="0"/>
              <a:t>P2</a:t>
            </a:r>
            <a:r>
              <a:rPr lang="zh-CN" altLang="en-US" dirty="0"/>
              <a:t>赋一个值，比如：</a:t>
            </a:r>
          </a:p>
          <a:p>
            <a:r>
              <a:rPr lang="en-US" altLang="zh-CN" dirty="0"/>
              <a:t>P1 = 0.2</a:t>
            </a:r>
          </a:p>
          <a:p>
            <a:r>
              <a:rPr lang="en-US" altLang="zh-CN" dirty="0"/>
              <a:t>P2 = 0.7</a:t>
            </a:r>
            <a:endParaRPr lang="zh-CN" altLang="en-US" dirty="0"/>
          </a:p>
        </p:txBody>
      </p:sp>
      <p:sp>
        <p:nvSpPr>
          <p:cNvPr id="13" name="文本框 12">
            <a:extLst>
              <a:ext uri="{FF2B5EF4-FFF2-40B4-BE49-F238E27FC236}">
                <a16:creationId xmlns:a16="http://schemas.microsoft.com/office/drawing/2014/main" id="{6455CA56-8687-4BE5-A407-23BCB3BA6DAE}"/>
              </a:ext>
            </a:extLst>
          </p:cNvPr>
          <p:cNvSpPr txBox="1"/>
          <p:nvPr/>
        </p:nvSpPr>
        <p:spPr>
          <a:xfrm>
            <a:off x="4906210" y="5428984"/>
            <a:ext cx="6918850" cy="923330"/>
          </a:xfrm>
          <a:prstGeom prst="rect">
            <a:avLst/>
          </a:prstGeom>
          <a:noFill/>
        </p:spPr>
        <p:txBody>
          <a:bodyPr wrap="square">
            <a:spAutoFit/>
          </a:bodyPr>
          <a:lstStyle/>
          <a:p>
            <a:r>
              <a:rPr lang="zh-CN" altLang="en-US" dirty="0"/>
              <a:t>第一轮抛掷最可能是哪个硬币。</a:t>
            </a:r>
            <a:endParaRPr lang="en-US" altLang="zh-CN" dirty="0"/>
          </a:p>
          <a:p>
            <a:r>
              <a:rPr lang="zh-CN" altLang="en-US" dirty="0"/>
              <a:t>如果是硬币</a:t>
            </a:r>
            <a:r>
              <a:rPr lang="en-US" altLang="zh-CN" dirty="0"/>
              <a:t>1</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0.2*0.2*0.2*0.8*0.8 = 0.00512</a:t>
            </a:r>
            <a:r>
              <a:rPr lang="zh-CN" altLang="en-US" dirty="0"/>
              <a:t>如果是硬币</a:t>
            </a:r>
            <a:r>
              <a:rPr lang="en-US" altLang="zh-CN" dirty="0"/>
              <a:t>2</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0.7*0.7*0.7*0.3*0.3 = 0.03087</a:t>
            </a:r>
            <a:endParaRPr lang="zh-CN" altLang="en-US" dirty="0"/>
          </a:p>
        </p:txBody>
      </p:sp>
    </p:spTree>
    <p:extLst>
      <p:ext uri="{BB962C8B-B14F-4D97-AF65-F5344CB8AC3E}">
        <p14:creationId xmlns:p14="http://schemas.microsoft.com/office/powerpoint/2010/main" val="1778282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15A0D-2DBB-4B32-AF9D-7A90B8815685}"/>
              </a:ext>
            </a:extLst>
          </p:cNvPr>
          <p:cNvSpPr>
            <a:spLocks noGrp="1"/>
          </p:cNvSpPr>
          <p:nvPr>
            <p:ph type="title"/>
          </p:nvPr>
        </p:nvSpPr>
        <p:spPr/>
        <p:txBody>
          <a:bodyPr/>
          <a:lstStyle/>
          <a:p>
            <a:r>
              <a:rPr lang="en-US" altLang="zh-CN" dirty="0"/>
              <a:t>EM</a:t>
            </a:r>
            <a:r>
              <a:rPr lang="zh-CN" altLang="en-US" dirty="0"/>
              <a:t>初级版</a:t>
            </a:r>
          </a:p>
        </p:txBody>
      </p:sp>
      <p:sp>
        <p:nvSpPr>
          <p:cNvPr id="5" name="文本框 4">
            <a:extLst>
              <a:ext uri="{FF2B5EF4-FFF2-40B4-BE49-F238E27FC236}">
                <a16:creationId xmlns:a16="http://schemas.microsoft.com/office/drawing/2014/main" id="{AB84D548-FD10-4532-BA2E-5A5B206D4F84}"/>
              </a:ext>
            </a:extLst>
          </p:cNvPr>
          <p:cNvSpPr txBox="1"/>
          <p:nvPr/>
        </p:nvSpPr>
        <p:spPr>
          <a:xfrm>
            <a:off x="680321" y="2143487"/>
            <a:ext cx="6096000" cy="369332"/>
          </a:xfrm>
          <a:prstGeom prst="rect">
            <a:avLst/>
          </a:prstGeom>
          <a:noFill/>
        </p:spPr>
        <p:txBody>
          <a:bodyPr wrap="square">
            <a:spAutoFit/>
          </a:bodyPr>
          <a:lstStyle/>
          <a:p>
            <a:r>
              <a:rPr lang="zh-CN" altLang="en-US" dirty="0"/>
              <a:t>依次求出其他</a:t>
            </a:r>
            <a:r>
              <a:rPr lang="en-US" altLang="zh-CN" dirty="0"/>
              <a:t>4</a:t>
            </a:r>
            <a:r>
              <a:rPr lang="zh-CN" altLang="en-US" dirty="0"/>
              <a:t>轮中的相应概率。做成表格如下：</a:t>
            </a:r>
          </a:p>
        </p:txBody>
      </p:sp>
      <p:pic>
        <p:nvPicPr>
          <p:cNvPr id="7" name="图片 6">
            <a:extLst>
              <a:ext uri="{FF2B5EF4-FFF2-40B4-BE49-F238E27FC236}">
                <a16:creationId xmlns:a16="http://schemas.microsoft.com/office/drawing/2014/main" id="{80ABE59C-8153-452D-A68E-43AA88D1C7B1}"/>
              </a:ext>
            </a:extLst>
          </p:cNvPr>
          <p:cNvPicPr>
            <a:picLocks noChangeAspect="1"/>
          </p:cNvPicPr>
          <p:nvPr/>
        </p:nvPicPr>
        <p:blipFill>
          <a:blip r:embed="rId2"/>
          <a:stretch>
            <a:fillRect/>
          </a:stretch>
        </p:blipFill>
        <p:spPr>
          <a:xfrm>
            <a:off x="856034" y="2657398"/>
            <a:ext cx="8192210" cy="2118544"/>
          </a:xfrm>
          <a:prstGeom prst="rect">
            <a:avLst/>
          </a:prstGeom>
        </p:spPr>
      </p:pic>
      <p:sp>
        <p:nvSpPr>
          <p:cNvPr id="9" name="文本框 8">
            <a:extLst>
              <a:ext uri="{FF2B5EF4-FFF2-40B4-BE49-F238E27FC236}">
                <a16:creationId xmlns:a16="http://schemas.microsoft.com/office/drawing/2014/main" id="{2CCF9866-B13C-477E-AE9D-75ADFB72BA91}"/>
              </a:ext>
            </a:extLst>
          </p:cNvPr>
          <p:cNvSpPr txBox="1"/>
          <p:nvPr/>
        </p:nvSpPr>
        <p:spPr>
          <a:xfrm>
            <a:off x="856034" y="4920522"/>
            <a:ext cx="3190672" cy="1754326"/>
          </a:xfrm>
          <a:prstGeom prst="rect">
            <a:avLst/>
          </a:prstGeom>
          <a:noFill/>
        </p:spPr>
        <p:txBody>
          <a:bodyPr wrap="square">
            <a:spAutoFit/>
          </a:bodyPr>
          <a:lstStyle/>
          <a:p>
            <a:r>
              <a:rPr lang="zh-CN" altLang="en-US" dirty="0"/>
              <a:t>按照最大似然法则：</a:t>
            </a:r>
          </a:p>
          <a:p>
            <a:r>
              <a:rPr lang="zh-CN" altLang="en-US" dirty="0"/>
              <a:t>第</a:t>
            </a:r>
            <a:r>
              <a:rPr lang="en-US" altLang="zh-CN" dirty="0"/>
              <a:t>1</a:t>
            </a:r>
            <a:r>
              <a:rPr lang="zh-CN" altLang="en-US" dirty="0"/>
              <a:t>轮中最有可能的是硬币</a:t>
            </a:r>
            <a:r>
              <a:rPr lang="en-US" altLang="zh-CN" dirty="0"/>
              <a:t>2</a:t>
            </a:r>
          </a:p>
          <a:p>
            <a:r>
              <a:rPr lang="zh-CN" altLang="en-US" dirty="0"/>
              <a:t>第</a:t>
            </a:r>
            <a:r>
              <a:rPr lang="en-US" altLang="zh-CN" dirty="0"/>
              <a:t>2</a:t>
            </a:r>
            <a:r>
              <a:rPr lang="zh-CN" altLang="en-US" dirty="0"/>
              <a:t>轮中最有可能的是硬币</a:t>
            </a:r>
            <a:r>
              <a:rPr lang="en-US" altLang="zh-CN" dirty="0"/>
              <a:t>1</a:t>
            </a:r>
          </a:p>
          <a:p>
            <a:r>
              <a:rPr lang="zh-CN" altLang="en-US" dirty="0"/>
              <a:t>第</a:t>
            </a:r>
            <a:r>
              <a:rPr lang="en-US" altLang="zh-CN" dirty="0"/>
              <a:t>3</a:t>
            </a:r>
            <a:r>
              <a:rPr lang="zh-CN" altLang="en-US" dirty="0"/>
              <a:t>轮中最有可能的是硬币</a:t>
            </a:r>
            <a:r>
              <a:rPr lang="en-US" altLang="zh-CN" dirty="0"/>
              <a:t>1</a:t>
            </a:r>
          </a:p>
          <a:p>
            <a:r>
              <a:rPr lang="zh-CN" altLang="en-US" dirty="0"/>
              <a:t>第</a:t>
            </a:r>
            <a:r>
              <a:rPr lang="en-US" altLang="zh-CN" dirty="0"/>
              <a:t>4</a:t>
            </a:r>
            <a:r>
              <a:rPr lang="zh-CN" altLang="en-US" dirty="0"/>
              <a:t>轮中最有可能的是硬币</a:t>
            </a:r>
            <a:r>
              <a:rPr lang="en-US" altLang="zh-CN" dirty="0"/>
              <a:t>2</a:t>
            </a:r>
          </a:p>
          <a:p>
            <a:r>
              <a:rPr lang="zh-CN" altLang="en-US" dirty="0"/>
              <a:t>第</a:t>
            </a:r>
            <a:r>
              <a:rPr lang="en-US" altLang="zh-CN" dirty="0"/>
              <a:t>5</a:t>
            </a:r>
            <a:r>
              <a:rPr lang="zh-CN" altLang="en-US" dirty="0"/>
              <a:t>轮中最有可能的是硬币</a:t>
            </a:r>
            <a:r>
              <a:rPr lang="en-US" altLang="zh-CN" dirty="0"/>
              <a:t>1</a:t>
            </a:r>
            <a:endParaRPr lang="zh-CN" altLang="en-US" dirty="0"/>
          </a:p>
        </p:txBody>
      </p:sp>
      <p:sp>
        <p:nvSpPr>
          <p:cNvPr id="11" name="文本框 10">
            <a:extLst>
              <a:ext uri="{FF2B5EF4-FFF2-40B4-BE49-F238E27FC236}">
                <a16:creationId xmlns:a16="http://schemas.microsoft.com/office/drawing/2014/main" id="{66FE1C2C-3AC1-4D9D-AE1F-F6D8AE728B9D}"/>
              </a:ext>
            </a:extLst>
          </p:cNvPr>
          <p:cNvSpPr txBox="1"/>
          <p:nvPr/>
        </p:nvSpPr>
        <p:spPr>
          <a:xfrm>
            <a:off x="4476246" y="4870344"/>
            <a:ext cx="4571998" cy="923330"/>
          </a:xfrm>
          <a:prstGeom prst="rect">
            <a:avLst/>
          </a:prstGeom>
          <a:solidFill>
            <a:schemeClr val="accent2"/>
          </a:solidFill>
        </p:spPr>
        <p:txBody>
          <a:bodyPr wrap="square">
            <a:spAutoFit/>
          </a:bodyPr>
          <a:lstStyle/>
          <a:p>
            <a:r>
              <a:rPr lang="zh-CN" altLang="en-US" dirty="0"/>
              <a:t>按照最大似然概率法则来估计新的</a:t>
            </a:r>
            <a:r>
              <a:rPr lang="en-US" altLang="zh-CN" dirty="0"/>
              <a:t>P1</a:t>
            </a:r>
            <a:r>
              <a:rPr lang="zh-CN" altLang="en-US" dirty="0"/>
              <a:t>和</a:t>
            </a:r>
            <a:r>
              <a:rPr lang="en-US" altLang="zh-CN" dirty="0"/>
              <a:t>P2</a:t>
            </a:r>
            <a:r>
              <a:rPr lang="zh-CN" altLang="en-US" dirty="0"/>
              <a:t>。</a:t>
            </a:r>
          </a:p>
          <a:p>
            <a:r>
              <a:rPr lang="en-US" altLang="zh-CN" dirty="0"/>
              <a:t>P1 = </a:t>
            </a:r>
            <a:r>
              <a:rPr lang="zh-CN" altLang="en-US" dirty="0"/>
              <a:t>（</a:t>
            </a:r>
            <a:r>
              <a:rPr lang="en-US" altLang="zh-CN" dirty="0"/>
              <a:t>2+1+2</a:t>
            </a:r>
            <a:r>
              <a:rPr lang="zh-CN" altLang="en-US" dirty="0"/>
              <a:t>）</a:t>
            </a:r>
            <a:r>
              <a:rPr lang="en-US" altLang="zh-CN" dirty="0"/>
              <a:t>/15 = 0.33</a:t>
            </a:r>
          </a:p>
          <a:p>
            <a:r>
              <a:rPr lang="en-US" altLang="zh-CN" dirty="0"/>
              <a:t>P2 = </a:t>
            </a:r>
            <a:r>
              <a:rPr lang="zh-CN" altLang="en-US" dirty="0"/>
              <a:t>（</a:t>
            </a:r>
            <a:r>
              <a:rPr lang="en-US" altLang="zh-CN" dirty="0"/>
              <a:t>3+3</a:t>
            </a:r>
            <a:r>
              <a:rPr lang="zh-CN" altLang="en-US" dirty="0"/>
              <a:t>）     </a:t>
            </a:r>
            <a:r>
              <a:rPr lang="en-US" altLang="zh-CN" dirty="0"/>
              <a:t>/10 = 0.6</a:t>
            </a:r>
            <a:endParaRPr lang="zh-CN" altLang="en-US" dirty="0"/>
          </a:p>
        </p:txBody>
      </p:sp>
      <p:sp>
        <p:nvSpPr>
          <p:cNvPr id="13" name="文本框 12">
            <a:extLst>
              <a:ext uri="{FF2B5EF4-FFF2-40B4-BE49-F238E27FC236}">
                <a16:creationId xmlns:a16="http://schemas.microsoft.com/office/drawing/2014/main" id="{805718F3-A8CF-4090-9858-901D9B8D8717}"/>
              </a:ext>
            </a:extLst>
          </p:cNvPr>
          <p:cNvSpPr txBox="1"/>
          <p:nvPr/>
        </p:nvSpPr>
        <p:spPr>
          <a:xfrm>
            <a:off x="4463276" y="5962100"/>
            <a:ext cx="458496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估计的</a:t>
            </a:r>
            <a:r>
              <a:rPr lang="en-US" altLang="zh-CN" dirty="0"/>
              <a:t>P1</a:t>
            </a:r>
            <a:r>
              <a:rPr lang="zh-CN" altLang="en-US" dirty="0"/>
              <a:t>和</a:t>
            </a:r>
            <a:r>
              <a:rPr lang="en-US" altLang="zh-CN" dirty="0"/>
              <a:t>P2</a:t>
            </a:r>
            <a:r>
              <a:rPr lang="zh-CN" altLang="en-US" dirty="0"/>
              <a:t>相比于它们的初始值，</a:t>
            </a:r>
            <a:endParaRPr lang="en-US" altLang="zh-CN" dirty="0"/>
          </a:p>
          <a:p>
            <a:r>
              <a:rPr lang="zh-CN" altLang="en-US" dirty="0"/>
              <a:t>更接近它们的真实值了</a:t>
            </a:r>
          </a:p>
        </p:txBody>
      </p:sp>
    </p:spTree>
    <p:extLst>
      <p:ext uri="{BB962C8B-B14F-4D97-AF65-F5344CB8AC3E}">
        <p14:creationId xmlns:p14="http://schemas.microsoft.com/office/powerpoint/2010/main" val="4077705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A17AB-80CB-416A-971D-B03E04F9C92D}"/>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0B89A677-F023-4655-81D1-09DB5340C71B}"/>
              </a:ext>
            </a:extLst>
          </p:cNvPr>
          <p:cNvSpPr>
            <a:spLocks noGrp="1"/>
          </p:cNvSpPr>
          <p:nvPr>
            <p:ph idx="1"/>
          </p:nvPr>
        </p:nvSpPr>
        <p:spPr>
          <a:xfrm>
            <a:off x="1082397" y="2732465"/>
            <a:ext cx="9613861" cy="2851212"/>
          </a:xfrm>
          <a:solidFill>
            <a:schemeClr val="accent5">
              <a:lumMod val="50000"/>
            </a:schemeClr>
          </a:solidFill>
        </p:spPr>
        <p:txBody>
          <a:bodyPr>
            <a:normAutofit/>
          </a:bodyPr>
          <a:lstStyle/>
          <a:p>
            <a:pPr marL="0" indent="0">
              <a:buNone/>
            </a:pPr>
            <a:r>
              <a:rPr lang="zh-CN" altLang="en-US" dirty="0"/>
              <a:t>继续按照上面的思路，用估计出的</a:t>
            </a:r>
            <a:r>
              <a:rPr lang="en-US" altLang="zh-CN" dirty="0"/>
              <a:t>P1</a:t>
            </a:r>
            <a:r>
              <a:rPr lang="zh-CN" altLang="en-US" dirty="0"/>
              <a:t>和</a:t>
            </a:r>
            <a:r>
              <a:rPr lang="en-US" altLang="zh-CN" dirty="0"/>
              <a:t>P2</a:t>
            </a:r>
            <a:r>
              <a:rPr lang="zh-CN" altLang="en-US" dirty="0"/>
              <a:t>再来估计</a:t>
            </a:r>
            <a:r>
              <a:rPr lang="en-US" altLang="zh-CN" dirty="0"/>
              <a:t>z</a:t>
            </a:r>
            <a:r>
              <a:rPr lang="zh-CN" altLang="en-US" dirty="0"/>
              <a:t>，</a:t>
            </a:r>
            <a:endParaRPr lang="en-US" altLang="zh-CN" dirty="0"/>
          </a:p>
          <a:p>
            <a:pPr marL="0" indent="0">
              <a:buNone/>
            </a:pPr>
            <a:r>
              <a:rPr lang="zh-CN" altLang="en-US" dirty="0"/>
              <a:t>再用</a:t>
            </a:r>
            <a:r>
              <a:rPr lang="en-US" altLang="zh-CN" dirty="0"/>
              <a:t>z</a:t>
            </a:r>
            <a:r>
              <a:rPr lang="zh-CN" altLang="en-US" dirty="0"/>
              <a:t>来估计新的</a:t>
            </a:r>
            <a:r>
              <a:rPr lang="en-US" altLang="zh-CN" dirty="0"/>
              <a:t>P1</a:t>
            </a:r>
            <a:r>
              <a:rPr lang="zh-CN" altLang="en-US" dirty="0"/>
              <a:t>和</a:t>
            </a:r>
            <a:r>
              <a:rPr lang="en-US" altLang="zh-CN" dirty="0"/>
              <a:t>P2</a:t>
            </a:r>
            <a:r>
              <a:rPr lang="zh-CN" altLang="en-US" dirty="0"/>
              <a:t>，</a:t>
            </a:r>
            <a:endParaRPr lang="en-US" altLang="zh-CN" dirty="0"/>
          </a:p>
          <a:p>
            <a:pPr marL="0" indent="0">
              <a:buNone/>
            </a:pPr>
            <a:r>
              <a:rPr lang="zh-CN" altLang="en-US" dirty="0"/>
              <a:t>反复迭代下去，就可以最终得到</a:t>
            </a:r>
            <a:r>
              <a:rPr lang="en-US" altLang="zh-CN" dirty="0"/>
              <a:t>P1 = 0.4</a:t>
            </a:r>
            <a:r>
              <a:rPr lang="zh-CN" altLang="en-US" dirty="0"/>
              <a:t>，</a:t>
            </a:r>
            <a:r>
              <a:rPr lang="en-US" altLang="zh-CN" dirty="0"/>
              <a:t>P2=0.5</a:t>
            </a:r>
            <a:r>
              <a:rPr lang="zh-CN" altLang="en-US" dirty="0"/>
              <a:t>，</a:t>
            </a:r>
            <a:endParaRPr lang="en-US" altLang="zh-CN" dirty="0"/>
          </a:p>
          <a:p>
            <a:pPr marL="0" indent="0">
              <a:buNone/>
            </a:pPr>
            <a:endParaRPr lang="en-US" altLang="zh-CN" dirty="0"/>
          </a:p>
          <a:p>
            <a:pPr marL="0" indent="0">
              <a:buNone/>
            </a:pPr>
            <a:r>
              <a:rPr lang="zh-CN" altLang="en-US" dirty="0"/>
              <a:t>此时无论怎样迭代，</a:t>
            </a:r>
            <a:r>
              <a:rPr lang="en-US" altLang="zh-CN" dirty="0"/>
              <a:t>P1</a:t>
            </a:r>
            <a:r>
              <a:rPr lang="zh-CN" altLang="en-US" dirty="0"/>
              <a:t>和</a:t>
            </a:r>
            <a:r>
              <a:rPr lang="en-US" altLang="zh-CN" dirty="0"/>
              <a:t>P2</a:t>
            </a:r>
            <a:r>
              <a:rPr lang="zh-CN" altLang="en-US" dirty="0"/>
              <a:t>的值都会保持</a:t>
            </a:r>
            <a:r>
              <a:rPr lang="en-US" altLang="zh-CN" dirty="0"/>
              <a:t>0.4</a:t>
            </a:r>
            <a:r>
              <a:rPr lang="zh-CN" altLang="en-US" dirty="0"/>
              <a:t>和</a:t>
            </a:r>
            <a:r>
              <a:rPr lang="en-US" altLang="zh-CN" dirty="0"/>
              <a:t>0.5</a:t>
            </a:r>
            <a:r>
              <a:rPr lang="zh-CN" altLang="en-US" dirty="0"/>
              <a:t>不变，</a:t>
            </a:r>
            <a:endParaRPr lang="en-US" altLang="zh-CN" dirty="0"/>
          </a:p>
          <a:p>
            <a:pPr marL="0" indent="0">
              <a:buNone/>
            </a:pPr>
            <a:r>
              <a:rPr lang="zh-CN" altLang="en-US" dirty="0"/>
              <a:t>于是，我们就找到了</a:t>
            </a:r>
            <a:r>
              <a:rPr lang="en-US" altLang="zh-CN" dirty="0"/>
              <a:t>P1</a:t>
            </a:r>
            <a:r>
              <a:rPr lang="zh-CN" altLang="en-US" dirty="0"/>
              <a:t>和</a:t>
            </a:r>
            <a:r>
              <a:rPr lang="en-US" altLang="zh-CN" dirty="0"/>
              <a:t>P2</a:t>
            </a:r>
            <a:r>
              <a:rPr lang="zh-CN" altLang="en-US" dirty="0"/>
              <a:t>的最大似然估计。</a:t>
            </a:r>
          </a:p>
        </p:txBody>
      </p:sp>
    </p:spTree>
    <p:extLst>
      <p:ext uri="{BB962C8B-B14F-4D97-AF65-F5344CB8AC3E}">
        <p14:creationId xmlns:p14="http://schemas.microsoft.com/office/powerpoint/2010/main" val="2981403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ACDAE-20B0-410D-A8A4-C426A8F16D4B}"/>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7393942-7057-4E28-B499-C0FD78F341D5}"/>
              </a:ext>
            </a:extLst>
          </p:cNvPr>
          <p:cNvSpPr>
            <a:spLocks noGrp="1"/>
          </p:cNvSpPr>
          <p:nvPr>
            <p:ph idx="1"/>
          </p:nvPr>
        </p:nvSpPr>
        <p:spPr>
          <a:xfrm>
            <a:off x="680321" y="2336873"/>
            <a:ext cx="10688070" cy="3599316"/>
          </a:xfrm>
        </p:spPr>
        <p:txBody>
          <a:bodyPr>
            <a:normAutofit lnSpcReduction="10000"/>
          </a:bodyPr>
          <a:lstStyle/>
          <a:p>
            <a:pPr marL="0" indent="0">
              <a:buNone/>
            </a:pPr>
            <a:r>
              <a:rPr lang="en-US" altLang="zh-CN" dirty="0">
                <a:highlight>
                  <a:srgbClr val="000080"/>
                </a:highlight>
              </a:rPr>
              <a:t>1</a:t>
            </a:r>
            <a:r>
              <a:rPr lang="zh-CN" altLang="en-US" dirty="0">
                <a:highlight>
                  <a:srgbClr val="000080"/>
                </a:highlight>
              </a:rPr>
              <a:t>、新估计出的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一定会更接近真实的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a:t>
            </a:r>
            <a:endParaRPr lang="en-US" altLang="zh-CN" dirty="0">
              <a:highlight>
                <a:srgbClr val="000080"/>
              </a:highlight>
            </a:endParaRPr>
          </a:p>
          <a:p>
            <a:pPr marL="0" indent="0">
              <a:buNone/>
            </a:pPr>
            <a:r>
              <a:rPr lang="zh-CN" altLang="en-US" dirty="0"/>
              <a:t>答案是：</a:t>
            </a:r>
            <a:endParaRPr lang="en-US" altLang="zh-CN" dirty="0"/>
          </a:p>
          <a:p>
            <a:pPr marL="0" indent="0">
              <a:buNone/>
            </a:pPr>
            <a:r>
              <a:rPr lang="zh-CN" altLang="en-US" dirty="0">
                <a:highlight>
                  <a:srgbClr val="008000"/>
                </a:highlight>
              </a:rPr>
              <a:t>没错</a:t>
            </a:r>
            <a:r>
              <a:rPr lang="zh-CN" altLang="en-US" dirty="0"/>
              <a:t>，一定会更接近真实的</a:t>
            </a:r>
            <a:r>
              <a:rPr lang="en-US" altLang="zh-CN" dirty="0"/>
              <a:t>P1</a:t>
            </a:r>
            <a:r>
              <a:rPr lang="zh-CN" altLang="en-US" dirty="0"/>
              <a:t>和</a:t>
            </a:r>
            <a:r>
              <a:rPr lang="en-US" altLang="zh-CN" dirty="0"/>
              <a:t>P2</a:t>
            </a:r>
            <a:r>
              <a:rPr lang="zh-CN" altLang="en-US" dirty="0"/>
              <a:t>，数学可以证明，但这超出了本文的主题，请参阅其他书籍或文章。</a:t>
            </a:r>
            <a:endParaRPr lang="en-US" altLang="zh-CN" dirty="0"/>
          </a:p>
          <a:p>
            <a:pPr marL="0" indent="0">
              <a:buNone/>
            </a:pPr>
            <a:endParaRPr lang="en-US" altLang="zh-CN" dirty="0"/>
          </a:p>
          <a:p>
            <a:pPr marL="0" indent="0">
              <a:buNone/>
            </a:pPr>
            <a:r>
              <a:rPr lang="en-US" altLang="zh-CN" dirty="0">
                <a:highlight>
                  <a:srgbClr val="000080"/>
                </a:highlight>
              </a:rPr>
              <a:t>2</a:t>
            </a:r>
            <a:r>
              <a:rPr lang="zh-CN" altLang="en-US" dirty="0">
                <a:highlight>
                  <a:srgbClr val="000080"/>
                </a:highlight>
              </a:rPr>
              <a:t>、迭代一定会收敛到真实的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吗？</a:t>
            </a:r>
            <a:endParaRPr lang="en-US" altLang="zh-CN" dirty="0">
              <a:highlight>
                <a:srgbClr val="000080"/>
              </a:highlight>
            </a:endParaRPr>
          </a:p>
          <a:p>
            <a:pPr marL="0" indent="0">
              <a:buNone/>
            </a:pPr>
            <a:r>
              <a:rPr lang="zh-CN" altLang="en-US" dirty="0"/>
              <a:t>答案是：</a:t>
            </a:r>
            <a:endParaRPr lang="en-US" altLang="zh-CN" dirty="0"/>
          </a:p>
          <a:p>
            <a:pPr marL="0" indent="0">
              <a:buNone/>
            </a:pPr>
            <a:r>
              <a:rPr lang="zh-CN" altLang="en-US" dirty="0">
                <a:highlight>
                  <a:srgbClr val="008000"/>
                </a:highlight>
              </a:rPr>
              <a:t>不一定</a:t>
            </a:r>
            <a:r>
              <a:rPr lang="zh-CN" altLang="en-US" dirty="0"/>
              <a:t>，取决于</a:t>
            </a:r>
            <a:r>
              <a:rPr lang="en-US" altLang="zh-CN" dirty="0"/>
              <a:t>P1</a:t>
            </a:r>
            <a:r>
              <a:rPr lang="zh-CN" altLang="en-US" dirty="0"/>
              <a:t>和</a:t>
            </a:r>
            <a:r>
              <a:rPr lang="en-US" altLang="zh-CN" dirty="0"/>
              <a:t>P2</a:t>
            </a:r>
            <a:r>
              <a:rPr lang="zh-CN" altLang="en-US" dirty="0"/>
              <a:t>的初始化值，上面我们之所以能收敛到</a:t>
            </a:r>
            <a:r>
              <a:rPr lang="en-US" altLang="zh-CN" dirty="0"/>
              <a:t>P1</a:t>
            </a:r>
            <a:r>
              <a:rPr lang="zh-CN" altLang="en-US" dirty="0"/>
              <a:t>和</a:t>
            </a:r>
            <a:r>
              <a:rPr lang="en-US" altLang="zh-CN" dirty="0"/>
              <a:t>P2</a:t>
            </a:r>
            <a:r>
              <a:rPr lang="zh-CN" altLang="en-US" dirty="0"/>
              <a:t>，是因为我们幸运地找到了好的初始化值。</a:t>
            </a:r>
          </a:p>
        </p:txBody>
      </p:sp>
    </p:spTree>
    <p:extLst>
      <p:ext uri="{BB962C8B-B14F-4D97-AF65-F5344CB8AC3E}">
        <p14:creationId xmlns:p14="http://schemas.microsoft.com/office/powerpoint/2010/main" val="4129012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BE869-A431-4093-9DBA-15AD93A7B1ED}"/>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688CAFAE-EFEB-4C65-B806-F591F51BAC43}"/>
              </a:ext>
            </a:extLst>
          </p:cNvPr>
          <p:cNvPicPr>
            <a:picLocks noChangeAspect="1"/>
          </p:cNvPicPr>
          <p:nvPr/>
        </p:nvPicPr>
        <p:blipFill>
          <a:blip r:embed="rId2"/>
          <a:stretch>
            <a:fillRect/>
          </a:stretch>
        </p:blipFill>
        <p:spPr>
          <a:xfrm>
            <a:off x="767706" y="2616894"/>
            <a:ext cx="8215072" cy="2065199"/>
          </a:xfrm>
          <a:prstGeom prst="rect">
            <a:avLst/>
          </a:prstGeom>
        </p:spPr>
      </p:pic>
      <p:sp>
        <p:nvSpPr>
          <p:cNvPr id="7" name="文本框 6">
            <a:extLst>
              <a:ext uri="{FF2B5EF4-FFF2-40B4-BE49-F238E27FC236}">
                <a16:creationId xmlns:a16="http://schemas.microsoft.com/office/drawing/2014/main" id="{3BED098C-08C1-40BD-82C9-E9B7AA070552}"/>
              </a:ext>
            </a:extLst>
          </p:cNvPr>
          <p:cNvSpPr txBox="1"/>
          <p:nvPr/>
        </p:nvSpPr>
        <p:spPr>
          <a:xfrm>
            <a:off x="767706" y="5069230"/>
            <a:ext cx="8067472" cy="923330"/>
          </a:xfrm>
          <a:prstGeom prst="rect">
            <a:avLst/>
          </a:prstGeom>
          <a:noFill/>
        </p:spPr>
        <p:txBody>
          <a:bodyPr wrap="square">
            <a:spAutoFit/>
          </a:bodyPr>
          <a:lstStyle/>
          <a:p>
            <a:r>
              <a:rPr lang="zh-CN" altLang="en-US" b="0" i="0" dirty="0">
                <a:effectLst/>
                <a:latin typeface="-apple-system"/>
              </a:rPr>
              <a:t>比如第</a:t>
            </a:r>
            <a:r>
              <a:rPr lang="en-US" altLang="zh-CN" b="0" i="0" dirty="0">
                <a:effectLst/>
                <a:latin typeface="-apple-system"/>
              </a:rPr>
              <a:t>1</a:t>
            </a:r>
            <a:r>
              <a:rPr lang="zh-CN" altLang="en-US" b="0" i="0" dirty="0">
                <a:effectLst/>
                <a:latin typeface="-apple-system"/>
              </a:rPr>
              <a:t>轮，</a:t>
            </a:r>
            <a:endParaRPr lang="en-US" altLang="zh-CN" b="0" i="0" dirty="0">
              <a:effectLst/>
              <a:latin typeface="-apple-system"/>
            </a:endParaRPr>
          </a:p>
          <a:p>
            <a:r>
              <a:rPr lang="zh-CN" altLang="en-US" b="0" i="0" dirty="0">
                <a:effectLst/>
                <a:latin typeface="-apple-system"/>
              </a:rPr>
              <a:t>使用硬币</a:t>
            </a:r>
            <a:r>
              <a:rPr lang="en-US" altLang="zh-CN" b="0" i="0" dirty="0">
                <a:effectLst/>
                <a:latin typeface="-apple-system"/>
              </a:rPr>
              <a:t>1</a:t>
            </a:r>
            <a:r>
              <a:rPr lang="zh-CN" altLang="en-US" b="0" i="0" dirty="0">
                <a:effectLst/>
                <a:latin typeface="-apple-system"/>
              </a:rPr>
              <a:t>的概率是：</a:t>
            </a:r>
            <a:r>
              <a:rPr lang="en-US" altLang="zh-CN" b="0" i="0" dirty="0">
                <a:effectLst/>
                <a:latin typeface="-apple-system"/>
              </a:rPr>
              <a:t>0.00512 / (0.00512 + 0.03087) = 0.14</a:t>
            </a:r>
            <a:br>
              <a:rPr lang="zh-CN" altLang="en-US" dirty="0"/>
            </a:br>
            <a:r>
              <a:rPr lang="zh-CN" altLang="en-US" b="0" i="0" dirty="0">
                <a:effectLst/>
                <a:latin typeface="-apple-system"/>
              </a:rPr>
              <a:t>使用硬币</a:t>
            </a:r>
            <a:r>
              <a:rPr lang="en-US" altLang="zh-CN" b="0" i="0" dirty="0">
                <a:effectLst/>
                <a:latin typeface="-apple-system"/>
              </a:rPr>
              <a:t>2</a:t>
            </a:r>
            <a:r>
              <a:rPr lang="zh-CN" altLang="en-US" b="0" i="0" dirty="0">
                <a:effectLst/>
                <a:latin typeface="-apple-system"/>
              </a:rPr>
              <a:t>的概率是：</a:t>
            </a:r>
            <a:r>
              <a:rPr lang="en-US" altLang="zh-CN" b="0" i="0" dirty="0">
                <a:effectLst/>
                <a:latin typeface="-apple-system"/>
              </a:rPr>
              <a:t>1 - 0.14 = 0.86</a:t>
            </a:r>
            <a:endParaRPr lang="zh-CN" altLang="en-US" dirty="0"/>
          </a:p>
        </p:txBody>
      </p:sp>
    </p:spTree>
    <p:extLst>
      <p:ext uri="{BB962C8B-B14F-4D97-AF65-F5344CB8AC3E}">
        <p14:creationId xmlns:p14="http://schemas.microsoft.com/office/powerpoint/2010/main" val="1664361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00077-AD28-4AAD-96A0-887A4BB8E454}"/>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05B71635-D852-4B80-AB7B-A0C91B346F76}"/>
              </a:ext>
            </a:extLst>
          </p:cNvPr>
          <p:cNvPicPr>
            <a:picLocks noChangeAspect="1"/>
          </p:cNvPicPr>
          <p:nvPr/>
        </p:nvPicPr>
        <p:blipFill>
          <a:blip r:embed="rId2"/>
          <a:stretch>
            <a:fillRect/>
          </a:stretch>
        </p:blipFill>
        <p:spPr>
          <a:xfrm>
            <a:off x="680321" y="2241162"/>
            <a:ext cx="8254699" cy="2103302"/>
          </a:xfrm>
          <a:prstGeom prst="rect">
            <a:avLst/>
          </a:prstGeom>
        </p:spPr>
      </p:pic>
      <p:sp>
        <p:nvSpPr>
          <p:cNvPr id="7" name="文本框 6">
            <a:extLst>
              <a:ext uri="{FF2B5EF4-FFF2-40B4-BE49-F238E27FC236}">
                <a16:creationId xmlns:a16="http://schemas.microsoft.com/office/drawing/2014/main" id="{B8892A90-5FAE-4E63-B178-800D3D3314DA}"/>
              </a:ext>
            </a:extLst>
          </p:cNvPr>
          <p:cNvSpPr txBox="1"/>
          <p:nvPr/>
        </p:nvSpPr>
        <p:spPr>
          <a:xfrm>
            <a:off x="680321" y="4558766"/>
            <a:ext cx="8370817" cy="1877437"/>
          </a:xfrm>
          <a:prstGeom prst="rect">
            <a:avLst/>
          </a:prstGeom>
          <a:solidFill>
            <a:schemeClr val="bg2"/>
          </a:solidFill>
        </p:spPr>
        <p:txBody>
          <a:bodyPr wrap="square">
            <a:spAutoFit/>
          </a:bodyPr>
          <a:lstStyle/>
          <a:p>
            <a:r>
              <a:rPr lang="zh-CN" altLang="en-US" dirty="0"/>
              <a:t>上表中的右两列表示期望值。</a:t>
            </a:r>
            <a:endParaRPr lang="en-US" altLang="zh-CN" dirty="0"/>
          </a:p>
          <a:p>
            <a:endParaRPr lang="en-US" altLang="zh-CN" dirty="0"/>
          </a:p>
          <a:p>
            <a:r>
              <a:rPr lang="zh-CN" altLang="en-US" dirty="0"/>
              <a:t>第一行</a:t>
            </a:r>
            <a:r>
              <a:rPr lang="en-US" altLang="zh-CN" dirty="0"/>
              <a:t>0.86</a:t>
            </a:r>
            <a:r>
              <a:rPr lang="zh-CN" altLang="en-US" dirty="0"/>
              <a:t>表示：这轮抛掷使用硬币</a:t>
            </a:r>
            <a:r>
              <a:rPr lang="en-US" altLang="zh-CN" dirty="0"/>
              <a:t>2</a:t>
            </a:r>
            <a:r>
              <a:rPr lang="zh-CN" altLang="en-US" dirty="0"/>
              <a:t>的概率是</a:t>
            </a:r>
            <a:r>
              <a:rPr lang="en-US" altLang="zh-CN" dirty="0"/>
              <a:t>0.86</a:t>
            </a:r>
            <a:r>
              <a:rPr lang="zh-CN" altLang="en-US" dirty="0"/>
              <a:t>。</a:t>
            </a:r>
            <a:endParaRPr lang="en-US" altLang="zh-CN" dirty="0"/>
          </a:p>
          <a:p>
            <a:pPr marL="171450" indent="-171450">
              <a:buFont typeface="Arial" panose="020B0604020202020204" pitchFamily="34" charset="0"/>
              <a:buChar char="•"/>
            </a:pPr>
            <a:r>
              <a:rPr lang="zh-CN" altLang="en-US" sz="1100" dirty="0"/>
              <a:t>前面的方法，我们按照最大似然概率，直接将第</a:t>
            </a:r>
            <a:r>
              <a:rPr lang="en-US" altLang="zh-CN" sz="1100" dirty="0"/>
              <a:t>1</a:t>
            </a:r>
            <a:r>
              <a:rPr lang="zh-CN" altLang="en-US" sz="1100" dirty="0"/>
              <a:t>轮估计为用的硬币</a:t>
            </a:r>
            <a:r>
              <a:rPr lang="en-US" altLang="zh-CN" sz="1100" dirty="0"/>
              <a:t>2</a:t>
            </a:r>
            <a:r>
              <a:rPr lang="zh-CN" altLang="en-US" sz="1100" dirty="0"/>
              <a:t>。</a:t>
            </a:r>
            <a:endParaRPr lang="en-US" altLang="zh-CN" sz="1100" dirty="0"/>
          </a:p>
          <a:p>
            <a:pPr marL="171450" indent="-171450">
              <a:buFont typeface="Arial" panose="020B0604020202020204" pitchFamily="34" charset="0"/>
              <a:buChar char="•"/>
            </a:pPr>
            <a:r>
              <a:rPr lang="zh-CN" altLang="en-US" sz="1100" dirty="0"/>
              <a:t>此时的我们更加谨慎，我们只说，有</a:t>
            </a:r>
            <a:r>
              <a:rPr lang="en-US" altLang="zh-CN" sz="1100" dirty="0"/>
              <a:t>0.14</a:t>
            </a:r>
            <a:r>
              <a:rPr lang="zh-CN" altLang="en-US" sz="1100" dirty="0"/>
              <a:t>的概率是硬币</a:t>
            </a:r>
            <a:r>
              <a:rPr lang="en-US" altLang="zh-CN" sz="1100" dirty="0"/>
              <a:t>1</a:t>
            </a:r>
            <a:r>
              <a:rPr lang="zh-CN" altLang="en-US" sz="1100" dirty="0"/>
              <a:t>，有</a:t>
            </a:r>
            <a:r>
              <a:rPr lang="en-US" altLang="zh-CN" sz="1100" dirty="0"/>
              <a:t>0.86</a:t>
            </a:r>
            <a:r>
              <a:rPr lang="zh-CN" altLang="en-US" sz="1100" dirty="0"/>
              <a:t>的概率是硬币</a:t>
            </a:r>
            <a:r>
              <a:rPr lang="en-US" altLang="zh-CN" sz="1100" dirty="0"/>
              <a:t>2</a:t>
            </a:r>
            <a:r>
              <a:rPr lang="zh-CN" altLang="en-US" sz="1100" dirty="0"/>
              <a:t>，不再是非此即彼。</a:t>
            </a:r>
            <a:endParaRPr lang="en-US" altLang="zh-CN" sz="1100" dirty="0"/>
          </a:p>
          <a:p>
            <a:pPr marL="171450" indent="-171450">
              <a:buFont typeface="Arial" panose="020B0604020202020204" pitchFamily="34" charset="0"/>
              <a:buChar char="•"/>
            </a:pPr>
            <a:r>
              <a:rPr lang="zh-CN" altLang="en-US" sz="1100" dirty="0"/>
              <a:t>这样我们在估计</a:t>
            </a:r>
            <a:r>
              <a:rPr lang="en-US" altLang="zh-CN" sz="1100" dirty="0"/>
              <a:t>P1</a:t>
            </a:r>
            <a:r>
              <a:rPr lang="zh-CN" altLang="en-US" sz="1100" dirty="0"/>
              <a:t>或者</a:t>
            </a:r>
            <a:r>
              <a:rPr lang="en-US" altLang="zh-CN" sz="1100" dirty="0"/>
              <a:t>P2</a:t>
            </a:r>
            <a:r>
              <a:rPr lang="zh-CN" altLang="en-US" sz="1100" dirty="0"/>
              <a:t>时，就可以用上全部的数据，而不是部分的数据，显然这样会更好一些。</a:t>
            </a:r>
            <a:endParaRPr lang="en-US" altLang="zh-CN" sz="1100" dirty="0"/>
          </a:p>
          <a:p>
            <a:endParaRPr lang="en-US" altLang="zh-CN" sz="1100" dirty="0"/>
          </a:p>
          <a:p>
            <a:r>
              <a:rPr lang="zh-CN" altLang="en-US" dirty="0"/>
              <a:t>这一步，我们实际上是</a:t>
            </a:r>
            <a:r>
              <a:rPr lang="zh-CN" altLang="en-US" dirty="0">
                <a:highlight>
                  <a:srgbClr val="000080"/>
                </a:highlight>
              </a:rPr>
              <a:t>估计</a:t>
            </a:r>
            <a:r>
              <a:rPr lang="en-US" altLang="zh-CN" dirty="0">
                <a:highlight>
                  <a:srgbClr val="000080"/>
                </a:highlight>
              </a:rPr>
              <a:t>z</a:t>
            </a:r>
            <a:r>
              <a:rPr lang="zh-CN" altLang="en-US" dirty="0">
                <a:highlight>
                  <a:srgbClr val="000080"/>
                </a:highlight>
              </a:rPr>
              <a:t>的概率分布</a:t>
            </a:r>
            <a:r>
              <a:rPr lang="zh-CN" altLang="en-US" dirty="0"/>
              <a:t>，这步被称作</a:t>
            </a:r>
            <a:r>
              <a:rPr lang="en-US" altLang="zh-CN" dirty="0">
                <a:highlight>
                  <a:srgbClr val="000080"/>
                </a:highlight>
              </a:rPr>
              <a:t>E</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655148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52E54-FC5C-41C0-8B18-F0DE4CAF81E5}"/>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9267D147-3252-4868-8780-9D4BFE77DBED}"/>
              </a:ext>
            </a:extLst>
          </p:cNvPr>
          <p:cNvPicPr>
            <a:picLocks noChangeAspect="1"/>
          </p:cNvPicPr>
          <p:nvPr/>
        </p:nvPicPr>
        <p:blipFill>
          <a:blip r:embed="rId2"/>
          <a:stretch>
            <a:fillRect/>
          </a:stretch>
        </p:blipFill>
        <p:spPr>
          <a:xfrm>
            <a:off x="680321" y="2091600"/>
            <a:ext cx="8237934" cy="2065199"/>
          </a:xfrm>
          <a:prstGeom prst="rect">
            <a:avLst/>
          </a:prstGeom>
        </p:spPr>
      </p:pic>
      <p:sp>
        <p:nvSpPr>
          <p:cNvPr id="7" name="文本框 6">
            <a:extLst>
              <a:ext uri="{FF2B5EF4-FFF2-40B4-BE49-F238E27FC236}">
                <a16:creationId xmlns:a16="http://schemas.microsoft.com/office/drawing/2014/main" id="{D6E630AB-28AA-4970-8570-BA29354E3DEB}"/>
              </a:ext>
            </a:extLst>
          </p:cNvPr>
          <p:cNvSpPr txBox="1"/>
          <p:nvPr/>
        </p:nvSpPr>
        <p:spPr>
          <a:xfrm>
            <a:off x="680320" y="4414233"/>
            <a:ext cx="8237933" cy="1477328"/>
          </a:xfrm>
          <a:prstGeom prst="rect">
            <a:avLst/>
          </a:prstGeom>
          <a:solidFill>
            <a:schemeClr val="bg2"/>
          </a:solidFill>
        </p:spPr>
        <p:txBody>
          <a:bodyPr wrap="square">
            <a:spAutoFit/>
          </a:bodyPr>
          <a:lstStyle/>
          <a:p>
            <a:r>
              <a:rPr lang="zh-CN" altLang="en-US" dirty="0"/>
              <a:t>按照期望最大似然概率的法则来估计新的</a:t>
            </a:r>
            <a:r>
              <a:rPr lang="en-US" altLang="zh-CN" dirty="0"/>
              <a:t>P1</a:t>
            </a:r>
            <a:r>
              <a:rPr lang="zh-CN" altLang="en-US" dirty="0"/>
              <a:t>和</a:t>
            </a:r>
            <a:r>
              <a:rPr lang="en-US" altLang="zh-CN" dirty="0"/>
              <a:t>P2</a:t>
            </a:r>
            <a:r>
              <a:rPr lang="zh-CN" altLang="en-US" dirty="0"/>
              <a:t>：</a:t>
            </a:r>
          </a:p>
          <a:p>
            <a:endParaRPr lang="zh-CN" altLang="en-US" dirty="0"/>
          </a:p>
          <a:p>
            <a:r>
              <a:rPr lang="zh-CN" altLang="en-US" dirty="0"/>
              <a:t>以</a:t>
            </a:r>
            <a:r>
              <a:rPr lang="en-US" altLang="zh-CN" dirty="0"/>
              <a:t>P1</a:t>
            </a:r>
            <a:r>
              <a:rPr lang="zh-CN" altLang="en-US" dirty="0"/>
              <a:t>估计为例，第</a:t>
            </a:r>
            <a:r>
              <a:rPr lang="en-US" altLang="zh-CN" dirty="0"/>
              <a:t>1</a:t>
            </a:r>
            <a:r>
              <a:rPr lang="zh-CN" altLang="en-US" dirty="0"/>
              <a:t>轮的</a:t>
            </a:r>
            <a:r>
              <a:rPr lang="en-US" altLang="zh-CN" dirty="0"/>
              <a:t>3</a:t>
            </a:r>
            <a:r>
              <a:rPr lang="zh-CN" altLang="en-US" dirty="0"/>
              <a:t>正</a:t>
            </a:r>
            <a:r>
              <a:rPr lang="en-US" altLang="zh-CN" dirty="0"/>
              <a:t>2</a:t>
            </a:r>
            <a:r>
              <a:rPr lang="zh-CN" altLang="en-US" dirty="0"/>
              <a:t>反相当于：</a:t>
            </a:r>
          </a:p>
          <a:p>
            <a:r>
              <a:rPr lang="en-US" altLang="zh-CN" dirty="0"/>
              <a:t>0.14*3=0.42</a:t>
            </a:r>
            <a:r>
              <a:rPr lang="zh-CN" altLang="en-US" dirty="0"/>
              <a:t>正</a:t>
            </a:r>
          </a:p>
          <a:p>
            <a:r>
              <a:rPr lang="en-US" altLang="zh-CN" dirty="0"/>
              <a:t>0.14*2=0.28</a:t>
            </a:r>
            <a:r>
              <a:rPr lang="zh-CN" altLang="en-US" dirty="0"/>
              <a:t>反</a:t>
            </a:r>
          </a:p>
        </p:txBody>
      </p:sp>
    </p:spTree>
    <p:extLst>
      <p:ext uri="{BB962C8B-B14F-4D97-AF65-F5344CB8AC3E}">
        <p14:creationId xmlns:p14="http://schemas.microsoft.com/office/powerpoint/2010/main" val="72568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1B213-4DE0-4E44-BFF9-ED3FC1C14513}"/>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BC63BDC9-7B51-4B35-96DB-0B285CA1CFC2}"/>
              </a:ext>
            </a:extLst>
          </p:cNvPr>
          <p:cNvPicPr>
            <a:picLocks noChangeAspect="1"/>
          </p:cNvPicPr>
          <p:nvPr/>
        </p:nvPicPr>
        <p:blipFill>
          <a:blip r:embed="rId2"/>
          <a:stretch>
            <a:fillRect/>
          </a:stretch>
        </p:blipFill>
        <p:spPr>
          <a:xfrm>
            <a:off x="791393" y="2067022"/>
            <a:ext cx="8222693" cy="2438611"/>
          </a:xfrm>
          <a:prstGeom prst="rect">
            <a:avLst/>
          </a:prstGeom>
        </p:spPr>
      </p:pic>
      <p:sp>
        <p:nvSpPr>
          <p:cNvPr id="7" name="文本框 6">
            <a:extLst>
              <a:ext uri="{FF2B5EF4-FFF2-40B4-BE49-F238E27FC236}">
                <a16:creationId xmlns:a16="http://schemas.microsoft.com/office/drawing/2014/main" id="{E905BE53-3DFB-4C6C-874B-4121E768D4C5}"/>
              </a:ext>
            </a:extLst>
          </p:cNvPr>
          <p:cNvSpPr txBox="1"/>
          <p:nvPr/>
        </p:nvSpPr>
        <p:spPr>
          <a:xfrm>
            <a:off x="791392" y="4608787"/>
            <a:ext cx="8222693" cy="2031325"/>
          </a:xfrm>
          <a:prstGeom prst="rect">
            <a:avLst/>
          </a:prstGeom>
          <a:solidFill>
            <a:schemeClr val="bg2"/>
          </a:solidFill>
        </p:spPr>
        <p:txBody>
          <a:bodyPr wrap="square">
            <a:spAutoFit/>
          </a:bodyPr>
          <a:lstStyle/>
          <a:p>
            <a:r>
              <a:rPr lang="en-US" altLang="zh-CN" dirty="0"/>
              <a:t>P1=4.22/(4.22+7.98)=0.35</a:t>
            </a:r>
          </a:p>
          <a:p>
            <a:endParaRPr lang="en-US" altLang="zh-CN" dirty="0"/>
          </a:p>
          <a:p>
            <a:r>
              <a:rPr lang="zh-CN" altLang="en-US" dirty="0"/>
              <a:t>可以看到，改变了</a:t>
            </a:r>
            <a:r>
              <a:rPr lang="en-US" altLang="zh-CN" dirty="0"/>
              <a:t>z</a:t>
            </a:r>
            <a:r>
              <a:rPr lang="zh-CN" altLang="en-US" dirty="0"/>
              <a:t>值的估计方法后，新估计出的</a:t>
            </a:r>
            <a:r>
              <a:rPr lang="en-US" altLang="zh-CN" dirty="0"/>
              <a:t>P1</a:t>
            </a:r>
            <a:r>
              <a:rPr lang="zh-CN" altLang="en-US" dirty="0"/>
              <a:t>要更加接近</a:t>
            </a:r>
            <a:r>
              <a:rPr lang="en-US" altLang="zh-CN" dirty="0"/>
              <a:t>0.4</a:t>
            </a:r>
            <a:r>
              <a:rPr lang="zh-CN" altLang="en-US" dirty="0"/>
              <a:t>。</a:t>
            </a:r>
            <a:endParaRPr lang="en-US" altLang="zh-CN" dirty="0"/>
          </a:p>
          <a:p>
            <a:r>
              <a:rPr lang="zh-CN" altLang="en-US" dirty="0"/>
              <a:t>原因就是我们使用了所有抛掷的数据，而不是之前只使用了部分的数据。</a:t>
            </a:r>
            <a:endParaRPr lang="en-US" altLang="zh-CN" dirty="0"/>
          </a:p>
          <a:p>
            <a:endParaRPr lang="en-US" altLang="zh-CN" dirty="0"/>
          </a:p>
          <a:p>
            <a:r>
              <a:rPr lang="zh-CN" altLang="en-US" dirty="0"/>
              <a:t>这步中，我们根据</a:t>
            </a:r>
            <a:r>
              <a:rPr lang="en-US" altLang="zh-CN" dirty="0"/>
              <a:t>E</a:t>
            </a:r>
            <a:r>
              <a:rPr lang="zh-CN" altLang="en-US" dirty="0"/>
              <a:t>步中求出的</a:t>
            </a:r>
            <a:r>
              <a:rPr lang="en-US" altLang="zh-CN" dirty="0"/>
              <a:t>z</a:t>
            </a:r>
            <a:r>
              <a:rPr lang="zh-CN" altLang="en-US" dirty="0"/>
              <a:t>的概率分布，</a:t>
            </a:r>
            <a:endParaRPr lang="en-US" altLang="zh-CN" dirty="0"/>
          </a:p>
          <a:p>
            <a:r>
              <a:rPr lang="zh-CN" altLang="en-US" dirty="0"/>
              <a:t>依据最大似然概率法则去</a:t>
            </a:r>
            <a:r>
              <a:rPr lang="zh-CN" altLang="en-US" dirty="0">
                <a:highlight>
                  <a:srgbClr val="000080"/>
                </a:highlight>
              </a:rPr>
              <a:t>估计</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t>，被称作</a:t>
            </a:r>
            <a:r>
              <a:rPr lang="en-US" altLang="zh-CN" dirty="0">
                <a:highlight>
                  <a:srgbClr val="000080"/>
                </a:highlight>
              </a:rPr>
              <a:t>M</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4265740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A32A4-C4ED-4CAC-9707-87F367D8452B}"/>
              </a:ext>
            </a:extLst>
          </p:cNvPr>
          <p:cNvSpPr>
            <a:spLocks noGrp="1"/>
          </p:cNvSpPr>
          <p:nvPr>
            <p:ph type="title"/>
          </p:nvPr>
        </p:nvSpPr>
        <p:spPr/>
        <p:txBody>
          <a:bodyPr/>
          <a:lstStyle/>
          <a:p>
            <a:r>
              <a:rPr lang="en-US" altLang="zh-CN" dirty="0"/>
              <a:t>EM</a:t>
            </a:r>
            <a:r>
              <a:rPr lang="zh-CN" altLang="en-US" dirty="0"/>
              <a:t>算法基本思想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38CD44-135A-48F4-8303-80737E2956E6}"/>
                  </a:ext>
                </a:extLst>
              </p:cNvPr>
              <p:cNvSpPr>
                <a:spLocks noGrp="1"/>
              </p:cNvSpPr>
              <p:nvPr>
                <p:ph idx="1"/>
              </p:nvPr>
            </p:nvSpPr>
            <p:spPr>
              <a:xfrm>
                <a:off x="421533" y="2336872"/>
                <a:ext cx="10013004" cy="3992591"/>
              </a:xfrm>
              <a:solidFill>
                <a:schemeClr val="bg2"/>
              </a:solidFill>
            </p:spPr>
            <p:txBody>
              <a:bodyPr>
                <a:normAutofit/>
              </a:bodyPr>
              <a:lstStyle/>
              <a:p>
                <a:pPr marL="342900" indent="-342900">
                  <a:buFont typeface="+mj-ea"/>
                  <a:buAutoNum type="circleNumDbPlain"/>
                </a:pPr>
                <a:r>
                  <a:rPr lang="zh-CN" altLang="en-US" sz="2800" dirty="0">
                    <a:highlight>
                      <a:srgbClr val="000080"/>
                    </a:highlight>
                  </a:rPr>
                  <a:t>随机</a:t>
                </a:r>
                <a:r>
                  <a:rPr lang="zh-CN" altLang="en-US" sz="2800" dirty="0"/>
                  <a:t>给模型参数复制，得到模型</a:t>
                </a:r>
                <a14:m>
                  <m:oMath xmlns:m="http://schemas.openxmlformats.org/officeDocument/2006/math">
                    <m:r>
                      <a:rPr lang="en-US" altLang="zh-CN" sz="2800" b="0" i="0" smtClean="0">
                        <a:latin typeface="Cambria Math" panose="02040503050406030204" pitchFamily="18" charset="0"/>
                      </a:rPr>
                      <m:t> </m:t>
                    </m:r>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r>
                      <a:rPr lang="zh-CN" altLang="en-US" sz="2800" i="1">
                        <a:latin typeface="Cambria Math" panose="02040503050406030204" pitchFamily="18" charset="0"/>
                      </a:rPr>
                      <m:t>。</m:t>
                    </m:r>
                  </m:oMath>
                </a14:m>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根据</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得到模型中隐变量取各个状态的期望值。</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用期望值代替实际次数可以得到模型参数的新估计值</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b="0" i="1" smtClean="0">
                            <a:latin typeface="Cambria Math" panose="02040503050406030204" pitchFamily="18" charset="0"/>
                          </a:rPr>
                          <m:t>+1</m:t>
                        </m:r>
                      </m:sub>
                    </m:sSub>
                  </m:oMath>
                </a14:m>
                <a:r>
                  <a:rPr lang="zh-CN" altLang="en-US" sz="2800" dirty="0"/>
                  <a:t>。</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i="1">
                            <a:latin typeface="Cambria Math" panose="02040503050406030204" pitchFamily="18" charset="0"/>
                          </a:rPr>
                          <m:t>+1</m:t>
                        </m:r>
                      </m:sub>
                    </m:sSub>
                  </m:oMath>
                </a14:m>
                <a:r>
                  <a:rPr lang="zh-CN" altLang="en-US" sz="2800" dirty="0"/>
                  <a:t>代替</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重复执行步骤②，</a:t>
                </a:r>
                <a:r>
                  <a:rPr lang="zh-CN" altLang="en-US" sz="2800" dirty="0">
                    <a:highlight>
                      <a:srgbClr val="000080"/>
                    </a:highlight>
                  </a:rPr>
                  <a:t>直到参数收敛</a:t>
                </a:r>
                <a:r>
                  <a:rPr lang="zh-CN" altLang="en-US" sz="2800" dirty="0"/>
                  <a:t>。</a:t>
                </a:r>
                <a:endParaRPr lang="en-US" altLang="zh-CN" sz="2800" dirty="0"/>
              </a:p>
            </p:txBody>
          </p:sp>
        </mc:Choice>
        <mc:Fallback xmlns="">
          <p:sp>
            <p:nvSpPr>
              <p:cNvPr id="3" name="内容占位符 2">
                <a:extLst>
                  <a:ext uri="{FF2B5EF4-FFF2-40B4-BE49-F238E27FC236}">
                    <a16:creationId xmlns:a16="http://schemas.microsoft.com/office/drawing/2014/main" id="{2838CD44-135A-48F4-8303-80737E2956E6}"/>
                  </a:ext>
                </a:extLst>
              </p:cNvPr>
              <p:cNvSpPr>
                <a:spLocks noGrp="1" noRot="1" noChangeAspect="1" noMove="1" noResize="1" noEditPoints="1" noAdjustHandles="1" noChangeArrowheads="1" noChangeShapeType="1" noTextEdit="1"/>
              </p:cNvSpPr>
              <p:nvPr>
                <p:ph idx="1"/>
              </p:nvPr>
            </p:nvSpPr>
            <p:spPr>
              <a:xfrm>
                <a:off x="421533" y="2336872"/>
                <a:ext cx="10013004" cy="3992591"/>
              </a:xfrm>
              <a:blipFill>
                <a:blip r:embed="rId2"/>
                <a:stretch>
                  <a:fillRect l="-913" t="-2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1584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711D1-9559-45B7-92FD-28A3CE78EAEE}"/>
              </a:ext>
            </a:extLst>
          </p:cNvPr>
          <p:cNvSpPr>
            <a:spLocks noGrp="1"/>
          </p:cNvSpPr>
          <p:nvPr>
            <p:ph type="title"/>
          </p:nvPr>
        </p:nvSpPr>
        <p:spPr/>
        <p:txBody>
          <a:bodyPr/>
          <a:lstStyle/>
          <a:p>
            <a:r>
              <a:rPr lang="en-US" altLang="zh-CN" dirty="0"/>
              <a:t>EM</a:t>
            </a:r>
            <a:r>
              <a:rPr lang="zh-CN" altLang="en-US" dirty="0"/>
              <a:t>算法 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B37F43-D2E1-49E5-8761-C2BD6DBD6FBC}"/>
                  </a:ext>
                </a:extLst>
              </p:cNvPr>
              <p:cNvSpPr>
                <a:spLocks noGrp="1"/>
              </p:cNvSpPr>
              <p:nvPr>
                <p:ph idx="1"/>
              </p:nvPr>
            </p:nvSpPr>
            <p:spPr>
              <a:xfrm>
                <a:off x="680321" y="2336873"/>
                <a:ext cx="6738641" cy="3599316"/>
              </a:xfrm>
              <a:solidFill>
                <a:schemeClr val="bg2"/>
              </a:solidFill>
            </p:spPr>
            <p:txBody>
              <a:bodyPr/>
              <a:lstStyle/>
              <a:p>
                <a:pPr marL="0" indent="0">
                  <a:buNone/>
                </a:pPr>
                <a:r>
                  <a:rPr lang="zh-CN" altLang="en-US" dirty="0"/>
                  <a:t>有两枚硬币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en-US" altLang="zh-CN" dirty="0"/>
                  <a:t> </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pPr marL="0" indent="0">
                  <a:buNone/>
                </a:pPr>
                <a:endParaRPr lang="en-US" altLang="zh-CN" dirty="0"/>
              </a:p>
              <a:p>
                <a:r>
                  <a:rPr lang="zh-CN" altLang="en-US" dirty="0"/>
                  <a:t>每一步选择一枚硬币投掷</a:t>
                </a:r>
                <a:r>
                  <a:rPr lang="en-US" altLang="zh-CN" dirty="0"/>
                  <a:t>3</a:t>
                </a:r>
                <a:r>
                  <a:rPr lang="zh-CN" altLang="en-US" dirty="0"/>
                  <a:t>次</a:t>
                </a:r>
                <a:endParaRPr lang="en-US" altLang="zh-CN" dirty="0"/>
              </a:p>
              <a:p>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oMath>
                </a14:m>
                <a:r>
                  <a:rPr lang="zh-CN" altLang="en-US" dirty="0"/>
                  <a:t>的概率为：</a:t>
                </a:r>
                <a:r>
                  <a:rPr lang="en-US" altLang="zh-CN" sz="2400" dirty="0"/>
                  <a:t> </a:t>
                </a:r>
                <a14:m>
                  <m:oMath xmlns:m="http://schemas.openxmlformats.org/officeDocument/2006/math">
                    <m:r>
                      <m:rPr>
                        <m:sty m:val="p"/>
                      </m:rPr>
                      <a:rPr lang="en-US" altLang="zh-CN" i="1" dirty="0">
                        <a:latin typeface="Cambria Math" panose="02040503050406030204" pitchFamily="18" charset="0"/>
                      </a:rPr>
                      <m:t>λ</m:t>
                    </m:r>
                  </m:oMath>
                </a14:m>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的概率为：</a:t>
                </a:r>
                <a:r>
                  <a:rPr lang="en-US" altLang="zh-CN" dirty="0"/>
                  <a:t> </a:t>
                </a:r>
                <a14:m>
                  <m:oMath xmlns:m="http://schemas.openxmlformats.org/officeDocument/2006/math">
                    <m:r>
                      <a:rPr lang="en-US" altLang="zh-CN" b="0" i="0" dirty="0" smtClean="0">
                        <a:latin typeface="Cambria Math" panose="02040503050406030204" pitchFamily="18" charset="0"/>
                      </a:rPr>
                      <m:t>1−</m:t>
                    </m:r>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endParaRPr lang="en-US" altLang="zh-CN" dirty="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r>
                  <a:rPr lang="en-US" altLang="zh-CN" dirty="0"/>
                  <a:t>H</a:t>
                </a:r>
                <a:r>
                  <a:rPr lang="zh-CN" altLang="en-US" dirty="0"/>
                  <a:t>代表正面（</a:t>
                </a:r>
                <a:r>
                  <a:rPr lang="en-US" altLang="zh-CN" dirty="0"/>
                  <a:t>Head</a:t>
                </a:r>
                <a:r>
                  <a:rPr lang="zh-CN" altLang="en-US" dirty="0"/>
                  <a:t>），</a:t>
                </a:r>
                <a:r>
                  <a:rPr lang="en-US" altLang="zh-CN" dirty="0"/>
                  <a:t>T</a:t>
                </a:r>
                <a:r>
                  <a:rPr lang="zh-CN" altLang="en-US" dirty="0"/>
                  <a:t>代表背面（</a:t>
                </a:r>
                <a:r>
                  <a:rPr lang="en-US" altLang="zh-CN" dirty="0"/>
                  <a:t>Tail</a:t>
                </a:r>
                <a:r>
                  <a:rPr lang="zh-CN" altLang="en-US" dirty="0"/>
                  <a:t>）</a:t>
                </a:r>
                <a:endParaRPr lang="en-US" altLang="zh-CN" dirty="0"/>
              </a:p>
              <a:p>
                <a:r>
                  <a:rPr lang="zh-CN" altLang="en-US" dirty="0"/>
                  <a:t>待估计模型参数：</a:t>
                </a:r>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6B37F43-D2E1-49E5-8761-C2BD6DBD6FBC}"/>
                  </a:ext>
                </a:extLst>
              </p:cNvPr>
              <p:cNvSpPr>
                <a:spLocks noGrp="1" noRot="1" noChangeAspect="1" noMove="1" noResize="1" noEditPoints="1" noAdjustHandles="1" noChangeArrowheads="1" noChangeShapeType="1" noTextEdit="1"/>
              </p:cNvSpPr>
              <p:nvPr>
                <p:ph idx="1"/>
              </p:nvPr>
            </p:nvSpPr>
            <p:spPr>
              <a:xfrm>
                <a:off x="680321" y="2336873"/>
                <a:ext cx="6738641" cy="3599316"/>
              </a:xfrm>
              <a:blipFill>
                <a:blip r:embed="rId2"/>
                <a:stretch>
                  <a:fillRect l="-1448"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1386464734"/>
                      </a:ext>
                    </a:extLst>
                  </a:tr>
                </a:tbl>
              </a:graphicData>
            </a:graphic>
          </p:graphicFrame>
        </mc:Choice>
        <mc:Fallback xmlns="">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36576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106557" r="-2899" b="-322951"/>
                          </a:stretch>
                        </a:blipFill>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206557" r="-2899" b="-222951"/>
                          </a:stretch>
                        </a:blipFill>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306557" r="-2899" b="-122951"/>
                          </a:stretch>
                        </a:blipFill>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406557" r="-2899" b="-22951"/>
                          </a:stretch>
                        </a:blipFill>
                      </a:tcPr>
                    </a:tc>
                    <a:extLst>
                      <a:ext uri="{0D108BD9-81ED-4DB2-BD59-A6C34878D82A}">
                        <a16:rowId xmlns:a16="http://schemas.microsoft.com/office/drawing/2014/main" val="1386464734"/>
                      </a:ext>
                    </a:extLst>
                  </a:tr>
                </a:tbl>
              </a:graphicData>
            </a:graphic>
          </p:graphicFrame>
        </mc:Fallback>
      </mc:AlternateContent>
      <p:sp>
        <p:nvSpPr>
          <p:cNvPr id="4" name="文本框 3">
            <a:extLst>
              <a:ext uri="{FF2B5EF4-FFF2-40B4-BE49-F238E27FC236}">
                <a16:creationId xmlns:a16="http://schemas.microsoft.com/office/drawing/2014/main" id="{0969DF82-481A-461B-8A56-03AB1971B0B1}"/>
              </a:ext>
            </a:extLst>
          </p:cNvPr>
          <p:cNvSpPr txBox="1"/>
          <p:nvPr/>
        </p:nvSpPr>
        <p:spPr>
          <a:xfrm>
            <a:off x="765243" y="6420255"/>
            <a:ext cx="1120820" cy="369332"/>
          </a:xfrm>
          <a:prstGeom prst="rect">
            <a:avLst/>
          </a:prstGeom>
          <a:noFill/>
        </p:spPr>
        <p:txBody>
          <a:bodyPr wrap="none" rtlCol="0">
            <a:spAutoFit/>
          </a:bodyPr>
          <a:lstStyle/>
          <a:p>
            <a:r>
              <a:rPr lang="zh-CN" altLang="en-US" dirty="0"/>
              <a:t>教材</a:t>
            </a:r>
            <a:r>
              <a:rPr lang="en-US" altLang="zh-CN" dirty="0"/>
              <a:t>63</a:t>
            </a:r>
            <a:r>
              <a:rPr lang="zh-CN" altLang="en-US" dirty="0"/>
              <a:t>页</a:t>
            </a:r>
          </a:p>
        </p:txBody>
      </p:sp>
    </p:spTree>
    <p:extLst>
      <p:ext uri="{BB962C8B-B14F-4D97-AF65-F5344CB8AC3E}">
        <p14:creationId xmlns:p14="http://schemas.microsoft.com/office/powerpoint/2010/main" val="114454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4430604"/>
            <a:ext cx="9663424" cy="1854741"/>
          </a:xfrm>
          <a:solidFill>
            <a:schemeClr val="accent1">
              <a:lumMod val="50000"/>
            </a:schemeClr>
          </a:solidFill>
        </p:spPr>
        <p:txBody>
          <a:bodyPr>
            <a:normAutofit/>
          </a:bodyPr>
          <a:lstStyle/>
          <a:p>
            <a:pPr marL="0" indent="0">
              <a:buNone/>
            </a:pPr>
            <a:r>
              <a:rPr lang="zh-CN" altLang="en-US" sz="3200" b="1" dirty="0">
                <a:solidFill>
                  <a:srgbClr val="FFFF00"/>
                </a:solidFill>
                <a:highlight>
                  <a:srgbClr val="008000"/>
                </a:highlight>
              </a:rPr>
              <a:t>马尔科夫假设：</a:t>
            </a:r>
            <a:endParaRPr lang="en-US" altLang="zh-CN" sz="3200" b="1" dirty="0">
              <a:solidFill>
                <a:srgbClr val="FFFF00"/>
              </a:solidFill>
              <a:highlight>
                <a:srgbClr val="008000"/>
              </a:highlight>
            </a:endParaRPr>
          </a:p>
          <a:p>
            <a:pPr marL="0" indent="0">
              <a:buNone/>
            </a:pPr>
            <a:r>
              <a:rPr lang="zh-CN" altLang="en-US" dirty="0"/>
              <a:t>明天天气只依赖于今天天气，和昨天天气没有任何关系。</a:t>
            </a:r>
            <a:endParaRPr lang="en-US" altLang="zh-CN" dirty="0"/>
          </a:p>
          <a:p>
            <a:pPr marL="457200" indent="-457200">
              <a:buFont typeface="+mj-lt"/>
              <a:buAutoNum type="arabicPeriod"/>
            </a:pPr>
            <a:r>
              <a:rPr lang="zh-CN" altLang="en-US" sz="1800" dirty="0"/>
              <a:t>这个假设可以大大的简化问题。</a:t>
            </a:r>
            <a:endParaRPr lang="en-US" altLang="zh-CN" sz="1800" dirty="0"/>
          </a:p>
          <a:p>
            <a:pPr marL="457200" indent="-457200">
              <a:buFont typeface="+mj-lt"/>
              <a:buAutoNum type="arabicPeriod"/>
            </a:pPr>
            <a:r>
              <a:rPr lang="zh-CN" altLang="en-US" sz="1800" dirty="0"/>
              <a:t>这个假设可能是一个糟糕的假设，因为很多重要的信息都丢失了。</a:t>
            </a:r>
            <a:endParaRPr lang="en-US" altLang="zh-CN" sz="1800" dirty="0"/>
          </a:p>
        </p:txBody>
      </p:sp>
      <p:sp>
        <p:nvSpPr>
          <p:cNvPr id="5" name="文本框 4">
            <a:extLst>
              <a:ext uri="{FF2B5EF4-FFF2-40B4-BE49-F238E27FC236}">
                <a16:creationId xmlns:a16="http://schemas.microsoft.com/office/drawing/2014/main" id="{2BC8A29B-B623-42FB-B067-20FB29533150}"/>
              </a:ext>
            </a:extLst>
          </p:cNvPr>
          <p:cNvSpPr txBox="1"/>
          <p:nvPr/>
        </p:nvSpPr>
        <p:spPr>
          <a:xfrm>
            <a:off x="336610" y="2412751"/>
            <a:ext cx="9663424" cy="1477328"/>
          </a:xfrm>
          <a:prstGeom prst="rect">
            <a:avLst/>
          </a:prstGeom>
          <a:solidFill>
            <a:schemeClr val="bg2"/>
          </a:solidFill>
        </p:spPr>
        <p:txBody>
          <a:bodyPr wrap="square">
            <a:spAutoFit/>
          </a:bodyPr>
          <a:lstStyle/>
          <a:p>
            <a:pPr marL="0" indent="0">
              <a:buNone/>
            </a:pPr>
            <a:r>
              <a:rPr lang="zh-CN" altLang="en-US" sz="1800" dirty="0"/>
              <a:t>本周天气：</a:t>
            </a:r>
            <a:endParaRPr lang="en-US" altLang="zh-CN" sz="1800" dirty="0"/>
          </a:p>
          <a:p>
            <a:pPr marL="0" indent="0">
              <a:buNone/>
            </a:pPr>
            <a:r>
              <a:rPr lang="zh-CN" altLang="en-US" sz="1800" dirty="0"/>
              <a:t>周二天气 与 周一天气相关；</a:t>
            </a:r>
            <a:endParaRPr lang="en-US" altLang="zh-CN" sz="1800" dirty="0"/>
          </a:p>
          <a:p>
            <a:pPr marL="0" indent="0">
              <a:buNone/>
            </a:pPr>
            <a:r>
              <a:rPr lang="zh-CN" altLang="en-US" sz="1800" dirty="0"/>
              <a:t>周三天气 与 周一、周二天气相关；</a:t>
            </a:r>
            <a:endParaRPr lang="en-US" altLang="zh-CN" sz="1800" dirty="0"/>
          </a:p>
          <a:p>
            <a:pPr marL="0" indent="0">
              <a:buNone/>
            </a:pPr>
            <a:r>
              <a:rPr lang="en-US" altLang="zh-CN" sz="1800" dirty="0"/>
              <a:t>……</a:t>
            </a:r>
          </a:p>
          <a:p>
            <a:pPr marL="0" indent="0">
              <a:buNone/>
            </a:pPr>
            <a:r>
              <a:rPr lang="zh-CN" altLang="en-US" sz="1800" dirty="0"/>
              <a:t>周日天气 与 周一、周二、周三、周四、周五、周六天气相关。</a:t>
            </a:r>
            <a:endParaRPr lang="en-US" altLang="zh-CN" sz="1800" dirty="0"/>
          </a:p>
        </p:txBody>
      </p:sp>
    </p:spTree>
    <p:extLst>
      <p:ext uri="{BB962C8B-B14F-4D97-AF65-F5344CB8AC3E}">
        <p14:creationId xmlns:p14="http://schemas.microsoft.com/office/powerpoint/2010/main" val="3782853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40A4E7D-AEF7-476D-8F54-EA7ABFBE7AFD}"/>
                  </a:ext>
                </a:extLst>
              </p:cNvPr>
              <p:cNvSpPr>
                <a:spLocks noGrp="1"/>
              </p:cNvSpPr>
              <p:nvPr>
                <p:ph type="title"/>
              </p:nvPr>
            </p:nvSpPr>
            <p:spPr/>
            <p:txBody>
              <a:bodyPr/>
              <a:lstStyle/>
              <a:p>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p>
            </p:txBody>
          </p:sp>
        </mc:Choice>
        <mc:Fallback xmlns="">
          <p:sp>
            <p:nvSpPr>
              <p:cNvPr id="2" name="标题 1">
                <a:extLst>
                  <a:ext uri="{FF2B5EF4-FFF2-40B4-BE49-F238E27FC236}">
                    <a16:creationId xmlns:a16="http://schemas.microsoft.com/office/drawing/2014/main" id="{940A4E7D-AEF7-476D-8F54-EA7ABFBE7AF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BD4555-0866-415A-812A-D6BF32187978}"/>
                  </a:ext>
                </a:extLst>
              </p:cNvPr>
              <p:cNvSpPr>
                <a:spLocks noGrp="1"/>
              </p:cNvSpPr>
              <p:nvPr>
                <p:ph idx="1"/>
              </p:nvPr>
            </p:nvSpPr>
            <p:spPr>
              <a:xfrm>
                <a:off x="680322" y="2336873"/>
                <a:ext cx="10830742" cy="3599316"/>
              </a:xfrm>
              <a:solidFill>
                <a:schemeClr val="bg2"/>
              </a:solidFill>
            </p:spPr>
            <p:txBody>
              <a:bodyPr/>
              <a:lstStyle/>
              <a:p>
                <a:pPr marL="0" indent="0">
                  <a:buNone/>
                </a:pPr>
                <a:r>
                  <a:rPr lang="zh-CN" altLang="en-US" dirty="0"/>
                  <a:t>① 随机给模型参数赋值：</a:t>
                </a:r>
                <a:r>
                  <a:rPr lang="en-US" altLang="zh-CN" sz="2400" dirty="0"/>
                  <a:t> </a:t>
                </a:r>
                <a14:m>
                  <m:oMath xmlns:m="http://schemas.openxmlformats.org/officeDocument/2006/math">
                    <m:sSub>
                      <m:sSubPr>
                        <m:ctrlPr>
                          <a:rPr lang="en-US" altLang="zh-CN" sz="2400" i="1" smtClean="0">
                            <a:solidFill>
                              <a:srgbClr val="002060"/>
                            </a:solidFill>
                            <a:latin typeface="Cambria Math" panose="02040503050406030204" pitchFamily="18" charset="0"/>
                          </a:rPr>
                        </m:ctrlPr>
                      </m:sSubPr>
                      <m:e>
                        <m:r>
                          <a:rPr lang="zh-CN" altLang="en-US" i="1">
                            <a:solidFill>
                              <a:srgbClr val="002060"/>
                            </a:solidFill>
                            <a:latin typeface="Cambria Math" panose="02040503050406030204" pitchFamily="18" charset="0"/>
                          </a:rPr>
                          <m:t>𝛩</m:t>
                        </m:r>
                      </m:e>
                      <m:sub>
                        <m:r>
                          <a:rPr lang="en-US" altLang="zh-CN" sz="2400" b="0" i="1" smtClean="0">
                            <a:solidFill>
                              <a:srgbClr val="002060"/>
                            </a:solidFill>
                            <a:latin typeface="Cambria Math" panose="02040503050406030204" pitchFamily="18" charset="0"/>
                          </a:rPr>
                          <m:t>0</m:t>
                        </m:r>
                      </m:sub>
                    </m:sSub>
                    <m:r>
                      <a:rPr lang="en-US" altLang="zh-CN"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0.3, 0.3, 0.6</m:t>
                    </m:r>
                    <m:r>
                      <a:rPr lang="zh-CN" altLang="en-US" i="1">
                        <a:solidFill>
                          <a:srgbClr val="002060"/>
                        </a:solidFill>
                        <a:latin typeface="Cambria Math" panose="02040503050406030204" pitchFamily="18" charset="0"/>
                      </a:rPr>
                      <m:t>）</m:t>
                    </m:r>
                  </m:oMath>
                </a14:m>
                <a:endParaRPr lang="en-US" altLang="zh-CN" dirty="0">
                  <a:solidFill>
                    <a:srgbClr val="002060"/>
                  </a:solidFill>
                </a:endParaRPr>
              </a:p>
              <a:p>
                <a:pPr marL="0" indent="0">
                  <a:buNone/>
                </a:pPr>
                <a:r>
                  <a:rPr lang="zh-CN" altLang="en-US" dirty="0"/>
                  <a:t>②</a:t>
                </a:r>
                <a:r>
                  <a:rPr lang="zh-CN" altLang="en-US" sz="2400" dirty="0"/>
                  <a:t>根据</a:t>
                </a:r>
                <a14:m>
                  <m:oMath xmlns:m="http://schemas.openxmlformats.org/officeDocument/2006/math">
                    <m:sSub>
                      <m:sSubPr>
                        <m:ctrlPr>
                          <a:rPr lang="en-US" altLang="zh-CN" sz="2400" i="1" smtClean="0">
                            <a:latin typeface="Cambria Math" panose="02040503050406030204" pitchFamily="18" charset="0"/>
                          </a:rPr>
                        </m:ctrlPr>
                      </m:sSubPr>
                      <m:e>
                        <m:r>
                          <a:rPr lang="zh-CN" altLang="en-US" i="1">
                            <a:latin typeface="Cambria Math" panose="02040503050406030204" pitchFamily="18" charset="0"/>
                          </a:rPr>
                          <m:t>𝛩</m:t>
                        </m:r>
                      </m:e>
                      <m:sub>
                        <m:r>
                          <m:rPr>
                            <m:sty m:val="p"/>
                          </m:rPr>
                          <a:rPr lang="en-US" altLang="zh-CN" sz="2400" i="1">
                            <a:latin typeface="Cambria Math" panose="02040503050406030204" pitchFamily="18" charset="0"/>
                          </a:rPr>
                          <m:t>t</m:t>
                        </m:r>
                      </m:sub>
                    </m:sSub>
                  </m:oMath>
                </a14:m>
                <a:r>
                  <a:rPr lang="zh-CN" altLang="en-US" sz="2400" dirty="0"/>
                  <a:t>得到模型中隐变量取各个状态的期望值。</a:t>
                </a:r>
                <a:endParaRPr lang="en-US" altLang="zh-CN" sz="24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25BD4555-0866-415A-812A-D6BF32187978}"/>
                  </a:ext>
                </a:extLst>
              </p:cNvPr>
              <p:cNvSpPr>
                <a:spLocks noGrp="1" noRot="1" noChangeAspect="1" noMove="1" noResize="1" noEditPoints="1" noAdjustHandles="1" noChangeArrowheads="1" noChangeShapeType="1" noTextEdit="1"/>
              </p:cNvSpPr>
              <p:nvPr>
                <p:ph idx="1"/>
              </p:nvPr>
            </p:nvSpPr>
            <p:spPr>
              <a:xfrm>
                <a:off x="680322" y="2336873"/>
                <a:ext cx="10830742" cy="3599316"/>
              </a:xfrm>
              <a:blipFill>
                <a:blip r:embed="rId3"/>
                <a:stretch>
                  <a:fillRect l="-901"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F2BD32B-57A5-4444-8EB9-9F4555C9C5B1}"/>
                  </a:ext>
                </a:extLst>
              </p:cNvPr>
              <p:cNvSpPr txBox="1"/>
              <p:nvPr/>
            </p:nvSpPr>
            <p:spPr>
              <a:xfrm>
                <a:off x="1138135" y="3322068"/>
                <a:ext cx="10509116" cy="445443"/>
              </a:xfrm>
              <a:prstGeom prst="rect">
                <a:avLst/>
              </a:prstGeom>
              <a:noFill/>
            </p:spPr>
            <p:txBody>
              <a:bodyPr wrap="square" lIns="0" tIns="0" rIns="0" bIns="0" rtlCol="0">
                <a:spAutoFit/>
              </a:bodyPr>
              <a:lstStyle/>
              <a:p>
                <a14:m>
                  <m:oMath xmlns:m="http://schemas.openxmlformats.org/officeDocument/2006/math">
                    <m:sSub>
                      <m:sSubPr>
                        <m:ctrlPr>
                          <a:rPr lang="zh-CN" altLang="en-US" b="1" i="1" smtClean="0">
                            <a:solidFill>
                              <a:schemeClr val="accent2">
                                <a:lumMod val="75000"/>
                              </a:schemeClr>
                            </a:solidFill>
                            <a:latin typeface="Cambria Math" panose="02040503050406030204" pitchFamily="18" charset="0"/>
                          </a:rPr>
                        </m:ctrlPr>
                      </m:sSubPr>
                      <m:e>
                        <m:acc>
                          <m:accPr>
                            <m:chr m:val="̃"/>
                            <m:ctrlPr>
                              <a:rPr lang="zh-CN" altLang="en-US" b="1" i="1">
                                <a:solidFill>
                                  <a:schemeClr val="accent2">
                                    <a:lumMod val="75000"/>
                                  </a:schemeClr>
                                </a:solidFill>
                                <a:latin typeface="Cambria Math" panose="02040503050406030204" pitchFamily="18" charset="0"/>
                              </a:rPr>
                            </m:ctrlPr>
                          </m:accPr>
                          <m:e>
                            <m:r>
                              <a:rPr lang="zh-CN" altLang="en-US" b="1" i="1">
                                <a:solidFill>
                                  <a:schemeClr val="accent2">
                                    <a:lumMod val="75000"/>
                                  </a:schemeClr>
                                </a:solidFill>
                                <a:latin typeface="Cambria Math" panose="02040503050406030204" pitchFamily="18" charset="0"/>
                              </a:rPr>
                              <m:t>𝑷</m:t>
                            </m:r>
                          </m:e>
                        </m:acc>
                      </m:e>
                      <m:sub>
                        <m:r>
                          <a:rPr lang="zh-CN" altLang="en-US" b="1" i="1">
                            <a:solidFill>
                              <a:schemeClr val="accent2">
                                <a:lumMod val="75000"/>
                              </a:schemeClr>
                            </a:solidFill>
                            <a:latin typeface="Cambria Math" panose="02040503050406030204" pitchFamily="18" charset="0"/>
                          </a:rPr>
                          <m:t>𝟏</m:t>
                        </m:r>
                      </m:sub>
                    </m:sSub>
                    <m:r>
                      <a:rPr lang="zh-CN" altLang="en-US" b="1" i="1">
                        <a:solidFill>
                          <a:schemeClr val="accent2">
                            <a:lumMod val="75000"/>
                          </a:schemeClr>
                        </a:solidFill>
                        <a:latin typeface="Cambria Math" panose="02040503050406030204" pitchFamily="18" charset="0"/>
                      </a:rPr>
                      <m:t>=</m:t>
                    </m:r>
                    <m:f>
                      <m:fPr>
                        <m:ctrlPr>
                          <a:rPr lang="zh-CN" altLang="en-US" b="1" i="1">
                            <a:solidFill>
                              <a:schemeClr val="accent2">
                                <a:lumMod val="75000"/>
                              </a:schemeClr>
                            </a:solidFill>
                            <a:latin typeface="Cambria Math" panose="02040503050406030204" pitchFamily="18" charset="0"/>
                          </a:rPr>
                        </m:ctrlPr>
                      </m:fPr>
                      <m:num>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0" smtClean="0">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e>
                        </m:d>
                      </m:num>
                      <m:den>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e>
                            </m:d>
                          </m:e>
                        </m:d>
                      </m:den>
                    </m:f>
                  </m:oMath>
                </a14:m>
                <a:r>
                  <a:rPr lang="zh-CN" altLang="en-US" b="1" i="1" dirty="0">
                    <a:solidFill>
                      <a:schemeClr val="accent2">
                        <a:lumMod val="75000"/>
                      </a:schemeClr>
                    </a:solidFill>
                    <a:latin typeface="Cambria Math" panose="02040503050406030204" pitchFamily="18" charset="0"/>
                  </a:rPr>
                  <a:t> </a:t>
                </a:r>
                <a:r>
                  <a:rPr lang="en-US" altLang="zh-CN" b="1" dirty="0">
                    <a:solidFill>
                      <a:schemeClr val="accent2">
                        <a:lumMod val="75000"/>
                      </a:schemeClr>
                    </a:solidFill>
                    <a:latin typeface="Cambria Math" panose="02040503050406030204" pitchFamily="18" charset="0"/>
                  </a:rPr>
                  <a:t>= </a:t>
                </a:r>
                <a14:m>
                  <m:oMath xmlns:m="http://schemas.openxmlformats.org/officeDocument/2006/math">
                    <m:f>
                      <m:fPr>
                        <m:ctrlPr>
                          <a:rPr lang="zh-CN" altLang="en-US" b="1" i="1">
                            <a:solidFill>
                              <a:schemeClr val="accent2">
                                <a:lumMod val="75000"/>
                              </a:schemeClr>
                            </a:solidFill>
                            <a:latin typeface="Cambria Math" panose="02040503050406030204" pitchFamily="18" charset="0"/>
                          </a:rPr>
                        </m:ctrlPr>
                      </m:fPr>
                      <m:num>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r>
                          <a:rPr lang="en-US" altLang="zh-CN" b="1" i="1">
                            <a:solidFill>
                              <a:schemeClr val="accent2">
                                <a:lumMod val="75000"/>
                              </a:schemeClr>
                            </a:solidFill>
                            <a:latin typeface="Cambria Math" panose="02040503050406030204" pitchFamily="18" charset="0"/>
                          </a:rPr>
                          <m:t>×</m:t>
                        </m:r>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e>
                        </m:d>
                      </m:num>
                      <m:den>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e>
                            </m:d>
                          </m:e>
                        </m:d>
                      </m:den>
                    </m:f>
                    <m:r>
                      <m:rPr>
                        <m:nor/>
                      </m:rPr>
                      <a:rPr lang="en-US" altLang="zh-CN" b="1" dirty="0">
                        <a:solidFill>
                          <a:schemeClr val="accent2">
                            <a:lumMod val="75000"/>
                          </a:schemeClr>
                        </a:solidFill>
                        <a:latin typeface="Cambria Math" panose="02040503050406030204" pitchFamily="18" charset="0"/>
                      </a:rPr>
                      <m:t>= </m:t>
                    </m:r>
                    <m:f>
                      <m:fPr>
                        <m:ctrlPr>
                          <a:rPr lang="zh-CN" altLang="en-US" b="1" i="1">
                            <a:solidFill>
                              <a:schemeClr val="accent2">
                                <a:lumMod val="75000"/>
                              </a:schemeClr>
                            </a:solidFill>
                            <a:latin typeface="Cambria Math" panose="02040503050406030204" pitchFamily="18" charset="0"/>
                          </a:rPr>
                        </m:ctrlPr>
                      </m:fPr>
                      <m:num>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r>
                          <a:rPr lang="en-US" altLang="zh-CN" b="1" i="1">
                            <a:solidFill>
                              <a:schemeClr val="accent2">
                                <a:lumMod val="75000"/>
                              </a:schemeClr>
                            </a:solidFill>
                            <a:latin typeface="Cambria Math" panose="02040503050406030204" pitchFamily="18" charset="0"/>
                          </a:rPr>
                          <m:t>×</m:t>
                        </m:r>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e>
                        </m:d>
                      </m:num>
                      <m:den>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1" smtClean="0">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e>
                        </m:d>
                        <m:r>
                          <a:rPr lang="en-US" altLang="zh-CN" b="1" i="1" smtClean="0">
                            <a:solidFill>
                              <a:schemeClr val="accent2">
                                <a:lumMod val="75000"/>
                              </a:schemeClr>
                            </a:solidFill>
                            <a:latin typeface="Cambria Math" panose="02040503050406030204" pitchFamily="18" charset="0"/>
                          </a:rPr>
                          <m:t>+</m:t>
                        </m:r>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1" smtClean="0">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smtClean="0">
                                        <a:solidFill>
                                          <a:schemeClr val="accent2">
                                            <a:lumMod val="75000"/>
                                          </a:schemeClr>
                                        </a:solidFill>
                                        <a:latin typeface="Cambria Math" panose="02040503050406030204" pitchFamily="18" charset="0"/>
                                      </a:rPr>
                                      <m:t>𝟐</m:t>
                                    </m:r>
                                  </m:sub>
                                </m:sSub>
                              </m:e>
                            </m:d>
                          </m:e>
                        </m:d>
                      </m:den>
                    </m:f>
                  </m:oMath>
                </a14:m>
                <a:r>
                  <a:rPr lang="en-US" altLang="zh-CN" b="1" dirty="0">
                    <a:solidFill>
                      <a:schemeClr val="accent2">
                        <a:lumMod val="75000"/>
                      </a:schemeClr>
                    </a:solidFill>
                  </a:rPr>
                  <a:t> </a:t>
                </a:r>
                <a14:m>
                  <m:oMath xmlns:m="http://schemas.openxmlformats.org/officeDocument/2006/math">
                    <m:r>
                      <m:rPr>
                        <m:nor/>
                      </m:rPr>
                      <a:rPr lang="en-US" altLang="zh-CN" b="1" dirty="0">
                        <a:solidFill>
                          <a:schemeClr val="accent2">
                            <a:lumMod val="75000"/>
                          </a:schemeClr>
                        </a:solidFill>
                        <a:latin typeface="Cambria Math" panose="02040503050406030204" pitchFamily="18" charset="0"/>
                      </a:rPr>
                      <m:t>= </m:t>
                    </m:r>
                    <m:f>
                      <m:fPr>
                        <m:ctrlPr>
                          <a:rPr lang="zh-CN" altLang="en-US" b="1" i="1">
                            <a:solidFill>
                              <a:schemeClr val="accent2">
                                <a:lumMod val="75000"/>
                              </a:schemeClr>
                            </a:solidFill>
                            <a:latin typeface="Cambria Math" panose="02040503050406030204" pitchFamily="18" charset="0"/>
                          </a:rPr>
                        </m:ctrlPr>
                      </m:fPr>
                      <m:num>
                        <m:r>
                          <a:rPr lang="en-US" altLang="zh-CN" b="1" i="1">
                            <a:solidFill>
                              <a:schemeClr val="accent2">
                                <a:lumMod val="75000"/>
                              </a:schemeClr>
                            </a:solidFill>
                            <a:latin typeface="Cambria Math" panose="02040503050406030204" pitchFamily="18" charset="0"/>
                          </a:rPr>
                          <m:t>𝝀</m:t>
                        </m:r>
                        <m:r>
                          <a:rPr lang="en-US" altLang="zh-CN" b="1" i="1" smtClean="0">
                            <a:solidFill>
                              <a:schemeClr val="accent2">
                                <a:lumMod val="75000"/>
                              </a:schemeClr>
                            </a:solidFill>
                            <a:latin typeface="Cambria Math" panose="02040503050406030204" pitchFamily="18" charset="0"/>
                          </a:rPr>
                          <m:t> </m:t>
                        </m:r>
                        <m:r>
                          <a:rPr lang="en-US" altLang="zh-CN" b="1" i="1">
                            <a:solidFill>
                              <a:schemeClr val="accent2">
                                <a:lumMod val="75000"/>
                              </a:schemeClr>
                            </a:solidFill>
                            <a:latin typeface="Cambria Math" panose="02040503050406030204" pitchFamily="18" charset="0"/>
                          </a:rPr>
                          <m:t>×</m:t>
                        </m:r>
                        <m:r>
                          <a:rPr lang="en-US" altLang="zh-CN" b="1" i="1" smtClean="0">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smtClean="0">
                            <a:solidFill>
                              <a:schemeClr val="accent2">
                                <a:lumMod val="75000"/>
                              </a:schemeClr>
                            </a:solidFill>
                            <a:latin typeface="Cambria Math" panose="02040503050406030204" pitchFamily="18" charset="0"/>
                          </a:rPr>
                          <m:t>)</m:t>
                        </m:r>
                        <m:r>
                          <a:rPr lang="zh-CN" altLang="en-US" b="1" i="1" smtClean="0">
                            <a:solidFill>
                              <a:schemeClr val="accent2">
                                <a:lumMod val="75000"/>
                              </a:schemeClr>
                            </a:solidFill>
                            <a:latin typeface="Cambria Math" panose="02040503050406030204" pitchFamily="18" charset="0"/>
                          </a:rPr>
                          <m:t> </m:t>
                        </m:r>
                      </m:num>
                      <m:den>
                        <m:r>
                          <a:rPr lang="en-US" altLang="zh-CN" b="1" i="1">
                            <a:solidFill>
                              <a:schemeClr val="accent2">
                                <a:lumMod val="75000"/>
                              </a:schemeClr>
                            </a:solidFill>
                            <a:latin typeface="Cambria Math" panose="02040503050406030204" pitchFamily="18" charset="0"/>
                          </a:rPr>
                          <m:t>𝝀</m:t>
                        </m:r>
                        <m:r>
                          <a:rPr lang="en-US" altLang="zh-CN" b="1" i="1">
                            <a:solidFill>
                              <a:schemeClr val="accent2">
                                <a:lumMod val="75000"/>
                              </a:schemeClr>
                            </a:solidFill>
                            <a:latin typeface="Cambria Math" panose="02040503050406030204" pitchFamily="18" charset="0"/>
                          </a:rPr>
                          <m:t> ×</m:t>
                        </m:r>
                        <m:d>
                          <m:dPr>
                            <m:ctrlPr>
                              <a:rPr lang="en-US" altLang="zh-CN" b="1" i="1">
                                <a:solidFill>
                                  <a:schemeClr val="accent2">
                                    <a:lumMod val="75000"/>
                                  </a:schemeClr>
                                </a:solidFill>
                                <a:latin typeface="Cambria Math" panose="02040503050406030204" pitchFamily="18" charset="0"/>
                              </a:rPr>
                            </m:ctrlPr>
                          </m:dPr>
                          <m:e>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e>
                        </m:d>
                        <m:r>
                          <a:rPr lang="en-US" altLang="zh-CN" b="1" i="1" smtClean="0">
                            <a:solidFill>
                              <a:schemeClr val="accent2">
                                <a:lumMod val="75000"/>
                              </a:schemeClr>
                            </a:solidFill>
                            <a:latin typeface="Cambria Math" panose="02040503050406030204" pitchFamily="18" charset="0"/>
                          </a:rPr>
                          <m:t> </m:t>
                        </m:r>
                        <m:r>
                          <a:rPr lang="en-US" altLang="zh-CN" b="1" i="1">
                            <a:solidFill>
                              <a:schemeClr val="accent2">
                                <a:lumMod val="75000"/>
                              </a:schemeClr>
                            </a:solidFill>
                            <a:latin typeface="Cambria Math" panose="02040503050406030204" pitchFamily="18" charset="0"/>
                          </a:rPr>
                          <m:t>+</m:t>
                        </m:r>
                        <m:r>
                          <a:rPr lang="en-US" altLang="zh-CN" b="1" i="1" smtClean="0">
                            <a:solidFill>
                              <a:schemeClr val="accent2">
                                <a:lumMod val="75000"/>
                              </a:schemeClr>
                            </a:solidFill>
                            <a:latin typeface="Cambria Math" panose="02040503050406030204" pitchFamily="18" charset="0"/>
                          </a:rPr>
                          <m:t> (</m:t>
                        </m:r>
                        <m:r>
                          <a:rPr lang="en-US" altLang="zh-CN" b="1" i="1" smtClean="0">
                            <a:solidFill>
                              <a:schemeClr val="accent2">
                                <a:lumMod val="75000"/>
                              </a:schemeClr>
                            </a:solidFill>
                            <a:latin typeface="Cambria Math" panose="02040503050406030204" pitchFamily="18" charset="0"/>
                          </a:rPr>
                          <m:t>𝟏</m:t>
                        </m:r>
                        <m:r>
                          <a:rPr lang="en-US" altLang="zh-CN" b="1" i="1" smtClean="0">
                            <a:solidFill>
                              <a:schemeClr val="accent2">
                                <a:lumMod val="75000"/>
                              </a:schemeClr>
                            </a:solidFill>
                            <a:latin typeface="Cambria Math" panose="02040503050406030204" pitchFamily="18" charset="0"/>
                          </a:rPr>
                          <m:t>−</m:t>
                        </m:r>
                        <m:r>
                          <a:rPr lang="en-US" altLang="zh-CN" b="1" i="1">
                            <a:solidFill>
                              <a:schemeClr val="accent2">
                                <a:lumMod val="75000"/>
                              </a:schemeClr>
                            </a:solidFill>
                            <a:latin typeface="Cambria Math" panose="02040503050406030204" pitchFamily="18" charset="0"/>
                          </a:rPr>
                          <m:t>𝝀</m:t>
                        </m:r>
                        <m:r>
                          <a:rPr lang="en-US" altLang="zh-CN" b="1" i="1" smtClean="0">
                            <a:solidFill>
                              <a:schemeClr val="accent2">
                                <a:lumMod val="75000"/>
                              </a:schemeClr>
                            </a:solidFill>
                            <a:latin typeface="Cambria Math" panose="02040503050406030204" pitchFamily="18" charset="0"/>
                          </a:rPr>
                          <m:t>)</m:t>
                        </m:r>
                        <m:r>
                          <a:rPr lang="en-US" altLang="zh-CN" b="1" i="1">
                            <a:solidFill>
                              <a:schemeClr val="accent2">
                                <a:lumMod val="75000"/>
                              </a:schemeClr>
                            </a:solidFill>
                            <a:latin typeface="Cambria Math" panose="02040503050406030204" pitchFamily="18" charset="0"/>
                          </a:rPr>
                          <m:t> ×(</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smtClean="0">
                                <a:solidFill>
                                  <a:schemeClr val="accent2">
                                    <a:lumMod val="75000"/>
                                  </a:schemeClr>
                                </a:solidFill>
                                <a:latin typeface="Cambria Math" panose="02040503050406030204" pitchFamily="18" charset="0"/>
                              </a:rPr>
                              <m:t>𝟐</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smtClean="0">
                                <a:solidFill>
                                  <a:schemeClr val="accent2">
                                    <a:lumMod val="75000"/>
                                  </a:schemeClr>
                                </a:solidFill>
                                <a:latin typeface="Cambria Math" panose="02040503050406030204" pitchFamily="18" charset="0"/>
                              </a:rPr>
                              <m:t>𝟐</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smtClean="0">
                                <a:solidFill>
                                  <a:schemeClr val="accent2">
                                    <a:lumMod val="75000"/>
                                  </a:schemeClr>
                                </a:solidFill>
                                <a:latin typeface="Cambria Math" panose="02040503050406030204" pitchFamily="18" charset="0"/>
                              </a:rPr>
                              <m:t>𝟐</m:t>
                            </m:r>
                          </m:sub>
                        </m:sSub>
                        <m:r>
                          <a:rPr lang="en-US" altLang="zh-CN" b="1" i="1">
                            <a:solidFill>
                              <a:schemeClr val="accent2">
                                <a:lumMod val="75000"/>
                              </a:schemeClr>
                            </a:solidFill>
                            <a:latin typeface="Cambria Math" panose="02040503050406030204" pitchFamily="18" charset="0"/>
                          </a:rPr>
                          <m:t>)</m:t>
                        </m:r>
                      </m:den>
                    </m:f>
                    <m:r>
                      <a:rPr lang="zh-CN" altLang="en-US" b="1" i="1" smtClean="0">
                        <a:solidFill>
                          <a:schemeClr val="accent2">
                            <a:lumMod val="75000"/>
                          </a:schemeClr>
                        </a:solidFill>
                        <a:latin typeface="Cambria Math" panose="02040503050406030204" pitchFamily="18" charset="0"/>
                      </a:rPr>
                      <m:t>≈</m:t>
                    </m:r>
                  </m:oMath>
                </a14:m>
                <a:r>
                  <a:rPr lang="en-US" altLang="zh-CN" b="1" i="1" dirty="0">
                    <a:solidFill>
                      <a:schemeClr val="accent2">
                        <a:lumMod val="75000"/>
                      </a:schemeClr>
                    </a:solidFill>
                    <a:latin typeface="Cambria Math" panose="02040503050406030204" pitchFamily="18" charset="0"/>
                  </a:rPr>
                  <a:t>0.0508</a:t>
                </a:r>
                <a:endParaRPr lang="zh-CN" altLang="en-US" b="1" i="1" dirty="0">
                  <a:solidFill>
                    <a:schemeClr val="accent2">
                      <a:lumMod val="75000"/>
                    </a:schemeClr>
                  </a:solidFill>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9F2BD32B-57A5-4444-8EB9-9F4555C9C5B1}"/>
                  </a:ext>
                </a:extLst>
              </p:cNvPr>
              <p:cNvSpPr txBox="1">
                <a:spLocks noRot="1" noChangeAspect="1" noMove="1" noResize="1" noEditPoints="1" noAdjustHandles="1" noChangeArrowheads="1" noChangeShapeType="1" noTextEdit="1"/>
              </p:cNvSpPr>
              <p:nvPr/>
            </p:nvSpPr>
            <p:spPr>
              <a:xfrm>
                <a:off x="1138135" y="3322068"/>
                <a:ext cx="10509116" cy="445443"/>
              </a:xfrm>
              <a:prstGeom prst="rect">
                <a:avLst/>
              </a:prstGeom>
              <a:blipFill>
                <a:blip r:embed="rId4"/>
                <a:stretch>
                  <a:fillRect l="-812" t="-2740" b="-17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11475" r="-401498" b="-1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3B28617-F0A8-4005-A867-C2F4C2389795}"/>
                  </a:ext>
                </a:extLst>
              </p:cNvPr>
              <p:cNvSpPr txBox="1"/>
              <p:nvPr/>
            </p:nvSpPr>
            <p:spPr>
              <a:xfrm>
                <a:off x="1070043" y="3841958"/>
                <a:ext cx="6096000" cy="3742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1 −</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en-US" altLang="zh-CN" i="1">
                          <a:latin typeface="Cambria Math" panose="02040503050406030204" pitchFamily="18" charset="0"/>
                        </a:rPr>
                        <m:t>=0.9492</m:t>
                      </m:r>
                    </m:oMath>
                  </m:oMathPara>
                </a14:m>
                <a:endParaRPr lang="zh-CN" altLang="en-US"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3B28617-F0A8-4005-A867-C2F4C2389795}"/>
                  </a:ext>
                </a:extLst>
              </p:cNvPr>
              <p:cNvSpPr txBox="1">
                <a:spLocks noRot="1" noChangeAspect="1" noMove="1" noResize="1" noEditPoints="1" noAdjustHandles="1" noChangeArrowheads="1" noChangeShapeType="1" noTextEdit="1"/>
              </p:cNvSpPr>
              <p:nvPr/>
            </p:nvSpPr>
            <p:spPr>
              <a:xfrm>
                <a:off x="1070043" y="3841958"/>
                <a:ext cx="6096000" cy="374270"/>
              </a:xfrm>
              <a:prstGeom prst="rect">
                <a:avLst/>
              </a:prstGeom>
              <a:blipFill>
                <a:blip r:embed="rId6"/>
                <a:stretch>
                  <a:fillRect t="-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453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2A78D-60EE-461C-9772-9C8F1F4F4596}"/>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7709D2-5F74-4603-8A90-66B49B42CAD3}"/>
                  </a:ext>
                </a:extLst>
              </p:cNvPr>
              <p:cNvSpPr>
                <a:spLocks noGrp="1"/>
              </p:cNvSpPr>
              <p:nvPr>
                <p:ph idx="1"/>
              </p:nvPr>
            </p:nvSpPr>
            <p:spPr>
              <a:xfrm>
                <a:off x="680321" y="2336873"/>
                <a:ext cx="9613861" cy="451723"/>
              </a:xfrm>
            </p:spPr>
            <p:txBody>
              <a:bodyPr>
                <a:normAutofit/>
              </a:bodyPr>
              <a:lstStyle/>
              <a:p>
                <a:pPr marL="0" indent="0">
                  <a:buNone/>
                </a:pPr>
                <a:r>
                  <a:rPr lang="zh-CN" altLang="en-US" sz="2400" dirty="0"/>
                  <a:t>③用期望值代替实际次数可以得到模型参数的新估计值</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𝛩</m:t>
                        </m:r>
                      </m:e>
                      <m:sub>
                        <m:r>
                          <m:rPr>
                            <m:sty m:val="p"/>
                          </m:rPr>
                          <a:rPr lang="en-US" altLang="zh-CN" sz="2400" i="1">
                            <a:latin typeface="Cambria Math" panose="02040503050406030204" pitchFamily="18" charset="0"/>
                          </a:rPr>
                          <m:t>t</m:t>
                        </m:r>
                        <m:r>
                          <a:rPr lang="en-US" altLang="zh-CN" sz="2400" b="0" i="1" smtClean="0">
                            <a:latin typeface="Cambria Math" panose="02040503050406030204" pitchFamily="18" charset="0"/>
                          </a:rPr>
                          <m:t>+1</m:t>
                        </m:r>
                      </m:sub>
                    </m:sSub>
                  </m:oMath>
                </a14:m>
                <a:endParaRPr lang="en-US" altLang="zh-CN" sz="2400"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8C7709D2-5F74-4603-8A90-66B49B42CAD3}"/>
                  </a:ext>
                </a:extLst>
              </p:cNvPr>
              <p:cNvSpPr>
                <a:spLocks noGrp="1" noRot="1" noChangeAspect="1" noMove="1" noResize="1" noEditPoints="1" noAdjustHandles="1" noChangeArrowheads="1" noChangeShapeType="1" noTextEdit="1"/>
              </p:cNvSpPr>
              <p:nvPr>
                <p:ph idx="1"/>
              </p:nvPr>
            </p:nvSpPr>
            <p:spPr>
              <a:xfrm>
                <a:off x="680321" y="2336873"/>
                <a:ext cx="9613861" cy="451723"/>
              </a:xfrm>
              <a:blipFill>
                <a:blip r:embed="rId2"/>
                <a:stretch>
                  <a:fillRect l="-1015" t="-17568" b="-25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C1D0012-0809-4E87-A486-4C24FBBA0E5B}"/>
                  </a:ext>
                </a:extLst>
              </p:cNvPr>
              <p:cNvSpPr txBox="1"/>
              <p:nvPr/>
            </p:nvSpPr>
            <p:spPr>
              <a:xfrm>
                <a:off x="622570" y="3414409"/>
                <a:ext cx="6096000" cy="61651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0.0508+0.6967+</m:t>
                          </m:r>
                          <m:r>
                            <a:rPr lang="en-US" altLang="zh-CN" i="1" dirty="0">
                              <a:latin typeface="Cambria Math" panose="02040503050406030204" pitchFamily="18" charset="0"/>
                            </a:rPr>
                            <m:t>0.0508+0.6967</m:t>
                          </m:r>
                        </m:num>
                        <m:den>
                          <m:r>
                            <a:rPr lang="en-US" altLang="zh-CN" b="0" i="1" dirty="0" smtClean="0">
                              <a:latin typeface="Cambria Math" panose="02040503050406030204" pitchFamily="18" charset="0"/>
                            </a:rPr>
                            <m:t>4</m:t>
                          </m:r>
                        </m:den>
                      </m:f>
                      <m:r>
                        <a:rPr lang="zh-CN" altLang="en-US" i="1" dirty="0">
                          <a:latin typeface="Cambria Math" panose="02040503050406030204" pitchFamily="18" charset="0"/>
                        </a:rPr>
                        <m:t>≈</m:t>
                      </m:r>
                      <m:r>
                        <a:rPr lang="en-US" altLang="zh-CN" b="0" i="1" dirty="0" smtClean="0">
                          <a:latin typeface="Cambria Math" panose="02040503050406030204" pitchFamily="18" charset="0"/>
                        </a:rPr>
                        <m:t>0.3738</m:t>
                      </m:r>
                    </m:oMath>
                  </m:oMathPara>
                </a14:m>
                <a:endParaRPr lang="zh-CN" altLang="en-US" dirty="0"/>
              </a:p>
            </p:txBody>
          </p:sp>
        </mc:Choice>
        <mc:Fallback xmlns="">
          <p:sp>
            <p:nvSpPr>
              <p:cNvPr id="5" name="文本框 4">
                <a:extLst>
                  <a:ext uri="{FF2B5EF4-FFF2-40B4-BE49-F238E27FC236}">
                    <a16:creationId xmlns:a16="http://schemas.microsoft.com/office/drawing/2014/main" id="{5C1D0012-0809-4E87-A486-4C24FBBA0E5B}"/>
                  </a:ext>
                </a:extLst>
              </p:cNvPr>
              <p:cNvSpPr txBox="1">
                <a:spLocks noRot="1" noChangeAspect="1" noMove="1" noResize="1" noEditPoints="1" noAdjustHandles="1" noChangeArrowheads="1" noChangeShapeType="1" noTextEdit="1"/>
              </p:cNvSpPr>
              <p:nvPr/>
            </p:nvSpPr>
            <p:spPr>
              <a:xfrm>
                <a:off x="622570" y="3414409"/>
                <a:ext cx="6096000" cy="61651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0B76C0B-87BA-45C4-A721-283C66F97B96}"/>
                  </a:ext>
                </a:extLst>
              </p:cNvPr>
              <p:cNvSpPr txBox="1"/>
              <p:nvPr/>
            </p:nvSpPr>
            <p:spPr>
              <a:xfrm>
                <a:off x="1089498" y="2827005"/>
                <a:ext cx="6096000" cy="404470"/>
              </a:xfrm>
              <a:prstGeom prst="rect">
                <a:avLst/>
              </a:prstGeom>
              <a:noFill/>
            </p:spPr>
            <p:txBody>
              <a:bodyPr wrap="square">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r>
                  <a:rPr lang="en-US" altLang="zh-CN" dirty="0"/>
                  <a:t>= </a:t>
                </a:r>
                <a:r>
                  <a:rPr lang="zh-CN" altLang="en-US" dirty="0"/>
                  <a:t>（</a:t>
                </a:r>
                <a:r>
                  <a:rPr lang="en-US" altLang="zh-CN" dirty="0"/>
                  <a:t> </a:t>
                </a:r>
                <a14:m>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p>
            </p:txBody>
          </p:sp>
        </mc:Choice>
        <mc:Fallback xmlns="">
          <p:sp>
            <p:nvSpPr>
              <p:cNvPr id="7" name="文本框 6">
                <a:extLst>
                  <a:ext uri="{FF2B5EF4-FFF2-40B4-BE49-F238E27FC236}">
                    <a16:creationId xmlns:a16="http://schemas.microsoft.com/office/drawing/2014/main" id="{90B76C0B-87BA-45C4-A721-283C66F97B96}"/>
                  </a:ext>
                </a:extLst>
              </p:cNvPr>
              <p:cNvSpPr txBox="1">
                <a:spLocks noRot="1" noChangeAspect="1" noMove="1" noResize="1" noEditPoints="1" noAdjustHandles="1" noChangeArrowheads="1" noChangeShapeType="1" noTextEdit="1"/>
              </p:cNvSpPr>
              <p:nvPr/>
            </p:nvSpPr>
            <p:spPr>
              <a:xfrm>
                <a:off x="1089498" y="2827005"/>
                <a:ext cx="6096000" cy="404470"/>
              </a:xfrm>
              <a:prstGeom prst="rect">
                <a:avLst/>
              </a:prstGeom>
              <a:blipFill>
                <a:blip r:embed="rId4"/>
                <a:stretch>
                  <a:fillRect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6576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08065" r="-401498"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3ECA547-2493-49B9-B2DD-370454F47BA2}"/>
                  </a:ext>
                </a:extLst>
              </p:cNvPr>
              <p:cNvSpPr txBox="1"/>
              <p:nvPr/>
            </p:nvSpPr>
            <p:spPr>
              <a:xfrm>
                <a:off x="1089498" y="4314679"/>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0.0508</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/3)+0.0508×(3/3)+0.6967×(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0.0508+0.6967+0.0508+0.6967</m:t>
                          </m:r>
                        </m:den>
                      </m:f>
                      <m:r>
                        <a:rPr lang="zh-CN" altLang="en-US" i="1" dirty="0">
                          <a:latin typeface="Cambria Math" panose="02040503050406030204" pitchFamily="18" charset="0"/>
                        </a:rPr>
                        <m:t>≈</m:t>
                      </m:r>
                      <m:r>
                        <a:rPr lang="en-US" altLang="zh-CN" i="1" dirty="0">
                          <a:latin typeface="Cambria Math" panose="02040503050406030204" pitchFamily="18" charset="0"/>
                        </a:rPr>
                        <m:t>0.</m:t>
                      </m:r>
                      <m:r>
                        <a:rPr lang="en-US" altLang="zh-CN" b="0" i="1" dirty="0" smtClean="0">
                          <a:latin typeface="Cambria Math" panose="02040503050406030204" pitchFamily="18" charset="0"/>
                        </a:rPr>
                        <m:t>06</m:t>
                      </m:r>
                      <m:r>
                        <a:rPr lang="en-US" altLang="zh-CN" i="1" dirty="0">
                          <a:latin typeface="Cambria Math" panose="02040503050406030204" pitchFamily="18" charset="0"/>
                        </a:rPr>
                        <m:t>8</m:t>
                      </m:r>
                      <m:r>
                        <a:rPr lang="en-US" altLang="zh-CN" b="0" i="1" dirty="0" smtClean="0">
                          <a:latin typeface="Cambria Math" panose="02040503050406030204" pitchFamily="18" charset="0"/>
                        </a:rPr>
                        <m:t>0</m:t>
                      </m:r>
                    </m:oMath>
                  </m:oMathPara>
                </a14:m>
                <a:endParaRPr lang="zh-CN" altLang="en-US" dirty="0"/>
              </a:p>
            </p:txBody>
          </p:sp>
        </mc:Choice>
        <mc:Fallback xmlns="">
          <p:sp>
            <p:nvSpPr>
              <p:cNvPr id="11" name="文本框 10">
                <a:extLst>
                  <a:ext uri="{FF2B5EF4-FFF2-40B4-BE49-F238E27FC236}">
                    <a16:creationId xmlns:a16="http://schemas.microsoft.com/office/drawing/2014/main" id="{A3ECA547-2493-49B9-B2DD-370454F47BA2}"/>
                  </a:ext>
                </a:extLst>
              </p:cNvPr>
              <p:cNvSpPr txBox="1">
                <a:spLocks noRot="1" noChangeAspect="1" noMove="1" noResize="1" noEditPoints="1" noAdjustHandles="1" noChangeArrowheads="1" noChangeShapeType="1" noTextEdit="1"/>
              </p:cNvSpPr>
              <p:nvPr/>
            </p:nvSpPr>
            <p:spPr>
              <a:xfrm>
                <a:off x="1089498" y="4314679"/>
                <a:ext cx="10074147" cy="62453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6EE9128-3E2B-42D7-B2C4-7B4CE825B5C2}"/>
                  </a:ext>
                </a:extLst>
              </p:cNvPr>
              <p:cNvSpPr txBox="1"/>
              <p:nvPr/>
            </p:nvSpPr>
            <p:spPr>
              <a:xfrm>
                <a:off x="1089498" y="5227211"/>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0.9492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r>
                            <a:rPr lang="en-US" altLang="zh-CN" b="0" i="1" dirty="0" smtClean="0">
                              <a:latin typeface="Cambria Math" panose="02040503050406030204" pitchFamily="18" charset="0"/>
                            </a:rPr>
                            <m:t>0.9492</m:t>
                          </m:r>
                          <m:r>
                            <a:rPr lang="en-US" altLang="zh-CN" i="1" dirty="0">
                              <a:latin typeface="Cambria Math" panose="02040503050406030204" pitchFamily="18" charset="0"/>
                            </a:rPr>
                            <m:t>×(3/3)+</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den>
                      </m:f>
                      <m:r>
                        <a:rPr lang="zh-CN" altLang="en-US" i="1" dirty="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7578</m:t>
                      </m:r>
                    </m:oMath>
                  </m:oMathPara>
                </a14:m>
                <a:endParaRPr lang="zh-CN" altLang="en-US" dirty="0"/>
              </a:p>
            </p:txBody>
          </p:sp>
        </mc:Choice>
        <mc:Fallback xmlns="">
          <p:sp>
            <p:nvSpPr>
              <p:cNvPr id="13" name="文本框 12">
                <a:extLst>
                  <a:ext uri="{FF2B5EF4-FFF2-40B4-BE49-F238E27FC236}">
                    <a16:creationId xmlns:a16="http://schemas.microsoft.com/office/drawing/2014/main" id="{66EE9128-3E2B-42D7-B2C4-7B4CE825B5C2}"/>
                  </a:ext>
                </a:extLst>
              </p:cNvPr>
              <p:cNvSpPr txBox="1">
                <a:spLocks noRot="1" noChangeAspect="1" noMove="1" noResize="1" noEditPoints="1" noAdjustHandles="1" noChangeArrowheads="1" noChangeShapeType="1" noTextEdit="1"/>
              </p:cNvSpPr>
              <p:nvPr/>
            </p:nvSpPr>
            <p:spPr>
              <a:xfrm>
                <a:off x="1089498" y="5227211"/>
                <a:ext cx="10074147" cy="62453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2304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E246092-46DE-4845-94F1-DAE37786C9B7}"/>
                  </a:ext>
                </a:extLst>
              </p:cNvPr>
              <p:cNvSpPr>
                <a:spLocks noGrp="1"/>
              </p:cNvSpPr>
              <p:nvPr>
                <p:ph type="title"/>
              </p:nvPr>
            </p:nvSpPr>
            <p:spPr>
              <a:xfrm>
                <a:off x="259405" y="753228"/>
                <a:ext cx="10034778" cy="1080938"/>
              </a:xfrm>
            </p:spPr>
            <p:txBody>
              <a:bodyPr/>
              <a:lstStyle/>
              <a:p>
                <a:r>
                  <a:rPr lang="zh-CN" altLang="en-US" dirty="0"/>
                  <a:t>④</a:t>
                </a:r>
                <a:r>
                  <a:rPr lang="zh-CN" altLang="en-US" sz="3600" dirty="0"/>
                  <a:t>用</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r>
                          <a:rPr lang="en-US" altLang="zh-CN" sz="3600" i="1">
                            <a:latin typeface="Cambria Math" panose="02040503050406030204" pitchFamily="18" charset="0"/>
                          </a:rPr>
                          <m:t>+1</m:t>
                        </m:r>
                      </m:sub>
                    </m:sSub>
                  </m:oMath>
                </a14:m>
                <a:r>
                  <a:rPr lang="zh-CN" altLang="en-US" sz="3600" dirty="0"/>
                  <a:t>代替</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sub>
                    </m:sSub>
                  </m:oMath>
                </a14:m>
                <a:r>
                  <a:rPr lang="zh-CN" altLang="en-US" sz="3600" dirty="0"/>
                  <a:t>重复执行步骤②，</a:t>
                </a:r>
                <a:r>
                  <a:rPr lang="zh-CN" altLang="en-US" sz="3600" dirty="0">
                    <a:highlight>
                      <a:srgbClr val="000080"/>
                    </a:highlight>
                  </a:rPr>
                  <a:t>直到参数收敛</a:t>
                </a:r>
                <a:endParaRPr lang="zh-CN" altLang="en-US" dirty="0"/>
              </a:p>
            </p:txBody>
          </p:sp>
        </mc:Choice>
        <mc:Fallback xmlns="">
          <p:sp>
            <p:nvSpPr>
              <p:cNvPr id="2" name="标题 1">
                <a:extLst>
                  <a:ext uri="{FF2B5EF4-FFF2-40B4-BE49-F238E27FC236}">
                    <a16:creationId xmlns:a16="http://schemas.microsoft.com/office/drawing/2014/main" id="{0E246092-46DE-4845-94F1-DAE37786C9B7}"/>
                  </a:ext>
                </a:extLst>
              </p:cNvPr>
              <p:cNvSpPr>
                <a:spLocks noGrp="1" noRot="1" noChangeAspect="1" noMove="1" noResize="1" noEditPoints="1" noAdjustHandles="1" noChangeArrowheads="1" noChangeShapeType="1" noTextEdit="1"/>
              </p:cNvSpPr>
              <p:nvPr>
                <p:ph type="title"/>
              </p:nvPr>
            </p:nvSpPr>
            <p:spPr>
              <a:xfrm>
                <a:off x="259405" y="753228"/>
                <a:ext cx="10034778" cy="1080938"/>
              </a:xfrm>
              <a:blipFill>
                <a:blip r:embed="rId2"/>
                <a:stretch>
                  <a:fillRect l="-18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285543">
                    <a:tc>
                      <a:txBody>
                        <a:bodyPr/>
                        <a:lstStyle/>
                        <a:p>
                          <a:pPr algn="ct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λ</m:t>
                                </m:r>
                              </m:oMath>
                            </m:oMathPara>
                          </a14:m>
                          <a:endParaRPr lang="zh-CN" altLang="en-US" dirty="0"/>
                        </a:p>
                      </a:txBody>
                      <a:tcPr/>
                    </a:tc>
                    <a:tc>
                      <a:txBody>
                        <a:bodyPr/>
                        <a:lstStyle/>
                        <a:p>
                          <a:pPr algn="ct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oMath>
                            </m:oMathPara>
                          </a14:m>
                          <a:endParaRPr lang="zh-CN" altLang="en-US" dirty="0"/>
                        </a:p>
                      </a:txBody>
                      <a:tcPr/>
                    </a:tc>
                    <a:extLst>
                      <a:ext uri="{0D108BD9-81ED-4DB2-BD59-A6C34878D82A}">
                        <a16:rowId xmlns:a16="http://schemas.microsoft.com/office/drawing/2014/main" val="318953956"/>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0</m:t>
                                  </m:r>
                                </m:sub>
                              </m:sSub>
                            </m:oMath>
                          </a14:m>
                          <a:r>
                            <a:rPr lang="zh-CN" altLang="en-US" dirty="0"/>
                            <a:t> </a:t>
                          </a:r>
                        </a:p>
                      </a:txBody>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p>
                      </a:txBody>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2</m:t>
                                  </m:r>
                                </m:sub>
                              </m:sSub>
                            </m:oMath>
                          </a14:m>
                          <a:r>
                            <a:rPr lang="zh-CN" altLang="en-US" dirty="0"/>
                            <a:t> </a:t>
                          </a:r>
                        </a:p>
                      </a:txBody>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3</m:t>
                                  </m:r>
                                </m:sub>
                              </m:sSub>
                            </m:oMath>
                          </a14:m>
                          <a:r>
                            <a:rPr lang="zh-CN" altLang="en-US" dirty="0"/>
                            <a:t> </a:t>
                          </a:r>
                        </a:p>
                      </a:txBody>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Choice>
        <mc:Fallback xmlns="">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365760">
                    <a:tc>
                      <a:txBody>
                        <a:bodyPr/>
                        <a:lstStyle/>
                        <a:p>
                          <a:pPr algn="ctr"/>
                          <a:endParaRPr lang="zh-CN" altLang="en-US" dirty="0"/>
                        </a:p>
                      </a:txBody>
                      <a:tcPr/>
                    </a:tc>
                    <a:tc>
                      <a:txBody>
                        <a:bodyPr/>
                        <a:lstStyle/>
                        <a:p>
                          <a:endParaRPr lang="zh-CN"/>
                        </a:p>
                      </a:txBody>
                      <a:tcPr>
                        <a:blipFill>
                          <a:blip r:embed="rId3"/>
                          <a:stretch>
                            <a:fillRect l="-100543" t="-1667" r="-201630" b="-465000"/>
                          </a:stretch>
                        </a:blipFill>
                      </a:tcPr>
                    </a:tc>
                    <a:tc>
                      <a:txBody>
                        <a:bodyPr/>
                        <a:lstStyle/>
                        <a:p>
                          <a:endParaRPr lang="zh-CN"/>
                        </a:p>
                      </a:txBody>
                      <a:tcPr>
                        <a:blipFill>
                          <a:blip r:embed="rId3"/>
                          <a:stretch>
                            <a:fillRect l="-201639" t="-1667" r="-102732" b="-465000"/>
                          </a:stretch>
                        </a:blipFill>
                      </a:tcPr>
                    </a:tc>
                    <a:tc>
                      <a:txBody>
                        <a:bodyPr/>
                        <a:lstStyle/>
                        <a:p>
                          <a:endParaRPr lang="zh-CN"/>
                        </a:p>
                      </a:txBody>
                      <a:tcPr>
                        <a:blipFill>
                          <a:blip r:embed="rId3"/>
                          <a:stretch>
                            <a:fillRect l="-300000" t="-1667" r="-2174" b="-465000"/>
                          </a:stretch>
                        </a:blipFill>
                      </a:tcPr>
                    </a:tc>
                    <a:extLst>
                      <a:ext uri="{0D108BD9-81ED-4DB2-BD59-A6C34878D82A}">
                        <a16:rowId xmlns:a16="http://schemas.microsoft.com/office/drawing/2014/main" val="318953956"/>
                      </a:ext>
                    </a:extLst>
                  </a:tr>
                  <a:tr h="411754">
                    <a:tc>
                      <a:txBody>
                        <a:bodyPr/>
                        <a:lstStyle/>
                        <a:p>
                          <a:endParaRPr lang="zh-CN"/>
                        </a:p>
                      </a:txBody>
                      <a:tcPr>
                        <a:blipFill>
                          <a:blip r:embed="rId3"/>
                          <a:stretch>
                            <a:fillRect l="-543" t="-89706" r="-301630" b="-310294"/>
                          </a:stretch>
                        </a:blipFill>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endParaRPr lang="zh-CN"/>
                        </a:p>
                      </a:txBody>
                      <a:tcPr>
                        <a:blipFill>
                          <a:blip r:embed="rId3"/>
                          <a:stretch>
                            <a:fillRect l="-543" t="-189706" r="-301630" b="-210294"/>
                          </a:stretch>
                        </a:blipFill>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endParaRPr lang="zh-CN"/>
                        </a:p>
                      </a:txBody>
                      <a:tcPr>
                        <a:blipFill>
                          <a:blip r:embed="rId3"/>
                          <a:stretch>
                            <a:fillRect l="-543" t="-294030" r="-301630" b="-113433"/>
                          </a:stretch>
                        </a:blipFill>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endParaRPr lang="zh-CN"/>
                        </a:p>
                      </a:txBody>
                      <a:tcPr>
                        <a:blipFill>
                          <a:blip r:embed="rId3"/>
                          <a:stretch>
                            <a:fillRect l="-543" t="-388235" r="-301630" b="-11765"/>
                          </a:stretch>
                        </a:blipFill>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276483">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64008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4"/>
                          <a:stretch>
                            <a:fillRect l="-1053" t="-183607" r="-792632" b="-1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4"/>
                          <a:stretch>
                            <a:fillRect l="-1053" t="-283607"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5"/>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5"/>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6"/>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6"/>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7"/>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7"/>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p:cxnSp>
        <p:nvCxnSpPr>
          <p:cNvPr id="15" name="直接箭头连接符 14">
            <a:extLst>
              <a:ext uri="{FF2B5EF4-FFF2-40B4-BE49-F238E27FC236}">
                <a16:creationId xmlns:a16="http://schemas.microsoft.com/office/drawing/2014/main" id="{840506E5-BE80-4773-AD4B-B1AD1B7A48CB}"/>
              </a:ext>
            </a:extLst>
          </p:cNvPr>
          <p:cNvCxnSpPr/>
          <p:nvPr/>
        </p:nvCxnSpPr>
        <p:spPr>
          <a:xfrm flipV="1">
            <a:off x="4786010" y="3268496"/>
            <a:ext cx="1712066" cy="55123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a:extLst>
              <a:ext uri="{FF2B5EF4-FFF2-40B4-BE49-F238E27FC236}">
                <a16:creationId xmlns:a16="http://schemas.microsoft.com/office/drawing/2014/main" id="{BDD27A0D-A0C4-434C-BC24-35DCF467C910}"/>
              </a:ext>
            </a:extLst>
          </p:cNvPr>
          <p:cNvCxnSpPr>
            <a:cxnSpLocks/>
          </p:cNvCxnSpPr>
          <p:nvPr/>
        </p:nvCxnSpPr>
        <p:spPr>
          <a:xfrm flipH="1">
            <a:off x="4786010" y="3410564"/>
            <a:ext cx="1712066" cy="780004"/>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5EEA9EE7-9702-4909-AFAC-3160FEFF1AAE}"/>
              </a:ext>
            </a:extLst>
          </p:cNvPr>
          <p:cNvCxnSpPr>
            <a:cxnSpLocks/>
            <a:endCxn id="9" idx="1"/>
          </p:cNvCxnSpPr>
          <p:nvPr/>
        </p:nvCxnSpPr>
        <p:spPr>
          <a:xfrm>
            <a:off x="4786010" y="4260715"/>
            <a:ext cx="1712066" cy="14169"/>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D0B45C0A-2374-4137-94FD-CD035C313550}"/>
              </a:ext>
            </a:extLst>
          </p:cNvPr>
          <p:cNvCxnSpPr>
            <a:cxnSpLocks/>
          </p:cNvCxnSpPr>
          <p:nvPr/>
        </p:nvCxnSpPr>
        <p:spPr>
          <a:xfrm flipH="1">
            <a:off x="4786010" y="4400628"/>
            <a:ext cx="1712066" cy="245096"/>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a:extLst>
              <a:ext uri="{FF2B5EF4-FFF2-40B4-BE49-F238E27FC236}">
                <a16:creationId xmlns:a16="http://schemas.microsoft.com/office/drawing/2014/main" id="{2DA64216-DA31-44E2-8DD8-91C8A193128C}"/>
              </a:ext>
            </a:extLst>
          </p:cNvPr>
          <p:cNvCxnSpPr>
            <a:cxnSpLocks/>
          </p:cNvCxnSpPr>
          <p:nvPr/>
        </p:nvCxnSpPr>
        <p:spPr>
          <a:xfrm>
            <a:off x="4786010" y="4700372"/>
            <a:ext cx="1712066" cy="448546"/>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直接箭头连接符 24">
            <a:extLst>
              <a:ext uri="{FF2B5EF4-FFF2-40B4-BE49-F238E27FC236}">
                <a16:creationId xmlns:a16="http://schemas.microsoft.com/office/drawing/2014/main" id="{E2905848-0C56-423A-9481-A02FA49E1F30}"/>
              </a:ext>
            </a:extLst>
          </p:cNvPr>
          <p:cNvCxnSpPr/>
          <p:nvPr/>
        </p:nvCxnSpPr>
        <p:spPr>
          <a:xfrm flipH="1" flipV="1">
            <a:off x="4786010" y="5084323"/>
            <a:ext cx="1712066" cy="19694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a:extLst>
              <a:ext uri="{FF2B5EF4-FFF2-40B4-BE49-F238E27FC236}">
                <a16:creationId xmlns:a16="http://schemas.microsoft.com/office/drawing/2014/main" id="{9895BF26-2A76-4B5A-8E07-69E6769E783D}"/>
              </a:ext>
            </a:extLst>
          </p:cNvPr>
          <p:cNvCxnSpPr>
            <a:cxnSpLocks/>
            <a:endCxn id="13" idx="1"/>
          </p:cNvCxnSpPr>
          <p:nvPr/>
        </p:nvCxnSpPr>
        <p:spPr>
          <a:xfrm>
            <a:off x="4786010" y="5148918"/>
            <a:ext cx="1712066" cy="113874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2538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99DA7-5CBB-4145-86F6-2CF88DA2AC58}"/>
              </a:ext>
            </a:extLst>
          </p:cNvPr>
          <p:cNvSpPr>
            <a:spLocks noGrp="1"/>
          </p:cNvSpPr>
          <p:nvPr>
            <p:ph type="title"/>
          </p:nvPr>
        </p:nvSpPr>
        <p:spPr/>
        <p:txBody>
          <a:bodyPr/>
          <a:lstStyle/>
          <a:p>
            <a:r>
              <a:rPr lang="zh-CN" altLang="en-US" dirty="0"/>
              <a:t>总结：估算步骤 和 最大化步骤 交替</a:t>
            </a:r>
          </a:p>
        </p:txBody>
      </p:sp>
      <p:sp>
        <p:nvSpPr>
          <p:cNvPr id="5" name="文本框 4">
            <a:extLst>
              <a:ext uri="{FF2B5EF4-FFF2-40B4-BE49-F238E27FC236}">
                <a16:creationId xmlns:a16="http://schemas.microsoft.com/office/drawing/2014/main" id="{244C0DD6-3909-46AE-8AE0-49C38B881218}"/>
              </a:ext>
            </a:extLst>
          </p:cNvPr>
          <p:cNvSpPr txBox="1"/>
          <p:nvPr/>
        </p:nvSpPr>
        <p:spPr>
          <a:xfrm>
            <a:off x="453342" y="4264116"/>
            <a:ext cx="667378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最大化步骤 </a:t>
            </a:r>
            <a:r>
              <a:rPr lang="en-US" altLang="zh-CN" dirty="0"/>
              <a:t>Maximization step</a:t>
            </a:r>
            <a:endParaRPr lang="zh-CN" altLang="en-US" dirty="0"/>
          </a:p>
        </p:txBody>
      </p:sp>
      <p:sp>
        <p:nvSpPr>
          <p:cNvPr id="7" name="文本框 6">
            <a:extLst>
              <a:ext uri="{FF2B5EF4-FFF2-40B4-BE49-F238E27FC236}">
                <a16:creationId xmlns:a16="http://schemas.microsoft.com/office/drawing/2014/main" id="{F4F1389E-B47F-4508-A26E-AADA2F595F20}"/>
              </a:ext>
            </a:extLst>
          </p:cNvPr>
          <p:cNvSpPr txBox="1"/>
          <p:nvPr/>
        </p:nvSpPr>
        <p:spPr>
          <a:xfrm>
            <a:off x="453343" y="2357495"/>
            <a:ext cx="660893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估算步骤 </a:t>
            </a:r>
            <a:r>
              <a:rPr lang="en-US" altLang="zh-CN" dirty="0"/>
              <a:t>Expectation step</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B212809-BE01-4AB9-B699-F68891E1B8D7}"/>
                  </a:ext>
                </a:extLst>
              </p:cNvPr>
              <p:cNvSpPr txBox="1"/>
              <p:nvPr/>
            </p:nvSpPr>
            <p:spPr>
              <a:xfrm>
                <a:off x="586901" y="3050028"/>
                <a:ext cx="5962442" cy="584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smtClean="0">
                                          <a:latin typeface="Cambria Math" panose="02040503050406030204" pitchFamily="18" charset="0"/>
                                        </a:rPr>
                                        <m:t>1</m:t>
                                      </m:r>
                                    </m:sub>
                                  </m:sSub>
                                </m:e>
                              </m:d>
                              <m:r>
                                <a:rPr lang="en-US" altLang="zh-CN" b="0" i="1" smtClean="0">
                                  <a:latin typeface="Cambria Math" panose="02040503050406030204" pitchFamily="18" charset="0"/>
                                </a:rPr>
                                <m:t>|</m:t>
                              </m:r>
                              <m:r>
                                <a:rPr lang="zh-CN" altLang="en-US" i="1">
                                  <a:latin typeface="Cambria Math" panose="02040503050406030204" pitchFamily="18" charset="0"/>
                                </a:rPr>
                                <m:t>𝛩</m:t>
                              </m:r>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den>
                      </m:f>
                    </m:oMath>
                  </m:oMathPara>
                </a14:m>
                <a:endParaRPr lang="zh-CN" altLang="en-US" i="1"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9B212809-BE01-4AB9-B699-F68891E1B8D7}"/>
                  </a:ext>
                </a:extLst>
              </p:cNvPr>
              <p:cNvSpPr txBox="1">
                <a:spLocks noRot="1" noChangeAspect="1" noMove="1" noResize="1" noEditPoints="1" noAdjustHandles="1" noChangeArrowheads="1" noChangeShapeType="1" noTextEdit="1"/>
              </p:cNvSpPr>
              <p:nvPr/>
            </p:nvSpPr>
            <p:spPr>
              <a:xfrm>
                <a:off x="586901" y="3050028"/>
                <a:ext cx="5962442" cy="5843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3C31024-ECAC-4182-9CF1-834D5AA5C6B0}"/>
                  </a:ext>
                </a:extLst>
              </p:cNvPr>
              <p:cNvSpPr txBox="1"/>
              <p:nvPr/>
            </p:nvSpPr>
            <p:spPr>
              <a:xfrm>
                <a:off x="0" y="5098657"/>
                <a:ext cx="2594043" cy="6538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r>
                            <a:rPr lang="en-US" altLang="zh-CN" b="0" i="1" dirty="0" smtClean="0">
                              <a:latin typeface="Cambria Math" panose="02040503050406030204" pitchFamily="18" charset="0"/>
                            </a:rPr>
                            <m:t>𝑛</m:t>
                          </m:r>
                        </m:den>
                      </m:f>
                    </m:oMath>
                  </m:oMathPara>
                </a14:m>
                <a:endParaRPr lang="zh-CN" altLang="en-US" dirty="0"/>
              </a:p>
            </p:txBody>
          </p:sp>
        </mc:Choice>
        <mc:Fallback xmlns="">
          <p:sp>
            <p:nvSpPr>
              <p:cNvPr id="11" name="文本框 10">
                <a:extLst>
                  <a:ext uri="{FF2B5EF4-FFF2-40B4-BE49-F238E27FC236}">
                    <a16:creationId xmlns:a16="http://schemas.microsoft.com/office/drawing/2014/main" id="{23C31024-ECAC-4182-9CF1-834D5AA5C6B0}"/>
                  </a:ext>
                </a:extLst>
              </p:cNvPr>
              <p:cNvSpPr txBox="1">
                <a:spLocks noRot="1" noChangeAspect="1" noMove="1" noResize="1" noEditPoints="1" noAdjustHandles="1" noChangeArrowheads="1" noChangeShapeType="1" noTextEdit="1"/>
              </p:cNvSpPr>
              <p:nvPr/>
            </p:nvSpPr>
            <p:spPr>
              <a:xfrm>
                <a:off x="0" y="5098657"/>
                <a:ext cx="2594043" cy="6538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520B1AD-A553-4F94-9DDB-12B83F364406}"/>
                  </a:ext>
                </a:extLst>
              </p:cNvPr>
              <p:cNvSpPr txBox="1"/>
              <p:nvPr/>
            </p:nvSpPr>
            <p:spPr>
              <a:xfrm>
                <a:off x="2608173" y="4931417"/>
                <a:ext cx="2015014"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den>
                      </m:f>
                    </m:oMath>
                  </m:oMathPara>
                </a14:m>
                <a:endParaRPr lang="zh-CN" altLang="en-US" dirty="0"/>
              </a:p>
            </p:txBody>
          </p:sp>
        </mc:Choice>
        <mc:Fallback xmlns="">
          <p:sp>
            <p:nvSpPr>
              <p:cNvPr id="13" name="文本框 12">
                <a:extLst>
                  <a:ext uri="{FF2B5EF4-FFF2-40B4-BE49-F238E27FC236}">
                    <a16:creationId xmlns:a16="http://schemas.microsoft.com/office/drawing/2014/main" id="{E520B1AD-A553-4F94-9DDB-12B83F364406}"/>
                  </a:ext>
                </a:extLst>
              </p:cNvPr>
              <p:cNvSpPr txBox="1">
                <a:spLocks noRot="1" noChangeAspect="1" noMove="1" noResize="1" noEditPoints="1" noAdjustHandles="1" noChangeArrowheads="1" noChangeShapeType="1" noTextEdit="1"/>
              </p:cNvSpPr>
              <p:nvPr/>
            </p:nvSpPr>
            <p:spPr>
              <a:xfrm>
                <a:off x="2608173" y="4931417"/>
                <a:ext cx="2015014" cy="8716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6B7B9C4-8605-48C2-81A7-6FDFA4A27FEF}"/>
                  </a:ext>
                </a:extLst>
              </p:cNvPr>
              <p:cNvSpPr txBox="1"/>
              <p:nvPr/>
            </p:nvSpPr>
            <p:spPr>
              <a:xfrm>
                <a:off x="4745709" y="4895243"/>
                <a:ext cx="3470920"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r>
                                <a:rPr lang="en-US" altLang="zh-CN" i="1" dirty="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den>
                      </m:f>
                    </m:oMath>
                  </m:oMathPara>
                </a14:m>
                <a:endParaRPr lang="zh-CN" altLang="en-US" dirty="0"/>
              </a:p>
            </p:txBody>
          </p:sp>
        </mc:Choice>
        <mc:Fallback xmlns="">
          <p:sp>
            <p:nvSpPr>
              <p:cNvPr id="17" name="文本框 16">
                <a:extLst>
                  <a:ext uri="{FF2B5EF4-FFF2-40B4-BE49-F238E27FC236}">
                    <a16:creationId xmlns:a16="http://schemas.microsoft.com/office/drawing/2014/main" id="{26B7B9C4-8605-48C2-81A7-6FDFA4A27FEF}"/>
                  </a:ext>
                </a:extLst>
              </p:cNvPr>
              <p:cNvSpPr txBox="1">
                <a:spLocks noRot="1" noChangeAspect="1" noMove="1" noResize="1" noEditPoints="1" noAdjustHandles="1" noChangeArrowheads="1" noChangeShapeType="1" noTextEdit="1"/>
              </p:cNvSpPr>
              <p:nvPr/>
            </p:nvSpPr>
            <p:spPr>
              <a:xfrm>
                <a:off x="4745709" y="4895243"/>
                <a:ext cx="3470920" cy="87164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073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FDA56-2476-4CAC-BD91-126D0FCA75A7}"/>
              </a:ext>
            </a:extLst>
          </p:cNvPr>
          <p:cNvSpPr>
            <a:spLocks noGrp="1"/>
          </p:cNvSpPr>
          <p:nvPr>
            <p:ph type="title"/>
          </p:nvPr>
        </p:nvSpPr>
        <p:spPr/>
        <p:txBody>
          <a:bodyPr/>
          <a:lstStyle/>
          <a:p>
            <a:r>
              <a:rPr lang="zh-CN" altLang="en-US" dirty="0"/>
              <a:t>鲍姆</a:t>
            </a:r>
            <a:r>
              <a:rPr lang="en-US" altLang="zh-CN" dirty="0"/>
              <a:t>-</a:t>
            </a:r>
            <a:r>
              <a:rPr lang="zh-CN" altLang="en-US" dirty="0"/>
              <a:t>韦尔奇算法  </a:t>
            </a:r>
            <a:r>
              <a:rPr lang="en-US" altLang="zh-CN" dirty="0"/>
              <a:t>(Baum-Welch Algorithm)</a:t>
            </a:r>
            <a:endParaRPr lang="zh-CN" altLang="en-US" dirty="0"/>
          </a:p>
        </p:txBody>
      </p:sp>
      <p:sp>
        <p:nvSpPr>
          <p:cNvPr id="3" name="内容占位符 2">
            <a:extLst>
              <a:ext uri="{FF2B5EF4-FFF2-40B4-BE49-F238E27FC236}">
                <a16:creationId xmlns:a16="http://schemas.microsoft.com/office/drawing/2014/main" id="{97D9DF42-9D6D-4A01-A7BC-6C9AB4F93CC9}"/>
              </a:ext>
            </a:extLst>
          </p:cNvPr>
          <p:cNvSpPr>
            <a:spLocks noGrp="1"/>
          </p:cNvSpPr>
          <p:nvPr>
            <p:ph idx="1"/>
          </p:nvPr>
        </p:nvSpPr>
        <p:spPr>
          <a:xfrm>
            <a:off x="769853" y="6617120"/>
            <a:ext cx="3241607" cy="224692"/>
          </a:xfrm>
        </p:spPr>
        <p:txBody>
          <a:bodyPr>
            <a:normAutofit fontScale="92500" lnSpcReduction="20000"/>
          </a:bodyPr>
          <a:lstStyle/>
          <a:p>
            <a:pPr marL="0" indent="0">
              <a:buNone/>
            </a:pPr>
            <a:r>
              <a:rPr lang="en-US" altLang="zh-CN" sz="1200" dirty="0"/>
              <a:t>https://www.cnblogs.com/pinard/p/6972299.html</a:t>
            </a:r>
            <a:endParaRPr lang="zh-CN" altLang="en-US" sz="1200" dirty="0"/>
          </a:p>
        </p:txBody>
      </p:sp>
      <p:pic>
        <p:nvPicPr>
          <p:cNvPr id="5" name="图片 4">
            <a:extLst>
              <a:ext uri="{FF2B5EF4-FFF2-40B4-BE49-F238E27FC236}">
                <a16:creationId xmlns:a16="http://schemas.microsoft.com/office/drawing/2014/main" id="{70618C83-6677-4A9C-B8B7-DD84EA7A7778}"/>
              </a:ext>
            </a:extLst>
          </p:cNvPr>
          <p:cNvPicPr>
            <a:picLocks noChangeAspect="1"/>
          </p:cNvPicPr>
          <p:nvPr/>
        </p:nvPicPr>
        <p:blipFill>
          <a:blip r:embed="rId2"/>
          <a:stretch>
            <a:fillRect/>
          </a:stretch>
        </p:blipFill>
        <p:spPr>
          <a:xfrm>
            <a:off x="769853" y="2089894"/>
            <a:ext cx="5014395" cy="4496190"/>
          </a:xfrm>
          <a:prstGeom prst="rect">
            <a:avLst/>
          </a:prstGeom>
        </p:spPr>
      </p:pic>
    </p:spTree>
    <p:extLst>
      <p:ext uri="{BB962C8B-B14F-4D97-AF65-F5344CB8AC3E}">
        <p14:creationId xmlns:p14="http://schemas.microsoft.com/office/powerpoint/2010/main" val="2620149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252302" y="2996723"/>
            <a:ext cx="11381978" cy="2656168"/>
          </a:xfrm>
          <a:solidFill>
            <a:schemeClr val="accent1">
              <a:lumMod val="50000"/>
            </a:schemeClr>
          </a:solidFill>
        </p:spPr>
        <p:txBody>
          <a:bodyPr>
            <a:normAutofit/>
          </a:bodyPr>
          <a:lstStyle/>
          <a:p>
            <a:r>
              <a:rPr lang="zh-CN" altLang="en-US" dirty="0"/>
              <a:t>“</a:t>
            </a:r>
            <a:r>
              <a:rPr lang="en-US" altLang="zh-CN" dirty="0"/>
              <a:t>t</a:t>
            </a:r>
            <a:r>
              <a:rPr lang="zh-CN" altLang="en-US" dirty="0"/>
              <a:t>时刻的状态只与</a:t>
            </a:r>
            <a:r>
              <a:rPr lang="en-US" altLang="zh-CN" dirty="0"/>
              <a:t>t-1</a:t>
            </a:r>
            <a:r>
              <a:rPr lang="zh-CN" altLang="en-US" dirty="0"/>
              <a:t>时刻状态有关” 的性质，称为</a:t>
            </a:r>
            <a:r>
              <a:rPr lang="zh-CN" altLang="en-US" dirty="0">
                <a:highlight>
                  <a:srgbClr val="008000"/>
                </a:highlight>
              </a:rPr>
              <a:t>马尔可夫性（或无后效性）</a:t>
            </a:r>
            <a:r>
              <a:rPr lang="zh-CN" altLang="en-US" dirty="0"/>
              <a:t>。</a:t>
            </a:r>
            <a:endParaRPr lang="en-US" altLang="zh-CN" dirty="0"/>
          </a:p>
          <a:p>
            <a:endParaRPr lang="en-US" altLang="zh-CN" dirty="0"/>
          </a:p>
          <a:p>
            <a:r>
              <a:rPr lang="zh-CN" altLang="en-US" dirty="0"/>
              <a:t>具有这种性质的过程称为</a:t>
            </a:r>
            <a:r>
              <a:rPr lang="zh-CN" altLang="en-US" dirty="0">
                <a:highlight>
                  <a:srgbClr val="008000"/>
                </a:highlight>
              </a:rPr>
              <a:t>马尔可夫过程</a:t>
            </a:r>
            <a:r>
              <a:rPr lang="zh-CN" altLang="en-US" dirty="0"/>
              <a:t>。</a:t>
            </a:r>
            <a:endParaRPr lang="en-US" altLang="zh-CN" dirty="0"/>
          </a:p>
          <a:p>
            <a:endParaRPr lang="en-US" altLang="zh-CN" dirty="0"/>
          </a:p>
          <a:p>
            <a:r>
              <a:rPr lang="zh-CN" altLang="en-US" dirty="0"/>
              <a:t>时间、状态都是离散的马尔可夫过程称为</a:t>
            </a:r>
            <a:r>
              <a:rPr lang="zh-CN" altLang="en-US" dirty="0">
                <a:highlight>
                  <a:srgbClr val="008000"/>
                </a:highlight>
              </a:rPr>
              <a:t>马尔可夫链。</a:t>
            </a:r>
            <a:endParaRPr lang="en-US" altLang="zh-CN" dirty="0"/>
          </a:p>
          <a:p>
            <a:endParaRPr lang="zh-CN" altLang="en-US" dirty="0"/>
          </a:p>
        </p:txBody>
      </p:sp>
    </p:spTree>
    <p:extLst>
      <p:ext uri="{BB962C8B-B14F-4D97-AF65-F5344CB8AC3E}">
        <p14:creationId xmlns:p14="http://schemas.microsoft.com/office/powerpoint/2010/main" val="122521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a:xfrm>
            <a:off x="518193" y="2527777"/>
            <a:ext cx="9613861" cy="588751"/>
          </a:xfrm>
        </p:spPr>
        <p:txBody>
          <a:bodyPr>
            <a:normAutofit/>
          </a:bodyPr>
          <a:lstStyle/>
          <a:p>
            <a:pPr marL="0" indent="0">
              <a:buNone/>
            </a:pPr>
            <a:r>
              <a:rPr lang="zh-CN" altLang="en-US" dirty="0"/>
              <a:t>一阶马尔科夫过程，独立于时间</a:t>
            </a:r>
            <a:r>
              <a:rPr lang="en-US" altLang="zh-CN" dirty="0"/>
              <a:t>t</a:t>
            </a:r>
            <a:r>
              <a:rPr lang="zh-CN" altLang="en-US" dirty="0"/>
              <a:t>的随机过程：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C6E97E7-2DA5-427E-9111-48CB87DB851B}"/>
                  </a:ext>
                </a:extLst>
              </p:cNvPr>
              <p:cNvSpPr txBox="1"/>
              <p:nvPr/>
            </p:nvSpPr>
            <p:spPr>
              <a:xfrm>
                <a:off x="680321" y="3152722"/>
                <a:ext cx="8501975" cy="588751"/>
              </a:xfrm>
              <a:prstGeom prst="rect">
                <a:avLst/>
              </a:prstGeom>
              <a:solidFill>
                <a:srgbClr val="92D050"/>
              </a:solid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𝑝</m:t>
                      </m:r>
                      <m:d>
                        <m:dPr>
                          <m:ctrlP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𝑞</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𝑠</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𝑗</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𝑞</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−1</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𝑠</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sub>
                          </m:sSub>
                        </m:e>
                      </m:d>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zh-CN" altLang="en-US"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𝛼</m:t>
                          </m:r>
                        </m:e>
                        <m: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𝑖𝑗</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  1</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𝑗</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𝑁</m:t>
                      </m:r>
                    </m:oMath>
                  </m:oMathPara>
                </a14:m>
                <a:endParaRPr lang="en-US" altLang="zh-CN" sz="2800" dirty="0">
                  <a:solidFill>
                    <a:schemeClr val="accent2">
                      <a:lumMod val="75000"/>
                    </a:schemeClr>
                  </a:solidFill>
                  <a:effectLst>
                    <a:outerShdw blurRad="38100" dist="38100" dir="2700000" algn="tl">
                      <a:srgbClr val="000000">
                        <a:alpha val="43137"/>
                      </a:srgbClr>
                    </a:outerShdw>
                  </a:effectLst>
                </a:endParaRPr>
              </a:p>
            </p:txBody>
          </p:sp>
        </mc:Choice>
        <mc:Fallback xmlns="">
          <p:sp>
            <p:nvSpPr>
              <p:cNvPr id="5" name="文本框 4">
                <a:extLst>
                  <a:ext uri="{FF2B5EF4-FFF2-40B4-BE49-F238E27FC236}">
                    <a16:creationId xmlns:a16="http://schemas.microsoft.com/office/drawing/2014/main" id="{BC6E97E7-2DA5-427E-9111-48CB87DB851B}"/>
                  </a:ext>
                </a:extLst>
              </p:cNvPr>
              <p:cNvSpPr txBox="1">
                <a:spLocks noRot="1" noChangeAspect="1" noMove="1" noResize="1" noEditPoints="1" noAdjustHandles="1" noChangeArrowheads="1" noChangeShapeType="1" noTextEdit="1"/>
              </p:cNvSpPr>
              <p:nvPr/>
            </p:nvSpPr>
            <p:spPr>
              <a:xfrm>
                <a:off x="680321" y="3152722"/>
                <a:ext cx="8501975" cy="58875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02C9AC6-807E-4092-8582-1E6A83AE0CA6}"/>
                  </a:ext>
                </a:extLst>
              </p:cNvPr>
              <p:cNvSpPr txBox="1"/>
              <p:nvPr/>
            </p:nvSpPr>
            <p:spPr>
              <a:xfrm>
                <a:off x="680320" y="4001297"/>
                <a:ext cx="8243185" cy="1230080"/>
              </a:xfrm>
              <a:prstGeom prst="rect">
                <a:avLst/>
              </a:prstGeom>
              <a:noFill/>
            </p:spPr>
            <p:txBody>
              <a:bodyPr wrap="square">
                <a:spAutoFit/>
              </a:bodyPr>
              <a:lstStyle/>
              <a:p>
                <a:r>
                  <a:rPr lang="zh-CN" altLang="en-US" sz="2400" dirty="0"/>
                  <a:t>则得到马尔科夫模型</a:t>
                </a:r>
                <a:r>
                  <a:rPr lang="en-US" altLang="zh-CN" sz="2400" b="0" dirty="0">
                    <a:solidFill>
                      <a:schemeClr val="accent2">
                        <a:lumMod val="75000"/>
                      </a:schemeClr>
                    </a:solidFill>
                    <a:effectLst>
                      <a:outerShdw blurRad="38100" dist="38100" dir="2700000" algn="tl">
                        <a:srgbClr val="000000">
                          <a:alpha val="43137"/>
                        </a:srgbClr>
                      </a:outerShdw>
                    </a:effectLst>
                  </a:rPr>
                  <a:t> </a:t>
                </a:r>
              </a:p>
              <a:p>
                <a14:m>
                  <m:oMath xmlns:m="http://schemas.openxmlformats.org/officeDocument/2006/math">
                    <m:sSub>
                      <m:sSubPr>
                        <m:ctrlPr>
                          <a:rPr lang="en-US" altLang="zh-CN" sz="24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zh-CN" altLang="en-US" sz="2400" b="0" i="1" smtClean="0">
                            <a:solidFill>
                              <a:schemeClr val="tx1"/>
                            </a:solidFill>
                            <a:effectLst>
                              <a:outerShdw blurRad="38100" dist="38100" dir="2700000" algn="tl">
                                <a:srgbClr val="000000">
                                  <a:alpha val="43137"/>
                                </a:srgbClr>
                              </a:outerShdw>
                            </a:effectLst>
                            <a:latin typeface="Cambria Math" panose="02040503050406030204" pitchFamily="18" charset="0"/>
                          </a:rPr>
                          <m:t>𝛼</m:t>
                        </m:r>
                      </m:e>
                      <m:sub>
                        <m:r>
                          <a:rPr lang="en-US" altLang="zh-CN" sz="2400" b="0" i="1" smtClean="0">
                            <a:solidFill>
                              <a:schemeClr val="tx1"/>
                            </a:solidFill>
                            <a:effectLst>
                              <a:outerShdw blurRad="38100" dist="38100" dir="2700000" algn="tl">
                                <a:srgbClr val="000000">
                                  <a:alpha val="43137"/>
                                </a:srgbClr>
                              </a:outerShdw>
                            </a:effectLst>
                            <a:latin typeface="Cambria Math" panose="02040503050406030204" pitchFamily="18" charset="0"/>
                          </a:rPr>
                          <m:t>𝑖𝑗</m:t>
                        </m:r>
                      </m:sub>
                    </m:sSub>
                  </m:oMath>
                </a14:m>
                <a:r>
                  <a:rPr lang="zh-CN" altLang="en-US" sz="2400" dirty="0">
                    <a:solidFill>
                      <a:schemeClr val="tx1"/>
                    </a:solidFill>
                  </a:rPr>
                  <a:t> </a:t>
                </a:r>
                <a:r>
                  <a:rPr lang="zh-CN" altLang="en-US" sz="2400" dirty="0"/>
                  <a:t>：状态转移概率</a:t>
                </a:r>
                <a:endParaRPr lang="en-US" altLang="zh-CN" sz="2400" dirty="0"/>
              </a:p>
              <a:p>
                <a:r>
                  <a:rPr lang="en-US" altLang="zh-CN" sz="2400" dirty="0"/>
                  <a:t>N</a:t>
                </a:r>
                <a:r>
                  <a:rPr lang="zh-CN" altLang="en-US" sz="2400" dirty="0"/>
                  <a:t>个状态的一阶马尔科夫模型有</a:t>
                </a:r>
                <a:r>
                  <a:rPr lang="en-US" altLang="zh-CN" sz="2400" dirty="0"/>
                  <a:t>N*N</a:t>
                </a:r>
                <a:r>
                  <a:rPr lang="zh-CN" altLang="en-US" sz="2400" dirty="0"/>
                  <a:t>个种状态转移</a:t>
                </a:r>
              </a:p>
            </p:txBody>
          </p:sp>
        </mc:Choice>
        <mc:Fallback xmlns="">
          <p:sp>
            <p:nvSpPr>
              <p:cNvPr id="11" name="文本框 10">
                <a:extLst>
                  <a:ext uri="{FF2B5EF4-FFF2-40B4-BE49-F238E27FC236}">
                    <a16:creationId xmlns:a16="http://schemas.microsoft.com/office/drawing/2014/main" id="{A02C9AC6-807E-4092-8582-1E6A83AE0CA6}"/>
                  </a:ext>
                </a:extLst>
              </p:cNvPr>
              <p:cNvSpPr txBox="1">
                <a:spLocks noRot="1" noChangeAspect="1" noMove="1" noResize="1" noEditPoints="1" noAdjustHandles="1" noChangeArrowheads="1" noChangeShapeType="1" noTextEdit="1"/>
              </p:cNvSpPr>
              <p:nvPr/>
            </p:nvSpPr>
            <p:spPr>
              <a:xfrm>
                <a:off x="680320" y="4001297"/>
                <a:ext cx="8243185" cy="1230080"/>
              </a:xfrm>
              <a:prstGeom prst="rect">
                <a:avLst/>
              </a:prstGeom>
              <a:blipFill>
                <a:blip r:embed="rId3"/>
                <a:stretch>
                  <a:fillRect l="-1183" t="-3465" b="-103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5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r>
              <a:rPr lang="zh-CN" altLang="en-US" b="1" dirty="0">
                <a:solidFill>
                  <a:srgbClr val="FF0000"/>
                </a:solidFill>
              </a:rPr>
              <a:t>状态转移矩阵</a:t>
            </a:r>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a:xfrm>
            <a:off x="680321" y="2336872"/>
            <a:ext cx="9613861" cy="1475249"/>
          </a:xfrm>
        </p:spPr>
        <p:txBody>
          <a:bodyPr>
            <a:normAutofit/>
          </a:bodyPr>
          <a:lstStyle/>
          <a:p>
            <a:pPr marL="0" indent="0">
              <a:buNone/>
            </a:pPr>
            <a:r>
              <a:rPr lang="zh-CN" altLang="en-US" dirty="0"/>
              <a:t>天气有三种状态：晴朗、多云、下雨</a:t>
            </a:r>
            <a:endParaRPr lang="en-US" altLang="zh-CN" dirty="0"/>
          </a:p>
          <a:p>
            <a:pPr marL="0" indent="0">
              <a:buNone/>
            </a:pPr>
            <a:endParaRPr lang="en-US" altLang="zh-CN" dirty="0"/>
          </a:p>
          <a:p>
            <a:pPr marL="0" indent="0">
              <a:buNone/>
            </a:pPr>
            <a:r>
              <a:rPr lang="zh-CN" altLang="en-US" dirty="0"/>
              <a:t>状态转移关系图：</a:t>
            </a:r>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561036F6-633A-4A5D-A6EF-4C81D35D68CB}"/>
                  </a:ext>
                </a:extLst>
              </p:cNvPr>
              <p:cNvSpPr txBox="1">
                <a:spLocks/>
              </p:cNvSpPr>
              <p:nvPr/>
            </p:nvSpPr>
            <p:spPr>
              <a:xfrm>
                <a:off x="680321" y="4756937"/>
                <a:ext cx="9613861" cy="1475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状态转移矩阵：                   晴朗   多云     下雨</a:t>
                </a:r>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.50</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0.125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0.125</m:t>
                                </m:r>
                              </m:e>
                              <m:e>
                                <m:r>
                                  <a:rPr lang="en-US" altLang="zh-CN" b="0" i="1" smtClean="0">
                                    <a:latin typeface="Cambria Math" panose="02040503050406030204" pitchFamily="18" charset="0"/>
                                  </a:rPr>
                                  <m:t>0.625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0.375</m:t>
                                </m:r>
                              </m:e>
                            </m:mr>
                          </m:m>
                        </m:e>
                      </m:d>
                    </m:oMath>
                  </m:oMathPara>
                </a14:m>
                <a:endParaRPr lang="en-US" altLang="zh-CN" dirty="0"/>
              </a:p>
              <a:p>
                <a:pPr marL="0" indent="0">
                  <a:buFont typeface="Arial" panose="020B0604020202020204" pitchFamily="34" charset="0"/>
                  <a:buNone/>
                </a:pPr>
                <a:endParaRPr lang="zh-CN" altLang="en-US" dirty="0"/>
              </a:p>
            </p:txBody>
          </p:sp>
        </mc:Choice>
        <mc:Fallback xmlns="">
          <p:sp>
            <p:nvSpPr>
              <p:cNvPr id="7" name="内容占位符 2">
                <a:extLst>
                  <a:ext uri="{FF2B5EF4-FFF2-40B4-BE49-F238E27FC236}">
                    <a16:creationId xmlns:a16="http://schemas.microsoft.com/office/drawing/2014/main" id="{561036F6-633A-4A5D-A6EF-4C81D35D68CB}"/>
                  </a:ext>
                </a:extLst>
              </p:cNvPr>
              <p:cNvSpPr txBox="1">
                <a:spLocks noRot="1" noChangeAspect="1" noMove="1" noResize="1" noEditPoints="1" noAdjustHandles="1" noChangeArrowheads="1" noChangeShapeType="1" noTextEdit="1"/>
              </p:cNvSpPr>
              <p:nvPr/>
            </p:nvSpPr>
            <p:spPr>
              <a:xfrm>
                <a:off x="680321" y="4756937"/>
                <a:ext cx="9613861" cy="1475249"/>
              </a:xfrm>
              <a:prstGeom prst="rect">
                <a:avLst/>
              </a:prstGeom>
              <a:blipFill>
                <a:blip r:embed="rId2"/>
                <a:stretch>
                  <a:fillRect l="-1015" t="-537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672B91-0844-4906-A9B0-76967A1C4491}"/>
              </a:ext>
            </a:extLst>
          </p:cNvPr>
          <p:cNvSpPr/>
          <p:nvPr/>
        </p:nvSpPr>
        <p:spPr>
          <a:xfrm>
            <a:off x="680321" y="6488668"/>
            <a:ext cx="7859949" cy="261610"/>
          </a:xfrm>
          <a:prstGeom prst="rect">
            <a:avLst/>
          </a:prstGeom>
        </p:spPr>
        <p:txBody>
          <a:bodyPr wrap="square">
            <a:spAutoFit/>
          </a:bodyPr>
          <a:lstStyle/>
          <a:p>
            <a:r>
              <a:rPr lang="en-US" altLang="zh-CN" sz="1100" dirty="0">
                <a:hlinkClick r:id="rId3">
                  <a:extLst>
                    <a:ext uri="{A12FA001-AC4F-418D-AE19-62706E023703}">
                      <ahyp:hlinkClr xmlns:ahyp="http://schemas.microsoft.com/office/drawing/2018/hyperlinkcolor" val="tx"/>
                    </a:ext>
                  </a:extLst>
                </a:hlinkClick>
              </a:rPr>
              <a:t>http://bluewhale.cc/2016-06-02/hidden-markov-model-1.html</a:t>
            </a:r>
            <a:endParaRPr lang="zh-CN" altLang="en-US" sz="1100" dirty="0"/>
          </a:p>
        </p:txBody>
      </p:sp>
      <p:sp>
        <p:nvSpPr>
          <p:cNvPr id="11" name="AutoShape 2">
            <a:extLst>
              <a:ext uri="{FF2B5EF4-FFF2-40B4-BE49-F238E27FC236}">
                <a16:creationId xmlns:a16="http://schemas.microsoft.com/office/drawing/2014/main" id="{116E342A-E692-48F1-8CD9-351CD7B447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B23CC96-1EB2-4B94-9070-DA4D17F55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264" y="2778982"/>
            <a:ext cx="5631391" cy="1971876"/>
          </a:xfrm>
          <a:prstGeom prst="rect">
            <a:avLst/>
          </a:prstGeom>
        </p:spPr>
      </p:pic>
      <p:sp>
        <p:nvSpPr>
          <p:cNvPr id="9" name="文本框 8">
            <a:extLst>
              <a:ext uri="{FF2B5EF4-FFF2-40B4-BE49-F238E27FC236}">
                <a16:creationId xmlns:a16="http://schemas.microsoft.com/office/drawing/2014/main" id="{35309939-1F3B-4DF9-8FB1-43BBF35A8B3D}"/>
              </a:ext>
            </a:extLst>
          </p:cNvPr>
          <p:cNvSpPr txBox="1"/>
          <p:nvPr/>
        </p:nvSpPr>
        <p:spPr>
          <a:xfrm>
            <a:off x="3638145" y="1207390"/>
            <a:ext cx="6096000" cy="369332"/>
          </a:xfrm>
          <a:prstGeom prst="rect">
            <a:avLst/>
          </a:prstGeom>
          <a:noFill/>
        </p:spPr>
        <p:txBody>
          <a:bodyPr wrap="square">
            <a:spAutoFit/>
          </a:bodyPr>
          <a:lstStyle/>
          <a:p>
            <a:r>
              <a:rPr lang="en-US" altLang="zh-CN" dirty="0"/>
              <a:t>N</a:t>
            </a:r>
            <a:r>
              <a:rPr lang="zh-CN" altLang="en-US" dirty="0"/>
              <a:t>个状态的一阶马尔科夫模型有</a:t>
            </a:r>
            <a:r>
              <a:rPr lang="en-US" altLang="zh-CN" dirty="0"/>
              <a:t>N*N</a:t>
            </a:r>
            <a:r>
              <a:rPr lang="zh-CN" altLang="en-US" dirty="0"/>
              <a:t>个种状态转移</a:t>
            </a:r>
          </a:p>
        </p:txBody>
      </p:sp>
    </p:spTree>
    <p:extLst>
      <p:ext uri="{BB962C8B-B14F-4D97-AF65-F5344CB8AC3E}">
        <p14:creationId xmlns:p14="http://schemas.microsoft.com/office/powerpoint/2010/main" val="126266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a:xfrm>
            <a:off x="310670" y="2045043"/>
            <a:ext cx="7011015" cy="4673527"/>
          </a:xfrm>
        </p:spPr>
        <p:txBody>
          <a:bodyPr>
            <a:normAutofit fontScale="92500" lnSpcReduction="10000"/>
          </a:bodyPr>
          <a:lstStyle/>
          <a:p>
            <a:pPr marL="0" indent="0">
              <a:buNone/>
            </a:pPr>
            <a:r>
              <a:rPr lang="zh-CN" altLang="en-US" sz="2800" b="1" dirty="0">
                <a:highlight>
                  <a:srgbClr val="000080"/>
                </a:highlight>
              </a:rPr>
              <a:t>某人无法直观的观察天气情况，</a:t>
            </a:r>
            <a:endParaRPr lang="en-US" altLang="zh-CN" sz="2800" b="1" dirty="0">
              <a:highlight>
                <a:srgbClr val="000080"/>
              </a:highlight>
            </a:endParaRPr>
          </a:p>
          <a:p>
            <a:pPr marL="0" indent="0">
              <a:buNone/>
            </a:pPr>
            <a:r>
              <a:rPr lang="zh-CN" altLang="en-US" sz="2800" b="1" dirty="0">
                <a:highlight>
                  <a:srgbClr val="000080"/>
                </a:highlight>
              </a:rPr>
              <a:t>但是能观察海藻。</a:t>
            </a:r>
            <a:endParaRPr lang="en-US" altLang="zh-CN" sz="2800" b="1" dirty="0">
              <a:highlight>
                <a:srgbClr val="000080"/>
              </a:highlight>
            </a:endParaRPr>
          </a:p>
          <a:p>
            <a:pPr marL="0" indent="0">
              <a:buNone/>
            </a:pPr>
            <a:endParaRPr lang="en-US" altLang="zh-CN" sz="2800" dirty="0"/>
          </a:p>
          <a:p>
            <a:pPr marL="0" indent="0">
              <a:buNone/>
            </a:pPr>
            <a:r>
              <a:rPr lang="zh-CN" altLang="en-US" sz="2000" dirty="0"/>
              <a:t>假设：海藻的状态和天气的情况相关的。</a:t>
            </a:r>
            <a:endParaRPr lang="en-US" altLang="zh-CN" sz="2000" dirty="0"/>
          </a:p>
          <a:p>
            <a:pPr marL="0" indent="0">
              <a:buNone/>
            </a:pPr>
            <a:endParaRPr lang="en-US" altLang="zh-CN" sz="2000" dirty="0"/>
          </a:p>
          <a:p>
            <a:pPr marL="0" indent="0">
              <a:buNone/>
            </a:pPr>
            <a:r>
              <a:rPr lang="zh-CN" altLang="en-US" sz="2000" dirty="0"/>
              <a:t>状态集合：</a:t>
            </a:r>
            <a:endParaRPr lang="en-US" altLang="zh-CN" sz="2000" dirty="0"/>
          </a:p>
          <a:p>
            <a:pPr marL="914400" lvl="1" indent="-457200">
              <a:buFont typeface="+mj-lt"/>
              <a:buAutoNum type="arabicPeriod"/>
            </a:pPr>
            <a:r>
              <a:rPr lang="zh-CN" altLang="en-US" dirty="0"/>
              <a:t>观察的状态集合（海藻的状态）</a:t>
            </a:r>
            <a:endParaRPr lang="en-US" altLang="zh-CN" dirty="0"/>
          </a:p>
          <a:p>
            <a:pPr marL="914400" lvl="1" indent="-457200">
              <a:buFont typeface="+mj-lt"/>
              <a:buAutoNum type="arabicPeriod"/>
            </a:pPr>
            <a:r>
              <a:rPr lang="zh-CN" altLang="en-US" dirty="0"/>
              <a:t>隐藏的状态集合（天气的状况）</a:t>
            </a:r>
            <a:endParaRPr lang="en-US" altLang="zh-CN" dirty="0"/>
          </a:p>
          <a:p>
            <a:pPr marL="0" indent="0">
              <a:buNone/>
            </a:pPr>
            <a:endParaRPr lang="en-US" altLang="zh-CN" dirty="0"/>
          </a:p>
          <a:p>
            <a:pPr marL="0" indent="0">
              <a:buNone/>
            </a:pPr>
            <a:r>
              <a:rPr lang="zh-CN" altLang="en-US" sz="2800" b="1" dirty="0">
                <a:solidFill>
                  <a:srgbClr val="C00000"/>
                </a:solidFill>
                <a:highlight>
                  <a:srgbClr val="C0C0C0"/>
                </a:highlight>
              </a:rPr>
              <a:t>隐马尔可夫模型：</a:t>
            </a:r>
            <a:endParaRPr lang="en-US" altLang="zh-CN" sz="2800" b="1" dirty="0">
              <a:solidFill>
                <a:srgbClr val="C00000"/>
              </a:solidFill>
              <a:highlight>
                <a:srgbClr val="C0C0C0"/>
              </a:highlight>
            </a:endParaRPr>
          </a:p>
          <a:p>
            <a:pPr marL="0" indent="0">
              <a:buNone/>
            </a:pPr>
            <a:r>
              <a:rPr lang="zh-CN" altLang="en-US" sz="2800" b="1" dirty="0">
                <a:solidFill>
                  <a:srgbClr val="C00000"/>
                </a:solidFill>
                <a:highlight>
                  <a:srgbClr val="C0C0C0"/>
                </a:highlight>
              </a:rPr>
              <a:t>根据</a:t>
            </a:r>
            <a:r>
              <a:rPr lang="zh-CN" altLang="en-US" sz="2800" b="1" dirty="0">
                <a:solidFill>
                  <a:srgbClr val="C00000"/>
                </a:solidFill>
                <a:highlight>
                  <a:srgbClr val="00FF00"/>
                </a:highlight>
              </a:rPr>
              <a:t>海藻的状况</a:t>
            </a:r>
            <a:r>
              <a:rPr lang="zh-CN" altLang="en-US" sz="2800" b="1" dirty="0">
                <a:solidFill>
                  <a:srgbClr val="C00000"/>
                </a:solidFill>
                <a:highlight>
                  <a:srgbClr val="C0C0C0"/>
                </a:highlight>
              </a:rPr>
              <a:t>和</a:t>
            </a:r>
            <a:r>
              <a:rPr lang="zh-CN" altLang="en-US" sz="2800" b="1" dirty="0">
                <a:solidFill>
                  <a:srgbClr val="C00000"/>
                </a:solidFill>
                <a:highlight>
                  <a:srgbClr val="00FF00"/>
                </a:highlight>
              </a:rPr>
              <a:t>马尔科夫假设</a:t>
            </a:r>
            <a:r>
              <a:rPr lang="zh-CN" altLang="en-US" sz="2800" b="1" dirty="0">
                <a:solidFill>
                  <a:srgbClr val="C00000"/>
                </a:solidFill>
                <a:highlight>
                  <a:srgbClr val="C0C0C0"/>
                </a:highlight>
              </a:rPr>
              <a:t>预测天气。</a:t>
            </a:r>
            <a:endParaRPr lang="en-US" altLang="zh-CN" sz="1600" b="1" i="1" dirty="0"/>
          </a:p>
          <a:p>
            <a:pPr marL="0" indent="0">
              <a:buNone/>
            </a:pPr>
            <a:r>
              <a:rPr lang="zh-CN" altLang="en-US" sz="1100" b="1" dirty="0"/>
              <a:t>隐马模型发明者：不是马尔科夫，而是鲍姆（</a:t>
            </a:r>
            <a:r>
              <a:rPr lang="en-US" altLang="zh-CN" sz="1100" b="1" dirty="0"/>
              <a:t>【Leonard Esau Baum】 August 23, 1931 – August 14, 2017)</a:t>
            </a:r>
            <a:endParaRPr lang="zh-CN" altLang="en-US" sz="1100" dirty="0"/>
          </a:p>
          <a:p>
            <a:endParaRPr lang="zh-CN" altLang="en-US" dirty="0"/>
          </a:p>
        </p:txBody>
      </p:sp>
      <p:pic>
        <p:nvPicPr>
          <p:cNvPr id="5" name="图片 4">
            <a:extLst>
              <a:ext uri="{FF2B5EF4-FFF2-40B4-BE49-F238E27FC236}">
                <a16:creationId xmlns:a16="http://schemas.microsoft.com/office/drawing/2014/main" id="{FB7340D3-DB37-4FC1-9983-66AC43DAEAA8}"/>
              </a:ext>
            </a:extLst>
          </p:cNvPr>
          <p:cNvPicPr>
            <a:picLocks noChangeAspect="1"/>
          </p:cNvPicPr>
          <p:nvPr/>
        </p:nvPicPr>
        <p:blipFill>
          <a:blip r:embed="rId2"/>
          <a:stretch>
            <a:fillRect/>
          </a:stretch>
        </p:blipFill>
        <p:spPr>
          <a:xfrm>
            <a:off x="5256341" y="2090439"/>
            <a:ext cx="6624989" cy="3752642"/>
          </a:xfrm>
          <a:prstGeom prst="rect">
            <a:avLst/>
          </a:prstGeom>
        </p:spPr>
      </p:pic>
    </p:spTree>
    <p:extLst>
      <p:ext uri="{BB962C8B-B14F-4D97-AF65-F5344CB8AC3E}">
        <p14:creationId xmlns:p14="http://schemas.microsoft.com/office/powerpoint/2010/main" val="209064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BAF2-515A-4CD2-977A-253F94C3D1BA}"/>
              </a:ext>
            </a:extLst>
          </p:cNvPr>
          <p:cNvSpPr>
            <a:spLocks noGrp="1"/>
          </p:cNvSpPr>
          <p:nvPr>
            <p:ph type="title"/>
          </p:nvPr>
        </p:nvSpPr>
        <p:spPr/>
        <p:txBody>
          <a:bodyPr/>
          <a:lstStyle/>
          <a:p>
            <a:r>
              <a:rPr lang="zh-CN" altLang="en-US" b="1" dirty="0">
                <a:solidFill>
                  <a:srgbClr val="FF0000"/>
                </a:solidFill>
              </a:rPr>
              <a:t>发射概率矩阵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4C5279-D306-4B78-AA71-3F41E74301BC}"/>
                  </a:ext>
                </a:extLst>
              </p:cNvPr>
              <p:cNvSpPr>
                <a:spLocks noGrp="1"/>
              </p:cNvSpPr>
              <p:nvPr>
                <p:ph idx="1"/>
              </p:nvPr>
            </p:nvSpPr>
            <p:spPr>
              <a:xfrm>
                <a:off x="4098434" y="753228"/>
                <a:ext cx="3839336" cy="1080938"/>
              </a:xfrm>
              <a:noFill/>
            </p:spPr>
            <p:txBody>
              <a:bodyPr>
                <a:normAutofit fontScale="77500" lnSpcReduction="20000"/>
              </a:bodyPr>
              <a:lstStyle/>
              <a:p>
                <a:pPr marL="0" indent="0">
                  <a:buNone/>
                </a:pPr>
                <a:r>
                  <a:rPr lang="zh-CN" altLang="en-US" dirty="0"/>
                  <a:t>         干燥    稍干   潮湿    湿透</a:t>
                </a:r>
                <a:endParaRPr lang="en-US" altLang="zh-CN"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0.60</m:t>
                                </m:r>
                              </m:e>
                            </m:mr>
                            <m:mr>
                              <m:e>
                                <m:r>
                                  <a:rPr lang="en-US" altLang="zh-CN" b="0" i="1" smtClean="0">
                                    <a:latin typeface="Cambria Math" panose="02040503050406030204" pitchFamily="18" charset="0"/>
                                  </a:rPr>
                                  <m:t>0.25</m:t>
                                </m:r>
                              </m:e>
                            </m:mr>
                            <m:mr>
                              <m:e>
                                <m:r>
                                  <a:rPr lang="en-US" altLang="zh-CN" b="0" i="1" smtClean="0">
                                    <a:latin typeface="Cambria Math" panose="02040503050406030204" pitchFamily="18" charset="0"/>
                                  </a:rPr>
                                  <m:t>0.05</m:t>
                                </m:r>
                              </m:e>
                            </m:mr>
                          </m:m>
                          <m:r>
                            <a:rPr lang="en-US" altLang="zh-CN" b="0" i="1" smtClean="0">
                              <a:latin typeface="Cambria Math" panose="02040503050406030204" pitchFamily="18" charset="0"/>
                            </a:rPr>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0</m:t>
                                </m:r>
                              </m:e>
                              <m:e>
                                <m:r>
                                  <a:rPr lang="en-US" altLang="zh-CN" i="1">
                                    <a:latin typeface="Cambria Math" panose="02040503050406030204" pitchFamily="18" charset="0"/>
                                  </a:rPr>
                                  <m:t>0.</m:t>
                                </m:r>
                                <m:r>
                                  <a:rPr lang="en-US" altLang="zh-CN" b="0" i="1" smtClean="0">
                                    <a:latin typeface="Cambria Math" panose="02040503050406030204" pitchFamily="18" charset="0"/>
                                  </a:rPr>
                                  <m:t>1</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b="0" i="1" smtClean="0">
                                    <a:latin typeface="Cambria Math" panose="02040503050406030204" pitchFamily="18" charset="0"/>
                                  </a:rPr>
                                  <m:t>0</m:t>
                                </m:r>
                                <m:r>
                                  <a:rPr lang="en-US" altLang="zh-CN" i="1">
                                    <a:latin typeface="Cambria Math" panose="02040503050406030204" pitchFamily="18" charset="0"/>
                                  </a:rPr>
                                  <m:t>5</m:t>
                                </m:r>
                              </m:e>
                            </m:mr>
                            <m:mr>
                              <m:e>
                                <m:r>
                                  <a:rPr lang="en-US" altLang="zh-CN" i="1">
                                    <a:latin typeface="Cambria Math" panose="02040503050406030204" pitchFamily="18" charset="0"/>
                                  </a:rPr>
                                  <m:t>0.25</m:t>
                                </m:r>
                              </m:e>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25</m:t>
                                </m:r>
                              </m:e>
                              <m:e>
                                <m:r>
                                  <a:rPr lang="en-US" altLang="zh-CN" i="1">
                                    <a:latin typeface="Cambria Math" panose="02040503050406030204" pitchFamily="18" charset="0"/>
                                  </a:rPr>
                                  <m:t>0.25</m:t>
                                </m:r>
                              </m:e>
                            </m:mr>
                            <m:mr>
                              <m:e>
                                <m:r>
                                  <a:rPr lang="en-US" altLang="zh-CN" i="1">
                                    <a:latin typeface="Cambria Math" panose="02040503050406030204" pitchFamily="18" charset="0"/>
                                  </a:rPr>
                                  <m:t>0.</m:t>
                                </m:r>
                                <m:r>
                                  <a:rPr lang="en-US" altLang="zh-CN" b="0" i="1" smtClean="0">
                                    <a:latin typeface="Cambria Math" panose="02040503050406030204" pitchFamily="18" charset="0"/>
                                  </a:rPr>
                                  <m:t>10</m:t>
                                </m:r>
                              </m:e>
                              <m:e>
                                <m:r>
                                  <a:rPr lang="en-US" altLang="zh-CN" i="1">
                                    <a:latin typeface="Cambria Math" panose="02040503050406030204" pitchFamily="18" charset="0"/>
                                  </a:rPr>
                                  <m:t>0.35</m:t>
                                </m:r>
                              </m:e>
                              <m:e>
                                <m:r>
                                  <a:rPr lang="en-US" altLang="zh-CN" i="1">
                                    <a:latin typeface="Cambria Math" panose="02040503050406030204" pitchFamily="18" charset="0"/>
                                  </a:rPr>
                                  <m:t>0.5</m:t>
                                </m:r>
                                <m:r>
                                  <a:rPr lang="en-US" altLang="zh-CN" b="0" i="1" smtClean="0">
                                    <a:latin typeface="Cambria Math" panose="02040503050406030204" pitchFamily="18" charset="0"/>
                                  </a:rPr>
                                  <m:t>0</m:t>
                                </m:r>
                              </m:e>
                            </m:mr>
                          </m:m>
                        </m:e>
                      </m:d>
                    </m:oMath>
                  </m:oMathPara>
                </a14:m>
                <a:endParaRPr lang="zh-CN" altLang="en-US" dirty="0"/>
              </a:p>
            </p:txBody>
          </p:sp>
        </mc:Choice>
        <mc:Fallback xmlns="">
          <p:sp>
            <p:nvSpPr>
              <p:cNvPr id="3" name="内容占位符 2">
                <a:extLst>
                  <a:ext uri="{FF2B5EF4-FFF2-40B4-BE49-F238E27FC236}">
                    <a16:creationId xmlns:a16="http://schemas.microsoft.com/office/drawing/2014/main" id="{B14C5279-D306-4B78-AA71-3F41E74301BC}"/>
                  </a:ext>
                </a:extLst>
              </p:cNvPr>
              <p:cNvSpPr>
                <a:spLocks noGrp="1" noRot="1" noChangeAspect="1" noMove="1" noResize="1" noEditPoints="1" noAdjustHandles="1" noChangeArrowheads="1" noChangeShapeType="1" noTextEdit="1"/>
              </p:cNvSpPr>
              <p:nvPr>
                <p:ph idx="1"/>
              </p:nvPr>
            </p:nvSpPr>
            <p:spPr>
              <a:xfrm>
                <a:off x="4098434" y="753228"/>
                <a:ext cx="3839336" cy="1080938"/>
              </a:xfrm>
              <a:blipFill>
                <a:blip r:embed="rId2"/>
                <a:stretch>
                  <a:fillRect t="-960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32D0F8-FB06-4DA5-8E8C-EA3FA2335D94}"/>
              </a:ext>
            </a:extLst>
          </p:cNvPr>
          <p:cNvPicPr>
            <a:picLocks noChangeAspect="1"/>
          </p:cNvPicPr>
          <p:nvPr/>
        </p:nvPicPr>
        <p:blipFill>
          <a:blip r:embed="rId3"/>
          <a:stretch>
            <a:fillRect/>
          </a:stretch>
        </p:blipFill>
        <p:spPr>
          <a:xfrm>
            <a:off x="2576680" y="2578281"/>
            <a:ext cx="6777863" cy="3839236"/>
          </a:xfrm>
          <a:prstGeom prst="rect">
            <a:avLst/>
          </a:prstGeom>
        </p:spPr>
      </p:pic>
    </p:spTree>
    <p:extLst>
      <p:ext uri="{BB962C8B-B14F-4D97-AF65-F5344CB8AC3E}">
        <p14:creationId xmlns:p14="http://schemas.microsoft.com/office/powerpoint/2010/main" val="324771169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1894</TotalTime>
  <Words>3915</Words>
  <Application>Microsoft Office PowerPoint</Application>
  <PresentationFormat>宽屏</PresentationFormat>
  <Paragraphs>755</Paragraphs>
  <Slides>45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-apple-system</vt:lpstr>
      <vt:lpstr>MathJax_Main</vt:lpstr>
      <vt:lpstr>MathJax_Math-italic</vt:lpstr>
      <vt:lpstr>STIXGeneral</vt:lpstr>
      <vt:lpstr>等线</vt:lpstr>
      <vt:lpstr>等线 Light</vt:lpstr>
      <vt:lpstr>Arial</vt:lpstr>
      <vt:lpstr>Cambria Math</vt:lpstr>
      <vt:lpstr>Franklin Gothic Book</vt:lpstr>
      <vt:lpstr>Wingdings</vt:lpstr>
      <vt:lpstr>柏林</vt:lpstr>
      <vt:lpstr>自然语言处理技术基础 Natural Language Processing，NLP</vt:lpstr>
      <vt:lpstr>第4章 隐马尔科夫模型</vt:lpstr>
      <vt:lpstr>4.1 马尔科夫模型</vt:lpstr>
      <vt:lpstr>马尔可夫假设（Markov Assumption）</vt:lpstr>
      <vt:lpstr>马尔可夫过程（Markov process）</vt:lpstr>
      <vt:lpstr>马尔可夫模型（Markov Model）</vt:lpstr>
      <vt:lpstr>状态转移矩阵</vt:lpstr>
      <vt:lpstr>4.2 隐马尔科夫模型(HMM) </vt:lpstr>
      <vt:lpstr>发射概率矩阵</vt:lpstr>
      <vt:lpstr>4.3 HMM的三个基本问题</vt:lpstr>
      <vt:lpstr>HMM的三个基本问题</vt:lpstr>
      <vt:lpstr>4.3.1 求解观察值序列的概率</vt:lpstr>
      <vt:lpstr>4.3.1 求解观察值序列的概率</vt:lpstr>
      <vt:lpstr>计算过程分解</vt:lpstr>
      <vt:lpstr>前向算法 (Forward Algorithm)</vt:lpstr>
      <vt:lpstr>前向算法 举例</vt:lpstr>
      <vt:lpstr>前向算法 举例</vt:lpstr>
      <vt:lpstr>Python实现前向算法 </vt:lpstr>
      <vt:lpstr>后向算法</vt:lpstr>
      <vt:lpstr>红白球</vt:lpstr>
      <vt:lpstr>HMM的3个问题： 概率计算问题，学习问题，预测问题</vt:lpstr>
      <vt:lpstr>HMM的3个问题： 概率计算问题，学习问题，预测问题</vt:lpstr>
      <vt:lpstr>4.3.2 确定最优状态序列</vt:lpstr>
      <vt:lpstr>4.3.2 确定最优状态序列</vt:lpstr>
      <vt:lpstr>4.3.2 确定最优状态序列</vt:lpstr>
      <vt:lpstr>维特比算法 ( Viterbi Algorithm )</vt:lpstr>
      <vt:lpstr>HMM的3个问题： 概率计算问题，学习问题，预测问题</vt:lpstr>
      <vt:lpstr>4.3.3 HMM的参数估计</vt:lpstr>
      <vt:lpstr>EM初级版</vt:lpstr>
      <vt:lpstr>EM初级版</vt:lpstr>
      <vt:lpstr>EM初级版</vt:lpstr>
      <vt:lpstr>EM初级版</vt:lpstr>
      <vt:lpstr>EM初级版</vt:lpstr>
      <vt:lpstr>EM进阶版</vt:lpstr>
      <vt:lpstr>EM进阶版</vt:lpstr>
      <vt:lpstr>EM进阶版</vt:lpstr>
      <vt:lpstr>EM进阶版</vt:lpstr>
      <vt:lpstr>EM算法基本思想</vt:lpstr>
      <vt:lpstr>EM算法 例子</vt:lpstr>
      <vt:lpstr>Θ= （ λ ， h_1  ， h_2  ）</vt:lpstr>
      <vt:lpstr>PowerPoint 演示文稿</vt:lpstr>
      <vt:lpstr>④用Θ_(t+1)代替Θ_t重复执行步骤②，直到参数收敛</vt:lpstr>
      <vt:lpstr>总结：估算步骤 和 最大化步骤 交替</vt:lpstr>
      <vt:lpstr>鲍姆-韦尔奇算法  (Baum-Welch Algorithm)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227</cp:revision>
  <dcterms:created xsi:type="dcterms:W3CDTF">2020-06-27T17:50:52Z</dcterms:created>
  <dcterms:modified xsi:type="dcterms:W3CDTF">2020-11-02T11:09:07Z</dcterms:modified>
</cp:coreProperties>
</file>