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65" r:id="rId4"/>
    <p:sldId id="258" r:id="rId5"/>
    <p:sldId id="267" r:id="rId6"/>
    <p:sldId id="266" r:id="rId7"/>
    <p:sldId id="268" r:id="rId8"/>
    <p:sldId id="269" r:id="rId9"/>
    <p:sldId id="260" r:id="rId10"/>
    <p:sldId id="270" r:id="rId11"/>
    <p:sldId id="272" r:id="rId12"/>
    <p:sldId id="264" r:id="rId13"/>
    <p:sldId id="273" r:id="rId14"/>
    <p:sldId id="274" r:id="rId15"/>
    <p:sldId id="271" r:id="rId16"/>
    <p:sldId id="275" r:id="rId17"/>
    <p:sldId id="276" r:id="rId18"/>
    <p:sldId id="277" r:id="rId19"/>
    <p:sldId id="288" r:id="rId20"/>
    <p:sldId id="291" r:id="rId21"/>
    <p:sldId id="282" r:id="rId22"/>
    <p:sldId id="284" r:id="rId23"/>
    <p:sldId id="281" r:id="rId24"/>
    <p:sldId id="280" r:id="rId25"/>
    <p:sldId id="278" r:id="rId26"/>
    <p:sldId id="279" r:id="rId27"/>
    <p:sldId id="261" r:id="rId28"/>
    <p:sldId id="26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3F8F1-0507-4C58-AF8A-4F57D2C1996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F2A57570-84B2-4956-BB72-712B08D13C25}">
      <dgm:prSet/>
      <dgm:spPr>
        <a:solidFill>
          <a:schemeClr val="accent1">
            <a:lumMod val="50000"/>
          </a:schemeClr>
        </a:solidFill>
      </dgm:spPr>
      <dgm:t>
        <a:bodyPr/>
        <a:lstStyle/>
        <a:p>
          <a:r>
            <a:rPr lang="en-US" dirty="0"/>
            <a:t>3.1 n</a:t>
          </a:r>
          <a:r>
            <a:rPr lang="zh-CN" dirty="0"/>
            <a:t>元语法的基本概念</a:t>
          </a:r>
          <a:endParaRPr lang="en-US" altLang="zh-CN" dirty="0"/>
        </a:p>
        <a:p>
          <a:br>
            <a:rPr lang="zh-CN" dirty="0"/>
          </a:br>
          <a:r>
            <a:rPr lang="en-US" dirty="0"/>
            <a:t>3.2 </a:t>
          </a:r>
          <a:r>
            <a:rPr lang="zh-CN" dirty="0"/>
            <a:t>数据平滑技术</a:t>
          </a:r>
          <a:endParaRPr lang="en-US" altLang="zh-CN" dirty="0"/>
        </a:p>
        <a:p>
          <a:br>
            <a:rPr lang="zh-CN" dirty="0"/>
          </a:br>
          <a:r>
            <a:rPr lang="en-US" dirty="0"/>
            <a:t>3.3 </a:t>
          </a:r>
          <a:r>
            <a:rPr lang="zh-CN" dirty="0"/>
            <a:t>开发和测试模型的数据集</a:t>
          </a:r>
          <a:endParaRPr lang="en-US" altLang="zh-CN" dirty="0"/>
        </a:p>
        <a:p>
          <a:br>
            <a:rPr lang="zh-CN" dirty="0"/>
          </a:br>
          <a:r>
            <a:rPr lang="en-US" dirty="0"/>
            <a:t>3.4 </a:t>
          </a:r>
          <a:r>
            <a:rPr lang="zh-CN" dirty="0"/>
            <a:t>基于词类的</a:t>
          </a:r>
          <a:r>
            <a:rPr lang="en-US" dirty="0"/>
            <a:t>n-gram</a:t>
          </a:r>
          <a:r>
            <a:rPr lang="zh-CN" dirty="0"/>
            <a:t>模型</a:t>
          </a:r>
        </a:p>
      </dgm:t>
    </dgm:pt>
    <dgm:pt modelId="{34A363CB-FD4D-4B1E-BD47-9C3871A6E3C5}" type="parTrans" cxnId="{65D94A3B-5B80-4DD0-B058-E20DBD840DF8}">
      <dgm:prSet/>
      <dgm:spPr/>
      <dgm:t>
        <a:bodyPr/>
        <a:lstStyle/>
        <a:p>
          <a:endParaRPr lang="zh-CN" altLang="en-US"/>
        </a:p>
      </dgm:t>
    </dgm:pt>
    <dgm:pt modelId="{F3532CD6-CA5D-45AB-9A1B-D5C16BE74FEB}" type="sibTrans" cxnId="{65D94A3B-5B80-4DD0-B058-E20DBD840DF8}">
      <dgm:prSet/>
      <dgm:spPr/>
      <dgm:t>
        <a:bodyPr/>
        <a:lstStyle/>
        <a:p>
          <a:endParaRPr lang="zh-CN" altLang="en-US"/>
        </a:p>
      </dgm:t>
    </dgm:pt>
    <dgm:pt modelId="{AA0DBF04-CB82-45CD-A60F-5BAFA71A1345}" type="pres">
      <dgm:prSet presAssocID="{03A3F8F1-0507-4C58-AF8A-4F57D2C19965}" presName="linear" presStyleCnt="0">
        <dgm:presLayoutVars>
          <dgm:animLvl val="lvl"/>
          <dgm:resizeHandles val="exact"/>
        </dgm:presLayoutVars>
      </dgm:prSet>
      <dgm:spPr/>
    </dgm:pt>
    <dgm:pt modelId="{C1087F7C-58D9-4EAF-9282-8B47682B7C96}" type="pres">
      <dgm:prSet presAssocID="{F2A57570-84B2-4956-BB72-712B08D13C25}" presName="parentText" presStyleLbl="node1" presStyleIdx="0" presStyleCnt="1" custScaleY="105540" custLinFactNeighborX="3992" custLinFactNeighborY="19020">
        <dgm:presLayoutVars>
          <dgm:chMax val="0"/>
          <dgm:bulletEnabled val="1"/>
        </dgm:presLayoutVars>
      </dgm:prSet>
      <dgm:spPr/>
    </dgm:pt>
  </dgm:ptLst>
  <dgm:cxnLst>
    <dgm:cxn modelId="{4FDC2334-52A3-4A44-A94F-770D811ACDD2}" type="presOf" srcId="{F2A57570-84B2-4956-BB72-712B08D13C25}" destId="{C1087F7C-58D9-4EAF-9282-8B47682B7C96}" srcOrd="0" destOrd="0" presId="urn:microsoft.com/office/officeart/2005/8/layout/vList2"/>
    <dgm:cxn modelId="{65D94A3B-5B80-4DD0-B058-E20DBD840DF8}" srcId="{03A3F8F1-0507-4C58-AF8A-4F57D2C19965}" destId="{F2A57570-84B2-4956-BB72-712B08D13C25}" srcOrd="0" destOrd="0" parTransId="{34A363CB-FD4D-4B1E-BD47-9C3871A6E3C5}" sibTransId="{F3532CD6-CA5D-45AB-9A1B-D5C16BE74FEB}"/>
    <dgm:cxn modelId="{5D2033E2-00DC-4339-AE98-806F5D5AFD0D}" type="presOf" srcId="{03A3F8F1-0507-4C58-AF8A-4F57D2C19965}" destId="{AA0DBF04-CB82-45CD-A60F-5BAFA71A1345}" srcOrd="0" destOrd="0" presId="urn:microsoft.com/office/officeart/2005/8/layout/vList2"/>
    <dgm:cxn modelId="{2D74C170-DED2-4888-A564-AFF295BDD620}" type="presParOf" srcId="{AA0DBF04-CB82-45CD-A60F-5BAFA71A1345}" destId="{C1087F7C-58D9-4EAF-9282-8B47682B7C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79E91-2C7A-47A9-B2A1-A96A928879C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0AD041-D981-4AD6-A1F3-96F4583226B9}">
      <dgm:prSet/>
      <dgm:spPr>
        <a:solidFill>
          <a:schemeClr val="accent1">
            <a:lumMod val="50000"/>
          </a:schemeClr>
        </a:solidFill>
      </dgm:spPr>
      <dgm:t>
        <a:bodyPr/>
        <a:lstStyle/>
        <a:p>
          <a:r>
            <a:rPr lang="en-US" dirty="0"/>
            <a:t>3.2.1 Laplace</a:t>
          </a:r>
          <a:r>
            <a:rPr lang="zh-CN" dirty="0"/>
            <a:t>法则</a:t>
          </a:r>
          <a:br>
            <a:rPr lang="zh-CN" dirty="0"/>
          </a:br>
          <a:r>
            <a:rPr lang="en-US" dirty="0"/>
            <a:t>3.2.2 Good-Turing</a:t>
          </a:r>
          <a:r>
            <a:rPr lang="zh-CN" dirty="0"/>
            <a:t>估计</a:t>
          </a:r>
          <a:br>
            <a:rPr lang="zh-CN" dirty="0"/>
          </a:br>
          <a:r>
            <a:rPr lang="en-US" dirty="0"/>
            <a:t>3.2.3 </a:t>
          </a:r>
          <a:r>
            <a:rPr lang="zh-CN" dirty="0"/>
            <a:t>绝对折扣和线性折扣</a:t>
          </a:r>
          <a:br>
            <a:rPr lang="zh-CN" dirty="0"/>
          </a:br>
          <a:r>
            <a:rPr lang="en-US" dirty="0"/>
            <a:t>3.2.4 Witten-Bell</a:t>
          </a:r>
          <a:r>
            <a:rPr lang="zh-CN" dirty="0"/>
            <a:t>平滑算法</a:t>
          </a:r>
          <a:br>
            <a:rPr lang="zh-CN" dirty="0"/>
          </a:br>
          <a:r>
            <a:rPr lang="en-US" dirty="0"/>
            <a:t>3.2.5 </a:t>
          </a:r>
          <a:r>
            <a:rPr lang="zh-CN" dirty="0"/>
            <a:t>扣留估计</a:t>
          </a:r>
          <a:br>
            <a:rPr lang="zh-CN" dirty="0"/>
          </a:br>
          <a:r>
            <a:rPr lang="en-US" dirty="0"/>
            <a:t>3.2.6 </a:t>
          </a:r>
          <a:r>
            <a:rPr lang="zh-CN" dirty="0"/>
            <a:t>交叉校验</a:t>
          </a:r>
          <a:br>
            <a:rPr lang="zh-CN" dirty="0"/>
          </a:br>
          <a:r>
            <a:rPr lang="en-US" dirty="0"/>
            <a:t>3.2.7 </a:t>
          </a:r>
          <a:r>
            <a:rPr lang="zh-CN" dirty="0"/>
            <a:t>删除插值法 </a:t>
          </a:r>
          <a:r>
            <a:rPr lang="en-US" dirty="0"/>
            <a:t>| </a:t>
          </a:r>
          <a:r>
            <a:rPr lang="zh-CN" dirty="0"/>
            <a:t>线性插值平滑</a:t>
          </a:r>
          <a:br>
            <a:rPr lang="zh-CN" dirty="0"/>
          </a:br>
          <a:r>
            <a:rPr lang="en-US" dirty="0"/>
            <a:t>3.2.8 Katz</a:t>
          </a:r>
          <a:r>
            <a:rPr lang="zh-CN" dirty="0"/>
            <a:t>回退算法</a:t>
          </a:r>
        </a:p>
      </dgm:t>
    </dgm:pt>
    <dgm:pt modelId="{20D53532-4BDD-462F-A007-EAE74B75DE38}" type="parTrans" cxnId="{9A01886A-E541-44F5-B930-97AC8D6059E5}">
      <dgm:prSet/>
      <dgm:spPr/>
      <dgm:t>
        <a:bodyPr/>
        <a:lstStyle/>
        <a:p>
          <a:endParaRPr lang="zh-CN" altLang="en-US"/>
        </a:p>
      </dgm:t>
    </dgm:pt>
    <dgm:pt modelId="{D3D19A9B-9BD7-4EFF-A557-F64837B44D61}" type="sibTrans" cxnId="{9A01886A-E541-44F5-B930-97AC8D6059E5}">
      <dgm:prSet/>
      <dgm:spPr/>
      <dgm:t>
        <a:bodyPr/>
        <a:lstStyle/>
        <a:p>
          <a:endParaRPr lang="zh-CN" altLang="en-US"/>
        </a:p>
      </dgm:t>
    </dgm:pt>
    <dgm:pt modelId="{4FAE73E8-43BE-4997-8344-1F5FD53FD961}" type="pres">
      <dgm:prSet presAssocID="{38479E91-2C7A-47A9-B2A1-A96A928879CA}" presName="linear" presStyleCnt="0">
        <dgm:presLayoutVars>
          <dgm:animLvl val="lvl"/>
          <dgm:resizeHandles val="exact"/>
        </dgm:presLayoutVars>
      </dgm:prSet>
      <dgm:spPr/>
    </dgm:pt>
    <dgm:pt modelId="{DA34DB68-C531-420C-84B7-27E30485748C}" type="pres">
      <dgm:prSet presAssocID="{280AD041-D981-4AD6-A1F3-96F4583226B9}" presName="parentText" presStyleLbl="node1" presStyleIdx="0" presStyleCnt="1">
        <dgm:presLayoutVars>
          <dgm:chMax val="0"/>
          <dgm:bulletEnabled val="1"/>
        </dgm:presLayoutVars>
      </dgm:prSet>
      <dgm:spPr/>
    </dgm:pt>
  </dgm:ptLst>
  <dgm:cxnLst>
    <dgm:cxn modelId="{9A01886A-E541-44F5-B930-97AC8D6059E5}" srcId="{38479E91-2C7A-47A9-B2A1-A96A928879CA}" destId="{280AD041-D981-4AD6-A1F3-96F4583226B9}" srcOrd="0" destOrd="0" parTransId="{20D53532-4BDD-462F-A007-EAE74B75DE38}" sibTransId="{D3D19A9B-9BD7-4EFF-A557-F64837B44D61}"/>
    <dgm:cxn modelId="{A9CEB27E-999B-47BD-B794-8B373D5C6CD2}" type="presOf" srcId="{38479E91-2C7A-47A9-B2A1-A96A928879CA}" destId="{4FAE73E8-43BE-4997-8344-1F5FD53FD961}" srcOrd="0" destOrd="0" presId="urn:microsoft.com/office/officeart/2005/8/layout/vList2"/>
    <dgm:cxn modelId="{6488D7E6-A13E-44FD-9E58-A3F85BA39AC3}" type="presOf" srcId="{280AD041-D981-4AD6-A1F3-96F4583226B9}" destId="{DA34DB68-C531-420C-84B7-27E30485748C}" srcOrd="0" destOrd="0" presId="urn:microsoft.com/office/officeart/2005/8/layout/vList2"/>
    <dgm:cxn modelId="{001450BD-19CC-4EE2-86CB-75956324653F}" type="presParOf" srcId="{4FAE73E8-43BE-4997-8344-1F5FD53FD961}" destId="{DA34DB68-C531-420C-84B7-27E3048574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7F7C-58D9-4EAF-9282-8B47682B7C96}">
      <dsp:nvSpPr>
        <dsp:cNvPr id="0" name=""/>
        <dsp:cNvSpPr/>
      </dsp:nvSpPr>
      <dsp:spPr>
        <a:xfrm>
          <a:off x="0" y="37214"/>
          <a:ext cx="9060308" cy="379336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3.1 n</a:t>
          </a:r>
          <a:r>
            <a:rPr lang="zh-CN" sz="2400" kern="1200" dirty="0"/>
            <a:t>元语法的基本概念</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3.2 </a:t>
          </a:r>
          <a:r>
            <a:rPr lang="zh-CN" sz="2400" kern="1200" dirty="0"/>
            <a:t>数据平滑技术</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3.3 </a:t>
          </a:r>
          <a:r>
            <a:rPr lang="zh-CN" sz="2400" kern="1200" dirty="0"/>
            <a:t>开发和测试模型的数据集</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3.4 </a:t>
          </a:r>
          <a:r>
            <a:rPr lang="zh-CN" sz="2400" kern="1200" dirty="0"/>
            <a:t>基于词类的</a:t>
          </a:r>
          <a:r>
            <a:rPr lang="en-US" sz="2400" kern="1200" dirty="0"/>
            <a:t>n-gram</a:t>
          </a:r>
          <a:r>
            <a:rPr lang="zh-CN" sz="2400" kern="1200" dirty="0"/>
            <a:t>模型</a:t>
          </a:r>
        </a:p>
      </dsp:txBody>
      <dsp:txXfrm>
        <a:off x="185177" y="222391"/>
        <a:ext cx="8689954" cy="34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DB68-C531-420C-84B7-27E30485748C}">
      <dsp:nvSpPr>
        <dsp:cNvPr id="0" name=""/>
        <dsp:cNvSpPr/>
      </dsp:nvSpPr>
      <dsp:spPr>
        <a:xfrm>
          <a:off x="0" y="30617"/>
          <a:ext cx="9613860" cy="353808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3.2.1 Laplace</a:t>
          </a:r>
          <a:r>
            <a:rPr lang="zh-CN" sz="2400" kern="1200" dirty="0"/>
            <a:t>法则</a:t>
          </a:r>
          <a:br>
            <a:rPr lang="zh-CN" sz="2400" kern="1200" dirty="0"/>
          </a:br>
          <a:r>
            <a:rPr lang="en-US" sz="2400" kern="1200" dirty="0"/>
            <a:t>3.2.2 Good-Turing</a:t>
          </a:r>
          <a:r>
            <a:rPr lang="zh-CN" sz="2400" kern="1200" dirty="0"/>
            <a:t>估计</a:t>
          </a:r>
          <a:br>
            <a:rPr lang="zh-CN" sz="2400" kern="1200" dirty="0"/>
          </a:br>
          <a:r>
            <a:rPr lang="en-US" sz="2400" kern="1200" dirty="0"/>
            <a:t>3.2.3 </a:t>
          </a:r>
          <a:r>
            <a:rPr lang="zh-CN" sz="2400" kern="1200" dirty="0"/>
            <a:t>绝对折扣和线性折扣</a:t>
          </a:r>
          <a:br>
            <a:rPr lang="zh-CN" sz="2400" kern="1200" dirty="0"/>
          </a:br>
          <a:r>
            <a:rPr lang="en-US" sz="2400" kern="1200" dirty="0"/>
            <a:t>3.2.4 Witten-Bell</a:t>
          </a:r>
          <a:r>
            <a:rPr lang="zh-CN" sz="2400" kern="1200" dirty="0"/>
            <a:t>平滑算法</a:t>
          </a:r>
          <a:br>
            <a:rPr lang="zh-CN" sz="2400" kern="1200" dirty="0"/>
          </a:br>
          <a:r>
            <a:rPr lang="en-US" sz="2400" kern="1200" dirty="0"/>
            <a:t>3.2.5 </a:t>
          </a:r>
          <a:r>
            <a:rPr lang="zh-CN" sz="2400" kern="1200" dirty="0"/>
            <a:t>扣留估计</a:t>
          </a:r>
          <a:br>
            <a:rPr lang="zh-CN" sz="2400" kern="1200" dirty="0"/>
          </a:br>
          <a:r>
            <a:rPr lang="en-US" sz="2400" kern="1200" dirty="0"/>
            <a:t>3.2.6 </a:t>
          </a:r>
          <a:r>
            <a:rPr lang="zh-CN" sz="2400" kern="1200" dirty="0"/>
            <a:t>交叉校验</a:t>
          </a:r>
          <a:br>
            <a:rPr lang="zh-CN" sz="2400" kern="1200" dirty="0"/>
          </a:br>
          <a:r>
            <a:rPr lang="en-US" sz="2400" kern="1200" dirty="0"/>
            <a:t>3.2.7 </a:t>
          </a:r>
          <a:r>
            <a:rPr lang="zh-CN" sz="2400" kern="1200" dirty="0"/>
            <a:t>删除插值法 </a:t>
          </a:r>
          <a:r>
            <a:rPr lang="en-US" sz="2400" kern="1200" dirty="0"/>
            <a:t>| </a:t>
          </a:r>
          <a:r>
            <a:rPr lang="zh-CN" sz="2400" kern="1200" dirty="0"/>
            <a:t>线性插值平滑</a:t>
          </a:r>
          <a:br>
            <a:rPr lang="zh-CN" sz="2400" kern="1200" dirty="0"/>
          </a:br>
          <a:r>
            <a:rPr lang="en-US" sz="2400" kern="1200" dirty="0"/>
            <a:t>3.2.8 Katz</a:t>
          </a:r>
          <a:r>
            <a:rPr lang="zh-CN" sz="2400" kern="1200" dirty="0"/>
            <a:t>回退算法</a:t>
          </a:r>
        </a:p>
      </dsp:txBody>
      <dsp:txXfrm>
        <a:off x="172715" y="203332"/>
        <a:ext cx="9268430" cy="3192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2020/7/24</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2020/7/24</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2020/7/24</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log.csdn.net/qq_39378221/article/details/103673007"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graphicFrame>
        <p:nvGraphicFramePr>
          <p:cNvPr id="4" name="内容占位符 3">
            <a:extLst>
              <a:ext uri="{FF2B5EF4-FFF2-40B4-BE49-F238E27FC236}">
                <a16:creationId xmlns:a16="http://schemas.microsoft.com/office/drawing/2014/main" id="{A4B339DB-D2EC-4134-BC6A-06B5585584F1}"/>
              </a:ext>
            </a:extLst>
          </p:cNvPr>
          <p:cNvGraphicFramePr>
            <a:graphicFrameLocks noGrp="1"/>
          </p:cNvGraphicFramePr>
          <p:nvPr>
            <p:ph idx="1"/>
            <p:extLst>
              <p:ext uri="{D42A27DB-BD31-4B8C-83A1-F6EECF244321}">
                <p14:modId xmlns:p14="http://schemas.microsoft.com/office/powerpoint/2010/main" val="424463242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4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3.2.1 Laplace</a:t>
            </a:r>
            <a:r>
              <a:rPr lang="zh-CN" altLang="en-US" b="1" dirty="0"/>
              <a:t>法则</a:t>
            </a:r>
            <a:endParaRPr lang="zh-CN" altLang="en-US"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265890" y="2336873"/>
            <a:ext cx="8858657" cy="3731933"/>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8900000" scaled="1"/>
            <a:tileRect/>
          </a:gradFill>
        </p:spPr>
        <p:txBody>
          <a:bodyPr>
            <a:normAutofit/>
          </a:bodyPr>
          <a:lstStyle/>
          <a:p>
            <a:pPr marL="0" indent="0">
              <a:buNone/>
            </a:pPr>
            <a:r>
              <a:rPr lang="zh-CN" altLang="en-US" dirty="0"/>
              <a:t>拉普拉斯  </a:t>
            </a:r>
            <a:r>
              <a:rPr lang="en-US" altLang="zh-CN" dirty="0"/>
              <a:t>(Pierre-Simon Laplace</a:t>
            </a:r>
            <a:r>
              <a:rPr lang="zh-CN" altLang="en-US" dirty="0"/>
              <a:t>，</a:t>
            </a:r>
            <a:r>
              <a:rPr lang="en-US" altLang="zh-CN" dirty="0"/>
              <a:t>1749</a:t>
            </a:r>
            <a:r>
              <a:rPr lang="zh-CN" altLang="en-US" dirty="0"/>
              <a:t>－</a:t>
            </a:r>
            <a:r>
              <a:rPr lang="en-US" altLang="zh-CN" dirty="0"/>
              <a:t>1827)</a:t>
            </a:r>
            <a:r>
              <a:rPr lang="zh-CN" altLang="en-US" dirty="0"/>
              <a:t> ：</a:t>
            </a:r>
            <a:endParaRPr lang="en-US" altLang="zh-CN" dirty="0"/>
          </a:p>
          <a:p>
            <a:pPr marL="0" indent="0">
              <a:buNone/>
            </a:pPr>
            <a:r>
              <a:rPr lang="zh-CN" altLang="en-US" sz="1800" dirty="0"/>
              <a:t>法国分析学家、概率论学家和物理学家，法国科学院院士。</a:t>
            </a:r>
            <a:endParaRPr lang="en-US" altLang="zh-CN" sz="1800" dirty="0"/>
          </a:p>
          <a:p>
            <a:pPr marL="0" indent="0">
              <a:buNone/>
            </a:pPr>
            <a:endParaRPr lang="en-US" altLang="zh-CN" dirty="0"/>
          </a:p>
          <a:p>
            <a:pPr marL="0" indent="0">
              <a:buNone/>
            </a:pPr>
            <a:r>
              <a:rPr lang="zh-CN" altLang="en-US" dirty="0"/>
              <a:t>拉普拉斯平滑（</a:t>
            </a:r>
            <a:r>
              <a:rPr lang="en-US" altLang="zh-CN" dirty="0"/>
              <a:t>Laplace Smoothing</a:t>
            </a:r>
            <a:r>
              <a:rPr lang="zh-CN" altLang="en-US" dirty="0"/>
              <a:t>）：</a:t>
            </a:r>
            <a:endParaRPr lang="en-US" altLang="zh-CN" dirty="0"/>
          </a:p>
          <a:p>
            <a:pPr marL="0" indent="0">
              <a:buNone/>
            </a:pPr>
            <a:r>
              <a:rPr lang="zh-CN" altLang="en-US" sz="1800" dirty="0"/>
              <a:t>又称 加</a:t>
            </a:r>
            <a:r>
              <a:rPr lang="en-US" altLang="zh-CN" sz="1800" dirty="0"/>
              <a:t>1</a:t>
            </a:r>
            <a:r>
              <a:rPr lang="zh-CN" altLang="en-US" sz="1800" dirty="0"/>
              <a:t>平滑。解决零概率问题。</a:t>
            </a:r>
            <a:endParaRPr lang="en-US" altLang="zh-CN" sz="1800" dirty="0"/>
          </a:p>
          <a:p>
            <a:pPr marL="0" indent="0">
              <a:buNone/>
            </a:pPr>
            <a:endParaRPr lang="en-US" altLang="zh-CN" dirty="0"/>
          </a:p>
          <a:p>
            <a:pPr marL="0" indent="0">
              <a:buNone/>
            </a:pPr>
            <a:r>
              <a:rPr lang="zh-CN" altLang="en-US" dirty="0"/>
              <a:t>零概率问题：</a:t>
            </a:r>
            <a:endParaRPr lang="en-US" altLang="zh-CN" dirty="0"/>
          </a:p>
          <a:p>
            <a:pPr marL="0" indent="0">
              <a:buNone/>
            </a:pPr>
            <a:r>
              <a:rPr lang="zh-CN" altLang="en-US" sz="1800" dirty="0"/>
              <a:t>若一个词语没有在训练样本中出现，则该词语出现概率为</a:t>
            </a:r>
            <a:r>
              <a:rPr lang="en-US" altLang="zh-CN" sz="1800" dirty="0"/>
              <a:t>0</a:t>
            </a:r>
            <a:r>
              <a:rPr lang="zh-CN" altLang="en-US" sz="1800" dirty="0"/>
              <a:t>。</a:t>
            </a:r>
            <a:endParaRPr lang="en-US" altLang="zh-CN" sz="1800" dirty="0"/>
          </a:p>
          <a:p>
            <a:pPr marL="0" indent="0">
              <a:buNone/>
            </a:pPr>
            <a:endParaRPr lang="en-US" altLang="zh-CN" dirty="0"/>
          </a:p>
        </p:txBody>
      </p:sp>
      <p:pic>
        <p:nvPicPr>
          <p:cNvPr id="4" name="图片 3">
            <a:extLst>
              <a:ext uri="{FF2B5EF4-FFF2-40B4-BE49-F238E27FC236}">
                <a16:creationId xmlns:a16="http://schemas.microsoft.com/office/drawing/2014/main" id="{1AF88ABD-42C1-4B7D-8A9B-F86D911E9811}"/>
              </a:ext>
            </a:extLst>
          </p:cNvPr>
          <p:cNvPicPr>
            <a:picLocks noChangeAspect="1"/>
          </p:cNvPicPr>
          <p:nvPr/>
        </p:nvPicPr>
        <p:blipFill>
          <a:blip r:embed="rId2"/>
          <a:stretch>
            <a:fillRect/>
          </a:stretch>
        </p:blipFill>
        <p:spPr>
          <a:xfrm>
            <a:off x="9124546" y="2336873"/>
            <a:ext cx="2801563" cy="3731933"/>
          </a:xfrm>
          <a:prstGeom prst="rect">
            <a:avLst/>
          </a:prstGeom>
        </p:spPr>
      </p:pic>
    </p:spTree>
    <p:extLst>
      <p:ext uri="{BB962C8B-B14F-4D97-AF65-F5344CB8AC3E}">
        <p14:creationId xmlns:p14="http://schemas.microsoft.com/office/powerpoint/2010/main" val="145561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Add-one (Laplace) Smoothing</a:t>
            </a:r>
            <a:endParaRPr lang="en-US" altLang="zh-CN"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680322" y="2336872"/>
            <a:ext cx="7030470" cy="2449137"/>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dirty="0"/>
              <a:t>最简单、最直观、最古老的一种平滑算法：</a:t>
            </a:r>
            <a:endParaRPr lang="en-US" altLang="zh-CN" dirty="0"/>
          </a:p>
          <a:p>
            <a:pPr marL="0" indent="0">
              <a:buNone/>
            </a:pPr>
            <a:endParaRPr lang="en-US" altLang="zh-CN" dirty="0"/>
          </a:p>
          <a:p>
            <a:pPr marL="0" indent="0">
              <a:buNone/>
            </a:pPr>
            <a:r>
              <a:rPr lang="en-US" altLang="zh-CN" dirty="0"/>
              <a:t>1.</a:t>
            </a:r>
            <a:r>
              <a:rPr lang="zh-CN" altLang="en-US" dirty="0"/>
              <a:t>每一种情况出现的次数加</a:t>
            </a:r>
            <a:r>
              <a:rPr lang="en-US" altLang="zh-CN" dirty="0"/>
              <a:t>1</a:t>
            </a:r>
            <a:endParaRPr lang="zh-CN" altLang="en-US" dirty="0"/>
          </a:p>
          <a:p>
            <a:pPr marL="0" indent="0">
              <a:buNone/>
            </a:pPr>
            <a:r>
              <a:rPr lang="en-US" altLang="zh-CN" dirty="0"/>
              <a:t>2.</a:t>
            </a:r>
            <a:r>
              <a:rPr lang="zh-CN" altLang="en-US" dirty="0"/>
              <a:t>规定任何一个</a:t>
            </a:r>
            <a:r>
              <a:rPr lang="en-US" altLang="zh-CN" dirty="0"/>
              <a:t>n-gram</a:t>
            </a:r>
            <a:r>
              <a:rPr lang="zh-CN" altLang="en-US" dirty="0"/>
              <a:t>在训练语料至少出现一次</a:t>
            </a:r>
            <a:endParaRPr lang="en-US" altLang="zh-CN" dirty="0"/>
          </a:p>
          <a:p>
            <a:pPr marL="0" indent="0">
              <a:buNone/>
            </a:pPr>
            <a:r>
              <a:rPr lang="en-US" altLang="zh-CN" dirty="0"/>
              <a:t>3.</a:t>
            </a:r>
            <a:r>
              <a:rPr lang="zh-CN" altLang="en-US" dirty="0"/>
              <a:t>没有出现过的</a:t>
            </a:r>
            <a:r>
              <a:rPr lang="en-US" altLang="zh-CN" dirty="0"/>
              <a:t>n-gram</a:t>
            </a:r>
            <a:r>
              <a:rPr lang="zh-CN" altLang="en-US" dirty="0"/>
              <a:t>的概率不再是</a:t>
            </a:r>
            <a:r>
              <a:rPr lang="en-US" altLang="zh-CN" dirty="0"/>
              <a:t>0</a:t>
            </a:r>
            <a:endParaRPr lang="zh-CN" altLang="en-US" dirty="0"/>
          </a:p>
          <a:p>
            <a:endParaRPr lang="en-US" altLang="zh-CN" b="1" dirty="0"/>
          </a:p>
          <a:p>
            <a:endParaRPr lang="en-US" altLang="zh-CN"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753A01-75CD-4165-A283-48FA48D3B375}"/>
                  </a:ext>
                </a:extLst>
              </p:cNvPr>
              <p:cNvSpPr txBox="1"/>
              <p:nvPr/>
            </p:nvSpPr>
            <p:spPr>
              <a:xfrm>
                <a:off x="680321" y="4906823"/>
                <a:ext cx="7030470" cy="96391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𝐿𝑎𝑝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𝑛</m:t>
                                  </m:r>
                                </m:sub>
                              </m:sSub>
                            </m:e>
                          </m:d>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𝑇</m:t>
                          </m:r>
                        </m:den>
                      </m:f>
                    </m:oMath>
                  </m:oMathPara>
                </a14:m>
                <a:endParaRPr lang="zh-CN" altLang="en-US" sz="3200" dirty="0"/>
              </a:p>
            </p:txBody>
          </p:sp>
        </mc:Choice>
        <mc:Fallback xmlns="">
          <p:sp>
            <p:nvSpPr>
              <p:cNvPr id="5" name="文本框 4">
                <a:extLst>
                  <a:ext uri="{FF2B5EF4-FFF2-40B4-BE49-F238E27FC236}">
                    <a16:creationId xmlns:a16="http://schemas.microsoft.com/office/drawing/2014/main" id="{A5753A01-75CD-4165-A283-48FA48D3B375}"/>
                  </a:ext>
                </a:extLst>
              </p:cNvPr>
              <p:cNvSpPr txBox="1">
                <a:spLocks noRot="1" noChangeAspect="1" noMove="1" noResize="1" noEditPoints="1" noAdjustHandles="1" noChangeArrowheads="1" noChangeShapeType="1" noTextEdit="1"/>
              </p:cNvSpPr>
              <p:nvPr/>
            </p:nvSpPr>
            <p:spPr>
              <a:xfrm>
                <a:off x="680321" y="4906823"/>
                <a:ext cx="7030470" cy="963918"/>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CCDE779-B246-4F3D-8EFE-821EF134B2D1}"/>
              </a:ext>
            </a:extLst>
          </p:cNvPr>
          <p:cNvSpPr/>
          <p:nvPr/>
        </p:nvSpPr>
        <p:spPr>
          <a:xfrm>
            <a:off x="680321" y="6376640"/>
            <a:ext cx="4703532" cy="369332"/>
          </a:xfrm>
          <a:prstGeom prst="rect">
            <a:avLst/>
          </a:prstGeom>
        </p:spPr>
        <p:txBody>
          <a:bodyPr wrap="none">
            <a:spAutoFit/>
          </a:bodyPr>
          <a:lstStyle/>
          <a:p>
            <a:r>
              <a:rPr lang="zh-CN" altLang="en-US" b="1" dirty="0"/>
              <a:t>扩展：</a:t>
            </a:r>
            <a:r>
              <a:rPr lang="en-US" altLang="zh-CN" b="1" dirty="0"/>
              <a:t>Add-k Smoothing</a:t>
            </a:r>
            <a:r>
              <a:rPr lang="zh-CN" altLang="en-US" b="1" dirty="0"/>
              <a:t>（</a:t>
            </a:r>
            <a:r>
              <a:rPr lang="en-US" altLang="zh-CN" b="1" dirty="0"/>
              <a:t>Lidstone’s law</a:t>
            </a:r>
            <a:r>
              <a:rPr lang="zh-CN" altLang="en-US" b="1" dirty="0"/>
              <a:t>）</a:t>
            </a:r>
            <a:endParaRPr lang="zh-CN" altLang="en-US" dirty="0"/>
          </a:p>
        </p:txBody>
      </p:sp>
      <p:pic>
        <p:nvPicPr>
          <p:cNvPr id="7" name="图片 6">
            <a:extLst>
              <a:ext uri="{FF2B5EF4-FFF2-40B4-BE49-F238E27FC236}">
                <a16:creationId xmlns:a16="http://schemas.microsoft.com/office/drawing/2014/main" id="{45365238-BC93-476A-98B0-086BA07D9FF0}"/>
              </a:ext>
            </a:extLst>
          </p:cNvPr>
          <p:cNvPicPr>
            <a:picLocks noChangeAspect="1"/>
          </p:cNvPicPr>
          <p:nvPr/>
        </p:nvPicPr>
        <p:blipFill>
          <a:blip r:embed="rId3"/>
          <a:stretch>
            <a:fillRect/>
          </a:stretch>
        </p:blipFill>
        <p:spPr>
          <a:xfrm>
            <a:off x="8098275" y="2336871"/>
            <a:ext cx="3533869" cy="3533869"/>
          </a:xfrm>
          <a:prstGeom prst="rect">
            <a:avLst/>
          </a:prstGeom>
        </p:spPr>
      </p:pic>
    </p:spTree>
    <p:extLst>
      <p:ext uri="{BB962C8B-B14F-4D97-AF65-F5344CB8AC3E}">
        <p14:creationId xmlns:p14="http://schemas.microsoft.com/office/powerpoint/2010/main" val="39175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683C5-AC2D-4B0D-BC4E-5912454BA953}"/>
              </a:ext>
            </a:extLst>
          </p:cNvPr>
          <p:cNvSpPr>
            <a:spLocks noGrp="1"/>
          </p:cNvSpPr>
          <p:nvPr>
            <p:ph type="title"/>
          </p:nvPr>
        </p:nvSpPr>
        <p:spPr/>
        <p:txBody>
          <a:bodyPr/>
          <a:lstStyle/>
          <a:p>
            <a:r>
              <a:rPr lang="zh-CN" altLang="en-US" dirty="0"/>
              <a:t>应用</a:t>
            </a:r>
            <a:r>
              <a:rPr lang="en-US" altLang="zh-CN" dirty="0"/>
              <a:t>Laplace</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262636440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Choice>
        <mc:Fallback xmlns="">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262636440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86969">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92683" t="-7813" r="-902439" b="-498438"/>
                          </a:stretch>
                        </a:blipFill>
                      </a:tcPr>
                    </a:tc>
                    <a:tc>
                      <a:txBody>
                        <a:bodyPr/>
                        <a:lstStyle/>
                        <a:p>
                          <a:endParaRPr lang="zh-CN"/>
                        </a:p>
                      </a:txBody>
                      <a:tcPr>
                        <a:blipFill>
                          <a:blip r:embed="rId2"/>
                          <a:stretch>
                            <a:fillRect l="-205195" t="-7813" r="-861039" b="-498438"/>
                          </a:stretch>
                        </a:blipFill>
                      </a:tcPr>
                    </a:tc>
                    <a:tc>
                      <a:txBody>
                        <a:bodyPr/>
                        <a:lstStyle/>
                        <a:p>
                          <a:endParaRPr lang="zh-CN"/>
                        </a:p>
                      </a:txBody>
                      <a:tcPr>
                        <a:blipFill>
                          <a:blip r:embed="rId2"/>
                          <a:stretch>
                            <a:fillRect l="-215596" t="-7813" r="-508257" b="-498438"/>
                          </a:stretch>
                        </a:blipFill>
                      </a:tcPr>
                    </a:tc>
                    <a:tc>
                      <a:txBody>
                        <a:bodyPr/>
                        <a:lstStyle/>
                        <a:p>
                          <a:endParaRPr lang="zh-CN"/>
                        </a:p>
                      </a:txBody>
                      <a:tcPr>
                        <a:blipFill>
                          <a:blip r:embed="rId2"/>
                          <a:stretch>
                            <a:fillRect l="-157437" t="-7813" r="-153547" b="-498438"/>
                          </a:stretch>
                        </a:blipFill>
                      </a:tcPr>
                    </a:tc>
                    <a:tc>
                      <a:txBody>
                        <a:bodyPr/>
                        <a:lstStyle/>
                        <a:p>
                          <a:endParaRPr lang="zh-CN"/>
                        </a:p>
                      </a:txBody>
                      <a:tcPr>
                        <a:blipFill>
                          <a:blip r:embed="rId2"/>
                          <a:stretch>
                            <a:fillRect l="-168666" t="-7813" r="-600" b="-498438"/>
                          </a:stretch>
                        </a:blip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7306C1-A2E8-413B-B053-9958583FA2B4}"/>
                  </a:ext>
                </a:extLst>
              </p:cNvPr>
              <p:cNvSpPr/>
              <p:nvPr/>
            </p:nvSpPr>
            <p:spPr>
              <a:xfrm>
                <a:off x="7891125" y="52415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4" name="矩形 3">
                <a:extLst>
                  <a:ext uri="{FF2B5EF4-FFF2-40B4-BE49-F238E27FC236}">
                    <a16:creationId xmlns:a16="http://schemas.microsoft.com/office/drawing/2014/main" id="{997306C1-A2E8-413B-B053-9958583FA2B4}"/>
                  </a:ext>
                </a:extLst>
              </p:cNvPr>
              <p:cNvSpPr>
                <a:spLocks noRot="1" noChangeAspect="1" noMove="1" noResize="1" noEditPoints="1" noAdjustHandles="1" noChangeArrowheads="1" noChangeShapeType="1" noTextEdit="1"/>
              </p:cNvSpPr>
              <p:nvPr/>
            </p:nvSpPr>
            <p:spPr>
              <a:xfrm>
                <a:off x="7891125" y="5241591"/>
                <a:ext cx="3380605" cy="6767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7C19B9C-4437-49C8-AFC3-DF475CFEE3E1}"/>
                  </a:ext>
                </a:extLst>
              </p:cNvPr>
              <p:cNvSpPr/>
              <p:nvPr/>
            </p:nvSpPr>
            <p:spPr>
              <a:xfrm>
                <a:off x="920270" y="5283846"/>
                <a:ext cx="3597459" cy="634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𝑛</m:t>
                                  </m:r>
                                </m:sub>
                              </m:sSub>
                            </m:e>
                          </m:d>
                          <m:r>
                            <a:rPr lang="en-US" altLang="zh-CN" i="1">
                              <a:latin typeface="Cambria Math" panose="02040503050406030204" pitchFamily="18" charset="0"/>
                            </a:rPr>
                            <m:t>+1</m:t>
                          </m:r>
                        </m:num>
                        <m:den>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𝑇</m:t>
                          </m:r>
                        </m:den>
                      </m:f>
                    </m:oMath>
                  </m:oMathPara>
                </a14:m>
                <a:endParaRPr lang="zh-CN" altLang="en-US" dirty="0"/>
              </a:p>
            </p:txBody>
          </p:sp>
        </mc:Choice>
        <mc:Fallback xmlns="">
          <p:sp>
            <p:nvSpPr>
              <p:cNvPr id="6" name="矩形 5">
                <a:extLst>
                  <a:ext uri="{FF2B5EF4-FFF2-40B4-BE49-F238E27FC236}">
                    <a16:creationId xmlns:a16="http://schemas.microsoft.com/office/drawing/2014/main" id="{E7C19B9C-4437-49C8-AFC3-DF475CFEE3E1}"/>
                  </a:ext>
                </a:extLst>
              </p:cNvPr>
              <p:cNvSpPr>
                <a:spLocks noRot="1" noChangeAspect="1" noMove="1" noResize="1" noEditPoints="1" noAdjustHandles="1" noChangeArrowheads="1" noChangeShapeType="1" noTextEdit="1"/>
              </p:cNvSpPr>
              <p:nvPr/>
            </p:nvSpPr>
            <p:spPr>
              <a:xfrm>
                <a:off x="920270" y="5283846"/>
                <a:ext cx="3597459" cy="6344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9DE7D9-3970-40C5-A0E4-B551AAD368A0}"/>
                  </a:ext>
                </a:extLst>
              </p:cNvPr>
              <p:cNvSpPr/>
              <p:nvPr/>
            </p:nvSpPr>
            <p:spPr>
              <a:xfrm>
                <a:off x="4708145" y="52415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8" name="矩形 7">
                <a:extLst>
                  <a:ext uri="{FF2B5EF4-FFF2-40B4-BE49-F238E27FC236}">
                    <a16:creationId xmlns:a16="http://schemas.microsoft.com/office/drawing/2014/main" id="{6F9DE7D9-3970-40C5-A0E4-B551AAD368A0}"/>
                  </a:ext>
                </a:extLst>
              </p:cNvPr>
              <p:cNvSpPr>
                <a:spLocks noRot="1" noChangeAspect="1" noMove="1" noResize="1" noEditPoints="1" noAdjustHandles="1" noChangeArrowheads="1" noChangeShapeType="1" noTextEdit="1"/>
              </p:cNvSpPr>
              <p:nvPr/>
            </p:nvSpPr>
            <p:spPr>
              <a:xfrm>
                <a:off x="4708145" y="5241591"/>
                <a:ext cx="3021083" cy="6690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713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03111" y="3753749"/>
            <a:ext cx="10726983" cy="88290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词表</a:t>
            </a:r>
            <a:r>
              <a:rPr lang="en-US" altLang="zh-CN" sz="2000" dirty="0"/>
              <a:t>V = { </a:t>
            </a:r>
            <a:r>
              <a:rPr lang="en-US" altLang="zh-CN" sz="2000" dirty="0">
                <a:latin typeface="+mn-ea"/>
                <a:cs typeface="Microsoft Himalaya" panose="01010100010101010101" pitchFamily="2" charset="0"/>
              </a:rPr>
              <a:t>Father, read, Holy, Bible, Mother, a, text, book, He, by, grandpa</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&lt;BOS&gt;,&lt;EOS&gt;</a:t>
            </a:r>
            <a:r>
              <a:rPr lang="en-US" altLang="zh-CN" sz="2000" dirty="0"/>
              <a:t> }</a:t>
            </a:r>
          </a:p>
          <a:p>
            <a:pPr marL="0" indent="0">
              <a:buNone/>
            </a:pPr>
            <a:r>
              <a:rPr lang="en-US" altLang="zh-CN" sz="2000" dirty="0">
                <a:latin typeface="+mn-ea"/>
                <a:cs typeface="Microsoft Himalaya" panose="01010100010101010101" pitchFamily="2" charset="0"/>
              </a:rPr>
              <a:t>|V| = 13</a:t>
            </a:r>
            <a:endParaRPr lang="zh-CN" altLang="en-US" sz="2000"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1" y="2306806"/>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en-US" altLang="zh-CN" sz="1800" i="1" dirty="0">
                  <a:latin typeface="Microsoft Himalaya" panose="01010100010101010101" pitchFamily="2" charset="0"/>
                  <a:cs typeface="Microsoft Himalaya" panose="01010100010101010101" pitchFamily="2" charset="0"/>
                </a:endParaRPr>
              </a:p>
              <a:p>
                <a:pPr marL="0" indent="0">
                  <a:buNone/>
                </a:pPr>
                <a:endParaRPr lang="en-US" altLang="zh-CN" sz="1800" i="1" dirty="0">
                  <a:latin typeface="Microsoft Himalaya" panose="01010100010101010101" pitchFamily="2" charset="0"/>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1" y="2306806"/>
                <a:ext cx="10726983" cy="1080938"/>
              </a:xfrm>
              <a:prstGeom prst="rect">
                <a:avLst/>
              </a:prstGeom>
              <a:blipFill>
                <a:blip r:embed="rId2"/>
                <a:stretch>
                  <a:fillRect t="-11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03112" y="5002661"/>
                <a:ext cx="10726982" cy="1155060"/>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14:m>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r>
                      <a:rPr lang="en-US" altLang="zh-CN" i="1" smtClean="0">
                        <a:latin typeface="Cambria Math" panose="02040503050406030204" pitchFamily="18" charset="0"/>
                        <a:cs typeface="Microsoft Himalaya" panose="01010100010101010101" pitchFamily="2"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15</m:t>
                        </m:r>
                      </m:den>
                    </m:f>
                  </m:oMath>
                </a14:m>
                <a:endParaRPr lang="en-US" altLang="zh-CN" i="1" dirty="0">
                  <a:latin typeface="Microsoft Himalaya" panose="01010100010101010101" pitchFamily="2" charset="0"/>
                  <a:cs typeface="Microsoft Himalaya" panose="01010100010101010101" pitchFamily="2" charset="0"/>
                </a:endParaRPr>
              </a:p>
              <a:p>
                <a:endParaRPr lang="en-US" altLang="zh-CN" i="1" dirty="0">
                  <a:latin typeface="Microsoft Himalaya" panose="01010100010101010101" pitchFamily="2" charset="0"/>
                  <a:cs typeface="Microsoft Himalaya" panose="01010100010101010101" pitchFamily="2"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ea typeface="Cambria Math" panose="02040503050406030204" pitchFamily="18" charset="0"/>
                            <a:cs typeface="Microsoft Himalaya" panose="01010100010101010101" pitchFamily="2" charset="0"/>
                          </a:rPr>
                        </m:ctrlPr>
                      </m:dPr>
                      <m:e>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oMath>
                </a14:m>
                <a:endParaRPr lang="en-US" altLang="zh-CN"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03112" y="5002661"/>
                <a:ext cx="10726982" cy="1155060"/>
              </a:xfrm>
              <a:prstGeom prst="rect">
                <a:avLst/>
              </a:prstGeom>
              <a:blipFill>
                <a:blip r:embed="rId3"/>
                <a:stretch>
                  <a:fillRect b="-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618250B-57ED-451F-A958-7FD3AA17C92C}"/>
                  </a:ext>
                </a:extLst>
              </p:cNvPr>
              <p:cNvSpPr/>
              <p:nvPr/>
            </p:nvSpPr>
            <p:spPr>
              <a:xfrm>
                <a:off x="5770495" y="9933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矩形 4">
                <a:extLst>
                  <a:ext uri="{FF2B5EF4-FFF2-40B4-BE49-F238E27FC236}">
                    <a16:creationId xmlns:a16="http://schemas.microsoft.com/office/drawing/2014/main" id="{0618250B-57ED-451F-A958-7FD3AA17C92C}"/>
                  </a:ext>
                </a:extLst>
              </p:cNvPr>
              <p:cNvSpPr>
                <a:spLocks noRot="1" noChangeAspect="1" noMove="1" noResize="1" noEditPoints="1" noAdjustHandles="1" noChangeArrowheads="1" noChangeShapeType="1" noTextEdit="1"/>
              </p:cNvSpPr>
              <p:nvPr/>
            </p:nvSpPr>
            <p:spPr>
              <a:xfrm>
                <a:off x="5770495" y="993391"/>
                <a:ext cx="3380605"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A63B3B1-29F8-45BC-BD95-6555A2C884BB}"/>
                  </a:ext>
                </a:extLst>
              </p:cNvPr>
              <p:cNvSpPr/>
              <p:nvPr/>
            </p:nvSpPr>
            <p:spPr>
              <a:xfrm>
                <a:off x="1303464" y="9933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13" name="矩形 12">
                <a:extLst>
                  <a:ext uri="{FF2B5EF4-FFF2-40B4-BE49-F238E27FC236}">
                    <a16:creationId xmlns:a16="http://schemas.microsoft.com/office/drawing/2014/main" id="{3A63B3B1-29F8-45BC-BD95-6555A2C884BB}"/>
                  </a:ext>
                </a:extLst>
              </p:cNvPr>
              <p:cNvSpPr>
                <a:spLocks noRot="1" noChangeAspect="1" noMove="1" noResize="1" noEditPoints="1" noAdjustHandles="1" noChangeArrowheads="1" noChangeShapeType="1" noTextEdit="1"/>
              </p:cNvSpPr>
              <p:nvPr/>
            </p:nvSpPr>
            <p:spPr>
              <a:xfrm>
                <a:off x="1303464" y="993391"/>
                <a:ext cx="3021083" cy="669094"/>
              </a:xfrm>
              <a:prstGeom prst="rect">
                <a:avLst/>
              </a:prstGeom>
              <a:blipFill>
                <a:blip r:embed="rId5"/>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4B56A2B-F7B9-4E49-86CB-159DCCC2C976}"/>
              </a:ext>
            </a:extLst>
          </p:cNvPr>
          <p:cNvSpPr/>
          <p:nvPr/>
        </p:nvSpPr>
        <p:spPr>
          <a:xfrm>
            <a:off x="4639469" y="1073485"/>
            <a:ext cx="1063558" cy="596630"/>
          </a:xfrm>
          <a:prstGeom prst="rightArrow">
            <a:avLst>
              <a:gd name="adj1" fmla="val 50000"/>
              <a:gd name="adj2" fmla="val 869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87828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671-7653-455A-A0C9-9398E81BF664}"/>
              </a:ext>
            </a:extLst>
          </p:cNvPr>
          <p:cNvSpPr>
            <a:spLocks noGrp="1"/>
          </p:cNvSpPr>
          <p:nvPr>
            <p:ph type="title"/>
          </p:nvPr>
        </p:nvSpPr>
        <p:spPr/>
        <p:txBody>
          <a:bodyPr/>
          <a:lstStyle/>
          <a:p>
            <a:r>
              <a:rPr lang="en-US" altLang="zh-CN" b="1" dirty="0"/>
              <a:t>3.2.2 Good-Turing</a:t>
            </a:r>
            <a:r>
              <a:rPr lang="zh-CN" altLang="en-US" b="1" dirty="0"/>
              <a:t>估计</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F045ED-0532-49AD-ABEA-F77E669F5DE7}"/>
                  </a:ext>
                </a:extLst>
              </p:cNvPr>
              <p:cNvSpPr>
                <a:spLocks noGrp="1"/>
              </p:cNvSpPr>
              <p:nvPr>
                <p:ph idx="1"/>
              </p:nvPr>
            </p:nvSpPr>
            <p:spPr>
              <a:xfrm>
                <a:off x="680321" y="2336873"/>
                <a:ext cx="8638777" cy="3966650"/>
              </a:xfrm>
            </p:spPr>
            <p:txBody>
              <a:bodyPr>
                <a:normAutofit/>
              </a:bodyPr>
              <a:lstStyle/>
              <a:p>
                <a:r>
                  <a:rPr lang="zh-CN" altLang="en-US" sz="1800" dirty="0"/>
                  <a:t>古德</a:t>
                </a:r>
                <a:r>
                  <a:rPr lang="en-US" altLang="zh-CN" sz="1800" dirty="0"/>
                  <a:t>-</a:t>
                </a:r>
                <a:r>
                  <a:rPr lang="zh-CN" altLang="en-US" sz="1800" dirty="0"/>
                  <a:t>图灵估计是很多平滑技术的核心</a:t>
                </a:r>
                <a:endParaRPr lang="en-US" altLang="zh-CN" sz="1800" dirty="0"/>
              </a:p>
              <a:p>
                <a:r>
                  <a:rPr lang="en-US" altLang="zh-CN" sz="1800" dirty="0"/>
                  <a:t>1953</a:t>
                </a:r>
                <a:r>
                  <a:rPr lang="zh-CN" altLang="en-US" sz="1800" dirty="0"/>
                  <a:t>年，古德（</a:t>
                </a:r>
                <a:r>
                  <a:rPr lang="en-US" altLang="zh-CN" sz="1800" dirty="0"/>
                  <a:t>I. J. Good</a:t>
                </a:r>
                <a:r>
                  <a:rPr lang="zh-CN" altLang="en-US" sz="1800" dirty="0"/>
                  <a:t>）引用图灵（</a:t>
                </a:r>
                <a:r>
                  <a:rPr lang="en-US" altLang="zh-CN" sz="1800" dirty="0"/>
                  <a:t>Turing</a:t>
                </a:r>
                <a:r>
                  <a:rPr lang="zh-CN" altLang="en-US" sz="1800" dirty="0"/>
                  <a:t>）的方法提出</a:t>
                </a:r>
                <a:endParaRPr lang="en-US" altLang="zh-CN" sz="1800" dirty="0"/>
              </a:p>
              <a:p>
                <a:endParaRPr lang="en-US" altLang="zh-CN" sz="1800" dirty="0"/>
              </a:p>
              <a:p>
                <a:pPr marL="0" indent="0">
                  <a:buNone/>
                </a:pPr>
                <a:r>
                  <a:rPr lang="zh-CN" altLang="en-US" dirty="0"/>
                  <a:t>基本思想：</a:t>
                </a:r>
                <a:endParaRPr lang="en-US" altLang="zh-CN" dirty="0"/>
              </a:p>
              <a:p>
                <a:pPr marL="0" indent="0">
                  <a:buNone/>
                </a:pPr>
                <a:r>
                  <a:rPr lang="zh-CN" altLang="en-US" b="1" dirty="0">
                    <a:solidFill>
                      <a:srgbClr val="92D050"/>
                    </a:solidFill>
                  </a:rPr>
                  <a:t>对于任何发生</a:t>
                </a:r>
                <a14:m>
                  <m:oMath xmlns:m="http://schemas.openxmlformats.org/officeDocument/2006/math">
                    <m:r>
                      <a:rPr lang="en-US" altLang="zh-CN" b="1" i="1">
                        <a:solidFill>
                          <a:srgbClr val="92D050"/>
                        </a:solidFill>
                        <a:latin typeface="Cambria Math" panose="02040503050406030204" pitchFamily="18" charset="0"/>
                      </a:rPr>
                      <m:t>𝒓</m:t>
                    </m:r>
                  </m:oMath>
                </a14:m>
                <a:r>
                  <a:rPr lang="zh-CN" altLang="en-US" b="1" dirty="0">
                    <a:solidFill>
                      <a:srgbClr val="92D050"/>
                    </a:solidFill>
                  </a:rPr>
                  <a:t>次的</a:t>
                </a:r>
                <a:r>
                  <a:rPr lang="en-US" altLang="zh-CN" b="1" dirty="0">
                    <a:solidFill>
                      <a:srgbClr val="92D050"/>
                    </a:solidFill>
                  </a:rPr>
                  <a:t>n</a:t>
                </a:r>
                <a:r>
                  <a:rPr lang="zh-CN" altLang="en-US" b="1" dirty="0">
                    <a:solidFill>
                      <a:srgbClr val="92D050"/>
                    </a:solidFill>
                  </a:rPr>
                  <a:t>元语法，都假设它发生了</a:t>
                </a:r>
                <a14:m>
                  <m:oMath xmlns:m="http://schemas.openxmlformats.org/officeDocument/2006/math">
                    <m:sSup>
                      <m:sSupPr>
                        <m:ctrlPr>
                          <a:rPr lang="en-US" altLang="zh-CN" b="1" i="1">
                            <a:solidFill>
                              <a:srgbClr val="92D050"/>
                            </a:solidFill>
                            <a:latin typeface="Cambria Math" panose="02040503050406030204" pitchFamily="18" charset="0"/>
                          </a:rPr>
                        </m:ctrlPr>
                      </m:sSupPr>
                      <m:e>
                        <m:r>
                          <a:rPr lang="en-US" altLang="zh-CN" b="1" i="1">
                            <a:solidFill>
                              <a:srgbClr val="92D050"/>
                            </a:solidFill>
                            <a:latin typeface="Cambria Math" panose="02040503050406030204" pitchFamily="18" charset="0"/>
                          </a:rPr>
                          <m:t>𝒓</m:t>
                        </m:r>
                      </m:e>
                      <m:sup>
                        <m:r>
                          <a:rPr lang="en-US" altLang="zh-CN" b="1" i="1">
                            <a:solidFill>
                              <a:srgbClr val="92D050"/>
                            </a:solidFill>
                            <a:latin typeface="Cambria Math" panose="02040503050406030204" pitchFamily="18" charset="0"/>
                          </a:rPr>
                          <m:t>∗</m:t>
                        </m:r>
                      </m:sup>
                    </m:sSup>
                    <m:r>
                      <a:rPr lang="en-US" altLang="zh-CN" b="1" i="1">
                        <a:solidFill>
                          <a:srgbClr val="92D050"/>
                        </a:solidFill>
                        <a:latin typeface="Cambria Math" panose="02040503050406030204" pitchFamily="18" charset="0"/>
                      </a:rPr>
                      <m:t> </m:t>
                    </m:r>
                  </m:oMath>
                </a14:m>
                <a:r>
                  <a:rPr lang="zh-CN" altLang="en-US" b="1" dirty="0">
                    <a:solidFill>
                      <a:srgbClr val="92D050"/>
                    </a:solidFill>
                  </a:rPr>
                  <a:t>次</a:t>
                </a:r>
                <a:r>
                  <a:rPr lang="zh-CN" altLang="en-US" dirty="0"/>
                  <a:t>。</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zh-CN" altLang="en-US"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r>
                        <a:rPr lang="zh-CN" altLang="en-US" i="1" smtClean="0">
                          <a:latin typeface="Cambria Math" panose="02040503050406030204" pitchFamily="18" charset="0"/>
                        </a:rPr>
                        <m:t>）</m:t>
                      </m:r>
                      <m:f>
                        <m:fPr>
                          <m:ctrlPr>
                            <a:rPr lang="el-GR"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b="0" i="1" smtClean="0">
                                  <a:latin typeface="Cambria Math" panose="02040503050406030204" pitchFamily="18" charset="0"/>
                                </a:rPr>
                                <m:t>+1</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𝑟</m:t>
                              </m:r>
                            </m:sub>
                          </m:sSub>
                        </m:den>
                      </m:f>
                    </m:oMath>
                  </m:oMathPara>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48F045ED-0532-49AD-ABEA-F77E669F5DE7}"/>
                  </a:ext>
                </a:extLst>
              </p:cNvPr>
              <p:cNvSpPr>
                <a:spLocks noGrp="1" noRot="1" noChangeAspect="1" noMove="1" noResize="1" noEditPoints="1" noAdjustHandles="1" noChangeArrowheads="1" noChangeShapeType="1" noTextEdit="1"/>
              </p:cNvSpPr>
              <p:nvPr>
                <p:ph idx="1"/>
              </p:nvPr>
            </p:nvSpPr>
            <p:spPr>
              <a:xfrm>
                <a:off x="680321" y="2336873"/>
                <a:ext cx="8638777" cy="3966650"/>
              </a:xfrm>
              <a:blipFill>
                <a:blip r:embed="rId2"/>
                <a:stretch>
                  <a:fillRect l="-1129" t="-1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DA79C5-5F5B-427A-846F-E803CC9CDA69}"/>
              </a:ext>
            </a:extLst>
          </p:cNvPr>
          <p:cNvPicPr>
            <a:picLocks noChangeAspect="1"/>
          </p:cNvPicPr>
          <p:nvPr/>
        </p:nvPicPr>
        <p:blipFill>
          <a:blip r:embed="rId3"/>
          <a:stretch>
            <a:fillRect/>
          </a:stretch>
        </p:blipFill>
        <p:spPr>
          <a:xfrm>
            <a:off x="9533107" y="2501949"/>
            <a:ext cx="2447787" cy="3269164"/>
          </a:xfrm>
          <a:prstGeom prst="rect">
            <a:avLst/>
          </a:prstGeom>
        </p:spPr>
      </p:pic>
      <p:sp>
        <p:nvSpPr>
          <p:cNvPr id="5" name="矩形 4">
            <a:extLst>
              <a:ext uri="{FF2B5EF4-FFF2-40B4-BE49-F238E27FC236}">
                <a16:creationId xmlns:a16="http://schemas.microsoft.com/office/drawing/2014/main" id="{D47046CF-7130-478B-930E-FCE12FBE3668}"/>
              </a:ext>
            </a:extLst>
          </p:cNvPr>
          <p:cNvSpPr/>
          <p:nvPr/>
        </p:nvSpPr>
        <p:spPr>
          <a:xfrm>
            <a:off x="9796802" y="5831522"/>
            <a:ext cx="2109745" cy="338554"/>
          </a:xfrm>
          <a:prstGeom prst="rect">
            <a:avLst/>
          </a:prstGeom>
        </p:spPr>
        <p:txBody>
          <a:bodyPr wrap="none">
            <a:spAutoFit/>
          </a:bodyPr>
          <a:lstStyle/>
          <a:p>
            <a:r>
              <a:rPr lang="en-US" altLang="zh-CN" sz="1600" dirty="0">
                <a:latin typeface="arial" panose="020B0604020202020204" pitchFamily="34" charset="0"/>
              </a:rPr>
              <a:t>Alan Mathison Turing</a:t>
            </a:r>
            <a:endParaRPr lang="zh-CN" altLang="en-US" sz="1600" dirty="0"/>
          </a:p>
        </p:txBody>
      </p:sp>
    </p:spTree>
    <p:extLst>
      <p:ext uri="{BB962C8B-B14F-4D97-AF65-F5344CB8AC3E}">
        <p14:creationId xmlns:p14="http://schemas.microsoft.com/office/powerpoint/2010/main" val="196342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D58F1-D8D5-4CD6-AC02-C0EF470CDDAA}"/>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7877" t="-8197" r="-129353" b="-722951"/>
                          </a:stretch>
                        </a:blipFill>
                      </a:tcPr>
                    </a:tc>
                    <a:tc>
                      <a:txBody>
                        <a:bodyPr/>
                        <a:lstStyle/>
                        <a:p>
                          <a:endParaRPr lang="zh-CN"/>
                        </a:p>
                      </a:txBody>
                      <a:tcPr>
                        <a:blipFill>
                          <a:blip r:embed="rId2"/>
                          <a:stretch>
                            <a:fillRect l="-122680" t="-8197" r="-515" b="-722951"/>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0D1394-21EF-4ACA-AA38-9D2BA4871B7A}"/>
                  </a:ext>
                </a:extLst>
              </p:cNvPr>
              <p:cNvSpPr/>
              <p:nvPr/>
            </p:nvSpPr>
            <p:spPr>
              <a:xfrm>
                <a:off x="7637088" y="5806154"/>
                <a:ext cx="2235612"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zh-CN" altLang="en-US" i="1">
                          <a:latin typeface="Cambria Math" panose="02040503050406030204" pitchFamily="18" charset="0"/>
                        </a:rPr>
                        <m:t>）</m:t>
                      </m:r>
                      <m:f>
                        <m:fPr>
                          <m:ctrlPr>
                            <a:rPr lang="el-GR"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den>
                      </m:f>
                    </m:oMath>
                  </m:oMathPara>
                </a14:m>
                <a:endParaRPr lang="zh-CN" altLang="en-US" dirty="0"/>
              </a:p>
            </p:txBody>
          </p:sp>
        </mc:Choice>
        <mc:Fallback xmlns="">
          <p:sp>
            <p:nvSpPr>
              <p:cNvPr id="5" name="矩形 4">
                <a:extLst>
                  <a:ext uri="{FF2B5EF4-FFF2-40B4-BE49-F238E27FC236}">
                    <a16:creationId xmlns:a16="http://schemas.microsoft.com/office/drawing/2014/main" id="{D90D1394-21EF-4ACA-AA38-9D2BA4871B7A}"/>
                  </a:ext>
                </a:extLst>
              </p:cNvPr>
              <p:cNvSpPr>
                <a:spLocks noRot="1" noChangeAspect="1" noMove="1" noResize="1" noEditPoints="1" noAdjustHandles="1" noChangeArrowheads="1" noChangeShapeType="1" noTextEdit="1"/>
              </p:cNvSpPr>
              <p:nvPr/>
            </p:nvSpPr>
            <p:spPr>
              <a:xfrm>
                <a:off x="7637088" y="5806154"/>
                <a:ext cx="2235612" cy="61202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530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2F04D-219D-416C-840A-D4EBFED85C95}"/>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p:pic>
        <p:nvPicPr>
          <p:cNvPr id="5" name="图片 4">
            <a:extLst>
              <a:ext uri="{FF2B5EF4-FFF2-40B4-BE49-F238E27FC236}">
                <a16:creationId xmlns:a16="http://schemas.microsoft.com/office/drawing/2014/main" id="{4867181C-513C-4AAC-A515-FFEB0E29B95F}"/>
              </a:ext>
            </a:extLst>
          </p:cNvPr>
          <p:cNvPicPr>
            <a:picLocks noChangeAspect="1"/>
          </p:cNvPicPr>
          <p:nvPr/>
        </p:nvPicPr>
        <p:blipFill>
          <a:blip r:embed="rId2"/>
          <a:stretch>
            <a:fillRect/>
          </a:stretch>
        </p:blipFill>
        <p:spPr>
          <a:xfrm>
            <a:off x="835964" y="2168260"/>
            <a:ext cx="8697143" cy="4273824"/>
          </a:xfrm>
          <a:prstGeom prst="rect">
            <a:avLst/>
          </a:prstGeom>
        </p:spPr>
      </p:pic>
    </p:spTree>
    <p:extLst>
      <p:ext uri="{BB962C8B-B14F-4D97-AF65-F5344CB8AC3E}">
        <p14:creationId xmlns:p14="http://schemas.microsoft.com/office/powerpoint/2010/main" val="1695030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3.2.3 </a:t>
            </a:r>
            <a:r>
              <a:rPr lang="zh-CN" altLang="zh-CN" dirty="0"/>
              <a:t>绝对折扣和线性折扣</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483291"/>
            <a:ext cx="5331373" cy="1891417"/>
          </a:xfrm>
        </p:spPr>
        <p:txBody>
          <a:bodyPr>
            <a:normAutofit/>
          </a:bodyPr>
          <a:lstStyle/>
          <a:p>
            <a:r>
              <a:rPr lang="zh-CN" altLang="en-US" dirty="0"/>
              <a:t>绝对减值法（</a:t>
            </a:r>
            <a:r>
              <a:rPr lang="en-US" altLang="zh-CN" dirty="0"/>
              <a:t>Absolute discounting</a:t>
            </a:r>
            <a:r>
              <a:rPr lang="zh-CN" altLang="en-US" dirty="0"/>
              <a:t>）</a:t>
            </a:r>
            <a:endParaRPr lang="en-US" altLang="zh-CN" dirty="0"/>
          </a:p>
          <a:p>
            <a:endParaRPr lang="zh-CN" altLang="en-US" dirty="0"/>
          </a:p>
          <a:p>
            <a:r>
              <a:rPr lang="zh-CN" altLang="en-US" dirty="0"/>
              <a:t>线性减值法（</a:t>
            </a:r>
            <a:r>
              <a:rPr lang="en-US" altLang="zh-CN" dirty="0"/>
              <a:t>Linear discounting</a:t>
            </a:r>
            <a:r>
              <a:rPr lang="zh-CN" altLang="en-US" dirty="0"/>
              <a:t>）</a:t>
            </a:r>
          </a:p>
          <a:p>
            <a:endParaRPr lang="zh-CN" altLang="en-US" dirty="0"/>
          </a:p>
        </p:txBody>
      </p:sp>
    </p:spTree>
    <p:extLst>
      <p:ext uri="{BB962C8B-B14F-4D97-AF65-F5344CB8AC3E}">
        <p14:creationId xmlns:p14="http://schemas.microsoft.com/office/powerpoint/2010/main" val="93900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Absolute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446230220"/>
                  </p:ext>
                </p:extLst>
              </p:nvPr>
            </p:nvGraphicFramePr>
            <p:xfrm>
              <a:off x="681038" y="2336800"/>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446230220"/>
                  </p:ext>
                </p:extLst>
              </p:nvPr>
            </p:nvGraphicFramePr>
            <p:xfrm>
              <a:off x="681038" y="2336800"/>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tc>
                    <a:tc>
                      <a:txBody>
                        <a:bodyPr/>
                        <a:lstStyle/>
                        <a:p>
                          <a:endParaRPr lang="zh-CN"/>
                        </a:p>
                      </a:txBody>
                      <a:tcPr>
                        <a:blipFill>
                          <a:blip r:embed="rId2"/>
                          <a:stretch>
                            <a:fillRect l="-92674" t="-8197" r="-387179" b="-722951"/>
                          </a:stretch>
                        </a:blipFill>
                      </a:tcPr>
                    </a:tc>
                    <a:tc>
                      <a:txBody>
                        <a:bodyPr/>
                        <a:lstStyle/>
                        <a:p>
                          <a:endParaRPr lang="zh-CN"/>
                        </a:p>
                      </a:txBody>
                      <a:tcPr>
                        <a:blipFill>
                          <a:blip r:embed="rId2"/>
                          <a:stretch>
                            <a:fillRect l="-244651" t="-8197" r="-391628" b="-722951"/>
                          </a:stretch>
                        </a:blipFill>
                      </a:tcPr>
                    </a:tc>
                    <a:tc>
                      <a:txBody>
                        <a:bodyPr/>
                        <a:lstStyle/>
                        <a:p>
                          <a:endParaRPr lang="zh-CN"/>
                        </a:p>
                      </a:txBody>
                      <a:tcPr>
                        <a:blipFill>
                          <a:blip r:embed="rId2"/>
                          <a:stretch>
                            <a:fillRect l="-88425" t="-8197" r="-477"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pic>
        <p:nvPicPr>
          <p:cNvPr id="5" name="图片 4">
            <a:extLst>
              <a:ext uri="{FF2B5EF4-FFF2-40B4-BE49-F238E27FC236}">
                <a16:creationId xmlns:a16="http://schemas.microsoft.com/office/drawing/2014/main" id="{6DBA5DF0-5042-413C-AEB6-4CCCBED61342}"/>
              </a:ext>
            </a:extLst>
          </p:cNvPr>
          <p:cNvPicPr>
            <a:picLocks noChangeAspect="1"/>
          </p:cNvPicPr>
          <p:nvPr/>
        </p:nvPicPr>
        <p:blipFill>
          <a:blip r:embed="rId3"/>
          <a:stretch>
            <a:fillRect/>
          </a:stretch>
        </p:blipFill>
        <p:spPr>
          <a:xfrm>
            <a:off x="6458075" y="5446547"/>
            <a:ext cx="2712955" cy="1165961"/>
          </a:xfrm>
          <a:prstGeom prst="rect">
            <a:avLst/>
          </a:prstGeom>
        </p:spPr>
      </p:pic>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680321" y="5557934"/>
            <a:ext cx="5298948"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从每个计数</a:t>
            </a:r>
            <a:r>
              <a:rPr lang="en-US" altLang="zh-CN" dirty="0"/>
              <a:t>r</a:t>
            </a:r>
            <a:r>
              <a:rPr lang="zh-CN" altLang="en-US" dirty="0"/>
              <a:t>中减去同样的量，</a:t>
            </a:r>
            <a:endParaRPr lang="en-US" altLang="zh-CN" dirty="0"/>
          </a:p>
          <a:p>
            <a:pPr marL="0" indent="0">
              <a:buFont typeface="Arial" panose="020B0604020202020204" pitchFamily="34" charset="0"/>
              <a:buNone/>
            </a:pPr>
            <a:r>
              <a:rPr lang="zh-CN" altLang="en-US" dirty="0"/>
              <a:t>剩余的概率量由未见事件均分。</a:t>
            </a:r>
            <a:endParaRPr lang="en-US" altLang="zh-CN" dirty="0"/>
          </a:p>
          <a:p>
            <a:endParaRPr lang="en-US" altLang="zh-CN" dirty="0"/>
          </a:p>
        </p:txBody>
      </p:sp>
    </p:spTree>
    <p:extLst>
      <p:ext uri="{BB962C8B-B14F-4D97-AF65-F5344CB8AC3E}">
        <p14:creationId xmlns:p14="http://schemas.microsoft.com/office/powerpoint/2010/main" val="215495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3</a:t>
            </a:r>
            <a:r>
              <a:rPr lang="zh-CN" altLang="en-US" b="1" dirty="0"/>
              <a:t>章 </a:t>
            </a:r>
            <a:r>
              <a:rPr lang="en-US" altLang="zh-CN" b="1" dirty="0"/>
              <a:t>n</a:t>
            </a:r>
            <a:r>
              <a:rPr lang="zh-CN" altLang="en-US" b="1" dirty="0"/>
              <a:t>元语法模型</a:t>
            </a:r>
          </a:p>
        </p:txBody>
      </p:sp>
      <p:graphicFrame>
        <p:nvGraphicFramePr>
          <p:cNvPr id="4" name="内容占位符 3">
            <a:extLst>
              <a:ext uri="{FF2B5EF4-FFF2-40B4-BE49-F238E27FC236}">
                <a16:creationId xmlns:a16="http://schemas.microsoft.com/office/drawing/2014/main" id="{C865FD3D-69BC-4968-A0FA-1F3418D46247}"/>
              </a:ext>
            </a:extLst>
          </p:cNvPr>
          <p:cNvGraphicFramePr>
            <a:graphicFrameLocks noGrp="1"/>
          </p:cNvGraphicFramePr>
          <p:nvPr>
            <p:ph idx="1"/>
            <p:extLst>
              <p:ext uri="{D42A27DB-BD31-4B8C-83A1-F6EECF244321}">
                <p14:modId xmlns:p14="http://schemas.microsoft.com/office/powerpoint/2010/main" val="3469884289"/>
              </p:ext>
            </p:extLst>
          </p:nvPr>
        </p:nvGraphicFramePr>
        <p:xfrm>
          <a:off x="680321" y="2354094"/>
          <a:ext cx="9060308" cy="383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Linear discounting</a:t>
            </a:r>
            <a:endParaRPr lang="zh-CN" altLang="en-US" dirty="0"/>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765444415"/>
                  </p:ext>
                </p:extLst>
              </p:nvPr>
            </p:nvGraphicFramePr>
            <p:xfrm>
              <a:off x="343711" y="2336800"/>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𝐿𝐷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α=0.1</a:t>
                          </a:r>
                          <a:r>
                            <a:rPr lang="zh-CN" altLang="en-US" dirty="0"/>
                            <a:t>）</a:t>
                          </a:r>
                        </a:p>
                      </a:txBody>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xmlns="">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765444415"/>
                  </p:ext>
                </p:extLst>
              </p:nvPr>
            </p:nvGraphicFramePr>
            <p:xfrm>
              <a:off x="343711" y="2336800"/>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tc>
                    <a:tc>
                      <a:txBody>
                        <a:bodyPr/>
                        <a:lstStyle/>
                        <a:p>
                          <a:endParaRPr lang="zh-CN"/>
                        </a:p>
                      </a:txBody>
                      <a:tcPr>
                        <a:blipFill>
                          <a:blip r:embed="rId2"/>
                          <a:stretch>
                            <a:fillRect l="-69167" t="-8197" r="-610000" b="-722951"/>
                          </a:stretch>
                        </a:blipFill>
                      </a:tcPr>
                    </a:tc>
                    <a:tc>
                      <a:txBody>
                        <a:bodyPr/>
                        <a:lstStyle/>
                        <a:p>
                          <a:endParaRPr lang="zh-CN"/>
                        </a:p>
                      </a:txBody>
                      <a:tcPr>
                        <a:blipFill>
                          <a:blip r:embed="rId2"/>
                          <a:stretch>
                            <a:fillRect l="-244578" t="-8197" r="-781928" b="-722951"/>
                          </a:stretch>
                        </a:blipFill>
                      </a:tcPr>
                    </a:tc>
                    <a:tc>
                      <a:txBody>
                        <a:bodyPr/>
                        <a:lstStyle/>
                        <a:p>
                          <a:endParaRPr lang="zh-CN"/>
                        </a:p>
                      </a:txBody>
                      <a:tcPr>
                        <a:blipFill>
                          <a:blip r:embed="rId2"/>
                          <a:stretch>
                            <a:fillRect l="-88408" t="-8197" r="-100618" b="-722951"/>
                          </a:stretch>
                        </a:blipFill>
                      </a:tcPr>
                    </a:tc>
                    <a:tc>
                      <a:txBody>
                        <a:bodyPr/>
                        <a:lstStyle/>
                        <a:p>
                          <a:endParaRPr lang="zh-CN"/>
                        </a:p>
                      </a:txBody>
                      <a:tcPr>
                        <a:blipFill>
                          <a:blip r:embed="rId2"/>
                          <a:stretch>
                            <a:fillRect l="-188408" t="-8197" r="-618"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680321" y="5557934"/>
            <a:ext cx="6959134"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从每个计数</a:t>
            </a:r>
            <a:r>
              <a:rPr lang="en-US" altLang="zh-CN" dirty="0"/>
              <a:t>r</a:t>
            </a:r>
            <a:r>
              <a:rPr lang="zh-CN" altLang="en-US" dirty="0"/>
              <a:t>中减去与该计数成正比的量，</a:t>
            </a:r>
            <a:endParaRPr lang="en-US" altLang="zh-CN" dirty="0"/>
          </a:p>
          <a:p>
            <a:pPr marL="0" indent="0">
              <a:buNone/>
            </a:pPr>
            <a:r>
              <a:rPr lang="zh-CN" altLang="en-US" dirty="0"/>
              <a:t>剩余概率量被未见事件均分。</a:t>
            </a:r>
          </a:p>
          <a:p>
            <a:endParaRPr lang="en-US" altLang="zh-CN" dirty="0"/>
          </a:p>
        </p:txBody>
      </p:sp>
      <p:pic>
        <p:nvPicPr>
          <p:cNvPr id="7" name="图片 6">
            <a:extLst>
              <a:ext uri="{FF2B5EF4-FFF2-40B4-BE49-F238E27FC236}">
                <a16:creationId xmlns:a16="http://schemas.microsoft.com/office/drawing/2014/main" id="{DE0AF951-C89E-4F61-BC1C-0E90A90F66E2}"/>
              </a:ext>
            </a:extLst>
          </p:cNvPr>
          <p:cNvPicPr>
            <a:picLocks noChangeAspect="1"/>
          </p:cNvPicPr>
          <p:nvPr/>
        </p:nvPicPr>
        <p:blipFill>
          <a:blip r:embed="rId3"/>
          <a:stretch>
            <a:fillRect/>
          </a:stretch>
        </p:blipFill>
        <p:spPr>
          <a:xfrm>
            <a:off x="8565406" y="5400702"/>
            <a:ext cx="2804403" cy="1097375"/>
          </a:xfrm>
          <a:prstGeom prst="rect">
            <a:avLst/>
          </a:prstGeom>
        </p:spPr>
      </p:pic>
    </p:spTree>
    <p:extLst>
      <p:ext uri="{BB962C8B-B14F-4D97-AF65-F5344CB8AC3E}">
        <p14:creationId xmlns:p14="http://schemas.microsoft.com/office/powerpoint/2010/main" val="113677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3.2.4 Witten-Bell</a:t>
            </a:r>
            <a:r>
              <a:rPr lang="zh-CN" altLang="zh-CN" dirty="0"/>
              <a:t>平滑算法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p:txBody>
          <a:bodyPr/>
          <a:lstStyle/>
          <a:p>
            <a:r>
              <a:rPr lang="en-US" altLang="zh-CN" dirty="0"/>
              <a:t>Witten-Bell</a:t>
            </a:r>
            <a:r>
              <a:rPr lang="zh-CN" altLang="en-US" dirty="0"/>
              <a:t>算法终于从 </a:t>
            </a:r>
            <a:r>
              <a:rPr lang="en-US" altLang="zh-CN" dirty="0"/>
              <a:t>Laplace </a:t>
            </a:r>
            <a:r>
              <a:rPr lang="zh-CN" altLang="en-US" dirty="0"/>
              <a:t>算法跳了出来，有了质的突破。</a:t>
            </a:r>
            <a:endParaRPr lang="en-US" altLang="zh-CN" dirty="0"/>
          </a:p>
          <a:p>
            <a:endParaRPr lang="en-US" altLang="zh-CN" dirty="0"/>
          </a:p>
          <a:p>
            <a:r>
              <a:rPr lang="zh-CN" altLang="en-US" dirty="0"/>
              <a:t>这个方法的基本思想是：</a:t>
            </a:r>
            <a:endParaRPr lang="en-US" altLang="zh-CN" dirty="0"/>
          </a:p>
          <a:p>
            <a:r>
              <a:rPr lang="zh-CN" altLang="en-US" b="1" dirty="0"/>
              <a:t>如果测试过程中一个实例在训练语料库中未出现过，那么他就是一个新事物，也就是说，他是第一次出现。那么可以用在语料库中看到新实例（即第一次出现的实例）的概率来代替未出现实例的概率。</a:t>
            </a:r>
            <a:r>
              <a:rPr lang="zh-CN" altLang="en-US" dirty="0"/>
              <a:t> </a:t>
            </a:r>
          </a:p>
        </p:txBody>
      </p:sp>
    </p:spTree>
    <p:extLst>
      <p:ext uri="{BB962C8B-B14F-4D97-AF65-F5344CB8AC3E}">
        <p14:creationId xmlns:p14="http://schemas.microsoft.com/office/powerpoint/2010/main" val="161615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1180-D7AD-4E29-8C17-3B9B491B78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5A9D60E-C92B-4080-811A-D47A4C28065C}"/>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87F235D8-1052-44CD-9838-BA1DD17CAE4B}"/>
              </a:ext>
            </a:extLst>
          </p:cNvPr>
          <p:cNvPicPr>
            <a:picLocks noChangeAspect="1"/>
          </p:cNvPicPr>
          <p:nvPr/>
        </p:nvPicPr>
        <p:blipFill>
          <a:blip r:embed="rId2"/>
          <a:stretch>
            <a:fillRect/>
          </a:stretch>
        </p:blipFill>
        <p:spPr>
          <a:xfrm>
            <a:off x="1103010" y="2164143"/>
            <a:ext cx="6172735" cy="4138019"/>
          </a:xfrm>
          <a:prstGeom prst="rect">
            <a:avLst/>
          </a:prstGeom>
        </p:spPr>
      </p:pic>
    </p:spTree>
    <p:extLst>
      <p:ext uri="{BB962C8B-B14F-4D97-AF65-F5344CB8AC3E}">
        <p14:creationId xmlns:p14="http://schemas.microsoft.com/office/powerpoint/2010/main" val="277700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3.2.5 </a:t>
            </a:r>
            <a:r>
              <a:rPr lang="zh-CN" altLang="zh-CN" dirty="0"/>
              <a:t>扣留估计</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p:txBody>
          <a:bodyPr>
            <a:normAutofit fontScale="92500" lnSpcReduction="10000"/>
          </a:bodyPr>
          <a:lstStyle/>
          <a:p>
            <a:r>
              <a:rPr lang="en-US" altLang="zh-CN" dirty="0"/>
              <a:t>Jelinek-mercer</a:t>
            </a:r>
            <a:r>
              <a:rPr lang="zh-CN" altLang="en-US" dirty="0"/>
              <a:t>平滑</a:t>
            </a:r>
          </a:p>
          <a:p>
            <a:r>
              <a:rPr lang="zh-CN" altLang="en-US" dirty="0"/>
              <a:t>线性插值平滑（</a:t>
            </a:r>
            <a:r>
              <a:rPr lang="en-US" altLang="zh-CN" dirty="0"/>
              <a:t>Linear Interpolation Smoothing</a:t>
            </a:r>
            <a:r>
              <a:rPr lang="zh-CN" altLang="en-US" dirty="0"/>
              <a:t>）方法通常也被称作</a:t>
            </a:r>
            <a:r>
              <a:rPr lang="en-US" altLang="zh-CN" dirty="0"/>
              <a:t>Jelinek-Mercer </a:t>
            </a:r>
            <a:r>
              <a:rPr lang="zh-CN" altLang="en-US" dirty="0"/>
              <a:t>平滑。</a:t>
            </a:r>
            <a:endParaRPr lang="en-US" altLang="zh-CN" dirty="0"/>
          </a:p>
          <a:p>
            <a:r>
              <a:rPr lang="en-US" altLang="zh-CN" dirty="0"/>
              <a:t>Jelinek </a:t>
            </a:r>
            <a:r>
              <a:rPr lang="zh-CN" altLang="en-US" dirty="0"/>
              <a:t>和</a:t>
            </a:r>
            <a:r>
              <a:rPr lang="en-US" altLang="zh-CN" dirty="0"/>
              <a:t>Mercer </a:t>
            </a:r>
            <a:r>
              <a:rPr lang="zh-CN" altLang="en-US" dirty="0"/>
              <a:t>在</a:t>
            </a:r>
            <a:r>
              <a:rPr lang="en-US" altLang="zh-CN" dirty="0"/>
              <a:t>1980 </a:t>
            </a:r>
            <a:r>
              <a:rPr lang="zh-CN" altLang="en-US" dirty="0"/>
              <a:t>年首先提出了这种数据平滑算法的思想，</a:t>
            </a:r>
            <a:r>
              <a:rPr lang="en-US" altLang="zh-CN" dirty="0"/>
              <a:t>Brown </a:t>
            </a:r>
            <a:r>
              <a:rPr lang="zh-CN" altLang="en-US" dirty="0"/>
              <a:t>在</a:t>
            </a:r>
            <a:r>
              <a:rPr lang="en-US" altLang="zh-CN" dirty="0"/>
              <a:t>1992 </a:t>
            </a:r>
            <a:r>
              <a:rPr lang="zh-CN" altLang="en-US" dirty="0"/>
              <a:t>年给出了线性插值的平滑公式</a:t>
            </a:r>
            <a:endParaRPr lang="en-US" altLang="zh-CN" dirty="0"/>
          </a:p>
          <a:p>
            <a:endParaRPr lang="en-US" altLang="zh-CN" dirty="0"/>
          </a:p>
          <a:p>
            <a:endParaRPr lang="en-US" altLang="zh-CN" dirty="0"/>
          </a:p>
          <a:p>
            <a:r>
              <a:rPr lang="zh-CN" altLang="en-US" dirty="0"/>
              <a:t> 这个算法的思想是：</a:t>
            </a:r>
            <a:endParaRPr lang="en-US" altLang="zh-CN" dirty="0"/>
          </a:p>
          <a:p>
            <a:r>
              <a:rPr lang="zh-CN" altLang="en-US" dirty="0"/>
              <a:t>把训练数据分成两部分，一部分建立最初的模型，然后另一部分来精炼这个模型</a:t>
            </a:r>
          </a:p>
          <a:p>
            <a:endParaRPr lang="zh-CN" altLang="en-US" dirty="0"/>
          </a:p>
        </p:txBody>
      </p:sp>
    </p:spTree>
    <p:extLst>
      <p:ext uri="{BB962C8B-B14F-4D97-AF65-F5344CB8AC3E}">
        <p14:creationId xmlns:p14="http://schemas.microsoft.com/office/powerpoint/2010/main" val="3915062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3.2.6 </a:t>
            </a:r>
            <a:r>
              <a:rPr lang="zh-CN" altLang="zh-CN" dirty="0"/>
              <a:t>交叉校验</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2338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3.2.7 </a:t>
            </a:r>
            <a:r>
              <a:rPr lang="zh-CN" altLang="zh-CN" dirty="0"/>
              <a:t>删除插值法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A796A29A-9E73-4B9A-95C2-40965C07BFD1}"/>
              </a:ext>
            </a:extLst>
          </p:cNvPr>
          <p:cNvPicPr>
            <a:picLocks noChangeAspect="1"/>
          </p:cNvPicPr>
          <p:nvPr/>
        </p:nvPicPr>
        <p:blipFill>
          <a:blip r:embed="rId2"/>
          <a:stretch>
            <a:fillRect/>
          </a:stretch>
        </p:blipFill>
        <p:spPr>
          <a:xfrm>
            <a:off x="610773" y="2063711"/>
            <a:ext cx="6599492" cy="4145639"/>
          </a:xfrm>
          <a:prstGeom prst="rect">
            <a:avLst/>
          </a:prstGeom>
        </p:spPr>
      </p:pic>
      <p:sp>
        <p:nvSpPr>
          <p:cNvPr id="6" name="矩形 5">
            <a:extLst>
              <a:ext uri="{FF2B5EF4-FFF2-40B4-BE49-F238E27FC236}">
                <a16:creationId xmlns:a16="http://schemas.microsoft.com/office/drawing/2014/main" id="{B1FFF736-CF39-4F5E-A654-44AF7742F619}"/>
              </a:ext>
            </a:extLst>
          </p:cNvPr>
          <p:cNvSpPr/>
          <p:nvPr/>
        </p:nvSpPr>
        <p:spPr>
          <a:xfrm>
            <a:off x="1050588" y="2470295"/>
            <a:ext cx="7094706" cy="369332"/>
          </a:xfrm>
          <a:prstGeom prst="rect">
            <a:avLst/>
          </a:prstGeom>
        </p:spPr>
        <p:txBody>
          <a:bodyPr wrap="square">
            <a:spAutoFit/>
          </a:bodyPr>
          <a:lstStyle/>
          <a:p>
            <a:r>
              <a:rPr lang="en-US" altLang="zh-CN" dirty="0">
                <a:hlinkClick r:id="rId3"/>
              </a:rPr>
              <a:t>https://blog.csdn.net/qq_39378221/article/details/103673007</a:t>
            </a:r>
            <a:endParaRPr lang="zh-CN" altLang="en-US" dirty="0"/>
          </a:p>
        </p:txBody>
      </p:sp>
    </p:spTree>
    <p:extLst>
      <p:ext uri="{BB962C8B-B14F-4D97-AF65-F5344CB8AC3E}">
        <p14:creationId xmlns:p14="http://schemas.microsoft.com/office/powerpoint/2010/main" val="976915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3.2.8 Katz</a:t>
            </a:r>
            <a:r>
              <a:rPr lang="zh-CN" altLang="zh-CN" dirty="0"/>
              <a:t>回退算法</a:t>
            </a:r>
            <a:br>
              <a:rPr lang="zh-CN" altLang="en-US" dirty="0"/>
            </a:b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p:txBody>
          <a:bodyPr/>
          <a:lstStyle/>
          <a:p>
            <a:br>
              <a:rPr lang="zh-CN" altLang="zh-CN" dirty="0"/>
            </a:br>
            <a:endParaRPr lang="zh-CN" altLang="en-US" dirty="0"/>
          </a:p>
        </p:txBody>
      </p:sp>
      <p:pic>
        <p:nvPicPr>
          <p:cNvPr id="5" name="图片 4">
            <a:extLst>
              <a:ext uri="{FF2B5EF4-FFF2-40B4-BE49-F238E27FC236}">
                <a16:creationId xmlns:a16="http://schemas.microsoft.com/office/drawing/2014/main" id="{8F13D893-476A-4622-A181-0D0216835855}"/>
              </a:ext>
            </a:extLst>
          </p:cNvPr>
          <p:cNvPicPr>
            <a:picLocks noChangeAspect="1"/>
          </p:cNvPicPr>
          <p:nvPr/>
        </p:nvPicPr>
        <p:blipFill>
          <a:blip r:embed="rId2"/>
          <a:stretch>
            <a:fillRect/>
          </a:stretch>
        </p:blipFill>
        <p:spPr>
          <a:xfrm>
            <a:off x="5295619" y="33996"/>
            <a:ext cx="6477561" cy="6790008"/>
          </a:xfrm>
          <a:prstGeom prst="rect">
            <a:avLst/>
          </a:prstGeom>
        </p:spPr>
      </p:pic>
    </p:spTree>
    <p:extLst>
      <p:ext uri="{BB962C8B-B14F-4D97-AF65-F5344CB8AC3E}">
        <p14:creationId xmlns:p14="http://schemas.microsoft.com/office/powerpoint/2010/main" val="3462343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C673-221B-4EE3-9F60-438226DB5F46}"/>
              </a:ext>
            </a:extLst>
          </p:cNvPr>
          <p:cNvSpPr>
            <a:spLocks noGrp="1"/>
          </p:cNvSpPr>
          <p:nvPr>
            <p:ph type="title"/>
          </p:nvPr>
        </p:nvSpPr>
        <p:spPr/>
        <p:txBody>
          <a:bodyPr/>
          <a:lstStyle/>
          <a:p>
            <a:r>
              <a:rPr lang="en-US" altLang="zh-CN" dirty="0"/>
              <a:t>3.3 </a:t>
            </a:r>
            <a:r>
              <a:rPr lang="zh-CN" altLang="en-US" dirty="0"/>
              <a:t>开发和测试模型的数据集</a:t>
            </a:r>
          </a:p>
        </p:txBody>
      </p:sp>
      <p:sp>
        <p:nvSpPr>
          <p:cNvPr id="3" name="内容占位符 2">
            <a:extLst>
              <a:ext uri="{FF2B5EF4-FFF2-40B4-BE49-F238E27FC236}">
                <a16:creationId xmlns:a16="http://schemas.microsoft.com/office/drawing/2014/main" id="{C1AF40F5-AF21-4B0F-AB36-8EEE7F12130A}"/>
              </a:ext>
            </a:extLst>
          </p:cNvPr>
          <p:cNvSpPr>
            <a:spLocks noGrp="1"/>
          </p:cNvSpPr>
          <p:nvPr>
            <p:ph idx="1"/>
          </p:nvPr>
        </p:nvSpPr>
        <p:spPr/>
        <p:txBody>
          <a:bodyPr/>
          <a:lstStyle/>
          <a:p>
            <a:r>
              <a:rPr lang="zh-CN" altLang="en-US" dirty="0"/>
              <a:t>训练集</a:t>
            </a:r>
            <a:endParaRPr lang="en-US" altLang="zh-CN" dirty="0"/>
          </a:p>
          <a:p>
            <a:r>
              <a:rPr lang="zh-CN" altLang="en-US" dirty="0"/>
              <a:t>测试集</a:t>
            </a:r>
          </a:p>
        </p:txBody>
      </p:sp>
    </p:spTree>
    <p:extLst>
      <p:ext uri="{BB962C8B-B14F-4D97-AF65-F5344CB8AC3E}">
        <p14:creationId xmlns:p14="http://schemas.microsoft.com/office/powerpoint/2010/main" val="642051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B136-619F-44A8-9F40-34786C1EC11F}"/>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349031CF-49DE-4891-9EAE-59665522EDB6}"/>
              </a:ext>
            </a:extLst>
          </p:cNvPr>
          <p:cNvSpPr>
            <a:spLocks noGrp="1"/>
          </p:cNvSpPr>
          <p:nvPr>
            <p:ph idx="1"/>
          </p:nvPr>
        </p:nvSpPr>
        <p:spPr/>
        <p:txBody>
          <a:bodyPr/>
          <a:lstStyle/>
          <a:p>
            <a:r>
              <a:rPr lang="zh-CN" altLang="en-US" dirty="0"/>
              <a:t>一般来说，可以将“词类”和“词性”视为相同的意思。</a:t>
            </a:r>
            <a:br>
              <a:rPr lang="zh-CN" altLang="en-US" dirty="0"/>
            </a:br>
            <a:endParaRPr lang="en-US" altLang="zh-CN" dirty="0"/>
          </a:p>
          <a:p>
            <a:r>
              <a:rPr lang="zh-CN" altLang="en-US" dirty="0"/>
              <a:t>如果仔细区分这两个词语的意思的话，二者的意思略有区别：</a:t>
            </a:r>
            <a:endParaRPr lang="en-US" altLang="zh-CN" dirty="0"/>
          </a:p>
          <a:p>
            <a:pPr lvl="1"/>
            <a:r>
              <a:rPr lang="zh-CN" altLang="en-US" dirty="0"/>
              <a:t>“词类”的范围更大一些，</a:t>
            </a:r>
            <a:endParaRPr lang="en-US" altLang="zh-CN" dirty="0"/>
          </a:p>
          <a:p>
            <a:pPr lvl="1"/>
            <a:r>
              <a:rPr lang="zh-CN" altLang="en-US" dirty="0"/>
              <a:t>“词性”的单位略小一些。</a:t>
            </a:r>
          </a:p>
        </p:txBody>
      </p:sp>
    </p:spTree>
    <p:extLst>
      <p:ext uri="{BB962C8B-B14F-4D97-AF65-F5344CB8AC3E}">
        <p14:creationId xmlns:p14="http://schemas.microsoft.com/office/powerpoint/2010/main" val="46928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4F39-21DC-4C6E-97B0-0569BFB3CC45}"/>
              </a:ext>
            </a:extLst>
          </p:cNvPr>
          <p:cNvSpPr>
            <a:spLocks noGrp="1"/>
          </p:cNvSpPr>
          <p:nvPr>
            <p:ph type="title"/>
          </p:nvPr>
        </p:nvSpPr>
        <p:spPr/>
        <p:txBody>
          <a:bodyPr/>
          <a:lstStyle/>
          <a:p>
            <a:r>
              <a:rPr lang="zh-CN" altLang="en-US" dirty="0"/>
              <a:t>语言模型（</a:t>
            </a:r>
            <a:r>
              <a:rPr lang="en-US" altLang="zh-CN" dirty="0"/>
              <a:t>language model, LM</a:t>
            </a:r>
            <a:r>
              <a:rPr lang="zh-CN" altLang="en-US" dirty="0"/>
              <a:t>）</a:t>
            </a:r>
          </a:p>
        </p:txBody>
      </p:sp>
      <p:sp>
        <p:nvSpPr>
          <p:cNvPr id="3" name="内容占位符 2">
            <a:extLst>
              <a:ext uri="{FF2B5EF4-FFF2-40B4-BE49-F238E27FC236}">
                <a16:creationId xmlns:a16="http://schemas.microsoft.com/office/drawing/2014/main" id="{37A520E0-269F-419F-9259-B6DB609F3148}"/>
              </a:ext>
            </a:extLst>
          </p:cNvPr>
          <p:cNvSpPr>
            <a:spLocks noGrp="1"/>
          </p:cNvSpPr>
          <p:nvPr>
            <p:ph idx="1"/>
          </p:nvPr>
        </p:nvSpPr>
        <p:spPr>
          <a:xfrm>
            <a:off x="680320" y="2143384"/>
            <a:ext cx="10370301" cy="2261067"/>
          </a:xfrm>
          <a:solidFill>
            <a:schemeClr val="accent1">
              <a:lumMod val="50000"/>
            </a:schemeClr>
          </a:solidFill>
        </p:spPr>
        <p:txBody>
          <a:bodyPr>
            <a:normAutofit/>
          </a:bodyPr>
          <a:lstStyle/>
          <a:p>
            <a:pPr marL="0" lvl="0" indent="0" eaLnBrk="0" fontAlgn="base" hangingPunct="0">
              <a:lnSpc>
                <a:spcPct val="100000"/>
              </a:lnSpc>
              <a:spcBef>
                <a:spcPct val="0"/>
              </a:spcBef>
              <a:spcAft>
                <a:spcPct val="0"/>
              </a:spcAft>
              <a:buNone/>
            </a:pPr>
            <a:r>
              <a:rPr lang="zh-CN" altLang="zh-CN" dirty="0">
                <a:latin typeface="Arial" panose="020B0604020202020204" pitchFamily="34" charset="0"/>
                <a:ea typeface="-apple-system"/>
              </a:rPr>
              <a:t>标准定义：对于语言序列，语言模型就是计算</a:t>
            </a:r>
            <a:r>
              <a:rPr lang="zh-CN" altLang="zh-CN" dirty="0">
                <a:solidFill>
                  <a:schemeClr val="accent2"/>
                </a:solidFill>
                <a:latin typeface="Arial" panose="020B0604020202020204" pitchFamily="34" charset="0"/>
                <a:ea typeface="-apple-system"/>
              </a:rPr>
              <a:t>该</a:t>
            </a:r>
            <a:r>
              <a:rPr lang="zh-CN" altLang="en-US" dirty="0">
                <a:solidFill>
                  <a:schemeClr val="accent2"/>
                </a:solidFill>
                <a:latin typeface="Arial" panose="020B0604020202020204" pitchFamily="34" charset="0"/>
                <a:ea typeface="-apple-system"/>
              </a:rPr>
              <a:t>语言</a:t>
            </a:r>
            <a:r>
              <a:rPr lang="zh-CN" altLang="zh-CN" dirty="0">
                <a:solidFill>
                  <a:schemeClr val="accent2"/>
                </a:solidFill>
                <a:latin typeface="Arial" panose="020B0604020202020204" pitchFamily="34" charset="0"/>
                <a:ea typeface="-apple-system"/>
              </a:rPr>
              <a:t>序列</a:t>
            </a:r>
            <a:r>
              <a:rPr lang="zh-CN" altLang="en-US" dirty="0">
                <a:solidFill>
                  <a:schemeClr val="accent2"/>
                </a:solidFill>
                <a:latin typeface="Arial" panose="020B0604020202020204" pitchFamily="34" charset="0"/>
                <a:ea typeface="-apple-system"/>
              </a:rPr>
              <a:t>出现</a:t>
            </a:r>
            <a:r>
              <a:rPr lang="zh-CN" altLang="zh-CN" dirty="0">
                <a:solidFill>
                  <a:schemeClr val="accent2"/>
                </a:solidFill>
                <a:latin typeface="Arial" panose="020B0604020202020204" pitchFamily="34" charset="0"/>
                <a:ea typeface="-apple-system"/>
              </a:rPr>
              <a:t>的概率</a:t>
            </a:r>
            <a:r>
              <a:rPr lang="zh-CN" altLang="zh-CN" dirty="0">
                <a:latin typeface="Arial" panose="020B0604020202020204" pitchFamily="34" charset="0"/>
                <a:ea typeface="-apple-system"/>
              </a:rPr>
              <a:t>。</a:t>
            </a:r>
            <a:endParaRPr lang="en-US"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endParaRPr lang="zh-CN"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r>
              <a:rPr lang="zh-CN" altLang="zh-CN" dirty="0">
                <a:latin typeface="Arial" panose="020B0604020202020204" pitchFamily="34" charset="0"/>
                <a:ea typeface="-apple-system"/>
              </a:rPr>
              <a:t>机器学习：语言模型是对语句的概率分布的建模。</a:t>
            </a:r>
            <a:endParaRPr lang="en-US"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endParaRPr lang="zh-CN" altLang="zh-CN" dirty="0">
              <a:latin typeface="Arial" panose="020B0604020202020204" pitchFamily="34" charset="0"/>
              <a:ea typeface="-apple-system"/>
            </a:endParaRPr>
          </a:p>
          <a:p>
            <a:pPr marL="0" lvl="0" indent="0" eaLnBrk="0" fontAlgn="base" hangingPunct="0">
              <a:lnSpc>
                <a:spcPct val="100000"/>
              </a:lnSpc>
              <a:spcBef>
                <a:spcPct val="0"/>
              </a:spcBef>
              <a:spcAft>
                <a:spcPct val="0"/>
              </a:spcAft>
              <a:buNone/>
            </a:pPr>
            <a:r>
              <a:rPr lang="zh-CN" altLang="zh-CN" dirty="0">
                <a:latin typeface="Arial" panose="020B0604020202020204" pitchFamily="34" charset="0"/>
                <a:ea typeface="-apple-system"/>
              </a:rPr>
              <a:t>通俗解释：判断一个语言序列是否是正常语句。</a:t>
            </a:r>
          </a:p>
          <a:p>
            <a:endParaRPr lang="zh-CN" altLang="en-US" dirty="0"/>
          </a:p>
        </p:txBody>
      </p:sp>
      <p:sp>
        <p:nvSpPr>
          <p:cNvPr id="8" name="Rectangle 5">
            <a:extLst>
              <a:ext uri="{FF2B5EF4-FFF2-40B4-BE49-F238E27FC236}">
                <a16:creationId xmlns:a16="http://schemas.microsoft.com/office/drawing/2014/main" id="{959F3595-A2A4-47CB-AD56-DA57C4A38F07}"/>
              </a:ext>
            </a:extLst>
          </p:cNvPr>
          <p:cNvSpPr>
            <a:spLocks noChangeArrowheads="1"/>
          </p:cNvSpPr>
          <p:nvPr/>
        </p:nvSpPr>
        <p:spPr bwMode="auto">
          <a:xfrm>
            <a:off x="0" y="-3628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公式]">
            <a:extLst>
              <a:ext uri="{FF2B5EF4-FFF2-40B4-BE49-F238E27FC236}">
                <a16:creationId xmlns:a16="http://schemas.microsoft.com/office/drawing/2014/main" id="{40D80978-91F4-4378-8067-3862B04DB6BD}"/>
              </a:ext>
            </a:extLst>
          </p:cNvPr>
          <p:cNvSpPr>
            <a:spLocks noChangeAspect="1" noChangeArrowheads="1"/>
          </p:cNvSpPr>
          <p:nvPr/>
        </p:nvSpPr>
        <p:spPr bwMode="auto">
          <a:xfrm>
            <a:off x="27844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a:extLst>
              <a:ext uri="{FF2B5EF4-FFF2-40B4-BE49-F238E27FC236}">
                <a16:creationId xmlns:a16="http://schemas.microsoft.com/office/drawing/2014/main" id="{EB03540A-4589-4C62-B643-56768277FBDE}"/>
              </a:ext>
            </a:extLst>
          </p:cNvPr>
          <p:cNvSpPr>
            <a:spLocks noChangeAspect="1" noChangeArrowheads="1"/>
          </p:cNvSpPr>
          <p:nvPr/>
        </p:nvSpPr>
        <p:spPr bwMode="auto">
          <a:xfrm>
            <a:off x="719455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a:extLst>
              <a:ext uri="{FF2B5EF4-FFF2-40B4-BE49-F238E27FC236}">
                <a16:creationId xmlns:a16="http://schemas.microsoft.com/office/drawing/2014/main" id="{B74B019F-2550-4C2F-A330-F5A8C21EC52D}"/>
              </a:ext>
            </a:extLst>
          </p:cNvPr>
          <p:cNvSpPr>
            <a:spLocks noChangeAspect="1" noChangeArrowheads="1"/>
          </p:cNvSpPr>
          <p:nvPr/>
        </p:nvSpPr>
        <p:spPr bwMode="auto">
          <a:xfrm>
            <a:off x="71278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F0E9DADB-0449-43A9-AC4C-3A6B6858CE74}"/>
              </a:ext>
            </a:extLst>
          </p:cNvPr>
          <p:cNvSpPr txBox="1"/>
          <p:nvPr/>
        </p:nvSpPr>
        <p:spPr>
          <a:xfrm>
            <a:off x="781477" y="4404451"/>
            <a:ext cx="4310795"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100</a:t>
            </a:r>
            <a:r>
              <a:rPr lang="zh-CN" altLang="en-US" dirty="0"/>
              <a:t>个句子中有一个</a:t>
            </a:r>
            <a:r>
              <a:rPr lang="en-US" altLang="zh-CN" dirty="0"/>
              <a:t>OK</a:t>
            </a:r>
            <a:r>
              <a:rPr lang="zh-CN" altLang="en-US" dirty="0"/>
              <a:t>：</a:t>
            </a:r>
            <a:r>
              <a:rPr lang="en-US" altLang="zh-CN" dirty="0"/>
              <a:t>P(OK) = 0.01 </a:t>
            </a:r>
          </a:p>
          <a:p>
            <a:pPr marL="285750" indent="-285750">
              <a:buFont typeface="Arial" panose="020B0604020202020204" pitchFamily="34" charset="0"/>
              <a:buChar char="•"/>
            </a:pPr>
            <a:r>
              <a:rPr lang="en-US" altLang="zh-CN" dirty="0"/>
              <a:t>P(An Apple ate</a:t>
            </a:r>
            <a:r>
              <a:rPr lang="zh-CN" altLang="en-US" dirty="0"/>
              <a:t> </a:t>
            </a:r>
            <a:r>
              <a:rPr lang="en-US" altLang="zh-CN" dirty="0"/>
              <a:t>the</a:t>
            </a:r>
            <a:r>
              <a:rPr lang="zh-CN" altLang="en-US" dirty="0"/>
              <a:t> </a:t>
            </a:r>
            <a:r>
              <a:rPr lang="en-US" altLang="zh-CN" dirty="0"/>
              <a:t>chicken) = 0</a:t>
            </a:r>
          </a:p>
          <a:p>
            <a:pPr marL="285750" indent="-285750">
              <a:buFont typeface="Arial" panose="020B0604020202020204" pitchFamily="34" charset="0"/>
              <a:buChar char="•"/>
            </a:pPr>
            <a:r>
              <a:rPr lang="en-US" altLang="zh-CN" dirty="0"/>
              <a:t>P(</a:t>
            </a:r>
            <a:r>
              <a:rPr lang="zh-CN" altLang="en-US" dirty="0"/>
              <a:t>我爱学习</a:t>
            </a:r>
            <a:r>
              <a:rPr lang="en-US" altLang="zh-CN" dirty="0"/>
              <a:t>) &gt; P(</a:t>
            </a:r>
            <a:r>
              <a:rPr lang="zh-CN" altLang="en-US" dirty="0"/>
              <a:t>学习爱我</a:t>
            </a:r>
            <a:r>
              <a:rPr lang="en-US" altLang="zh-CN" dirty="0"/>
              <a:t>)</a:t>
            </a:r>
            <a:endParaRPr lang="zh-CN" altLang="en-US" dirty="0"/>
          </a:p>
        </p:txBody>
      </p:sp>
      <p:pic>
        <p:nvPicPr>
          <p:cNvPr id="14" name="图片 13">
            <a:extLst>
              <a:ext uri="{FF2B5EF4-FFF2-40B4-BE49-F238E27FC236}">
                <a16:creationId xmlns:a16="http://schemas.microsoft.com/office/drawing/2014/main" id="{75A29D6A-218C-447E-920C-783CE1D71B0F}"/>
              </a:ext>
            </a:extLst>
          </p:cNvPr>
          <p:cNvPicPr>
            <a:picLocks noChangeAspect="1"/>
          </p:cNvPicPr>
          <p:nvPr/>
        </p:nvPicPr>
        <p:blipFill>
          <a:blip r:embed="rId2"/>
          <a:stretch>
            <a:fillRect/>
          </a:stretch>
        </p:blipFill>
        <p:spPr>
          <a:xfrm>
            <a:off x="781477" y="5571566"/>
            <a:ext cx="8298917" cy="1066411"/>
          </a:xfrm>
          <a:prstGeom prst="rect">
            <a:avLst/>
          </a:prstGeom>
        </p:spPr>
      </p:pic>
    </p:spTree>
    <p:extLst>
      <p:ext uri="{BB962C8B-B14F-4D97-AF65-F5344CB8AC3E}">
        <p14:creationId xmlns:p14="http://schemas.microsoft.com/office/powerpoint/2010/main" val="33621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17767" y="2193623"/>
                <a:ext cx="11365150" cy="210392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spcBef>
                    <a:spcPts val="900"/>
                  </a:spcBef>
                  <a:spcAft>
                    <a:spcPts val="900"/>
                  </a:spcAft>
                  <a:buNone/>
                </a:pPr>
                <a:r>
                  <a:rPr lang="zh-CN" altLang="en-US" dirty="0">
                    <a:latin typeface="+mn-ea"/>
                    <a:cs typeface="Times New Roman" panose="02020603050405020304" pitchFamily="18" charset="0"/>
                  </a:rPr>
                  <a:t>句子</a:t>
                </a:r>
                <a14:m>
                  <m:oMath xmlns:m="http://schemas.openxmlformats.org/officeDocument/2006/math">
                    <m:r>
                      <a:rPr lang="zh-CN" altLang="en-US"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oMath>
                </a14:m>
                <a:r>
                  <a:rPr lang="en-US" altLang="zh-CN" dirty="0">
                    <a:latin typeface="+mn-ea"/>
                    <a:cs typeface="Times New Roman" panose="02020603050405020304" pitchFamily="18" charset="0"/>
                  </a:rPr>
                  <a:t> </a:t>
                </a:r>
              </a:p>
              <a:p>
                <a:pPr marL="0" indent="0">
                  <a:spcBef>
                    <a:spcPts val="900"/>
                  </a:spcBef>
                  <a:spcAft>
                    <a:spcPts val="900"/>
                  </a:spcAft>
                  <a:buNone/>
                </a:pPr>
                <a:r>
                  <a:rPr lang="zh-CN" altLang="en-US" dirty="0">
                    <a:latin typeface="+mn-ea"/>
                    <a:cs typeface="Times New Roman" panose="02020603050405020304" pitchFamily="18" charset="0"/>
                  </a:rPr>
                  <a:t>共包含</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𝑙</m:t>
                    </m:r>
                  </m:oMath>
                </a14:m>
                <a:r>
                  <a:rPr lang="zh-CN" altLang="en-US" dirty="0">
                    <a:latin typeface="+mn-ea"/>
                    <a:cs typeface="Times New Roman" panose="02020603050405020304" pitchFamily="18" charset="0"/>
                  </a:rPr>
                  <a:t>个单词</a:t>
                </a:r>
                <a:r>
                  <a:rPr lang="en-US" altLang="zh-CN" dirty="0">
                    <a:latin typeface="+mn-ea"/>
                    <a:cs typeface="Times New Roman" panose="02020603050405020304" pitchFamily="18" charset="0"/>
                  </a:rPr>
                  <a:t>(</a:t>
                </a:r>
                <a:r>
                  <a:rPr lang="zh-CN" altLang="en-US" dirty="0">
                    <a:latin typeface="+mn-ea"/>
                    <a:cs typeface="Times New Roman" panose="02020603050405020304" pitchFamily="18" charset="0"/>
                  </a:rPr>
                  <a:t>各单词具有先后顺序，不要求单词之间互不相同。</a:t>
                </a:r>
                <a:r>
                  <a:rPr lang="en-US" altLang="zh-CN" dirty="0">
                    <a:latin typeface="+mn-ea"/>
                    <a:cs typeface="Times New Roman" panose="02020603050405020304" pitchFamily="18" charset="0"/>
                  </a:rPr>
                  <a:t>)</a:t>
                </a:r>
              </a:p>
              <a:p>
                <a:pPr marL="0" indent="0">
                  <a:spcBef>
                    <a:spcPts val="900"/>
                  </a:spcBef>
                  <a:spcAft>
                    <a:spcPts val="900"/>
                  </a:spcAft>
                  <a:buNone/>
                </a:pPr>
                <a:r>
                  <a:rPr lang="zh-CN" altLang="en-US" dirty="0">
                    <a:latin typeface="+mn-ea"/>
                    <a:cs typeface="Times New Roman" panose="02020603050405020304" pitchFamily="18" charset="0"/>
                  </a:rPr>
                  <a:t>概率计算公式为：</a:t>
                </a:r>
                <a:endParaRPr lang="en-US" altLang="zh-CN" dirty="0">
                  <a:latin typeface="+mn-ea"/>
                  <a:cs typeface="Times New Roman" panose="02020603050405020304" pitchFamily="18" charset="0"/>
                </a:endParaRPr>
              </a:p>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b="0" i="1" smtClean="0">
                              <a:latin typeface="Cambria Math" panose="02040503050406030204" pitchFamily="18" charset="0"/>
                              <a:ea typeface="SimSun"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b="0" i="1" smtClean="0">
                              <a:latin typeface="Cambria Math" panose="02040503050406030204" pitchFamily="18" charset="0"/>
                              <a:ea typeface="SimSun" panose="02010600030101010101" pitchFamily="2" charset="-122"/>
                              <a:cs typeface="Times New Roman" panose="02020603050405020304" pitchFamily="18" charset="0"/>
                            </a:rPr>
                            <m:t>𝑙</m:t>
                          </m:r>
                          <m:r>
                            <a:rPr lang="en-US" altLang="zh-CN" b="0" i="1" smtClean="0">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17767" y="2193623"/>
                <a:ext cx="11365150" cy="2103928"/>
              </a:xfrm>
              <a:blipFill>
                <a:blip r:embed="rId2"/>
                <a:stretch>
                  <a:fillRect l="-805" t="-3768"/>
                </a:stretch>
              </a:blipFill>
              <a:ln>
                <a:noFill/>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2C5C866-C3DE-4B3B-8B4C-9FF3070D2059}"/>
              </a:ext>
            </a:extLst>
          </p:cNvPr>
          <p:cNvSpPr/>
          <p:nvPr/>
        </p:nvSpPr>
        <p:spPr>
          <a:xfrm>
            <a:off x="317767" y="4664378"/>
            <a:ext cx="11365150" cy="1440394"/>
          </a:xfrm>
          <a:prstGeom prst="rect">
            <a:avLst/>
          </a:prstGeom>
          <a:solidFill>
            <a:schemeClr val="accent1">
              <a:lumMod val="50000"/>
            </a:schemeClr>
          </a:solidFill>
        </p:spPr>
        <p:txBody>
          <a:bodyPr wrap="square">
            <a:spAutoFit/>
          </a:bodyPr>
          <a:lstStyle/>
          <a:p>
            <a:pPr defTabSz="914400">
              <a:lnSpc>
                <a:spcPct val="90000"/>
              </a:lnSpc>
              <a:spcBef>
                <a:spcPts val="900"/>
              </a:spcBef>
              <a:spcAft>
                <a:spcPts val="900"/>
              </a:spcAft>
            </a:pPr>
            <a:r>
              <a:rPr lang="zh-CN" altLang="en-US" sz="2400" dirty="0">
                <a:latin typeface="+mn-ea"/>
              </a:rPr>
              <a:t>存在</a:t>
            </a:r>
            <a:r>
              <a:rPr lang="zh-CN" altLang="en-US" sz="2400" dirty="0">
                <a:latin typeface="+mn-ea"/>
                <a:cs typeface="Times New Roman" panose="02020603050405020304" pitchFamily="18" charset="0"/>
              </a:rPr>
              <a:t>问题和解决方案：</a:t>
            </a:r>
            <a:endParaRPr lang="en-US" altLang="zh-CN" sz="2400" dirty="0">
              <a:latin typeface="+mn-ea"/>
              <a:cs typeface="Times New Roman" panose="02020603050405020304" pitchFamily="18" charset="0"/>
            </a:endParaRPr>
          </a:p>
          <a:p>
            <a:pPr defTabSz="914400">
              <a:lnSpc>
                <a:spcPct val="90000"/>
              </a:lnSpc>
              <a:spcBef>
                <a:spcPts val="900"/>
              </a:spcBef>
              <a:spcAft>
                <a:spcPts val="900"/>
              </a:spcAft>
            </a:pPr>
            <a:r>
              <a:rPr lang="zh-CN" altLang="en-US" sz="2000" dirty="0">
                <a:latin typeface="+mn-ea"/>
                <a:cs typeface="Times New Roman" panose="02020603050405020304" pitchFamily="18" charset="0"/>
              </a:rPr>
              <a:t>计算代价过大：马尔科夫假设（一个词的出现概率仅与它之前的</a:t>
            </a:r>
            <a:r>
              <a:rPr lang="en-US" altLang="zh-CN" sz="2000" dirty="0">
                <a:latin typeface="+mn-ea"/>
                <a:cs typeface="Times New Roman" panose="02020603050405020304" pitchFamily="18" charset="0"/>
              </a:rPr>
              <a:t>(n-1)</a:t>
            </a:r>
            <a:r>
              <a:rPr lang="zh-CN" altLang="en-US" sz="2000" dirty="0">
                <a:latin typeface="+mn-ea"/>
                <a:cs typeface="Times New Roman" panose="02020603050405020304" pitchFamily="18" charset="0"/>
              </a:rPr>
              <a:t>个词有关）</a:t>
            </a:r>
            <a:endParaRPr lang="en-US" altLang="zh-CN" sz="2000" dirty="0">
              <a:latin typeface="+mn-ea"/>
              <a:cs typeface="Times New Roman" panose="02020603050405020304" pitchFamily="18" charset="0"/>
            </a:endParaRPr>
          </a:p>
          <a:p>
            <a:pPr defTabSz="914400">
              <a:lnSpc>
                <a:spcPct val="90000"/>
              </a:lnSpc>
              <a:spcBef>
                <a:spcPts val="900"/>
              </a:spcBef>
              <a:spcAft>
                <a:spcPts val="900"/>
              </a:spcAft>
            </a:pPr>
            <a:r>
              <a:rPr lang="zh-CN" altLang="en-US" sz="2000" dirty="0">
                <a:latin typeface="+mn-ea"/>
                <a:cs typeface="Times New Roman" panose="02020603050405020304" pitchFamily="18" charset="0"/>
              </a:rPr>
              <a:t>数据稀疏</a:t>
            </a:r>
            <a:r>
              <a:rPr lang="zh-CN" altLang="en-US" sz="2000" dirty="0">
                <a:latin typeface="+mn-ea"/>
              </a:rPr>
              <a:t>严重：数据平滑技术（</a:t>
            </a:r>
            <a:r>
              <a:rPr lang="en-US" altLang="zh-CN" sz="2000" dirty="0">
                <a:latin typeface="+mn-ea"/>
              </a:rPr>
              <a:t>3.2</a:t>
            </a:r>
            <a:r>
              <a:rPr lang="zh-CN" altLang="en-US" sz="2000" dirty="0">
                <a:latin typeface="+mn-ea"/>
              </a:rPr>
              <a:t>详细叙述）</a:t>
            </a:r>
          </a:p>
        </p:txBody>
      </p:sp>
    </p:spTree>
    <p:extLst>
      <p:ext uri="{BB962C8B-B14F-4D97-AF65-F5344CB8AC3E}">
        <p14:creationId xmlns:p14="http://schemas.microsoft.com/office/powerpoint/2010/main" val="237732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31661-28CE-4542-AB6D-6E20306E17FA}"/>
              </a:ext>
            </a:extLst>
          </p:cNvPr>
          <p:cNvSpPr>
            <a:spLocks noGrp="1"/>
          </p:cNvSpPr>
          <p:nvPr>
            <p:ph type="title"/>
          </p:nvPr>
        </p:nvSpPr>
        <p:spPr/>
        <p:txBody>
          <a:bodyPr/>
          <a:lstStyle/>
          <a:p>
            <a:r>
              <a:rPr lang="zh-CN" altLang="en-US" dirty="0"/>
              <a:t>马尔科夫假设（</a:t>
            </a:r>
            <a:r>
              <a:rPr lang="en-US" altLang="zh-CN" dirty="0"/>
              <a:t>Markov Assumption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EFE70E-C600-410D-AD7B-1BFB19FA1CC0}"/>
                  </a:ext>
                </a:extLst>
              </p:cNvPr>
              <p:cNvSpPr>
                <a:spLocks noGrp="1"/>
              </p:cNvSpPr>
              <p:nvPr>
                <p:ph idx="1"/>
              </p:nvPr>
            </p:nvSpPr>
            <p:spPr>
              <a:xfrm>
                <a:off x="938873" y="2160358"/>
                <a:ext cx="9613861" cy="3599316"/>
              </a:xfrm>
              <a:solidFill>
                <a:schemeClr val="accent1">
                  <a:lumMod val="50000"/>
                </a:schemeClr>
              </a:solidFill>
            </p:spPr>
            <p:txBody>
              <a:bodyPr/>
              <a:lstStyle/>
              <a:p>
                <a:pPr marL="0" indent="0">
                  <a:buNone/>
                </a:pPr>
                <a:r>
                  <a:rPr lang="zh-CN" altLang="en-US" dirty="0">
                    <a:latin typeface="+mn-ea"/>
                    <a:cs typeface="Times New Roman" panose="02020603050405020304" pitchFamily="18" charset="0"/>
                  </a:rPr>
                  <a:t>一个词的出现概率仅与它之前的</a:t>
                </a:r>
                <a:r>
                  <a:rPr lang="en-US" altLang="zh-CN" dirty="0">
                    <a:solidFill>
                      <a:srgbClr val="00B0F0"/>
                    </a:solidFill>
                    <a:latin typeface="Cambria Math" panose="02040503050406030204" pitchFamily="18" charset="0"/>
                    <a:ea typeface="Cambria Math" panose="02040503050406030204" pitchFamily="18" charset="0"/>
                    <a:cs typeface="Times New Roman" panose="02020603050405020304" pitchFamily="18" charset="0"/>
                  </a:rPr>
                  <a:t>(n-1)</a:t>
                </a:r>
                <a:r>
                  <a:rPr lang="zh-CN" altLang="en-US" dirty="0">
                    <a:latin typeface="+mn-ea"/>
                    <a:cs typeface="Times New Roman" panose="02020603050405020304" pitchFamily="18" charset="0"/>
                  </a:rPr>
                  <a:t>个词有关：</a:t>
                </a:r>
                <a:endParaRPr lang="en-US" altLang="zh-CN" dirty="0">
                  <a:latin typeface="+mn-ea"/>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1" i="1">
                              <a:solidFill>
                                <a:srgbClr val="00B0F0"/>
                              </a:solidFill>
                              <a:latin typeface="Cambria Math" panose="02040503050406030204" pitchFamily="18" charset="0"/>
                              <a:ea typeface="SimSun" panose="02010600030101010101" pitchFamily="2" charset="-122"/>
                              <a:cs typeface="Times New Roman" panose="02020603050405020304" pitchFamily="18" charset="0"/>
                            </a:rPr>
                            <m:t>𝒘</m:t>
                          </m:r>
                        </m:e>
                        <m:sub>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𝒍</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EFE70E-C600-410D-AD7B-1BFB19FA1CC0}"/>
                  </a:ext>
                </a:extLst>
              </p:cNvPr>
              <p:cNvSpPr>
                <a:spLocks noGrp="1" noRot="1" noChangeAspect="1" noMove="1" noResize="1" noEditPoints="1" noAdjustHandles="1" noChangeArrowheads="1" noChangeShapeType="1" noTextEdit="1"/>
              </p:cNvSpPr>
              <p:nvPr>
                <p:ph idx="1"/>
              </p:nvPr>
            </p:nvSpPr>
            <p:spPr>
              <a:xfrm>
                <a:off x="938873" y="2160358"/>
                <a:ext cx="9613861" cy="3599316"/>
              </a:xfrm>
              <a:blipFill>
                <a:blip r:embed="rId2"/>
                <a:stretch>
                  <a:fillRect l="-951" t="-2707"/>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DDF7565-FDE2-423C-945C-C64C6065259A}"/>
              </a:ext>
            </a:extLst>
          </p:cNvPr>
          <p:cNvSpPr/>
          <p:nvPr/>
        </p:nvSpPr>
        <p:spPr>
          <a:xfrm>
            <a:off x="5343291" y="3960016"/>
            <a:ext cx="869004" cy="70039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6EC65D2-3246-4E47-997E-145D9709DFE5}"/>
                  </a:ext>
                </a:extLst>
              </p:cNvPr>
              <p:cNvSpPr/>
              <p:nvPr/>
            </p:nvSpPr>
            <p:spPr>
              <a:xfrm>
                <a:off x="3944118" y="5759674"/>
                <a:ext cx="3667351"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smtClean="0">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5" name="矩形 4">
                <a:extLst>
                  <a:ext uri="{FF2B5EF4-FFF2-40B4-BE49-F238E27FC236}">
                    <a16:creationId xmlns:a16="http://schemas.microsoft.com/office/drawing/2014/main" id="{86EC65D2-3246-4E47-997E-145D9709DFE5}"/>
                  </a:ext>
                </a:extLst>
              </p:cNvPr>
              <p:cNvSpPr>
                <a:spLocks noRot="1" noChangeAspect="1" noMove="1" noResize="1" noEditPoints="1" noAdjustHandles="1" noChangeArrowheads="1" noChangeShapeType="1" noTextEdit="1"/>
              </p:cNvSpPr>
              <p:nvPr/>
            </p:nvSpPr>
            <p:spPr>
              <a:xfrm>
                <a:off x="3944118" y="5759674"/>
                <a:ext cx="3667351" cy="87690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09383" y="2172257"/>
                <a:ext cx="11409203" cy="1857982"/>
              </a:xfrm>
              <a:solidFill>
                <a:schemeClr val="accent1">
                  <a:lumMod val="50000"/>
                </a:schemeClr>
              </a:solidFill>
            </p:spPr>
            <p:txBody>
              <a:bodyPr>
                <a:normAutofit fontScale="85000" lnSpcReduction="20000"/>
              </a:bodyPr>
              <a:lstStyle/>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=1</m:t>
                    </m:r>
                  </m:oMath>
                </a14:m>
                <a:r>
                  <a:rPr lang="zh-CN" altLang="en-US" sz="2800" dirty="0"/>
                  <a:t>时的</a:t>
                </a:r>
                <a:r>
                  <a:rPr lang="en-US" altLang="zh-CN" sz="2800" dirty="0"/>
                  <a:t>n</a:t>
                </a:r>
                <a:r>
                  <a:rPr lang="zh-CN" altLang="en-US" sz="2800" dirty="0"/>
                  <a:t>元语法称为一元语法（</a:t>
                </a:r>
                <a:r>
                  <a:rPr lang="en-US" altLang="zh-CN" sz="2800" dirty="0"/>
                  <a:t>unigram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=2</m:t>
                    </m:r>
                  </m:oMath>
                </a14:m>
                <a:r>
                  <a:rPr lang="zh-CN" altLang="en-US" sz="2800" dirty="0"/>
                  <a:t>时的</a:t>
                </a:r>
                <a:r>
                  <a:rPr lang="en-US" altLang="zh-CN" sz="2800" dirty="0"/>
                  <a:t>n</a:t>
                </a:r>
                <a:r>
                  <a:rPr lang="zh-CN" altLang="en-US" sz="2800" dirty="0"/>
                  <a:t>元语法称为二元语法（</a:t>
                </a:r>
                <a:r>
                  <a:rPr lang="en-US" altLang="zh-CN" sz="2800" dirty="0"/>
                  <a:t>bigram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=3</m:t>
                    </m:r>
                  </m:oMath>
                </a14:m>
                <a:r>
                  <a:rPr lang="zh-CN" altLang="en-US" sz="2800" dirty="0"/>
                  <a:t>时的</a:t>
                </a:r>
                <a:r>
                  <a:rPr lang="en-US" altLang="zh-CN" sz="2800" dirty="0"/>
                  <a:t>n</a:t>
                </a:r>
                <a:r>
                  <a:rPr lang="zh-CN" altLang="en-US" sz="2800" dirty="0"/>
                  <a:t>元语法称为三元语法（</a:t>
                </a:r>
                <a:r>
                  <a:rPr lang="en-US" altLang="zh-CN" sz="2800" dirty="0"/>
                  <a:t>trigram</a:t>
                </a:r>
                <a:r>
                  <a:rPr lang="zh-CN" altLang="en-US" sz="2800" dirty="0"/>
                  <a:t>）</a:t>
                </a:r>
                <a:endParaRPr lang="en-US" altLang="zh-CN" sz="2800" dirty="0"/>
              </a:p>
              <a:p>
                <a:pPr>
                  <a:spcBef>
                    <a:spcPts val="900"/>
                  </a:spcBef>
                  <a:spcAft>
                    <a:spcPts val="900"/>
                  </a:spcAft>
                </a:pPr>
                <a14:m>
                  <m:oMath xmlns:m="http://schemas.openxmlformats.org/officeDocument/2006/math">
                    <m:r>
                      <m:rPr>
                        <m:nor/>
                      </m:rPr>
                      <a:rPr lang="zh-CN" altLang="en-US" sz="2800" dirty="0"/>
                      <m:t>当</m:t>
                    </m:r>
                    <m:r>
                      <a:rPr lang="en-US" altLang="zh-CN" sz="2800">
                        <a:latin typeface="Cambria Math" panose="02040503050406030204" pitchFamily="18" charset="0"/>
                      </a:rPr>
                      <m:t>𝑛</m:t>
                    </m:r>
                    <m:r>
                      <a:rPr lang="en-US" altLang="zh-CN" sz="2800">
                        <a:latin typeface="Cambria Math" panose="02040503050406030204" pitchFamily="18" charset="0"/>
                      </a:rPr>
                      <m:t>&gt;=4</m:t>
                    </m:r>
                  </m:oMath>
                </a14:m>
                <a:r>
                  <a:rPr lang="zh-CN" altLang="en-US" sz="2800" dirty="0"/>
                  <a:t>时数据稀疏和计算代价又变得显著起来，实际工程中几乎不使用。</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09383" y="2172257"/>
                <a:ext cx="11409203" cy="1857982"/>
              </a:xfrm>
              <a:blipFill>
                <a:blip r:embed="rId2"/>
                <a:stretch>
                  <a:fillRect l="-748" t="-7213" b="-55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FB889C16-41B2-4E14-9928-52C7DF53955C}"/>
                  </a:ext>
                </a:extLst>
              </p:cNvPr>
              <p:cNvSpPr>
                <a:spLocks noGrp="1"/>
              </p:cNvSpPr>
              <p:nvPr>
                <p:ph type="title"/>
              </p:nvPr>
            </p:nvSpPr>
            <p:spPr>
              <a:xfrm>
                <a:off x="680321" y="698406"/>
                <a:ext cx="9613861" cy="11905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800" i="1" smtClean="0">
                              <a:latin typeface="Cambria Math" panose="02040503050406030204" pitchFamily="18" charset="0"/>
                            </a:rPr>
                          </m:ctrlPr>
                        </m:mPr>
                        <m:mr>
                          <m:e>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r>
                                  <a:rPr lang="en-US" sz="2800" b="1" i="1" smtClean="0">
                                    <a:latin typeface="Cambria Math" panose="02040503050406030204" pitchFamily="18" charset="0"/>
                                  </a:rPr>
                                  <m:t>𝒔</m:t>
                                </m:r>
                              </m:e>
                            </m:d>
                          </m:e>
                          <m:e>
                            <m:r>
                              <a:rPr lang="en-US" sz="2800" b="0" i="0">
                                <a:latin typeface="Cambria Math" panose="02040503050406030204" pitchFamily="18" charset="0"/>
                              </a:rPr>
                              <m:t>=</m:t>
                            </m:r>
                            <m:nary>
                              <m:naryPr>
                                <m:chr m:val="∏"/>
                                <m:limLoc m:val="undOvr"/>
                                <m:grow m:val="on"/>
                                <m:ctrlPr>
                                  <a:rPr lang="en-US" sz="2800" b="0" i="1">
                                    <a:latin typeface="Cambria Math" panose="02040503050406030204" pitchFamily="18" charset="0"/>
                                  </a:rPr>
                                </m:ctrlPr>
                              </m:naryPr>
                              <m:sub>
                                <m:r>
                                  <a:rPr lang="en-US" sz="2800" b="0" i="1" smtClean="0">
                                    <a:latin typeface="Cambria Math" panose="02040503050406030204" pitchFamily="18" charset="0"/>
                                  </a:rPr>
                                  <m:t>𝑖</m:t>
                                </m:r>
                                <m:r>
                                  <a:rPr lang="en-US" sz="2800" b="0" i="0">
                                    <a:latin typeface="Cambria Math" panose="02040503050406030204" pitchFamily="18" charset="0"/>
                                  </a:rPr>
                                  <m:t>=1</m:t>
                                </m:r>
                              </m:sub>
                              <m:sup>
                                <m:r>
                                  <a:rPr lang="en-US" sz="2800" b="0" i="1" smtClean="0">
                                    <a:latin typeface="Cambria Math" panose="02040503050406030204" pitchFamily="18" charset="0"/>
                                  </a:rPr>
                                  <m:t>𝑙</m:t>
                                </m:r>
                              </m:sup>
                              <m:e>
                                <m:d>
                                  <m:dPr>
                                    <m:begChr m:val=""/>
                                    <m:ctrlPr>
                                      <a:rPr lang="en-US" sz="2800" b="0" i="1">
                                        <a:latin typeface="Cambria Math" panose="02040503050406030204" pitchFamily="18" charset="0"/>
                                      </a:rPr>
                                    </m:ctrlPr>
                                  </m:dPr>
                                  <m:e>
                                    <m:r>
                                      <a:rPr lang="en-US" sz="2800" b="0" i="1">
                                        <a:latin typeface="Cambria Math" panose="02040503050406030204" pitchFamily="18" charset="0"/>
                                      </a:rPr>
                                      <m:t>𝑝</m:t>
                                    </m:r>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m:t>
                                        </m:r>
                                        <m:r>
                                          <a:rPr lang="en-US" sz="2800" b="0" i="1">
                                            <a:latin typeface="Cambria Math" panose="02040503050406030204" pitchFamily="18" charset="0"/>
                                          </a:rPr>
                                          <m:t>𝑛</m:t>
                                        </m:r>
                                        <m:r>
                                          <a:rPr lang="en-US" sz="2800" b="0" i="0">
                                            <a:latin typeface="Cambria Math" panose="02040503050406030204" pitchFamily="18" charset="0"/>
                                          </a:rPr>
                                          <m:t>+1</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−1</m:t>
                                        </m:r>
                                      </m:sub>
                                    </m:sSub>
                                  </m:e>
                                </m:d>
                              </m:e>
                            </m:nary>
                          </m:e>
                        </m:mr>
                      </m:m>
                    </m:oMath>
                  </m:oMathPara>
                </a14:m>
                <a:endParaRPr lang="en-US" sz="2800" dirty="0"/>
              </a:p>
            </p:txBody>
          </p:sp>
        </mc:Choice>
        <mc:Fallback xmlns="">
          <p:sp>
            <p:nvSpPr>
              <p:cNvPr id="6" name="Rectangle 7">
                <a:extLst>
                  <a:ext uri="{FF2B5EF4-FFF2-40B4-BE49-F238E27FC236}">
                    <a16:creationId xmlns:a16="http://schemas.microsoft.com/office/drawing/2014/main" id="{FB889C16-41B2-4E14-9928-52C7DF53955C}"/>
                  </a:ext>
                </a:extLst>
              </p:cNvPr>
              <p:cNvSpPr>
                <a:spLocks noGrp="1" noRot="1" noChangeAspect="1" noMove="1" noResize="1" noEditPoints="1" noAdjustHandles="1" noChangeArrowheads="1" noChangeShapeType="1" noTextEdit="1"/>
              </p:cNvSpPr>
              <p:nvPr>
                <p:ph type="title"/>
              </p:nvPr>
            </p:nvSpPr>
            <p:spPr>
              <a:xfrm>
                <a:off x="680321" y="698406"/>
                <a:ext cx="9613861" cy="11905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632F75F-8F13-447B-A86B-41EAEB8E07A6}"/>
                  </a:ext>
                </a:extLst>
              </p:cNvPr>
              <p:cNvSpPr/>
              <p:nvPr/>
            </p:nvSpPr>
            <p:spPr>
              <a:xfrm>
                <a:off x="309383" y="4076478"/>
                <a:ext cx="11409203" cy="1307794"/>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800" dirty="0"/>
                  <a:t>二元语法（</a:t>
                </a:r>
                <a:r>
                  <a:rPr lang="en-US" altLang="zh-CN" sz="2800" dirty="0"/>
                  <a:t>bigram</a:t>
                </a:r>
                <a:r>
                  <a:rPr lang="zh-CN" altLang="en-US" sz="2800" dirty="0"/>
                  <a:t>）</a:t>
                </a:r>
                <a:r>
                  <a:rPr lang="zh-CN" altLang="en-US" sz="2400" dirty="0"/>
                  <a:t>一个词的出现仅依赖于它前面出现的一个词</a:t>
                </a:r>
                <a:endParaRPr lang="en-US" altLang="zh-CN" sz="2400"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xmlns="">
          <p:sp>
            <p:nvSpPr>
              <p:cNvPr id="9" name="矩形 8">
                <a:extLst>
                  <a:ext uri="{FF2B5EF4-FFF2-40B4-BE49-F238E27FC236}">
                    <a16:creationId xmlns:a16="http://schemas.microsoft.com/office/drawing/2014/main" id="{5632F75F-8F13-447B-A86B-41EAEB8E07A6}"/>
                  </a:ext>
                </a:extLst>
              </p:cNvPr>
              <p:cNvSpPr>
                <a:spLocks noRot="1" noChangeAspect="1" noMove="1" noResize="1" noEditPoints="1" noAdjustHandles="1" noChangeArrowheads="1" noChangeShapeType="1" noTextEdit="1"/>
              </p:cNvSpPr>
              <p:nvPr/>
            </p:nvSpPr>
            <p:spPr>
              <a:xfrm>
                <a:off x="309383" y="4076478"/>
                <a:ext cx="11409203" cy="1307794"/>
              </a:xfrm>
              <a:prstGeom prst="rect">
                <a:avLst/>
              </a:prstGeom>
              <a:blipFill>
                <a:blip r:embed="rId4"/>
                <a:stretch>
                  <a:fillRect l="-1122" t="-5607"/>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4B058C5-ADC0-4947-BBA5-68A5858A7A6A}"/>
              </a:ext>
            </a:extLst>
          </p:cNvPr>
          <p:cNvSpPr/>
          <p:nvPr/>
        </p:nvSpPr>
        <p:spPr>
          <a:xfrm>
            <a:off x="524363" y="6382096"/>
            <a:ext cx="5120312" cy="369332"/>
          </a:xfrm>
          <a:prstGeom prst="rect">
            <a:avLst/>
          </a:prstGeom>
        </p:spPr>
        <p:txBody>
          <a:bodyPr wrap="none">
            <a:spAutoFit/>
          </a:bodyPr>
          <a:lstStyle/>
          <a:p>
            <a:r>
              <a:rPr lang="en-US" altLang="zh-CN" dirty="0"/>
              <a:t>{I, love}, {love, deep}, {love, deep}, {deep, learning}</a:t>
            </a:r>
            <a:endParaRPr lang="zh-CN" altLang="en-US" dirty="0"/>
          </a:p>
        </p:txBody>
      </p:sp>
      <p:pic>
        <p:nvPicPr>
          <p:cNvPr id="12" name="图片 11">
            <a:extLst>
              <a:ext uri="{FF2B5EF4-FFF2-40B4-BE49-F238E27FC236}">
                <a16:creationId xmlns:a16="http://schemas.microsoft.com/office/drawing/2014/main" id="{913CCD53-A7EB-4C9D-8F38-1EE1975D38EF}"/>
              </a:ext>
            </a:extLst>
          </p:cNvPr>
          <p:cNvPicPr>
            <a:picLocks noChangeAspect="1"/>
          </p:cNvPicPr>
          <p:nvPr/>
        </p:nvPicPr>
        <p:blipFill>
          <a:blip r:embed="rId5"/>
          <a:stretch>
            <a:fillRect/>
          </a:stretch>
        </p:blipFill>
        <p:spPr>
          <a:xfrm>
            <a:off x="339708" y="5530476"/>
            <a:ext cx="5489621" cy="705416"/>
          </a:xfrm>
          <a:prstGeom prst="rect">
            <a:avLst/>
          </a:prstGeom>
        </p:spPr>
      </p:pic>
    </p:spTree>
    <p:extLst>
      <p:ext uri="{BB962C8B-B14F-4D97-AF65-F5344CB8AC3E}">
        <p14:creationId xmlns:p14="http://schemas.microsoft.com/office/powerpoint/2010/main" val="264318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A4A8-C1C1-465F-989A-21035E2A585C}"/>
              </a:ext>
            </a:extLst>
          </p:cNvPr>
          <p:cNvSpPr>
            <a:spLocks noGrp="1"/>
          </p:cNvSpPr>
          <p:nvPr>
            <p:ph type="title"/>
          </p:nvPr>
        </p:nvSpPr>
        <p:spPr/>
        <p:txBody>
          <a:bodyPr/>
          <a:lstStyle/>
          <a:p>
            <a:r>
              <a:rPr lang="zh-CN" altLang="en-US" sz="2800" dirty="0"/>
              <a:t>二元语法模型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4EBF7-DD88-4A3F-B1C9-003996DF22B0}"/>
                  </a:ext>
                </a:extLst>
              </p:cNvPr>
              <p:cNvSpPr>
                <a:spLocks noGrp="1"/>
              </p:cNvSpPr>
              <p:nvPr>
                <p:ph idx="1"/>
              </p:nvPr>
            </p:nvSpPr>
            <p:spPr>
              <a:xfrm>
                <a:off x="644035" y="4836846"/>
                <a:ext cx="4987662" cy="1284194"/>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marL="0" indent="0">
                  <a:buNone/>
                </a:pPr>
                <a:r>
                  <a:rPr lang="zh-CN" altLang="en-US" sz="2000" dirty="0"/>
                  <a:t>最大似然估计</a:t>
                </a:r>
                <a:r>
                  <a:rPr lang="en-US" altLang="zh-CN" sz="2000" dirty="0"/>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zh-CN" altLang="en-US" dirty="0"/>
              </a:p>
            </p:txBody>
          </p:sp>
        </mc:Choice>
        <mc:Fallback xmlns="">
          <p:sp>
            <p:nvSpPr>
              <p:cNvPr id="3" name="内容占位符 2">
                <a:extLst>
                  <a:ext uri="{FF2B5EF4-FFF2-40B4-BE49-F238E27FC236}">
                    <a16:creationId xmlns:a16="http://schemas.microsoft.com/office/drawing/2014/main" id="{5AB4EBF7-DD88-4A3F-B1C9-003996DF22B0}"/>
                  </a:ext>
                </a:extLst>
              </p:cNvPr>
              <p:cNvSpPr>
                <a:spLocks noGrp="1" noRot="1" noChangeAspect="1" noMove="1" noResize="1" noEditPoints="1" noAdjustHandles="1" noChangeArrowheads="1" noChangeShapeType="1" noTextEdit="1"/>
              </p:cNvSpPr>
              <p:nvPr>
                <p:ph idx="1"/>
              </p:nvPr>
            </p:nvSpPr>
            <p:spPr>
              <a:xfrm>
                <a:off x="644035" y="4836846"/>
                <a:ext cx="4987662" cy="1284194"/>
              </a:xfrm>
              <a:blipFill>
                <a:blip r:embed="rId2"/>
                <a:stretch>
                  <a:fillRect l="-1222" t="-8057"/>
                </a:stretch>
              </a:blipFill>
              <a:ln>
                <a:noFill/>
              </a:ln>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44035" y="3429001"/>
            <a:ext cx="4987662" cy="118839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训练语料库</a:t>
            </a:r>
            <a:r>
              <a:rPr lang="en-US" altLang="zh-CN" dirty="0"/>
              <a:t>S</a:t>
            </a:r>
            <a:r>
              <a:rPr lang="zh-CN" altLang="en-US" dirty="0"/>
              <a:t>：</a:t>
            </a:r>
            <a:endParaRPr lang="en-US" altLang="zh-CN" dirty="0"/>
          </a:p>
          <a:p>
            <a:pPr marL="0" indent="0">
              <a:buFont typeface="Arial" panose="020B0604020202020204" pitchFamily="34" charset="0"/>
              <a:buNone/>
            </a:pPr>
            <a:r>
              <a:rPr lang="en-US" altLang="zh-CN" sz="1700" i="1" dirty="0">
                <a:latin typeface="+mn-ea"/>
                <a:cs typeface="Microsoft Himalaya" panose="01010100010101010101" pitchFamily="2" charset="0"/>
              </a:rPr>
              <a:t>Father read Holy Bible.</a:t>
            </a:r>
          </a:p>
          <a:p>
            <a:pPr marL="0" indent="0">
              <a:buNone/>
            </a:pPr>
            <a:r>
              <a:rPr lang="en-US" altLang="zh-CN" sz="1700" i="1" dirty="0">
                <a:latin typeface="+mn-ea"/>
                <a:cs typeface="Microsoft Himalaya" panose="01010100010101010101" pitchFamily="2" charset="0"/>
              </a:rPr>
              <a:t>Mother read a text book.</a:t>
            </a:r>
          </a:p>
          <a:p>
            <a:pPr marL="0" indent="0">
              <a:buFont typeface="Arial" panose="020B0604020202020204" pitchFamily="34" charset="0"/>
              <a:buNone/>
            </a:pPr>
            <a:r>
              <a:rPr lang="en-US" altLang="zh-CN" sz="1700" i="1" dirty="0">
                <a:latin typeface="+mn-ea"/>
                <a:cs typeface="Microsoft Himalaya" panose="01010100010101010101" pitchFamily="2" charset="0"/>
              </a:rPr>
              <a:t>He read a book by grandpa.</a:t>
            </a:r>
            <a:endParaRPr lang="zh-CN" altLang="en-US" sz="1700" i="1"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3" y="2159897"/>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Father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3" y="2159897"/>
                <a:ext cx="10726983" cy="1080938"/>
              </a:xfrm>
              <a:prstGeom prst="rect">
                <a:avLst/>
              </a:prstGeom>
              <a:blipFill>
                <a:blip r:embed="rId3"/>
                <a:stretch>
                  <a:fillRect l="-909" t="-101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167336" y="3432099"/>
                <a:ext cx="5162760" cy="2688941"/>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𝐹𝑎𝑡h𝑒𝑟</m:t>
                          </m:r>
                        </m:e>
                        <m:e>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𝐵𝑂𝑆</m:t>
                          </m:r>
                          <m:r>
                            <a:rPr lang="en-US" altLang="zh-CN" i="1">
                              <a:latin typeface="Cambria Math" panose="02040503050406030204" pitchFamily="18" charset="0"/>
                              <a:cs typeface="Microsoft Himalaya" panose="01010100010101010101" pitchFamily="2" charset="0"/>
                            </a:rPr>
                            <m:t>&gt;</m:t>
                          </m:r>
                        </m:e>
                      </m:d>
                      <m:r>
                        <a:rPr lang="en-US" altLang="zh-CN" i="1" smtClean="0">
                          <a:latin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𝑟𝑒𝑎𝑑</m:t>
                          </m:r>
                        </m:e>
                        <m:e>
                          <m:r>
                            <a:rPr lang="en-US" altLang="zh-CN" i="1">
                              <a:latin typeface="Cambria Math" panose="02040503050406030204" pitchFamily="18" charset="0"/>
                              <a:cs typeface="Microsoft Himalaya" panose="01010100010101010101" pitchFamily="2" charset="0"/>
                            </a:rPr>
                            <m:t>𝐹𝑎𝑡h𝑒𝑟</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1</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𝑎</m:t>
                          </m:r>
                        </m:e>
                        <m:e>
                          <m:r>
                            <a:rPr lang="en-US" altLang="zh-CN" i="1">
                              <a:latin typeface="Cambria Math" panose="02040503050406030204" pitchFamily="18" charset="0"/>
                              <a:cs typeface="Microsoft Himalaya" panose="01010100010101010101" pitchFamily="2" charset="0"/>
                            </a:rPr>
                            <m:t>𝑟𝑒𝑎𝑑</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𝑏𝑜𝑜𝑘</m:t>
                          </m:r>
                        </m:e>
                        <m:e>
                          <m:r>
                            <a:rPr lang="en-US" altLang="zh-CN" i="1">
                              <a:latin typeface="Cambria Math" panose="02040503050406030204" pitchFamily="18" charset="0"/>
                              <a:cs typeface="Microsoft Himalaya" panose="01010100010101010101" pitchFamily="2" charset="0"/>
                            </a:rPr>
                            <m:t>𝑎</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𝐸𝑂𝑆</m:t>
                      </m:r>
                      <m:r>
                        <a:rPr lang="en-US" altLang="zh-CN" i="1">
                          <a:latin typeface="Cambria Math" panose="02040503050406030204" pitchFamily="18" charset="0"/>
                          <a:cs typeface="Microsoft Himalaya" panose="01010100010101010101" pitchFamily="2" charset="0"/>
                        </a:rPr>
                        <m:t>&gt;|</m:t>
                      </m:r>
                      <m:r>
                        <a:rPr lang="en-US" altLang="zh-CN" i="1">
                          <a:latin typeface="Cambria Math" panose="02040503050406030204" pitchFamily="18" charset="0"/>
                          <a:cs typeface="Microsoft Himalaya" panose="01010100010101010101" pitchFamily="2" charset="0"/>
                        </a:rPr>
                        <m:t>𝑏𝑜𝑜𝑘</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zh-CN" altLang="en-US" dirty="0"/>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167336" y="3432099"/>
                <a:ext cx="5162760" cy="2688941"/>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35221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CB81-ECF7-44BB-8EDF-EC198C8E1E39}"/>
              </a:ext>
            </a:extLst>
          </p:cNvPr>
          <p:cNvSpPr>
            <a:spLocks noGrp="1"/>
          </p:cNvSpPr>
          <p:nvPr>
            <p:ph type="title"/>
          </p:nvPr>
        </p:nvSpPr>
        <p:spPr/>
        <p:txBody>
          <a:bodyPr/>
          <a:lstStyle/>
          <a:p>
            <a:r>
              <a:rPr lang="zh-CN" altLang="en-US" dirty="0"/>
              <a:t>数据稀疏问题</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F393E5E-9AF8-4015-A86E-0B40CCE0A2CC}"/>
                  </a:ext>
                </a:extLst>
              </p:cNvPr>
              <p:cNvSpPr txBox="1">
                <a:spLocks noGrp="1"/>
              </p:cNvSpPr>
              <p:nvPr>
                <p:ph idx="1"/>
              </p:nvPr>
            </p:nvSpPr>
            <p:spPr>
              <a:xfrm>
                <a:off x="608985" y="2239596"/>
                <a:ext cx="10701041" cy="4193629"/>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Grandpa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14:m>
                  <m:oMath xmlns:m="http://schemas.openxmlformats.org/officeDocument/2006/math">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&gt;)=0</m:t>
                    </m:r>
                  </m:oMath>
                </a14:m>
                <a: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dirty="0">
                    <a:latin typeface="Cambria Math" panose="02040503050406030204" pitchFamily="18" charset="0"/>
                    <a:ea typeface="Cambria Math" panose="02040503050406030204" pitchFamily="18" charset="0"/>
                    <a:cs typeface="Microsoft Himalaya" panose="01010100010101010101" pitchFamily="2" charset="0"/>
                  </a:rPr>
                  <a:t>⇒</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b="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0</m:t>
                    </m:r>
                  </m:oMath>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但是</a:t>
                </a:r>
                <a:r>
                  <a:rPr lang="en-US" altLang="zh-CN" sz="1800" dirty="0">
                    <a:latin typeface="+mn-ea"/>
                    <a:cs typeface="Microsoft Himalaya" panose="01010100010101010101" pitchFamily="2" charset="0"/>
                  </a:rPr>
                  <a:t> </a:t>
                </a:r>
                <a:r>
                  <a:rPr lang="zh-CN" altLang="en-US" sz="1800" dirty="0">
                    <a:latin typeface="+mn-ea"/>
                    <a:cs typeface="Microsoft Himalaya" panose="01010100010101010101" pitchFamily="2" charset="0"/>
                  </a:rPr>
                  <a:t>“</a:t>
                </a:r>
                <a:r>
                  <a:rPr lang="en-US" altLang="zh-CN" sz="1800" dirty="0">
                    <a:latin typeface="+mn-ea"/>
                    <a:cs typeface="Microsoft Himalaya" panose="01010100010101010101" pitchFamily="2" charset="0"/>
                  </a:rPr>
                  <a:t>Grandpa read a book. </a:t>
                </a:r>
                <a:r>
                  <a:rPr lang="zh-CN" altLang="en-US" sz="1800" dirty="0">
                    <a:latin typeface="+mn-ea"/>
                    <a:cs typeface="Microsoft Himalaya" panose="01010100010101010101" pitchFamily="2" charset="0"/>
                  </a:rPr>
                  <a:t>”</a:t>
                </a:r>
                <a:r>
                  <a:rPr lang="en-US" altLang="zh-CN" sz="1800" dirty="0">
                    <a:latin typeface="+mn-ea"/>
                    <a:cs typeface="Microsoft Himalaya" panose="01010100010101010101" pitchFamily="2" charset="0"/>
                  </a:rPr>
                  <a:t> </a:t>
                </a:r>
                <a:r>
                  <a:rPr lang="zh-CN" altLang="en-US" sz="1800" dirty="0">
                    <a:latin typeface="+mn-ea"/>
                    <a:cs typeface="Microsoft Himalaya" panose="01010100010101010101" pitchFamily="2" charset="0"/>
                  </a:rPr>
                  <a:t>这句话在实际生活中，是有可能出现的，概率不应为零。</a:t>
                </a:r>
                <a:endParaRPr lang="en-US" altLang="zh-CN" sz="1800" dirty="0">
                  <a:latin typeface="+mn-ea"/>
                  <a:cs typeface="Microsoft Himalaya" panose="01010100010101010101" pitchFamily="2" charset="0"/>
                </a:endParaRPr>
              </a:p>
              <a:p>
                <a:pPr marL="0" indent="0">
                  <a:buNone/>
                </a:pPr>
                <a:r>
                  <a:rPr lang="zh-CN" altLang="en-US" sz="1800" i="1" dirty="0">
                    <a:latin typeface="+mn-ea"/>
                    <a:ea typeface="Cambria Math" panose="02040503050406030204" pitchFamily="18" charset="0"/>
                    <a:cs typeface="Microsoft Himalaya" panose="01010100010101010101" pitchFamily="2" charset="0"/>
                  </a:rPr>
                  <a:t>出现这种情况的原因是：训练文本存在局限性和片面性。</a:t>
                </a:r>
                <a:endParaRPr lang="en-US" altLang="zh-CN" sz="1800" i="1" dirty="0">
                  <a:latin typeface="+mn-ea"/>
                  <a:ea typeface="Cambria Math" panose="02040503050406030204" pitchFamily="18" charset="0"/>
                  <a:cs typeface="Microsoft Himalaya" panose="01010100010101010101" pitchFamily="2" charset="0"/>
                </a:endParaRPr>
              </a:p>
              <a:p>
                <a:pPr marL="0" indent="0">
                  <a:buNone/>
                </a:pP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这就是</a:t>
                </a:r>
                <a:r>
                  <a:rPr lang="zh-CN" altLang="en-US" sz="1800" dirty="0"/>
                  <a:t>数据稀疏问题。</a:t>
                </a:r>
                <a:endParaRPr lang="zh-CN" altLang="en-US" sz="1800"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xmlns="">
          <p:sp>
            <p:nvSpPr>
              <p:cNvPr id="5" name="内容占位符 2">
                <a:extLst>
                  <a:ext uri="{FF2B5EF4-FFF2-40B4-BE49-F238E27FC236}">
                    <a16:creationId xmlns:a16="http://schemas.microsoft.com/office/drawing/2014/main" id="{DF393E5E-9AF8-4015-A86E-0B40CCE0A2CC}"/>
                  </a:ext>
                </a:extLst>
              </p:cNvPr>
              <p:cNvSpPr txBox="1">
                <a:spLocks noGrp="1" noRot="1" noChangeAspect="1" noMove="1" noResize="1" noEditPoints="1" noAdjustHandles="1" noChangeArrowheads="1" noChangeShapeType="1" noTextEdit="1"/>
              </p:cNvSpPr>
              <p:nvPr>
                <p:ph idx="1"/>
              </p:nvPr>
            </p:nvSpPr>
            <p:spPr>
              <a:xfrm>
                <a:off x="608985" y="2239596"/>
                <a:ext cx="10701041" cy="4193629"/>
              </a:xfrm>
              <a:prstGeom prst="rect">
                <a:avLst/>
              </a:prstGeom>
              <a:blipFill>
                <a:blip r:embed="rId2"/>
                <a:stretch>
                  <a:fillRect l="-912" t="-189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8283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sp>
        <p:nvSpPr>
          <p:cNvPr id="3" name="内容占位符 2">
            <a:extLst>
              <a:ext uri="{FF2B5EF4-FFF2-40B4-BE49-F238E27FC236}">
                <a16:creationId xmlns:a16="http://schemas.microsoft.com/office/drawing/2014/main" id="{673426AF-1DEF-432A-805C-776458A85DB2}"/>
              </a:ext>
            </a:extLst>
          </p:cNvPr>
          <p:cNvSpPr>
            <a:spLocks noGrp="1"/>
          </p:cNvSpPr>
          <p:nvPr>
            <p:ph idx="1"/>
          </p:nvPr>
        </p:nvSpPr>
        <p:spPr>
          <a:xfrm>
            <a:off x="680321" y="2336873"/>
            <a:ext cx="10662130" cy="1346667"/>
          </a:xfrm>
          <a:solidFill>
            <a:schemeClr val="accent1">
              <a:lumMod val="50000"/>
            </a:schemeClr>
          </a:solidFill>
        </p:spPr>
        <p:txBody>
          <a:bodyPr>
            <a:normAutofit/>
          </a:bodyPr>
          <a:lstStyle/>
          <a:p>
            <a:pPr marL="0" indent="0">
              <a:buNone/>
            </a:pPr>
            <a:r>
              <a:rPr lang="zh-CN" altLang="en-US" sz="2800" dirty="0"/>
              <a:t>“数据稀疏”问题：       </a:t>
            </a:r>
            <a:endParaRPr lang="en-US" altLang="zh-CN" sz="2800" dirty="0"/>
          </a:p>
          <a:p>
            <a:pPr marL="0" indent="0">
              <a:buNone/>
            </a:pPr>
            <a:r>
              <a:rPr lang="en-US" altLang="zh-CN" sz="2000" dirty="0"/>
              <a:t>n</a:t>
            </a:r>
            <a:r>
              <a:rPr lang="zh-CN" altLang="en-US" sz="2000" dirty="0"/>
              <a:t>元语法模型中，统计结果中出现了“零概率事件” ，即这种现象本来就不该出现；</a:t>
            </a:r>
            <a:endParaRPr lang="en-US" altLang="zh-CN" sz="2000" dirty="0"/>
          </a:p>
          <a:p>
            <a:pPr marL="0" indent="0">
              <a:buNone/>
            </a:pPr>
            <a:r>
              <a:rPr lang="zh-CN" altLang="en-US" sz="2000" dirty="0"/>
              <a:t>但更多的时候是由于模型的训练文本的规模及其分布存在着一定的局限性和片面性。</a:t>
            </a:r>
            <a:endParaRPr lang="en-US" altLang="zh-CN" sz="2000" dirty="0"/>
          </a:p>
        </p:txBody>
      </p:sp>
      <p:sp>
        <p:nvSpPr>
          <p:cNvPr id="4" name="矩形 3">
            <a:extLst>
              <a:ext uri="{FF2B5EF4-FFF2-40B4-BE49-F238E27FC236}">
                <a16:creationId xmlns:a16="http://schemas.microsoft.com/office/drawing/2014/main" id="{1B71D4FB-1663-4238-891A-8A2EC3477400}"/>
              </a:ext>
            </a:extLst>
          </p:cNvPr>
          <p:cNvSpPr/>
          <p:nvPr/>
        </p:nvSpPr>
        <p:spPr>
          <a:xfrm>
            <a:off x="752271" y="4365035"/>
            <a:ext cx="10590179" cy="1446550"/>
          </a:xfrm>
          <a:prstGeom prst="rect">
            <a:avLst/>
          </a:prstGeom>
          <a:solidFill>
            <a:schemeClr val="accent1">
              <a:lumMod val="50000"/>
            </a:schemeClr>
          </a:solidFill>
        </p:spPr>
        <p:txBody>
          <a:bodyPr wrap="square">
            <a:spAutoFit/>
          </a:bodyPr>
          <a:lstStyle/>
          <a:p>
            <a:r>
              <a:rPr lang="zh-CN" altLang="en-US" sz="2800" dirty="0"/>
              <a:t>“数据平滑技术”：</a:t>
            </a:r>
            <a:endParaRPr lang="en-US" altLang="zh-CN" sz="2800" dirty="0"/>
          </a:p>
          <a:p>
            <a:r>
              <a:rPr lang="zh-CN" altLang="en-US" sz="2000" dirty="0"/>
              <a:t>为了产生更准确的概率来调整最大似然估计的技术</a:t>
            </a:r>
            <a:endParaRPr lang="en-US" altLang="zh-CN" sz="2000" dirty="0"/>
          </a:p>
          <a:p>
            <a:r>
              <a:rPr lang="zh-CN" altLang="en-US" sz="2000" dirty="0"/>
              <a:t>基本思想就是提高低概率（如零概率），降低高概率，尽量使概率分布趋于平均。</a:t>
            </a:r>
            <a:endParaRPr lang="en-US" altLang="zh-CN" sz="2000" dirty="0"/>
          </a:p>
          <a:p>
            <a:r>
              <a:rPr lang="zh-CN" altLang="en-US" sz="2000" dirty="0"/>
              <a:t>平滑算法，就是劫富济贫。</a:t>
            </a:r>
          </a:p>
        </p:txBody>
      </p:sp>
    </p:spTree>
    <p:extLst>
      <p:ext uri="{BB962C8B-B14F-4D97-AF65-F5344CB8AC3E}">
        <p14:creationId xmlns:p14="http://schemas.microsoft.com/office/powerpoint/2010/main" val="4127394405"/>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750</TotalTime>
  <Words>1928</Words>
  <Application>Microsoft Office PowerPoint</Application>
  <PresentationFormat>宽屏</PresentationFormat>
  <Paragraphs>281</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等线 Light</vt:lpstr>
      <vt:lpstr>Arial</vt:lpstr>
      <vt:lpstr>Arial</vt:lpstr>
      <vt:lpstr>Cambria</vt:lpstr>
      <vt:lpstr>Cambria Math</vt:lpstr>
      <vt:lpstr>Microsoft Himalaya</vt:lpstr>
      <vt:lpstr>柏林</vt:lpstr>
      <vt:lpstr>自然语言处理技术基础 Natural Language Processing，NLP</vt:lpstr>
      <vt:lpstr>第3章 n元语法模型</vt:lpstr>
      <vt:lpstr>语言模型（language model, LM）</vt:lpstr>
      <vt:lpstr>3.1  n元语法（n-gram）的基本概念</vt:lpstr>
      <vt:lpstr>马尔科夫假设（Markov Assumption）</vt:lpstr>
      <vt:lpstr>■(├ p(s)&amp;=∏129_(i=1)^l▒├ p(w_i∣w_(i-n+1)…w_(i-1) ) )</vt:lpstr>
      <vt:lpstr>二元语法模型</vt:lpstr>
      <vt:lpstr>数据稀疏问题</vt:lpstr>
      <vt:lpstr>3.2 数据平滑技术</vt:lpstr>
      <vt:lpstr>3.2 数据平滑技术</vt:lpstr>
      <vt:lpstr>3.2.1 Laplace法则</vt:lpstr>
      <vt:lpstr>Add-one (Laplace) Smoothing</vt:lpstr>
      <vt:lpstr>应用Laplace的二元文法的条件概率</vt:lpstr>
      <vt:lpstr>PowerPoint 演示文稿</vt:lpstr>
      <vt:lpstr>3.2.2 Good-Turing估计</vt:lpstr>
      <vt:lpstr>应用Good-Turing估计的二元文法的条件概率</vt:lpstr>
      <vt:lpstr>应用Good-Turing估计的二元文法的条件概率</vt:lpstr>
      <vt:lpstr>3.2.3 绝对折扣和线性折扣</vt:lpstr>
      <vt:lpstr>Absolute discounting</vt:lpstr>
      <vt:lpstr>Linear discounting</vt:lpstr>
      <vt:lpstr>3.2.4 Witten-Bell平滑算法</vt:lpstr>
      <vt:lpstr>PowerPoint 演示文稿</vt:lpstr>
      <vt:lpstr>3.2.5 扣留估计</vt:lpstr>
      <vt:lpstr>3.2.6 交叉校验</vt:lpstr>
      <vt:lpstr>3.2.7 删除插值法</vt:lpstr>
      <vt:lpstr>3.2.8 Katz回退算法 </vt:lpstr>
      <vt:lpstr>3.3 开发和测试模型的数据集</vt:lpstr>
      <vt:lpstr>3.4 基于词类的n-gram模型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125</cp:revision>
  <dcterms:created xsi:type="dcterms:W3CDTF">2020-06-27T17:50:52Z</dcterms:created>
  <dcterms:modified xsi:type="dcterms:W3CDTF">2020-07-24T11:28:17Z</dcterms:modified>
</cp:coreProperties>
</file>