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88" r:id="rId6"/>
    <p:sldId id="289" r:id="rId7"/>
    <p:sldId id="274" r:id="rId8"/>
    <p:sldId id="276" r:id="rId9"/>
    <p:sldId id="269" r:id="rId10"/>
    <p:sldId id="277" r:id="rId11"/>
    <p:sldId id="281" r:id="rId12"/>
    <p:sldId id="290" r:id="rId13"/>
    <p:sldId id="282" r:id="rId14"/>
    <p:sldId id="265" r:id="rId15"/>
    <p:sldId id="273" r:id="rId16"/>
    <p:sldId id="271" r:id="rId17"/>
    <p:sldId id="272" r:id="rId18"/>
    <p:sldId id="266" r:id="rId19"/>
    <p:sldId id="267" r:id="rId20"/>
    <p:sldId id="270" r:id="rId21"/>
    <p:sldId id="278" r:id="rId22"/>
    <p:sldId id="279" r:id="rId23"/>
    <p:sldId id="280"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3200" b="1" dirty="0"/>
            <a:t>语料库</a:t>
          </a:r>
          <a:r>
            <a:rPr lang="zh-CN" altLang="en-US" sz="3200" dirty="0"/>
            <a:t>：存放</a:t>
          </a:r>
          <a:r>
            <a:rPr lang="zh-CN" altLang="en-US" sz="3200" b="1" i="0" dirty="0">
              <a:solidFill>
                <a:schemeClr val="bg1"/>
              </a:solidFill>
              <a:highlight>
                <a:srgbClr val="FFFF00"/>
              </a:highlight>
            </a:rPr>
            <a:t>语言材料</a:t>
          </a:r>
          <a:r>
            <a:rPr lang="zh-CN" altLang="en-US" sz="3200" dirty="0"/>
            <a:t>的数据库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pPr>
            <a:buFont typeface="+mj-ea"/>
            <a:buAutoNum type="circleNumDbPlain"/>
          </a:pPr>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pPr>
            <a:buFont typeface="+mj-ea"/>
            <a:buAutoNum type="circleNumDbPlain"/>
          </a:pPr>
          <a:r>
            <a:rPr lang="zh-CN" altLang="en-US" sz="2400" dirty="0"/>
            <a:t>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pPr>
            <a:buFont typeface="+mj-ea"/>
            <a:buAutoNum type="circleNumDbPlain"/>
          </a:pPr>
          <a:r>
            <a:rPr lang="zh-CN" altLang="en-US" sz="2400" dirty="0"/>
            <a:t>分析处理后的真实语言材料</a:t>
          </a:r>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18017"/>
          <a:ext cx="9613860" cy="141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t>语料库</a:t>
          </a:r>
          <a:r>
            <a:rPr lang="zh-CN" altLang="en-US" sz="3200" kern="1200" dirty="0"/>
            <a:t>：存放</a:t>
          </a:r>
          <a:r>
            <a:rPr lang="zh-CN" altLang="en-US" sz="3200" b="1" i="0" kern="1200" dirty="0">
              <a:solidFill>
                <a:schemeClr val="bg1"/>
              </a:solidFill>
              <a:highlight>
                <a:srgbClr val="FFFF00"/>
              </a:highlight>
            </a:rPr>
            <a:t>语言材料</a:t>
          </a:r>
          <a:r>
            <a:rPr lang="zh-CN" altLang="en-US" sz="3200" kern="1200" dirty="0"/>
            <a:t>的数据库</a:t>
          </a:r>
        </a:p>
      </dsp:txBody>
      <dsp:txXfrm>
        <a:off x="0" y="18017"/>
        <a:ext cx="9613860" cy="1411200"/>
      </dsp:txXfrm>
    </dsp:sp>
    <dsp:sp modelId="{3E3674EA-F203-4159-B9DF-5DCD5BF55A4E}">
      <dsp:nvSpPr>
        <dsp:cNvPr id="0" name=""/>
        <dsp:cNvSpPr/>
      </dsp:nvSpPr>
      <dsp:spPr>
        <a:xfrm>
          <a:off x="0" y="1429218"/>
          <a:ext cx="9613860" cy="21520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mj-ea"/>
            <a:buAutoNum type="circleNumDbPlain"/>
          </a:pPr>
          <a:r>
            <a:rPr lang="zh-CN" altLang="en-US" sz="2400" kern="1200" dirty="0"/>
            <a:t>存放真实出现过的语言材料</a:t>
          </a:r>
        </a:p>
        <a:p>
          <a:pPr marL="228600" lvl="1" indent="-228600" algn="l" defTabSz="1066800">
            <a:lnSpc>
              <a:spcPct val="90000"/>
            </a:lnSpc>
            <a:spcBef>
              <a:spcPct val="0"/>
            </a:spcBef>
            <a:spcAft>
              <a:spcPct val="15000"/>
            </a:spcAft>
            <a:buFont typeface="+mj-ea"/>
            <a:buAutoNum type="circleNumDbPlain"/>
          </a:pPr>
          <a:r>
            <a:rPr lang="zh-CN" altLang="en-US" sz="2400" kern="1200" dirty="0"/>
            <a:t>计算机为载体承载语言知识</a:t>
          </a:r>
        </a:p>
        <a:p>
          <a:pPr marL="228600" lvl="1" indent="-228600" algn="l" defTabSz="1066800">
            <a:lnSpc>
              <a:spcPct val="90000"/>
            </a:lnSpc>
            <a:spcBef>
              <a:spcPct val="0"/>
            </a:spcBef>
            <a:spcAft>
              <a:spcPct val="15000"/>
            </a:spcAft>
            <a:buFont typeface="+mj-ea"/>
            <a:buAutoNum type="circleNumDbPlain"/>
          </a:pPr>
          <a:r>
            <a:rPr lang="zh-CN" altLang="en-US" sz="2400" kern="1200" dirty="0"/>
            <a:t>分析处理后的真实语言材料</a:t>
          </a:r>
        </a:p>
      </dsp:txBody>
      <dsp:txXfrm>
        <a:off x="0" y="1429218"/>
        <a:ext cx="9613860"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2020/9/21</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blogs.com/merryfreespace/p/3234028.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icame.uib.no/" TargetMode="Externa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klcl.pku.edu.cn/zygx/zyxz/index.htm" TargetMode="External"/><Relationship Id="rId2" Type="http://schemas.openxmlformats.org/officeDocument/2006/relationships/hyperlink" Target="http://corpus.zhonghuayuwen.org/index.aspx" TargetMode="External"/><Relationship Id="rId1" Type="http://schemas.openxmlformats.org/officeDocument/2006/relationships/slideLayout" Target="../slideLayouts/slideLayout2.xml"/><Relationship Id="rId4" Type="http://schemas.openxmlformats.org/officeDocument/2006/relationships/hyperlink" Target="http://ir.hit.edu.cn/demo/ltp/Sharing_Plan.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orpus.zhonghuayuwen.org/CnCindex.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1300554" cy="58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b="1" dirty="0">
                <a:solidFill>
                  <a:schemeClr val="bg1"/>
                </a:solidFill>
                <a:highlight>
                  <a:srgbClr val="FFFF00"/>
                </a:highlight>
              </a:rPr>
              <a:t>北京大学语料库</a:t>
            </a:r>
            <a:endParaRPr lang="en-US" altLang="zh-CN" b="1" dirty="0">
              <a:solidFill>
                <a:schemeClr val="bg1"/>
              </a:solidFill>
              <a:highlight>
                <a:srgbClr val="FFFF00"/>
              </a:highlight>
            </a:endParaRPr>
          </a:p>
          <a:p>
            <a:r>
              <a:rPr lang="en-US" altLang="zh-CN" dirty="0"/>
              <a:t>LDC</a:t>
            </a:r>
            <a:r>
              <a:rPr lang="zh-CN" altLang="en-US" dirty="0"/>
              <a:t>中文树库</a:t>
            </a:r>
            <a:r>
              <a:rPr lang="en-US" altLang="zh-CN" dirty="0"/>
              <a:t>CTB</a:t>
            </a:r>
            <a:endParaRPr lang="zh-CN" altLang="en-US" dirty="0"/>
          </a:p>
        </p:txBody>
      </p:sp>
      <p:pic>
        <p:nvPicPr>
          <p:cNvPr id="5" name="图片 4">
            <a:extLst>
              <a:ext uri="{FF2B5EF4-FFF2-40B4-BE49-F238E27FC236}">
                <a16:creationId xmlns:a16="http://schemas.microsoft.com/office/drawing/2014/main" id="{76B728E2-7934-43F4-869A-8E3F63A955B7}"/>
              </a:ext>
            </a:extLst>
          </p:cNvPr>
          <p:cNvPicPr>
            <a:picLocks noChangeAspect="1"/>
          </p:cNvPicPr>
          <p:nvPr/>
        </p:nvPicPr>
        <p:blipFill>
          <a:blip r:embed="rId2"/>
          <a:stretch>
            <a:fillRect/>
          </a:stretch>
        </p:blipFill>
        <p:spPr>
          <a:xfrm>
            <a:off x="5905571" y="3429000"/>
            <a:ext cx="5170992" cy="2812205"/>
          </a:xfrm>
          <a:prstGeom prst="rect">
            <a:avLst/>
          </a:prstGeom>
        </p:spPr>
      </p:pic>
      <p:sp>
        <p:nvSpPr>
          <p:cNvPr id="7" name="文本框 6">
            <a:extLst>
              <a:ext uri="{FF2B5EF4-FFF2-40B4-BE49-F238E27FC236}">
                <a16:creationId xmlns:a16="http://schemas.microsoft.com/office/drawing/2014/main" id="{DE9FA00B-22FB-4D2F-B30E-983832987823}"/>
              </a:ext>
            </a:extLst>
          </p:cNvPr>
          <p:cNvSpPr txBox="1"/>
          <p:nvPr/>
        </p:nvSpPr>
        <p:spPr>
          <a:xfrm>
            <a:off x="5817140" y="6332865"/>
            <a:ext cx="6096000" cy="369332"/>
          </a:xfrm>
          <a:prstGeom prst="rect">
            <a:avLst/>
          </a:prstGeom>
          <a:noFill/>
        </p:spPr>
        <p:txBody>
          <a:bodyPr wrap="square">
            <a:spAutoFit/>
          </a:bodyPr>
          <a:lstStyle/>
          <a:p>
            <a:r>
              <a:rPr lang="en-US" altLang="zh-CN" dirty="0"/>
              <a:t>https://klcl.pku.edu.cn/zygx/zyxz/index.htm</a:t>
            </a:r>
            <a:endParaRPr lang="zh-CN" altLang="en-US" dirty="0"/>
          </a:p>
        </p:txBody>
      </p:sp>
      <p:sp>
        <p:nvSpPr>
          <p:cNvPr id="9" name="文本框 8">
            <a:extLst>
              <a:ext uri="{FF2B5EF4-FFF2-40B4-BE49-F238E27FC236}">
                <a16:creationId xmlns:a16="http://schemas.microsoft.com/office/drawing/2014/main" id="{6418CB47-12E1-4B1B-8321-E54FDF2CCAC8}"/>
              </a:ext>
            </a:extLst>
          </p:cNvPr>
          <p:cNvSpPr txBox="1"/>
          <p:nvPr/>
        </p:nvSpPr>
        <p:spPr>
          <a:xfrm>
            <a:off x="5817140" y="2137011"/>
            <a:ext cx="6096000" cy="1200329"/>
          </a:xfrm>
          <a:prstGeom prst="rect">
            <a:avLst/>
          </a:prstGeom>
          <a:noFill/>
        </p:spPr>
        <p:txBody>
          <a:bodyPr wrap="square">
            <a:spAutoFit/>
          </a:bodyPr>
          <a:lstStyle/>
          <a:p>
            <a:r>
              <a:rPr lang="zh-CN" altLang="en-US" b="1" dirty="0">
                <a:hlinkClick r:id="rId3">
                  <a:extLst>
                    <a:ext uri="{A12FA001-AC4F-418D-AE19-62706E023703}">
                      <ahyp:hlinkClr xmlns:ahyp="http://schemas.microsoft.com/office/drawing/2018/hyperlinkcolor" val="tx"/>
                    </a:ext>
                  </a:extLst>
                </a:hlinkClick>
              </a:rPr>
              <a:t>北大</a:t>
            </a:r>
            <a:r>
              <a:rPr lang="en-US" altLang="zh-CN" b="1" dirty="0">
                <a:hlinkClick r:id="rId3">
                  <a:extLst>
                    <a:ext uri="{A12FA001-AC4F-418D-AE19-62706E023703}">
                      <ahyp:hlinkClr xmlns:ahyp="http://schemas.microsoft.com/office/drawing/2018/hyperlinkcolor" val="tx"/>
                    </a:ext>
                  </a:extLst>
                </a:hlinkClick>
              </a:rPr>
              <a:t>《</a:t>
            </a:r>
            <a:r>
              <a:rPr lang="zh-CN" altLang="en-US" b="1" dirty="0">
                <a:hlinkClick r:id="rId3">
                  <a:extLst>
                    <a:ext uri="{A12FA001-AC4F-418D-AE19-62706E023703}">
                      <ahyp:hlinkClr xmlns:ahyp="http://schemas.microsoft.com/office/drawing/2018/hyperlinkcolor" val="tx"/>
                    </a:ext>
                  </a:extLst>
                </a:hlinkClick>
              </a:rPr>
              <a:t>人民日报</a:t>
            </a:r>
            <a:r>
              <a:rPr lang="en-US" altLang="zh-CN" b="1" dirty="0">
                <a:hlinkClick r:id="rId3">
                  <a:extLst>
                    <a:ext uri="{A12FA001-AC4F-418D-AE19-62706E023703}">
                      <ahyp:hlinkClr xmlns:ahyp="http://schemas.microsoft.com/office/drawing/2018/hyperlinkcolor" val="tx"/>
                    </a:ext>
                  </a:extLst>
                </a:hlinkClick>
              </a:rPr>
              <a:t>》</a:t>
            </a:r>
            <a:r>
              <a:rPr lang="zh-CN" altLang="en-US" b="1" dirty="0">
                <a:hlinkClick r:id="rId3">
                  <a:extLst>
                    <a:ext uri="{A12FA001-AC4F-418D-AE19-62706E023703}">
                      <ahyp:hlinkClr xmlns:ahyp="http://schemas.microsoft.com/office/drawing/2018/hyperlinkcolor" val="tx"/>
                    </a:ext>
                  </a:extLst>
                </a:hlinkClick>
              </a:rPr>
              <a:t>语料库</a:t>
            </a:r>
            <a:endParaRPr lang="zh-CN" altLang="en-US" b="1" dirty="0"/>
          </a:p>
          <a:p>
            <a:endParaRPr lang="en-US" altLang="zh-CN" dirty="0"/>
          </a:p>
          <a:p>
            <a:r>
              <a:rPr lang="zh-CN" altLang="en-US" dirty="0"/>
              <a:t>北京大学对</a:t>
            </a:r>
            <a:r>
              <a:rPr lang="en-US" altLang="zh-CN" dirty="0"/>
              <a:t>1998</a:t>
            </a:r>
            <a:r>
              <a:rPr lang="zh-CN" altLang="en-US" dirty="0"/>
              <a:t>年全年</a:t>
            </a:r>
            <a:r>
              <a:rPr lang="en-US" altLang="zh-CN" dirty="0"/>
              <a:t>《</a:t>
            </a:r>
            <a:r>
              <a:rPr lang="zh-CN" altLang="en-US" dirty="0"/>
              <a:t>人民日报</a:t>
            </a:r>
            <a:r>
              <a:rPr lang="en-US" altLang="zh-CN" dirty="0"/>
              <a:t>》</a:t>
            </a:r>
            <a:r>
              <a:rPr lang="zh-CN" altLang="en-US" dirty="0"/>
              <a:t>分词、词性标注</a:t>
            </a:r>
            <a:endParaRPr lang="en-US" altLang="zh-CN" dirty="0"/>
          </a:p>
          <a:p>
            <a:r>
              <a:rPr lang="en-US" altLang="zh-CN" dirty="0"/>
              <a:t>1999.4-2002.4</a:t>
            </a:r>
            <a:endParaRPr lang="zh-CN" altLang="en-US" dirty="0"/>
          </a:p>
        </p:txBody>
      </p:sp>
    </p:spTree>
    <p:extLst>
      <p:ext uri="{BB962C8B-B14F-4D97-AF65-F5344CB8AC3E}">
        <p14:creationId xmlns:p14="http://schemas.microsoft.com/office/powerpoint/2010/main" val="14325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1" y="2118015"/>
            <a:ext cx="4131627" cy="3599316"/>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US" altLang="zh-CN" sz="3300" dirty="0"/>
              <a:t>2005.11</a:t>
            </a: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pPr marL="0" indent="0">
              <a:buNone/>
            </a:pPr>
            <a:r>
              <a:rPr lang="en-US" altLang="zh-CN" sz="1900" dirty="0"/>
              <a:t>AS </a:t>
            </a:r>
            <a:r>
              <a:rPr lang="zh-CN" altLang="en-US" sz="1900" dirty="0"/>
              <a:t>和 </a:t>
            </a:r>
            <a:r>
              <a:rPr lang="en-US" altLang="zh-CN" sz="1900" dirty="0"/>
              <a:t>CityU </a:t>
            </a:r>
            <a:r>
              <a:rPr lang="zh-CN" altLang="en-US" sz="1900" dirty="0"/>
              <a:t>为繁体中文数据集</a:t>
            </a:r>
            <a:endParaRPr lang="en-US" altLang="zh-CN" sz="1900" dirty="0"/>
          </a:p>
          <a:p>
            <a:pPr marL="0" indent="0">
              <a:buNone/>
            </a:pPr>
            <a:r>
              <a:rPr lang="en-US" altLang="zh-CN" sz="1900" dirty="0"/>
              <a:t>PK </a:t>
            </a:r>
            <a:r>
              <a:rPr lang="zh-CN" altLang="en-US" sz="1900" dirty="0"/>
              <a:t>和 </a:t>
            </a:r>
            <a:r>
              <a:rPr lang="en-US" altLang="zh-CN" sz="1900" dirty="0"/>
              <a:t>MSR </a:t>
            </a:r>
            <a:r>
              <a:rPr lang="zh-CN" altLang="en-US" sz="1900" dirty="0"/>
              <a:t>为简体中文数据集</a:t>
            </a:r>
            <a:endParaRPr lang="en-US" altLang="zh-CN" sz="1900" dirty="0"/>
          </a:p>
          <a:p>
            <a:pPr marL="0" indent="0">
              <a:buNone/>
            </a:pPr>
            <a:endParaRPr lang="en-US" altLang="zh-CN" dirty="0"/>
          </a:p>
        </p:txBody>
      </p:sp>
      <p:sp>
        <p:nvSpPr>
          <p:cNvPr id="5" name="文本框 4">
            <a:extLst>
              <a:ext uri="{FF2B5EF4-FFF2-40B4-BE49-F238E27FC236}">
                <a16:creationId xmlns:a16="http://schemas.microsoft.com/office/drawing/2014/main" id="{13BC9587-35A6-480B-A231-FB951692E6BF}"/>
              </a:ext>
            </a:extLst>
          </p:cNvPr>
          <p:cNvSpPr txBox="1"/>
          <p:nvPr/>
        </p:nvSpPr>
        <p:spPr>
          <a:xfrm>
            <a:off x="5188936" y="2428716"/>
            <a:ext cx="6276731" cy="1323439"/>
          </a:xfrm>
          <a:prstGeom prst="rect">
            <a:avLst/>
          </a:prstGeom>
          <a:noFill/>
        </p:spPr>
        <p:txBody>
          <a:bodyPr wrap="square">
            <a:spAutoFit/>
          </a:bodyPr>
          <a:lstStyle/>
          <a:p>
            <a:r>
              <a:rPr lang="en-US" altLang="zh-CN" sz="1000" dirty="0"/>
              <a:t>--------------------------------------------------------------------------------</a:t>
            </a:r>
          </a:p>
          <a:p>
            <a:r>
              <a:rPr lang="en-US" altLang="zh-CN" sz="1000" dirty="0"/>
              <a:t>Corpus             		Encoding Types   Word        	Words Types    Character   Characters</a:t>
            </a:r>
          </a:p>
          <a:p>
            <a:r>
              <a:rPr lang="en-US" altLang="zh-CN" sz="1000" dirty="0"/>
              <a:t>--------------------------------------------------------------------------------</a:t>
            </a:r>
          </a:p>
          <a:p>
            <a:r>
              <a:rPr lang="en-US" altLang="zh-CN" sz="1000" dirty="0"/>
              <a:t>Academia </a:t>
            </a:r>
            <a:r>
              <a:rPr lang="en-US" altLang="zh-CN" sz="1000" dirty="0" err="1"/>
              <a:t>Sinica</a:t>
            </a:r>
            <a:r>
              <a:rPr lang="en-US" altLang="zh-CN" sz="1000" dirty="0"/>
              <a:t>    	Big Five Plus   	141,340    	5,449,698     	6,117      8,368,050</a:t>
            </a:r>
          </a:p>
          <a:p>
            <a:r>
              <a:rPr lang="en-US" altLang="zh-CN" sz="1000" dirty="0" err="1"/>
              <a:t>CityU</a:t>
            </a:r>
            <a:r>
              <a:rPr lang="en-US" altLang="zh-CN" sz="1000" dirty="0"/>
              <a:t>  HKSCS 		Big Five   	69,085    	1,455,629     	4,923      2,403,355</a:t>
            </a:r>
          </a:p>
          <a:p>
            <a:r>
              <a:rPr lang="en-US" altLang="zh-CN" sz="1000" dirty="0"/>
              <a:t>Peking University  	CP936            	55,303    	1,109,947     	4,698      1,826,448</a:t>
            </a:r>
          </a:p>
          <a:p>
            <a:r>
              <a:rPr lang="en-US" altLang="zh-CN" sz="1000" dirty="0"/>
              <a:t>Microsoft Research 	CP936            	88,119    	2,368,391     	5,167      4,050,469</a:t>
            </a:r>
          </a:p>
          <a:p>
            <a:r>
              <a:rPr lang="en-US" altLang="zh-CN" sz="1000" dirty="0"/>
              <a:t>--------------------------------------------------------------------------------</a:t>
            </a:r>
            <a:endParaRPr lang="zh-CN" altLang="en-US" sz="1000" dirty="0"/>
          </a:p>
        </p:txBody>
      </p:sp>
      <p:pic>
        <p:nvPicPr>
          <p:cNvPr id="7" name="图片 6">
            <a:extLst>
              <a:ext uri="{FF2B5EF4-FFF2-40B4-BE49-F238E27FC236}">
                <a16:creationId xmlns:a16="http://schemas.microsoft.com/office/drawing/2014/main" id="{E87B16C5-6A6E-4592-AE46-2002D53E121F}"/>
              </a:ext>
            </a:extLst>
          </p:cNvPr>
          <p:cNvPicPr>
            <a:picLocks noChangeAspect="1"/>
          </p:cNvPicPr>
          <p:nvPr/>
        </p:nvPicPr>
        <p:blipFill>
          <a:blip r:embed="rId2"/>
          <a:stretch>
            <a:fillRect/>
          </a:stretch>
        </p:blipFill>
        <p:spPr>
          <a:xfrm>
            <a:off x="5353870" y="4182034"/>
            <a:ext cx="1691787" cy="1501270"/>
          </a:xfrm>
          <a:prstGeom prst="rect">
            <a:avLst/>
          </a:prstGeom>
        </p:spPr>
      </p:pic>
      <p:pic>
        <p:nvPicPr>
          <p:cNvPr id="10" name="图片 9">
            <a:extLst>
              <a:ext uri="{FF2B5EF4-FFF2-40B4-BE49-F238E27FC236}">
                <a16:creationId xmlns:a16="http://schemas.microsoft.com/office/drawing/2014/main" id="{1A9619E3-AFCE-4783-AC3F-B703B85A647D}"/>
              </a:ext>
            </a:extLst>
          </p:cNvPr>
          <p:cNvPicPr>
            <a:picLocks noChangeAspect="1"/>
          </p:cNvPicPr>
          <p:nvPr/>
        </p:nvPicPr>
        <p:blipFill>
          <a:blip r:embed="rId3"/>
          <a:stretch>
            <a:fillRect/>
          </a:stretch>
        </p:blipFill>
        <p:spPr>
          <a:xfrm>
            <a:off x="693291" y="5768784"/>
            <a:ext cx="1684166" cy="975445"/>
          </a:xfrm>
          <a:prstGeom prst="rect">
            <a:avLst/>
          </a:prstGeom>
        </p:spPr>
      </p:pic>
      <p:sp>
        <p:nvSpPr>
          <p:cNvPr id="12" name="文本框 11">
            <a:extLst>
              <a:ext uri="{FF2B5EF4-FFF2-40B4-BE49-F238E27FC236}">
                <a16:creationId xmlns:a16="http://schemas.microsoft.com/office/drawing/2014/main" id="{772A7A20-D9D8-4BB2-BF66-9BA446933D2E}"/>
              </a:ext>
            </a:extLst>
          </p:cNvPr>
          <p:cNvSpPr txBox="1"/>
          <p:nvPr/>
        </p:nvSpPr>
        <p:spPr>
          <a:xfrm>
            <a:off x="2439251" y="6087672"/>
            <a:ext cx="6096000" cy="369332"/>
          </a:xfrm>
          <a:prstGeom prst="rect">
            <a:avLst/>
          </a:prstGeom>
          <a:noFill/>
        </p:spPr>
        <p:txBody>
          <a:bodyPr wrap="square">
            <a:spAutoFit/>
          </a:bodyPr>
          <a:lstStyle/>
          <a:p>
            <a:r>
              <a:rPr lang="zh-CN" altLang="en-US" dirty="0"/>
              <a:t>第二届国际中文分词测评</a:t>
            </a:r>
          </a:p>
        </p:txBody>
      </p:sp>
      <p:sp>
        <p:nvSpPr>
          <p:cNvPr id="14" name="文本框 13">
            <a:extLst>
              <a:ext uri="{FF2B5EF4-FFF2-40B4-BE49-F238E27FC236}">
                <a16:creationId xmlns:a16="http://schemas.microsoft.com/office/drawing/2014/main" id="{7D0CC9CD-C9F0-4528-9406-113E6D935691}"/>
              </a:ext>
            </a:extLst>
          </p:cNvPr>
          <p:cNvSpPr txBox="1"/>
          <p:nvPr/>
        </p:nvSpPr>
        <p:spPr>
          <a:xfrm>
            <a:off x="2439251" y="6399219"/>
            <a:ext cx="6096000" cy="369332"/>
          </a:xfrm>
          <a:prstGeom prst="rect">
            <a:avLst/>
          </a:prstGeom>
          <a:noFill/>
        </p:spPr>
        <p:txBody>
          <a:bodyPr wrap="square">
            <a:spAutoFit/>
          </a:bodyPr>
          <a:lstStyle/>
          <a:p>
            <a:r>
              <a:rPr lang="en-US" altLang="zh-CN" dirty="0"/>
              <a:t>http://sighan.cs.uchicago.edu/bakeoff2005/</a:t>
            </a:r>
          </a:p>
        </p:txBody>
      </p:sp>
      <p:sp>
        <p:nvSpPr>
          <p:cNvPr id="16" name="文本框 15">
            <a:extLst>
              <a:ext uri="{FF2B5EF4-FFF2-40B4-BE49-F238E27FC236}">
                <a16:creationId xmlns:a16="http://schemas.microsoft.com/office/drawing/2014/main" id="{1279787C-99AD-4B77-8D8E-77EE1524B9D9}"/>
              </a:ext>
            </a:extLst>
          </p:cNvPr>
          <p:cNvSpPr txBox="1"/>
          <p:nvPr/>
        </p:nvSpPr>
        <p:spPr>
          <a:xfrm>
            <a:off x="2439251" y="5786211"/>
            <a:ext cx="6096000" cy="369332"/>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altLang="zh-CN" dirty="0"/>
              <a:t>Second International Chinese Word Segmentation Bakeoff</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BA47C-E91A-450C-B053-47F645EAB1B9}"/>
              </a:ext>
            </a:extLst>
          </p:cNvPr>
          <p:cNvSpPr>
            <a:spLocks noGrp="1"/>
          </p:cNvSpPr>
          <p:nvPr>
            <p:ph type="title"/>
          </p:nvPr>
        </p:nvSpPr>
        <p:spPr/>
        <p:txBody>
          <a:bodyPr/>
          <a:lstStyle/>
          <a:p>
            <a:r>
              <a:rPr lang="en-US" altLang="zh-CN" dirty="0"/>
              <a:t>SIGHAN -</a:t>
            </a:r>
            <a:r>
              <a:rPr lang="zh-CN" altLang="en-US" dirty="0"/>
              <a:t>汉字特别兴趣小组</a:t>
            </a:r>
          </a:p>
        </p:txBody>
      </p:sp>
      <p:sp>
        <p:nvSpPr>
          <p:cNvPr id="3" name="内容占位符 2">
            <a:extLst>
              <a:ext uri="{FF2B5EF4-FFF2-40B4-BE49-F238E27FC236}">
                <a16:creationId xmlns:a16="http://schemas.microsoft.com/office/drawing/2014/main" id="{C75FE01D-D406-49F9-AE04-64CD7ABBA3B8}"/>
              </a:ext>
            </a:extLst>
          </p:cNvPr>
          <p:cNvSpPr>
            <a:spLocks noGrp="1"/>
          </p:cNvSpPr>
          <p:nvPr>
            <p:ph idx="1"/>
          </p:nvPr>
        </p:nvSpPr>
        <p:spPr>
          <a:xfrm>
            <a:off x="616086" y="2258144"/>
            <a:ext cx="10597279" cy="4285262"/>
          </a:xfrm>
        </p:spPr>
        <p:txBody>
          <a:bodyPr>
            <a:normAutofit lnSpcReduction="10000"/>
          </a:bodyPr>
          <a:lstStyle/>
          <a:p>
            <a:pPr marL="0" indent="0">
              <a:buNone/>
            </a:pPr>
            <a:r>
              <a:rPr lang="zh-CN" altLang="en-US" sz="2800" dirty="0">
                <a:highlight>
                  <a:srgbClr val="000080"/>
                </a:highlight>
                <a:latin typeface="Helvetica" panose="020B0604020202020204" pitchFamily="34" charset="0"/>
              </a:rPr>
              <a:t>国际中文分词评测</a:t>
            </a:r>
            <a:endParaRPr lang="en-US" altLang="zh-CN" sz="2800" dirty="0">
              <a:highlight>
                <a:srgbClr val="000080"/>
              </a:highlight>
              <a:latin typeface="Helvetica" panose="020B0604020202020204" pitchFamily="34" charset="0"/>
            </a:endParaRPr>
          </a:p>
          <a:p>
            <a:pPr marL="0" indent="0">
              <a:buNone/>
            </a:pPr>
            <a:r>
              <a:rPr lang="en-US" altLang="zh-CN" sz="1200" dirty="0">
                <a:highlight>
                  <a:srgbClr val="000080"/>
                </a:highlight>
                <a:latin typeface="Helvetica" panose="020B0604020202020204" pitchFamily="34" charset="0"/>
              </a:rPr>
              <a:t>International Chinese Word Segmentation Bakeoff</a:t>
            </a:r>
          </a:p>
          <a:p>
            <a:pPr lvl="1"/>
            <a:r>
              <a:rPr lang="zh-CN" altLang="en-US" sz="1400" dirty="0">
                <a:latin typeface="Microsoft YaHei" panose="020B0503020204020204" pitchFamily="34" charset="-122"/>
                <a:ea typeface="Microsoft YaHei" panose="020B0503020204020204" pitchFamily="34" charset="-122"/>
              </a:rPr>
              <a:t>第一届</a:t>
            </a:r>
            <a:r>
              <a:rPr lang="en-US" altLang="zh-CN" sz="1400" dirty="0">
                <a:latin typeface="Microsoft YaHei" panose="020B0503020204020204" pitchFamily="34" charset="-122"/>
                <a:ea typeface="Microsoft YaHei" panose="020B0503020204020204" pitchFamily="34" charset="-122"/>
              </a:rPr>
              <a:t>2003</a:t>
            </a:r>
            <a:r>
              <a:rPr lang="zh-CN" altLang="en-US" sz="1400" dirty="0">
                <a:latin typeface="Microsoft YaHei" panose="020B0503020204020204" pitchFamily="34" charset="-122"/>
                <a:ea typeface="Microsoft YaHei" panose="020B0503020204020204" pitchFamily="34" charset="-122"/>
              </a:rPr>
              <a:t>年，日本札幌举行（</a:t>
            </a:r>
            <a:r>
              <a:rPr lang="en-US" altLang="zh-CN" sz="1400" dirty="0">
                <a:latin typeface="Microsoft YaHei" panose="020B0503020204020204" pitchFamily="34" charset="-122"/>
                <a:ea typeface="Microsoft YaHei" panose="020B0503020204020204" pitchFamily="34" charset="-122"/>
              </a:rPr>
              <a:t>Bakeoff 2003</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第二届</a:t>
            </a:r>
            <a:r>
              <a:rPr lang="en-US" altLang="zh-CN" sz="1400" dirty="0">
                <a:latin typeface="Microsoft YaHei" panose="020B0503020204020204" pitchFamily="34" charset="-122"/>
                <a:ea typeface="Microsoft YaHei" panose="020B0503020204020204" pitchFamily="34" charset="-122"/>
              </a:rPr>
              <a:t>2005</a:t>
            </a:r>
            <a:r>
              <a:rPr lang="zh-CN" altLang="en-US" sz="1400" dirty="0">
                <a:latin typeface="Microsoft YaHei" panose="020B0503020204020204" pitchFamily="34" charset="-122"/>
                <a:ea typeface="Microsoft YaHei" panose="020B0503020204020204" pitchFamily="34" charset="-122"/>
              </a:rPr>
              <a:t>年，韩国济州岛举行（</a:t>
            </a:r>
            <a:r>
              <a:rPr lang="en-US" altLang="zh-CN" sz="1400" dirty="0">
                <a:latin typeface="Microsoft YaHei" panose="020B0503020204020204" pitchFamily="34" charset="-122"/>
                <a:ea typeface="Microsoft YaHei" panose="020B0503020204020204" pitchFamily="34" charset="-122"/>
              </a:rPr>
              <a:t>Bakeoff 2005</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第三届</a:t>
            </a:r>
            <a:r>
              <a:rPr lang="en-US" altLang="zh-CN" sz="1400" dirty="0">
                <a:latin typeface="Microsoft YaHei" panose="020B0503020204020204" pitchFamily="34" charset="-122"/>
                <a:ea typeface="Microsoft YaHei" panose="020B0503020204020204" pitchFamily="34" charset="-122"/>
              </a:rPr>
              <a:t>2006</a:t>
            </a:r>
            <a:r>
              <a:rPr lang="zh-CN" altLang="en-US" sz="1400" dirty="0">
                <a:latin typeface="Microsoft YaHei" panose="020B0503020204020204" pitchFamily="34" charset="-122"/>
                <a:ea typeface="Microsoft YaHei" panose="020B0503020204020204" pitchFamily="34" charset="-122"/>
              </a:rPr>
              <a:t>年，澳大利亚悉尼举行（</a:t>
            </a:r>
            <a:r>
              <a:rPr lang="en-US" altLang="zh-CN" sz="1400" dirty="0">
                <a:latin typeface="Microsoft YaHei" panose="020B0503020204020204" pitchFamily="34" charset="-122"/>
                <a:ea typeface="Microsoft YaHei" panose="020B0503020204020204" pitchFamily="34" charset="-122"/>
              </a:rPr>
              <a:t>Bakeoff 2006</a:t>
            </a:r>
            <a:r>
              <a:rPr lang="zh-CN" altLang="en-US" sz="1400" dirty="0">
                <a:latin typeface="Microsoft YaHei" panose="020B0503020204020204" pitchFamily="34" charset="-122"/>
                <a:ea typeface="Microsoft YaHei" panose="020B0503020204020204" pitchFamily="34" charset="-122"/>
              </a:rPr>
              <a:t>）加入了</a:t>
            </a:r>
            <a:r>
              <a:rPr lang="zh-CN" altLang="en-US" sz="1400" b="1" u="sng" dirty="0">
                <a:latin typeface="Microsoft YaHei" panose="020B0503020204020204" pitchFamily="34" charset="-122"/>
                <a:ea typeface="Microsoft YaHei" panose="020B0503020204020204" pitchFamily="34" charset="-122"/>
              </a:rPr>
              <a:t>中文命名实体识别</a:t>
            </a:r>
            <a:r>
              <a:rPr lang="zh-CN" altLang="en-US" sz="1400" dirty="0">
                <a:latin typeface="Microsoft YaHei" panose="020B0503020204020204" pitchFamily="34" charset="-122"/>
                <a:ea typeface="Microsoft YaHei" panose="020B0503020204020204" pitchFamily="34" charset="-122"/>
              </a:rPr>
              <a:t>评测</a:t>
            </a:r>
            <a:endParaRPr lang="en-US" altLang="zh-CN" sz="1400" dirty="0">
              <a:latin typeface="Microsoft YaHei" panose="020B0503020204020204" pitchFamily="34" charset="-122"/>
              <a:ea typeface="Microsoft YaHei" panose="020B0503020204020204" pitchFamily="34" charset="-122"/>
            </a:endParaRPr>
          </a:p>
          <a:p>
            <a:pPr lvl="1"/>
            <a:r>
              <a:rPr lang="en-US" altLang="zh-CN" sz="1400" dirty="0">
                <a:latin typeface="Microsoft YaHei" panose="020B0503020204020204" pitchFamily="34" charset="-122"/>
                <a:ea typeface="Microsoft YaHei" panose="020B0503020204020204" pitchFamily="34" charset="-122"/>
              </a:rPr>
              <a:t>SIGHAN-4</a:t>
            </a:r>
          </a:p>
          <a:p>
            <a:pPr lvl="1"/>
            <a:r>
              <a:rPr lang="en-US" altLang="zh-CN" sz="1400" b="0" i="0" dirty="0">
                <a:effectLst/>
                <a:latin typeface="Microsoft YaHei" panose="020B0503020204020204" pitchFamily="34" charset="-122"/>
                <a:ea typeface="Microsoft YaHei" panose="020B0503020204020204" pitchFamily="34" charset="-122"/>
              </a:rPr>
              <a:t>SIGHAN-5</a:t>
            </a:r>
            <a:endParaRPr lang="en-US" altLang="zh-CN" sz="1400" b="0" i="0" dirty="0">
              <a:effectLst/>
              <a:latin typeface="Helvetica" panose="020B0604020202020204" pitchFamily="34" charset="0"/>
            </a:endParaRPr>
          </a:p>
          <a:p>
            <a:pPr lvl="1"/>
            <a:r>
              <a:rPr lang="en-US" altLang="zh-CN" sz="1400" dirty="0">
                <a:latin typeface="Microsoft YaHei" panose="020B0503020204020204" pitchFamily="34" charset="-122"/>
                <a:ea typeface="Microsoft YaHei" panose="020B0503020204020204" pitchFamily="34" charset="-122"/>
              </a:rPr>
              <a:t>SIGHAN-6</a:t>
            </a:r>
          </a:p>
          <a:p>
            <a:pPr lvl="1"/>
            <a:r>
              <a:rPr lang="en-US" altLang="zh-CN" sz="1400" dirty="0">
                <a:latin typeface="Microsoft YaHei" panose="020B0503020204020204" pitchFamily="34" charset="-122"/>
                <a:ea typeface="Microsoft YaHei" panose="020B0503020204020204" pitchFamily="34" charset="-122"/>
              </a:rPr>
              <a:t>SIGHAN-7 2013 Nagoya</a:t>
            </a:r>
            <a:r>
              <a:rPr lang="zh-CN" altLang="en-US" sz="1400" dirty="0">
                <a:latin typeface="Microsoft YaHei" panose="020B0503020204020204" pitchFamily="34" charset="-122"/>
                <a:ea typeface="Microsoft YaHei" panose="020B0503020204020204" pitchFamily="34" charset="-122"/>
              </a:rPr>
              <a:t>名古屋，</a:t>
            </a:r>
            <a:r>
              <a:rPr lang="en-US" altLang="zh-CN" sz="1400" dirty="0">
                <a:latin typeface="Microsoft YaHei" panose="020B0503020204020204" pitchFamily="34" charset="-122"/>
                <a:ea typeface="Microsoft YaHei" panose="020B0503020204020204" pitchFamily="34" charset="-122"/>
              </a:rPr>
              <a:t>Japan</a:t>
            </a:r>
          </a:p>
          <a:p>
            <a:pPr lvl="1"/>
            <a:r>
              <a:rPr lang="en-US" altLang="zh-CN" sz="1400" dirty="0">
                <a:latin typeface="Microsoft YaHei" panose="020B0503020204020204" pitchFamily="34" charset="-122"/>
                <a:ea typeface="Microsoft YaHei" panose="020B0503020204020204" pitchFamily="34" charset="-122"/>
              </a:rPr>
              <a:t>SIGHAN-8 2015 Beijing</a:t>
            </a:r>
            <a:r>
              <a:rPr lang="zh-CN" altLang="en-US" sz="1400" dirty="0">
                <a:latin typeface="Microsoft YaHei" panose="020B0503020204020204" pitchFamily="34" charset="-122"/>
                <a:ea typeface="Microsoft YaHei" panose="020B0503020204020204" pitchFamily="34" charset="-122"/>
              </a:rPr>
              <a:t>北京，</a:t>
            </a:r>
            <a:r>
              <a:rPr lang="en-US" altLang="zh-CN" sz="1400" dirty="0">
                <a:latin typeface="Microsoft YaHei" panose="020B0503020204020204" pitchFamily="34" charset="-122"/>
                <a:ea typeface="Microsoft YaHei" panose="020B0503020204020204" pitchFamily="34" charset="-122"/>
              </a:rPr>
              <a:t>China</a:t>
            </a:r>
          </a:p>
          <a:p>
            <a:pPr lvl="1"/>
            <a:r>
              <a:rPr lang="en-US" altLang="zh-CN" sz="1400" dirty="0">
                <a:latin typeface="Microsoft YaHei" panose="020B0503020204020204" pitchFamily="34" charset="-122"/>
                <a:ea typeface="Microsoft YaHei" panose="020B0503020204020204" pitchFamily="34" charset="-122"/>
              </a:rPr>
              <a:t>SIGHAN-9 2017 Taipei</a:t>
            </a:r>
            <a:r>
              <a:rPr lang="zh-CN" altLang="en-US" sz="1400" dirty="0">
                <a:latin typeface="Microsoft YaHei" panose="020B0503020204020204" pitchFamily="34" charset="-122"/>
                <a:ea typeface="Microsoft YaHei" panose="020B0503020204020204" pitchFamily="34" charset="-122"/>
              </a:rPr>
              <a:t>台北，</a:t>
            </a:r>
            <a:r>
              <a:rPr lang="en-US" altLang="zh-CN" sz="1400" dirty="0">
                <a:latin typeface="Microsoft YaHei" panose="020B0503020204020204" pitchFamily="34" charset="-122"/>
                <a:ea typeface="Microsoft YaHei" panose="020B0503020204020204" pitchFamily="34" charset="-122"/>
              </a:rPr>
              <a:t>China</a:t>
            </a:r>
          </a:p>
          <a:p>
            <a:pPr lvl="1"/>
            <a:endParaRPr lang="en-US" altLang="zh-CN" sz="1400" dirty="0">
              <a:solidFill>
                <a:srgbClr val="000000"/>
              </a:solidFill>
              <a:latin typeface="Microsoft YaHei" panose="020B0503020204020204" pitchFamily="34" charset="-122"/>
              <a:ea typeface="Microsoft YaHei" panose="020B0503020204020204" pitchFamily="34" charset="-122"/>
            </a:endParaRPr>
          </a:p>
          <a:p>
            <a:pPr marL="0" indent="0">
              <a:buNone/>
            </a:pPr>
            <a:r>
              <a:rPr lang="en-US" altLang="zh-CN" sz="1700" dirty="0">
                <a:latin typeface="Helvetica" panose="020B0604020202020204" pitchFamily="34" charset="0"/>
              </a:rPr>
              <a:t>2010</a:t>
            </a:r>
            <a:r>
              <a:rPr lang="zh-CN" altLang="en-US" sz="1700" dirty="0">
                <a:latin typeface="Helvetica" panose="020B0604020202020204" pitchFamily="34" charset="0"/>
              </a:rPr>
              <a:t>年第一届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北京</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2012</a:t>
            </a:r>
            <a:r>
              <a:rPr lang="zh-CN" altLang="en-US" sz="1700" dirty="0">
                <a:latin typeface="Helvetica" panose="020B0604020202020204" pitchFamily="34" charset="0"/>
              </a:rPr>
              <a:t>年第二届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天津</a:t>
            </a:r>
            <a:endParaRPr lang="en-US" altLang="zh-CN" sz="1700" dirty="0">
              <a:latin typeface="Helvetica" panose="020B0604020202020204" pitchFamily="34" charset="0"/>
            </a:endParaRPr>
          </a:p>
          <a:p>
            <a:pPr marL="0" indent="0">
              <a:buNone/>
            </a:pPr>
            <a:r>
              <a:rPr lang="en-US" altLang="zh-CN" sz="1700" dirty="0">
                <a:latin typeface="Helvetica" panose="020B0604020202020204" pitchFamily="34" charset="0"/>
              </a:rPr>
              <a:t>2014</a:t>
            </a:r>
            <a:r>
              <a:rPr lang="zh-CN" altLang="en-US" sz="1700" dirty="0">
                <a:latin typeface="Helvetica" panose="020B0604020202020204" pitchFamily="34" charset="0"/>
              </a:rPr>
              <a:t>年第三届</a:t>
            </a:r>
            <a:r>
              <a:rPr lang="en-US" altLang="zh-CN" sz="1700" dirty="0">
                <a:latin typeface="Helvetica" panose="020B0604020202020204" pitchFamily="34" charset="0"/>
              </a:rPr>
              <a:t>CIPS-SIGHAN</a:t>
            </a:r>
            <a:r>
              <a:rPr lang="zh-CN" altLang="en-US" sz="1700" dirty="0">
                <a:latin typeface="Helvetica" panose="020B0604020202020204" pitchFamily="34" charset="0"/>
              </a:rPr>
              <a:t>联合会议 武汉</a:t>
            </a:r>
          </a:p>
          <a:p>
            <a:pPr marL="0" indent="0">
              <a:buNone/>
            </a:pPr>
            <a:endParaRPr lang="zh-CN" altLang="en-US" sz="2800" dirty="0">
              <a:latin typeface="Helvetica" panose="020B0604020202020204" pitchFamily="34" charset="0"/>
            </a:endParaRPr>
          </a:p>
        </p:txBody>
      </p:sp>
      <p:sp>
        <p:nvSpPr>
          <p:cNvPr id="7" name="文本框 6">
            <a:extLst>
              <a:ext uri="{FF2B5EF4-FFF2-40B4-BE49-F238E27FC236}">
                <a16:creationId xmlns:a16="http://schemas.microsoft.com/office/drawing/2014/main" id="{D2E1005F-BC63-4D02-8092-3D8EB2E2D66F}"/>
              </a:ext>
            </a:extLst>
          </p:cNvPr>
          <p:cNvSpPr txBox="1"/>
          <p:nvPr/>
        </p:nvSpPr>
        <p:spPr>
          <a:xfrm>
            <a:off x="680321" y="222447"/>
            <a:ext cx="6096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http://sighan.cs.uchicago.edu/</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ED3BF6A4-166C-4607-9F17-C98956C30C67}"/>
              </a:ext>
            </a:extLst>
          </p:cNvPr>
          <p:cNvSpPr txBox="1"/>
          <p:nvPr/>
        </p:nvSpPr>
        <p:spPr>
          <a:xfrm>
            <a:off x="6446195" y="1177206"/>
            <a:ext cx="2924783"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国际计算语言学会（</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ACL</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pic>
        <p:nvPicPr>
          <p:cNvPr id="11" name="图片 10">
            <a:extLst>
              <a:ext uri="{FF2B5EF4-FFF2-40B4-BE49-F238E27FC236}">
                <a16:creationId xmlns:a16="http://schemas.microsoft.com/office/drawing/2014/main" id="{51CDE204-0338-40CE-802F-B1A992C8E827}"/>
              </a:ext>
            </a:extLst>
          </p:cNvPr>
          <p:cNvPicPr>
            <a:picLocks noChangeAspect="1"/>
          </p:cNvPicPr>
          <p:nvPr/>
        </p:nvPicPr>
        <p:blipFill>
          <a:blip r:embed="rId2"/>
          <a:stretch>
            <a:fillRect/>
          </a:stretch>
        </p:blipFill>
        <p:spPr>
          <a:xfrm>
            <a:off x="680321" y="1612129"/>
            <a:ext cx="7273158" cy="323116"/>
          </a:xfrm>
          <a:prstGeom prst="rect">
            <a:avLst/>
          </a:prstGeom>
        </p:spPr>
      </p:pic>
    </p:spTree>
    <p:extLst>
      <p:ext uri="{BB962C8B-B14F-4D97-AF65-F5344CB8AC3E}">
        <p14:creationId xmlns:p14="http://schemas.microsoft.com/office/powerpoint/2010/main" val="374812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r>
              <a:rPr lang="zh-CN" altLang="en-US" dirty="0"/>
              <a:t>汉语：</a:t>
            </a:r>
            <a:endParaRPr lang="en-US" altLang="zh-CN" dirty="0"/>
          </a:p>
          <a:p>
            <a:pPr lvl="1"/>
            <a:r>
              <a:rPr lang="zh-CN" altLang="en-US" dirty="0"/>
              <a:t>分词</a:t>
            </a:r>
            <a:endParaRPr lang="en-US" altLang="zh-CN" dirty="0"/>
          </a:p>
          <a:p>
            <a:endParaRPr lang="en-US" altLang="zh-CN" dirty="0"/>
          </a:p>
          <a:p>
            <a:r>
              <a:rPr lang="zh-CN" altLang="en-US" dirty="0"/>
              <a:t>英语：</a:t>
            </a:r>
            <a:endParaRPr lang="en-US" altLang="zh-CN" dirty="0"/>
          </a:p>
          <a:p>
            <a:pPr lvl="1"/>
            <a:r>
              <a:rPr lang="zh-CN" altLang="en-US" dirty="0"/>
              <a:t>空格围起了多个词</a:t>
            </a:r>
            <a:endParaRPr lang="en-US" altLang="zh-CN" dirty="0"/>
          </a:p>
          <a:p>
            <a:pPr lvl="1"/>
            <a:r>
              <a:rPr lang="zh-CN" altLang="en-US" dirty="0"/>
              <a:t>空格不是分界标志</a:t>
            </a:r>
          </a:p>
        </p:txBody>
      </p:sp>
    </p:spTree>
    <p:extLst>
      <p:ext uri="{BB962C8B-B14F-4D97-AF65-F5344CB8AC3E}">
        <p14:creationId xmlns:p14="http://schemas.microsoft.com/office/powerpoint/2010/main" val="219390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lnSpcReduction="10000"/>
          </a:bodyPr>
          <a:lstStyle/>
          <a:p>
            <a:r>
              <a:rPr lang="zh-CN" altLang="en-US" dirty="0"/>
              <a:t>在自然处理和语言学研究中具有重要的用途</a:t>
            </a:r>
            <a:endParaRPr lang="en-US" altLang="zh-CN" dirty="0"/>
          </a:p>
          <a:p>
            <a:r>
              <a:rPr lang="zh-CN" altLang="en-US" dirty="0"/>
              <a:t>“语言知识库”比“语料库”包含更广泛的内容</a:t>
            </a:r>
            <a:endParaRPr lang="en-US" altLang="zh-CN" dirty="0"/>
          </a:p>
          <a:p>
            <a:endParaRPr lang="en-US" altLang="zh-CN" dirty="0"/>
          </a:p>
          <a:p>
            <a:r>
              <a:rPr lang="zh-CN" altLang="en-US" dirty="0"/>
              <a:t>无论是词汇知识库、句法规则库</a:t>
            </a:r>
            <a:r>
              <a:rPr lang="en-US" altLang="zh-CN" dirty="0"/>
              <a:t>,</a:t>
            </a:r>
            <a:r>
              <a:rPr lang="zh-CN" altLang="en-US" dirty="0"/>
              <a:t>还是语法信息库、语义概念库等各类语言知识资源，都是</a:t>
            </a:r>
            <a:r>
              <a:rPr lang="en-US" altLang="zh-CN" dirty="0"/>
              <a:t>NLP</a:t>
            </a:r>
            <a:r>
              <a:rPr lang="zh-CN" altLang="en-US" dirty="0"/>
              <a:t>系统赖以建立的重要基础</a:t>
            </a:r>
            <a:r>
              <a:rPr lang="en-US" altLang="zh-CN" dirty="0"/>
              <a:t>,</a:t>
            </a:r>
            <a:r>
              <a:rPr lang="zh-CN" altLang="en-US" dirty="0"/>
              <a:t>甚至是不可或缺的基础</a:t>
            </a:r>
            <a:endParaRPr lang="en-US" altLang="zh-CN" dirty="0"/>
          </a:p>
          <a:p>
            <a:endParaRPr lang="en-US" altLang="zh-CN" dirty="0"/>
          </a:p>
          <a:p>
            <a:r>
              <a:rPr lang="zh-CN" altLang="en-US" dirty="0"/>
              <a:t>长期以来</a:t>
            </a:r>
            <a:r>
              <a:rPr lang="en-US" altLang="zh-CN" dirty="0"/>
              <a:t>,</a:t>
            </a:r>
            <a:r>
              <a:rPr lang="zh-CN" altLang="en-US" dirty="0"/>
              <a:t>国内外众多</a:t>
            </a:r>
            <a:r>
              <a:rPr lang="en-US" altLang="zh-CN" dirty="0"/>
              <a:t>NLP</a:t>
            </a:r>
            <a:r>
              <a:rPr lang="zh-CN" altLang="en-US" dirty="0"/>
              <a:t>专家和语言学家为建立语言知识库付出了巨大心血</a:t>
            </a:r>
            <a:r>
              <a:rPr lang="en-US" altLang="zh-CN" dirty="0"/>
              <a:t>,</a:t>
            </a:r>
            <a:r>
              <a:rPr lang="zh-CN" altLang="en-US" dirty="0"/>
              <a:t>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481E5-0F9F-4518-8BDE-E2B2E75EEB26}"/>
              </a:ext>
            </a:extLst>
          </p:cNvPr>
          <p:cNvSpPr>
            <a:spLocks noGrp="1"/>
          </p:cNvSpPr>
          <p:nvPr>
            <p:ph type="title"/>
          </p:nvPr>
        </p:nvSpPr>
        <p:spPr/>
        <p:txBody>
          <a:bodyPr/>
          <a:lstStyle/>
          <a:p>
            <a:r>
              <a:rPr lang="zh-CN" altLang="en-US" dirty="0"/>
              <a:t>语言知识库可分为两种不同的类型</a:t>
            </a:r>
          </a:p>
        </p:txBody>
      </p:sp>
      <p:sp>
        <p:nvSpPr>
          <p:cNvPr id="3" name="内容占位符 2">
            <a:extLst>
              <a:ext uri="{FF2B5EF4-FFF2-40B4-BE49-F238E27FC236}">
                <a16:creationId xmlns:a16="http://schemas.microsoft.com/office/drawing/2014/main" id="{E08DA826-0B4E-4F59-8E44-25A761A26A40}"/>
              </a:ext>
            </a:extLst>
          </p:cNvPr>
          <p:cNvSpPr>
            <a:spLocks noGrp="1"/>
          </p:cNvSpPr>
          <p:nvPr>
            <p:ph idx="1"/>
          </p:nvPr>
        </p:nvSpPr>
        <p:spPr>
          <a:xfrm>
            <a:off x="680321" y="2336873"/>
            <a:ext cx="10739951" cy="3599316"/>
          </a:xfrm>
        </p:spPr>
        <p:txBody>
          <a:bodyPr/>
          <a:lstStyle/>
          <a:p>
            <a:pPr marL="457200" indent="-457200">
              <a:buFont typeface="+mj-lt"/>
              <a:buAutoNum type="arabicPeriod"/>
            </a:pPr>
            <a:r>
              <a:rPr lang="zh-CN" altLang="en-US" dirty="0"/>
              <a:t>词典、规则库、语义概念库等</a:t>
            </a:r>
            <a:r>
              <a:rPr lang="en-US" altLang="zh-CN" dirty="0"/>
              <a:t>,</a:t>
            </a:r>
            <a:r>
              <a:rPr lang="zh-CN" altLang="en-US" dirty="0"/>
              <a:t>其中的语言知识表示是显性的，可采用形式化结构描述</a:t>
            </a:r>
            <a:r>
              <a:rPr lang="en-US" altLang="zh-CN" dirty="0"/>
              <a:t>;</a:t>
            </a:r>
          </a:p>
          <a:p>
            <a:pPr marL="457200" indent="-457200">
              <a:buFont typeface="+mj-lt"/>
              <a:buAutoNum type="arabicPeriod"/>
            </a:pPr>
            <a:endParaRPr lang="en-US" altLang="zh-CN" dirty="0"/>
          </a:p>
          <a:p>
            <a:pPr marL="457200" indent="-457200">
              <a:buFont typeface="+mj-lt"/>
              <a:buAutoNum type="arabicPeriod"/>
            </a:pPr>
            <a:r>
              <a:rPr lang="zh-CN" altLang="en-US" dirty="0"/>
              <a:t>语言知识存在于语料库之中，每个语言单位的出现，其范畴、意义、用法都是确定的。语料库的主体是文本</a:t>
            </a:r>
            <a:r>
              <a:rPr lang="en-US" altLang="zh-CN" dirty="0"/>
              <a:t>,</a:t>
            </a:r>
            <a:r>
              <a:rPr lang="zh-CN" altLang="en-US" dirty="0"/>
              <a:t>即语句的集合</a:t>
            </a:r>
            <a:r>
              <a:rPr lang="en-US" altLang="zh-CN" dirty="0"/>
              <a:t>,</a:t>
            </a:r>
            <a:r>
              <a:rPr lang="zh-CN" altLang="en-US" dirty="0"/>
              <a:t>每个语句都是线性的非结构化的文字序列</a:t>
            </a:r>
            <a:r>
              <a:rPr lang="en-US" altLang="zh-CN" dirty="0"/>
              <a:t>,</a:t>
            </a:r>
            <a:r>
              <a:rPr lang="zh-CN" altLang="en-US" dirty="0"/>
              <a:t>其中包含的知识都是隐性的。语料加工的目的就是要把隐性的知识显性化</a:t>
            </a:r>
            <a:r>
              <a:rPr lang="en-US" altLang="zh-CN" dirty="0"/>
              <a:t>,</a:t>
            </a:r>
            <a:r>
              <a:rPr lang="zh-CN" altLang="en-US" dirty="0"/>
              <a:t>以便于机器学习和引用。</a:t>
            </a:r>
          </a:p>
          <a:p>
            <a:endParaRPr lang="zh-CN" altLang="en-US" dirty="0"/>
          </a:p>
          <a:p>
            <a:endParaRPr lang="zh-CN" altLang="en-US" dirty="0"/>
          </a:p>
        </p:txBody>
      </p:sp>
    </p:spTree>
    <p:extLst>
      <p:ext uri="{BB962C8B-B14F-4D97-AF65-F5344CB8AC3E}">
        <p14:creationId xmlns:p14="http://schemas.microsoft.com/office/powerpoint/2010/main" val="279991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1004577" y="6302516"/>
            <a:ext cx="9520751"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82" y="2011195"/>
            <a:ext cx="4797472" cy="4250672"/>
          </a:xfrm>
          <a:prstGeom prst="rect">
            <a:avLst/>
          </a:prstGeom>
        </p:spPr>
      </p:pic>
    </p:spTree>
    <p:extLst>
      <p:ext uri="{BB962C8B-B14F-4D97-AF65-F5344CB8AC3E}">
        <p14:creationId xmlns:p14="http://schemas.microsoft.com/office/powerpoint/2010/main" val="299722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此知网</a:t>
            </a:r>
            <a:r>
              <a:rPr lang="en-US" altLang="zh-CN" dirty="0"/>
              <a:t>(</a:t>
            </a:r>
            <a:r>
              <a:rPr lang="en-US" altLang="zh-CN" dirty="0" err="1"/>
              <a:t>HowNet</a:t>
            </a:r>
            <a:r>
              <a:rPr lang="en-US" altLang="zh-CN" dirty="0"/>
              <a:t>)</a:t>
            </a:r>
            <a:r>
              <a:rPr lang="zh-CN" altLang="en-US" dirty="0"/>
              <a:t>非彼知网（</a:t>
            </a:r>
            <a:r>
              <a:rPr lang="en-US" altLang="zh-CN" dirty="0"/>
              <a:t> CNKI </a:t>
            </a:r>
            <a:r>
              <a:rPr lang="zh-CN" altLang="en-US" dirty="0"/>
              <a:t>）</a:t>
            </a:r>
            <a:endParaRPr lang="en-US" altLang="zh-CN" dirty="0"/>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r>
              <a:rPr lang="en-US" altLang="zh-CN" dirty="0"/>
              <a:t>,</a:t>
            </a:r>
            <a:r>
              <a:rPr lang="zh-CN" altLang="en-US" dirty="0"/>
              <a:t>以揭示概念与概念之间以及概念所具有的属性之间的关系为基本内容的常识知识库。</a:t>
            </a:r>
          </a:p>
          <a:p>
            <a:endParaRPr lang="zh-CN" altLang="en-US" dirty="0"/>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9636866" y="2231377"/>
            <a:ext cx="1789889" cy="1789889"/>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9636866" y="4367218"/>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1078808" y="2560894"/>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Tree>
    <p:extLst>
      <p:ext uri="{BB962C8B-B14F-4D97-AF65-F5344CB8AC3E}">
        <p14:creationId xmlns:p14="http://schemas.microsoft.com/office/powerpoint/2010/main" val="101879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43297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 </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 </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 </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 </a:t>
            </a:r>
            <a:r>
              <a:rPr lang="pl-PL" altLang="zh-CN" b="1" dirty="0"/>
              <a:t>http://www.sinica.edu.tw/SinicaCorpus/</a:t>
            </a:r>
            <a:endParaRPr lang="pl-PL" altLang="zh-CN" dirty="0"/>
          </a:p>
          <a:p>
            <a:r>
              <a:rPr lang="zh-CN" altLang="pl-PL" b="1" dirty="0"/>
              <a:t>古汉语语料库： </a:t>
            </a:r>
            <a:r>
              <a:rPr lang="pl-PL" altLang="zh-CN" b="1" dirty="0"/>
              <a:t>http://www.sinica.edu.tw/ftms-bin/ftmsw</a:t>
            </a:r>
            <a:endParaRPr lang="pl-PL" altLang="zh-CN" dirty="0"/>
          </a:p>
          <a:p>
            <a:r>
              <a:rPr lang="zh-CN" altLang="pl-PL" b="1" dirty="0"/>
              <a:t>近代汉语标记语料库： </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61104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 </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en-US" altLang="zh-CN" b="1" dirty="0"/>
              <a:t> </a:t>
            </a:r>
            <a:r>
              <a:rPr lang="pl-PL" altLang="zh-CN" b="1" dirty="0"/>
              <a:t>http://cls.admin.yzu.edu.tw/300/</a:t>
            </a:r>
            <a:endParaRPr lang="pl-PL" altLang="zh-CN" dirty="0"/>
          </a:p>
          <a:p>
            <a:r>
              <a:rPr lang="zh-CN" altLang="pl-PL" b="1" dirty="0"/>
              <a:t>汉籍电子文献： </a:t>
            </a:r>
            <a:r>
              <a:rPr lang="pl-PL" altLang="zh-CN" b="1" dirty="0"/>
              <a:t>http://www.sinica.edu.tw/~tdbproj/handy1/</a:t>
            </a:r>
            <a:endParaRPr lang="pl-PL" altLang="zh-CN" dirty="0"/>
          </a:p>
          <a:p>
            <a:r>
              <a:rPr lang="zh-CN" altLang="pl-PL" b="1" dirty="0"/>
              <a:t>红楼梦网络教学研究数据中心： </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 </a:t>
            </a:r>
            <a:r>
              <a:rPr lang="pl-PL" altLang="zh-CN" b="1" dirty="0"/>
              <a:t>http://ir.hit.edu.cn/demo/ltp/Sharing_Plan.htm</a:t>
            </a:r>
            <a:endParaRPr lang="pl-PL" altLang="zh-CN" dirty="0"/>
          </a:p>
          <a:p>
            <a:r>
              <a:rPr lang="zh-CN" altLang="pl-PL" b="1" dirty="0"/>
              <a:t>香港教育学院语言资讯科学中心及其语料库实验室： </a:t>
            </a:r>
            <a:r>
              <a:rPr lang="pl-PL" altLang="zh-CN" b="1" dirty="0"/>
              <a:t>http://www.livac.org/index.php?lang=sc</a:t>
            </a:r>
            <a:endParaRPr lang="pl-PL" altLang="zh-CN" dirty="0"/>
          </a:p>
          <a:p>
            <a:r>
              <a:rPr lang="zh-CN" altLang="pl-PL" b="1" dirty="0"/>
              <a:t>中文语言资源联盟： </a:t>
            </a:r>
            <a:r>
              <a:rPr lang="pl-PL" altLang="zh-CN" b="1" dirty="0"/>
              <a:t>http://www.chineseldc.org/</a:t>
            </a:r>
            <a:endParaRPr lang="pl-PL" altLang="zh-CN" dirty="0"/>
          </a:p>
          <a:p>
            <a:r>
              <a:rPr lang="zh-CN" altLang="pl-PL" b="1" dirty="0"/>
              <a:t>杨百翰大学语料库： </a:t>
            </a:r>
            <a:r>
              <a:rPr lang="pl-PL" altLang="zh-CN" b="1" dirty="0"/>
              <a:t>http://view.byu.edu/</a:t>
            </a:r>
            <a:endParaRPr lang="pl-PL" altLang="zh-CN" dirty="0"/>
          </a:p>
        </p:txBody>
      </p:sp>
    </p:spTree>
    <p:extLst>
      <p:ext uri="{BB962C8B-B14F-4D97-AF65-F5344CB8AC3E}">
        <p14:creationId xmlns:p14="http://schemas.microsoft.com/office/powerpoint/2010/main" val="401469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918580652"/>
              </p:ext>
            </p:extLst>
          </p:nvPr>
        </p:nvGraphicFramePr>
        <p:xfrm>
          <a:off x="453342" y="2505456"/>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758141" y="2035278"/>
            <a:ext cx="3536735" cy="1039422"/>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49126" y="307382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593103" y="5206247"/>
            <a:ext cx="800555" cy="248059"/>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518550" y="5454306"/>
            <a:ext cx="2159566" cy="369332"/>
          </a:xfrm>
          <a:prstGeom prst="rect">
            <a:avLst/>
          </a:prstGeom>
        </p:spPr>
        <p:txBody>
          <a:bodyPr wrap="none">
            <a:spAutoFit/>
          </a:bodyPr>
          <a:lstStyle/>
          <a:p>
            <a:r>
              <a:rPr lang="en-US" altLang="zh-CN" dirty="0">
                <a:hlinkClick r:id="rId5">
                  <a:extLst>
                    <a:ext uri="{A12FA001-AC4F-418D-AE19-62706E023703}">
                      <ahyp:hlinkClr xmlns:ahyp="http://schemas.microsoft.com/office/drawing/2018/hyperlinkcolor" val="tx"/>
                    </a:ext>
                  </a:extLst>
                </a:hlinkClick>
              </a:rPr>
              <a:t>http://icame.uib.no/</a:t>
            </a:r>
            <a:endParaRPr lang="zh-CN" altLang="en-US"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593103" y="5867033"/>
            <a:ext cx="460443" cy="460443"/>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518550" y="6269043"/>
            <a:ext cx="4775666" cy="369332"/>
          </a:xfrm>
          <a:prstGeom prst="rect">
            <a:avLst/>
          </a:prstGeom>
        </p:spPr>
        <p:txBody>
          <a:bodyPr wrap="none">
            <a:spAutoFit/>
          </a:bodyPr>
          <a:lstStyle/>
          <a:p>
            <a:r>
              <a:rPr lang="en-US" altLang="zh-CN" dirty="0">
                <a:hlinkClick r:id="rId7">
                  <a:extLst>
                    <a:ext uri="{A12FA001-AC4F-418D-AE19-62706E023703}">
                      <ahyp:hlinkClr xmlns:ahyp="http://schemas.microsoft.com/office/drawing/2018/hyperlinkcolor" val="tx"/>
                    </a:ext>
                  </a:extLst>
                </a:hlinkClick>
              </a:rPr>
              <a:t>https://ota.bodleian.ox.ac.uk/repository/xmlui/</a:t>
            </a:r>
            <a:endParaRPr lang="zh-CN" altLang="en-US" dirty="0"/>
          </a:p>
        </p:txBody>
      </p:sp>
      <p:sp>
        <p:nvSpPr>
          <p:cNvPr id="13" name="文本框 12">
            <a:extLst>
              <a:ext uri="{FF2B5EF4-FFF2-40B4-BE49-F238E27FC236}">
                <a16:creationId xmlns:a16="http://schemas.microsoft.com/office/drawing/2014/main" id="{797AD3F8-19A3-419D-B4A0-2F2789FECCB2}"/>
              </a:ext>
            </a:extLst>
          </p:cNvPr>
          <p:cNvSpPr txBox="1"/>
          <p:nvPr/>
        </p:nvSpPr>
        <p:spPr>
          <a:xfrm>
            <a:off x="649126" y="3543773"/>
            <a:ext cx="6913123" cy="1200329"/>
          </a:xfrm>
          <a:prstGeom prst="rect">
            <a:avLst/>
          </a:prstGeom>
          <a:noFill/>
        </p:spPr>
        <p:txBody>
          <a:bodyPr wrap="square">
            <a:spAutoFit/>
          </a:bodyPr>
          <a:lstStyle/>
          <a:p>
            <a:r>
              <a:rPr lang="en-US" altLang="zh-CN" dirty="0"/>
              <a:t>LDC</a:t>
            </a:r>
            <a:r>
              <a:rPr lang="zh-CN" altLang="en-US" dirty="0"/>
              <a:t>，全名</a:t>
            </a:r>
            <a:r>
              <a:rPr lang="en-US" altLang="zh-CN" dirty="0"/>
              <a:t>Linguistic Data Consortium</a:t>
            </a:r>
            <a:r>
              <a:rPr lang="zh-CN" altLang="en-US" dirty="0"/>
              <a:t>，语言数据联盟</a:t>
            </a:r>
            <a:endParaRPr lang="en-US" altLang="zh-CN" dirty="0"/>
          </a:p>
          <a:p>
            <a:pPr marL="285750" indent="-285750">
              <a:buFont typeface="Arial" panose="020B0604020202020204" pitchFamily="34" charset="0"/>
              <a:buChar char="•"/>
            </a:pPr>
            <a:r>
              <a:rPr lang="zh-CN" altLang="en-US" dirty="0"/>
              <a:t>由大学、图书馆、企业、政府、研究机构共同合办的联合企业，</a:t>
            </a:r>
            <a:endParaRPr lang="en-US" altLang="zh-CN" dirty="0"/>
          </a:p>
          <a:p>
            <a:pPr marL="285750" indent="-285750">
              <a:buFont typeface="Arial" panose="020B0604020202020204" pitchFamily="34" charset="0"/>
              <a:buChar char="•"/>
            </a:pPr>
            <a:r>
              <a:rPr lang="zh-CN" altLang="en-US" dirty="0"/>
              <a:t>成立于</a:t>
            </a:r>
            <a:r>
              <a:rPr lang="en-US" altLang="zh-CN" dirty="0"/>
              <a:t>1992</a:t>
            </a:r>
            <a:r>
              <a:rPr lang="zh-CN" altLang="en-US" dirty="0"/>
              <a:t>年，</a:t>
            </a:r>
            <a:endParaRPr lang="en-US" altLang="zh-CN" dirty="0"/>
          </a:p>
          <a:p>
            <a:pPr marL="285750" indent="-285750">
              <a:buFont typeface="Arial" panose="020B0604020202020204" pitchFamily="34" charset="0"/>
              <a:buChar char="•"/>
            </a:pPr>
            <a:r>
              <a:rPr lang="zh-CN" altLang="en-US" dirty="0"/>
              <a:t>目前由宾夕法尼亚大学负责主要运营。</a:t>
            </a:r>
          </a:p>
        </p:txBody>
      </p:sp>
      <p:pic>
        <p:nvPicPr>
          <p:cNvPr id="5" name="图片 4">
            <a:extLst>
              <a:ext uri="{FF2B5EF4-FFF2-40B4-BE49-F238E27FC236}">
                <a16:creationId xmlns:a16="http://schemas.microsoft.com/office/drawing/2014/main" id="{0DD9FBCB-D1B9-4145-93AE-C8989E80C02B}"/>
              </a:ext>
            </a:extLst>
          </p:cNvPr>
          <p:cNvPicPr>
            <a:picLocks noChangeAspect="1"/>
          </p:cNvPicPr>
          <p:nvPr/>
        </p:nvPicPr>
        <p:blipFill>
          <a:blip r:embed="rId8"/>
          <a:stretch>
            <a:fillRect/>
          </a:stretch>
        </p:blipFill>
        <p:spPr>
          <a:xfrm>
            <a:off x="7782199" y="2186795"/>
            <a:ext cx="3760675" cy="1626402"/>
          </a:xfrm>
          <a:prstGeom prst="rect">
            <a:avLst/>
          </a:prstGeom>
        </p:spPr>
      </p:pic>
      <p:pic>
        <p:nvPicPr>
          <p:cNvPr id="14" name="图片 13">
            <a:extLst>
              <a:ext uri="{FF2B5EF4-FFF2-40B4-BE49-F238E27FC236}">
                <a16:creationId xmlns:a16="http://schemas.microsoft.com/office/drawing/2014/main" id="{99C775C9-97B7-4B0C-BE59-AF360272E235}"/>
              </a:ext>
            </a:extLst>
          </p:cNvPr>
          <p:cNvPicPr>
            <a:picLocks noChangeAspect="1"/>
          </p:cNvPicPr>
          <p:nvPr/>
        </p:nvPicPr>
        <p:blipFill>
          <a:blip r:embed="rId9"/>
          <a:stretch>
            <a:fillRect/>
          </a:stretch>
        </p:blipFill>
        <p:spPr>
          <a:xfrm>
            <a:off x="7786318" y="4184598"/>
            <a:ext cx="3756556" cy="741425"/>
          </a:xfrm>
          <a:prstGeom prst="rect">
            <a:avLst/>
          </a:prstGeom>
        </p:spPr>
      </p:pic>
      <p:pic>
        <p:nvPicPr>
          <p:cNvPr id="16" name="图片 15">
            <a:extLst>
              <a:ext uri="{FF2B5EF4-FFF2-40B4-BE49-F238E27FC236}">
                <a16:creationId xmlns:a16="http://schemas.microsoft.com/office/drawing/2014/main" id="{85CC2F40-72E6-427A-866F-0F15DABFFF30}"/>
              </a:ext>
            </a:extLst>
          </p:cNvPr>
          <p:cNvPicPr>
            <a:picLocks noChangeAspect="1"/>
          </p:cNvPicPr>
          <p:nvPr/>
        </p:nvPicPr>
        <p:blipFill>
          <a:blip r:embed="rId10"/>
          <a:stretch>
            <a:fillRect/>
          </a:stretch>
        </p:blipFill>
        <p:spPr>
          <a:xfrm>
            <a:off x="5583666" y="5297423"/>
            <a:ext cx="5959208" cy="1200329"/>
          </a:xfrm>
          <a:prstGeom prst="rect">
            <a:avLst/>
          </a:prstGeom>
        </p:spPr>
      </p:pic>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FD6EC-4CFD-4A6D-B166-C54C60353558}"/>
              </a:ext>
            </a:extLst>
          </p:cNvPr>
          <p:cNvSpPr>
            <a:spLocks noGrp="1"/>
          </p:cNvSpPr>
          <p:nvPr>
            <p:ph type="title"/>
          </p:nvPr>
        </p:nvSpPr>
        <p:spPr/>
        <p:txBody>
          <a:bodyPr/>
          <a:lstStyle/>
          <a:p>
            <a:r>
              <a:rPr lang="zh-CN" altLang="en-US" dirty="0"/>
              <a:t>国内语料库</a:t>
            </a:r>
          </a:p>
        </p:txBody>
      </p:sp>
      <p:sp>
        <p:nvSpPr>
          <p:cNvPr id="3" name="内容占位符 2">
            <a:extLst>
              <a:ext uri="{FF2B5EF4-FFF2-40B4-BE49-F238E27FC236}">
                <a16:creationId xmlns:a16="http://schemas.microsoft.com/office/drawing/2014/main" id="{BC6CF59F-9B80-40AD-BB1B-C10C76E7A271}"/>
              </a:ext>
            </a:extLst>
          </p:cNvPr>
          <p:cNvSpPr>
            <a:spLocks noGrp="1"/>
          </p:cNvSpPr>
          <p:nvPr>
            <p:ph idx="1"/>
          </p:nvPr>
        </p:nvSpPr>
        <p:spPr/>
        <p:txBody>
          <a:bodyPr>
            <a:normAutofit/>
          </a:bodyPr>
          <a:lstStyle/>
          <a:p>
            <a:pPr marL="0" indent="0">
              <a:buNone/>
            </a:pPr>
            <a:r>
              <a:rPr lang="zh-CN" altLang="en-US" dirty="0"/>
              <a:t>教育部语言文字应用研究所计算语言学研究室</a:t>
            </a:r>
            <a:endParaRPr lang="en-US" altLang="zh-CN" dirty="0"/>
          </a:p>
          <a:p>
            <a:pPr marL="0" indent="0">
              <a:buNone/>
            </a:pPr>
            <a:r>
              <a:rPr lang="en-US" altLang="zh-CN" sz="1600" dirty="0">
                <a:hlinkClick r:id="rId2">
                  <a:extLst>
                    <a:ext uri="{A12FA001-AC4F-418D-AE19-62706E023703}">
                      <ahyp:hlinkClr xmlns:ahyp="http://schemas.microsoft.com/office/drawing/2018/hyperlinkcolor" val="tx"/>
                    </a:ext>
                  </a:extLst>
                </a:hlinkClick>
              </a:rPr>
              <a:t>http://corpus.zhonghuayuwen.org/index.aspx</a:t>
            </a:r>
            <a:endParaRPr lang="en-US" altLang="zh-CN" sz="1600" dirty="0"/>
          </a:p>
          <a:p>
            <a:pPr marL="0" indent="0">
              <a:buNone/>
            </a:pPr>
            <a:endParaRPr lang="en-US" altLang="zh-CN" dirty="0"/>
          </a:p>
          <a:p>
            <a:pPr marL="0" indent="0">
              <a:buNone/>
            </a:pPr>
            <a:r>
              <a:rPr lang="zh-CN" altLang="en-US" dirty="0"/>
              <a:t>北京大学计算语言学研究所</a:t>
            </a:r>
            <a:endParaRPr lang="en-US" altLang="zh-CN" dirty="0"/>
          </a:p>
          <a:p>
            <a:pPr marL="0" indent="0">
              <a:buNone/>
            </a:pPr>
            <a:r>
              <a:rPr lang="en-US" altLang="zh-CN" sz="1600" dirty="0">
                <a:hlinkClick r:id="rId3">
                  <a:extLst>
                    <a:ext uri="{A12FA001-AC4F-418D-AE19-62706E023703}">
                      <ahyp:hlinkClr xmlns:ahyp="http://schemas.microsoft.com/office/drawing/2018/hyperlinkcolor" val="tx"/>
                    </a:ext>
                  </a:extLst>
                </a:hlinkClick>
              </a:rPr>
              <a:t>https://klcl.pku.edu.cn/zygx/zyxz/index.htm</a:t>
            </a:r>
            <a:endParaRPr lang="en-US" altLang="zh-CN" sz="1600" dirty="0"/>
          </a:p>
          <a:p>
            <a:pPr marL="0" indent="0">
              <a:buNone/>
            </a:pPr>
            <a:endParaRPr lang="en-US" altLang="zh-CN" dirty="0"/>
          </a:p>
          <a:p>
            <a:pPr marL="0" indent="0">
              <a:buNone/>
            </a:pPr>
            <a:r>
              <a:rPr lang="zh-CN" altLang="en-US" dirty="0"/>
              <a:t>哈工大信息检索研究中心</a:t>
            </a:r>
            <a:endParaRPr lang="en-US" altLang="zh-CN" dirty="0"/>
          </a:p>
          <a:p>
            <a:pPr marL="0" indent="0">
              <a:buNone/>
            </a:pPr>
            <a:r>
              <a:rPr lang="en-US" altLang="zh-CN" sz="1600" dirty="0">
                <a:hlinkClick r:id="rId4">
                  <a:extLst>
                    <a:ext uri="{A12FA001-AC4F-418D-AE19-62706E023703}">
                      <ahyp:hlinkClr xmlns:ahyp="http://schemas.microsoft.com/office/drawing/2018/hyperlinkcolor" val="tx"/>
                    </a:ext>
                  </a:extLst>
                </a:hlinkClick>
              </a:rPr>
              <a:t>http://ir.hit.edu.cn/demo/ltp/Sharing_Plan.htm</a:t>
            </a:r>
            <a:endParaRPr lang="zh-CN" altLang="en-US" sz="1600" dirty="0"/>
          </a:p>
        </p:txBody>
      </p:sp>
    </p:spTree>
    <p:extLst>
      <p:ext uri="{BB962C8B-B14F-4D97-AF65-F5344CB8AC3E}">
        <p14:creationId xmlns:p14="http://schemas.microsoft.com/office/powerpoint/2010/main" val="33772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DFCAD-E0D3-4354-8D73-12EAEC206A03}"/>
              </a:ext>
            </a:extLst>
          </p:cNvPr>
          <p:cNvSpPr>
            <a:spLocks noGrp="1"/>
          </p:cNvSpPr>
          <p:nvPr>
            <p:ph type="title"/>
          </p:nvPr>
        </p:nvSpPr>
        <p:spPr/>
        <p:txBody>
          <a:bodyPr/>
          <a:lstStyle/>
          <a:p>
            <a:r>
              <a:rPr lang="zh-CN" altLang="en-US" dirty="0"/>
              <a:t>现代汉语语料库检索 </a:t>
            </a:r>
          </a:p>
        </p:txBody>
      </p:sp>
      <p:sp>
        <p:nvSpPr>
          <p:cNvPr id="3" name="内容占位符 2">
            <a:extLst>
              <a:ext uri="{FF2B5EF4-FFF2-40B4-BE49-F238E27FC236}">
                <a16:creationId xmlns:a16="http://schemas.microsoft.com/office/drawing/2014/main" id="{F6890513-E992-43BD-8F3D-9CA78F4CE97F}"/>
              </a:ext>
            </a:extLst>
          </p:cNvPr>
          <p:cNvSpPr>
            <a:spLocks noGrp="1"/>
          </p:cNvSpPr>
          <p:nvPr>
            <p:ph idx="1"/>
          </p:nvPr>
        </p:nvSpPr>
        <p:spPr>
          <a:xfrm>
            <a:off x="680320" y="1526235"/>
            <a:ext cx="9455901" cy="307931"/>
          </a:xfrm>
        </p:spPr>
        <p:txBody>
          <a:bodyPr>
            <a:normAutofit fontScale="77500" lnSpcReduction="20000"/>
          </a:bodyPr>
          <a:lstStyle/>
          <a:p>
            <a:pPr marL="0" indent="0">
              <a:buNone/>
            </a:pPr>
            <a:r>
              <a:rPr lang="en-US" altLang="zh-CN" dirty="0">
                <a:hlinkClick r:id="rId2">
                  <a:extLst>
                    <a:ext uri="{A12FA001-AC4F-418D-AE19-62706E023703}">
                      <ahyp:hlinkClr xmlns:ahyp="http://schemas.microsoft.com/office/drawing/2018/hyperlinkcolor" val="tx"/>
                    </a:ext>
                  </a:extLst>
                </a:hlinkClick>
              </a:rPr>
              <a:t>http://corpus.zhonghuayuwen.org/CnCindex.aspx</a:t>
            </a:r>
            <a:endParaRPr lang="zh-CN" altLang="en-US" dirty="0"/>
          </a:p>
        </p:txBody>
      </p:sp>
      <p:pic>
        <p:nvPicPr>
          <p:cNvPr id="5" name="图片 4">
            <a:extLst>
              <a:ext uri="{FF2B5EF4-FFF2-40B4-BE49-F238E27FC236}">
                <a16:creationId xmlns:a16="http://schemas.microsoft.com/office/drawing/2014/main" id="{BA305D0D-356D-4286-91A3-D27A4A4471D4}"/>
              </a:ext>
            </a:extLst>
          </p:cNvPr>
          <p:cNvPicPr>
            <a:picLocks noChangeAspect="1"/>
          </p:cNvPicPr>
          <p:nvPr/>
        </p:nvPicPr>
        <p:blipFill>
          <a:blip r:embed="rId3"/>
          <a:stretch>
            <a:fillRect/>
          </a:stretch>
        </p:blipFill>
        <p:spPr>
          <a:xfrm>
            <a:off x="271394" y="1834166"/>
            <a:ext cx="11415749" cy="5014395"/>
          </a:xfrm>
          <a:prstGeom prst="rect">
            <a:avLst/>
          </a:prstGeom>
        </p:spPr>
      </p:pic>
    </p:spTree>
    <p:extLst>
      <p:ext uri="{BB962C8B-B14F-4D97-AF65-F5344CB8AC3E}">
        <p14:creationId xmlns:p14="http://schemas.microsoft.com/office/powerpoint/2010/main" val="42619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2739211"/>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b="1" dirty="0">
                <a:solidFill>
                  <a:schemeClr val="bg1"/>
                </a:solidFill>
                <a:highlight>
                  <a:srgbClr val="FFFF00"/>
                </a:highlight>
              </a:rPr>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b="1" dirty="0">
                <a:solidFill>
                  <a:schemeClr val="bg1"/>
                </a:solidFill>
                <a:highlight>
                  <a:srgbClr val="FFFF00"/>
                </a:highlight>
              </a:rPr>
              <a:t>ICTCLAS</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a:p>
            <a:pPr marL="285750" indent="-285750">
              <a:buFont typeface="Arial" panose="020B0604020202020204" pitchFamily="34" charset="0"/>
              <a:buChar char="•"/>
            </a:pPr>
            <a:r>
              <a:rPr lang="zh-CN" altLang="en-US" dirty="0"/>
              <a:t>复旦大学 </a:t>
            </a:r>
            <a:r>
              <a:rPr lang="en-US" altLang="zh-CN" dirty="0" err="1"/>
              <a:t>FudanNLP</a:t>
            </a:r>
            <a:endParaRPr lang="en-US" altLang="zh-CN" dirty="0"/>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1908215"/>
          </a:xfrm>
          <a:prstGeom prst="rect">
            <a:avLst/>
          </a:prstGeom>
        </p:spPr>
        <p:txBody>
          <a:bodyPr wrap="square">
            <a:spAutoFit/>
          </a:bodyPr>
          <a:lstStyle/>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115880" y="4687514"/>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117594" y="2260964"/>
            <a:ext cx="4213601" cy="2103514"/>
          </a:xfrm>
          <a:prstGeom prst="rect">
            <a:avLst/>
          </a:prstGeom>
        </p:spPr>
      </p:pic>
      <p:sp>
        <p:nvSpPr>
          <p:cNvPr id="3" name="文本框 2">
            <a:extLst>
              <a:ext uri="{FF2B5EF4-FFF2-40B4-BE49-F238E27FC236}">
                <a16:creationId xmlns:a16="http://schemas.microsoft.com/office/drawing/2014/main" id="{C153761D-C7B6-4E8A-8FE2-70BA990E99FF}"/>
              </a:ext>
            </a:extLst>
          </p:cNvPr>
          <p:cNvSpPr txBox="1"/>
          <p:nvPr/>
        </p:nvSpPr>
        <p:spPr>
          <a:xfrm>
            <a:off x="850880" y="5830110"/>
            <a:ext cx="3416320" cy="369332"/>
          </a:xfrm>
          <a:prstGeom prst="rect">
            <a:avLst/>
          </a:prstGeom>
          <a:noFill/>
        </p:spPr>
        <p:txBody>
          <a:bodyPr wrap="none" rtlCol="0">
            <a:spAutoFit/>
          </a:bodyPr>
          <a:lstStyle/>
          <a:p>
            <a:r>
              <a:rPr lang="zh-CN" altLang="en-US" dirty="0"/>
              <a:t>使用工具为免费文本资源加标记</a:t>
            </a:r>
          </a:p>
        </p:txBody>
      </p:sp>
    </p:spTree>
    <p:extLst>
      <p:ext uri="{BB962C8B-B14F-4D97-AF65-F5344CB8AC3E}">
        <p14:creationId xmlns:p14="http://schemas.microsoft.com/office/powerpoint/2010/main" val="101991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49473" y="3711684"/>
            <a:ext cx="8468985" cy="2937837"/>
          </a:xfrm>
        </p:spPr>
        <p:txBody>
          <a:bodyPr>
            <a:normAutofit/>
          </a:bodyPr>
          <a:lstStyle/>
          <a:p>
            <a:r>
              <a:rPr lang="zh-CN" altLang="en-US" sz="2000" dirty="0"/>
              <a:t>当代语言学与计算机科学交叉</a:t>
            </a:r>
            <a:endParaRPr lang="en-US" altLang="zh-CN" sz="2000" dirty="0"/>
          </a:p>
          <a:p>
            <a:endParaRPr lang="zh-CN" altLang="en-US" sz="2000" dirty="0"/>
          </a:p>
          <a:p>
            <a:r>
              <a:rPr lang="zh-CN" altLang="en-US" sz="2000" dirty="0"/>
              <a:t>用计算机对巨量的语料库进行高速检索、统计和展示</a:t>
            </a:r>
            <a:endParaRPr lang="en-US" altLang="zh-CN" sz="2000" dirty="0"/>
          </a:p>
          <a:p>
            <a:endParaRPr lang="en-US" altLang="zh-CN" sz="2000" dirty="0"/>
          </a:p>
          <a:p>
            <a:r>
              <a:rPr lang="zh-CN" altLang="en-US" sz="2000" dirty="0"/>
              <a:t>揭示真实语言使用的倾向性规律及其所传递的意义、功能乃至思想意识</a:t>
            </a:r>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393956" y="1034956"/>
            <a:ext cx="3696690" cy="5353455"/>
          </a:xfrm>
          <a:prstGeom prst="rect">
            <a:avLst/>
          </a:prstGeom>
        </p:spPr>
      </p:pic>
      <p:sp>
        <p:nvSpPr>
          <p:cNvPr id="5" name="文本框 4">
            <a:extLst>
              <a:ext uri="{FF2B5EF4-FFF2-40B4-BE49-F238E27FC236}">
                <a16:creationId xmlns:a16="http://schemas.microsoft.com/office/drawing/2014/main" id="{013D7EE0-ABB2-4DFE-9375-BE36CDE6368B}"/>
              </a:ext>
            </a:extLst>
          </p:cNvPr>
          <p:cNvSpPr txBox="1"/>
          <p:nvPr/>
        </p:nvSpPr>
        <p:spPr>
          <a:xfrm>
            <a:off x="201602" y="2511315"/>
            <a:ext cx="6288901" cy="523220"/>
          </a:xfrm>
          <a:prstGeom prst="rect">
            <a:avLst/>
          </a:prstGeom>
          <a:noFill/>
        </p:spPr>
        <p:txBody>
          <a:bodyPr wrap="none" rtlCol="0">
            <a:spAutoFit/>
          </a:bodyPr>
          <a:lstStyle/>
          <a:p>
            <a:r>
              <a:rPr lang="zh-CN" altLang="en-US" sz="2800" dirty="0"/>
              <a:t>基于语料库进行语言学研究的一门学科</a:t>
            </a:r>
          </a:p>
        </p:txBody>
      </p:sp>
    </p:spTree>
    <p:extLst>
      <p:ext uri="{BB962C8B-B14F-4D97-AF65-F5344CB8AC3E}">
        <p14:creationId xmlns:p14="http://schemas.microsoft.com/office/powerpoint/2010/main" val="29575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按用途：通用语料库 专用语料库</a:t>
            </a:r>
            <a:endParaRPr lang="en-US" altLang="zh-CN" dirty="0"/>
          </a:p>
          <a:p>
            <a:endParaRPr lang="en-US" altLang="zh-CN" dirty="0"/>
          </a:p>
          <a:p>
            <a:r>
              <a:rPr lang="zh-CN" altLang="en-US" dirty="0"/>
              <a:t>按语种：单语语料库 多语语料库 双语</a:t>
            </a:r>
            <a:r>
              <a:rPr lang="en-US" altLang="zh-CN" dirty="0"/>
              <a:t>/</a:t>
            </a:r>
            <a:r>
              <a:rPr lang="zh-CN" altLang="en-US" dirty="0"/>
              <a:t>平行语料库</a:t>
            </a:r>
            <a:endParaRPr lang="en-US" altLang="zh-CN" dirty="0"/>
          </a:p>
          <a:p>
            <a:endParaRPr lang="en-US" altLang="zh-CN" dirty="0"/>
          </a:p>
          <a:p>
            <a:r>
              <a:rPr lang="zh-CN" altLang="en-US" dirty="0"/>
              <a:t>按时效性：共时语料库 历时语料库</a:t>
            </a:r>
            <a:endParaRPr lang="en-US" altLang="zh-CN" dirty="0"/>
          </a:p>
          <a:p>
            <a:endParaRPr lang="en-US" altLang="zh-CN" dirty="0"/>
          </a:p>
          <a:p>
            <a:r>
              <a:rPr lang="zh-CN" altLang="en-US" dirty="0"/>
              <a:t>按是否被标注：生语料库 熟语料库</a:t>
            </a:r>
            <a:endParaRPr lang="en-US" altLang="zh-CN" dirty="0"/>
          </a:p>
        </p:txBody>
      </p:sp>
    </p:spTree>
    <p:extLst>
      <p:ext uri="{BB962C8B-B14F-4D97-AF65-F5344CB8AC3E}">
        <p14:creationId xmlns:p14="http://schemas.microsoft.com/office/powerpoint/2010/main" val="1603435461"/>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508</TotalTime>
  <Words>1741</Words>
  <Application>Microsoft Office PowerPoint</Application>
  <PresentationFormat>宽屏</PresentationFormat>
  <Paragraphs>195</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等线 Light</vt:lpstr>
      <vt:lpstr>Microsoft YaHei</vt:lpstr>
      <vt:lpstr>Arial</vt:lpstr>
      <vt:lpstr>Franklin Gothic Book</vt:lpstr>
      <vt:lpstr>Helvetica</vt:lpstr>
      <vt:lpstr>柏林</vt:lpstr>
      <vt:lpstr>自然语言处理技术基础 Natural Language Processing，NLP</vt:lpstr>
      <vt:lpstr>第2章 语料库与词汇知识库</vt:lpstr>
      <vt:lpstr>2.1 语料库  Corpus（Corpora 复数）</vt:lpstr>
      <vt:lpstr>主要语料库</vt:lpstr>
      <vt:lpstr>国内语料库</vt:lpstr>
      <vt:lpstr>现代汉语语料库检索 </vt:lpstr>
      <vt:lpstr>自然语言处理工具包</vt:lpstr>
      <vt:lpstr>语料库语言学 ( Corpus Linguistics )</vt:lpstr>
      <vt:lpstr>2.1.2 语料库类型</vt:lpstr>
      <vt:lpstr>2.1.3 典型语料库介绍</vt:lpstr>
      <vt:lpstr>icwb2-data 中文分词数据集</vt:lpstr>
      <vt:lpstr>SIGHAN -汉字特别兴趣小组</vt:lpstr>
      <vt:lpstr>2.1.4 语料处理的基本问题</vt:lpstr>
      <vt:lpstr>2.2 词汇知识库</vt:lpstr>
      <vt:lpstr>教参《统计自然语言处理》（第二版）宗成庆 </vt:lpstr>
      <vt:lpstr>语言知识库</vt:lpstr>
      <vt:lpstr>语言知识库可分为两种不同的类型</vt:lpstr>
      <vt:lpstr>2.2.1 WordNet</vt:lpstr>
      <vt:lpstr>2.2.2 知网 HowNet</vt:lpstr>
      <vt:lpstr>2.2.2 知网</vt:lpstr>
      <vt:lpstr>国外语料库  </vt:lpstr>
      <vt:lpstr>国内语料库 1  </vt:lpstr>
      <vt:lpstr>国内语料库 2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93</cp:revision>
  <dcterms:created xsi:type="dcterms:W3CDTF">2020-06-27T17:50:52Z</dcterms:created>
  <dcterms:modified xsi:type="dcterms:W3CDTF">2020-09-21T11:03:29Z</dcterms:modified>
</cp:coreProperties>
</file>