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65" r:id="rId4"/>
    <p:sldId id="258" r:id="rId5"/>
    <p:sldId id="267" r:id="rId6"/>
    <p:sldId id="266" r:id="rId7"/>
    <p:sldId id="268" r:id="rId8"/>
    <p:sldId id="269" r:id="rId9"/>
    <p:sldId id="260" r:id="rId10"/>
    <p:sldId id="270" r:id="rId11"/>
    <p:sldId id="272" r:id="rId12"/>
    <p:sldId id="264" r:id="rId13"/>
    <p:sldId id="273" r:id="rId14"/>
    <p:sldId id="274" r:id="rId15"/>
    <p:sldId id="271" r:id="rId16"/>
    <p:sldId id="275" r:id="rId17"/>
    <p:sldId id="276" r:id="rId18"/>
    <p:sldId id="277" r:id="rId19"/>
    <p:sldId id="288" r:id="rId20"/>
    <p:sldId id="291" r:id="rId21"/>
    <p:sldId id="282" r:id="rId22"/>
    <p:sldId id="284" r:id="rId23"/>
    <p:sldId id="292" r:id="rId24"/>
    <p:sldId id="281" r:id="rId25"/>
    <p:sldId id="295" r:id="rId26"/>
    <p:sldId id="280" r:id="rId27"/>
    <p:sldId id="296" r:id="rId28"/>
    <p:sldId id="278" r:id="rId29"/>
    <p:sldId id="297" r:id="rId30"/>
    <p:sldId id="299" r:id="rId31"/>
    <p:sldId id="279" r:id="rId32"/>
    <p:sldId id="300" r:id="rId33"/>
    <p:sldId id="294" r:id="rId34"/>
    <p:sldId id="261" r:id="rId35"/>
    <p:sldId id="262" r:id="rId36"/>
    <p:sldId id="293"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8858657"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dirty="0"/>
              <a:t>拉普拉斯  </a:t>
            </a:r>
            <a:r>
              <a:rPr lang="en-US" altLang="zh-CN" dirty="0"/>
              <a:t>(Pierre-Simon Laplace</a:t>
            </a:r>
            <a:r>
              <a:rPr lang="zh-CN" altLang="en-US" dirty="0"/>
              <a:t>，</a:t>
            </a:r>
            <a:r>
              <a:rPr lang="en-US" altLang="zh-CN" dirty="0"/>
              <a:t>1749</a:t>
            </a:r>
            <a:r>
              <a:rPr lang="zh-CN" altLang="en-US" dirty="0"/>
              <a:t>－</a:t>
            </a:r>
            <a:r>
              <a:rPr lang="en-US" altLang="zh-CN" dirty="0"/>
              <a:t>1827)</a:t>
            </a:r>
            <a:r>
              <a:rPr lang="zh-CN" altLang="en-US" dirty="0"/>
              <a:t> ：</a:t>
            </a:r>
            <a:endParaRPr lang="en-US" altLang="zh-CN" dirty="0"/>
          </a:p>
          <a:p>
            <a:pPr marL="0" indent="0">
              <a:buNone/>
            </a:pPr>
            <a:r>
              <a:rPr lang="zh-CN" altLang="en-US" sz="1800" dirty="0"/>
              <a:t>法国分析学家、概率论学家和物理学家，法国科学院院士。</a:t>
            </a:r>
            <a:endParaRPr lang="en-US" altLang="zh-CN" sz="1800" dirty="0"/>
          </a:p>
          <a:p>
            <a:pPr marL="0" indent="0">
              <a:buNone/>
            </a:pPr>
            <a:endParaRPr lang="en-US" altLang="zh-CN" dirty="0"/>
          </a:p>
          <a:p>
            <a:pPr marL="0" indent="0">
              <a:buNone/>
            </a:pPr>
            <a:r>
              <a:rPr lang="zh-CN" altLang="en-US" dirty="0"/>
              <a:t>拉普拉斯平滑（</a:t>
            </a:r>
            <a:r>
              <a:rPr lang="en-US" altLang="zh-CN" dirty="0"/>
              <a:t>Laplace Smoothing</a:t>
            </a:r>
            <a:r>
              <a:rPr lang="zh-CN" altLang="en-US" dirty="0"/>
              <a:t>）：</a:t>
            </a:r>
            <a:endParaRPr lang="en-US" altLang="zh-CN" dirty="0"/>
          </a:p>
          <a:p>
            <a:pPr marL="0" indent="0">
              <a:buNone/>
            </a:pPr>
            <a:r>
              <a:rPr lang="zh-CN" altLang="en-US" sz="1800" dirty="0"/>
              <a:t>又称 加</a:t>
            </a:r>
            <a:r>
              <a:rPr lang="en-US" altLang="zh-CN" sz="1800" dirty="0"/>
              <a:t>1</a:t>
            </a:r>
            <a:r>
              <a:rPr lang="zh-CN" altLang="en-US" sz="1800" dirty="0"/>
              <a:t>平滑。解决零概率问题。</a:t>
            </a:r>
            <a:endParaRPr lang="en-US" altLang="zh-CN" sz="1800" dirty="0"/>
          </a:p>
          <a:p>
            <a:pPr marL="0" indent="0">
              <a:buNone/>
            </a:pPr>
            <a:endParaRPr lang="en-US" altLang="zh-CN" dirty="0"/>
          </a:p>
          <a:p>
            <a:pPr marL="0" indent="0">
              <a:buNone/>
            </a:pPr>
            <a:r>
              <a:rPr lang="zh-CN" altLang="en-US" dirty="0"/>
              <a:t>零概率问题：</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4" name="图片 3">
            <a:extLst>
              <a:ext uri="{FF2B5EF4-FFF2-40B4-BE49-F238E27FC236}">
                <a16:creationId xmlns:a16="http://schemas.microsoft.com/office/drawing/2014/main" id="{1AF88ABD-42C1-4B7D-8A9B-F86D911E9811}"/>
              </a:ext>
            </a:extLst>
          </p:cNvPr>
          <p:cNvPicPr>
            <a:picLocks noChangeAspect="1"/>
          </p:cNvPicPr>
          <p:nvPr/>
        </p:nvPicPr>
        <p:blipFill>
          <a:blip r:embed="rId2"/>
          <a:stretch>
            <a:fillRect/>
          </a:stretch>
        </p:blipFill>
        <p:spPr>
          <a:xfrm>
            <a:off x="9124546" y="2336873"/>
            <a:ext cx="280156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7030470"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t>1.</a:t>
            </a:r>
            <a:r>
              <a:rPr lang="zh-CN" altLang="en-US" dirty="0"/>
              <a:t>每一种情况出现的次数加</a:t>
            </a:r>
            <a:r>
              <a:rPr lang="en-US" altLang="zh-CN" dirty="0"/>
              <a:t>1</a:t>
            </a:r>
            <a:endParaRPr lang="zh-CN" altLang="en-US" dirty="0"/>
          </a:p>
          <a:p>
            <a:pPr marL="0" indent="0">
              <a:buNone/>
            </a:pPr>
            <a:r>
              <a:rPr lang="en-US" altLang="zh-CN" dirty="0"/>
              <a:t>2.</a:t>
            </a:r>
            <a:r>
              <a:rPr lang="zh-CN" altLang="en-US" dirty="0"/>
              <a:t>规定任何一个</a:t>
            </a:r>
            <a:r>
              <a:rPr lang="en-US" altLang="zh-CN" dirty="0"/>
              <a:t>n-gram</a:t>
            </a:r>
            <a:r>
              <a:rPr lang="zh-CN" altLang="en-US" dirty="0"/>
              <a:t>在训练语料至少出现一次</a:t>
            </a:r>
            <a:endParaRPr lang="en-US" altLang="zh-CN" dirty="0"/>
          </a:p>
          <a:p>
            <a:pPr marL="0" indent="0">
              <a:buNone/>
            </a:pPr>
            <a:r>
              <a:rPr lang="en-US" altLang="zh-CN" dirty="0"/>
              <a:t>3.</a:t>
            </a:r>
            <a:r>
              <a:rPr lang="zh-CN" altLang="en-US" dirty="0"/>
              <a:t>没有出现过的</a:t>
            </a:r>
            <a:r>
              <a:rPr lang="en-US" altLang="zh-CN" dirty="0"/>
              <a:t>n-gram</a:t>
            </a:r>
            <a:r>
              <a:rPr lang="zh-CN" altLang="en-US" dirty="0"/>
              <a:t>的概率不再是</a:t>
            </a:r>
            <a:r>
              <a:rPr lang="en-US" altLang="zh-CN" dirty="0"/>
              <a:t>0</a:t>
            </a:r>
            <a:endParaRPr lang="zh-CN" altLang="en-US" dirty="0"/>
          </a:p>
          <a:p>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753A01-75CD-4165-A283-48FA48D3B375}"/>
                  </a:ext>
                </a:extLst>
              </p:cNvPr>
              <p:cNvSpPr txBox="1"/>
              <p:nvPr/>
            </p:nvSpPr>
            <p:spPr>
              <a:xfrm>
                <a:off x="680321" y="4906823"/>
                <a:ext cx="7030470"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xmlns="">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1" y="4906823"/>
                <a:ext cx="7030470"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pic>
        <p:nvPicPr>
          <p:cNvPr id="7" name="图片 6">
            <a:extLst>
              <a:ext uri="{FF2B5EF4-FFF2-40B4-BE49-F238E27FC236}">
                <a16:creationId xmlns:a16="http://schemas.microsoft.com/office/drawing/2014/main" id="{45365238-BC93-476A-98B0-086BA07D9FF0}"/>
              </a:ext>
            </a:extLst>
          </p:cNvPr>
          <p:cNvPicPr>
            <a:picLocks noChangeAspect="1"/>
          </p:cNvPicPr>
          <p:nvPr/>
        </p:nvPicPr>
        <p:blipFill>
          <a:blip r:embed="rId3"/>
          <a:stretch>
            <a:fillRect/>
          </a:stretch>
        </p:blipFill>
        <p:spPr>
          <a:xfrm>
            <a:off x="8098275" y="2336871"/>
            <a:ext cx="3533869" cy="3533869"/>
          </a:xfrm>
          <a:prstGeom prst="rect">
            <a:avLst/>
          </a:prstGeom>
        </p:spPr>
      </p:pic>
    </p:spTree>
    <p:extLst>
      <p:ext uri="{BB962C8B-B14F-4D97-AF65-F5344CB8AC3E}">
        <p14:creationId xmlns:p14="http://schemas.microsoft.com/office/powerpoint/2010/main" val="39175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375105967"/>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375105967"/>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7C19B9C-4437-49C8-AFC3-DF475CFEE3E1}"/>
                  </a:ext>
                </a:extLst>
              </p:cNvPr>
              <p:cNvSpPr/>
              <p:nvPr/>
            </p:nvSpPr>
            <p:spPr>
              <a:xfrm>
                <a:off x="920270" y="5283846"/>
                <a:ext cx="3597459"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e>
                          </m:d>
                          <m:r>
                            <a:rPr lang="en-US" altLang="zh-CN" i="1">
                              <a:latin typeface="Cambria Math" panose="02040503050406030204" pitchFamily="18" charset="0"/>
                            </a:rPr>
                            <m:t>+1</m:t>
                          </m:r>
                        </m:num>
                        <m:den>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𝑇</m:t>
                          </m:r>
                        </m:den>
                      </m:f>
                    </m:oMath>
                  </m:oMathPara>
                </a14:m>
                <a:endParaRPr lang="zh-CN" altLang="en-US" dirty="0"/>
              </a:p>
            </p:txBody>
          </p:sp>
        </mc:Choice>
        <mc:Fallback xmlns="">
          <p:sp>
            <p:nvSpPr>
              <p:cNvPr id="6" name="矩形 5">
                <a:extLst>
                  <a:ext uri="{FF2B5EF4-FFF2-40B4-BE49-F238E27FC236}">
                    <a16:creationId xmlns:a16="http://schemas.microsoft.com/office/drawing/2014/main" id="{E7C19B9C-4437-49C8-AFC3-DF475CFEE3E1}"/>
                  </a:ext>
                </a:extLst>
              </p:cNvPr>
              <p:cNvSpPr>
                <a:spLocks noRot="1" noChangeAspect="1" noMove="1" noResize="1" noEditPoints="1" noAdjustHandles="1" noChangeArrowheads="1" noChangeShapeType="1" noTextEdit="1"/>
              </p:cNvSpPr>
              <p:nvPr/>
            </p:nvSpPr>
            <p:spPr>
              <a:xfrm>
                <a:off x="920270" y="5283846"/>
                <a:ext cx="3597459" cy="6344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10726982"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oMath>
                </a14:m>
                <a:endParaRPr lang="en-US" altLang="zh-CN" i="1" dirty="0">
                  <a:latin typeface="Microsoft Himalaya" panose="01010100010101010101" pitchFamily="2" charset="0"/>
                  <a:cs typeface="Microsoft Himalaya" panose="01010100010101010101" pitchFamily="2" charset="0"/>
                </a:endParaRP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10726982"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8782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8638777" cy="3966650"/>
              </a:xfrm>
            </p:spPr>
            <p:txBody>
              <a:bodyPr>
                <a:normAutofit/>
              </a:bodyPr>
              <a:lstStyle/>
              <a:p>
                <a:r>
                  <a:rPr lang="zh-CN" altLang="en-US" sz="1800" dirty="0"/>
                  <a:t>古德</a:t>
                </a:r>
                <a:r>
                  <a:rPr lang="en-US" altLang="zh-CN" sz="1800" dirty="0"/>
                  <a:t>-</a:t>
                </a:r>
                <a:r>
                  <a:rPr lang="zh-CN" altLang="en-US" sz="1800" dirty="0"/>
                  <a:t>图灵估计是很多平滑技术的核心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rgbClr val="92D050"/>
                    </a:solidFill>
                  </a:rPr>
                  <a:t>对于任何发生</a:t>
                </a:r>
                <a14:m>
                  <m:oMath xmlns:m="http://schemas.openxmlformats.org/officeDocument/2006/math">
                    <m:r>
                      <a:rPr lang="en-US" altLang="zh-CN" b="1" i="1">
                        <a:solidFill>
                          <a:srgbClr val="92D050"/>
                        </a:solidFill>
                        <a:latin typeface="Cambria Math" panose="02040503050406030204" pitchFamily="18" charset="0"/>
                      </a:rPr>
                      <m:t>𝒓</m:t>
                    </m:r>
                  </m:oMath>
                </a14:m>
                <a:r>
                  <a:rPr lang="zh-CN" altLang="en-US" b="1" dirty="0">
                    <a:solidFill>
                      <a:srgbClr val="92D050"/>
                    </a:solidFill>
                  </a:rPr>
                  <a:t>次的</a:t>
                </a:r>
                <a:r>
                  <a:rPr lang="en-US" altLang="zh-CN" b="1" dirty="0">
                    <a:solidFill>
                      <a:srgbClr val="92D050"/>
                    </a:solidFill>
                  </a:rPr>
                  <a:t>n</a:t>
                </a:r>
                <a:r>
                  <a:rPr lang="zh-CN" altLang="en-US" b="1" dirty="0">
                    <a:solidFill>
                      <a:srgbClr val="92D050"/>
                    </a:solidFill>
                  </a:rPr>
                  <a:t>元语法，都假设它发生了</a:t>
                </a:r>
                <a14:m>
                  <m:oMath xmlns:m="http://schemas.openxmlformats.org/officeDocument/2006/math">
                    <m:sSup>
                      <m:sSupPr>
                        <m:ctrlPr>
                          <a:rPr lang="en-US" altLang="zh-CN" b="1" i="1">
                            <a:solidFill>
                              <a:srgbClr val="92D050"/>
                            </a:solidFill>
                            <a:latin typeface="Cambria Math" panose="02040503050406030204" pitchFamily="18" charset="0"/>
                          </a:rPr>
                        </m:ctrlPr>
                      </m:sSupPr>
                      <m:e>
                        <m:r>
                          <a:rPr lang="en-US" altLang="zh-CN" b="1" i="1">
                            <a:solidFill>
                              <a:srgbClr val="92D050"/>
                            </a:solidFill>
                            <a:latin typeface="Cambria Math" panose="02040503050406030204" pitchFamily="18" charset="0"/>
                          </a:rPr>
                          <m:t>𝒓</m:t>
                        </m:r>
                      </m:e>
                      <m:sup>
                        <m:r>
                          <a:rPr lang="en-US" altLang="zh-CN" b="1" i="1">
                            <a:solidFill>
                              <a:srgbClr val="92D050"/>
                            </a:solidFill>
                            <a:latin typeface="Cambria Math" panose="02040503050406030204" pitchFamily="18" charset="0"/>
                          </a:rPr>
                          <m:t>∗</m:t>
                        </m:r>
                      </m:sup>
                    </m:sSup>
                    <m:r>
                      <a:rPr lang="en-US" altLang="zh-CN" b="1" i="1">
                        <a:solidFill>
                          <a:srgbClr val="92D050"/>
                        </a:solidFill>
                        <a:latin typeface="Cambria Math" panose="02040503050406030204" pitchFamily="18" charset="0"/>
                      </a:rPr>
                      <m:t> </m:t>
                    </m:r>
                  </m:oMath>
                </a14:m>
                <a:r>
                  <a:rPr lang="zh-CN" altLang="en-US" b="1" dirty="0">
                    <a:solidFill>
                      <a:srgbClr val="92D050"/>
                    </a:solidFill>
                  </a:rPr>
                  <a:t>次</a:t>
                </a:r>
                <a:r>
                  <a:rPr lang="zh-CN" altLang="en-US" dirty="0"/>
                  <a:t>。</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zh-CN" altLang="en-US"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r>
                        <a:rPr lang="zh-CN" altLang="en-US" i="1" smtClean="0">
                          <a:latin typeface="Cambria Math" panose="02040503050406030204" pitchFamily="18" charset="0"/>
                        </a:rPr>
                        <m:t>）</m:t>
                      </m:r>
                      <m:f>
                        <m:fPr>
                          <m:ctrlPr>
                            <a:rPr lang="el-GR"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b="0" i="1" smtClean="0">
                                  <a:latin typeface="Cambria Math" panose="02040503050406030204" pitchFamily="18" charset="0"/>
                                </a:rPr>
                                <m:t>+1</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𝑟</m:t>
                              </m:r>
                            </m:sub>
                          </m:sSub>
                        </m:den>
                      </m:f>
                    </m:oMath>
                  </m:oMathPara>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8638777" cy="3966650"/>
              </a:xfrm>
              <a:blipFill>
                <a:blip r:embed="rId2"/>
                <a:stretch>
                  <a:fillRect l="-112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9533107" y="2501949"/>
            <a:ext cx="2447787" cy="3269164"/>
          </a:xfrm>
          <a:prstGeom prst="rect">
            <a:avLst/>
          </a:prstGeom>
        </p:spPr>
      </p:pic>
      <p:sp>
        <p:nvSpPr>
          <p:cNvPr id="5" name="矩形 4">
            <a:extLst>
              <a:ext uri="{FF2B5EF4-FFF2-40B4-BE49-F238E27FC236}">
                <a16:creationId xmlns:a16="http://schemas.microsoft.com/office/drawing/2014/main" id="{D47046CF-7130-478B-930E-FCE12FBE3668}"/>
              </a:ext>
            </a:extLst>
          </p:cNvPr>
          <p:cNvSpPr/>
          <p:nvPr/>
        </p:nvSpPr>
        <p:spPr>
          <a:xfrm>
            <a:off x="9796802" y="5831522"/>
            <a:ext cx="2109745" cy="338554"/>
          </a:xfrm>
          <a:prstGeom prst="rect">
            <a:avLst/>
          </a:prstGeom>
        </p:spPr>
        <p:txBody>
          <a:bodyPr wrap="none">
            <a:spAutoFit/>
          </a:bodyPr>
          <a:lstStyle/>
          <a:p>
            <a:r>
              <a:rPr lang="en-US" altLang="zh-CN" sz="1600" dirty="0">
                <a:latin typeface="arial" panose="020B0604020202020204" pitchFamily="34" charset="0"/>
              </a:rPr>
              <a:t>Alan Mathison Turing</a:t>
            </a:r>
            <a:endParaRPr lang="zh-CN" altLang="en-US" sz="1600" dirty="0"/>
          </a:p>
        </p:txBody>
      </p:sp>
    </p:spTree>
    <p:extLst>
      <p:ext uri="{BB962C8B-B14F-4D97-AF65-F5344CB8AC3E}">
        <p14:creationId xmlns:p14="http://schemas.microsoft.com/office/powerpoint/2010/main" val="196342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37088" y="5806154"/>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37088" y="5806154"/>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2F04D-219D-416C-840A-D4EBFED85C95}"/>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p:pic>
        <p:nvPicPr>
          <p:cNvPr id="5" name="图片 4">
            <a:extLst>
              <a:ext uri="{FF2B5EF4-FFF2-40B4-BE49-F238E27FC236}">
                <a16:creationId xmlns:a16="http://schemas.microsoft.com/office/drawing/2014/main" id="{4867181C-513C-4AAC-A515-FFEB0E29B95F}"/>
              </a:ext>
            </a:extLst>
          </p:cNvPr>
          <p:cNvPicPr>
            <a:picLocks noChangeAspect="1"/>
          </p:cNvPicPr>
          <p:nvPr/>
        </p:nvPicPr>
        <p:blipFill>
          <a:blip r:embed="rId2"/>
          <a:stretch>
            <a:fillRect/>
          </a:stretch>
        </p:blipFill>
        <p:spPr>
          <a:xfrm>
            <a:off x="835964" y="2168260"/>
            <a:ext cx="8697143" cy="4273824"/>
          </a:xfrm>
          <a:prstGeom prst="rect">
            <a:avLst/>
          </a:prstGeom>
        </p:spPr>
      </p:pic>
    </p:spTree>
    <p:extLst>
      <p:ext uri="{BB962C8B-B14F-4D97-AF65-F5344CB8AC3E}">
        <p14:creationId xmlns:p14="http://schemas.microsoft.com/office/powerpoint/2010/main" val="169503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绝对折扣和线性折扣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1"/>
            <a:ext cx="5331373" cy="1891417"/>
          </a:xfrm>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528011175"/>
                  </p:ext>
                </p:extLst>
              </p:nvPr>
            </p:nvGraphicFramePr>
            <p:xfrm>
              <a:off x="681038" y="2336800"/>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528011175"/>
                  </p:ext>
                </p:extLst>
              </p:nvPr>
            </p:nvGraphicFramePr>
            <p:xfrm>
              <a:off x="681038" y="2336800"/>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458075" y="5446547"/>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680321" y="5557934"/>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Tree>
    <p:extLst>
      <p:ext uri="{BB962C8B-B14F-4D97-AF65-F5344CB8AC3E}">
        <p14:creationId xmlns:p14="http://schemas.microsoft.com/office/powerpoint/2010/main" val="215495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3884969158"/>
                  </p:ext>
                </p:extLst>
              </p:nvPr>
            </p:nvGraphicFramePr>
            <p:xfrm>
              <a:off x="343711" y="2336800"/>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α=0.1</a:t>
                          </a:r>
                          <a:r>
                            <a:rPr lang="zh-CN" altLang="en-US" dirty="0"/>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3884969158"/>
                  </p:ext>
                </p:extLst>
              </p:nvPr>
            </p:nvGraphicFramePr>
            <p:xfrm>
              <a:off x="343711" y="2336800"/>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680321" y="555793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565406" y="5400702"/>
            <a:ext cx="2804403" cy="1097375"/>
          </a:xfrm>
          <a:prstGeom prst="rect">
            <a:avLst/>
          </a:prstGeom>
        </p:spPr>
      </p:pic>
    </p:spTree>
    <p:extLst>
      <p:ext uri="{BB962C8B-B14F-4D97-AF65-F5344CB8AC3E}">
        <p14:creationId xmlns:p14="http://schemas.microsoft.com/office/powerpoint/2010/main" val="113677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p:spPr>
        <p:txBody>
          <a:bodyPr>
            <a:normAutofit/>
          </a:bodyPr>
          <a:lstStyle/>
          <a:p>
            <a:pPr marL="0" indent="0">
              <a:buNone/>
            </a:pPr>
            <a:r>
              <a:rPr lang="en-US" altLang="zh-CN" dirty="0"/>
              <a:t>T. C. Bell</a:t>
            </a:r>
            <a:r>
              <a:rPr lang="zh-CN" altLang="en-US" dirty="0"/>
              <a:t>，</a:t>
            </a:r>
            <a:r>
              <a:rPr lang="en-US" altLang="zh-CN" dirty="0"/>
              <a:t>J. G. Cleary</a:t>
            </a:r>
            <a:r>
              <a:rPr lang="zh-CN" altLang="en-US" dirty="0"/>
              <a:t>，</a:t>
            </a:r>
            <a:r>
              <a:rPr lang="en-US" altLang="zh-CN" dirty="0"/>
              <a:t>I. H. Witten 1991</a:t>
            </a:r>
            <a:r>
              <a:rPr lang="zh-CN" altLang="en-US" dirty="0"/>
              <a:t>年提出的平滑算法</a:t>
            </a:r>
            <a:endParaRPr lang="en-US" altLang="zh-CN" dirty="0"/>
          </a:p>
          <a:p>
            <a:pPr marL="0" indent="0">
              <a:buNone/>
            </a:pPr>
            <a:r>
              <a:rPr lang="zh-CN" altLang="en-US" dirty="0"/>
              <a:t>是</a:t>
            </a:r>
            <a:r>
              <a:rPr lang="en-US" altLang="zh-CN" dirty="0"/>
              <a:t>Jelinek-Mercer</a:t>
            </a:r>
            <a:r>
              <a:rPr lang="zh-CN" altLang="en-US"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b="1" dirty="0"/>
              <a:t>如果</a:t>
            </a:r>
            <a:r>
              <a:rPr lang="zh-CN" altLang="en-US" dirty="0"/>
              <a:t>测试过程中一个实例在训练语料库中未出现过，那么它就是一个新事物，也就是说，它是第一次出现。</a:t>
            </a:r>
            <a:endParaRPr lang="en-US" altLang="zh-CN" dirty="0"/>
          </a:p>
          <a:p>
            <a:pPr marL="0" indent="0">
              <a:buNone/>
            </a:pPr>
            <a:r>
              <a:rPr lang="zh-CN" altLang="en-US" b="1" dirty="0"/>
              <a:t>那么</a:t>
            </a:r>
            <a:r>
              <a:rPr lang="zh-CN" altLang="en-US" dirty="0"/>
              <a:t>可以用在训练语料库中看到新实例（即第一次出现的实例）的概率来代替未出现实例的概率。 </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313889" y="2548043"/>
            <a:ext cx="8677687"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0.3</a:t>
            </a:r>
          </a:p>
          <a:p>
            <a:endParaRPr lang="en-US" altLang="zh-CN" sz="2400" dirty="0"/>
          </a:p>
          <a:p>
            <a:r>
              <a:rPr lang="en-US" altLang="zh-CN" sz="2400" dirty="0"/>
              <a:t>0.3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p:txBody>
          <a:bodyPr>
            <a:normAutofit/>
          </a:bodyPr>
          <a:lstStyle/>
          <a:p>
            <a:pPr marL="0" indent="0">
              <a:buNone/>
            </a:pPr>
            <a:r>
              <a:rPr lang="zh-CN" altLang="en-US"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t>把训练数据分成两部分，</a:t>
            </a:r>
            <a:endParaRPr lang="en-US" altLang="zh-CN" dirty="0"/>
          </a:p>
          <a:p>
            <a:pPr marL="0" indent="0">
              <a:buNone/>
            </a:pPr>
            <a:r>
              <a:rPr lang="zh-CN" altLang="en-US" dirty="0"/>
              <a:t>一部分建立最初的模型，</a:t>
            </a:r>
            <a:endParaRPr lang="en-US" altLang="zh-CN" dirty="0"/>
          </a:p>
          <a:p>
            <a:pPr marL="0" indent="0">
              <a:buNone/>
            </a:pPr>
            <a:r>
              <a:rPr lang="zh-CN" altLang="en-US" dirty="0"/>
              <a:t>然后另一部分来精炼这个模型。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Tree>
    <p:extLst>
      <p:ext uri="{BB962C8B-B14F-4D97-AF65-F5344CB8AC3E}">
        <p14:creationId xmlns:p14="http://schemas.microsoft.com/office/powerpoint/2010/main" val="4280579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p:spPr>
        <p:txBody>
          <a:bodyPr>
            <a:normAutofit/>
          </a:bodyPr>
          <a:lstStyle/>
          <a:p>
            <a:pPr marL="0" indent="0">
              <a:buNone/>
            </a:pPr>
            <a:r>
              <a:rPr lang="zh-CN" altLang="en-US" dirty="0"/>
              <a:t>扣留估计缺点：最初训练数据少，概率估计不可靠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t>训练数据的每一部分 即作为最初的训练数据，也作为留存数据；</a:t>
            </a:r>
            <a:endParaRPr lang="en-US" altLang="zh-CN" dirty="0"/>
          </a:p>
          <a:p>
            <a:pPr marL="0" indent="0">
              <a:buNone/>
            </a:pPr>
            <a:r>
              <a:rPr lang="zh-CN" altLang="en-US" dirty="0"/>
              <a:t>对两部分数据分别进行训练和平滑。</a:t>
            </a:r>
            <a:endParaRPr lang="en-US" altLang="zh-CN" dirty="0"/>
          </a:p>
          <a:p>
            <a:pPr marL="0" indent="0">
              <a:buNone/>
            </a:pPr>
            <a:r>
              <a:rPr lang="zh-CN" altLang="en-US" dirty="0"/>
              <a:t>统计学上称之为：交叉检验</a:t>
            </a:r>
            <a:endParaRPr lang="en-US" altLang="zh-CN" dirty="0"/>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928019" cy="3599316"/>
          </a:xfrm>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1800" dirty="0"/>
              <a:t>对于未出现或很少出现的</a:t>
            </a:r>
            <a:r>
              <a:rPr lang="en-US" altLang="zh-CN" sz="1800" dirty="0"/>
              <a:t>n-gram</a:t>
            </a:r>
            <a:r>
              <a:rPr lang="zh-CN" altLang="en-US" sz="1800" dirty="0"/>
              <a:t>都给予相同的概率估计，不太合理。</a:t>
            </a:r>
            <a:endParaRPr lang="en-US" altLang="zh-CN" sz="1800" dirty="0"/>
          </a:p>
          <a:p>
            <a:pPr marL="0" indent="0">
              <a:buNone/>
            </a:pPr>
            <a:endParaRPr lang="en-US" altLang="zh-CN" sz="1800" dirty="0"/>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p:txBody>
          <a:bodyPr>
            <a:normAutofit/>
          </a:bodyPr>
          <a:lstStyle/>
          <a:p>
            <a:pPr marL="0" indent="0">
              <a:buNone/>
            </a:pPr>
            <a:r>
              <a:rPr lang="zh-CN" altLang="en-US" dirty="0"/>
              <a:t>改进方案：</a:t>
            </a:r>
            <a:endParaRPr lang="en-US" altLang="zh-CN" dirty="0"/>
          </a:p>
          <a:p>
            <a:pPr marL="0" indent="0">
              <a:buNone/>
            </a:pPr>
            <a:r>
              <a:rPr lang="zh-CN" altLang="en-US" dirty="0"/>
              <a:t>如果</a:t>
            </a:r>
            <a:r>
              <a:rPr lang="en-US" altLang="zh-CN" dirty="0"/>
              <a:t>(n-1)-gram</a:t>
            </a:r>
            <a:r>
              <a:rPr lang="zh-CN" altLang="en-US" dirty="0"/>
              <a:t>本身很少出现，给</a:t>
            </a:r>
            <a:r>
              <a:rPr lang="en-US" altLang="zh-CN" dirty="0"/>
              <a:t>n-gram</a:t>
            </a:r>
            <a:r>
              <a:rPr lang="zh-CN" altLang="en-US" dirty="0"/>
              <a:t>一个较低的估计值；</a:t>
            </a:r>
            <a:endParaRPr lang="en-US" altLang="zh-CN" dirty="0"/>
          </a:p>
          <a:p>
            <a:pPr marL="0" indent="0">
              <a:buNone/>
            </a:pPr>
            <a:r>
              <a:rPr lang="zh-CN" altLang="en-US" dirty="0"/>
              <a:t>如果</a:t>
            </a:r>
            <a:r>
              <a:rPr lang="en-US" altLang="zh-CN" dirty="0"/>
              <a:t>(n-1)-gram</a:t>
            </a:r>
            <a:r>
              <a:rPr lang="zh-CN" altLang="en-US" dirty="0"/>
              <a:t>是个中等频率，给</a:t>
            </a:r>
            <a:r>
              <a:rPr lang="en-US" altLang="zh-CN" dirty="0"/>
              <a:t>n-gram</a:t>
            </a:r>
            <a:r>
              <a:rPr lang="zh-CN" altLang="en-US" dirty="0"/>
              <a:t>一个较高的估计值。</a:t>
            </a:r>
          </a:p>
          <a:p>
            <a:pPr marL="0" indent="0">
              <a:buNone/>
            </a:pPr>
            <a:endParaRPr lang="en-US" altLang="zh-CN" dirty="0"/>
          </a:p>
          <a:p>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dirty="0"/>
              <a:t>语言模型（</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4"/>
            <a:ext cx="10370301" cy="2261067"/>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dirty="0">
                <a:latin typeface="Arial" panose="020B0604020202020204" pitchFamily="34" charset="0"/>
                <a:ea typeface="-apple-system"/>
              </a:rPr>
              <a:t>标准定义：对于语言序列，语言模型就是计算</a:t>
            </a:r>
            <a:r>
              <a:rPr lang="zh-CN" altLang="zh-CN" dirty="0">
                <a:solidFill>
                  <a:schemeClr val="accent2"/>
                </a:solidFill>
                <a:latin typeface="Arial" panose="020B0604020202020204" pitchFamily="34" charset="0"/>
                <a:ea typeface="-apple-system"/>
              </a:rPr>
              <a:t>该</a:t>
            </a:r>
            <a:r>
              <a:rPr lang="zh-CN" altLang="en-US" dirty="0">
                <a:solidFill>
                  <a:schemeClr val="accent2"/>
                </a:solidFill>
                <a:latin typeface="Arial" panose="020B0604020202020204" pitchFamily="34" charset="0"/>
                <a:ea typeface="-apple-system"/>
              </a:rPr>
              <a:t>语言</a:t>
            </a:r>
            <a:r>
              <a:rPr lang="zh-CN" altLang="zh-CN" dirty="0">
                <a:solidFill>
                  <a:schemeClr val="accent2"/>
                </a:solidFill>
                <a:latin typeface="Arial" panose="020B0604020202020204" pitchFamily="34" charset="0"/>
                <a:ea typeface="-apple-system"/>
              </a:rPr>
              <a:t>序列</a:t>
            </a:r>
            <a:r>
              <a:rPr lang="zh-CN" altLang="en-US" dirty="0">
                <a:solidFill>
                  <a:schemeClr val="accent2"/>
                </a:solidFill>
                <a:latin typeface="Arial" panose="020B0604020202020204" pitchFamily="34" charset="0"/>
                <a:ea typeface="-apple-system"/>
              </a:rPr>
              <a:t>出现</a:t>
            </a:r>
            <a:r>
              <a:rPr lang="zh-CN" altLang="zh-CN" dirty="0">
                <a:solidFill>
                  <a:schemeClr val="accent2"/>
                </a:solidFill>
                <a:latin typeface="Arial" panose="020B0604020202020204" pitchFamily="34" charset="0"/>
                <a:ea typeface="-apple-system"/>
              </a:rPr>
              <a:t>的概率</a:t>
            </a:r>
            <a:r>
              <a:rPr lang="zh-CN" altLang="zh-CN" dirty="0">
                <a:latin typeface="Arial" panose="020B0604020202020204" pitchFamily="34" charset="0"/>
                <a:ea typeface="-apple-system"/>
              </a:rPr>
              <a:t>。</a:t>
            </a:r>
            <a:endParaRPr lang="en-US"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endParaRPr lang="zh-CN"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r>
              <a:rPr lang="zh-CN" altLang="zh-CN" dirty="0">
                <a:latin typeface="Arial" panose="020B0604020202020204" pitchFamily="34" charset="0"/>
                <a:ea typeface="-apple-system"/>
              </a:rPr>
              <a:t>机器学习：语言模型是对语句的概率分布的建模。</a:t>
            </a:r>
            <a:endParaRPr lang="en-US"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endParaRPr lang="zh-CN"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r>
              <a:rPr lang="zh-CN" altLang="zh-CN" dirty="0">
                <a:latin typeface="Arial" panose="020B0604020202020204" pitchFamily="34" charset="0"/>
                <a:ea typeface="-apple-system"/>
              </a:rPr>
              <a:t>通俗解释：判断一个语言序列是否是正常语句。</a:t>
            </a:r>
          </a:p>
          <a:p>
            <a:endParaRPr lang="zh-CN" altLang="en-US" dirty="0"/>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781477" y="4404451"/>
            <a:ext cx="4310795"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100</a:t>
            </a:r>
            <a:r>
              <a:rPr lang="zh-CN" altLang="en-US" dirty="0"/>
              <a:t>个句子中有一个</a:t>
            </a:r>
            <a:r>
              <a:rPr lang="en-US" altLang="zh-CN" dirty="0"/>
              <a:t>OK</a:t>
            </a:r>
            <a:r>
              <a:rPr lang="zh-CN" altLang="en-US" dirty="0"/>
              <a:t>：</a:t>
            </a:r>
            <a:r>
              <a:rPr lang="en-US" altLang="zh-CN" dirty="0"/>
              <a:t>P(OK) = 0.01 </a:t>
            </a:r>
          </a:p>
          <a:p>
            <a:pPr marL="285750" indent="-285750">
              <a:buFont typeface="Arial" panose="020B0604020202020204" pitchFamily="34" charset="0"/>
              <a:buChar char="•"/>
            </a:pPr>
            <a:r>
              <a:rPr lang="en-US" altLang="zh-CN" dirty="0"/>
              <a:t>P(An Apple ate</a:t>
            </a:r>
            <a:r>
              <a:rPr lang="zh-CN" altLang="en-US" dirty="0"/>
              <a:t> </a:t>
            </a:r>
            <a:r>
              <a:rPr lang="en-US" altLang="zh-CN" dirty="0"/>
              <a:t>the</a:t>
            </a:r>
            <a:r>
              <a:rPr lang="zh-CN" altLang="en-US" dirty="0"/>
              <a:t> </a:t>
            </a:r>
            <a:r>
              <a:rPr lang="en-US" altLang="zh-CN" dirty="0"/>
              <a:t>chicken) = 0</a:t>
            </a:r>
          </a:p>
          <a:p>
            <a:pPr marL="285750" indent="-285750">
              <a:buFont typeface="Arial" panose="020B0604020202020204" pitchFamily="34" charset="0"/>
              <a:buChar char="•"/>
            </a:pPr>
            <a:r>
              <a:rPr lang="en-US" altLang="zh-CN" dirty="0"/>
              <a:t>P(</a:t>
            </a:r>
            <a:r>
              <a:rPr lang="zh-CN" altLang="en-US" dirty="0"/>
              <a:t>我爱学习</a:t>
            </a:r>
            <a:r>
              <a:rPr lang="en-US" altLang="zh-CN" dirty="0"/>
              <a:t>) &gt; P(</a:t>
            </a:r>
            <a:r>
              <a:rPr lang="zh-CN" altLang="en-US" dirty="0"/>
              <a:t>学习爱我</a:t>
            </a:r>
            <a:r>
              <a:rPr lang="en-US" altLang="zh-CN" dirty="0"/>
              <a:t>)</a:t>
            </a:r>
            <a:endParaRPr lang="zh-CN" altLang="en-US" dirty="0"/>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781477" y="5571566"/>
            <a:ext cx="8298917"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54773" y="3093479"/>
                <a:ext cx="6732156"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𝐼𝑛𝑡𝑒𝑟𝑝</m:t>
                          </m:r>
                        </m:sub>
                      </m:sSub>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r>
                        <m:rPr>
                          <m:sty m:val="p"/>
                        </m:rPr>
                        <a:rPr lang="el-GR" altLang="zh-CN" sz="1800" i="1">
                          <a:latin typeface="Cambria Math" panose="02040503050406030204" pitchFamily="18" charset="0"/>
                        </a:rPr>
                        <m:t>λ</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m:rPr>
                              <m:sty m:val="p"/>
                            </m:rPr>
                            <a:rPr lang="el-GR" altLang="zh-CN" sz="1800" i="1">
                              <a:latin typeface="Cambria Math" panose="02040503050406030204" pitchFamily="18" charset="0"/>
                            </a:rPr>
                            <m:t>λ</m:t>
                          </m:r>
                        </m:e>
                      </m:d>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e>
                      </m:d>
                      <m:r>
                        <a:rPr lang="en-US" altLang="zh-CN" sz="1800" b="0" i="1" smtClean="0">
                          <a:latin typeface="Cambria Math" panose="02040503050406030204" pitchFamily="18" charset="0"/>
                        </a:rPr>
                        <m:t>    , 0≤</m:t>
                      </m:r>
                      <m:r>
                        <m:rPr>
                          <m:sty m:val="p"/>
                        </m:rPr>
                        <a:rPr lang="el-GR" altLang="zh-CN" sz="1800" b="0" i="1" smtClean="0">
                          <a:latin typeface="Cambria Math" panose="02040503050406030204" pitchFamily="18" charset="0"/>
                        </a:rPr>
                        <m:t>λ</m:t>
                      </m:r>
                      <m:r>
                        <a:rPr lang="en-US" altLang="zh-CN" sz="1800" i="1">
                          <a:latin typeface="Cambria Math" panose="02040503050406030204" pitchFamily="18" charset="0"/>
                        </a:rPr>
                        <m:t>≤</m:t>
                      </m:r>
                      <m:r>
                        <a:rPr lang="en-US" altLang="zh-CN" sz="1800" b="0" i="1" smtClean="0">
                          <a:latin typeface="Cambria Math" panose="02040503050406030204" pitchFamily="18" charset="0"/>
                        </a:rPr>
                        <m:t>1</m:t>
                      </m:r>
                    </m:oMath>
                  </m:oMathPara>
                </a14:m>
                <a:endParaRPr lang="en-US" altLang="zh-CN" sz="1800" dirty="0"/>
              </a:p>
            </p:txBody>
          </p:sp>
        </mc:Choice>
        <mc:Fallback xmlns="">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54773" y="3093479"/>
                <a:ext cx="6732156"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8D04BF-5C2F-4483-A5B5-880AD2089F92}"/>
                  </a:ext>
                </a:extLst>
              </p:cNvPr>
              <p:cNvSpPr/>
              <p:nvPr/>
            </p:nvSpPr>
            <p:spPr>
              <a:xfrm>
                <a:off x="1266890" y="4249872"/>
                <a:ext cx="411080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xmlns="">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66890" y="4249872"/>
                <a:ext cx="41108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8396413-CCBA-485C-A0E8-79BD11936BDC}"/>
                  </a:ext>
                </a:extLst>
              </p:cNvPr>
              <p:cNvSpPr/>
              <p:nvPr/>
            </p:nvSpPr>
            <p:spPr>
              <a:xfrm>
                <a:off x="1248103" y="4896203"/>
                <a:ext cx="25686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m:oMathPara>
                </a14:m>
                <a:endParaRPr lang="zh-CN" altLang="en-US" dirty="0"/>
              </a:p>
              <a:p>
                <a:endParaRPr lang="zh-CN" altLang="en-US" dirty="0"/>
              </a:p>
            </p:txBody>
          </p:sp>
        </mc:Choice>
        <mc:Fallback xmlns="">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248103" y="4896203"/>
                <a:ext cx="2568652" cy="6463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3BCAC7-7D9A-4F2E-8F55-1ED2B32F17A5}"/>
                  </a:ext>
                </a:extLst>
              </p:cNvPr>
              <p:cNvSpPr/>
              <p:nvPr/>
            </p:nvSpPr>
            <p:spPr>
              <a:xfrm>
                <a:off x="1266890" y="5542534"/>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xmlns="">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542534"/>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650125" cy="369332"/>
          </a:xfrm>
          <a:prstGeom prst="rect">
            <a:avLst/>
          </a:prstGeom>
          <a:noFill/>
        </p:spPr>
        <p:txBody>
          <a:bodyPr wrap="none" rtlCol="0">
            <a:spAutoFit/>
          </a:bodyPr>
          <a:lstStyle/>
          <a:p>
            <a:r>
              <a:rPr lang="zh-CN" altLang="en-US" dirty="0"/>
              <a:t>第</a:t>
            </a:r>
            <a:r>
              <a:rPr lang="en-US" altLang="zh-CN" dirty="0"/>
              <a:t>n</a:t>
            </a:r>
            <a:r>
              <a:rPr lang="zh-CN" altLang="en-US" dirty="0"/>
              <a:t>阶平滑模型可以递归的定义为</a:t>
            </a:r>
            <a:r>
              <a:rPr lang="en-US" altLang="zh-CN" dirty="0"/>
              <a:t>n</a:t>
            </a:r>
            <a:r>
              <a:rPr lang="zh-CN" altLang="en-US" dirty="0"/>
              <a:t>阶最大似然估计模型和</a:t>
            </a:r>
            <a:r>
              <a:rPr lang="en-US" altLang="zh-CN" dirty="0"/>
              <a:t>n-1</a:t>
            </a:r>
            <a:r>
              <a:rPr lang="zh-CN" altLang="en-US" dirty="0"/>
              <a:t>阶平滑模型之间的差值</a:t>
            </a:r>
          </a:p>
        </p:txBody>
      </p:sp>
    </p:spTree>
    <p:extLst>
      <p:ext uri="{BB962C8B-B14F-4D97-AF65-F5344CB8AC3E}">
        <p14:creationId xmlns:p14="http://schemas.microsoft.com/office/powerpoint/2010/main" val="1304238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p:spPr>
        <p:txBody>
          <a:bodyPr/>
          <a:lstStyle/>
          <a:p>
            <a:r>
              <a:rPr lang="en-US" altLang="zh-CN" dirty="0"/>
              <a:t>Back-off (Katz) smoothing</a:t>
            </a:r>
          </a:p>
          <a:p>
            <a:r>
              <a:rPr lang="en-US" altLang="zh-CN" dirty="0"/>
              <a:t>Katz</a:t>
            </a:r>
            <a:r>
              <a:rPr lang="zh-CN" altLang="en-US" dirty="0"/>
              <a:t>平滑方法，</a:t>
            </a:r>
            <a:r>
              <a:rPr lang="en-US" altLang="zh-CN" dirty="0"/>
              <a:t>1987</a:t>
            </a:r>
          </a:p>
          <a:p>
            <a:endParaRPr lang="en-US" altLang="zh-CN" dirty="0"/>
          </a:p>
          <a:p>
            <a:r>
              <a:rPr lang="zh-CN" altLang="en-US" dirty="0"/>
              <a:t>根据低一阶的分布，将从非零计数中减去的计数量分配给计数量为零的高元语法。</a:t>
            </a:r>
            <a:endParaRPr lang="en-US" altLang="zh-CN" dirty="0"/>
          </a:p>
          <a:p>
            <a:endParaRPr lang="en-US" altLang="zh-CN" dirty="0"/>
          </a:p>
          <a:p>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68894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DD86-2150-40A4-BF0B-472B0B1018DA}"/>
              </a:ext>
            </a:extLst>
          </p:cNvPr>
          <p:cNvSpPr>
            <a:spLocks noGrp="1"/>
          </p:cNvSpPr>
          <p:nvPr>
            <p:ph type="title"/>
          </p:nvPr>
        </p:nvSpPr>
        <p:spPr/>
        <p:txBody>
          <a:bodyPr/>
          <a:lstStyle/>
          <a:p>
            <a:r>
              <a:rPr lang="en-US" altLang="zh-CN" dirty="0"/>
              <a:t>Katz</a:t>
            </a:r>
            <a:r>
              <a:rPr lang="zh-CN" altLang="zh-CN" dirty="0"/>
              <a:t>回退算法</a:t>
            </a:r>
            <a:endParaRPr lang="zh-CN" altLang="en-US" dirty="0"/>
          </a:p>
        </p:txBody>
      </p:sp>
      <p:pic>
        <p:nvPicPr>
          <p:cNvPr id="5" name="内容占位符 4">
            <a:extLst>
              <a:ext uri="{FF2B5EF4-FFF2-40B4-BE49-F238E27FC236}">
                <a16:creationId xmlns:a16="http://schemas.microsoft.com/office/drawing/2014/main" id="{C28CB19B-1E7A-4D44-8BAD-35DB40C4844E}"/>
              </a:ext>
            </a:extLst>
          </p:cNvPr>
          <p:cNvPicPr>
            <a:picLocks noGrp="1" noChangeAspect="1"/>
          </p:cNvPicPr>
          <p:nvPr>
            <p:ph idx="1"/>
          </p:nvPr>
        </p:nvPicPr>
        <p:blipFill>
          <a:blip r:embed="rId2"/>
          <a:stretch>
            <a:fillRect/>
          </a:stretch>
        </p:blipFill>
        <p:spPr>
          <a:xfrm>
            <a:off x="847864" y="3235013"/>
            <a:ext cx="9446318" cy="2170231"/>
          </a:xfrm>
        </p:spPr>
      </p:pic>
    </p:spTree>
    <p:extLst>
      <p:ext uri="{BB962C8B-B14F-4D97-AF65-F5344CB8AC3E}">
        <p14:creationId xmlns:p14="http://schemas.microsoft.com/office/powerpoint/2010/main" val="494242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336873"/>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p:txBody>
          <a:bodyPr/>
          <a:lstStyle/>
          <a:p>
            <a:r>
              <a:rPr lang="zh-CN" altLang="en-US" dirty="0"/>
              <a:t>一般来说，可以将“词类”和“词性”视为相同的意思。</a:t>
            </a:r>
            <a:br>
              <a:rPr lang="zh-CN" altLang="en-US" dirty="0"/>
            </a:br>
            <a:endParaRPr lang="en-US" altLang="zh-CN" dirty="0"/>
          </a:p>
          <a:p>
            <a:r>
              <a:rPr lang="zh-CN" altLang="en-US" dirty="0"/>
              <a:t>词类 </a:t>
            </a:r>
            <a:r>
              <a:rPr lang="en-US" altLang="zh-CN" dirty="0"/>
              <a:t>Word Classes</a:t>
            </a:r>
          </a:p>
          <a:p>
            <a:r>
              <a:rPr lang="zh-CN" altLang="en-US" dirty="0"/>
              <a:t>词性 </a:t>
            </a:r>
            <a:r>
              <a:rPr lang="en-US" altLang="zh-CN" dirty="0"/>
              <a:t>Part of speech</a:t>
            </a:r>
          </a:p>
          <a:p>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1388427" cy="415047"/>
          </a:xfrm>
          <a:solidFill>
            <a:schemeClr val="accent1">
              <a:lumMod val="50000"/>
            </a:schemeClr>
          </a:solidFill>
        </p:spPr>
        <p:txBody>
          <a:bodyPr>
            <a:normAutofit lnSpcReduction="10000"/>
          </a:bodyPr>
          <a:lstStyle/>
          <a:p>
            <a:pPr marL="0" indent="0">
              <a:buNone/>
            </a:pPr>
            <a:r>
              <a:rPr lang="en-US" altLang="zh-CN" dirty="0"/>
              <a:t>trigram</a:t>
            </a:r>
            <a:endParaRPr lang="zh-CN" altLang="en-US"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593079" y="2822863"/>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rPr>
                        <m:t>𝑃</m:t>
                      </m:r>
                      <m:d>
                        <m:dPr>
                          <m:ctrlPr>
                            <a:rPr lang="en-US" altLang="zh-CN" sz="180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2</m:t>
                              </m:r>
                            </m:sub>
                          </m:sSub>
                        </m:e>
                      </m:d>
                      <m:r>
                        <a:rPr lang="en-US" altLang="zh-CN" sz="1800" i="1" smtClean="0">
                          <a:latin typeface="Cambria Math" panose="02040503050406030204" pitchFamily="18" charset="0"/>
                        </a:rPr>
                        <m:t>=</m:t>
                      </m:r>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2</m:t>
                              </m:r>
                            </m:sub>
                          </m:sSub>
                        </m:e>
                      </m:d>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3</m:t>
                              </m:r>
                            </m:sub>
                          </m:sSub>
                        </m:e>
                      </m:d>
                    </m:oMath>
                  </m:oMathPara>
                </a14:m>
                <a:endParaRPr lang="en-US" altLang="zh-CN" sz="1800" dirty="0"/>
              </a:p>
            </p:txBody>
          </p:sp>
        </mc:Choice>
        <mc:Fallback>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593079" y="2822863"/>
                <a:ext cx="4819048" cy="415045"/>
              </a:xfrm>
              <a:prstGeom prst="rect">
                <a:avLst/>
              </a:prstGeom>
              <a:blipFill>
                <a:blip r:embed="rId2"/>
                <a:stretch>
                  <a:fillRect/>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2056204"/>
                <a:ext cx="5992238" cy="2862322"/>
              </a:xfrm>
              <a:prstGeom prst="rect">
                <a:avLst/>
              </a:prstGeom>
              <a:solidFill>
                <a:schemeClr val="accent6">
                  <a:lumMod val="75000"/>
                </a:schemeClr>
              </a:solidFill>
            </p:spPr>
            <p:txBody>
              <a:bodyPr wrap="square" rtlCol="0">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a:p>
                <a:endParaRPr lang="en-US" altLang="zh-CN" dirty="0"/>
              </a:p>
              <a:p>
                <a:pP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pP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pP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2056204"/>
                <a:ext cx="5992238" cy="2862322"/>
              </a:xfrm>
              <a:prstGeom prst="rect">
                <a:avLst/>
              </a:prstGeom>
              <a:blipFill>
                <a:blip r:embed="rId3"/>
                <a:stretch>
                  <a:fillRect l="-814" t="-1064" b="-8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pPr/>
                <a:r>
                  <a:rPr lang="zh-CN" altLang="en-US" dirty="0"/>
                  <a:t>基于词类：</a:t>
                </a:r>
                <a:endParaRPr lang="en-US" altLang="zh-CN" dirty="0"/>
              </a:p>
              <a:p>
                <a:pP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pPr/>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48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17767" y="2193623"/>
                <a:ext cx="11365150"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dirty="0">
                    <a:latin typeface="+mn-ea"/>
                    <a:cs typeface="Times New Roman" panose="02020603050405020304" pitchFamily="18" charset="0"/>
                  </a:rPr>
                  <a:t>共包含</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𝑙</m:t>
                    </m:r>
                  </m:oMath>
                </a14:m>
                <a:r>
                  <a:rPr lang="zh-CN" altLang="en-US" dirty="0">
                    <a:latin typeface="+mn-ea"/>
                    <a:cs typeface="Times New Roman" panose="02020603050405020304" pitchFamily="18" charset="0"/>
                  </a:rPr>
                  <a:t>个单词</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各单词具有先后顺序，不要求单词之间互不相同。</a:t>
                </a:r>
                <a:r>
                  <a:rPr lang="en-US" altLang="zh-CN"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b="0" i="1" smtClean="0">
                              <a:latin typeface="Cambria Math" panose="02040503050406030204" pitchFamily="18" charset="0"/>
                              <a:ea typeface="SimSun"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𝑙</m:t>
                          </m:r>
                          <m:r>
                            <a:rPr lang="en-US" altLang="zh-CN" b="0" i="1" smtClean="0">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17767" y="2193623"/>
                <a:ext cx="11365150" cy="2103928"/>
              </a:xfrm>
              <a:blipFill>
                <a:blip r:embed="rId2"/>
                <a:stretch>
                  <a:fillRect l="-805" t="-3768"/>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2C5C866-C3DE-4B3B-8B4C-9FF3070D2059}"/>
              </a:ext>
            </a:extLst>
          </p:cNvPr>
          <p:cNvSpPr/>
          <p:nvPr/>
        </p:nvSpPr>
        <p:spPr>
          <a:xfrm>
            <a:off x="317767" y="4664378"/>
            <a:ext cx="11365150" cy="1440394"/>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2400" dirty="0">
                <a:latin typeface="+mn-ea"/>
              </a:rPr>
              <a:t>存在</a:t>
            </a:r>
            <a:r>
              <a:rPr lang="zh-CN" altLang="en-US" sz="2400" dirty="0">
                <a:latin typeface="+mn-ea"/>
                <a:cs typeface="Times New Roman" panose="02020603050405020304" pitchFamily="18" charset="0"/>
              </a:rPr>
              <a:t>问题和解决方案：</a:t>
            </a:r>
            <a:endParaRPr lang="en-US" altLang="zh-CN" sz="2400" dirty="0">
              <a:latin typeface="+mn-ea"/>
              <a:cs typeface="Times New Roman" panose="02020603050405020304" pitchFamily="18" charset="0"/>
            </a:endParaRPr>
          </a:p>
          <a:p>
            <a:pPr defTabSz="914400">
              <a:lnSpc>
                <a:spcPct val="90000"/>
              </a:lnSpc>
              <a:spcBef>
                <a:spcPts val="900"/>
              </a:spcBef>
              <a:spcAft>
                <a:spcPts val="900"/>
              </a:spcAft>
            </a:pPr>
            <a:r>
              <a:rPr lang="zh-CN" altLang="en-US" sz="2000" dirty="0">
                <a:latin typeface="+mn-ea"/>
                <a:cs typeface="Times New Roman" panose="02020603050405020304" pitchFamily="18" charset="0"/>
              </a:rPr>
              <a:t>计算代价过大：马尔科夫假设（一个词的出现概率仅与它之前的</a:t>
            </a:r>
            <a:r>
              <a:rPr lang="en-US" altLang="zh-CN" sz="2000" dirty="0">
                <a:latin typeface="+mn-ea"/>
                <a:cs typeface="Times New Roman" panose="02020603050405020304" pitchFamily="18" charset="0"/>
              </a:rPr>
              <a:t>(n-1)</a:t>
            </a:r>
            <a:r>
              <a:rPr lang="zh-CN" altLang="en-US" sz="2000" dirty="0">
                <a:latin typeface="+mn-ea"/>
                <a:cs typeface="Times New Roman" panose="02020603050405020304" pitchFamily="18" charset="0"/>
              </a:rPr>
              <a:t>个词有关）</a:t>
            </a:r>
            <a:endParaRPr lang="en-US" altLang="zh-CN" sz="2000" dirty="0">
              <a:latin typeface="+mn-ea"/>
              <a:cs typeface="Times New Roman" panose="02020603050405020304" pitchFamily="18" charset="0"/>
            </a:endParaRPr>
          </a:p>
          <a:p>
            <a:pPr defTabSz="914400">
              <a:lnSpc>
                <a:spcPct val="90000"/>
              </a:lnSpc>
              <a:spcBef>
                <a:spcPts val="900"/>
              </a:spcBef>
              <a:spcAft>
                <a:spcPts val="900"/>
              </a:spcAft>
            </a:pPr>
            <a:r>
              <a:rPr lang="zh-CN" altLang="en-US" sz="2000" dirty="0">
                <a:latin typeface="+mn-ea"/>
                <a:cs typeface="Times New Roman" panose="02020603050405020304" pitchFamily="18" charset="0"/>
              </a:rPr>
              <a:t>数据稀疏</a:t>
            </a:r>
            <a:r>
              <a:rPr lang="zh-CN" altLang="en-US" sz="2000" dirty="0">
                <a:latin typeface="+mn-ea"/>
              </a:rPr>
              <a:t>严重：数据平滑技术（</a:t>
            </a:r>
            <a:r>
              <a:rPr lang="en-US" altLang="zh-CN" sz="2000" dirty="0">
                <a:latin typeface="+mn-ea"/>
              </a:rPr>
              <a:t>3.2</a:t>
            </a:r>
            <a:r>
              <a:rPr lang="zh-CN" altLang="en-US" sz="2000" dirty="0">
                <a:latin typeface="+mn-ea"/>
              </a:rPr>
              <a:t>详细叙述）</a:t>
            </a:r>
          </a:p>
        </p:txBody>
      </p:sp>
    </p:spTree>
    <p:extLst>
      <p:ext uri="{BB962C8B-B14F-4D97-AF65-F5344CB8AC3E}">
        <p14:creationId xmlns:p14="http://schemas.microsoft.com/office/powerpoint/2010/main" val="237732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3599316"/>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dirty="0">
                    <a:solidFill>
                      <a:srgbClr val="00B0F0"/>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3599316"/>
              </a:xfrm>
              <a:blipFill>
                <a:blip r:embed="rId2"/>
                <a:stretch>
                  <a:fillRect l="-951" t="-2707"/>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343291" y="3960016"/>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EC65D2-3246-4E47-997E-145D9709DFE5}"/>
                  </a:ext>
                </a:extLst>
              </p:cNvPr>
              <p:cNvSpPr/>
              <p:nvPr/>
            </p:nvSpPr>
            <p:spPr>
              <a:xfrm>
                <a:off x="3944118" y="5759674"/>
                <a:ext cx="3667351"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smtClean="0">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944118" y="5759674"/>
                <a:ext cx="3667351" cy="87690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09383" y="2172257"/>
                <a:ext cx="11409203" cy="1857982"/>
              </a:xfrm>
              <a:solidFill>
                <a:schemeClr val="accent1">
                  <a:lumMod val="50000"/>
                </a:schemeClr>
              </a:solidFill>
            </p:spPr>
            <p:txBody>
              <a:bodyPr>
                <a:normAutofit fontScale="85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09383" y="2172257"/>
                <a:ext cx="11409203" cy="1857982"/>
              </a:xfrm>
              <a:blipFill>
                <a:blip r:embed="rId2"/>
                <a:stretch>
                  <a:fillRect l="-748" t="-7213" b="-55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32F75F-8F13-447B-A86B-41EAEB8E07A6}"/>
                  </a:ext>
                </a:extLst>
              </p:cNvPr>
              <p:cNvSpPr/>
              <p:nvPr/>
            </p:nvSpPr>
            <p:spPr>
              <a:xfrm>
                <a:off x="309383" y="4076478"/>
                <a:ext cx="1140920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dirty="0"/>
                  <a:t>二元语法（</a:t>
                </a:r>
                <a:r>
                  <a:rPr lang="en-US" altLang="zh-CN" sz="2800" dirty="0"/>
                  <a:t>bigram</a:t>
                </a:r>
                <a:r>
                  <a:rPr lang="zh-CN" altLang="en-US" sz="2800" dirty="0"/>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309383" y="4076478"/>
                <a:ext cx="11409203" cy="1307794"/>
              </a:xfrm>
              <a:prstGeom prst="rect">
                <a:avLst/>
              </a:prstGeom>
              <a:blipFill>
                <a:blip r:embed="rId4"/>
                <a:stretch>
                  <a:fillRect l="-1122"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lstStyle/>
          <a:p>
            <a:r>
              <a:rPr lang="zh-CN" altLang="en-US" sz="2800" dirty="0"/>
              <a:t>二元语法模型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4987662"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t>最大似然估计</a:t>
                </a:r>
                <a:r>
                  <a:rPr lang="en-US" altLang="zh-CN" sz="2000" dirty="0"/>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4987662" cy="1284194"/>
              </a:xfrm>
              <a:blipFill>
                <a:blip r:embed="rId2"/>
                <a:stretch>
                  <a:fillRect l="-1222"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4987662"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训练语料库</a:t>
            </a:r>
            <a:r>
              <a:rPr lang="en-US" altLang="zh-CN" dirty="0"/>
              <a:t>S</a:t>
            </a:r>
            <a:r>
              <a:rPr lang="zh-CN" altLang="en-US" dirty="0"/>
              <a:t>：</a:t>
            </a:r>
            <a:endParaRPr lang="en-US" altLang="zh-CN" dirty="0"/>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Father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726983" cy="1080938"/>
              </a:xfrm>
              <a:prstGeom prst="rect">
                <a:avLst/>
              </a:prstGeom>
              <a:blipFill>
                <a:blip r:embed="rId3"/>
                <a:stretch>
                  <a:fillRect l="-909"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167336" y="3432099"/>
                <a:ext cx="5162760"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167336" y="3432099"/>
                <a:ext cx="5162760" cy="2688941"/>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但是</a:t>
                </a:r>
                <a:r>
                  <a:rPr lang="en-US" altLang="zh-CN" sz="1800" dirty="0">
                    <a:latin typeface="+mn-ea"/>
                    <a:cs typeface="Microsoft Himalaya" panose="01010100010101010101" pitchFamily="2" charset="0"/>
                  </a:rPr>
                  <a:t> </a:t>
                </a:r>
                <a:r>
                  <a:rPr lang="zh-CN" altLang="en-US" sz="1800" dirty="0">
                    <a:latin typeface="+mn-ea"/>
                    <a:cs typeface="Microsoft Himalaya" panose="01010100010101010101" pitchFamily="2" charset="0"/>
                  </a:rPr>
                  <a:t>“</a:t>
                </a:r>
                <a:r>
                  <a:rPr lang="en-US" altLang="zh-CN" sz="1800" dirty="0">
                    <a:latin typeface="+mn-ea"/>
                    <a:cs typeface="Microsoft Himalaya" panose="01010100010101010101" pitchFamily="2" charset="0"/>
                  </a:rPr>
                  <a:t>Grandpa read a book. </a:t>
                </a:r>
                <a:r>
                  <a:rPr lang="zh-CN" altLang="en-US" sz="1800" dirty="0">
                    <a:latin typeface="+mn-ea"/>
                    <a:cs typeface="Microsoft Himalaya" panose="01010100010101010101" pitchFamily="2" charset="0"/>
                  </a:rPr>
                  <a:t>”</a:t>
                </a:r>
                <a:r>
                  <a:rPr lang="en-US" altLang="zh-CN" sz="1800" dirty="0">
                    <a:latin typeface="+mn-ea"/>
                    <a:cs typeface="Microsoft Himalaya" panose="01010100010101010101" pitchFamily="2" charset="0"/>
                  </a:rPr>
                  <a:t> </a:t>
                </a:r>
                <a:r>
                  <a:rPr lang="zh-CN" altLang="en-US" sz="1800" dirty="0">
                    <a:latin typeface="+mn-ea"/>
                    <a:cs typeface="Microsoft Himalaya" panose="01010100010101010101" pitchFamily="2" charset="0"/>
                  </a:rPr>
                  <a:t>这句话在实际生活中，是有可能出现的，概率不应为零。</a:t>
                </a:r>
                <a:endParaRPr lang="en-US" altLang="zh-CN" sz="1800" dirty="0">
                  <a:latin typeface="+mn-ea"/>
                  <a:cs typeface="Microsoft Himalaya" panose="01010100010101010101" pitchFamily="2" charset="0"/>
                </a:endParaRPr>
              </a:p>
              <a:p>
                <a:pPr marL="0" indent="0">
                  <a:buNone/>
                </a:pPr>
                <a:r>
                  <a:rPr lang="zh-CN" altLang="en-US" sz="1800" i="1" dirty="0">
                    <a:latin typeface="+mn-ea"/>
                    <a:ea typeface="Cambria Math" panose="02040503050406030204" pitchFamily="18" charset="0"/>
                    <a:cs typeface="Microsoft Himalaya" panose="01010100010101010101" pitchFamily="2" charset="0"/>
                  </a:rPr>
                  <a:t>出现这种情况的原因是：训练文本存在局限性和片面性。</a:t>
                </a:r>
                <a:endParaRPr lang="en-US" altLang="zh-CN" sz="1800" i="1" dirty="0">
                  <a:latin typeface="+mn-ea"/>
                  <a:ea typeface="Cambria Math" panose="02040503050406030204" pitchFamily="18" charset="0"/>
                  <a:cs typeface="Microsoft Himalaya" panose="01010100010101010101" pitchFamily="2" charset="0"/>
                </a:endParaRPr>
              </a:p>
              <a:p>
                <a:pPr marL="0" indent="0">
                  <a:buNone/>
                </a:pP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1800" dirty="0"/>
                  <a:t>数据稀疏问题。</a:t>
                </a:r>
                <a:endParaRPr lang="zh-CN" altLang="en-US" sz="1800"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912"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t>“数据稀疏”问题：       </a:t>
            </a:r>
            <a:endParaRPr lang="en-US" altLang="zh-CN" sz="2800" dirty="0"/>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752271" y="4365035"/>
            <a:ext cx="10590179" cy="1446550"/>
          </a:xfrm>
          <a:prstGeom prst="rect">
            <a:avLst/>
          </a:prstGeom>
          <a:solidFill>
            <a:schemeClr val="accent1">
              <a:lumMod val="50000"/>
            </a:schemeClr>
          </a:solidFill>
        </p:spPr>
        <p:txBody>
          <a:bodyPr wrap="square">
            <a:spAutoFit/>
          </a:bodyPr>
          <a:lstStyle/>
          <a:p>
            <a:r>
              <a:rPr lang="zh-CN" altLang="en-US" sz="2800" dirty="0"/>
              <a:t>“数据平滑技术”：</a:t>
            </a:r>
            <a:endParaRPr lang="en-US" altLang="zh-CN" sz="2800" dirty="0"/>
          </a:p>
          <a:p>
            <a:r>
              <a:rPr lang="zh-CN" altLang="en-US" sz="2000" dirty="0"/>
              <a:t>为了产生更准确的概率来调整最大似然估计的技术</a:t>
            </a:r>
            <a:endParaRPr lang="en-US" altLang="zh-CN" sz="2000" dirty="0"/>
          </a:p>
          <a:p>
            <a:r>
              <a:rPr lang="zh-CN" altLang="en-US" sz="2000" dirty="0"/>
              <a:t>基本思想就是提高低概率（如零概率），降低高概率，尽量使概率分布趋于平均。</a:t>
            </a:r>
            <a:endParaRPr lang="en-US" altLang="zh-CN" sz="2000" dirty="0"/>
          </a:p>
          <a:p>
            <a:r>
              <a:rPr lang="zh-CN" altLang="en-US" sz="2000" dirty="0"/>
              <a:t>平滑算法，就是劫富济贫。</a:t>
            </a:r>
          </a:p>
        </p:txBody>
      </p:sp>
    </p:spTree>
    <p:extLst>
      <p:ext uri="{BB962C8B-B14F-4D97-AF65-F5344CB8AC3E}">
        <p14:creationId xmlns:p14="http://schemas.microsoft.com/office/powerpoint/2010/main" val="4127394405"/>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1094</TotalTime>
  <Words>2904</Words>
  <Application>Microsoft Office PowerPoint</Application>
  <PresentationFormat>宽屏</PresentationFormat>
  <Paragraphs>569</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等线 Light</vt:lpstr>
      <vt:lpstr>Arial</vt:lpstr>
      <vt:lpstr>Arial</vt:lpstr>
      <vt:lpstr>Cambria</vt:lpstr>
      <vt:lpstr>Cambria Math</vt:lpstr>
      <vt:lpstr>Franklin Gothic Book</vt:lpstr>
      <vt:lpstr>Microsoft Himalaya</vt:lpstr>
      <vt:lpstr>柏林</vt:lpstr>
      <vt:lpstr>自然语言处理技术基础 Natural Language Processing，NLP</vt:lpstr>
      <vt:lpstr>第3章 n元语法模型</vt:lpstr>
      <vt:lpstr>语言模型（language model, LM）</vt:lpstr>
      <vt:lpstr>3.1  n元语法（n-gram）的基本概念</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应用Laplace的二元文法的条件概率</vt:lpstr>
      <vt:lpstr>PowerPoint 演示文稿</vt:lpstr>
      <vt:lpstr>3.2.2 Good-Turing估计</vt:lpstr>
      <vt:lpstr>应用Good-Turing估计的二元文法的条件概率</vt:lpstr>
      <vt:lpstr>应用Good-Turing估计的二元文法的条件概率</vt:lpstr>
      <vt:lpstr>3.2.3 绝对折扣和线性折扣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Katz回退算法</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160</cp:revision>
  <dcterms:created xsi:type="dcterms:W3CDTF">2020-06-27T17:50:52Z</dcterms:created>
  <dcterms:modified xsi:type="dcterms:W3CDTF">2020-07-25T07:10:48Z</dcterms:modified>
</cp:coreProperties>
</file>