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notesMasterIdLst>
    <p:notesMasterId r:id="rId18"/>
  </p:notesMasterIdLst>
  <p:sldIdLst>
    <p:sldId id="256" r:id="rId2"/>
    <p:sldId id="257" r:id="rId3"/>
    <p:sldId id="258" r:id="rId4"/>
    <p:sldId id="266" r:id="rId5"/>
    <p:sldId id="268" r:id="rId6"/>
    <p:sldId id="267" r:id="rId7"/>
    <p:sldId id="265" r:id="rId8"/>
    <p:sldId id="261" r:id="rId9"/>
    <p:sldId id="259" r:id="rId10"/>
    <p:sldId id="269" r:id="rId11"/>
    <p:sldId id="270" r:id="rId12"/>
    <p:sldId id="272" r:id="rId13"/>
    <p:sldId id="260" r:id="rId14"/>
    <p:sldId id="263" r:id="rId15"/>
    <p:sldId id="271"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61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A99518-3A17-4C3F-8265-CFB1DB6FB3A7}" type="datetimeFigureOut">
              <a:rPr lang="zh-CN" altLang="en-US" smtClean="0"/>
              <a:t>2020/6/29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5A8372-3934-40C9-8C99-4D7614F5323B}" type="slidenum">
              <a:rPr lang="zh-CN" altLang="en-US" smtClean="0"/>
              <a:t>‹#›</a:t>
            </a:fld>
            <a:endParaRPr lang="zh-CN" altLang="en-US"/>
          </a:p>
        </p:txBody>
      </p:sp>
    </p:spTree>
    <p:extLst>
      <p:ext uri="{BB962C8B-B14F-4D97-AF65-F5344CB8AC3E}">
        <p14:creationId xmlns:p14="http://schemas.microsoft.com/office/powerpoint/2010/main" val="2748079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75A8372-3934-40C9-8C99-4D7614F5323B}" type="slidenum">
              <a:rPr lang="zh-CN" altLang="en-US" smtClean="0"/>
              <a:t>3</a:t>
            </a:fld>
            <a:endParaRPr lang="zh-CN" altLang="en-US"/>
          </a:p>
        </p:txBody>
      </p:sp>
    </p:spTree>
    <p:extLst>
      <p:ext uri="{BB962C8B-B14F-4D97-AF65-F5344CB8AC3E}">
        <p14:creationId xmlns:p14="http://schemas.microsoft.com/office/powerpoint/2010/main" val="28842919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255346" y="2750337"/>
            <a:ext cx="1171888" cy="1356442"/>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47973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2020/6/29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309"/>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22215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2020/6/29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61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882044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2020/6/29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64466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2020/6/29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96831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2020/6/29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140075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2020/6/29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758405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77960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161E7BD-2304-4CFF-AC2E-DAADCB15FF3C}" type="datetimeFigureOut">
              <a:rPr lang="zh-CN" altLang="en-US" smtClean="0"/>
              <a:t>2020/6/29</a:t>
            </a:fld>
            <a:endParaRPr lang="zh-CN" altLang="en-US"/>
          </a:p>
        </p:txBody>
      </p:sp>
      <p:sp>
        <p:nvSpPr>
          <p:cNvPr id="5" name="Footer Placeholder 4"/>
          <p:cNvSpPr>
            <a:spLocks noGrp="1"/>
          </p:cNvSpPr>
          <p:nvPr>
            <p:ph type="ftr" sz="quarter" idx="11"/>
          </p:nvPr>
        </p:nvSpPr>
        <p:spPr>
          <a:xfrm>
            <a:off x="680321" y="5936188"/>
            <a:ext cx="6126805" cy="365125"/>
          </a:xfrm>
        </p:spPr>
        <p:txBody>
          <a:bodyPr/>
          <a:lstStyle/>
          <a:p>
            <a:endParaRPr lang="zh-CN" alt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7773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695203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161E7BD-2304-4CFF-AC2E-DAADCB15FF3C}" type="datetimeFigureOut">
              <a:rPr lang="zh-CN" altLang="en-US" smtClean="0"/>
              <a:t>2020/6/29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729455" y="286989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4228224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161E7BD-2304-4CFF-AC2E-DAADCB15FF3C}" type="datetimeFigureOut">
              <a:rPr lang="zh-CN" altLang="en-US" smtClean="0"/>
              <a:t>2020/6/29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486446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0322" y="3030008"/>
            <a:ext cx="4698355"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594123" y="3030008"/>
            <a:ext cx="4700059"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161E7BD-2304-4CFF-AC2E-DAADCB15FF3C}" type="datetimeFigureOut">
              <a:rPr lang="zh-CN" altLang="en-US" smtClean="0"/>
              <a:t>2020/6/29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15516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161E7BD-2304-4CFF-AC2E-DAADCB15FF3C}" type="datetimeFigureOut">
              <a:rPr lang="zh-CN" altLang="en-US" smtClean="0"/>
              <a:t>2020/6/29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88324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161E7BD-2304-4CFF-AC2E-DAADCB15FF3C}" type="datetimeFigureOut">
              <a:rPr lang="zh-CN" altLang="en-US" smtClean="0"/>
              <a:t>2020/6/29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601457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2020/6/29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152287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2020/6/29</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095582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61E7BD-2304-4CFF-AC2E-DAADCB15FF3C}" type="datetimeFigureOut">
              <a:rPr lang="zh-CN" altLang="en-US" smtClean="0"/>
              <a:t>2020/6/29</a:t>
            </a:fld>
            <a:endParaRPr lang="zh-CN" alt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00796101"/>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jianshu.com/p/e6a2282089f8"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jianshu.com/p/e6a2282089f8"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blog.itpub.net/69942346/viewspace-265233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baike.baidu.com/item/%E7%A4%BE%E4%BC%9A%E7%A7%91%E5%AD%A6" TargetMode="External"/><Relationship Id="rId3" Type="http://schemas.openxmlformats.org/officeDocument/2006/relationships/hyperlink" Target="https://baike.baidu.com/item/%E5%9C%A3%E5%BD%BC%E5%BE%97%E5%A0%A1%E5%A4%A7%E5%AD%A6/3792458" TargetMode="External"/><Relationship Id="rId7" Type="http://schemas.openxmlformats.org/officeDocument/2006/relationships/hyperlink" Target="https://baike.baidu.com/item/%E8%87%AA%E7%84%B6%E7%A7%91%E5%AD%A6"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baike.baidu.com/item/%E9%A9%AC%E5%B0%94%E5%8F%AF%E5%A4%AB%E9%93%BE" TargetMode="External"/><Relationship Id="rId5" Type="http://schemas.openxmlformats.org/officeDocument/2006/relationships/hyperlink" Target="https://baike.baidu.com/item/%E9%9A%8F%E6%9C%BA%E8%BF%87%E7%A8%8B" TargetMode="External"/><Relationship Id="rId4" Type="http://schemas.openxmlformats.org/officeDocument/2006/relationships/hyperlink" Target="https://baike.baidu.com/item/%E5%88%87%E6%AF%94%E9%9B%AA%E5%A4%AB/1435047" TargetMode="External"/><Relationship Id="rId9"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link.zhihu.com/?target=https%3A//zh.wikipedia.org/wiki/%25E9%259A%258F%25E6%259C%25BA%25E8%25BF%2587%25E7%25A8%258B" TargetMode="External"/><Relationship Id="rId2" Type="http://schemas.openxmlformats.org/officeDocument/2006/relationships/hyperlink" Target="https://link.zhihu.com/?target=https%3A//zh.wikipedia.org/wiki/%25E7%258B%2580%25E6%2585%258B%25E7%25A9%25BA%25E9%2596%2593_%28%25E8%25A8%2588%25E7%25AE%2597%25E6%25A9%259F%25E7%25A7%2591%25E5%25AD%25B8%29"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jianshu.com/p/e6a2282089f8"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FAD0AA-D545-4246-A9B6-B19BC6633152}"/>
              </a:ext>
            </a:extLst>
          </p:cNvPr>
          <p:cNvSpPr>
            <a:spLocks noGrp="1"/>
          </p:cNvSpPr>
          <p:nvPr>
            <p:ph type="ctrTitle"/>
          </p:nvPr>
        </p:nvSpPr>
        <p:spPr/>
        <p:txBody>
          <a:bodyPr/>
          <a:lstStyle/>
          <a:p>
            <a:r>
              <a:rPr lang="zh-CN" altLang="en-US" dirty="0"/>
              <a:t>自然语言处理技术基础</a:t>
            </a:r>
            <a:br>
              <a:rPr lang="en-US" altLang="zh-CN" dirty="0"/>
            </a:br>
            <a:r>
              <a:rPr lang="en-US" altLang="zh-CN" sz="2800" dirty="0"/>
              <a:t>Natural Language Processing</a:t>
            </a:r>
            <a:r>
              <a:rPr lang="zh-CN" altLang="en-US" sz="2800" dirty="0"/>
              <a:t>，</a:t>
            </a:r>
            <a:r>
              <a:rPr lang="en-US" altLang="zh-CN" sz="2800" dirty="0"/>
              <a:t>NLP</a:t>
            </a:r>
            <a:endParaRPr lang="zh-CN" altLang="en-US" sz="2800" dirty="0"/>
          </a:p>
        </p:txBody>
      </p:sp>
      <p:sp>
        <p:nvSpPr>
          <p:cNvPr id="3" name="副标题 2">
            <a:extLst>
              <a:ext uri="{FF2B5EF4-FFF2-40B4-BE49-F238E27FC236}">
                <a16:creationId xmlns:a16="http://schemas.microsoft.com/office/drawing/2014/main" id="{5AEE3665-4B91-404B-82B7-F893AB2EEF54}"/>
              </a:ext>
            </a:extLst>
          </p:cNvPr>
          <p:cNvSpPr>
            <a:spLocks noGrp="1"/>
          </p:cNvSpPr>
          <p:nvPr>
            <p:ph type="subTitle" idx="1"/>
          </p:nvPr>
        </p:nvSpPr>
        <p:spPr/>
        <p:txBody>
          <a:bodyPr/>
          <a:lstStyle/>
          <a:p>
            <a:r>
              <a:rPr lang="zh-CN" altLang="en-US" dirty="0"/>
              <a:t>网络空间安全与计算机学院</a:t>
            </a:r>
          </a:p>
        </p:txBody>
      </p:sp>
      <p:pic>
        <p:nvPicPr>
          <p:cNvPr id="6146" name="Picture 2">
            <a:extLst>
              <a:ext uri="{FF2B5EF4-FFF2-40B4-BE49-F238E27FC236}">
                <a16:creationId xmlns:a16="http://schemas.microsoft.com/office/drawing/2014/main" id="{83010770-CCB3-4E60-8491-520459293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13" y="158333"/>
            <a:ext cx="956755" cy="427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132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154D30-1605-499B-A00E-D626E91914F4}"/>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DC015359-05A2-4244-A0A1-602D0FD63026}"/>
              </a:ext>
            </a:extLst>
          </p:cNvPr>
          <p:cNvPicPr>
            <a:picLocks noGrp="1" noChangeAspect="1"/>
          </p:cNvPicPr>
          <p:nvPr>
            <p:ph idx="1"/>
          </p:nvPr>
        </p:nvPicPr>
        <p:blipFill>
          <a:blip r:embed="rId2"/>
          <a:stretch>
            <a:fillRect/>
          </a:stretch>
        </p:blipFill>
        <p:spPr>
          <a:xfrm>
            <a:off x="767843" y="2159692"/>
            <a:ext cx="6496050" cy="3486150"/>
          </a:xfrm>
          <a:prstGeom prst="rect">
            <a:avLst/>
          </a:prstGeom>
        </p:spPr>
      </p:pic>
    </p:spTree>
    <p:extLst>
      <p:ext uri="{BB962C8B-B14F-4D97-AF65-F5344CB8AC3E}">
        <p14:creationId xmlns:p14="http://schemas.microsoft.com/office/powerpoint/2010/main" val="930213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4D5A98-1B01-4E6D-B81D-2AAED643617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97D1AB4-F754-48AC-8DCF-6AD48348474A}"/>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F9D28FBE-2C16-4571-8C74-00B8A5C9B900}"/>
              </a:ext>
            </a:extLst>
          </p:cNvPr>
          <p:cNvPicPr>
            <a:picLocks noChangeAspect="1"/>
          </p:cNvPicPr>
          <p:nvPr/>
        </p:nvPicPr>
        <p:blipFill>
          <a:blip r:embed="rId2"/>
          <a:stretch>
            <a:fillRect/>
          </a:stretch>
        </p:blipFill>
        <p:spPr>
          <a:xfrm>
            <a:off x="680321" y="584473"/>
            <a:ext cx="9613861" cy="5351716"/>
          </a:xfrm>
          <a:prstGeom prst="rect">
            <a:avLst/>
          </a:prstGeom>
        </p:spPr>
      </p:pic>
      <p:sp>
        <p:nvSpPr>
          <p:cNvPr id="5" name="矩形 4">
            <a:extLst>
              <a:ext uri="{FF2B5EF4-FFF2-40B4-BE49-F238E27FC236}">
                <a16:creationId xmlns:a16="http://schemas.microsoft.com/office/drawing/2014/main" id="{9F96EDB4-CD5B-4275-94D5-5A5FBD72ADFA}"/>
              </a:ext>
            </a:extLst>
          </p:cNvPr>
          <p:cNvSpPr/>
          <p:nvPr/>
        </p:nvSpPr>
        <p:spPr>
          <a:xfrm>
            <a:off x="596015" y="6104772"/>
            <a:ext cx="4326826" cy="369332"/>
          </a:xfrm>
          <a:prstGeom prst="rect">
            <a:avLst/>
          </a:prstGeom>
        </p:spPr>
        <p:txBody>
          <a:bodyPr wrap="none">
            <a:spAutoFit/>
          </a:bodyPr>
          <a:lstStyle/>
          <a:p>
            <a:r>
              <a:rPr lang="en-US" altLang="zh-CN" dirty="0">
                <a:hlinkClick r:id="rId3"/>
              </a:rPr>
              <a:t>https://www.jianshu.com/p/e6a2282089f8</a:t>
            </a:r>
            <a:endParaRPr lang="zh-CN" altLang="en-US" dirty="0"/>
          </a:p>
        </p:txBody>
      </p:sp>
    </p:spTree>
    <p:extLst>
      <p:ext uri="{BB962C8B-B14F-4D97-AF65-F5344CB8AC3E}">
        <p14:creationId xmlns:p14="http://schemas.microsoft.com/office/powerpoint/2010/main" val="3638874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4D5A98-1B01-4E6D-B81D-2AAED643617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97D1AB4-F754-48AC-8DCF-6AD48348474A}"/>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F9D28FBE-2C16-4571-8C74-00B8A5C9B900}"/>
              </a:ext>
            </a:extLst>
          </p:cNvPr>
          <p:cNvPicPr>
            <a:picLocks noChangeAspect="1"/>
          </p:cNvPicPr>
          <p:nvPr/>
        </p:nvPicPr>
        <p:blipFill>
          <a:blip r:embed="rId2"/>
          <a:stretch>
            <a:fillRect/>
          </a:stretch>
        </p:blipFill>
        <p:spPr>
          <a:xfrm>
            <a:off x="680321" y="584473"/>
            <a:ext cx="9613861" cy="5351716"/>
          </a:xfrm>
          <a:prstGeom prst="rect">
            <a:avLst/>
          </a:prstGeom>
        </p:spPr>
      </p:pic>
      <p:sp>
        <p:nvSpPr>
          <p:cNvPr id="5" name="矩形 4">
            <a:extLst>
              <a:ext uri="{FF2B5EF4-FFF2-40B4-BE49-F238E27FC236}">
                <a16:creationId xmlns:a16="http://schemas.microsoft.com/office/drawing/2014/main" id="{9F96EDB4-CD5B-4275-94D5-5A5FBD72ADFA}"/>
              </a:ext>
            </a:extLst>
          </p:cNvPr>
          <p:cNvSpPr/>
          <p:nvPr/>
        </p:nvSpPr>
        <p:spPr>
          <a:xfrm>
            <a:off x="596015" y="6104772"/>
            <a:ext cx="4326826" cy="369332"/>
          </a:xfrm>
          <a:prstGeom prst="rect">
            <a:avLst/>
          </a:prstGeom>
        </p:spPr>
        <p:txBody>
          <a:bodyPr wrap="none">
            <a:spAutoFit/>
          </a:bodyPr>
          <a:lstStyle/>
          <a:p>
            <a:r>
              <a:rPr lang="en-US" altLang="zh-CN" dirty="0">
                <a:hlinkClick r:id="rId3"/>
              </a:rPr>
              <a:t>https://www.jianshu.com/p/e6a2282089f8</a:t>
            </a:r>
            <a:endParaRPr lang="zh-CN" altLang="en-US" dirty="0"/>
          </a:p>
        </p:txBody>
      </p:sp>
    </p:spTree>
    <p:extLst>
      <p:ext uri="{BB962C8B-B14F-4D97-AF65-F5344CB8AC3E}">
        <p14:creationId xmlns:p14="http://schemas.microsoft.com/office/powerpoint/2010/main" val="2195492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4BEE0E-A3AD-4D50-8F30-F0B50C60CE2B}"/>
              </a:ext>
            </a:extLst>
          </p:cNvPr>
          <p:cNvSpPr>
            <a:spLocks noGrp="1"/>
          </p:cNvSpPr>
          <p:nvPr>
            <p:ph type="title"/>
          </p:nvPr>
        </p:nvSpPr>
        <p:spPr/>
        <p:txBody>
          <a:bodyPr/>
          <a:lstStyle/>
          <a:p>
            <a:r>
              <a:rPr lang="en-US" altLang="zh-CN" dirty="0"/>
              <a:t>4.3 HMM</a:t>
            </a:r>
            <a:r>
              <a:rPr lang="zh-CN" altLang="en-US" dirty="0"/>
              <a:t>的三个基本问题</a:t>
            </a:r>
          </a:p>
        </p:txBody>
      </p:sp>
      <p:sp>
        <p:nvSpPr>
          <p:cNvPr id="3" name="内容占位符 2">
            <a:extLst>
              <a:ext uri="{FF2B5EF4-FFF2-40B4-BE49-F238E27FC236}">
                <a16:creationId xmlns:a16="http://schemas.microsoft.com/office/drawing/2014/main" id="{28EFBE88-B486-4250-8987-FD7AEA6A4F8C}"/>
              </a:ext>
            </a:extLst>
          </p:cNvPr>
          <p:cNvSpPr>
            <a:spLocks noGrp="1"/>
          </p:cNvSpPr>
          <p:nvPr>
            <p:ph idx="1"/>
          </p:nvPr>
        </p:nvSpPr>
        <p:spPr/>
        <p:txBody>
          <a:bodyPr/>
          <a:lstStyle/>
          <a:p>
            <a:r>
              <a:rPr lang="en-US" altLang="zh-CN" dirty="0"/>
              <a:t>4.3 HMM</a:t>
            </a:r>
            <a:r>
              <a:rPr lang="zh-CN" altLang="en-US" dirty="0"/>
              <a:t>的三个基本问题</a:t>
            </a:r>
            <a:br>
              <a:rPr lang="zh-CN" altLang="en-US" dirty="0"/>
            </a:br>
            <a:r>
              <a:rPr lang="zh-CN" altLang="en-US" dirty="0"/>
              <a:t>　　</a:t>
            </a:r>
            <a:r>
              <a:rPr lang="en-US" altLang="zh-CN" dirty="0"/>
              <a:t>4.3.1 </a:t>
            </a:r>
            <a:r>
              <a:rPr lang="zh-CN" altLang="en-US" dirty="0"/>
              <a:t>求解观察值序列的概率</a:t>
            </a:r>
            <a:br>
              <a:rPr lang="zh-CN" altLang="en-US" dirty="0"/>
            </a:br>
            <a:r>
              <a:rPr lang="zh-CN" altLang="en-US" dirty="0"/>
              <a:t>　　</a:t>
            </a:r>
            <a:r>
              <a:rPr lang="en-US" altLang="zh-CN" dirty="0"/>
              <a:t>4.3.2 </a:t>
            </a:r>
            <a:r>
              <a:rPr lang="zh-CN" altLang="en-US" dirty="0"/>
              <a:t>确定最优状态序列</a:t>
            </a:r>
            <a:br>
              <a:rPr lang="zh-CN" altLang="en-US" dirty="0"/>
            </a:br>
            <a:r>
              <a:rPr lang="zh-CN" altLang="en-US" dirty="0"/>
              <a:t>　　</a:t>
            </a:r>
            <a:r>
              <a:rPr lang="en-US" altLang="zh-CN" dirty="0"/>
              <a:t>4.3.3 HMM</a:t>
            </a:r>
            <a:r>
              <a:rPr lang="zh-CN" altLang="en-US" dirty="0"/>
              <a:t>的参数估计</a:t>
            </a:r>
          </a:p>
        </p:txBody>
      </p:sp>
    </p:spTree>
    <p:extLst>
      <p:ext uri="{BB962C8B-B14F-4D97-AF65-F5344CB8AC3E}">
        <p14:creationId xmlns:p14="http://schemas.microsoft.com/office/powerpoint/2010/main" val="4288455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4807F-9143-4FC8-B3BD-083F7083271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33607C7-2A8F-4BF5-B3CE-C81DAE2B7449}"/>
              </a:ext>
            </a:extLst>
          </p:cNvPr>
          <p:cNvSpPr>
            <a:spLocks noGrp="1"/>
          </p:cNvSpPr>
          <p:nvPr>
            <p:ph idx="1"/>
          </p:nvPr>
        </p:nvSpPr>
        <p:spPr>
          <a:xfrm>
            <a:off x="680321" y="2336873"/>
            <a:ext cx="11154998" cy="4271450"/>
          </a:xfrm>
        </p:spPr>
        <p:txBody>
          <a:bodyPr>
            <a:normAutofit/>
          </a:bodyPr>
          <a:lstStyle/>
          <a:p>
            <a:pPr marL="457200" indent="-457200">
              <a:buFont typeface="+mj-lt"/>
              <a:buAutoNum type="arabicPeriod"/>
            </a:pPr>
            <a:r>
              <a:rPr lang="zh-CN" altLang="en-US" dirty="0"/>
              <a:t>给定模型，如何有效计算产生观测序列的概率？换言之，如何评估模型与观测序列之间的匹配程度？</a:t>
            </a:r>
          </a:p>
          <a:p>
            <a:pPr marL="457200" indent="-457200">
              <a:buFont typeface="+mj-lt"/>
              <a:buAutoNum type="arabicPeriod"/>
            </a:pPr>
            <a:r>
              <a:rPr lang="zh-CN" altLang="en-US" dirty="0"/>
              <a:t>给定模型和观测序列，如何找到与此观测序列最匹配的状态序列？换言之，如何根据观测序列推断出隐藏的模型状态？</a:t>
            </a:r>
          </a:p>
          <a:p>
            <a:pPr marL="457200" indent="-457200">
              <a:buFont typeface="+mj-lt"/>
              <a:buAutoNum type="arabicPeriod"/>
            </a:pPr>
            <a:r>
              <a:rPr lang="zh-CN" altLang="en-US" dirty="0"/>
              <a:t>给定观测序列，如何调整模型参数使得该序列出现的概率最大？换言之，如何训练模型使其能最好地描述观测数据？</a:t>
            </a:r>
          </a:p>
          <a:p>
            <a:endParaRPr lang="zh-CN" altLang="en-US" dirty="0"/>
          </a:p>
        </p:txBody>
      </p:sp>
    </p:spTree>
    <p:extLst>
      <p:ext uri="{BB962C8B-B14F-4D97-AF65-F5344CB8AC3E}">
        <p14:creationId xmlns:p14="http://schemas.microsoft.com/office/powerpoint/2010/main" val="362195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406731-2F28-4302-BC0C-18FC321DE5D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B3E1D9B-F9DD-4B8B-84C4-DD44CE795E95}"/>
              </a:ext>
            </a:extLst>
          </p:cNvPr>
          <p:cNvSpPr>
            <a:spLocks noGrp="1"/>
          </p:cNvSpPr>
          <p:nvPr>
            <p:ph idx="1"/>
          </p:nvPr>
        </p:nvSpPr>
        <p:spPr/>
        <p:txBody>
          <a:bodyPr/>
          <a:lstStyle/>
          <a:p>
            <a:r>
              <a:rPr lang="zh-CN" altLang="en-US" dirty="0"/>
              <a:t>前两个问题是模式识别的问题：</a:t>
            </a:r>
            <a:endParaRPr lang="en-US" altLang="zh-CN" dirty="0"/>
          </a:p>
          <a:p>
            <a:r>
              <a:rPr lang="en-US" altLang="zh-CN" dirty="0"/>
              <a:t>1) </a:t>
            </a:r>
            <a:r>
              <a:rPr lang="zh-CN" altLang="en-US" dirty="0"/>
              <a:t>根据隐马尔科夫模型得到一个可观察状态序列的概率</a:t>
            </a:r>
            <a:r>
              <a:rPr lang="en-US" altLang="zh-CN" dirty="0"/>
              <a:t>( </a:t>
            </a:r>
            <a:r>
              <a:rPr lang="zh-CN" altLang="en-US" b="1" dirty="0"/>
              <a:t>评价 </a:t>
            </a:r>
            <a:r>
              <a:rPr lang="en-US" altLang="zh-CN" dirty="0"/>
              <a:t>)</a:t>
            </a:r>
            <a:r>
              <a:rPr lang="zh-CN" altLang="en-US" dirty="0"/>
              <a:t>；</a:t>
            </a:r>
            <a:endParaRPr lang="en-US" altLang="zh-CN" dirty="0"/>
          </a:p>
          <a:p>
            <a:r>
              <a:rPr lang="en-US" altLang="zh-CN" dirty="0"/>
              <a:t>2) </a:t>
            </a:r>
            <a:r>
              <a:rPr lang="zh-CN" altLang="en-US" dirty="0"/>
              <a:t>找到一个隐藏状态的序列使得这个序列产生一个可观察状态序列的概率最大</a:t>
            </a:r>
            <a:r>
              <a:rPr lang="en-US" altLang="zh-CN" dirty="0"/>
              <a:t>( </a:t>
            </a:r>
            <a:r>
              <a:rPr lang="zh-CN" altLang="en-US" b="1" dirty="0"/>
              <a:t>解码 </a:t>
            </a:r>
            <a:r>
              <a:rPr lang="en-US" altLang="zh-CN" dirty="0"/>
              <a:t>)</a:t>
            </a:r>
            <a:r>
              <a:rPr lang="zh-CN" altLang="en-US" dirty="0"/>
              <a:t>。</a:t>
            </a:r>
            <a:endParaRPr lang="en-US" altLang="zh-CN" dirty="0"/>
          </a:p>
          <a:p>
            <a:r>
              <a:rPr lang="zh-CN" altLang="en-US" dirty="0"/>
              <a:t>     第三个问题就是根据一个可以观察到的状态序列集产生一个隐马尔科夫模型（ </a:t>
            </a:r>
            <a:r>
              <a:rPr lang="zh-CN" altLang="en-US" b="1" dirty="0"/>
              <a:t>学习 </a:t>
            </a:r>
            <a:r>
              <a:rPr lang="zh-CN" altLang="en-US" dirty="0"/>
              <a:t>）。</a:t>
            </a:r>
          </a:p>
          <a:p>
            <a:endParaRPr lang="zh-CN" altLang="en-US" dirty="0"/>
          </a:p>
        </p:txBody>
      </p:sp>
    </p:spTree>
    <p:extLst>
      <p:ext uri="{BB962C8B-B14F-4D97-AF65-F5344CB8AC3E}">
        <p14:creationId xmlns:p14="http://schemas.microsoft.com/office/powerpoint/2010/main" val="3154502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02F4C07-AA4A-4BCE-B469-7D8737B142E6}"/>
              </a:ext>
            </a:extLst>
          </p:cNvPr>
          <p:cNvSpPr>
            <a:spLocks noGrp="1"/>
          </p:cNvSpPr>
          <p:nvPr>
            <p:ph idx="1"/>
          </p:nvPr>
        </p:nvSpPr>
        <p:spPr/>
        <p:txBody>
          <a:bodyPr/>
          <a:lstStyle/>
          <a:p>
            <a:r>
              <a:rPr lang="zh-CN" altLang="en-US" dirty="0"/>
              <a:t>对应的三大问题解法：</a:t>
            </a:r>
          </a:p>
          <a:p>
            <a:pPr marL="457200" indent="-457200">
              <a:buFont typeface="+mj-lt"/>
              <a:buAutoNum type="arabicPeriod"/>
            </a:pPr>
            <a:r>
              <a:rPr lang="zh-CN" altLang="en-US" dirty="0"/>
              <a:t>向前算法</a:t>
            </a:r>
            <a:r>
              <a:rPr lang="en-US" altLang="zh-CN" dirty="0"/>
              <a:t>(Forward Algorithm)</a:t>
            </a:r>
            <a:r>
              <a:rPr lang="zh-CN" altLang="en-US" dirty="0"/>
              <a:t>、向后算法</a:t>
            </a:r>
            <a:r>
              <a:rPr lang="en-US" altLang="zh-CN" dirty="0"/>
              <a:t>(Backward Algorithm)</a:t>
            </a:r>
          </a:p>
          <a:p>
            <a:pPr marL="457200" indent="-457200">
              <a:buFont typeface="+mj-lt"/>
              <a:buAutoNum type="arabicPeriod"/>
            </a:pPr>
            <a:r>
              <a:rPr lang="zh-CN" altLang="en-US" dirty="0"/>
              <a:t>维特比算法</a:t>
            </a:r>
            <a:r>
              <a:rPr lang="en-US" altLang="zh-CN" dirty="0"/>
              <a:t>(Viterbi Algorithm)</a:t>
            </a:r>
          </a:p>
          <a:p>
            <a:pPr marL="457200" indent="-457200">
              <a:buFont typeface="+mj-lt"/>
              <a:buAutoNum type="arabicPeriod"/>
            </a:pPr>
            <a:r>
              <a:rPr lang="zh-CN" altLang="en-US" dirty="0"/>
              <a:t>鲍姆</a:t>
            </a:r>
            <a:r>
              <a:rPr lang="en-US" altLang="zh-CN" dirty="0"/>
              <a:t>-</a:t>
            </a:r>
            <a:r>
              <a:rPr lang="zh-CN" altLang="en-US" dirty="0"/>
              <a:t>韦尔奇算法</a:t>
            </a:r>
            <a:r>
              <a:rPr lang="en-US" altLang="zh-CN" dirty="0"/>
              <a:t>(Baum-Welch Algorithm) (</a:t>
            </a:r>
            <a:r>
              <a:rPr lang="zh-CN" altLang="en-US" dirty="0"/>
              <a:t>约等于</a:t>
            </a:r>
            <a:r>
              <a:rPr lang="en-US" altLang="zh-CN" dirty="0"/>
              <a:t>EM</a:t>
            </a:r>
            <a:r>
              <a:rPr lang="zh-CN" altLang="en-US" dirty="0"/>
              <a:t>算法</a:t>
            </a:r>
            <a:r>
              <a:rPr lang="en-US" altLang="zh-CN" dirty="0"/>
              <a:t>)</a:t>
            </a:r>
          </a:p>
          <a:p>
            <a:endParaRPr lang="zh-CN" altLang="en-US" dirty="0"/>
          </a:p>
        </p:txBody>
      </p:sp>
      <p:sp>
        <p:nvSpPr>
          <p:cNvPr id="4" name="矩形 3">
            <a:extLst>
              <a:ext uri="{FF2B5EF4-FFF2-40B4-BE49-F238E27FC236}">
                <a16:creationId xmlns:a16="http://schemas.microsoft.com/office/drawing/2014/main" id="{C3EE98F0-6464-4A97-BD05-C8B30523E2B7}"/>
              </a:ext>
            </a:extLst>
          </p:cNvPr>
          <p:cNvSpPr/>
          <p:nvPr/>
        </p:nvSpPr>
        <p:spPr>
          <a:xfrm>
            <a:off x="613544" y="6318274"/>
            <a:ext cx="5413661" cy="369332"/>
          </a:xfrm>
          <a:prstGeom prst="rect">
            <a:avLst/>
          </a:prstGeom>
        </p:spPr>
        <p:txBody>
          <a:bodyPr wrap="none">
            <a:spAutoFit/>
          </a:bodyPr>
          <a:lstStyle/>
          <a:p>
            <a:r>
              <a:rPr lang="en-US" altLang="zh-CN" dirty="0">
                <a:hlinkClick r:id="rId2"/>
              </a:rPr>
              <a:t>http://blog.itpub.net/69942346/viewspace-2652334/</a:t>
            </a:r>
            <a:endParaRPr lang="zh-CN" altLang="en-US" dirty="0"/>
          </a:p>
        </p:txBody>
      </p:sp>
    </p:spTree>
    <p:extLst>
      <p:ext uri="{BB962C8B-B14F-4D97-AF65-F5344CB8AC3E}">
        <p14:creationId xmlns:p14="http://schemas.microsoft.com/office/powerpoint/2010/main" val="3604020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AA155A-4A36-4085-BF68-DD9783C31505}"/>
              </a:ext>
            </a:extLst>
          </p:cNvPr>
          <p:cNvSpPr>
            <a:spLocks noGrp="1"/>
          </p:cNvSpPr>
          <p:nvPr>
            <p:ph type="title"/>
          </p:nvPr>
        </p:nvSpPr>
        <p:spPr/>
        <p:txBody>
          <a:bodyPr/>
          <a:lstStyle/>
          <a:p>
            <a:r>
              <a:rPr lang="zh-CN" altLang="en-US" b="1" dirty="0"/>
              <a:t>第</a:t>
            </a:r>
            <a:r>
              <a:rPr lang="en-US" altLang="zh-CN" b="1" dirty="0"/>
              <a:t>4</a:t>
            </a:r>
            <a:r>
              <a:rPr lang="zh-CN" altLang="en-US" b="1" dirty="0"/>
              <a:t>章 隐马尔科夫模型</a:t>
            </a:r>
          </a:p>
        </p:txBody>
      </p:sp>
      <p:sp>
        <p:nvSpPr>
          <p:cNvPr id="3" name="内容占位符 2">
            <a:extLst>
              <a:ext uri="{FF2B5EF4-FFF2-40B4-BE49-F238E27FC236}">
                <a16:creationId xmlns:a16="http://schemas.microsoft.com/office/drawing/2014/main" id="{81B33DC0-BF5D-412E-AF38-E6D4F60B9A29}"/>
              </a:ext>
            </a:extLst>
          </p:cNvPr>
          <p:cNvSpPr>
            <a:spLocks noGrp="1"/>
          </p:cNvSpPr>
          <p:nvPr>
            <p:ph idx="1"/>
          </p:nvPr>
        </p:nvSpPr>
        <p:spPr>
          <a:xfrm>
            <a:off x="680321" y="2336873"/>
            <a:ext cx="9613861" cy="4115808"/>
          </a:xfrm>
        </p:spPr>
        <p:txBody>
          <a:bodyPr>
            <a:noAutofit/>
          </a:bodyPr>
          <a:lstStyle/>
          <a:p>
            <a:pPr marL="0" indent="0">
              <a:buNone/>
            </a:pPr>
            <a:endParaRPr lang="en-US" altLang="zh-CN" dirty="0"/>
          </a:p>
          <a:p>
            <a:pPr marL="0" indent="0">
              <a:buNone/>
            </a:pPr>
            <a:r>
              <a:rPr lang="en-US" altLang="zh-CN" dirty="0"/>
              <a:t>4.1 </a:t>
            </a:r>
            <a:r>
              <a:rPr lang="zh-CN" altLang="en-US" dirty="0"/>
              <a:t>马尔科夫模型</a:t>
            </a:r>
            <a:endParaRPr lang="en-US" altLang="zh-CN" dirty="0"/>
          </a:p>
          <a:p>
            <a:pPr marL="0" indent="0">
              <a:buNone/>
            </a:pPr>
            <a:br>
              <a:rPr lang="zh-CN" altLang="en-US" dirty="0"/>
            </a:br>
            <a:r>
              <a:rPr lang="en-US" altLang="zh-CN" dirty="0"/>
              <a:t>4.2 </a:t>
            </a:r>
            <a:r>
              <a:rPr lang="zh-CN" altLang="en-US" dirty="0"/>
              <a:t>隐马尔科夫模型</a:t>
            </a:r>
            <a:r>
              <a:rPr lang="en-US" altLang="zh-CN" dirty="0"/>
              <a:t>(HMM)</a:t>
            </a:r>
          </a:p>
          <a:p>
            <a:pPr marL="0" indent="0">
              <a:buNone/>
            </a:pPr>
            <a:br>
              <a:rPr lang="zh-CN" altLang="en-US" dirty="0"/>
            </a:br>
            <a:r>
              <a:rPr lang="en-US" altLang="zh-CN" dirty="0"/>
              <a:t>4.3 HMM</a:t>
            </a:r>
            <a:r>
              <a:rPr lang="zh-CN" altLang="en-US" dirty="0"/>
              <a:t>的三个基本问题</a:t>
            </a:r>
            <a:br>
              <a:rPr lang="zh-CN" altLang="en-US" dirty="0"/>
            </a:br>
            <a:endParaRPr lang="zh-CN" altLang="en-US" dirty="0"/>
          </a:p>
        </p:txBody>
      </p:sp>
    </p:spTree>
    <p:extLst>
      <p:ext uri="{BB962C8B-B14F-4D97-AF65-F5344CB8AC3E}">
        <p14:creationId xmlns:p14="http://schemas.microsoft.com/office/powerpoint/2010/main" val="1133975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C3386-E6C5-4C64-A290-D17DA7D87DE4}"/>
              </a:ext>
            </a:extLst>
          </p:cNvPr>
          <p:cNvSpPr>
            <a:spLocks noGrp="1"/>
          </p:cNvSpPr>
          <p:nvPr>
            <p:ph type="title"/>
          </p:nvPr>
        </p:nvSpPr>
        <p:spPr/>
        <p:txBody>
          <a:bodyPr/>
          <a:lstStyle/>
          <a:p>
            <a:r>
              <a:rPr lang="en-US" altLang="zh-CN" dirty="0"/>
              <a:t>4.1 </a:t>
            </a:r>
            <a:r>
              <a:rPr lang="zh-CN" altLang="en-US" dirty="0"/>
              <a:t>马尔科夫模型</a:t>
            </a:r>
          </a:p>
        </p:txBody>
      </p:sp>
      <p:sp>
        <p:nvSpPr>
          <p:cNvPr id="3" name="内容占位符 2">
            <a:extLst>
              <a:ext uri="{FF2B5EF4-FFF2-40B4-BE49-F238E27FC236}">
                <a16:creationId xmlns:a16="http://schemas.microsoft.com/office/drawing/2014/main" id="{725A3505-6F84-48E3-8313-D87B360F1EFE}"/>
              </a:ext>
            </a:extLst>
          </p:cNvPr>
          <p:cNvSpPr>
            <a:spLocks noGrp="1"/>
          </p:cNvSpPr>
          <p:nvPr>
            <p:ph idx="1"/>
          </p:nvPr>
        </p:nvSpPr>
        <p:spPr>
          <a:xfrm>
            <a:off x="401462" y="2358563"/>
            <a:ext cx="8197790" cy="4044898"/>
          </a:xfrm>
          <a:ln>
            <a:noFill/>
          </a:ln>
        </p:spPr>
        <p:style>
          <a:lnRef idx="0">
            <a:scrgbClr r="0" g="0" b="0"/>
          </a:lnRef>
          <a:fillRef idx="1002">
            <a:schemeClr val="dk2"/>
          </a:fillRef>
          <a:effectRef idx="0">
            <a:scrgbClr r="0" g="0" b="0"/>
          </a:effectRef>
          <a:fontRef idx="minor">
            <a:schemeClr val="lt1"/>
          </a:fontRef>
        </p:style>
        <p:txBody>
          <a:bodyPr>
            <a:normAutofit/>
          </a:bodyPr>
          <a:lstStyle/>
          <a:p>
            <a:pPr marL="0" indent="0">
              <a:buNone/>
            </a:pPr>
            <a:r>
              <a:rPr lang="zh-CN" altLang="en-US" sz="3600" dirty="0"/>
              <a:t>马尔科夫</a:t>
            </a:r>
            <a:r>
              <a:rPr lang="zh-CN" altLang="en-US" sz="3600" dirty="0">
                <a:latin typeface="arial" panose="020B0604020202020204" pitchFamily="34" charset="0"/>
              </a:rPr>
              <a:t>（</a:t>
            </a:r>
            <a:r>
              <a:rPr lang="en-US" altLang="zh-CN" sz="2800" dirty="0">
                <a:latin typeface="arial" panose="020B0604020202020204" pitchFamily="34" charset="0"/>
              </a:rPr>
              <a:t>Andrey Markov</a:t>
            </a:r>
            <a:r>
              <a:rPr lang="zh-CN" altLang="en-US" sz="2800" dirty="0">
                <a:latin typeface="arial" panose="020B0604020202020204" pitchFamily="34" charset="0"/>
              </a:rPr>
              <a:t>，</a:t>
            </a:r>
            <a:r>
              <a:rPr lang="en-US" altLang="zh-CN" sz="2800" dirty="0">
                <a:latin typeface="arial" panose="020B0604020202020204" pitchFamily="34" charset="0"/>
              </a:rPr>
              <a:t>1856</a:t>
            </a:r>
            <a:r>
              <a:rPr lang="zh-CN" altLang="en-US" sz="2800" dirty="0">
                <a:latin typeface="arial" panose="020B0604020202020204" pitchFamily="34" charset="0"/>
              </a:rPr>
              <a:t>－</a:t>
            </a:r>
            <a:r>
              <a:rPr lang="en-US" altLang="zh-CN" sz="2800" dirty="0">
                <a:latin typeface="arial" panose="020B0604020202020204" pitchFamily="34" charset="0"/>
              </a:rPr>
              <a:t>1922</a:t>
            </a:r>
            <a:r>
              <a:rPr lang="zh-CN" altLang="en-US" sz="2800" dirty="0">
                <a:latin typeface="arial" panose="020B0604020202020204" pitchFamily="34" charset="0"/>
              </a:rPr>
              <a:t>）</a:t>
            </a:r>
            <a:endParaRPr lang="en-US" altLang="zh-CN" sz="2800" dirty="0">
              <a:latin typeface="arial" panose="020B0604020202020204" pitchFamily="34" charset="0"/>
            </a:endParaRPr>
          </a:p>
          <a:p>
            <a:pPr marL="0" indent="0">
              <a:buNone/>
            </a:pPr>
            <a:endParaRPr lang="en-US" altLang="zh-CN" sz="2800" dirty="0">
              <a:solidFill>
                <a:schemeClr val="bg1"/>
              </a:solidFill>
            </a:endParaRPr>
          </a:p>
          <a:p>
            <a:r>
              <a:rPr lang="en-US" altLang="zh-CN" dirty="0"/>
              <a:t>1874</a:t>
            </a:r>
            <a:r>
              <a:rPr lang="zh-CN" altLang="en-US" dirty="0"/>
              <a:t>年入</a:t>
            </a:r>
            <a:r>
              <a:rPr lang="zh-CN" altLang="en-US" dirty="0">
                <a:hlinkClick r:id="rId3">
                  <a:extLst>
                    <a:ext uri="{A12FA001-AC4F-418D-AE19-62706E023703}">
                      <ahyp:hlinkClr xmlns:ahyp="http://schemas.microsoft.com/office/drawing/2018/hyperlinkcolor" val="tx"/>
                    </a:ext>
                  </a:extLst>
                </a:hlinkClick>
              </a:rPr>
              <a:t>圣彼得堡大学</a:t>
            </a:r>
            <a:endParaRPr lang="en-US" altLang="zh-CN" dirty="0"/>
          </a:p>
          <a:p>
            <a:r>
              <a:rPr lang="zh-CN" altLang="en-US" dirty="0"/>
              <a:t>师从</a:t>
            </a:r>
            <a:r>
              <a:rPr lang="zh-CN" altLang="en-US" dirty="0">
                <a:hlinkClick r:id="rId4">
                  <a:extLst>
                    <a:ext uri="{A12FA001-AC4F-418D-AE19-62706E023703}">
                      <ahyp:hlinkClr xmlns:ahyp="http://schemas.microsoft.com/office/drawing/2018/hyperlinkcolor" val="tx"/>
                    </a:ext>
                  </a:extLst>
                </a:hlinkClick>
              </a:rPr>
              <a:t>切比雪夫</a:t>
            </a:r>
            <a:r>
              <a:rPr lang="zh-CN" altLang="en-US" dirty="0"/>
              <a:t>，毕业后留校任教</a:t>
            </a:r>
            <a:endParaRPr lang="en-US" altLang="zh-CN" dirty="0"/>
          </a:p>
          <a:p>
            <a:r>
              <a:rPr lang="zh-CN" altLang="en-US" u="sng" dirty="0"/>
              <a:t>圣彼得堡大学</a:t>
            </a:r>
            <a:r>
              <a:rPr lang="zh-CN" altLang="en-US" dirty="0"/>
              <a:t>教授（</a:t>
            </a:r>
            <a:r>
              <a:rPr lang="en-US" altLang="zh-CN" dirty="0"/>
              <a:t>1893-1905</a:t>
            </a:r>
            <a:r>
              <a:rPr lang="zh-CN" altLang="en-US" dirty="0"/>
              <a:t>）</a:t>
            </a:r>
            <a:endParaRPr lang="en-US" altLang="zh-CN" dirty="0"/>
          </a:p>
          <a:p>
            <a:r>
              <a:rPr lang="zh-CN" altLang="en-US" dirty="0"/>
              <a:t>研究</a:t>
            </a:r>
            <a:r>
              <a:rPr lang="zh-CN" altLang="en-US" u="sng" dirty="0"/>
              <a:t>数论</a:t>
            </a:r>
            <a:r>
              <a:rPr lang="zh-CN" altLang="en-US" dirty="0"/>
              <a:t>和</a:t>
            </a:r>
            <a:r>
              <a:rPr lang="zh-CN" altLang="en-US" u="sng" dirty="0"/>
              <a:t>概率论</a:t>
            </a:r>
            <a:endParaRPr lang="en-US" altLang="zh-CN" u="sng" dirty="0"/>
          </a:p>
          <a:p>
            <a:r>
              <a:rPr lang="zh-CN" altLang="en-US" dirty="0"/>
              <a:t>开创了</a:t>
            </a:r>
            <a:r>
              <a:rPr lang="zh-CN" altLang="en-US" dirty="0">
                <a:hlinkClick r:id="rId5">
                  <a:extLst>
                    <a:ext uri="{A12FA001-AC4F-418D-AE19-62706E023703}">
                      <ahyp:hlinkClr xmlns:ahyp="http://schemas.microsoft.com/office/drawing/2018/hyperlinkcolor" val="tx"/>
                    </a:ext>
                  </a:extLst>
                </a:hlinkClick>
              </a:rPr>
              <a:t>随机过程</a:t>
            </a:r>
            <a:r>
              <a:rPr lang="zh-CN" altLang="en-US" dirty="0"/>
              <a:t>（马尔可夫过程）</a:t>
            </a:r>
            <a:endParaRPr lang="en-US" altLang="zh-CN" dirty="0"/>
          </a:p>
          <a:p>
            <a:r>
              <a:rPr lang="zh-CN" altLang="en-US" dirty="0">
                <a:hlinkClick r:id="rId6">
                  <a:extLst>
                    <a:ext uri="{A12FA001-AC4F-418D-AE19-62706E023703}">
                      <ahyp:hlinkClr xmlns:ahyp="http://schemas.microsoft.com/office/drawing/2018/hyperlinkcolor" val="tx"/>
                    </a:ext>
                  </a:extLst>
                </a:hlinkClick>
              </a:rPr>
              <a:t>马尔可夫链</a:t>
            </a:r>
            <a:r>
              <a:rPr lang="zh-CN" altLang="en-US" dirty="0"/>
              <a:t>在</a:t>
            </a:r>
            <a:r>
              <a:rPr lang="zh-CN" altLang="en-US" dirty="0">
                <a:hlinkClick r:id="rId7">
                  <a:extLst>
                    <a:ext uri="{A12FA001-AC4F-418D-AE19-62706E023703}">
                      <ahyp:hlinkClr xmlns:ahyp="http://schemas.microsoft.com/office/drawing/2018/hyperlinkcolor" val="tx"/>
                    </a:ext>
                  </a:extLst>
                </a:hlinkClick>
              </a:rPr>
              <a:t>自然</a:t>
            </a:r>
            <a:r>
              <a:rPr lang="zh-CN" altLang="en-US" dirty="0"/>
              <a:t>和</a:t>
            </a:r>
            <a:r>
              <a:rPr lang="zh-CN" altLang="en-US" dirty="0">
                <a:hlinkClick r:id="rId8">
                  <a:extLst>
                    <a:ext uri="{A12FA001-AC4F-418D-AE19-62706E023703}">
                      <ahyp:hlinkClr xmlns:ahyp="http://schemas.microsoft.com/office/drawing/2018/hyperlinkcolor" val="tx"/>
                    </a:ext>
                  </a:extLst>
                </a:hlinkClick>
              </a:rPr>
              <a:t>社会科学</a:t>
            </a:r>
            <a:r>
              <a:rPr lang="zh-CN" altLang="en-US" dirty="0"/>
              <a:t>多个领域有广泛应用</a:t>
            </a:r>
            <a:endParaRPr lang="en-US" altLang="zh-CN" dirty="0"/>
          </a:p>
        </p:txBody>
      </p:sp>
      <p:pic>
        <p:nvPicPr>
          <p:cNvPr id="2050" name="Picture 2">
            <a:extLst>
              <a:ext uri="{FF2B5EF4-FFF2-40B4-BE49-F238E27FC236}">
                <a16:creationId xmlns:a16="http://schemas.microsoft.com/office/drawing/2014/main" id="{A9679D0C-4C5D-4FFD-ADEB-8580CC9801E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81850" y="2336873"/>
            <a:ext cx="3111388" cy="4044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181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BEBB0F-1261-4BFA-A085-BB97EC8CB50F}"/>
              </a:ext>
            </a:extLst>
          </p:cNvPr>
          <p:cNvSpPr>
            <a:spLocks noGrp="1"/>
          </p:cNvSpPr>
          <p:nvPr>
            <p:ph type="title"/>
          </p:nvPr>
        </p:nvSpPr>
        <p:spPr/>
        <p:txBody>
          <a:bodyPr/>
          <a:lstStyle/>
          <a:p>
            <a:r>
              <a:rPr lang="zh-CN" altLang="en-US" dirty="0"/>
              <a:t>马尔可夫过程（</a:t>
            </a:r>
            <a:r>
              <a:rPr lang="en-US" altLang="zh-CN" dirty="0"/>
              <a:t>Markov process</a:t>
            </a:r>
            <a:r>
              <a:rPr lang="zh-CN" altLang="en-US" dirty="0"/>
              <a:t>）</a:t>
            </a:r>
          </a:p>
        </p:txBody>
      </p:sp>
      <p:sp>
        <p:nvSpPr>
          <p:cNvPr id="3" name="内容占位符 2">
            <a:extLst>
              <a:ext uri="{FF2B5EF4-FFF2-40B4-BE49-F238E27FC236}">
                <a16:creationId xmlns:a16="http://schemas.microsoft.com/office/drawing/2014/main" id="{9A1F6769-7DC4-4EE1-83C7-4BCD7B801FCE}"/>
              </a:ext>
            </a:extLst>
          </p:cNvPr>
          <p:cNvSpPr>
            <a:spLocks noGrp="1"/>
          </p:cNvSpPr>
          <p:nvPr>
            <p:ph idx="1"/>
          </p:nvPr>
        </p:nvSpPr>
        <p:spPr>
          <a:xfrm>
            <a:off x="440371" y="2808654"/>
            <a:ext cx="7678981" cy="3605417"/>
          </a:xfrm>
        </p:spPr>
        <p:txBody>
          <a:bodyPr>
            <a:normAutofit/>
          </a:bodyPr>
          <a:lstStyle/>
          <a:p>
            <a:pPr marL="0" indent="0">
              <a:buNone/>
            </a:pPr>
            <a:r>
              <a:rPr lang="zh-CN" altLang="en-US" dirty="0"/>
              <a:t>很多事情的发生，和之前的铺垫或经历没有任何关系。</a:t>
            </a:r>
            <a:endParaRPr lang="en-US" altLang="zh-CN" dirty="0"/>
          </a:p>
          <a:p>
            <a:endParaRPr lang="en-US" altLang="zh-CN" dirty="0"/>
          </a:p>
          <a:p>
            <a:pPr marL="0" indent="0">
              <a:buNone/>
            </a:pPr>
            <a:r>
              <a:rPr lang="en-US" altLang="zh-CN" dirty="0"/>
              <a:t>【</a:t>
            </a:r>
            <a:r>
              <a:rPr lang="zh-CN" altLang="en-US" dirty="0"/>
              <a:t>例子</a:t>
            </a:r>
            <a:r>
              <a:rPr lang="en-US" altLang="zh-CN" dirty="0"/>
              <a:t>】</a:t>
            </a:r>
            <a:r>
              <a:rPr lang="zh-CN" altLang="en-US" dirty="0"/>
              <a:t>掷硬币</a:t>
            </a:r>
            <a:endParaRPr lang="en-US" altLang="zh-CN" dirty="0"/>
          </a:p>
          <a:p>
            <a:pPr marL="0" indent="0">
              <a:buNone/>
            </a:pPr>
            <a:r>
              <a:rPr lang="zh-CN" altLang="en-US" dirty="0"/>
              <a:t>第一次投硬币，无论是正面还是反面，</a:t>
            </a:r>
            <a:endParaRPr lang="en-US" altLang="zh-CN" dirty="0"/>
          </a:p>
          <a:p>
            <a:pPr marL="0" indent="0">
              <a:buNone/>
            </a:pPr>
            <a:r>
              <a:rPr lang="zh-CN" altLang="en-US" dirty="0"/>
              <a:t>对于第二次投硬币的结果没有任何影响。</a:t>
            </a:r>
            <a:endParaRPr lang="en-US" altLang="zh-CN" dirty="0"/>
          </a:p>
          <a:p>
            <a:endParaRPr lang="en-US" altLang="zh-CN" dirty="0"/>
          </a:p>
          <a:p>
            <a:endParaRPr lang="zh-CN" altLang="en-US" dirty="0"/>
          </a:p>
        </p:txBody>
      </p:sp>
      <p:pic>
        <p:nvPicPr>
          <p:cNvPr id="5" name="图片 4">
            <a:extLst>
              <a:ext uri="{FF2B5EF4-FFF2-40B4-BE49-F238E27FC236}">
                <a16:creationId xmlns:a16="http://schemas.microsoft.com/office/drawing/2014/main" id="{4256E554-1628-456E-8C76-5C10419163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7370" y="2808654"/>
            <a:ext cx="3265024" cy="3101509"/>
          </a:xfrm>
          <a:prstGeom prst="rect">
            <a:avLst/>
          </a:prstGeom>
        </p:spPr>
      </p:pic>
    </p:spTree>
    <p:extLst>
      <p:ext uri="{BB962C8B-B14F-4D97-AF65-F5344CB8AC3E}">
        <p14:creationId xmlns:p14="http://schemas.microsoft.com/office/powerpoint/2010/main" val="1225218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BEBB0F-1261-4BFA-A085-BB97EC8CB50F}"/>
              </a:ext>
            </a:extLst>
          </p:cNvPr>
          <p:cNvSpPr>
            <a:spLocks noGrp="1"/>
          </p:cNvSpPr>
          <p:nvPr>
            <p:ph type="title"/>
          </p:nvPr>
        </p:nvSpPr>
        <p:spPr/>
        <p:txBody>
          <a:bodyPr/>
          <a:lstStyle/>
          <a:p>
            <a:r>
              <a:rPr lang="zh-CN" altLang="en-US" dirty="0"/>
              <a:t>马尔可夫过程（</a:t>
            </a:r>
            <a:r>
              <a:rPr lang="en-US" altLang="zh-CN" dirty="0"/>
              <a:t>Markov process</a:t>
            </a:r>
            <a:r>
              <a:rPr lang="zh-CN" altLang="en-US" dirty="0"/>
              <a:t>）</a:t>
            </a:r>
          </a:p>
        </p:txBody>
      </p:sp>
      <p:sp>
        <p:nvSpPr>
          <p:cNvPr id="3" name="内容占位符 2">
            <a:extLst>
              <a:ext uri="{FF2B5EF4-FFF2-40B4-BE49-F238E27FC236}">
                <a16:creationId xmlns:a16="http://schemas.microsoft.com/office/drawing/2014/main" id="{9A1F6769-7DC4-4EE1-83C7-4BCD7B801FCE}"/>
              </a:ext>
            </a:extLst>
          </p:cNvPr>
          <p:cNvSpPr>
            <a:spLocks noGrp="1"/>
          </p:cNvSpPr>
          <p:nvPr>
            <p:ph idx="1"/>
          </p:nvPr>
        </p:nvSpPr>
        <p:spPr>
          <a:xfrm>
            <a:off x="512323" y="2336872"/>
            <a:ext cx="11005226" cy="4109323"/>
          </a:xfrm>
        </p:spPr>
        <p:txBody>
          <a:bodyPr>
            <a:normAutofit/>
          </a:bodyPr>
          <a:lstStyle/>
          <a:p>
            <a:endParaRPr lang="en-US" altLang="zh-CN" dirty="0"/>
          </a:p>
          <a:p>
            <a:pPr marL="0" indent="0">
              <a:buNone/>
            </a:pPr>
            <a:r>
              <a:rPr lang="zh-CN" altLang="en-US" dirty="0"/>
              <a:t>“下一时刻的状态只与当前状态有关，与上一时刻状态无关”的性质，</a:t>
            </a:r>
            <a:endParaRPr lang="en-US" altLang="zh-CN" dirty="0"/>
          </a:p>
          <a:p>
            <a:pPr marL="0" indent="0">
              <a:buNone/>
            </a:pPr>
            <a:r>
              <a:rPr lang="zh-CN" altLang="en-US" dirty="0"/>
              <a:t>称为</a:t>
            </a:r>
            <a:r>
              <a:rPr lang="zh-CN" altLang="en-US" b="1" dirty="0"/>
              <a:t>无后效性</a:t>
            </a:r>
            <a:r>
              <a:rPr lang="zh-CN" altLang="en-US" dirty="0"/>
              <a:t>或者</a:t>
            </a:r>
            <a:r>
              <a:rPr lang="zh-CN" altLang="en-US" b="1" dirty="0"/>
              <a:t>马尔可夫性</a:t>
            </a:r>
            <a:r>
              <a:rPr lang="zh-CN" altLang="en-US" dirty="0"/>
              <a:t>。</a:t>
            </a:r>
            <a:endParaRPr lang="en-US" altLang="zh-CN" dirty="0"/>
          </a:p>
          <a:p>
            <a:endParaRPr lang="en-US" altLang="zh-CN" dirty="0"/>
          </a:p>
          <a:p>
            <a:pPr marL="0" indent="0">
              <a:buNone/>
            </a:pPr>
            <a:r>
              <a:rPr lang="zh-CN" altLang="en-US" dirty="0"/>
              <a:t>具有这种性质的过程称为</a:t>
            </a:r>
            <a:r>
              <a:rPr lang="zh-CN" altLang="en-US" b="1" dirty="0"/>
              <a:t>马尔可夫过程</a:t>
            </a:r>
            <a:r>
              <a:rPr lang="zh-CN" altLang="en-US" dirty="0"/>
              <a:t>。</a:t>
            </a:r>
          </a:p>
          <a:p>
            <a:endParaRPr lang="zh-CN" altLang="en-US" dirty="0"/>
          </a:p>
        </p:txBody>
      </p:sp>
    </p:spTree>
    <p:extLst>
      <p:ext uri="{BB962C8B-B14F-4D97-AF65-F5344CB8AC3E}">
        <p14:creationId xmlns:p14="http://schemas.microsoft.com/office/powerpoint/2010/main" val="3160083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BEBB0F-1261-4BFA-A085-BB97EC8CB50F}"/>
              </a:ext>
            </a:extLst>
          </p:cNvPr>
          <p:cNvSpPr>
            <a:spLocks noGrp="1"/>
          </p:cNvSpPr>
          <p:nvPr>
            <p:ph type="title"/>
          </p:nvPr>
        </p:nvSpPr>
        <p:spPr/>
        <p:txBody>
          <a:bodyPr/>
          <a:lstStyle/>
          <a:p>
            <a:r>
              <a:rPr lang="zh-CN" altLang="en-US" dirty="0"/>
              <a:t>马尔可夫链 </a:t>
            </a:r>
            <a:r>
              <a:rPr lang="en-US" altLang="zh-CN" dirty="0"/>
              <a:t>(Markov chain)</a:t>
            </a:r>
            <a:endParaRPr lang="zh-CN" altLang="en-US" dirty="0"/>
          </a:p>
        </p:txBody>
      </p:sp>
      <p:sp>
        <p:nvSpPr>
          <p:cNvPr id="3" name="内容占位符 2">
            <a:extLst>
              <a:ext uri="{FF2B5EF4-FFF2-40B4-BE49-F238E27FC236}">
                <a16:creationId xmlns:a16="http://schemas.microsoft.com/office/drawing/2014/main" id="{9A1F6769-7DC4-4EE1-83C7-4BCD7B801FCE}"/>
              </a:ext>
            </a:extLst>
          </p:cNvPr>
          <p:cNvSpPr>
            <a:spLocks noGrp="1"/>
          </p:cNvSpPr>
          <p:nvPr>
            <p:ph idx="1"/>
          </p:nvPr>
        </p:nvSpPr>
        <p:spPr>
          <a:xfrm>
            <a:off x="680321" y="2336873"/>
            <a:ext cx="10435151" cy="3599316"/>
          </a:xfrm>
        </p:spPr>
        <p:txBody>
          <a:bodyPr>
            <a:normAutofit/>
          </a:bodyPr>
          <a:lstStyle/>
          <a:p>
            <a:endParaRPr lang="en-US" altLang="zh-CN" b="1" dirty="0"/>
          </a:p>
          <a:p>
            <a:r>
              <a:rPr lang="zh-CN" altLang="en-US" b="1" dirty="0"/>
              <a:t>时间、状态都是离散的马尔可夫过程</a:t>
            </a:r>
            <a:r>
              <a:rPr lang="zh-CN" altLang="en-US" dirty="0"/>
              <a:t>称为</a:t>
            </a:r>
            <a:r>
              <a:rPr lang="zh-CN" altLang="en-US" b="1" dirty="0"/>
              <a:t>马尔可夫链</a:t>
            </a:r>
            <a:endParaRPr lang="en-US" altLang="zh-CN" b="1" dirty="0"/>
          </a:p>
          <a:p>
            <a:endParaRPr lang="en-US" altLang="zh-CN" dirty="0"/>
          </a:p>
          <a:p>
            <a:r>
              <a:rPr lang="zh-CN" altLang="en-US" dirty="0">
                <a:hlinkClick r:id="rId2">
                  <a:extLst>
                    <a:ext uri="{A12FA001-AC4F-418D-AE19-62706E023703}">
                      <ahyp:hlinkClr xmlns:ahyp="http://schemas.microsoft.com/office/drawing/2018/hyperlinkcolor" val="tx"/>
                    </a:ext>
                  </a:extLst>
                </a:hlinkClick>
              </a:rPr>
              <a:t>状态空间</a:t>
            </a:r>
            <a:r>
              <a:rPr lang="zh-CN" altLang="en-US" dirty="0"/>
              <a:t>中经过从一个状态到另一个状态的转换的</a:t>
            </a:r>
            <a:r>
              <a:rPr lang="zh-CN" altLang="en-US" dirty="0">
                <a:hlinkClick r:id="rId3">
                  <a:extLst>
                    <a:ext uri="{A12FA001-AC4F-418D-AE19-62706E023703}">
                      <ahyp:hlinkClr xmlns:ahyp="http://schemas.microsoft.com/office/drawing/2018/hyperlinkcolor" val="tx"/>
                    </a:ext>
                  </a:extLst>
                </a:hlinkClick>
              </a:rPr>
              <a:t>随机过程</a:t>
            </a:r>
            <a:endParaRPr lang="en-US" altLang="zh-CN" dirty="0"/>
          </a:p>
          <a:p>
            <a:endParaRPr lang="en-US" altLang="zh-CN" b="1" dirty="0"/>
          </a:p>
          <a:p>
            <a:r>
              <a:rPr lang="zh-CN" altLang="en-US" b="1" dirty="0"/>
              <a:t>将无规则的运动用数学描述出来，对现实生产生活有着巨大的指导意义</a:t>
            </a:r>
            <a:endParaRPr lang="en-US" altLang="zh-CN" dirty="0"/>
          </a:p>
          <a:p>
            <a:endParaRPr lang="zh-CN" altLang="en-US" dirty="0"/>
          </a:p>
        </p:txBody>
      </p:sp>
    </p:spTree>
    <p:extLst>
      <p:ext uri="{BB962C8B-B14F-4D97-AF65-F5344CB8AC3E}">
        <p14:creationId xmlns:p14="http://schemas.microsoft.com/office/powerpoint/2010/main" val="3804307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70A01D-767C-4A0B-9292-A66B7A6FFF3F}"/>
              </a:ext>
            </a:extLst>
          </p:cNvPr>
          <p:cNvSpPr>
            <a:spLocks noGrp="1"/>
          </p:cNvSpPr>
          <p:nvPr>
            <p:ph type="title"/>
          </p:nvPr>
        </p:nvSpPr>
        <p:spPr/>
        <p:txBody>
          <a:bodyPr/>
          <a:lstStyle/>
          <a:p>
            <a:r>
              <a:rPr lang="zh-CN" altLang="en-US" dirty="0"/>
              <a:t>马尔可夫假设（</a:t>
            </a:r>
            <a:r>
              <a:rPr lang="en-US" altLang="zh-CN" dirty="0"/>
              <a:t>Markov Assumption</a:t>
            </a:r>
            <a:r>
              <a:rPr lang="zh-CN" altLang="en-US" dirty="0"/>
              <a:t>）</a:t>
            </a:r>
          </a:p>
        </p:txBody>
      </p:sp>
      <p:sp>
        <p:nvSpPr>
          <p:cNvPr id="3" name="内容占位符 2">
            <a:extLst>
              <a:ext uri="{FF2B5EF4-FFF2-40B4-BE49-F238E27FC236}">
                <a16:creationId xmlns:a16="http://schemas.microsoft.com/office/drawing/2014/main" id="{AF1DEA4A-3E87-4C76-94AB-0C95CAFE514F}"/>
              </a:ext>
            </a:extLst>
          </p:cNvPr>
          <p:cNvSpPr>
            <a:spLocks noGrp="1"/>
          </p:cNvSpPr>
          <p:nvPr>
            <p:ph idx="1"/>
          </p:nvPr>
        </p:nvSpPr>
        <p:spPr>
          <a:xfrm>
            <a:off x="336610" y="2148804"/>
            <a:ext cx="7964325" cy="4427093"/>
          </a:xfrm>
        </p:spPr>
        <p:txBody>
          <a:bodyPr>
            <a:normAutofit fontScale="92500" lnSpcReduction="10000"/>
          </a:bodyPr>
          <a:lstStyle/>
          <a:p>
            <a:r>
              <a:rPr lang="zh-CN" altLang="en-US" dirty="0"/>
              <a:t>下一个词的出现仅依赖于它前面的一个（或几个词）</a:t>
            </a:r>
            <a:endParaRPr lang="en-US" altLang="zh-CN" dirty="0"/>
          </a:p>
          <a:p>
            <a:pPr marL="0" indent="0">
              <a:buNone/>
            </a:pPr>
            <a:endParaRPr lang="en-US" altLang="zh-CN" dirty="0"/>
          </a:p>
          <a:p>
            <a:pPr marL="0" indent="0">
              <a:buNone/>
            </a:pPr>
            <a:r>
              <a:rPr lang="zh-CN" altLang="en-US" dirty="0"/>
              <a:t>假设天气是一个状态，</a:t>
            </a:r>
            <a:endParaRPr lang="en-US" altLang="zh-CN" dirty="0"/>
          </a:p>
          <a:p>
            <a:pPr marL="0" indent="0">
              <a:buNone/>
            </a:pPr>
            <a:r>
              <a:rPr lang="zh-CN" altLang="en-US" dirty="0"/>
              <a:t>明天是不是晴天只依赖于今天的天气，</a:t>
            </a:r>
            <a:endParaRPr lang="en-US" altLang="zh-CN" dirty="0"/>
          </a:p>
          <a:p>
            <a:pPr marL="0" indent="0">
              <a:buNone/>
            </a:pPr>
            <a:r>
              <a:rPr lang="zh-CN" altLang="en-US" dirty="0"/>
              <a:t>和昨天的天气没有任何关系。</a:t>
            </a:r>
            <a:endParaRPr lang="en-US" altLang="zh-CN" dirty="0"/>
          </a:p>
          <a:p>
            <a:endParaRPr lang="en-US" altLang="zh-CN" dirty="0"/>
          </a:p>
          <a:p>
            <a:pPr marL="457200" indent="-457200">
              <a:buFont typeface="+mj-lt"/>
              <a:buAutoNum type="arabicPeriod"/>
            </a:pPr>
            <a:r>
              <a:rPr lang="zh-CN" altLang="en-US" dirty="0"/>
              <a:t>这个假设可以大大的简化问题。</a:t>
            </a:r>
            <a:endParaRPr lang="en-US" altLang="zh-CN" dirty="0"/>
          </a:p>
          <a:p>
            <a:pPr marL="457200" indent="-457200">
              <a:buFont typeface="+mj-lt"/>
              <a:buAutoNum type="arabicPeriod"/>
            </a:pPr>
            <a:r>
              <a:rPr lang="zh-CN" altLang="en-US" dirty="0"/>
              <a:t>这个假设可能是一个糟糕的假设，</a:t>
            </a:r>
            <a:endParaRPr lang="en-US" altLang="zh-CN" dirty="0"/>
          </a:p>
          <a:p>
            <a:pPr marL="0" indent="0">
              <a:buNone/>
            </a:pPr>
            <a:r>
              <a:rPr lang="zh-CN" altLang="en-US" dirty="0"/>
              <a:t>       因为很多重要的信息都丢失了。</a:t>
            </a:r>
            <a:endParaRPr lang="en-US" altLang="zh-CN" dirty="0"/>
          </a:p>
          <a:p>
            <a:endParaRPr lang="en-US" altLang="zh-CN" dirty="0"/>
          </a:p>
          <a:p>
            <a:pPr marL="0" indent="0">
              <a:buNone/>
            </a:pPr>
            <a:r>
              <a:rPr lang="zh-CN" altLang="en-US" sz="1100" dirty="0"/>
              <a:t>如果对向量 </a:t>
            </a:r>
            <a:r>
              <a:rPr lang="en-US" altLang="zh-CN" sz="1100" dirty="0"/>
              <a:t>X </a:t>
            </a:r>
            <a:r>
              <a:rPr lang="zh-CN" altLang="en-US" sz="1100" dirty="0"/>
              <a:t>采用条件独立假设，就是朴素贝叶斯方法。</a:t>
            </a:r>
            <a:br>
              <a:rPr lang="zh-CN" altLang="en-US" sz="1100" dirty="0"/>
            </a:br>
            <a:r>
              <a:rPr lang="zh-CN" altLang="en-US" sz="1100" dirty="0"/>
              <a:t>如果对向量 </a:t>
            </a:r>
            <a:r>
              <a:rPr lang="en-US" altLang="zh-CN" sz="1100" dirty="0"/>
              <a:t>X </a:t>
            </a:r>
            <a:r>
              <a:rPr lang="zh-CN" altLang="en-US" sz="1100" dirty="0"/>
              <a:t>采用马尔科夫假设，就是</a:t>
            </a:r>
            <a:r>
              <a:rPr lang="en-US" altLang="zh-CN" sz="1100" dirty="0"/>
              <a:t>N-gram</a:t>
            </a:r>
            <a:r>
              <a:rPr lang="zh-CN" altLang="en-US" sz="1100" dirty="0"/>
              <a:t>语言模型。</a:t>
            </a:r>
          </a:p>
        </p:txBody>
      </p:sp>
      <p:pic>
        <p:nvPicPr>
          <p:cNvPr id="7" name="图片 6">
            <a:extLst>
              <a:ext uri="{FF2B5EF4-FFF2-40B4-BE49-F238E27FC236}">
                <a16:creationId xmlns:a16="http://schemas.microsoft.com/office/drawing/2014/main" id="{F9DE89B5-0434-4FF9-A958-93039097284A}"/>
              </a:ext>
            </a:extLst>
          </p:cNvPr>
          <p:cNvPicPr>
            <a:picLocks noChangeAspect="1"/>
          </p:cNvPicPr>
          <p:nvPr/>
        </p:nvPicPr>
        <p:blipFill>
          <a:blip r:embed="rId2"/>
          <a:stretch>
            <a:fillRect/>
          </a:stretch>
        </p:blipFill>
        <p:spPr>
          <a:xfrm>
            <a:off x="5855046" y="3041970"/>
            <a:ext cx="5792821" cy="3224670"/>
          </a:xfrm>
          <a:prstGeom prst="rect">
            <a:avLst/>
          </a:prstGeom>
        </p:spPr>
      </p:pic>
      <p:sp>
        <p:nvSpPr>
          <p:cNvPr id="8" name="矩形 7">
            <a:extLst>
              <a:ext uri="{FF2B5EF4-FFF2-40B4-BE49-F238E27FC236}">
                <a16:creationId xmlns:a16="http://schemas.microsoft.com/office/drawing/2014/main" id="{399092C1-D709-4C83-AD05-42EB0C116331}"/>
              </a:ext>
            </a:extLst>
          </p:cNvPr>
          <p:cNvSpPr/>
          <p:nvPr/>
        </p:nvSpPr>
        <p:spPr>
          <a:xfrm>
            <a:off x="7382663" y="6236603"/>
            <a:ext cx="4326826" cy="369332"/>
          </a:xfrm>
          <a:prstGeom prst="rect">
            <a:avLst/>
          </a:prstGeom>
        </p:spPr>
        <p:txBody>
          <a:bodyPr wrap="none">
            <a:spAutoFit/>
          </a:bodyPr>
          <a:lstStyle/>
          <a:p>
            <a:r>
              <a:rPr lang="en-US" altLang="zh-CN" dirty="0">
                <a:hlinkClick r:id="rId3"/>
              </a:rPr>
              <a:t>https://www.jianshu.com/p/e6a2282089f8</a:t>
            </a:r>
            <a:endParaRPr lang="zh-CN" altLang="en-US" dirty="0"/>
          </a:p>
        </p:txBody>
      </p:sp>
    </p:spTree>
    <p:extLst>
      <p:ext uri="{BB962C8B-B14F-4D97-AF65-F5344CB8AC3E}">
        <p14:creationId xmlns:p14="http://schemas.microsoft.com/office/powerpoint/2010/main" val="3782853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96227C-4D7E-4440-ADB0-E5B0484219C7}"/>
              </a:ext>
            </a:extLst>
          </p:cNvPr>
          <p:cNvSpPr>
            <a:spLocks noGrp="1"/>
          </p:cNvSpPr>
          <p:nvPr>
            <p:ph type="title"/>
          </p:nvPr>
        </p:nvSpPr>
        <p:spPr/>
        <p:txBody>
          <a:bodyPr/>
          <a:lstStyle/>
          <a:p>
            <a:r>
              <a:rPr lang="zh-CN" altLang="en-US" dirty="0"/>
              <a:t>马尔可夫模型（</a:t>
            </a:r>
            <a:r>
              <a:rPr lang="en-US" altLang="zh-CN" dirty="0"/>
              <a:t>Markov Model</a:t>
            </a:r>
            <a:r>
              <a:rPr lang="zh-CN" altLang="en-US" dirty="0"/>
              <a:t>）</a:t>
            </a:r>
          </a:p>
        </p:txBody>
      </p:sp>
      <p:sp>
        <p:nvSpPr>
          <p:cNvPr id="3" name="内容占位符 2">
            <a:extLst>
              <a:ext uri="{FF2B5EF4-FFF2-40B4-BE49-F238E27FC236}">
                <a16:creationId xmlns:a16="http://schemas.microsoft.com/office/drawing/2014/main" id="{1107D7E2-070C-41DF-9140-1DC37C5B83BC}"/>
              </a:ext>
            </a:extLst>
          </p:cNvPr>
          <p:cNvSpPr>
            <a:spLocks noGrp="1"/>
          </p:cNvSpPr>
          <p:nvPr>
            <p:ph idx="1"/>
          </p:nvPr>
        </p:nvSpPr>
        <p:spPr/>
        <p:txBody>
          <a:bodyPr/>
          <a:lstStyle/>
          <a:p>
            <a:r>
              <a:rPr lang="zh-CN" altLang="en-US" dirty="0"/>
              <a:t>一种统计模型</a:t>
            </a:r>
            <a:endParaRPr lang="en-US" altLang="zh-CN" dirty="0"/>
          </a:p>
          <a:p>
            <a:endParaRPr lang="en-US" altLang="zh-CN" dirty="0"/>
          </a:p>
          <a:p>
            <a:r>
              <a:rPr lang="zh-CN" altLang="en-US" dirty="0"/>
              <a:t>广泛应用在语音识别，词性自动标注，音字转换，概率文法等各个自然语言处理等应用领域。</a:t>
            </a:r>
            <a:endParaRPr lang="en-US" altLang="zh-CN" dirty="0"/>
          </a:p>
          <a:p>
            <a:endParaRPr lang="en-US" altLang="zh-CN" dirty="0"/>
          </a:p>
          <a:p>
            <a:r>
              <a:rPr lang="zh-CN" altLang="en-US" dirty="0"/>
              <a:t>经过长期发展，尤其是在语音识别中的成功应用，使它成为一种通用的统计工具。</a:t>
            </a:r>
          </a:p>
          <a:p>
            <a:endParaRPr lang="zh-CN" altLang="en-US" dirty="0"/>
          </a:p>
        </p:txBody>
      </p:sp>
    </p:spTree>
    <p:extLst>
      <p:ext uri="{BB962C8B-B14F-4D97-AF65-F5344CB8AC3E}">
        <p14:creationId xmlns:p14="http://schemas.microsoft.com/office/powerpoint/2010/main" val="1584356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03714-72B5-4EC9-87A5-87E6332A9295}"/>
              </a:ext>
            </a:extLst>
          </p:cNvPr>
          <p:cNvSpPr>
            <a:spLocks noGrp="1"/>
          </p:cNvSpPr>
          <p:nvPr>
            <p:ph type="title"/>
          </p:nvPr>
        </p:nvSpPr>
        <p:spPr/>
        <p:txBody>
          <a:bodyPr/>
          <a:lstStyle/>
          <a:p>
            <a:r>
              <a:rPr lang="en-US" altLang="zh-CN" dirty="0"/>
              <a:t>4.2 </a:t>
            </a:r>
            <a:r>
              <a:rPr lang="zh-CN" altLang="en-US" dirty="0"/>
              <a:t>隐马尔科夫模型</a:t>
            </a:r>
            <a:r>
              <a:rPr lang="en-US" altLang="zh-CN" dirty="0"/>
              <a:t>(HMM) </a:t>
            </a:r>
            <a:endParaRPr lang="zh-CN" altLang="en-US" dirty="0"/>
          </a:p>
        </p:txBody>
      </p:sp>
      <p:sp>
        <p:nvSpPr>
          <p:cNvPr id="3" name="内容占位符 2">
            <a:extLst>
              <a:ext uri="{FF2B5EF4-FFF2-40B4-BE49-F238E27FC236}">
                <a16:creationId xmlns:a16="http://schemas.microsoft.com/office/drawing/2014/main" id="{D8AF5AAC-DFF9-486A-BE30-A1B69CDBF2DB}"/>
              </a:ext>
            </a:extLst>
          </p:cNvPr>
          <p:cNvSpPr>
            <a:spLocks noGrp="1"/>
          </p:cNvSpPr>
          <p:nvPr>
            <p:ph idx="1"/>
          </p:nvPr>
        </p:nvSpPr>
        <p:spPr/>
        <p:txBody>
          <a:bodyPr>
            <a:normAutofit fontScale="77500" lnSpcReduction="20000"/>
          </a:bodyPr>
          <a:lstStyle/>
          <a:p>
            <a:r>
              <a:rPr lang="zh-CN" altLang="en-US" dirty="0"/>
              <a:t>在某些情况下马尔科夫过程不足以描述我们希望发现的模式。回到之前那个天气的例子，一个隐居的人可能不能直观的观察到天气的情况，但是有一些海藻。民间的传说告诉我们海藻的状态在某种概率上是和天气的情况相关的。在这种情况下我们有两个状态集合，一个可以观察到的状态集合（海藻的状态）和一个隐藏的状态（天气的状况）。我们希望能找到一个算法可以根据海藻的状况和马尔科夫假设来预测天气的状况。</a:t>
            </a:r>
          </a:p>
          <a:p>
            <a:endParaRPr lang="zh-CN" altLang="en-US" dirty="0"/>
          </a:p>
          <a:p>
            <a:r>
              <a:rPr lang="zh-CN" altLang="en-US" dirty="0"/>
              <a:t>而这个算法就叫做 隐马尔可夫模型。</a:t>
            </a:r>
          </a:p>
          <a:p>
            <a:endParaRPr lang="zh-CN" altLang="en-US" dirty="0"/>
          </a:p>
          <a:p>
            <a:endParaRPr lang="zh-CN" altLang="en-US" dirty="0"/>
          </a:p>
          <a:p>
            <a:r>
              <a:rPr lang="zh-CN" altLang="en-US" dirty="0"/>
              <a:t>隐马尔可夫模型 </a:t>
            </a:r>
            <a:r>
              <a:rPr lang="en-US" altLang="zh-CN" dirty="0"/>
              <a:t>(Hidden Markov Model) </a:t>
            </a:r>
            <a:r>
              <a:rPr lang="zh-CN" altLang="en-US" dirty="0"/>
              <a:t>是一种统计模型，用来描述一个含有隐含未知参数的马尔可夫过程。 它是结构最简单的动态贝叶斯网，这是一种著名的有向图模型 ，主要用于时序数据建模，在语音识别、自然语言处理等领域有广泛应用。</a:t>
            </a:r>
          </a:p>
        </p:txBody>
      </p:sp>
    </p:spTree>
    <p:extLst>
      <p:ext uri="{BB962C8B-B14F-4D97-AF65-F5344CB8AC3E}">
        <p14:creationId xmlns:p14="http://schemas.microsoft.com/office/powerpoint/2010/main" val="2090648759"/>
      </p:ext>
    </p:extLst>
  </p:cSld>
  <p:clrMapOvr>
    <a:masterClrMapping/>
  </p:clrMapOvr>
</p:sld>
</file>

<file path=ppt/theme/theme1.xml><?xml version="1.0" encoding="utf-8"?>
<a:theme xmlns:a="http://schemas.openxmlformats.org/drawingml/2006/main" name="柏林">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TM04033917[[fn=柏林]]</Template>
  <TotalTime>300</TotalTime>
  <Words>878</Words>
  <Application>Microsoft Office PowerPoint</Application>
  <PresentationFormat>宽屏</PresentationFormat>
  <Paragraphs>78</Paragraphs>
  <Slides>16</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等线</vt:lpstr>
      <vt:lpstr>等线 Light</vt:lpstr>
      <vt:lpstr>Arial</vt:lpstr>
      <vt:lpstr>Arial</vt:lpstr>
      <vt:lpstr>柏林</vt:lpstr>
      <vt:lpstr>自然语言处理技术基础 Natural Language Processing，NLP</vt:lpstr>
      <vt:lpstr>第4章 隐马尔科夫模型</vt:lpstr>
      <vt:lpstr>4.1 马尔科夫模型</vt:lpstr>
      <vt:lpstr>马尔可夫过程（Markov process）</vt:lpstr>
      <vt:lpstr>马尔可夫过程（Markov process）</vt:lpstr>
      <vt:lpstr>马尔可夫链 (Markov chain)</vt:lpstr>
      <vt:lpstr>马尔可夫假设（Markov Assumption）</vt:lpstr>
      <vt:lpstr>马尔可夫模型（Markov Model）</vt:lpstr>
      <vt:lpstr>4.2 隐马尔科夫模型(HMM) </vt:lpstr>
      <vt:lpstr>PowerPoint 演示文稿</vt:lpstr>
      <vt:lpstr>PowerPoint 演示文稿</vt:lpstr>
      <vt:lpstr>PowerPoint 演示文稿</vt:lpstr>
      <vt:lpstr>4.3 HMM的三个基本问题</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自然语言处理技术基础</dc:title>
  <dc:creator>David yonggang</dc:creator>
  <cp:lastModifiedBy>David yonggang</cp:lastModifiedBy>
  <cp:revision>73</cp:revision>
  <dcterms:created xsi:type="dcterms:W3CDTF">2020-06-27T17:50:52Z</dcterms:created>
  <dcterms:modified xsi:type="dcterms:W3CDTF">2020-06-29T10:29:56Z</dcterms:modified>
</cp:coreProperties>
</file>