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notesMasterIdLst>
    <p:notesMasterId r:id="rId39"/>
  </p:notes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68" r:id="rId9"/>
    <p:sldId id="259" r:id="rId10"/>
    <p:sldId id="270" r:id="rId11"/>
    <p:sldId id="275" r:id="rId12"/>
    <p:sldId id="276" r:id="rId13"/>
    <p:sldId id="271" r:id="rId14"/>
    <p:sldId id="272" r:id="rId15"/>
    <p:sldId id="277" r:id="rId16"/>
    <p:sldId id="278" r:id="rId17"/>
    <p:sldId id="273" r:id="rId18"/>
    <p:sldId id="279" r:id="rId19"/>
    <p:sldId id="274" r:id="rId20"/>
    <p:sldId id="280" r:id="rId21"/>
    <p:sldId id="281" r:id="rId22"/>
    <p:sldId id="282" r:id="rId23"/>
    <p:sldId id="260" r:id="rId24"/>
    <p:sldId id="283" r:id="rId25"/>
    <p:sldId id="284" r:id="rId26"/>
    <p:sldId id="285" r:id="rId27"/>
    <p:sldId id="286" r:id="rId28"/>
    <p:sldId id="261" r:id="rId29"/>
    <p:sldId id="287" r:id="rId30"/>
    <p:sldId id="262" r:id="rId31"/>
    <p:sldId id="263" r:id="rId32"/>
    <p:sldId id="288" r:id="rId33"/>
    <p:sldId id="289" r:id="rId34"/>
    <p:sldId id="290" r:id="rId35"/>
    <p:sldId id="291" r:id="rId36"/>
    <p:sldId id="292" r:id="rId37"/>
    <p:sldId id="293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3EB5C7-85CB-4F28-AE04-06A843069689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829662-7F4E-4DB0-9A43-7C909D576A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58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829662-7F4E-4DB0-9A43-7C909D576A8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51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973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159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044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4466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311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0754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405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606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161E7BD-2304-4CFF-AC2E-DAADCB15FF3C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30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203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224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446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51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324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457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287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582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1E7BD-2304-4CFF-AC2E-DAADCB15FF3C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7961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  <p:sldLayoutId id="21474838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zhuanlan.zhihu.com/p/100969186?utm_source=com.gzqwkj.cshu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rgrid.ac.cn/handle/1471x/976582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FAD0AA-D545-4246-A9B6-B19BC66331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自然语言处理技术基础</a:t>
            </a:r>
            <a:br>
              <a:rPr lang="en-US" altLang="zh-CN" dirty="0"/>
            </a:br>
            <a:r>
              <a:rPr lang="en-US" altLang="zh-CN" sz="2800" dirty="0"/>
              <a:t>Natural Language Processing</a:t>
            </a:r>
            <a:r>
              <a:rPr lang="zh-CN" altLang="en-US" sz="2800" dirty="0"/>
              <a:t>，</a:t>
            </a:r>
            <a:r>
              <a:rPr lang="en-US" altLang="zh-CN" sz="2800" dirty="0"/>
              <a:t>NLP</a:t>
            </a:r>
            <a:endParaRPr lang="zh-CN" altLang="en-US" sz="2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EE3665-4B91-404B-82B7-F893AB2EEF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网络空间安全与计算机学院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3010770-CCB3-4E60-8491-520459293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13" y="158333"/>
            <a:ext cx="956755" cy="427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132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303EC7-B798-48B4-862D-63AEECB57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最大匹配法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5559EC-0D55-43E9-8BDD-43703450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213" y="2509735"/>
            <a:ext cx="11266097" cy="3706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+mn-ea"/>
              </a:rPr>
              <a:t>需要一个词表，用文本的候选词去跟词表中的词匹配，</a:t>
            </a:r>
            <a:endParaRPr lang="en-US" altLang="zh-CN" dirty="0">
              <a:latin typeface="+mn-ea"/>
            </a:endParaRPr>
          </a:p>
          <a:p>
            <a:pPr marL="457200" lvl="1" indent="0">
              <a:buNone/>
            </a:pPr>
            <a:r>
              <a:rPr lang="zh-CN" altLang="en-US" dirty="0">
                <a:latin typeface="+mn-ea"/>
              </a:rPr>
              <a:t>如果匹配成功，则认为候选词是词，予以切分；</a:t>
            </a:r>
            <a:endParaRPr lang="en-US" altLang="zh-CN" dirty="0">
              <a:latin typeface="+mn-ea"/>
            </a:endParaRPr>
          </a:p>
          <a:p>
            <a:pPr marL="457200" lvl="1" indent="0">
              <a:buNone/>
            </a:pPr>
            <a:r>
              <a:rPr lang="zh-CN" altLang="en-US" dirty="0">
                <a:latin typeface="+mn-ea"/>
              </a:rPr>
              <a:t>否则就认为不是词（原则就是尽可能的用最长的词来匹配句子中的汉字串）。</a:t>
            </a:r>
          </a:p>
          <a:p>
            <a:pPr marL="0" indent="0">
              <a:buNone/>
            </a:pPr>
            <a:endParaRPr lang="zh-CN" altLang="en-US" dirty="0">
              <a:latin typeface="+mn-ea"/>
            </a:endParaRP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优点：程序简单易行，开发周期短，不需要词法、句法、语义资源</a:t>
            </a: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缺点：切分歧义消除的能力差（比如：“使用户满意”</a:t>
            </a:r>
            <a:r>
              <a:rPr lang="en-US" altLang="zh-CN" dirty="0">
                <a:latin typeface="+mn-ea"/>
              </a:rPr>
              <a:t>-&gt;“</a:t>
            </a:r>
            <a:r>
              <a:rPr lang="zh-CN" altLang="en-US" dirty="0">
                <a:latin typeface="+mn-ea"/>
              </a:rPr>
              <a:t>使用</a:t>
            </a:r>
            <a:r>
              <a:rPr lang="en-US" altLang="zh-CN" dirty="0">
                <a:latin typeface="+mn-ea"/>
              </a:rPr>
              <a:t>/</a:t>
            </a:r>
            <a:r>
              <a:rPr lang="zh-CN" altLang="en-US" dirty="0">
                <a:latin typeface="+mn-ea"/>
              </a:rPr>
              <a:t>户</a:t>
            </a:r>
            <a:r>
              <a:rPr lang="en-US" altLang="zh-CN" dirty="0">
                <a:latin typeface="+mn-ea"/>
              </a:rPr>
              <a:t>/</a:t>
            </a:r>
            <a:r>
              <a:rPr lang="zh-CN" altLang="en-US" dirty="0">
                <a:latin typeface="+mn-ea"/>
              </a:rPr>
              <a:t>满意”）</a:t>
            </a:r>
          </a:p>
          <a:p>
            <a:pPr marL="0" indent="0">
              <a:buNone/>
            </a:pPr>
            <a:endParaRPr lang="zh-CN" altLang="en-US" dirty="0">
              <a:latin typeface="+mn-ea"/>
            </a:endParaRPr>
          </a:p>
          <a:p>
            <a:pPr marL="0" indent="0">
              <a:buNone/>
            </a:pPr>
            <a:endParaRPr lang="zh-CN" altLang="en-US" dirty="0">
              <a:latin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43CC3A7-F84E-4956-93DC-30450718BCB5}"/>
              </a:ext>
            </a:extLst>
          </p:cNvPr>
          <p:cNvSpPr txBox="1"/>
          <p:nvPr/>
        </p:nvSpPr>
        <p:spPr>
          <a:xfrm>
            <a:off x="473413" y="6611779"/>
            <a:ext cx="706228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/>
              <a:t>https://blog.csdn.net/sihailongwang/article/details/73456845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320482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303EC7-B798-48B4-862D-63AEECB57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最大匹配法</a:t>
            </a:r>
            <a:r>
              <a:rPr lang="en-US" altLang="zh-CN" dirty="0"/>
              <a:t>-</a:t>
            </a:r>
            <a:r>
              <a:rPr lang="zh-CN" altLang="en-US" dirty="0">
                <a:latin typeface="+mn-ea"/>
              </a:rPr>
              <a:t>算法流程：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5559EC-0D55-43E9-8BDD-43703450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788" y="2088205"/>
            <a:ext cx="11266097" cy="452357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en-US" dirty="0">
              <a:latin typeface="+mn-ea"/>
            </a:endParaRP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）待切分汉字串</a:t>
            </a:r>
            <a:r>
              <a:rPr lang="en-US" altLang="zh-CN" dirty="0">
                <a:latin typeface="+mn-ea"/>
              </a:rPr>
              <a:t>s1</a:t>
            </a:r>
            <a:r>
              <a:rPr lang="zh-CN" altLang="en-US" dirty="0">
                <a:latin typeface="+mn-ea"/>
              </a:rPr>
              <a:t>，已切分汉字串</a:t>
            </a:r>
            <a:r>
              <a:rPr lang="en-US" altLang="zh-CN" dirty="0">
                <a:latin typeface="+mn-ea"/>
              </a:rPr>
              <a:t>s2</a:t>
            </a:r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s2</a:t>
            </a:r>
            <a:r>
              <a:rPr lang="zh-CN" altLang="en-US" dirty="0">
                <a:latin typeface="+mn-ea"/>
              </a:rPr>
              <a:t>初始为空串）</a:t>
            </a: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2</a:t>
            </a:r>
            <a:r>
              <a:rPr lang="zh-CN" altLang="en-US" dirty="0">
                <a:latin typeface="+mn-ea"/>
              </a:rPr>
              <a:t>）如果</a:t>
            </a:r>
            <a:r>
              <a:rPr lang="en-US" altLang="zh-CN" dirty="0">
                <a:latin typeface="+mn-ea"/>
              </a:rPr>
              <a:t>s1</a:t>
            </a:r>
            <a:r>
              <a:rPr lang="zh-CN" altLang="en-US" dirty="0">
                <a:latin typeface="+mn-ea"/>
              </a:rPr>
              <a:t>为空串，转（</a:t>
            </a:r>
            <a:r>
              <a:rPr lang="en-US" altLang="zh-CN" dirty="0">
                <a:latin typeface="+mn-ea"/>
              </a:rPr>
              <a:t>6</a:t>
            </a:r>
            <a:r>
              <a:rPr lang="zh-CN" altLang="en-US" dirty="0">
                <a:latin typeface="+mn-ea"/>
              </a:rPr>
              <a:t>）</a:t>
            </a: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3</a:t>
            </a:r>
            <a:r>
              <a:rPr lang="zh-CN" altLang="en-US" dirty="0">
                <a:latin typeface="+mn-ea"/>
              </a:rPr>
              <a:t>）从</a:t>
            </a:r>
            <a:r>
              <a:rPr lang="en-US" altLang="zh-CN" dirty="0">
                <a:latin typeface="+mn-ea"/>
              </a:rPr>
              <a:t>s1</a:t>
            </a:r>
            <a:r>
              <a:rPr lang="zh-CN" altLang="en-US" dirty="0">
                <a:latin typeface="+mn-ea"/>
              </a:rPr>
              <a:t>的左边赋值一个子串</a:t>
            </a:r>
            <a:r>
              <a:rPr lang="en-US" altLang="zh-CN" dirty="0">
                <a:latin typeface="+mn-ea"/>
              </a:rPr>
              <a:t>w</a:t>
            </a:r>
            <a:r>
              <a:rPr lang="zh-CN" altLang="en-US" dirty="0">
                <a:latin typeface="+mn-ea"/>
              </a:rPr>
              <a:t>作为候选词，尽可能长，但不要超过</a:t>
            </a:r>
            <a:r>
              <a:rPr lang="en-US" altLang="zh-CN" dirty="0" err="1">
                <a:latin typeface="+mn-ea"/>
              </a:rPr>
              <a:t>MaxWordLength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4</a:t>
            </a:r>
            <a:r>
              <a:rPr lang="zh-CN" altLang="en-US" dirty="0">
                <a:latin typeface="+mn-ea"/>
              </a:rPr>
              <a:t>）如果在词表中找到</a:t>
            </a:r>
            <a:r>
              <a:rPr lang="en-US" altLang="zh-CN" dirty="0">
                <a:latin typeface="+mn-ea"/>
              </a:rPr>
              <a:t>w</a:t>
            </a:r>
            <a:r>
              <a:rPr lang="zh-CN" altLang="en-US" dirty="0">
                <a:latin typeface="+mn-ea"/>
              </a:rPr>
              <a:t>，或者</a:t>
            </a:r>
            <a:r>
              <a:rPr lang="en-US" altLang="zh-CN" dirty="0">
                <a:latin typeface="+mn-ea"/>
              </a:rPr>
              <a:t>w</a:t>
            </a:r>
            <a:r>
              <a:rPr lang="zh-CN" altLang="en-US" dirty="0">
                <a:latin typeface="+mn-ea"/>
              </a:rPr>
              <a:t>的长度为</a:t>
            </a:r>
            <a:r>
              <a:rPr lang="en-US" altLang="zh-CN" dirty="0">
                <a:latin typeface="+mn-ea"/>
              </a:rPr>
              <a:t>2</a:t>
            </a:r>
            <a:r>
              <a:rPr lang="zh-CN" altLang="en-US" dirty="0">
                <a:latin typeface="+mn-ea"/>
              </a:rPr>
              <a:t>（也就是一个汉字），那么将</a:t>
            </a:r>
            <a:r>
              <a:rPr lang="en-US" altLang="zh-CN" dirty="0">
                <a:latin typeface="+mn-ea"/>
              </a:rPr>
              <a:t>w</a:t>
            </a:r>
            <a:r>
              <a:rPr lang="zh-CN" altLang="en-US" dirty="0">
                <a:latin typeface="+mn-ea"/>
              </a:rPr>
              <a:t>和一个词界标记一起加到</a:t>
            </a:r>
            <a:r>
              <a:rPr lang="en-US" altLang="zh-CN" dirty="0">
                <a:latin typeface="+mn-ea"/>
              </a:rPr>
              <a:t>s2</a:t>
            </a:r>
            <a:r>
              <a:rPr lang="zh-CN" altLang="en-US" dirty="0">
                <a:latin typeface="+mn-ea"/>
              </a:rPr>
              <a:t>的右边，并从</a:t>
            </a:r>
            <a:r>
              <a:rPr lang="en-US" altLang="zh-CN" dirty="0">
                <a:latin typeface="+mn-ea"/>
              </a:rPr>
              <a:t>s1</a:t>
            </a:r>
            <a:r>
              <a:rPr lang="zh-CN" altLang="en-US" dirty="0">
                <a:latin typeface="+mn-ea"/>
              </a:rPr>
              <a:t>的左边去掉</a:t>
            </a:r>
            <a:r>
              <a:rPr lang="en-US" altLang="zh-CN" dirty="0">
                <a:latin typeface="+mn-ea"/>
              </a:rPr>
              <a:t>w</a:t>
            </a:r>
            <a:r>
              <a:rPr lang="zh-CN" altLang="en-US" dirty="0">
                <a:latin typeface="+mn-ea"/>
              </a:rPr>
              <a:t>，转（</a:t>
            </a:r>
            <a:r>
              <a:rPr lang="en-US" altLang="zh-CN" dirty="0">
                <a:latin typeface="+mn-ea"/>
              </a:rPr>
              <a:t>2</a:t>
            </a:r>
            <a:r>
              <a:rPr lang="zh-CN" altLang="en-US" dirty="0">
                <a:latin typeface="+mn-ea"/>
              </a:rPr>
              <a:t>）</a:t>
            </a: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5</a:t>
            </a:r>
            <a:r>
              <a:rPr lang="zh-CN" altLang="en-US" dirty="0">
                <a:latin typeface="+mn-ea"/>
              </a:rPr>
              <a:t>）去掉</a:t>
            </a:r>
            <a:r>
              <a:rPr lang="en-US" altLang="zh-CN" dirty="0">
                <a:latin typeface="+mn-ea"/>
              </a:rPr>
              <a:t>w</a:t>
            </a:r>
            <a:r>
              <a:rPr lang="zh-CN" altLang="en-US" dirty="0">
                <a:latin typeface="+mn-ea"/>
              </a:rPr>
              <a:t>中最后一个汉字，转（</a:t>
            </a:r>
            <a:r>
              <a:rPr lang="en-US" altLang="zh-CN" dirty="0">
                <a:latin typeface="+mn-ea"/>
              </a:rPr>
              <a:t>4</a:t>
            </a:r>
            <a:r>
              <a:rPr lang="zh-CN" altLang="en-US" dirty="0">
                <a:latin typeface="+mn-ea"/>
              </a:rPr>
              <a:t>）</a:t>
            </a: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6</a:t>
            </a:r>
            <a:r>
              <a:rPr lang="zh-CN" altLang="en-US" dirty="0">
                <a:latin typeface="+mn-ea"/>
              </a:rPr>
              <a:t>）结束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43CC3A7-F84E-4956-93DC-30450718BCB5}"/>
              </a:ext>
            </a:extLst>
          </p:cNvPr>
          <p:cNvSpPr txBox="1"/>
          <p:nvPr/>
        </p:nvSpPr>
        <p:spPr>
          <a:xfrm>
            <a:off x="473413" y="6611779"/>
            <a:ext cx="706228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/>
              <a:t>https://blog.csdn.net/sihailongwang/article/details/73456845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49661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303EC7-B798-48B4-862D-63AEECB57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最大匹配法</a:t>
            </a:r>
            <a:r>
              <a:rPr lang="en-US" altLang="zh-CN" dirty="0"/>
              <a:t>-</a:t>
            </a:r>
            <a:r>
              <a:rPr lang="zh-CN" altLang="en-US" dirty="0">
                <a:latin typeface="+mn-ea"/>
              </a:rPr>
              <a:t>编程实现：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48A81B7-60C2-4CB5-8CBA-31D6987A2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245" y="3917164"/>
            <a:ext cx="5936494" cy="281964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EEBE069-FA0E-47D6-B5A1-F191C6712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168" y="2052862"/>
            <a:ext cx="3312520" cy="468394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BCE1198-513B-4F50-8D6D-48B18E6368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9245" y="2007305"/>
            <a:ext cx="4694327" cy="186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797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144ACB-7836-43FC-94DB-8B548207E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最少分词法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32969E-ACEA-4AF6-81A2-548D52722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47" y="2336872"/>
            <a:ext cx="11180323" cy="41806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dirty="0"/>
              <a:t>基本思想：</a:t>
            </a:r>
            <a:r>
              <a:rPr lang="zh-CN" altLang="en-US" dirty="0">
                <a:highlight>
                  <a:srgbClr val="000080"/>
                </a:highlight>
              </a:rPr>
              <a:t>使每一句中切出的词数最少</a:t>
            </a:r>
          </a:p>
          <a:p>
            <a:pPr algn="l"/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可以将最少分词法看成是“最短路径搜索” 问题：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根据词典，找出字串中所有可能的词，构造词语切分的无环有向图</a:t>
            </a:r>
            <a:r>
              <a:rPr lang="en-US" altLang="zh-CN" dirty="0"/>
              <a:t>DAG</a:t>
            </a:r>
            <a:r>
              <a:rPr lang="zh-CN" altLang="en-US" dirty="0"/>
              <a:t>，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每个词对应图中的一条有向边，边长为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然后，针对该切分图，在起点到终点的所有路径中，寻找长度最短的路径。</a:t>
            </a:r>
          </a:p>
          <a:p>
            <a:pPr algn="l"/>
            <a:endParaRPr lang="zh-CN" altLang="en-US" dirty="0"/>
          </a:p>
          <a:p>
            <a:pPr marL="0" indent="0" algn="l">
              <a:buNone/>
            </a:pPr>
            <a:r>
              <a:rPr lang="zh-CN" altLang="en-US" dirty="0"/>
              <a:t>优点：同最大匹配法类似</a:t>
            </a:r>
          </a:p>
          <a:p>
            <a:pPr marL="0" indent="0" algn="l">
              <a:buNone/>
            </a:pPr>
            <a:r>
              <a:rPr lang="zh-CN" altLang="en-US" dirty="0"/>
              <a:t>缺点：当最短路径有多条的时候，选择最终的输出结果缺乏应有的标准</a:t>
            </a:r>
          </a:p>
        </p:txBody>
      </p:sp>
    </p:spTree>
    <p:extLst>
      <p:ext uri="{BB962C8B-B14F-4D97-AF65-F5344CB8AC3E}">
        <p14:creationId xmlns:p14="http://schemas.microsoft.com/office/powerpoint/2010/main" val="328138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69652D-AAC4-47DE-8808-C9EFE1E4C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最大概率法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71C59F-AA68-407C-B5FD-D061D2BE3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88" y="2029838"/>
            <a:ext cx="11880714" cy="474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设</a:t>
            </a:r>
            <a:r>
              <a:rPr lang="en-US" altLang="zh-CN" dirty="0"/>
              <a:t>Z=z1z2…</a:t>
            </a:r>
            <a:r>
              <a:rPr lang="en-US" altLang="zh-CN" dirty="0" err="1"/>
              <a:t>zn</a:t>
            </a:r>
            <a:r>
              <a:rPr lang="zh-CN" altLang="en-US" dirty="0"/>
              <a:t>表示字串，</a:t>
            </a:r>
            <a:r>
              <a:rPr lang="en-US" altLang="zh-CN" dirty="0"/>
              <a:t>W=w1w2…</a:t>
            </a:r>
            <a:r>
              <a:rPr lang="en-US" altLang="zh-CN" dirty="0" err="1"/>
              <a:t>wm</a:t>
            </a:r>
            <a:r>
              <a:rPr lang="zh-CN" altLang="en-US" dirty="0"/>
              <a:t>表示切分后的词串</a:t>
            </a:r>
          </a:p>
          <a:p>
            <a:pPr marL="0" indent="0">
              <a:buNone/>
            </a:pPr>
            <a:r>
              <a:rPr lang="zh-CN" altLang="en-US" dirty="0"/>
              <a:t>汉语词语切分可以看作是求使</a:t>
            </a:r>
            <a:r>
              <a:rPr lang="en-US" altLang="zh-CN" dirty="0"/>
              <a:t>P(W|Z)</a:t>
            </a:r>
            <a:r>
              <a:rPr lang="zh-CN" altLang="en-US" dirty="0"/>
              <a:t>最大的切分，即</a:t>
            </a:r>
            <a:r>
              <a:rPr lang="en-US" altLang="zh-CN" dirty="0"/>
              <a:t>p(W|Z) = P(W)P(Z|W)/P(Z) </a:t>
            </a:r>
            <a:r>
              <a:rPr lang="zh-CN" altLang="en-US" dirty="0"/>
              <a:t>，其中</a:t>
            </a:r>
          </a:p>
          <a:p>
            <a:pPr marL="0" indent="0">
              <a:buNone/>
            </a:pPr>
            <a:r>
              <a:rPr lang="en-US" altLang="zh-CN" dirty="0"/>
              <a:t>P(Z)</a:t>
            </a:r>
            <a:r>
              <a:rPr lang="zh-CN" altLang="en-US" dirty="0"/>
              <a:t>是汉字串的概率，它对于各个候选词串都是一样的，不必考虑。 </a:t>
            </a:r>
          </a:p>
          <a:p>
            <a:pPr marL="0" indent="0">
              <a:buNone/>
            </a:pPr>
            <a:r>
              <a:rPr lang="en-US" altLang="zh-CN" dirty="0"/>
              <a:t>P(Z|W)</a:t>
            </a:r>
            <a:r>
              <a:rPr lang="zh-CN" altLang="en-US" dirty="0"/>
              <a:t>表示出现词串的条件下汉字串的概率，显然该值为</a:t>
            </a:r>
            <a:r>
              <a:rPr lang="en-US" altLang="zh-CN" dirty="0"/>
              <a:t>1</a:t>
            </a:r>
            <a:r>
              <a:rPr lang="zh-CN" altLang="en-US" dirty="0"/>
              <a:t>，不必考虑，则仅需考虑</a:t>
            </a:r>
            <a:r>
              <a:rPr lang="en-US" altLang="zh-CN" dirty="0"/>
              <a:t>P(W)</a:t>
            </a:r>
            <a:r>
              <a:rPr lang="zh-CN" altLang="en-US" dirty="0"/>
              <a:t>即词串的概率。</a:t>
            </a:r>
          </a:p>
          <a:p>
            <a:pPr marL="0" indent="0">
              <a:buNone/>
            </a:pPr>
            <a:r>
              <a:rPr lang="zh-CN" altLang="en-US" dirty="0"/>
              <a:t>词串的概率可以通过</a:t>
            </a:r>
            <a:r>
              <a:rPr lang="en-US" altLang="zh-CN" dirty="0"/>
              <a:t>n</a:t>
            </a:r>
            <a:r>
              <a:rPr lang="zh-CN" altLang="en-US" dirty="0"/>
              <a:t>元语法来求 </a:t>
            </a:r>
          </a:p>
          <a:p>
            <a:pPr marL="0" indent="0">
              <a:buNone/>
            </a:pPr>
            <a:r>
              <a:rPr lang="zh-CN" altLang="en-US" dirty="0"/>
              <a:t>        用二元语法 </a:t>
            </a:r>
            <a:r>
              <a:rPr lang="en-US" altLang="zh-CN" dirty="0"/>
              <a:t>P(W)=p(w1|w0)p(w2|w1)…p(wm|wm-1) 	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 </a:t>
            </a:r>
          </a:p>
          <a:p>
            <a:pPr marL="0" indent="0">
              <a:buNone/>
            </a:pPr>
            <a:r>
              <a:rPr lang="zh-CN" altLang="en-US" dirty="0"/>
              <a:t>        用一元语法 </a:t>
            </a:r>
            <a:r>
              <a:rPr lang="en-US" altLang="zh-CN" dirty="0"/>
              <a:t>P(W)=p(w1)p(w2)…p(</a:t>
            </a:r>
            <a:r>
              <a:rPr lang="en-US" altLang="zh-CN" dirty="0" err="1"/>
              <a:t>wm</a:t>
            </a:r>
            <a:r>
              <a:rPr lang="en-US" altLang="zh-CN" dirty="0"/>
              <a:t>) 			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33392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69652D-AAC4-47DE-8808-C9EFE1E4C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最大概率法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71C59F-AA68-407C-B5FD-D061D2BE3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34" y="2029838"/>
            <a:ext cx="11160868" cy="474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计算词串概率时，有一个纯技术的问题要考虑： </a:t>
            </a:r>
          </a:p>
          <a:p>
            <a:pPr marL="457200" lvl="1" indent="0">
              <a:buNone/>
            </a:pPr>
            <a:r>
              <a:rPr lang="zh-CN" altLang="en-US" dirty="0"/>
              <a:t>因为每个词的概率都是一个很小的正数，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如果汉字串较长，最后得到各种可能的词串的概率都接近于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无法在机器上表示，当然也就无法比较大小。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解决这个问题的办法是：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对等式两边（</a:t>
            </a:r>
            <a:r>
              <a:rPr lang="en-US" altLang="zh-CN" dirty="0"/>
              <a:t>1</a:t>
            </a:r>
            <a:r>
              <a:rPr lang="zh-CN" altLang="en-US" dirty="0"/>
              <a:t>）、（</a:t>
            </a:r>
            <a:r>
              <a:rPr lang="en-US" altLang="zh-CN" dirty="0"/>
              <a:t>2</a:t>
            </a:r>
            <a:r>
              <a:rPr lang="zh-CN" altLang="en-US" dirty="0"/>
              <a:t>）两边取负对数，即 </a:t>
            </a:r>
          </a:p>
          <a:p>
            <a:pPr marL="457200" lvl="1" indent="0">
              <a:buNone/>
            </a:pPr>
            <a:r>
              <a:rPr lang="en-US" altLang="zh-CN" dirty="0"/>
              <a:t>	-</a:t>
            </a:r>
            <a:r>
              <a:rPr lang="en-US" altLang="zh-CN" dirty="0" err="1"/>
              <a:t>logp</a:t>
            </a:r>
            <a:r>
              <a:rPr lang="en-US" altLang="zh-CN" dirty="0"/>
              <a:t>(W) = -</a:t>
            </a:r>
            <a:r>
              <a:rPr lang="en-US" altLang="zh-CN" dirty="0" err="1"/>
              <a:t>logp</a:t>
            </a:r>
            <a:r>
              <a:rPr lang="en-US" altLang="zh-CN" dirty="0"/>
              <a:t>(w1)-</a:t>
            </a:r>
            <a:r>
              <a:rPr lang="en-US" altLang="zh-CN" dirty="0" err="1"/>
              <a:t>logp</a:t>
            </a:r>
            <a:r>
              <a:rPr lang="en-US" altLang="zh-CN" dirty="0"/>
              <a:t>(w2)…-</a:t>
            </a:r>
            <a:r>
              <a:rPr lang="en-US" altLang="zh-CN" dirty="0" err="1"/>
              <a:t>logp</a:t>
            </a:r>
            <a:r>
              <a:rPr lang="en-US" altLang="zh-CN" dirty="0"/>
              <a:t>(</a:t>
            </a:r>
            <a:r>
              <a:rPr lang="en-US" altLang="zh-CN" dirty="0" err="1"/>
              <a:t>wm</a:t>
            </a:r>
            <a:r>
              <a:rPr lang="en-US" altLang="zh-CN" dirty="0"/>
              <a:t>)                       </a:t>
            </a: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 </a:t>
            </a:r>
          </a:p>
          <a:p>
            <a:pPr marL="457200" lvl="1" indent="0">
              <a:buNone/>
            </a:pPr>
            <a:r>
              <a:rPr lang="zh-CN" altLang="en-US" dirty="0"/>
              <a:t>根据</a:t>
            </a:r>
            <a:r>
              <a:rPr lang="en-US" altLang="zh-CN" dirty="0"/>
              <a:t>-</a:t>
            </a:r>
            <a:r>
              <a:rPr lang="en-US" altLang="zh-CN" dirty="0" err="1"/>
              <a:t>logx</a:t>
            </a:r>
            <a:r>
              <a:rPr lang="zh-CN" altLang="en-US" dirty="0"/>
              <a:t>的曲线特性，可知</a:t>
            </a:r>
            <a:r>
              <a:rPr lang="en-US" altLang="zh-CN" dirty="0"/>
              <a:t>p(</a:t>
            </a:r>
            <a:r>
              <a:rPr lang="en-US" altLang="zh-CN" dirty="0" err="1"/>
              <a:t>wi</a:t>
            </a:r>
            <a:r>
              <a:rPr lang="en-US" altLang="zh-CN" dirty="0"/>
              <a:t>)</a:t>
            </a:r>
            <a:r>
              <a:rPr lang="zh-CN" altLang="en-US" dirty="0"/>
              <a:t>越大，最终的结果越小，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因此求（</a:t>
            </a:r>
            <a:r>
              <a:rPr lang="en-US" altLang="zh-CN" dirty="0"/>
              <a:t>1</a:t>
            </a:r>
            <a:r>
              <a:rPr lang="zh-CN" altLang="en-US" dirty="0"/>
              <a:t>）、（</a:t>
            </a:r>
            <a:r>
              <a:rPr lang="en-US" altLang="zh-CN" dirty="0"/>
              <a:t>2</a:t>
            </a:r>
            <a:r>
              <a:rPr lang="zh-CN" altLang="en-US" dirty="0"/>
              <a:t>）式最大值变为求（</a:t>
            </a:r>
            <a:r>
              <a:rPr lang="en-US" altLang="zh-CN" dirty="0"/>
              <a:t>3</a:t>
            </a:r>
            <a:r>
              <a:rPr lang="zh-CN" altLang="en-US" dirty="0"/>
              <a:t>）式的最小值。</a:t>
            </a:r>
          </a:p>
        </p:txBody>
      </p:sp>
    </p:spTree>
    <p:extLst>
      <p:ext uri="{BB962C8B-B14F-4D97-AF65-F5344CB8AC3E}">
        <p14:creationId xmlns:p14="http://schemas.microsoft.com/office/powerpoint/2010/main" val="2684641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19C39D-C97F-4F68-9B6E-547F39A4F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最大概率法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EB358D-D5D4-4392-80DA-290D0A2DB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最大概率法可以发现所有的切分歧义，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它很大程度上取决于统计语言模型的精度和决策算法，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而且需要大量的标注语料。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3284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D811-A2B2-48A2-B3E7-92CAD1A96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与词性标注结合的分词方法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824621-1D53-4C18-8719-0BB35232D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10921534" cy="41222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基本思想：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将分词和词类标注结合起来，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利用丰富的词类信息对分词决策提供帮助，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并且在标注过程中又反过来对分词进行校验、调整，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从而极大的提高切分的准确度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HMM</a:t>
            </a:r>
            <a:r>
              <a:rPr lang="zh-CN" altLang="en-US" dirty="0"/>
              <a:t>词性标注法就是其中一个方法）</a:t>
            </a:r>
          </a:p>
        </p:txBody>
      </p:sp>
    </p:spTree>
    <p:extLst>
      <p:ext uri="{BB962C8B-B14F-4D97-AF65-F5344CB8AC3E}">
        <p14:creationId xmlns:p14="http://schemas.microsoft.com/office/powerpoint/2010/main" val="1312711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F11F9F-C025-4647-95AF-0D36DD7A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算法举例：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D9A72B-BAFA-4878-82D2-3C24A41E1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194200"/>
            <a:ext cx="10376171" cy="42195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对于“他俩谈恋爱是从头年元月开始的”，有两种切分方式：</a:t>
            </a:r>
          </a:p>
          <a:p>
            <a:pPr marL="0" indent="0">
              <a:buNone/>
            </a:pPr>
            <a:r>
              <a:rPr lang="zh-CN" altLang="en-US" dirty="0"/>
              <a:t>        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...</a:t>
            </a:r>
            <a:r>
              <a:rPr lang="zh-CN" altLang="en-US" dirty="0"/>
              <a:t>是</a:t>
            </a:r>
            <a:r>
              <a:rPr lang="en-US" altLang="zh-CN" dirty="0"/>
              <a:t>|</a:t>
            </a:r>
            <a:r>
              <a:rPr lang="zh-CN" altLang="en-US" dirty="0"/>
              <a:t>从头</a:t>
            </a:r>
            <a:r>
              <a:rPr lang="en-US" altLang="zh-CN" dirty="0"/>
              <a:t>|</a:t>
            </a:r>
            <a:r>
              <a:rPr lang="zh-CN" altLang="en-US" dirty="0"/>
              <a:t>年</a:t>
            </a:r>
            <a:r>
              <a:rPr lang="en-US" altLang="zh-CN" dirty="0"/>
              <a:t>|</a:t>
            </a:r>
            <a:r>
              <a:rPr lang="zh-CN" altLang="en-US" dirty="0"/>
              <a:t>元月</a:t>
            </a:r>
            <a:r>
              <a:rPr lang="en-US" altLang="zh-CN" dirty="0"/>
              <a:t>|...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...</a:t>
            </a:r>
            <a:r>
              <a:rPr lang="zh-CN" altLang="en-US" dirty="0"/>
              <a:t>是</a:t>
            </a:r>
            <a:r>
              <a:rPr lang="en-US" altLang="zh-CN" dirty="0"/>
              <a:t>|</a:t>
            </a:r>
            <a:r>
              <a:rPr lang="zh-CN" altLang="en-US" dirty="0"/>
              <a:t>从</a:t>
            </a:r>
            <a:r>
              <a:rPr lang="en-US" altLang="zh-CN" dirty="0"/>
              <a:t>|</a:t>
            </a:r>
            <a:r>
              <a:rPr lang="zh-CN" altLang="en-US" dirty="0"/>
              <a:t>头年</a:t>
            </a:r>
            <a:r>
              <a:rPr lang="en-US" altLang="zh-CN" dirty="0"/>
              <a:t>|</a:t>
            </a:r>
            <a:r>
              <a:rPr lang="zh-CN" altLang="en-US" dirty="0"/>
              <a:t>元月</a:t>
            </a:r>
            <a:r>
              <a:rPr lang="en-US" altLang="zh-CN" dirty="0"/>
              <a:t>|...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虽然</a:t>
            </a:r>
            <a:r>
              <a:rPr lang="en-US" altLang="zh-CN" dirty="0"/>
              <a:t>		</a:t>
            </a:r>
            <a:r>
              <a:rPr lang="zh-CN" altLang="en-US" dirty="0"/>
              <a:t>“从头”、“年”的词频之积 大于 “从”、“头年”的词频之积，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但是</a:t>
            </a:r>
            <a:r>
              <a:rPr lang="en-US" altLang="zh-CN" dirty="0"/>
              <a:t>		</a:t>
            </a:r>
            <a:r>
              <a:rPr lang="zh-CN" altLang="en-US" dirty="0"/>
              <a:t>词性序列“动词</a:t>
            </a:r>
            <a:r>
              <a:rPr lang="en-US" altLang="zh-CN" dirty="0"/>
              <a:t>+</a:t>
            </a:r>
            <a:r>
              <a:rPr lang="zh-CN" altLang="en-US" dirty="0"/>
              <a:t>副词</a:t>
            </a:r>
            <a:r>
              <a:rPr lang="en-US" altLang="zh-CN" dirty="0"/>
              <a:t>+</a:t>
            </a:r>
            <a:r>
              <a:rPr lang="zh-CN" altLang="en-US" dirty="0"/>
              <a:t>时间两次</a:t>
            </a:r>
            <a:r>
              <a:rPr lang="en-US" altLang="zh-CN" dirty="0"/>
              <a:t>+</a:t>
            </a:r>
            <a:r>
              <a:rPr lang="zh-CN" altLang="en-US" dirty="0"/>
              <a:t>时间词”的概率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远小于</a:t>
            </a:r>
            <a:r>
              <a:rPr lang="en-US" altLang="zh-CN" dirty="0"/>
              <a:t>	</a:t>
            </a:r>
            <a:r>
              <a:rPr lang="zh-CN" altLang="en-US" dirty="0"/>
              <a:t>词性序列“动词</a:t>
            </a:r>
            <a:r>
              <a:rPr lang="en-US" altLang="zh-CN" dirty="0"/>
              <a:t>+</a:t>
            </a:r>
            <a:r>
              <a:rPr lang="zh-CN" altLang="en-US" dirty="0"/>
              <a:t>介词</a:t>
            </a:r>
            <a:r>
              <a:rPr lang="en-US" altLang="zh-CN" dirty="0"/>
              <a:t>+</a:t>
            </a:r>
            <a:r>
              <a:rPr lang="zh-CN" altLang="en-US" dirty="0"/>
              <a:t>时间词</a:t>
            </a:r>
            <a:r>
              <a:rPr lang="en-US" altLang="zh-CN" dirty="0"/>
              <a:t>+</a:t>
            </a:r>
            <a:r>
              <a:rPr lang="zh-CN" altLang="en-US" dirty="0"/>
              <a:t>时间词”的概率，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所以选择切分方式</a:t>
            </a:r>
            <a:r>
              <a:rPr lang="en-US" altLang="zh-CN" dirty="0"/>
              <a:t>2</a:t>
            </a:r>
            <a:r>
              <a:rPr lang="zh-CN" altLang="en-US" dirty="0"/>
              <a:t>作为结果。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1788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F9674A-E982-4092-982B-55FF9D902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5.</a:t>
            </a:r>
            <a:r>
              <a:rPr lang="zh-CN" altLang="en-US" dirty="0"/>
              <a:t>基于互现信息的分词方法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CC33BC-BDEE-4562-A5E7-04931699C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739951" cy="3599316"/>
          </a:xfrm>
        </p:spPr>
        <p:txBody>
          <a:bodyPr>
            <a:normAutofit/>
          </a:bodyPr>
          <a:lstStyle/>
          <a:p>
            <a:r>
              <a:rPr lang="zh-CN" altLang="en-US" dirty="0"/>
              <a:t>从形式上看，词是一个稳定的字组合，</a:t>
            </a:r>
            <a:endParaRPr lang="en-US" altLang="zh-CN" dirty="0"/>
          </a:p>
          <a:p>
            <a:r>
              <a:rPr lang="zh-CN" altLang="en-US" dirty="0"/>
              <a:t>相邻的字同时出现的次数越多，就越可能构成一个词，</a:t>
            </a:r>
            <a:endParaRPr lang="en-US" altLang="zh-CN" dirty="0"/>
          </a:p>
          <a:p>
            <a:r>
              <a:rPr lang="zh-CN" altLang="en-US" dirty="0"/>
              <a:t>可以对语料中相邻的各字组合的频度进行统计，计算他们的互现信息，</a:t>
            </a:r>
            <a:endParaRPr lang="en-US" altLang="zh-CN" dirty="0"/>
          </a:p>
          <a:p>
            <a:r>
              <a:rPr lang="zh-CN" altLang="en-US" dirty="0"/>
              <a:t>互现信息体现了汉字间结合关系的紧密程度。</a:t>
            </a:r>
            <a:endParaRPr lang="en-US" altLang="zh-CN" dirty="0"/>
          </a:p>
          <a:p>
            <a:r>
              <a:rPr lang="zh-CN" altLang="en-US" dirty="0"/>
              <a:t>当紧密程度高于某一阈值时，便可以认为是一个词。     </a:t>
            </a:r>
          </a:p>
        </p:txBody>
      </p:sp>
    </p:spTree>
    <p:extLst>
      <p:ext uri="{BB962C8B-B14F-4D97-AF65-F5344CB8AC3E}">
        <p14:creationId xmlns:p14="http://schemas.microsoft.com/office/powerpoint/2010/main" val="3124616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第</a:t>
            </a:r>
            <a:r>
              <a:rPr lang="en-US" altLang="zh-CN" b="1" dirty="0"/>
              <a:t>7</a:t>
            </a:r>
            <a:r>
              <a:rPr lang="zh-CN" altLang="en-US" b="1" dirty="0"/>
              <a:t>章 词法分析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94689"/>
            <a:ext cx="9613861" cy="463036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7.1 </a:t>
            </a:r>
            <a:r>
              <a:rPr lang="zh-CN" altLang="en-US" dirty="0"/>
              <a:t>中文自动分词及其基本问题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7.2 </a:t>
            </a:r>
            <a:r>
              <a:rPr lang="zh-CN" altLang="en-US" dirty="0"/>
              <a:t>基本分词方法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7.3 </a:t>
            </a:r>
            <a:r>
              <a:rPr lang="zh-CN" altLang="en-US" dirty="0"/>
              <a:t>中文姓名识别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7.4 </a:t>
            </a:r>
            <a:r>
              <a:rPr lang="zh-CN" altLang="en-US" dirty="0"/>
              <a:t>中文自动分词系统的评价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7.5 </a:t>
            </a:r>
            <a:r>
              <a:rPr lang="zh-CN" altLang="en-US" dirty="0"/>
              <a:t>英语形态还原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7.6 </a:t>
            </a:r>
            <a:r>
              <a:rPr lang="zh-CN" altLang="en-US" dirty="0"/>
              <a:t>词性标注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3975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F9674A-E982-4092-982B-55FF9D902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6.</a:t>
            </a:r>
            <a:r>
              <a:rPr lang="zh-CN" altLang="en-US" dirty="0"/>
              <a:t>基于字分类的分词方法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CC33BC-BDEE-4562-A5E7-04931699C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将分词过程看做是字的分类问题，</a:t>
            </a:r>
            <a:endParaRPr lang="en-US" altLang="zh-CN" dirty="0"/>
          </a:p>
          <a:p>
            <a:r>
              <a:rPr lang="zh-CN" altLang="en-US" dirty="0"/>
              <a:t>每个字在构造一个特定的词语时都占据一个确定的构词位置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397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F9674A-E982-4092-982B-55FF9D902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</a:t>
            </a:r>
            <a:r>
              <a:rPr lang="zh-CN" altLang="en-US" dirty="0"/>
              <a:t>基于实例的汉语分词方法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CC33BC-BDEE-4562-A5E7-04931699C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948768" cy="40315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在训练语料中存放事先切分好的汉字串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为以后输入的待切分句子提供可靠的实例。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在分词的时候，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根据输入句子和训练语料，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找到所有切分片段的实例和可能的词汇，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依据某些优化原则和概率信息寻求最优词序列。</a:t>
            </a:r>
          </a:p>
        </p:txBody>
      </p:sp>
    </p:spTree>
    <p:extLst>
      <p:ext uri="{BB962C8B-B14F-4D97-AF65-F5344CB8AC3E}">
        <p14:creationId xmlns:p14="http://schemas.microsoft.com/office/powerpoint/2010/main" val="2897127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25CDF6-AC52-4CEA-9F64-B3EEAD87F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各种分词方法对语言学资源的利用情况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6F3F383E-B6BF-4CF1-AB80-064EE15FDA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8679139"/>
              </p:ext>
            </p:extLst>
          </p:nvPr>
        </p:nvGraphicFramePr>
        <p:xfrm>
          <a:off x="680321" y="2816697"/>
          <a:ext cx="1007126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200">
                  <a:extLst>
                    <a:ext uri="{9D8B030D-6E8A-4147-A177-3AD203B41FA5}">
                      <a16:colId xmlns:a16="http://schemas.microsoft.com/office/drawing/2014/main" val="1647220368"/>
                    </a:ext>
                  </a:extLst>
                </a:gridCol>
                <a:gridCol w="4296434">
                  <a:extLst>
                    <a:ext uri="{9D8B030D-6E8A-4147-A177-3AD203B41FA5}">
                      <a16:colId xmlns:a16="http://schemas.microsoft.com/office/drawing/2014/main" val="2561880501"/>
                    </a:ext>
                  </a:extLst>
                </a:gridCol>
                <a:gridCol w="2517817">
                  <a:extLst>
                    <a:ext uri="{9D8B030D-6E8A-4147-A177-3AD203B41FA5}">
                      <a16:colId xmlns:a16="http://schemas.microsoft.com/office/drawing/2014/main" val="1497140731"/>
                    </a:ext>
                  </a:extLst>
                </a:gridCol>
                <a:gridCol w="2517817">
                  <a:extLst>
                    <a:ext uri="{9D8B030D-6E8A-4147-A177-3AD203B41FA5}">
                      <a16:colId xmlns:a16="http://schemas.microsoft.com/office/drawing/2014/main" val="23918598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分词方法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词典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语料库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28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最大匹配法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196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最少分词法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980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最大概率法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223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基于</a:t>
                      </a:r>
                      <a:r>
                        <a:rPr lang="en-US" altLang="zh-CN" b="1" dirty="0"/>
                        <a:t>HMM</a:t>
                      </a:r>
                      <a:r>
                        <a:rPr lang="zh-CN" altLang="en-US" b="1" dirty="0"/>
                        <a:t>的分词方法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429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基于互现信息的分词方法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373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基于字分类的分词方法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946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50440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 </a:t>
            </a:r>
            <a:r>
              <a:rPr lang="zh-CN" altLang="en-US" dirty="0"/>
              <a:t>中文姓名识别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158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dirty="0"/>
              <a:t>命名实体识别：人名、机构名、地址。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br>
              <a:rPr lang="zh-CN" altLang="en-US" dirty="0"/>
            </a:br>
            <a:r>
              <a:rPr lang="zh-CN" altLang="en-US" dirty="0"/>
              <a:t>　</a:t>
            </a:r>
            <a:r>
              <a:rPr lang="en-US" altLang="zh-CN" dirty="0"/>
              <a:t>7.3.1 </a:t>
            </a:r>
            <a:r>
              <a:rPr lang="zh-CN" altLang="en-US" dirty="0"/>
              <a:t>基于规则的方法</a:t>
            </a:r>
            <a:endParaRPr lang="en-US" altLang="zh-CN" dirty="0"/>
          </a:p>
          <a:p>
            <a:pPr marL="0" indent="0">
              <a:buNone/>
            </a:pPr>
            <a:br>
              <a:rPr lang="zh-CN" altLang="en-US" dirty="0"/>
            </a:br>
            <a:r>
              <a:rPr lang="zh-CN" altLang="en-US" dirty="0"/>
              <a:t>　</a:t>
            </a:r>
            <a:r>
              <a:rPr lang="en-US" altLang="zh-CN" dirty="0"/>
              <a:t>7.3.2 </a:t>
            </a:r>
            <a:r>
              <a:rPr lang="zh-CN" altLang="en-US" dirty="0"/>
              <a:t>基于统计的方法</a:t>
            </a:r>
          </a:p>
        </p:txBody>
      </p:sp>
    </p:spTree>
    <p:extLst>
      <p:ext uri="{BB962C8B-B14F-4D97-AF65-F5344CB8AC3E}">
        <p14:creationId xmlns:p14="http://schemas.microsoft.com/office/powerpoint/2010/main" val="13314528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2A42B0-2FF6-4C87-904F-5BEA73196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7.3.1 </a:t>
            </a:r>
            <a:r>
              <a:rPr lang="zh-CN" altLang="en-US" dirty="0"/>
              <a:t>基于规则的方法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BB1B3D-405B-495E-83AD-D77C02D39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462385" cy="63979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建立姓名识别规则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1AAFA37-A4F8-410E-8A01-535F774F6E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654125"/>
              </p:ext>
            </p:extLst>
          </p:nvPr>
        </p:nvGraphicFramePr>
        <p:xfrm>
          <a:off x="812799" y="2976664"/>
          <a:ext cx="10315643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320">
                  <a:extLst>
                    <a:ext uri="{9D8B030D-6E8A-4147-A177-3AD203B41FA5}">
                      <a16:colId xmlns:a16="http://schemas.microsoft.com/office/drawing/2014/main" val="3624205837"/>
                    </a:ext>
                  </a:extLst>
                </a:gridCol>
                <a:gridCol w="5280405">
                  <a:extLst>
                    <a:ext uri="{9D8B030D-6E8A-4147-A177-3AD203B41FA5}">
                      <a16:colId xmlns:a16="http://schemas.microsoft.com/office/drawing/2014/main" val="263848267"/>
                    </a:ext>
                  </a:extLst>
                </a:gridCol>
                <a:gridCol w="1797007">
                  <a:extLst>
                    <a:ext uri="{9D8B030D-6E8A-4147-A177-3AD203B41FA5}">
                      <a16:colId xmlns:a16="http://schemas.microsoft.com/office/drawing/2014/main" val="793672525"/>
                    </a:ext>
                  </a:extLst>
                </a:gridCol>
                <a:gridCol w="2578911">
                  <a:extLst>
                    <a:ext uri="{9D8B030D-6E8A-4147-A177-3AD203B41FA5}">
                      <a16:colId xmlns:a16="http://schemas.microsoft.com/office/drawing/2014/main" val="1721800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条件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识别结果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举例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90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“老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小” </a:t>
                      </a:r>
                      <a:r>
                        <a:rPr lang="en-US" altLang="zh-CN" dirty="0"/>
                        <a:t>+ </a:t>
                      </a:r>
                      <a:r>
                        <a:rPr lang="zh-CN" altLang="en-US" dirty="0"/>
                        <a:t>姓氏用字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小王、老李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78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姓氏用字 </a:t>
                      </a:r>
                      <a:r>
                        <a:rPr lang="en-US" altLang="zh-CN" dirty="0"/>
                        <a:t>+ </a:t>
                      </a:r>
                      <a:r>
                        <a:rPr lang="zh-CN" altLang="en-US" dirty="0"/>
                        <a:t>“工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总”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张工、陈总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180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数词 </a:t>
                      </a:r>
                      <a:r>
                        <a:rPr lang="en-US" altLang="zh-CN" dirty="0"/>
                        <a:t>+ </a:t>
                      </a:r>
                      <a:r>
                        <a:rPr lang="zh-CN" altLang="en-US" dirty="0"/>
                        <a:t>可做量词的姓氏用字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一周、第七章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751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“多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各” </a:t>
                      </a:r>
                      <a:r>
                        <a:rPr lang="en-US" altLang="zh-CN" dirty="0"/>
                        <a:t>+ </a:t>
                      </a:r>
                      <a:r>
                        <a:rPr lang="zh-CN" altLang="en-US" dirty="0"/>
                        <a:t>“方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项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章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段”等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多方筹备、各项准备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578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只能或几乎总是用作姓氏的词 </a:t>
                      </a:r>
                      <a:r>
                        <a:rPr lang="en-US" altLang="zh-CN" dirty="0"/>
                        <a:t>+ </a:t>
                      </a:r>
                      <a:r>
                        <a:rPr lang="zh-CN" altLang="en-US" dirty="0"/>
                        <a:t>双字词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罗胜利、陈建国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525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只能或几乎总是用作姓氏的词 </a:t>
                      </a:r>
                      <a:r>
                        <a:rPr lang="en-US" altLang="zh-CN" dirty="0"/>
                        <a:t>+ </a:t>
                      </a:r>
                      <a:r>
                        <a:rPr lang="zh-CN" altLang="en-US" dirty="0"/>
                        <a:t>单字 </a:t>
                      </a:r>
                      <a:r>
                        <a:rPr lang="en-US" altLang="zh-CN" dirty="0"/>
                        <a:t>+</a:t>
                      </a:r>
                    </a:p>
                    <a:p>
                      <a:r>
                        <a:rPr lang="zh-CN" altLang="en-US" dirty="0"/>
                        <a:t>“标点符号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的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了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是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动词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非单字词”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瑞金医院的陈柯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主治医师毛羽说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253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只能或几乎总是用作姓氏的词 </a:t>
                      </a:r>
                      <a:r>
                        <a:rPr lang="en-US" altLang="zh-CN" dirty="0"/>
                        <a:t>+ </a:t>
                      </a:r>
                      <a:r>
                        <a:rPr lang="zh-CN" altLang="en-US" dirty="0"/>
                        <a:t>单字 </a:t>
                      </a:r>
                      <a:r>
                        <a:rPr lang="en-US" altLang="zh-CN" dirty="0"/>
                        <a:t>+</a:t>
                      </a:r>
                    </a:p>
                    <a:p>
                      <a:r>
                        <a:rPr lang="zh-CN" altLang="en-US" dirty="0"/>
                        <a:t>“标点符号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的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了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是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在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动词”的单字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顾筑胜、吴俊洲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809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07503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32CD7D-193D-4F02-98C0-A7DF17B42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7.3.2 </a:t>
            </a:r>
            <a:r>
              <a:rPr lang="zh-CN" altLang="en-US" dirty="0"/>
              <a:t>基于统计的方法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7E064E-6C7B-4515-AAC1-CD7B9C518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360" y="2017426"/>
            <a:ext cx="4151083" cy="39984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建立人名识别的统计模型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B490426-1EBD-478F-8FFB-B36FC32E5A1F}"/>
              </a:ext>
            </a:extLst>
          </p:cNvPr>
          <p:cNvSpPr txBox="1"/>
          <p:nvPr/>
        </p:nvSpPr>
        <p:spPr>
          <a:xfrm>
            <a:off x="906499" y="3703076"/>
            <a:ext cx="58769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p(</a:t>
            </a:r>
            <a:r>
              <a:rPr lang="zh-CN" altLang="en-US" dirty="0"/>
              <a:t>姓名</a:t>
            </a:r>
            <a:r>
              <a:rPr lang="en-US" altLang="zh-CN" dirty="0"/>
              <a:t>|</a:t>
            </a:r>
            <a:r>
              <a:rPr lang="zh-CN" altLang="en-US" dirty="0"/>
              <a:t>李袁</a:t>
            </a:r>
            <a:r>
              <a:rPr lang="en-US" altLang="zh-CN" dirty="0"/>
              <a:t>) 		= 	p(X|</a:t>
            </a:r>
            <a:r>
              <a:rPr lang="zh-CN" altLang="en-US" dirty="0"/>
              <a:t>李</a:t>
            </a:r>
            <a:r>
              <a:rPr lang="en-US" altLang="zh-CN" dirty="0"/>
              <a:t>) p(M|</a:t>
            </a:r>
            <a:r>
              <a:rPr lang="zh-CN" altLang="en-US" dirty="0"/>
              <a:t>袁</a:t>
            </a:r>
            <a:r>
              <a:rPr lang="en-US" altLang="zh-CN" dirty="0"/>
              <a:t>) p(XM)</a:t>
            </a:r>
          </a:p>
          <a:p>
            <a:r>
              <a:rPr lang="en-US" altLang="zh-CN" dirty="0"/>
              <a:t>p(</a:t>
            </a:r>
            <a:r>
              <a:rPr lang="zh-CN" altLang="en-US" dirty="0"/>
              <a:t>姓名</a:t>
            </a:r>
            <a:r>
              <a:rPr lang="en-US" altLang="zh-CN" dirty="0"/>
              <a:t>|</a:t>
            </a:r>
            <a:r>
              <a:rPr lang="zh-CN" altLang="en-US" dirty="0"/>
              <a:t>李袁沁</a:t>
            </a:r>
            <a:r>
              <a:rPr lang="en-US" altLang="zh-CN" dirty="0"/>
              <a:t>) 	= 	p(X|</a:t>
            </a:r>
            <a:r>
              <a:rPr lang="zh-CN" altLang="en-US" dirty="0"/>
              <a:t>李</a:t>
            </a:r>
            <a:r>
              <a:rPr lang="en-US" altLang="zh-CN" dirty="0"/>
              <a:t>) p(M|</a:t>
            </a:r>
            <a:r>
              <a:rPr lang="zh-CN" altLang="en-US" dirty="0"/>
              <a:t>袁</a:t>
            </a:r>
            <a:r>
              <a:rPr lang="en-US" altLang="zh-CN" dirty="0"/>
              <a:t>) p(M|</a:t>
            </a:r>
            <a:r>
              <a:rPr lang="zh-CN" altLang="en-US" dirty="0"/>
              <a:t>沁</a:t>
            </a:r>
            <a:r>
              <a:rPr lang="en-US" altLang="zh-CN" dirty="0"/>
              <a:t>) p(XMM)</a:t>
            </a:r>
          </a:p>
          <a:p>
            <a:r>
              <a:rPr lang="en-US" altLang="zh-CN" dirty="0"/>
              <a:t>p(</a:t>
            </a:r>
            <a:r>
              <a:rPr lang="zh-CN" altLang="en-US" dirty="0"/>
              <a:t>姓名</a:t>
            </a:r>
            <a:r>
              <a:rPr lang="en-US" altLang="zh-CN" dirty="0"/>
              <a:t>|</a:t>
            </a:r>
            <a:r>
              <a:rPr lang="zh-CN" altLang="en-US" dirty="0"/>
              <a:t>袁沁</a:t>
            </a:r>
            <a:r>
              <a:rPr lang="en-US" altLang="zh-CN" dirty="0"/>
              <a:t>) 		= 	p(X|</a:t>
            </a:r>
            <a:r>
              <a:rPr lang="zh-CN" altLang="en-US" dirty="0"/>
              <a:t>袁</a:t>
            </a:r>
            <a:r>
              <a:rPr lang="en-US" altLang="zh-CN" dirty="0"/>
              <a:t>) p(M|</a:t>
            </a:r>
            <a:r>
              <a:rPr lang="zh-CN" altLang="en-US" dirty="0"/>
              <a:t>沁</a:t>
            </a:r>
            <a:r>
              <a:rPr lang="en-US" altLang="zh-CN" dirty="0"/>
              <a:t>) p(XM)</a:t>
            </a:r>
            <a:endParaRPr lang="zh-CN" altLang="en-US" dirty="0"/>
          </a:p>
          <a:p>
            <a:r>
              <a:rPr lang="en-US" altLang="zh-CN" dirty="0"/>
              <a:t>p(</a:t>
            </a:r>
            <a:r>
              <a:rPr lang="zh-CN" altLang="en-US" dirty="0"/>
              <a:t>姓名</a:t>
            </a:r>
            <a:r>
              <a:rPr lang="en-US" altLang="zh-CN" dirty="0"/>
              <a:t>|</a:t>
            </a:r>
            <a:r>
              <a:rPr lang="zh-CN" altLang="en-US" dirty="0"/>
              <a:t>袁沁明</a:t>
            </a:r>
            <a:r>
              <a:rPr lang="en-US" altLang="zh-CN" dirty="0"/>
              <a:t>) 	= 	p(X|</a:t>
            </a:r>
            <a:r>
              <a:rPr lang="zh-CN" altLang="en-US" dirty="0"/>
              <a:t>袁</a:t>
            </a:r>
            <a:r>
              <a:rPr lang="en-US" altLang="zh-CN" dirty="0"/>
              <a:t>) p(M|</a:t>
            </a:r>
            <a:r>
              <a:rPr lang="zh-CN" altLang="en-US" dirty="0"/>
              <a:t>沁</a:t>
            </a:r>
            <a:r>
              <a:rPr lang="en-US" altLang="zh-CN" dirty="0"/>
              <a:t>) p(M|</a:t>
            </a:r>
            <a:r>
              <a:rPr lang="zh-CN" altLang="en-US" dirty="0"/>
              <a:t>明</a:t>
            </a:r>
            <a:r>
              <a:rPr lang="en-US" altLang="zh-CN" dirty="0"/>
              <a:t>) p(XMM)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DF042A-7D5C-4D9C-8686-BD3E12287A80}"/>
              </a:ext>
            </a:extLst>
          </p:cNvPr>
          <p:cNvSpPr txBox="1"/>
          <p:nvPr/>
        </p:nvSpPr>
        <p:spPr>
          <a:xfrm>
            <a:off x="881360" y="2832880"/>
            <a:ext cx="7634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“</a:t>
            </a:r>
            <a:r>
              <a:rPr lang="zh-CN" altLang="en-US" dirty="0"/>
              <a:t>李袁沁明不明白</a:t>
            </a:r>
            <a:r>
              <a:rPr lang="en-US" altLang="zh-CN" dirty="0"/>
              <a:t>”</a:t>
            </a:r>
            <a:r>
              <a:rPr lang="zh-CN" altLang="en-US" dirty="0"/>
              <a:t>候选姓名：李袁、李袁沁、袁沁、袁沁明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B20F3F4-197A-450B-8182-CC1B949BE7B5}"/>
              </a:ext>
            </a:extLst>
          </p:cNvPr>
          <p:cNvSpPr txBox="1"/>
          <p:nvPr/>
        </p:nvSpPr>
        <p:spPr>
          <a:xfrm>
            <a:off x="906499" y="5153361"/>
            <a:ext cx="6647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r>
              <a:rPr lang="zh-CN" altLang="en-US" dirty="0"/>
              <a:t>：姓，</a:t>
            </a:r>
            <a:r>
              <a:rPr lang="en-US" altLang="zh-CN" dirty="0"/>
              <a:t>M</a:t>
            </a:r>
            <a:r>
              <a:rPr lang="zh-CN" altLang="en-US" dirty="0"/>
              <a:t>：名，</a:t>
            </a:r>
            <a:r>
              <a:rPr lang="en-US" altLang="zh-CN" dirty="0"/>
              <a:t>p(XM)</a:t>
            </a:r>
            <a:r>
              <a:rPr lang="zh-CN" altLang="en-US" dirty="0"/>
              <a:t>单姓单名概率，</a:t>
            </a:r>
            <a:r>
              <a:rPr lang="en-US" altLang="zh-CN" dirty="0"/>
              <a:t>p(XMM)</a:t>
            </a:r>
            <a:r>
              <a:rPr lang="zh-CN" altLang="en-US" dirty="0"/>
              <a:t>单姓双名概率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7F6D31E-F134-4326-9AC9-B70DB382457B}"/>
              </a:ext>
            </a:extLst>
          </p:cNvPr>
          <p:cNvSpPr txBox="1"/>
          <p:nvPr/>
        </p:nvSpPr>
        <p:spPr>
          <a:xfrm>
            <a:off x="906499" y="3208766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选择结果中概率最大的做姓名</a:t>
            </a:r>
          </a:p>
        </p:txBody>
      </p:sp>
    </p:spTree>
    <p:extLst>
      <p:ext uri="{BB962C8B-B14F-4D97-AF65-F5344CB8AC3E}">
        <p14:creationId xmlns:p14="http://schemas.microsoft.com/office/powerpoint/2010/main" val="31586627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4F0E49-89F1-4EC4-84FE-C19EF8119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对比两种方法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2B8C610-C906-41B5-ADF0-E1D7FDAC68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8002022"/>
              </p:ext>
            </p:extLst>
          </p:nvPr>
        </p:nvGraphicFramePr>
        <p:xfrm>
          <a:off x="609293" y="2065939"/>
          <a:ext cx="11076460" cy="257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682">
                  <a:extLst>
                    <a:ext uri="{9D8B030D-6E8A-4147-A177-3AD203B41FA5}">
                      <a16:colId xmlns:a16="http://schemas.microsoft.com/office/drawing/2014/main" val="470113193"/>
                    </a:ext>
                  </a:extLst>
                </a:gridCol>
                <a:gridCol w="4605608">
                  <a:extLst>
                    <a:ext uri="{9D8B030D-6E8A-4147-A177-3AD203B41FA5}">
                      <a16:colId xmlns:a16="http://schemas.microsoft.com/office/drawing/2014/main" val="2300038864"/>
                    </a:ext>
                  </a:extLst>
                </a:gridCol>
                <a:gridCol w="5804170">
                  <a:extLst>
                    <a:ext uri="{9D8B030D-6E8A-4147-A177-3AD203B41FA5}">
                      <a16:colId xmlns:a16="http://schemas.microsoft.com/office/drawing/2014/main" val="986311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基于规则的方法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基于统计的方法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658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特点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利用语言规则来进行人名识别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仅从字、词本身来考虑，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通过计算字、词做人名用的概率来实现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87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优点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准确率较高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占用的资源少、速度快、效率高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148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缺点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ea"/>
                        <a:buAutoNum type="circleNumDbPlain"/>
                      </a:pPr>
                      <a:r>
                        <a:rPr lang="zh-CN" altLang="en-US" dirty="0"/>
                        <a:t>系统庞大复杂，耗费资源多，效率不高</a:t>
                      </a:r>
                      <a:endParaRPr lang="en-US" altLang="zh-CN" dirty="0"/>
                    </a:p>
                    <a:p>
                      <a:pPr marL="342900" indent="-342900">
                        <a:buFont typeface="+mj-ea"/>
                        <a:buAutoNum type="circleNumDbPlain"/>
                      </a:pPr>
                      <a:r>
                        <a:rPr lang="zh-CN" altLang="en-US" dirty="0"/>
                        <a:t>很难列举所有规则</a:t>
                      </a:r>
                      <a:endParaRPr lang="en-US" altLang="zh-CN" dirty="0"/>
                    </a:p>
                    <a:p>
                      <a:pPr marL="342900" indent="-342900">
                        <a:buFont typeface="+mj-ea"/>
                        <a:buAutoNum type="circleNumDbPlain"/>
                      </a:pPr>
                      <a:r>
                        <a:rPr lang="zh-CN" altLang="en-US" dirty="0"/>
                        <a:t>规则之间往往会顾此失彼，产生冲突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ea"/>
                        <a:buAutoNum type="circleNumDbPlain"/>
                      </a:pPr>
                      <a:r>
                        <a:rPr lang="zh-CN" altLang="en-US" dirty="0"/>
                        <a:t>准确率较低</a:t>
                      </a:r>
                      <a:endParaRPr lang="en-US" altLang="zh-CN" dirty="0"/>
                    </a:p>
                    <a:p>
                      <a:pPr marL="342900" indent="-342900">
                        <a:buFont typeface="+mj-ea"/>
                        <a:buAutoNum type="circleNumDbPlain"/>
                      </a:pPr>
                      <a:r>
                        <a:rPr lang="zh-CN" altLang="en-US" dirty="0"/>
                        <a:t>合理性、科学性及所用统计源的可靠性、代表性、合理性难以保证</a:t>
                      </a:r>
                      <a:endParaRPr lang="en-US" altLang="zh-CN" dirty="0"/>
                    </a:p>
                    <a:p>
                      <a:pPr marL="342900" indent="-342900">
                        <a:buFont typeface="+mj-ea"/>
                        <a:buAutoNum type="circleNumDbPlain"/>
                      </a:pPr>
                      <a:r>
                        <a:rPr lang="zh-CN" altLang="en-US" dirty="0"/>
                        <a:t>搜集合理的有代表性的统计源的工作本身也较难。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06868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BAADC276-21AA-4650-A4FB-94BA0FAEBEF3}"/>
              </a:ext>
            </a:extLst>
          </p:cNvPr>
          <p:cNvSpPr txBox="1"/>
          <p:nvPr/>
        </p:nvSpPr>
        <p:spPr>
          <a:xfrm>
            <a:off x="654330" y="4868192"/>
            <a:ext cx="109863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i="0" dirty="0">
                <a:effectLst/>
                <a:latin typeface="PingFangSC"/>
              </a:rPr>
              <a:t>《</a:t>
            </a:r>
            <a:r>
              <a:rPr lang="zh-CN" altLang="en-US" b="0" i="0" dirty="0">
                <a:effectLst/>
                <a:latin typeface="PingFangSC"/>
              </a:rPr>
              <a:t>基于角色标注的中国人名自动识别研究 </a:t>
            </a:r>
            <a:r>
              <a:rPr lang="en-US" altLang="zh-CN" b="0" i="0" dirty="0">
                <a:effectLst/>
                <a:latin typeface="PingFangSC"/>
              </a:rPr>
              <a:t>》</a:t>
            </a:r>
          </a:p>
          <a:p>
            <a:pPr algn="l"/>
            <a:r>
              <a:rPr lang="zh-CN" altLang="en-US" sz="1000" b="0" i="0" u="none" strike="noStrike" dirty="0">
                <a:effectLst/>
                <a:highlight>
                  <a:srgbClr val="00008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张华平</a:t>
            </a:r>
            <a:r>
              <a:rPr lang="zh-CN" altLang="en-US" sz="1000" b="0" i="0" dirty="0">
                <a:effectLst/>
                <a:highlight>
                  <a:srgbClr val="00008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  </a:t>
            </a:r>
            <a:r>
              <a:rPr lang="zh-CN" altLang="en-US" sz="1000" b="0" i="0" u="none" strike="noStrike" dirty="0">
                <a:effectLst/>
                <a:highlight>
                  <a:srgbClr val="00008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刘群</a:t>
            </a:r>
            <a:r>
              <a:rPr lang="zh-CN" altLang="en-US" sz="1000" b="0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</a:t>
            </a:r>
            <a:r>
              <a:rPr lang="zh-CN" altLang="en-US" sz="1000" b="0" i="0" u="none" strike="noStrike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中国科学院计算技术研究所 </a:t>
            </a:r>
            <a:r>
              <a:rPr lang="en-US" altLang="zh-CN" sz="1000" b="0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1000" b="0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计算机学报</a:t>
            </a:r>
            <a:r>
              <a:rPr lang="en-US" altLang="zh-CN" sz="1000" b="0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》 </a:t>
            </a:r>
            <a:r>
              <a:rPr lang="en-US" altLang="zh-CN" sz="1000" b="1" i="0" dirty="0">
                <a:effectLst/>
                <a:highlight>
                  <a:srgbClr val="00008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2004</a:t>
            </a:r>
            <a:r>
              <a:rPr lang="zh-CN" altLang="en-US" sz="1000" b="1" i="0" dirty="0">
                <a:effectLst/>
                <a:highlight>
                  <a:srgbClr val="00008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年</a:t>
            </a:r>
            <a:r>
              <a:rPr lang="en-US" altLang="zh-CN" sz="1000" b="0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01</a:t>
            </a:r>
            <a:r>
              <a:rPr lang="zh-CN" altLang="en-US" sz="1000" b="0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期：</a:t>
            </a:r>
            <a:r>
              <a:rPr lang="en-US" altLang="zh-CN" sz="1000" dirty="0"/>
              <a:t>http://www.cnki.com.cn/Article/CJFDTotal-JSJX200401009.htm</a:t>
            </a:r>
            <a:endParaRPr lang="zh-CN" altLang="en-US" sz="1000" b="0" i="0" dirty="0">
              <a:effectLst/>
              <a:latin typeface="PingFangSC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4602439-7641-4AEF-89E3-0C98B951CDFF}"/>
              </a:ext>
            </a:extLst>
          </p:cNvPr>
          <p:cNvSpPr txBox="1"/>
          <p:nvPr/>
        </p:nvSpPr>
        <p:spPr>
          <a:xfrm>
            <a:off x="680321" y="5550028"/>
            <a:ext cx="109603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根据在人名识别中的作用 </a:t>
            </a:r>
            <a:r>
              <a:rPr lang="en-US" altLang="zh-CN" dirty="0"/>
              <a:t>,</a:t>
            </a:r>
            <a:r>
              <a:rPr lang="zh-CN" altLang="en-US" dirty="0"/>
              <a:t>采取</a:t>
            </a:r>
            <a:r>
              <a:rPr lang="en-US" altLang="zh-CN" dirty="0">
                <a:highlight>
                  <a:srgbClr val="000080"/>
                </a:highlight>
              </a:rPr>
              <a:t>Viterbi</a:t>
            </a:r>
            <a:r>
              <a:rPr lang="zh-CN" altLang="en-US" dirty="0">
                <a:highlight>
                  <a:srgbClr val="000080"/>
                </a:highlight>
              </a:rPr>
              <a:t>算法</a:t>
            </a:r>
            <a:r>
              <a:rPr lang="zh-CN" altLang="en-US" dirty="0"/>
              <a:t>对切词结果进行角色标注 </a:t>
            </a:r>
            <a:r>
              <a:rPr lang="en-US" altLang="zh-CN" dirty="0"/>
              <a:t>,</a:t>
            </a:r>
          </a:p>
          <a:p>
            <a:r>
              <a:rPr lang="zh-CN" altLang="en-US" dirty="0"/>
              <a:t>在角色序列的基础上 </a:t>
            </a:r>
            <a:r>
              <a:rPr lang="en-US" altLang="zh-CN" dirty="0"/>
              <a:t>,</a:t>
            </a:r>
            <a:r>
              <a:rPr lang="zh-CN" altLang="en-US" dirty="0"/>
              <a:t>进行模式最大匹配 </a:t>
            </a:r>
            <a:r>
              <a:rPr lang="en-US" altLang="zh-CN" dirty="0"/>
              <a:t>,</a:t>
            </a:r>
            <a:r>
              <a:rPr lang="zh-CN" altLang="en-US" dirty="0"/>
              <a:t>最终实现中国人名的识别 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通过对 </a:t>
            </a:r>
            <a:r>
              <a:rPr lang="en-US" altLang="zh-CN" dirty="0"/>
              <a:t>16M</a:t>
            </a:r>
            <a:r>
              <a:rPr lang="zh-CN" altLang="en-US" dirty="0"/>
              <a:t>字节真实语料库的封闭与开放测试 </a:t>
            </a:r>
            <a:r>
              <a:rPr lang="en-US" altLang="zh-CN" dirty="0"/>
              <a:t>,</a:t>
            </a:r>
            <a:r>
              <a:rPr lang="zh-CN" altLang="en-US" dirty="0"/>
              <a:t>该方法取得了接近 </a:t>
            </a:r>
            <a:r>
              <a:rPr lang="en-US" altLang="zh-CN" dirty="0"/>
              <a:t>98%</a:t>
            </a:r>
            <a:r>
              <a:rPr lang="zh-CN" altLang="en-US" dirty="0"/>
              <a:t>的召回率。</a:t>
            </a:r>
          </a:p>
        </p:txBody>
      </p:sp>
    </p:spTree>
    <p:extLst>
      <p:ext uri="{BB962C8B-B14F-4D97-AF65-F5344CB8AC3E}">
        <p14:creationId xmlns:p14="http://schemas.microsoft.com/office/powerpoint/2010/main" val="7687412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C3CF9-63FF-471A-8603-48DF12C53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前沿发展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893719-2D69-4DE7-ABDE-9A28B4F37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94" y="2107507"/>
            <a:ext cx="5524116" cy="9275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HMM</a:t>
            </a:r>
            <a:r>
              <a:rPr lang="zh-CN" altLang="en-US" dirty="0"/>
              <a:t>，</a:t>
            </a:r>
            <a:r>
              <a:rPr lang="en-US" altLang="zh-CN" dirty="0"/>
              <a:t>CRF</a:t>
            </a:r>
            <a:r>
              <a:rPr lang="zh-CN" altLang="en-US" dirty="0"/>
              <a:t>，</a:t>
            </a:r>
            <a:r>
              <a:rPr lang="en-US" altLang="zh-CN" dirty="0"/>
              <a:t>BiLSTM</a:t>
            </a:r>
            <a:r>
              <a:rPr lang="zh-CN" altLang="en-US" dirty="0"/>
              <a:t>，</a:t>
            </a:r>
            <a:r>
              <a:rPr lang="en-US" altLang="zh-CN" dirty="0">
                <a:highlight>
                  <a:srgbClr val="000080"/>
                </a:highlight>
              </a:rPr>
              <a:t>BiLSTM+CRF</a:t>
            </a:r>
          </a:p>
          <a:p>
            <a:pPr marL="0" indent="0">
              <a:buNone/>
            </a:pPr>
            <a:r>
              <a:rPr lang="en-US" altLang="zh-CN" sz="1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https://zhuanlan.zhihu.com/p/100969186?utm_source=com.gzqwkj.cshu</a:t>
            </a:r>
            <a:endParaRPr lang="en-US" altLang="zh-CN" sz="1000" dirty="0"/>
          </a:p>
          <a:p>
            <a:endParaRPr lang="zh-CN" altLang="en-US" sz="1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DE2BDAA-8668-4423-8849-A9F7C886C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68" y="2830853"/>
            <a:ext cx="5471809" cy="14363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FB74B7F-69B7-4F8C-8BE0-5644A8F568E3}"/>
              </a:ext>
            </a:extLst>
          </p:cNvPr>
          <p:cNvSpPr txBox="1"/>
          <p:nvPr/>
        </p:nvSpPr>
        <p:spPr>
          <a:xfrm>
            <a:off x="382006" y="4361878"/>
            <a:ext cx="4715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https://zhuanlan.zhihu.com/p/112340282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5D121F1-28AC-4A84-BA26-604358EA2FEC}"/>
              </a:ext>
            </a:extLst>
          </p:cNvPr>
          <p:cNvSpPr txBox="1"/>
          <p:nvPr/>
        </p:nvSpPr>
        <p:spPr>
          <a:xfrm>
            <a:off x="382006" y="642912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https://www.aclweb.org/anthology/N19-1342.pdf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2ED01AA-511C-4217-ACC2-51AB8E5A31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093" y="4775583"/>
            <a:ext cx="5355503" cy="167391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7912926-FBE1-446D-9BF4-F22779D430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6792" y="4471004"/>
            <a:ext cx="5823626" cy="228307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5E2648D9-CBDF-4F5A-861D-6E3CC1E651AF}"/>
              </a:ext>
            </a:extLst>
          </p:cNvPr>
          <p:cNvSpPr txBox="1"/>
          <p:nvPr/>
        </p:nvSpPr>
        <p:spPr>
          <a:xfrm>
            <a:off x="6096000" y="400984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https://arxiv.org/abs/1810.04805</a:t>
            </a:r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C2487FAE-9D37-47E8-B2C9-33E1BDD46D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6792" y="2046207"/>
            <a:ext cx="3047999" cy="1961609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B6E25337-A06A-456B-B549-BB3C3DDCA76A}"/>
              </a:ext>
            </a:extLst>
          </p:cNvPr>
          <p:cNvSpPr txBox="1"/>
          <p:nvPr/>
        </p:nvSpPr>
        <p:spPr>
          <a:xfrm>
            <a:off x="2954723" y="1569439"/>
            <a:ext cx="93150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LSTM</a:t>
            </a:r>
            <a:r>
              <a:rPr lang="zh-CN" altLang="en-US" dirty="0"/>
              <a:t>的全称是</a:t>
            </a:r>
            <a:r>
              <a:rPr lang="en-US" altLang="zh-CN" dirty="0"/>
              <a:t>Long Short Term Memory</a:t>
            </a:r>
            <a:r>
              <a:rPr lang="zh-CN" altLang="en-US" dirty="0"/>
              <a:t>，它是</a:t>
            </a:r>
            <a:r>
              <a:rPr lang="en-US" altLang="zh-CN" dirty="0"/>
              <a:t>RNN</a:t>
            </a:r>
            <a:r>
              <a:rPr lang="zh-CN" altLang="en-US" dirty="0"/>
              <a:t>（</a:t>
            </a:r>
            <a:r>
              <a:rPr lang="en-US" altLang="zh-CN" dirty="0"/>
              <a:t>Recurrent Neural Network</a:t>
            </a:r>
            <a:r>
              <a:rPr lang="zh-CN" altLang="en-US" dirty="0"/>
              <a:t>）的一种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628111F-2C20-4272-B085-86F9213EDEE8}"/>
              </a:ext>
            </a:extLst>
          </p:cNvPr>
          <p:cNvSpPr txBox="1"/>
          <p:nvPr/>
        </p:nvSpPr>
        <p:spPr>
          <a:xfrm>
            <a:off x="2937755" y="1253946"/>
            <a:ext cx="6134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条件随机场 </a:t>
            </a:r>
            <a:r>
              <a:rPr lang="en-US" altLang="zh-CN" dirty="0"/>
              <a:t>conditional random field</a:t>
            </a:r>
            <a:r>
              <a:rPr lang="zh-CN" altLang="en-US" dirty="0"/>
              <a:t>，</a:t>
            </a:r>
            <a:r>
              <a:rPr lang="en-US" altLang="zh-CN" dirty="0"/>
              <a:t>CRF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E1D7804-F25C-4EF0-AE40-C65F5A98019E}"/>
              </a:ext>
            </a:extLst>
          </p:cNvPr>
          <p:cNvSpPr txBox="1"/>
          <p:nvPr/>
        </p:nvSpPr>
        <p:spPr>
          <a:xfrm>
            <a:off x="2963694" y="931073"/>
            <a:ext cx="74578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最大熵马尔科夫模型 </a:t>
            </a:r>
            <a:r>
              <a:rPr lang="en-US" altLang="zh-CN" dirty="0"/>
              <a:t>Maximum Entropy Markov Model </a:t>
            </a:r>
            <a:r>
              <a:rPr lang="zh-CN" altLang="en-US" dirty="0"/>
              <a:t>，</a:t>
            </a:r>
            <a:r>
              <a:rPr lang="en-US" altLang="zh-CN" dirty="0"/>
              <a:t>MEMM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90835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7.4 </a:t>
            </a:r>
            <a:r>
              <a:rPr lang="zh-CN" altLang="en-US" dirty="0"/>
              <a:t>汉语自动分词系统的评价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688070" cy="15736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1600" dirty="0">
                <a:solidFill>
                  <a:schemeClr val="bg1"/>
                </a:solidFill>
              </a:rPr>
              <a:t>准确率、召回率、</a:t>
            </a:r>
            <a:r>
              <a:rPr lang="en-US" altLang="zh-CN" sz="1600" dirty="0">
                <a:solidFill>
                  <a:schemeClr val="bg1"/>
                </a:solidFill>
              </a:rPr>
              <a:t>F-</a:t>
            </a:r>
            <a:r>
              <a:rPr lang="zh-CN" altLang="en-US" sz="1600" dirty="0">
                <a:solidFill>
                  <a:schemeClr val="bg1"/>
                </a:solidFill>
              </a:rPr>
              <a:t>测度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z="1600" b="1" i="0" dirty="0">
                <a:solidFill>
                  <a:schemeClr val="bg1"/>
                </a:solidFill>
                <a:effectLst/>
                <a:latin typeface="-apple-system"/>
              </a:rPr>
              <a:t>精确率</a:t>
            </a:r>
            <a:r>
              <a:rPr lang="en-US" altLang="zh-CN" sz="1600" b="0" i="0" dirty="0">
                <a:solidFill>
                  <a:schemeClr val="bg1"/>
                </a:solidFill>
                <a:effectLst/>
                <a:latin typeface="-apple-system"/>
              </a:rPr>
              <a:t>(precision)</a:t>
            </a:r>
            <a:r>
              <a:rPr lang="zh-CN" altLang="en-US" sz="1600" b="0" i="0" dirty="0">
                <a:solidFill>
                  <a:schemeClr val="bg1"/>
                </a:solidFill>
                <a:effectLst/>
                <a:latin typeface="-apple-system"/>
              </a:rPr>
              <a:t>和</a:t>
            </a:r>
            <a:r>
              <a:rPr lang="zh-CN" altLang="en-US" sz="1600" b="1" i="0" dirty="0">
                <a:solidFill>
                  <a:schemeClr val="bg1"/>
                </a:solidFill>
                <a:effectLst/>
                <a:latin typeface="-apple-system"/>
              </a:rPr>
              <a:t>准确率</a:t>
            </a:r>
            <a:r>
              <a:rPr lang="en-US" altLang="zh-CN" sz="1600" b="0" i="0" dirty="0">
                <a:solidFill>
                  <a:schemeClr val="bg1"/>
                </a:solidFill>
                <a:effectLst/>
                <a:latin typeface="-apple-system"/>
              </a:rPr>
              <a:t>(accuracy)</a:t>
            </a:r>
            <a:r>
              <a:rPr lang="zh-CN" altLang="en-US" sz="1600" b="0" i="0" dirty="0">
                <a:solidFill>
                  <a:schemeClr val="bg1"/>
                </a:solidFill>
                <a:effectLst/>
                <a:latin typeface="-apple-system"/>
              </a:rPr>
              <a:t>是不一样的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z="1600" b="0" i="0" dirty="0">
                <a:solidFill>
                  <a:schemeClr val="bg1"/>
                </a:solidFill>
                <a:effectLst/>
                <a:latin typeface="-apple-system"/>
              </a:rPr>
              <a:t>精确率和召回率又被称为</a:t>
            </a:r>
            <a:r>
              <a:rPr lang="zh-CN" altLang="en-US" sz="1600" b="1" i="0" dirty="0">
                <a:solidFill>
                  <a:schemeClr val="bg1"/>
                </a:solidFill>
                <a:effectLst/>
                <a:latin typeface="-apple-system"/>
              </a:rPr>
              <a:t>查准率</a:t>
            </a:r>
            <a:r>
              <a:rPr lang="zh-CN" altLang="en-US" sz="1600" b="0" i="0" dirty="0">
                <a:solidFill>
                  <a:schemeClr val="bg1"/>
                </a:solidFill>
                <a:effectLst/>
                <a:latin typeface="-apple-system"/>
              </a:rPr>
              <a:t>和</a:t>
            </a:r>
            <a:r>
              <a:rPr lang="zh-CN" altLang="en-US" sz="1600" b="1" i="0" dirty="0">
                <a:solidFill>
                  <a:schemeClr val="bg1"/>
                </a:solidFill>
                <a:effectLst/>
                <a:latin typeface="-apple-system"/>
              </a:rPr>
              <a:t>查全率</a:t>
            </a:r>
            <a:endParaRPr lang="en-US" altLang="zh-CN" sz="1600" b="1" i="0" dirty="0">
              <a:solidFill>
                <a:schemeClr val="bg1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zh-CN" altLang="en-US" dirty="0">
                <a:highlight>
                  <a:srgbClr val="000080"/>
                </a:highlight>
              </a:rPr>
              <a:t>精确率（</a:t>
            </a:r>
            <a:r>
              <a:rPr lang="en-US" altLang="zh-CN" dirty="0">
                <a:highlight>
                  <a:srgbClr val="000080"/>
                </a:highlight>
              </a:rPr>
              <a:t>Precision</a:t>
            </a:r>
            <a:r>
              <a:rPr lang="zh-CN" altLang="en-US" dirty="0">
                <a:highlight>
                  <a:srgbClr val="000080"/>
                </a:highlight>
              </a:rPr>
              <a:t>）、召回率（</a:t>
            </a:r>
            <a:r>
              <a:rPr lang="en-US" altLang="zh-CN" dirty="0">
                <a:highlight>
                  <a:srgbClr val="000080"/>
                </a:highlight>
              </a:rPr>
              <a:t>Recall</a:t>
            </a:r>
            <a:r>
              <a:rPr lang="zh-CN" altLang="en-US" dirty="0">
                <a:highlight>
                  <a:srgbClr val="000080"/>
                </a:highlight>
              </a:rPr>
              <a:t>）、综合评价指标（</a:t>
            </a:r>
            <a:r>
              <a:rPr lang="en-US" altLang="zh-CN" dirty="0">
                <a:highlight>
                  <a:srgbClr val="000080"/>
                </a:highlight>
              </a:rPr>
              <a:t>F1-Measure </a:t>
            </a:r>
            <a:r>
              <a:rPr lang="zh-CN" altLang="en-US" dirty="0">
                <a:highlight>
                  <a:srgbClr val="000080"/>
                </a:highlight>
              </a:rPr>
              <a:t>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435842-D034-4147-A9C5-045947799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074" y="3910519"/>
            <a:ext cx="7805660" cy="241342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A97D091-575B-4DAA-99E9-7BA370FF8641}"/>
              </a:ext>
            </a:extLst>
          </p:cNvPr>
          <p:cNvSpPr txBox="1"/>
          <p:nvPr/>
        </p:nvSpPr>
        <p:spPr>
          <a:xfrm>
            <a:off x="775074" y="6381345"/>
            <a:ext cx="3248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宗成庆 </a:t>
            </a:r>
            <a:r>
              <a:rPr lang="en-US" altLang="zh-CN" dirty="0"/>
              <a:t>《</a:t>
            </a:r>
            <a:r>
              <a:rPr lang="zh-CN" altLang="en-US" dirty="0"/>
              <a:t>统计自然语言处理</a:t>
            </a:r>
            <a:r>
              <a:rPr lang="en-US" altLang="zh-CN" dirty="0"/>
              <a:t>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70607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6BA47C-E91A-450C-B053-47F645EAB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SIGHAN -</a:t>
            </a:r>
            <a:r>
              <a:rPr lang="zh-CN" altLang="en-US" dirty="0"/>
              <a:t>汉字特别兴趣小组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5FE01D-D406-49F9-AE04-64CD7ABBA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086" y="2258144"/>
            <a:ext cx="10597279" cy="42852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800" dirty="0">
                <a:highlight>
                  <a:srgbClr val="000080"/>
                </a:highlight>
                <a:latin typeface="Helvetica" panose="020B0604020202020204" pitchFamily="34" charset="0"/>
              </a:rPr>
              <a:t>国际中文语言处理竞赛</a:t>
            </a:r>
            <a:endParaRPr lang="en-US" altLang="zh-CN" sz="2800" dirty="0">
              <a:highlight>
                <a:srgbClr val="000080"/>
              </a:highlight>
              <a:latin typeface="Helvetica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1200" dirty="0">
                <a:highlight>
                  <a:srgbClr val="000080"/>
                </a:highlight>
                <a:latin typeface="Helvetica" panose="020B0604020202020204" pitchFamily="34" charset="0"/>
              </a:rPr>
              <a:t>International Chinese Word Segmentation Bakeoff</a:t>
            </a:r>
          </a:p>
          <a:p>
            <a:pPr lvl="1"/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第一届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2003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年在日本札幌举行（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Bakeoff 2003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第二届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2005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年在韩国济州岛举行（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Bakeoff 2005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第三届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2006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年在澳大利亚悉尼举行（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Bakeoff 2006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）加入了中文命名实体识别评测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SIGHAN-4</a:t>
            </a:r>
          </a:p>
          <a:p>
            <a:pPr lvl="1"/>
            <a:r>
              <a:rPr lang="en-US" altLang="zh-CN" sz="14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SIGHAN-5</a:t>
            </a:r>
            <a:endParaRPr lang="en-US" altLang="zh-CN" sz="1400" b="0" i="0" dirty="0">
              <a:effectLst/>
              <a:latin typeface="Helvetica" panose="020B0604020202020204" pitchFamily="34" charset="0"/>
            </a:endParaRPr>
          </a:p>
          <a:p>
            <a:pPr lvl="1"/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SIGHAN-6</a:t>
            </a:r>
          </a:p>
          <a:p>
            <a:pPr lvl="1"/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SIGHAN-7 2013 Nagoya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名古屋，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Japan</a:t>
            </a:r>
          </a:p>
          <a:p>
            <a:pPr lvl="1"/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SIGHAN-8 2015 Beijing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北京，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China</a:t>
            </a:r>
          </a:p>
          <a:p>
            <a:pPr lvl="1"/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SIGHAN-9 2017 Taipei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台北，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China</a:t>
            </a:r>
          </a:p>
          <a:p>
            <a:pPr lvl="1"/>
            <a:endParaRPr lang="en-US" altLang="zh-CN" sz="1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700" dirty="0">
                <a:latin typeface="Helvetica" panose="020B0604020202020204" pitchFamily="34" charset="0"/>
              </a:rPr>
              <a:t>2010</a:t>
            </a:r>
            <a:r>
              <a:rPr lang="zh-CN" altLang="en-US" sz="1700" dirty="0">
                <a:latin typeface="Helvetica" panose="020B0604020202020204" pitchFamily="34" charset="0"/>
              </a:rPr>
              <a:t>年第一届</a:t>
            </a:r>
            <a:r>
              <a:rPr lang="en-US" altLang="zh-CN" sz="1700" dirty="0">
                <a:latin typeface="Helvetica" panose="020B0604020202020204" pitchFamily="34" charset="0"/>
              </a:rPr>
              <a:t>CIPS-SIGHAN</a:t>
            </a:r>
            <a:r>
              <a:rPr lang="zh-CN" altLang="en-US" sz="1700" dirty="0">
                <a:latin typeface="Helvetica" panose="020B0604020202020204" pitchFamily="34" charset="0"/>
              </a:rPr>
              <a:t>联合会议 北京</a:t>
            </a:r>
            <a:endParaRPr lang="en-US" altLang="zh-CN" sz="1700" dirty="0">
              <a:latin typeface="Helvetica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1700" dirty="0">
                <a:latin typeface="Helvetica" panose="020B0604020202020204" pitchFamily="34" charset="0"/>
              </a:rPr>
              <a:t>2012</a:t>
            </a:r>
            <a:r>
              <a:rPr lang="zh-CN" altLang="en-US" sz="1700" dirty="0">
                <a:latin typeface="Helvetica" panose="020B0604020202020204" pitchFamily="34" charset="0"/>
              </a:rPr>
              <a:t>年第二届</a:t>
            </a:r>
            <a:r>
              <a:rPr lang="en-US" altLang="zh-CN" sz="1700" dirty="0">
                <a:latin typeface="Helvetica" panose="020B0604020202020204" pitchFamily="34" charset="0"/>
              </a:rPr>
              <a:t>CIPS-SIGHAN</a:t>
            </a:r>
            <a:r>
              <a:rPr lang="zh-CN" altLang="en-US" sz="1700" dirty="0">
                <a:latin typeface="Helvetica" panose="020B0604020202020204" pitchFamily="34" charset="0"/>
              </a:rPr>
              <a:t>联合会议 天津</a:t>
            </a:r>
            <a:endParaRPr lang="en-US" altLang="zh-CN" sz="1700" dirty="0">
              <a:latin typeface="Helvetica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1700" dirty="0">
                <a:latin typeface="Helvetica" panose="020B0604020202020204" pitchFamily="34" charset="0"/>
              </a:rPr>
              <a:t>2014</a:t>
            </a:r>
            <a:r>
              <a:rPr lang="zh-CN" altLang="en-US" sz="1700" dirty="0">
                <a:latin typeface="Helvetica" panose="020B0604020202020204" pitchFamily="34" charset="0"/>
              </a:rPr>
              <a:t>年第三届</a:t>
            </a:r>
            <a:r>
              <a:rPr lang="en-US" altLang="zh-CN" sz="1700" dirty="0">
                <a:latin typeface="Helvetica" panose="020B0604020202020204" pitchFamily="34" charset="0"/>
              </a:rPr>
              <a:t>CIPS-SIGHAN</a:t>
            </a:r>
            <a:r>
              <a:rPr lang="zh-CN" altLang="en-US" sz="1700" dirty="0">
                <a:latin typeface="Helvetica" panose="020B0604020202020204" pitchFamily="34" charset="0"/>
              </a:rPr>
              <a:t>联合会议 武汉</a:t>
            </a:r>
          </a:p>
          <a:p>
            <a:pPr marL="0" indent="0">
              <a:buNone/>
            </a:pPr>
            <a:endParaRPr lang="zh-CN" altLang="en-US" sz="2800" dirty="0">
              <a:latin typeface="Helvetica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2E1005F-BC63-4D02-8092-3D8EB2E2D66F}"/>
              </a:ext>
            </a:extLst>
          </p:cNvPr>
          <p:cNvSpPr txBox="1"/>
          <p:nvPr/>
        </p:nvSpPr>
        <p:spPr>
          <a:xfrm>
            <a:off x="680321" y="22244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http://sighan.cs.uchicago.edu/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D3BF6A4-166C-4607-9F17-C98956C30C67}"/>
              </a:ext>
            </a:extLst>
          </p:cNvPr>
          <p:cNvSpPr txBox="1"/>
          <p:nvPr/>
        </p:nvSpPr>
        <p:spPr>
          <a:xfrm>
            <a:off x="6446195" y="1177206"/>
            <a:ext cx="29247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国际计算语言学会（</a:t>
            </a:r>
            <a:r>
              <a:rPr lang="en-US" altLang="zh-CN" dirty="0"/>
              <a:t>ACL</a:t>
            </a:r>
            <a:r>
              <a:rPr lang="zh-CN" altLang="en-US" dirty="0"/>
              <a:t>）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1CDE204-0338-40CE-802F-B1A992C8E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1612129"/>
            <a:ext cx="7273158" cy="32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120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 </a:t>
            </a:r>
            <a:r>
              <a:rPr lang="zh-CN" altLang="en-US" dirty="0"/>
              <a:t>中文自动分词及其基本问题　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114145"/>
            <a:ext cx="6920224" cy="45979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dirty="0"/>
              <a:t>中文分词是中文文本处理的一个基础步骤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分类：人工分词；计算机自动分词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应用领域：</a:t>
            </a:r>
            <a:endParaRPr lang="en-US" altLang="zh-CN" dirty="0"/>
          </a:p>
          <a:p>
            <a:r>
              <a:rPr lang="zh-CN" altLang="en-US" sz="1600" dirty="0"/>
              <a:t>中文语音合成</a:t>
            </a:r>
            <a:endParaRPr lang="en-US" altLang="zh-CN" sz="1600" dirty="0"/>
          </a:p>
          <a:p>
            <a:r>
              <a:rPr lang="zh-CN" altLang="en-US" sz="1600" dirty="0"/>
              <a:t>中文输入</a:t>
            </a:r>
            <a:endParaRPr lang="en-US" altLang="zh-CN" sz="1600" dirty="0"/>
          </a:p>
          <a:p>
            <a:r>
              <a:rPr lang="zh-CN" altLang="en-US" sz="1600" dirty="0"/>
              <a:t>中文繁体简体转换</a:t>
            </a:r>
            <a:endParaRPr lang="en-US" altLang="zh-CN" sz="1600" dirty="0"/>
          </a:p>
          <a:p>
            <a:r>
              <a:rPr lang="zh-CN" altLang="en-US" sz="1600" dirty="0"/>
              <a:t>中英文聪明选词</a:t>
            </a:r>
            <a:endParaRPr lang="en-US" altLang="zh-CN" sz="1600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两大难题：歧义切分；未登录词识别</a:t>
            </a:r>
          </a:p>
        </p:txBody>
      </p:sp>
    </p:spTree>
    <p:extLst>
      <p:ext uri="{BB962C8B-B14F-4D97-AF65-F5344CB8AC3E}">
        <p14:creationId xmlns:p14="http://schemas.microsoft.com/office/powerpoint/2010/main" val="11400503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7.5 </a:t>
            </a:r>
            <a:r>
              <a:rPr lang="zh-CN" altLang="en-US" dirty="0"/>
              <a:t>英语形态还原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1988964"/>
            <a:ext cx="9613861" cy="15129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dirty="0">
                <a:highlight>
                  <a:srgbClr val="000080"/>
                </a:highlight>
              </a:rPr>
              <a:t>形态还原：</a:t>
            </a:r>
            <a:endParaRPr lang="en-US" altLang="zh-CN" dirty="0">
              <a:highlight>
                <a:srgbClr val="000080"/>
              </a:highlight>
            </a:endParaRPr>
          </a:p>
          <a:p>
            <a:pPr marL="0" indent="0">
              <a:buNone/>
            </a:pPr>
            <a:r>
              <a:rPr lang="zh-CN" altLang="en-US" dirty="0"/>
              <a:t>英语 动词的时态、名词的复数、形容词的比较级最高级 等形态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还原成 词干形式 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0CCE689-F3FF-4BBD-AA7F-DBACD998A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49" y="3898483"/>
            <a:ext cx="5247596" cy="24170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B495BD7-9CEE-44E8-AA7A-3328CDDD0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821" y="3240950"/>
            <a:ext cx="4820911" cy="307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3420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581" y="785654"/>
            <a:ext cx="10733466" cy="1080938"/>
          </a:xfrm>
        </p:spPr>
        <p:txBody>
          <a:bodyPr>
            <a:normAutofit/>
          </a:bodyPr>
          <a:lstStyle/>
          <a:p>
            <a:r>
              <a:rPr lang="en-US" altLang="zh-CN" dirty="0"/>
              <a:t>7.6 </a:t>
            </a:r>
            <a:r>
              <a:rPr lang="zh-CN" altLang="en-US" dirty="0"/>
              <a:t>词性标注（</a:t>
            </a:r>
            <a:r>
              <a:rPr lang="en-US" altLang="zh-CN" sz="3100" dirty="0"/>
              <a:t>Part-of-Speech tagging </a:t>
            </a:r>
            <a:r>
              <a:rPr lang="zh-CN" altLang="en-US" sz="3100" dirty="0"/>
              <a:t>或 </a:t>
            </a:r>
            <a:r>
              <a:rPr lang="en-US" altLang="zh-CN" sz="3100" dirty="0"/>
              <a:t>POS tagging)</a:t>
            </a:r>
            <a:endParaRPr lang="zh-CN" altLang="en-US" sz="31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780156" cy="29614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dirty="0"/>
              <a:t>定义：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根据一个词在某个特定句子中的上下文，为这个词标注正确的词性。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方法：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基于规则的方法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基于统计的方法</a:t>
            </a:r>
          </a:p>
        </p:txBody>
      </p:sp>
    </p:spTree>
    <p:extLst>
      <p:ext uri="{BB962C8B-B14F-4D97-AF65-F5344CB8AC3E}">
        <p14:creationId xmlns:p14="http://schemas.microsoft.com/office/powerpoint/2010/main" val="40844673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7.6 </a:t>
            </a:r>
            <a:r>
              <a:rPr lang="zh-CN" altLang="en-US" dirty="0"/>
              <a:t>词性标注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627" y="2764890"/>
            <a:ext cx="9780156" cy="29614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/>
              <a:t>7.6.1 </a:t>
            </a:r>
            <a:r>
              <a:rPr lang="zh-CN" altLang="en-US" dirty="0"/>
              <a:t>词性标记集</a:t>
            </a:r>
            <a:endParaRPr lang="en-US" altLang="zh-CN" dirty="0"/>
          </a:p>
          <a:p>
            <a:pPr marL="0" indent="0">
              <a:buNone/>
            </a:pPr>
            <a:br>
              <a:rPr lang="zh-CN" altLang="en-US" dirty="0"/>
            </a:br>
            <a:r>
              <a:rPr lang="en-US" altLang="zh-CN" dirty="0"/>
              <a:t>7.6.2 </a:t>
            </a:r>
            <a:r>
              <a:rPr lang="zh-CN" altLang="en-US" dirty="0"/>
              <a:t>基于规则的词性标注方法</a:t>
            </a:r>
            <a:endParaRPr lang="en-US" altLang="zh-CN" dirty="0"/>
          </a:p>
          <a:p>
            <a:pPr marL="0" indent="0">
              <a:buNone/>
            </a:pPr>
            <a:br>
              <a:rPr lang="zh-CN" altLang="en-US" dirty="0"/>
            </a:br>
            <a:r>
              <a:rPr lang="en-US" altLang="zh-CN" dirty="0"/>
              <a:t>7.6.3 </a:t>
            </a:r>
            <a:r>
              <a:rPr lang="zh-CN" altLang="en-US" dirty="0"/>
              <a:t>基于统计的词性标注方法</a:t>
            </a:r>
          </a:p>
        </p:txBody>
      </p:sp>
    </p:spTree>
    <p:extLst>
      <p:ext uri="{BB962C8B-B14F-4D97-AF65-F5344CB8AC3E}">
        <p14:creationId xmlns:p14="http://schemas.microsoft.com/office/powerpoint/2010/main" val="29481991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51997F-FCB8-4AC7-BB57-2C58AFFFC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7.6.1 </a:t>
            </a:r>
            <a:r>
              <a:rPr lang="zh-CN" altLang="en-US" dirty="0"/>
              <a:t>词性标记集 </a:t>
            </a:r>
            <a:r>
              <a:rPr lang="en-US" altLang="zh-CN" dirty="0"/>
              <a:t>POS Tagset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771833-27E9-42A2-B867-97F5FCDBA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英文：</a:t>
            </a:r>
            <a:endParaRPr lang="en-US" altLang="zh-CN" dirty="0"/>
          </a:p>
          <a:p>
            <a:pPr lvl="1"/>
            <a:r>
              <a:rPr lang="en-US" altLang="zh-CN" dirty="0"/>
              <a:t>Brown</a:t>
            </a:r>
            <a:r>
              <a:rPr lang="zh-CN" altLang="en-US" dirty="0"/>
              <a:t>标注集、</a:t>
            </a:r>
            <a:endParaRPr lang="en-US" altLang="zh-CN" dirty="0"/>
          </a:p>
          <a:p>
            <a:pPr lvl="1"/>
            <a:r>
              <a:rPr lang="en-US" altLang="zh-CN" dirty="0"/>
              <a:t>Penn Tree Bank</a:t>
            </a:r>
            <a:r>
              <a:rPr lang="zh-CN" altLang="en-US" dirty="0"/>
              <a:t>标注集、</a:t>
            </a:r>
            <a:endParaRPr lang="en-US" altLang="zh-CN" dirty="0"/>
          </a:p>
          <a:p>
            <a:pPr lvl="1"/>
            <a:r>
              <a:rPr lang="en-US" altLang="zh-CN" dirty="0"/>
              <a:t>CLAWS c5</a:t>
            </a:r>
            <a:r>
              <a:rPr lang="zh-CN" altLang="en-US" dirty="0"/>
              <a:t>标注集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中文：</a:t>
            </a:r>
            <a:endParaRPr lang="en-US" altLang="zh-CN" dirty="0"/>
          </a:p>
          <a:p>
            <a:pPr lvl="1"/>
            <a:r>
              <a:rPr lang="en-US" altLang="zh-CN" dirty="0"/>
              <a:t>《PFR</a:t>
            </a:r>
            <a:r>
              <a:rPr lang="zh-CN" altLang="en-US" dirty="0"/>
              <a:t>人民日报标注语料库</a:t>
            </a:r>
            <a:r>
              <a:rPr lang="en-US" altLang="zh-CN" dirty="0"/>
              <a:t>》</a:t>
            </a:r>
            <a:r>
              <a:rPr lang="zh-CN" altLang="en-US" dirty="0"/>
              <a:t>词性编码表</a:t>
            </a:r>
          </a:p>
          <a:p>
            <a:pPr lvl="1"/>
            <a:r>
              <a:rPr lang="en-US" altLang="zh-CN" dirty="0"/>
              <a:t>《</a:t>
            </a:r>
            <a:r>
              <a:rPr lang="zh-CN" altLang="en-US" dirty="0"/>
              <a:t>现代汉语语料库加工规范</a:t>
            </a:r>
            <a:r>
              <a:rPr lang="en-US" altLang="zh-CN" dirty="0"/>
              <a:t>—</a:t>
            </a:r>
            <a:r>
              <a:rPr lang="zh-CN" altLang="en-US" dirty="0"/>
              <a:t>词语切分与词性标注</a:t>
            </a:r>
            <a:r>
              <a:rPr lang="en-US" altLang="zh-CN" dirty="0"/>
              <a:t>》</a:t>
            </a:r>
            <a:r>
              <a:rPr lang="zh-CN" altLang="en-US" dirty="0"/>
              <a:t>词性标记</a:t>
            </a:r>
          </a:p>
          <a:p>
            <a:pPr lvl="1"/>
            <a:r>
              <a:rPr lang="zh-CN" altLang="en-US" dirty="0"/>
              <a:t>计算所 </a:t>
            </a:r>
            <a:r>
              <a:rPr lang="en-US" altLang="zh-CN" dirty="0"/>
              <a:t>ICTCLAS 3.0</a:t>
            </a:r>
            <a:r>
              <a:rPr lang="zh-CN" altLang="en-US" dirty="0"/>
              <a:t>汉语词性标记集</a:t>
            </a:r>
          </a:p>
          <a:p>
            <a:pPr lvl="1"/>
            <a:r>
              <a:rPr lang="en-US" altLang="zh-CN" dirty="0"/>
              <a:t>HanLP</a:t>
            </a:r>
            <a:r>
              <a:rPr lang="zh-CN" altLang="en-US" dirty="0"/>
              <a:t>词性标注集</a:t>
            </a:r>
            <a:endParaRPr lang="en-US" altLang="zh-CN" dirty="0"/>
          </a:p>
          <a:p>
            <a:pPr lvl="1"/>
            <a:r>
              <a:rPr lang="zh-CN" altLang="en-US" dirty="0"/>
              <a:t>结巴分词中出现的类型</a:t>
            </a:r>
          </a:p>
          <a:p>
            <a:endParaRPr lang="zh-CN" altLang="en-US" b="1" i="0" dirty="0">
              <a:effectLst/>
              <a:latin typeface="-apple-system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2105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B73E75-901B-4A84-9AC5-C515193F8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7.6.2 </a:t>
            </a:r>
            <a:r>
              <a:rPr lang="zh-CN" altLang="en-US" dirty="0"/>
              <a:t>基于规则的词性标注方法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9181A8-39DF-4712-8AC2-0BB7076B9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817773" cy="3599316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200" dirty="0"/>
              <a:t>基本思想：</a:t>
            </a:r>
            <a:endParaRPr lang="en-US" altLang="zh-CN" sz="3200" dirty="0"/>
          </a:p>
          <a:p>
            <a:pPr marL="0" indent="0">
              <a:buNone/>
            </a:pPr>
            <a:r>
              <a:rPr lang="zh-CN" altLang="en-US" dirty="0"/>
              <a:t>按兼类词（拥有多种可能词性的词）搭配关系和上下文语境建立词性消歧规则。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早期的规则一般由</a:t>
            </a:r>
            <a:r>
              <a:rPr lang="zh-CN" altLang="en-US" dirty="0">
                <a:highlight>
                  <a:srgbClr val="000080"/>
                </a:highlight>
              </a:rPr>
              <a:t>人工编写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随着语料库规模的逐步增大，人工方式显然不现实，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于是提出</a:t>
            </a:r>
            <a:r>
              <a:rPr lang="zh-CN" altLang="en-US" dirty="0">
                <a:highlight>
                  <a:srgbClr val="000080"/>
                </a:highlight>
              </a:rPr>
              <a:t>基于机器学习的规则自动提取方法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5361682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924029-F508-468A-AB7E-8F66086E4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7.6.3 </a:t>
            </a:r>
            <a:r>
              <a:rPr lang="zh-CN" altLang="en-US" dirty="0"/>
              <a:t>基于统计的词性标注方法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4389B0-1947-436F-B96E-9D05608D5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667" y="2238411"/>
            <a:ext cx="6420871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b="1" dirty="0"/>
              <a:t>使用 </a:t>
            </a:r>
            <a:r>
              <a:rPr lang="en-US" altLang="zh-CN" sz="2800" b="1" dirty="0"/>
              <a:t>HMM </a:t>
            </a:r>
            <a:r>
              <a:rPr lang="zh-CN" altLang="en-US" sz="2800" b="1" dirty="0"/>
              <a:t>自动分词</a:t>
            </a:r>
            <a:r>
              <a:rPr lang="en-US" altLang="zh-CN" sz="2800" b="1" dirty="0"/>
              <a:t>+</a:t>
            </a:r>
            <a:r>
              <a:rPr lang="zh-CN" altLang="en-US" sz="2800" b="1" dirty="0"/>
              <a:t>词性标注</a:t>
            </a:r>
            <a:endParaRPr lang="en-US" altLang="zh-CN" sz="2800" b="1" dirty="0"/>
          </a:p>
          <a:p>
            <a:pPr marL="0" indent="0">
              <a:buNone/>
            </a:pPr>
            <a:r>
              <a:rPr lang="zh-CN" altLang="en-US" dirty="0">
                <a:highlight>
                  <a:srgbClr val="000080"/>
                </a:highlight>
              </a:rPr>
              <a:t>自动分词：</a:t>
            </a:r>
            <a:endParaRPr lang="en-US" altLang="zh-CN" dirty="0">
              <a:highlight>
                <a:srgbClr val="000080"/>
              </a:highlight>
            </a:endParaRPr>
          </a:p>
          <a:p>
            <a:pPr marL="0" indent="0">
              <a:buNone/>
            </a:pPr>
            <a:r>
              <a:rPr lang="zh-CN" altLang="en-US" dirty="0"/>
              <a:t>给定一个字的序列，找出最可能的标签序列。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观察状态</a:t>
            </a:r>
            <a:r>
              <a:rPr lang="en-US" altLang="zh-CN" dirty="0"/>
              <a:t>– </a:t>
            </a:r>
            <a:r>
              <a:rPr lang="zh-CN" altLang="en-US" dirty="0"/>
              <a:t>句子；隐藏状态 </a:t>
            </a:r>
            <a:r>
              <a:rPr lang="en-US" altLang="zh-CN" dirty="0"/>
              <a:t>– </a:t>
            </a:r>
            <a:r>
              <a:rPr lang="zh-CN" altLang="en-US" dirty="0"/>
              <a:t>标签序列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highlight>
                  <a:srgbClr val="000080"/>
                </a:highlight>
              </a:rPr>
              <a:t>词性标注：</a:t>
            </a:r>
            <a:endParaRPr lang="en-US" altLang="zh-CN" dirty="0">
              <a:highlight>
                <a:srgbClr val="000080"/>
              </a:highlight>
            </a:endParaRPr>
          </a:p>
          <a:p>
            <a:pPr marL="0" indent="0">
              <a:buNone/>
            </a:pPr>
            <a:r>
              <a:rPr lang="zh-CN" altLang="en-US" dirty="0"/>
              <a:t>给定一个词的序列，找出最可能的词性序列。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观察状态</a:t>
            </a:r>
            <a:r>
              <a:rPr lang="en-US" altLang="zh-CN" dirty="0"/>
              <a:t>– </a:t>
            </a:r>
            <a:r>
              <a:rPr lang="zh-CN" altLang="en-US" dirty="0"/>
              <a:t>词语；隐藏状态 </a:t>
            </a:r>
            <a:r>
              <a:rPr lang="en-US" altLang="zh-CN" dirty="0"/>
              <a:t>– </a:t>
            </a:r>
            <a:r>
              <a:rPr lang="zh-CN" altLang="en-US" dirty="0"/>
              <a:t>词性标记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8672D15-C2C2-4BA5-B24F-E21D04B97D7E}"/>
              </a:ext>
            </a:extLst>
          </p:cNvPr>
          <p:cNvSpPr txBox="1"/>
          <p:nvPr/>
        </p:nvSpPr>
        <p:spPr>
          <a:xfrm>
            <a:off x="7347626" y="2238411"/>
            <a:ext cx="436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观察状态、隐藏状态</a:t>
            </a:r>
          </a:p>
          <a:p>
            <a:r>
              <a:rPr lang="zh-CN" altLang="en-US" dirty="0"/>
              <a:t>初始状态概率、状态转移概率、发射概率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38013A4-E690-4B47-8A75-E9687BB25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778" y="5636969"/>
            <a:ext cx="5994324" cy="109268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60D6FEA-61BA-43BF-BC51-5463F89D6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5102" y="3159367"/>
            <a:ext cx="4197000" cy="2376028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92FD23E1-55D6-41D0-9AB7-8FA0FACE4DFB}"/>
              </a:ext>
            </a:extLst>
          </p:cNvPr>
          <p:cNvSpPr txBox="1"/>
          <p:nvPr/>
        </p:nvSpPr>
        <p:spPr>
          <a:xfrm>
            <a:off x="279711" y="6371936"/>
            <a:ext cx="543806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/>
              <a:t>http://www.hankcs.com/nlp/hmm-and-segmentation-tagging-named-entity-recognition.html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1865795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5BE63C-9047-43C0-A121-D213F77B2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133" y="785654"/>
            <a:ext cx="9613861" cy="1080938"/>
          </a:xfrm>
        </p:spPr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HMM</a:t>
            </a:r>
            <a:r>
              <a:rPr lang="zh-CN" altLang="en-US" dirty="0"/>
              <a:t>的分词，词性标注，命名实体识别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4F0FA3A4-17E4-4709-A17B-1D08364BDC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8621" y="2075606"/>
            <a:ext cx="5555345" cy="4332874"/>
          </a:xfr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CE3D4CA-ECD9-4A6E-B53D-6289E2B0328D}"/>
              </a:ext>
            </a:extLst>
          </p:cNvPr>
          <p:cNvSpPr txBox="1"/>
          <p:nvPr/>
        </p:nvSpPr>
        <p:spPr>
          <a:xfrm>
            <a:off x="1128408" y="64084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https://github.com/liuhuanyong/HuanNLP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49895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ADF162C-8C31-4702-8C51-3D52B99A40F0}"/>
              </a:ext>
            </a:extLst>
          </p:cNvPr>
          <p:cNvSpPr/>
          <p:nvPr/>
        </p:nvSpPr>
        <p:spPr>
          <a:xfrm>
            <a:off x="3630456" y="3298074"/>
            <a:ext cx="4054395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8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Franklin Gothic Book" panose="020B0503020102020204" pitchFamily="34" charset="0"/>
              </a:rPr>
              <a:t>THE END</a:t>
            </a:r>
            <a:endParaRPr lang="zh-CN" altLang="en-US" sz="8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317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EF9FF0-96D2-4FA1-9F88-2A0BCB270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7.1.1 </a:t>
            </a:r>
            <a:r>
              <a:rPr lang="zh-CN" altLang="en-US" dirty="0"/>
              <a:t>分词规范与词表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763314-3A65-4B14-98C2-4B3F11B57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信息处理用现代汉语分词规范</a:t>
            </a:r>
            <a:r>
              <a:rPr lang="en-US" altLang="zh-CN" dirty="0"/>
              <a:t>》</a:t>
            </a:r>
          </a:p>
          <a:p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校对系统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简繁转换系统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语音合成系统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检索系统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以词为单位的键盘输入系统</a:t>
            </a:r>
          </a:p>
        </p:txBody>
      </p:sp>
    </p:spTree>
    <p:extLst>
      <p:ext uri="{BB962C8B-B14F-4D97-AF65-F5344CB8AC3E}">
        <p14:creationId xmlns:p14="http://schemas.microsoft.com/office/powerpoint/2010/main" val="213702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016ED9-F6C1-425E-AE5A-AC25D4136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7.1.2 </a:t>
            </a:r>
            <a:r>
              <a:rPr lang="zh-CN" altLang="en-US" dirty="0"/>
              <a:t>切分歧义问题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95D903-6DC5-494D-9467-2B70AFA1F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交集型切分歧义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例 </a:t>
            </a:r>
            <a:r>
              <a:rPr lang="en-US" altLang="zh-CN" dirty="0"/>
              <a:t>7.3】</a:t>
            </a:r>
            <a:r>
              <a:rPr lang="zh-CN" altLang="en-US" dirty="0"/>
              <a:t>乒乓球拍卖完了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组合型切分歧义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例 </a:t>
            </a:r>
            <a:r>
              <a:rPr lang="en-US" altLang="zh-CN" dirty="0"/>
              <a:t>7.4】</a:t>
            </a:r>
            <a:r>
              <a:rPr lang="zh-CN" altLang="en-US" dirty="0"/>
              <a:t>马上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例 </a:t>
            </a:r>
            <a:r>
              <a:rPr lang="en-US" altLang="zh-CN" dirty="0"/>
              <a:t>7.5】</a:t>
            </a:r>
            <a:r>
              <a:rPr lang="zh-CN" altLang="en-US" dirty="0"/>
              <a:t>将来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例 </a:t>
            </a:r>
            <a:r>
              <a:rPr lang="en-US" altLang="zh-CN" dirty="0"/>
              <a:t>7.6】</a:t>
            </a:r>
            <a:r>
              <a:rPr lang="zh-CN" altLang="en-US" dirty="0"/>
              <a:t>个人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“真歧义”和“伪歧义”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真歧义：存在两种或两种以上的可实现的切分形式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伪歧义：一般只有一种正确的切分形式</a:t>
            </a:r>
          </a:p>
        </p:txBody>
      </p:sp>
    </p:spTree>
    <p:extLst>
      <p:ext uri="{BB962C8B-B14F-4D97-AF65-F5344CB8AC3E}">
        <p14:creationId xmlns:p14="http://schemas.microsoft.com/office/powerpoint/2010/main" val="1253816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8C6E43-D996-4DDF-B1BE-47A64808D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7.1.3 </a:t>
            </a:r>
            <a:r>
              <a:rPr lang="zh-CN" altLang="en-US" dirty="0"/>
              <a:t>未登录词识别问题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085AC0-2A27-4C48-8D9A-279100F1B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2"/>
            <a:ext cx="8502590" cy="41222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分类：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专有名词：人名、地名、机构名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实体名词：日期、地址、电话号码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衍生词</a:t>
            </a:r>
            <a:endParaRPr lang="en-US" altLang="zh-CN" dirty="0"/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dirty="0"/>
              <a:t>重叠形式：散散步、高高兴兴、一个个</a:t>
            </a:r>
            <a:endParaRPr lang="en-US" altLang="zh-CN" dirty="0"/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dirty="0"/>
              <a:t>派生词：   非教师、开发者、洗个澡</a:t>
            </a:r>
            <a:endParaRPr lang="en-US" altLang="zh-CN" dirty="0"/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dirty="0"/>
              <a:t>离合词：   睡了一个觉、留点儿意、发什么时候理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新涌现的普通词汇或专业术语：超女、博客、禽流感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网络用语、拼音缩写：喜大普奔、</a:t>
            </a:r>
            <a:r>
              <a:rPr lang="en-US" altLang="zh-CN" b="0" i="0" dirty="0">
                <a:solidFill>
                  <a:srgbClr val="1A1A1A"/>
                </a:solidFill>
                <a:effectLst/>
                <a:latin typeface="-apple-system"/>
              </a:rPr>
              <a:t> </a:t>
            </a:r>
            <a:r>
              <a:rPr lang="en-US" altLang="zh-CN" dirty="0" err="1"/>
              <a:t>xswl</a:t>
            </a:r>
            <a:r>
              <a:rPr lang="zh-CN" altLang="en-US" dirty="0"/>
              <a:t>：笑死我了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3D5BC00-2C01-45D2-8E65-AEC668592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4487" y="4954541"/>
            <a:ext cx="3468001" cy="99633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DED3269-7763-4239-A555-509FA57FC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206" y="2823942"/>
            <a:ext cx="5231282" cy="108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730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7FA420-16C0-47E1-920F-79B8A760F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命名实体识别 </a:t>
            </a:r>
            <a:r>
              <a:rPr lang="en-US" altLang="zh-CN" dirty="0"/>
              <a:t>Named Entity Recognition</a:t>
            </a:r>
            <a:r>
              <a:rPr lang="zh-CN" altLang="en-US" dirty="0"/>
              <a:t>，</a:t>
            </a:r>
            <a:r>
              <a:rPr lang="en-US" altLang="zh-CN" dirty="0"/>
              <a:t>NER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28D38A-B406-4DA0-B46E-00719D1EB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命名实体：专有名词</a:t>
            </a:r>
            <a:r>
              <a:rPr lang="en-US" altLang="zh-CN" dirty="0"/>
              <a:t>+</a:t>
            </a:r>
            <a:r>
              <a:rPr lang="zh-CN" altLang="en-US" dirty="0"/>
              <a:t>实体名词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他还兼任何应钦在福州办的东陆军军官学校的政治教官</a:t>
            </a:r>
            <a:endParaRPr lang="en-US" altLang="zh-CN" dirty="0"/>
          </a:p>
          <a:p>
            <a:r>
              <a:rPr lang="zh-CN" altLang="en-US" dirty="0"/>
              <a:t>林徽因此时已离开了那里</a:t>
            </a:r>
            <a:endParaRPr lang="en-US" altLang="zh-CN" dirty="0"/>
          </a:p>
          <a:p>
            <a:r>
              <a:rPr lang="zh-CN" altLang="en-US" dirty="0"/>
              <a:t>赵微笑着走了</a:t>
            </a:r>
            <a:endParaRPr lang="en-US" altLang="zh-CN" dirty="0"/>
          </a:p>
          <a:p>
            <a:r>
              <a:rPr lang="zh-CN" altLang="en-US" dirty="0"/>
              <a:t>南京市长江大桥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4188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92AFEA-7FC5-45A5-A788-A80F8D89C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识别模板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78697A-4201-450F-95BC-8EDE378B1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759407" cy="4025016"/>
          </a:xfrm>
        </p:spPr>
        <p:txBody>
          <a:bodyPr/>
          <a:lstStyle/>
          <a:p>
            <a:r>
              <a:rPr lang="zh-CN" altLang="en-US" dirty="0"/>
              <a:t>地名识别模板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LN</a:t>
            </a:r>
            <a:r>
              <a:rPr lang="zh-CN" altLang="en-US" dirty="0"/>
              <a:t>→</a:t>
            </a:r>
            <a:r>
              <a:rPr lang="en-US" altLang="zh-CN" dirty="0"/>
              <a:t>LN D* </a:t>
            </a:r>
            <a:r>
              <a:rPr lang="en-US" altLang="zh-CN" dirty="0" err="1"/>
              <a:t>LocKeyWord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LN</a:t>
            </a:r>
            <a:r>
              <a:rPr lang="zh-CN" altLang="en-US" dirty="0"/>
              <a:t>→</a:t>
            </a:r>
            <a:r>
              <a:rPr lang="en-US" altLang="zh-CN" dirty="0"/>
              <a:t>PN D* </a:t>
            </a:r>
            <a:r>
              <a:rPr lang="en-US" altLang="zh-CN" dirty="0" err="1"/>
              <a:t>LocKeyWord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LN</a:t>
            </a:r>
            <a:r>
              <a:rPr lang="zh-CN" altLang="en-US" dirty="0"/>
              <a:t>：地名；</a:t>
            </a:r>
            <a:r>
              <a:rPr lang="en-US" altLang="zh-CN" dirty="0"/>
              <a:t>PN</a:t>
            </a:r>
            <a:r>
              <a:rPr lang="zh-CN" altLang="en-US" dirty="0"/>
              <a:t>：人名；</a:t>
            </a:r>
            <a:r>
              <a:rPr lang="en-US" altLang="zh-CN" dirty="0"/>
              <a:t>D</a:t>
            </a:r>
            <a:r>
              <a:rPr lang="zh-CN" altLang="en-US" dirty="0"/>
              <a:t>：地名中间词；</a:t>
            </a:r>
            <a:r>
              <a:rPr lang="en-US" altLang="zh-CN" dirty="0"/>
              <a:t> </a:t>
            </a:r>
            <a:r>
              <a:rPr lang="en-US" altLang="zh-CN" dirty="0" err="1"/>
              <a:t>LocKeyWord</a:t>
            </a:r>
            <a:r>
              <a:rPr lang="zh-CN" altLang="en-US" dirty="0"/>
              <a:t>：地名关键词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dirty="0"/>
              <a:t>机构名识别模板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N</a:t>
            </a:r>
            <a:r>
              <a:rPr lang="zh-CN" altLang="en-US" dirty="0"/>
              <a:t>→</a:t>
            </a:r>
            <a:r>
              <a:rPr lang="en-US" altLang="zh-CN" dirty="0"/>
              <a:t>LN D* </a:t>
            </a:r>
            <a:r>
              <a:rPr lang="en-US" altLang="zh-CN" dirty="0" err="1"/>
              <a:t>OrgKeyWord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ON</a:t>
            </a:r>
            <a:r>
              <a:rPr lang="zh-CN" altLang="en-US" dirty="0"/>
              <a:t>→</a:t>
            </a:r>
            <a:r>
              <a:rPr lang="en-US" altLang="zh-CN" dirty="0"/>
              <a:t>PN D* </a:t>
            </a:r>
            <a:r>
              <a:rPr lang="en-US" altLang="zh-CN" dirty="0" err="1"/>
              <a:t>OrgKeyWord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ON</a:t>
            </a:r>
            <a:r>
              <a:rPr lang="zh-CN" altLang="en-US" dirty="0"/>
              <a:t>→</a:t>
            </a:r>
            <a:r>
              <a:rPr lang="en-US" altLang="zh-CN" dirty="0"/>
              <a:t>ON D* </a:t>
            </a:r>
            <a:r>
              <a:rPr lang="en-US" altLang="zh-CN" dirty="0" err="1"/>
              <a:t>OrgKeyWord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ON</a:t>
            </a:r>
            <a:r>
              <a:rPr lang="zh-CN" altLang="en-US" dirty="0"/>
              <a:t>：机构名；</a:t>
            </a:r>
            <a:r>
              <a:rPr lang="en-US" altLang="zh-CN" dirty="0"/>
              <a:t>LN</a:t>
            </a:r>
            <a:r>
              <a:rPr lang="zh-CN" altLang="en-US" dirty="0"/>
              <a:t>：地名；</a:t>
            </a:r>
            <a:r>
              <a:rPr lang="en-US" altLang="zh-CN" dirty="0"/>
              <a:t>PN</a:t>
            </a:r>
            <a:r>
              <a:rPr lang="zh-CN" altLang="en-US" dirty="0"/>
              <a:t>：人名；</a:t>
            </a:r>
            <a:r>
              <a:rPr lang="en-US" altLang="zh-CN" dirty="0"/>
              <a:t>D</a:t>
            </a:r>
            <a:r>
              <a:rPr lang="zh-CN" altLang="en-US" dirty="0"/>
              <a:t>：机构名中间词；</a:t>
            </a:r>
            <a:r>
              <a:rPr lang="en-US" altLang="zh-CN" dirty="0"/>
              <a:t> </a:t>
            </a:r>
            <a:r>
              <a:rPr lang="en-US" altLang="zh-CN" dirty="0" err="1"/>
              <a:t>LocKeyWord</a:t>
            </a:r>
            <a:r>
              <a:rPr lang="zh-CN" altLang="en-US" dirty="0"/>
              <a:t>：机构名关键词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8A580C4-FD03-4624-947D-8EDCDF3CECDE}"/>
              </a:ext>
            </a:extLst>
          </p:cNvPr>
          <p:cNvSpPr txBox="1"/>
          <p:nvPr/>
        </p:nvSpPr>
        <p:spPr>
          <a:xfrm>
            <a:off x="823608" y="6361889"/>
            <a:ext cx="101816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吴友政  </a:t>
            </a:r>
            <a:r>
              <a:rPr lang="en-US" altLang="zh-CN" sz="1200" dirty="0"/>
              <a:t>2006 </a:t>
            </a:r>
            <a:r>
              <a:rPr lang="zh-CN" altLang="en-US" sz="1200" b="0" i="0" dirty="0">
                <a:effectLst/>
                <a:latin typeface="SF Pro SC"/>
              </a:rPr>
              <a:t>中国科学院自动化研究所 </a:t>
            </a:r>
            <a:r>
              <a:rPr lang="en-US" altLang="zh-CN" sz="12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http://www.irgrid.ac.cn/handle/1471x/976582#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83791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 </a:t>
            </a:r>
            <a:r>
              <a:rPr lang="zh-CN" altLang="en-US" dirty="0"/>
              <a:t>基本分词方法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174" y="2529193"/>
            <a:ext cx="7036341" cy="31647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b="1" dirty="0"/>
              <a:t>1</a:t>
            </a:r>
            <a:r>
              <a:rPr lang="zh-CN" altLang="en-US" b="1" dirty="0"/>
              <a:t>、基于词典分词算法（</a:t>
            </a:r>
            <a:r>
              <a:rPr lang="zh-CN" altLang="en-US" dirty="0"/>
              <a:t>字符串匹配分词算法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pPr marL="457200" lvl="1" indent="0">
              <a:buNone/>
            </a:pPr>
            <a:r>
              <a:rPr lang="zh-CN" altLang="en-US" dirty="0"/>
              <a:t>常用算法：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正向最大匹配法、逆向最大匹配法和双向匹配分词法等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2</a:t>
            </a:r>
            <a:r>
              <a:rPr lang="zh-CN" altLang="en-US" b="1" dirty="0"/>
              <a:t>、基于统计的机器学习算法</a:t>
            </a:r>
            <a:endParaRPr lang="en-US" altLang="zh-CN" b="1" dirty="0"/>
          </a:p>
          <a:p>
            <a:pPr marL="457200" lvl="1" indent="0">
              <a:buNone/>
            </a:pPr>
            <a:r>
              <a:rPr lang="zh-CN" altLang="en-US" dirty="0"/>
              <a:t>常用算法：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b="1" dirty="0">
                <a:solidFill>
                  <a:schemeClr val="bg1"/>
                </a:solidFill>
              </a:rPr>
              <a:t>N-Gram</a:t>
            </a:r>
            <a:r>
              <a:rPr lang="zh-CN" altLang="en-US" b="1" dirty="0">
                <a:solidFill>
                  <a:schemeClr val="bg1"/>
                </a:solidFill>
              </a:rPr>
              <a:t>、</a:t>
            </a:r>
            <a:r>
              <a:rPr lang="en-US" altLang="zh-CN" b="1" dirty="0">
                <a:solidFill>
                  <a:schemeClr val="bg1"/>
                </a:solidFill>
              </a:rPr>
              <a:t>HMM</a:t>
            </a:r>
            <a:r>
              <a:rPr lang="zh-CN" altLang="en-US" dirty="0"/>
              <a:t>、</a:t>
            </a:r>
            <a:r>
              <a:rPr lang="en-US" altLang="zh-CN" dirty="0"/>
              <a:t>CRF</a:t>
            </a:r>
            <a:r>
              <a:rPr lang="zh-CN" altLang="en-US" dirty="0"/>
              <a:t>、</a:t>
            </a:r>
            <a:r>
              <a:rPr lang="en-US" altLang="zh-CN" dirty="0"/>
              <a:t>SVM</a:t>
            </a:r>
            <a:r>
              <a:rPr lang="zh-CN" altLang="en-US" dirty="0"/>
              <a:t>、深度学习等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0644E1B-C7B1-498A-83A9-FD29FD64A223}"/>
              </a:ext>
            </a:extLst>
          </p:cNvPr>
          <p:cNvSpPr txBox="1"/>
          <p:nvPr/>
        </p:nvSpPr>
        <p:spPr>
          <a:xfrm>
            <a:off x="8099282" y="2464342"/>
            <a:ext cx="3820344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基本的分词方法包括：</a:t>
            </a:r>
            <a:endParaRPr lang="en-US" altLang="zh-CN" sz="2000" dirty="0"/>
          </a:p>
          <a:p>
            <a:endParaRPr lang="en-US" altLang="zh-CN" sz="2000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b="1" dirty="0">
                <a:solidFill>
                  <a:schemeClr val="bg1"/>
                </a:solidFill>
              </a:rPr>
              <a:t>最大匹配法</a:t>
            </a:r>
            <a:endParaRPr lang="en-US" altLang="zh-CN" b="1" dirty="0">
              <a:solidFill>
                <a:schemeClr val="bg1"/>
              </a:solidFill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最少分词法（最短路径法）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最大概率法（最短加权路径法）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与</a:t>
            </a:r>
            <a:r>
              <a:rPr lang="zh-CN" altLang="en-US" u="sng" dirty="0"/>
              <a:t>词性标注</a:t>
            </a:r>
            <a:r>
              <a:rPr lang="zh-CN" altLang="en-US" dirty="0"/>
              <a:t>相结合的分词方法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基于互现信息的分词方法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基于字分类的方法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基于实例的汉语分词方法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endParaRPr lang="en-US" altLang="zh-CN" dirty="0"/>
          </a:p>
          <a:p>
            <a:r>
              <a:rPr lang="zh-CN" altLang="en-US" dirty="0"/>
              <a:t>基于</a:t>
            </a:r>
            <a:r>
              <a:rPr lang="en-US" altLang="zh-CN" dirty="0"/>
              <a:t>HMM</a:t>
            </a:r>
            <a:r>
              <a:rPr lang="zh-CN" altLang="en-US" dirty="0"/>
              <a:t>的分词方法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§7.6.3</a:t>
            </a:r>
            <a:r>
              <a:rPr lang="zh-CN" altLang="en-US" dirty="0"/>
              <a:t>与④一起介绍）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4D36B76-3B8C-488D-888C-D82ED2ED6127}"/>
              </a:ext>
            </a:extLst>
          </p:cNvPr>
          <p:cNvSpPr txBox="1"/>
          <p:nvPr/>
        </p:nvSpPr>
        <p:spPr>
          <a:xfrm>
            <a:off x="881975" y="610477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https://github.com/liuhuanyong/WordSegment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6695102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984</TotalTime>
  <Words>2933</Words>
  <Application>Microsoft Office PowerPoint</Application>
  <PresentationFormat>宽屏</PresentationFormat>
  <Paragraphs>352</Paragraphs>
  <Slides>37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8" baseType="lpstr">
      <vt:lpstr>-apple-system</vt:lpstr>
      <vt:lpstr>PingFangSC</vt:lpstr>
      <vt:lpstr>SF Pro SC</vt:lpstr>
      <vt:lpstr>等线</vt:lpstr>
      <vt:lpstr>等线 Light</vt:lpstr>
      <vt:lpstr>宋体</vt:lpstr>
      <vt:lpstr>Microsoft YaHei</vt:lpstr>
      <vt:lpstr>Arial</vt:lpstr>
      <vt:lpstr>Franklin Gothic Book</vt:lpstr>
      <vt:lpstr>Helvetica</vt:lpstr>
      <vt:lpstr>柏林</vt:lpstr>
      <vt:lpstr>自然语言处理技术基础 Natural Language Processing，NLP</vt:lpstr>
      <vt:lpstr>第7章 词法分析</vt:lpstr>
      <vt:lpstr>7.1 中文自动分词及其基本问题　</vt:lpstr>
      <vt:lpstr>7.1.1 分词规范与词表</vt:lpstr>
      <vt:lpstr>7.1.2 切分歧义问题</vt:lpstr>
      <vt:lpstr>7.1.3 未登录词识别问题</vt:lpstr>
      <vt:lpstr>命名实体识别 Named Entity Recognition，NER</vt:lpstr>
      <vt:lpstr>识别模板</vt:lpstr>
      <vt:lpstr>7.2 基本分词方法</vt:lpstr>
      <vt:lpstr>1.最大匹配法</vt:lpstr>
      <vt:lpstr>1.最大匹配法-算法流程：</vt:lpstr>
      <vt:lpstr>1.最大匹配法-编程实现：</vt:lpstr>
      <vt:lpstr>2.最少分词法</vt:lpstr>
      <vt:lpstr>3.最大概率法</vt:lpstr>
      <vt:lpstr>3.最大概率法</vt:lpstr>
      <vt:lpstr>最大概率法</vt:lpstr>
      <vt:lpstr>4.与词性标注结合的分词方法</vt:lpstr>
      <vt:lpstr>算法举例： </vt:lpstr>
      <vt:lpstr> 5.基于互现信息的分词方法</vt:lpstr>
      <vt:lpstr> 6.基于字分类的分词方法</vt:lpstr>
      <vt:lpstr>7.基于实例的汉语分词方法</vt:lpstr>
      <vt:lpstr>各种分词方法对语言学资源的利用情况</vt:lpstr>
      <vt:lpstr>7.3 中文姓名识别</vt:lpstr>
      <vt:lpstr>7.3.1 基于规则的方法</vt:lpstr>
      <vt:lpstr>7.3.2 基于统计的方法</vt:lpstr>
      <vt:lpstr>对比两种方法</vt:lpstr>
      <vt:lpstr>前沿发展</vt:lpstr>
      <vt:lpstr>7.4 汉语自动分词系统的评价</vt:lpstr>
      <vt:lpstr>SIGHAN -汉字特别兴趣小组</vt:lpstr>
      <vt:lpstr>7.5 英语形态还原</vt:lpstr>
      <vt:lpstr>7.6 词性标注（Part-of-Speech tagging 或 POS tagging)</vt:lpstr>
      <vt:lpstr>7.6 词性标注</vt:lpstr>
      <vt:lpstr>7.6.1 词性标记集 POS Tagset</vt:lpstr>
      <vt:lpstr>7.6.2 基于规则的词性标注方法</vt:lpstr>
      <vt:lpstr>7.6.3 基于统计的词性标注方法</vt:lpstr>
      <vt:lpstr>基于HMM的分词，词性标注，命名实体识别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自然语言处理技术基础</dc:title>
  <dc:creator>David yonggang</dc:creator>
  <cp:lastModifiedBy>David yonggang</cp:lastModifiedBy>
  <cp:revision>102</cp:revision>
  <dcterms:created xsi:type="dcterms:W3CDTF">2020-06-27T17:50:52Z</dcterms:created>
  <dcterms:modified xsi:type="dcterms:W3CDTF">2020-08-25T04:15:27Z</dcterms:modified>
</cp:coreProperties>
</file>