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1738"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6/28/2020</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41300">
              <a:lnSpc>
                <a:spcPct val="100000"/>
              </a:lnSpc>
              <a:spcBef>
                <a:spcPts val="22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u="heavy">
                <a:solidFill>
                  <a:schemeClr val="bg1"/>
                </a:solidFill>
                <a:latin typeface="Noto Sans CJK JP Medium"/>
                <a:cs typeface="Noto Sans CJK JP Medium"/>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UKIJ CJK"/>
                <a:cs typeface="UKIJ CJ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6/28/2020</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41300">
              <a:lnSpc>
                <a:spcPct val="100000"/>
              </a:lnSpc>
              <a:spcBef>
                <a:spcPts val="22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u="heavy">
                <a:solidFill>
                  <a:schemeClr val="bg1"/>
                </a:solidFill>
                <a:latin typeface="Noto Sans CJK JP Medium"/>
                <a:cs typeface="Noto Sans CJK JP Medium"/>
              </a:defRPr>
            </a:lvl1pPr>
          </a:lstStyle>
          <a:p>
            <a:endParaRPr/>
          </a:p>
        </p:txBody>
      </p:sp>
      <p:sp>
        <p:nvSpPr>
          <p:cNvPr id="3" name="Holder 3"/>
          <p:cNvSpPr>
            <a:spLocks noGrp="1"/>
          </p:cNvSpPr>
          <p:nvPr>
            <p:ph sz="half" idx="2"/>
          </p:nvPr>
        </p:nvSpPr>
        <p:spPr>
          <a:xfrm>
            <a:off x="918674" y="1375663"/>
            <a:ext cx="2922904" cy="4533900"/>
          </a:xfrm>
          <a:prstGeom prst="rect">
            <a:avLst/>
          </a:prstGeom>
        </p:spPr>
        <p:txBody>
          <a:bodyPr wrap="square" lIns="0" tIns="0" rIns="0" bIns="0">
            <a:spAutoFit/>
          </a:bodyPr>
          <a:lstStyle>
            <a:lvl1pPr>
              <a:defRPr sz="2400" b="0" i="0">
                <a:solidFill>
                  <a:srgbClr val="FF0000"/>
                </a:solidFill>
                <a:latin typeface="Noto Sans CJK JP Medium"/>
                <a:cs typeface="Noto Sans CJK JP Medium"/>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6/28/2020</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41300">
              <a:lnSpc>
                <a:spcPct val="100000"/>
              </a:lnSpc>
              <a:spcBef>
                <a:spcPts val="22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u="heavy">
                <a:solidFill>
                  <a:schemeClr val="bg1"/>
                </a:solidFill>
                <a:latin typeface="Noto Sans CJK JP Medium"/>
                <a:cs typeface="Noto Sans CJK JP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6/28/2020</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41300">
              <a:lnSpc>
                <a:spcPct val="100000"/>
              </a:lnSpc>
              <a:spcBef>
                <a:spcPts val="22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6/28/2020</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41300">
              <a:lnSpc>
                <a:spcPct val="100000"/>
              </a:lnSpc>
              <a:spcBef>
                <a:spcPts val="22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22300"/>
          </a:xfrm>
          <a:custGeom>
            <a:avLst/>
            <a:gdLst/>
            <a:ahLst/>
            <a:cxnLst/>
            <a:rect l="l" t="t" r="r" b="b"/>
            <a:pathLst>
              <a:path w="9144000" h="622300">
                <a:moveTo>
                  <a:pt x="0" y="622300"/>
                </a:moveTo>
                <a:lnTo>
                  <a:pt x="9144000" y="622300"/>
                </a:lnTo>
                <a:lnTo>
                  <a:pt x="9144000" y="0"/>
                </a:lnTo>
                <a:lnTo>
                  <a:pt x="0" y="0"/>
                </a:lnTo>
                <a:lnTo>
                  <a:pt x="0" y="622300"/>
                </a:lnTo>
                <a:close/>
              </a:path>
            </a:pathLst>
          </a:custGeom>
          <a:solidFill>
            <a:srgbClr val="6666CC"/>
          </a:solidFill>
        </p:spPr>
        <p:txBody>
          <a:bodyPr wrap="square" lIns="0" tIns="0" rIns="0" bIns="0" rtlCol="0"/>
          <a:lstStyle/>
          <a:p>
            <a:endParaRPr/>
          </a:p>
        </p:txBody>
      </p:sp>
      <p:sp>
        <p:nvSpPr>
          <p:cNvPr id="17" name="bg object 17"/>
          <p:cNvSpPr/>
          <p:nvPr/>
        </p:nvSpPr>
        <p:spPr>
          <a:xfrm>
            <a:off x="0" y="552450"/>
            <a:ext cx="9144000" cy="0"/>
          </a:xfrm>
          <a:custGeom>
            <a:avLst/>
            <a:gdLst/>
            <a:ahLst/>
            <a:cxnLst/>
            <a:rect l="l" t="t" r="r" b="b"/>
            <a:pathLst>
              <a:path w="9144000">
                <a:moveTo>
                  <a:pt x="0" y="0"/>
                </a:moveTo>
                <a:lnTo>
                  <a:pt x="9143999" y="1"/>
                </a:lnTo>
              </a:path>
            </a:pathLst>
          </a:custGeom>
          <a:ln w="38100">
            <a:solidFill>
              <a:srgbClr val="FFFFFF"/>
            </a:solidFill>
          </a:ln>
        </p:spPr>
        <p:txBody>
          <a:bodyPr wrap="square" lIns="0" tIns="0" rIns="0" bIns="0" rtlCol="0"/>
          <a:lstStyle/>
          <a:p>
            <a:endParaRPr/>
          </a:p>
        </p:txBody>
      </p:sp>
      <p:sp>
        <p:nvSpPr>
          <p:cNvPr id="2" name="Holder 2"/>
          <p:cNvSpPr>
            <a:spLocks noGrp="1"/>
          </p:cNvSpPr>
          <p:nvPr>
            <p:ph type="title"/>
          </p:nvPr>
        </p:nvSpPr>
        <p:spPr>
          <a:xfrm>
            <a:off x="-12700" y="65455"/>
            <a:ext cx="9169400" cy="452120"/>
          </a:xfrm>
          <a:prstGeom prst="rect">
            <a:avLst/>
          </a:prstGeom>
        </p:spPr>
        <p:txBody>
          <a:bodyPr wrap="square" lIns="0" tIns="0" rIns="0" bIns="0">
            <a:spAutoFit/>
          </a:bodyPr>
          <a:lstStyle>
            <a:lvl1pPr>
              <a:defRPr sz="2800" b="0" i="0" u="heavy">
                <a:solidFill>
                  <a:schemeClr val="bg1"/>
                </a:solidFill>
                <a:latin typeface="Noto Sans CJK JP Medium"/>
                <a:cs typeface="Noto Sans CJK JP Medium"/>
              </a:defRPr>
            </a:lvl1pPr>
          </a:lstStyle>
          <a:p>
            <a:endParaRPr/>
          </a:p>
        </p:txBody>
      </p:sp>
      <p:sp>
        <p:nvSpPr>
          <p:cNvPr id="3" name="Holder 3"/>
          <p:cNvSpPr>
            <a:spLocks noGrp="1"/>
          </p:cNvSpPr>
          <p:nvPr>
            <p:ph type="body" idx="1"/>
          </p:nvPr>
        </p:nvSpPr>
        <p:spPr>
          <a:xfrm>
            <a:off x="1020127" y="1367636"/>
            <a:ext cx="6654800" cy="3389629"/>
          </a:xfrm>
          <a:prstGeom prst="rect">
            <a:avLst/>
          </a:prstGeom>
        </p:spPr>
        <p:txBody>
          <a:bodyPr wrap="square" lIns="0" tIns="0" rIns="0" bIns="0">
            <a:spAutoFit/>
          </a:bodyPr>
          <a:lstStyle>
            <a:lvl1pPr>
              <a:defRPr sz="2000" b="0" i="0">
                <a:solidFill>
                  <a:schemeClr val="tx1"/>
                </a:solidFill>
                <a:latin typeface="UKIJ CJK"/>
                <a:cs typeface="UKIJ CJK"/>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6/28/2020</a:t>
            </a:fld>
            <a:endParaRPr lang="en-US"/>
          </a:p>
        </p:txBody>
      </p:sp>
      <p:sp>
        <p:nvSpPr>
          <p:cNvPr id="6" name="Holder 6"/>
          <p:cNvSpPr>
            <a:spLocks noGrp="1"/>
          </p:cNvSpPr>
          <p:nvPr>
            <p:ph type="sldNum" sz="quarter" idx="7"/>
          </p:nvPr>
        </p:nvSpPr>
        <p:spPr>
          <a:xfrm>
            <a:off x="8384565" y="6507709"/>
            <a:ext cx="381634" cy="240665"/>
          </a:xfrm>
          <a:prstGeom prst="rect">
            <a:avLst/>
          </a:prstGeom>
        </p:spPr>
        <p:txBody>
          <a:bodyPr wrap="square" lIns="0" tIns="0" rIns="0" bIns="0">
            <a:spAutoFit/>
          </a:bodyPr>
          <a:lstStyle>
            <a:lvl1pPr>
              <a:defRPr sz="1200" b="0" i="0">
                <a:solidFill>
                  <a:schemeClr val="tx1"/>
                </a:solidFill>
                <a:latin typeface="Arial Black"/>
                <a:cs typeface="Arial Black"/>
              </a:defRPr>
            </a:lvl1pPr>
          </a:lstStyle>
          <a:p>
            <a:pPr marL="241300">
              <a:lnSpc>
                <a:spcPct val="100000"/>
              </a:lnSpc>
              <a:spcBef>
                <a:spcPts val="22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xusun@pku.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zwd@pku.edu.cn" TargetMode="External"/><Relationship Id="rId2" Type="http://schemas.openxmlformats.org/officeDocument/2006/relationships/hyperlink" Target="mailto:xusun@pku.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zzy1210@pku.edu.cn" TargetMode="External"/><Relationship Id="rId2" Type="http://schemas.openxmlformats.org/officeDocument/2006/relationships/hyperlink" Target="mailto:jingjingxu@pku.edu.cn" TargetMode="External"/><Relationship Id="rId1" Type="http://schemas.openxmlformats.org/officeDocument/2006/relationships/slideLayout" Target="../slideLayouts/slideLayout2.xml"/><Relationship Id="rId4" Type="http://schemas.openxmlformats.org/officeDocument/2006/relationships/hyperlink" Target="mailto:1801214014@pku.edu.c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022600"/>
            <a:ext cx="9144000" cy="266700"/>
            <a:chOff x="0" y="3022600"/>
            <a:chExt cx="9144000" cy="266700"/>
          </a:xfrm>
        </p:grpSpPr>
        <p:sp>
          <p:nvSpPr>
            <p:cNvPr id="3" name="object 3"/>
            <p:cNvSpPr/>
            <p:nvPr/>
          </p:nvSpPr>
          <p:spPr>
            <a:xfrm>
              <a:off x="0" y="3073401"/>
              <a:ext cx="9144000" cy="215900"/>
            </a:xfrm>
            <a:custGeom>
              <a:avLst/>
              <a:gdLst/>
              <a:ahLst/>
              <a:cxnLst/>
              <a:rect l="l" t="t" r="r" b="b"/>
              <a:pathLst>
                <a:path w="9144000" h="215900">
                  <a:moveTo>
                    <a:pt x="0" y="215898"/>
                  </a:moveTo>
                  <a:lnTo>
                    <a:pt x="9144000" y="215898"/>
                  </a:lnTo>
                  <a:lnTo>
                    <a:pt x="9144000" y="0"/>
                  </a:lnTo>
                  <a:lnTo>
                    <a:pt x="0" y="0"/>
                  </a:lnTo>
                  <a:lnTo>
                    <a:pt x="0" y="215898"/>
                  </a:lnTo>
                  <a:close/>
                </a:path>
              </a:pathLst>
            </a:custGeom>
            <a:solidFill>
              <a:srgbClr val="6666CC"/>
            </a:solidFill>
          </p:spPr>
          <p:txBody>
            <a:bodyPr wrap="square" lIns="0" tIns="0" rIns="0" bIns="0" rtlCol="0"/>
            <a:lstStyle/>
            <a:p>
              <a:endParaRPr/>
            </a:p>
          </p:txBody>
        </p:sp>
        <p:sp>
          <p:nvSpPr>
            <p:cNvPr id="4" name="object 4"/>
            <p:cNvSpPr/>
            <p:nvPr/>
          </p:nvSpPr>
          <p:spPr>
            <a:xfrm>
              <a:off x="0" y="3048000"/>
              <a:ext cx="9144000" cy="0"/>
            </a:xfrm>
            <a:custGeom>
              <a:avLst/>
              <a:gdLst/>
              <a:ahLst/>
              <a:cxnLst/>
              <a:rect l="l" t="t" r="r" b="b"/>
              <a:pathLst>
                <a:path w="9144000">
                  <a:moveTo>
                    <a:pt x="0" y="0"/>
                  </a:moveTo>
                  <a:lnTo>
                    <a:pt x="9144005" y="1"/>
                  </a:lnTo>
                </a:path>
              </a:pathLst>
            </a:custGeom>
            <a:ln w="508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0" y="1270000"/>
            <a:ext cx="9144000" cy="1752600"/>
          </a:xfrm>
          <a:prstGeom prst="rect">
            <a:avLst/>
          </a:prstGeom>
          <a:solidFill>
            <a:srgbClr val="6666CC"/>
          </a:solidFill>
        </p:spPr>
        <p:txBody>
          <a:bodyPr vert="horz" wrap="square" lIns="0" tIns="349250" rIns="0" bIns="0" rtlCol="0">
            <a:spAutoFit/>
          </a:bodyPr>
          <a:lstStyle/>
          <a:p>
            <a:pPr marR="596265" algn="ctr">
              <a:lnSpc>
                <a:spcPct val="100000"/>
              </a:lnSpc>
              <a:spcBef>
                <a:spcPts val="2750"/>
              </a:spcBef>
            </a:pPr>
            <a:r>
              <a:rPr sz="4600" u="none" dirty="0"/>
              <a:t>自然语言处理导论</a:t>
            </a:r>
            <a:endParaRPr sz="4600"/>
          </a:p>
        </p:txBody>
      </p:sp>
      <p:sp>
        <p:nvSpPr>
          <p:cNvPr id="6" name="object 6"/>
          <p:cNvSpPr txBox="1"/>
          <p:nvPr/>
        </p:nvSpPr>
        <p:spPr>
          <a:xfrm>
            <a:off x="3241332" y="3737355"/>
            <a:ext cx="2463800" cy="1498600"/>
          </a:xfrm>
          <a:prstGeom prst="rect">
            <a:avLst/>
          </a:prstGeom>
        </p:spPr>
        <p:txBody>
          <a:bodyPr vert="horz" wrap="square" lIns="0" tIns="12700" rIns="0" bIns="0" rtlCol="0">
            <a:spAutoFit/>
          </a:bodyPr>
          <a:lstStyle/>
          <a:p>
            <a:pPr algn="ctr">
              <a:lnSpc>
                <a:spcPct val="100000"/>
              </a:lnSpc>
              <a:spcBef>
                <a:spcPts val="100"/>
              </a:spcBef>
            </a:pPr>
            <a:r>
              <a:rPr sz="2400" dirty="0">
                <a:latin typeface="UKIJ CJK"/>
                <a:cs typeface="UKIJ CJK"/>
              </a:rPr>
              <a:t>孙栩</a:t>
            </a:r>
            <a:endParaRPr sz="2400">
              <a:latin typeface="UKIJ CJK"/>
              <a:cs typeface="UKIJ CJK"/>
            </a:endParaRPr>
          </a:p>
          <a:p>
            <a:pPr algn="ctr">
              <a:lnSpc>
                <a:spcPct val="100000"/>
              </a:lnSpc>
              <a:spcBef>
                <a:spcPts val="1820"/>
              </a:spcBef>
            </a:pPr>
            <a:r>
              <a:rPr sz="2400" dirty="0">
                <a:latin typeface="UKIJ CJK"/>
                <a:cs typeface="UKIJ CJK"/>
              </a:rPr>
              <a:t>信息科学技术学院</a:t>
            </a:r>
            <a:endParaRPr sz="2400">
              <a:latin typeface="UKIJ CJK"/>
              <a:cs typeface="UKIJ CJK"/>
            </a:endParaRPr>
          </a:p>
          <a:p>
            <a:pPr marL="3810" algn="ctr">
              <a:lnSpc>
                <a:spcPct val="100000"/>
              </a:lnSpc>
              <a:spcBef>
                <a:spcPts val="1620"/>
              </a:spcBef>
            </a:pPr>
            <a:r>
              <a:rPr sz="2000" u="sng" spc="50" dirty="0">
                <a:solidFill>
                  <a:srgbClr val="996666"/>
                </a:solidFill>
                <a:uFill>
                  <a:solidFill>
                    <a:srgbClr val="996666"/>
                  </a:solidFill>
                </a:uFill>
                <a:latin typeface="UKIJ CJK"/>
                <a:cs typeface="UKIJ CJK"/>
                <a:hlinkClick r:id="rId2"/>
              </a:rPr>
              <a:t>xusun@pku.edu.cn</a:t>
            </a:r>
            <a:endParaRPr sz="2000">
              <a:latin typeface="UKIJ CJK"/>
              <a:cs typeface="UKIJ CJK"/>
            </a:endParaRPr>
          </a:p>
        </p:txBody>
      </p:sp>
      <p:sp>
        <p:nvSpPr>
          <p:cNvPr id="7" name="object 7"/>
          <p:cNvSpPr txBox="1"/>
          <p:nvPr/>
        </p:nvSpPr>
        <p:spPr>
          <a:xfrm>
            <a:off x="3631222" y="529958"/>
            <a:ext cx="3225800" cy="299720"/>
          </a:xfrm>
          <a:prstGeom prst="rect">
            <a:avLst/>
          </a:prstGeom>
        </p:spPr>
        <p:txBody>
          <a:bodyPr vert="horz" wrap="square" lIns="0" tIns="12700" rIns="0" bIns="0" rtlCol="0">
            <a:spAutoFit/>
          </a:bodyPr>
          <a:lstStyle/>
          <a:p>
            <a:pPr marL="12700">
              <a:lnSpc>
                <a:spcPct val="100000"/>
              </a:lnSpc>
              <a:spcBef>
                <a:spcPts val="100"/>
              </a:spcBef>
            </a:pPr>
            <a:r>
              <a:rPr sz="1800" spc="105" dirty="0">
                <a:latin typeface="Noto Sans Mono CJK JP Bold"/>
                <a:cs typeface="Noto Sans Mono CJK JP Bold"/>
              </a:rPr>
              <a:t>“自然语言处理导论”课程讲义</a:t>
            </a:r>
            <a:endParaRPr sz="1800">
              <a:latin typeface="Noto Sans Mono CJK JP Bold"/>
              <a:cs typeface="Noto Sans Mono CJK JP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775200" cy="1930400"/>
          </a:xfrm>
          <a:prstGeom prst="rect">
            <a:avLst/>
          </a:prstGeom>
        </p:spPr>
        <p:txBody>
          <a:bodyPr vert="horz" wrap="square" lIns="0" tIns="10160" rIns="0" bIns="0" rtlCol="0">
            <a:spAutoFit/>
          </a:bodyPr>
          <a:lstStyle/>
          <a:p>
            <a:pPr marL="355600" marR="5080" indent="-342900">
              <a:lnSpc>
                <a:spcPct val="100699"/>
              </a:lnSpc>
              <a:spcBef>
                <a:spcPts val="80"/>
              </a:spcBef>
              <a:buClr>
                <a:srgbClr val="7030A0"/>
              </a:buClr>
              <a:buSzPct val="79166"/>
              <a:buFont typeface="Wingdings"/>
              <a:buChar char=""/>
              <a:tabLst>
                <a:tab pos="354965" algn="l"/>
                <a:tab pos="355600" algn="l"/>
              </a:tabLst>
            </a:pPr>
            <a:r>
              <a:rPr sz="2400" b="0" dirty="0">
                <a:solidFill>
                  <a:srgbClr val="3333FF"/>
                </a:solidFill>
                <a:latin typeface="Noto Sans CJK JP Medium"/>
                <a:cs typeface="Noto Sans CJK JP Medium"/>
              </a:rPr>
              <a:t>自 然 语 言 处 理 </a:t>
            </a:r>
            <a:r>
              <a:rPr sz="2400" b="0" spc="35" dirty="0">
                <a:solidFill>
                  <a:srgbClr val="3333FF"/>
                </a:solidFill>
                <a:latin typeface="Noto Sans CJK JP Medium"/>
                <a:cs typeface="Noto Sans CJK JP Medium"/>
              </a:rPr>
              <a:t>（natural  </a:t>
            </a:r>
            <a:r>
              <a:rPr sz="2400" b="0" spc="85" dirty="0">
                <a:solidFill>
                  <a:srgbClr val="3333FF"/>
                </a:solidFill>
                <a:latin typeface="Noto Sans CJK JP Medium"/>
                <a:cs typeface="Noto Sans CJK JP Medium"/>
              </a:rPr>
              <a:t>language</a:t>
            </a:r>
            <a:r>
              <a:rPr sz="2400" b="0" spc="15" dirty="0">
                <a:solidFill>
                  <a:srgbClr val="3333FF"/>
                </a:solidFill>
                <a:latin typeface="Noto Sans CJK JP Medium"/>
                <a:cs typeface="Noto Sans CJK JP Medium"/>
              </a:rPr>
              <a:t> </a:t>
            </a:r>
            <a:r>
              <a:rPr sz="2400" b="0" spc="55" dirty="0">
                <a:solidFill>
                  <a:srgbClr val="3333FF"/>
                </a:solidFill>
                <a:latin typeface="Noto Sans CJK JP Medium"/>
                <a:cs typeface="Noto Sans CJK JP Medium"/>
              </a:rPr>
              <a:t>processing，NLP）</a:t>
            </a:r>
            <a:endParaRPr sz="2400">
              <a:latin typeface="Noto Sans CJK JP Medium"/>
              <a:cs typeface="Noto Sans CJK JP Medium"/>
            </a:endParaRPr>
          </a:p>
          <a:p>
            <a:pPr marL="762000" marR="44958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或称自然语言理解</a:t>
            </a:r>
            <a:r>
              <a:rPr sz="1400" spc="35" dirty="0">
                <a:latin typeface="UKIJ CJK"/>
                <a:cs typeface="UKIJ CJK"/>
              </a:rPr>
              <a:t>(natural</a:t>
            </a:r>
            <a:r>
              <a:rPr sz="1400" spc="-80" dirty="0">
                <a:latin typeface="UKIJ CJK"/>
                <a:cs typeface="UKIJ CJK"/>
              </a:rPr>
              <a:t> </a:t>
            </a:r>
            <a:r>
              <a:rPr sz="1400" spc="80" dirty="0">
                <a:latin typeface="UKIJ CJK"/>
                <a:cs typeface="UKIJ CJK"/>
              </a:rPr>
              <a:t>language  </a:t>
            </a:r>
            <a:r>
              <a:rPr sz="1400" spc="50" dirty="0">
                <a:latin typeface="UKIJ CJK"/>
                <a:cs typeface="UKIJ CJK"/>
              </a:rPr>
              <a:t>understanding)</a:t>
            </a:r>
            <a:endParaRPr sz="1400">
              <a:latin typeface="UKIJ CJK"/>
              <a:cs typeface="UKIJ CJK"/>
            </a:endParaRPr>
          </a:p>
          <a:p>
            <a:pPr marL="762000" lvl="1" indent="-292100">
              <a:lnSpc>
                <a:spcPct val="100000"/>
              </a:lnSpc>
              <a:spcBef>
                <a:spcPts val="1020"/>
              </a:spcBef>
              <a:buClr>
                <a:srgbClr val="00B0F0"/>
              </a:buClr>
              <a:buSzPct val="70000"/>
              <a:buFont typeface="Wingdings"/>
              <a:buChar char=""/>
              <a:tabLst>
                <a:tab pos="761365" algn="l"/>
                <a:tab pos="762000" algn="l"/>
              </a:tabLst>
            </a:pPr>
            <a:r>
              <a:rPr sz="2000" dirty="0">
                <a:solidFill>
                  <a:srgbClr val="3333FF"/>
                </a:solidFill>
                <a:latin typeface="UKIJ CJK"/>
                <a:cs typeface="UKIJ CJK"/>
              </a:rPr>
              <a:t>是人工智能研究的重要内容</a:t>
            </a:r>
            <a:endParaRPr sz="2000">
              <a:latin typeface="UKIJ CJK"/>
              <a:cs typeface="UKIJ CJK"/>
            </a:endParaRPr>
          </a:p>
        </p:txBody>
      </p:sp>
      <p:sp>
        <p:nvSpPr>
          <p:cNvPr id="3" name="object 3"/>
          <p:cNvSpPr txBox="1"/>
          <p:nvPr/>
        </p:nvSpPr>
        <p:spPr>
          <a:xfrm>
            <a:off x="258127" y="3427095"/>
            <a:ext cx="4940300" cy="1506220"/>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7030A0"/>
              </a:buClr>
              <a:buSzPct val="80000"/>
              <a:buFont typeface="Wingdings"/>
              <a:buChar char=""/>
              <a:tabLst>
                <a:tab pos="355600" algn="l"/>
              </a:tabLst>
            </a:pPr>
            <a:r>
              <a:rPr sz="2000" dirty="0">
                <a:latin typeface="UKIJ CJK"/>
                <a:cs typeface="UKIJ CJK"/>
              </a:rPr>
              <a:t>自然语言处理就是利用计算机为工具对人 类特有的书面形式和口头形式的自然语言 的信息进行各种类型处理和加工的技术。</a:t>
            </a:r>
          </a:p>
          <a:p>
            <a:pPr marL="443865" algn="ctr">
              <a:lnSpc>
                <a:spcPct val="100000"/>
              </a:lnSpc>
              <a:spcBef>
                <a:spcPts val="2300"/>
              </a:spcBef>
            </a:pPr>
            <a:r>
              <a:rPr sz="1800" spc="220" dirty="0">
                <a:latin typeface="UKIJ CJK"/>
                <a:cs typeface="UKIJ CJK"/>
              </a:rPr>
              <a:t>-</a:t>
            </a:r>
            <a:r>
              <a:rPr sz="1800" dirty="0">
                <a:latin typeface="UKIJ CJK"/>
                <a:cs typeface="UKIJ CJK"/>
              </a:rPr>
              <a:t>冯志伟《自然语言的计算机处理》</a:t>
            </a: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自然语言处理是什么？</a:t>
            </a:r>
            <a:endParaRPr sz="2500"/>
          </a:p>
        </p:txBody>
      </p:sp>
      <p:grpSp>
        <p:nvGrpSpPr>
          <p:cNvPr id="5" name="object 5"/>
          <p:cNvGrpSpPr/>
          <p:nvPr/>
        </p:nvGrpSpPr>
        <p:grpSpPr>
          <a:xfrm>
            <a:off x="6007100" y="2844800"/>
            <a:ext cx="2286000" cy="863600"/>
            <a:chOff x="6007100" y="2844800"/>
            <a:chExt cx="2286000" cy="863600"/>
          </a:xfrm>
        </p:grpSpPr>
        <p:sp>
          <p:nvSpPr>
            <p:cNvPr id="6" name="object 6"/>
            <p:cNvSpPr/>
            <p:nvPr/>
          </p:nvSpPr>
          <p:spPr>
            <a:xfrm>
              <a:off x="6115050" y="2952750"/>
              <a:ext cx="2070100" cy="647700"/>
            </a:xfrm>
            <a:custGeom>
              <a:avLst/>
              <a:gdLst/>
              <a:ahLst/>
              <a:cxnLst/>
              <a:rect l="l" t="t" r="r" b="b"/>
              <a:pathLst>
                <a:path w="2070100" h="647700">
                  <a:moveTo>
                    <a:pt x="2070100" y="0"/>
                  </a:moveTo>
                  <a:lnTo>
                    <a:pt x="0" y="0"/>
                  </a:lnTo>
                  <a:lnTo>
                    <a:pt x="0" y="647700"/>
                  </a:lnTo>
                  <a:lnTo>
                    <a:pt x="2070100" y="647700"/>
                  </a:lnTo>
                  <a:lnTo>
                    <a:pt x="2070100" y="0"/>
                  </a:lnTo>
                  <a:close/>
                </a:path>
              </a:pathLst>
            </a:custGeom>
            <a:solidFill>
              <a:srgbClr val="70B8FF"/>
            </a:solidFill>
          </p:spPr>
          <p:txBody>
            <a:bodyPr wrap="square" lIns="0" tIns="0" rIns="0" bIns="0" rtlCol="0"/>
            <a:lstStyle/>
            <a:p>
              <a:endParaRPr/>
            </a:p>
          </p:txBody>
        </p:sp>
        <p:sp>
          <p:nvSpPr>
            <p:cNvPr id="7" name="object 7"/>
            <p:cNvSpPr/>
            <p:nvPr/>
          </p:nvSpPr>
          <p:spPr>
            <a:xfrm>
              <a:off x="6007100" y="2844800"/>
              <a:ext cx="2286000" cy="107950"/>
            </a:xfrm>
            <a:custGeom>
              <a:avLst/>
              <a:gdLst/>
              <a:ahLst/>
              <a:cxnLst/>
              <a:rect l="l" t="t" r="r" b="b"/>
              <a:pathLst>
                <a:path w="2286000" h="107950">
                  <a:moveTo>
                    <a:pt x="2286000" y="0"/>
                  </a:moveTo>
                  <a:lnTo>
                    <a:pt x="0" y="0"/>
                  </a:lnTo>
                  <a:lnTo>
                    <a:pt x="107950" y="107950"/>
                  </a:lnTo>
                  <a:lnTo>
                    <a:pt x="2178050" y="107950"/>
                  </a:lnTo>
                  <a:lnTo>
                    <a:pt x="2286000" y="0"/>
                  </a:lnTo>
                  <a:close/>
                </a:path>
              </a:pathLst>
            </a:custGeom>
            <a:solidFill>
              <a:srgbClr val="8CC6FF"/>
            </a:solidFill>
          </p:spPr>
          <p:txBody>
            <a:bodyPr wrap="square" lIns="0" tIns="0" rIns="0" bIns="0" rtlCol="0"/>
            <a:lstStyle/>
            <a:p>
              <a:endParaRPr/>
            </a:p>
          </p:txBody>
        </p:sp>
        <p:sp>
          <p:nvSpPr>
            <p:cNvPr id="8" name="object 8"/>
            <p:cNvSpPr/>
            <p:nvPr/>
          </p:nvSpPr>
          <p:spPr>
            <a:xfrm>
              <a:off x="6007100" y="3600450"/>
              <a:ext cx="2286000" cy="107950"/>
            </a:xfrm>
            <a:custGeom>
              <a:avLst/>
              <a:gdLst/>
              <a:ahLst/>
              <a:cxnLst/>
              <a:rect l="l" t="t" r="r" b="b"/>
              <a:pathLst>
                <a:path w="2286000" h="107950">
                  <a:moveTo>
                    <a:pt x="2178050" y="0"/>
                  </a:moveTo>
                  <a:lnTo>
                    <a:pt x="107950" y="0"/>
                  </a:lnTo>
                  <a:lnTo>
                    <a:pt x="0" y="107950"/>
                  </a:lnTo>
                  <a:lnTo>
                    <a:pt x="2286000" y="107950"/>
                  </a:lnTo>
                  <a:lnTo>
                    <a:pt x="2178050" y="0"/>
                  </a:lnTo>
                  <a:close/>
                </a:path>
              </a:pathLst>
            </a:custGeom>
            <a:solidFill>
              <a:srgbClr val="5A94CD"/>
            </a:solidFill>
          </p:spPr>
          <p:txBody>
            <a:bodyPr wrap="square" lIns="0" tIns="0" rIns="0" bIns="0" rtlCol="0"/>
            <a:lstStyle/>
            <a:p>
              <a:endParaRPr/>
            </a:p>
          </p:txBody>
        </p:sp>
        <p:sp>
          <p:nvSpPr>
            <p:cNvPr id="9" name="object 9"/>
            <p:cNvSpPr/>
            <p:nvPr/>
          </p:nvSpPr>
          <p:spPr>
            <a:xfrm>
              <a:off x="6007100" y="2844800"/>
              <a:ext cx="107950" cy="863600"/>
            </a:xfrm>
            <a:custGeom>
              <a:avLst/>
              <a:gdLst/>
              <a:ahLst/>
              <a:cxnLst/>
              <a:rect l="l" t="t" r="r" b="b"/>
              <a:pathLst>
                <a:path w="107950" h="863600">
                  <a:moveTo>
                    <a:pt x="0" y="0"/>
                  </a:moveTo>
                  <a:lnTo>
                    <a:pt x="0" y="863600"/>
                  </a:lnTo>
                  <a:lnTo>
                    <a:pt x="107950" y="755650"/>
                  </a:lnTo>
                  <a:lnTo>
                    <a:pt x="107950" y="107950"/>
                  </a:lnTo>
                  <a:lnTo>
                    <a:pt x="0" y="0"/>
                  </a:lnTo>
                  <a:close/>
                </a:path>
              </a:pathLst>
            </a:custGeom>
            <a:solidFill>
              <a:srgbClr val="A9D4FF"/>
            </a:solidFill>
          </p:spPr>
          <p:txBody>
            <a:bodyPr wrap="square" lIns="0" tIns="0" rIns="0" bIns="0" rtlCol="0"/>
            <a:lstStyle/>
            <a:p>
              <a:endParaRPr/>
            </a:p>
          </p:txBody>
        </p:sp>
        <p:sp>
          <p:nvSpPr>
            <p:cNvPr id="10" name="object 10"/>
            <p:cNvSpPr/>
            <p:nvPr/>
          </p:nvSpPr>
          <p:spPr>
            <a:xfrm>
              <a:off x="8185150" y="2844800"/>
              <a:ext cx="107950" cy="863600"/>
            </a:xfrm>
            <a:custGeom>
              <a:avLst/>
              <a:gdLst/>
              <a:ahLst/>
              <a:cxnLst/>
              <a:rect l="l" t="t" r="r" b="b"/>
              <a:pathLst>
                <a:path w="107950" h="863600">
                  <a:moveTo>
                    <a:pt x="107950" y="0"/>
                  </a:moveTo>
                  <a:lnTo>
                    <a:pt x="0" y="107950"/>
                  </a:lnTo>
                  <a:lnTo>
                    <a:pt x="0" y="755650"/>
                  </a:lnTo>
                  <a:lnTo>
                    <a:pt x="107950" y="863600"/>
                  </a:lnTo>
                  <a:lnTo>
                    <a:pt x="107950" y="0"/>
                  </a:lnTo>
                  <a:close/>
                </a:path>
              </a:pathLst>
            </a:custGeom>
            <a:solidFill>
              <a:srgbClr val="436E99"/>
            </a:solidFill>
          </p:spPr>
          <p:txBody>
            <a:bodyPr wrap="square" lIns="0" tIns="0" rIns="0" bIns="0" rtlCol="0"/>
            <a:lstStyle/>
            <a:p>
              <a:endParaRPr/>
            </a:p>
          </p:txBody>
        </p:sp>
      </p:grpSp>
      <p:sp>
        <p:nvSpPr>
          <p:cNvPr id="11" name="object 11"/>
          <p:cNvSpPr txBox="1"/>
          <p:nvPr/>
        </p:nvSpPr>
        <p:spPr>
          <a:xfrm>
            <a:off x="6191148" y="3071698"/>
            <a:ext cx="2184400" cy="391160"/>
          </a:xfrm>
          <a:prstGeom prst="rect">
            <a:avLst/>
          </a:prstGeom>
        </p:spPr>
        <p:txBody>
          <a:bodyPr vert="horz" wrap="square" lIns="0" tIns="12700" rIns="0" bIns="0" rtlCol="0">
            <a:spAutoFit/>
          </a:bodyPr>
          <a:lstStyle/>
          <a:p>
            <a:pPr marL="12700">
              <a:lnSpc>
                <a:spcPct val="100000"/>
              </a:lnSpc>
              <a:spcBef>
                <a:spcPts val="100"/>
              </a:spcBef>
            </a:pPr>
            <a:r>
              <a:rPr sz="2400" b="0" dirty="0">
                <a:latin typeface="Noto Sans CJK JP Medium"/>
                <a:cs typeface="Noto Sans CJK JP Medium"/>
              </a:rPr>
              <a:t>人工智能（</a:t>
            </a:r>
            <a:r>
              <a:rPr sz="2400" b="0" spc="245" dirty="0">
                <a:latin typeface="Noto Sans CJK JP Medium"/>
                <a:cs typeface="Noto Sans CJK JP Medium"/>
              </a:rPr>
              <a:t>A</a:t>
            </a:r>
            <a:r>
              <a:rPr sz="2400" b="0" spc="110" dirty="0">
                <a:latin typeface="Noto Sans CJK JP Medium"/>
                <a:cs typeface="Noto Sans CJK JP Medium"/>
              </a:rPr>
              <a:t>I</a:t>
            </a:r>
            <a:r>
              <a:rPr sz="2400" b="0" dirty="0">
                <a:latin typeface="Noto Sans CJK JP Medium"/>
                <a:cs typeface="Noto Sans CJK JP Medium"/>
              </a:rPr>
              <a:t>）</a:t>
            </a:r>
            <a:endParaRPr sz="2400" dirty="0">
              <a:latin typeface="Noto Sans CJK JP Medium"/>
              <a:cs typeface="Noto Sans CJK JP Medium"/>
            </a:endParaRPr>
          </a:p>
        </p:txBody>
      </p:sp>
      <p:grpSp>
        <p:nvGrpSpPr>
          <p:cNvPr id="12" name="object 12"/>
          <p:cNvGrpSpPr/>
          <p:nvPr/>
        </p:nvGrpSpPr>
        <p:grpSpPr>
          <a:xfrm>
            <a:off x="5143500" y="4648200"/>
            <a:ext cx="1638300" cy="584200"/>
            <a:chOff x="5143500" y="4648200"/>
            <a:chExt cx="1638300" cy="584200"/>
          </a:xfrm>
        </p:grpSpPr>
        <p:sp>
          <p:nvSpPr>
            <p:cNvPr id="13" name="object 13"/>
            <p:cNvSpPr/>
            <p:nvPr/>
          </p:nvSpPr>
          <p:spPr>
            <a:xfrm>
              <a:off x="5216525" y="4721225"/>
              <a:ext cx="1492250" cy="438150"/>
            </a:xfrm>
            <a:custGeom>
              <a:avLst/>
              <a:gdLst/>
              <a:ahLst/>
              <a:cxnLst/>
              <a:rect l="l" t="t" r="r" b="b"/>
              <a:pathLst>
                <a:path w="1492250" h="438150">
                  <a:moveTo>
                    <a:pt x="1492250" y="0"/>
                  </a:moveTo>
                  <a:lnTo>
                    <a:pt x="0" y="0"/>
                  </a:lnTo>
                  <a:lnTo>
                    <a:pt x="0" y="438150"/>
                  </a:lnTo>
                  <a:lnTo>
                    <a:pt x="1492250" y="438150"/>
                  </a:lnTo>
                  <a:lnTo>
                    <a:pt x="1492250" y="0"/>
                  </a:lnTo>
                  <a:close/>
                </a:path>
              </a:pathLst>
            </a:custGeom>
            <a:solidFill>
              <a:srgbClr val="70B8FF"/>
            </a:solidFill>
          </p:spPr>
          <p:txBody>
            <a:bodyPr wrap="square" lIns="0" tIns="0" rIns="0" bIns="0" rtlCol="0"/>
            <a:lstStyle/>
            <a:p>
              <a:endParaRPr/>
            </a:p>
          </p:txBody>
        </p:sp>
        <p:sp>
          <p:nvSpPr>
            <p:cNvPr id="14" name="object 14"/>
            <p:cNvSpPr/>
            <p:nvPr/>
          </p:nvSpPr>
          <p:spPr>
            <a:xfrm>
              <a:off x="5143500" y="4648200"/>
              <a:ext cx="1638300" cy="73025"/>
            </a:xfrm>
            <a:custGeom>
              <a:avLst/>
              <a:gdLst/>
              <a:ahLst/>
              <a:cxnLst/>
              <a:rect l="l" t="t" r="r" b="b"/>
              <a:pathLst>
                <a:path w="1638300" h="73025">
                  <a:moveTo>
                    <a:pt x="1638300" y="0"/>
                  </a:moveTo>
                  <a:lnTo>
                    <a:pt x="0" y="0"/>
                  </a:lnTo>
                  <a:lnTo>
                    <a:pt x="73025" y="73025"/>
                  </a:lnTo>
                  <a:lnTo>
                    <a:pt x="1565275" y="73025"/>
                  </a:lnTo>
                  <a:lnTo>
                    <a:pt x="1638300" y="0"/>
                  </a:lnTo>
                  <a:close/>
                </a:path>
              </a:pathLst>
            </a:custGeom>
            <a:solidFill>
              <a:srgbClr val="8CC6FF"/>
            </a:solidFill>
          </p:spPr>
          <p:txBody>
            <a:bodyPr wrap="square" lIns="0" tIns="0" rIns="0" bIns="0" rtlCol="0"/>
            <a:lstStyle/>
            <a:p>
              <a:endParaRPr/>
            </a:p>
          </p:txBody>
        </p:sp>
        <p:sp>
          <p:nvSpPr>
            <p:cNvPr id="15" name="object 15"/>
            <p:cNvSpPr/>
            <p:nvPr/>
          </p:nvSpPr>
          <p:spPr>
            <a:xfrm>
              <a:off x="5143500" y="5159375"/>
              <a:ext cx="1638300" cy="73025"/>
            </a:xfrm>
            <a:custGeom>
              <a:avLst/>
              <a:gdLst/>
              <a:ahLst/>
              <a:cxnLst/>
              <a:rect l="l" t="t" r="r" b="b"/>
              <a:pathLst>
                <a:path w="1638300" h="73025">
                  <a:moveTo>
                    <a:pt x="1565275" y="0"/>
                  </a:moveTo>
                  <a:lnTo>
                    <a:pt x="73025" y="0"/>
                  </a:lnTo>
                  <a:lnTo>
                    <a:pt x="0" y="73025"/>
                  </a:lnTo>
                  <a:lnTo>
                    <a:pt x="1638300" y="73025"/>
                  </a:lnTo>
                  <a:lnTo>
                    <a:pt x="1565275" y="0"/>
                  </a:lnTo>
                  <a:close/>
                </a:path>
              </a:pathLst>
            </a:custGeom>
            <a:solidFill>
              <a:srgbClr val="5A94CD"/>
            </a:solidFill>
          </p:spPr>
          <p:txBody>
            <a:bodyPr wrap="square" lIns="0" tIns="0" rIns="0" bIns="0" rtlCol="0"/>
            <a:lstStyle/>
            <a:p>
              <a:endParaRPr/>
            </a:p>
          </p:txBody>
        </p:sp>
        <p:sp>
          <p:nvSpPr>
            <p:cNvPr id="16" name="object 16"/>
            <p:cNvSpPr/>
            <p:nvPr/>
          </p:nvSpPr>
          <p:spPr>
            <a:xfrm>
              <a:off x="5143500" y="4648200"/>
              <a:ext cx="73025" cy="584200"/>
            </a:xfrm>
            <a:custGeom>
              <a:avLst/>
              <a:gdLst/>
              <a:ahLst/>
              <a:cxnLst/>
              <a:rect l="l" t="t" r="r" b="b"/>
              <a:pathLst>
                <a:path w="73025" h="584200">
                  <a:moveTo>
                    <a:pt x="0" y="0"/>
                  </a:moveTo>
                  <a:lnTo>
                    <a:pt x="0" y="584200"/>
                  </a:lnTo>
                  <a:lnTo>
                    <a:pt x="73025" y="511175"/>
                  </a:lnTo>
                  <a:lnTo>
                    <a:pt x="73025" y="73025"/>
                  </a:lnTo>
                  <a:lnTo>
                    <a:pt x="0" y="0"/>
                  </a:lnTo>
                  <a:close/>
                </a:path>
              </a:pathLst>
            </a:custGeom>
            <a:solidFill>
              <a:srgbClr val="A9D4FF"/>
            </a:solidFill>
          </p:spPr>
          <p:txBody>
            <a:bodyPr wrap="square" lIns="0" tIns="0" rIns="0" bIns="0" rtlCol="0"/>
            <a:lstStyle/>
            <a:p>
              <a:endParaRPr/>
            </a:p>
          </p:txBody>
        </p:sp>
        <p:sp>
          <p:nvSpPr>
            <p:cNvPr id="17" name="object 17"/>
            <p:cNvSpPr/>
            <p:nvPr/>
          </p:nvSpPr>
          <p:spPr>
            <a:xfrm>
              <a:off x="6708775" y="4648200"/>
              <a:ext cx="73025" cy="584200"/>
            </a:xfrm>
            <a:custGeom>
              <a:avLst/>
              <a:gdLst/>
              <a:ahLst/>
              <a:cxnLst/>
              <a:rect l="l" t="t" r="r" b="b"/>
              <a:pathLst>
                <a:path w="73025" h="584200">
                  <a:moveTo>
                    <a:pt x="73025" y="0"/>
                  </a:moveTo>
                  <a:lnTo>
                    <a:pt x="0" y="73025"/>
                  </a:lnTo>
                  <a:lnTo>
                    <a:pt x="0" y="511175"/>
                  </a:lnTo>
                  <a:lnTo>
                    <a:pt x="73025" y="584200"/>
                  </a:lnTo>
                  <a:lnTo>
                    <a:pt x="73025" y="0"/>
                  </a:lnTo>
                  <a:close/>
                </a:path>
              </a:pathLst>
            </a:custGeom>
            <a:solidFill>
              <a:srgbClr val="436E99"/>
            </a:solidFill>
          </p:spPr>
          <p:txBody>
            <a:bodyPr wrap="square" lIns="0" tIns="0" rIns="0" bIns="0" rtlCol="0"/>
            <a:lstStyle/>
            <a:p>
              <a:endParaRPr/>
            </a:p>
          </p:txBody>
        </p:sp>
      </p:grpSp>
      <p:sp>
        <p:nvSpPr>
          <p:cNvPr id="18" name="object 18"/>
          <p:cNvSpPr txBox="1"/>
          <p:nvPr/>
        </p:nvSpPr>
        <p:spPr>
          <a:xfrm>
            <a:off x="5296636" y="4640630"/>
            <a:ext cx="1168400" cy="299720"/>
          </a:xfrm>
          <a:prstGeom prst="rect">
            <a:avLst/>
          </a:prstGeom>
        </p:spPr>
        <p:txBody>
          <a:bodyPr vert="horz" wrap="square" lIns="0" tIns="12700" rIns="0" bIns="0" rtlCol="0">
            <a:spAutoFit/>
          </a:bodyPr>
          <a:lstStyle/>
          <a:p>
            <a:pPr marL="12700">
              <a:lnSpc>
                <a:spcPct val="100000"/>
              </a:lnSpc>
              <a:spcBef>
                <a:spcPts val="100"/>
              </a:spcBef>
            </a:pPr>
            <a:r>
              <a:rPr sz="1800" b="0" dirty="0">
                <a:latin typeface="Noto Sans CJK JP Medium"/>
                <a:cs typeface="Noto Sans CJK JP Medium"/>
              </a:rPr>
              <a:t>机器学习、</a:t>
            </a:r>
            <a:endParaRPr sz="1800">
              <a:latin typeface="Noto Sans CJK JP Medium"/>
              <a:cs typeface="Noto Sans CJK JP Medium"/>
            </a:endParaRPr>
          </a:p>
        </p:txBody>
      </p:sp>
      <p:sp>
        <p:nvSpPr>
          <p:cNvPr id="19" name="object 19"/>
          <p:cNvSpPr txBox="1"/>
          <p:nvPr/>
        </p:nvSpPr>
        <p:spPr>
          <a:xfrm>
            <a:off x="5296636" y="4920030"/>
            <a:ext cx="939800" cy="299720"/>
          </a:xfrm>
          <a:prstGeom prst="rect">
            <a:avLst/>
          </a:prstGeom>
        </p:spPr>
        <p:txBody>
          <a:bodyPr vert="horz" wrap="square" lIns="0" tIns="12700" rIns="0" bIns="0" rtlCol="0">
            <a:spAutoFit/>
          </a:bodyPr>
          <a:lstStyle/>
          <a:p>
            <a:pPr marL="12700">
              <a:lnSpc>
                <a:spcPct val="100000"/>
              </a:lnSpc>
              <a:spcBef>
                <a:spcPts val="100"/>
              </a:spcBef>
            </a:pPr>
            <a:r>
              <a:rPr sz="1800" b="0" dirty="0">
                <a:latin typeface="Noto Sans CJK JP Medium"/>
                <a:cs typeface="Noto Sans CJK JP Medium"/>
              </a:rPr>
              <a:t>模式识别</a:t>
            </a:r>
            <a:endParaRPr sz="1800">
              <a:latin typeface="Noto Sans CJK JP Medium"/>
              <a:cs typeface="Noto Sans CJK JP Medium"/>
            </a:endParaRPr>
          </a:p>
        </p:txBody>
      </p:sp>
      <p:grpSp>
        <p:nvGrpSpPr>
          <p:cNvPr id="20" name="object 20"/>
          <p:cNvGrpSpPr/>
          <p:nvPr/>
        </p:nvGrpSpPr>
        <p:grpSpPr>
          <a:xfrm>
            <a:off x="7264400" y="4648200"/>
            <a:ext cx="1841500" cy="381000"/>
            <a:chOff x="7264400" y="4648200"/>
            <a:chExt cx="1841500" cy="381000"/>
          </a:xfrm>
        </p:grpSpPr>
        <p:sp>
          <p:nvSpPr>
            <p:cNvPr id="21" name="object 21"/>
            <p:cNvSpPr/>
            <p:nvPr/>
          </p:nvSpPr>
          <p:spPr>
            <a:xfrm>
              <a:off x="7312025" y="4695823"/>
              <a:ext cx="1746250" cy="285750"/>
            </a:xfrm>
            <a:custGeom>
              <a:avLst/>
              <a:gdLst/>
              <a:ahLst/>
              <a:cxnLst/>
              <a:rect l="l" t="t" r="r" b="b"/>
              <a:pathLst>
                <a:path w="1746250" h="285750">
                  <a:moveTo>
                    <a:pt x="1746250" y="0"/>
                  </a:moveTo>
                  <a:lnTo>
                    <a:pt x="0" y="0"/>
                  </a:lnTo>
                  <a:lnTo>
                    <a:pt x="0" y="285751"/>
                  </a:lnTo>
                  <a:lnTo>
                    <a:pt x="1746250" y="285751"/>
                  </a:lnTo>
                  <a:lnTo>
                    <a:pt x="1746250" y="0"/>
                  </a:lnTo>
                  <a:close/>
                </a:path>
              </a:pathLst>
            </a:custGeom>
            <a:solidFill>
              <a:srgbClr val="70B8FF"/>
            </a:solidFill>
          </p:spPr>
          <p:txBody>
            <a:bodyPr wrap="square" lIns="0" tIns="0" rIns="0" bIns="0" rtlCol="0"/>
            <a:lstStyle/>
            <a:p>
              <a:endParaRPr/>
            </a:p>
          </p:txBody>
        </p:sp>
        <p:sp>
          <p:nvSpPr>
            <p:cNvPr id="22" name="object 22"/>
            <p:cNvSpPr/>
            <p:nvPr/>
          </p:nvSpPr>
          <p:spPr>
            <a:xfrm>
              <a:off x="7264400" y="4648200"/>
              <a:ext cx="1841500" cy="47625"/>
            </a:xfrm>
            <a:custGeom>
              <a:avLst/>
              <a:gdLst/>
              <a:ahLst/>
              <a:cxnLst/>
              <a:rect l="l" t="t" r="r" b="b"/>
              <a:pathLst>
                <a:path w="1841500" h="47625">
                  <a:moveTo>
                    <a:pt x="1841500" y="0"/>
                  </a:moveTo>
                  <a:lnTo>
                    <a:pt x="0" y="0"/>
                  </a:lnTo>
                  <a:lnTo>
                    <a:pt x="47625" y="47625"/>
                  </a:lnTo>
                  <a:lnTo>
                    <a:pt x="1793875" y="47625"/>
                  </a:lnTo>
                  <a:lnTo>
                    <a:pt x="1841500" y="0"/>
                  </a:lnTo>
                  <a:close/>
                </a:path>
              </a:pathLst>
            </a:custGeom>
            <a:solidFill>
              <a:srgbClr val="8CC6FF"/>
            </a:solidFill>
          </p:spPr>
          <p:txBody>
            <a:bodyPr wrap="square" lIns="0" tIns="0" rIns="0" bIns="0" rtlCol="0"/>
            <a:lstStyle/>
            <a:p>
              <a:endParaRPr/>
            </a:p>
          </p:txBody>
        </p:sp>
        <p:sp>
          <p:nvSpPr>
            <p:cNvPr id="23" name="object 23"/>
            <p:cNvSpPr/>
            <p:nvPr/>
          </p:nvSpPr>
          <p:spPr>
            <a:xfrm>
              <a:off x="7264400" y="4981575"/>
              <a:ext cx="1841500" cy="47625"/>
            </a:xfrm>
            <a:custGeom>
              <a:avLst/>
              <a:gdLst/>
              <a:ahLst/>
              <a:cxnLst/>
              <a:rect l="l" t="t" r="r" b="b"/>
              <a:pathLst>
                <a:path w="1841500" h="47625">
                  <a:moveTo>
                    <a:pt x="1793875" y="0"/>
                  </a:moveTo>
                  <a:lnTo>
                    <a:pt x="47625" y="0"/>
                  </a:lnTo>
                  <a:lnTo>
                    <a:pt x="0" y="47625"/>
                  </a:lnTo>
                  <a:lnTo>
                    <a:pt x="1841500" y="47625"/>
                  </a:lnTo>
                  <a:lnTo>
                    <a:pt x="1793875" y="0"/>
                  </a:lnTo>
                  <a:close/>
                </a:path>
              </a:pathLst>
            </a:custGeom>
            <a:solidFill>
              <a:srgbClr val="5A94CD"/>
            </a:solidFill>
          </p:spPr>
          <p:txBody>
            <a:bodyPr wrap="square" lIns="0" tIns="0" rIns="0" bIns="0" rtlCol="0"/>
            <a:lstStyle/>
            <a:p>
              <a:endParaRPr/>
            </a:p>
          </p:txBody>
        </p:sp>
        <p:sp>
          <p:nvSpPr>
            <p:cNvPr id="24" name="object 24"/>
            <p:cNvSpPr/>
            <p:nvPr/>
          </p:nvSpPr>
          <p:spPr>
            <a:xfrm>
              <a:off x="7264400" y="4648200"/>
              <a:ext cx="47625" cy="381000"/>
            </a:xfrm>
            <a:custGeom>
              <a:avLst/>
              <a:gdLst/>
              <a:ahLst/>
              <a:cxnLst/>
              <a:rect l="l" t="t" r="r" b="b"/>
              <a:pathLst>
                <a:path w="47625" h="381000">
                  <a:moveTo>
                    <a:pt x="0" y="0"/>
                  </a:moveTo>
                  <a:lnTo>
                    <a:pt x="0" y="381000"/>
                  </a:lnTo>
                  <a:lnTo>
                    <a:pt x="47625" y="333375"/>
                  </a:lnTo>
                  <a:lnTo>
                    <a:pt x="47625" y="47625"/>
                  </a:lnTo>
                  <a:lnTo>
                    <a:pt x="0" y="0"/>
                  </a:lnTo>
                  <a:close/>
                </a:path>
              </a:pathLst>
            </a:custGeom>
            <a:solidFill>
              <a:srgbClr val="A9D4FF"/>
            </a:solidFill>
          </p:spPr>
          <p:txBody>
            <a:bodyPr wrap="square" lIns="0" tIns="0" rIns="0" bIns="0" rtlCol="0"/>
            <a:lstStyle/>
            <a:p>
              <a:endParaRPr/>
            </a:p>
          </p:txBody>
        </p:sp>
        <p:sp>
          <p:nvSpPr>
            <p:cNvPr id="25" name="object 25"/>
            <p:cNvSpPr/>
            <p:nvPr/>
          </p:nvSpPr>
          <p:spPr>
            <a:xfrm>
              <a:off x="9058275" y="4648200"/>
              <a:ext cx="47625" cy="381000"/>
            </a:xfrm>
            <a:custGeom>
              <a:avLst/>
              <a:gdLst/>
              <a:ahLst/>
              <a:cxnLst/>
              <a:rect l="l" t="t" r="r" b="b"/>
              <a:pathLst>
                <a:path w="47625" h="381000">
                  <a:moveTo>
                    <a:pt x="47625" y="0"/>
                  </a:moveTo>
                  <a:lnTo>
                    <a:pt x="0" y="47625"/>
                  </a:lnTo>
                  <a:lnTo>
                    <a:pt x="0" y="333375"/>
                  </a:lnTo>
                  <a:lnTo>
                    <a:pt x="47625" y="381000"/>
                  </a:lnTo>
                  <a:lnTo>
                    <a:pt x="47625" y="0"/>
                  </a:lnTo>
                  <a:close/>
                </a:path>
              </a:pathLst>
            </a:custGeom>
            <a:solidFill>
              <a:srgbClr val="436E99"/>
            </a:solidFill>
          </p:spPr>
          <p:txBody>
            <a:bodyPr wrap="square" lIns="0" tIns="0" rIns="0" bIns="0" rtlCol="0"/>
            <a:lstStyle/>
            <a:p>
              <a:endParaRPr/>
            </a:p>
          </p:txBody>
        </p:sp>
      </p:grpSp>
      <p:sp>
        <p:nvSpPr>
          <p:cNvPr id="26" name="object 26"/>
          <p:cNvSpPr txBox="1"/>
          <p:nvPr/>
        </p:nvSpPr>
        <p:spPr>
          <a:xfrm>
            <a:off x="7387411" y="4541685"/>
            <a:ext cx="1397000" cy="299720"/>
          </a:xfrm>
          <a:prstGeom prst="rect">
            <a:avLst/>
          </a:prstGeom>
        </p:spPr>
        <p:txBody>
          <a:bodyPr vert="horz" wrap="square" lIns="0" tIns="12700" rIns="0" bIns="0" rtlCol="0">
            <a:spAutoFit/>
          </a:bodyPr>
          <a:lstStyle/>
          <a:p>
            <a:pPr marL="12700">
              <a:lnSpc>
                <a:spcPct val="100000"/>
              </a:lnSpc>
              <a:spcBef>
                <a:spcPts val="100"/>
              </a:spcBef>
            </a:pPr>
            <a:r>
              <a:rPr sz="1800" b="0" dirty="0">
                <a:latin typeface="Noto Sans CJK JP Medium"/>
                <a:cs typeface="Noto Sans CJK JP Medium"/>
              </a:rPr>
              <a:t>机器视觉，等</a:t>
            </a:r>
            <a:endParaRPr sz="1800" dirty="0">
              <a:latin typeface="Noto Sans CJK JP Medium"/>
              <a:cs typeface="Noto Sans CJK JP Medium"/>
            </a:endParaRPr>
          </a:p>
        </p:txBody>
      </p:sp>
      <p:sp>
        <p:nvSpPr>
          <p:cNvPr id="27" name="object 27"/>
          <p:cNvSpPr txBox="1"/>
          <p:nvPr/>
        </p:nvSpPr>
        <p:spPr>
          <a:xfrm>
            <a:off x="7387411" y="4821085"/>
            <a:ext cx="254000" cy="299720"/>
          </a:xfrm>
          <a:prstGeom prst="rect">
            <a:avLst/>
          </a:prstGeom>
        </p:spPr>
        <p:txBody>
          <a:bodyPr vert="horz" wrap="square" lIns="0" tIns="12700" rIns="0" bIns="0" rtlCol="0">
            <a:spAutoFit/>
          </a:bodyPr>
          <a:lstStyle/>
          <a:p>
            <a:pPr marL="12700">
              <a:lnSpc>
                <a:spcPct val="100000"/>
              </a:lnSpc>
              <a:spcBef>
                <a:spcPts val="100"/>
              </a:spcBef>
            </a:pPr>
            <a:r>
              <a:rPr sz="1800" b="0" dirty="0">
                <a:latin typeface="Noto Sans CJK JP Medium"/>
                <a:cs typeface="Noto Sans CJK JP Medium"/>
              </a:rPr>
              <a:t>等</a:t>
            </a:r>
            <a:endParaRPr sz="1800">
              <a:latin typeface="Noto Sans CJK JP Medium"/>
              <a:cs typeface="Noto Sans CJK JP Medium"/>
            </a:endParaRPr>
          </a:p>
        </p:txBody>
      </p:sp>
      <p:sp>
        <p:nvSpPr>
          <p:cNvPr id="28" name="object 28"/>
          <p:cNvSpPr/>
          <p:nvPr/>
        </p:nvSpPr>
        <p:spPr>
          <a:xfrm>
            <a:off x="5786628" y="3703319"/>
            <a:ext cx="2528570" cy="873125"/>
          </a:xfrm>
          <a:custGeom>
            <a:avLst/>
            <a:gdLst/>
            <a:ahLst/>
            <a:cxnLst/>
            <a:rect l="l" t="t" r="r" b="b"/>
            <a:pathLst>
              <a:path w="2528570" h="873125">
                <a:moveTo>
                  <a:pt x="770305" y="169138"/>
                </a:moveTo>
                <a:lnTo>
                  <a:pt x="634301" y="177241"/>
                </a:lnTo>
                <a:lnTo>
                  <a:pt x="626452" y="41224"/>
                </a:lnTo>
                <a:lnTo>
                  <a:pt x="71920" y="664832"/>
                </a:lnTo>
                <a:lnTo>
                  <a:pt x="0" y="600875"/>
                </a:lnTo>
                <a:lnTo>
                  <a:pt x="15684" y="872921"/>
                </a:lnTo>
                <a:lnTo>
                  <a:pt x="287693" y="856703"/>
                </a:lnTo>
                <a:lnTo>
                  <a:pt x="215773" y="792746"/>
                </a:lnTo>
                <a:lnTo>
                  <a:pt x="770305" y="169138"/>
                </a:lnTo>
                <a:close/>
              </a:path>
              <a:path w="2528570" h="873125">
                <a:moveTo>
                  <a:pt x="2528544" y="575005"/>
                </a:moveTo>
                <a:lnTo>
                  <a:pt x="2454808" y="637413"/>
                </a:lnTo>
                <a:lnTo>
                  <a:pt x="1915274" y="0"/>
                </a:lnTo>
                <a:lnTo>
                  <a:pt x="1903653" y="135801"/>
                </a:lnTo>
                <a:lnTo>
                  <a:pt x="1767801" y="124828"/>
                </a:lnTo>
                <a:lnTo>
                  <a:pt x="2307336" y="762241"/>
                </a:lnTo>
                <a:lnTo>
                  <a:pt x="2233599" y="824649"/>
                </a:lnTo>
                <a:lnTo>
                  <a:pt x="2505291" y="846594"/>
                </a:lnTo>
                <a:lnTo>
                  <a:pt x="2528544" y="575005"/>
                </a:lnTo>
                <a:close/>
              </a:path>
            </a:pathLst>
          </a:custGeom>
          <a:solidFill>
            <a:srgbClr val="6666CC"/>
          </a:solidFill>
        </p:spPr>
        <p:txBody>
          <a:bodyPr wrap="square" lIns="0" tIns="0" rIns="0" bIns="0" rtlCol="0"/>
          <a:lstStyle/>
          <a:p>
            <a:endParaRPr/>
          </a:p>
        </p:txBody>
      </p:sp>
      <p:grpSp>
        <p:nvGrpSpPr>
          <p:cNvPr id="29" name="object 29"/>
          <p:cNvGrpSpPr/>
          <p:nvPr/>
        </p:nvGrpSpPr>
        <p:grpSpPr>
          <a:xfrm>
            <a:off x="5892800" y="1270000"/>
            <a:ext cx="2463800" cy="660400"/>
            <a:chOff x="5892800" y="1270000"/>
            <a:chExt cx="2463800" cy="660400"/>
          </a:xfrm>
        </p:grpSpPr>
        <p:sp>
          <p:nvSpPr>
            <p:cNvPr id="30" name="object 30"/>
            <p:cNvSpPr/>
            <p:nvPr/>
          </p:nvSpPr>
          <p:spPr>
            <a:xfrm>
              <a:off x="5975350" y="1352550"/>
              <a:ext cx="2298700" cy="495300"/>
            </a:xfrm>
            <a:custGeom>
              <a:avLst/>
              <a:gdLst/>
              <a:ahLst/>
              <a:cxnLst/>
              <a:rect l="l" t="t" r="r" b="b"/>
              <a:pathLst>
                <a:path w="2298700" h="495300">
                  <a:moveTo>
                    <a:pt x="2298700" y="0"/>
                  </a:moveTo>
                  <a:lnTo>
                    <a:pt x="0" y="0"/>
                  </a:lnTo>
                  <a:lnTo>
                    <a:pt x="0" y="495300"/>
                  </a:lnTo>
                  <a:lnTo>
                    <a:pt x="2298700" y="495300"/>
                  </a:lnTo>
                  <a:lnTo>
                    <a:pt x="2298700" y="0"/>
                  </a:lnTo>
                  <a:close/>
                </a:path>
              </a:pathLst>
            </a:custGeom>
            <a:solidFill>
              <a:srgbClr val="70B8FF"/>
            </a:solidFill>
          </p:spPr>
          <p:txBody>
            <a:bodyPr wrap="square" lIns="0" tIns="0" rIns="0" bIns="0" rtlCol="0"/>
            <a:lstStyle/>
            <a:p>
              <a:endParaRPr/>
            </a:p>
          </p:txBody>
        </p:sp>
        <p:sp>
          <p:nvSpPr>
            <p:cNvPr id="31" name="object 31"/>
            <p:cNvSpPr/>
            <p:nvPr/>
          </p:nvSpPr>
          <p:spPr>
            <a:xfrm>
              <a:off x="5892800" y="1270000"/>
              <a:ext cx="2463800" cy="82550"/>
            </a:xfrm>
            <a:custGeom>
              <a:avLst/>
              <a:gdLst/>
              <a:ahLst/>
              <a:cxnLst/>
              <a:rect l="l" t="t" r="r" b="b"/>
              <a:pathLst>
                <a:path w="2463800" h="82550">
                  <a:moveTo>
                    <a:pt x="2463800" y="0"/>
                  </a:moveTo>
                  <a:lnTo>
                    <a:pt x="0" y="0"/>
                  </a:lnTo>
                  <a:lnTo>
                    <a:pt x="82550" y="82550"/>
                  </a:lnTo>
                  <a:lnTo>
                    <a:pt x="2381250" y="82550"/>
                  </a:lnTo>
                  <a:lnTo>
                    <a:pt x="2463800" y="0"/>
                  </a:lnTo>
                  <a:close/>
                </a:path>
              </a:pathLst>
            </a:custGeom>
            <a:solidFill>
              <a:srgbClr val="8CC6FF"/>
            </a:solidFill>
          </p:spPr>
          <p:txBody>
            <a:bodyPr wrap="square" lIns="0" tIns="0" rIns="0" bIns="0" rtlCol="0"/>
            <a:lstStyle/>
            <a:p>
              <a:endParaRPr/>
            </a:p>
          </p:txBody>
        </p:sp>
        <p:sp>
          <p:nvSpPr>
            <p:cNvPr id="32" name="object 32"/>
            <p:cNvSpPr/>
            <p:nvPr/>
          </p:nvSpPr>
          <p:spPr>
            <a:xfrm>
              <a:off x="5892800" y="1847850"/>
              <a:ext cx="2463800" cy="82550"/>
            </a:xfrm>
            <a:custGeom>
              <a:avLst/>
              <a:gdLst/>
              <a:ahLst/>
              <a:cxnLst/>
              <a:rect l="l" t="t" r="r" b="b"/>
              <a:pathLst>
                <a:path w="2463800" h="82550">
                  <a:moveTo>
                    <a:pt x="2381250" y="0"/>
                  </a:moveTo>
                  <a:lnTo>
                    <a:pt x="82550" y="0"/>
                  </a:lnTo>
                  <a:lnTo>
                    <a:pt x="0" y="82550"/>
                  </a:lnTo>
                  <a:lnTo>
                    <a:pt x="2463800" y="82550"/>
                  </a:lnTo>
                  <a:lnTo>
                    <a:pt x="2381250" y="0"/>
                  </a:lnTo>
                  <a:close/>
                </a:path>
              </a:pathLst>
            </a:custGeom>
            <a:solidFill>
              <a:srgbClr val="5A94CD"/>
            </a:solidFill>
          </p:spPr>
          <p:txBody>
            <a:bodyPr wrap="square" lIns="0" tIns="0" rIns="0" bIns="0" rtlCol="0"/>
            <a:lstStyle/>
            <a:p>
              <a:endParaRPr/>
            </a:p>
          </p:txBody>
        </p:sp>
        <p:sp>
          <p:nvSpPr>
            <p:cNvPr id="33" name="object 33"/>
            <p:cNvSpPr/>
            <p:nvPr/>
          </p:nvSpPr>
          <p:spPr>
            <a:xfrm>
              <a:off x="5892800" y="1270000"/>
              <a:ext cx="82550" cy="660400"/>
            </a:xfrm>
            <a:custGeom>
              <a:avLst/>
              <a:gdLst/>
              <a:ahLst/>
              <a:cxnLst/>
              <a:rect l="l" t="t" r="r" b="b"/>
              <a:pathLst>
                <a:path w="82550" h="660400">
                  <a:moveTo>
                    <a:pt x="0" y="0"/>
                  </a:moveTo>
                  <a:lnTo>
                    <a:pt x="0" y="660400"/>
                  </a:lnTo>
                  <a:lnTo>
                    <a:pt x="82550" y="577850"/>
                  </a:lnTo>
                  <a:lnTo>
                    <a:pt x="82550" y="82550"/>
                  </a:lnTo>
                  <a:lnTo>
                    <a:pt x="0" y="0"/>
                  </a:lnTo>
                  <a:close/>
                </a:path>
              </a:pathLst>
            </a:custGeom>
            <a:solidFill>
              <a:srgbClr val="A9D4FF"/>
            </a:solidFill>
          </p:spPr>
          <p:txBody>
            <a:bodyPr wrap="square" lIns="0" tIns="0" rIns="0" bIns="0" rtlCol="0"/>
            <a:lstStyle/>
            <a:p>
              <a:endParaRPr/>
            </a:p>
          </p:txBody>
        </p:sp>
        <p:sp>
          <p:nvSpPr>
            <p:cNvPr id="34" name="object 34"/>
            <p:cNvSpPr/>
            <p:nvPr/>
          </p:nvSpPr>
          <p:spPr>
            <a:xfrm>
              <a:off x="8274050" y="1270000"/>
              <a:ext cx="82550" cy="660400"/>
            </a:xfrm>
            <a:custGeom>
              <a:avLst/>
              <a:gdLst/>
              <a:ahLst/>
              <a:cxnLst/>
              <a:rect l="l" t="t" r="r" b="b"/>
              <a:pathLst>
                <a:path w="82550" h="660400">
                  <a:moveTo>
                    <a:pt x="82550" y="0"/>
                  </a:moveTo>
                  <a:lnTo>
                    <a:pt x="0" y="82550"/>
                  </a:lnTo>
                  <a:lnTo>
                    <a:pt x="0" y="577850"/>
                  </a:lnTo>
                  <a:lnTo>
                    <a:pt x="82550" y="660400"/>
                  </a:lnTo>
                  <a:lnTo>
                    <a:pt x="82550" y="0"/>
                  </a:lnTo>
                  <a:close/>
                </a:path>
              </a:pathLst>
            </a:custGeom>
            <a:solidFill>
              <a:srgbClr val="436E99"/>
            </a:solidFill>
          </p:spPr>
          <p:txBody>
            <a:bodyPr wrap="square" lIns="0" tIns="0" rIns="0" bIns="0" rtlCol="0"/>
            <a:lstStyle/>
            <a:p>
              <a:endParaRPr/>
            </a:p>
          </p:txBody>
        </p:sp>
      </p:grpSp>
      <p:sp>
        <p:nvSpPr>
          <p:cNvPr id="35" name="object 35"/>
          <p:cNvSpPr txBox="1"/>
          <p:nvPr/>
        </p:nvSpPr>
        <p:spPr>
          <a:xfrm>
            <a:off x="6057239" y="1299070"/>
            <a:ext cx="2082800" cy="579120"/>
          </a:xfrm>
          <a:prstGeom prst="rect">
            <a:avLst/>
          </a:prstGeom>
        </p:spPr>
        <p:txBody>
          <a:bodyPr vert="horz" wrap="square" lIns="0" tIns="6985" rIns="0" bIns="0" rtlCol="0">
            <a:spAutoFit/>
          </a:bodyPr>
          <a:lstStyle/>
          <a:p>
            <a:pPr marL="12700" marR="5080">
              <a:lnSpc>
                <a:spcPct val="101899"/>
              </a:lnSpc>
              <a:spcBef>
                <a:spcPts val="55"/>
              </a:spcBef>
            </a:pPr>
            <a:r>
              <a:rPr sz="1800" b="0" dirty="0">
                <a:solidFill>
                  <a:srgbClr val="C00000"/>
                </a:solidFill>
                <a:latin typeface="Noto Sans CJK JP Medium"/>
                <a:cs typeface="Noto Sans CJK JP Medium"/>
              </a:rPr>
              <a:t>自然语言处理</a:t>
            </a:r>
            <a:r>
              <a:rPr sz="1800" b="0" dirty="0">
                <a:latin typeface="Noto Sans CJK JP Medium"/>
                <a:cs typeface="Noto Sans CJK JP Medium"/>
              </a:rPr>
              <a:t>（机器 对人类语言的理解）</a:t>
            </a:r>
            <a:endParaRPr sz="1800">
              <a:latin typeface="Noto Sans CJK JP Medium"/>
              <a:cs typeface="Noto Sans CJK JP Medium"/>
            </a:endParaRPr>
          </a:p>
        </p:txBody>
      </p:sp>
      <p:grpSp>
        <p:nvGrpSpPr>
          <p:cNvPr id="36" name="object 36"/>
          <p:cNvGrpSpPr/>
          <p:nvPr/>
        </p:nvGrpSpPr>
        <p:grpSpPr>
          <a:xfrm>
            <a:off x="5765800" y="965200"/>
            <a:ext cx="2730500" cy="1803400"/>
            <a:chOff x="5765800" y="965200"/>
            <a:chExt cx="2730500" cy="1803400"/>
          </a:xfrm>
        </p:grpSpPr>
        <p:sp>
          <p:nvSpPr>
            <p:cNvPr id="37" name="object 37"/>
            <p:cNvSpPr/>
            <p:nvPr/>
          </p:nvSpPr>
          <p:spPr>
            <a:xfrm>
              <a:off x="6858000" y="1993900"/>
              <a:ext cx="368300" cy="774700"/>
            </a:xfrm>
            <a:custGeom>
              <a:avLst/>
              <a:gdLst/>
              <a:ahLst/>
              <a:cxnLst/>
              <a:rect l="l" t="t" r="r" b="b"/>
              <a:pathLst>
                <a:path w="368300" h="774700">
                  <a:moveTo>
                    <a:pt x="184150" y="0"/>
                  </a:moveTo>
                  <a:lnTo>
                    <a:pt x="0" y="183476"/>
                  </a:lnTo>
                  <a:lnTo>
                    <a:pt x="92075" y="183476"/>
                  </a:lnTo>
                  <a:lnTo>
                    <a:pt x="92075" y="774700"/>
                  </a:lnTo>
                  <a:lnTo>
                    <a:pt x="184150" y="682967"/>
                  </a:lnTo>
                  <a:lnTo>
                    <a:pt x="276225" y="774700"/>
                  </a:lnTo>
                  <a:lnTo>
                    <a:pt x="276225" y="183476"/>
                  </a:lnTo>
                  <a:lnTo>
                    <a:pt x="368300" y="183476"/>
                  </a:lnTo>
                  <a:lnTo>
                    <a:pt x="184150" y="0"/>
                  </a:lnTo>
                  <a:close/>
                </a:path>
              </a:pathLst>
            </a:custGeom>
            <a:solidFill>
              <a:srgbClr val="6666CC"/>
            </a:solidFill>
          </p:spPr>
          <p:txBody>
            <a:bodyPr wrap="square" lIns="0" tIns="0" rIns="0" bIns="0" rtlCol="0"/>
            <a:lstStyle/>
            <a:p>
              <a:endParaRPr/>
            </a:p>
          </p:txBody>
        </p:sp>
        <p:sp>
          <p:nvSpPr>
            <p:cNvPr id="38" name="object 38"/>
            <p:cNvSpPr/>
            <p:nvPr/>
          </p:nvSpPr>
          <p:spPr>
            <a:xfrm>
              <a:off x="5784850" y="984250"/>
              <a:ext cx="2692400" cy="1155700"/>
            </a:xfrm>
            <a:custGeom>
              <a:avLst/>
              <a:gdLst/>
              <a:ahLst/>
              <a:cxnLst/>
              <a:rect l="l" t="t" r="r" b="b"/>
              <a:pathLst>
                <a:path w="2692400" h="1155700">
                  <a:moveTo>
                    <a:pt x="0" y="192620"/>
                  </a:moveTo>
                  <a:lnTo>
                    <a:pt x="5087" y="148454"/>
                  </a:lnTo>
                  <a:lnTo>
                    <a:pt x="19578" y="107910"/>
                  </a:lnTo>
                  <a:lnTo>
                    <a:pt x="42316" y="72146"/>
                  </a:lnTo>
                  <a:lnTo>
                    <a:pt x="72146" y="42316"/>
                  </a:lnTo>
                  <a:lnTo>
                    <a:pt x="107910" y="19578"/>
                  </a:lnTo>
                  <a:lnTo>
                    <a:pt x="148454" y="5087"/>
                  </a:lnTo>
                  <a:lnTo>
                    <a:pt x="192620" y="0"/>
                  </a:lnTo>
                  <a:lnTo>
                    <a:pt x="2499781" y="0"/>
                  </a:lnTo>
                  <a:lnTo>
                    <a:pt x="2543947" y="5087"/>
                  </a:lnTo>
                  <a:lnTo>
                    <a:pt x="2584490" y="19578"/>
                  </a:lnTo>
                  <a:lnTo>
                    <a:pt x="2620255" y="42316"/>
                  </a:lnTo>
                  <a:lnTo>
                    <a:pt x="2650084" y="72146"/>
                  </a:lnTo>
                  <a:lnTo>
                    <a:pt x="2672823" y="107910"/>
                  </a:lnTo>
                  <a:lnTo>
                    <a:pt x="2687314" y="148454"/>
                  </a:lnTo>
                  <a:lnTo>
                    <a:pt x="2692401" y="192620"/>
                  </a:lnTo>
                  <a:lnTo>
                    <a:pt x="2692401" y="963080"/>
                  </a:lnTo>
                  <a:lnTo>
                    <a:pt x="2687314" y="1007246"/>
                  </a:lnTo>
                  <a:lnTo>
                    <a:pt x="2672823" y="1047789"/>
                  </a:lnTo>
                  <a:lnTo>
                    <a:pt x="2650084" y="1083554"/>
                  </a:lnTo>
                  <a:lnTo>
                    <a:pt x="2620255" y="1113383"/>
                  </a:lnTo>
                  <a:lnTo>
                    <a:pt x="2584490" y="1136122"/>
                  </a:lnTo>
                  <a:lnTo>
                    <a:pt x="2543947" y="1150613"/>
                  </a:lnTo>
                  <a:lnTo>
                    <a:pt x="2499781" y="1155700"/>
                  </a:lnTo>
                  <a:lnTo>
                    <a:pt x="192620" y="1155700"/>
                  </a:lnTo>
                  <a:lnTo>
                    <a:pt x="148454" y="1150613"/>
                  </a:lnTo>
                  <a:lnTo>
                    <a:pt x="107910" y="1136122"/>
                  </a:lnTo>
                  <a:lnTo>
                    <a:pt x="72146" y="1113383"/>
                  </a:lnTo>
                  <a:lnTo>
                    <a:pt x="42316" y="1083554"/>
                  </a:lnTo>
                  <a:lnTo>
                    <a:pt x="19578" y="1047789"/>
                  </a:lnTo>
                  <a:lnTo>
                    <a:pt x="5087" y="1007246"/>
                  </a:lnTo>
                  <a:lnTo>
                    <a:pt x="0" y="963080"/>
                  </a:lnTo>
                  <a:lnTo>
                    <a:pt x="0" y="192620"/>
                  </a:lnTo>
                  <a:close/>
                </a:path>
              </a:pathLst>
            </a:custGeom>
            <a:ln w="38100">
              <a:solidFill>
                <a:srgbClr val="FF0000"/>
              </a:solidFill>
            </a:ln>
          </p:spPr>
          <p:txBody>
            <a:bodyPr wrap="square" lIns="0" tIns="0" rIns="0" bIns="0" rtlCol="0"/>
            <a:lstStyle/>
            <a:p>
              <a:endParaRPr/>
            </a:p>
          </p:txBody>
        </p:sp>
      </p:grpSp>
      <p:sp>
        <p:nvSpPr>
          <p:cNvPr id="39" name="object 39"/>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10</a:t>
            </a:fld>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635500" cy="9144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搜索引擎在逐渐向问答系统发展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不仅仅是信息检索系统</a:t>
            </a:r>
            <a:endParaRPr sz="20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a:t>
            </a:r>
            <a:r>
              <a:rPr u="none" spc="165" dirty="0"/>
              <a:t> </a:t>
            </a:r>
            <a:r>
              <a:rPr u="none" dirty="0"/>
              <a:t>与</a:t>
            </a:r>
            <a:r>
              <a:rPr u="none" spc="270" dirty="0"/>
              <a:t> </a:t>
            </a:r>
            <a:r>
              <a:rPr u="none" dirty="0"/>
              <a:t>信息检索</a:t>
            </a:r>
          </a:p>
        </p:txBody>
      </p:sp>
      <p:sp>
        <p:nvSpPr>
          <p:cNvPr id="4" name="object 4"/>
          <p:cNvSpPr/>
          <p:nvPr/>
        </p:nvSpPr>
        <p:spPr>
          <a:xfrm>
            <a:off x="685800" y="1993900"/>
            <a:ext cx="7620000" cy="42672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100</a:t>
            </a:fld>
            <a:endParaRP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635500" cy="9144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搜索引擎在逐渐向问答系统发展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但稍微复杂的问题便不能回答</a:t>
            </a:r>
            <a:endParaRPr sz="20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a:t>
            </a:r>
            <a:r>
              <a:rPr u="none" spc="165" dirty="0"/>
              <a:t> </a:t>
            </a:r>
            <a:r>
              <a:rPr u="none" dirty="0"/>
              <a:t>与</a:t>
            </a:r>
            <a:r>
              <a:rPr u="none" spc="270" dirty="0"/>
              <a:t> </a:t>
            </a:r>
            <a:r>
              <a:rPr u="none" dirty="0"/>
              <a:t>信息检索</a:t>
            </a:r>
          </a:p>
        </p:txBody>
      </p:sp>
      <p:sp>
        <p:nvSpPr>
          <p:cNvPr id="4" name="object 4"/>
          <p:cNvSpPr/>
          <p:nvPr/>
        </p:nvSpPr>
        <p:spPr>
          <a:xfrm>
            <a:off x="0" y="2349500"/>
            <a:ext cx="9144000" cy="32512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101</a:t>
            </a:fld>
            <a:endParaRP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5499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问答系统可以根据不同标准划分为多种</a:t>
            </a:r>
            <a:endParaRPr sz="2400">
              <a:latin typeface="Noto Sans CJK JP Medium"/>
              <a:cs typeface="Noto Sans CJK JP Medium"/>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102</a:t>
            </a:fld>
            <a:endParaRPr dirty="0"/>
          </a:p>
        </p:txBody>
      </p:sp>
      <p:sp>
        <p:nvSpPr>
          <p:cNvPr id="3" name="object 3"/>
          <p:cNvSpPr txBox="1"/>
          <p:nvPr/>
        </p:nvSpPr>
        <p:spPr>
          <a:xfrm>
            <a:off x="258127" y="1966595"/>
            <a:ext cx="7931150" cy="44450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根据问题</a:t>
            </a:r>
            <a:r>
              <a:rPr sz="2400" b="0" spc="160" dirty="0">
                <a:latin typeface="Noto Sans CJK JP Medium"/>
                <a:cs typeface="Noto Sans CJK JP Medium"/>
              </a:rPr>
              <a:t>/</a:t>
            </a:r>
            <a:r>
              <a:rPr sz="2400" b="0" dirty="0">
                <a:latin typeface="Noto Sans CJK JP Medium"/>
                <a:cs typeface="Noto Sans CJK JP Medium"/>
              </a:rPr>
              <a:t>答案类型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事实型</a:t>
            </a:r>
            <a:r>
              <a:rPr sz="2000" spc="-60" dirty="0">
                <a:latin typeface="UKIJ CJK"/>
                <a:cs typeface="UKIJ CJK"/>
              </a:rPr>
              <a:t>:</a:t>
            </a:r>
            <a:r>
              <a:rPr sz="2000" spc="90" dirty="0">
                <a:latin typeface="UKIJ CJK"/>
                <a:cs typeface="UKIJ CJK"/>
              </a:rPr>
              <a:t> </a:t>
            </a:r>
            <a:r>
              <a:rPr sz="2000" spc="45" dirty="0">
                <a:latin typeface="UKIJ CJK"/>
                <a:cs typeface="UKIJ CJK"/>
              </a:rPr>
              <a:t>factoid,</a:t>
            </a:r>
            <a:r>
              <a:rPr sz="2000" spc="95" dirty="0">
                <a:latin typeface="UKIJ CJK"/>
                <a:cs typeface="UKIJ CJK"/>
              </a:rPr>
              <a:t> </a:t>
            </a:r>
            <a:r>
              <a:rPr sz="2000" spc="30" dirty="0">
                <a:latin typeface="UKIJ CJK"/>
                <a:cs typeface="UKIJ CJK"/>
              </a:rPr>
              <a:t>when,</a:t>
            </a:r>
            <a:r>
              <a:rPr sz="2000" spc="95" dirty="0">
                <a:latin typeface="UKIJ CJK"/>
                <a:cs typeface="UKIJ CJK"/>
              </a:rPr>
              <a:t> </a:t>
            </a:r>
            <a:r>
              <a:rPr sz="2000" spc="60" dirty="0">
                <a:latin typeface="UKIJ CJK"/>
                <a:cs typeface="UKIJ CJK"/>
              </a:rPr>
              <a:t>who,</a:t>
            </a:r>
            <a:r>
              <a:rPr sz="2000" spc="95" dirty="0">
                <a:latin typeface="UKIJ CJK"/>
                <a:cs typeface="UKIJ CJK"/>
              </a:rPr>
              <a:t> </a:t>
            </a:r>
            <a:r>
              <a:rPr sz="2000" spc="40" dirty="0">
                <a:latin typeface="UKIJ CJK"/>
                <a:cs typeface="UKIJ CJK"/>
              </a:rPr>
              <a:t>where</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是否型</a:t>
            </a:r>
            <a:r>
              <a:rPr sz="2000" spc="-60" dirty="0">
                <a:latin typeface="UKIJ CJK"/>
                <a:cs typeface="UKIJ CJK"/>
              </a:rPr>
              <a:t>:</a:t>
            </a:r>
            <a:r>
              <a:rPr sz="2000" spc="90" dirty="0">
                <a:latin typeface="UKIJ CJK"/>
                <a:cs typeface="UKIJ CJK"/>
              </a:rPr>
              <a:t> </a:t>
            </a:r>
            <a:r>
              <a:rPr sz="2000" spc="60" dirty="0">
                <a:latin typeface="UKIJ CJK"/>
                <a:cs typeface="UKIJ CJK"/>
              </a:rPr>
              <a:t>yes/no,</a:t>
            </a:r>
            <a:r>
              <a:rPr sz="2000" spc="-5" dirty="0">
                <a:latin typeface="UKIJ CJK"/>
                <a:cs typeface="UKIJ CJK"/>
              </a:rPr>
              <a:t> </a:t>
            </a:r>
            <a:r>
              <a:rPr sz="2000" dirty="0">
                <a:latin typeface="UKIJ CJK"/>
                <a:cs typeface="UKIJ CJK"/>
              </a:rPr>
              <a:t>is</a:t>
            </a:r>
            <a:r>
              <a:rPr sz="2000" spc="150" dirty="0">
                <a:latin typeface="UKIJ CJK"/>
                <a:cs typeface="UKIJ CJK"/>
              </a:rPr>
              <a:t> </a:t>
            </a:r>
            <a:r>
              <a:rPr sz="2000" spc="15" dirty="0">
                <a:latin typeface="UKIJ CJK"/>
                <a:cs typeface="UKIJ CJK"/>
              </a:rPr>
              <a:t>…</a:t>
            </a:r>
            <a:r>
              <a:rPr sz="2000" spc="45" dirty="0">
                <a:latin typeface="UKIJ CJK"/>
                <a:cs typeface="UKIJ CJK"/>
              </a:rPr>
              <a:t> </a:t>
            </a:r>
            <a:r>
              <a:rPr sz="2000" spc="110" dirty="0">
                <a:latin typeface="UKIJ CJK"/>
                <a:cs typeface="UKIJ CJK"/>
              </a:rPr>
              <a:t>?</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定义型</a:t>
            </a:r>
            <a:r>
              <a:rPr sz="2000" spc="-60" dirty="0">
                <a:latin typeface="UKIJ CJK"/>
                <a:cs typeface="UKIJ CJK"/>
              </a:rPr>
              <a:t>:</a:t>
            </a:r>
            <a:r>
              <a:rPr sz="2000" spc="90" dirty="0">
                <a:latin typeface="UKIJ CJK"/>
                <a:cs typeface="UKIJ CJK"/>
              </a:rPr>
              <a:t> </a:t>
            </a:r>
            <a:r>
              <a:rPr sz="2000" spc="25" dirty="0">
                <a:latin typeface="UKIJ CJK"/>
                <a:cs typeface="UKIJ CJK"/>
              </a:rPr>
              <a:t>definition,</a:t>
            </a:r>
            <a:r>
              <a:rPr sz="2000" spc="295" dirty="0">
                <a:latin typeface="UKIJ CJK"/>
                <a:cs typeface="UKIJ CJK"/>
              </a:rPr>
              <a:t> </a:t>
            </a:r>
            <a:r>
              <a:rPr sz="2000" spc="55" dirty="0">
                <a:latin typeface="UKIJ CJK"/>
                <a:cs typeface="UKIJ CJK"/>
              </a:rPr>
              <a:t>what</a:t>
            </a:r>
            <a:r>
              <a:rPr sz="2000" spc="30" dirty="0">
                <a:latin typeface="UKIJ CJK"/>
                <a:cs typeface="UKIJ CJK"/>
              </a:rPr>
              <a:t> </a:t>
            </a:r>
            <a:r>
              <a:rPr sz="2000" dirty="0">
                <a:latin typeface="UKIJ CJK"/>
                <a:cs typeface="UKIJ CJK"/>
              </a:rPr>
              <a:t>is</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因果型</a:t>
            </a:r>
            <a:r>
              <a:rPr sz="2000" spc="-60" dirty="0">
                <a:latin typeface="UKIJ CJK"/>
                <a:cs typeface="UKIJ CJK"/>
              </a:rPr>
              <a:t>:</a:t>
            </a:r>
            <a:r>
              <a:rPr sz="2000" spc="95" dirty="0">
                <a:latin typeface="UKIJ CJK"/>
                <a:cs typeface="UKIJ CJK"/>
              </a:rPr>
              <a:t> </a:t>
            </a:r>
            <a:r>
              <a:rPr sz="2000" spc="40" dirty="0">
                <a:latin typeface="UKIJ CJK"/>
                <a:cs typeface="UKIJ CJK"/>
              </a:rPr>
              <a:t>cause/consequence,</a:t>
            </a:r>
            <a:r>
              <a:rPr sz="2000" spc="290" dirty="0">
                <a:latin typeface="UKIJ CJK"/>
                <a:cs typeface="UKIJ CJK"/>
              </a:rPr>
              <a:t> </a:t>
            </a:r>
            <a:r>
              <a:rPr sz="2000" spc="60" dirty="0">
                <a:latin typeface="UKIJ CJK"/>
                <a:cs typeface="UKIJ CJK"/>
              </a:rPr>
              <a:t>how,</a:t>
            </a:r>
            <a:r>
              <a:rPr sz="2000" spc="95" dirty="0">
                <a:latin typeface="UKIJ CJK"/>
                <a:cs typeface="UKIJ CJK"/>
              </a:rPr>
              <a:t> </a:t>
            </a:r>
            <a:r>
              <a:rPr sz="2000" spc="55" dirty="0">
                <a:latin typeface="UKIJ CJK"/>
                <a:cs typeface="UKIJ CJK"/>
              </a:rPr>
              <a:t>why,</a:t>
            </a:r>
            <a:r>
              <a:rPr sz="2000" spc="-5" dirty="0">
                <a:latin typeface="UKIJ CJK"/>
                <a:cs typeface="UKIJ CJK"/>
              </a:rPr>
              <a:t> </a:t>
            </a:r>
            <a:r>
              <a:rPr sz="2000" spc="55" dirty="0">
                <a:latin typeface="UKIJ CJK"/>
                <a:cs typeface="UKIJ CJK"/>
              </a:rPr>
              <a:t>what</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过程型</a:t>
            </a:r>
            <a:r>
              <a:rPr sz="2000" spc="-60" dirty="0">
                <a:latin typeface="UKIJ CJK"/>
                <a:cs typeface="UKIJ CJK"/>
              </a:rPr>
              <a:t>:</a:t>
            </a:r>
            <a:r>
              <a:rPr sz="2000" spc="90" dirty="0">
                <a:latin typeface="UKIJ CJK"/>
                <a:cs typeface="UKIJ CJK"/>
              </a:rPr>
              <a:t> </a:t>
            </a:r>
            <a:r>
              <a:rPr sz="2000" spc="45" dirty="0">
                <a:latin typeface="UKIJ CJK"/>
                <a:cs typeface="UKIJ CJK"/>
              </a:rPr>
              <a:t>procedural,</a:t>
            </a:r>
            <a:r>
              <a:rPr sz="2000" spc="-5" dirty="0">
                <a:latin typeface="UKIJ CJK"/>
                <a:cs typeface="UKIJ CJK"/>
              </a:rPr>
              <a:t> </a:t>
            </a:r>
            <a:r>
              <a:rPr sz="2000" spc="55" dirty="0">
                <a:latin typeface="UKIJ CJK"/>
                <a:cs typeface="UKIJ CJK"/>
              </a:rPr>
              <a:t>what</a:t>
            </a:r>
            <a:r>
              <a:rPr sz="2000" spc="130" dirty="0">
                <a:latin typeface="UKIJ CJK"/>
                <a:cs typeface="UKIJ CJK"/>
              </a:rPr>
              <a:t> </a:t>
            </a:r>
            <a:r>
              <a:rPr sz="2000" spc="30" dirty="0">
                <a:latin typeface="UKIJ CJK"/>
                <a:cs typeface="UKIJ CJK"/>
              </a:rPr>
              <a:t>are</a:t>
            </a:r>
            <a:r>
              <a:rPr sz="2000" spc="35" dirty="0">
                <a:latin typeface="UKIJ CJK"/>
                <a:cs typeface="UKIJ CJK"/>
              </a:rPr>
              <a:t> </a:t>
            </a:r>
            <a:r>
              <a:rPr sz="2000" spc="30" dirty="0">
                <a:latin typeface="UKIJ CJK"/>
                <a:cs typeface="UKIJ CJK"/>
              </a:rPr>
              <a:t>the</a:t>
            </a:r>
            <a:r>
              <a:rPr sz="2000" spc="140" dirty="0">
                <a:latin typeface="UKIJ CJK"/>
                <a:cs typeface="UKIJ CJK"/>
              </a:rPr>
              <a:t> </a:t>
            </a:r>
            <a:r>
              <a:rPr sz="2000" spc="35" dirty="0">
                <a:latin typeface="UKIJ CJK"/>
                <a:cs typeface="UKIJ CJK"/>
              </a:rPr>
              <a:t>steps</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比较型</a:t>
            </a:r>
            <a:r>
              <a:rPr sz="2000" spc="-60" dirty="0">
                <a:latin typeface="UKIJ CJK"/>
                <a:cs typeface="UKIJ CJK"/>
              </a:rPr>
              <a:t>:</a:t>
            </a:r>
            <a:r>
              <a:rPr sz="2000" spc="90" dirty="0">
                <a:latin typeface="UKIJ CJK"/>
                <a:cs typeface="UKIJ CJK"/>
              </a:rPr>
              <a:t> </a:t>
            </a:r>
            <a:r>
              <a:rPr sz="2000" spc="45" dirty="0">
                <a:latin typeface="UKIJ CJK"/>
                <a:cs typeface="UKIJ CJK"/>
              </a:rPr>
              <a:t>comparative,</a:t>
            </a:r>
            <a:r>
              <a:rPr sz="2000" spc="90" dirty="0">
                <a:latin typeface="UKIJ CJK"/>
                <a:cs typeface="UKIJ CJK"/>
              </a:rPr>
              <a:t> </a:t>
            </a:r>
            <a:r>
              <a:rPr sz="2000" spc="55" dirty="0">
                <a:latin typeface="UKIJ CJK"/>
                <a:cs typeface="UKIJ CJK"/>
              </a:rPr>
              <a:t>what</a:t>
            </a:r>
            <a:r>
              <a:rPr sz="2000" spc="125" dirty="0">
                <a:latin typeface="UKIJ CJK"/>
                <a:cs typeface="UKIJ CJK"/>
              </a:rPr>
              <a:t> </a:t>
            </a:r>
            <a:r>
              <a:rPr sz="2000" spc="30" dirty="0">
                <a:latin typeface="UKIJ CJK"/>
                <a:cs typeface="UKIJ CJK"/>
              </a:rPr>
              <a:t>are</a:t>
            </a:r>
            <a:r>
              <a:rPr sz="2000" spc="35" dirty="0">
                <a:latin typeface="UKIJ CJK"/>
                <a:cs typeface="UKIJ CJK"/>
              </a:rPr>
              <a:t> </a:t>
            </a:r>
            <a:r>
              <a:rPr sz="2000" spc="30" dirty="0">
                <a:latin typeface="UKIJ CJK"/>
                <a:cs typeface="UKIJ CJK"/>
              </a:rPr>
              <a:t>the</a:t>
            </a:r>
            <a:r>
              <a:rPr sz="2000" spc="140" dirty="0">
                <a:latin typeface="UKIJ CJK"/>
                <a:cs typeface="UKIJ CJK"/>
              </a:rPr>
              <a:t> </a:t>
            </a:r>
            <a:r>
              <a:rPr sz="2000" spc="35" dirty="0">
                <a:latin typeface="UKIJ CJK"/>
                <a:cs typeface="UKIJ CJK"/>
              </a:rPr>
              <a:t>differences</a:t>
            </a:r>
            <a:r>
              <a:rPr sz="2000" spc="145" dirty="0">
                <a:latin typeface="UKIJ CJK"/>
                <a:cs typeface="UKIJ CJK"/>
              </a:rPr>
              <a:t> </a:t>
            </a:r>
            <a:r>
              <a:rPr sz="2000" spc="55" dirty="0">
                <a:latin typeface="UKIJ CJK"/>
                <a:cs typeface="UKIJ CJK"/>
              </a:rPr>
              <a:t>between</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示例型</a:t>
            </a:r>
            <a:r>
              <a:rPr sz="2000" spc="-60" dirty="0">
                <a:latin typeface="UKIJ CJK"/>
                <a:cs typeface="UKIJ CJK"/>
              </a:rPr>
              <a:t>:</a:t>
            </a:r>
            <a:r>
              <a:rPr sz="2000" spc="95" dirty="0">
                <a:latin typeface="UKIJ CJK"/>
                <a:cs typeface="UKIJ CJK"/>
              </a:rPr>
              <a:t> </a:t>
            </a:r>
            <a:r>
              <a:rPr sz="2000" spc="35" dirty="0">
                <a:latin typeface="UKIJ CJK"/>
                <a:cs typeface="UKIJ CJK"/>
              </a:rPr>
              <a:t>with</a:t>
            </a:r>
            <a:r>
              <a:rPr sz="2000" spc="145" dirty="0">
                <a:latin typeface="UKIJ CJK"/>
                <a:cs typeface="UKIJ CJK"/>
              </a:rPr>
              <a:t> </a:t>
            </a:r>
            <a:r>
              <a:rPr sz="2000" spc="30" dirty="0">
                <a:latin typeface="UKIJ CJK"/>
                <a:cs typeface="UKIJ CJK"/>
              </a:rPr>
              <a:t>examples,</a:t>
            </a:r>
            <a:r>
              <a:rPr sz="2000" spc="95" dirty="0">
                <a:latin typeface="UKIJ CJK"/>
                <a:cs typeface="UKIJ CJK"/>
              </a:rPr>
              <a:t> </a:t>
            </a:r>
            <a:r>
              <a:rPr sz="2000" dirty="0">
                <a:latin typeface="UKIJ CJK"/>
                <a:cs typeface="UKIJ CJK"/>
              </a:rPr>
              <a:t>list</a:t>
            </a:r>
            <a:r>
              <a:rPr sz="2000" spc="235" dirty="0">
                <a:latin typeface="UKIJ CJK"/>
                <a:cs typeface="UKIJ CJK"/>
              </a:rPr>
              <a:t> </a:t>
            </a:r>
            <a:r>
              <a:rPr sz="2000" spc="85" dirty="0">
                <a:latin typeface="UKIJ CJK"/>
                <a:cs typeface="UKIJ CJK"/>
              </a:rPr>
              <a:t>of</a:t>
            </a:r>
            <a:r>
              <a:rPr sz="2000" spc="-20" dirty="0">
                <a:latin typeface="UKIJ CJK"/>
                <a:cs typeface="UKIJ CJK"/>
              </a:rPr>
              <a:t> </a:t>
            </a:r>
            <a:r>
              <a:rPr sz="2000" spc="35" dirty="0">
                <a:latin typeface="UKIJ CJK"/>
                <a:cs typeface="UKIJ CJK"/>
              </a:rPr>
              <a:t>hard</a:t>
            </a:r>
            <a:r>
              <a:rPr sz="2000" spc="95" dirty="0">
                <a:latin typeface="UKIJ CJK"/>
                <a:cs typeface="UKIJ CJK"/>
              </a:rPr>
              <a:t> </a:t>
            </a:r>
            <a:r>
              <a:rPr sz="2000" spc="45" dirty="0">
                <a:latin typeface="UKIJ CJK"/>
                <a:cs typeface="UKIJ CJK"/>
              </a:rPr>
              <a:t>disks</a:t>
            </a:r>
            <a:r>
              <a:rPr sz="2000" spc="50" dirty="0">
                <a:latin typeface="UKIJ CJK"/>
                <a:cs typeface="UKIJ CJK"/>
              </a:rPr>
              <a:t> </a:t>
            </a:r>
            <a:r>
              <a:rPr sz="2000" spc="5" dirty="0">
                <a:latin typeface="UKIJ CJK"/>
                <a:cs typeface="UKIJ CJK"/>
              </a:rPr>
              <a:t>similar</a:t>
            </a:r>
            <a:r>
              <a:rPr sz="2000" spc="215" dirty="0">
                <a:latin typeface="UKIJ CJK"/>
                <a:cs typeface="UKIJ CJK"/>
              </a:rPr>
              <a:t> </a:t>
            </a:r>
            <a:r>
              <a:rPr sz="2000" spc="65" dirty="0">
                <a:latin typeface="UKIJ CJK"/>
                <a:cs typeface="UKIJ CJK"/>
              </a:rPr>
              <a:t>to</a:t>
            </a:r>
            <a:r>
              <a:rPr sz="2000" spc="105" dirty="0">
                <a:latin typeface="UKIJ CJK"/>
                <a:cs typeface="UKIJ CJK"/>
              </a:rPr>
              <a:t> </a:t>
            </a:r>
            <a:r>
              <a:rPr sz="2000" spc="35" dirty="0">
                <a:latin typeface="UKIJ CJK"/>
                <a:cs typeface="UKIJ CJK"/>
              </a:rPr>
              <a:t>hard</a:t>
            </a:r>
            <a:r>
              <a:rPr sz="2000" spc="95" dirty="0">
                <a:latin typeface="UKIJ CJK"/>
                <a:cs typeface="UKIJ CJK"/>
              </a:rPr>
              <a:t> </a:t>
            </a:r>
            <a:r>
              <a:rPr sz="2000" spc="45" dirty="0">
                <a:latin typeface="UKIJ CJK"/>
                <a:cs typeface="UKIJ CJK"/>
              </a:rPr>
              <a:t>disk</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观点型</a:t>
            </a:r>
            <a:r>
              <a:rPr sz="2000" spc="-60" dirty="0">
                <a:latin typeface="UKIJ CJK"/>
                <a:cs typeface="UKIJ CJK"/>
              </a:rPr>
              <a:t>:</a:t>
            </a:r>
            <a:r>
              <a:rPr sz="2000" spc="90" dirty="0">
                <a:latin typeface="UKIJ CJK"/>
                <a:cs typeface="UKIJ CJK"/>
              </a:rPr>
              <a:t> </a:t>
            </a:r>
            <a:r>
              <a:rPr sz="2000" spc="40" dirty="0">
                <a:latin typeface="UKIJ CJK"/>
                <a:cs typeface="UKIJ CJK"/>
              </a:rPr>
              <a:t>opinions,</a:t>
            </a:r>
            <a:r>
              <a:rPr sz="2000" spc="195" dirty="0">
                <a:latin typeface="UKIJ CJK"/>
                <a:cs typeface="UKIJ CJK"/>
              </a:rPr>
              <a:t> </a:t>
            </a:r>
            <a:r>
              <a:rPr sz="2000" spc="55" dirty="0">
                <a:latin typeface="UKIJ CJK"/>
                <a:cs typeface="UKIJ CJK"/>
              </a:rPr>
              <a:t>what</a:t>
            </a:r>
            <a:r>
              <a:rPr sz="2000" spc="30" dirty="0">
                <a:latin typeface="UKIJ CJK"/>
                <a:cs typeface="UKIJ CJK"/>
              </a:rPr>
              <a:t> </a:t>
            </a:r>
            <a:r>
              <a:rPr sz="2000" dirty="0">
                <a:latin typeface="UKIJ CJK"/>
                <a:cs typeface="UKIJ CJK"/>
              </a:rPr>
              <a:t>is</a:t>
            </a:r>
            <a:r>
              <a:rPr sz="2000" spc="145" dirty="0">
                <a:latin typeface="UKIJ CJK"/>
                <a:cs typeface="UKIJ CJK"/>
              </a:rPr>
              <a:t> </a:t>
            </a:r>
            <a:r>
              <a:rPr sz="2000" spc="30" dirty="0">
                <a:latin typeface="UKIJ CJK"/>
                <a:cs typeface="UKIJ CJK"/>
              </a:rPr>
              <a:t>the</a:t>
            </a:r>
            <a:r>
              <a:rPr sz="2000" spc="140" dirty="0">
                <a:latin typeface="UKIJ CJK"/>
                <a:cs typeface="UKIJ CJK"/>
              </a:rPr>
              <a:t> </a:t>
            </a:r>
            <a:r>
              <a:rPr sz="2000" spc="60" dirty="0">
                <a:latin typeface="UKIJ CJK"/>
                <a:cs typeface="UKIJ CJK"/>
              </a:rPr>
              <a:t>opinion</a:t>
            </a:r>
            <a:r>
              <a:rPr sz="2000" spc="40" dirty="0">
                <a:latin typeface="UKIJ CJK"/>
                <a:cs typeface="UKIJ CJK"/>
              </a:rPr>
              <a:t> </a:t>
            </a:r>
            <a:r>
              <a:rPr sz="2000" spc="85" dirty="0">
                <a:latin typeface="UKIJ CJK"/>
                <a:cs typeface="UKIJ CJK"/>
              </a:rPr>
              <a:t>of</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摘要型</a:t>
            </a:r>
            <a:r>
              <a:rPr sz="2000" spc="-60" dirty="0">
                <a:latin typeface="UKIJ CJK"/>
                <a:cs typeface="UKIJ CJK"/>
              </a:rPr>
              <a:t>:</a:t>
            </a:r>
            <a:r>
              <a:rPr sz="2000" spc="95" dirty="0">
                <a:latin typeface="UKIJ CJK"/>
                <a:cs typeface="UKIJ CJK"/>
              </a:rPr>
              <a:t> </a:t>
            </a:r>
            <a:r>
              <a:rPr sz="2000" spc="20" dirty="0">
                <a:latin typeface="UKIJ CJK"/>
                <a:cs typeface="UKIJ CJK"/>
              </a:rPr>
              <a:t>summaries,</a:t>
            </a:r>
            <a:r>
              <a:rPr sz="2000" spc="100" dirty="0">
                <a:latin typeface="UKIJ CJK"/>
                <a:cs typeface="UKIJ CJK"/>
              </a:rPr>
              <a:t> </a:t>
            </a:r>
            <a:r>
              <a:rPr sz="2000" spc="55" dirty="0">
                <a:latin typeface="UKIJ CJK"/>
                <a:cs typeface="UKIJ CJK"/>
              </a:rPr>
              <a:t>what</a:t>
            </a:r>
            <a:r>
              <a:rPr sz="2000" spc="130" dirty="0">
                <a:latin typeface="UKIJ CJK"/>
                <a:cs typeface="UKIJ CJK"/>
              </a:rPr>
              <a:t> </a:t>
            </a:r>
            <a:r>
              <a:rPr sz="2000" spc="30" dirty="0">
                <a:latin typeface="UKIJ CJK"/>
                <a:cs typeface="UKIJ CJK"/>
              </a:rPr>
              <a:t>are</a:t>
            </a:r>
            <a:r>
              <a:rPr sz="2000" spc="45" dirty="0">
                <a:latin typeface="UKIJ CJK"/>
                <a:cs typeface="UKIJ CJK"/>
              </a:rPr>
              <a:t> </a:t>
            </a:r>
            <a:r>
              <a:rPr sz="2000" spc="30" dirty="0">
                <a:latin typeface="UKIJ CJK"/>
                <a:cs typeface="UKIJ CJK"/>
              </a:rPr>
              <a:t>the</a:t>
            </a:r>
            <a:r>
              <a:rPr sz="2000" spc="145" dirty="0">
                <a:latin typeface="UKIJ CJK"/>
                <a:cs typeface="UKIJ CJK"/>
              </a:rPr>
              <a:t> </a:t>
            </a:r>
            <a:r>
              <a:rPr sz="2000" spc="55" dirty="0">
                <a:latin typeface="UKIJ CJK"/>
                <a:cs typeface="UKIJ CJK"/>
              </a:rPr>
              <a:t>arguments</a:t>
            </a:r>
            <a:r>
              <a:rPr sz="2000" spc="150" dirty="0">
                <a:latin typeface="UKIJ CJK"/>
                <a:cs typeface="UKIJ CJK"/>
              </a:rPr>
              <a:t> </a:t>
            </a:r>
            <a:r>
              <a:rPr sz="2000" spc="45" dirty="0">
                <a:latin typeface="UKIJ CJK"/>
                <a:cs typeface="UKIJ CJK"/>
              </a:rPr>
              <a:t>for</a:t>
            </a:r>
            <a:r>
              <a:rPr sz="2000" spc="15" dirty="0">
                <a:latin typeface="UKIJ CJK"/>
                <a:cs typeface="UKIJ CJK"/>
              </a:rPr>
              <a:t> </a:t>
            </a:r>
            <a:r>
              <a:rPr sz="2000" spc="50" dirty="0">
                <a:latin typeface="UKIJ CJK"/>
                <a:cs typeface="UKIJ CJK"/>
              </a:rPr>
              <a:t>and</a:t>
            </a:r>
            <a:r>
              <a:rPr sz="2000" spc="100" dirty="0">
                <a:latin typeface="UKIJ CJK"/>
                <a:cs typeface="UKIJ CJK"/>
              </a:rPr>
              <a:t> </a:t>
            </a:r>
            <a:r>
              <a:rPr sz="2000" spc="50" dirty="0">
                <a:latin typeface="UKIJ CJK"/>
                <a:cs typeface="UKIJ CJK"/>
              </a:rPr>
              <a:t>against</a:t>
            </a:r>
            <a:endParaRPr sz="20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问答系统的分类</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5499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问答系统可以根据不同标准划分为多种</a:t>
            </a:r>
            <a:endParaRPr sz="2400">
              <a:latin typeface="Noto Sans CJK JP Medium"/>
              <a:cs typeface="Noto Sans CJK JP Medium"/>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103</a:t>
            </a:fld>
            <a:endParaRPr dirty="0"/>
          </a:p>
        </p:txBody>
      </p:sp>
      <p:sp>
        <p:nvSpPr>
          <p:cNvPr id="3" name="object 3"/>
          <p:cNvSpPr txBox="1"/>
          <p:nvPr/>
        </p:nvSpPr>
        <p:spPr>
          <a:xfrm>
            <a:off x="258127" y="1966595"/>
            <a:ext cx="6156960" cy="41097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根据问题</a:t>
            </a:r>
            <a:r>
              <a:rPr sz="2400" b="0" spc="160" dirty="0">
                <a:latin typeface="Noto Sans CJK JP Medium"/>
                <a:cs typeface="Noto Sans CJK JP Medium"/>
              </a:rPr>
              <a:t>/</a:t>
            </a:r>
            <a:r>
              <a:rPr sz="2400" b="0" dirty="0">
                <a:latin typeface="Noto Sans CJK JP Medium"/>
                <a:cs typeface="Noto Sans CJK JP Medium"/>
              </a:rPr>
              <a:t>答案类型</a:t>
            </a:r>
            <a:r>
              <a:rPr sz="2400" b="0" spc="40" dirty="0">
                <a:latin typeface="Noto Sans CJK JP Medium"/>
                <a:cs typeface="Noto Sans CJK JP Medium"/>
              </a:rPr>
              <a:t>(</a:t>
            </a:r>
            <a:r>
              <a:rPr sz="2400" b="0" dirty="0">
                <a:latin typeface="Noto Sans CJK JP Medium"/>
                <a:cs typeface="Noto Sans CJK JP Medium"/>
              </a:rPr>
              <a:t>简化版</a:t>
            </a:r>
            <a:r>
              <a:rPr sz="2400" b="0" spc="80" dirty="0">
                <a:latin typeface="Noto Sans CJK JP Medium"/>
                <a:cs typeface="Noto Sans CJK JP Medium"/>
              </a:rPr>
              <a:t>)</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简单事实问题</a:t>
            </a:r>
            <a:r>
              <a:rPr sz="2000" spc="70" dirty="0">
                <a:latin typeface="UKIJ CJK"/>
                <a:cs typeface="UKIJ CJK"/>
              </a:rPr>
              <a:t> </a:t>
            </a:r>
            <a:r>
              <a:rPr sz="2000" spc="45" dirty="0">
                <a:latin typeface="UKIJ CJK"/>
                <a:cs typeface="UKIJ CJK"/>
              </a:rPr>
              <a:t>(simple</a:t>
            </a:r>
            <a:r>
              <a:rPr sz="2000" spc="35" dirty="0">
                <a:latin typeface="UKIJ CJK"/>
                <a:cs typeface="UKIJ CJK"/>
              </a:rPr>
              <a:t> </a:t>
            </a:r>
            <a:r>
              <a:rPr sz="2000" spc="55" dirty="0">
                <a:latin typeface="UKIJ CJK"/>
                <a:cs typeface="UKIJ CJK"/>
              </a:rPr>
              <a:t>factoid</a:t>
            </a:r>
            <a:r>
              <a:rPr sz="2000" spc="95" dirty="0">
                <a:latin typeface="UKIJ CJK"/>
                <a:cs typeface="UKIJ CJK"/>
              </a:rPr>
              <a:t> </a:t>
            </a:r>
            <a:r>
              <a:rPr sz="2000" spc="35" dirty="0">
                <a:latin typeface="UKIJ CJK"/>
                <a:cs typeface="UKIJ CJK"/>
              </a:rPr>
              <a:t>questions)</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大多数商用系统，答案简短通常为一个命名实体</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spc="114" dirty="0">
                <a:latin typeface="UKIJ CJK"/>
                <a:cs typeface="UKIJ CJK"/>
              </a:rPr>
              <a:t>Who </a:t>
            </a:r>
            <a:r>
              <a:rPr sz="1800" spc="45" dirty="0">
                <a:latin typeface="UKIJ CJK"/>
                <a:cs typeface="UKIJ CJK"/>
              </a:rPr>
              <a:t>wrote </a:t>
            </a:r>
            <a:r>
              <a:rPr sz="1800" spc="55" dirty="0">
                <a:latin typeface="UKIJ CJK"/>
                <a:cs typeface="UKIJ CJK"/>
              </a:rPr>
              <a:t>the </a:t>
            </a:r>
            <a:r>
              <a:rPr sz="1800" spc="50" dirty="0">
                <a:latin typeface="UKIJ CJK"/>
                <a:cs typeface="UKIJ CJK"/>
              </a:rPr>
              <a:t>Declaration </a:t>
            </a:r>
            <a:r>
              <a:rPr sz="1800" spc="45" dirty="0">
                <a:latin typeface="UKIJ CJK"/>
                <a:cs typeface="UKIJ CJK"/>
              </a:rPr>
              <a:t>of</a:t>
            </a:r>
            <a:r>
              <a:rPr sz="1800" spc="140" dirty="0">
                <a:latin typeface="UKIJ CJK"/>
                <a:cs typeface="UKIJ CJK"/>
              </a:rPr>
              <a:t> </a:t>
            </a:r>
            <a:r>
              <a:rPr sz="1800" spc="45" dirty="0">
                <a:latin typeface="UKIJ CJK"/>
                <a:cs typeface="UKIJ CJK"/>
              </a:rPr>
              <a:t>Independence?</a:t>
            </a:r>
            <a:endParaRPr sz="1800">
              <a:latin typeface="UKIJ CJK"/>
              <a:cs typeface="UKIJ CJK"/>
            </a:endParaRPr>
          </a:p>
          <a:p>
            <a:pPr marL="762000" lvl="1" indent="-292100">
              <a:lnSpc>
                <a:spcPct val="100000"/>
              </a:lnSpc>
              <a:spcBef>
                <a:spcPts val="940"/>
              </a:spcBef>
              <a:buClr>
                <a:srgbClr val="00B0F0"/>
              </a:buClr>
              <a:buSzPct val="70000"/>
              <a:buFont typeface="Wingdings"/>
              <a:buChar char=""/>
              <a:tabLst>
                <a:tab pos="761365" algn="l"/>
                <a:tab pos="762000" algn="l"/>
              </a:tabLst>
            </a:pPr>
            <a:r>
              <a:rPr sz="2000" dirty="0">
                <a:latin typeface="UKIJ CJK"/>
                <a:cs typeface="UKIJ CJK"/>
              </a:rPr>
              <a:t>复杂叙述问题</a:t>
            </a:r>
            <a:r>
              <a:rPr sz="2000" spc="60" dirty="0">
                <a:latin typeface="UKIJ CJK"/>
                <a:cs typeface="UKIJ CJK"/>
              </a:rPr>
              <a:t> </a:t>
            </a:r>
            <a:r>
              <a:rPr sz="2000" spc="70" dirty="0">
                <a:latin typeface="UKIJ CJK"/>
                <a:cs typeface="UKIJ CJK"/>
              </a:rPr>
              <a:t>(complex</a:t>
            </a:r>
            <a:r>
              <a:rPr sz="2000" spc="50" dirty="0">
                <a:latin typeface="UKIJ CJK"/>
                <a:cs typeface="UKIJ CJK"/>
              </a:rPr>
              <a:t> </a:t>
            </a:r>
            <a:r>
              <a:rPr sz="2000" spc="20" dirty="0">
                <a:latin typeface="UKIJ CJK"/>
                <a:cs typeface="UKIJ CJK"/>
              </a:rPr>
              <a:t>narrative</a:t>
            </a:r>
            <a:r>
              <a:rPr sz="2000" spc="130" dirty="0">
                <a:latin typeface="UKIJ CJK"/>
                <a:cs typeface="UKIJ CJK"/>
              </a:rPr>
              <a:t> </a:t>
            </a:r>
            <a:r>
              <a:rPr sz="2000" spc="35" dirty="0">
                <a:latin typeface="UKIJ CJK"/>
                <a:cs typeface="UKIJ CJK"/>
              </a:rPr>
              <a:t>questions)</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答案略长，为完整的句子</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spc="85" dirty="0">
                <a:latin typeface="UKIJ CJK"/>
                <a:cs typeface="UKIJ CJK"/>
              </a:rPr>
              <a:t>What </a:t>
            </a:r>
            <a:r>
              <a:rPr sz="1800" spc="25" dirty="0">
                <a:latin typeface="UKIJ CJK"/>
                <a:cs typeface="UKIJ CJK"/>
              </a:rPr>
              <a:t>is </a:t>
            </a:r>
            <a:r>
              <a:rPr sz="1800" spc="35" dirty="0">
                <a:latin typeface="UKIJ CJK"/>
                <a:cs typeface="UKIJ CJK"/>
              </a:rPr>
              <a:t>a</a:t>
            </a:r>
            <a:r>
              <a:rPr sz="1800" spc="165" dirty="0">
                <a:latin typeface="UKIJ CJK"/>
                <a:cs typeface="UKIJ CJK"/>
              </a:rPr>
              <a:t> </a:t>
            </a:r>
            <a:r>
              <a:rPr sz="1800" spc="65" dirty="0">
                <a:latin typeface="UKIJ CJK"/>
                <a:cs typeface="UKIJ CJK"/>
              </a:rPr>
              <a:t>Hajj?</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dirty="0">
                <a:latin typeface="UKIJ CJK"/>
                <a:cs typeface="UKIJ CJK"/>
              </a:rPr>
              <a:t>复杂观点问题</a:t>
            </a:r>
            <a:r>
              <a:rPr sz="2000" spc="65" dirty="0">
                <a:latin typeface="UKIJ CJK"/>
                <a:cs typeface="UKIJ CJK"/>
              </a:rPr>
              <a:t> </a:t>
            </a:r>
            <a:r>
              <a:rPr sz="2000" spc="70" dirty="0">
                <a:latin typeface="UKIJ CJK"/>
                <a:cs typeface="UKIJ CJK"/>
              </a:rPr>
              <a:t>(complex</a:t>
            </a:r>
            <a:r>
              <a:rPr sz="2000" spc="55" dirty="0">
                <a:latin typeface="UKIJ CJK"/>
                <a:cs typeface="UKIJ CJK"/>
              </a:rPr>
              <a:t> </a:t>
            </a:r>
            <a:r>
              <a:rPr sz="2000" spc="60" dirty="0">
                <a:latin typeface="UKIJ CJK"/>
                <a:cs typeface="UKIJ CJK"/>
              </a:rPr>
              <a:t>opinion</a:t>
            </a:r>
            <a:r>
              <a:rPr sz="2000" spc="35" dirty="0">
                <a:latin typeface="UKIJ CJK"/>
                <a:cs typeface="UKIJ CJK"/>
              </a:rPr>
              <a:t> questions)</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关于观点</a:t>
            </a:r>
            <a:r>
              <a:rPr sz="1800" spc="120" dirty="0">
                <a:latin typeface="UKIJ CJK"/>
                <a:cs typeface="UKIJ CJK"/>
              </a:rPr>
              <a:t>/</a:t>
            </a:r>
            <a:r>
              <a:rPr sz="1800" dirty="0">
                <a:latin typeface="UKIJ CJK"/>
                <a:cs typeface="UKIJ CJK"/>
              </a:rPr>
              <a:t>意见，需要整理阐述</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spc="85" dirty="0">
                <a:latin typeface="UKIJ CJK"/>
                <a:cs typeface="UKIJ CJK"/>
              </a:rPr>
              <a:t>Was </a:t>
            </a:r>
            <a:r>
              <a:rPr sz="1800" spc="55" dirty="0">
                <a:latin typeface="UKIJ CJK"/>
                <a:cs typeface="UKIJ CJK"/>
              </a:rPr>
              <a:t>the </a:t>
            </a:r>
            <a:r>
              <a:rPr sz="1800" spc="40" dirty="0">
                <a:latin typeface="UKIJ CJK"/>
                <a:cs typeface="UKIJ CJK"/>
              </a:rPr>
              <a:t>Gore/Bush/Trump </a:t>
            </a:r>
            <a:r>
              <a:rPr sz="1800" spc="45" dirty="0">
                <a:latin typeface="UKIJ CJK"/>
                <a:cs typeface="UKIJ CJK"/>
              </a:rPr>
              <a:t>election</a:t>
            </a:r>
            <a:r>
              <a:rPr sz="1800" spc="320" dirty="0">
                <a:latin typeface="UKIJ CJK"/>
                <a:cs typeface="UKIJ CJK"/>
              </a:rPr>
              <a:t> </a:t>
            </a:r>
            <a:r>
              <a:rPr sz="1800" spc="30" dirty="0">
                <a:latin typeface="UKIJ CJK"/>
                <a:cs typeface="UKIJ CJK"/>
              </a:rPr>
              <a:t>fair?</a:t>
            </a:r>
            <a:endParaRPr sz="18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问答系统的分类</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5499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问答系统可以根据不同标准划分为多种</a:t>
            </a:r>
            <a:endParaRPr sz="2400">
              <a:latin typeface="Noto Sans CJK JP Medium"/>
              <a:cs typeface="Noto Sans CJK JP Medium"/>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104</a:t>
            </a:fld>
            <a:endParaRPr dirty="0"/>
          </a:p>
        </p:txBody>
      </p:sp>
      <p:sp>
        <p:nvSpPr>
          <p:cNvPr id="3" name="object 3"/>
          <p:cNvSpPr txBox="1"/>
          <p:nvPr/>
        </p:nvSpPr>
        <p:spPr>
          <a:xfrm>
            <a:off x="258127" y="1966595"/>
            <a:ext cx="6762750" cy="28321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根据问题</a:t>
            </a:r>
            <a:r>
              <a:rPr sz="2400" b="0" spc="160" dirty="0">
                <a:latin typeface="Noto Sans CJK JP Medium"/>
                <a:cs typeface="Noto Sans CJK JP Medium"/>
              </a:rPr>
              <a:t>/</a:t>
            </a:r>
            <a:r>
              <a:rPr sz="2400" b="0" dirty="0">
                <a:latin typeface="Noto Sans CJK JP Medium"/>
                <a:cs typeface="Noto Sans CJK JP Medium"/>
              </a:rPr>
              <a:t>答案类型</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根据问题言语行为</a:t>
            </a:r>
            <a:r>
              <a:rPr sz="2400" b="0" spc="40" dirty="0">
                <a:latin typeface="Noto Sans CJK JP Medium"/>
                <a:cs typeface="Noto Sans CJK JP Medium"/>
              </a:rPr>
              <a:t>(</a:t>
            </a:r>
            <a:r>
              <a:rPr sz="2400" b="0" dirty="0">
                <a:latin typeface="Noto Sans CJK JP Medium"/>
                <a:cs typeface="Noto Sans CJK JP Medium"/>
              </a:rPr>
              <a:t>问题的表达形式</a:t>
            </a:r>
            <a:r>
              <a:rPr sz="2400" b="0" spc="80" dirty="0">
                <a:latin typeface="Noto Sans CJK JP Medium"/>
                <a:cs typeface="Noto Sans CJK JP Medium"/>
              </a:rPr>
              <a:t>)</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是否型</a:t>
            </a:r>
            <a:r>
              <a:rPr sz="2000" spc="-60" dirty="0">
                <a:latin typeface="UKIJ CJK"/>
                <a:cs typeface="UKIJ CJK"/>
              </a:rPr>
              <a:t>:</a:t>
            </a:r>
            <a:r>
              <a:rPr sz="2000" spc="90" dirty="0">
                <a:latin typeface="UKIJ CJK"/>
                <a:cs typeface="UKIJ CJK"/>
              </a:rPr>
              <a:t> </a:t>
            </a:r>
            <a:r>
              <a:rPr sz="2000" spc="60" dirty="0">
                <a:latin typeface="UKIJ CJK"/>
                <a:cs typeface="UKIJ CJK"/>
              </a:rPr>
              <a:t>yes/no,</a:t>
            </a:r>
            <a:r>
              <a:rPr sz="2000" spc="-5" dirty="0">
                <a:latin typeface="UKIJ CJK"/>
                <a:cs typeface="UKIJ CJK"/>
              </a:rPr>
              <a:t> </a:t>
            </a:r>
            <a:r>
              <a:rPr sz="2000" dirty="0">
                <a:latin typeface="UKIJ CJK"/>
                <a:cs typeface="UKIJ CJK"/>
              </a:rPr>
              <a:t>is</a:t>
            </a:r>
            <a:r>
              <a:rPr sz="2000" spc="150" dirty="0">
                <a:latin typeface="UKIJ CJK"/>
                <a:cs typeface="UKIJ CJK"/>
              </a:rPr>
              <a:t> </a:t>
            </a:r>
            <a:r>
              <a:rPr sz="2000" spc="20" dirty="0">
                <a:latin typeface="UKIJ CJK"/>
                <a:cs typeface="UKIJ CJK"/>
              </a:rPr>
              <a:t>it</a:t>
            </a:r>
            <a:r>
              <a:rPr sz="2000" spc="125" dirty="0">
                <a:latin typeface="UKIJ CJK"/>
                <a:cs typeface="UKIJ CJK"/>
              </a:rPr>
              <a:t> </a:t>
            </a:r>
            <a:r>
              <a:rPr sz="2000" spc="20" dirty="0">
                <a:latin typeface="UKIJ CJK"/>
                <a:cs typeface="UKIJ CJK"/>
              </a:rPr>
              <a:t>true</a:t>
            </a:r>
            <a:r>
              <a:rPr sz="2000" spc="40" dirty="0">
                <a:latin typeface="UKIJ CJK"/>
                <a:cs typeface="UKIJ CJK"/>
              </a:rPr>
              <a:t> </a:t>
            </a:r>
            <a:r>
              <a:rPr sz="2000" spc="30" dirty="0">
                <a:latin typeface="UKIJ CJK"/>
                <a:cs typeface="UKIJ CJK"/>
              </a:rPr>
              <a:t>that</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spc="160" dirty="0">
                <a:latin typeface="UKIJ CJK"/>
                <a:cs typeface="UKIJ CJK"/>
              </a:rPr>
              <a:t>WH</a:t>
            </a:r>
            <a:r>
              <a:rPr sz="2000" dirty="0">
                <a:latin typeface="UKIJ CJK"/>
                <a:cs typeface="UKIJ CJK"/>
              </a:rPr>
              <a:t>型</a:t>
            </a:r>
            <a:r>
              <a:rPr sz="2000" spc="-60" dirty="0">
                <a:latin typeface="UKIJ CJK"/>
                <a:cs typeface="UKIJ CJK"/>
              </a:rPr>
              <a:t>:</a:t>
            </a:r>
            <a:r>
              <a:rPr sz="2000" spc="190" dirty="0">
                <a:latin typeface="UKIJ CJK"/>
                <a:cs typeface="UKIJ CJK"/>
              </a:rPr>
              <a:t> </a:t>
            </a:r>
            <a:r>
              <a:rPr sz="2000" spc="35" dirty="0">
                <a:latin typeface="UKIJ CJK"/>
                <a:cs typeface="UKIJ CJK"/>
              </a:rPr>
              <a:t>wh,</a:t>
            </a:r>
            <a:r>
              <a:rPr sz="2000" spc="95" dirty="0">
                <a:latin typeface="UKIJ CJK"/>
                <a:cs typeface="UKIJ CJK"/>
              </a:rPr>
              <a:t> </a:t>
            </a:r>
            <a:r>
              <a:rPr sz="2000" spc="75" dirty="0">
                <a:latin typeface="UKIJ CJK"/>
                <a:cs typeface="UKIJ CJK"/>
              </a:rPr>
              <a:t>who</a:t>
            </a:r>
            <a:r>
              <a:rPr sz="2000" dirty="0">
                <a:latin typeface="UKIJ CJK"/>
                <a:cs typeface="UKIJ CJK"/>
              </a:rPr>
              <a:t> </a:t>
            </a:r>
            <a:r>
              <a:rPr sz="2000" spc="50" dirty="0">
                <a:latin typeface="UKIJ CJK"/>
                <a:cs typeface="UKIJ CJK"/>
              </a:rPr>
              <a:t>was </a:t>
            </a:r>
            <a:r>
              <a:rPr sz="2000" spc="30" dirty="0">
                <a:latin typeface="UKIJ CJK"/>
                <a:cs typeface="UKIJ CJK"/>
              </a:rPr>
              <a:t>the</a:t>
            </a:r>
            <a:r>
              <a:rPr sz="2000" spc="135" dirty="0">
                <a:latin typeface="UKIJ CJK"/>
                <a:cs typeface="UKIJ CJK"/>
              </a:rPr>
              <a:t> </a:t>
            </a:r>
            <a:r>
              <a:rPr sz="2000" spc="15" dirty="0">
                <a:latin typeface="UKIJ CJK"/>
                <a:cs typeface="UKIJ CJK"/>
              </a:rPr>
              <a:t>first</a:t>
            </a:r>
            <a:r>
              <a:rPr sz="2000" spc="130" dirty="0">
                <a:latin typeface="UKIJ CJK"/>
                <a:cs typeface="UKIJ CJK"/>
              </a:rPr>
              <a:t> </a:t>
            </a:r>
            <a:r>
              <a:rPr sz="2000" spc="40" dirty="0">
                <a:latin typeface="UKIJ CJK"/>
                <a:cs typeface="UKIJ CJK"/>
              </a:rPr>
              <a:t>president</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间接请求</a:t>
            </a:r>
            <a:r>
              <a:rPr sz="2000" spc="-60" dirty="0">
                <a:latin typeface="UKIJ CJK"/>
                <a:cs typeface="UKIJ CJK"/>
              </a:rPr>
              <a:t>:</a:t>
            </a:r>
            <a:r>
              <a:rPr sz="2000" spc="90" dirty="0">
                <a:latin typeface="UKIJ CJK"/>
                <a:cs typeface="UKIJ CJK"/>
              </a:rPr>
              <a:t> </a:t>
            </a:r>
            <a:r>
              <a:rPr sz="2000" spc="30" dirty="0">
                <a:latin typeface="UKIJ CJK"/>
                <a:cs typeface="UKIJ CJK"/>
              </a:rPr>
              <a:t>indirect</a:t>
            </a:r>
            <a:r>
              <a:rPr sz="2000" spc="125" dirty="0">
                <a:latin typeface="UKIJ CJK"/>
                <a:cs typeface="UKIJ CJK"/>
              </a:rPr>
              <a:t> </a:t>
            </a:r>
            <a:r>
              <a:rPr sz="2000" spc="20" dirty="0">
                <a:latin typeface="UKIJ CJK"/>
                <a:cs typeface="UKIJ CJK"/>
              </a:rPr>
              <a:t>requests,</a:t>
            </a:r>
            <a:r>
              <a:rPr sz="2000" spc="195" dirty="0">
                <a:latin typeface="UKIJ CJK"/>
                <a:cs typeface="UKIJ CJK"/>
              </a:rPr>
              <a:t> </a:t>
            </a:r>
            <a:r>
              <a:rPr sz="2000" spc="-95" dirty="0">
                <a:latin typeface="UKIJ CJK"/>
                <a:cs typeface="UKIJ CJK"/>
              </a:rPr>
              <a:t>I</a:t>
            </a:r>
            <a:r>
              <a:rPr sz="2000" spc="80" dirty="0">
                <a:latin typeface="UKIJ CJK"/>
                <a:cs typeface="UKIJ CJK"/>
              </a:rPr>
              <a:t> </a:t>
            </a:r>
            <a:r>
              <a:rPr sz="2000" spc="70" dirty="0">
                <a:latin typeface="UKIJ CJK"/>
                <a:cs typeface="UKIJ CJK"/>
              </a:rPr>
              <a:t>would</a:t>
            </a:r>
            <a:r>
              <a:rPr sz="2000" spc="95" dirty="0">
                <a:latin typeface="UKIJ CJK"/>
                <a:cs typeface="UKIJ CJK"/>
              </a:rPr>
              <a:t> </a:t>
            </a:r>
            <a:r>
              <a:rPr sz="2000" spc="30" dirty="0">
                <a:latin typeface="UKIJ CJK"/>
                <a:cs typeface="UKIJ CJK"/>
              </a:rPr>
              <a:t>like</a:t>
            </a:r>
            <a:r>
              <a:rPr sz="2000" spc="135" dirty="0">
                <a:latin typeface="UKIJ CJK"/>
                <a:cs typeface="UKIJ CJK"/>
              </a:rPr>
              <a:t> </a:t>
            </a:r>
            <a:r>
              <a:rPr sz="2000" spc="105" dirty="0">
                <a:latin typeface="UKIJ CJK"/>
                <a:cs typeface="UKIJ CJK"/>
              </a:rPr>
              <a:t>you</a:t>
            </a:r>
            <a:r>
              <a:rPr sz="2000" spc="-60" dirty="0">
                <a:latin typeface="UKIJ CJK"/>
                <a:cs typeface="UKIJ CJK"/>
              </a:rPr>
              <a:t> </a:t>
            </a:r>
            <a:r>
              <a:rPr sz="2000" spc="65" dirty="0">
                <a:latin typeface="UKIJ CJK"/>
                <a:cs typeface="UKIJ CJK"/>
              </a:rPr>
              <a:t>to</a:t>
            </a:r>
            <a:r>
              <a:rPr sz="2000" spc="200" dirty="0">
                <a:latin typeface="UKIJ CJK"/>
                <a:cs typeface="UKIJ CJK"/>
              </a:rPr>
              <a:t> </a:t>
            </a:r>
            <a:r>
              <a:rPr sz="2000" dirty="0">
                <a:latin typeface="UKIJ CJK"/>
                <a:cs typeface="UKIJ CJK"/>
              </a:rPr>
              <a:t>list</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命令</a:t>
            </a:r>
            <a:r>
              <a:rPr sz="2000" spc="-60" dirty="0">
                <a:latin typeface="UKIJ CJK"/>
                <a:cs typeface="UKIJ CJK"/>
              </a:rPr>
              <a:t>:</a:t>
            </a:r>
            <a:r>
              <a:rPr sz="2000" spc="90" dirty="0">
                <a:latin typeface="UKIJ CJK"/>
                <a:cs typeface="UKIJ CJK"/>
              </a:rPr>
              <a:t> </a:t>
            </a:r>
            <a:r>
              <a:rPr sz="2000" spc="60" dirty="0">
                <a:latin typeface="UKIJ CJK"/>
                <a:cs typeface="UKIJ CJK"/>
              </a:rPr>
              <a:t>commands,</a:t>
            </a:r>
            <a:r>
              <a:rPr sz="2000" spc="-5" dirty="0">
                <a:latin typeface="UKIJ CJK"/>
                <a:cs typeface="UKIJ CJK"/>
              </a:rPr>
              <a:t> </a:t>
            </a:r>
            <a:r>
              <a:rPr sz="2000" spc="55" dirty="0">
                <a:latin typeface="UKIJ CJK"/>
                <a:cs typeface="UKIJ CJK"/>
              </a:rPr>
              <a:t>name</a:t>
            </a:r>
            <a:r>
              <a:rPr sz="2000" spc="140" dirty="0">
                <a:latin typeface="UKIJ CJK"/>
                <a:cs typeface="UKIJ CJK"/>
              </a:rPr>
              <a:t> </a:t>
            </a:r>
            <a:r>
              <a:rPr sz="2000" spc="10" dirty="0">
                <a:latin typeface="UKIJ CJK"/>
                <a:cs typeface="UKIJ CJK"/>
              </a:rPr>
              <a:t>all</a:t>
            </a:r>
            <a:r>
              <a:rPr sz="2000" spc="40" dirty="0">
                <a:latin typeface="UKIJ CJK"/>
                <a:cs typeface="UKIJ CJK"/>
              </a:rPr>
              <a:t> </a:t>
            </a:r>
            <a:r>
              <a:rPr sz="2000" spc="30" dirty="0">
                <a:latin typeface="UKIJ CJK"/>
                <a:cs typeface="UKIJ CJK"/>
              </a:rPr>
              <a:t>the</a:t>
            </a:r>
            <a:r>
              <a:rPr sz="2000" spc="140" dirty="0">
                <a:latin typeface="UKIJ CJK"/>
                <a:cs typeface="UKIJ CJK"/>
              </a:rPr>
              <a:t> </a:t>
            </a:r>
            <a:r>
              <a:rPr sz="2000" spc="30" dirty="0">
                <a:latin typeface="UKIJ CJK"/>
                <a:cs typeface="UKIJ CJK"/>
              </a:rPr>
              <a:t>presidents</a:t>
            </a:r>
            <a:endParaRPr sz="20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问答系统的分类</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5499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问答系统可以根据不同标准划分为多种</a:t>
            </a:r>
            <a:endParaRPr sz="2400">
              <a:latin typeface="Noto Sans CJK JP Medium"/>
              <a:cs typeface="Noto Sans CJK JP Medium"/>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105</a:t>
            </a:fld>
            <a:endParaRPr dirty="0"/>
          </a:p>
        </p:txBody>
      </p:sp>
      <p:sp>
        <p:nvSpPr>
          <p:cNvPr id="3" name="object 3"/>
          <p:cNvSpPr txBox="1"/>
          <p:nvPr/>
        </p:nvSpPr>
        <p:spPr>
          <a:xfrm>
            <a:off x="258127" y="1966595"/>
            <a:ext cx="5448300" cy="42113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根据问题</a:t>
            </a:r>
            <a:r>
              <a:rPr sz="2400" b="0" spc="160" dirty="0">
                <a:latin typeface="Noto Sans CJK JP Medium"/>
                <a:cs typeface="Noto Sans CJK JP Medium"/>
              </a:rPr>
              <a:t>/</a:t>
            </a:r>
            <a:r>
              <a:rPr sz="2400" b="0" dirty="0">
                <a:latin typeface="Noto Sans CJK JP Medium"/>
                <a:cs typeface="Noto Sans CJK JP Medium"/>
              </a:rPr>
              <a:t>答案类型</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根据问题言语行为</a:t>
            </a:r>
            <a:r>
              <a:rPr sz="2400" b="0" spc="40" dirty="0">
                <a:latin typeface="Noto Sans CJK JP Medium"/>
                <a:cs typeface="Noto Sans CJK JP Medium"/>
              </a:rPr>
              <a:t>(</a:t>
            </a:r>
            <a:r>
              <a:rPr sz="2400" b="0" dirty="0">
                <a:latin typeface="Noto Sans CJK JP Medium"/>
                <a:cs typeface="Noto Sans CJK JP Medium"/>
              </a:rPr>
              <a:t>问题的表达形式</a:t>
            </a:r>
            <a:r>
              <a:rPr sz="2400" b="0" spc="80" dirty="0">
                <a:latin typeface="Noto Sans CJK JP Medium"/>
                <a:cs typeface="Noto Sans CJK JP Medium"/>
              </a:rPr>
              <a:t>)</a:t>
            </a:r>
            <a:endParaRPr sz="2400">
              <a:latin typeface="Noto Sans CJK JP Medium"/>
              <a:cs typeface="Noto Sans CJK JP Medium"/>
            </a:endParaRPr>
          </a:p>
          <a:p>
            <a:pPr marL="355600" indent="-342900">
              <a:lnSpc>
                <a:spcPct val="100000"/>
              </a:lnSpc>
              <a:spcBef>
                <a:spcPts val="1720"/>
              </a:spcBef>
              <a:buClr>
                <a:srgbClr val="7030A0"/>
              </a:buClr>
              <a:buSzPct val="79166"/>
              <a:buFont typeface="Wingdings"/>
              <a:buChar char=""/>
              <a:tabLst>
                <a:tab pos="354965" algn="l"/>
                <a:tab pos="355600" algn="l"/>
              </a:tabLst>
            </a:pPr>
            <a:r>
              <a:rPr sz="2400" b="0" dirty="0">
                <a:latin typeface="Noto Sans CJK JP Medium"/>
                <a:cs typeface="Noto Sans CJK JP Medium"/>
              </a:rPr>
              <a:t>根据应用场景</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封闭领域问答</a:t>
            </a:r>
            <a:r>
              <a:rPr sz="2000" spc="-60" dirty="0">
                <a:latin typeface="UKIJ CJK"/>
                <a:cs typeface="UKIJ CJK"/>
              </a:rPr>
              <a:t>:</a:t>
            </a:r>
            <a:r>
              <a:rPr sz="2000" spc="80" dirty="0">
                <a:latin typeface="UKIJ CJK"/>
                <a:cs typeface="UKIJ CJK"/>
              </a:rPr>
              <a:t> </a:t>
            </a:r>
            <a:r>
              <a:rPr sz="2000" spc="50" dirty="0">
                <a:latin typeface="UKIJ CJK"/>
                <a:cs typeface="UKIJ CJK"/>
              </a:rPr>
              <a:t>Close</a:t>
            </a:r>
            <a:r>
              <a:rPr sz="2000" spc="120" dirty="0">
                <a:latin typeface="UKIJ CJK"/>
                <a:cs typeface="UKIJ CJK"/>
              </a:rPr>
              <a:t> </a:t>
            </a:r>
            <a:r>
              <a:rPr sz="2000" spc="70" dirty="0">
                <a:latin typeface="UKIJ CJK"/>
                <a:cs typeface="UKIJ CJK"/>
              </a:rPr>
              <a:t>Domain</a:t>
            </a:r>
            <a:r>
              <a:rPr sz="2000" spc="30" dirty="0">
                <a:latin typeface="UKIJ CJK"/>
                <a:cs typeface="UKIJ CJK"/>
              </a:rPr>
              <a:t> </a:t>
            </a:r>
            <a:r>
              <a:rPr sz="2000" spc="150" dirty="0">
                <a:latin typeface="UKIJ CJK"/>
                <a:cs typeface="UKIJ CJK"/>
              </a:rPr>
              <a:t>QA</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开放领域问答</a:t>
            </a:r>
            <a:r>
              <a:rPr sz="2000" spc="-60" dirty="0">
                <a:latin typeface="UKIJ CJK"/>
                <a:cs typeface="UKIJ CJK"/>
              </a:rPr>
              <a:t>:</a:t>
            </a:r>
            <a:r>
              <a:rPr sz="2000" spc="70" dirty="0">
                <a:latin typeface="UKIJ CJK"/>
                <a:cs typeface="UKIJ CJK"/>
              </a:rPr>
              <a:t> </a:t>
            </a:r>
            <a:r>
              <a:rPr sz="2000" spc="80" dirty="0">
                <a:latin typeface="UKIJ CJK"/>
                <a:cs typeface="UKIJ CJK"/>
              </a:rPr>
              <a:t>Open</a:t>
            </a:r>
            <a:r>
              <a:rPr sz="2000" spc="25" dirty="0">
                <a:latin typeface="UKIJ CJK"/>
                <a:cs typeface="UKIJ CJK"/>
              </a:rPr>
              <a:t> </a:t>
            </a:r>
            <a:r>
              <a:rPr sz="2000" spc="70" dirty="0">
                <a:latin typeface="UKIJ CJK"/>
                <a:cs typeface="UKIJ CJK"/>
              </a:rPr>
              <a:t>Domain</a:t>
            </a:r>
            <a:r>
              <a:rPr sz="2000" spc="114" dirty="0">
                <a:latin typeface="UKIJ CJK"/>
                <a:cs typeface="UKIJ CJK"/>
              </a:rPr>
              <a:t> </a:t>
            </a:r>
            <a:r>
              <a:rPr sz="2000" spc="150" dirty="0">
                <a:latin typeface="UKIJ CJK"/>
                <a:cs typeface="UKIJ CJK"/>
              </a:rPr>
              <a:t>QA</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单文档问答</a:t>
            </a:r>
            <a:r>
              <a:rPr sz="2000" spc="-60" dirty="0">
                <a:latin typeface="UKIJ CJK"/>
                <a:cs typeface="UKIJ CJK"/>
              </a:rPr>
              <a:t>:</a:t>
            </a:r>
            <a:r>
              <a:rPr sz="2000" spc="90" dirty="0">
                <a:latin typeface="UKIJ CJK"/>
                <a:cs typeface="UKIJ CJK"/>
              </a:rPr>
              <a:t> </a:t>
            </a:r>
            <a:r>
              <a:rPr sz="2000" spc="75" dirty="0">
                <a:latin typeface="UKIJ CJK"/>
                <a:cs typeface="UKIJ CJK"/>
              </a:rPr>
              <a:t>Single</a:t>
            </a:r>
            <a:r>
              <a:rPr sz="2000" spc="35" dirty="0">
                <a:latin typeface="UKIJ CJK"/>
                <a:cs typeface="UKIJ CJK"/>
              </a:rPr>
              <a:t> </a:t>
            </a:r>
            <a:r>
              <a:rPr sz="2000" spc="70" dirty="0">
                <a:latin typeface="UKIJ CJK"/>
                <a:cs typeface="UKIJ CJK"/>
              </a:rPr>
              <a:t>Document</a:t>
            </a:r>
            <a:r>
              <a:rPr sz="2000" spc="225" dirty="0">
                <a:latin typeface="UKIJ CJK"/>
                <a:cs typeface="UKIJ CJK"/>
              </a:rPr>
              <a:t> </a:t>
            </a:r>
            <a:r>
              <a:rPr sz="2000" spc="150" dirty="0">
                <a:latin typeface="UKIJ CJK"/>
                <a:cs typeface="UKIJ CJK"/>
              </a:rPr>
              <a:t>QA</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也称阅读理解 </a:t>
            </a:r>
            <a:r>
              <a:rPr sz="1800" spc="85" dirty="0">
                <a:latin typeface="UKIJ CJK"/>
                <a:cs typeface="UKIJ CJK"/>
              </a:rPr>
              <a:t>(Reading</a:t>
            </a:r>
            <a:r>
              <a:rPr sz="1800" spc="55" dirty="0">
                <a:latin typeface="UKIJ CJK"/>
                <a:cs typeface="UKIJ CJK"/>
              </a:rPr>
              <a:t> </a:t>
            </a:r>
            <a:r>
              <a:rPr sz="1800" spc="40" dirty="0">
                <a:latin typeface="UKIJ CJK"/>
                <a:cs typeface="UKIJ CJK"/>
              </a:rPr>
              <a:t>Comprehension)</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dirty="0">
                <a:latin typeface="UKIJ CJK"/>
                <a:cs typeface="UKIJ CJK"/>
              </a:rPr>
              <a:t>社区问答</a:t>
            </a:r>
            <a:r>
              <a:rPr sz="2000" spc="-60" dirty="0">
                <a:latin typeface="UKIJ CJK"/>
                <a:cs typeface="UKIJ CJK"/>
              </a:rPr>
              <a:t>:</a:t>
            </a:r>
            <a:r>
              <a:rPr sz="2000" spc="90" dirty="0">
                <a:latin typeface="UKIJ CJK"/>
                <a:cs typeface="UKIJ CJK"/>
              </a:rPr>
              <a:t> </a:t>
            </a:r>
            <a:r>
              <a:rPr sz="2000" spc="60" dirty="0">
                <a:latin typeface="UKIJ CJK"/>
                <a:cs typeface="UKIJ CJK"/>
              </a:rPr>
              <a:t>Community</a:t>
            </a:r>
            <a:r>
              <a:rPr sz="2000" spc="210" dirty="0">
                <a:latin typeface="UKIJ CJK"/>
                <a:cs typeface="UKIJ CJK"/>
              </a:rPr>
              <a:t> </a:t>
            </a:r>
            <a:r>
              <a:rPr sz="2000" spc="150" dirty="0">
                <a:latin typeface="UKIJ CJK"/>
                <a:cs typeface="UKIJ CJK"/>
              </a:rPr>
              <a:t>QA</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如知乎、</a:t>
            </a:r>
            <a:r>
              <a:rPr sz="1800" spc="55" dirty="0">
                <a:latin typeface="UKIJ CJK"/>
                <a:cs typeface="UKIJ CJK"/>
              </a:rPr>
              <a:t>Quora</a:t>
            </a:r>
            <a:endParaRPr sz="18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问答系统的分类</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5499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问答系统可以根据不同标准划分为多种</a:t>
            </a:r>
            <a:endParaRPr sz="2400">
              <a:latin typeface="Noto Sans CJK JP Medium"/>
              <a:cs typeface="Noto Sans CJK JP Medium"/>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106</a:t>
            </a:fld>
            <a:endParaRPr dirty="0"/>
          </a:p>
        </p:txBody>
      </p:sp>
      <p:sp>
        <p:nvSpPr>
          <p:cNvPr id="3" name="object 3"/>
          <p:cNvSpPr txBox="1"/>
          <p:nvPr/>
        </p:nvSpPr>
        <p:spPr>
          <a:xfrm>
            <a:off x="258127" y="1966595"/>
            <a:ext cx="5990590" cy="39827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根据问题</a:t>
            </a:r>
            <a:r>
              <a:rPr sz="2400" b="0" spc="160" dirty="0">
                <a:latin typeface="Noto Sans CJK JP Medium"/>
                <a:cs typeface="Noto Sans CJK JP Medium"/>
              </a:rPr>
              <a:t>/</a:t>
            </a:r>
            <a:r>
              <a:rPr sz="2400" b="0" dirty="0">
                <a:latin typeface="Noto Sans CJK JP Medium"/>
                <a:cs typeface="Noto Sans CJK JP Medium"/>
              </a:rPr>
              <a:t>答案类型</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根据问题言语行为</a:t>
            </a:r>
            <a:r>
              <a:rPr sz="2400" b="0" spc="40" dirty="0">
                <a:latin typeface="Noto Sans CJK JP Medium"/>
                <a:cs typeface="Noto Sans CJK JP Medium"/>
              </a:rPr>
              <a:t>(</a:t>
            </a:r>
            <a:r>
              <a:rPr sz="2400" b="0" dirty="0">
                <a:latin typeface="Noto Sans CJK JP Medium"/>
                <a:cs typeface="Noto Sans CJK JP Medium"/>
              </a:rPr>
              <a:t>问题的表达形式</a:t>
            </a:r>
            <a:r>
              <a:rPr sz="2400" b="0" spc="80" dirty="0">
                <a:latin typeface="Noto Sans CJK JP Medium"/>
                <a:cs typeface="Noto Sans CJK JP Medium"/>
              </a:rPr>
              <a:t>)</a:t>
            </a:r>
            <a:endParaRPr sz="2400">
              <a:latin typeface="Noto Sans CJK JP Medium"/>
              <a:cs typeface="Noto Sans CJK JP Medium"/>
            </a:endParaRPr>
          </a:p>
          <a:p>
            <a:pPr marL="355600" indent="-342900">
              <a:lnSpc>
                <a:spcPct val="100000"/>
              </a:lnSpc>
              <a:spcBef>
                <a:spcPts val="1720"/>
              </a:spcBef>
              <a:buClr>
                <a:srgbClr val="7030A0"/>
              </a:buClr>
              <a:buSzPct val="79166"/>
              <a:buFont typeface="Wingdings"/>
              <a:buChar char=""/>
              <a:tabLst>
                <a:tab pos="354965" algn="l"/>
                <a:tab pos="355600" algn="l"/>
              </a:tabLst>
            </a:pPr>
            <a:r>
              <a:rPr sz="2400" b="0" dirty="0">
                <a:latin typeface="Noto Sans CJK JP Medium"/>
                <a:cs typeface="Noto Sans CJK JP Medium"/>
              </a:rPr>
              <a:t>根据应用场景</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根据技术方案</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基于信息检索</a:t>
            </a:r>
            <a:r>
              <a:rPr sz="2000" spc="145" dirty="0">
                <a:latin typeface="UKIJ CJK"/>
                <a:cs typeface="UKIJ CJK"/>
              </a:rPr>
              <a:t>/</a:t>
            </a:r>
            <a:r>
              <a:rPr sz="2000" dirty="0">
                <a:latin typeface="UKIJ CJK"/>
                <a:cs typeface="UKIJ CJK"/>
              </a:rPr>
              <a:t>语料</a:t>
            </a:r>
            <a:r>
              <a:rPr sz="2000" spc="75" dirty="0">
                <a:latin typeface="UKIJ CJK"/>
                <a:cs typeface="UKIJ CJK"/>
              </a:rPr>
              <a:t>(IR-based/Corpus-based)</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基于知识</a:t>
            </a:r>
            <a:r>
              <a:rPr sz="2000" spc="90" dirty="0">
                <a:latin typeface="UKIJ CJK"/>
                <a:cs typeface="UKIJ CJK"/>
              </a:rPr>
              <a:t>(Knowledge-based)</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混合方法</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spc="15" dirty="0">
                <a:latin typeface="UKIJ CJK"/>
                <a:cs typeface="UKIJ CJK"/>
              </a:rPr>
              <a:t>IBM </a:t>
            </a:r>
            <a:r>
              <a:rPr sz="1800" spc="70" dirty="0">
                <a:latin typeface="UKIJ CJK"/>
                <a:cs typeface="UKIJ CJK"/>
              </a:rPr>
              <a:t>Watson</a:t>
            </a:r>
            <a:r>
              <a:rPr sz="1800" spc="270" dirty="0">
                <a:latin typeface="UKIJ CJK"/>
                <a:cs typeface="UKIJ CJK"/>
              </a:rPr>
              <a:t> </a:t>
            </a:r>
            <a:r>
              <a:rPr sz="1800" spc="90" dirty="0">
                <a:latin typeface="UKIJ CJK"/>
                <a:cs typeface="UKIJ CJK"/>
              </a:rPr>
              <a:t>(DeepQA)</a:t>
            </a:r>
            <a:endParaRPr sz="18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问答系统的分类</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635500" cy="27533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问题种类繁多、千奇百怪</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问题为自然语言表述、形态各异</a:t>
            </a:r>
            <a:endParaRPr sz="2400">
              <a:latin typeface="Noto Sans CJK JP Medium"/>
              <a:cs typeface="Noto Sans CJK JP Medium"/>
            </a:endParaRPr>
          </a:p>
          <a:p>
            <a:pPr marL="355600" indent="-342900">
              <a:lnSpc>
                <a:spcPct val="100000"/>
              </a:lnSpc>
              <a:spcBef>
                <a:spcPts val="1720"/>
              </a:spcBef>
              <a:buClr>
                <a:srgbClr val="7030A0"/>
              </a:buClr>
              <a:buSzPct val="79166"/>
              <a:buFont typeface="Wingdings"/>
              <a:buChar char=""/>
              <a:tabLst>
                <a:tab pos="354965" algn="l"/>
                <a:tab pos="355600" algn="l"/>
              </a:tabLst>
            </a:pPr>
            <a:r>
              <a:rPr sz="2400" b="0" dirty="0">
                <a:latin typeface="Noto Sans CJK JP Medium"/>
                <a:cs typeface="Noto Sans CJK JP Medium"/>
              </a:rPr>
              <a:t>数据来源广泛、超大规模</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自然语言理解技术本身挑战</a:t>
            </a:r>
            <a:endParaRPr sz="2400">
              <a:latin typeface="Noto Sans CJK JP Medium"/>
              <a:cs typeface="Noto Sans CJK JP Medium"/>
            </a:endParaRPr>
          </a:p>
          <a:p>
            <a:pPr marL="355600" indent="-342900">
              <a:lnSpc>
                <a:spcPct val="100000"/>
              </a:lnSpc>
              <a:spcBef>
                <a:spcPts val="1720"/>
              </a:spcBef>
              <a:buClr>
                <a:srgbClr val="7030A0"/>
              </a:buClr>
              <a:buSzPct val="79166"/>
              <a:buFont typeface="Wingdings"/>
              <a:buChar char=""/>
              <a:tabLst>
                <a:tab pos="354965" algn="l"/>
                <a:tab pos="355600" algn="l"/>
              </a:tabLst>
            </a:pPr>
            <a:r>
              <a:rPr sz="2400" b="0" spc="-105" dirty="0">
                <a:latin typeface="Noto Sans CJK JP Medium"/>
                <a:cs typeface="Noto Sans CJK JP Medium"/>
              </a:rPr>
              <a:t>……</a:t>
            </a:r>
            <a:endParaRPr sz="2400">
              <a:latin typeface="Noto Sans CJK JP Medium"/>
              <a:cs typeface="Noto Sans CJK JP Medium"/>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107</a:t>
            </a:fld>
            <a:endParaRPr dirty="0"/>
          </a:p>
        </p:txBody>
      </p:sp>
      <p:sp>
        <p:nvSpPr>
          <p:cNvPr id="3" name="object 3"/>
          <p:cNvSpPr txBox="1"/>
          <p:nvPr/>
        </p:nvSpPr>
        <p:spPr>
          <a:xfrm>
            <a:off x="258127" y="4328795"/>
            <a:ext cx="6883400" cy="21412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至今仍是复杂系统</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大量的子任务</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深度学习可能擅长每个子任务，但整合代价极高</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dirty="0">
                <a:latin typeface="UKIJ CJK"/>
                <a:cs typeface="UKIJ CJK"/>
              </a:rPr>
              <a:t>深度学习可以做端到端问答</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实际上，较为成功的仅有阅读理解和极小文档集简单问答</a:t>
            </a:r>
            <a:endParaRPr sz="18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问答系统的难点</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6235700" cy="50139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结构化数据</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关系型</a:t>
            </a:r>
            <a:r>
              <a:rPr sz="2000" spc="30" dirty="0">
                <a:latin typeface="UKIJ CJK"/>
                <a:cs typeface="UKIJ CJK"/>
              </a:rPr>
              <a:t>(relational)</a:t>
            </a:r>
            <a:r>
              <a:rPr sz="2000" dirty="0">
                <a:latin typeface="UKIJ CJK"/>
                <a:cs typeface="UKIJ CJK"/>
              </a:rPr>
              <a:t>数据库</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表</a:t>
            </a:r>
            <a:r>
              <a:rPr sz="1800" spc="20" dirty="0">
                <a:latin typeface="UKIJ CJK"/>
                <a:cs typeface="UKIJ CJK"/>
              </a:rPr>
              <a:t> </a:t>
            </a:r>
            <a:r>
              <a:rPr sz="1800" spc="50" dirty="0">
                <a:latin typeface="UKIJ CJK"/>
                <a:cs typeface="UKIJ CJK"/>
              </a:rPr>
              <a:t>(</a:t>
            </a:r>
            <a:r>
              <a:rPr sz="1800" dirty="0">
                <a:latin typeface="UKIJ CJK"/>
                <a:cs typeface="UKIJ CJK"/>
              </a:rPr>
              <a:t>表中内容被称为关系</a:t>
            </a:r>
            <a:r>
              <a:rPr sz="1800" spc="55" dirty="0">
                <a:latin typeface="UKIJ CJK"/>
                <a:cs typeface="UKIJ CJK"/>
              </a:rPr>
              <a:t>)</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spc="75" dirty="0">
                <a:latin typeface="UKIJ CJK"/>
                <a:cs typeface="UKIJ CJK"/>
              </a:rPr>
              <a:t>SQL</a:t>
            </a:r>
            <a:r>
              <a:rPr sz="1800" dirty="0">
                <a:latin typeface="UKIJ CJK"/>
                <a:cs typeface="UKIJ CJK"/>
              </a:rPr>
              <a:t>数据库</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spc="70" dirty="0">
                <a:latin typeface="UKIJ CJK"/>
                <a:cs typeface="UKIJ CJK"/>
              </a:rPr>
              <a:t>RDF(Resource</a:t>
            </a:r>
            <a:r>
              <a:rPr sz="2000" spc="40" dirty="0">
                <a:latin typeface="UKIJ CJK"/>
                <a:cs typeface="UKIJ CJK"/>
              </a:rPr>
              <a:t> </a:t>
            </a:r>
            <a:r>
              <a:rPr sz="2000" spc="45" dirty="0">
                <a:latin typeface="UKIJ CJK"/>
                <a:cs typeface="UKIJ CJK"/>
              </a:rPr>
              <a:t>Description</a:t>
            </a:r>
            <a:r>
              <a:rPr sz="2000" spc="245" dirty="0">
                <a:latin typeface="UKIJ CJK"/>
                <a:cs typeface="UKIJ CJK"/>
              </a:rPr>
              <a:t> </a:t>
            </a:r>
            <a:r>
              <a:rPr sz="2000" spc="70" dirty="0">
                <a:latin typeface="UKIJ CJK"/>
                <a:cs typeface="UKIJ CJK"/>
              </a:rPr>
              <a:t>Framework)</a:t>
            </a:r>
            <a:r>
              <a:rPr sz="2000" dirty="0">
                <a:latin typeface="UKIJ CJK"/>
                <a:cs typeface="UKIJ CJK"/>
              </a:rPr>
              <a:t>数据库</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三元组</a:t>
            </a:r>
            <a:r>
              <a:rPr sz="1800" spc="20" dirty="0">
                <a:latin typeface="UKIJ CJK"/>
                <a:cs typeface="UKIJ CJK"/>
              </a:rPr>
              <a:t> </a:t>
            </a:r>
            <a:r>
              <a:rPr sz="1800" spc="50" dirty="0">
                <a:latin typeface="UKIJ CJK"/>
                <a:cs typeface="UKIJ CJK"/>
              </a:rPr>
              <a:t>(</a:t>
            </a:r>
            <a:r>
              <a:rPr sz="1800" dirty="0">
                <a:latin typeface="UKIJ CJK"/>
                <a:cs typeface="UKIJ CJK"/>
              </a:rPr>
              <a:t>实体</a:t>
            </a:r>
            <a:r>
              <a:rPr sz="1800" spc="220" dirty="0">
                <a:latin typeface="UKIJ CJK"/>
                <a:cs typeface="UKIJ CJK"/>
              </a:rPr>
              <a:t>-</a:t>
            </a:r>
            <a:r>
              <a:rPr sz="1800" dirty="0">
                <a:latin typeface="UKIJ CJK"/>
                <a:cs typeface="UKIJ CJK"/>
              </a:rPr>
              <a:t>关系</a:t>
            </a:r>
            <a:r>
              <a:rPr sz="1800" spc="220" dirty="0">
                <a:latin typeface="UKIJ CJK"/>
                <a:cs typeface="UKIJ CJK"/>
              </a:rPr>
              <a:t>-</a:t>
            </a:r>
            <a:r>
              <a:rPr sz="1800" dirty="0">
                <a:latin typeface="UKIJ CJK"/>
                <a:cs typeface="UKIJ CJK"/>
              </a:rPr>
              <a:t>实体</a:t>
            </a:r>
            <a:r>
              <a:rPr sz="1800" spc="25" dirty="0">
                <a:latin typeface="UKIJ CJK"/>
                <a:cs typeface="UKIJ CJK"/>
              </a:rPr>
              <a:t>)，</a:t>
            </a:r>
            <a:r>
              <a:rPr sz="1800" dirty="0">
                <a:latin typeface="UKIJ CJK"/>
                <a:cs typeface="UKIJ CJK"/>
              </a:rPr>
              <a:t>本体知识库</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spc="25" dirty="0">
                <a:latin typeface="UKIJ CJK"/>
                <a:cs typeface="UKIJ CJK"/>
              </a:rPr>
              <a:t>Freebase, </a:t>
            </a:r>
            <a:r>
              <a:rPr sz="1800" spc="50" dirty="0">
                <a:latin typeface="UKIJ CJK"/>
                <a:cs typeface="UKIJ CJK"/>
              </a:rPr>
              <a:t>DBPedia,</a:t>
            </a:r>
            <a:r>
              <a:rPr sz="1800" spc="160" dirty="0">
                <a:latin typeface="UKIJ CJK"/>
                <a:cs typeface="UKIJ CJK"/>
              </a:rPr>
              <a:t> </a:t>
            </a:r>
            <a:r>
              <a:rPr sz="1800" spc="65" dirty="0">
                <a:latin typeface="UKIJ CJK"/>
                <a:cs typeface="UKIJ CJK"/>
              </a:rPr>
              <a:t>wikidata</a:t>
            </a:r>
            <a:endParaRPr sz="1800">
              <a:latin typeface="UKIJ CJK"/>
              <a:cs typeface="UKIJ CJK"/>
            </a:endParaRPr>
          </a:p>
          <a:p>
            <a:pPr marL="355600" indent="-342900">
              <a:lnSpc>
                <a:spcPct val="100000"/>
              </a:lnSpc>
              <a:spcBef>
                <a:spcPts val="940"/>
              </a:spcBef>
              <a:buClr>
                <a:srgbClr val="7030A0"/>
              </a:buClr>
              <a:buSzPct val="79166"/>
              <a:buFont typeface="Wingdings"/>
              <a:buChar char=""/>
              <a:tabLst>
                <a:tab pos="354965" algn="l"/>
                <a:tab pos="355600" algn="l"/>
              </a:tabLst>
            </a:pPr>
            <a:r>
              <a:rPr sz="2400" b="0" dirty="0">
                <a:latin typeface="Noto Sans CJK JP Medium"/>
                <a:cs typeface="Noto Sans CJK JP Medium"/>
              </a:rPr>
              <a:t>半结构化数据</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155" dirty="0">
                <a:latin typeface="UKIJ CJK"/>
                <a:cs typeface="UKIJ CJK"/>
              </a:rPr>
              <a:t>XML</a:t>
            </a:r>
            <a:r>
              <a:rPr sz="2000" dirty="0">
                <a:latin typeface="UKIJ CJK"/>
                <a:cs typeface="UKIJ CJK"/>
              </a:rPr>
              <a:t>数据库</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dirty="0">
                <a:latin typeface="Noto Sans CJK JP Medium"/>
                <a:cs typeface="Noto Sans CJK JP Medium"/>
              </a:rPr>
              <a:t>纯文本</a:t>
            </a:r>
            <a:r>
              <a:rPr sz="2400" b="0" spc="60" dirty="0">
                <a:latin typeface="Noto Sans CJK JP Medium"/>
                <a:cs typeface="Noto Sans CJK JP Medium"/>
              </a:rPr>
              <a:t>(free</a:t>
            </a:r>
            <a:r>
              <a:rPr sz="2400" b="0" spc="155" dirty="0">
                <a:latin typeface="Noto Sans CJK JP Medium"/>
                <a:cs typeface="Noto Sans CJK JP Medium"/>
              </a:rPr>
              <a:t> </a:t>
            </a:r>
            <a:r>
              <a:rPr sz="2400" b="0" spc="70" dirty="0">
                <a:latin typeface="Noto Sans CJK JP Medium"/>
                <a:cs typeface="Noto Sans CJK JP Medium"/>
              </a:rPr>
              <a:t>text)</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多模态数据：图片、语音、视频</a:t>
            </a:r>
            <a:endParaRPr sz="2400">
              <a:latin typeface="Noto Sans CJK JP Medium"/>
              <a:cs typeface="Noto Sans CJK JP Medium"/>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108</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问答系统的答案来源</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088890" cy="37084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基于知识的方法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构建问题的语义表示</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基于语义表示构建查询</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基于信息检索</a:t>
            </a:r>
            <a:r>
              <a:rPr sz="2400" b="0" spc="160" dirty="0">
                <a:latin typeface="Noto Sans CJK JP Medium"/>
                <a:cs typeface="Noto Sans CJK JP Medium"/>
              </a:rPr>
              <a:t>/</a:t>
            </a:r>
            <a:r>
              <a:rPr sz="2400" b="0" dirty="0">
                <a:latin typeface="Noto Sans CJK JP Medium"/>
                <a:cs typeface="Noto Sans CJK JP Medium"/>
              </a:rPr>
              <a:t>语料库的方法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问题分析</a:t>
            </a:r>
            <a:r>
              <a:rPr sz="2000" spc="-10" dirty="0">
                <a:latin typeface="UKIJ CJK"/>
                <a:cs typeface="UKIJ CJK"/>
              </a:rPr>
              <a:t> </a:t>
            </a:r>
            <a:r>
              <a:rPr sz="2000" spc="95" dirty="0">
                <a:latin typeface="UKIJ CJK"/>
                <a:cs typeface="UKIJ CJK"/>
              </a:rPr>
              <a:t>(</a:t>
            </a:r>
            <a:r>
              <a:rPr sz="2000" dirty="0">
                <a:latin typeface="UKIJ CJK"/>
                <a:cs typeface="UKIJ CJK"/>
              </a:rPr>
              <a:t>分类、模板匹配、语义分析</a:t>
            </a:r>
            <a:r>
              <a:rPr sz="2000" spc="65" dirty="0">
                <a:latin typeface="UKIJ CJK"/>
                <a:cs typeface="UKIJ CJK"/>
              </a:rPr>
              <a:t>)</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段落检索</a:t>
            </a:r>
            <a:r>
              <a:rPr sz="2000" spc="65" dirty="0">
                <a:latin typeface="UKIJ CJK"/>
                <a:cs typeface="UKIJ CJK"/>
              </a:rPr>
              <a:t> </a:t>
            </a:r>
            <a:r>
              <a:rPr sz="2000" spc="95" dirty="0">
                <a:latin typeface="UKIJ CJK"/>
                <a:cs typeface="UKIJ CJK"/>
              </a:rPr>
              <a:t>(</a:t>
            </a:r>
            <a:r>
              <a:rPr sz="2000" dirty="0">
                <a:latin typeface="UKIJ CJK"/>
                <a:cs typeface="UKIJ CJK"/>
              </a:rPr>
              <a:t>段落抽取、排序</a:t>
            </a:r>
            <a:r>
              <a:rPr sz="2000" spc="65" dirty="0">
                <a:latin typeface="UKIJ CJK"/>
                <a:cs typeface="UKIJ CJK"/>
              </a:rPr>
              <a:t>)</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答案抽取</a:t>
            </a:r>
            <a:r>
              <a:rPr sz="2000" spc="-10" dirty="0">
                <a:latin typeface="UKIJ CJK"/>
                <a:cs typeface="UKIJ CJK"/>
              </a:rPr>
              <a:t> </a:t>
            </a:r>
            <a:r>
              <a:rPr sz="2000" spc="95" dirty="0">
                <a:latin typeface="UKIJ CJK"/>
                <a:cs typeface="UKIJ CJK"/>
              </a:rPr>
              <a:t>(</a:t>
            </a:r>
            <a:r>
              <a:rPr sz="2000" dirty="0">
                <a:latin typeface="UKIJ CJK"/>
                <a:cs typeface="UKIJ CJK"/>
              </a:rPr>
              <a:t>实体识别、模板匹配、排序</a:t>
            </a:r>
            <a:r>
              <a:rPr sz="2000" spc="65" dirty="0">
                <a:latin typeface="UKIJ CJK"/>
                <a:cs typeface="UKIJ CJK"/>
              </a:rPr>
              <a:t>)</a:t>
            </a:r>
            <a:endParaRPr sz="2000">
              <a:latin typeface="UKIJ CJK"/>
              <a:cs typeface="UKIJ CJK"/>
            </a:endParaRPr>
          </a:p>
        </p:txBody>
      </p:sp>
      <p:sp>
        <p:nvSpPr>
          <p:cNvPr id="3" name="object 3"/>
          <p:cNvSpPr txBox="1"/>
          <p:nvPr/>
        </p:nvSpPr>
        <p:spPr>
          <a:xfrm>
            <a:off x="258127" y="5065395"/>
            <a:ext cx="5092700" cy="17907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基于社区问答的方法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问题：问题分类、问题推荐、问题排重</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用户：专家发现、信誉评估</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答案：质量评估、答案整合</a:t>
            </a:r>
            <a:endParaRPr sz="20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主要研究内容</a:t>
            </a:r>
          </a:p>
        </p:txBody>
      </p:sp>
      <p:sp>
        <p:nvSpPr>
          <p:cNvPr id="5" name="object 5"/>
          <p:cNvSpPr txBox="1"/>
          <p:nvPr/>
        </p:nvSpPr>
        <p:spPr>
          <a:xfrm>
            <a:off x="8409965" y="6523039"/>
            <a:ext cx="3308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Black"/>
                <a:cs typeface="Arial Black"/>
              </a:rPr>
              <a:t>109</a:t>
            </a:r>
            <a:endParaRPr sz="1200">
              <a:latin typeface="Arial Black"/>
              <a:cs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124700" cy="18542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8571"/>
              <a:buFont typeface="Wingdings"/>
              <a:buChar char=""/>
              <a:tabLst>
                <a:tab pos="355600" algn="l"/>
              </a:tabLst>
            </a:pPr>
            <a:r>
              <a:rPr sz="2800" b="0" dirty="0">
                <a:latin typeface="Noto Sans CJK JP Medium"/>
                <a:cs typeface="Noto Sans CJK JP Medium"/>
              </a:rPr>
              <a:t>终极目标</a:t>
            </a:r>
            <a:endParaRPr sz="2800">
              <a:latin typeface="Noto Sans CJK JP Medium"/>
              <a:cs typeface="Noto Sans CJK JP Medium"/>
            </a:endParaRPr>
          </a:p>
          <a:p>
            <a:pPr marL="762000" lvl="1" indent="-292100">
              <a:lnSpc>
                <a:spcPct val="100000"/>
              </a:lnSpc>
              <a:spcBef>
                <a:spcPts val="1740"/>
              </a:spcBef>
              <a:buClr>
                <a:srgbClr val="00B0F0"/>
              </a:buClr>
              <a:buSzPct val="70000"/>
              <a:buFont typeface="Wingdings"/>
              <a:buChar char=""/>
              <a:tabLst>
                <a:tab pos="761365" algn="l"/>
                <a:tab pos="762000" algn="l"/>
              </a:tabLst>
            </a:pPr>
            <a:r>
              <a:rPr sz="2000" dirty="0">
                <a:solidFill>
                  <a:srgbClr val="3333FF"/>
                </a:solidFill>
                <a:latin typeface="UKIJ CJK"/>
                <a:cs typeface="UKIJ CJK"/>
              </a:rPr>
              <a:t>强人工智能</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solidFill>
                  <a:srgbClr val="3333FF"/>
                </a:solidFill>
                <a:latin typeface="UKIJ CJK"/>
                <a:cs typeface="UKIJ CJK"/>
              </a:rPr>
              <a:t>强自然语言处理</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使计算机能理解并生成人类语言（人工智能的最高境界）</a:t>
            </a:r>
            <a:endParaRPr sz="2000">
              <a:latin typeface="UKIJ CJK"/>
              <a:cs typeface="UKIJ CJK"/>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11</a:t>
            </a:fld>
            <a:endParaRPr dirty="0"/>
          </a:p>
        </p:txBody>
      </p:sp>
      <p:sp>
        <p:nvSpPr>
          <p:cNvPr id="3" name="object 3"/>
          <p:cNvSpPr txBox="1"/>
          <p:nvPr/>
        </p:nvSpPr>
        <p:spPr>
          <a:xfrm>
            <a:off x="258127" y="3439795"/>
            <a:ext cx="8394700" cy="21590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8571"/>
              <a:buFont typeface="Wingdings"/>
              <a:buChar char=""/>
              <a:tabLst>
                <a:tab pos="355600" algn="l"/>
              </a:tabLst>
            </a:pPr>
            <a:r>
              <a:rPr sz="2800" b="0" dirty="0">
                <a:latin typeface="Noto Sans CJK JP Medium"/>
                <a:cs typeface="Noto Sans CJK JP Medium"/>
              </a:rPr>
              <a:t>当前目标</a:t>
            </a:r>
            <a:endParaRPr sz="2800">
              <a:latin typeface="Noto Sans CJK JP Medium"/>
              <a:cs typeface="Noto Sans CJK JP Medium"/>
            </a:endParaRPr>
          </a:p>
          <a:p>
            <a:pPr marL="762000" lvl="1" indent="-292100">
              <a:lnSpc>
                <a:spcPct val="100000"/>
              </a:lnSpc>
              <a:spcBef>
                <a:spcPts val="1739"/>
              </a:spcBef>
              <a:buClr>
                <a:srgbClr val="00B0F0"/>
              </a:buClr>
              <a:buSzPct val="70000"/>
              <a:buFont typeface="Wingdings"/>
              <a:buChar char=""/>
              <a:tabLst>
                <a:tab pos="761365" algn="l"/>
                <a:tab pos="762000" algn="l"/>
              </a:tabLst>
            </a:pPr>
            <a:r>
              <a:rPr sz="2000" dirty="0">
                <a:solidFill>
                  <a:srgbClr val="FF0000"/>
                </a:solidFill>
                <a:latin typeface="UKIJ CJK"/>
                <a:cs typeface="UKIJ CJK"/>
              </a:rPr>
              <a:t>弱人工智能</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solidFill>
                  <a:srgbClr val="FF0000"/>
                </a:solidFill>
                <a:latin typeface="UKIJ CJK"/>
                <a:cs typeface="UKIJ CJK"/>
              </a:rPr>
              <a:t>弱自然语言处理</a:t>
            </a:r>
            <a:endParaRPr sz="2000">
              <a:latin typeface="UKIJ CJK"/>
              <a:cs typeface="UKIJ CJK"/>
            </a:endParaRPr>
          </a:p>
          <a:p>
            <a:pPr marL="762000" marR="508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研制具有一定人类语言能力的计算机文本或语音处理系统（目前阶段 切实可行的做法）</a:t>
            </a:r>
            <a:endParaRPr sz="20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0" rIns="0" bIns="0" rtlCol="0">
            <a:spAutoFit/>
          </a:bodyPr>
          <a:lstStyle/>
          <a:p>
            <a:pPr marL="54610">
              <a:lnSpc>
                <a:spcPts val="3729"/>
              </a:lnSpc>
            </a:pPr>
            <a:r>
              <a:rPr sz="3200" u="none" dirty="0"/>
              <a:t>研究目标</a:t>
            </a:r>
            <a:endParaRPr sz="32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607300" cy="51181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集大成者</a:t>
            </a:r>
            <a:endParaRPr sz="2400">
              <a:latin typeface="Noto Sans CJK JP Medium"/>
              <a:cs typeface="Noto Sans CJK JP Medium"/>
            </a:endParaRPr>
          </a:p>
          <a:p>
            <a:pPr>
              <a:lnSpc>
                <a:spcPct val="100000"/>
              </a:lnSpc>
              <a:spcBef>
                <a:spcPts val="35"/>
              </a:spcBef>
              <a:buClr>
                <a:srgbClr val="7030A0"/>
              </a:buClr>
              <a:buFont typeface="Wingdings"/>
              <a:buChar char=""/>
            </a:pPr>
            <a:endParaRPr sz="3000">
              <a:latin typeface="Noto Sans CJK JP Medium"/>
              <a:cs typeface="Noto Sans CJK JP Medium"/>
            </a:endParaRPr>
          </a:p>
          <a:p>
            <a:pPr marL="355600" marR="1129665" indent="-342900">
              <a:lnSpc>
                <a:spcPct val="100699"/>
              </a:lnSpc>
              <a:spcBef>
                <a:spcPts val="5"/>
              </a:spcBef>
              <a:buClr>
                <a:srgbClr val="7030A0"/>
              </a:buClr>
              <a:buSzPct val="79166"/>
              <a:buFont typeface="Wingdings"/>
              <a:buChar char=""/>
              <a:tabLst>
                <a:tab pos="354965" algn="l"/>
                <a:tab pos="355600" algn="l"/>
              </a:tabLst>
            </a:pPr>
            <a:r>
              <a:rPr sz="2400" b="0" dirty="0">
                <a:latin typeface="Noto Sans CJK JP Medium"/>
                <a:cs typeface="Noto Sans CJK JP Medium"/>
              </a:rPr>
              <a:t>构建问题的浅层语义表达</a:t>
            </a:r>
            <a:r>
              <a:rPr sz="2400" b="0" spc="30" dirty="0">
                <a:latin typeface="Noto Sans CJK JP Medium"/>
                <a:cs typeface="Noto Sans CJK JP Medium"/>
              </a:rPr>
              <a:t>(shallow</a:t>
            </a:r>
            <a:r>
              <a:rPr sz="2400" b="0" spc="140" dirty="0">
                <a:latin typeface="Noto Sans CJK JP Medium"/>
                <a:cs typeface="Noto Sans CJK JP Medium"/>
              </a:rPr>
              <a:t> </a:t>
            </a:r>
            <a:r>
              <a:rPr sz="2400" b="0" spc="50" dirty="0">
                <a:latin typeface="Noto Sans CJK JP Medium"/>
                <a:cs typeface="Noto Sans CJK JP Medium"/>
              </a:rPr>
              <a:t>semantic  representation)</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用信息检索方法来产生候选答案</a:t>
            </a:r>
            <a:endParaRPr sz="2400">
              <a:latin typeface="Noto Sans CJK JP Medium"/>
              <a:cs typeface="Noto Sans CJK JP Medium"/>
            </a:endParaRPr>
          </a:p>
          <a:p>
            <a:pPr marL="355600" indent="-342900">
              <a:lnSpc>
                <a:spcPct val="100000"/>
              </a:lnSpc>
              <a:spcBef>
                <a:spcPts val="1720"/>
              </a:spcBef>
              <a:buClr>
                <a:srgbClr val="7030A0"/>
              </a:buClr>
              <a:buSzPct val="79166"/>
              <a:buFont typeface="Wingdings"/>
              <a:buChar char=""/>
              <a:tabLst>
                <a:tab pos="354965" algn="l"/>
                <a:tab pos="355600" algn="l"/>
              </a:tabLst>
            </a:pPr>
            <a:r>
              <a:rPr sz="2400" b="0" dirty="0">
                <a:latin typeface="Noto Sans CJK JP Medium"/>
                <a:cs typeface="Noto Sans CJK JP Medium"/>
              </a:rPr>
              <a:t>利用本体和半结构化数据</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用更多的</a:t>
            </a:r>
            <a:r>
              <a:rPr sz="2400" b="0" spc="140" dirty="0">
                <a:latin typeface="Noto Sans CJK JP Medium"/>
                <a:cs typeface="Noto Sans CJK JP Medium"/>
              </a:rPr>
              <a:t> </a:t>
            </a:r>
            <a:r>
              <a:rPr sz="2400" b="0" spc="65" dirty="0">
                <a:latin typeface="Noto Sans CJK JP Medium"/>
                <a:cs typeface="Noto Sans CJK JP Medium"/>
              </a:rPr>
              <a:t>knowledge</a:t>
            </a:r>
            <a:r>
              <a:rPr sz="2400" b="0" spc="140" dirty="0">
                <a:latin typeface="Noto Sans CJK JP Medium"/>
                <a:cs typeface="Noto Sans CJK JP Medium"/>
              </a:rPr>
              <a:t> </a:t>
            </a:r>
            <a:r>
              <a:rPr sz="2400" b="0" spc="45" dirty="0">
                <a:latin typeface="Noto Sans CJK JP Medium"/>
                <a:cs typeface="Noto Sans CJK JP Medium"/>
              </a:rPr>
              <a:t>source</a:t>
            </a:r>
            <a:r>
              <a:rPr sz="2400" b="0" spc="150" dirty="0">
                <a:latin typeface="Noto Sans CJK JP Medium"/>
                <a:cs typeface="Noto Sans CJK JP Medium"/>
              </a:rPr>
              <a:t> </a:t>
            </a:r>
            <a:r>
              <a:rPr sz="2400" b="0" dirty="0">
                <a:latin typeface="Noto Sans CJK JP Medium"/>
                <a:cs typeface="Noto Sans CJK JP Medium"/>
              </a:rPr>
              <a:t>来为候选答案计算分数</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spc="45" dirty="0">
                <a:latin typeface="UKIJ CJK"/>
                <a:cs typeface="UKIJ CJK"/>
              </a:rPr>
              <a:t>Geospatial</a:t>
            </a:r>
            <a:r>
              <a:rPr sz="2000" spc="135" dirty="0">
                <a:latin typeface="UKIJ CJK"/>
                <a:cs typeface="UKIJ CJK"/>
              </a:rPr>
              <a:t> </a:t>
            </a:r>
            <a:r>
              <a:rPr sz="2000" spc="45" dirty="0">
                <a:latin typeface="UKIJ CJK"/>
                <a:cs typeface="UKIJ CJK"/>
              </a:rPr>
              <a:t>databases</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spc="60" dirty="0">
                <a:latin typeface="UKIJ CJK"/>
                <a:cs typeface="UKIJ CJK"/>
              </a:rPr>
              <a:t>Temporal</a:t>
            </a:r>
            <a:r>
              <a:rPr sz="2000" spc="35" dirty="0">
                <a:latin typeface="UKIJ CJK"/>
                <a:cs typeface="UKIJ CJK"/>
              </a:rPr>
              <a:t> </a:t>
            </a:r>
            <a:r>
              <a:rPr sz="2000" spc="50" dirty="0">
                <a:latin typeface="UKIJ CJK"/>
                <a:cs typeface="UKIJ CJK"/>
              </a:rPr>
              <a:t>reasoning</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spc="50" dirty="0">
                <a:latin typeface="UKIJ CJK"/>
                <a:cs typeface="UKIJ CJK"/>
              </a:rPr>
              <a:t>Taxonomical</a:t>
            </a:r>
            <a:r>
              <a:rPr sz="2000" spc="135" dirty="0">
                <a:latin typeface="UKIJ CJK"/>
                <a:cs typeface="UKIJ CJK"/>
              </a:rPr>
              <a:t> </a:t>
            </a:r>
            <a:r>
              <a:rPr sz="2000" spc="25" dirty="0">
                <a:latin typeface="UKIJ CJK"/>
                <a:cs typeface="UKIJ CJK"/>
              </a:rPr>
              <a:t>classification</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110</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25" dirty="0"/>
              <a:t>Watson</a:t>
            </a:r>
            <a:r>
              <a:rPr u="none" spc="245" dirty="0"/>
              <a:t> </a:t>
            </a:r>
            <a:r>
              <a:rPr u="none" spc="15" dirty="0"/>
              <a:t>Project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15875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集大成者</a:t>
            </a:r>
            <a:endParaRPr sz="2400">
              <a:latin typeface="Noto Sans CJK JP Medium"/>
              <a:cs typeface="Noto Sans CJK JP Medium"/>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25" dirty="0"/>
              <a:t>Watson</a:t>
            </a:r>
            <a:r>
              <a:rPr u="none" spc="245" dirty="0"/>
              <a:t> </a:t>
            </a:r>
            <a:r>
              <a:rPr u="none" spc="15" dirty="0"/>
              <a:t>Project</a:t>
            </a:r>
          </a:p>
        </p:txBody>
      </p:sp>
      <p:sp>
        <p:nvSpPr>
          <p:cNvPr id="4" name="object 4"/>
          <p:cNvSpPr/>
          <p:nvPr/>
        </p:nvSpPr>
        <p:spPr>
          <a:xfrm>
            <a:off x="520729" y="1787587"/>
            <a:ext cx="8108898" cy="420356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111</a:t>
            </a:fld>
            <a:endParaRP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自然语言处理任务举例</a:t>
            </a:r>
          </a:p>
        </p:txBody>
      </p:sp>
      <p:grpSp>
        <p:nvGrpSpPr>
          <p:cNvPr id="3" name="object 3"/>
          <p:cNvGrpSpPr/>
          <p:nvPr/>
        </p:nvGrpSpPr>
        <p:grpSpPr>
          <a:xfrm>
            <a:off x="3200400" y="889000"/>
            <a:ext cx="3187700" cy="5892800"/>
            <a:chOff x="3200400" y="889000"/>
            <a:chExt cx="3187700" cy="5892800"/>
          </a:xfrm>
        </p:grpSpPr>
        <p:sp>
          <p:nvSpPr>
            <p:cNvPr id="4" name="object 4"/>
            <p:cNvSpPr/>
            <p:nvPr/>
          </p:nvSpPr>
          <p:spPr>
            <a:xfrm>
              <a:off x="3835400" y="889000"/>
              <a:ext cx="1790700" cy="172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48100" y="2946400"/>
              <a:ext cx="1879600" cy="186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1638300"/>
              <a:ext cx="736600" cy="2565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82950" y="2807500"/>
              <a:ext cx="571500" cy="1291590"/>
            </a:xfrm>
            <a:custGeom>
              <a:avLst/>
              <a:gdLst/>
              <a:ahLst/>
              <a:cxnLst/>
              <a:rect l="l" t="t" r="r" b="b"/>
              <a:pathLst>
                <a:path w="571500" h="1291589">
                  <a:moveTo>
                    <a:pt x="0" y="0"/>
                  </a:moveTo>
                  <a:lnTo>
                    <a:pt x="0" y="142862"/>
                  </a:lnTo>
                  <a:lnTo>
                    <a:pt x="839" y="203389"/>
                  </a:lnTo>
                  <a:lnTo>
                    <a:pt x="3333" y="263203"/>
                  </a:lnTo>
                  <a:lnTo>
                    <a:pt x="7442" y="322207"/>
                  </a:lnTo>
                  <a:lnTo>
                    <a:pt x="13129" y="380304"/>
                  </a:lnTo>
                  <a:lnTo>
                    <a:pt x="20353" y="437398"/>
                  </a:lnTo>
                  <a:lnTo>
                    <a:pt x="29078" y="493391"/>
                  </a:lnTo>
                  <a:lnTo>
                    <a:pt x="39264" y="548188"/>
                  </a:lnTo>
                  <a:lnTo>
                    <a:pt x="50873" y="601690"/>
                  </a:lnTo>
                  <a:lnTo>
                    <a:pt x="63867" y="653803"/>
                  </a:lnTo>
                  <a:lnTo>
                    <a:pt x="78206" y="704428"/>
                  </a:lnTo>
                  <a:lnTo>
                    <a:pt x="93853" y="753470"/>
                  </a:lnTo>
                  <a:lnTo>
                    <a:pt x="110769" y="800831"/>
                  </a:lnTo>
                  <a:lnTo>
                    <a:pt x="128915" y="846416"/>
                  </a:lnTo>
                  <a:lnTo>
                    <a:pt x="148253" y="890126"/>
                  </a:lnTo>
                  <a:lnTo>
                    <a:pt x="168745" y="931866"/>
                  </a:lnTo>
                  <a:lnTo>
                    <a:pt x="190351" y="971538"/>
                  </a:lnTo>
                  <a:lnTo>
                    <a:pt x="213034" y="1009046"/>
                  </a:lnTo>
                  <a:lnTo>
                    <a:pt x="236754" y="1044294"/>
                  </a:lnTo>
                  <a:lnTo>
                    <a:pt x="261474" y="1077185"/>
                  </a:lnTo>
                  <a:lnTo>
                    <a:pt x="287155" y="1107621"/>
                  </a:lnTo>
                  <a:lnTo>
                    <a:pt x="313758" y="1135506"/>
                  </a:lnTo>
                  <a:lnTo>
                    <a:pt x="369578" y="1183238"/>
                  </a:lnTo>
                  <a:lnTo>
                    <a:pt x="428625" y="1219606"/>
                  </a:lnTo>
                  <a:lnTo>
                    <a:pt x="428625" y="1291043"/>
                  </a:lnTo>
                  <a:lnTo>
                    <a:pt x="571500" y="1183474"/>
                  </a:lnTo>
                  <a:lnTo>
                    <a:pt x="428625" y="1005293"/>
                  </a:lnTo>
                  <a:lnTo>
                    <a:pt x="428625" y="1076731"/>
                  </a:lnTo>
                  <a:lnTo>
                    <a:pt x="398717" y="1060017"/>
                  </a:lnTo>
                  <a:lnTo>
                    <a:pt x="341245" y="1017873"/>
                  </a:lnTo>
                  <a:lnTo>
                    <a:pt x="287155" y="964751"/>
                  </a:lnTo>
                  <a:lnTo>
                    <a:pt x="261474" y="934315"/>
                  </a:lnTo>
                  <a:lnTo>
                    <a:pt x="236754" y="901425"/>
                  </a:lnTo>
                  <a:lnTo>
                    <a:pt x="213034" y="866178"/>
                  </a:lnTo>
                  <a:lnTo>
                    <a:pt x="190351" y="828669"/>
                  </a:lnTo>
                  <a:lnTo>
                    <a:pt x="168745" y="788997"/>
                  </a:lnTo>
                  <a:lnTo>
                    <a:pt x="148253" y="747257"/>
                  </a:lnTo>
                  <a:lnTo>
                    <a:pt x="128915" y="703547"/>
                  </a:lnTo>
                  <a:lnTo>
                    <a:pt x="110769" y="657963"/>
                  </a:lnTo>
                  <a:lnTo>
                    <a:pt x="93853" y="610601"/>
                  </a:lnTo>
                  <a:lnTo>
                    <a:pt x="78206" y="561560"/>
                  </a:lnTo>
                  <a:lnTo>
                    <a:pt x="63867" y="510934"/>
                  </a:lnTo>
                  <a:lnTo>
                    <a:pt x="50873" y="458822"/>
                  </a:lnTo>
                  <a:lnTo>
                    <a:pt x="39264" y="405319"/>
                  </a:lnTo>
                  <a:lnTo>
                    <a:pt x="29078" y="350523"/>
                  </a:lnTo>
                  <a:lnTo>
                    <a:pt x="20353" y="294530"/>
                  </a:lnTo>
                  <a:lnTo>
                    <a:pt x="13129" y="237437"/>
                  </a:lnTo>
                  <a:lnTo>
                    <a:pt x="7442" y="179341"/>
                  </a:lnTo>
                  <a:lnTo>
                    <a:pt x="3333" y="120338"/>
                  </a:lnTo>
                  <a:lnTo>
                    <a:pt x="839" y="60525"/>
                  </a:lnTo>
                  <a:lnTo>
                    <a:pt x="0" y="0"/>
                  </a:lnTo>
                  <a:close/>
                </a:path>
              </a:pathLst>
            </a:custGeom>
            <a:solidFill>
              <a:srgbClr val="9999FF"/>
            </a:solidFill>
          </p:spPr>
          <p:txBody>
            <a:bodyPr wrap="square" lIns="0" tIns="0" rIns="0" bIns="0" rtlCol="0"/>
            <a:lstStyle/>
            <a:p>
              <a:endParaRPr/>
            </a:p>
          </p:txBody>
        </p:sp>
        <p:sp>
          <p:nvSpPr>
            <p:cNvPr id="8" name="object 8"/>
            <p:cNvSpPr/>
            <p:nvPr/>
          </p:nvSpPr>
          <p:spPr>
            <a:xfrm>
              <a:off x="3282960" y="1695450"/>
              <a:ext cx="571500" cy="1183640"/>
            </a:xfrm>
            <a:custGeom>
              <a:avLst/>
              <a:gdLst/>
              <a:ahLst/>
              <a:cxnLst/>
              <a:rect l="l" t="t" r="r" b="b"/>
              <a:pathLst>
                <a:path w="571500" h="1183639">
                  <a:moveTo>
                    <a:pt x="571489" y="0"/>
                  </a:moveTo>
                  <a:lnTo>
                    <a:pt x="503537" y="7859"/>
                  </a:lnTo>
                  <a:lnTo>
                    <a:pt x="442747" y="28409"/>
                  </a:lnTo>
                  <a:lnTo>
                    <a:pt x="384474" y="60928"/>
                  </a:lnTo>
                  <a:lnTo>
                    <a:pt x="329042" y="104696"/>
                  </a:lnTo>
                  <a:lnTo>
                    <a:pt x="276779" y="158992"/>
                  </a:lnTo>
                  <a:lnTo>
                    <a:pt x="251937" y="189864"/>
                  </a:lnTo>
                  <a:lnTo>
                    <a:pt x="228009" y="223097"/>
                  </a:lnTo>
                  <a:lnTo>
                    <a:pt x="205036" y="258602"/>
                  </a:lnTo>
                  <a:lnTo>
                    <a:pt x="183058" y="296288"/>
                  </a:lnTo>
                  <a:lnTo>
                    <a:pt x="162116" y="336067"/>
                  </a:lnTo>
                  <a:lnTo>
                    <a:pt x="142252" y="377847"/>
                  </a:lnTo>
                  <a:lnTo>
                    <a:pt x="123504" y="421538"/>
                  </a:lnTo>
                  <a:lnTo>
                    <a:pt x="105915" y="467051"/>
                  </a:lnTo>
                  <a:lnTo>
                    <a:pt x="89525" y="514295"/>
                  </a:lnTo>
                  <a:lnTo>
                    <a:pt x="74374" y="563181"/>
                  </a:lnTo>
                  <a:lnTo>
                    <a:pt x="60504" y="613618"/>
                  </a:lnTo>
                  <a:lnTo>
                    <a:pt x="47955" y="665516"/>
                  </a:lnTo>
                  <a:lnTo>
                    <a:pt x="36767" y="718785"/>
                  </a:lnTo>
                  <a:lnTo>
                    <a:pt x="26982" y="773335"/>
                  </a:lnTo>
                  <a:lnTo>
                    <a:pt x="18640" y="829076"/>
                  </a:lnTo>
                  <a:lnTo>
                    <a:pt x="11781" y="885918"/>
                  </a:lnTo>
                  <a:lnTo>
                    <a:pt x="6447" y="943770"/>
                  </a:lnTo>
                  <a:lnTo>
                    <a:pt x="2679" y="1002544"/>
                  </a:lnTo>
                  <a:lnTo>
                    <a:pt x="516" y="1062148"/>
                  </a:lnTo>
                  <a:lnTo>
                    <a:pt x="0" y="1122492"/>
                  </a:lnTo>
                  <a:lnTo>
                    <a:pt x="1170" y="1183487"/>
                  </a:lnTo>
                  <a:lnTo>
                    <a:pt x="4117" y="1121296"/>
                  </a:lnTo>
                  <a:lnTo>
                    <a:pt x="8777" y="1060187"/>
                  </a:lnTo>
                  <a:lnTo>
                    <a:pt x="15101" y="1000250"/>
                  </a:lnTo>
                  <a:lnTo>
                    <a:pt x="23041" y="941574"/>
                  </a:lnTo>
                  <a:lnTo>
                    <a:pt x="32547" y="884247"/>
                  </a:lnTo>
                  <a:lnTo>
                    <a:pt x="43572" y="828359"/>
                  </a:lnTo>
                  <a:lnTo>
                    <a:pt x="56066" y="773998"/>
                  </a:lnTo>
                  <a:lnTo>
                    <a:pt x="69981" y="721254"/>
                  </a:lnTo>
                  <a:lnTo>
                    <a:pt x="85267" y="670215"/>
                  </a:lnTo>
                  <a:lnTo>
                    <a:pt x="101876" y="620971"/>
                  </a:lnTo>
                  <a:lnTo>
                    <a:pt x="119760" y="573611"/>
                  </a:lnTo>
                  <a:lnTo>
                    <a:pt x="138869" y="528223"/>
                  </a:lnTo>
                  <a:lnTo>
                    <a:pt x="159155" y="484896"/>
                  </a:lnTo>
                  <a:lnTo>
                    <a:pt x="180569" y="443720"/>
                  </a:lnTo>
                  <a:lnTo>
                    <a:pt x="203062" y="404783"/>
                  </a:lnTo>
                  <a:lnTo>
                    <a:pt x="226586" y="368175"/>
                  </a:lnTo>
                  <a:lnTo>
                    <a:pt x="251091" y="333984"/>
                  </a:lnTo>
                  <a:lnTo>
                    <a:pt x="276529" y="302299"/>
                  </a:lnTo>
                  <a:lnTo>
                    <a:pt x="302851" y="273210"/>
                  </a:lnTo>
                  <a:lnTo>
                    <a:pt x="357953" y="223172"/>
                  </a:lnTo>
                  <a:lnTo>
                    <a:pt x="416005" y="184584"/>
                  </a:lnTo>
                  <a:lnTo>
                    <a:pt x="476620" y="158157"/>
                  </a:lnTo>
                  <a:lnTo>
                    <a:pt x="539405" y="144602"/>
                  </a:lnTo>
                  <a:lnTo>
                    <a:pt x="571489" y="142875"/>
                  </a:lnTo>
                  <a:lnTo>
                    <a:pt x="571489" y="0"/>
                  </a:lnTo>
                  <a:close/>
                </a:path>
              </a:pathLst>
            </a:custGeom>
            <a:solidFill>
              <a:srgbClr val="7B7BCD"/>
            </a:solidFill>
          </p:spPr>
          <p:txBody>
            <a:bodyPr wrap="square" lIns="0" tIns="0" rIns="0" bIns="0" rtlCol="0"/>
            <a:lstStyle/>
            <a:p>
              <a:endParaRPr/>
            </a:p>
          </p:txBody>
        </p:sp>
        <p:sp>
          <p:nvSpPr>
            <p:cNvPr id="9" name="object 9"/>
            <p:cNvSpPr/>
            <p:nvPr/>
          </p:nvSpPr>
          <p:spPr>
            <a:xfrm>
              <a:off x="3282950" y="1695450"/>
              <a:ext cx="571500" cy="2403475"/>
            </a:xfrm>
            <a:custGeom>
              <a:avLst/>
              <a:gdLst/>
              <a:ahLst/>
              <a:cxnLst/>
              <a:rect l="l" t="t" r="r" b="b"/>
              <a:pathLst>
                <a:path w="571500" h="2403475">
                  <a:moveTo>
                    <a:pt x="0" y="1112040"/>
                  </a:moveTo>
                  <a:lnTo>
                    <a:pt x="839" y="1172568"/>
                  </a:lnTo>
                  <a:lnTo>
                    <a:pt x="3333" y="1232382"/>
                  </a:lnTo>
                  <a:lnTo>
                    <a:pt x="7442" y="1291386"/>
                  </a:lnTo>
                  <a:lnTo>
                    <a:pt x="13128" y="1349484"/>
                  </a:lnTo>
                  <a:lnTo>
                    <a:pt x="20353" y="1406578"/>
                  </a:lnTo>
                  <a:lnTo>
                    <a:pt x="29078" y="1462572"/>
                  </a:lnTo>
                  <a:lnTo>
                    <a:pt x="39264" y="1517368"/>
                  </a:lnTo>
                  <a:lnTo>
                    <a:pt x="50872" y="1570872"/>
                  </a:lnTo>
                  <a:lnTo>
                    <a:pt x="63866" y="1622985"/>
                  </a:lnTo>
                  <a:lnTo>
                    <a:pt x="78205" y="1673610"/>
                  </a:lnTo>
                  <a:lnTo>
                    <a:pt x="93852" y="1722652"/>
                  </a:lnTo>
                  <a:lnTo>
                    <a:pt x="110767" y="1770014"/>
                  </a:lnTo>
                  <a:lnTo>
                    <a:pt x="128913" y="1815598"/>
                  </a:lnTo>
                  <a:lnTo>
                    <a:pt x="148251" y="1859309"/>
                  </a:lnTo>
                  <a:lnTo>
                    <a:pt x="168743" y="1901048"/>
                  </a:lnTo>
                  <a:lnTo>
                    <a:pt x="190349" y="1940721"/>
                  </a:lnTo>
                  <a:lnTo>
                    <a:pt x="213032" y="1978229"/>
                  </a:lnTo>
                  <a:lnTo>
                    <a:pt x="236753" y="2013476"/>
                  </a:lnTo>
                  <a:lnTo>
                    <a:pt x="261473" y="2046366"/>
                  </a:lnTo>
                  <a:lnTo>
                    <a:pt x="287154" y="2076802"/>
                  </a:lnTo>
                  <a:lnTo>
                    <a:pt x="313757" y="2104686"/>
                  </a:lnTo>
                  <a:lnTo>
                    <a:pt x="369577" y="2152416"/>
                  </a:lnTo>
                  <a:lnTo>
                    <a:pt x="428625" y="2188781"/>
                  </a:lnTo>
                  <a:lnTo>
                    <a:pt x="428625" y="2117341"/>
                  </a:lnTo>
                  <a:lnTo>
                    <a:pt x="571500" y="2295531"/>
                  </a:lnTo>
                  <a:lnTo>
                    <a:pt x="428625" y="2403091"/>
                  </a:lnTo>
                  <a:lnTo>
                    <a:pt x="428625" y="2331651"/>
                  </a:lnTo>
                  <a:lnTo>
                    <a:pt x="398717" y="2314937"/>
                  </a:lnTo>
                  <a:lnTo>
                    <a:pt x="341244" y="2272793"/>
                  </a:lnTo>
                  <a:lnTo>
                    <a:pt x="287154" y="2219672"/>
                  </a:lnTo>
                  <a:lnTo>
                    <a:pt x="261473" y="2189236"/>
                  </a:lnTo>
                  <a:lnTo>
                    <a:pt x="236753" y="2156346"/>
                  </a:lnTo>
                  <a:lnTo>
                    <a:pt x="213032" y="2121099"/>
                  </a:lnTo>
                  <a:lnTo>
                    <a:pt x="190349" y="2083591"/>
                  </a:lnTo>
                  <a:lnTo>
                    <a:pt x="168743" y="2043919"/>
                  </a:lnTo>
                  <a:lnTo>
                    <a:pt x="148251" y="2002180"/>
                  </a:lnTo>
                  <a:lnTo>
                    <a:pt x="128913" y="1958469"/>
                  </a:lnTo>
                  <a:lnTo>
                    <a:pt x="110767" y="1912885"/>
                  </a:lnTo>
                  <a:lnTo>
                    <a:pt x="93852" y="1865524"/>
                  </a:lnTo>
                  <a:lnTo>
                    <a:pt x="78205" y="1816483"/>
                  </a:lnTo>
                  <a:lnTo>
                    <a:pt x="63866" y="1765857"/>
                  </a:lnTo>
                  <a:lnTo>
                    <a:pt x="50872" y="1713745"/>
                  </a:lnTo>
                  <a:lnTo>
                    <a:pt x="39264" y="1660242"/>
                  </a:lnTo>
                  <a:lnTo>
                    <a:pt x="29078" y="1605446"/>
                  </a:lnTo>
                  <a:lnTo>
                    <a:pt x="20353" y="1549453"/>
                  </a:lnTo>
                  <a:lnTo>
                    <a:pt x="13128" y="1492360"/>
                  </a:lnTo>
                  <a:lnTo>
                    <a:pt x="7442" y="1434263"/>
                  </a:lnTo>
                  <a:lnTo>
                    <a:pt x="3333" y="1375260"/>
                  </a:lnTo>
                  <a:lnTo>
                    <a:pt x="839" y="1315447"/>
                  </a:lnTo>
                  <a:lnTo>
                    <a:pt x="0" y="1254920"/>
                  </a:lnTo>
                  <a:lnTo>
                    <a:pt x="0" y="1112040"/>
                  </a:lnTo>
                  <a:lnTo>
                    <a:pt x="904" y="1048937"/>
                  </a:lnTo>
                  <a:lnTo>
                    <a:pt x="3586" y="986757"/>
                  </a:lnTo>
                  <a:lnTo>
                    <a:pt x="7997" y="925594"/>
                  </a:lnTo>
                  <a:lnTo>
                    <a:pt x="14089" y="865543"/>
                  </a:lnTo>
                  <a:lnTo>
                    <a:pt x="21813" y="806697"/>
                  </a:lnTo>
                  <a:lnTo>
                    <a:pt x="31121" y="749149"/>
                  </a:lnTo>
                  <a:lnTo>
                    <a:pt x="41965" y="692995"/>
                  </a:lnTo>
                  <a:lnTo>
                    <a:pt x="54297" y="638327"/>
                  </a:lnTo>
                  <a:lnTo>
                    <a:pt x="68069" y="585240"/>
                  </a:lnTo>
                  <a:lnTo>
                    <a:pt x="83232" y="533827"/>
                  </a:lnTo>
                  <a:lnTo>
                    <a:pt x="99738" y="484183"/>
                  </a:lnTo>
                  <a:lnTo>
                    <a:pt x="117538" y="436401"/>
                  </a:lnTo>
                  <a:lnTo>
                    <a:pt x="136586" y="390575"/>
                  </a:lnTo>
                  <a:lnTo>
                    <a:pt x="156831" y="346800"/>
                  </a:lnTo>
                  <a:lnTo>
                    <a:pt x="178226" y="305168"/>
                  </a:lnTo>
                  <a:lnTo>
                    <a:pt x="200724" y="265773"/>
                  </a:lnTo>
                  <a:lnTo>
                    <a:pt x="224275" y="228711"/>
                  </a:lnTo>
                  <a:lnTo>
                    <a:pt x="248831" y="194074"/>
                  </a:lnTo>
                  <a:lnTo>
                    <a:pt x="274344" y="161956"/>
                  </a:lnTo>
                  <a:lnTo>
                    <a:pt x="300766" y="132452"/>
                  </a:lnTo>
                  <a:lnTo>
                    <a:pt x="328048" y="105654"/>
                  </a:lnTo>
                  <a:lnTo>
                    <a:pt x="385002" y="60557"/>
                  </a:lnTo>
                  <a:lnTo>
                    <a:pt x="444819" y="27415"/>
                  </a:lnTo>
                  <a:lnTo>
                    <a:pt x="507114" y="6978"/>
                  </a:lnTo>
                  <a:lnTo>
                    <a:pt x="571500" y="0"/>
                  </a:lnTo>
                  <a:lnTo>
                    <a:pt x="571500" y="142875"/>
                  </a:lnTo>
                  <a:lnTo>
                    <a:pt x="539416" y="144602"/>
                  </a:lnTo>
                  <a:lnTo>
                    <a:pt x="507777" y="149726"/>
                  </a:lnTo>
                  <a:lnTo>
                    <a:pt x="446029" y="169806"/>
                  </a:lnTo>
                  <a:lnTo>
                    <a:pt x="386648" y="202403"/>
                  </a:lnTo>
                  <a:lnTo>
                    <a:pt x="330023" y="246805"/>
                  </a:lnTo>
                  <a:lnTo>
                    <a:pt x="276543" y="302300"/>
                  </a:lnTo>
                  <a:lnTo>
                    <a:pt x="251105" y="333985"/>
                  </a:lnTo>
                  <a:lnTo>
                    <a:pt x="226600" y="368176"/>
                  </a:lnTo>
                  <a:lnTo>
                    <a:pt x="203077" y="404784"/>
                  </a:lnTo>
                  <a:lnTo>
                    <a:pt x="180584" y="443721"/>
                  </a:lnTo>
                  <a:lnTo>
                    <a:pt x="159170" y="484897"/>
                  </a:lnTo>
                  <a:lnTo>
                    <a:pt x="138884" y="528223"/>
                  </a:lnTo>
                  <a:lnTo>
                    <a:pt x="119774" y="573611"/>
                  </a:lnTo>
                  <a:lnTo>
                    <a:pt x="101890" y="620972"/>
                  </a:lnTo>
                  <a:lnTo>
                    <a:pt x="85281" y="670215"/>
                  </a:lnTo>
                  <a:lnTo>
                    <a:pt x="69994" y="721253"/>
                  </a:lnTo>
                  <a:lnTo>
                    <a:pt x="56079" y="773997"/>
                  </a:lnTo>
                  <a:lnTo>
                    <a:pt x="43584" y="828357"/>
                  </a:lnTo>
                  <a:lnTo>
                    <a:pt x="32559" y="884245"/>
                  </a:lnTo>
                  <a:lnTo>
                    <a:pt x="23052" y="941571"/>
                  </a:lnTo>
                  <a:lnTo>
                    <a:pt x="15112" y="1000246"/>
                  </a:lnTo>
                  <a:lnTo>
                    <a:pt x="8787" y="1060182"/>
                  </a:lnTo>
                  <a:lnTo>
                    <a:pt x="4127" y="1121290"/>
                  </a:lnTo>
                  <a:lnTo>
                    <a:pt x="1180" y="1183480"/>
                  </a:lnTo>
                </a:path>
              </a:pathLst>
            </a:custGeom>
            <a:ln w="38100">
              <a:solidFill>
                <a:srgbClr val="FFFFFF"/>
              </a:solidFill>
            </a:ln>
          </p:spPr>
          <p:txBody>
            <a:bodyPr wrap="square" lIns="0" tIns="0" rIns="0" bIns="0" rtlCol="0"/>
            <a:lstStyle/>
            <a:p>
              <a:endParaRPr/>
            </a:p>
          </p:txBody>
        </p:sp>
        <p:sp>
          <p:nvSpPr>
            <p:cNvPr id="10" name="object 10"/>
            <p:cNvSpPr/>
            <p:nvPr/>
          </p:nvSpPr>
          <p:spPr>
            <a:xfrm>
              <a:off x="3924300" y="4978400"/>
              <a:ext cx="1803400" cy="1803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51500" y="3784600"/>
              <a:ext cx="736600" cy="25019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34050" y="4993487"/>
              <a:ext cx="571500" cy="1189355"/>
            </a:xfrm>
            <a:custGeom>
              <a:avLst/>
              <a:gdLst/>
              <a:ahLst/>
              <a:cxnLst/>
              <a:rect l="l" t="t" r="r" b="b"/>
              <a:pathLst>
                <a:path w="571500" h="1189354">
                  <a:moveTo>
                    <a:pt x="570255" y="0"/>
                  </a:moveTo>
                  <a:lnTo>
                    <a:pt x="567251" y="60240"/>
                  </a:lnTo>
                  <a:lnTo>
                    <a:pt x="562521" y="119561"/>
                  </a:lnTo>
                  <a:lnTo>
                    <a:pt x="556111" y="177861"/>
                  </a:lnTo>
                  <a:lnTo>
                    <a:pt x="548063" y="235040"/>
                  </a:lnTo>
                  <a:lnTo>
                    <a:pt x="538423" y="290998"/>
                  </a:lnTo>
                  <a:lnTo>
                    <a:pt x="527235" y="345633"/>
                  </a:lnTo>
                  <a:lnTo>
                    <a:pt x="514542" y="398845"/>
                  </a:lnTo>
                  <a:lnTo>
                    <a:pt x="500388" y="450533"/>
                  </a:lnTo>
                  <a:lnTo>
                    <a:pt x="484819" y="500597"/>
                  </a:lnTo>
                  <a:lnTo>
                    <a:pt x="467877" y="548936"/>
                  </a:lnTo>
                  <a:lnTo>
                    <a:pt x="449608" y="595449"/>
                  </a:lnTo>
                  <a:lnTo>
                    <a:pt x="430055" y="640035"/>
                  </a:lnTo>
                  <a:lnTo>
                    <a:pt x="409263" y="682594"/>
                  </a:lnTo>
                  <a:lnTo>
                    <a:pt x="387275" y="723026"/>
                  </a:lnTo>
                  <a:lnTo>
                    <a:pt x="364136" y="761229"/>
                  </a:lnTo>
                  <a:lnTo>
                    <a:pt x="339889" y="797102"/>
                  </a:lnTo>
                  <a:lnTo>
                    <a:pt x="314580" y="830546"/>
                  </a:lnTo>
                  <a:lnTo>
                    <a:pt x="288252" y="861460"/>
                  </a:lnTo>
                  <a:lnTo>
                    <a:pt x="260949" y="889742"/>
                  </a:lnTo>
                  <a:lnTo>
                    <a:pt x="203596" y="938010"/>
                  </a:lnTo>
                  <a:lnTo>
                    <a:pt x="142875" y="974545"/>
                  </a:lnTo>
                  <a:lnTo>
                    <a:pt x="142875" y="903109"/>
                  </a:lnTo>
                  <a:lnTo>
                    <a:pt x="0" y="1080289"/>
                  </a:lnTo>
                  <a:lnTo>
                    <a:pt x="142875" y="1188858"/>
                  </a:lnTo>
                  <a:lnTo>
                    <a:pt x="142875" y="1117420"/>
                  </a:lnTo>
                  <a:lnTo>
                    <a:pt x="173181" y="1100948"/>
                  </a:lnTo>
                  <a:lnTo>
                    <a:pt x="231338" y="1059361"/>
                  </a:lnTo>
                  <a:lnTo>
                    <a:pt x="285967" y="1006910"/>
                  </a:lnTo>
                  <a:lnTo>
                    <a:pt x="311865" y="976860"/>
                  </a:lnTo>
                  <a:lnTo>
                    <a:pt x="336766" y="944391"/>
                  </a:lnTo>
                  <a:lnTo>
                    <a:pt x="360634" y="909604"/>
                  </a:lnTo>
                  <a:lnTo>
                    <a:pt x="383430" y="872597"/>
                  </a:lnTo>
                  <a:lnTo>
                    <a:pt x="405116" y="833469"/>
                  </a:lnTo>
                  <a:lnTo>
                    <a:pt x="425656" y="792321"/>
                  </a:lnTo>
                  <a:lnTo>
                    <a:pt x="445009" y="749250"/>
                  </a:lnTo>
                  <a:lnTo>
                    <a:pt x="463140" y="704356"/>
                  </a:lnTo>
                  <a:lnTo>
                    <a:pt x="480009" y="657739"/>
                  </a:lnTo>
                  <a:lnTo>
                    <a:pt x="495579" y="609497"/>
                  </a:lnTo>
                  <a:lnTo>
                    <a:pt x="509812" y="559731"/>
                  </a:lnTo>
                  <a:lnTo>
                    <a:pt x="522670" y="508538"/>
                  </a:lnTo>
                  <a:lnTo>
                    <a:pt x="534115" y="456018"/>
                  </a:lnTo>
                  <a:lnTo>
                    <a:pt x="544109" y="402271"/>
                  </a:lnTo>
                  <a:lnTo>
                    <a:pt x="552614" y="347395"/>
                  </a:lnTo>
                  <a:lnTo>
                    <a:pt x="559593" y="291490"/>
                  </a:lnTo>
                  <a:lnTo>
                    <a:pt x="565006" y="234655"/>
                  </a:lnTo>
                  <a:lnTo>
                    <a:pt x="568817" y="176990"/>
                  </a:lnTo>
                  <a:lnTo>
                    <a:pt x="570988" y="118592"/>
                  </a:lnTo>
                  <a:lnTo>
                    <a:pt x="571480" y="59562"/>
                  </a:lnTo>
                  <a:lnTo>
                    <a:pt x="570255" y="0"/>
                  </a:lnTo>
                  <a:close/>
                </a:path>
              </a:pathLst>
            </a:custGeom>
            <a:solidFill>
              <a:srgbClr val="9999FF"/>
            </a:solidFill>
          </p:spPr>
          <p:txBody>
            <a:bodyPr wrap="square" lIns="0" tIns="0" rIns="0" bIns="0" rtlCol="0"/>
            <a:lstStyle/>
            <a:p>
              <a:endParaRPr/>
            </a:p>
          </p:txBody>
        </p:sp>
        <p:sp>
          <p:nvSpPr>
            <p:cNvPr id="13" name="object 13"/>
            <p:cNvSpPr/>
            <p:nvPr/>
          </p:nvSpPr>
          <p:spPr>
            <a:xfrm>
              <a:off x="5734050" y="38417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287"/>
                  </a:lnTo>
                  <a:lnTo>
                    <a:pt x="570595" y="1018986"/>
                  </a:lnTo>
                  <a:lnTo>
                    <a:pt x="567913" y="958581"/>
                  </a:lnTo>
                  <a:lnTo>
                    <a:pt x="563502" y="899166"/>
                  </a:lnTo>
                  <a:lnTo>
                    <a:pt x="557411" y="840829"/>
                  </a:lnTo>
                  <a:lnTo>
                    <a:pt x="549686" y="783663"/>
                  </a:lnTo>
                  <a:lnTo>
                    <a:pt x="540378" y="727759"/>
                  </a:lnTo>
                  <a:lnTo>
                    <a:pt x="529534" y="673208"/>
                  </a:lnTo>
                  <a:lnTo>
                    <a:pt x="517202" y="620102"/>
                  </a:lnTo>
                  <a:lnTo>
                    <a:pt x="503430" y="568530"/>
                  </a:lnTo>
                  <a:lnTo>
                    <a:pt x="488268" y="518586"/>
                  </a:lnTo>
                  <a:lnTo>
                    <a:pt x="471762" y="470359"/>
                  </a:lnTo>
                  <a:lnTo>
                    <a:pt x="453961" y="423941"/>
                  </a:lnTo>
                  <a:lnTo>
                    <a:pt x="434914" y="379424"/>
                  </a:lnTo>
                  <a:lnTo>
                    <a:pt x="414669" y="336898"/>
                  </a:lnTo>
                  <a:lnTo>
                    <a:pt x="393273" y="296455"/>
                  </a:lnTo>
                  <a:lnTo>
                    <a:pt x="370776" y="258185"/>
                  </a:lnTo>
                  <a:lnTo>
                    <a:pt x="347225" y="222181"/>
                  </a:lnTo>
                  <a:lnTo>
                    <a:pt x="322669" y="188533"/>
                  </a:lnTo>
                  <a:lnTo>
                    <a:pt x="297156" y="157332"/>
                  </a:lnTo>
                  <a:lnTo>
                    <a:pt x="270734" y="128670"/>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4" name="object 14"/>
            <p:cNvSpPr/>
            <p:nvPr/>
          </p:nvSpPr>
          <p:spPr>
            <a:xfrm>
              <a:off x="5734050" y="38417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6" y="2340601"/>
                  </a:lnTo>
                  <a:lnTo>
                    <a:pt x="0" y="2232031"/>
                  </a:lnTo>
                  <a:lnTo>
                    <a:pt x="142876" y="2054851"/>
                  </a:lnTo>
                  <a:lnTo>
                    <a:pt x="142876" y="2126281"/>
                  </a:lnTo>
                  <a:lnTo>
                    <a:pt x="173635" y="2109531"/>
                  </a:lnTo>
                  <a:lnTo>
                    <a:pt x="232716" y="2067029"/>
                  </a:lnTo>
                  <a:lnTo>
                    <a:pt x="288251"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5" name="object 15"/>
          <p:cNvSpPr txBox="1"/>
          <p:nvPr/>
        </p:nvSpPr>
        <p:spPr>
          <a:xfrm>
            <a:off x="3454387" y="254988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理解</a:t>
            </a:r>
            <a:endParaRPr sz="2800">
              <a:latin typeface="Noto Sans CJK JP Medium"/>
              <a:cs typeface="Noto Sans CJK JP Medium"/>
            </a:endParaRPr>
          </a:p>
        </p:txBody>
      </p:sp>
      <p:sp>
        <p:nvSpPr>
          <p:cNvPr id="19" name="object 19"/>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112</a:t>
            </a:fld>
            <a:endParaRPr dirty="0"/>
          </a:p>
        </p:txBody>
      </p:sp>
      <p:sp>
        <p:nvSpPr>
          <p:cNvPr id="16" name="object 16"/>
          <p:cNvSpPr txBox="1"/>
          <p:nvPr/>
        </p:nvSpPr>
        <p:spPr>
          <a:xfrm>
            <a:off x="5271477" y="473555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solidFill>
                  <a:srgbClr val="FF0000"/>
                </a:solidFill>
                <a:latin typeface="Noto Sans CJK JP Medium"/>
                <a:cs typeface="Noto Sans CJK JP Medium"/>
              </a:rPr>
              <a:t>生成</a:t>
            </a:r>
            <a:endParaRPr sz="2800">
              <a:latin typeface="Noto Sans CJK JP Medium"/>
              <a:cs typeface="Noto Sans CJK JP Medium"/>
            </a:endParaRPr>
          </a:p>
        </p:txBody>
      </p:sp>
      <p:sp>
        <p:nvSpPr>
          <p:cNvPr id="17" name="object 17"/>
          <p:cNvSpPr txBox="1"/>
          <p:nvPr/>
        </p:nvSpPr>
        <p:spPr>
          <a:xfrm>
            <a:off x="1487652" y="202665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词法分析 短语分析 句法分析 篇章分析</a:t>
            </a:r>
            <a:endParaRPr sz="2400">
              <a:latin typeface="UKIJ CJK"/>
              <a:cs typeface="UKIJ CJK"/>
            </a:endParaRPr>
          </a:p>
        </p:txBody>
      </p:sp>
      <p:sp>
        <p:nvSpPr>
          <p:cNvPr id="18" name="object 18"/>
          <p:cNvSpPr txBox="1"/>
          <p:nvPr/>
        </p:nvSpPr>
        <p:spPr>
          <a:xfrm>
            <a:off x="6641744" y="425917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语言模型 机器翻译 问答系统 </a:t>
            </a:r>
            <a:r>
              <a:rPr sz="2400" dirty="0">
                <a:solidFill>
                  <a:srgbClr val="FF0000"/>
                </a:solidFill>
                <a:latin typeface="UKIJ CJK"/>
                <a:cs typeface="UKIJ CJK"/>
              </a:rPr>
              <a:t>基于数据</a:t>
            </a:r>
            <a:endParaRPr sz="2400">
              <a:latin typeface="UKIJ CJK"/>
              <a:cs typeface="UKIJ CJK"/>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407400" cy="44704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20" dirty="0">
                <a:latin typeface="Noto Sans CJK JP Medium"/>
                <a:cs typeface="Noto Sans CJK JP Medium"/>
              </a:rPr>
              <a:t>Philip</a:t>
            </a:r>
            <a:r>
              <a:rPr sz="2400" b="0" spc="250" dirty="0">
                <a:latin typeface="Noto Sans CJK JP Medium"/>
                <a:cs typeface="Noto Sans CJK JP Medium"/>
              </a:rPr>
              <a:t> </a:t>
            </a:r>
            <a:r>
              <a:rPr sz="2400" b="0" spc="235" dirty="0">
                <a:latin typeface="Noto Sans CJK JP Medium"/>
                <a:cs typeface="Noto Sans CJK JP Medium"/>
              </a:rPr>
              <a:t>M.</a:t>
            </a:r>
            <a:r>
              <a:rPr sz="2400" b="0" spc="60" dirty="0">
                <a:latin typeface="Noto Sans CJK JP Medium"/>
                <a:cs typeface="Noto Sans CJK JP Medium"/>
              </a:rPr>
              <a:t> </a:t>
            </a:r>
            <a:r>
              <a:rPr sz="2400" b="0" spc="25" dirty="0">
                <a:latin typeface="Noto Sans CJK JP Medium"/>
                <a:cs typeface="Noto Sans CJK JP Medium"/>
              </a:rPr>
              <a:t>Parker</a:t>
            </a:r>
            <a:r>
              <a:rPr sz="2400" b="0" dirty="0">
                <a:latin typeface="Noto Sans CJK JP Medium"/>
                <a:cs typeface="Noto Sans CJK JP Medium"/>
              </a:rPr>
              <a:t>在</a:t>
            </a:r>
            <a:r>
              <a:rPr sz="2400" b="0" spc="114" dirty="0">
                <a:latin typeface="Noto Sans CJK JP Medium"/>
                <a:cs typeface="Noto Sans CJK JP Medium"/>
              </a:rPr>
              <a:t>Amazon</a:t>
            </a:r>
            <a:r>
              <a:rPr sz="2400" b="0" dirty="0">
                <a:latin typeface="Noto Sans CJK JP Medium"/>
                <a:cs typeface="Noto Sans CJK JP Medium"/>
              </a:rPr>
              <a:t>上发布了超过</a:t>
            </a:r>
            <a:r>
              <a:rPr sz="2400" b="0" spc="105" dirty="0">
                <a:latin typeface="Noto Sans CJK JP Medium"/>
                <a:cs typeface="Noto Sans CJK JP Medium"/>
              </a:rPr>
              <a:t>100,000</a:t>
            </a:r>
            <a:r>
              <a:rPr sz="2400" b="0" dirty="0">
                <a:latin typeface="Noto Sans CJK JP Medium"/>
                <a:cs typeface="Noto Sans CJK JP Medium"/>
              </a:rPr>
              <a:t>本书</a:t>
            </a:r>
            <a:endParaRPr sz="2400">
              <a:latin typeface="Noto Sans CJK JP Medium"/>
              <a:cs typeface="Noto Sans CJK JP Medium"/>
            </a:endParaRPr>
          </a:p>
          <a:p>
            <a:pPr marL="762000" marR="3048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例如《</a:t>
            </a:r>
            <a:r>
              <a:rPr sz="2000" spc="95" dirty="0">
                <a:latin typeface="UKIJ CJK"/>
                <a:cs typeface="UKIJ CJK"/>
              </a:rPr>
              <a:t>2007</a:t>
            </a:r>
            <a:r>
              <a:rPr sz="2000" spc="250" dirty="0">
                <a:latin typeface="UKIJ CJK"/>
                <a:cs typeface="UKIJ CJK"/>
              </a:rPr>
              <a:t>-</a:t>
            </a:r>
            <a:r>
              <a:rPr sz="2000" spc="95" dirty="0">
                <a:latin typeface="UKIJ CJK"/>
                <a:cs typeface="UKIJ CJK"/>
              </a:rPr>
              <a:t>2012</a:t>
            </a:r>
            <a:r>
              <a:rPr sz="2000" dirty="0">
                <a:latin typeface="UKIJ CJK"/>
                <a:cs typeface="UKIJ CJK"/>
              </a:rPr>
              <a:t>年印度售卖的大小</a:t>
            </a:r>
            <a:r>
              <a:rPr sz="2000" spc="65" dirty="0">
                <a:latin typeface="UKIJ CJK"/>
                <a:cs typeface="UKIJ CJK"/>
              </a:rPr>
              <a:t>6</a:t>
            </a:r>
            <a:r>
              <a:rPr sz="2000" spc="25" dirty="0">
                <a:latin typeface="UKIJ CJK"/>
                <a:cs typeface="UKIJ CJK"/>
              </a:rPr>
              <a:t>x</a:t>
            </a:r>
            <a:r>
              <a:rPr sz="2000" spc="95" dirty="0">
                <a:latin typeface="UKIJ CJK"/>
                <a:cs typeface="UKIJ CJK"/>
              </a:rPr>
              <a:t>9</a:t>
            </a:r>
            <a:r>
              <a:rPr sz="2000" dirty="0">
                <a:latin typeface="UKIJ CJK"/>
                <a:cs typeface="UKIJ CJK"/>
              </a:rPr>
              <a:t>英尺或以下的簇绒可洗拼块 地毯、浴室防滑垫和桌布概览》</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显然</a:t>
            </a:r>
            <a:r>
              <a:rPr sz="2000" spc="30" dirty="0">
                <a:latin typeface="UKIJ CJK"/>
                <a:cs typeface="UKIJ CJK"/>
              </a:rPr>
              <a:t>，Parker</a:t>
            </a:r>
            <a:r>
              <a:rPr sz="2000" dirty="0">
                <a:latin typeface="UKIJ CJK"/>
                <a:cs typeface="UKIJ CJK"/>
              </a:rPr>
              <a:t>没有亲自写那</a:t>
            </a:r>
            <a:r>
              <a:rPr sz="2000" spc="80" dirty="0">
                <a:latin typeface="UKIJ CJK"/>
                <a:cs typeface="UKIJ CJK"/>
              </a:rPr>
              <a:t>100,000</a:t>
            </a:r>
            <a:r>
              <a:rPr sz="2000" dirty="0">
                <a:latin typeface="UKIJ CJK"/>
                <a:cs typeface="UKIJ CJK"/>
              </a:rPr>
              <a:t>本书</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他使用计算机程序收集了公开信息并把它们汇编</a:t>
            </a:r>
            <a:endParaRPr sz="2000">
              <a:latin typeface="UKIJ CJK"/>
              <a:cs typeface="UKIJ CJK"/>
            </a:endParaRPr>
          </a:p>
          <a:p>
            <a:pPr marL="762000" marR="5080" lvl="1" indent="-292100">
              <a:lnSpc>
                <a:spcPct val="100000"/>
              </a:lnSpc>
              <a:spcBef>
                <a:spcPts val="1100"/>
              </a:spcBef>
              <a:buClr>
                <a:srgbClr val="00B0F0"/>
              </a:buClr>
              <a:buSzPct val="70000"/>
              <a:buFont typeface="Wingdings"/>
              <a:buChar char=""/>
              <a:tabLst>
                <a:tab pos="761365" algn="l"/>
                <a:tab pos="762000" algn="l"/>
              </a:tabLst>
            </a:pPr>
            <a:r>
              <a:rPr sz="2000" spc="30" dirty="0">
                <a:latin typeface="UKIJ CJK"/>
                <a:cs typeface="UKIJ CJK"/>
              </a:rPr>
              <a:t>P</a:t>
            </a:r>
            <a:r>
              <a:rPr sz="2000" spc="40" dirty="0">
                <a:latin typeface="UKIJ CJK"/>
                <a:cs typeface="UKIJ CJK"/>
              </a:rPr>
              <a:t>a</a:t>
            </a:r>
            <a:r>
              <a:rPr sz="2000" dirty="0">
                <a:latin typeface="UKIJ CJK"/>
                <a:cs typeface="UKIJ CJK"/>
              </a:rPr>
              <a:t>r</a:t>
            </a:r>
            <a:r>
              <a:rPr sz="2000" spc="105" dirty="0">
                <a:latin typeface="UKIJ CJK"/>
                <a:cs typeface="UKIJ CJK"/>
              </a:rPr>
              <a:t>k</a:t>
            </a:r>
            <a:r>
              <a:rPr sz="2000" spc="25" dirty="0">
                <a:latin typeface="UKIJ CJK"/>
                <a:cs typeface="UKIJ CJK"/>
              </a:rPr>
              <a:t>e</a:t>
            </a:r>
            <a:r>
              <a:rPr sz="2000" dirty="0">
                <a:latin typeface="UKIJ CJK"/>
                <a:cs typeface="UKIJ CJK"/>
              </a:rPr>
              <a:t>r书不需要有多么大的读者群，只要一小部分书售出几次，他就 可以获得可观的利润</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spc="25" dirty="0">
                <a:latin typeface="Noto Sans CJK JP Medium"/>
                <a:cs typeface="Noto Sans CJK JP Medium"/>
              </a:rPr>
              <a:t>Parker</a:t>
            </a:r>
            <a:r>
              <a:rPr sz="2400" b="0" dirty="0">
                <a:latin typeface="Noto Sans CJK JP Medium"/>
                <a:cs typeface="Noto Sans CJK JP Medium"/>
              </a:rPr>
              <a:t>的算法可以视为一种</a:t>
            </a:r>
            <a:r>
              <a:rPr sz="2400" b="0" dirty="0">
                <a:solidFill>
                  <a:srgbClr val="3333FF"/>
                </a:solidFill>
                <a:latin typeface="Noto Sans CJK JP Medium"/>
                <a:cs typeface="Noto Sans CJK JP Medium"/>
              </a:rPr>
              <a:t>文本至文本</a:t>
            </a:r>
            <a:r>
              <a:rPr sz="2400" b="0" dirty="0">
                <a:latin typeface="Noto Sans CJK JP Medium"/>
                <a:cs typeface="Noto Sans CJK JP Medium"/>
              </a:rPr>
              <a:t>的自然语言生成方法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输入现有的文本，自动生成新的、一致的文本作为输出</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113</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文本至文本生成</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0518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20" dirty="0">
                <a:latin typeface="Noto Sans CJK JP Medium"/>
                <a:cs typeface="Noto Sans CJK JP Medium"/>
              </a:rPr>
              <a:t>Philip</a:t>
            </a:r>
            <a:r>
              <a:rPr sz="2400" b="0" spc="229" dirty="0">
                <a:latin typeface="Noto Sans CJK JP Medium"/>
                <a:cs typeface="Noto Sans CJK JP Medium"/>
              </a:rPr>
              <a:t> </a:t>
            </a:r>
            <a:r>
              <a:rPr sz="2400" b="0" spc="235" dirty="0">
                <a:latin typeface="Noto Sans CJK JP Medium"/>
                <a:cs typeface="Noto Sans CJK JP Medium"/>
              </a:rPr>
              <a:t>M.</a:t>
            </a:r>
            <a:r>
              <a:rPr sz="2400" b="0" spc="50" dirty="0">
                <a:latin typeface="Noto Sans CJK JP Medium"/>
                <a:cs typeface="Noto Sans CJK JP Medium"/>
              </a:rPr>
              <a:t> </a:t>
            </a:r>
            <a:r>
              <a:rPr sz="2400" b="0" spc="25" dirty="0">
                <a:latin typeface="Noto Sans CJK JP Medium"/>
                <a:cs typeface="Noto Sans CJK JP Medium"/>
              </a:rPr>
              <a:t>Parker</a:t>
            </a:r>
            <a:r>
              <a:rPr sz="2400" b="0" dirty="0">
                <a:latin typeface="Noto Sans CJK JP Medium"/>
                <a:cs typeface="Noto Sans CJK JP Medium"/>
              </a:rPr>
              <a:t>在</a:t>
            </a:r>
            <a:r>
              <a:rPr sz="2400" b="0" spc="114" dirty="0">
                <a:latin typeface="Noto Sans CJK JP Medium"/>
                <a:cs typeface="Noto Sans CJK JP Medium"/>
              </a:rPr>
              <a:t>Amazon</a:t>
            </a:r>
            <a:r>
              <a:rPr sz="2400" b="0" dirty="0">
                <a:latin typeface="Noto Sans CJK JP Medium"/>
                <a:cs typeface="Noto Sans CJK JP Medium"/>
              </a:rPr>
              <a:t>上发布了超过</a:t>
            </a:r>
            <a:r>
              <a:rPr sz="2400" b="0" spc="105" dirty="0">
                <a:latin typeface="Noto Sans CJK JP Medium"/>
                <a:cs typeface="Noto Sans CJK JP Medium"/>
              </a:rPr>
              <a:t>100,000</a:t>
            </a:r>
            <a:r>
              <a:rPr sz="2400" b="0" dirty="0">
                <a:latin typeface="Noto Sans CJK JP Medium"/>
                <a:cs typeface="Noto Sans CJK JP Medium"/>
              </a:rPr>
              <a:t>本书</a:t>
            </a:r>
            <a:endParaRPr sz="2400">
              <a:latin typeface="Noto Sans CJK JP Medium"/>
              <a:cs typeface="Noto Sans CJK JP Medium"/>
            </a:endParaRPr>
          </a:p>
        </p:txBody>
      </p:sp>
      <p:sp>
        <p:nvSpPr>
          <p:cNvPr id="3" name="object 3"/>
          <p:cNvSpPr txBox="1"/>
          <p:nvPr/>
        </p:nvSpPr>
        <p:spPr>
          <a:xfrm>
            <a:off x="715327" y="1445895"/>
            <a:ext cx="18415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B0F0"/>
                </a:solidFill>
                <a:latin typeface="Wingdings"/>
                <a:cs typeface="Wingdings"/>
              </a:rPr>
              <a:t></a:t>
            </a:r>
            <a:endParaRPr sz="1400">
              <a:latin typeface="Wingdings"/>
              <a:cs typeface="Wingdings"/>
            </a:endParaRPr>
          </a:p>
        </p:txBody>
      </p:sp>
      <p:sp>
        <p:nvSpPr>
          <p:cNvPr id="4" name="object 4"/>
          <p:cNvSpPr txBox="1"/>
          <p:nvPr/>
        </p:nvSpPr>
        <p:spPr>
          <a:xfrm>
            <a:off x="7344727" y="1369695"/>
            <a:ext cx="1295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UKIJ CJK"/>
                <a:cs typeface="UKIJ CJK"/>
              </a:rPr>
              <a:t>绒可洗拼块</a:t>
            </a:r>
            <a:endParaRPr sz="2000">
              <a:latin typeface="UKIJ CJK"/>
              <a:cs typeface="UKIJ CJK"/>
            </a:endParaRPr>
          </a:p>
        </p:txBody>
      </p:sp>
      <p:sp>
        <p:nvSpPr>
          <p:cNvPr id="5" name="object 5"/>
          <p:cNvSpPr txBox="1"/>
          <p:nvPr/>
        </p:nvSpPr>
        <p:spPr>
          <a:xfrm>
            <a:off x="715327" y="2195195"/>
            <a:ext cx="184150" cy="6705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B0F0"/>
                </a:solidFill>
                <a:latin typeface="Wingdings"/>
                <a:cs typeface="Wingdings"/>
              </a:rPr>
              <a:t></a:t>
            </a:r>
            <a:endParaRPr sz="1400">
              <a:latin typeface="Wingdings"/>
              <a:cs typeface="Wingdings"/>
            </a:endParaRPr>
          </a:p>
          <a:p>
            <a:pPr>
              <a:lnSpc>
                <a:spcPct val="100000"/>
              </a:lnSpc>
              <a:spcBef>
                <a:spcPts val="5"/>
              </a:spcBef>
            </a:pPr>
            <a:endParaRPr sz="1600">
              <a:latin typeface="Wingdings"/>
              <a:cs typeface="Wingdings"/>
            </a:endParaRPr>
          </a:p>
          <a:p>
            <a:pPr marL="12700">
              <a:lnSpc>
                <a:spcPct val="100000"/>
              </a:lnSpc>
            </a:pPr>
            <a:r>
              <a:rPr sz="1400" dirty="0">
                <a:solidFill>
                  <a:srgbClr val="00B0F0"/>
                </a:solidFill>
                <a:latin typeface="Wingdings"/>
                <a:cs typeface="Wingdings"/>
              </a:rPr>
              <a:t></a:t>
            </a:r>
            <a:endParaRPr sz="1400">
              <a:latin typeface="Wingdings"/>
              <a:cs typeface="Wingdings"/>
            </a:endParaRPr>
          </a:p>
        </p:txBody>
      </p:sp>
      <p:sp>
        <p:nvSpPr>
          <p:cNvPr id="6" name="object 6"/>
          <p:cNvSpPr txBox="1"/>
          <p:nvPr/>
        </p:nvSpPr>
        <p:spPr>
          <a:xfrm>
            <a:off x="715327" y="3071495"/>
            <a:ext cx="18415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B0F0"/>
                </a:solidFill>
                <a:latin typeface="Wingdings"/>
                <a:cs typeface="Wingdings"/>
              </a:rPr>
              <a:t></a:t>
            </a:r>
            <a:endParaRPr sz="1400">
              <a:latin typeface="Wingdings"/>
              <a:cs typeface="Wingdings"/>
            </a:endParaRPr>
          </a:p>
        </p:txBody>
      </p:sp>
      <p:sp>
        <p:nvSpPr>
          <p:cNvPr id="7" name="object 7"/>
          <p:cNvSpPr txBox="1"/>
          <p:nvPr/>
        </p:nvSpPr>
        <p:spPr>
          <a:xfrm>
            <a:off x="7370127" y="2995295"/>
            <a:ext cx="1295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UKIJ CJK"/>
                <a:cs typeface="UKIJ CJK"/>
              </a:rPr>
              <a:t>几次，他就</a:t>
            </a:r>
            <a:endParaRPr sz="2000">
              <a:latin typeface="UKIJ CJK"/>
              <a:cs typeface="UKIJ CJK"/>
            </a:endParaRPr>
          </a:p>
        </p:txBody>
      </p:sp>
      <p:sp>
        <p:nvSpPr>
          <p:cNvPr id="8" name="object 8"/>
          <p:cNvSpPr txBox="1"/>
          <p:nvPr/>
        </p:nvSpPr>
        <p:spPr>
          <a:xfrm>
            <a:off x="270827" y="4341495"/>
            <a:ext cx="725170" cy="391160"/>
          </a:xfrm>
          <a:prstGeom prst="rect">
            <a:avLst/>
          </a:prstGeom>
        </p:spPr>
        <p:txBody>
          <a:bodyPr vert="horz" wrap="square" lIns="0" tIns="12700" rIns="0" bIns="0" rtlCol="0">
            <a:spAutoFit/>
          </a:bodyPr>
          <a:lstStyle/>
          <a:p>
            <a:pPr marL="342265" indent="-342265">
              <a:lnSpc>
                <a:spcPct val="100000"/>
              </a:lnSpc>
              <a:spcBef>
                <a:spcPts val="100"/>
              </a:spcBef>
              <a:buClr>
                <a:srgbClr val="7030A0"/>
              </a:buClr>
              <a:buSzPct val="79166"/>
              <a:buFont typeface="Wingdings"/>
              <a:buChar char=""/>
              <a:tabLst>
                <a:tab pos="342265" algn="l"/>
                <a:tab pos="342900" algn="l"/>
              </a:tabLst>
            </a:pPr>
            <a:r>
              <a:rPr sz="2400" b="0" spc="35" dirty="0">
                <a:latin typeface="Noto Sans CJK JP Medium"/>
                <a:cs typeface="Noto Sans CJK JP Medium"/>
              </a:rPr>
              <a:t>Pa</a:t>
            </a:r>
            <a:endParaRPr sz="2400">
              <a:latin typeface="Noto Sans CJK JP Medium"/>
              <a:cs typeface="Noto Sans CJK JP Medium"/>
            </a:endParaRPr>
          </a:p>
        </p:txBody>
      </p:sp>
      <p:sp>
        <p:nvSpPr>
          <p:cNvPr id="9" name="object 9"/>
          <p:cNvSpPr txBox="1"/>
          <p:nvPr/>
        </p:nvSpPr>
        <p:spPr>
          <a:xfrm>
            <a:off x="7382827" y="4341495"/>
            <a:ext cx="1244600" cy="391160"/>
          </a:xfrm>
          <a:prstGeom prst="rect">
            <a:avLst/>
          </a:prstGeom>
        </p:spPr>
        <p:txBody>
          <a:bodyPr vert="horz" wrap="square" lIns="0" tIns="12700" rIns="0" bIns="0" rtlCol="0">
            <a:spAutoFit/>
          </a:bodyPr>
          <a:lstStyle/>
          <a:p>
            <a:pPr marL="12700">
              <a:lnSpc>
                <a:spcPct val="100000"/>
              </a:lnSpc>
              <a:spcBef>
                <a:spcPts val="100"/>
              </a:spcBef>
            </a:pPr>
            <a:r>
              <a:rPr sz="2400" b="0" dirty="0">
                <a:latin typeface="Noto Sans CJK JP Medium"/>
                <a:cs typeface="Noto Sans CJK JP Medium"/>
              </a:rPr>
              <a:t>生成方法</a:t>
            </a:r>
            <a:endParaRPr sz="2400">
              <a:latin typeface="Noto Sans CJK JP Medium"/>
              <a:cs typeface="Noto Sans CJK JP Medium"/>
            </a:endParaRPr>
          </a:p>
        </p:txBody>
      </p:sp>
      <p:sp>
        <p:nvSpPr>
          <p:cNvPr id="10" name="object 10"/>
          <p:cNvSpPr txBox="1"/>
          <p:nvPr/>
        </p:nvSpPr>
        <p:spPr>
          <a:xfrm>
            <a:off x="728027" y="5001895"/>
            <a:ext cx="158750" cy="238760"/>
          </a:xfrm>
          <a:prstGeom prst="rect">
            <a:avLst/>
          </a:prstGeom>
        </p:spPr>
        <p:txBody>
          <a:bodyPr vert="horz" wrap="square" lIns="0" tIns="12700" rIns="0" bIns="0" rtlCol="0">
            <a:spAutoFit/>
          </a:bodyPr>
          <a:lstStyle/>
          <a:p>
            <a:pPr>
              <a:lnSpc>
                <a:spcPct val="100000"/>
              </a:lnSpc>
              <a:spcBef>
                <a:spcPts val="100"/>
              </a:spcBef>
            </a:pPr>
            <a:r>
              <a:rPr sz="1400" dirty="0">
                <a:solidFill>
                  <a:srgbClr val="00B0F0"/>
                </a:solidFill>
                <a:latin typeface="Wingdings"/>
                <a:cs typeface="Wingdings"/>
              </a:rPr>
              <a:t></a:t>
            </a:r>
            <a:endParaRPr sz="1400">
              <a:latin typeface="Wingdings"/>
              <a:cs typeface="Wingdings"/>
            </a:endParaRPr>
          </a:p>
        </p:txBody>
      </p:sp>
      <p:sp>
        <p:nvSpPr>
          <p:cNvPr id="11" name="object 11"/>
          <p:cNvSpPr txBox="1"/>
          <p:nvPr/>
        </p:nvSpPr>
        <p:spPr>
          <a:xfrm>
            <a:off x="994669" y="1367636"/>
            <a:ext cx="6401435" cy="3891279"/>
          </a:xfrm>
          <a:prstGeom prst="rect">
            <a:avLst/>
          </a:prstGeom>
        </p:spPr>
        <p:txBody>
          <a:bodyPr vert="horz" wrap="square" lIns="0" tIns="14604" rIns="0" bIns="0" rtlCol="0">
            <a:spAutoFit/>
          </a:bodyPr>
          <a:lstStyle/>
          <a:p>
            <a:pPr marL="25400" marR="31115">
              <a:lnSpc>
                <a:spcPct val="100000"/>
              </a:lnSpc>
              <a:spcBef>
                <a:spcPts val="114"/>
              </a:spcBef>
            </a:pPr>
            <a:r>
              <a:rPr sz="2000" dirty="0">
                <a:latin typeface="UKIJ CJK"/>
                <a:cs typeface="UKIJ CJK"/>
              </a:rPr>
              <a:t>例如《</a:t>
            </a:r>
            <a:r>
              <a:rPr sz="2000" spc="95" dirty="0">
                <a:latin typeface="UKIJ CJK"/>
                <a:cs typeface="UKIJ CJK"/>
              </a:rPr>
              <a:t>2007</a:t>
            </a:r>
            <a:r>
              <a:rPr sz="2000" spc="250" dirty="0">
                <a:latin typeface="UKIJ CJK"/>
                <a:cs typeface="UKIJ CJK"/>
              </a:rPr>
              <a:t>-</a:t>
            </a:r>
            <a:r>
              <a:rPr sz="2000" spc="95" dirty="0">
                <a:latin typeface="UKIJ CJK"/>
                <a:cs typeface="UKIJ CJK"/>
              </a:rPr>
              <a:t>2012</a:t>
            </a:r>
            <a:r>
              <a:rPr sz="2000" dirty="0">
                <a:latin typeface="UKIJ CJK"/>
                <a:cs typeface="UKIJ CJK"/>
              </a:rPr>
              <a:t>年印度售卖的大小</a:t>
            </a:r>
            <a:r>
              <a:rPr sz="2000" spc="65" dirty="0">
                <a:latin typeface="UKIJ CJK"/>
                <a:cs typeface="UKIJ CJK"/>
              </a:rPr>
              <a:t>6</a:t>
            </a:r>
            <a:r>
              <a:rPr sz="2000" spc="25" dirty="0">
                <a:latin typeface="UKIJ CJK"/>
                <a:cs typeface="UKIJ CJK"/>
              </a:rPr>
              <a:t>x</a:t>
            </a:r>
            <a:r>
              <a:rPr sz="2000" spc="95" dirty="0">
                <a:latin typeface="UKIJ CJK"/>
                <a:cs typeface="UKIJ CJK"/>
              </a:rPr>
              <a:t>9</a:t>
            </a:r>
            <a:r>
              <a:rPr sz="2000" dirty="0">
                <a:latin typeface="UKIJ CJK"/>
                <a:cs typeface="UKIJ CJK"/>
              </a:rPr>
              <a:t>英尺或以下的簇 地毯、浴室防滑垫和桌布概览》</a:t>
            </a:r>
            <a:endParaRPr sz="2000">
              <a:latin typeface="UKIJ CJK"/>
              <a:cs typeface="UKIJ CJK"/>
            </a:endParaRPr>
          </a:p>
          <a:p>
            <a:pPr marL="25400">
              <a:lnSpc>
                <a:spcPct val="100000"/>
              </a:lnSpc>
              <a:spcBef>
                <a:spcPts val="1100"/>
              </a:spcBef>
            </a:pPr>
            <a:r>
              <a:rPr sz="2000" dirty="0">
                <a:latin typeface="UKIJ CJK"/>
                <a:cs typeface="UKIJ CJK"/>
              </a:rPr>
              <a:t>显然</a:t>
            </a:r>
            <a:r>
              <a:rPr sz="2000" spc="30" dirty="0">
                <a:latin typeface="UKIJ CJK"/>
                <a:cs typeface="UKIJ CJK"/>
              </a:rPr>
              <a:t>，Parker</a:t>
            </a:r>
            <a:r>
              <a:rPr sz="2000" dirty="0">
                <a:latin typeface="UKIJ CJK"/>
                <a:cs typeface="UKIJ CJK"/>
              </a:rPr>
              <a:t>没有亲自写那</a:t>
            </a:r>
            <a:r>
              <a:rPr sz="2000" spc="80" dirty="0">
                <a:latin typeface="UKIJ CJK"/>
                <a:cs typeface="UKIJ CJK"/>
              </a:rPr>
              <a:t>100,000</a:t>
            </a:r>
            <a:r>
              <a:rPr sz="2000" dirty="0">
                <a:latin typeface="UKIJ CJK"/>
                <a:cs typeface="UKIJ CJK"/>
              </a:rPr>
              <a:t>本书</a:t>
            </a:r>
            <a:endParaRPr sz="2000">
              <a:latin typeface="UKIJ CJK"/>
              <a:cs typeface="UKIJ CJK"/>
            </a:endParaRPr>
          </a:p>
          <a:p>
            <a:pPr marL="25400">
              <a:lnSpc>
                <a:spcPct val="100000"/>
              </a:lnSpc>
              <a:spcBef>
                <a:spcPts val="1000"/>
              </a:spcBef>
            </a:pPr>
            <a:r>
              <a:rPr sz="2000" dirty="0">
                <a:latin typeface="UKIJ CJK"/>
                <a:cs typeface="UKIJ CJK"/>
              </a:rPr>
              <a:t>他使用计算机程序收集了公开信息并把它们汇编</a:t>
            </a:r>
            <a:endParaRPr sz="2000">
              <a:latin typeface="UKIJ CJK"/>
              <a:cs typeface="UKIJ CJK"/>
            </a:endParaRPr>
          </a:p>
          <a:p>
            <a:pPr marL="25400" marR="5715">
              <a:lnSpc>
                <a:spcPct val="100000"/>
              </a:lnSpc>
              <a:spcBef>
                <a:spcPts val="1100"/>
              </a:spcBef>
            </a:pPr>
            <a:r>
              <a:rPr sz="2000" spc="30" dirty="0">
                <a:latin typeface="UKIJ CJK"/>
                <a:cs typeface="UKIJ CJK"/>
              </a:rPr>
              <a:t>P</a:t>
            </a:r>
            <a:r>
              <a:rPr sz="2000" spc="40" dirty="0">
                <a:latin typeface="UKIJ CJK"/>
                <a:cs typeface="UKIJ CJK"/>
              </a:rPr>
              <a:t>a</a:t>
            </a:r>
            <a:r>
              <a:rPr sz="2000" dirty="0">
                <a:latin typeface="UKIJ CJK"/>
                <a:cs typeface="UKIJ CJK"/>
              </a:rPr>
              <a:t>r</a:t>
            </a:r>
            <a:r>
              <a:rPr sz="2000" spc="105" dirty="0">
                <a:latin typeface="UKIJ CJK"/>
                <a:cs typeface="UKIJ CJK"/>
              </a:rPr>
              <a:t>k</a:t>
            </a:r>
            <a:r>
              <a:rPr sz="2000" spc="25" dirty="0">
                <a:latin typeface="UKIJ CJK"/>
                <a:cs typeface="UKIJ CJK"/>
              </a:rPr>
              <a:t>e</a:t>
            </a:r>
            <a:r>
              <a:rPr sz="2000" dirty="0">
                <a:latin typeface="UKIJ CJK"/>
                <a:cs typeface="UKIJ CJK"/>
              </a:rPr>
              <a:t>r书不需要有多么大的读者群，只要一小部分书售出 可以获得可观的利润</a:t>
            </a:r>
            <a:endParaRPr sz="2000">
              <a:latin typeface="UKIJ CJK"/>
              <a:cs typeface="UKIJ CJK"/>
            </a:endParaRPr>
          </a:p>
          <a:p>
            <a:pPr>
              <a:lnSpc>
                <a:spcPct val="100000"/>
              </a:lnSpc>
              <a:spcBef>
                <a:spcPts val="5"/>
              </a:spcBef>
            </a:pPr>
            <a:endParaRPr sz="3150">
              <a:latin typeface="UKIJ CJK"/>
              <a:cs typeface="UKIJ CJK"/>
            </a:endParaRPr>
          </a:p>
          <a:p>
            <a:pPr>
              <a:lnSpc>
                <a:spcPct val="100000"/>
              </a:lnSpc>
            </a:pPr>
            <a:r>
              <a:rPr sz="2400" b="0" spc="15" dirty="0">
                <a:latin typeface="Noto Sans CJK JP Medium"/>
                <a:cs typeface="Noto Sans CJK JP Medium"/>
              </a:rPr>
              <a:t>r</a:t>
            </a:r>
            <a:r>
              <a:rPr sz="2400" b="0" spc="20" dirty="0">
                <a:latin typeface="Noto Sans CJK JP Medium"/>
                <a:cs typeface="Noto Sans CJK JP Medium"/>
              </a:rPr>
              <a:t>k</a:t>
            </a:r>
            <a:r>
              <a:rPr sz="2400" b="0" spc="40" dirty="0">
                <a:latin typeface="Noto Sans CJK JP Medium"/>
                <a:cs typeface="Noto Sans CJK JP Medium"/>
              </a:rPr>
              <a:t>e</a:t>
            </a:r>
            <a:r>
              <a:rPr sz="2400" b="0" spc="15" dirty="0">
                <a:latin typeface="Noto Sans CJK JP Medium"/>
                <a:cs typeface="Noto Sans CJK JP Medium"/>
              </a:rPr>
              <a:t>r</a:t>
            </a:r>
            <a:r>
              <a:rPr sz="2400" b="0" dirty="0">
                <a:latin typeface="Noto Sans CJK JP Medium"/>
                <a:cs typeface="Noto Sans CJK JP Medium"/>
              </a:rPr>
              <a:t>的算法可以视为一种</a:t>
            </a:r>
            <a:r>
              <a:rPr sz="2400" b="0" dirty="0">
                <a:solidFill>
                  <a:srgbClr val="3333FF"/>
                </a:solidFill>
                <a:latin typeface="Noto Sans CJK JP Medium"/>
                <a:cs typeface="Noto Sans CJK JP Medium"/>
              </a:rPr>
              <a:t>文本至文本</a:t>
            </a:r>
            <a:r>
              <a:rPr sz="2400" b="0" dirty="0">
                <a:latin typeface="Noto Sans CJK JP Medium"/>
                <a:cs typeface="Noto Sans CJK JP Medium"/>
              </a:rPr>
              <a:t>的自然语言</a:t>
            </a:r>
            <a:endParaRPr sz="2400">
              <a:latin typeface="Noto Sans CJK JP Medium"/>
              <a:cs typeface="Noto Sans CJK JP Medium"/>
            </a:endParaRPr>
          </a:p>
          <a:p>
            <a:pPr marL="25400">
              <a:lnSpc>
                <a:spcPct val="100000"/>
              </a:lnSpc>
              <a:spcBef>
                <a:spcPts val="1720"/>
              </a:spcBef>
            </a:pPr>
            <a:r>
              <a:rPr sz="2000" dirty="0">
                <a:latin typeface="UKIJ CJK"/>
                <a:cs typeface="UKIJ CJK"/>
              </a:rPr>
              <a:t>输入现有的文本，自动生成新的、一致的文本作为输出</a:t>
            </a:r>
            <a:endParaRPr sz="2000">
              <a:latin typeface="UKIJ CJK"/>
              <a:cs typeface="UKIJ CJK"/>
            </a:endParaRPr>
          </a:p>
        </p:txBody>
      </p:sp>
      <p:sp>
        <p:nvSpPr>
          <p:cNvPr id="12" name="object 1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文本至文本生成</a:t>
            </a:r>
          </a:p>
        </p:txBody>
      </p:sp>
      <p:grpSp>
        <p:nvGrpSpPr>
          <p:cNvPr id="13" name="object 13"/>
          <p:cNvGrpSpPr/>
          <p:nvPr/>
        </p:nvGrpSpPr>
        <p:grpSpPr>
          <a:xfrm>
            <a:off x="838200" y="1219200"/>
            <a:ext cx="6883400" cy="5359400"/>
            <a:chOff x="838200" y="1219200"/>
            <a:chExt cx="6883400" cy="5359400"/>
          </a:xfrm>
        </p:grpSpPr>
        <p:sp>
          <p:nvSpPr>
            <p:cNvPr id="14" name="object 14"/>
            <p:cNvSpPr/>
            <p:nvPr/>
          </p:nvSpPr>
          <p:spPr>
            <a:xfrm>
              <a:off x="838200" y="1219200"/>
              <a:ext cx="6883400" cy="5359400"/>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041400" y="1422400"/>
              <a:ext cx="6477000" cy="4953000"/>
            </a:xfrm>
            <a:prstGeom prst="rect">
              <a:avLst/>
            </a:prstGeom>
            <a:blipFill>
              <a:blip r:embed="rId3" cstate="print"/>
              <a:stretch>
                <a:fillRect/>
              </a:stretch>
            </a:blip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114</a:t>
            </a:fld>
            <a:endParaRPr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394700" cy="54229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洛杉矶时报在</a:t>
            </a:r>
            <a:r>
              <a:rPr sz="2400" b="0" spc="125" dirty="0">
                <a:latin typeface="Noto Sans CJK JP Medium"/>
                <a:cs typeface="Noto Sans CJK JP Medium"/>
              </a:rPr>
              <a:t>3</a:t>
            </a:r>
            <a:r>
              <a:rPr sz="2400" b="0" dirty="0">
                <a:latin typeface="Noto Sans CJK JP Medium"/>
                <a:cs typeface="Noto Sans CJK JP Medium"/>
              </a:rPr>
              <a:t>分钟内发出地震快报</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95" dirty="0">
                <a:latin typeface="UKIJ CJK"/>
                <a:cs typeface="UKIJ CJK"/>
              </a:rPr>
              <a:t>2014</a:t>
            </a:r>
            <a:r>
              <a:rPr sz="2000" dirty="0">
                <a:latin typeface="UKIJ CJK"/>
                <a:cs typeface="UKIJ CJK"/>
              </a:rPr>
              <a:t>年</a:t>
            </a:r>
            <a:r>
              <a:rPr sz="2000" spc="95" dirty="0">
                <a:latin typeface="UKIJ CJK"/>
                <a:cs typeface="UKIJ CJK"/>
              </a:rPr>
              <a:t>3</a:t>
            </a:r>
            <a:r>
              <a:rPr sz="2000" dirty="0">
                <a:latin typeface="UKIJ CJK"/>
                <a:cs typeface="UKIJ CJK"/>
              </a:rPr>
              <a:t>月</a:t>
            </a:r>
            <a:r>
              <a:rPr sz="2000" spc="95" dirty="0">
                <a:latin typeface="UKIJ CJK"/>
                <a:cs typeface="UKIJ CJK"/>
              </a:rPr>
              <a:t>17</a:t>
            </a:r>
            <a:r>
              <a:rPr sz="2000" dirty="0">
                <a:latin typeface="UKIJ CJK"/>
                <a:cs typeface="UKIJ CJK"/>
              </a:rPr>
              <a:t>日，加利福尼亚贝佛利山附近发生了一场小型地震</a:t>
            </a:r>
            <a:endParaRPr sz="2000">
              <a:latin typeface="UKIJ CJK"/>
              <a:cs typeface="UKIJ CJK"/>
            </a:endParaRPr>
          </a:p>
          <a:p>
            <a:pPr marL="762000" marR="10668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洛杉矶时报在</a:t>
            </a:r>
            <a:r>
              <a:rPr sz="2000" spc="95" dirty="0">
                <a:latin typeface="UKIJ CJK"/>
                <a:cs typeface="UKIJ CJK"/>
              </a:rPr>
              <a:t>3</a:t>
            </a:r>
            <a:r>
              <a:rPr sz="2000" dirty="0">
                <a:latin typeface="UKIJ CJK"/>
                <a:cs typeface="UKIJ CJK"/>
              </a:rPr>
              <a:t>分钟内发出地震快报，给出了地震的事件、地点及强 度</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显然，这份快报也不是人工撰写的</a:t>
            </a:r>
            <a:endParaRPr sz="2000">
              <a:latin typeface="UKIJ CJK"/>
              <a:cs typeface="UKIJ CJK"/>
            </a:endParaRPr>
          </a:p>
          <a:p>
            <a:pPr marL="762000" marR="508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这份地震快报是由写稿机器人根据自动检测得到的地震数据自动生成 的 </a:t>
            </a:r>
            <a:r>
              <a:rPr sz="2000" spc="40" dirty="0">
                <a:latin typeface="UKIJ CJK"/>
                <a:cs typeface="UKIJ CJK"/>
              </a:rPr>
              <a:t>[Oremus,</a:t>
            </a:r>
            <a:r>
              <a:rPr sz="2000" spc="165" dirty="0">
                <a:latin typeface="UKIJ CJK"/>
                <a:cs typeface="UKIJ CJK"/>
              </a:rPr>
              <a:t> </a:t>
            </a:r>
            <a:r>
              <a:rPr sz="2000" spc="85" dirty="0">
                <a:latin typeface="UKIJ CJK"/>
                <a:cs typeface="UKIJ CJK"/>
              </a:rPr>
              <a:t>2014]</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这类快报仅作为一种文本形式的事件记录，作为告知发给读者</a:t>
            </a:r>
            <a:endParaRPr sz="2000">
              <a:latin typeface="UKIJ CJK"/>
              <a:cs typeface="UKIJ CJK"/>
            </a:endParaRPr>
          </a:p>
          <a:p>
            <a:pPr marL="1155700" marR="297180" lvl="2" indent="-228600">
              <a:lnSpc>
                <a:spcPct val="101899"/>
              </a:lnSpc>
              <a:spcBef>
                <a:spcPts val="955"/>
              </a:spcBef>
              <a:buClr>
                <a:srgbClr val="7030A0"/>
              </a:buClr>
              <a:buSzPct val="66666"/>
              <a:buFont typeface="Wingdings"/>
              <a:buChar char=""/>
              <a:tabLst>
                <a:tab pos="1155700" algn="l"/>
              </a:tabLst>
            </a:pPr>
            <a:r>
              <a:rPr sz="1800" dirty="0">
                <a:latin typeface="UKIJ CJK"/>
                <a:cs typeface="UKIJ CJK"/>
              </a:rPr>
              <a:t>机器新闻</a:t>
            </a:r>
            <a:r>
              <a:rPr sz="1800" spc="50" dirty="0">
                <a:latin typeface="UKIJ CJK"/>
                <a:cs typeface="UKIJ CJK"/>
              </a:rPr>
              <a:t>(</a:t>
            </a:r>
            <a:r>
              <a:rPr sz="1800" spc="40" dirty="0">
                <a:latin typeface="UKIJ CJK"/>
                <a:cs typeface="UKIJ CJK"/>
              </a:rPr>
              <a:t>r</a:t>
            </a:r>
            <a:r>
              <a:rPr sz="1800" spc="-5" dirty="0">
                <a:latin typeface="UKIJ CJK"/>
                <a:cs typeface="UKIJ CJK"/>
              </a:rPr>
              <a:t>o</a:t>
            </a:r>
            <a:r>
              <a:rPr sz="1800" spc="40" dirty="0">
                <a:latin typeface="UKIJ CJK"/>
                <a:cs typeface="UKIJ CJK"/>
              </a:rPr>
              <a:t>b</a:t>
            </a:r>
            <a:r>
              <a:rPr sz="1800" spc="55" dirty="0">
                <a:latin typeface="UKIJ CJK"/>
                <a:cs typeface="UKIJ CJK"/>
              </a:rPr>
              <a:t>o</a:t>
            </a:r>
            <a:r>
              <a:rPr sz="1800" spc="220" dirty="0">
                <a:latin typeface="UKIJ CJK"/>
                <a:cs typeface="UKIJ CJK"/>
              </a:rPr>
              <a:t>-</a:t>
            </a:r>
            <a:r>
              <a:rPr sz="1800" spc="50" dirty="0">
                <a:latin typeface="UKIJ CJK"/>
                <a:cs typeface="UKIJ CJK"/>
              </a:rPr>
              <a:t>j</a:t>
            </a:r>
            <a:r>
              <a:rPr sz="1800" spc="30" dirty="0">
                <a:latin typeface="UKIJ CJK"/>
                <a:cs typeface="UKIJ CJK"/>
              </a:rPr>
              <a:t>o</a:t>
            </a:r>
            <a:r>
              <a:rPr sz="1800" spc="35" dirty="0">
                <a:latin typeface="UKIJ CJK"/>
                <a:cs typeface="UKIJ CJK"/>
              </a:rPr>
              <a:t>u</a:t>
            </a:r>
            <a:r>
              <a:rPr sz="1800" spc="-20" dirty="0">
                <a:latin typeface="UKIJ CJK"/>
                <a:cs typeface="UKIJ CJK"/>
              </a:rPr>
              <a:t>r</a:t>
            </a:r>
            <a:r>
              <a:rPr sz="1800" spc="35" dirty="0">
                <a:latin typeface="UKIJ CJK"/>
                <a:cs typeface="UKIJ CJK"/>
              </a:rPr>
              <a:t>n</a:t>
            </a:r>
            <a:r>
              <a:rPr sz="1800" spc="40" dirty="0">
                <a:latin typeface="UKIJ CJK"/>
                <a:cs typeface="UKIJ CJK"/>
              </a:rPr>
              <a:t>a</a:t>
            </a:r>
            <a:r>
              <a:rPr sz="1800" spc="30" dirty="0">
                <a:latin typeface="UKIJ CJK"/>
                <a:cs typeface="UKIJ CJK"/>
              </a:rPr>
              <a:t>li</a:t>
            </a:r>
            <a:r>
              <a:rPr sz="1800" spc="-20" dirty="0">
                <a:latin typeface="UKIJ CJK"/>
                <a:cs typeface="UKIJ CJK"/>
              </a:rPr>
              <a:t>s</a:t>
            </a:r>
            <a:r>
              <a:rPr sz="1800" spc="85" dirty="0">
                <a:latin typeface="UKIJ CJK"/>
                <a:cs typeface="UKIJ CJK"/>
              </a:rPr>
              <a:t>m</a:t>
            </a:r>
            <a:r>
              <a:rPr sz="1800" spc="50" dirty="0">
                <a:latin typeface="UKIJ CJK"/>
                <a:cs typeface="UKIJ CJK"/>
              </a:rPr>
              <a:t>)</a:t>
            </a:r>
            <a:r>
              <a:rPr sz="1800" dirty="0">
                <a:latin typeface="UKIJ CJK"/>
                <a:cs typeface="UKIJ CJK"/>
              </a:rPr>
              <a:t>在新闻业和媒体研究领域产生了深刻影响  </a:t>
            </a:r>
            <a:r>
              <a:rPr sz="1800" spc="40" dirty="0">
                <a:latin typeface="UKIJ CJK"/>
                <a:cs typeface="UKIJ CJK"/>
              </a:rPr>
              <a:t>[van </a:t>
            </a:r>
            <a:r>
              <a:rPr sz="1800" spc="45" dirty="0">
                <a:latin typeface="UKIJ CJK"/>
                <a:cs typeface="UKIJ CJK"/>
              </a:rPr>
              <a:t>Dalen, </a:t>
            </a:r>
            <a:r>
              <a:rPr sz="1800" spc="70" dirty="0">
                <a:latin typeface="UKIJ CJK"/>
                <a:cs typeface="UKIJ CJK"/>
              </a:rPr>
              <a:t>2012; </a:t>
            </a:r>
            <a:r>
              <a:rPr sz="1800" spc="30" dirty="0">
                <a:latin typeface="UKIJ CJK"/>
                <a:cs typeface="UKIJ CJK"/>
              </a:rPr>
              <a:t>Clerwall, </a:t>
            </a:r>
            <a:r>
              <a:rPr sz="1800" spc="70" dirty="0">
                <a:latin typeface="UKIJ CJK"/>
                <a:cs typeface="UKIJ CJK"/>
              </a:rPr>
              <a:t>2014; </a:t>
            </a:r>
            <a:r>
              <a:rPr sz="1800" spc="50" dirty="0">
                <a:latin typeface="UKIJ CJK"/>
                <a:cs typeface="UKIJ CJK"/>
              </a:rPr>
              <a:t>Hermida,</a:t>
            </a:r>
            <a:r>
              <a:rPr sz="1800" spc="-365" dirty="0">
                <a:latin typeface="UKIJ CJK"/>
                <a:cs typeface="UKIJ CJK"/>
              </a:rPr>
              <a:t> </a:t>
            </a:r>
            <a:r>
              <a:rPr sz="1800" spc="90" dirty="0">
                <a:latin typeface="UKIJ CJK"/>
                <a:cs typeface="UKIJ CJK"/>
              </a:rPr>
              <a:t>2015]</a:t>
            </a:r>
            <a:endParaRPr sz="1800">
              <a:latin typeface="UKIJ CJK"/>
              <a:cs typeface="UKIJ CJK"/>
            </a:endParaRPr>
          </a:p>
          <a:p>
            <a:pPr lvl="2">
              <a:lnSpc>
                <a:spcPct val="100000"/>
              </a:lnSpc>
              <a:spcBef>
                <a:spcPts val="25"/>
              </a:spcBef>
              <a:buClr>
                <a:srgbClr val="7030A0"/>
              </a:buClr>
              <a:buFont typeface="Wingdings"/>
              <a:buChar char=""/>
            </a:pPr>
            <a:endParaRPr sz="24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写稿机器人可以看成一种</a:t>
            </a:r>
            <a:r>
              <a:rPr sz="2400" b="0" dirty="0">
                <a:solidFill>
                  <a:srgbClr val="3333FF"/>
                </a:solidFill>
                <a:latin typeface="Noto Sans CJK JP Medium"/>
                <a:cs typeface="Noto Sans CJK JP Medium"/>
              </a:rPr>
              <a:t>数据至文本</a:t>
            </a:r>
            <a:r>
              <a:rPr sz="2400" b="0" dirty="0">
                <a:latin typeface="Noto Sans CJK JP Medium"/>
                <a:cs typeface="Noto Sans CJK JP Medium"/>
              </a:rPr>
              <a:t>的自然语言生成方法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这类方法不依赖现有的文本，输入为非文本的数据</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115</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数据至文本生成</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0827" y="785495"/>
            <a:ext cx="5105400" cy="391160"/>
          </a:xfrm>
          <a:prstGeom prst="rect">
            <a:avLst/>
          </a:prstGeom>
        </p:spPr>
        <p:txBody>
          <a:bodyPr vert="horz" wrap="square" lIns="0" tIns="12700" rIns="0" bIns="0" rtlCol="0">
            <a:spAutoFit/>
          </a:bodyPr>
          <a:lstStyle/>
          <a:p>
            <a:pPr marL="342265" indent="-342265">
              <a:lnSpc>
                <a:spcPct val="100000"/>
              </a:lnSpc>
              <a:spcBef>
                <a:spcPts val="100"/>
              </a:spcBef>
              <a:buClr>
                <a:srgbClr val="7030A0"/>
              </a:buClr>
              <a:buSzPct val="79166"/>
              <a:buFont typeface="Wingdings"/>
              <a:buChar char=""/>
              <a:tabLst>
                <a:tab pos="342265" algn="l"/>
                <a:tab pos="342900" algn="l"/>
              </a:tabLst>
            </a:pPr>
            <a:r>
              <a:rPr sz="2400" b="0" dirty="0">
                <a:latin typeface="Noto Sans CJK JP Medium"/>
                <a:cs typeface="Noto Sans CJK JP Medium"/>
              </a:rPr>
              <a:t>洛杉矶时报在</a:t>
            </a:r>
            <a:r>
              <a:rPr sz="2400" b="0" spc="125" dirty="0">
                <a:latin typeface="Noto Sans CJK JP Medium"/>
                <a:cs typeface="Noto Sans CJK JP Medium"/>
              </a:rPr>
              <a:t>3</a:t>
            </a:r>
            <a:r>
              <a:rPr sz="2400" b="0" dirty="0">
                <a:latin typeface="Noto Sans CJK JP Medium"/>
                <a:cs typeface="Noto Sans CJK JP Medium"/>
              </a:rPr>
              <a:t>分钟内发出地震快报</a:t>
            </a:r>
            <a:endParaRPr sz="2400">
              <a:latin typeface="Noto Sans CJK JP Medium"/>
              <a:cs typeface="Noto Sans CJK JP Medium"/>
            </a:endParaRPr>
          </a:p>
        </p:txBody>
      </p:sp>
      <p:sp>
        <p:nvSpPr>
          <p:cNvPr id="3" name="object 3"/>
          <p:cNvSpPr txBox="1"/>
          <p:nvPr/>
        </p:nvSpPr>
        <p:spPr>
          <a:xfrm>
            <a:off x="728027" y="1445895"/>
            <a:ext cx="158750" cy="238760"/>
          </a:xfrm>
          <a:prstGeom prst="rect">
            <a:avLst/>
          </a:prstGeom>
        </p:spPr>
        <p:txBody>
          <a:bodyPr vert="horz" wrap="square" lIns="0" tIns="12700" rIns="0" bIns="0" rtlCol="0">
            <a:spAutoFit/>
          </a:bodyPr>
          <a:lstStyle/>
          <a:p>
            <a:pPr>
              <a:lnSpc>
                <a:spcPct val="100000"/>
              </a:lnSpc>
              <a:spcBef>
                <a:spcPts val="100"/>
              </a:spcBef>
            </a:pPr>
            <a:r>
              <a:rPr sz="1400" dirty="0">
                <a:solidFill>
                  <a:srgbClr val="00B0F0"/>
                </a:solidFill>
                <a:latin typeface="Wingdings"/>
                <a:cs typeface="Wingdings"/>
              </a:rPr>
              <a:t></a:t>
            </a:r>
            <a:endParaRPr sz="1400">
              <a:latin typeface="Wingdings"/>
              <a:cs typeface="Wingdings"/>
            </a:endParaRPr>
          </a:p>
        </p:txBody>
      </p:sp>
      <p:sp>
        <p:nvSpPr>
          <p:cNvPr id="4" name="object 4"/>
          <p:cNvSpPr txBox="1"/>
          <p:nvPr/>
        </p:nvSpPr>
        <p:spPr>
          <a:xfrm>
            <a:off x="715327" y="1890395"/>
            <a:ext cx="18415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B0F0"/>
                </a:solidFill>
                <a:latin typeface="Wingdings"/>
                <a:cs typeface="Wingdings"/>
              </a:rPr>
              <a:t></a:t>
            </a:r>
            <a:endParaRPr sz="1400">
              <a:latin typeface="Wingdings"/>
              <a:cs typeface="Wingdings"/>
            </a:endParaRPr>
          </a:p>
        </p:txBody>
      </p:sp>
      <p:sp>
        <p:nvSpPr>
          <p:cNvPr id="5" name="object 5"/>
          <p:cNvSpPr txBox="1"/>
          <p:nvPr/>
        </p:nvSpPr>
        <p:spPr>
          <a:xfrm>
            <a:off x="7509827" y="1229995"/>
            <a:ext cx="1041400" cy="914400"/>
          </a:xfrm>
          <a:prstGeom prst="rect">
            <a:avLst/>
          </a:prstGeom>
        </p:spPr>
        <p:txBody>
          <a:bodyPr vert="horz" wrap="square" lIns="0" tIns="152400" rIns="0" bIns="0" rtlCol="0">
            <a:spAutoFit/>
          </a:bodyPr>
          <a:lstStyle/>
          <a:p>
            <a:pPr marL="165100">
              <a:lnSpc>
                <a:spcPct val="100000"/>
              </a:lnSpc>
              <a:spcBef>
                <a:spcPts val="1200"/>
              </a:spcBef>
            </a:pPr>
            <a:r>
              <a:rPr sz="2000" dirty="0">
                <a:latin typeface="UKIJ CJK"/>
                <a:cs typeface="UKIJ CJK"/>
              </a:rPr>
              <a:t>地震</a:t>
            </a:r>
            <a:endParaRPr sz="2000">
              <a:latin typeface="UKIJ CJK"/>
              <a:cs typeface="UKIJ CJK"/>
            </a:endParaRPr>
          </a:p>
          <a:p>
            <a:pPr marL="12700">
              <a:lnSpc>
                <a:spcPct val="100000"/>
              </a:lnSpc>
              <a:spcBef>
                <a:spcPts val="1100"/>
              </a:spcBef>
            </a:pPr>
            <a:r>
              <a:rPr sz="2000" dirty="0">
                <a:latin typeface="UKIJ CJK"/>
                <a:cs typeface="UKIJ CJK"/>
              </a:rPr>
              <a:t>地点及强</a:t>
            </a:r>
            <a:endParaRPr sz="2000">
              <a:latin typeface="UKIJ CJK"/>
              <a:cs typeface="UKIJ CJK"/>
            </a:endParaRPr>
          </a:p>
        </p:txBody>
      </p:sp>
      <p:sp>
        <p:nvSpPr>
          <p:cNvPr id="6" name="object 6"/>
          <p:cNvSpPr txBox="1"/>
          <p:nvPr/>
        </p:nvSpPr>
        <p:spPr>
          <a:xfrm>
            <a:off x="715327" y="2626995"/>
            <a:ext cx="18415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B0F0"/>
                </a:solidFill>
                <a:latin typeface="Wingdings"/>
                <a:cs typeface="Wingdings"/>
              </a:rPr>
              <a:t></a:t>
            </a:r>
            <a:endParaRPr sz="1400">
              <a:latin typeface="Wingdings"/>
              <a:cs typeface="Wingdings"/>
            </a:endParaRPr>
          </a:p>
        </p:txBody>
      </p:sp>
      <p:sp>
        <p:nvSpPr>
          <p:cNvPr id="7" name="object 7"/>
          <p:cNvSpPr txBox="1"/>
          <p:nvPr/>
        </p:nvSpPr>
        <p:spPr>
          <a:xfrm>
            <a:off x="715327" y="3071495"/>
            <a:ext cx="18415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B0F0"/>
                </a:solidFill>
                <a:latin typeface="Wingdings"/>
                <a:cs typeface="Wingdings"/>
              </a:rPr>
              <a:t></a:t>
            </a:r>
            <a:endParaRPr sz="1400">
              <a:latin typeface="Wingdings"/>
              <a:cs typeface="Wingdings"/>
            </a:endParaRPr>
          </a:p>
        </p:txBody>
      </p:sp>
      <p:sp>
        <p:nvSpPr>
          <p:cNvPr id="8" name="object 8"/>
          <p:cNvSpPr txBox="1"/>
          <p:nvPr/>
        </p:nvSpPr>
        <p:spPr>
          <a:xfrm>
            <a:off x="7611427" y="2995295"/>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UKIJ CJK"/>
                <a:cs typeface="UKIJ CJK"/>
              </a:rPr>
              <a:t>自动生成</a:t>
            </a:r>
            <a:endParaRPr sz="2000">
              <a:latin typeface="UKIJ CJK"/>
              <a:cs typeface="UKIJ CJK"/>
            </a:endParaRPr>
          </a:p>
        </p:txBody>
      </p:sp>
      <p:sp>
        <p:nvSpPr>
          <p:cNvPr id="9" name="object 9"/>
          <p:cNvSpPr txBox="1"/>
          <p:nvPr/>
        </p:nvSpPr>
        <p:spPr>
          <a:xfrm>
            <a:off x="715327" y="3820795"/>
            <a:ext cx="18415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B0F0"/>
                </a:solidFill>
                <a:latin typeface="Wingdings"/>
                <a:cs typeface="Wingdings"/>
              </a:rPr>
              <a:t></a:t>
            </a:r>
            <a:endParaRPr sz="1400">
              <a:latin typeface="Wingdings"/>
              <a:cs typeface="Wingdings"/>
            </a:endParaRPr>
          </a:p>
        </p:txBody>
      </p:sp>
      <p:sp>
        <p:nvSpPr>
          <p:cNvPr id="10" name="object 10"/>
          <p:cNvSpPr txBox="1"/>
          <p:nvPr/>
        </p:nvSpPr>
        <p:spPr>
          <a:xfrm>
            <a:off x="7611427" y="3603483"/>
            <a:ext cx="749300" cy="873125"/>
          </a:xfrm>
          <a:prstGeom prst="rect">
            <a:avLst/>
          </a:prstGeom>
        </p:spPr>
        <p:txBody>
          <a:bodyPr vert="horz" wrap="square" lIns="0" tIns="153670" rIns="0" bIns="0" rtlCol="0">
            <a:spAutoFit/>
          </a:bodyPr>
          <a:lstStyle/>
          <a:p>
            <a:pPr marL="12700">
              <a:lnSpc>
                <a:spcPct val="100000"/>
              </a:lnSpc>
              <a:spcBef>
                <a:spcPts val="1210"/>
              </a:spcBef>
            </a:pPr>
            <a:r>
              <a:rPr sz="2000" dirty="0">
                <a:latin typeface="UKIJ CJK"/>
                <a:cs typeface="UKIJ CJK"/>
              </a:rPr>
              <a:t>者</a:t>
            </a:r>
            <a:endParaRPr sz="2000">
              <a:latin typeface="UKIJ CJK"/>
              <a:cs typeface="UKIJ CJK"/>
            </a:endParaRPr>
          </a:p>
          <a:p>
            <a:pPr marL="50165">
              <a:lnSpc>
                <a:spcPct val="100000"/>
              </a:lnSpc>
              <a:spcBef>
                <a:spcPts val="1000"/>
              </a:spcBef>
            </a:pPr>
            <a:r>
              <a:rPr sz="1800" dirty="0">
                <a:latin typeface="UKIJ CJK"/>
                <a:cs typeface="UKIJ CJK"/>
              </a:rPr>
              <a:t>刻影响</a:t>
            </a:r>
            <a:endParaRPr sz="1800">
              <a:latin typeface="UKIJ CJK"/>
              <a:cs typeface="UKIJ CJK"/>
            </a:endParaRPr>
          </a:p>
        </p:txBody>
      </p:sp>
      <p:sp>
        <p:nvSpPr>
          <p:cNvPr id="11" name="object 11"/>
          <p:cNvSpPr txBox="1">
            <a:spLocks noGrp="1"/>
          </p:cNvSpPr>
          <p:nvPr>
            <p:ph type="body" idx="1"/>
          </p:nvPr>
        </p:nvSpPr>
        <p:spPr>
          <a:prstGeom prst="rect">
            <a:avLst/>
          </a:prstGeom>
        </p:spPr>
        <p:txBody>
          <a:bodyPr vert="horz" wrap="square" lIns="0" tIns="14604" rIns="0" bIns="0" rtlCol="0">
            <a:spAutoFit/>
          </a:bodyPr>
          <a:lstStyle/>
          <a:p>
            <a:pPr>
              <a:lnSpc>
                <a:spcPct val="100000"/>
              </a:lnSpc>
              <a:spcBef>
                <a:spcPts val="114"/>
              </a:spcBef>
            </a:pPr>
            <a:r>
              <a:rPr spc="95" dirty="0"/>
              <a:t>2014</a:t>
            </a:r>
            <a:r>
              <a:rPr dirty="0"/>
              <a:t>年</a:t>
            </a:r>
            <a:r>
              <a:rPr spc="95" dirty="0"/>
              <a:t>3</a:t>
            </a:r>
            <a:r>
              <a:rPr dirty="0"/>
              <a:t>月</a:t>
            </a:r>
            <a:r>
              <a:rPr spc="95" dirty="0"/>
              <a:t>17</a:t>
            </a:r>
            <a:r>
              <a:rPr dirty="0"/>
              <a:t>日，加利福尼亚贝佛利山附近发生了一场小型</a:t>
            </a:r>
          </a:p>
          <a:p>
            <a:pPr marR="144780">
              <a:lnSpc>
                <a:spcPct val="100000"/>
              </a:lnSpc>
              <a:spcBef>
                <a:spcPts val="1100"/>
              </a:spcBef>
            </a:pPr>
            <a:r>
              <a:rPr dirty="0"/>
              <a:t>洛杉矶时报在</a:t>
            </a:r>
            <a:r>
              <a:rPr spc="95" dirty="0"/>
              <a:t>3</a:t>
            </a:r>
            <a:r>
              <a:rPr dirty="0"/>
              <a:t>分钟内发出地震快报，给出了地震的事件、 度</a:t>
            </a:r>
          </a:p>
          <a:p>
            <a:pPr>
              <a:lnSpc>
                <a:spcPct val="100000"/>
              </a:lnSpc>
              <a:spcBef>
                <a:spcPts val="1000"/>
              </a:spcBef>
            </a:pPr>
            <a:r>
              <a:rPr dirty="0"/>
              <a:t>显然，这份快报也不是人工撰写的</a:t>
            </a:r>
          </a:p>
          <a:p>
            <a:pPr marR="43815">
              <a:lnSpc>
                <a:spcPct val="100000"/>
              </a:lnSpc>
              <a:spcBef>
                <a:spcPts val="1100"/>
              </a:spcBef>
            </a:pPr>
            <a:r>
              <a:rPr dirty="0"/>
              <a:t>这份地震快报是由写稿机器人根据自动检测得到的地震数据 的 </a:t>
            </a:r>
            <a:r>
              <a:rPr spc="40" dirty="0"/>
              <a:t>[Oremus,</a:t>
            </a:r>
            <a:r>
              <a:rPr spc="165" dirty="0"/>
              <a:t> </a:t>
            </a:r>
            <a:r>
              <a:rPr spc="85" dirty="0"/>
              <a:t>2014]</a:t>
            </a:r>
          </a:p>
          <a:p>
            <a:pPr>
              <a:lnSpc>
                <a:spcPct val="100000"/>
              </a:lnSpc>
              <a:spcBef>
                <a:spcPts val="1100"/>
              </a:spcBef>
            </a:pPr>
            <a:r>
              <a:rPr dirty="0"/>
              <a:t>这类快报仅作为一种文本形式的事件记录，作为告知发给读</a:t>
            </a:r>
          </a:p>
          <a:p>
            <a:pPr marL="393700" marR="5080" indent="-228600">
              <a:lnSpc>
                <a:spcPct val="101899"/>
              </a:lnSpc>
              <a:spcBef>
                <a:spcPts val="960"/>
              </a:spcBef>
            </a:pPr>
            <a:r>
              <a:rPr sz="1200" dirty="0">
                <a:solidFill>
                  <a:srgbClr val="7030A0"/>
                </a:solidFill>
                <a:latin typeface="Wingdings"/>
                <a:cs typeface="Wingdings"/>
              </a:rPr>
              <a:t></a:t>
            </a:r>
            <a:r>
              <a:rPr sz="1200" spc="235" dirty="0">
                <a:solidFill>
                  <a:srgbClr val="7030A0"/>
                </a:solidFill>
                <a:latin typeface="Times New Roman"/>
                <a:cs typeface="Times New Roman"/>
              </a:rPr>
              <a:t> </a:t>
            </a:r>
            <a:r>
              <a:rPr sz="1800" dirty="0"/>
              <a:t>机器新闻</a:t>
            </a:r>
            <a:r>
              <a:rPr sz="1800" spc="45" dirty="0"/>
              <a:t>(robo-journalism)</a:t>
            </a:r>
            <a:r>
              <a:rPr sz="1800" dirty="0"/>
              <a:t>在新闻业和媒体研究领域产生了深 </a:t>
            </a:r>
            <a:r>
              <a:rPr sz="1800" spc="40" dirty="0"/>
              <a:t>[van </a:t>
            </a:r>
            <a:r>
              <a:rPr sz="1800" spc="45" dirty="0"/>
              <a:t>Dalen, </a:t>
            </a:r>
            <a:r>
              <a:rPr sz="1800" spc="70" dirty="0"/>
              <a:t>2012; </a:t>
            </a:r>
            <a:r>
              <a:rPr sz="1800" spc="30" dirty="0"/>
              <a:t>Clerwall, </a:t>
            </a:r>
            <a:r>
              <a:rPr sz="1800" spc="70" dirty="0"/>
              <a:t>2014; </a:t>
            </a:r>
            <a:r>
              <a:rPr sz="1800" spc="50" dirty="0"/>
              <a:t>Hermida,</a:t>
            </a:r>
            <a:r>
              <a:rPr sz="1800" spc="-360" dirty="0"/>
              <a:t> </a:t>
            </a:r>
            <a:r>
              <a:rPr sz="1800" spc="90" dirty="0"/>
              <a:t>2015]</a:t>
            </a:r>
            <a:endParaRPr sz="1800">
              <a:latin typeface="Times New Roman"/>
              <a:cs typeface="Times New Roman"/>
            </a:endParaRPr>
          </a:p>
        </p:txBody>
      </p:sp>
      <p:sp>
        <p:nvSpPr>
          <p:cNvPr id="12" name="object 12"/>
          <p:cNvSpPr txBox="1"/>
          <p:nvPr/>
        </p:nvSpPr>
        <p:spPr>
          <a:xfrm>
            <a:off x="258127" y="5293995"/>
            <a:ext cx="7988300" cy="9144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写稿机器人可以看成一种</a:t>
            </a:r>
            <a:r>
              <a:rPr sz="2400" b="0" dirty="0">
                <a:solidFill>
                  <a:srgbClr val="3333FF"/>
                </a:solidFill>
                <a:latin typeface="Noto Sans CJK JP Medium"/>
                <a:cs typeface="Noto Sans CJK JP Medium"/>
              </a:rPr>
              <a:t>数据至文本</a:t>
            </a:r>
            <a:r>
              <a:rPr sz="2400" b="0" dirty="0">
                <a:latin typeface="Noto Sans CJK JP Medium"/>
                <a:cs typeface="Noto Sans CJK JP Medium"/>
              </a:rPr>
              <a:t>的自然语言生成方法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这类方法不依赖现有的文本，输入为非文本的数据</a:t>
            </a:r>
            <a:endParaRPr sz="2000">
              <a:latin typeface="UKIJ CJK"/>
              <a:cs typeface="UKIJ CJK"/>
            </a:endParaRPr>
          </a:p>
        </p:txBody>
      </p:sp>
      <p:sp>
        <p:nvSpPr>
          <p:cNvPr id="13" name="object 1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数据至文本生成</a:t>
            </a:r>
          </a:p>
        </p:txBody>
      </p:sp>
      <p:grpSp>
        <p:nvGrpSpPr>
          <p:cNvPr id="14" name="object 14"/>
          <p:cNvGrpSpPr/>
          <p:nvPr/>
        </p:nvGrpSpPr>
        <p:grpSpPr>
          <a:xfrm>
            <a:off x="838200" y="1282700"/>
            <a:ext cx="7035800" cy="4368800"/>
            <a:chOff x="838200" y="1282700"/>
            <a:chExt cx="7035800" cy="4368800"/>
          </a:xfrm>
        </p:grpSpPr>
        <p:sp>
          <p:nvSpPr>
            <p:cNvPr id="15" name="object 15"/>
            <p:cNvSpPr/>
            <p:nvPr/>
          </p:nvSpPr>
          <p:spPr>
            <a:xfrm>
              <a:off x="838200" y="1282700"/>
              <a:ext cx="7035800" cy="436880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041400" y="1485900"/>
              <a:ext cx="6629400" cy="396240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606800" y="2171700"/>
              <a:ext cx="711200" cy="355600"/>
            </a:xfrm>
            <a:prstGeom prst="rect">
              <a:avLst/>
            </a:prstGeom>
            <a:blipFill>
              <a:blip r:embed="rId4" cstate="print"/>
              <a:stretch>
                <a:fillRect/>
              </a:stretch>
            </a:blipFill>
          </p:spPr>
          <p:txBody>
            <a:bodyPr wrap="square" lIns="0" tIns="0" rIns="0" bIns="0" rtlCol="0"/>
            <a:lstStyle/>
            <a:p>
              <a:endParaRPr/>
            </a:p>
          </p:txBody>
        </p:sp>
      </p:grpSp>
      <p:sp>
        <p:nvSpPr>
          <p:cNvPr id="18" name="object 18"/>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116</a:t>
            </a:fld>
            <a:endParaRPr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433435" cy="48006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其它数据至文本生成的例子</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足球赛报告</a:t>
            </a:r>
            <a:r>
              <a:rPr sz="2000" spc="40" dirty="0">
                <a:latin typeface="UKIJ CJK"/>
                <a:cs typeface="UKIJ CJK"/>
              </a:rPr>
              <a:t>[Theune</a:t>
            </a:r>
            <a:r>
              <a:rPr sz="2000" spc="235" dirty="0">
                <a:latin typeface="UKIJ CJK"/>
                <a:cs typeface="UKIJ CJK"/>
              </a:rPr>
              <a:t> </a:t>
            </a:r>
            <a:r>
              <a:rPr sz="2000" spc="45" dirty="0">
                <a:latin typeface="UKIJ CJK"/>
                <a:cs typeface="UKIJ CJK"/>
              </a:rPr>
              <a:t>et</a:t>
            </a:r>
            <a:r>
              <a:rPr sz="2000" spc="125" dirty="0">
                <a:latin typeface="UKIJ CJK"/>
                <a:cs typeface="UKIJ CJK"/>
              </a:rPr>
              <a:t> </a:t>
            </a:r>
            <a:r>
              <a:rPr sz="2000" spc="-15" dirty="0">
                <a:latin typeface="UKIJ CJK"/>
                <a:cs typeface="UKIJ CJK"/>
              </a:rPr>
              <a:t>al.,</a:t>
            </a:r>
            <a:r>
              <a:rPr sz="2000" spc="95" dirty="0">
                <a:latin typeface="UKIJ CJK"/>
                <a:cs typeface="UKIJ CJK"/>
              </a:rPr>
              <a:t> </a:t>
            </a:r>
            <a:r>
              <a:rPr sz="2000" spc="65" dirty="0">
                <a:latin typeface="UKIJ CJK"/>
                <a:cs typeface="UKIJ CJK"/>
              </a:rPr>
              <a:t>2001;</a:t>
            </a:r>
            <a:r>
              <a:rPr sz="2000" spc="-105" dirty="0">
                <a:latin typeface="UKIJ CJK"/>
                <a:cs typeface="UKIJ CJK"/>
              </a:rPr>
              <a:t> </a:t>
            </a:r>
            <a:r>
              <a:rPr sz="2000" spc="45" dirty="0">
                <a:latin typeface="UKIJ CJK"/>
                <a:cs typeface="UKIJ CJK"/>
              </a:rPr>
              <a:t>Chen</a:t>
            </a:r>
            <a:r>
              <a:rPr sz="2000" spc="240" dirty="0">
                <a:latin typeface="UKIJ CJK"/>
                <a:cs typeface="UKIJ CJK"/>
              </a:rPr>
              <a:t> </a:t>
            </a:r>
            <a:r>
              <a:rPr sz="2000" spc="330" dirty="0">
                <a:latin typeface="UKIJ CJK"/>
                <a:cs typeface="UKIJ CJK"/>
              </a:rPr>
              <a:t>&amp;</a:t>
            </a:r>
            <a:r>
              <a:rPr sz="2000" spc="35" dirty="0">
                <a:latin typeface="UKIJ CJK"/>
                <a:cs typeface="UKIJ CJK"/>
              </a:rPr>
              <a:t> </a:t>
            </a:r>
            <a:r>
              <a:rPr sz="2000" spc="95" dirty="0">
                <a:latin typeface="UKIJ CJK"/>
                <a:cs typeface="UKIJ CJK"/>
              </a:rPr>
              <a:t>Mooney,</a:t>
            </a:r>
            <a:r>
              <a:rPr sz="2000" spc="-5" dirty="0">
                <a:latin typeface="UKIJ CJK"/>
                <a:cs typeface="UKIJ CJK"/>
              </a:rPr>
              <a:t> </a:t>
            </a:r>
            <a:r>
              <a:rPr sz="2000" spc="85" dirty="0">
                <a:latin typeface="UKIJ CJK"/>
                <a:cs typeface="UKIJ CJK"/>
              </a:rPr>
              <a:t>2008]</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传感器数据汇报</a:t>
            </a:r>
            <a:r>
              <a:rPr sz="2000" spc="70" dirty="0">
                <a:latin typeface="UKIJ CJK"/>
                <a:cs typeface="UKIJ CJK"/>
              </a:rPr>
              <a:t>[Molina </a:t>
            </a:r>
            <a:r>
              <a:rPr sz="2000" spc="45" dirty="0">
                <a:latin typeface="UKIJ CJK"/>
                <a:cs typeface="UKIJ CJK"/>
              </a:rPr>
              <a:t>et</a:t>
            </a:r>
            <a:r>
              <a:rPr sz="2000" spc="130" dirty="0">
                <a:latin typeface="UKIJ CJK"/>
                <a:cs typeface="UKIJ CJK"/>
              </a:rPr>
              <a:t> </a:t>
            </a:r>
            <a:r>
              <a:rPr sz="2000" spc="-15" dirty="0">
                <a:latin typeface="UKIJ CJK"/>
                <a:cs typeface="UKIJ CJK"/>
              </a:rPr>
              <a:t>al.,</a:t>
            </a:r>
            <a:r>
              <a:rPr sz="2000" spc="95" dirty="0">
                <a:latin typeface="UKIJ CJK"/>
                <a:cs typeface="UKIJ CJK"/>
              </a:rPr>
              <a:t> </a:t>
            </a:r>
            <a:r>
              <a:rPr sz="2000" spc="90" dirty="0">
                <a:latin typeface="UKIJ CJK"/>
                <a:cs typeface="UKIJ CJK"/>
              </a:rPr>
              <a:t>2011]</a:t>
            </a:r>
            <a:r>
              <a:rPr sz="2000" dirty="0">
                <a:latin typeface="UKIJ CJK"/>
                <a:cs typeface="UKIJ CJK"/>
              </a:rPr>
              <a:t>与新闻速览</a:t>
            </a:r>
            <a:r>
              <a:rPr sz="2000" spc="70" dirty="0">
                <a:latin typeface="UKIJ CJK"/>
                <a:cs typeface="UKIJ CJK"/>
              </a:rPr>
              <a:t>[Lepp</a:t>
            </a:r>
            <a:r>
              <a:rPr sz="2000" spc="-100" dirty="0">
                <a:latin typeface="UKIJ CJK"/>
                <a:cs typeface="UKIJ CJK"/>
              </a:rPr>
              <a:t> </a:t>
            </a:r>
            <a:r>
              <a:rPr sz="2000" spc="45" dirty="0">
                <a:latin typeface="UKIJ CJK"/>
                <a:cs typeface="UKIJ CJK"/>
              </a:rPr>
              <a:t>et</a:t>
            </a:r>
            <a:r>
              <a:rPr sz="2000" spc="125" dirty="0">
                <a:latin typeface="UKIJ CJK"/>
                <a:cs typeface="UKIJ CJK"/>
              </a:rPr>
              <a:t> </a:t>
            </a:r>
            <a:r>
              <a:rPr sz="2000" spc="-15" dirty="0">
                <a:latin typeface="UKIJ CJK"/>
                <a:cs typeface="UKIJ CJK"/>
              </a:rPr>
              <a:t>al.,</a:t>
            </a:r>
            <a:r>
              <a:rPr sz="2000" spc="95" dirty="0">
                <a:latin typeface="UKIJ CJK"/>
                <a:cs typeface="UKIJ CJK"/>
              </a:rPr>
              <a:t> </a:t>
            </a:r>
            <a:r>
              <a:rPr sz="2000" spc="85" dirty="0">
                <a:latin typeface="UKIJ CJK"/>
                <a:cs typeface="UKIJ CJK"/>
              </a:rPr>
              <a:t>2017]</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环境相关文本</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野生动物跟踪</a:t>
            </a:r>
            <a:r>
              <a:rPr sz="1800" spc="55" dirty="0">
                <a:latin typeface="UKIJ CJK"/>
                <a:cs typeface="UKIJ CJK"/>
              </a:rPr>
              <a:t>[Siddharthan</a:t>
            </a:r>
            <a:r>
              <a:rPr sz="1800" spc="20" dirty="0">
                <a:latin typeface="UKIJ CJK"/>
                <a:cs typeface="UKIJ CJK"/>
              </a:rPr>
              <a:t> </a:t>
            </a:r>
            <a:r>
              <a:rPr sz="1800" spc="45" dirty="0">
                <a:latin typeface="UKIJ CJK"/>
                <a:cs typeface="UKIJ CJK"/>
              </a:rPr>
              <a:t>et</a:t>
            </a:r>
            <a:r>
              <a:rPr sz="1800" spc="60" dirty="0">
                <a:latin typeface="UKIJ CJK"/>
                <a:cs typeface="UKIJ CJK"/>
              </a:rPr>
              <a:t> </a:t>
            </a:r>
            <a:r>
              <a:rPr sz="1800" spc="-10" dirty="0">
                <a:latin typeface="UKIJ CJK"/>
                <a:cs typeface="UKIJ CJK"/>
              </a:rPr>
              <a:t>al.,</a:t>
            </a:r>
            <a:r>
              <a:rPr sz="1800" spc="100" dirty="0">
                <a:latin typeface="UKIJ CJK"/>
                <a:cs typeface="UKIJ CJK"/>
              </a:rPr>
              <a:t> </a:t>
            </a:r>
            <a:r>
              <a:rPr sz="1800" spc="75" dirty="0">
                <a:latin typeface="UKIJ CJK"/>
                <a:cs typeface="UKIJ CJK"/>
              </a:rPr>
              <a:t>2013;</a:t>
            </a:r>
            <a:r>
              <a:rPr sz="1800" spc="-105" dirty="0">
                <a:latin typeface="UKIJ CJK"/>
                <a:cs typeface="UKIJ CJK"/>
              </a:rPr>
              <a:t> </a:t>
            </a:r>
            <a:r>
              <a:rPr sz="1800" spc="40" dirty="0">
                <a:latin typeface="UKIJ CJK"/>
                <a:cs typeface="UKIJ CJK"/>
              </a:rPr>
              <a:t>Ppnnamperuma</a:t>
            </a:r>
            <a:r>
              <a:rPr sz="1800" spc="145" dirty="0">
                <a:latin typeface="UKIJ CJK"/>
                <a:cs typeface="UKIJ CJK"/>
              </a:rPr>
              <a:t> </a:t>
            </a:r>
            <a:r>
              <a:rPr sz="1800" spc="45" dirty="0">
                <a:latin typeface="UKIJ CJK"/>
                <a:cs typeface="UKIJ CJK"/>
              </a:rPr>
              <a:t>et</a:t>
            </a:r>
            <a:r>
              <a:rPr sz="1800" spc="160" dirty="0">
                <a:latin typeface="UKIJ CJK"/>
                <a:cs typeface="UKIJ CJK"/>
              </a:rPr>
              <a:t> </a:t>
            </a:r>
            <a:r>
              <a:rPr sz="1800" spc="-10" dirty="0">
                <a:latin typeface="UKIJ CJK"/>
                <a:cs typeface="UKIJ CJK"/>
              </a:rPr>
              <a:t>al.,</a:t>
            </a:r>
            <a:r>
              <a:rPr sz="1800" dirty="0">
                <a:latin typeface="UKIJ CJK"/>
                <a:cs typeface="UKIJ CJK"/>
              </a:rPr>
              <a:t> </a:t>
            </a:r>
            <a:r>
              <a:rPr sz="1800" spc="95" dirty="0">
                <a:latin typeface="UKIJ CJK"/>
                <a:cs typeface="UKIJ CJK"/>
              </a:rPr>
              <a:t>2013]</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个人环境信息</a:t>
            </a:r>
            <a:r>
              <a:rPr sz="1800" spc="50" dirty="0">
                <a:latin typeface="UKIJ CJK"/>
                <a:cs typeface="UKIJ CJK"/>
              </a:rPr>
              <a:t>[Wanner</a:t>
            </a:r>
            <a:r>
              <a:rPr sz="1800" spc="135" dirty="0">
                <a:latin typeface="UKIJ CJK"/>
                <a:cs typeface="UKIJ CJK"/>
              </a:rPr>
              <a:t> </a:t>
            </a:r>
            <a:r>
              <a:rPr sz="1800" spc="45" dirty="0">
                <a:latin typeface="UKIJ CJK"/>
                <a:cs typeface="UKIJ CJK"/>
              </a:rPr>
              <a:t>et</a:t>
            </a:r>
            <a:r>
              <a:rPr sz="1800" spc="155" dirty="0">
                <a:latin typeface="UKIJ CJK"/>
                <a:cs typeface="UKIJ CJK"/>
              </a:rPr>
              <a:t> </a:t>
            </a:r>
            <a:r>
              <a:rPr sz="1800" spc="-10" dirty="0">
                <a:latin typeface="UKIJ CJK"/>
                <a:cs typeface="UKIJ CJK"/>
              </a:rPr>
              <a:t>al.,</a:t>
            </a:r>
            <a:r>
              <a:rPr sz="1800" spc="-5" dirty="0">
                <a:latin typeface="UKIJ CJK"/>
                <a:cs typeface="UKIJ CJK"/>
              </a:rPr>
              <a:t> </a:t>
            </a:r>
            <a:r>
              <a:rPr sz="1800" spc="80" dirty="0">
                <a:latin typeface="UKIJ CJK"/>
                <a:cs typeface="UKIJ CJK"/>
              </a:rPr>
              <a:t>2015]，</a:t>
            </a:r>
            <a:r>
              <a:rPr sz="1800" dirty="0">
                <a:latin typeface="UKIJ CJK"/>
                <a:cs typeface="UKIJ CJK"/>
              </a:rPr>
              <a:t>如过敏预警</a:t>
            </a:r>
            <a:endParaRPr sz="1800">
              <a:latin typeface="UKIJ CJK"/>
              <a:cs typeface="UKIJ CJK"/>
            </a:endParaRPr>
          </a:p>
          <a:p>
            <a:pPr marL="762000" marR="274320" lvl="1" indent="-292100">
              <a:lnSpc>
                <a:spcPct val="100000"/>
              </a:lnSpc>
              <a:spcBef>
                <a:spcPts val="840"/>
              </a:spcBef>
              <a:buClr>
                <a:srgbClr val="00B0F0"/>
              </a:buClr>
              <a:buSzPct val="70000"/>
              <a:buFont typeface="Wingdings"/>
              <a:buChar char=""/>
              <a:tabLst>
                <a:tab pos="761365" algn="l"/>
                <a:tab pos="762000" algn="l"/>
              </a:tabLst>
            </a:pPr>
            <a:r>
              <a:rPr sz="2000" dirty="0">
                <a:latin typeface="UKIJ CJK"/>
                <a:cs typeface="UKIJ CJK"/>
              </a:rPr>
              <a:t>天气预报与金融报告</a:t>
            </a:r>
            <a:r>
              <a:rPr sz="2000" spc="90" dirty="0">
                <a:latin typeface="UKIJ CJK"/>
                <a:cs typeface="UKIJ CJK"/>
              </a:rPr>
              <a:t>[Goldberg</a:t>
            </a:r>
            <a:r>
              <a:rPr sz="2000" spc="-10" dirty="0">
                <a:latin typeface="UKIJ CJK"/>
                <a:cs typeface="UKIJ CJK"/>
              </a:rPr>
              <a:t> </a:t>
            </a:r>
            <a:r>
              <a:rPr sz="2000" spc="45" dirty="0">
                <a:latin typeface="UKIJ CJK"/>
                <a:cs typeface="UKIJ CJK"/>
              </a:rPr>
              <a:t>et</a:t>
            </a:r>
            <a:r>
              <a:rPr sz="2000" spc="130" dirty="0">
                <a:latin typeface="UKIJ CJK"/>
                <a:cs typeface="UKIJ CJK"/>
              </a:rPr>
              <a:t> </a:t>
            </a:r>
            <a:r>
              <a:rPr sz="2000" spc="-15" dirty="0">
                <a:latin typeface="UKIJ CJK"/>
                <a:cs typeface="UKIJ CJK"/>
              </a:rPr>
              <a:t>al.</a:t>
            </a:r>
            <a:r>
              <a:rPr sz="2000" spc="95" dirty="0">
                <a:latin typeface="UKIJ CJK"/>
                <a:cs typeface="UKIJ CJK"/>
              </a:rPr>
              <a:t> </a:t>
            </a:r>
            <a:r>
              <a:rPr sz="2000" spc="-20" dirty="0">
                <a:latin typeface="UKIJ CJK"/>
                <a:cs typeface="UKIJ CJK"/>
              </a:rPr>
              <a:t>,</a:t>
            </a:r>
            <a:r>
              <a:rPr sz="2000" spc="-5" dirty="0">
                <a:latin typeface="UKIJ CJK"/>
                <a:cs typeface="UKIJ CJK"/>
              </a:rPr>
              <a:t> </a:t>
            </a:r>
            <a:r>
              <a:rPr sz="2000" spc="65" dirty="0">
                <a:latin typeface="UKIJ CJK"/>
                <a:cs typeface="UKIJ CJK"/>
              </a:rPr>
              <a:t>1994;</a:t>
            </a:r>
            <a:r>
              <a:rPr sz="2000" spc="-10" dirty="0">
                <a:latin typeface="UKIJ CJK"/>
                <a:cs typeface="UKIJ CJK"/>
              </a:rPr>
              <a:t> </a:t>
            </a:r>
            <a:r>
              <a:rPr sz="2000" spc="20" dirty="0">
                <a:latin typeface="UKIJ CJK"/>
                <a:cs typeface="UKIJ CJK"/>
              </a:rPr>
              <a:t>Reiter</a:t>
            </a:r>
            <a:r>
              <a:rPr sz="2000" spc="210" dirty="0">
                <a:latin typeface="UKIJ CJK"/>
                <a:cs typeface="UKIJ CJK"/>
              </a:rPr>
              <a:t> </a:t>
            </a:r>
            <a:r>
              <a:rPr sz="2000" spc="45" dirty="0">
                <a:latin typeface="UKIJ CJK"/>
                <a:cs typeface="UKIJ CJK"/>
              </a:rPr>
              <a:t>et</a:t>
            </a:r>
            <a:r>
              <a:rPr sz="2000" spc="130" dirty="0">
                <a:latin typeface="UKIJ CJK"/>
                <a:cs typeface="UKIJ CJK"/>
              </a:rPr>
              <a:t> </a:t>
            </a:r>
            <a:r>
              <a:rPr sz="2000" spc="-15" dirty="0">
                <a:latin typeface="UKIJ CJK"/>
                <a:cs typeface="UKIJ CJK"/>
              </a:rPr>
              <a:t>al.,</a:t>
            </a:r>
            <a:r>
              <a:rPr sz="2000" spc="95" dirty="0">
                <a:latin typeface="UKIJ CJK"/>
                <a:cs typeface="UKIJ CJK"/>
              </a:rPr>
              <a:t> </a:t>
            </a:r>
            <a:r>
              <a:rPr sz="2000" spc="65" dirty="0">
                <a:latin typeface="UKIJ CJK"/>
                <a:cs typeface="UKIJ CJK"/>
              </a:rPr>
              <a:t>2005;  </a:t>
            </a:r>
            <a:r>
              <a:rPr sz="2000" spc="15" dirty="0">
                <a:latin typeface="UKIJ CJK"/>
                <a:cs typeface="UKIJ CJK"/>
              </a:rPr>
              <a:t>Turner </a:t>
            </a:r>
            <a:r>
              <a:rPr sz="2000" spc="45" dirty="0">
                <a:latin typeface="UKIJ CJK"/>
                <a:cs typeface="UKIJ CJK"/>
              </a:rPr>
              <a:t>et </a:t>
            </a:r>
            <a:r>
              <a:rPr sz="2000" spc="-15" dirty="0">
                <a:latin typeface="UKIJ CJK"/>
                <a:cs typeface="UKIJ CJK"/>
              </a:rPr>
              <a:t>al., </a:t>
            </a:r>
            <a:r>
              <a:rPr sz="2000" spc="65" dirty="0">
                <a:latin typeface="UKIJ CJK"/>
                <a:cs typeface="UKIJ CJK"/>
              </a:rPr>
              <a:t>2008; </a:t>
            </a:r>
            <a:r>
              <a:rPr sz="2000" spc="105" dirty="0">
                <a:latin typeface="UKIJ CJK"/>
                <a:cs typeface="UKIJ CJK"/>
              </a:rPr>
              <a:t>Ramos-Soto </a:t>
            </a:r>
            <a:r>
              <a:rPr sz="2000" spc="45" dirty="0">
                <a:latin typeface="UKIJ CJK"/>
                <a:cs typeface="UKIJ CJK"/>
              </a:rPr>
              <a:t>et </a:t>
            </a:r>
            <a:r>
              <a:rPr sz="2000" spc="-15" dirty="0">
                <a:latin typeface="UKIJ CJK"/>
                <a:cs typeface="UKIJ CJK"/>
              </a:rPr>
              <a:t>al., </a:t>
            </a:r>
            <a:r>
              <a:rPr sz="2000" spc="65" dirty="0">
                <a:latin typeface="UKIJ CJK"/>
                <a:cs typeface="UKIJ CJK"/>
              </a:rPr>
              <a:t>2015; </a:t>
            </a:r>
            <a:r>
              <a:rPr sz="2000" spc="35" dirty="0">
                <a:latin typeface="UKIJ CJK"/>
                <a:cs typeface="UKIJ CJK"/>
              </a:rPr>
              <a:t>Plachouras </a:t>
            </a:r>
            <a:r>
              <a:rPr sz="2000" spc="45" dirty="0">
                <a:latin typeface="UKIJ CJK"/>
                <a:cs typeface="UKIJ CJK"/>
              </a:rPr>
              <a:t>et </a:t>
            </a:r>
            <a:r>
              <a:rPr sz="2000" spc="-15" dirty="0">
                <a:latin typeface="UKIJ CJK"/>
                <a:cs typeface="UKIJ CJK"/>
              </a:rPr>
              <a:t>al.,  </a:t>
            </a:r>
            <a:r>
              <a:rPr sz="2000" spc="90" dirty="0">
                <a:latin typeface="UKIJ CJK"/>
                <a:cs typeface="UKIJ CJK"/>
              </a:rPr>
              <a:t>2016]</a:t>
            </a:r>
            <a:endParaRPr sz="2000">
              <a:latin typeface="UKIJ CJK"/>
              <a:cs typeface="UKIJ CJK"/>
            </a:endParaRPr>
          </a:p>
          <a:p>
            <a:pPr marL="762000" marR="50165"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医疗情境下患者信息汇总</a:t>
            </a:r>
            <a:r>
              <a:rPr sz="2000" spc="55" dirty="0">
                <a:latin typeface="UKIJ CJK"/>
                <a:cs typeface="UKIJ CJK"/>
              </a:rPr>
              <a:t>[Huske-Kraus,</a:t>
            </a:r>
            <a:r>
              <a:rPr sz="2000" spc="85" dirty="0">
                <a:latin typeface="UKIJ CJK"/>
                <a:cs typeface="UKIJ CJK"/>
              </a:rPr>
              <a:t> </a:t>
            </a:r>
            <a:r>
              <a:rPr sz="2000" spc="65" dirty="0">
                <a:latin typeface="UKIJ CJK"/>
                <a:cs typeface="UKIJ CJK"/>
              </a:rPr>
              <a:t>2003;</a:t>
            </a:r>
            <a:r>
              <a:rPr sz="2000" spc="-15" dirty="0">
                <a:latin typeface="UKIJ CJK"/>
                <a:cs typeface="UKIJ CJK"/>
              </a:rPr>
              <a:t> </a:t>
            </a:r>
            <a:r>
              <a:rPr sz="2000" spc="10" dirty="0">
                <a:latin typeface="UKIJ CJK"/>
                <a:cs typeface="UKIJ CJK"/>
              </a:rPr>
              <a:t>Harris,</a:t>
            </a:r>
            <a:r>
              <a:rPr sz="2000" spc="85" dirty="0">
                <a:latin typeface="UKIJ CJK"/>
                <a:cs typeface="UKIJ CJK"/>
              </a:rPr>
              <a:t> </a:t>
            </a:r>
            <a:r>
              <a:rPr sz="2000" spc="65" dirty="0">
                <a:latin typeface="UKIJ CJK"/>
                <a:cs typeface="UKIJ CJK"/>
              </a:rPr>
              <a:t>2008;</a:t>
            </a:r>
            <a:r>
              <a:rPr sz="2000" spc="-10" dirty="0">
                <a:latin typeface="UKIJ CJK"/>
                <a:cs typeface="UKIJ CJK"/>
              </a:rPr>
              <a:t> </a:t>
            </a:r>
            <a:r>
              <a:rPr sz="2000" spc="45" dirty="0">
                <a:latin typeface="UKIJ CJK"/>
                <a:cs typeface="UKIJ CJK"/>
              </a:rPr>
              <a:t>Portet  et </a:t>
            </a:r>
            <a:r>
              <a:rPr sz="2000" spc="-15" dirty="0">
                <a:latin typeface="UKIJ CJK"/>
                <a:cs typeface="UKIJ CJK"/>
              </a:rPr>
              <a:t>al., </a:t>
            </a:r>
            <a:r>
              <a:rPr sz="2000" spc="65" dirty="0">
                <a:latin typeface="UKIJ CJK"/>
                <a:cs typeface="UKIJ CJK"/>
              </a:rPr>
              <a:t>2009; </a:t>
            </a:r>
            <a:r>
              <a:rPr sz="2000" spc="55" dirty="0">
                <a:latin typeface="UKIJ CJK"/>
                <a:cs typeface="UKIJ CJK"/>
              </a:rPr>
              <a:t>Gatt </a:t>
            </a:r>
            <a:r>
              <a:rPr sz="2000" spc="45" dirty="0">
                <a:latin typeface="UKIJ CJK"/>
                <a:cs typeface="UKIJ CJK"/>
              </a:rPr>
              <a:t>et </a:t>
            </a:r>
            <a:r>
              <a:rPr sz="2000" spc="-15" dirty="0">
                <a:latin typeface="UKIJ CJK"/>
                <a:cs typeface="UKIJ CJK"/>
              </a:rPr>
              <a:t>al., </a:t>
            </a:r>
            <a:r>
              <a:rPr sz="2000" spc="65" dirty="0">
                <a:latin typeface="UKIJ CJK"/>
                <a:cs typeface="UKIJ CJK"/>
              </a:rPr>
              <a:t>2009; </a:t>
            </a:r>
            <a:r>
              <a:rPr sz="2000" spc="35" dirty="0">
                <a:latin typeface="UKIJ CJK"/>
                <a:cs typeface="UKIJ CJK"/>
              </a:rPr>
              <a:t>Banaee </a:t>
            </a:r>
            <a:r>
              <a:rPr sz="2000" spc="45" dirty="0">
                <a:latin typeface="UKIJ CJK"/>
                <a:cs typeface="UKIJ CJK"/>
              </a:rPr>
              <a:t>et </a:t>
            </a:r>
            <a:r>
              <a:rPr sz="2000" spc="-15" dirty="0">
                <a:latin typeface="UKIJ CJK"/>
                <a:cs typeface="UKIJ CJK"/>
              </a:rPr>
              <a:t>al.,</a:t>
            </a:r>
            <a:r>
              <a:rPr sz="2000" spc="395" dirty="0">
                <a:latin typeface="UKIJ CJK"/>
                <a:cs typeface="UKIJ CJK"/>
              </a:rPr>
              <a:t> </a:t>
            </a:r>
            <a:r>
              <a:rPr sz="2000" spc="85" dirty="0">
                <a:latin typeface="UKIJ CJK"/>
                <a:cs typeface="UKIJ CJK"/>
              </a:rPr>
              <a:t>2013]</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博物馆导览</a:t>
            </a:r>
            <a:r>
              <a:rPr sz="2000" spc="45" dirty="0">
                <a:latin typeface="UKIJ CJK"/>
                <a:cs typeface="UKIJ CJK"/>
              </a:rPr>
              <a:t>[O'Donnell,</a:t>
            </a:r>
            <a:r>
              <a:rPr sz="2000" spc="290" dirty="0">
                <a:latin typeface="UKIJ CJK"/>
                <a:cs typeface="UKIJ CJK"/>
              </a:rPr>
              <a:t> </a:t>
            </a:r>
            <a:r>
              <a:rPr sz="2000" spc="65" dirty="0">
                <a:latin typeface="UKIJ CJK"/>
                <a:cs typeface="UKIJ CJK"/>
              </a:rPr>
              <a:t>2001;</a:t>
            </a:r>
            <a:r>
              <a:rPr sz="2000" spc="-105" dirty="0">
                <a:latin typeface="UKIJ CJK"/>
                <a:cs typeface="UKIJ CJK"/>
              </a:rPr>
              <a:t> </a:t>
            </a:r>
            <a:r>
              <a:rPr sz="2000" spc="95" dirty="0">
                <a:latin typeface="UKIJ CJK"/>
                <a:cs typeface="UKIJ CJK"/>
              </a:rPr>
              <a:t>Stock</a:t>
            </a:r>
            <a:r>
              <a:rPr sz="2000" spc="85" dirty="0">
                <a:latin typeface="UKIJ CJK"/>
                <a:cs typeface="UKIJ CJK"/>
              </a:rPr>
              <a:t> </a:t>
            </a:r>
            <a:r>
              <a:rPr sz="2000" spc="45" dirty="0">
                <a:latin typeface="UKIJ CJK"/>
                <a:cs typeface="UKIJ CJK"/>
              </a:rPr>
              <a:t>et</a:t>
            </a:r>
            <a:r>
              <a:rPr sz="2000" spc="130" dirty="0">
                <a:latin typeface="UKIJ CJK"/>
                <a:cs typeface="UKIJ CJK"/>
              </a:rPr>
              <a:t> </a:t>
            </a:r>
            <a:r>
              <a:rPr sz="2000" spc="-15" dirty="0">
                <a:latin typeface="UKIJ CJK"/>
                <a:cs typeface="UKIJ CJK"/>
              </a:rPr>
              <a:t>al.,</a:t>
            </a:r>
            <a:r>
              <a:rPr sz="2000" spc="95" dirty="0">
                <a:latin typeface="UKIJ CJK"/>
                <a:cs typeface="UKIJ CJK"/>
              </a:rPr>
              <a:t> </a:t>
            </a:r>
            <a:r>
              <a:rPr sz="2000" spc="85" dirty="0">
                <a:latin typeface="UKIJ CJK"/>
                <a:cs typeface="UKIJ CJK"/>
              </a:rPr>
              <a:t>2007]</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117</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数据至文本生成</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407400" cy="52400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自然语言生成</a:t>
            </a:r>
            <a:r>
              <a:rPr sz="2400" b="0" spc="155" dirty="0">
                <a:latin typeface="Noto Sans CJK JP Medium"/>
                <a:cs typeface="Noto Sans CJK JP Medium"/>
              </a:rPr>
              <a:t> </a:t>
            </a:r>
            <a:r>
              <a:rPr sz="2400" b="0" spc="60" dirty="0">
                <a:latin typeface="Noto Sans CJK JP Medium"/>
                <a:cs typeface="Noto Sans CJK JP Medium"/>
              </a:rPr>
              <a:t>(Natural</a:t>
            </a:r>
            <a:r>
              <a:rPr sz="2400" b="0" spc="245" dirty="0">
                <a:latin typeface="Noto Sans CJK JP Medium"/>
                <a:cs typeface="Noto Sans CJK JP Medium"/>
              </a:rPr>
              <a:t> </a:t>
            </a:r>
            <a:r>
              <a:rPr sz="2400" b="0" spc="80" dirty="0">
                <a:latin typeface="Noto Sans CJK JP Medium"/>
                <a:cs typeface="Noto Sans CJK JP Medium"/>
              </a:rPr>
              <a:t>Language</a:t>
            </a:r>
            <a:r>
              <a:rPr sz="2400" b="0" spc="55" dirty="0">
                <a:latin typeface="Noto Sans CJK JP Medium"/>
                <a:cs typeface="Noto Sans CJK JP Medium"/>
              </a:rPr>
              <a:t> </a:t>
            </a:r>
            <a:r>
              <a:rPr sz="2400" b="0" spc="50" dirty="0">
                <a:latin typeface="Noto Sans CJK JP Medium"/>
                <a:cs typeface="Noto Sans CJK JP Medium"/>
              </a:rPr>
              <a:t>Generation,</a:t>
            </a:r>
            <a:r>
              <a:rPr sz="2400" b="0" spc="75" dirty="0">
                <a:latin typeface="Noto Sans CJK JP Medium"/>
                <a:cs typeface="Noto Sans CJK JP Medium"/>
              </a:rPr>
              <a:t> </a:t>
            </a:r>
            <a:r>
              <a:rPr sz="2400" b="0" spc="85" dirty="0">
                <a:latin typeface="Noto Sans CJK JP Medium"/>
                <a:cs typeface="Noto Sans CJK JP Medium"/>
              </a:rPr>
              <a:t>NLG)</a:t>
            </a:r>
            <a:endParaRPr sz="2400">
              <a:latin typeface="Noto Sans CJK JP Medium"/>
              <a:cs typeface="Noto Sans CJK JP Medium"/>
            </a:endParaRPr>
          </a:p>
          <a:p>
            <a:pPr marL="762000" marR="13589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文本至文本生成</a:t>
            </a:r>
            <a:r>
              <a:rPr sz="2000" spc="70" dirty="0">
                <a:latin typeface="UKIJ CJK"/>
                <a:cs typeface="UKIJ CJK"/>
              </a:rPr>
              <a:t>(text-to-text</a:t>
            </a:r>
            <a:r>
              <a:rPr sz="2000" spc="195" dirty="0">
                <a:latin typeface="UKIJ CJK"/>
                <a:cs typeface="UKIJ CJK"/>
              </a:rPr>
              <a:t> </a:t>
            </a:r>
            <a:r>
              <a:rPr sz="2000" spc="55" dirty="0">
                <a:latin typeface="UKIJ CJK"/>
                <a:cs typeface="UKIJ CJK"/>
              </a:rPr>
              <a:t>generation)</a:t>
            </a:r>
            <a:r>
              <a:rPr sz="2000" dirty="0">
                <a:latin typeface="UKIJ CJK"/>
                <a:cs typeface="UKIJ CJK"/>
              </a:rPr>
              <a:t>和数据至文本生成</a:t>
            </a:r>
            <a:r>
              <a:rPr sz="2000" spc="85" dirty="0">
                <a:latin typeface="UKIJ CJK"/>
                <a:cs typeface="UKIJ CJK"/>
              </a:rPr>
              <a:t>(data-  </a:t>
            </a:r>
            <a:r>
              <a:rPr sz="2000" spc="70" dirty="0">
                <a:latin typeface="UKIJ CJK"/>
                <a:cs typeface="UKIJ CJK"/>
              </a:rPr>
              <a:t>to-text</a:t>
            </a:r>
            <a:r>
              <a:rPr sz="2000" spc="125" dirty="0">
                <a:latin typeface="UKIJ CJK"/>
                <a:cs typeface="UKIJ CJK"/>
              </a:rPr>
              <a:t> </a:t>
            </a:r>
            <a:r>
              <a:rPr sz="2000" spc="55" dirty="0">
                <a:latin typeface="UKIJ CJK"/>
                <a:cs typeface="UKIJ CJK"/>
              </a:rPr>
              <a:t>generation)</a:t>
            </a:r>
            <a:r>
              <a:rPr sz="2000" dirty="0">
                <a:latin typeface="UKIJ CJK"/>
                <a:cs typeface="UKIJ CJK"/>
              </a:rPr>
              <a:t>都属于自然语言生成</a:t>
            </a:r>
            <a:endParaRPr sz="2000">
              <a:latin typeface="UKIJ CJK"/>
              <a:cs typeface="UKIJ CJK"/>
            </a:endParaRPr>
          </a:p>
          <a:p>
            <a:pPr marL="762000" marR="508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在传统定义</a:t>
            </a:r>
            <a:r>
              <a:rPr sz="2000" spc="30" dirty="0">
                <a:latin typeface="UKIJ CJK"/>
                <a:cs typeface="UKIJ CJK"/>
              </a:rPr>
              <a:t>[Reiter</a:t>
            </a:r>
            <a:r>
              <a:rPr sz="2000" spc="190" dirty="0">
                <a:latin typeface="UKIJ CJK"/>
                <a:cs typeface="UKIJ CJK"/>
              </a:rPr>
              <a:t> </a:t>
            </a:r>
            <a:r>
              <a:rPr sz="2000" spc="330" dirty="0">
                <a:latin typeface="UKIJ CJK"/>
                <a:cs typeface="UKIJ CJK"/>
              </a:rPr>
              <a:t>&amp;</a:t>
            </a:r>
            <a:r>
              <a:rPr sz="2000" spc="20" dirty="0">
                <a:latin typeface="UKIJ CJK"/>
                <a:cs typeface="UKIJ CJK"/>
              </a:rPr>
              <a:t> </a:t>
            </a:r>
            <a:r>
              <a:rPr sz="2000" spc="30" dirty="0">
                <a:latin typeface="UKIJ CJK"/>
                <a:cs typeface="UKIJ CJK"/>
              </a:rPr>
              <a:t>Dale,</a:t>
            </a:r>
            <a:r>
              <a:rPr sz="2000" spc="180" dirty="0">
                <a:latin typeface="UKIJ CJK"/>
                <a:cs typeface="UKIJ CJK"/>
              </a:rPr>
              <a:t> </a:t>
            </a:r>
            <a:r>
              <a:rPr sz="2000" spc="90" dirty="0">
                <a:latin typeface="UKIJ CJK"/>
                <a:cs typeface="UKIJ CJK"/>
              </a:rPr>
              <a:t>1997]</a:t>
            </a:r>
            <a:r>
              <a:rPr sz="2000" dirty="0">
                <a:latin typeface="UKIJ CJK"/>
                <a:cs typeface="UKIJ CJK"/>
              </a:rPr>
              <a:t>中，这一术语更倾向于数据至文本 生成</a:t>
            </a:r>
            <a:endParaRPr sz="2000">
              <a:latin typeface="UKIJ CJK"/>
              <a:cs typeface="UKIJ CJK"/>
            </a:endParaRPr>
          </a:p>
          <a:p>
            <a:pPr marL="1155700" marR="158115" lvl="2" indent="-228600">
              <a:lnSpc>
                <a:spcPct val="101899"/>
              </a:lnSpc>
              <a:spcBef>
                <a:spcPts val="955"/>
              </a:spcBef>
              <a:buClr>
                <a:srgbClr val="7030A0"/>
              </a:buClr>
              <a:buSzPct val="66666"/>
              <a:buFont typeface="Wingdings"/>
              <a:buChar char=""/>
              <a:tabLst>
                <a:tab pos="1155700" algn="l"/>
              </a:tabLst>
            </a:pPr>
            <a:r>
              <a:rPr sz="1800" dirty="0">
                <a:latin typeface="UKIJ CJK"/>
                <a:cs typeface="UKIJ CJK"/>
              </a:rPr>
              <a:t>自然语言生成是人工智能和计算语言学的子领域，它关注构建可以根据 非语言的信息表示产生可理解文本的计算机系统</a:t>
            </a:r>
            <a:endParaRPr sz="1800">
              <a:latin typeface="UKIJ CJK"/>
              <a:cs typeface="UKIJ CJK"/>
            </a:endParaRPr>
          </a:p>
          <a:p>
            <a:pPr marL="355600" marR="374015" indent="-342900">
              <a:lnSpc>
                <a:spcPct val="100699"/>
              </a:lnSpc>
              <a:spcBef>
                <a:spcPts val="919"/>
              </a:spcBef>
              <a:buClr>
                <a:srgbClr val="7030A0"/>
              </a:buClr>
              <a:buSzPct val="79166"/>
              <a:buFont typeface="Wingdings"/>
              <a:buChar char=""/>
              <a:tabLst>
                <a:tab pos="354965" algn="l"/>
                <a:tab pos="355600" algn="l"/>
              </a:tabLst>
            </a:pPr>
            <a:r>
              <a:rPr sz="2400" b="0" dirty="0">
                <a:latin typeface="Noto Sans CJK JP Medium"/>
                <a:cs typeface="Noto Sans CJK JP Medium"/>
              </a:rPr>
              <a:t>由于</a:t>
            </a:r>
            <a:r>
              <a:rPr sz="2400" b="0" spc="100" dirty="0">
                <a:latin typeface="Noto Sans CJK JP Medium"/>
                <a:cs typeface="Noto Sans CJK JP Medium"/>
              </a:rPr>
              <a:t>NLG</a:t>
            </a:r>
            <a:r>
              <a:rPr sz="2400" b="0" dirty="0">
                <a:latin typeface="Noto Sans CJK JP Medium"/>
                <a:cs typeface="Noto Sans CJK JP Medium"/>
              </a:rPr>
              <a:t>的广泛内涵，准确定义</a:t>
            </a:r>
            <a:r>
              <a:rPr sz="2400" b="0" spc="100" dirty="0">
                <a:latin typeface="Noto Sans CJK JP Medium"/>
                <a:cs typeface="Noto Sans CJK JP Medium"/>
              </a:rPr>
              <a:t>NLG</a:t>
            </a:r>
            <a:r>
              <a:rPr sz="2400" b="0" dirty="0">
                <a:latin typeface="Noto Sans CJK JP Medium"/>
                <a:cs typeface="Noto Sans CJK JP Medium"/>
              </a:rPr>
              <a:t>是困难的</a:t>
            </a:r>
            <a:r>
              <a:rPr sz="2400" b="0" spc="30" dirty="0">
                <a:latin typeface="Noto Sans CJK JP Medium"/>
                <a:cs typeface="Noto Sans CJK JP Medium"/>
              </a:rPr>
              <a:t>[Evans,</a:t>
            </a:r>
            <a:r>
              <a:rPr sz="2400" b="0" spc="215" dirty="0">
                <a:latin typeface="Noto Sans CJK JP Medium"/>
                <a:cs typeface="Noto Sans CJK JP Medium"/>
              </a:rPr>
              <a:t> </a:t>
            </a:r>
            <a:r>
              <a:rPr sz="2400" b="0" spc="40" dirty="0">
                <a:latin typeface="Noto Sans CJK JP Medium"/>
                <a:cs typeface="Noto Sans CJK JP Medium"/>
              </a:rPr>
              <a:t>et  </a:t>
            </a:r>
            <a:r>
              <a:rPr sz="2400" b="0" spc="-15" dirty="0">
                <a:latin typeface="Noto Sans CJK JP Medium"/>
                <a:cs typeface="Noto Sans CJK JP Medium"/>
              </a:rPr>
              <a:t>al.,</a:t>
            </a:r>
            <a:r>
              <a:rPr sz="2400" b="0" spc="165" dirty="0">
                <a:latin typeface="Noto Sans CJK JP Medium"/>
                <a:cs typeface="Noto Sans CJK JP Medium"/>
              </a:rPr>
              <a:t> </a:t>
            </a:r>
            <a:r>
              <a:rPr sz="2400" b="0" spc="120" dirty="0">
                <a:latin typeface="Noto Sans CJK JP Medium"/>
                <a:cs typeface="Noto Sans CJK JP Medium"/>
              </a:rPr>
              <a:t>2002]</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dirty="0">
                <a:latin typeface="UKIJ CJK"/>
                <a:cs typeface="UKIJ CJK"/>
              </a:rPr>
              <a:t>唯一可以确定的是，其输出一定是文本</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输入的类型千变万化</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文本、浅层语义表示、数值型数据、结构化知识库</a:t>
            </a:r>
            <a:endParaRPr sz="1800">
              <a:latin typeface="UKIJ CJK"/>
              <a:cs typeface="UKIJ CJK"/>
            </a:endParaRPr>
          </a:p>
          <a:p>
            <a:pPr marL="1155700" lvl="2" indent="-228600">
              <a:lnSpc>
                <a:spcPct val="100000"/>
              </a:lnSpc>
              <a:spcBef>
                <a:spcPts val="740"/>
              </a:spcBef>
              <a:buClr>
                <a:srgbClr val="7030A0"/>
              </a:buClr>
              <a:buSzPct val="66666"/>
              <a:buFont typeface="Wingdings"/>
              <a:buChar char=""/>
              <a:tabLst>
                <a:tab pos="1155700" algn="l"/>
              </a:tabLst>
            </a:pPr>
            <a:r>
              <a:rPr sz="1800" dirty="0">
                <a:latin typeface="UKIJ CJK"/>
                <a:cs typeface="UKIJ CJK"/>
              </a:rPr>
              <a:t>视觉输入：图片、视频</a:t>
            </a:r>
            <a:endParaRPr sz="18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118</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什么是自然语言生成？</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356600" cy="26619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文本至文本生成与数据至文本生成的边界也是模糊的</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例如，自动文摘</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dirty="0">
                <a:latin typeface="UKIJ CJK"/>
                <a:cs typeface="UKIJ CJK"/>
              </a:rPr>
              <a:t>一般被视为文本至文本生成</a:t>
            </a:r>
            <a:endParaRPr sz="2000">
              <a:latin typeface="UKIJ CJK"/>
              <a:cs typeface="UKIJ CJK"/>
            </a:endParaRPr>
          </a:p>
          <a:p>
            <a:pPr marL="762000" marR="508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但很多生成式系统</a:t>
            </a:r>
            <a:r>
              <a:rPr sz="2000" spc="35" dirty="0">
                <a:latin typeface="UKIJ CJK"/>
                <a:cs typeface="UKIJ CJK"/>
              </a:rPr>
              <a:t>(abstractive</a:t>
            </a:r>
            <a:r>
              <a:rPr sz="2000" spc="140" dirty="0">
                <a:latin typeface="UKIJ CJK"/>
                <a:cs typeface="UKIJ CJK"/>
              </a:rPr>
              <a:t> </a:t>
            </a:r>
            <a:r>
              <a:rPr sz="2000" spc="40" dirty="0">
                <a:latin typeface="UKIJ CJK"/>
                <a:cs typeface="UKIJ CJK"/>
              </a:rPr>
              <a:t>summarization</a:t>
            </a:r>
            <a:r>
              <a:rPr sz="2000" spc="145" dirty="0">
                <a:latin typeface="UKIJ CJK"/>
                <a:cs typeface="UKIJ CJK"/>
              </a:rPr>
              <a:t> </a:t>
            </a:r>
            <a:r>
              <a:rPr sz="2000" spc="50" dirty="0">
                <a:latin typeface="UKIJ CJK"/>
                <a:cs typeface="UKIJ CJK"/>
              </a:rPr>
              <a:t>system)</a:t>
            </a:r>
            <a:r>
              <a:rPr sz="2000" dirty="0">
                <a:latin typeface="UKIJ CJK"/>
                <a:cs typeface="UKIJ CJK"/>
              </a:rPr>
              <a:t>会利用数据 至文本生成的技术</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先抽取结构化的观点，再生成新的句子</a:t>
            </a:r>
            <a:r>
              <a:rPr sz="1800" spc="40" dirty="0">
                <a:latin typeface="UKIJ CJK"/>
                <a:cs typeface="UKIJ CJK"/>
              </a:rPr>
              <a:t>[Labbe</a:t>
            </a:r>
            <a:r>
              <a:rPr sz="1800" spc="200" dirty="0">
                <a:latin typeface="UKIJ CJK"/>
                <a:cs typeface="UKIJ CJK"/>
              </a:rPr>
              <a:t> </a:t>
            </a:r>
            <a:r>
              <a:rPr sz="1800" spc="300" dirty="0">
                <a:latin typeface="UKIJ CJK"/>
                <a:cs typeface="UKIJ CJK"/>
              </a:rPr>
              <a:t>&amp;</a:t>
            </a:r>
            <a:r>
              <a:rPr sz="1800" spc="55" dirty="0">
                <a:latin typeface="UKIJ CJK"/>
                <a:cs typeface="UKIJ CJK"/>
              </a:rPr>
              <a:t> </a:t>
            </a:r>
            <a:r>
              <a:rPr sz="1800" spc="35" dirty="0">
                <a:latin typeface="UKIJ CJK"/>
                <a:cs typeface="UKIJ CJK"/>
              </a:rPr>
              <a:t>Portet,</a:t>
            </a:r>
            <a:r>
              <a:rPr sz="1800" spc="95" dirty="0">
                <a:latin typeface="UKIJ CJK"/>
                <a:cs typeface="UKIJ CJK"/>
              </a:rPr>
              <a:t> </a:t>
            </a:r>
            <a:r>
              <a:rPr sz="1800" spc="90" dirty="0">
                <a:latin typeface="UKIJ CJK"/>
                <a:cs typeface="UKIJ CJK"/>
              </a:rPr>
              <a:t>2012]</a:t>
            </a:r>
            <a:endParaRPr sz="18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119</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什么是自然语言生成？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3416300" cy="3302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80000"/>
              <a:buFont typeface="Wingdings"/>
              <a:buChar char=""/>
              <a:tabLst>
                <a:tab pos="354965" algn="l"/>
                <a:tab pos="355600" algn="l"/>
              </a:tabLst>
            </a:pPr>
            <a:r>
              <a:rPr sz="2000" dirty="0">
                <a:latin typeface="UKIJ CJK"/>
                <a:cs typeface="UKIJ CJK"/>
              </a:rPr>
              <a:t>强人工智能、</a:t>
            </a:r>
            <a:r>
              <a:rPr sz="2000" b="0" dirty="0">
                <a:solidFill>
                  <a:srgbClr val="FF0000"/>
                </a:solidFill>
                <a:latin typeface="Noto Sans CJK JP Medium"/>
                <a:cs typeface="Noto Sans CJK JP Medium"/>
              </a:rPr>
              <a:t>弱人工智能</a:t>
            </a:r>
            <a:r>
              <a:rPr sz="2000" dirty="0">
                <a:latin typeface="UKIJ CJK"/>
                <a:cs typeface="UKIJ CJK"/>
              </a:rPr>
              <a:t>？</a:t>
            </a:r>
            <a:endParaRPr sz="2000">
              <a:latin typeface="UKIJ CJK"/>
              <a:cs typeface="UKIJ CJK"/>
            </a:endParaRPr>
          </a:p>
        </p:txBody>
      </p:sp>
      <p:sp>
        <p:nvSpPr>
          <p:cNvPr id="3" name="object 3"/>
          <p:cNvSpPr txBox="1"/>
          <p:nvPr/>
        </p:nvSpPr>
        <p:spPr>
          <a:xfrm>
            <a:off x="258127" y="1826895"/>
            <a:ext cx="3975100" cy="20269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80000"/>
              <a:buFont typeface="Wingdings"/>
              <a:buChar char=""/>
              <a:tabLst>
                <a:tab pos="354965" algn="l"/>
                <a:tab pos="355600" algn="l"/>
              </a:tabLst>
            </a:pPr>
            <a:r>
              <a:rPr sz="2000" dirty="0">
                <a:latin typeface="UKIJ CJK"/>
                <a:cs typeface="UKIJ CJK"/>
              </a:rPr>
              <a:t>如何判断计算机系统的智能？</a:t>
            </a:r>
            <a:endParaRPr sz="2000">
              <a:latin typeface="UKIJ CJK"/>
              <a:cs typeface="UKIJ CJK"/>
            </a:endParaRPr>
          </a:p>
          <a:p>
            <a:pPr marL="762000" lvl="1" indent="-292100">
              <a:lnSpc>
                <a:spcPct val="100000"/>
              </a:lnSpc>
              <a:spcBef>
                <a:spcPts val="1600"/>
              </a:spcBef>
              <a:buClr>
                <a:srgbClr val="00B0F0"/>
              </a:buClr>
              <a:buSzPct val="72222"/>
              <a:buFont typeface="Wingdings"/>
              <a:buChar char=""/>
              <a:tabLst>
                <a:tab pos="761365" algn="l"/>
                <a:tab pos="762000" algn="l"/>
              </a:tabLst>
            </a:pPr>
            <a:r>
              <a:rPr sz="1800" dirty="0">
                <a:latin typeface="UKIJ CJK"/>
                <a:cs typeface="UKIJ CJK"/>
              </a:rPr>
              <a:t>计算机系统的表现</a:t>
            </a:r>
            <a:r>
              <a:rPr sz="1800" spc="55" dirty="0">
                <a:latin typeface="UKIJ CJK"/>
                <a:cs typeface="UKIJ CJK"/>
              </a:rPr>
              <a:t>(act)</a:t>
            </a:r>
            <a:r>
              <a:rPr sz="1800" dirty="0">
                <a:latin typeface="UKIJ CJK"/>
                <a:cs typeface="UKIJ CJK"/>
              </a:rPr>
              <a:t>如何？</a:t>
            </a:r>
            <a:endParaRPr sz="1800">
              <a:latin typeface="UKIJ CJK"/>
              <a:cs typeface="UKIJ CJK"/>
            </a:endParaRPr>
          </a:p>
          <a:p>
            <a:pPr marL="762000" lvl="1" indent="-292100">
              <a:lnSpc>
                <a:spcPct val="100000"/>
              </a:lnSpc>
              <a:spcBef>
                <a:spcPts val="1040"/>
              </a:spcBef>
              <a:buClr>
                <a:srgbClr val="00B0F0"/>
              </a:buClr>
              <a:buSzPct val="72222"/>
              <a:buFont typeface="Wingdings"/>
              <a:buChar char=""/>
              <a:tabLst>
                <a:tab pos="761365" algn="l"/>
                <a:tab pos="762000" algn="l"/>
              </a:tabLst>
            </a:pPr>
            <a:r>
              <a:rPr sz="1800" dirty="0">
                <a:latin typeface="UKIJ CJK"/>
                <a:cs typeface="UKIJ CJK"/>
              </a:rPr>
              <a:t>反应</a:t>
            </a:r>
            <a:r>
              <a:rPr sz="1800" spc="40" dirty="0">
                <a:latin typeface="UKIJ CJK"/>
                <a:cs typeface="UKIJ CJK"/>
              </a:rPr>
              <a:t>(react)</a:t>
            </a:r>
            <a:r>
              <a:rPr sz="1800" dirty="0">
                <a:latin typeface="UKIJ CJK"/>
                <a:cs typeface="UKIJ CJK"/>
              </a:rPr>
              <a:t>如何？</a:t>
            </a:r>
            <a:endParaRPr sz="1800">
              <a:latin typeface="UKIJ CJK"/>
              <a:cs typeface="UKIJ CJK"/>
            </a:endParaRPr>
          </a:p>
          <a:p>
            <a:pPr marL="762000" lvl="1" indent="-292100">
              <a:lnSpc>
                <a:spcPct val="100000"/>
              </a:lnSpc>
              <a:spcBef>
                <a:spcPts val="1040"/>
              </a:spcBef>
              <a:buClr>
                <a:srgbClr val="00B0F0"/>
              </a:buClr>
              <a:buSzPct val="72222"/>
              <a:buFont typeface="Wingdings"/>
              <a:buChar char=""/>
              <a:tabLst>
                <a:tab pos="761365" algn="l"/>
                <a:tab pos="762000" algn="l"/>
              </a:tabLst>
            </a:pPr>
            <a:r>
              <a:rPr sz="1800" dirty="0">
                <a:latin typeface="UKIJ CJK"/>
                <a:cs typeface="UKIJ CJK"/>
              </a:rPr>
              <a:t>相互作用</a:t>
            </a:r>
            <a:r>
              <a:rPr sz="1800" spc="40" dirty="0">
                <a:latin typeface="UKIJ CJK"/>
                <a:cs typeface="UKIJ CJK"/>
              </a:rPr>
              <a:t>(interact</a:t>
            </a:r>
            <a:r>
              <a:rPr sz="1800" spc="45" dirty="0">
                <a:latin typeface="UKIJ CJK"/>
                <a:cs typeface="UKIJ CJK"/>
              </a:rPr>
              <a:t> </a:t>
            </a:r>
            <a:r>
              <a:rPr sz="1800" spc="50" dirty="0">
                <a:latin typeface="UKIJ CJK"/>
                <a:cs typeface="UKIJ CJK"/>
              </a:rPr>
              <a:t>)</a:t>
            </a:r>
            <a:r>
              <a:rPr sz="1800" dirty="0">
                <a:latin typeface="UKIJ CJK"/>
                <a:cs typeface="UKIJ CJK"/>
              </a:rPr>
              <a:t>如何？</a:t>
            </a:r>
            <a:endParaRPr sz="1800">
              <a:latin typeface="UKIJ CJK"/>
              <a:cs typeface="UKIJ CJK"/>
            </a:endParaRPr>
          </a:p>
          <a:p>
            <a:pPr marL="762000" lvl="1" indent="-292100">
              <a:lnSpc>
                <a:spcPct val="100000"/>
              </a:lnSpc>
              <a:spcBef>
                <a:spcPts val="1040"/>
              </a:spcBef>
              <a:buClr>
                <a:srgbClr val="00B0F0"/>
              </a:buClr>
              <a:buSzPct val="72222"/>
              <a:buFont typeface="Wingdings"/>
              <a:buChar char=""/>
              <a:tabLst>
                <a:tab pos="761365" algn="l"/>
                <a:tab pos="762000" algn="l"/>
              </a:tabLst>
            </a:pPr>
            <a:r>
              <a:rPr sz="1800" dirty="0">
                <a:latin typeface="UKIJ CJK"/>
                <a:cs typeface="UKIJ CJK"/>
              </a:rPr>
              <a:t>与有意识个体（人）比较如何？</a:t>
            </a:r>
            <a:endParaRPr sz="18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自然语言处理是什么？</a:t>
            </a:r>
            <a:endParaRPr sz="2500"/>
          </a:p>
        </p:txBody>
      </p:sp>
      <p:sp>
        <p:nvSpPr>
          <p:cNvPr id="5" name="object 5"/>
          <p:cNvSpPr/>
          <p:nvPr/>
        </p:nvSpPr>
        <p:spPr>
          <a:xfrm>
            <a:off x="5063490" y="1572861"/>
            <a:ext cx="4058919" cy="139893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6256" y="4152900"/>
            <a:ext cx="4913443" cy="2562086"/>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12</a:t>
            </a:fld>
            <a:endParaRPr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950834" cy="49022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最近几年，图像与语言结合的任务迅速兴起</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175" dirty="0">
                <a:latin typeface="UKIJ CJK"/>
                <a:cs typeface="UKIJ CJK"/>
              </a:rPr>
              <a:t>CV</a:t>
            </a:r>
            <a:r>
              <a:rPr sz="2000" dirty="0">
                <a:latin typeface="UKIJ CJK"/>
                <a:cs typeface="UKIJ CJK"/>
              </a:rPr>
              <a:t>与</a:t>
            </a:r>
            <a:r>
              <a:rPr sz="2000" spc="60" dirty="0">
                <a:latin typeface="UKIJ CJK"/>
                <a:cs typeface="UKIJ CJK"/>
              </a:rPr>
              <a:t>NLP</a:t>
            </a:r>
            <a:r>
              <a:rPr sz="2000" dirty="0">
                <a:latin typeface="UKIJ CJK"/>
                <a:cs typeface="UKIJ CJK"/>
              </a:rPr>
              <a:t>结合的交叉领域</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寻找语言的感知基础一直是</a:t>
            </a:r>
            <a:r>
              <a:rPr sz="2000" spc="45" dirty="0">
                <a:latin typeface="UKIJ CJK"/>
                <a:cs typeface="UKIJ CJK"/>
              </a:rPr>
              <a:t>AI</a:t>
            </a:r>
            <a:r>
              <a:rPr sz="2000" dirty="0">
                <a:latin typeface="UKIJ CJK"/>
                <a:cs typeface="UKIJ CJK"/>
              </a:rPr>
              <a:t>的科学关切</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dirty="0">
                <a:latin typeface="Noto Sans CJK JP Medium"/>
                <a:cs typeface="Noto Sans CJK JP Medium"/>
              </a:rPr>
              <a:t>目前有两个</a:t>
            </a:r>
            <a:r>
              <a:rPr sz="2400" b="0" spc="60" dirty="0">
                <a:latin typeface="Noto Sans CJK JP Medium"/>
                <a:cs typeface="Noto Sans CJK JP Medium"/>
              </a:rPr>
              <a:t>hot</a:t>
            </a:r>
            <a:r>
              <a:rPr sz="2400" b="0" spc="150" dirty="0">
                <a:latin typeface="Noto Sans CJK JP Medium"/>
                <a:cs typeface="Noto Sans CJK JP Medium"/>
              </a:rPr>
              <a:t> </a:t>
            </a:r>
            <a:r>
              <a:rPr sz="2400" b="0" spc="30" dirty="0">
                <a:latin typeface="Noto Sans CJK JP Medium"/>
                <a:cs typeface="Noto Sans CJK JP Medium"/>
              </a:rPr>
              <a:t>topic:</a:t>
            </a:r>
            <a:r>
              <a:rPr sz="2400" b="0" spc="254" dirty="0">
                <a:latin typeface="Noto Sans CJK JP Medium"/>
                <a:cs typeface="Noto Sans CJK JP Medium"/>
              </a:rPr>
              <a:t> </a:t>
            </a:r>
            <a:r>
              <a:rPr sz="2400" b="0" spc="90" dirty="0">
                <a:latin typeface="Noto Sans CJK JP Medium"/>
                <a:cs typeface="Noto Sans CJK JP Medium"/>
              </a:rPr>
              <a:t>Image</a:t>
            </a:r>
            <a:r>
              <a:rPr sz="2400" b="0" spc="50" dirty="0">
                <a:latin typeface="Noto Sans CJK JP Medium"/>
                <a:cs typeface="Noto Sans CJK JP Medium"/>
              </a:rPr>
              <a:t> </a:t>
            </a:r>
            <a:r>
              <a:rPr sz="2400" b="0" spc="65" dirty="0">
                <a:latin typeface="Noto Sans CJK JP Medium"/>
                <a:cs typeface="Noto Sans CJK JP Medium"/>
              </a:rPr>
              <a:t>captioning</a:t>
            </a:r>
            <a:r>
              <a:rPr sz="2400" b="0" dirty="0">
                <a:latin typeface="Noto Sans CJK JP Medium"/>
                <a:cs typeface="Noto Sans CJK JP Medium"/>
              </a:rPr>
              <a:t>和</a:t>
            </a:r>
            <a:r>
              <a:rPr sz="2400" b="0" spc="70" dirty="0">
                <a:latin typeface="Noto Sans CJK JP Medium"/>
                <a:cs typeface="Noto Sans CJK JP Medium"/>
              </a:rPr>
              <a:t>Visual</a:t>
            </a:r>
            <a:r>
              <a:rPr sz="2400" b="0" spc="40" dirty="0">
                <a:latin typeface="Noto Sans CJK JP Medium"/>
                <a:cs typeface="Noto Sans CJK JP Medium"/>
              </a:rPr>
              <a:t> </a:t>
            </a:r>
            <a:r>
              <a:rPr sz="2400" b="0" spc="250" dirty="0">
                <a:latin typeface="Noto Sans CJK JP Medium"/>
                <a:cs typeface="Noto Sans CJK JP Medium"/>
              </a:rPr>
              <a:t>QA</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图像标题生成</a:t>
            </a:r>
            <a:r>
              <a:rPr sz="2400" b="0" spc="155" dirty="0">
                <a:latin typeface="Noto Sans CJK JP Medium"/>
                <a:cs typeface="Noto Sans CJK JP Medium"/>
              </a:rPr>
              <a:t> </a:t>
            </a:r>
            <a:r>
              <a:rPr sz="2400" b="0" spc="80" dirty="0">
                <a:latin typeface="Noto Sans CJK JP Medium"/>
                <a:cs typeface="Noto Sans CJK JP Medium"/>
              </a:rPr>
              <a:t>(Image</a:t>
            </a:r>
            <a:r>
              <a:rPr sz="2400" b="0" spc="160" dirty="0">
                <a:latin typeface="Noto Sans CJK JP Medium"/>
                <a:cs typeface="Noto Sans CJK JP Medium"/>
              </a:rPr>
              <a:t> </a:t>
            </a:r>
            <a:r>
              <a:rPr sz="2400" b="0" spc="75" dirty="0">
                <a:latin typeface="Noto Sans CJK JP Medium"/>
                <a:cs typeface="Noto Sans CJK JP Medium"/>
              </a:rPr>
              <a:t>Captioning)</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给定一个图片生成合适的</a:t>
            </a:r>
            <a:r>
              <a:rPr sz="2000" b="0" dirty="0">
                <a:latin typeface="Noto Sans CJK JP Medium"/>
                <a:cs typeface="Noto Sans CJK JP Medium"/>
              </a:rPr>
              <a:t>描述性</a:t>
            </a:r>
            <a:r>
              <a:rPr sz="2000" dirty="0">
                <a:latin typeface="UKIJ CJK"/>
                <a:cs typeface="UKIJ CJK"/>
              </a:rPr>
              <a:t>文字</a:t>
            </a:r>
            <a:endParaRPr sz="2000">
              <a:latin typeface="UKIJ CJK"/>
              <a:cs typeface="UKIJ CJK"/>
            </a:endParaRPr>
          </a:p>
          <a:p>
            <a:pPr marL="1155700" marR="3357879" lvl="2" indent="-228600">
              <a:lnSpc>
                <a:spcPct val="101899"/>
              </a:lnSpc>
              <a:spcBef>
                <a:spcPts val="955"/>
              </a:spcBef>
              <a:buClr>
                <a:srgbClr val="7030A0"/>
              </a:buClr>
              <a:buSzPct val="66666"/>
              <a:buFont typeface="Wingdings"/>
              <a:buChar char=""/>
              <a:tabLst>
                <a:tab pos="1155700" algn="l"/>
              </a:tabLst>
            </a:pPr>
            <a:r>
              <a:rPr sz="1800" spc="95" dirty="0">
                <a:latin typeface="UKIJ CJK"/>
                <a:cs typeface="UKIJ CJK"/>
              </a:rPr>
              <a:t>“ </a:t>
            </a:r>
            <a:r>
              <a:rPr sz="1800" spc="260" dirty="0">
                <a:latin typeface="UKIJ CJK"/>
                <a:cs typeface="UKIJ CJK"/>
              </a:rPr>
              <a:t>这 是 张 猫 的 图 片 </a:t>
            </a:r>
            <a:r>
              <a:rPr sz="1800" spc="175" dirty="0">
                <a:latin typeface="UKIJ CJK"/>
                <a:cs typeface="UKIJ CJK"/>
              </a:rPr>
              <a:t>”，  </a:t>
            </a:r>
            <a:r>
              <a:rPr sz="1800" spc="150" dirty="0">
                <a:latin typeface="UKIJ CJK"/>
                <a:cs typeface="UKIJ CJK"/>
              </a:rPr>
              <a:t>“白猫的例子”这样的标题不作数</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dirty="0">
                <a:latin typeface="UKIJ CJK"/>
                <a:cs typeface="UKIJ CJK"/>
              </a:rPr>
              <a:t>有影响力的评测</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spc="135" dirty="0">
                <a:latin typeface="UKIJ CJK"/>
                <a:cs typeface="UKIJ CJK"/>
              </a:rPr>
              <a:t>MSCOCO </a:t>
            </a:r>
            <a:r>
              <a:rPr sz="1800" spc="65" dirty="0">
                <a:latin typeface="UKIJ CJK"/>
                <a:cs typeface="UKIJ CJK"/>
              </a:rPr>
              <a:t>captioning</a:t>
            </a:r>
            <a:r>
              <a:rPr sz="1800" spc="-5" dirty="0">
                <a:latin typeface="UKIJ CJK"/>
                <a:cs typeface="UKIJ CJK"/>
              </a:rPr>
              <a:t> </a:t>
            </a:r>
            <a:r>
              <a:rPr sz="1800" spc="50" dirty="0">
                <a:latin typeface="UKIJ CJK"/>
                <a:cs typeface="UKIJ CJK"/>
              </a:rPr>
              <a:t>track</a:t>
            </a:r>
            <a:endParaRPr sz="1800">
              <a:latin typeface="UKIJ CJK"/>
              <a:cs typeface="UKIJ CJK"/>
            </a:endParaRPr>
          </a:p>
          <a:p>
            <a:pPr marL="762000" lvl="1" indent="-292100">
              <a:lnSpc>
                <a:spcPct val="100000"/>
              </a:lnSpc>
              <a:spcBef>
                <a:spcPts val="940"/>
              </a:spcBef>
              <a:buClr>
                <a:srgbClr val="00B0F0"/>
              </a:buClr>
              <a:buSzPct val="70000"/>
              <a:buFont typeface="Wingdings"/>
              <a:buChar char=""/>
              <a:tabLst>
                <a:tab pos="761365" algn="l"/>
                <a:tab pos="762000" algn="l"/>
              </a:tabLst>
            </a:pPr>
            <a:r>
              <a:rPr sz="2000" dirty="0">
                <a:latin typeface="UKIJ CJK"/>
                <a:cs typeface="UKIJ CJK"/>
              </a:rPr>
              <a:t>常用数据集还有</a:t>
            </a:r>
            <a:r>
              <a:rPr sz="2000" spc="60" dirty="0">
                <a:latin typeface="UKIJ CJK"/>
                <a:cs typeface="UKIJ CJK"/>
              </a:rPr>
              <a:t>Flickr30k</a:t>
            </a:r>
            <a:endParaRPr sz="20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35" dirty="0"/>
              <a:t>NLG</a:t>
            </a:r>
            <a:r>
              <a:rPr u="none" dirty="0"/>
              <a:t>任务概览</a:t>
            </a:r>
            <a:r>
              <a:rPr u="none" spc="265" dirty="0"/>
              <a:t> </a:t>
            </a:r>
            <a:r>
              <a:rPr u="none" dirty="0"/>
              <a:t>–</a:t>
            </a:r>
            <a:r>
              <a:rPr u="none" spc="155" dirty="0"/>
              <a:t> </a:t>
            </a:r>
            <a:r>
              <a:rPr u="none" dirty="0"/>
              <a:t>图像与语言</a:t>
            </a:r>
          </a:p>
        </p:txBody>
      </p:sp>
      <p:sp>
        <p:nvSpPr>
          <p:cNvPr id="4" name="object 4"/>
          <p:cNvSpPr/>
          <p:nvPr/>
        </p:nvSpPr>
        <p:spPr>
          <a:xfrm>
            <a:off x="5240257" y="3276600"/>
            <a:ext cx="3552985" cy="315449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120</a:t>
            </a:fld>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392670" cy="20955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图像问答</a:t>
            </a:r>
            <a:r>
              <a:rPr sz="2400" b="0" spc="70" dirty="0">
                <a:latin typeface="Noto Sans CJK JP Medium"/>
                <a:cs typeface="Noto Sans CJK JP Medium"/>
              </a:rPr>
              <a:t>(Visual</a:t>
            </a:r>
            <a:r>
              <a:rPr sz="2400" b="0" spc="145" dirty="0">
                <a:latin typeface="Noto Sans CJK JP Medium"/>
                <a:cs typeface="Noto Sans CJK JP Medium"/>
              </a:rPr>
              <a:t> </a:t>
            </a:r>
            <a:r>
              <a:rPr sz="2400" b="0" spc="75" dirty="0">
                <a:latin typeface="Noto Sans CJK JP Medium"/>
                <a:cs typeface="Noto Sans CJK JP Medium"/>
              </a:rPr>
              <a:t>Question</a:t>
            </a:r>
            <a:r>
              <a:rPr sz="2400" b="0" spc="105" dirty="0">
                <a:latin typeface="Noto Sans CJK JP Medium"/>
                <a:cs typeface="Noto Sans CJK JP Medium"/>
              </a:rPr>
              <a:t> </a:t>
            </a:r>
            <a:r>
              <a:rPr sz="2400" b="0" spc="90" dirty="0">
                <a:latin typeface="Noto Sans CJK JP Medium"/>
                <a:cs typeface="Noto Sans CJK JP Medium"/>
              </a:rPr>
              <a:t>Answering)</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根据图像回答问题</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探究语言与感知信息的关系</a:t>
            </a:r>
            <a:endParaRPr sz="2000">
              <a:latin typeface="UKIJ CJK"/>
              <a:cs typeface="UKIJ CJK"/>
            </a:endParaRPr>
          </a:p>
          <a:p>
            <a:pPr marL="762000" marR="508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有影响力的评测有</a:t>
            </a:r>
            <a:r>
              <a:rPr sz="2000" spc="55" dirty="0">
                <a:latin typeface="UKIJ CJK"/>
                <a:cs typeface="UKIJ CJK"/>
              </a:rPr>
              <a:t>VirginiaTech</a:t>
            </a:r>
            <a:r>
              <a:rPr sz="2000" dirty="0">
                <a:latin typeface="UKIJ CJK"/>
                <a:cs typeface="UKIJ CJK"/>
              </a:rPr>
              <a:t>和</a:t>
            </a:r>
            <a:r>
              <a:rPr sz="2000" spc="65" dirty="0">
                <a:latin typeface="UKIJ CJK"/>
                <a:cs typeface="UKIJ CJK"/>
              </a:rPr>
              <a:t>GeorgiaTech</a:t>
            </a:r>
            <a:r>
              <a:rPr sz="2000" dirty="0">
                <a:latin typeface="UKIJ CJK"/>
                <a:cs typeface="UKIJ CJK"/>
              </a:rPr>
              <a:t>组织的</a:t>
            </a:r>
            <a:r>
              <a:rPr sz="2000" spc="185" dirty="0">
                <a:latin typeface="UKIJ CJK"/>
                <a:cs typeface="UKIJ CJK"/>
              </a:rPr>
              <a:t>VQA  </a:t>
            </a:r>
            <a:r>
              <a:rPr sz="2000" spc="50" dirty="0">
                <a:latin typeface="UKIJ CJK"/>
                <a:cs typeface="UKIJ CJK"/>
              </a:rPr>
              <a:t>Challenge</a:t>
            </a:r>
            <a:endParaRPr sz="20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35" dirty="0"/>
              <a:t>NLG</a:t>
            </a:r>
            <a:r>
              <a:rPr u="none" dirty="0"/>
              <a:t>任务概览</a:t>
            </a:r>
            <a:r>
              <a:rPr u="none" spc="265" dirty="0"/>
              <a:t> </a:t>
            </a:r>
            <a:r>
              <a:rPr u="none" dirty="0"/>
              <a:t>–</a:t>
            </a:r>
            <a:r>
              <a:rPr u="none" spc="155" dirty="0"/>
              <a:t> </a:t>
            </a:r>
            <a:r>
              <a:rPr u="none" dirty="0"/>
              <a:t>图像与语言</a:t>
            </a:r>
          </a:p>
        </p:txBody>
      </p:sp>
      <p:sp>
        <p:nvSpPr>
          <p:cNvPr id="4" name="object 4"/>
          <p:cNvSpPr/>
          <p:nvPr/>
        </p:nvSpPr>
        <p:spPr>
          <a:xfrm>
            <a:off x="609722" y="3255523"/>
            <a:ext cx="7801816" cy="304357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121</a:t>
            </a:fld>
            <a:endParaRPr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420100" cy="5422900"/>
          </a:xfrm>
          <a:prstGeom prst="rect">
            <a:avLst/>
          </a:prstGeom>
        </p:spPr>
        <p:txBody>
          <a:bodyPr vert="horz" wrap="square" lIns="0" tIns="10160" rIns="0" bIns="0" rtlCol="0">
            <a:spAutoFit/>
          </a:bodyPr>
          <a:lstStyle/>
          <a:p>
            <a:pPr marL="355600" marR="94615" indent="-342900">
              <a:lnSpc>
                <a:spcPct val="100699"/>
              </a:lnSpc>
              <a:spcBef>
                <a:spcPts val="80"/>
              </a:spcBef>
              <a:buClr>
                <a:srgbClr val="7030A0"/>
              </a:buClr>
              <a:buSzPct val="79166"/>
              <a:buFont typeface="Wingdings"/>
              <a:buChar char=""/>
              <a:tabLst>
                <a:tab pos="354965" algn="l"/>
                <a:tab pos="355600" algn="l"/>
              </a:tabLst>
            </a:pPr>
            <a:r>
              <a:rPr sz="2400" b="0" spc="100" dirty="0">
                <a:latin typeface="Noto Sans CJK JP Medium"/>
                <a:cs typeface="Noto Sans CJK JP Medium"/>
              </a:rPr>
              <a:t>N</a:t>
            </a:r>
            <a:r>
              <a:rPr sz="2400" b="0" spc="90" dirty="0">
                <a:latin typeface="Noto Sans CJK JP Medium"/>
                <a:cs typeface="Noto Sans CJK JP Medium"/>
              </a:rPr>
              <a:t>L</a:t>
            </a:r>
            <a:r>
              <a:rPr sz="2400" b="0" spc="114" dirty="0">
                <a:latin typeface="Noto Sans CJK JP Medium"/>
                <a:cs typeface="Noto Sans CJK JP Medium"/>
              </a:rPr>
              <a:t>G</a:t>
            </a:r>
            <a:r>
              <a:rPr sz="2400" b="0" dirty="0">
                <a:latin typeface="Noto Sans CJK JP Medium"/>
                <a:cs typeface="Noto Sans CJK JP Medium"/>
              </a:rPr>
              <a:t>不只关心那些事实性信息的表达，对于非命题性的文本 特征也有研究</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235" dirty="0">
                <a:latin typeface="UKIJ CJK"/>
                <a:cs typeface="UKIJ CJK"/>
              </a:rPr>
              <a:t>这些</a:t>
            </a:r>
            <a:r>
              <a:rPr sz="2000" spc="85" dirty="0">
                <a:latin typeface="UKIJ CJK"/>
                <a:cs typeface="UKIJ CJK"/>
              </a:rPr>
              <a:t>“</a:t>
            </a:r>
            <a:r>
              <a:rPr sz="2000" spc="235" dirty="0">
                <a:latin typeface="UKIJ CJK"/>
                <a:cs typeface="UKIJ CJK"/>
              </a:rPr>
              <a:t>非命题性的文本特征</a:t>
            </a:r>
            <a:r>
              <a:rPr sz="2000" spc="85" dirty="0">
                <a:latin typeface="UKIJ CJK"/>
                <a:cs typeface="UKIJ CJK"/>
              </a:rPr>
              <a:t>”</a:t>
            </a:r>
            <a:r>
              <a:rPr sz="2000" spc="235" dirty="0">
                <a:latin typeface="UKIJ CJK"/>
                <a:cs typeface="UKIJ CJK"/>
              </a:rPr>
              <a:t>常常为笼统称为</a:t>
            </a:r>
            <a:r>
              <a:rPr sz="2000" spc="85" dirty="0">
                <a:latin typeface="UKIJ CJK"/>
                <a:cs typeface="UKIJ CJK"/>
              </a:rPr>
              <a:t>“</a:t>
            </a:r>
            <a:r>
              <a:rPr sz="2000" spc="235" dirty="0">
                <a:latin typeface="UKIJ CJK"/>
                <a:cs typeface="UKIJ CJK"/>
              </a:rPr>
              <a:t>风格</a:t>
            </a:r>
            <a:r>
              <a:rPr sz="2000" spc="85" dirty="0">
                <a:latin typeface="UKIJ CJK"/>
                <a:cs typeface="UKIJ CJK"/>
              </a:rPr>
              <a:t>”</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dirty="0">
                <a:latin typeface="Noto Sans CJK JP Medium"/>
                <a:cs typeface="Noto Sans CJK JP Medium"/>
              </a:rPr>
              <a:t>风格是什么？</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给风格一个严谨的定义，并说明其性质同样的困难的</a:t>
            </a:r>
            <a:endParaRPr sz="2000">
              <a:latin typeface="UKIJ CJK"/>
              <a:cs typeface="UKIJ CJK"/>
            </a:endParaRPr>
          </a:p>
          <a:p>
            <a:pPr marL="762000" marR="508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一般，学者会变体</a:t>
            </a:r>
            <a:r>
              <a:rPr sz="2000" spc="35" dirty="0">
                <a:latin typeface="UKIJ CJK"/>
                <a:cs typeface="UKIJ CJK"/>
              </a:rPr>
              <a:t>(variation)</a:t>
            </a:r>
            <a:r>
              <a:rPr sz="2000" dirty="0">
                <a:latin typeface="UKIJ CJK"/>
                <a:cs typeface="UKIJ CJK"/>
              </a:rPr>
              <a:t>、个性</a:t>
            </a:r>
            <a:r>
              <a:rPr sz="2000" spc="45" dirty="0">
                <a:latin typeface="UKIJ CJK"/>
                <a:cs typeface="UKIJ CJK"/>
              </a:rPr>
              <a:t>(personality)</a:t>
            </a:r>
            <a:r>
              <a:rPr sz="2000" dirty="0">
                <a:latin typeface="UKIJ CJK"/>
                <a:cs typeface="UKIJ CJK"/>
              </a:rPr>
              <a:t>、情感</a:t>
            </a:r>
            <a:r>
              <a:rPr sz="2000" spc="50" dirty="0">
                <a:latin typeface="UKIJ CJK"/>
                <a:cs typeface="UKIJ CJK"/>
              </a:rPr>
              <a:t>(affect)</a:t>
            </a:r>
            <a:r>
              <a:rPr sz="2000" dirty="0">
                <a:latin typeface="UKIJ CJK"/>
                <a:cs typeface="UKIJ CJK"/>
              </a:rPr>
              <a:t>视为 风格</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dirty="0">
                <a:latin typeface="Noto Sans CJK JP Medium"/>
                <a:cs typeface="Noto Sans CJK JP Medium"/>
              </a:rPr>
              <a:t>变体</a:t>
            </a:r>
            <a:r>
              <a:rPr sz="2400" b="0" spc="160" dirty="0">
                <a:latin typeface="Noto Sans CJK JP Medium"/>
                <a:cs typeface="Noto Sans CJK JP Medium"/>
              </a:rPr>
              <a:t>/</a:t>
            </a:r>
            <a:r>
              <a:rPr sz="2400" b="0" dirty="0">
                <a:latin typeface="Noto Sans CJK JP Medium"/>
                <a:cs typeface="Noto Sans CJK JP Medium"/>
              </a:rPr>
              <a:t>个性</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散文体</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说明体</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新闻体</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solidFill>
                  <a:srgbClr val="3333FF"/>
                </a:solidFill>
                <a:latin typeface="UKIJ CJK"/>
                <a:cs typeface="UKIJ CJK"/>
              </a:rPr>
              <a:t>莎士比亚体</a:t>
            </a:r>
            <a:endParaRPr sz="20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35" dirty="0"/>
              <a:t>NLG</a:t>
            </a:r>
            <a:r>
              <a:rPr u="none" dirty="0"/>
              <a:t>任务概览</a:t>
            </a:r>
            <a:r>
              <a:rPr u="none" spc="265" dirty="0"/>
              <a:t> </a:t>
            </a:r>
            <a:r>
              <a:rPr u="none" dirty="0"/>
              <a:t>–</a:t>
            </a:r>
            <a:r>
              <a:rPr u="none" spc="155" dirty="0"/>
              <a:t> </a:t>
            </a:r>
            <a:r>
              <a:rPr u="none" dirty="0"/>
              <a:t>风格化生成</a:t>
            </a:r>
          </a:p>
        </p:txBody>
      </p:sp>
      <p:sp>
        <p:nvSpPr>
          <p:cNvPr id="4" name="object 4"/>
          <p:cNvSpPr/>
          <p:nvPr/>
        </p:nvSpPr>
        <p:spPr>
          <a:xfrm>
            <a:off x="3639343" y="3721100"/>
            <a:ext cx="3879056" cy="123744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70300" y="5384800"/>
            <a:ext cx="3860800" cy="1237447"/>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2768600" y="4343400"/>
            <a:ext cx="584200" cy="1791335"/>
            <a:chOff x="2768600" y="4343400"/>
            <a:chExt cx="584200" cy="1791335"/>
          </a:xfrm>
        </p:grpSpPr>
        <p:sp>
          <p:nvSpPr>
            <p:cNvPr id="7" name="object 7"/>
            <p:cNvSpPr/>
            <p:nvPr/>
          </p:nvSpPr>
          <p:spPr>
            <a:xfrm>
              <a:off x="2768600" y="5141912"/>
              <a:ext cx="584200" cy="992505"/>
            </a:xfrm>
            <a:custGeom>
              <a:avLst/>
              <a:gdLst/>
              <a:ahLst/>
              <a:cxnLst/>
              <a:rect l="l" t="t" r="r" b="b"/>
              <a:pathLst>
                <a:path w="584200" h="992504">
                  <a:moveTo>
                    <a:pt x="0" y="0"/>
                  </a:moveTo>
                  <a:lnTo>
                    <a:pt x="0" y="146050"/>
                  </a:lnTo>
                  <a:lnTo>
                    <a:pt x="1338" y="200299"/>
                  </a:lnTo>
                  <a:lnTo>
                    <a:pt x="5303" y="253722"/>
                  </a:lnTo>
                  <a:lnTo>
                    <a:pt x="11818" y="306181"/>
                  </a:lnTo>
                  <a:lnTo>
                    <a:pt x="20805" y="357542"/>
                  </a:lnTo>
                  <a:lnTo>
                    <a:pt x="32188" y="407668"/>
                  </a:lnTo>
                  <a:lnTo>
                    <a:pt x="45890" y="456424"/>
                  </a:lnTo>
                  <a:lnTo>
                    <a:pt x="61834" y="503675"/>
                  </a:lnTo>
                  <a:lnTo>
                    <a:pt x="79942" y="549285"/>
                  </a:lnTo>
                  <a:lnTo>
                    <a:pt x="100140" y="593117"/>
                  </a:lnTo>
                  <a:lnTo>
                    <a:pt x="122348" y="635037"/>
                  </a:lnTo>
                  <a:lnTo>
                    <a:pt x="146491" y="674909"/>
                  </a:lnTo>
                  <a:lnTo>
                    <a:pt x="172492" y="712597"/>
                  </a:lnTo>
                  <a:lnTo>
                    <a:pt x="200273" y="747966"/>
                  </a:lnTo>
                  <a:lnTo>
                    <a:pt x="229759" y="780879"/>
                  </a:lnTo>
                  <a:lnTo>
                    <a:pt x="260871" y="811202"/>
                  </a:lnTo>
                  <a:lnTo>
                    <a:pt x="293534" y="838798"/>
                  </a:lnTo>
                  <a:lnTo>
                    <a:pt x="327670" y="863533"/>
                  </a:lnTo>
                  <a:lnTo>
                    <a:pt x="363203" y="885269"/>
                  </a:lnTo>
                  <a:lnTo>
                    <a:pt x="400055" y="903872"/>
                  </a:lnTo>
                  <a:lnTo>
                    <a:pt x="438150" y="919206"/>
                  </a:lnTo>
                  <a:lnTo>
                    <a:pt x="438150" y="992230"/>
                  </a:lnTo>
                  <a:lnTo>
                    <a:pt x="584200" y="871538"/>
                  </a:lnTo>
                  <a:lnTo>
                    <a:pt x="438150" y="700131"/>
                  </a:lnTo>
                  <a:lnTo>
                    <a:pt x="438150" y="773155"/>
                  </a:lnTo>
                  <a:lnTo>
                    <a:pt x="400055" y="757821"/>
                  </a:lnTo>
                  <a:lnTo>
                    <a:pt x="363203" y="739218"/>
                  </a:lnTo>
                  <a:lnTo>
                    <a:pt x="327670" y="717481"/>
                  </a:lnTo>
                  <a:lnTo>
                    <a:pt x="293534" y="692747"/>
                  </a:lnTo>
                  <a:lnTo>
                    <a:pt x="260871" y="665151"/>
                  </a:lnTo>
                  <a:lnTo>
                    <a:pt x="229759" y="634828"/>
                  </a:lnTo>
                  <a:lnTo>
                    <a:pt x="200273" y="601915"/>
                  </a:lnTo>
                  <a:lnTo>
                    <a:pt x="172492" y="566547"/>
                  </a:lnTo>
                  <a:lnTo>
                    <a:pt x="146491" y="528859"/>
                  </a:lnTo>
                  <a:lnTo>
                    <a:pt x="122348" y="488987"/>
                  </a:lnTo>
                  <a:lnTo>
                    <a:pt x="100140" y="447067"/>
                  </a:lnTo>
                  <a:lnTo>
                    <a:pt x="79942" y="403234"/>
                  </a:lnTo>
                  <a:lnTo>
                    <a:pt x="61834" y="357625"/>
                  </a:lnTo>
                  <a:lnTo>
                    <a:pt x="45890" y="310374"/>
                  </a:lnTo>
                  <a:lnTo>
                    <a:pt x="32188" y="261618"/>
                  </a:lnTo>
                  <a:lnTo>
                    <a:pt x="20805" y="211492"/>
                  </a:lnTo>
                  <a:lnTo>
                    <a:pt x="11818" y="160131"/>
                  </a:lnTo>
                  <a:lnTo>
                    <a:pt x="5303" y="107672"/>
                  </a:lnTo>
                  <a:lnTo>
                    <a:pt x="1338" y="54249"/>
                  </a:lnTo>
                  <a:lnTo>
                    <a:pt x="0" y="0"/>
                  </a:lnTo>
                  <a:close/>
                </a:path>
              </a:pathLst>
            </a:custGeom>
            <a:solidFill>
              <a:srgbClr val="6666CC"/>
            </a:solidFill>
          </p:spPr>
          <p:txBody>
            <a:bodyPr wrap="square" lIns="0" tIns="0" rIns="0" bIns="0" rtlCol="0"/>
            <a:lstStyle/>
            <a:p>
              <a:endParaRPr/>
            </a:p>
          </p:txBody>
        </p:sp>
        <p:sp>
          <p:nvSpPr>
            <p:cNvPr id="8" name="object 8"/>
            <p:cNvSpPr/>
            <p:nvPr/>
          </p:nvSpPr>
          <p:spPr>
            <a:xfrm>
              <a:off x="2768734" y="4343400"/>
              <a:ext cx="584200" cy="871855"/>
            </a:xfrm>
            <a:custGeom>
              <a:avLst/>
              <a:gdLst/>
              <a:ahLst/>
              <a:cxnLst/>
              <a:rect l="l" t="t" r="r" b="b"/>
              <a:pathLst>
                <a:path w="584200" h="871854">
                  <a:moveTo>
                    <a:pt x="584065" y="0"/>
                  </a:moveTo>
                  <a:lnTo>
                    <a:pt x="543973" y="1885"/>
                  </a:lnTo>
                  <a:lnTo>
                    <a:pt x="490930" y="10186"/>
                  </a:lnTo>
                  <a:lnTo>
                    <a:pt x="452185" y="20519"/>
                  </a:lnTo>
                  <a:lnTo>
                    <a:pt x="414481" y="34222"/>
                  </a:lnTo>
                  <a:lnTo>
                    <a:pt x="377895" y="51166"/>
                  </a:lnTo>
                  <a:lnTo>
                    <a:pt x="342506" y="71223"/>
                  </a:lnTo>
                  <a:lnTo>
                    <a:pt x="308394" y="94261"/>
                  </a:lnTo>
                  <a:lnTo>
                    <a:pt x="275636" y="120153"/>
                  </a:lnTo>
                  <a:lnTo>
                    <a:pt x="244312" y="148769"/>
                  </a:lnTo>
                  <a:lnTo>
                    <a:pt x="214501" y="179979"/>
                  </a:lnTo>
                  <a:lnTo>
                    <a:pt x="186280" y="213654"/>
                  </a:lnTo>
                  <a:lnTo>
                    <a:pt x="159729" y="249665"/>
                  </a:lnTo>
                  <a:lnTo>
                    <a:pt x="134926" y="287883"/>
                  </a:lnTo>
                  <a:lnTo>
                    <a:pt x="111951" y="328178"/>
                  </a:lnTo>
                  <a:lnTo>
                    <a:pt x="90881" y="370421"/>
                  </a:lnTo>
                  <a:lnTo>
                    <a:pt x="71796" y="414483"/>
                  </a:lnTo>
                  <a:lnTo>
                    <a:pt x="54774" y="460233"/>
                  </a:lnTo>
                  <a:lnTo>
                    <a:pt x="39894" y="507544"/>
                  </a:lnTo>
                  <a:lnTo>
                    <a:pt x="27234" y="556286"/>
                  </a:lnTo>
                  <a:lnTo>
                    <a:pt x="16874" y="606329"/>
                  </a:lnTo>
                  <a:lnTo>
                    <a:pt x="8891" y="657543"/>
                  </a:lnTo>
                  <a:lnTo>
                    <a:pt x="3366" y="709801"/>
                  </a:lnTo>
                  <a:lnTo>
                    <a:pt x="376" y="762972"/>
                  </a:lnTo>
                  <a:lnTo>
                    <a:pt x="0" y="816927"/>
                  </a:lnTo>
                  <a:lnTo>
                    <a:pt x="2316" y="871537"/>
                  </a:lnTo>
                  <a:lnTo>
                    <a:pt x="7457" y="816112"/>
                  </a:lnTo>
                  <a:lnTo>
                    <a:pt x="15283" y="762006"/>
                  </a:lnTo>
                  <a:lnTo>
                    <a:pt x="25696" y="709342"/>
                  </a:lnTo>
                  <a:lnTo>
                    <a:pt x="38598" y="658242"/>
                  </a:lnTo>
                  <a:lnTo>
                    <a:pt x="53890" y="608830"/>
                  </a:lnTo>
                  <a:lnTo>
                    <a:pt x="71474" y="561228"/>
                  </a:lnTo>
                  <a:lnTo>
                    <a:pt x="91250" y="515560"/>
                  </a:lnTo>
                  <a:lnTo>
                    <a:pt x="113121" y="471947"/>
                  </a:lnTo>
                  <a:lnTo>
                    <a:pt x="136988" y="430513"/>
                  </a:lnTo>
                  <a:lnTo>
                    <a:pt x="162753" y="391381"/>
                  </a:lnTo>
                  <a:lnTo>
                    <a:pt x="190316" y="354674"/>
                  </a:lnTo>
                  <a:lnTo>
                    <a:pt x="219580" y="320514"/>
                  </a:lnTo>
                  <a:lnTo>
                    <a:pt x="250445" y="289024"/>
                  </a:lnTo>
                  <a:lnTo>
                    <a:pt x="282814" y="260328"/>
                  </a:lnTo>
                  <a:lnTo>
                    <a:pt x="316588" y="234547"/>
                  </a:lnTo>
                  <a:lnTo>
                    <a:pt x="351668" y="211805"/>
                  </a:lnTo>
                  <a:lnTo>
                    <a:pt x="387956" y="192225"/>
                  </a:lnTo>
                  <a:lnTo>
                    <a:pt x="425354" y="175929"/>
                  </a:lnTo>
                  <a:lnTo>
                    <a:pt x="463762" y="163041"/>
                  </a:lnTo>
                  <a:lnTo>
                    <a:pt x="503082" y="153683"/>
                  </a:lnTo>
                  <a:lnTo>
                    <a:pt x="543216" y="147978"/>
                  </a:lnTo>
                  <a:lnTo>
                    <a:pt x="584065" y="146050"/>
                  </a:lnTo>
                  <a:lnTo>
                    <a:pt x="584065" y="0"/>
                  </a:lnTo>
                  <a:close/>
                </a:path>
              </a:pathLst>
            </a:custGeom>
            <a:solidFill>
              <a:srgbClr val="5252A4"/>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122</a:t>
            </a:fld>
            <a:endParaRPr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073900" cy="19431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好的作者不仅展示其观点，还要吸引读者的注意力</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技巧包括，小的玩笑、隐喻、讽刺、双关等</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dirty="0">
                <a:latin typeface="Noto Sans CJK JP Medium"/>
                <a:cs typeface="Noto Sans CJK JP Medium"/>
              </a:rPr>
              <a:t>之前提及的文本生成显然不包括这类特性</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生成的文本显然乏善可陈</a:t>
            </a:r>
            <a:endParaRPr sz="2000">
              <a:latin typeface="UKIJ CJK"/>
              <a:cs typeface="UKIJ CJK"/>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123</a:t>
            </a:fld>
            <a:endParaRPr dirty="0"/>
          </a:p>
        </p:txBody>
      </p:sp>
      <p:sp>
        <p:nvSpPr>
          <p:cNvPr id="3" name="object 3"/>
          <p:cNvSpPr txBox="1"/>
          <p:nvPr/>
        </p:nvSpPr>
        <p:spPr>
          <a:xfrm>
            <a:off x="258127" y="3439795"/>
            <a:ext cx="4940300" cy="18034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现在的研究主要关注三种生成类型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生成双关、笑话</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生成隐喻和明喻</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叙述生成</a:t>
            </a:r>
            <a:endParaRPr sz="20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35" dirty="0"/>
              <a:t>NLG</a:t>
            </a:r>
            <a:r>
              <a:rPr u="none" dirty="0"/>
              <a:t>任务概览</a:t>
            </a:r>
            <a:r>
              <a:rPr u="none" spc="265" dirty="0"/>
              <a:t> </a:t>
            </a:r>
            <a:r>
              <a:rPr u="none" dirty="0"/>
              <a:t>–</a:t>
            </a:r>
            <a:r>
              <a:rPr u="none" spc="155" dirty="0"/>
              <a:t> </a:t>
            </a:r>
            <a:r>
              <a:rPr u="none" dirty="0"/>
              <a:t>创意生成</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607300" cy="48209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生成双关、笑话，示例：</a:t>
            </a:r>
            <a:endParaRPr sz="2400">
              <a:latin typeface="Noto Sans CJK JP Medium"/>
              <a:cs typeface="Noto Sans CJK JP Medium"/>
            </a:endParaRPr>
          </a:p>
          <a:p>
            <a:pPr marL="355600" marR="5080" indent="-342900">
              <a:lnSpc>
                <a:spcPts val="2800"/>
              </a:lnSpc>
              <a:spcBef>
                <a:spcPts val="1980"/>
              </a:spcBef>
              <a:buClr>
                <a:srgbClr val="7030A0"/>
              </a:buClr>
              <a:buSzPct val="79166"/>
              <a:buFont typeface="Wingdings"/>
              <a:buChar char=""/>
              <a:tabLst>
                <a:tab pos="354965" algn="l"/>
                <a:tab pos="355600" algn="l"/>
              </a:tabLst>
            </a:pPr>
            <a:r>
              <a:rPr sz="2400" b="0" spc="10" dirty="0">
                <a:latin typeface="Noto Sans CJK JP Medium"/>
                <a:cs typeface="Noto Sans CJK JP Medium"/>
              </a:rPr>
              <a:t>JAPE(Joke</a:t>
            </a:r>
            <a:r>
              <a:rPr sz="2400" b="0" spc="245" dirty="0">
                <a:latin typeface="Noto Sans CJK JP Medium"/>
                <a:cs typeface="Noto Sans CJK JP Medium"/>
              </a:rPr>
              <a:t> </a:t>
            </a:r>
            <a:r>
              <a:rPr sz="2400" b="0" spc="70" dirty="0">
                <a:latin typeface="Noto Sans CJK JP Medium"/>
                <a:cs typeface="Noto Sans CJK JP Medium"/>
              </a:rPr>
              <a:t>Analysis</a:t>
            </a:r>
            <a:r>
              <a:rPr sz="2400" b="0" spc="65" dirty="0">
                <a:latin typeface="Noto Sans CJK JP Medium"/>
                <a:cs typeface="Noto Sans CJK JP Medium"/>
              </a:rPr>
              <a:t> and</a:t>
            </a:r>
            <a:r>
              <a:rPr sz="2400" b="0" spc="50" dirty="0">
                <a:latin typeface="Noto Sans CJK JP Medium"/>
                <a:cs typeface="Noto Sans CJK JP Medium"/>
              </a:rPr>
              <a:t> </a:t>
            </a:r>
            <a:r>
              <a:rPr sz="2400" b="0" spc="55" dirty="0">
                <a:latin typeface="Noto Sans CJK JP Medium"/>
                <a:cs typeface="Noto Sans CJK JP Medium"/>
              </a:rPr>
              <a:t>Production</a:t>
            </a:r>
            <a:r>
              <a:rPr sz="2400" b="0" spc="90" dirty="0">
                <a:latin typeface="Noto Sans CJK JP Medium"/>
                <a:cs typeface="Noto Sans CJK JP Medium"/>
              </a:rPr>
              <a:t> </a:t>
            </a:r>
            <a:r>
              <a:rPr sz="2400" b="0" spc="65" dirty="0">
                <a:latin typeface="Noto Sans CJK JP Medium"/>
                <a:cs typeface="Noto Sans CJK JP Medium"/>
              </a:rPr>
              <a:t>Engine)</a:t>
            </a:r>
            <a:r>
              <a:rPr sz="2400" b="0" dirty="0">
                <a:latin typeface="Noto Sans CJK JP Medium"/>
                <a:cs typeface="Noto Sans CJK JP Medium"/>
              </a:rPr>
              <a:t>系统 </a:t>
            </a:r>
            <a:r>
              <a:rPr sz="2400" b="0" spc="45" dirty="0">
                <a:latin typeface="Noto Sans CJK JP Medium"/>
                <a:cs typeface="Noto Sans CJK JP Medium"/>
              </a:rPr>
              <a:t>[Binsted </a:t>
            </a:r>
            <a:r>
              <a:rPr sz="2400" b="0" spc="490" dirty="0">
                <a:latin typeface="Noto Sans CJK JP Medium"/>
                <a:cs typeface="Noto Sans CJK JP Medium"/>
              </a:rPr>
              <a:t>&amp; </a:t>
            </a:r>
            <a:r>
              <a:rPr sz="2400" b="0" spc="20" dirty="0">
                <a:latin typeface="Noto Sans CJK JP Medium"/>
                <a:cs typeface="Noto Sans CJK JP Medium"/>
              </a:rPr>
              <a:t>Ritchie, </a:t>
            </a:r>
            <a:r>
              <a:rPr sz="2400" b="0" spc="95" dirty="0">
                <a:latin typeface="Noto Sans CJK JP Medium"/>
                <a:cs typeface="Noto Sans CJK JP Medium"/>
              </a:rPr>
              <a:t>1994,</a:t>
            </a:r>
            <a:r>
              <a:rPr sz="2400" b="0" spc="110" dirty="0">
                <a:latin typeface="Noto Sans CJK JP Medium"/>
                <a:cs typeface="Noto Sans CJK JP Medium"/>
              </a:rPr>
              <a:t> </a:t>
            </a:r>
            <a:r>
              <a:rPr sz="2400" b="0" spc="114" dirty="0">
                <a:latin typeface="Noto Sans CJK JP Medium"/>
                <a:cs typeface="Noto Sans CJK JP Medium"/>
              </a:rPr>
              <a:t>1997]</a:t>
            </a:r>
            <a:endParaRPr sz="2400">
              <a:latin typeface="Noto Sans CJK JP Medium"/>
              <a:cs typeface="Noto Sans CJK JP Medium"/>
            </a:endParaRPr>
          </a:p>
          <a:p>
            <a:pPr marL="291465" marR="339090" lvl="1" indent="-291465" algn="r">
              <a:lnSpc>
                <a:spcPct val="100000"/>
              </a:lnSpc>
              <a:spcBef>
                <a:spcPts val="1640"/>
              </a:spcBef>
              <a:buClr>
                <a:srgbClr val="00B0F0"/>
              </a:buClr>
              <a:buSzPct val="70000"/>
              <a:buFont typeface="Wingdings"/>
              <a:buChar char=""/>
              <a:tabLst>
                <a:tab pos="291465" algn="l"/>
                <a:tab pos="292100" algn="l"/>
              </a:tabLst>
            </a:pPr>
            <a:r>
              <a:rPr sz="2000" spc="55" dirty="0">
                <a:latin typeface="UKIJ CJK"/>
                <a:cs typeface="UKIJ CJK"/>
              </a:rPr>
              <a:t>What's </a:t>
            </a:r>
            <a:r>
              <a:rPr sz="2000" spc="30" dirty="0">
                <a:latin typeface="UKIJ CJK"/>
                <a:cs typeface="UKIJ CJK"/>
              </a:rPr>
              <a:t>the </a:t>
            </a:r>
            <a:r>
              <a:rPr sz="2000" spc="40" dirty="0">
                <a:latin typeface="UKIJ CJK"/>
                <a:cs typeface="UKIJ CJK"/>
              </a:rPr>
              <a:t>difference </a:t>
            </a:r>
            <a:r>
              <a:rPr sz="2000" spc="55" dirty="0">
                <a:latin typeface="UKIJ CJK"/>
                <a:cs typeface="UKIJ CJK"/>
              </a:rPr>
              <a:t>between </a:t>
            </a:r>
            <a:r>
              <a:rPr sz="2000" spc="75" dirty="0">
                <a:latin typeface="UKIJ CJK"/>
                <a:cs typeface="UKIJ CJK"/>
              </a:rPr>
              <a:t>money </a:t>
            </a:r>
            <a:r>
              <a:rPr sz="2000" spc="50" dirty="0">
                <a:latin typeface="UKIJ CJK"/>
                <a:cs typeface="UKIJ CJK"/>
              </a:rPr>
              <a:t>and </a:t>
            </a:r>
            <a:r>
              <a:rPr sz="2000" spc="40" dirty="0">
                <a:latin typeface="UKIJ CJK"/>
                <a:cs typeface="UKIJ CJK"/>
              </a:rPr>
              <a:t>a </a:t>
            </a:r>
            <a:r>
              <a:rPr sz="2000" spc="70" dirty="0">
                <a:latin typeface="UKIJ CJK"/>
                <a:cs typeface="UKIJ CJK"/>
              </a:rPr>
              <a:t> </a:t>
            </a:r>
            <a:r>
              <a:rPr sz="2000" spc="90" dirty="0">
                <a:latin typeface="UKIJ CJK"/>
                <a:cs typeface="UKIJ CJK"/>
              </a:rPr>
              <a:t>bottom?</a:t>
            </a:r>
            <a:endParaRPr sz="2000">
              <a:latin typeface="UKIJ CJK"/>
              <a:cs typeface="UKIJ CJK"/>
            </a:endParaRPr>
          </a:p>
          <a:p>
            <a:pPr marL="228600" marR="343535" lvl="2" indent="-228600" algn="r">
              <a:lnSpc>
                <a:spcPct val="100000"/>
              </a:lnSpc>
              <a:spcBef>
                <a:spcPts val="1050"/>
              </a:spcBef>
              <a:buClr>
                <a:srgbClr val="7030A0"/>
              </a:buClr>
              <a:buSzPct val="64864"/>
              <a:buFont typeface="Wingdings"/>
              <a:buChar char=""/>
              <a:tabLst>
                <a:tab pos="228600" algn="l"/>
              </a:tabLst>
            </a:pPr>
            <a:r>
              <a:rPr sz="1850" spc="50" dirty="0">
                <a:latin typeface="UKIJ CJK"/>
                <a:cs typeface="UKIJ CJK"/>
              </a:rPr>
              <a:t>One </a:t>
            </a:r>
            <a:r>
              <a:rPr sz="1850" spc="45" dirty="0">
                <a:latin typeface="UKIJ CJK"/>
                <a:cs typeface="UKIJ CJK"/>
              </a:rPr>
              <a:t>you </a:t>
            </a:r>
            <a:r>
              <a:rPr sz="1850" spc="-5" dirty="0">
                <a:latin typeface="UKIJ CJK"/>
                <a:cs typeface="UKIJ CJK"/>
              </a:rPr>
              <a:t>spare </a:t>
            </a:r>
            <a:r>
              <a:rPr sz="1850" spc="25" dirty="0">
                <a:latin typeface="UKIJ CJK"/>
                <a:cs typeface="UKIJ CJK"/>
              </a:rPr>
              <a:t>and </a:t>
            </a:r>
            <a:r>
              <a:rPr sz="1850" spc="15" dirty="0">
                <a:latin typeface="UKIJ CJK"/>
                <a:cs typeface="UKIJ CJK"/>
              </a:rPr>
              <a:t>bank, </a:t>
            </a:r>
            <a:r>
              <a:rPr sz="1850" spc="35" dirty="0">
                <a:latin typeface="UKIJ CJK"/>
                <a:cs typeface="UKIJ CJK"/>
              </a:rPr>
              <a:t>the </a:t>
            </a:r>
            <a:r>
              <a:rPr sz="1850" spc="10" dirty="0">
                <a:latin typeface="UKIJ CJK"/>
                <a:cs typeface="UKIJ CJK"/>
              </a:rPr>
              <a:t>other </a:t>
            </a:r>
            <a:r>
              <a:rPr sz="1850" spc="45" dirty="0">
                <a:latin typeface="UKIJ CJK"/>
                <a:cs typeface="UKIJ CJK"/>
              </a:rPr>
              <a:t>you </a:t>
            </a:r>
            <a:r>
              <a:rPr sz="1850" dirty="0">
                <a:latin typeface="UKIJ CJK"/>
                <a:cs typeface="UKIJ CJK"/>
              </a:rPr>
              <a:t>bare </a:t>
            </a:r>
            <a:r>
              <a:rPr sz="1850" spc="25" dirty="0">
                <a:latin typeface="UKIJ CJK"/>
                <a:cs typeface="UKIJ CJK"/>
              </a:rPr>
              <a:t>and</a:t>
            </a:r>
            <a:r>
              <a:rPr sz="1850" spc="484" dirty="0">
                <a:latin typeface="UKIJ CJK"/>
                <a:cs typeface="UKIJ CJK"/>
              </a:rPr>
              <a:t> </a:t>
            </a:r>
            <a:r>
              <a:rPr sz="1850" dirty="0">
                <a:latin typeface="UKIJ CJK"/>
                <a:cs typeface="UKIJ CJK"/>
              </a:rPr>
              <a:t>spank.</a:t>
            </a:r>
            <a:endParaRPr sz="1850">
              <a:latin typeface="UKIJ CJK"/>
              <a:cs typeface="UKIJ CJK"/>
            </a:endParaRPr>
          </a:p>
          <a:p>
            <a:pPr marL="762000" lvl="1" indent="-292100">
              <a:lnSpc>
                <a:spcPct val="100000"/>
              </a:lnSpc>
              <a:spcBef>
                <a:spcPts val="830"/>
              </a:spcBef>
              <a:buClr>
                <a:srgbClr val="00B0F0"/>
              </a:buClr>
              <a:buSzPct val="70000"/>
              <a:buFont typeface="Wingdings"/>
              <a:buChar char=""/>
              <a:tabLst>
                <a:tab pos="761365" algn="l"/>
                <a:tab pos="762000" algn="l"/>
              </a:tabLst>
            </a:pPr>
            <a:r>
              <a:rPr sz="2000" spc="85" dirty="0">
                <a:latin typeface="UKIJ CJK"/>
                <a:cs typeface="UKIJ CJK"/>
              </a:rPr>
              <a:t>What </a:t>
            </a:r>
            <a:r>
              <a:rPr sz="2000" spc="120" dirty="0">
                <a:latin typeface="UKIJ CJK"/>
                <a:cs typeface="UKIJ CJK"/>
              </a:rPr>
              <a:t>do </a:t>
            </a:r>
            <a:r>
              <a:rPr sz="2000" spc="105" dirty="0">
                <a:latin typeface="UKIJ CJK"/>
                <a:cs typeface="UKIJ CJK"/>
              </a:rPr>
              <a:t>you </a:t>
            </a:r>
            <a:r>
              <a:rPr sz="2000" spc="20" dirty="0">
                <a:latin typeface="UKIJ CJK"/>
                <a:cs typeface="UKIJ CJK"/>
              </a:rPr>
              <a:t>call </a:t>
            </a:r>
            <a:r>
              <a:rPr sz="2000" spc="40" dirty="0">
                <a:latin typeface="UKIJ CJK"/>
                <a:cs typeface="UKIJ CJK"/>
              </a:rPr>
              <a:t>a </a:t>
            </a:r>
            <a:r>
              <a:rPr sz="2000" spc="45" dirty="0">
                <a:latin typeface="UKIJ CJK"/>
                <a:cs typeface="UKIJ CJK"/>
              </a:rPr>
              <a:t>weird</a:t>
            </a:r>
            <a:r>
              <a:rPr sz="2000" dirty="0">
                <a:latin typeface="UKIJ CJK"/>
                <a:cs typeface="UKIJ CJK"/>
              </a:rPr>
              <a:t> </a:t>
            </a:r>
            <a:r>
              <a:rPr sz="2000" spc="55" dirty="0">
                <a:latin typeface="UKIJ CJK"/>
                <a:cs typeface="UKIJ CJK"/>
              </a:rPr>
              <a:t>market?</a:t>
            </a:r>
            <a:endParaRPr sz="2000">
              <a:latin typeface="UKIJ CJK"/>
              <a:cs typeface="UKIJ CJK"/>
            </a:endParaRPr>
          </a:p>
          <a:p>
            <a:pPr marL="1155700" lvl="2" indent="-228600">
              <a:lnSpc>
                <a:spcPct val="100000"/>
              </a:lnSpc>
              <a:spcBef>
                <a:spcPts val="950"/>
              </a:spcBef>
              <a:buClr>
                <a:srgbClr val="7030A0"/>
              </a:buClr>
              <a:buSzPct val="64864"/>
              <a:buFont typeface="Wingdings"/>
              <a:buChar char=""/>
              <a:tabLst>
                <a:tab pos="1155700" algn="l"/>
              </a:tabLst>
            </a:pPr>
            <a:r>
              <a:rPr sz="1850" spc="135" dirty="0">
                <a:latin typeface="UKIJ CJK"/>
                <a:cs typeface="UKIJ CJK"/>
              </a:rPr>
              <a:t>A </a:t>
            </a:r>
            <a:r>
              <a:rPr sz="1850" spc="10" dirty="0">
                <a:latin typeface="UKIJ CJK"/>
                <a:cs typeface="UKIJ CJK"/>
              </a:rPr>
              <a:t>bizarre</a:t>
            </a:r>
            <a:r>
              <a:rPr sz="1850" dirty="0">
                <a:latin typeface="UKIJ CJK"/>
                <a:cs typeface="UKIJ CJK"/>
              </a:rPr>
              <a:t> bazaar.</a:t>
            </a:r>
            <a:endParaRPr sz="1850">
              <a:latin typeface="UKIJ CJK"/>
              <a:cs typeface="UKIJ CJK"/>
            </a:endParaRPr>
          </a:p>
          <a:p>
            <a:pPr marL="355600" indent="-342900">
              <a:lnSpc>
                <a:spcPct val="100000"/>
              </a:lnSpc>
              <a:spcBef>
                <a:spcPts val="930"/>
              </a:spcBef>
              <a:buClr>
                <a:srgbClr val="7030A0"/>
              </a:buClr>
              <a:buSzPct val="79166"/>
              <a:buFont typeface="Wingdings"/>
              <a:buChar char=""/>
              <a:tabLst>
                <a:tab pos="354965" algn="l"/>
                <a:tab pos="355600" algn="l"/>
              </a:tabLst>
            </a:pPr>
            <a:r>
              <a:rPr sz="2400" b="0" spc="45" dirty="0">
                <a:latin typeface="Noto Sans CJK JP Medium"/>
                <a:cs typeface="Noto Sans CJK JP Medium"/>
              </a:rPr>
              <a:t>Binsted</a:t>
            </a:r>
            <a:r>
              <a:rPr sz="2400" b="0" spc="155" dirty="0">
                <a:latin typeface="Noto Sans CJK JP Medium"/>
                <a:cs typeface="Noto Sans CJK JP Medium"/>
              </a:rPr>
              <a:t> </a:t>
            </a:r>
            <a:r>
              <a:rPr sz="2400" b="0" spc="40" dirty="0">
                <a:latin typeface="Noto Sans CJK JP Medium"/>
                <a:cs typeface="Noto Sans CJK JP Medium"/>
              </a:rPr>
              <a:t>et</a:t>
            </a:r>
            <a:r>
              <a:rPr sz="2400" b="0" spc="160" dirty="0">
                <a:latin typeface="Noto Sans CJK JP Medium"/>
                <a:cs typeface="Noto Sans CJK JP Medium"/>
              </a:rPr>
              <a:t> </a:t>
            </a:r>
            <a:r>
              <a:rPr sz="2400" b="0" spc="-15" dirty="0">
                <a:latin typeface="Noto Sans CJK JP Medium"/>
                <a:cs typeface="Noto Sans CJK JP Medium"/>
              </a:rPr>
              <a:t>al.</a:t>
            </a:r>
            <a:r>
              <a:rPr sz="2400" b="0" spc="165" dirty="0">
                <a:latin typeface="Noto Sans CJK JP Medium"/>
                <a:cs typeface="Noto Sans CJK JP Medium"/>
              </a:rPr>
              <a:t> </a:t>
            </a:r>
            <a:r>
              <a:rPr sz="2400" b="0" spc="85" dirty="0">
                <a:latin typeface="Noto Sans CJK JP Medium"/>
                <a:cs typeface="Noto Sans CJK JP Medium"/>
              </a:rPr>
              <a:t>(2003)：</a:t>
            </a:r>
            <a:r>
              <a:rPr sz="2400" b="0" dirty="0">
                <a:latin typeface="Noto Sans CJK JP Medium"/>
                <a:cs typeface="Noto Sans CJK JP Medium"/>
              </a:rPr>
              <a:t>更高级的指代笑话</a:t>
            </a:r>
            <a:endParaRPr sz="2400">
              <a:latin typeface="Noto Sans CJK JP Medium"/>
              <a:cs typeface="Noto Sans CJK JP Medium"/>
            </a:endParaRPr>
          </a:p>
          <a:p>
            <a:pPr marL="762000" marR="229235" lvl="1" indent="-292100">
              <a:lnSpc>
                <a:spcPct val="100000"/>
              </a:lnSpc>
              <a:spcBef>
                <a:spcPts val="1720"/>
              </a:spcBef>
              <a:buClr>
                <a:srgbClr val="00B0F0"/>
              </a:buClr>
              <a:buSzPct val="70000"/>
              <a:buFont typeface="Wingdings"/>
              <a:buChar char=""/>
              <a:tabLst>
                <a:tab pos="761365" algn="l"/>
                <a:tab pos="762000" algn="l"/>
              </a:tabLst>
            </a:pPr>
            <a:r>
              <a:rPr sz="2000" spc="-10" dirty="0">
                <a:latin typeface="UKIJ CJK"/>
                <a:cs typeface="UKIJ CJK"/>
              </a:rPr>
              <a:t>It </a:t>
            </a:r>
            <a:r>
              <a:rPr sz="2000" spc="50" dirty="0">
                <a:latin typeface="UKIJ CJK"/>
                <a:cs typeface="UKIJ CJK"/>
              </a:rPr>
              <a:t>was so </a:t>
            </a:r>
            <a:r>
              <a:rPr sz="2000" spc="55" dirty="0">
                <a:latin typeface="UKIJ CJK"/>
                <a:cs typeface="UKIJ CJK"/>
              </a:rPr>
              <a:t>cold, </a:t>
            </a:r>
            <a:r>
              <a:rPr sz="2000" spc="-95" dirty="0">
                <a:latin typeface="UKIJ CJK"/>
                <a:cs typeface="UKIJ CJK"/>
              </a:rPr>
              <a:t>I </a:t>
            </a:r>
            <a:r>
              <a:rPr sz="2000" spc="35" dirty="0">
                <a:latin typeface="UKIJ CJK"/>
                <a:cs typeface="UKIJ CJK"/>
              </a:rPr>
              <a:t>saw </a:t>
            </a:r>
            <a:r>
              <a:rPr sz="2000" spc="40" dirty="0">
                <a:latin typeface="UKIJ CJK"/>
                <a:cs typeface="UKIJ CJK"/>
              </a:rPr>
              <a:t>a lawyer </a:t>
            </a:r>
            <a:r>
              <a:rPr sz="2000" spc="35" dirty="0">
                <a:latin typeface="UKIJ CJK"/>
                <a:cs typeface="UKIJ CJK"/>
              </a:rPr>
              <a:t>with </a:t>
            </a:r>
            <a:r>
              <a:rPr sz="2000" spc="5" dirty="0">
                <a:latin typeface="UKIJ CJK"/>
                <a:cs typeface="UKIJ CJK"/>
              </a:rPr>
              <a:t>his </a:t>
            </a:r>
            <a:r>
              <a:rPr sz="2000" spc="40" dirty="0">
                <a:latin typeface="UKIJ CJK"/>
                <a:cs typeface="UKIJ CJK"/>
              </a:rPr>
              <a:t>hands </a:t>
            </a:r>
            <a:r>
              <a:rPr sz="2000" spc="15" dirty="0">
                <a:latin typeface="UKIJ CJK"/>
                <a:cs typeface="UKIJ CJK"/>
              </a:rPr>
              <a:t>in </a:t>
            </a:r>
            <a:r>
              <a:rPr sz="2000" spc="5" dirty="0">
                <a:latin typeface="UKIJ CJK"/>
                <a:cs typeface="UKIJ CJK"/>
              </a:rPr>
              <a:t>his </a:t>
            </a:r>
            <a:r>
              <a:rPr sz="2000" spc="100" dirty="0">
                <a:latin typeface="UKIJ CJK"/>
                <a:cs typeface="UKIJ CJK"/>
              </a:rPr>
              <a:t>own  </a:t>
            </a:r>
            <a:r>
              <a:rPr sz="2000" spc="50" dirty="0">
                <a:latin typeface="UKIJ CJK"/>
                <a:cs typeface="UKIJ CJK"/>
              </a:rPr>
              <a:t>pockets.</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因为律师的手一般都伸到别人的口袋里、略有讽刺</a:t>
            </a:r>
            <a:endParaRPr sz="18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124</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35" dirty="0"/>
              <a:t>NLG</a:t>
            </a:r>
            <a:r>
              <a:rPr u="none" dirty="0"/>
              <a:t>任务概览</a:t>
            </a:r>
            <a:r>
              <a:rPr u="none" spc="265" dirty="0"/>
              <a:t> </a:t>
            </a:r>
            <a:r>
              <a:rPr u="none" dirty="0"/>
              <a:t>–</a:t>
            </a:r>
            <a:r>
              <a:rPr u="none" spc="155" dirty="0"/>
              <a:t> </a:t>
            </a:r>
            <a:r>
              <a:rPr u="none" dirty="0"/>
              <a:t>创意生成</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140700" cy="29819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叙述生成</a:t>
            </a:r>
            <a:r>
              <a:rPr sz="2400" b="0" spc="160" dirty="0">
                <a:latin typeface="Noto Sans CJK JP Medium"/>
                <a:cs typeface="Noto Sans CJK JP Medium"/>
              </a:rPr>
              <a:t>/</a:t>
            </a:r>
            <a:r>
              <a:rPr sz="2400" b="0" dirty="0">
                <a:latin typeface="Noto Sans CJK JP Medium"/>
                <a:cs typeface="Noto Sans CJK JP Medium"/>
              </a:rPr>
              <a:t>故事生成</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故事有特定的叙述结构</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作者往往会加入转折以增强故事性、但主题往往不会改变</a:t>
            </a:r>
            <a:endParaRPr sz="2000">
              <a:latin typeface="UKIJ CJK"/>
              <a:cs typeface="UKIJ CJK"/>
            </a:endParaRPr>
          </a:p>
          <a:p>
            <a:pPr marL="762000" marR="508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研究有两个方面：如何确定故事的结构，如何根据故事结构生成文 本呢</a:t>
            </a:r>
            <a:endParaRPr sz="2000">
              <a:latin typeface="UKIJ CJK"/>
              <a:cs typeface="UKIJ CJK"/>
            </a:endParaRPr>
          </a:p>
          <a:p>
            <a:pPr marL="355600" marR="323850" indent="-342900">
              <a:lnSpc>
                <a:spcPct val="100699"/>
              </a:lnSpc>
              <a:spcBef>
                <a:spcPts val="1180"/>
              </a:spcBef>
              <a:buClr>
                <a:srgbClr val="7030A0"/>
              </a:buClr>
              <a:buSzPct val="79166"/>
              <a:buFont typeface="Wingdings"/>
              <a:buChar char=""/>
              <a:tabLst>
                <a:tab pos="354965" algn="l"/>
                <a:tab pos="355600" algn="l"/>
              </a:tabLst>
            </a:pPr>
            <a:r>
              <a:rPr sz="2400" b="0" dirty="0">
                <a:latin typeface="Noto Sans CJK JP Medium"/>
                <a:cs typeface="Noto Sans CJK JP Medium"/>
              </a:rPr>
              <a:t>效果已有了长足的进步</a:t>
            </a:r>
            <a:r>
              <a:rPr sz="2400" b="0" spc="-30" dirty="0">
                <a:latin typeface="Noto Sans CJK JP Medium"/>
                <a:cs typeface="Noto Sans CJK JP Medium"/>
              </a:rPr>
              <a:t>:</a:t>
            </a:r>
            <a:r>
              <a:rPr sz="2400" b="0" spc="160" dirty="0">
                <a:latin typeface="Noto Sans CJK JP Medium"/>
                <a:cs typeface="Noto Sans CJK JP Medium"/>
              </a:rPr>
              <a:t> </a:t>
            </a:r>
            <a:r>
              <a:rPr sz="2400" b="0" spc="15" dirty="0">
                <a:latin typeface="Noto Sans CJK JP Medium"/>
                <a:cs typeface="Noto Sans CJK JP Medium"/>
              </a:rPr>
              <a:t>TaleSpin</a:t>
            </a:r>
            <a:r>
              <a:rPr sz="2400" b="0" spc="195" dirty="0">
                <a:latin typeface="Noto Sans CJK JP Medium"/>
                <a:cs typeface="Noto Sans CJK JP Medium"/>
              </a:rPr>
              <a:t> </a:t>
            </a:r>
            <a:r>
              <a:rPr sz="2400" b="0" spc="90" dirty="0">
                <a:latin typeface="Noto Sans CJK JP Medium"/>
                <a:cs typeface="Noto Sans CJK JP Medium"/>
              </a:rPr>
              <a:t>[Meehan,</a:t>
            </a:r>
            <a:r>
              <a:rPr sz="2400" b="0" spc="165" dirty="0">
                <a:latin typeface="Noto Sans CJK JP Medium"/>
                <a:cs typeface="Noto Sans CJK JP Medium"/>
              </a:rPr>
              <a:t> </a:t>
            </a:r>
            <a:r>
              <a:rPr sz="2400" b="0" spc="114" dirty="0">
                <a:latin typeface="Noto Sans CJK JP Medium"/>
                <a:cs typeface="Noto Sans CJK JP Medium"/>
              </a:rPr>
              <a:t>1977]</a:t>
            </a:r>
            <a:r>
              <a:rPr sz="2400" b="0" spc="120" dirty="0">
                <a:latin typeface="Noto Sans CJK JP Medium"/>
                <a:cs typeface="Noto Sans CJK JP Medium"/>
              </a:rPr>
              <a:t> </a:t>
            </a:r>
            <a:r>
              <a:rPr sz="2400" b="0" spc="60" dirty="0">
                <a:latin typeface="Noto Sans CJK JP Medium"/>
                <a:cs typeface="Noto Sans CJK JP Medium"/>
              </a:rPr>
              <a:t>vs  </a:t>
            </a:r>
            <a:r>
              <a:rPr sz="2400" b="0" spc="65" dirty="0">
                <a:latin typeface="Noto Sans CJK JP Medium"/>
                <a:cs typeface="Noto Sans CJK JP Medium"/>
              </a:rPr>
              <a:t>Storybook </a:t>
            </a:r>
            <a:r>
              <a:rPr sz="2400" b="0" spc="20" dirty="0">
                <a:latin typeface="Noto Sans CJK JP Medium"/>
                <a:cs typeface="Noto Sans CJK JP Medium"/>
              </a:rPr>
              <a:t>[Callaway </a:t>
            </a:r>
            <a:r>
              <a:rPr sz="2400" b="0" spc="490" dirty="0">
                <a:latin typeface="Noto Sans CJK JP Medium"/>
                <a:cs typeface="Noto Sans CJK JP Medium"/>
              </a:rPr>
              <a:t>&amp; </a:t>
            </a:r>
            <a:r>
              <a:rPr sz="2400" b="0" spc="15" dirty="0">
                <a:latin typeface="Noto Sans CJK JP Medium"/>
                <a:cs typeface="Noto Sans CJK JP Medium"/>
              </a:rPr>
              <a:t>Lester,</a:t>
            </a:r>
            <a:r>
              <a:rPr sz="2400" b="0" spc="160" dirty="0">
                <a:latin typeface="Noto Sans CJK JP Medium"/>
                <a:cs typeface="Noto Sans CJK JP Medium"/>
              </a:rPr>
              <a:t> </a:t>
            </a:r>
            <a:r>
              <a:rPr sz="2400" b="0" spc="120" dirty="0">
                <a:latin typeface="Noto Sans CJK JP Medium"/>
                <a:cs typeface="Noto Sans CJK JP Medium"/>
              </a:rPr>
              <a:t>2002]</a:t>
            </a:r>
            <a:endParaRPr sz="2400">
              <a:latin typeface="Noto Sans CJK JP Medium"/>
              <a:cs typeface="Noto Sans CJK JP Medium"/>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35" dirty="0"/>
              <a:t>NLG</a:t>
            </a:r>
            <a:r>
              <a:rPr u="none" dirty="0"/>
              <a:t>任务概览</a:t>
            </a:r>
            <a:r>
              <a:rPr u="none" spc="265" dirty="0"/>
              <a:t> </a:t>
            </a:r>
            <a:r>
              <a:rPr u="none" dirty="0"/>
              <a:t>–</a:t>
            </a:r>
            <a:r>
              <a:rPr u="none" spc="155" dirty="0"/>
              <a:t> </a:t>
            </a:r>
            <a:r>
              <a:rPr u="none" dirty="0"/>
              <a:t>创意生成</a:t>
            </a:r>
          </a:p>
        </p:txBody>
      </p:sp>
      <p:sp>
        <p:nvSpPr>
          <p:cNvPr id="4" name="object 4"/>
          <p:cNvSpPr txBox="1"/>
          <p:nvPr/>
        </p:nvSpPr>
        <p:spPr>
          <a:xfrm>
            <a:off x="402267" y="4177880"/>
            <a:ext cx="3796029" cy="2212340"/>
          </a:xfrm>
          <a:prstGeom prst="rect">
            <a:avLst/>
          </a:prstGeom>
        </p:spPr>
        <p:txBody>
          <a:bodyPr vert="horz" wrap="square" lIns="0" tIns="13335" rIns="0" bIns="0" rtlCol="0">
            <a:spAutoFit/>
          </a:bodyPr>
          <a:lstStyle/>
          <a:p>
            <a:pPr marL="12700" marR="5080">
              <a:lnSpc>
                <a:spcPct val="99700"/>
              </a:lnSpc>
              <a:spcBef>
                <a:spcPts val="105"/>
              </a:spcBef>
            </a:pPr>
            <a:r>
              <a:rPr sz="1600" b="1" spc="10" dirty="0">
                <a:latin typeface="Arial"/>
                <a:cs typeface="Arial"/>
              </a:rPr>
              <a:t>John </a:t>
            </a:r>
            <a:r>
              <a:rPr sz="1600" b="1" spc="15" dirty="0">
                <a:latin typeface="Arial"/>
                <a:cs typeface="Arial"/>
              </a:rPr>
              <a:t>Bear </a:t>
            </a:r>
            <a:r>
              <a:rPr sz="1600" spc="20" dirty="0">
                <a:latin typeface="Arial"/>
                <a:cs typeface="Arial"/>
              </a:rPr>
              <a:t>is </a:t>
            </a:r>
            <a:r>
              <a:rPr sz="1600" spc="5" dirty="0">
                <a:latin typeface="Arial"/>
                <a:cs typeface="Arial"/>
              </a:rPr>
              <a:t>somewhat </a:t>
            </a:r>
            <a:r>
              <a:rPr sz="1600" spc="-15" dirty="0">
                <a:latin typeface="Arial"/>
                <a:cs typeface="Arial"/>
              </a:rPr>
              <a:t>hungry. </a:t>
            </a:r>
            <a:r>
              <a:rPr sz="1600" b="1" spc="10" dirty="0">
                <a:latin typeface="Arial"/>
                <a:cs typeface="Arial"/>
              </a:rPr>
              <a:t>John  Bear </a:t>
            </a:r>
            <a:r>
              <a:rPr sz="1600" dirty="0">
                <a:latin typeface="Arial"/>
                <a:cs typeface="Arial"/>
              </a:rPr>
              <a:t>wants </a:t>
            </a:r>
            <a:r>
              <a:rPr sz="1600" spc="-25" dirty="0">
                <a:latin typeface="Arial"/>
                <a:cs typeface="Arial"/>
              </a:rPr>
              <a:t>to </a:t>
            </a:r>
            <a:r>
              <a:rPr sz="1600" spc="5" dirty="0">
                <a:latin typeface="Arial"/>
                <a:cs typeface="Arial"/>
              </a:rPr>
              <a:t>get </a:t>
            </a:r>
            <a:r>
              <a:rPr sz="1600" spc="-10" dirty="0">
                <a:latin typeface="Arial"/>
                <a:cs typeface="Arial"/>
              </a:rPr>
              <a:t>some </a:t>
            </a:r>
            <a:r>
              <a:rPr sz="1600" dirty="0">
                <a:latin typeface="Arial"/>
                <a:cs typeface="Arial"/>
              </a:rPr>
              <a:t>berries. </a:t>
            </a:r>
            <a:r>
              <a:rPr sz="1600" b="1" spc="10" dirty="0">
                <a:latin typeface="Arial"/>
                <a:cs typeface="Arial"/>
              </a:rPr>
              <a:t>John  Bear </a:t>
            </a:r>
            <a:r>
              <a:rPr sz="1600" dirty="0">
                <a:latin typeface="Arial"/>
                <a:cs typeface="Arial"/>
              </a:rPr>
              <a:t>wants </a:t>
            </a:r>
            <a:r>
              <a:rPr sz="1600" spc="-25" dirty="0">
                <a:latin typeface="Arial"/>
                <a:cs typeface="Arial"/>
              </a:rPr>
              <a:t>to </a:t>
            </a:r>
            <a:r>
              <a:rPr sz="1600" spc="5" dirty="0">
                <a:latin typeface="Arial"/>
                <a:cs typeface="Arial"/>
              </a:rPr>
              <a:t>get near </a:t>
            </a:r>
            <a:r>
              <a:rPr sz="1600" spc="-15" dirty="0">
                <a:latin typeface="Arial"/>
                <a:cs typeface="Arial"/>
              </a:rPr>
              <a:t>the </a:t>
            </a:r>
            <a:r>
              <a:rPr sz="1600" spc="5" dirty="0">
                <a:latin typeface="Arial"/>
                <a:cs typeface="Arial"/>
              </a:rPr>
              <a:t>blueberries.  </a:t>
            </a:r>
            <a:r>
              <a:rPr sz="1600" b="1" spc="10" dirty="0">
                <a:latin typeface="Arial"/>
                <a:cs typeface="Arial"/>
              </a:rPr>
              <a:t>John </a:t>
            </a:r>
            <a:r>
              <a:rPr sz="1600" b="1" spc="15" dirty="0">
                <a:latin typeface="Arial"/>
                <a:cs typeface="Arial"/>
              </a:rPr>
              <a:t>Bear </a:t>
            </a:r>
            <a:r>
              <a:rPr sz="1600" spc="15" dirty="0">
                <a:latin typeface="Arial"/>
                <a:cs typeface="Arial"/>
              </a:rPr>
              <a:t>walks </a:t>
            </a:r>
            <a:r>
              <a:rPr sz="1600" spc="-20" dirty="0">
                <a:latin typeface="Arial"/>
                <a:cs typeface="Arial"/>
              </a:rPr>
              <a:t>from </a:t>
            </a:r>
            <a:r>
              <a:rPr sz="1600" dirty="0">
                <a:latin typeface="Arial"/>
                <a:cs typeface="Arial"/>
              </a:rPr>
              <a:t>a cave </a:t>
            </a:r>
            <a:r>
              <a:rPr sz="1600" spc="-5" dirty="0">
                <a:latin typeface="Arial"/>
                <a:cs typeface="Arial"/>
              </a:rPr>
              <a:t>entrance </a:t>
            </a:r>
            <a:r>
              <a:rPr sz="1600" spc="-25" dirty="0">
                <a:latin typeface="Arial"/>
                <a:cs typeface="Arial"/>
              </a:rPr>
              <a:t>to  </a:t>
            </a:r>
            <a:r>
              <a:rPr sz="1600" spc="-15" dirty="0">
                <a:latin typeface="Arial"/>
                <a:cs typeface="Arial"/>
              </a:rPr>
              <a:t>the </a:t>
            </a:r>
            <a:r>
              <a:rPr sz="1600" spc="5" dirty="0">
                <a:latin typeface="Arial"/>
                <a:cs typeface="Arial"/>
              </a:rPr>
              <a:t>bush by </a:t>
            </a:r>
            <a:r>
              <a:rPr sz="1600" spc="10" dirty="0">
                <a:latin typeface="Arial"/>
                <a:cs typeface="Arial"/>
              </a:rPr>
              <a:t>going </a:t>
            </a:r>
            <a:r>
              <a:rPr sz="1600" spc="-10" dirty="0">
                <a:latin typeface="Arial"/>
                <a:cs typeface="Arial"/>
              </a:rPr>
              <a:t>through </a:t>
            </a:r>
            <a:r>
              <a:rPr sz="1600" dirty="0">
                <a:latin typeface="Arial"/>
                <a:cs typeface="Arial"/>
              </a:rPr>
              <a:t>a </a:t>
            </a:r>
            <a:r>
              <a:rPr sz="1600" spc="5" dirty="0">
                <a:latin typeface="Arial"/>
                <a:cs typeface="Arial"/>
              </a:rPr>
              <a:t>pass </a:t>
            </a:r>
            <a:r>
              <a:rPr sz="1600" spc="-10" dirty="0">
                <a:latin typeface="Arial"/>
                <a:cs typeface="Arial"/>
              </a:rPr>
              <a:t>through  </a:t>
            </a:r>
            <a:r>
              <a:rPr sz="1600" dirty="0">
                <a:latin typeface="Arial"/>
                <a:cs typeface="Arial"/>
              </a:rPr>
              <a:t>a </a:t>
            </a:r>
            <a:r>
              <a:rPr sz="1600" spc="15" dirty="0">
                <a:latin typeface="Arial"/>
                <a:cs typeface="Arial"/>
              </a:rPr>
              <a:t>valley </a:t>
            </a:r>
            <a:r>
              <a:rPr sz="1600" spc="-10" dirty="0">
                <a:latin typeface="Arial"/>
                <a:cs typeface="Arial"/>
              </a:rPr>
              <a:t>through </a:t>
            </a:r>
            <a:r>
              <a:rPr sz="1600" dirty="0">
                <a:latin typeface="Arial"/>
                <a:cs typeface="Arial"/>
              </a:rPr>
              <a:t>a </a:t>
            </a:r>
            <a:r>
              <a:rPr sz="1600" spc="-10" dirty="0">
                <a:latin typeface="Arial"/>
                <a:cs typeface="Arial"/>
              </a:rPr>
              <a:t>meadow. </a:t>
            </a:r>
            <a:r>
              <a:rPr sz="1600" b="1" spc="10" dirty="0">
                <a:latin typeface="Arial"/>
                <a:cs typeface="Arial"/>
              </a:rPr>
              <a:t>John </a:t>
            </a:r>
            <a:r>
              <a:rPr sz="1600" b="1" spc="15" dirty="0">
                <a:latin typeface="Arial"/>
                <a:cs typeface="Arial"/>
              </a:rPr>
              <a:t>Bear  </a:t>
            </a:r>
            <a:r>
              <a:rPr sz="1600" spc="-5" dirty="0">
                <a:latin typeface="Arial"/>
                <a:cs typeface="Arial"/>
              </a:rPr>
              <a:t>takes </a:t>
            </a:r>
            <a:r>
              <a:rPr sz="1600" spc="-15" dirty="0">
                <a:latin typeface="Arial"/>
                <a:cs typeface="Arial"/>
              </a:rPr>
              <a:t>the </a:t>
            </a:r>
            <a:r>
              <a:rPr sz="1600" spc="5" dirty="0">
                <a:latin typeface="Arial"/>
                <a:cs typeface="Arial"/>
              </a:rPr>
              <a:t>blueberries. </a:t>
            </a:r>
            <a:r>
              <a:rPr sz="1600" b="1" spc="10" dirty="0">
                <a:latin typeface="Arial"/>
                <a:cs typeface="Arial"/>
              </a:rPr>
              <a:t>John </a:t>
            </a:r>
            <a:r>
              <a:rPr sz="1600" b="1" spc="15" dirty="0">
                <a:latin typeface="Arial"/>
                <a:cs typeface="Arial"/>
              </a:rPr>
              <a:t>Bear </a:t>
            </a:r>
            <a:r>
              <a:rPr sz="1600" spc="-10" dirty="0">
                <a:latin typeface="Arial"/>
                <a:cs typeface="Arial"/>
              </a:rPr>
              <a:t>eats</a:t>
            </a:r>
            <a:r>
              <a:rPr sz="1600" spc="-160" dirty="0">
                <a:latin typeface="Arial"/>
                <a:cs typeface="Arial"/>
              </a:rPr>
              <a:t> </a:t>
            </a:r>
            <a:r>
              <a:rPr sz="1600" spc="-15" dirty="0">
                <a:latin typeface="Arial"/>
                <a:cs typeface="Arial"/>
              </a:rPr>
              <a:t>the  </a:t>
            </a:r>
            <a:r>
              <a:rPr sz="1600" spc="5" dirty="0">
                <a:latin typeface="Arial"/>
                <a:cs typeface="Arial"/>
              </a:rPr>
              <a:t>blueberries. </a:t>
            </a:r>
            <a:r>
              <a:rPr sz="1600" spc="10" dirty="0">
                <a:latin typeface="Arial"/>
                <a:cs typeface="Arial"/>
              </a:rPr>
              <a:t>The </a:t>
            </a:r>
            <a:r>
              <a:rPr sz="1600" spc="5" dirty="0">
                <a:latin typeface="Arial"/>
                <a:cs typeface="Arial"/>
              </a:rPr>
              <a:t>blueberries </a:t>
            </a:r>
            <a:r>
              <a:rPr sz="1600" spc="-10" dirty="0">
                <a:latin typeface="Arial"/>
                <a:cs typeface="Arial"/>
              </a:rPr>
              <a:t>are</a:t>
            </a:r>
            <a:r>
              <a:rPr sz="1600" spc="-250" dirty="0">
                <a:latin typeface="Arial"/>
                <a:cs typeface="Arial"/>
              </a:rPr>
              <a:t> </a:t>
            </a:r>
            <a:r>
              <a:rPr sz="1600" spc="5" dirty="0">
                <a:latin typeface="Arial"/>
                <a:cs typeface="Arial"/>
              </a:rPr>
              <a:t>gone.</a:t>
            </a:r>
            <a:endParaRPr sz="1600">
              <a:latin typeface="Arial"/>
              <a:cs typeface="Arial"/>
            </a:endParaRPr>
          </a:p>
          <a:p>
            <a:pPr marL="12700">
              <a:lnSpc>
                <a:spcPts val="1900"/>
              </a:lnSpc>
            </a:pPr>
            <a:r>
              <a:rPr sz="1600" b="1" spc="10" dirty="0">
                <a:latin typeface="Arial"/>
                <a:cs typeface="Arial"/>
              </a:rPr>
              <a:t>John </a:t>
            </a:r>
            <a:r>
              <a:rPr sz="1600" b="1" spc="15" dirty="0">
                <a:latin typeface="Arial"/>
                <a:cs typeface="Arial"/>
              </a:rPr>
              <a:t>Bear </a:t>
            </a:r>
            <a:r>
              <a:rPr sz="1600" spc="20" dirty="0">
                <a:latin typeface="Arial"/>
                <a:cs typeface="Arial"/>
              </a:rPr>
              <a:t>is </a:t>
            </a:r>
            <a:r>
              <a:rPr sz="1600" spc="5" dirty="0">
                <a:latin typeface="Arial"/>
                <a:cs typeface="Arial"/>
              </a:rPr>
              <a:t>not </a:t>
            </a:r>
            <a:r>
              <a:rPr sz="1600" spc="-10" dirty="0">
                <a:latin typeface="Arial"/>
                <a:cs typeface="Arial"/>
              </a:rPr>
              <a:t>very</a:t>
            </a:r>
            <a:r>
              <a:rPr sz="1600" spc="-240" dirty="0">
                <a:latin typeface="Arial"/>
                <a:cs typeface="Arial"/>
              </a:rPr>
              <a:t> </a:t>
            </a:r>
            <a:r>
              <a:rPr sz="1600" spc="-15" dirty="0">
                <a:latin typeface="Arial"/>
                <a:cs typeface="Arial"/>
              </a:rPr>
              <a:t>hungry.</a:t>
            </a:r>
            <a:endParaRPr sz="1600">
              <a:latin typeface="Arial"/>
              <a:cs typeface="Arial"/>
            </a:endParaRPr>
          </a:p>
        </p:txBody>
      </p:sp>
      <p:sp>
        <p:nvSpPr>
          <p:cNvPr id="5" name="object 5"/>
          <p:cNvSpPr txBox="1"/>
          <p:nvPr/>
        </p:nvSpPr>
        <p:spPr>
          <a:xfrm>
            <a:off x="4805095" y="4155694"/>
            <a:ext cx="3752850" cy="2212340"/>
          </a:xfrm>
          <a:prstGeom prst="rect">
            <a:avLst/>
          </a:prstGeom>
        </p:spPr>
        <p:txBody>
          <a:bodyPr vert="horz" wrap="square" lIns="0" tIns="13335" rIns="0" bIns="0" rtlCol="0">
            <a:spAutoFit/>
          </a:bodyPr>
          <a:lstStyle/>
          <a:p>
            <a:pPr marL="12700" marR="5080">
              <a:lnSpc>
                <a:spcPct val="99600"/>
              </a:lnSpc>
              <a:spcBef>
                <a:spcPts val="105"/>
              </a:spcBef>
            </a:pPr>
            <a:r>
              <a:rPr sz="1600" spc="-10" dirty="0">
                <a:latin typeface="Arial"/>
                <a:cs typeface="Arial"/>
              </a:rPr>
              <a:t>Once </a:t>
            </a:r>
            <a:r>
              <a:rPr sz="1600" spc="5" dirty="0">
                <a:latin typeface="Arial"/>
                <a:cs typeface="Arial"/>
              </a:rPr>
              <a:t>upon </a:t>
            </a:r>
            <a:r>
              <a:rPr sz="1600" dirty="0">
                <a:latin typeface="Arial"/>
                <a:cs typeface="Arial"/>
              </a:rPr>
              <a:t>a </a:t>
            </a:r>
            <a:r>
              <a:rPr sz="1600" spc="-10" dirty="0">
                <a:latin typeface="Arial"/>
                <a:cs typeface="Arial"/>
              </a:rPr>
              <a:t>time </a:t>
            </a:r>
            <a:r>
              <a:rPr sz="1600" dirty="0">
                <a:latin typeface="Arial"/>
                <a:cs typeface="Arial"/>
              </a:rPr>
              <a:t>a </a:t>
            </a:r>
            <a:r>
              <a:rPr sz="1600" spc="5" dirty="0">
                <a:latin typeface="Arial"/>
                <a:cs typeface="Arial"/>
              </a:rPr>
              <a:t>woodman and </a:t>
            </a:r>
            <a:r>
              <a:rPr sz="1600" spc="15" dirty="0">
                <a:latin typeface="Arial"/>
                <a:cs typeface="Arial"/>
              </a:rPr>
              <a:t>his  </a:t>
            </a:r>
            <a:r>
              <a:rPr sz="1600" spc="5" dirty="0">
                <a:latin typeface="Arial"/>
                <a:cs typeface="Arial"/>
              </a:rPr>
              <a:t>wife </a:t>
            </a:r>
            <a:r>
              <a:rPr sz="1600" spc="15" dirty="0">
                <a:latin typeface="Arial"/>
                <a:cs typeface="Arial"/>
              </a:rPr>
              <a:t>lived </a:t>
            </a:r>
            <a:r>
              <a:rPr sz="1600" spc="20" dirty="0">
                <a:latin typeface="Arial"/>
                <a:cs typeface="Arial"/>
              </a:rPr>
              <a:t>in </a:t>
            </a:r>
            <a:r>
              <a:rPr sz="1600" dirty="0">
                <a:latin typeface="Arial"/>
                <a:cs typeface="Arial"/>
              </a:rPr>
              <a:t>a </a:t>
            </a:r>
            <a:r>
              <a:rPr sz="1600" spc="-20" dirty="0">
                <a:latin typeface="Arial"/>
                <a:cs typeface="Arial"/>
              </a:rPr>
              <a:t>pretty </a:t>
            </a:r>
            <a:r>
              <a:rPr sz="1600" spc="-10" dirty="0">
                <a:latin typeface="Arial"/>
                <a:cs typeface="Arial"/>
              </a:rPr>
              <a:t>cottage </a:t>
            </a:r>
            <a:r>
              <a:rPr sz="1600" spc="5" dirty="0">
                <a:latin typeface="Arial"/>
                <a:cs typeface="Arial"/>
              </a:rPr>
              <a:t>on </a:t>
            </a:r>
            <a:r>
              <a:rPr sz="1600" spc="-15" dirty="0">
                <a:latin typeface="Arial"/>
                <a:cs typeface="Arial"/>
              </a:rPr>
              <a:t>the  </a:t>
            </a:r>
            <a:r>
              <a:rPr sz="1600" spc="-5" dirty="0">
                <a:latin typeface="Arial"/>
                <a:cs typeface="Arial"/>
              </a:rPr>
              <a:t>borders </a:t>
            </a:r>
            <a:r>
              <a:rPr sz="1600" spc="5" dirty="0">
                <a:latin typeface="Arial"/>
                <a:cs typeface="Arial"/>
              </a:rPr>
              <a:t>of </a:t>
            </a:r>
            <a:r>
              <a:rPr sz="1600" dirty="0">
                <a:latin typeface="Arial"/>
                <a:cs typeface="Arial"/>
              </a:rPr>
              <a:t>a </a:t>
            </a:r>
            <a:r>
              <a:rPr sz="1600" spc="-5" dirty="0">
                <a:latin typeface="Arial"/>
                <a:cs typeface="Arial"/>
              </a:rPr>
              <a:t>great </a:t>
            </a:r>
            <a:r>
              <a:rPr sz="1600" spc="-15" dirty="0">
                <a:latin typeface="Arial"/>
                <a:cs typeface="Arial"/>
              </a:rPr>
              <a:t>forest. </a:t>
            </a:r>
            <a:r>
              <a:rPr sz="1600" spc="10" dirty="0">
                <a:latin typeface="Arial"/>
                <a:cs typeface="Arial"/>
              </a:rPr>
              <a:t>They </a:t>
            </a:r>
            <a:r>
              <a:rPr sz="1600" spc="5" dirty="0">
                <a:latin typeface="Arial"/>
                <a:cs typeface="Arial"/>
              </a:rPr>
              <a:t>had one  little </a:t>
            </a:r>
            <a:r>
              <a:rPr sz="1600" spc="-15" dirty="0">
                <a:latin typeface="Arial"/>
                <a:cs typeface="Arial"/>
              </a:rPr>
              <a:t>daughter, </a:t>
            </a:r>
            <a:r>
              <a:rPr sz="1600" dirty="0">
                <a:latin typeface="Arial"/>
                <a:cs typeface="Arial"/>
              </a:rPr>
              <a:t>a </a:t>
            </a:r>
            <a:r>
              <a:rPr sz="1600" spc="10" dirty="0">
                <a:latin typeface="Arial"/>
                <a:cs typeface="Arial"/>
              </a:rPr>
              <a:t>sweet </a:t>
            </a:r>
            <a:r>
              <a:rPr sz="1600" spc="15" dirty="0">
                <a:latin typeface="Arial"/>
                <a:cs typeface="Arial"/>
              </a:rPr>
              <a:t>child, who was </a:t>
            </a:r>
            <a:r>
              <a:rPr sz="1600" dirty="0">
                <a:latin typeface="Arial"/>
                <a:cs typeface="Arial"/>
              </a:rPr>
              <a:t>a  </a:t>
            </a:r>
            <a:r>
              <a:rPr sz="1600" spc="-10" dirty="0">
                <a:latin typeface="Arial"/>
                <a:cs typeface="Arial"/>
              </a:rPr>
              <a:t>favorite </a:t>
            </a:r>
            <a:r>
              <a:rPr sz="1600" spc="5" dirty="0">
                <a:latin typeface="Arial"/>
                <a:cs typeface="Arial"/>
              </a:rPr>
              <a:t>with </a:t>
            </a:r>
            <a:r>
              <a:rPr sz="1600" spc="-5" dirty="0">
                <a:latin typeface="Arial"/>
                <a:cs typeface="Arial"/>
              </a:rPr>
              <a:t>every </a:t>
            </a:r>
            <a:r>
              <a:rPr sz="1600" spc="5" dirty="0">
                <a:latin typeface="Arial"/>
                <a:cs typeface="Arial"/>
              </a:rPr>
              <a:t>one. </a:t>
            </a:r>
            <a:r>
              <a:rPr sz="1600" spc="10" dirty="0">
                <a:latin typeface="Arial"/>
                <a:cs typeface="Arial"/>
              </a:rPr>
              <a:t>She </a:t>
            </a:r>
            <a:r>
              <a:rPr sz="1600" spc="15" dirty="0">
                <a:latin typeface="Arial"/>
                <a:cs typeface="Arial"/>
              </a:rPr>
              <a:t>was </a:t>
            </a:r>
            <a:r>
              <a:rPr sz="1600" spc="-15" dirty="0">
                <a:latin typeface="Arial"/>
                <a:cs typeface="Arial"/>
              </a:rPr>
              <a:t>the </a:t>
            </a:r>
            <a:r>
              <a:rPr sz="1600" spc="15" dirty="0">
                <a:latin typeface="Arial"/>
                <a:cs typeface="Arial"/>
              </a:rPr>
              <a:t>joy  </a:t>
            </a:r>
            <a:r>
              <a:rPr sz="1600" spc="5" dirty="0">
                <a:latin typeface="Arial"/>
                <a:cs typeface="Arial"/>
              </a:rPr>
              <a:t>of her </a:t>
            </a:r>
            <a:r>
              <a:rPr sz="1600" spc="-15" dirty="0">
                <a:latin typeface="Arial"/>
                <a:cs typeface="Arial"/>
              </a:rPr>
              <a:t>mother's </a:t>
            </a:r>
            <a:r>
              <a:rPr sz="1600" spc="-10" dirty="0">
                <a:latin typeface="Arial"/>
                <a:cs typeface="Arial"/>
              </a:rPr>
              <a:t>heart. </a:t>
            </a:r>
            <a:r>
              <a:rPr sz="1600" spc="-90" dirty="0">
                <a:latin typeface="Arial"/>
                <a:cs typeface="Arial"/>
              </a:rPr>
              <a:t>To </a:t>
            </a:r>
            <a:r>
              <a:rPr sz="1600" spc="10" dirty="0">
                <a:latin typeface="Arial"/>
                <a:cs typeface="Arial"/>
              </a:rPr>
              <a:t>please </a:t>
            </a:r>
            <a:r>
              <a:rPr sz="1600" spc="-30" dirty="0">
                <a:latin typeface="Arial"/>
                <a:cs typeface="Arial"/>
              </a:rPr>
              <a:t>her, </a:t>
            </a:r>
            <a:r>
              <a:rPr sz="1600" spc="-15" dirty="0">
                <a:latin typeface="Arial"/>
                <a:cs typeface="Arial"/>
              </a:rPr>
              <a:t>the  </a:t>
            </a:r>
            <a:r>
              <a:rPr sz="1600" spc="5" dirty="0">
                <a:latin typeface="Arial"/>
                <a:cs typeface="Arial"/>
              </a:rPr>
              <a:t>good woman </a:t>
            </a:r>
            <a:r>
              <a:rPr sz="1600" spc="-5" dirty="0">
                <a:latin typeface="Arial"/>
                <a:cs typeface="Arial"/>
              </a:rPr>
              <a:t>made </a:t>
            </a:r>
            <a:r>
              <a:rPr sz="1600" spc="5" dirty="0">
                <a:latin typeface="Arial"/>
                <a:cs typeface="Arial"/>
              </a:rPr>
              <a:t>her </a:t>
            </a:r>
            <a:r>
              <a:rPr sz="1600" dirty="0">
                <a:latin typeface="Arial"/>
                <a:cs typeface="Arial"/>
              </a:rPr>
              <a:t>a </a:t>
            </a:r>
            <a:r>
              <a:rPr sz="1600" spc="5" dirty="0">
                <a:latin typeface="Arial"/>
                <a:cs typeface="Arial"/>
              </a:rPr>
              <a:t>little </a:t>
            </a:r>
            <a:r>
              <a:rPr sz="1600" dirty="0">
                <a:latin typeface="Arial"/>
                <a:cs typeface="Arial"/>
              </a:rPr>
              <a:t>scarlet  </a:t>
            </a:r>
            <a:r>
              <a:rPr sz="1600" spc="10" dirty="0">
                <a:latin typeface="Arial"/>
                <a:cs typeface="Arial"/>
              </a:rPr>
              <a:t>cloak </a:t>
            </a:r>
            <a:r>
              <a:rPr sz="1600" spc="5" dirty="0">
                <a:latin typeface="Arial"/>
                <a:cs typeface="Arial"/>
              </a:rPr>
              <a:t>and hood. </a:t>
            </a:r>
            <a:r>
              <a:rPr sz="1600" spc="10" dirty="0">
                <a:latin typeface="Arial"/>
                <a:cs typeface="Arial"/>
              </a:rPr>
              <a:t>She looked </a:t>
            </a:r>
            <a:r>
              <a:rPr sz="1600" dirty="0">
                <a:latin typeface="Arial"/>
                <a:cs typeface="Arial"/>
              </a:rPr>
              <a:t>so </a:t>
            </a:r>
            <a:r>
              <a:rPr sz="1600" spc="-20" dirty="0">
                <a:latin typeface="Arial"/>
                <a:cs typeface="Arial"/>
              </a:rPr>
              <a:t>pretty </a:t>
            </a:r>
            <a:r>
              <a:rPr sz="1600" spc="20" dirty="0">
                <a:latin typeface="Arial"/>
                <a:cs typeface="Arial"/>
              </a:rPr>
              <a:t>in</a:t>
            </a:r>
            <a:r>
              <a:rPr sz="1600" spc="-210" dirty="0">
                <a:latin typeface="Arial"/>
                <a:cs typeface="Arial"/>
              </a:rPr>
              <a:t> </a:t>
            </a:r>
            <a:r>
              <a:rPr sz="1600" spc="20" dirty="0">
                <a:latin typeface="Arial"/>
                <a:cs typeface="Arial"/>
              </a:rPr>
              <a:t>it  </a:t>
            </a:r>
            <a:r>
              <a:rPr sz="1600" spc="-10" dirty="0">
                <a:latin typeface="Arial"/>
                <a:cs typeface="Arial"/>
              </a:rPr>
              <a:t>that </a:t>
            </a:r>
            <a:r>
              <a:rPr sz="1600" dirty="0">
                <a:latin typeface="Arial"/>
                <a:cs typeface="Arial"/>
              </a:rPr>
              <a:t>everybody </a:t>
            </a:r>
            <a:r>
              <a:rPr sz="1600" spc="15" dirty="0">
                <a:latin typeface="Arial"/>
                <a:cs typeface="Arial"/>
              </a:rPr>
              <a:t>called </a:t>
            </a:r>
            <a:r>
              <a:rPr sz="1600" spc="5" dirty="0">
                <a:latin typeface="Arial"/>
                <a:cs typeface="Arial"/>
              </a:rPr>
              <a:t>her </a:t>
            </a:r>
            <a:r>
              <a:rPr sz="1600" dirty="0">
                <a:latin typeface="Arial"/>
                <a:cs typeface="Arial"/>
              </a:rPr>
              <a:t>Little</a:t>
            </a:r>
            <a:r>
              <a:rPr sz="1600" spc="-114" dirty="0">
                <a:latin typeface="Arial"/>
                <a:cs typeface="Arial"/>
              </a:rPr>
              <a:t> </a:t>
            </a:r>
            <a:r>
              <a:rPr sz="1600" spc="15" dirty="0">
                <a:latin typeface="Arial"/>
                <a:cs typeface="Arial"/>
              </a:rPr>
              <a:t>Red</a:t>
            </a:r>
            <a:endParaRPr sz="1600">
              <a:latin typeface="Arial"/>
              <a:cs typeface="Arial"/>
            </a:endParaRPr>
          </a:p>
        </p:txBody>
      </p:sp>
      <p:sp>
        <p:nvSpPr>
          <p:cNvPr id="6" name="object 6"/>
          <p:cNvSpPr txBox="1"/>
          <p:nvPr/>
        </p:nvSpPr>
        <p:spPr>
          <a:xfrm>
            <a:off x="4805095" y="6340096"/>
            <a:ext cx="1211580" cy="269240"/>
          </a:xfrm>
          <a:prstGeom prst="rect">
            <a:avLst/>
          </a:prstGeom>
        </p:spPr>
        <p:txBody>
          <a:bodyPr vert="horz" wrap="square" lIns="0" tIns="12700" rIns="0" bIns="0" rtlCol="0">
            <a:spAutoFit/>
          </a:bodyPr>
          <a:lstStyle/>
          <a:p>
            <a:pPr marL="12700">
              <a:lnSpc>
                <a:spcPct val="100000"/>
              </a:lnSpc>
              <a:spcBef>
                <a:spcPts val="100"/>
              </a:spcBef>
            </a:pPr>
            <a:r>
              <a:rPr sz="1600" spc="20" dirty="0">
                <a:latin typeface="Arial"/>
                <a:cs typeface="Arial"/>
              </a:rPr>
              <a:t>Riding</a:t>
            </a:r>
            <a:r>
              <a:rPr sz="1600" spc="-200" dirty="0">
                <a:latin typeface="Arial"/>
                <a:cs typeface="Arial"/>
              </a:rPr>
              <a:t> </a:t>
            </a:r>
            <a:r>
              <a:rPr sz="1600" spc="10" dirty="0">
                <a:latin typeface="Arial"/>
                <a:cs typeface="Arial"/>
              </a:rPr>
              <a:t>Hood.</a:t>
            </a:r>
            <a:endParaRPr sz="1600">
              <a:latin typeface="Arial"/>
              <a:cs typeface="Arial"/>
            </a:endParaRPr>
          </a:p>
        </p:txBody>
      </p:sp>
      <p:sp>
        <p:nvSpPr>
          <p:cNvPr id="7" name="object 7"/>
          <p:cNvSpPr txBox="1"/>
          <p:nvPr/>
        </p:nvSpPr>
        <p:spPr>
          <a:xfrm>
            <a:off x="8409965" y="6523039"/>
            <a:ext cx="3308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Black"/>
                <a:cs typeface="Arial Black"/>
              </a:rPr>
              <a:t>125</a:t>
            </a:r>
            <a:endParaRPr sz="1200">
              <a:latin typeface="Arial Black"/>
              <a:cs typeface="Arial Black"/>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7027" y="2626995"/>
            <a:ext cx="3213100" cy="756920"/>
          </a:xfrm>
          <a:prstGeom prst="rect">
            <a:avLst/>
          </a:prstGeom>
        </p:spPr>
        <p:txBody>
          <a:bodyPr vert="horz" wrap="square" lIns="0" tIns="12700" rIns="0" bIns="0" rtlCol="0">
            <a:spAutoFit/>
          </a:bodyPr>
          <a:lstStyle/>
          <a:p>
            <a:pPr marL="12700">
              <a:lnSpc>
                <a:spcPct val="100000"/>
              </a:lnSpc>
              <a:spcBef>
                <a:spcPts val="100"/>
              </a:spcBef>
            </a:pPr>
            <a:r>
              <a:rPr sz="4800" b="1" u="none" spc="-5" dirty="0">
                <a:solidFill>
                  <a:srgbClr val="3333FF"/>
                </a:solidFill>
                <a:latin typeface="Times New Roman"/>
                <a:cs typeface="Times New Roman"/>
              </a:rPr>
              <a:t>T</a:t>
            </a:r>
            <a:r>
              <a:rPr sz="4800" b="1" u="none" spc="-35" dirty="0">
                <a:solidFill>
                  <a:srgbClr val="3333FF"/>
                </a:solidFill>
                <a:latin typeface="Times New Roman"/>
                <a:cs typeface="Times New Roman"/>
              </a:rPr>
              <a:t>H</a:t>
            </a:r>
            <a:r>
              <a:rPr sz="4800" b="1" u="none" spc="35" dirty="0">
                <a:solidFill>
                  <a:srgbClr val="3333FF"/>
                </a:solidFill>
                <a:latin typeface="Times New Roman"/>
                <a:cs typeface="Times New Roman"/>
              </a:rPr>
              <a:t>AN</a:t>
            </a:r>
            <a:r>
              <a:rPr sz="4800" b="1" u="none" spc="-35" dirty="0">
                <a:solidFill>
                  <a:srgbClr val="3333FF"/>
                </a:solidFill>
                <a:latin typeface="Times New Roman"/>
                <a:cs typeface="Times New Roman"/>
              </a:rPr>
              <a:t>K</a:t>
            </a:r>
            <a:r>
              <a:rPr sz="4800" b="1" u="none" spc="25" dirty="0">
                <a:solidFill>
                  <a:srgbClr val="3333FF"/>
                </a:solidFill>
                <a:latin typeface="Times New Roman"/>
                <a:cs typeface="Times New Roman"/>
              </a:rPr>
              <a:t>S</a:t>
            </a:r>
            <a:r>
              <a:rPr sz="4800" u="none" dirty="0">
                <a:solidFill>
                  <a:srgbClr val="3333FF"/>
                </a:solidFill>
              </a:rPr>
              <a:t>！</a:t>
            </a:r>
            <a:endParaRPr sz="4800">
              <a:latin typeface="Times New Roman"/>
              <a:cs typeface="Times New Roman"/>
            </a:endParaRPr>
          </a:p>
        </p:txBody>
      </p:sp>
      <p:sp>
        <p:nvSpPr>
          <p:cNvPr id="3" name="object 3"/>
          <p:cNvSpPr txBox="1"/>
          <p:nvPr/>
        </p:nvSpPr>
        <p:spPr>
          <a:xfrm>
            <a:off x="8409965" y="6523039"/>
            <a:ext cx="3308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Black"/>
                <a:cs typeface="Arial Black"/>
              </a:rPr>
              <a:t>126</a:t>
            </a:r>
            <a:endParaRPr sz="1200">
              <a:latin typeface="Arial Black"/>
              <a:cs typeface="Arial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054600" cy="36652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75" dirty="0">
                <a:latin typeface="Noto Sans CJK JP Medium"/>
                <a:cs typeface="Noto Sans CJK JP Medium"/>
              </a:rPr>
              <a:t>NLP</a:t>
            </a:r>
            <a:r>
              <a:rPr sz="2400" b="0" dirty="0">
                <a:latin typeface="Noto Sans CJK JP Medium"/>
                <a:cs typeface="Noto Sans CJK JP Medium"/>
              </a:rPr>
              <a:t>的传统统计机器学习方法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序列标注问题</a:t>
            </a:r>
            <a:endParaRPr sz="2000">
              <a:latin typeface="Noto Sans CJK JP Medium"/>
              <a:cs typeface="Noto Sans CJK JP Medium"/>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链状结构</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典型问题：分词、词性标注、实体识别</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典型模型：ＨＭＭ，结构化感知器</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句法分析</a:t>
            </a:r>
            <a:endParaRPr sz="2000">
              <a:latin typeface="Noto Sans CJK JP Medium"/>
              <a:cs typeface="Noto Sans CJK JP Medium"/>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树状结构</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上下文无关句法、</a:t>
            </a:r>
            <a:r>
              <a:rPr sz="1800" spc="85" dirty="0">
                <a:latin typeface="UKIJ CJK"/>
                <a:cs typeface="UKIJ CJK"/>
              </a:rPr>
              <a:t>PC</a:t>
            </a:r>
            <a:r>
              <a:rPr sz="1800" spc="110" dirty="0">
                <a:latin typeface="UKIJ CJK"/>
                <a:cs typeface="UKIJ CJK"/>
              </a:rPr>
              <a:t>F</a:t>
            </a:r>
            <a:r>
              <a:rPr sz="1800" spc="45" dirty="0">
                <a:latin typeface="UKIJ CJK"/>
                <a:cs typeface="UKIJ CJK"/>
              </a:rPr>
              <a:t>G</a:t>
            </a:r>
            <a:r>
              <a:rPr sz="1800" dirty="0">
                <a:latin typeface="UKIJ CJK"/>
                <a:cs typeface="UKIJ CJK"/>
              </a:rPr>
              <a:t>模型</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依存句法、依存句法分析模型</a:t>
            </a:r>
            <a:endParaRPr sz="18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研究方向</a:t>
            </a:r>
            <a:endParaRPr sz="2500"/>
          </a:p>
        </p:txBody>
      </p:sp>
      <p:sp>
        <p:nvSpPr>
          <p:cNvPr id="4" name="object 4"/>
          <p:cNvSpPr txBox="1"/>
          <p:nvPr/>
        </p:nvSpPr>
        <p:spPr>
          <a:xfrm>
            <a:off x="6691121" y="2173604"/>
            <a:ext cx="13843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S</a:t>
            </a:r>
          </a:p>
        </p:txBody>
      </p:sp>
      <p:sp>
        <p:nvSpPr>
          <p:cNvPr id="5" name="object 5"/>
          <p:cNvSpPr txBox="1"/>
          <p:nvPr/>
        </p:nvSpPr>
        <p:spPr>
          <a:xfrm>
            <a:off x="6089459" y="2613342"/>
            <a:ext cx="1421130" cy="669290"/>
          </a:xfrm>
          <a:prstGeom prst="rect">
            <a:avLst/>
          </a:prstGeom>
        </p:spPr>
        <p:txBody>
          <a:bodyPr vert="horz" wrap="square" lIns="0" tIns="12700" rIns="0" bIns="0" rtlCol="0">
            <a:spAutoFit/>
          </a:bodyPr>
          <a:lstStyle/>
          <a:p>
            <a:pPr marL="56515" algn="ctr">
              <a:lnSpc>
                <a:spcPct val="100000"/>
              </a:lnSpc>
              <a:spcBef>
                <a:spcPts val="100"/>
              </a:spcBef>
              <a:tabLst>
                <a:tab pos="856615" algn="l"/>
              </a:tabLst>
            </a:pPr>
            <a:r>
              <a:rPr sz="1600" spc="20" dirty="0">
                <a:latin typeface="Times New Roman"/>
                <a:cs typeface="Times New Roman"/>
              </a:rPr>
              <a:t>NP	VP</a:t>
            </a:r>
            <a:endParaRPr sz="1600" dirty="0">
              <a:latin typeface="Times New Roman"/>
              <a:cs typeface="Times New Roman"/>
            </a:endParaRPr>
          </a:p>
          <a:p>
            <a:pPr algn="ctr">
              <a:lnSpc>
                <a:spcPct val="100000"/>
              </a:lnSpc>
              <a:spcBef>
                <a:spcPts val="1230"/>
              </a:spcBef>
              <a:tabLst>
                <a:tab pos="735965" algn="l"/>
                <a:tab pos="1129665" algn="l"/>
              </a:tabLst>
            </a:pPr>
            <a:r>
              <a:rPr sz="1600" spc="-25" dirty="0">
                <a:latin typeface="Times New Roman"/>
                <a:cs typeface="Times New Roman"/>
              </a:rPr>
              <a:t>J</a:t>
            </a:r>
            <a:r>
              <a:rPr sz="1600" dirty="0">
                <a:latin typeface="Times New Roman"/>
                <a:cs typeface="Times New Roman"/>
              </a:rPr>
              <a:t>ohn	V	</a:t>
            </a:r>
            <a:r>
              <a:rPr sz="1600" spc="40" dirty="0">
                <a:latin typeface="Times New Roman"/>
                <a:cs typeface="Times New Roman"/>
              </a:rPr>
              <a:t>N</a:t>
            </a:r>
            <a:r>
              <a:rPr sz="1600" dirty="0">
                <a:latin typeface="Times New Roman"/>
                <a:cs typeface="Times New Roman"/>
              </a:rPr>
              <a:t>P</a:t>
            </a:r>
          </a:p>
        </p:txBody>
      </p:sp>
      <p:sp>
        <p:nvSpPr>
          <p:cNvPr id="6" name="object 6"/>
          <p:cNvSpPr txBox="1"/>
          <p:nvPr/>
        </p:nvSpPr>
        <p:spPr>
          <a:xfrm>
            <a:off x="6548246" y="3495992"/>
            <a:ext cx="419100" cy="269240"/>
          </a:xfrm>
          <a:prstGeom prst="rect">
            <a:avLst/>
          </a:prstGeom>
        </p:spPr>
        <p:txBody>
          <a:bodyPr vert="horz" wrap="square" lIns="0" tIns="12700" rIns="0" bIns="0" rtlCol="0">
            <a:spAutoFit/>
          </a:bodyPr>
          <a:lstStyle/>
          <a:p>
            <a:pPr marL="12700">
              <a:lnSpc>
                <a:spcPct val="100000"/>
              </a:lnSpc>
              <a:spcBef>
                <a:spcPts val="100"/>
              </a:spcBef>
            </a:pPr>
            <a:r>
              <a:rPr sz="1600" spc="-45" dirty="0">
                <a:latin typeface="Times New Roman"/>
                <a:cs typeface="Times New Roman"/>
              </a:rPr>
              <a:t>li</a:t>
            </a:r>
            <a:r>
              <a:rPr sz="1600" dirty="0">
                <a:latin typeface="Times New Roman"/>
                <a:cs typeface="Times New Roman"/>
              </a:rPr>
              <a:t>k</a:t>
            </a:r>
            <a:r>
              <a:rPr sz="1600" spc="-15" dirty="0">
                <a:latin typeface="Times New Roman"/>
                <a:cs typeface="Times New Roman"/>
              </a:rPr>
              <a:t>e</a:t>
            </a:r>
            <a:r>
              <a:rPr sz="1600" dirty="0">
                <a:latin typeface="Times New Roman"/>
                <a:cs typeface="Times New Roman"/>
              </a:rPr>
              <a:t>d</a:t>
            </a:r>
            <a:endParaRPr sz="1600">
              <a:latin typeface="Times New Roman"/>
              <a:cs typeface="Times New Roman"/>
            </a:endParaRPr>
          </a:p>
        </p:txBody>
      </p:sp>
      <p:sp>
        <p:nvSpPr>
          <p:cNvPr id="7" name="object 7"/>
          <p:cNvSpPr txBox="1"/>
          <p:nvPr/>
        </p:nvSpPr>
        <p:spPr>
          <a:xfrm>
            <a:off x="7157815" y="3495992"/>
            <a:ext cx="1536700" cy="269240"/>
          </a:xfrm>
          <a:prstGeom prst="rect">
            <a:avLst/>
          </a:prstGeom>
        </p:spPr>
        <p:txBody>
          <a:bodyPr vert="horz" wrap="square" lIns="0" tIns="12700" rIns="0" bIns="0" rtlCol="0">
            <a:spAutoFit/>
          </a:bodyPr>
          <a:lstStyle/>
          <a:p>
            <a:pPr marL="12700">
              <a:lnSpc>
                <a:spcPct val="100000"/>
              </a:lnSpc>
              <a:spcBef>
                <a:spcPts val="100"/>
              </a:spcBef>
            </a:pPr>
            <a:r>
              <a:rPr sz="1600" spc="-15" dirty="0">
                <a:latin typeface="Times New Roman"/>
                <a:cs typeface="Times New Roman"/>
              </a:rPr>
              <a:t>the </a:t>
            </a:r>
            <a:r>
              <a:rPr sz="1600" dirty="0">
                <a:latin typeface="Times New Roman"/>
                <a:cs typeface="Times New Roman"/>
              </a:rPr>
              <a:t>dog </a:t>
            </a:r>
            <a:r>
              <a:rPr sz="1600" spc="-25" dirty="0">
                <a:latin typeface="Times New Roman"/>
                <a:cs typeface="Times New Roman"/>
              </a:rPr>
              <a:t>in </a:t>
            </a:r>
            <a:r>
              <a:rPr sz="1600" spc="-15" dirty="0">
                <a:latin typeface="Times New Roman"/>
                <a:cs typeface="Times New Roman"/>
              </a:rPr>
              <a:t>the</a:t>
            </a:r>
            <a:r>
              <a:rPr sz="1600" spc="114" dirty="0">
                <a:latin typeface="Times New Roman"/>
                <a:cs typeface="Times New Roman"/>
              </a:rPr>
              <a:t> </a:t>
            </a:r>
            <a:r>
              <a:rPr sz="1600" spc="-5" dirty="0">
                <a:latin typeface="Times New Roman"/>
                <a:cs typeface="Times New Roman"/>
              </a:rPr>
              <a:t>pen</a:t>
            </a:r>
            <a:endParaRPr sz="1600">
              <a:latin typeface="Times New Roman"/>
              <a:cs typeface="Times New Roman"/>
            </a:endParaRPr>
          </a:p>
        </p:txBody>
      </p:sp>
      <p:sp>
        <p:nvSpPr>
          <p:cNvPr id="8" name="object 8"/>
          <p:cNvSpPr/>
          <p:nvPr/>
        </p:nvSpPr>
        <p:spPr>
          <a:xfrm>
            <a:off x="6292849" y="2406650"/>
            <a:ext cx="469900" cy="292100"/>
          </a:xfrm>
          <a:custGeom>
            <a:avLst/>
            <a:gdLst/>
            <a:ahLst/>
            <a:cxnLst/>
            <a:rect l="l" t="t" r="r" b="b"/>
            <a:pathLst>
              <a:path w="469900" h="292100">
                <a:moveTo>
                  <a:pt x="469900" y="0"/>
                </a:moveTo>
                <a:lnTo>
                  <a:pt x="152400" y="292100"/>
                </a:lnTo>
              </a:path>
              <a:path w="469900" h="292100">
                <a:moveTo>
                  <a:pt x="469900" y="0"/>
                </a:moveTo>
                <a:lnTo>
                  <a:pt x="0" y="292100"/>
                </a:lnTo>
              </a:path>
            </a:pathLst>
          </a:custGeom>
          <a:ln w="12700">
            <a:solidFill>
              <a:srgbClr val="000000"/>
            </a:solidFill>
          </a:ln>
        </p:spPr>
        <p:txBody>
          <a:bodyPr wrap="square" lIns="0" tIns="0" rIns="0" bIns="0" rtlCol="0"/>
          <a:lstStyle/>
          <a:p>
            <a:endParaRPr/>
          </a:p>
        </p:txBody>
      </p:sp>
      <p:sp>
        <p:nvSpPr>
          <p:cNvPr id="9" name="object 9"/>
          <p:cNvSpPr/>
          <p:nvPr/>
        </p:nvSpPr>
        <p:spPr>
          <a:xfrm>
            <a:off x="6305550" y="2851150"/>
            <a:ext cx="76200" cy="266700"/>
          </a:xfrm>
          <a:custGeom>
            <a:avLst/>
            <a:gdLst/>
            <a:ahLst/>
            <a:cxnLst/>
            <a:rect l="l" t="t" r="r" b="b"/>
            <a:pathLst>
              <a:path w="76200" h="266700">
                <a:moveTo>
                  <a:pt x="76200" y="0"/>
                </a:moveTo>
                <a:lnTo>
                  <a:pt x="0" y="266700"/>
                </a:lnTo>
              </a:path>
            </a:pathLst>
          </a:custGeom>
          <a:ln w="12700">
            <a:solidFill>
              <a:srgbClr val="000000"/>
            </a:solidFill>
          </a:ln>
        </p:spPr>
        <p:txBody>
          <a:bodyPr wrap="square" lIns="0" tIns="0" rIns="0" bIns="0" rtlCol="0"/>
          <a:lstStyle/>
          <a:p>
            <a:endParaRPr/>
          </a:p>
        </p:txBody>
      </p:sp>
      <p:grpSp>
        <p:nvGrpSpPr>
          <p:cNvPr id="10" name="object 10"/>
          <p:cNvGrpSpPr/>
          <p:nvPr/>
        </p:nvGrpSpPr>
        <p:grpSpPr>
          <a:xfrm>
            <a:off x="6908800" y="2794000"/>
            <a:ext cx="393700" cy="304800"/>
            <a:chOff x="6908800" y="2794000"/>
            <a:chExt cx="393700" cy="304800"/>
          </a:xfrm>
        </p:grpSpPr>
        <p:sp>
          <p:nvSpPr>
            <p:cNvPr id="11" name="object 11"/>
            <p:cNvSpPr/>
            <p:nvPr/>
          </p:nvSpPr>
          <p:spPr>
            <a:xfrm>
              <a:off x="6915150" y="2813050"/>
              <a:ext cx="304800" cy="279400"/>
            </a:xfrm>
            <a:custGeom>
              <a:avLst/>
              <a:gdLst/>
              <a:ahLst/>
              <a:cxnLst/>
              <a:rect l="l" t="t" r="r" b="b"/>
              <a:pathLst>
                <a:path w="304800" h="279400">
                  <a:moveTo>
                    <a:pt x="304800" y="0"/>
                  </a:moveTo>
                  <a:lnTo>
                    <a:pt x="0" y="279400"/>
                  </a:lnTo>
                </a:path>
              </a:pathLst>
            </a:custGeom>
            <a:ln w="12700">
              <a:solidFill>
                <a:srgbClr val="000000"/>
              </a:solidFill>
            </a:ln>
          </p:spPr>
          <p:txBody>
            <a:bodyPr wrap="square" lIns="0" tIns="0" rIns="0" bIns="0" rtlCol="0"/>
            <a:lstStyle/>
            <a:p>
              <a:endParaRPr/>
            </a:p>
          </p:txBody>
        </p:sp>
        <p:sp>
          <p:nvSpPr>
            <p:cNvPr id="12" name="object 12"/>
            <p:cNvSpPr/>
            <p:nvPr/>
          </p:nvSpPr>
          <p:spPr>
            <a:xfrm>
              <a:off x="7207250" y="2800350"/>
              <a:ext cx="88900" cy="266700"/>
            </a:xfrm>
            <a:custGeom>
              <a:avLst/>
              <a:gdLst/>
              <a:ahLst/>
              <a:cxnLst/>
              <a:rect l="l" t="t" r="r" b="b"/>
              <a:pathLst>
                <a:path w="88900" h="266700">
                  <a:moveTo>
                    <a:pt x="0" y="0"/>
                  </a:moveTo>
                  <a:lnTo>
                    <a:pt x="88900" y="266700"/>
                  </a:lnTo>
                </a:path>
              </a:pathLst>
            </a:custGeom>
            <a:ln w="12700">
              <a:solidFill>
                <a:srgbClr val="000000"/>
              </a:solidFill>
            </a:ln>
          </p:spPr>
          <p:txBody>
            <a:bodyPr wrap="square" lIns="0" tIns="0" rIns="0" bIns="0" rtlCol="0"/>
            <a:lstStyle/>
            <a:p>
              <a:endParaRPr/>
            </a:p>
          </p:txBody>
        </p:sp>
      </p:grpSp>
      <p:sp>
        <p:nvSpPr>
          <p:cNvPr id="13" name="object 13"/>
          <p:cNvSpPr/>
          <p:nvPr/>
        </p:nvSpPr>
        <p:spPr>
          <a:xfrm>
            <a:off x="6711950" y="3244850"/>
            <a:ext cx="190500" cy="381000"/>
          </a:xfrm>
          <a:custGeom>
            <a:avLst/>
            <a:gdLst/>
            <a:ahLst/>
            <a:cxnLst/>
            <a:rect l="l" t="t" r="r" b="b"/>
            <a:pathLst>
              <a:path w="190500" h="381000">
                <a:moveTo>
                  <a:pt x="190500" y="0"/>
                </a:moveTo>
                <a:lnTo>
                  <a:pt x="0" y="381000"/>
                </a:lnTo>
              </a:path>
            </a:pathLst>
          </a:custGeom>
          <a:ln w="12700">
            <a:solidFill>
              <a:srgbClr val="000000"/>
            </a:solidFill>
          </a:ln>
        </p:spPr>
        <p:txBody>
          <a:bodyPr wrap="square" lIns="0" tIns="0" rIns="0" bIns="0" rtlCol="0"/>
          <a:lstStyle/>
          <a:p>
            <a:endParaRPr/>
          </a:p>
        </p:txBody>
      </p:sp>
      <p:grpSp>
        <p:nvGrpSpPr>
          <p:cNvPr id="14" name="object 14"/>
          <p:cNvGrpSpPr/>
          <p:nvPr/>
        </p:nvGrpSpPr>
        <p:grpSpPr>
          <a:xfrm>
            <a:off x="7162800" y="3225800"/>
            <a:ext cx="1524000" cy="368300"/>
            <a:chOff x="7162800" y="3225800"/>
            <a:chExt cx="1524000" cy="368300"/>
          </a:xfrm>
        </p:grpSpPr>
        <p:sp>
          <p:nvSpPr>
            <p:cNvPr id="15" name="object 15"/>
            <p:cNvSpPr/>
            <p:nvPr/>
          </p:nvSpPr>
          <p:spPr>
            <a:xfrm>
              <a:off x="7169150" y="3257550"/>
              <a:ext cx="165100" cy="330200"/>
            </a:xfrm>
            <a:custGeom>
              <a:avLst/>
              <a:gdLst/>
              <a:ahLst/>
              <a:cxnLst/>
              <a:rect l="l" t="t" r="r" b="b"/>
              <a:pathLst>
                <a:path w="165100" h="330200">
                  <a:moveTo>
                    <a:pt x="165100" y="0"/>
                  </a:moveTo>
                  <a:lnTo>
                    <a:pt x="0" y="330200"/>
                  </a:lnTo>
                </a:path>
              </a:pathLst>
            </a:custGeom>
            <a:ln w="12700">
              <a:solidFill>
                <a:srgbClr val="000000"/>
              </a:solidFill>
            </a:ln>
          </p:spPr>
          <p:txBody>
            <a:bodyPr wrap="square" lIns="0" tIns="0" rIns="0" bIns="0" rtlCol="0"/>
            <a:lstStyle/>
            <a:p>
              <a:endParaRPr/>
            </a:p>
          </p:txBody>
        </p:sp>
        <p:sp>
          <p:nvSpPr>
            <p:cNvPr id="16" name="object 16"/>
            <p:cNvSpPr/>
            <p:nvPr/>
          </p:nvSpPr>
          <p:spPr>
            <a:xfrm>
              <a:off x="7169150" y="3587750"/>
              <a:ext cx="1447800" cy="0"/>
            </a:xfrm>
            <a:custGeom>
              <a:avLst/>
              <a:gdLst/>
              <a:ahLst/>
              <a:cxnLst/>
              <a:rect l="l" t="t" r="r" b="b"/>
              <a:pathLst>
                <a:path w="1447800">
                  <a:moveTo>
                    <a:pt x="0" y="0"/>
                  </a:moveTo>
                  <a:lnTo>
                    <a:pt x="1447800" y="1"/>
                  </a:lnTo>
                </a:path>
              </a:pathLst>
            </a:custGeom>
            <a:ln w="12700">
              <a:solidFill>
                <a:srgbClr val="000000"/>
              </a:solidFill>
            </a:ln>
          </p:spPr>
          <p:txBody>
            <a:bodyPr wrap="square" lIns="0" tIns="0" rIns="0" bIns="0" rtlCol="0"/>
            <a:lstStyle/>
            <a:p>
              <a:endParaRPr/>
            </a:p>
          </p:txBody>
        </p:sp>
        <p:sp>
          <p:nvSpPr>
            <p:cNvPr id="17" name="object 17"/>
            <p:cNvSpPr/>
            <p:nvPr/>
          </p:nvSpPr>
          <p:spPr>
            <a:xfrm>
              <a:off x="7308850" y="3232150"/>
              <a:ext cx="1371600" cy="355600"/>
            </a:xfrm>
            <a:custGeom>
              <a:avLst/>
              <a:gdLst/>
              <a:ahLst/>
              <a:cxnLst/>
              <a:rect l="l" t="t" r="r" b="b"/>
              <a:pathLst>
                <a:path w="1371600" h="355600">
                  <a:moveTo>
                    <a:pt x="0" y="0"/>
                  </a:moveTo>
                  <a:lnTo>
                    <a:pt x="1371600" y="355600"/>
                  </a:lnTo>
                </a:path>
              </a:pathLst>
            </a:custGeom>
            <a:ln w="12700">
              <a:solidFill>
                <a:srgbClr val="000000"/>
              </a:solidFill>
            </a:ln>
          </p:spPr>
          <p:txBody>
            <a:bodyPr wrap="square" lIns="0" tIns="0" rIns="0" bIns="0" rtlCol="0"/>
            <a:lstStyle/>
            <a:p>
              <a:endParaRPr/>
            </a:p>
          </p:txBody>
        </p:sp>
      </p:grpSp>
      <p:sp>
        <p:nvSpPr>
          <p:cNvPr id="18" name="object 18"/>
          <p:cNvSpPr/>
          <p:nvPr/>
        </p:nvSpPr>
        <p:spPr>
          <a:xfrm>
            <a:off x="5727700" y="4381500"/>
            <a:ext cx="3200400" cy="1778000"/>
          </a:xfrm>
          <a:prstGeom prst="rect">
            <a:avLst/>
          </a:prstGeom>
          <a:blipFill>
            <a:blip r:embed="rId2" cstate="print"/>
            <a:stretch>
              <a:fillRect/>
            </a:stretch>
          </a:blipFill>
        </p:spPr>
        <p:txBody>
          <a:bodyPr wrap="square" lIns="0" tIns="0" rIns="0" bIns="0" rtlCol="0"/>
          <a:lstStyle/>
          <a:p>
            <a:endParaRPr/>
          </a:p>
        </p:txBody>
      </p:sp>
      <p:sp>
        <p:nvSpPr>
          <p:cNvPr id="19" name="object 19"/>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3124200" cy="53035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100" dirty="0">
                <a:latin typeface="Noto Sans CJK JP Medium"/>
                <a:cs typeface="Noto Sans CJK JP Medium"/>
              </a:rPr>
              <a:t>N</a:t>
            </a:r>
            <a:r>
              <a:rPr sz="2400" b="0" spc="90" dirty="0">
                <a:latin typeface="Noto Sans CJK JP Medium"/>
                <a:cs typeface="Noto Sans CJK JP Medium"/>
              </a:rPr>
              <a:t>L</a:t>
            </a:r>
            <a:r>
              <a:rPr sz="2400" b="0" spc="40" dirty="0">
                <a:latin typeface="Noto Sans CJK JP Medium"/>
                <a:cs typeface="Noto Sans CJK JP Medium"/>
              </a:rPr>
              <a:t>P</a:t>
            </a:r>
            <a:r>
              <a:rPr sz="2400" b="0" dirty="0">
                <a:latin typeface="Noto Sans CJK JP Medium"/>
                <a:cs typeface="Noto Sans CJK JP Medium"/>
              </a:rPr>
              <a:t>的深度学习方法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前馈神经网络</a:t>
            </a:r>
            <a:endParaRPr sz="2000">
              <a:latin typeface="Noto Sans CJK JP Medium"/>
              <a:cs typeface="Noto Sans CJK JP Medium"/>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词向量</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基于窗口的分类</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卷积神经网络</a:t>
            </a:r>
            <a:endParaRPr sz="2000">
              <a:latin typeface="Noto Sans CJK JP Medium"/>
              <a:cs typeface="Noto Sans CJK JP Medium"/>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捕捉局部结构信息</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spc="120" dirty="0">
                <a:latin typeface="UKIJ CJK"/>
                <a:cs typeface="UKIJ CJK"/>
              </a:rPr>
              <a:t>NER</a:t>
            </a:r>
            <a:r>
              <a:rPr sz="1800" dirty="0">
                <a:latin typeface="UKIJ CJK"/>
                <a:cs typeface="UKIJ CJK"/>
              </a:rPr>
              <a:t>、情感分析</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递归神经网络</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循环神经网络</a:t>
            </a:r>
            <a:endParaRPr sz="2000">
              <a:latin typeface="Noto Sans CJK JP Medium"/>
              <a:cs typeface="Noto Sans CJK JP Medium"/>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捕捉时序信息</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spc="70" dirty="0">
                <a:latin typeface="UKIJ CJK"/>
                <a:cs typeface="UKIJ CJK"/>
              </a:rPr>
              <a:t>LSTM,</a:t>
            </a:r>
            <a:r>
              <a:rPr sz="1800" spc="80" dirty="0">
                <a:latin typeface="UKIJ CJK"/>
                <a:cs typeface="UKIJ CJK"/>
              </a:rPr>
              <a:t> </a:t>
            </a:r>
            <a:r>
              <a:rPr sz="1800" spc="90" dirty="0">
                <a:latin typeface="UKIJ CJK"/>
                <a:cs typeface="UKIJ CJK"/>
              </a:rPr>
              <a:t>GRU</a:t>
            </a:r>
            <a:endParaRPr sz="1800">
              <a:latin typeface="UKIJ CJK"/>
              <a:cs typeface="UKIJ CJK"/>
            </a:endParaRPr>
          </a:p>
          <a:p>
            <a:pPr marL="762000" lvl="1" indent="-292100">
              <a:lnSpc>
                <a:spcPct val="100000"/>
              </a:lnSpc>
              <a:spcBef>
                <a:spcPts val="940"/>
              </a:spcBef>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序列到序列模型</a:t>
            </a:r>
            <a:endParaRPr sz="2000">
              <a:latin typeface="Noto Sans CJK JP Medium"/>
              <a:cs typeface="Noto Sans CJK JP Medium"/>
            </a:endParaRPr>
          </a:p>
          <a:p>
            <a:pPr marL="1155700" lvl="2" indent="-228600">
              <a:lnSpc>
                <a:spcPct val="100000"/>
              </a:lnSpc>
              <a:spcBef>
                <a:spcPts val="1000"/>
              </a:spcBef>
              <a:buClr>
                <a:srgbClr val="7030A0"/>
              </a:buClr>
              <a:buSzPct val="66666"/>
              <a:buFont typeface="Wingdings"/>
              <a:buChar char=""/>
              <a:tabLst>
                <a:tab pos="1155700" algn="l"/>
              </a:tabLst>
            </a:pPr>
            <a:r>
              <a:rPr sz="1800" spc="70" dirty="0">
                <a:latin typeface="UKIJ CJK"/>
                <a:cs typeface="UKIJ CJK"/>
              </a:rPr>
              <a:t>Attention</a:t>
            </a:r>
            <a:endParaRPr sz="18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研究方向</a:t>
            </a:r>
            <a:endParaRPr sz="2500"/>
          </a:p>
        </p:txBody>
      </p:sp>
      <p:sp>
        <p:nvSpPr>
          <p:cNvPr id="4" name="object 4"/>
          <p:cNvSpPr/>
          <p:nvPr/>
        </p:nvSpPr>
        <p:spPr>
          <a:xfrm>
            <a:off x="4718050" y="4395258"/>
            <a:ext cx="3393016" cy="205951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252174" y="1018886"/>
            <a:ext cx="2995751" cy="81152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456140" y="2080245"/>
            <a:ext cx="2636188" cy="2044416"/>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2921000" cy="54940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前沿研究</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图像描述生成</a:t>
            </a:r>
            <a:endParaRPr sz="2000">
              <a:latin typeface="Noto Sans CJK JP Medium"/>
              <a:cs typeface="Noto Sans CJK JP Medium"/>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多模态</a:t>
            </a:r>
            <a:endParaRPr sz="1800">
              <a:latin typeface="UKIJ CJK"/>
              <a:cs typeface="UKIJ CJK"/>
            </a:endParaRPr>
          </a:p>
          <a:p>
            <a:pPr lvl="2">
              <a:lnSpc>
                <a:spcPct val="100000"/>
              </a:lnSpc>
              <a:spcBef>
                <a:spcPts val="15"/>
              </a:spcBef>
              <a:buClr>
                <a:srgbClr val="7030A0"/>
              </a:buClr>
              <a:buFont typeface="Wingdings"/>
              <a:buChar char=""/>
            </a:pPr>
            <a:endParaRPr sz="2350">
              <a:latin typeface="UKIJ CJK"/>
              <a:cs typeface="UKIJ CJK"/>
            </a:endParaRPr>
          </a:p>
          <a:p>
            <a:pPr marL="762000" lvl="1" indent="-292100">
              <a:lnSpc>
                <a:spcPct val="100000"/>
              </a:lnSpc>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问答系统</a:t>
            </a:r>
            <a:r>
              <a:rPr sz="2000" b="0" spc="114" dirty="0">
                <a:solidFill>
                  <a:srgbClr val="3333FF"/>
                </a:solidFill>
                <a:latin typeface="Noto Sans CJK JP Medium"/>
                <a:cs typeface="Noto Sans CJK JP Medium"/>
              </a:rPr>
              <a:t>/</a:t>
            </a:r>
            <a:r>
              <a:rPr sz="2000" b="0" dirty="0">
                <a:solidFill>
                  <a:srgbClr val="3333FF"/>
                </a:solidFill>
                <a:latin typeface="Noto Sans CJK JP Medium"/>
                <a:cs typeface="Noto Sans CJK JP Medium"/>
              </a:rPr>
              <a:t>阅读理解</a:t>
            </a:r>
            <a:endParaRPr sz="2000">
              <a:latin typeface="Noto Sans CJK JP Medium"/>
              <a:cs typeface="Noto Sans CJK JP Medium"/>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基于文本的推理</a:t>
            </a:r>
            <a:endParaRPr sz="1800">
              <a:latin typeface="UKIJ CJK"/>
              <a:cs typeface="UKIJ CJK"/>
            </a:endParaRPr>
          </a:p>
          <a:p>
            <a:pPr lvl="2">
              <a:lnSpc>
                <a:spcPct val="100000"/>
              </a:lnSpc>
              <a:spcBef>
                <a:spcPts val="15"/>
              </a:spcBef>
              <a:buClr>
                <a:srgbClr val="7030A0"/>
              </a:buClr>
              <a:buFont typeface="Wingdings"/>
              <a:buChar char=""/>
            </a:pPr>
            <a:endParaRPr sz="2350">
              <a:latin typeface="UKIJ CJK"/>
              <a:cs typeface="UKIJ CJK"/>
            </a:endParaRPr>
          </a:p>
          <a:p>
            <a:pPr marL="762000" lvl="1" indent="-292100">
              <a:lnSpc>
                <a:spcPct val="100000"/>
              </a:lnSpc>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序列到序列模型</a:t>
            </a:r>
            <a:endParaRPr sz="2000">
              <a:latin typeface="Noto Sans CJK JP Medium"/>
              <a:cs typeface="Noto Sans CJK JP Medium"/>
            </a:endParaRPr>
          </a:p>
          <a:p>
            <a:pPr marL="1155700" lvl="2" indent="-228600">
              <a:lnSpc>
                <a:spcPct val="100000"/>
              </a:lnSpc>
              <a:spcBef>
                <a:spcPts val="1000"/>
              </a:spcBef>
              <a:buClr>
                <a:srgbClr val="7030A0"/>
              </a:buClr>
              <a:buSzPct val="66666"/>
              <a:buFont typeface="Wingdings"/>
              <a:buChar char=""/>
              <a:tabLst>
                <a:tab pos="1155700" algn="l"/>
              </a:tabLst>
            </a:pPr>
            <a:r>
              <a:rPr sz="1800" spc="70" dirty="0">
                <a:latin typeface="UKIJ CJK"/>
                <a:cs typeface="UKIJ CJK"/>
              </a:rPr>
              <a:t>ConvS2S</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spc="20" dirty="0">
                <a:latin typeface="UKIJ CJK"/>
                <a:cs typeface="UKIJ CJK"/>
              </a:rPr>
              <a:t>Transformer</a:t>
            </a:r>
            <a:endParaRPr sz="1800">
              <a:latin typeface="UKIJ CJK"/>
              <a:cs typeface="UKIJ CJK"/>
            </a:endParaRPr>
          </a:p>
          <a:p>
            <a:pPr lvl="2">
              <a:lnSpc>
                <a:spcPct val="100000"/>
              </a:lnSpc>
              <a:spcBef>
                <a:spcPts val="15"/>
              </a:spcBef>
              <a:buClr>
                <a:srgbClr val="7030A0"/>
              </a:buClr>
              <a:buFont typeface="Wingdings"/>
              <a:buChar char=""/>
            </a:pPr>
            <a:endParaRPr sz="2350">
              <a:latin typeface="UKIJ CJK"/>
              <a:cs typeface="UKIJ CJK"/>
            </a:endParaRPr>
          </a:p>
          <a:p>
            <a:pPr marL="762000" lvl="1" indent="-292100">
              <a:lnSpc>
                <a:spcPct val="100000"/>
              </a:lnSpc>
              <a:spcBef>
                <a:spcPts val="5"/>
              </a:spcBef>
              <a:buClr>
                <a:srgbClr val="00B0F0"/>
              </a:buClr>
              <a:buSzPct val="70000"/>
              <a:buFont typeface="Wingdings"/>
              <a:buChar char=""/>
              <a:tabLst>
                <a:tab pos="761365" algn="l"/>
                <a:tab pos="762000" algn="l"/>
              </a:tabLst>
            </a:pPr>
            <a:r>
              <a:rPr sz="2000" b="0" dirty="0">
                <a:solidFill>
                  <a:srgbClr val="3333FF"/>
                </a:solidFill>
                <a:latin typeface="Noto Sans CJK JP Medium"/>
                <a:cs typeface="Noto Sans CJK JP Medium"/>
              </a:rPr>
              <a:t>自然语言生成</a:t>
            </a:r>
            <a:endParaRPr sz="2000">
              <a:latin typeface="Noto Sans CJK JP Medium"/>
              <a:cs typeface="Noto Sans CJK JP Medium"/>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风格转换等</a:t>
            </a:r>
            <a:endParaRPr sz="18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研究方向</a:t>
            </a:r>
            <a:endParaRPr sz="2500"/>
          </a:p>
        </p:txBody>
      </p:sp>
      <p:sp>
        <p:nvSpPr>
          <p:cNvPr id="4" name="object 4"/>
          <p:cNvSpPr/>
          <p:nvPr/>
        </p:nvSpPr>
        <p:spPr>
          <a:xfrm>
            <a:off x="3848100" y="762000"/>
            <a:ext cx="2476500" cy="24130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943600" y="4000500"/>
            <a:ext cx="3200400" cy="2044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76600" y="3454400"/>
            <a:ext cx="2298700" cy="30861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47395"/>
            <a:ext cx="1587500" cy="15087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机器翻译</a:t>
            </a:r>
            <a:endParaRPr sz="2400">
              <a:latin typeface="Noto Sans CJK JP Medium"/>
              <a:cs typeface="Noto Sans CJK JP Medium"/>
            </a:endParaRPr>
          </a:p>
          <a:p>
            <a:pPr>
              <a:lnSpc>
                <a:spcPct val="100000"/>
              </a:lnSpc>
              <a:spcBef>
                <a:spcPts val="90"/>
              </a:spcBef>
              <a:buClr>
                <a:srgbClr val="7030A0"/>
              </a:buClr>
              <a:buFont typeface="Wingdings"/>
              <a:buChar char=""/>
            </a:pPr>
            <a:endParaRPr sz="275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人机对话</a:t>
            </a:r>
            <a:endParaRPr sz="2400">
              <a:latin typeface="Noto Sans CJK JP Medium"/>
              <a:cs typeface="Noto Sans CJK JP Medium"/>
            </a:endParaRPr>
          </a:p>
        </p:txBody>
      </p:sp>
      <p:sp>
        <p:nvSpPr>
          <p:cNvPr id="3" name="object 3"/>
          <p:cNvSpPr txBox="1"/>
          <p:nvPr/>
        </p:nvSpPr>
        <p:spPr>
          <a:xfrm>
            <a:off x="258127" y="3528695"/>
            <a:ext cx="4635500" cy="26009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信息检索、信息提取</a:t>
            </a:r>
            <a:endParaRPr sz="2400">
              <a:latin typeface="Noto Sans CJK JP Medium"/>
              <a:cs typeface="Noto Sans CJK JP Medium"/>
            </a:endParaRPr>
          </a:p>
          <a:p>
            <a:pPr>
              <a:lnSpc>
                <a:spcPct val="100000"/>
              </a:lnSpc>
              <a:spcBef>
                <a:spcPts val="95"/>
              </a:spcBef>
              <a:buClr>
                <a:srgbClr val="7030A0"/>
              </a:buClr>
              <a:buFont typeface="Wingdings"/>
              <a:buChar char=""/>
            </a:pPr>
            <a:endParaRPr sz="270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情感分析、舆论分析、知识发现</a:t>
            </a:r>
            <a:endParaRPr sz="2400">
              <a:latin typeface="Noto Sans CJK JP Medium"/>
              <a:cs typeface="Noto Sans CJK JP Medium"/>
            </a:endParaRPr>
          </a:p>
          <a:p>
            <a:pPr>
              <a:lnSpc>
                <a:spcPct val="100000"/>
              </a:lnSpc>
              <a:spcBef>
                <a:spcPts val="95"/>
              </a:spcBef>
              <a:buClr>
                <a:srgbClr val="7030A0"/>
              </a:buClr>
              <a:buFont typeface="Wingdings"/>
              <a:buChar char=""/>
            </a:pPr>
            <a:endParaRPr sz="270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自动抽取知识库</a:t>
            </a:r>
            <a:endParaRPr sz="24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具体的自然语言处理任务简介</a:t>
            </a:r>
            <a:endParaRPr sz="2500"/>
          </a:p>
        </p:txBody>
      </p:sp>
      <p:sp>
        <p:nvSpPr>
          <p:cNvPr id="5" name="object 5"/>
          <p:cNvSpPr/>
          <p:nvPr/>
        </p:nvSpPr>
        <p:spPr>
          <a:xfrm>
            <a:off x="4064000" y="5283200"/>
            <a:ext cx="977900" cy="1181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216400" y="3230629"/>
            <a:ext cx="1905000" cy="719070"/>
          </a:xfrm>
          <a:prstGeom prst="rect">
            <a:avLst/>
          </a:prstGeom>
          <a:blipFill>
            <a:blip r:embed="rId3" cstate="print"/>
            <a:stretch>
              <a:fillRect/>
            </a:stretch>
          </a:blipFill>
        </p:spPr>
        <p:txBody>
          <a:bodyPr wrap="square" lIns="0" tIns="0" rIns="0" bIns="0" rtlCol="0"/>
          <a:lstStyle/>
          <a:p>
            <a:endParaRPr/>
          </a:p>
        </p:txBody>
      </p:sp>
      <p:grpSp>
        <p:nvGrpSpPr>
          <p:cNvPr id="7" name="object 7"/>
          <p:cNvGrpSpPr/>
          <p:nvPr/>
        </p:nvGrpSpPr>
        <p:grpSpPr>
          <a:xfrm>
            <a:off x="6223000" y="3568700"/>
            <a:ext cx="1930400" cy="1714500"/>
            <a:chOff x="6223000" y="3568700"/>
            <a:chExt cx="1930400" cy="1714500"/>
          </a:xfrm>
        </p:grpSpPr>
        <p:sp>
          <p:nvSpPr>
            <p:cNvPr id="8" name="object 8"/>
            <p:cNvSpPr/>
            <p:nvPr/>
          </p:nvSpPr>
          <p:spPr>
            <a:xfrm>
              <a:off x="6223000" y="3568700"/>
              <a:ext cx="1930400" cy="10795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477000" y="4483100"/>
              <a:ext cx="1422400" cy="800100"/>
            </a:xfrm>
            <a:prstGeom prst="rect">
              <a:avLst/>
            </a:prstGeom>
            <a:blipFill>
              <a:blip r:embed="rId5" cstate="print"/>
              <a:stretch>
                <a:fillRect/>
              </a:stretch>
            </a:blipFill>
          </p:spPr>
          <p:txBody>
            <a:bodyPr wrap="square" lIns="0" tIns="0" rIns="0" bIns="0" rtlCol="0"/>
            <a:lstStyle/>
            <a:p>
              <a:endParaRPr/>
            </a:p>
          </p:txBody>
        </p:sp>
      </p:grpSp>
      <p:sp>
        <p:nvSpPr>
          <p:cNvPr id="10" name="object 10"/>
          <p:cNvSpPr/>
          <p:nvPr/>
        </p:nvSpPr>
        <p:spPr>
          <a:xfrm>
            <a:off x="2802728" y="1917700"/>
            <a:ext cx="1057973" cy="8255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4267200" y="1968500"/>
            <a:ext cx="2032000" cy="762000"/>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2556999" y="734901"/>
            <a:ext cx="2096801" cy="907847"/>
          </a:xfrm>
          <a:prstGeom prst="rect">
            <a:avLst/>
          </a:prstGeom>
          <a:blipFill>
            <a:blip r:embed="rId8" cstate="print"/>
            <a:stretch>
              <a:fillRect/>
            </a:stretch>
          </a:blip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574675"/>
            <a:ext cx="2222500" cy="5466080"/>
          </a:xfrm>
          <a:prstGeom prst="rect">
            <a:avLst/>
          </a:prstGeom>
        </p:spPr>
        <p:txBody>
          <a:bodyPr vert="horz" wrap="square" lIns="0" tIns="198120" rIns="0" bIns="0" rtlCol="0">
            <a:spAutoFit/>
          </a:bodyPr>
          <a:lstStyle/>
          <a:p>
            <a:pPr marL="355600" indent="-342900">
              <a:lnSpc>
                <a:spcPct val="100000"/>
              </a:lnSpc>
              <a:spcBef>
                <a:spcPts val="1560"/>
              </a:spcBef>
              <a:buClr>
                <a:srgbClr val="7030A0"/>
              </a:buClr>
              <a:buSzPct val="81818"/>
              <a:buFont typeface="Wingdings"/>
              <a:buChar char=""/>
              <a:tabLst>
                <a:tab pos="354965" algn="l"/>
                <a:tab pos="355600" algn="l"/>
              </a:tabLst>
            </a:pPr>
            <a:r>
              <a:rPr sz="2200" b="0" dirty="0">
                <a:latin typeface="Noto Sans CJK JP Medium"/>
                <a:cs typeface="Noto Sans CJK JP Medium"/>
              </a:rPr>
              <a:t>搜索</a:t>
            </a:r>
            <a:endParaRPr sz="2200">
              <a:latin typeface="Noto Sans CJK JP Medium"/>
              <a:cs typeface="Noto Sans CJK JP Medium"/>
            </a:endParaRPr>
          </a:p>
          <a:p>
            <a:pPr marL="355600" indent="-342900">
              <a:lnSpc>
                <a:spcPct val="100000"/>
              </a:lnSpc>
              <a:spcBef>
                <a:spcPts val="1460"/>
              </a:spcBef>
              <a:buClr>
                <a:srgbClr val="7030A0"/>
              </a:buClr>
              <a:buSzPct val="81818"/>
              <a:buFont typeface="Wingdings"/>
              <a:buChar char=""/>
              <a:tabLst>
                <a:tab pos="354965" algn="l"/>
                <a:tab pos="355600" algn="l"/>
              </a:tabLst>
            </a:pPr>
            <a:r>
              <a:rPr sz="2200" b="0" dirty="0">
                <a:latin typeface="Noto Sans CJK JP Medium"/>
                <a:cs typeface="Noto Sans CJK JP Medium"/>
              </a:rPr>
              <a:t>在线广告</a:t>
            </a:r>
            <a:r>
              <a:rPr sz="2200" b="0" spc="140" dirty="0">
                <a:latin typeface="Noto Sans CJK JP Medium"/>
                <a:cs typeface="Noto Sans CJK JP Medium"/>
              </a:rPr>
              <a:t>/</a:t>
            </a:r>
            <a:r>
              <a:rPr sz="2200" b="0" dirty="0">
                <a:latin typeface="Noto Sans CJK JP Medium"/>
                <a:cs typeface="Noto Sans CJK JP Medium"/>
              </a:rPr>
              <a:t>推荐</a:t>
            </a:r>
            <a:endParaRPr sz="2200">
              <a:latin typeface="Noto Sans CJK JP Medium"/>
              <a:cs typeface="Noto Sans CJK JP Medium"/>
            </a:endParaRPr>
          </a:p>
          <a:p>
            <a:pPr marL="355600" indent="-342900">
              <a:lnSpc>
                <a:spcPct val="100000"/>
              </a:lnSpc>
              <a:spcBef>
                <a:spcPts val="1460"/>
              </a:spcBef>
              <a:buClr>
                <a:srgbClr val="7030A0"/>
              </a:buClr>
              <a:buSzPct val="81818"/>
              <a:buFont typeface="Wingdings"/>
              <a:buChar char=""/>
              <a:tabLst>
                <a:tab pos="354965" algn="l"/>
                <a:tab pos="355600" algn="l"/>
              </a:tabLst>
            </a:pPr>
            <a:r>
              <a:rPr sz="2200" b="0" dirty="0">
                <a:latin typeface="Noto Sans CJK JP Medium"/>
                <a:cs typeface="Noto Sans CJK JP Medium"/>
              </a:rPr>
              <a:t>自动</a:t>
            </a:r>
            <a:r>
              <a:rPr sz="2200" b="0" spc="140" dirty="0">
                <a:latin typeface="Noto Sans CJK JP Medium"/>
                <a:cs typeface="Noto Sans CJK JP Medium"/>
              </a:rPr>
              <a:t>/</a:t>
            </a:r>
            <a:r>
              <a:rPr sz="2200" b="0" dirty="0">
                <a:latin typeface="Noto Sans CJK JP Medium"/>
                <a:cs typeface="Noto Sans CJK JP Medium"/>
              </a:rPr>
              <a:t>辅助翻译</a:t>
            </a:r>
            <a:endParaRPr sz="2200">
              <a:latin typeface="Noto Sans CJK JP Medium"/>
              <a:cs typeface="Noto Sans CJK JP Medium"/>
            </a:endParaRPr>
          </a:p>
          <a:p>
            <a:pPr marL="355600" indent="-342900">
              <a:lnSpc>
                <a:spcPct val="100000"/>
              </a:lnSpc>
              <a:spcBef>
                <a:spcPts val="1460"/>
              </a:spcBef>
              <a:buClr>
                <a:srgbClr val="7030A0"/>
              </a:buClr>
              <a:buSzPct val="81818"/>
              <a:buFont typeface="Wingdings"/>
              <a:buChar char=""/>
              <a:tabLst>
                <a:tab pos="354965" algn="l"/>
                <a:tab pos="355600" algn="l"/>
              </a:tabLst>
            </a:pPr>
            <a:r>
              <a:rPr sz="2200" b="0" dirty="0">
                <a:latin typeface="Noto Sans CJK JP Medium"/>
                <a:cs typeface="Noto Sans CJK JP Medium"/>
              </a:rPr>
              <a:t>语音识别</a:t>
            </a:r>
            <a:endParaRPr sz="2200">
              <a:latin typeface="Noto Sans CJK JP Medium"/>
              <a:cs typeface="Noto Sans CJK JP Medium"/>
            </a:endParaRPr>
          </a:p>
          <a:p>
            <a:pPr marL="762000" lvl="1" indent="-292100">
              <a:lnSpc>
                <a:spcPct val="100000"/>
              </a:lnSpc>
              <a:spcBef>
                <a:spcPts val="1360"/>
              </a:spcBef>
              <a:buClr>
                <a:srgbClr val="00B0F0"/>
              </a:buClr>
              <a:buSzPct val="68421"/>
              <a:buFont typeface="Wingdings"/>
              <a:buChar char=""/>
              <a:tabLst>
                <a:tab pos="761365" algn="l"/>
                <a:tab pos="762000" algn="l"/>
              </a:tabLst>
            </a:pPr>
            <a:r>
              <a:rPr sz="1900" dirty="0">
                <a:latin typeface="UKIJ CJK"/>
                <a:cs typeface="UKIJ CJK"/>
              </a:rPr>
              <a:t>讯飞</a:t>
            </a:r>
            <a:endParaRPr sz="1900">
              <a:latin typeface="UKIJ CJK"/>
              <a:cs typeface="UKIJ CJK"/>
            </a:endParaRPr>
          </a:p>
          <a:p>
            <a:pPr marL="762000" lvl="1" indent="-292100">
              <a:lnSpc>
                <a:spcPct val="100000"/>
              </a:lnSpc>
              <a:spcBef>
                <a:spcPts val="920"/>
              </a:spcBef>
              <a:buClr>
                <a:srgbClr val="00B0F0"/>
              </a:buClr>
              <a:buSzPct val="68421"/>
              <a:buFont typeface="Wingdings"/>
              <a:buChar char=""/>
              <a:tabLst>
                <a:tab pos="761365" algn="l"/>
                <a:tab pos="762000" algn="l"/>
              </a:tabLst>
            </a:pPr>
            <a:r>
              <a:rPr sz="1900" spc="15" dirty="0">
                <a:latin typeface="UKIJ CJK"/>
                <a:cs typeface="UKIJ CJK"/>
              </a:rPr>
              <a:t>Siri</a:t>
            </a:r>
            <a:endParaRPr sz="1900">
              <a:latin typeface="UKIJ CJK"/>
              <a:cs typeface="UKIJ CJK"/>
            </a:endParaRPr>
          </a:p>
          <a:p>
            <a:pPr marL="762000" lvl="1" indent="-292100">
              <a:lnSpc>
                <a:spcPct val="100000"/>
              </a:lnSpc>
              <a:spcBef>
                <a:spcPts val="820"/>
              </a:spcBef>
              <a:buClr>
                <a:srgbClr val="00B0F0"/>
              </a:buClr>
              <a:buSzPct val="68421"/>
              <a:buFont typeface="Wingdings"/>
              <a:buChar char=""/>
              <a:tabLst>
                <a:tab pos="761365" algn="l"/>
                <a:tab pos="762000" algn="l"/>
              </a:tabLst>
            </a:pPr>
            <a:r>
              <a:rPr sz="1900" spc="65" dirty="0">
                <a:latin typeface="UKIJ CJK"/>
                <a:cs typeface="UKIJ CJK"/>
              </a:rPr>
              <a:t>Cortana</a:t>
            </a:r>
            <a:endParaRPr sz="1900">
              <a:latin typeface="UKIJ CJK"/>
              <a:cs typeface="UKIJ CJK"/>
            </a:endParaRPr>
          </a:p>
          <a:p>
            <a:pPr marL="762000" lvl="1" indent="-292100">
              <a:lnSpc>
                <a:spcPct val="100000"/>
              </a:lnSpc>
              <a:spcBef>
                <a:spcPts val="820"/>
              </a:spcBef>
              <a:buClr>
                <a:srgbClr val="00B0F0"/>
              </a:buClr>
              <a:buSzPct val="68421"/>
              <a:buFont typeface="Wingdings"/>
              <a:buChar char=""/>
              <a:tabLst>
                <a:tab pos="761365" algn="l"/>
                <a:tab pos="762000" algn="l"/>
              </a:tabLst>
            </a:pPr>
            <a:r>
              <a:rPr sz="1900" spc="60" dirty="0">
                <a:latin typeface="UKIJ CJK"/>
                <a:cs typeface="UKIJ CJK"/>
              </a:rPr>
              <a:t>Alexa</a:t>
            </a:r>
            <a:endParaRPr sz="1900">
              <a:latin typeface="UKIJ CJK"/>
              <a:cs typeface="UKIJ CJK"/>
            </a:endParaRPr>
          </a:p>
          <a:p>
            <a:pPr marL="355600" indent="-342900">
              <a:lnSpc>
                <a:spcPct val="100000"/>
              </a:lnSpc>
              <a:spcBef>
                <a:spcPts val="820"/>
              </a:spcBef>
              <a:buClr>
                <a:srgbClr val="7030A0"/>
              </a:buClr>
              <a:buSzPct val="81818"/>
              <a:buFont typeface="Wingdings"/>
              <a:buChar char=""/>
              <a:tabLst>
                <a:tab pos="354965" algn="l"/>
                <a:tab pos="355600" algn="l"/>
              </a:tabLst>
            </a:pPr>
            <a:r>
              <a:rPr sz="2200" b="0" dirty="0">
                <a:latin typeface="Noto Sans CJK JP Medium"/>
                <a:cs typeface="Noto Sans CJK JP Medium"/>
              </a:rPr>
              <a:t>聊天机器人</a:t>
            </a:r>
            <a:endParaRPr sz="2200">
              <a:latin typeface="Noto Sans CJK JP Medium"/>
              <a:cs typeface="Noto Sans CJK JP Medium"/>
            </a:endParaRPr>
          </a:p>
          <a:p>
            <a:pPr marL="762000" lvl="1" indent="-292100">
              <a:lnSpc>
                <a:spcPct val="100000"/>
              </a:lnSpc>
              <a:spcBef>
                <a:spcPts val="1460"/>
              </a:spcBef>
              <a:buClr>
                <a:srgbClr val="00B0F0"/>
              </a:buClr>
              <a:buSzPct val="68421"/>
              <a:buFont typeface="Wingdings"/>
              <a:buChar char=""/>
              <a:tabLst>
                <a:tab pos="761365" algn="l"/>
                <a:tab pos="762000" algn="l"/>
              </a:tabLst>
            </a:pPr>
            <a:r>
              <a:rPr sz="1900" dirty="0">
                <a:latin typeface="UKIJ CJK"/>
                <a:cs typeface="UKIJ CJK"/>
              </a:rPr>
              <a:t>自动客户服务</a:t>
            </a:r>
            <a:endParaRPr sz="1900">
              <a:latin typeface="UKIJ CJK"/>
              <a:cs typeface="UKIJ CJK"/>
            </a:endParaRPr>
          </a:p>
          <a:p>
            <a:pPr marL="762000" lvl="1" indent="-292100">
              <a:lnSpc>
                <a:spcPct val="100000"/>
              </a:lnSpc>
              <a:spcBef>
                <a:spcPts val="820"/>
              </a:spcBef>
              <a:buClr>
                <a:srgbClr val="00B0F0"/>
              </a:buClr>
              <a:buSzPct val="68421"/>
              <a:buFont typeface="Wingdings"/>
              <a:buChar char=""/>
              <a:tabLst>
                <a:tab pos="761365" algn="l"/>
                <a:tab pos="762000" algn="l"/>
              </a:tabLst>
            </a:pPr>
            <a:r>
              <a:rPr sz="1900" dirty="0">
                <a:latin typeface="UKIJ CJK"/>
                <a:cs typeface="UKIJ CJK"/>
              </a:rPr>
              <a:t>控制设备</a:t>
            </a:r>
            <a:endParaRPr sz="1900">
              <a:latin typeface="UKIJ CJK"/>
              <a:cs typeface="UKIJ CJK"/>
            </a:endParaRPr>
          </a:p>
          <a:p>
            <a:pPr marL="762000" lvl="1" indent="-292100">
              <a:lnSpc>
                <a:spcPct val="100000"/>
              </a:lnSpc>
              <a:spcBef>
                <a:spcPts val="820"/>
              </a:spcBef>
              <a:buClr>
                <a:srgbClr val="00B0F0"/>
              </a:buClr>
              <a:buSzPct val="68421"/>
              <a:buFont typeface="Wingdings"/>
              <a:buChar char=""/>
              <a:tabLst>
                <a:tab pos="761365" algn="l"/>
                <a:tab pos="762000" algn="l"/>
              </a:tabLst>
            </a:pPr>
            <a:r>
              <a:rPr sz="1900" dirty="0">
                <a:latin typeface="UKIJ CJK"/>
                <a:cs typeface="UKIJ CJK"/>
              </a:rPr>
              <a:t>小冰</a:t>
            </a:r>
            <a:endParaRPr sz="19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自然语言处理与产业</a:t>
            </a:r>
            <a:endParaRPr sz="2500"/>
          </a:p>
        </p:txBody>
      </p:sp>
      <p:sp>
        <p:nvSpPr>
          <p:cNvPr id="4" name="object 4"/>
          <p:cNvSpPr/>
          <p:nvPr/>
        </p:nvSpPr>
        <p:spPr>
          <a:xfrm>
            <a:off x="6426200" y="1447800"/>
            <a:ext cx="2286000" cy="40640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378200" y="1054100"/>
            <a:ext cx="2438400" cy="59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3568700"/>
            <a:ext cx="2578100" cy="5715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036410" y="4694558"/>
            <a:ext cx="1398696" cy="1469571"/>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3416300" cy="51943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自然语言处理简介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研究目标</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研究方向</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solidFill>
                  <a:srgbClr val="FF0000"/>
                </a:solidFill>
                <a:latin typeface="Noto Sans CJK JP Medium"/>
                <a:cs typeface="Noto Sans CJK JP Medium"/>
              </a:rPr>
              <a:t>自然语言处理的难点</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规则方法</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经验方法</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自然语言处理任务举例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自然语言理解</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自然语言生成</a:t>
            </a:r>
            <a:endParaRPr sz="2000">
              <a:latin typeface="UKIJ CJK"/>
              <a:cs typeface="UKIJ CJK"/>
            </a:endParaRPr>
          </a:p>
        </p:txBody>
      </p:sp>
      <p:sp>
        <p:nvSpPr>
          <p:cNvPr id="3" name="object 3"/>
          <p:cNvSpPr txBox="1"/>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sz="2800" b="0" dirty="0">
                <a:solidFill>
                  <a:srgbClr val="FFFFFF"/>
                </a:solidFill>
                <a:latin typeface="Noto Sans CJK JP Medium"/>
                <a:cs typeface="Noto Sans CJK JP Medium"/>
              </a:rPr>
              <a:t>内容</a:t>
            </a:r>
            <a:endParaRPr sz="2800">
              <a:latin typeface="Noto Sans CJK JP Medium"/>
              <a:cs typeface="Noto Sans CJK JP Medium"/>
            </a:endParaRPr>
          </a:p>
        </p:txBody>
      </p:sp>
      <p:sp>
        <p:nvSpPr>
          <p:cNvPr id="4" name="object 4"/>
          <p:cNvSpPr/>
          <p:nvPr/>
        </p:nvSpPr>
        <p:spPr>
          <a:xfrm>
            <a:off x="3619500" y="2565400"/>
            <a:ext cx="698500" cy="6985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47395"/>
            <a:ext cx="8394700" cy="50774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表象原因：自然语言中有大量的歧义现象</a:t>
            </a:r>
            <a:endParaRPr sz="2400">
              <a:latin typeface="Noto Sans CJK JP Medium"/>
              <a:cs typeface="Noto Sans CJK JP Medium"/>
            </a:endParaRPr>
          </a:p>
          <a:p>
            <a:pPr marL="762000" marR="5080" lvl="1" indent="-292100">
              <a:lnSpc>
                <a:spcPts val="2100"/>
              </a:lnSpc>
              <a:spcBef>
                <a:spcPts val="1840"/>
              </a:spcBef>
              <a:buClr>
                <a:srgbClr val="00B0F0"/>
              </a:buClr>
              <a:buSzPct val="70000"/>
              <a:buFont typeface="Wingdings"/>
              <a:buChar char=""/>
              <a:tabLst>
                <a:tab pos="761365" algn="l"/>
                <a:tab pos="762000" algn="l"/>
              </a:tabLst>
            </a:pPr>
            <a:r>
              <a:rPr sz="2000" dirty="0">
                <a:latin typeface="UKIJ CJK"/>
                <a:cs typeface="UKIJ CJK"/>
              </a:rPr>
              <a:t>无法象处理人工语言那样，写出一个完备的、有限的规则系统来进行 定义和描述。自然语言的规则很少没有例外</a:t>
            </a:r>
            <a:endParaRPr sz="2000">
              <a:latin typeface="UKIJ CJK"/>
              <a:cs typeface="UKIJ CJK"/>
            </a:endParaRPr>
          </a:p>
          <a:p>
            <a:pPr marL="762000" lvl="1" indent="-292100">
              <a:lnSpc>
                <a:spcPct val="100000"/>
              </a:lnSpc>
              <a:spcBef>
                <a:spcPts val="880"/>
              </a:spcBef>
              <a:buClr>
                <a:srgbClr val="00B0F0"/>
              </a:buClr>
              <a:buSzPct val="70000"/>
              <a:buFont typeface="Wingdings"/>
              <a:buChar char=""/>
              <a:tabLst>
                <a:tab pos="761365" algn="l"/>
                <a:tab pos="762000" algn="l"/>
              </a:tabLst>
            </a:pPr>
            <a:r>
              <a:rPr sz="2000" dirty="0">
                <a:latin typeface="UKIJ CJK"/>
                <a:cs typeface="UKIJ CJK"/>
              </a:rPr>
              <a:t>此外，还有大量的噪音甚至错误表达</a:t>
            </a:r>
            <a:endParaRPr sz="2000">
              <a:latin typeface="UKIJ CJK"/>
              <a:cs typeface="UKIJ CJK"/>
            </a:endParaRPr>
          </a:p>
          <a:p>
            <a:pPr marL="355600" indent="-342900">
              <a:lnSpc>
                <a:spcPct val="100000"/>
              </a:lnSpc>
              <a:spcBef>
                <a:spcPts val="800"/>
              </a:spcBef>
              <a:buClr>
                <a:srgbClr val="7030A0"/>
              </a:buClr>
              <a:buSzPct val="79166"/>
              <a:buFont typeface="Wingdings"/>
              <a:buChar char=""/>
              <a:tabLst>
                <a:tab pos="354965" algn="l"/>
                <a:tab pos="355600" algn="l"/>
              </a:tabLst>
            </a:pPr>
            <a:r>
              <a:rPr sz="2400" b="0" dirty="0">
                <a:latin typeface="Noto Sans CJK JP Medium"/>
                <a:cs typeface="Noto Sans CJK JP Medium"/>
              </a:rPr>
              <a:t>歧义举例：</a:t>
            </a:r>
            <a:endParaRPr sz="2400">
              <a:latin typeface="Noto Sans CJK JP Medium"/>
              <a:cs typeface="Noto Sans CJK JP Medium"/>
            </a:endParaRPr>
          </a:p>
          <a:p>
            <a:pPr marL="762000" lvl="1" indent="-292100">
              <a:lnSpc>
                <a:spcPct val="100000"/>
              </a:lnSpc>
              <a:spcBef>
                <a:spcPts val="1520"/>
              </a:spcBef>
              <a:buClr>
                <a:srgbClr val="00B0F0"/>
              </a:buClr>
              <a:buSzPct val="70000"/>
              <a:buFont typeface="Wingdings"/>
              <a:buChar char=""/>
              <a:tabLst>
                <a:tab pos="761365" algn="l"/>
                <a:tab pos="762000" algn="l"/>
              </a:tabLst>
            </a:pPr>
            <a:r>
              <a:rPr sz="2000" spc="45" dirty="0">
                <a:latin typeface="UKIJ CJK"/>
                <a:cs typeface="UKIJ CJK"/>
              </a:rPr>
              <a:t>The </a:t>
            </a:r>
            <a:r>
              <a:rPr sz="2000" spc="114" dirty="0">
                <a:latin typeface="UKIJ CJK"/>
                <a:cs typeface="UKIJ CJK"/>
              </a:rPr>
              <a:t>boy </a:t>
            </a:r>
            <a:r>
              <a:rPr sz="2000" spc="35" dirty="0">
                <a:latin typeface="UKIJ CJK"/>
                <a:cs typeface="UKIJ CJK"/>
              </a:rPr>
              <a:t>saw </a:t>
            </a:r>
            <a:r>
              <a:rPr sz="2000" spc="30" dirty="0">
                <a:latin typeface="UKIJ CJK"/>
                <a:cs typeface="UKIJ CJK"/>
              </a:rPr>
              <a:t>the </a:t>
            </a:r>
            <a:r>
              <a:rPr sz="2000" spc="65" dirty="0">
                <a:latin typeface="UKIJ CJK"/>
                <a:cs typeface="UKIJ CJK"/>
              </a:rPr>
              <a:t>girl </a:t>
            </a:r>
            <a:r>
              <a:rPr sz="2000" spc="35" dirty="0">
                <a:latin typeface="UKIJ CJK"/>
                <a:cs typeface="UKIJ CJK"/>
              </a:rPr>
              <a:t>with </a:t>
            </a:r>
            <a:r>
              <a:rPr sz="2000" spc="40" dirty="0">
                <a:latin typeface="UKIJ CJK"/>
                <a:cs typeface="UKIJ CJK"/>
              </a:rPr>
              <a:t>a</a:t>
            </a:r>
            <a:r>
              <a:rPr sz="2000" spc="310" dirty="0">
                <a:latin typeface="UKIJ CJK"/>
                <a:cs typeface="UKIJ CJK"/>
              </a:rPr>
              <a:t> </a:t>
            </a:r>
            <a:r>
              <a:rPr sz="2000" spc="35" dirty="0">
                <a:latin typeface="UKIJ CJK"/>
                <a:cs typeface="UKIJ CJK"/>
              </a:rPr>
              <a:t>telescope.</a:t>
            </a:r>
            <a:endParaRPr sz="2000">
              <a:latin typeface="UKIJ CJK"/>
              <a:cs typeface="UKIJ CJK"/>
            </a:endParaRPr>
          </a:p>
          <a:p>
            <a:pPr marL="355600" indent="-342900">
              <a:lnSpc>
                <a:spcPct val="100000"/>
              </a:lnSpc>
              <a:spcBef>
                <a:spcPts val="800"/>
              </a:spcBef>
              <a:buClr>
                <a:srgbClr val="7030A0"/>
              </a:buClr>
              <a:buSzPct val="79166"/>
              <a:buFont typeface="Wingdings"/>
              <a:buChar char=""/>
              <a:tabLst>
                <a:tab pos="354965" algn="l"/>
                <a:tab pos="355600" algn="l"/>
              </a:tabLst>
            </a:pPr>
            <a:r>
              <a:rPr sz="2400" b="0" dirty="0">
                <a:latin typeface="Noto Sans CJK JP Medium"/>
                <a:cs typeface="Noto Sans CJK JP Medium"/>
              </a:rPr>
              <a:t>原因：知识缺乏</a:t>
            </a:r>
            <a:endParaRPr sz="2400">
              <a:latin typeface="Noto Sans CJK JP Medium"/>
              <a:cs typeface="Noto Sans CJK JP Medium"/>
            </a:endParaRPr>
          </a:p>
          <a:p>
            <a:pPr marL="762000" lvl="1" indent="-292100">
              <a:lnSpc>
                <a:spcPts val="2250"/>
              </a:lnSpc>
              <a:spcBef>
                <a:spcPts val="1520"/>
              </a:spcBef>
              <a:buClr>
                <a:srgbClr val="00B0F0"/>
              </a:buClr>
              <a:buSzPct val="70000"/>
              <a:buFont typeface="Wingdings"/>
              <a:buChar char=""/>
              <a:tabLst>
                <a:tab pos="761365" algn="l"/>
                <a:tab pos="762000" algn="l"/>
              </a:tabLst>
            </a:pPr>
            <a:r>
              <a:rPr sz="2000" dirty="0">
                <a:latin typeface="UKIJ CJK"/>
                <a:cs typeface="UKIJ CJK"/>
              </a:rPr>
              <a:t>自然语言的理解不仅和语言本身的规律有关，还和语言之外的知识</a:t>
            </a:r>
            <a:endParaRPr sz="2000">
              <a:latin typeface="UKIJ CJK"/>
              <a:cs typeface="UKIJ CJK"/>
            </a:endParaRPr>
          </a:p>
          <a:p>
            <a:pPr marL="762000">
              <a:lnSpc>
                <a:spcPts val="2250"/>
              </a:lnSpc>
            </a:pPr>
            <a:r>
              <a:rPr sz="2000" dirty="0">
                <a:latin typeface="UKIJ CJK"/>
                <a:cs typeface="UKIJ CJK"/>
              </a:rPr>
              <a:t>（例如常识）有关</a:t>
            </a:r>
            <a:endParaRPr sz="2000">
              <a:latin typeface="UKIJ CJK"/>
              <a:cs typeface="UKIJ CJK"/>
            </a:endParaRPr>
          </a:p>
          <a:p>
            <a:pPr marL="762000" lvl="1" indent="-292100">
              <a:lnSpc>
                <a:spcPct val="100000"/>
              </a:lnSpc>
              <a:spcBef>
                <a:spcPts val="900"/>
              </a:spcBef>
              <a:buClr>
                <a:srgbClr val="00B0F0"/>
              </a:buClr>
              <a:buSzPct val="70000"/>
              <a:buFont typeface="Wingdings"/>
              <a:buChar char=""/>
              <a:tabLst>
                <a:tab pos="761365" algn="l"/>
                <a:tab pos="762000" algn="l"/>
              </a:tabLst>
            </a:pPr>
            <a:r>
              <a:rPr sz="2000" dirty="0">
                <a:latin typeface="UKIJ CJK"/>
                <a:cs typeface="UKIJ CJK"/>
              </a:rPr>
              <a:t>语言处理涉及的常是海量知识，知识库的建造维护难以进行</a:t>
            </a:r>
            <a:endParaRPr sz="2000">
              <a:latin typeface="UKIJ CJK"/>
              <a:cs typeface="UKIJ CJK"/>
            </a:endParaRPr>
          </a:p>
          <a:p>
            <a:pPr marL="762000" lvl="1" indent="-292100">
              <a:lnSpc>
                <a:spcPct val="100000"/>
              </a:lnSpc>
              <a:spcBef>
                <a:spcPts val="800"/>
              </a:spcBef>
              <a:buClr>
                <a:srgbClr val="00B0F0"/>
              </a:buClr>
              <a:buSzPct val="70000"/>
              <a:buFont typeface="Wingdings"/>
              <a:buChar char=""/>
              <a:tabLst>
                <a:tab pos="761365" algn="l"/>
                <a:tab pos="762000" algn="l"/>
              </a:tabLst>
            </a:pPr>
            <a:r>
              <a:rPr sz="2000" dirty="0">
                <a:latin typeface="UKIJ CJK"/>
                <a:cs typeface="UKIJ CJK"/>
              </a:rPr>
              <a:t>场景</a:t>
            </a:r>
            <a:r>
              <a:rPr sz="2000" spc="145" dirty="0">
                <a:latin typeface="UKIJ CJK"/>
                <a:cs typeface="UKIJ CJK"/>
              </a:rPr>
              <a:t>/</a:t>
            </a:r>
            <a:r>
              <a:rPr sz="2000" dirty="0">
                <a:latin typeface="UKIJ CJK"/>
                <a:cs typeface="UKIJ CJK"/>
              </a:rPr>
              <a:t>背景的建立问题</a:t>
            </a:r>
            <a:endParaRPr sz="2000">
              <a:latin typeface="UKIJ CJK"/>
              <a:cs typeface="UKIJ CJK"/>
            </a:endParaRPr>
          </a:p>
          <a:p>
            <a:pPr marL="355600" indent="-342900">
              <a:lnSpc>
                <a:spcPct val="100000"/>
              </a:lnSpc>
              <a:spcBef>
                <a:spcPts val="900"/>
              </a:spcBef>
              <a:buClr>
                <a:srgbClr val="7030A0"/>
              </a:buClr>
              <a:buSzPct val="79166"/>
              <a:buFont typeface="Wingdings"/>
              <a:buChar char=""/>
              <a:tabLst>
                <a:tab pos="354965" algn="l"/>
                <a:tab pos="355600" algn="l"/>
              </a:tabLst>
            </a:pPr>
            <a:r>
              <a:rPr sz="2400" b="0" dirty="0">
                <a:latin typeface="Noto Sans CJK JP Medium"/>
                <a:cs typeface="Noto Sans CJK JP Medium"/>
              </a:rPr>
              <a:t>歧义是知识缺乏的表现形式</a:t>
            </a:r>
            <a:endParaRPr sz="2400">
              <a:latin typeface="Noto Sans CJK JP Medium"/>
              <a:cs typeface="Noto Sans CJK JP Medium"/>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19</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自然语言处理的难点是什么？</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242300" cy="43942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80000"/>
              <a:buFont typeface="Wingdings"/>
              <a:buChar char=""/>
              <a:tabLst>
                <a:tab pos="354965" algn="l"/>
                <a:tab pos="355600" algn="l"/>
              </a:tabLst>
            </a:pPr>
            <a:r>
              <a:rPr sz="2000" dirty="0">
                <a:solidFill>
                  <a:srgbClr val="3333FF"/>
                </a:solidFill>
                <a:latin typeface="UKIJ CJK"/>
                <a:cs typeface="UKIJ CJK"/>
              </a:rPr>
              <a:t>自然语言处理</a:t>
            </a:r>
            <a:r>
              <a:rPr sz="2000" spc="315" dirty="0">
                <a:latin typeface="UKIJ CJK"/>
                <a:cs typeface="UKIJ CJK"/>
              </a:rPr>
              <a:t>又叫做“</a:t>
            </a:r>
            <a:r>
              <a:rPr sz="2000" b="0" spc="315" dirty="0">
                <a:solidFill>
                  <a:srgbClr val="FF0000"/>
                </a:solidFill>
                <a:latin typeface="Noto Sans CJK JP Medium"/>
                <a:cs typeface="Noto Sans CJK JP Medium"/>
              </a:rPr>
              <a:t>计算</a:t>
            </a:r>
            <a:r>
              <a:rPr sz="2000" b="0" spc="315" dirty="0">
                <a:solidFill>
                  <a:srgbClr val="7030A0"/>
                </a:solidFill>
                <a:latin typeface="Noto Sans CJK JP Medium"/>
                <a:cs typeface="Noto Sans CJK JP Medium"/>
              </a:rPr>
              <a:t>语言</a:t>
            </a:r>
            <a:r>
              <a:rPr sz="2000" spc="210" dirty="0">
                <a:latin typeface="UKIJ CJK"/>
                <a:cs typeface="UKIJ CJK"/>
              </a:rPr>
              <a:t>学”，涉及到</a:t>
            </a:r>
            <a:r>
              <a:rPr sz="2000" b="0" spc="210" dirty="0">
                <a:solidFill>
                  <a:srgbClr val="FF0000"/>
                </a:solidFill>
                <a:latin typeface="Noto Sans CJK JP Medium"/>
                <a:cs typeface="Noto Sans CJK JP Medium"/>
              </a:rPr>
              <a:t>计算</a:t>
            </a:r>
            <a:r>
              <a:rPr sz="2000" b="0" spc="210" dirty="0">
                <a:latin typeface="Noto Sans CJK JP Medium"/>
                <a:cs typeface="Noto Sans CJK JP Medium"/>
              </a:rPr>
              <a:t>、</a:t>
            </a:r>
            <a:r>
              <a:rPr sz="2000" b="0" spc="210" dirty="0">
                <a:solidFill>
                  <a:srgbClr val="7030A0"/>
                </a:solidFill>
                <a:latin typeface="Noto Sans CJK JP Medium"/>
                <a:cs typeface="Noto Sans CJK JP Medium"/>
              </a:rPr>
              <a:t>语言</a:t>
            </a:r>
            <a:r>
              <a:rPr sz="2000" spc="210" dirty="0">
                <a:latin typeface="UKIJ CJK"/>
                <a:cs typeface="UKIJ CJK"/>
              </a:rPr>
              <a:t>两方面的知识</a:t>
            </a:r>
            <a:endParaRPr sz="2000">
              <a:latin typeface="UKIJ CJK"/>
              <a:cs typeface="UKIJ CJK"/>
            </a:endParaRPr>
          </a:p>
          <a:p>
            <a:pPr marL="762000" lvl="1" indent="-292100">
              <a:lnSpc>
                <a:spcPct val="100000"/>
              </a:lnSpc>
              <a:spcBef>
                <a:spcPts val="1700"/>
              </a:spcBef>
              <a:buClr>
                <a:srgbClr val="00B0F0"/>
              </a:buClr>
              <a:buSzPct val="70000"/>
              <a:buFont typeface="Wingdings"/>
              <a:buChar char=""/>
              <a:tabLst>
                <a:tab pos="761365" algn="l"/>
                <a:tab pos="762000" algn="l"/>
              </a:tabLst>
            </a:pPr>
            <a:r>
              <a:rPr sz="2000" dirty="0">
                <a:latin typeface="UKIJ CJK"/>
                <a:cs typeface="UKIJ CJK"/>
              </a:rPr>
              <a:t>所以我们安排</a:t>
            </a:r>
            <a:r>
              <a:rPr sz="2000" spc="95" dirty="0">
                <a:latin typeface="UKIJ CJK"/>
                <a:cs typeface="UKIJ CJK"/>
              </a:rPr>
              <a:t>2</a:t>
            </a:r>
            <a:r>
              <a:rPr sz="2000" dirty="0">
                <a:latin typeface="UKIJ CJK"/>
                <a:cs typeface="UKIJ CJK"/>
              </a:rPr>
              <a:t>位老师讲课</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各有侧重点，分别侧重讲解计算、语言两方面的内容</a:t>
            </a:r>
            <a:endParaRPr sz="2000">
              <a:latin typeface="UKIJ CJK"/>
              <a:cs typeface="UKIJ CJK"/>
            </a:endParaRPr>
          </a:p>
          <a:p>
            <a:pPr marL="355600" indent="-342900">
              <a:lnSpc>
                <a:spcPct val="100000"/>
              </a:lnSpc>
              <a:spcBef>
                <a:spcPts val="1100"/>
              </a:spcBef>
              <a:buClr>
                <a:srgbClr val="7030A0"/>
              </a:buClr>
              <a:buSzPct val="80000"/>
              <a:buFont typeface="Wingdings"/>
              <a:buChar char=""/>
              <a:tabLst>
                <a:tab pos="354965" algn="l"/>
                <a:tab pos="355600" algn="l"/>
              </a:tabLst>
            </a:pPr>
            <a:r>
              <a:rPr sz="2000" b="0" dirty="0">
                <a:latin typeface="Noto Sans CJK JP Medium"/>
                <a:cs typeface="Noto Sans CJK JP Medium"/>
              </a:rPr>
              <a:t>教师</a:t>
            </a:r>
            <a:r>
              <a:rPr sz="2000" b="0" spc="-25" dirty="0">
                <a:latin typeface="Noto Sans CJK JP Medium"/>
                <a:cs typeface="Noto Sans CJK JP Medium"/>
              </a:rPr>
              <a:t>:</a:t>
            </a:r>
            <a:r>
              <a:rPr sz="2000" b="0" spc="170" dirty="0">
                <a:latin typeface="Noto Sans CJK JP Medium"/>
                <a:cs typeface="Noto Sans CJK JP Medium"/>
              </a:rPr>
              <a:t> </a:t>
            </a:r>
            <a:r>
              <a:rPr sz="1800" b="0" dirty="0">
                <a:solidFill>
                  <a:srgbClr val="3333FF"/>
                </a:solidFill>
                <a:latin typeface="Noto Sans CJK JP Medium"/>
                <a:cs typeface="Noto Sans CJK JP Medium"/>
              </a:rPr>
              <a:t>孙栩</a:t>
            </a:r>
            <a:endParaRPr sz="1800">
              <a:latin typeface="Noto Sans CJK JP Medium"/>
              <a:cs typeface="Noto Sans CJK JP Medium"/>
            </a:endParaRPr>
          </a:p>
          <a:p>
            <a:pPr marL="762000" lvl="1" indent="-292100">
              <a:lnSpc>
                <a:spcPct val="100000"/>
              </a:lnSpc>
              <a:spcBef>
                <a:spcPts val="1600"/>
              </a:spcBef>
              <a:buClr>
                <a:srgbClr val="00B0F0"/>
              </a:buClr>
              <a:buSzPct val="72222"/>
              <a:buFont typeface="Wingdings"/>
              <a:buChar char=""/>
              <a:tabLst>
                <a:tab pos="761365" algn="l"/>
                <a:tab pos="762000" algn="l"/>
              </a:tabLst>
            </a:pPr>
            <a:r>
              <a:rPr sz="1800" dirty="0">
                <a:latin typeface="UKIJ CJK"/>
                <a:cs typeface="UKIJ CJK"/>
              </a:rPr>
              <a:t>信息学院</a:t>
            </a:r>
            <a:endParaRPr sz="1800">
              <a:latin typeface="UKIJ CJK"/>
              <a:cs typeface="UKIJ CJK"/>
            </a:endParaRPr>
          </a:p>
          <a:p>
            <a:pPr marL="762000" lvl="1" indent="-292100">
              <a:lnSpc>
                <a:spcPct val="100000"/>
              </a:lnSpc>
              <a:spcBef>
                <a:spcPts val="1040"/>
              </a:spcBef>
              <a:buClr>
                <a:srgbClr val="00B0F0"/>
              </a:buClr>
              <a:buSzPct val="72222"/>
              <a:buFont typeface="Wingdings"/>
              <a:buChar char=""/>
              <a:tabLst>
                <a:tab pos="761365" algn="l"/>
                <a:tab pos="762000" algn="l"/>
              </a:tabLst>
            </a:pPr>
            <a:r>
              <a:rPr sz="1800" dirty="0">
                <a:latin typeface="UKIJ CJK"/>
                <a:cs typeface="UKIJ CJK"/>
              </a:rPr>
              <a:t>邮箱</a:t>
            </a:r>
            <a:r>
              <a:rPr sz="1800" spc="-55" dirty="0">
                <a:latin typeface="UKIJ CJK"/>
                <a:cs typeface="UKIJ CJK"/>
              </a:rPr>
              <a:t>:</a:t>
            </a:r>
            <a:r>
              <a:rPr sz="1800" spc="90" dirty="0">
                <a:solidFill>
                  <a:srgbClr val="996666"/>
                </a:solidFill>
                <a:latin typeface="UKIJ CJK"/>
                <a:cs typeface="UKIJ CJK"/>
              </a:rPr>
              <a:t> </a:t>
            </a:r>
            <a:r>
              <a:rPr sz="1800" u="sng" spc="45" dirty="0">
                <a:solidFill>
                  <a:srgbClr val="996666"/>
                </a:solidFill>
                <a:uFill>
                  <a:solidFill>
                    <a:srgbClr val="996666"/>
                  </a:solidFill>
                </a:uFill>
                <a:latin typeface="UKIJ CJK"/>
                <a:cs typeface="UKIJ CJK"/>
                <a:hlinkClick r:id="rId2"/>
              </a:rPr>
              <a:t>xusun@pku.edu.cn</a:t>
            </a:r>
            <a:endParaRPr sz="1800">
              <a:latin typeface="UKIJ CJK"/>
              <a:cs typeface="UKIJ CJK"/>
            </a:endParaRPr>
          </a:p>
          <a:p>
            <a:pPr marL="355600" indent="-342900">
              <a:lnSpc>
                <a:spcPct val="100000"/>
              </a:lnSpc>
              <a:spcBef>
                <a:spcPts val="1040"/>
              </a:spcBef>
              <a:buClr>
                <a:srgbClr val="7030A0"/>
              </a:buClr>
              <a:buSzPct val="80000"/>
              <a:buFont typeface="Wingdings"/>
              <a:buChar char=""/>
              <a:tabLst>
                <a:tab pos="354965" algn="l"/>
                <a:tab pos="355600" algn="l"/>
              </a:tabLst>
            </a:pPr>
            <a:r>
              <a:rPr sz="2000" b="0" dirty="0">
                <a:latin typeface="Noto Sans CJK JP Medium"/>
                <a:cs typeface="Noto Sans CJK JP Medium"/>
              </a:rPr>
              <a:t>教师</a:t>
            </a:r>
            <a:r>
              <a:rPr sz="2000" b="0" spc="-25" dirty="0">
                <a:latin typeface="Noto Sans CJK JP Medium"/>
                <a:cs typeface="Noto Sans CJK JP Medium"/>
              </a:rPr>
              <a:t>:</a:t>
            </a:r>
            <a:r>
              <a:rPr sz="2000" b="0" spc="170" dirty="0">
                <a:latin typeface="Noto Sans CJK JP Medium"/>
                <a:cs typeface="Noto Sans CJK JP Medium"/>
              </a:rPr>
              <a:t> </a:t>
            </a:r>
            <a:r>
              <a:rPr sz="1800" b="0" dirty="0">
                <a:solidFill>
                  <a:srgbClr val="3333FF"/>
                </a:solidFill>
                <a:latin typeface="Noto Sans CJK JP Medium"/>
                <a:cs typeface="Noto Sans CJK JP Medium"/>
              </a:rPr>
              <a:t>詹卫东</a:t>
            </a:r>
            <a:endParaRPr sz="1800">
              <a:latin typeface="Noto Sans CJK JP Medium"/>
              <a:cs typeface="Noto Sans CJK JP Medium"/>
            </a:endParaRPr>
          </a:p>
          <a:p>
            <a:pPr marL="762000" lvl="1" indent="-292100">
              <a:lnSpc>
                <a:spcPct val="100000"/>
              </a:lnSpc>
              <a:spcBef>
                <a:spcPts val="1700"/>
              </a:spcBef>
              <a:buClr>
                <a:srgbClr val="00B0F0"/>
              </a:buClr>
              <a:buSzPct val="72222"/>
              <a:buFont typeface="Wingdings"/>
              <a:buChar char=""/>
              <a:tabLst>
                <a:tab pos="761365" algn="l"/>
                <a:tab pos="762000" algn="l"/>
              </a:tabLst>
            </a:pPr>
            <a:r>
              <a:rPr sz="1800" dirty="0">
                <a:latin typeface="UKIJ CJK"/>
                <a:cs typeface="UKIJ CJK"/>
              </a:rPr>
              <a:t>中文系，教授</a:t>
            </a:r>
            <a:endParaRPr sz="1800">
              <a:latin typeface="UKIJ CJK"/>
              <a:cs typeface="UKIJ CJK"/>
            </a:endParaRPr>
          </a:p>
          <a:p>
            <a:pPr marL="762000" lvl="1" indent="-292100">
              <a:lnSpc>
                <a:spcPct val="100000"/>
              </a:lnSpc>
              <a:spcBef>
                <a:spcPts val="1040"/>
              </a:spcBef>
              <a:buClr>
                <a:srgbClr val="00B0F0"/>
              </a:buClr>
              <a:buSzPct val="72222"/>
              <a:buFont typeface="Wingdings"/>
              <a:buChar char=""/>
              <a:tabLst>
                <a:tab pos="761365" algn="l"/>
                <a:tab pos="762000" algn="l"/>
              </a:tabLst>
            </a:pPr>
            <a:r>
              <a:rPr sz="1800" dirty="0">
                <a:latin typeface="UKIJ CJK"/>
                <a:cs typeface="UKIJ CJK"/>
              </a:rPr>
              <a:t>邮箱</a:t>
            </a:r>
            <a:r>
              <a:rPr sz="1800" spc="-55" dirty="0">
                <a:latin typeface="UKIJ CJK"/>
                <a:cs typeface="UKIJ CJK"/>
              </a:rPr>
              <a:t>:</a:t>
            </a:r>
            <a:r>
              <a:rPr sz="1800" spc="90" dirty="0">
                <a:solidFill>
                  <a:srgbClr val="996666"/>
                </a:solidFill>
                <a:latin typeface="UKIJ CJK"/>
                <a:cs typeface="UKIJ CJK"/>
              </a:rPr>
              <a:t> </a:t>
            </a:r>
            <a:r>
              <a:rPr sz="1800" u="sng" spc="65" dirty="0">
                <a:solidFill>
                  <a:srgbClr val="996666"/>
                </a:solidFill>
                <a:uFill>
                  <a:solidFill>
                    <a:srgbClr val="996666"/>
                  </a:solidFill>
                </a:uFill>
                <a:latin typeface="UKIJ CJK"/>
                <a:cs typeface="UKIJ CJK"/>
                <a:hlinkClick r:id="rId3"/>
              </a:rPr>
              <a:t>zwd@pku.edu.cn</a:t>
            </a:r>
            <a:endParaRPr sz="1800">
              <a:latin typeface="UKIJ CJK"/>
              <a:cs typeface="UKIJ CJK"/>
            </a:endParaRPr>
          </a:p>
          <a:p>
            <a:pPr marL="355600" indent="-342900">
              <a:lnSpc>
                <a:spcPct val="100000"/>
              </a:lnSpc>
              <a:spcBef>
                <a:spcPts val="1040"/>
              </a:spcBef>
              <a:buClr>
                <a:srgbClr val="7030A0"/>
              </a:buClr>
              <a:buSzPct val="80000"/>
              <a:buFont typeface="Wingdings"/>
              <a:buChar char=""/>
              <a:tabLst>
                <a:tab pos="354965" algn="l"/>
                <a:tab pos="355600" algn="l"/>
              </a:tabLst>
            </a:pPr>
            <a:r>
              <a:rPr sz="2000" dirty="0">
                <a:latin typeface="UKIJ CJK"/>
                <a:cs typeface="UKIJ CJK"/>
              </a:rPr>
              <a:t>选课学生</a:t>
            </a:r>
            <a:r>
              <a:rPr sz="2000" spc="-60" dirty="0">
                <a:latin typeface="UKIJ CJK"/>
                <a:cs typeface="UKIJ CJK"/>
              </a:rPr>
              <a:t>:</a:t>
            </a:r>
            <a:r>
              <a:rPr sz="2000" spc="90" dirty="0">
                <a:latin typeface="UKIJ CJK"/>
                <a:cs typeface="UKIJ CJK"/>
              </a:rPr>
              <a:t> </a:t>
            </a:r>
            <a:r>
              <a:rPr sz="1800" dirty="0">
                <a:latin typeface="UKIJ CJK"/>
                <a:cs typeface="UKIJ CJK"/>
              </a:rPr>
              <a:t>信息学院</a:t>
            </a:r>
            <a:r>
              <a:rPr sz="1800" spc="-20" dirty="0">
                <a:latin typeface="UKIJ CJK"/>
                <a:cs typeface="UKIJ CJK"/>
              </a:rPr>
              <a:t>,</a:t>
            </a:r>
            <a:r>
              <a:rPr sz="1800" spc="95" dirty="0">
                <a:latin typeface="UKIJ CJK"/>
                <a:cs typeface="UKIJ CJK"/>
              </a:rPr>
              <a:t> </a:t>
            </a:r>
            <a:r>
              <a:rPr sz="1800" dirty="0">
                <a:latin typeface="UKIJ CJK"/>
                <a:cs typeface="UKIJ CJK"/>
              </a:rPr>
              <a:t>中文系等</a:t>
            </a:r>
            <a:endParaRPr sz="18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241300">
              <a:lnSpc>
                <a:spcPct val="100000"/>
              </a:lnSpc>
              <a:spcBef>
                <a:spcPts val="220"/>
              </a:spcBef>
            </a:pPr>
            <a:fld id="{81D60167-4931-47E6-BA6A-407CBD079E47}" type="slidenum">
              <a:rPr dirty="0"/>
              <a:t>2</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课程信息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725535"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用</a:t>
            </a:r>
            <a:r>
              <a:rPr sz="2400" b="0" dirty="0">
                <a:solidFill>
                  <a:srgbClr val="3333FF"/>
                </a:solidFill>
                <a:latin typeface="Noto Sans CJK JP Medium"/>
                <a:cs typeface="Noto Sans CJK JP Medium"/>
              </a:rPr>
              <a:t>规则分析</a:t>
            </a:r>
            <a:r>
              <a:rPr sz="2400" b="0" spc="455" dirty="0">
                <a:latin typeface="Noto Sans CJK JP Medium"/>
                <a:cs typeface="Noto Sans CJK JP Medium"/>
              </a:rPr>
              <a:t>句子</a:t>
            </a:r>
            <a:r>
              <a:rPr sz="2400" b="0" spc="80" dirty="0">
                <a:latin typeface="Noto Sans CJK JP Medium"/>
                <a:cs typeface="Noto Sans CJK JP Medium"/>
              </a:rPr>
              <a:t>“the</a:t>
            </a:r>
            <a:r>
              <a:rPr sz="2400" b="0" spc="155" dirty="0">
                <a:latin typeface="Noto Sans CJK JP Medium"/>
                <a:cs typeface="Noto Sans CJK JP Medium"/>
              </a:rPr>
              <a:t> </a:t>
            </a:r>
            <a:r>
              <a:rPr sz="2400" b="0" spc="95" dirty="0">
                <a:latin typeface="Noto Sans CJK JP Medium"/>
                <a:cs typeface="Noto Sans CJK JP Medium"/>
              </a:rPr>
              <a:t>boy</a:t>
            </a:r>
            <a:r>
              <a:rPr sz="2400" b="0" spc="175" dirty="0">
                <a:latin typeface="Noto Sans CJK JP Medium"/>
                <a:cs typeface="Noto Sans CJK JP Medium"/>
              </a:rPr>
              <a:t> </a:t>
            </a:r>
            <a:r>
              <a:rPr sz="2400" b="0" spc="35" dirty="0">
                <a:latin typeface="Noto Sans CJK JP Medium"/>
                <a:cs typeface="Noto Sans CJK JP Medium"/>
              </a:rPr>
              <a:t>saw</a:t>
            </a:r>
            <a:r>
              <a:rPr sz="2400" b="0" spc="110" dirty="0">
                <a:latin typeface="Noto Sans CJK JP Medium"/>
                <a:cs typeface="Noto Sans CJK JP Medium"/>
              </a:rPr>
              <a:t> </a:t>
            </a:r>
            <a:r>
              <a:rPr sz="2400" b="0" spc="30" dirty="0">
                <a:latin typeface="Noto Sans CJK JP Medium"/>
                <a:cs typeface="Noto Sans CJK JP Medium"/>
              </a:rPr>
              <a:t>the</a:t>
            </a:r>
            <a:r>
              <a:rPr sz="2400" b="0" spc="155" dirty="0">
                <a:latin typeface="Noto Sans CJK JP Medium"/>
                <a:cs typeface="Noto Sans CJK JP Medium"/>
              </a:rPr>
              <a:t> </a:t>
            </a:r>
            <a:r>
              <a:rPr sz="2400" b="0" spc="80" dirty="0">
                <a:latin typeface="Noto Sans CJK JP Medium"/>
                <a:cs typeface="Noto Sans CJK JP Medium"/>
              </a:rPr>
              <a:t>girl</a:t>
            </a:r>
            <a:r>
              <a:rPr sz="2400" b="0" spc="145" dirty="0">
                <a:latin typeface="Noto Sans CJK JP Medium"/>
                <a:cs typeface="Noto Sans CJK JP Medium"/>
              </a:rPr>
              <a:t> </a:t>
            </a:r>
            <a:r>
              <a:rPr sz="2400" b="0" spc="55" dirty="0">
                <a:latin typeface="Noto Sans CJK JP Medium"/>
                <a:cs typeface="Noto Sans CJK JP Medium"/>
              </a:rPr>
              <a:t>with</a:t>
            </a:r>
            <a:r>
              <a:rPr sz="2400" b="0" spc="105" dirty="0">
                <a:latin typeface="Noto Sans CJK JP Medium"/>
                <a:cs typeface="Noto Sans CJK JP Medium"/>
              </a:rPr>
              <a:t> </a:t>
            </a:r>
            <a:r>
              <a:rPr sz="2400" b="0" spc="5" dirty="0">
                <a:latin typeface="Noto Sans CJK JP Medium"/>
                <a:cs typeface="Noto Sans CJK JP Medium"/>
              </a:rPr>
              <a:t>a</a:t>
            </a:r>
            <a:r>
              <a:rPr sz="2400" b="0" spc="170" dirty="0">
                <a:latin typeface="Noto Sans CJK JP Medium"/>
                <a:cs typeface="Noto Sans CJK JP Medium"/>
              </a:rPr>
              <a:t> </a:t>
            </a:r>
            <a:r>
              <a:rPr sz="2400" b="0" spc="150" dirty="0">
                <a:latin typeface="Noto Sans CJK JP Medium"/>
                <a:cs typeface="Noto Sans CJK JP Medium"/>
              </a:rPr>
              <a:t>telescope”</a:t>
            </a:r>
            <a:endParaRPr sz="2400">
              <a:latin typeface="Noto Sans CJK JP Medium"/>
              <a:cs typeface="Noto Sans CJK JP Medium"/>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具体方法</a:t>
            </a:r>
            <a:endParaRPr sz="2500"/>
          </a:p>
        </p:txBody>
      </p:sp>
      <p:sp>
        <p:nvSpPr>
          <p:cNvPr id="4" name="object 4"/>
          <p:cNvSpPr/>
          <p:nvPr/>
        </p:nvSpPr>
        <p:spPr>
          <a:xfrm>
            <a:off x="479469" y="2997200"/>
            <a:ext cx="4143330" cy="3022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53130" y="2997200"/>
            <a:ext cx="3705069" cy="300990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394700" cy="12192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95" dirty="0">
                <a:latin typeface="Noto Sans CJK JP Medium"/>
                <a:cs typeface="Noto Sans CJK JP Medium"/>
              </a:rPr>
              <a:t>All </a:t>
            </a:r>
            <a:r>
              <a:rPr sz="2400" b="0" spc="80" dirty="0">
                <a:latin typeface="Noto Sans CJK JP Medium"/>
                <a:cs typeface="Noto Sans CJK JP Medium"/>
              </a:rPr>
              <a:t>grammar </a:t>
            </a:r>
            <a:r>
              <a:rPr sz="2400" b="0" spc="20" dirty="0">
                <a:latin typeface="Noto Sans CJK JP Medium"/>
                <a:cs typeface="Noto Sans CJK JP Medium"/>
              </a:rPr>
              <a:t>leak (Sapir</a:t>
            </a:r>
            <a:r>
              <a:rPr sz="2400" b="0" spc="455" dirty="0">
                <a:latin typeface="Noto Sans CJK JP Medium"/>
                <a:cs typeface="Noto Sans CJK JP Medium"/>
              </a:rPr>
              <a:t> </a:t>
            </a:r>
            <a:r>
              <a:rPr sz="2400" b="0" spc="114" dirty="0">
                <a:latin typeface="Noto Sans CJK JP Medium"/>
                <a:cs typeface="Noto Sans CJK JP Medium"/>
              </a:rPr>
              <a:t>1921)</a:t>
            </a:r>
            <a:endParaRPr sz="2400">
              <a:latin typeface="Noto Sans CJK JP Medium"/>
              <a:cs typeface="Noto Sans CJK JP Medium"/>
            </a:endParaRPr>
          </a:p>
          <a:p>
            <a:pPr marL="762000" marR="508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对于自然语言而言，不大可能写出一部完备的规则集，语言规则有很 强的伸缩性。</a:t>
            </a:r>
            <a:endParaRPr sz="2000">
              <a:latin typeface="UKIJ CJK"/>
              <a:cs typeface="UKIJ CJK"/>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21</a:t>
            </a:fld>
            <a:endParaRPr dirty="0"/>
          </a:p>
        </p:txBody>
      </p:sp>
      <p:sp>
        <p:nvSpPr>
          <p:cNvPr id="3" name="object 3"/>
          <p:cNvSpPr txBox="1"/>
          <p:nvPr/>
        </p:nvSpPr>
        <p:spPr>
          <a:xfrm>
            <a:off x="258127" y="2715895"/>
            <a:ext cx="3336290" cy="26797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solidFill>
                  <a:srgbClr val="3333FF"/>
                </a:solidFill>
                <a:latin typeface="Noto Sans CJK JP Medium"/>
                <a:cs typeface="Noto Sans CJK JP Medium"/>
              </a:rPr>
              <a:t>规则系统的普遍问题</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不完备</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规则本身的歧义</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理论不够严谨</a:t>
            </a:r>
            <a:r>
              <a:rPr sz="2000" spc="65" dirty="0">
                <a:latin typeface="UKIJ CJK"/>
                <a:cs typeface="UKIJ CJK"/>
              </a:rPr>
              <a:t>(</a:t>
            </a:r>
            <a:r>
              <a:rPr sz="2000" spc="55" dirty="0">
                <a:latin typeface="UKIJ CJK"/>
                <a:cs typeface="UKIJ CJK"/>
              </a:rPr>
              <a:t>a</a:t>
            </a:r>
            <a:r>
              <a:rPr sz="2000" spc="125" dirty="0">
                <a:latin typeface="UKIJ CJK"/>
                <a:cs typeface="UKIJ CJK"/>
              </a:rPr>
              <a:t>d</a:t>
            </a:r>
            <a:r>
              <a:rPr sz="2000" spc="250" dirty="0">
                <a:latin typeface="UKIJ CJK"/>
                <a:cs typeface="UKIJ CJK"/>
              </a:rPr>
              <a:t>-</a:t>
            </a:r>
            <a:r>
              <a:rPr sz="2000" spc="45" dirty="0">
                <a:latin typeface="UKIJ CJK"/>
                <a:cs typeface="UKIJ CJK"/>
              </a:rPr>
              <a:t>h</a:t>
            </a:r>
            <a:r>
              <a:rPr sz="2000" spc="105" dirty="0">
                <a:latin typeface="UKIJ CJK"/>
                <a:cs typeface="UKIJ CJK"/>
              </a:rPr>
              <a:t>o</a:t>
            </a:r>
            <a:r>
              <a:rPr sz="2000" spc="65" dirty="0">
                <a:latin typeface="UKIJ CJK"/>
                <a:cs typeface="UKIJ CJK"/>
              </a:rPr>
              <a:t>c)</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规则调整和更新很复杂</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维护困难</a:t>
            </a:r>
            <a:endParaRPr sz="20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具体方法</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60095"/>
            <a:ext cx="8255000" cy="52933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81818"/>
              <a:buFont typeface="Wingdings"/>
              <a:buChar char=""/>
              <a:tabLst>
                <a:tab pos="354965" algn="l"/>
                <a:tab pos="355600" algn="l"/>
              </a:tabLst>
            </a:pPr>
            <a:r>
              <a:rPr sz="2200" b="0" dirty="0">
                <a:latin typeface="Noto Sans CJK JP Medium"/>
                <a:cs typeface="Noto Sans CJK JP Medium"/>
              </a:rPr>
              <a:t>目前，</a:t>
            </a:r>
            <a:r>
              <a:rPr sz="2200" b="0" dirty="0">
                <a:solidFill>
                  <a:srgbClr val="3333FF"/>
                </a:solidFill>
                <a:latin typeface="Noto Sans CJK JP Medium"/>
                <a:cs typeface="Noto Sans CJK JP Medium"/>
              </a:rPr>
              <a:t>数据驱动的方法是主流</a:t>
            </a:r>
            <a:endParaRPr sz="2200">
              <a:latin typeface="Noto Sans CJK JP Medium"/>
              <a:cs typeface="Noto Sans CJK JP Medium"/>
            </a:endParaRPr>
          </a:p>
          <a:p>
            <a:pPr marL="762000" lvl="1" indent="-292100">
              <a:lnSpc>
                <a:spcPct val="100000"/>
              </a:lnSpc>
              <a:spcBef>
                <a:spcPts val="1360"/>
              </a:spcBef>
              <a:buClr>
                <a:srgbClr val="00B0F0"/>
              </a:buClr>
              <a:buSzPct val="68421"/>
              <a:buFont typeface="Wingdings"/>
              <a:buChar char=""/>
              <a:tabLst>
                <a:tab pos="761365" algn="l"/>
                <a:tab pos="762000" algn="l"/>
              </a:tabLst>
            </a:pPr>
            <a:r>
              <a:rPr sz="1900" spc="30" dirty="0">
                <a:latin typeface="UKIJ CJK"/>
                <a:cs typeface="UKIJ CJK"/>
              </a:rPr>
              <a:t>1992:</a:t>
            </a:r>
            <a:r>
              <a:rPr sz="1900" spc="55" dirty="0">
                <a:latin typeface="UKIJ CJK"/>
                <a:cs typeface="UKIJ CJK"/>
              </a:rPr>
              <a:t> </a:t>
            </a:r>
            <a:r>
              <a:rPr sz="1900" spc="70" dirty="0">
                <a:latin typeface="UKIJ CJK"/>
                <a:cs typeface="UKIJ CJK"/>
              </a:rPr>
              <a:t>24%</a:t>
            </a:r>
            <a:endParaRPr sz="1900">
              <a:latin typeface="UKIJ CJK"/>
              <a:cs typeface="UKIJ CJK"/>
            </a:endParaRPr>
          </a:p>
          <a:p>
            <a:pPr marL="762000" lvl="1" indent="-292100">
              <a:lnSpc>
                <a:spcPct val="100000"/>
              </a:lnSpc>
              <a:spcBef>
                <a:spcPts val="820"/>
              </a:spcBef>
              <a:buClr>
                <a:srgbClr val="00B0F0"/>
              </a:buClr>
              <a:buSzPct val="68421"/>
              <a:buFont typeface="Wingdings"/>
              <a:buChar char=""/>
              <a:tabLst>
                <a:tab pos="761365" algn="l"/>
                <a:tab pos="762000" algn="l"/>
              </a:tabLst>
            </a:pPr>
            <a:r>
              <a:rPr sz="1900" spc="30" dirty="0">
                <a:latin typeface="UKIJ CJK"/>
                <a:cs typeface="UKIJ CJK"/>
              </a:rPr>
              <a:t>1994:</a:t>
            </a:r>
            <a:r>
              <a:rPr sz="1900" spc="50" dirty="0">
                <a:latin typeface="UKIJ CJK"/>
                <a:cs typeface="UKIJ CJK"/>
              </a:rPr>
              <a:t> </a:t>
            </a:r>
            <a:r>
              <a:rPr sz="1900" spc="70" dirty="0">
                <a:latin typeface="UKIJ CJK"/>
                <a:cs typeface="UKIJ CJK"/>
              </a:rPr>
              <a:t>35%</a:t>
            </a:r>
            <a:endParaRPr sz="1900">
              <a:latin typeface="UKIJ CJK"/>
              <a:cs typeface="UKIJ CJK"/>
            </a:endParaRPr>
          </a:p>
          <a:p>
            <a:pPr marL="762000" lvl="1" indent="-292100">
              <a:lnSpc>
                <a:spcPct val="100000"/>
              </a:lnSpc>
              <a:spcBef>
                <a:spcPts val="820"/>
              </a:spcBef>
              <a:buClr>
                <a:srgbClr val="00B0F0"/>
              </a:buClr>
              <a:buSzPct val="68421"/>
              <a:buFont typeface="Wingdings"/>
              <a:buChar char=""/>
              <a:tabLst>
                <a:tab pos="761365" algn="l"/>
                <a:tab pos="762000" algn="l"/>
              </a:tabLst>
            </a:pPr>
            <a:r>
              <a:rPr sz="1900" spc="30" dirty="0">
                <a:latin typeface="UKIJ CJK"/>
                <a:cs typeface="UKIJ CJK"/>
              </a:rPr>
              <a:t>1996:</a:t>
            </a:r>
            <a:r>
              <a:rPr sz="1900" spc="50" dirty="0">
                <a:latin typeface="UKIJ CJK"/>
                <a:cs typeface="UKIJ CJK"/>
              </a:rPr>
              <a:t> </a:t>
            </a:r>
            <a:r>
              <a:rPr sz="1900" spc="70" dirty="0">
                <a:latin typeface="UKIJ CJK"/>
                <a:cs typeface="UKIJ CJK"/>
              </a:rPr>
              <a:t>39%</a:t>
            </a:r>
            <a:endParaRPr sz="1900">
              <a:latin typeface="UKIJ CJK"/>
              <a:cs typeface="UKIJ CJK"/>
            </a:endParaRPr>
          </a:p>
          <a:p>
            <a:pPr marL="762000" lvl="1" indent="-292100">
              <a:lnSpc>
                <a:spcPct val="100000"/>
              </a:lnSpc>
              <a:spcBef>
                <a:spcPts val="920"/>
              </a:spcBef>
              <a:buClr>
                <a:srgbClr val="00B0F0"/>
              </a:buClr>
              <a:buSzPct val="68421"/>
              <a:buFont typeface="Wingdings"/>
              <a:buChar char=""/>
              <a:tabLst>
                <a:tab pos="761365" algn="l"/>
                <a:tab pos="762000" algn="l"/>
              </a:tabLst>
            </a:pPr>
            <a:r>
              <a:rPr sz="1900" spc="30" dirty="0">
                <a:latin typeface="UKIJ CJK"/>
                <a:cs typeface="UKIJ CJK"/>
              </a:rPr>
              <a:t>1999:</a:t>
            </a:r>
            <a:r>
              <a:rPr sz="1900" spc="50" dirty="0">
                <a:latin typeface="UKIJ CJK"/>
                <a:cs typeface="UKIJ CJK"/>
              </a:rPr>
              <a:t> </a:t>
            </a:r>
            <a:r>
              <a:rPr sz="1900" spc="70" dirty="0">
                <a:latin typeface="UKIJ CJK"/>
                <a:cs typeface="UKIJ CJK"/>
              </a:rPr>
              <a:t>60%</a:t>
            </a:r>
            <a:endParaRPr sz="1900">
              <a:latin typeface="UKIJ CJK"/>
              <a:cs typeface="UKIJ CJK"/>
            </a:endParaRPr>
          </a:p>
          <a:p>
            <a:pPr marL="762000" lvl="1" indent="-292100">
              <a:lnSpc>
                <a:spcPct val="100000"/>
              </a:lnSpc>
              <a:spcBef>
                <a:spcPts val="820"/>
              </a:spcBef>
              <a:buClr>
                <a:srgbClr val="00B0F0"/>
              </a:buClr>
              <a:buSzPct val="68421"/>
              <a:buFont typeface="Wingdings"/>
              <a:buChar char=""/>
              <a:tabLst>
                <a:tab pos="761365" algn="l"/>
                <a:tab pos="762000" algn="l"/>
              </a:tabLst>
            </a:pPr>
            <a:r>
              <a:rPr sz="1900" spc="30" dirty="0">
                <a:latin typeface="UKIJ CJK"/>
                <a:cs typeface="UKIJ CJK"/>
              </a:rPr>
              <a:t>2001:</a:t>
            </a:r>
            <a:r>
              <a:rPr sz="1900" spc="50" dirty="0">
                <a:latin typeface="UKIJ CJK"/>
                <a:cs typeface="UKIJ CJK"/>
              </a:rPr>
              <a:t> </a:t>
            </a:r>
            <a:r>
              <a:rPr sz="1900" spc="70" dirty="0">
                <a:latin typeface="UKIJ CJK"/>
                <a:cs typeface="UKIJ CJK"/>
              </a:rPr>
              <a:t>87%</a:t>
            </a:r>
            <a:endParaRPr sz="1900">
              <a:latin typeface="UKIJ CJK"/>
              <a:cs typeface="UKIJ CJK"/>
            </a:endParaRPr>
          </a:p>
          <a:p>
            <a:pPr marL="762000" lvl="1" indent="-292100">
              <a:lnSpc>
                <a:spcPct val="100000"/>
              </a:lnSpc>
              <a:spcBef>
                <a:spcPts val="820"/>
              </a:spcBef>
              <a:buClr>
                <a:srgbClr val="00B0F0"/>
              </a:buClr>
              <a:buSzPct val="68421"/>
              <a:buFont typeface="Wingdings"/>
              <a:buChar char=""/>
              <a:tabLst>
                <a:tab pos="761365" algn="l"/>
                <a:tab pos="762000" algn="l"/>
              </a:tabLst>
            </a:pPr>
            <a:r>
              <a:rPr sz="1900" spc="85" dirty="0">
                <a:solidFill>
                  <a:srgbClr val="3333FF"/>
                </a:solidFill>
                <a:latin typeface="UKIJ CJK"/>
                <a:cs typeface="UKIJ CJK"/>
              </a:rPr>
              <a:t>2010：&gt;90%</a:t>
            </a:r>
            <a:endParaRPr sz="1900">
              <a:latin typeface="UKIJ CJK"/>
              <a:cs typeface="UKIJ CJK"/>
            </a:endParaRPr>
          </a:p>
          <a:p>
            <a:pPr lvl="1">
              <a:lnSpc>
                <a:spcPct val="100000"/>
              </a:lnSpc>
              <a:spcBef>
                <a:spcPts val="40"/>
              </a:spcBef>
              <a:buClr>
                <a:srgbClr val="00B0F0"/>
              </a:buClr>
              <a:buFont typeface="Wingdings"/>
              <a:buChar char=""/>
            </a:pPr>
            <a:endParaRPr sz="2650">
              <a:latin typeface="UKIJ CJK"/>
              <a:cs typeface="UKIJ CJK"/>
            </a:endParaRPr>
          </a:p>
          <a:p>
            <a:pPr marL="355600" indent="-342900">
              <a:lnSpc>
                <a:spcPct val="100000"/>
              </a:lnSpc>
              <a:spcBef>
                <a:spcPts val="5"/>
              </a:spcBef>
              <a:buClr>
                <a:srgbClr val="7030A0"/>
              </a:buClr>
              <a:buSzPct val="81818"/>
              <a:buFont typeface="Wingdings"/>
              <a:buChar char=""/>
              <a:tabLst>
                <a:tab pos="354965" algn="l"/>
                <a:tab pos="355600" algn="l"/>
              </a:tabLst>
            </a:pPr>
            <a:r>
              <a:rPr sz="2200" b="0" dirty="0">
                <a:latin typeface="Noto Sans CJK JP Medium"/>
                <a:cs typeface="Noto Sans CJK JP Medium"/>
              </a:rPr>
              <a:t>效果评测</a:t>
            </a:r>
            <a:r>
              <a:rPr sz="2200" b="0" spc="-40" dirty="0">
                <a:latin typeface="Noto Sans CJK JP Medium"/>
                <a:cs typeface="Noto Sans CJK JP Medium"/>
              </a:rPr>
              <a:t>?</a:t>
            </a:r>
            <a:endParaRPr sz="2200">
              <a:latin typeface="Noto Sans CJK JP Medium"/>
              <a:cs typeface="Noto Sans CJK JP Medium"/>
            </a:endParaRPr>
          </a:p>
          <a:p>
            <a:pPr marL="762000" marR="5080" lvl="1" indent="-292100">
              <a:lnSpc>
                <a:spcPts val="2000"/>
              </a:lnSpc>
              <a:spcBef>
                <a:spcPts val="1760"/>
              </a:spcBef>
              <a:buClr>
                <a:srgbClr val="00B0F0"/>
              </a:buClr>
              <a:buSzPct val="68421"/>
              <a:buFont typeface="Wingdings"/>
              <a:buChar char=""/>
              <a:tabLst>
                <a:tab pos="761365" algn="l"/>
                <a:tab pos="762000" algn="l"/>
              </a:tabLst>
            </a:pPr>
            <a:r>
              <a:rPr sz="1900" dirty="0">
                <a:latin typeface="UKIJ CJK"/>
                <a:cs typeface="UKIJ CJK"/>
              </a:rPr>
              <a:t>自然语言歧义多、关于语言处理方法和系统的评测也需要解决相关的歧 义问题</a:t>
            </a:r>
            <a:endParaRPr sz="1900">
              <a:latin typeface="UKIJ CJK"/>
              <a:cs typeface="UKIJ CJK"/>
            </a:endParaRPr>
          </a:p>
          <a:p>
            <a:pPr marL="762000" lvl="1" indent="-292100">
              <a:lnSpc>
                <a:spcPct val="100000"/>
              </a:lnSpc>
              <a:spcBef>
                <a:spcPts val="800"/>
              </a:spcBef>
              <a:buClr>
                <a:srgbClr val="00B0F0"/>
              </a:buClr>
              <a:buSzPct val="68421"/>
              <a:buFont typeface="Wingdings"/>
              <a:buChar char=""/>
              <a:tabLst>
                <a:tab pos="761365" algn="l"/>
                <a:tab pos="762000" algn="l"/>
              </a:tabLst>
            </a:pPr>
            <a:r>
              <a:rPr sz="1900" spc="25" dirty="0">
                <a:latin typeface="UKIJ CJK"/>
                <a:cs typeface="UKIJ CJK"/>
              </a:rPr>
              <a:t>1，</a:t>
            </a:r>
            <a:r>
              <a:rPr sz="1900" dirty="0">
                <a:latin typeface="UKIJ CJK"/>
                <a:cs typeface="UKIJ CJK"/>
              </a:rPr>
              <a:t>规避语言学争议、制定标准测试集</a:t>
            </a:r>
            <a:endParaRPr sz="1900">
              <a:latin typeface="UKIJ CJK"/>
              <a:cs typeface="UKIJ CJK"/>
            </a:endParaRPr>
          </a:p>
          <a:p>
            <a:pPr marL="762000" lvl="1" indent="-292100">
              <a:lnSpc>
                <a:spcPct val="100000"/>
              </a:lnSpc>
              <a:spcBef>
                <a:spcPts val="920"/>
              </a:spcBef>
              <a:buClr>
                <a:srgbClr val="00B0F0"/>
              </a:buClr>
              <a:buSzPct val="68421"/>
              <a:buFont typeface="Wingdings"/>
              <a:buChar char=""/>
              <a:tabLst>
                <a:tab pos="761365" algn="l"/>
                <a:tab pos="762000" algn="l"/>
              </a:tabLst>
            </a:pPr>
            <a:r>
              <a:rPr sz="1900" spc="25" dirty="0">
                <a:latin typeface="UKIJ CJK"/>
                <a:cs typeface="UKIJ CJK"/>
              </a:rPr>
              <a:t>2，</a:t>
            </a:r>
            <a:r>
              <a:rPr sz="1900" dirty="0">
                <a:latin typeface="UKIJ CJK"/>
                <a:cs typeface="UKIJ CJK"/>
              </a:rPr>
              <a:t>看应用效果</a:t>
            </a:r>
            <a:endParaRPr sz="19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22</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具体方法</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3416300" cy="51943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自然语言处理简介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研究目标</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研究方向</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自然语言处理的难点</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规则方法</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经验方法</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solidFill>
                  <a:srgbClr val="FF0000"/>
                </a:solidFill>
                <a:latin typeface="Noto Sans CJK JP Medium"/>
                <a:cs typeface="Noto Sans CJK JP Medium"/>
              </a:rPr>
              <a:t>自然语言处理任务举例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自然语言理解</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自然语言生成</a:t>
            </a:r>
            <a:endParaRPr sz="2000">
              <a:latin typeface="UKIJ CJK"/>
              <a:cs typeface="UKIJ CJK"/>
            </a:endParaRPr>
          </a:p>
        </p:txBody>
      </p:sp>
      <p:sp>
        <p:nvSpPr>
          <p:cNvPr id="3" name="object 3"/>
          <p:cNvSpPr txBox="1"/>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sz="2800" b="0" dirty="0">
                <a:solidFill>
                  <a:srgbClr val="FFFFFF"/>
                </a:solidFill>
                <a:latin typeface="Noto Sans CJK JP Medium"/>
                <a:cs typeface="Noto Sans CJK JP Medium"/>
              </a:rPr>
              <a:t>内容</a:t>
            </a:r>
            <a:endParaRPr sz="2800">
              <a:latin typeface="Noto Sans CJK JP Medium"/>
              <a:cs typeface="Noto Sans CJK JP Medium"/>
            </a:endParaRPr>
          </a:p>
        </p:txBody>
      </p:sp>
      <p:sp>
        <p:nvSpPr>
          <p:cNvPr id="4" name="object 4"/>
          <p:cNvSpPr/>
          <p:nvPr/>
        </p:nvSpPr>
        <p:spPr>
          <a:xfrm>
            <a:off x="3797300" y="4432300"/>
            <a:ext cx="698500" cy="6985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自然语言处理任务举例</a:t>
            </a:r>
          </a:p>
        </p:txBody>
      </p:sp>
      <p:grpSp>
        <p:nvGrpSpPr>
          <p:cNvPr id="3" name="object 3"/>
          <p:cNvGrpSpPr/>
          <p:nvPr/>
        </p:nvGrpSpPr>
        <p:grpSpPr>
          <a:xfrm>
            <a:off x="3200400" y="889000"/>
            <a:ext cx="3187700" cy="5892800"/>
            <a:chOff x="3200400" y="889000"/>
            <a:chExt cx="3187700" cy="5892800"/>
          </a:xfrm>
        </p:grpSpPr>
        <p:sp>
          <p:nvSpPr>
            <p:cNvPr id="4" name="object 4"/>
            <p:cNvSpPr/>
            <p:nvPr/>
          </p:nvSpPr>
          <p:spPr>
            <a:xfrm>
              <a:off x="3835400" y="889000"/>
              <a:ext cx="1790700" cy="172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48100" y="2946400"/>
              <a:ext cx="1879600" cy="186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1638300"/>
              <a:ext cx="736600" cy="2565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82950" y="2807500"/>
              <a:ext cx="571500" cy="1291590"/>
            </a:xfrm>
            <a:custGeom>
              <a:avLst/>
              <a:gdLst/>
              <a:ahLst/>
              <a:cxnLst/>
              <a:rect l="l" t="t" r="r" b="b"/>
              <a:pathLst>
                <a:path w="571500" h="1291589">
                  <a:moveTo>
                    <a:pt x="0" y="0"/>
                  </a:moveTo>
                  <a:lnTo>
                    <a:pt x="0" y="142862"/>
                  </a:lnTo>
                  <a:lnTo>
                    <a:pt x="839" y="203389"/>
                  </a:lnTo>
                  <a:lnTo>
                    <a:pt x="3333" y="263203"/>
                  </a:lnTo>
                  <a:lnTo>
                    <a:pt x="7442" y="322207"/>
                  </a:lnTo>
                  <a:lnTo>
                    <a:pt x="13129" y="380304"/>
                  </a:lnTo>
                  <a:lnTo>
                    <a:pt x="20353" y="437398"/>
                  </a:lnTo>
                  <a:lnTo>
                    <a:pt x="29078" y="493391"/>
                  </a:lnTo>
                  <a:lnTo>
                    <a:pt x="39264" y="548188"/>
                  </a:lnTo>
                  <a:lnTo>
                    <a:pt x="50873" y="601690"/>
                  </a:lnTo>
                  <a:lnTo>
                    <a:pt x="63867" y="653803"/>
                  </a:lnTo>
                  <a:lnTo>
                    <a:pt x="78206" y="704428"/>
                  </a:lnTo>
                  <a:lnTo>
                    <a:pt x="93853" y="753470"/>
                  </a:lnTo>
                  <a:lnTo>
                    <a:pt x="110769" y="800831"/>
                  </a:lnTo>
                  <a:lnTo>
                    <a:pt x="128915" y="846416"/>
                  </a:lnTo>
                  <a:lnTo>
                    <a:pt x="148253" y="890126"/>
                  </a:lnTo>
                  <a:lnTo>
                    <a:pt x="168745" y="931866"/>
                  </a:lnTo>
                  <a:lnTo>
                    <a:pt x="190351" y="971538"/>
                  </a:lnTo>
                  <a:lnTo>
                    <a:pt x="213034" y="1009046"/>
                  </a:lnTo>
                  <a:lnTo>
                    <a:pt x="236754" y="1044294"/>
                  </a:lnTo>
                  <a:lnTo>
                    <a:pt x="261474" y="1077185"/>
                  </a:lnTo>
                  <a:lnTo>
                    <a:pt x="287155" y="1107621"/>
                  </a:lnTo>
                  <a:lnTo>
                    <a:pt x="313758" y="1135506"/>
                  </a:lnTo>
                  <a:lnTo>
                    <a:pt x="369578" y="1183238"/>
                  </a:lnTo>
                  <a:lnTo>
                    <a:pt x="428625" y="1219606"/>
                  </a:lnTo>
                  <a:lnTo>
                    <a:pt x="428625" y="1291043"/>
                  </a:lnTo>
                  <a:lnTo>
                    <a:pt x="571500" y="1183474"/>
                  </a:lnTo>
                  <a:lnTo>
                    <a:pt x="428625" y="1005293"/>
                  </a:lnTo>
                  <a:lnTo>
                    <a:pt x="428625" y="1076731"/>
                  </a:lnTo>
                  <a:lnTo>
                    <a:pt x="398717" y="1060017"/>
                  </a:lnTo>
                  <a:lnTo>
                    <a:pt x="341245" y="1017873"/>
                  </a:lnTo>
                  <a:lnTo>
                    <a:pt x="287155" y="964751"/>
                  </a:lnTo>
                  <a:lnTo>
                    <a:pt x="261474" y="934315"/>
                  </a:lnTo>
                  <a:lnTo>
                    <a:pt x="236754" y="901425"/>
                  </a:lnTo>
                  <a:lnTo>
                    <a:pt x="213034" y="866178"/>
                  </a:lnTo>
                  <a:lnTo>
                    <a:pt x="190351" y="828669"/>
                  </a:lnTo>
                  <a:lnTo>
                    <a:pt x="168745" y="788997"/>
                  </a:lnTo>
                  <a:lnTo>
                    <a:pt x="148253" y="747257"/>
                  </a:lnTo>
                  <a:lnTo>
                    <a:pt x="128915" y="703547"/>
                  </a:lnTo>
                  <a:lnTo>
                    <a:pt x="110769" y="657963"/>
                  </a:lnTo>
                  <a:lnTo>
                    <a:pt x="93853" y="610601"/>
                  </a:lnTo>
                  <a:lnTo>
                    <a:pt x="78206" y="561560"/>
                  </a:lnTo>
                  <a:lnTo>
                    <a:pt x="63867" y="510934"/>
                  </a:lnTo>
                  <a:lnTo>
                    <a:pt x="50873" y="458822"/>
                  </a:lnTo>
                  <a:lnTo>
                    <a:pt x="39264" y="405319"/>
                  </a:lnTo>
                  <a:lnTo>
                    <a:pt x="29078" y="350523"/>
                  </a:lnTo>
                  <a:lnTo>
                    <a:pt x="20353" y="294530"/>
                  </a:lnTo>
                  <a:lnTo>
                    <a:pt x="13129" y="237437"/>
                  </a:lnTo>
                  <a:lnTo>
                    <a:pt x="7442" y="179341"/>
                  </a:lnTo>
                  <a:lnTo>
                    <a:pt x="3333" y="120338"/>
                  </a:lnTo>
                  <a:lnTo>
                    <a:pt x="839" y="60525"/>
                  </a:lnTo>
                  <a:lnTo>
                    <a:pt x="0" y="0"/>
                  </a:lnTo>
                  <a:close/>
                </a:path>
              </a:pathLst>
            </a:custGeom>
            <a:solidFill>
              <a:srgbClr val="9999FF"/>
            </a:solidFill>
          </p:spPr>
          <p:txBody>
            <a:bodyPr wrap="square" lIns="0" tIns="0" rIns="0" bIns="0" rtlCol="0"/>
            <a:lstStyle/>
            <a:p>
              <a:endParaRPr/>
            </a:p>
          </p:txBody>
        </p:sp>
        <p:sp>
          <p:nvSpPr>
            <p:cNvPr id="8" name="object 8"/>
            <p:cNvSpPr/>
            <p:nvPr/>
          </p:nvSpPr>
          <p:spPr>
            <a:xfrm>
              <a:off x="3282960" y="1695450"/>
              <a:ext cx="571500" cy="1183640"/>
            </a:xfrm>
            <a:custGeom>
              <a:avLst/>
              <a:gdLst/>
              <a:ahLst/>
              <a:cxnLst/>
              <a:rect l="l" t="t" r="r" b="b"/>
              <a:pathLst>
                <a:path w="571500" h="1183639">
                  <a:moveTo>
                    <a:pt x="571489" y="0"/>
                  </a:moveTo>
                  <a:lnTo>
                    <a:pt x="503537" y="7859"/>
                  </a:lnTo>
                  <a:lnTo>
                    <a:pt x="442747" y="28409"/>
                  </a:lnTo>
                  <a:lnTo>
                    <a:pt x="384474" y="60928"/>
                  </a:lnTo>
                  <a:lnTo>
                    <a:pt x="329042" y="104696"/>
                  </a:lnTo>
                  <a:lnTo>
                    <a:pt x="276779" y="158992"/>
                  </a:lnTo>
                  <a:lnTo>
                    <a:pt x="251937" y="189864"/>
                  </a:lnTo>
                  <a:lnTo>
                    <a:pt x="228009" y="223097"/>
                  </a:lnTo>
                  <a:lnTo>
                    <a:pt x="205036" y="258602"/>
                  </a:lnTo>
                  <a:lnTo>
                    <a:pt x="183058" y="296288"/>
                  </a:lnTo>
                  <a:lnTo>
                    <a:pt x="162116" y="336067"/>
                  </a:lnTo>
                  <a:lnTo>
                    <a:pt x="142252" y="377847"/>
                  </a:lnTo>
                  <a:lnTo>
                    <a:pt x="123504" y="421538"/>
                  </a:lnTo>
                  <a:lnTo>
                    <a:pt x="105915" y="467051"/>
                  </a:lnTo>
                  <a:lnTo>
                    <a:pt x="89525" y="514295"/>
                  </a:lnTo>
                  <a:lnTo>
                    <a:pt x="74374" y="563181"/>
                  </a:lnTo>
                  <a:lnTo>
                    <a:pt x="60504" y="613618"/>
                  </a:lnTo>
                  <a:lnTo>
                    <a:pt x="47955" y="665516"/>
                  </a:lnTo>
                  <a:lnTo>
                    <a:pt x="36767" y="718785"/>
                  </a:lnTo>
                  <a:lnTo>
                    <a:pt x="26982" y="773335"/>
                  </a:lnTo>
                  <a:lnTo>
                    <a:pt x="18640" y="829076"/>
                  </a:lnTo>
                  <a:lnTo>
                    <a:pt x="11781" y="885918"/>
                  </a:lnTo>
                  <a:lnTo>
                    <a:pt x="6447" y="943770"/>
                  </a:lnTo>
                  <a:lnTo>
                    <a:pt x="2679" y="1002544"/>
                  </a:lnTo>
                  <a:lnTo>
                    <a:pt x="516" y="1062148"/>
                  </a:lnTo>
                  <a:lnTo>
                    <a:pt x="0" y="1122492"/>
                  </a:lnTo>
                  <a:lnTo>
                    <a:pt x="1170" y="1183487"/>
                  </a:lnTo>
                  <a:lnTo>
                    <a:pt x="4117" y="1121296"/>
                  </a:lnTo>
                  <a:lnTo>
                    <a:pt x="8777" y="1060187"/>
                  </a:lnTo>
                  <a:lnTo>
                    <a:pt x="15101" y="1000250"/>
                  </a:lnTo>
                  <a:lnTo>
                    <a:pt x="23041" y="941574"/>
                  </a:lnTo>
                  <a:lnTo>
                    <a:pt x="32547" y="884247"/>
                  </a:lnTo>
                  <a:lnTo>
                    <a:pt x="43572" y="828359"/>
                  </a:lnTo>
                  <a:lnTo>
                    <a:pt x="56066" y="773998"/>
                  </a:lnTo>
                  <a:lnTo>
                    <a:pt x="69981" y="721254"/>
                  </a:lnTo>
                  <a:lnTo>
                    <a:pt x="85267" y="670215"/>
                  </a:lnTo>
                  <a:lnTo>
                    <a:pt x="101876" y="620971"/>
                  </a:lnTo>
                  <a:lnTo>
                    <a:pt x="119760" y="573611"/>
                  </a:lnTo>
                  <a:lnTo>
                    <a:pt x="138869" y="528223"/>
                  </a:lnTo>
                  <a:lnTo>
                    <a:pt x="159155" y="484896"/>
                  </a:lnTo>
                  <a:lnTo>
                    <a:pt x="180569" y="443720"/>
                  </a:lnTo>
                  <a:lnTo>
                    <a:pt x="203062" y="404783"/>
                  </a:lnTo>
                  <a:lnTo>
                    <a:pt x="226586" y="368175"/>
                  </a:lnTo>
                  <a:lnTo>
                    <a:pt x="251091" y="333984"/>
                  </a:lnTo>
                  <a:lnTo>
                    <a:pt x="276529" y="302299"/>
                  </a:lnTo>
                  <a:lnTo>
                    <a:pt x="302851" y="273210"/>
                  </a:lnTo>
                  <a:lnTo>
                    <a:pt x="357953" y="223172"/>
                  </a:lnTo>
                  <a:lnTo>
                    <a:pt x="416005" y="184584"/>
                  </a:lnTo>
                  <a:lnTo>
                    <a:pt x="476620" y="158157"/>
                  </a:lnTo>
                  <a:lnTo>
                    <a:pt x="539405" y="144602"/>
                  </a:lnTo>
                  <a:lnTo>
                    <a:pt x="571489" y="142875"/>
                  </a:lnTo>
                  <a:lnTo>
                    <a:pt x="571489" y="0"/>
                  </a:lnTo>
                  <a:close/>
                </a:path>
              </a:pathLst>
            </a:custGeom>
            <a:solidFill>
              <a:srgbClr val="7B7BCD"/>
            </a:solidFill>
          </p:spPr>
          <p:txBody>
            <a:bodyPr wrap="square" lIns="0" tIns="0" rIns="0" bIns="0" rtlCol="0"/>
            <a:lstStyle/>
            <a:p>
              <a:endParaRPr/>
            </a:p>
          </p:txBody>
        </p:sp>
        <p:sp>
          <p:nvSpPr>
            <p:cNvPr id="9" name="object 9"/>
            <p:cNvSpPr/>
            <p:nvPr/>
          </p:nvSpPr>
          <p:spPr>
            <a:xfrm>
              <a:off x="3282950" y="1695450"/>
              <a:ext cx="571500" cy="2403475"/>
            </a:xfrm>
            <a:custGeom>
              <a:avLst/>
              <a:gdLst/>
              <a:ahLst/>
              <a:cxnLst/>
              <a:rect l="l" t="t" r="r" b="b"/>
              <a:pathLst>
                <a:path w="571500" h="2403475">
                  <a:moveTo>
                    <a:pt x="0" y="1112040"/>
                  </a:moveTo>
                  <a:lnTo>
                    <a:pt x="839" y="1172568"/>
                  </a:lnTo>
                  <a:lnTo>
                    <a:pt x="3333" y="1232382"/>
                  </a:lnTo>
                  <a:lnTo>
                    <a:pt x="7442" y="1291386"/>
                  </a:lnTo>
                  <a:lnTo>
                    <a:pt x="13128" y="1349484"/>
                  </a:lnTo>
                  <a:lnTo>
                    <a:pt x="20353" y="1406578"/>
                  </a:lnTo>
                  <a:lnTo>
                    <a:pt x="29078" y="1462572"/>
                  </a:lnTo>
                  <a:lnTo>
                    <a:pt x="39264" y="1517368"/>
                  </a:lnTo>
                  <a:lnTo>
                    <a:pt x="50872" y="1570872"/>
                  </a:lnTo>
                  <a:lnTo>
                    <a:pt x="63866" y="1622985"/>
                  </a:lnTo>
                  <a:lnTo>
                    <a:pt x="78205" y="1673610"/>
                  </a:lnTo>
                  <a:lnTo>
                    <a:pt x="93852" y="1722652"/>
                  </a:lnTo>
                  <a:lnTo>
                    <a:pt x="110767" y="1770014"/>
                  </a:lnTo>
                  <a:lnTo>
                    <a:pt x="128913" y="1815598"/>
                  </a:lnTo>
                  <a:lnTo>
                    <a:pt x="148251" y="1859309"/>
                  </a:lnTo>
                  <a:lnTo>
                    <a:pt x="168743" y="1901048"/>
                  </a:lnTo>
                  <a:lnTo>
                    <a:pt x="190349" y="1940721"/>
                  </a:lnTo>
                  <a:lnTo>
                    <a:pt x="213032" y="1978229"/>
                  </a:lnTo>
                  <a:lnTo>
                    <a:pt x="236753" y="2013476"/>
                  </a:lnTo>
                  <a:lnTo>
                    <a:pt x="261473" y="2046366"/>
                  </a:lnTo>
                  <a:lnTo>
                    <a:pt x="287154" y="2076802"/>
                  </a:lnTo>
                  <a:lnTo>
                    <a:pt x="313757" y="2104686"/>
                  </a:lnTo>
                  <a:lnTo>
                    <a:pt x="369577" y="2152416"/>
                  </a:lnTo>
                  <a:lnTo>
                    <a:pt x="428625" y="2188781"/>
                  </a:lnTo>
                  <a:lnTo>
                    <a:pt x="428625" y="2117341"/>
                  </a:lnTo>
                  <a:lnTo>
                    <a:pt x="571500" y="2295531"/>
                  </a:lnTo>
                  <a:lnTo>
                    <a:pt x="428625" y="2403091"/>
                  </a:lnTo>
                  <a:lnTo>
                    <a:pt x="428625" y="2331651"/>
                  </a:lnTo>
                  <a:lnTo>
                    <a:pt x="398717" y="2314937"/>
                  </a:lnTo>
                  <a:lnTo>
                    <a:pt x="341244" y="2272793"/>
                  </a:lnTo>
                  <a:lnTo>
                    <a:pt x="287154" y="2219672"/>
                  </a:lnTo>
                  <a:lnTo>
                    <a:pt x="261473" y="2189236"/>
                  </a:lnTo>
                  <a:lnTo>
                    <a:pt x="236753" y="2156346"/>
                  </a:lnTo>
                  <a:lnTo>
                    <a:pt x="213032" y="2121099"/>
                  </a:lnTo>
                  <a:lnTo>
                    <a:pt x="190349" y="2083591"/>
                  </a:lnTo>
                  <a:lnTo>
                    <a:pt x="168743" y="2043919"/>
                  </a:lnTo>
                  <a:lnTo>
                    <a:pt x="148251" y="2002180"/>
                  </a:lnTo>
                  <a:lnTo>
                    <a:pt x="128913" y="1958469"/>
                  </a:lnTo>
                  <a:lnTo>
                    <a:pt x="110767" y="1912885"/>
                  </a:lnTo>
                  <a:lnTo>
                    <a:pt x="93852" y="1865524"/>
                  </a:lnTo>
                  <a:lnTo>
                    <a:pt x="78205" y="1816483"/>
                  </a:lnTo>
                  <a:lnTo>
                    <a:pt x="63866" y="1765857"/>
                  </a:lnTo>
                  <a:lnTo>
                    <a:pt x="50872" y="1713745"/>
                  </a:lnTo>
                  <a:lnTo>
                    <a:pt x="39264" y="1660242"/>
                  </a:lnTo>
                  <a:lnTo>
                    <a:pt x="29078" y="1605446"/>
                  </a:lnTo>
                  <a:lnTo>
                    <a:pt x="20353" y="1549453"/>
                  </a:lnTo>
                  <a:lnTo>
                    <a:pt x="13128" y="1492360"/>
                  </a:lnTo>
                  <a:lnTo>
                    <a:pt x="7442" y="1434263"/>
                  </a:lnTo>
                  <a:lnTo>
                    <a:pt x="3333" y="1375260"/>
                  </a:lnTo>
                  <a:lnTo>
                    <a:pt x="839" y="1315447"/>
                  </a:lnTo>
                  <a:lnTo>
                    <a:pt x="0" y="1254920"/>
                  </a:lnTo>
                  <a:lnTo>
                    <a:pt x="0" y="1112040"/>
                  </a:lnTo>
                  <a:lnTo>
                    <a:pt x="904" y="1048937"/>
                  </a:lnTo>
                  <a:lnTo>
                    <a:pt x="3586" y="986757"/>
                  </a:lnTo>
                  <a:lnTo>
                    <a:pt x="7997" y="925594"/>
                  </a:lnTo>
                  <a:lnTo>
                    <a:pt x="14089" y="865543"/>
                  </a:lnTo>
                  <a:lnTo>
                    <a:pt x="21813" y="806697"/>
                  </a:lnTo>
                  <a:lnTo>
                    <a:pt x="31121" y="749149"/>
                  </a:lnTo>
                  <a:lnTo>
                    <a:pt x="41965" y="692995"/>
                  </a:lnTo>
                  <a:lnTo>
                    <a:pt x="54297" y="638327"/>
                  </a:lnTo>
                  <a:lnTo>
                    <a:pt x="68069" y="585240"/>
                  </a:lnTo>
                  <a:lnTo>
                    <a:pt x="83232" y="533827"/>
                  </a:lnTo>
                  <a:lnTo>
                    <a:pt x="99738" y="484183"/>
                  </a:lnTo>
                  <a:lnTo>
                    <a:pt x="117538" y="436401"/>
                  </a:lnTo>
                  <a:lnTo>
                    <a:pt x="136586" y="390575"/>
                  </a:lnTo>
                  <a:lnTo>
                    <a:pt x="156831" y="346800"/>
                  </a:lnTo>
                  <a:lnTo>
                    <a:pt x="178226" y="305168"/>
                  </a:lnTo>
                  <a:lnTo>
                    <a:pt x="200724" y="265773"/>
                  </a:lnTo>
                  <a:lnTo>
                    <a:pt x="224275" y="228711"/>
                  </a:lnTo>
                  <a:lnTo>
                    <a:pt x="248831" y="194074"/>
                  </a:lnTo>
                  <a:lnTo>
                    <a:pt x="274344" y="161956"/>
                  </a:lnTo>
                  <a:lnTo>
                    <a:pt x="300766" y="132452"/>
                  </a:lnTo>
                  <a:lnTo>
                    <a:pt x="328048" y="105654"/>
                  </a:lnTo>
                  <a:lnTo>
                    <a:pt x="385002" y="60557"/>
                  </a:lnTo>
                  <a:lnTo>
                    <a:pt x="444819" y="27415"/>
                  </a:lnTo>
                  <a:lnTo>
                    <a:pt x="507114" y="6978"/>
                  </a:lnTo>
                  <a:lnTo>
                    <a:pt x="571500" y="0"/>
                  </a:lnTo>
                  <a:lnTo>
                    <a:pt x="571500" y="142875"/>
                  </a:lnTo>
                  <a:lnTo>
                    <a:pt x="539416" y="144602"/>
                  </a:lnTo>
                  <a:lnTo>
                    <a:pt x="507777" y="149726"/>
                  </a:lnTo>
                  <a:lnTo>
                    <a:pt x="446029" y="169806"/>
                  </a:lnTo>
                  <a:lnTo>
                    <a:pt x="386648" y="202403"/>
                  </a:lnTo>
                  <a:lnTo>
                    <a:pt x="330023" y="246805"/>
                  </a:lnTo>
                  <a:lnTo>
                    <a:pt x="276543" y="302300"/>
                  </a:lnTo>
                  <a:lnTo>
                    <a:pt x="251105" y="333985"/>
                  </a:lnTo>
                  <a:lnTo>
                    <a:pt x="226600" y="368176"/>
                  </a:lnTo>
                  <a:lnTo>
                    <a:pt x="203077" y="404784"/>
                  </a:lnTo>
                  <a:lnTo>
                    <a:pt x="180584" y="443721"/>
                  </a:lnTo>
                  <a:lnTo>
                    <a:pt x="159170" y="484897"/>
                  </a:lnTo>
                  <a:lnTo>
                    <a:pt x="138884" y="528223"/>
                  </a:lnTo>
                  <a:lnTo>
                    <a:pt x="119774" y="573611"/>
                  </a:lnTo>
                  <a:lnTo>
                    <a:pt x="101890" y="620972"/>
                  </a:lnTo>
                  <a:lnTo>
                    <a:pt x="85281" y="670215"/>
                  </a:lnTo>
                  <a:lnTo>
                    <a:pt x="69994" y="721253"/>
                  </a:lnTo>
                  <a:lnTo>
                    <a:pt x="56079" y="773997"/>
                  </a:lnTo>
                  <a:lnTo>
                    <a:pt x="43584" y="828357"/>
                  </a:lnTo>
                  <a:lnTo>
                    <a:pt x="32559" y="884245"/>
                  </a:lnTo>
                  <a:lnTo>
                    <a:pt x="23052" y="941571"/>
                  </a:lnTo>
                  <a:lnTo>
                    <a:pt x="15112" y="1000246"/>
                  </a:lnTo>
                  <a:lnTo>
                    <a:pt x="8787" y="1060182"/>
                  </a:lnTo>
                  <a:lnTo>
                    <a:pt x="4127" y="1121290"/>
                  </a:lnTo>
                  <a:lnTo>
                    <a:pt x="1180" y="1183480"/>
                  </a:lnTo>
                </a:path>
              </a:pathLst>
            </a:custGeom>
            <a:ln w="38100">
              <a:solidFill>
                <a:srgbClr val="FFFFFF"/>
              </a:solidFill>
            </a:ln>
          </p:spPr>
          <p:txBody>
            <a:bodyPr wrap="square" lIns="0" tIns="0" rIns="0" bIns="0" rtlCol="0"/>
            <a:lstStyle/>
            <a:p>
              <a:endParaRPr/>
            </a:p>
          </p:txBody>
        </p:sp>
        <p:sp>
          <p:nvSpPr>
            <p:cNvPr id="10" name="object 10"/>
            <p:cNvSpPr/>
            <p:nvPr/>
          </p:nvSpPr>
          <p:spPr>
            <a:xfrm>
              <a:off x="3924300" y="4978400"/>
              <a:ext cx="1803400" cy="1803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51500" y="3784600"/>
              <a:ext cx="736600" cy="25019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34050" y="4993487"/>
              <a:ext cx="571500" cy="1189355"/>
            </a:xfrm>
            <a:custGeom>
              <a:avLst/>
              <a:gdLst/>
              <a:ahLst/>
              <a:cxnLst/>
              <a:rect l="l" t="t" r="r" b="b"/>
              <a:pathLst>
                <a:path w="571500" h="1189354">
                  <a:moveTo>
                    <a:pt x="570255" y="0"/>
                  </a:moveTo>
                  <a:lnTo>
                    <a:pt x="567251" y="60240"/>
                  </a:lnTo>
                  <a:lnTo>
                    <a:pt x="562521" y="119561"/>
                  </a:lnTo>
                  <a:lnTo>
                    <a:pt x="556111" y="177861"/>
                  </a:lnTo>
                  <a:lnTo>
                    <a:pt x="548063" y="235040"/>
                  </a:lnTo>
                  <a:lnTo>
                    <a:pt x="538423" y="290998"/>
                  </a:lnTo>
                  <a:lnTo>
                    <a:pt x="527235" y="345633"/>
                  </a:lnTo>
                  <a:lnTo>
                    <a:pt x="514542" y="398845"/>
                  </a:lnTo>
                  <a:lnTo>
                    <a:pt x="500388" y="450533"/>
                  </a:lnTo>
                  <a:lnTo>
                    <a:pt x="484819" y="500597"/>
                  </a:lnTo>
                  <a:lnTo>
                    <a:pt x="467877" y="548936"/>
                  </a:lnTo>
                  <a:lnTo>
                    <a:pt x="449608" y="595449"/>
                  </a:lnTo>
                  <a:lnTo>
                    <a:pt x="430055" y="640035"/>
                  </a:lnTo>
                  <a:lnTo>
                    <a:pt x="409263" y="682594"/>
                  </a:lnTo>
                  <a:lnTo>
                    <a:pt x="387275" y="723026"/>
                  </a:lnTo>
                  <a:lnTo>
                    <a:pt x="364136" y="761229"/>
                  </a:lnTo>
                  <a:lnTo>
                    <a:pt x="339889" y="797102"/>
                  </a:lnTo>
                  <a:lnTo>
                    <a:pt x="314580" y="830546"/>
                  </a:lnTo>
                  <a:lnTo>
                    <a:pt x="288252" y="861460"/>
                  </a:lnTo>
                  <a:lnTo>
                    <a:pt x="260949" y="889742"/>
                  </a:lnTo>
                  <a:lnTo>
                    <a:pt x="203596" y="938010"/>
                  </a:lnTo>
                  <a:lnTo>
                    <a:pt x="142875" y="974545"/>
                  </a:lnTo>
                  <a:lnTo>
                    <a:pt x="142875" y="903109"/>
                  </a:lnTo>
                  <a:lnTo>
                    <a:pt x="0" y="1080289"/>
                  </a:lnTo>
                  <a:lnTo>
                    <a:pt x="142875" y="1188858"/>
                  </a:lnTo>
                  <a:lnTo>
                    <a:pt x="142875" y="1117420"/>
                  </a:lnTo>
                  <a:lnTo>
                    <a:pt x="173181" y="1100948"/>
                  </a:lnTo>
                  <a:lnTo>
                    <a:pt x="231338" y="1059361"/>
                  </a:lnTo>
                  <a:lnTo>
                    <a:pt x="285967" y="1006910"/>
                  </a:lnTo>
                  <a:lnTo>
                    <a:pt x="311865" y="976860"/>
                  </a:lnTo>
                  <a:lnTo>
                    <a:pt x="336766" y="944391"/>
                  </a:lnTo>
                  <a:lnTo>
                    <a:pt x="360634" y="909604"/>
                  </a:lnTo>
                  <a:lnTo>
                    <a:pt x="383430" y="872597"/>
                  </a:lnTo>
                  <a:lnTo>
                    <a:pt x="405116" y="833469"/>
                  </a:lnTo>
                  <a:lnTo>
                    <a:pt x="425656" y="792321"/>
                  </a:lnTo>
                  <a:lnTo>
                    <a:pt x="445009" y="749250"/>
                  </a:lnTo>
                  <a:lnTo>
                    <a:pt x="463140" y="704356"/>
                  </a:lnTo>
                  <a:lnTo>
                    <a:pt x="480009" y="657739"/>
                  </a:lnTo>
                  <a:lnTo>
                    <a:pt x="495579" y="609497"/>
                  </a:lnTo>
                  <a:lnTo>
                    <a:pt x="509812" y="559731"/>
                  </a:lnTo>
                  <a:lnTo>
                    <a:pt x="522670" y="508538"/>
                  </a:lnTo>
                  <a:lnTo>
                    <a:pt x="534115" y="456018"/>
                  </a:lnTo>
                  <a:lnTo>
                    <a:pt x="544109" y="402271"/>
                  </a:lnTo>
                  <a:lnTo>
                    <a:pt x="552614" y="347395"/>
                  </a:lnTo>
                  <a:lnTo>
                    <a:pt x="559593" y="291490"/>
                  </a:lnTo>
                  <a:lnTo>
                    <a:pt x="565006" y="234655"/>
                  </a:lnTo>
                  <a:lnTo>
                    <a:pt x="568817" y="176990"/>
                  </a:lnTo>
                  <a:lnTo>
                    <a:pt x="570988" y="118592"/>
                  </a:lnTo>
                  <a:lnTo>
                    <a:pt x="571480" y="59562"/>
                  </a:lnTo>
                  <a:lnTo>
                    <a:pt x="570255" y="0"/>
                  </a:lnTo>
                  <a:close/>
                </a:path>
              </a:pathLst>
            </a:custGeom>
            <a:solidFill>
              <a:srgbClr val="9999FF"/>
            </a:solidFill>
          </p:spPr>
          <p:txBody>
            <a:bodyPr wrap="square" lIns="0" tIns="0" rIns="0" bIns="0" rtlCol="0"/>
            <a:lstStyle/>
            <a:p>
              <a:endParaRPr/>
            </a:p>
          </p:txBody>
        </p:sp>
        <p:sp>
          <p:nvSpPr>
            <p:cNvPr id="13" name="object 13"/>
            <p:cNvSpPr/>
            <p:nvPr/>
          </p:nvSpPr>
          <p:spPr>
            <a:xfrm>
              <a:off x="5734050" y="38417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287"/>
                  </a:lnTo>
                  <a:lnTo>
                    <a:pt x="570595" y="1018986"/>
                  </a:lnTo>
                  <a:lnTo>
                    <a:pt x="567913" y="958581"/>
                  </a:lnTo>
                  <a:lnTo>
                    <a:pt x="563502" y="899166"/>
                  </a:lnTo>
                  <a:lnTo>
                    <a:pt x="557411" y="840829"/>
                  </a:lnTo>
                  <a:lnTo>
                    <a:pt x="549686" y="783663"/>
                  </a:lnTo>
                  <a:lnTo>
                    <a:pt x="540378" y="727759"/>
                  </a:lnTo>
                  <a:lnTo>
                    <a:pt x="529534" y="673208"/>
                  </a:lnTo>
                  <a:lnTo>
                    <a:pt x="517202" y="620102"/>
                  </a:lnTo>
                  <a:lnTo>
                    <a:pt x="503430" y="568530"/>
                  </a:lnTo>
                  <a:lnTo>
                    <a:pt x="488268" y="518586"/>
                  </a:lnTo>
                  <a:lnTo>
                    <a:pt x="471762" y="470359"/>
                  </a:lnTo>
                  <a:lnTo>
                    <a:pt x="453961" y="423941"/>
                  </a:lnTo>
                  <a:lnTo>
                    <a:pt x="434914" y="379424"/>
                  </a:lnTo>
                  <a:lnTo>
                    <a:pt x="414669" y="336898"/>
                  </a:lnTo>
                  <a:lnTo>
                    <a:pt x="393273" y="296455"/>
                  </a:lnTo>
                  <a:lnTo>
                    <a:pt x="370776" y="258185"/>
                  </a:lnTo>
                  <a:lnTo>
                    <a:pt x="347225" y="222181"/>
                  </a:lnTo>
                  <a:lnTo>
                    <a:pt x="322669" y="188533"/>
                  </a:lnTo>
                  <a:lnTo>
                    <a:pt x="297156" y="157332"/>
                  </a:lnTo>
                  <a:lnTo>
                    <a:pt x="270734" y="128670"/>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4" name="object 14"/>
            <p:cNvSpPr/>
            <p:nvPr/>
          </p:nvSpPr>
          <p:spPr>
            <a:xfrm>
              <a:off x="5734050" y="38417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6" y="2340601"/>
                  </a:lnTo>
                  <a:lnTo>
                    <a:pt x="0" y="2232031"/>
                  </a:lnTo>
                  <a:lnTo>
                    <a:pt x="142876" y="2054851"/>
                  </a:lnTo>
                  <a:lnTo>
                    <a:pt x="142876" y="2126281"/>
                  </a:lnTo>
                  <a:lnTo>
                    <a:pt x="173635" y="2109531"/>
                  </a:lnTo>
                  <a:lnTo>
                    <a:pt x="232716" y="2067029"/>
                  </a:lnTo>
                  <a:lnTo>
                    <a:pt x="288251"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5" name="object 15"/>
          <p:cNvSpPr txBox="1"/>
          <p:nvPr/>
        </p:nvSpPr>
        <p:spPr>
          <a:xfrm>
            <a:off x="3454387" y="254988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理解</a:t>
            </a:r>
            <a:endParaRPr sz="2800">
              <a:latin typeface="Noto Sans CJK JP Medium"/>
              <a:cs typeface="Noto Sans CJK JP Medium"/>
            </a:endParaRPr>
          </a:p>
        </p:txBody>
      </p:sp>
      <p:sp>
        <p:nvSpPr>
          <p:cNvPr id="19" name="object 19"/>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24</a:t>
            </a:fld>
            <a:endParaRPr dirty="0"/>
          </a:p>
        </p:txBody>
      </p:sp>
      <p:sp>
        <p:nvSpPr>
          <p:cNvPr id="16" name="object 16"/>
          <p:cNvSpPr txBox="1"/>
          <p:nvPr/>
        </p:nvSpPr>
        <p:spPr>
          <a:xfrm>
            <a:off x="5271477" y="473555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生成</a:t>
            </a:r>
            <a:endParaRPr sz="2800">
              <a:latin typeface="Noto Sans CJK JP Medium"/>
              <a:cs typeface="Noto Sans CJK JP Medium"/>
            </a:endParaRPr>
          </a:p>
        </p:txBody>
      </p:sp>
      <p:sp>
        <p:nvSpPr>
          <p:cNvPr id="17" name="object 17"/>
          <p:cNvSpPr txBox="1"/>
          <p:nvPr/>
        </p:nvSpPr>
        <p:spPr>
          <a:xfrm>
            <a:off x="1487652" y="202665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词法分析 短语分析 句法分析 篇章分析</a:t>
            </a:r>
            <a:endParaRPr sz="2400">
              <a:latin typeface="UKIJ CJK"/>
              <a:cs typeface="UKIJ CJK"/>
            </a:endParaRPr>
          </a:p>
        </p:txBody>
      </p:sp>
      <p:sp>
        <p:nvSpPr>
          <p:cNvPr id="18" name="object 18"/>
          <p:cNvSpPr txBox="1"/>
          <p:nvPr/>
        </p:nvSpPr>
        <p:spPr>
          <a:xfrm>
            <a:off x="6641744" y="425917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语言模型 机器翻译 问答系统 基于数据</a:t>
            </a:r>
            <a:endParaRPr sz="2400">
              <a:latin typeface="UKIJ CJK"/>
              <a:cs typeface="UKIJ CJ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自然语言处理任务举例</a:t>
            </a:r>
          </a:p>
        </p:txBody>
      </p:sp>
      <p:grpSp>
        <p:nvGrpSpPr>
          <p:cNvPr id="3" name="object 3"/>
          <p:cNvGrpSpPr/>
          <p:nvPr/>
        </p:nvGrpSpPr>
        <p:grpSpPr>
          <a:xfrm>
            <a:off x="3200400" y="889000"/>
            <a:ext cx="3187700" cy="5892800"/>
            <a:chOff x="3200400" y="889000"/>
            <a:chExt cx="3187700" cy="5892800"/>
          </a:xfrm>
        </p:grpSpPr>
        <p:sp>
          <p:nvSpPr>
            <p:cNvPr id="4" name="object 4"/>
            <p:cNvSpPr/>
            <p:nvPr/>
          </p:nvSpPr>
          <p:spPr>
            <a:xfrm>
              <a:off x="3835400" y="889000"/>
              <a:ext cx="1790700" cy="172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48100" y="2946400"/>
              <a:ext cx="1879600" cy="186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1638300"/>
              <a:ext cx="736600" cy="2565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82950" y="2807500"/>
              <a:ext cx="571500" cy="1291590"/>
            </a:xfrm>
            <a:custGeom>
              <a:avLst/>
              <a:gdLst/>
              <a:ahLst/>
              <a:cxnLst/>
              <a:rect l="l" t="t" r="r" b="b"/>
              <a:pathLst>
                <a:path w="571500" h="1291589">
                  <a:moveTo>
                    <a:pt x="0" y="0"/>
                  </a:moveTo>
                  <a:lnTo>
                    <a:pt x="0" y="142862"/>
                  </a:lnTo>
                  <a:lnTo>
                    <a:pt x="839" y="203389"/>
                  </a:lnTo>
                  <a:lnTo>
                    <a:pt x="3333" y="263203"/>
                  </a:lnTo>
                  <a:lnTo>
                    <a:pt x="7442" y="322207"/>
                  </a:lnTo>
                  <a:lnTo>
                    <a:pt x="13129" y="380304"/>
                  </a:lnTo>
                  <a:lnTo>
                    <a:pt x="20353" y="437398"/>
                  </a:lnTo>
                  <a:lnTo>
                    <a:pt x="29078" y="493391"/>
                  </a:lnTo>
                  <a:lnTo>
                    <a:pt x="39264" y="548188"/>
                  </a:lnTo>
                  <a:lnTo>
                    <a:pt x="50873" y="601690"/>
                  </a:lnTo>
                  <a:lnTo>
                    <a:pt x="63867" y="653803"/>
                  </a:lnTo>
                  <a:lnTo>
                    <a:pt x="78206" y="704428"/>
                  </a:lnTo>
                  <a:lnTo>
                    <a:pt x="93853" y="753470"/>
                  </a:lnTo>
                  <a:lnTo>
                    <a:pt x="110769" y="800831"/>
                  </a:lnTo>
                  <a:lnTo>
                    <a:pt x="128915" y="846416"/>
                  </a:lnTo>
                  <a:lnTo>
                    <a:pt x="148253" y="890126"/>
                  </a:lnTo>
                  <a:lnTo>
                    <a:pt x="168745" y="931866"/>
                  </a:lnTo>
                  <a:lnTo>
                    <a:pt x="190351" y="971538"/>
                  </a:lnTo>
                  <a:lnTo>
                    <a:pt x="213034" y="1009046"/>
                  </a:lnTo>
                  <a:lnTo>
                    <a:pt x="236754" y="1044294"/>
                  </a:lnTo>
                  <a:lnTo>
                    <a:pt x="261474" y="1077185"/>
                  </a:lnTo>
                  <a:lnTo>
                    <a:pt x="287155" y="1107621"/>
                  </a:lnTo>
                  <a:lnTo>
                    <a:pt x="313758" y="1135506"/>
                  </a:lnTo>
                  <a:lnTo>
                    <a:pt x="369578" y="1183238"/>
                  </a:lnTo>
                  <a:lnTo>
                    <a:pt x="428625" y="1219606"/>
                  </a:lnTo>
                  <a:lnTo>
                    <a:pt x="428625" y="1291043"/>
                  </a:lnTo>
                  <a:lnTo>
                    <a:pt x="571500" y="1183474"/>
                  </a:lnTo>
                  <a:lnTo>
                    <a:pt x="428625" y="1005293"/>
                  </a:lnTo>
                  <a:lnTo>
                    <a:pt x="428625" y="1076731"/>
                  </a:lnTo>
                  <a:lnTo>
                    <a:pt x="398717" y="1060017"/>
                  </a:lnTo>
                  <a:lnTo>
                    <a:pt x="341245" y="1017873"/>
                  </a:lnTo>
                  <a:lnTo>
                    <a:pt x="287155" y="964751"/>
                  </a:lnTo>
                  <a:lnTo>
                    <a:pt x="261474" y="934315"/>
                  </a:lnTo>
                  <a:lnTo>
                    <a:pt x="236754" y="901425"/>
                  </a:lnTo>
                  <a:lnTo>
                    <a:pt x="213034" y="866178"/>
                  </a:lnTo>
                  <a:lnTo>
                    <a:pt x="190351" y="828669"/>
                  </a:lnTo>
                  <a:lnTo>
                    <a:pt x="168745" y="788997"/>
                  </a:lnTo>
                  <a:lnTo>
                    <a:pt x="148253" y="747257"/>
                  </a:lnTo>
                  <a:lnTo>
                    <a:pt x="128915" y="703547"/>
                  </a:lnTo>
                  <a:lnTo>
                    <a:pt x="110769" y="657963"/>
                  </a:lnTo>
                  <a:lnTo>
                    <a:pt x="93853" y="610601"/>
                  </a:lnTo>
                  <a:lnTo>
                    <a:pt x="78206" y="561560"/>
                  </a:lnTo>
                  <a:lnTo>
                    <a:pt x="63867" y="510934"/>
                  </a:lnTo>
                  <a:lnTo>
                    <a:pt x="50873" y="458822"/>
                  </a:lnTo>
                  <a:lnTo>
                    <a:pt x="39264" y="405319"/>
                  </a:lnTo>
                  <a:lnTo>
                    <a:pt x="29078" y="350523"/>
                  </a:lnTo>
                  <a:lnTo>
                    <a:pt x="20353" y="294530"/>
                  </a:lnTo>
                  <a:lnTo>
                    <a:pt x="13129" y="237437"/>
                  </a:lnTo>
                  <a:lnTo>
                    <a:pt x="7442" y="179341"/>
                  </a:lnTo>
                  <a:lnTo>
                    <a:pt x="3333" y="120338"/>
                  </a:lnTo>
                  <a:lnTo>
                    <a:pt x="839" y="60525"/>
                  </a:lnTo>
                  <a:lnTo>
                    <a:pt x="0" y="0"/>
                  </a:lnTo>
                  <a:close/>
                </a:path>
              </a:pathLst>
            </a:custGeom>
            <a:solidFill>
              <a:srgbClr val="9999FF"/>
            </a:solidFill>
          </p:spPr>
          <p:txBody>
            <a:bodyPr wrap="square" lIns="0" tIns="0" rIns="0" bIns="0" rtlCol="0"/>
            <a:lstStyle/>
            <a:p>
              <a:endParaRPr/>
            </a:p>
          </p:txBody>
        </p:sp>
        <p:sp>
          <p:nvSpPr>
            <p:cNvPr id="8" name="object 8"/>
            <p:cNvSpPr/>
            <p:nvPr/>
          </p:nvSpPr>
          <p:spPr>
            <a:xfrm>
              <a:off x="3282960" y="1695450"/>
              <a:ext cx="571500" cy="1183640"/>
            </a:xfrm>
            <a:custGeom>
              <a:avLst/>
              <a:gdLst/>
              <a:ahLst/>
              <a:cxnLst/>
              <a:rect l="l" t="t" r="r" b="b"/>
              <a:pathLst>
                <a:path w="571500" h="1183639">
                  <a:moveTo>
                    <a:pt x="571489" y="0"/>
                  </a:moveTo>
                  <a:lnTo>
                    <a:pt x="503537" y="7859"/>
                  </a:lnTo>
                  <a:lnTo>
                    <a:pt x="442747" y="28409"/>
                  </a:lnTo>
                  <a:lnTo>
                    <a:pt x="384474" y="60928"/>
                  </a:lnTo>
                  <a:lnTo>
                    <a:pt x="329042" y="104696"/>
                  </a:lnTo>
                  <a:lnTo>
                    <a:pt x="276779" y="158992"/>
                  </a:lnTo>
                  <a:lnTo>
                    <a:pt x="251937" y="189864"/>
                  </a:lnTo>
                  <a:lnTo>
                    <a:pt x="228009" y="223097"/>
                  </a:lnTo>
                  <a:lnTo>
                    <a:pt x="205036" y="258602"/>
                  </a:lnTo>
                  <a:lnTo>
                    <a:pt x="183058" y="296288"/>
                  </a:lnTo>
                  <a:lnTo>
                    <a:pt x="162116" y="336067"/>
                  </a:lnTo>
                  <a:lnTo>
                    <a:pt x="142252" y="377847"/>
                  </a:lnTo>
                  <a:lnTo>
                    <a:pt x="123504" y="421538"/>
                  </a:lnTo>
                  <a:lnTo>
                    <a:pt x="105915" y="467051"/>
                  </a:lnTo>
                  <a:lnTo>
                    <a:pt x="89525" y="514295"/>
                  </a:lnTo>
                  <a:lnTo>
                    <a:pt x="74374" y="563181"/>
                  </a:lnTo>
                  <a:lnTo>
                    <a:pt x="60504" y="613618"/>
                  </a:lnTo>
                  <a:lnTo>
                    <a:pt x="47955" y="665516"/>
                  </a:lnTo>
                  <a:lnTo>
                    <a:pt x="36767" y="718785"/>
                  </a:lnTo>
                  <a:lnTo>
                    <a:pt x="26982" y="773335"/>
                  </a:lnTo>
                  <a:lnTo>
                    <a:pt x="18640" y="829076"/>
                  </a:lnTo>
                  <a:lnTo>
                    <a:pt x="11781" y="885918"/>
                  </a:lnTo>
                  <a:lnTo>
                    <a:pt x="6447" y="943770"/>
                  </a:lnTo>
                  <a:lnTo>
                    <a:pt x="2679" y="1002544"/>
                  </a:lnTo>
                  <a:lnTo>
                    <a:pt x="516" y="1062148"/>
                  </a:lnTo>
                  <a:lnTo>
                    <a:pt x="0" y="1122492"/>
                  </a:lnTo>
                  <a:lnTo>
                    <a:pt x="1170" y="1183487"/>
                  </a:lnTo>
                  <a:lnTo>
                    <a:pt x="4117" y="1121296"/>
                  </a:lnTo>
                  <a:lnTo>
                    <a:pt x="8777" y="1060187"/>
                  </a:lnTo>
                  <a:lnTo>
                    <a:pt x="15101" y="1000250"/>
                  </a:lnTo>
                  <a:lnTo>
                    <a:pt x="23041" y="941574"/>
                  </a:lnTo>
                  <a:lnTo>
                    <a:pt x="32547" y="884247"/>
                  </a:lnTo>
                  <a:lnTo>
                    <a:pt x="43572" y="828359"/>
                  </a:lnTo>
                  <a:lnTo>
                    <a:pt x="56066" y="773998"/>
                  </a:lnTo>
                  <a:lnTo>
                    <a:pt x="69981" y="721254"/>
                  </a:lnTo>
                  <a:lnTo>
                    <a:pt x="85267" y="670215"/>
                  </a:lnTo>
                  <a:lnTo>
                    <a:pt x="101876" y="620971"/>
                  </a:lnTo>
                  <a:lnTo>
                    <a:pt x="119760" y="573611"/>
                  </a:lnTo>
                  <a:lnTo>
                    <a:pt x="138869" y="528223"/>
                  </a:lnTo>
                  <a:lnTo>
                    <a:pt x="159155" y="484896"/>
                  </a:lnTo>
                  <a:lnTo>
                    <a:pt x="180569" y="443720"/>
                  </a:lnTo>
                  <a:lnTo>
                    <a:pt x="203062" y="404783"/>
                  </a:lnTo>
                  <a:lnTo>
                    <a:pt x="226586" y="368175"/>
                  </a:lnTo>
                  <a:lnTo>
                    <a:pt x="251091" y="333984"/>
                  </a:lnTo>
                  <a:lnTo>
                    <a:pt x="276529" y="302299"/>
                  </a:lnTo>
                  <a:lnTo>
                    <a:pt x="302851" y="273210"/>
                  </a:lnTo>
                  <a:lnTo>
                    <a:pt x="357953" y="223172"/>
                  </a:lnTo>
                  <a:lnTo>
                    <a:pt x="416005" y="184584"/>
                  </a:lnTo>
                  <a:lnTo>
                    <a:pt x="476620" y="158157"/>
                  </a:lnTo>
                  <a:lnTo>
                    <a:pt x="539405" y="144602"/>
                  </a:lnTo>
                  <a:lnTo>
                    <a:pt x="571489" y="142875"/>
                  </a:lnTo>
                  <a:lnTo>
                    <a:pt x="571489" y="0"/>
                  </a:lnTo>
                  <a:close/>
                </a:path>
              </a:pathLst>
            </a:custGeom>
            <a:solidFill>
              <a:srgbClr val="7B7BCD"/>
            </a:solidFill>
          </p:spPr>
          <p:txBody>
            <a:bodyPr wrap="square" lIns="0" tIns="0" rIns="0" bIns="0" rtlCol="0"/>
            <a:lstStyle/>
            <a:p>
              <a:endParaRPr/>
            </a:p>
          </p:txBody>
        </p:sp>
        <p:sp>
          <p:nvSpPr>
            <p:cNvPr id="9" name="object 9"/>
            <p:cNvSpPr/>
            <p:nvPr/>
          </p:nvSpPr>
          <p:spPr>
            <a:xfrm>
              <a:off x="3282950" y="1695450"/>
              <a:ext cx="571500" cy="2403475"/>
            </a:xfrm>
            <a:custGeom>
              <a:avLst/>
              <a:gdLst/>
              <a:ahLst/>
              <a:cxnLst/>
              <a:rect l="l" t="t" r="r" b="b"/>
              <a:pathLst>
                <a:path w="571500" h="2403475">
                  <a:moveTo>
                    <a:pt x="0" y="1112040"/>
                  </a:moveTo>
                  <a:lnTo>
                    <a:pt x="839" y="1172568"/>
                  </a:lnTo>
                  <a:lnTo>
                    <a:pt x="3333" y="1232382"/>
                  </a:lnTo>
                  <a:lnTo>
                    <a:pt x="7442" y="1291386"/>
                  </a:lnTo>
                  <a:lnTo>
                    <a:pt x="13128" y="1349484"/>
                  </a:lnTo>
                  <a:lnTo>
                    <a:pt x="20353" y="1406578"/>
                  </a:lnTo>
                  <a:lnTo>
                    <a:pt x="29078" y="1462572"/>
                  </a:lnTo>
                  <a:lnTo>
                    <a:pt x="39264" y="1517368"/>
                  </a:lnTo>
                  <a:lnTo>
                    <a:pt x="50872" y="1570872"/>
                  </a:lnTo>
                  <a:lnTo>
                    <a:pt x="63866" y="1622985"/>
                  </a:lnTo>
                  <a:lnTo>
                    <a:pt x="78205" y="1673610"/>
                  </a:lnTo>
                  <a:lnTo>
                    <a:pt x="93852" y="1722652"/>
                  </a:lnTo>
                  <a:lnTo>
                    <a:pt x="110767" y="1770014"/>
                  </a:lnTo>
                  <a:lnTo>
                    <a:pt x="128913" y="1815598"/>
                  </a:lnTo>
                  <a:lnTo>
                    <a:pt x="148251" y="1859309"/>
                  </a:lnTo>
                  <a:lnTo>
                    <a:pt x="168743" y="1901048"/>
                  </a:lnTo>
                  <a:lnTo>
                    <a:pt x="190349" y="1940721"/>
                  </a:lnTo>
                  <a:lnTo>
                    <a:pt x="213032" y="1978229"/>
                  </a:lnTo>
                  <a:lnTo>
                    <a:pt x="236753" y="2013476"/>
                  </a:lnTo>
                  <a:lnTo>
                    <a:pt x="261473" y="2046366"/>
                  </a:lnTo>
                  <a:lnTo>
                    <a:pt x="287154" y="2076802"/>
                  </a:lnTo>
                  <a:lnTo>
                    <a:pt x="313757" y="2104686"/>
                  </a:lnTo>
                  <a:lnTo>
                    <a:pt x="369577" y="2152416"/>
                  </a:lnTo>
                  <a:lnTo>
                    <a:pt x="428625" y="2188781"/>
                  </a:lnTo>
                  <a:lnTo>
                    <a:pt x="428625" y="2117341"/>
                  </a:lnTo>
                  <a:lnTo>
                    <a:pt x="571500" y="2295531"/>
                  </a:lnTo>
                  <a:lnTo>
                    <a:pt x="428625" y="2403091"/>
                  </a:lnTo>
                  <a:lnTo>
                    <a:pt x="428625" y="2331651"/>
                  </a:lnTo>
                  <a:lnTo>
                    <a:pt x="398717" y="2314937"/>
                  </a:lnTo>
                  <a:lnTo>
                    <a:pt x="341244" y="2272793"/>
                  </a:lnTo>
                  <a:lnTo>
                    <a:pt x="287154" y="2219672"/>
                  </a:lnTo>
                  <a:lnTo>
                    <a:pt x="261473" y="2189236"/>
                  </a:lnTo>
                  <a:lnTo>
                    <a:pt x="236753" y="2156346"/>
                  </a:lnTo>
                  <a:lnTo>
                    <a:pt x="213032" y="2121099"/>
                  </a:lnTo>
                  <a:lnTo>
                    <a:pt x="190349" y="2083591"/>
                  </a:lnTo>
                  <a:lnTo>
                    <a:pt x="168743" y="2043919"/>
                  </a:lnTo>
                  <a:lnTo>
                    <a:pt x="148251" y="2002180"/>
                  </a:lnTo>
                  <a:lnTo>
                    <a:pt x="128913" y="1958469"/>
                  </a:lnTo>
                  <a:lnTo>
                    <a:pt x="110767" y="1912885"/>
                  </a:lnTo>
                  <a:lnTo>
                    <a:pt x="93852" y="1865524"/>
                  </a:lnTo>
                  <a:lnTo>
                    <a:pt x="78205" y="1816483"/>
                  </a:lnTo>
                  <a:lnTo>
                    <a:pt x="63866" y="1765857"/>
                  </a:lnTo>
                  <a:lnTo>
                    <a:pt x="50872" y="1713745"/>
                  </a:lnTo>
                  <a:lnTo>
                    <a:pt x="39264" y="1660242"/>
                  </a:lnTo>
                  <a:lnTo>
                    <a:pt x="29078" y="1605446"/>
                  </a:lnTo>
                  <a:lnTo>
                    <a:pt x="20353" y="1549453"/>
                  </a:lnTo>
                  <a:lnTo>
                    <a:pt x="13128" y="1492360"/>
                  </a:lnTo>
                  <a:lnTo>
                    <a:pt x="7442" y="1434263"/>
                  </a:lnTo>
                  <a:lnTo>
                    <a:pt x="3333" y="1375260"/>
                  </a:lnTo>
                  <a:lnTo>
                    <a:pt x="839" y="1315447"/>
                  </a:lnTo>
                  <a:lnTo>
                    <a:pt x="0" y="1254920"/>
                  </a:lnTo>
                  <a:lnTo>
                    <a:pt x="0" y="1112040"/>
                  </a:lnTo>
                  <a:lnTo>
                    <a:pt x="904" y="1048937"/>
                  </a:lnTo>
                  <a:lnTo>
                    <a:pt x="3586" y="986757"/>
                  </a:lnTo>
                  <a:lnTo>
                    <a:pt x="7997" y="925594"/>
                  </a:lnTo>
                  <a:lnTo>
                    <a:pt x="14089" y="865543"/>
                  </a:lnTo>
                  <a:lnTo>
                    <a:pt x="21813" y="806697"/>
                  </a:lnTo>
                  <a:lnTo>
                    <a:pt x="31121" y="749149"/>
                  </a:lnTo>
                  <a:lnTo>
                    <a:pt x="41965" y="692995"/>
                  </a:lnTo>
                  <a:lnTo>
                    <a:pt x="54297" y="638327"/>
                  </a:lnTo>
                  <a:lnTo>
                    <a:pt x="68069" y="585240"/>
                  </a:lnTo>
                  <a:lnTo>
                    <a:pt x="83232" y="533827"/>
                  </a:lnTo>
                  <a:lnTo>
                    <a:pt x="99738" y="484183"/>
                  </a:lnTo>
                  <a:lnTo>
                    <a:pt x="117538" y="436401"/>
                  </a:lnTo>
                  <a:lnTo>
                    <a:pt x="136586" y="390575"/>
                  </a:lnTo>
                  <a:lnTo>
                    <a:pt x="156831" y="346800"/>
                  </a:lnTo>
                  <a:lnTo>
                    <a:pt x="178226" y="305168"/>
                  </a:lnTo>
                  <a:lnTo>
                    <a:pt x="200724" y="265773"/>
                  </a:lnTo>
                  <a:lnTo>
                    <a:pt x="224275" y="228711"/>
                  </a:lnTo>
                  <a:lnTo>
                    <a:pt x="248831" y="194074"/>
                  </a:lnTo>
                  <a:lnTo>
                    <a:pt x="274344" y="161956"/>
                  </a:lnTo>
                  <a:lnTo>
                    <a:pt x="300766" y="132452"/>
                  </a:lnTo>
                  <a:lnTo>
                    <a:pt x="328048" y="105654"/>
                  </a:lnTo>
                  <a:lnTo>
                    <a:pt x="385002" y="60557"/>
                  </a:lnTo>
                  <a:lnTo>
                    <a:pt x="444819" y="27415"/>
                  </a:lnTo>
                  <a:lnTo>
                    <a:pt x="507114" y="6978"/>
                  </a:lnTo>
                  <a:lnTo>
                    <a:pt x="571500" y="0"/>
                  </a:lnTo>
                  <a:lnTo>
                    <a:pt x="571500" y="142875"/>
                  </a:lnTo>
                  <a:lnTo>
                    <a:pt x="539416" y="144602"/>
                  </a:lnTo>
                  <a:lnTo>
                    <a:pt x="507777" y="149726"/>
                  </a:lnTo>
                  <a:lnTo>
                    <a:pt x="446029" y="169806"/>
                  </a:lnTo>
                  <a:lnTo>
                    <a:pt x="386648" y="202403"/>
                  </a:lnTo>
                  <a:lnTo>
                    <a:pt x="330023" y="246805"/>
                  </a:lnTo>
                  <a:lnTo>
                    <a:pt x="276543" y="302300"/>
                  </a:lnTo>
                  <a:lnTo>
                    <a:pt x="251105" y="333985"/>
                  </a:lnTo>
                  <a:lnTo>
                    <a:pt x="226600" y="368176"/>
                  </a:lnTo>
                  <a:lnTo>
                    <a:pt x="203077" y="404784"/>
                  </a:lnTo>
                  <a:lnTo>
                    <a:pt x="180584" y="443721"/>
                  </a:lnTo>
                  <a:lnTo>
                    <a:pt x="159170" y="484897"/>
                  </a:lnTo>
                  <a:lnTo>
                    <a:pt x="138884" y="528223"/>
                  </a:lnTo>
                  <a:lnTo>
                    <a:pt x="119774" y="573611"/>
                  </a:lnTo>
                  <a:lnTo>
                    <a:pt x="101890" y="620972"/>
                  </a:lnTo>
                  <a:lnTo>
                    <a:pt x="85281" y="670215"/>
                  </a:lnTo>
                  <a:lnTo>
                    <a:pt x="69994" y="721253"/>
                  </a:lnTo>
                  <a:lnTo>
                    <a:pt x="56079" y="773997"/>
                  </a:lnTo>
                  <a:lnTo>
                    <a:pt x="43584" y="828357"/>
                  </a:lnTo>
                  <a:lnTo>
                    <a:pt x="32559" y="884245"/>
                  </a:lnTo>
                  <a:lnTo>
                    <a:pt x="23052" y="941571"/>
                  </a:lnTo>
                  <a:lnTo>
                    <a:pt x="15112" y="1000246"/>
                  </a:lnTo>
                  <a:lnTo>
                    <a:pt x="8787" y="1060182"/>
                  </a:lnTo>
                  <a:lnTo>
                    <a:pt x="4127" y="1121290"/>
                  </a:lnTo>
                  <a:lnTo>
                    <a:pt x="1180" y="1183480"/>
                  </a:lnTo>
                </a:path>
              </a:pathLst>
            </a:custGeom>
            <a:ln w="38100">
              <a:solidFill>
                <a:srgbClr val="FFFFFF"/>
              </a:solidFill>
            </a:ln>
          </p:spPr>
          <p:txBody>
            <a:bodyPr wrap="square" lIns="0" tIns="0" rIns="0" bIns="0" rtlCol="0"/>
            <a:lstStyle/>
            <a:p>
              <a:endParaRPr/>
            </a:p>
          </p:txBody>
        </p:sp>
        <p:sp>
          <p:nvSpPr>
            <p:cNvPr id="10" name="object 10"/>
            <p:cNvSpPr/>
            <p:nvPr/>
          </p:nvSpPr>
          <p:spPr>
            <a:xfrm>
              <a:off x="3924300" y="4978400"/>
              <a:ext cx="1803400" cy="1803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51500" y="3784600"/>
              <a:ext cx="736600" cy="25019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34050" y="4993487"/>
              <a:ext cx="571500" cy="1189355"/>
            </a:xfrm>
            <a:custGeom>
              <a:avLst/>
              <a:gdLst/>
              <a:ahLst/>
              <a:cxnLst/>
              <a:rect l="l" t="t" r="r" b="b"/>
              <a:pathLst>
                <a:path w="571500" h="1189354">
                  <a:moveTo>
                    <a:pt x="570255" y="0"/>
                  </a:moveTo>
                  <a:lnTo>
                    <a:pt x="567251" y="60240"/>
                  </a:lnTo>
                  <a:lnTo>
                    <a:pt x="562521" y="119561"/>
                  </a:lnTo>
                  <a:lnTo>
                    <a:pt x="556111" y="177861"/>
                  </a:lnTo>
                  <a:lnTo>
                    <a:pt x="548063" y="235040"/>
                  </a:lnTo>
                  <a:lnTo>
                    <a:pt x="538423" y="290998"/>
                  </a:lnTo>
                  <a:lnTo>
                    <a:pt x="527235" y="345633"/>
                  </a:lnTo>
                  <a:lnTo>
                    <a:pt x="514542" y="398845"/>
                  </a:lnTo>
                  <a:lnTo>
                    <a:pt x="500388" y="450533"/>
                  </a:lnTo>
                  <a:lnTo>
                    <a:pt x="484819" y="500597"/>
                  </a:lnTo>
                  <a:lnTo>
                    <a:pt x="467877" y="548936"/>
                  </a:lnTo>
                  <a:lnTo>
                    <a:pt x="449608" y="595449"/>
                  </a:lnTo>
                  <a:lnTo>
                    <a:pt x="430055" y="640035"/>
                  </a:lnTo>
                  <a:lnTo>
                    <a:pt x="409263" y="682594"/>
                  </a:lnTo>
                  <a:lnTo>
                    <a:pt x="387275" y="723026"/>
                  </a:lnTo>
                  <a:lnTo>
                    <a:pt x="364136" y="761229"/>
                  </a:lnTo>
                  <a:lnTo>
                    <a:pt x="339889" y="797102"/>
                  </a:lnTo>
                  <a:lnTo>
                    <a:pt x="314580" y="830546"/>
                  </a:lnTo>
                  <a:lnTo>
                    <a:pt x="288252" y="861460"/>
                  </a:lnTo>
                  <a:lnTo>
                    <a:pt x="260949" y="889742"/>
                  </a:lnTo>
                  <a:lnTo>
                    <a:pt x="203596" y="938010"/>
                  </a:lnTo>
                  <a:lnTo>
                    <a:pt x="142875" y="974545"/>
                  </a:lnTo>
                  <a:lnTo>
                    <a:pt x="142875" y="903109"/>
                  </a:lnTo>
                  <a:lnTo>
                    <a:pt x="0" y="1080289"/>
                  </a:lnTo>
                  <a:lnTo>
                    <a:pt x="142875" y="1188858"/>
                  </a:lnTo>
                  <a:lnTo>
                    <a:pt x="142875" y="1117420"/>
                  </a:lnTo>
                  <a:lnTo>
                    <a:pt x="173181" y="1100948"/>
                  </a:lnTo>
                  <a:lnTo>
                    <a:pt x="231338" y="1059361"/>
                  </a:lnTo>
                  <a:lnTo>
                    <a:pt x="285967" y="1006910"/>
                  </a:lnTo>
                  <a:lnTo>
                    <a:pt x="311865" y="976860"/>
                  </a:lnTo>
                  <a:lnTo>
                    <a:pt x="336766" y="944391"/>
                  </a:lnTo>
                  <a:lnTo>
                    <a:pt x="360634" y="909604"/>
                  </a:lnTo>
                  <a:lnTo>
                    <a:pt x="383430" y="872597"/>
                  </a:lnTo>
                  <a:lnTo>
                    <a:pt x="405116" y="833469"/>
                  </a:lnTo>
                  <a:lnTo>
                    <a:pt x="425656" y="792321"/>
                  </a:lnTo>
                  <a:lnTo>
                    <a:pt x="445009" y="749250"/>
                  </a:lnTo>
                  <a:lnTo>
                    <a:pt x="463140" y="704356"/>
                  </a:lnTo>
                  <a:lnTo>
                    <a:pt x="480009" y="657739"/>
                  </a:lnTo>
                  <a:lnTo>
                    <a:pt x="495579" y="609497"/>
                  </a:lnTo>
                  <a:lnTo>
                    <a:pt x="509812" y="559731"/>
                  </a:lnTo>
                  <a:lnTo>
                    <a:pt x="522670" y="508538"/>
                  </a:lnTo>
                  <a:lnTo>
                    <a:pt x="534115" y="456018"/>
                  </a:lnTo>
                  <a:lnTo>
                    <a:pt x="544109" y="402271"/>
                  </a:lnTo>
                  <a:lnTo>
                    <a:pt x="552614" y="347395"/>
                  </a:lnTo>
                  <a:lnTo>
                    <a:pt x="559593" y="291490"/>
                  </a:lnTo>
                  <a:lnTo>
                    <a:pt x="565006" y="234655"/>
                  </a:lnTo>
                  <a:lnTo>
                    <a:pt x="568817" y="176990"/>
                  </a:lnTo>
                  <a:lnTo>
                    <a:pt x="570988" y="118592"/>
                  </a:lnTo>
                  <a:lnTo>
                    <a:pt x="571480" y="59562"/>
                  </a:lnTo>
                  <a:lnTo>
                    <a:pt x="570255" y="0"/>
                  </a:lnTo>
                  <a:close/>
                </a:path>
              </a:pathLst>
            </a:custGeom>
            <a:solidFill>
              <a:srgbClr val="9999FF"/>
            </a:solidFill>
          </p:spPr>
          <p:txBody>
            <a:bodyPr wrap="square" lIns="0" tIns="0" rIns="0" bIns="0" rtlCol="0"/>
            <a:lstStyle/>
            <a:p>
              <a:endParaRPr/>
            </a:p>
          </p:txBody>
        </p:sp>
        <p:sp>
          <p:nvSpPr>
            <p:cNvPr id="13" name="object 13"/>
            <p:cNvSpPr/>
            <p:nvPr/>
          </p:nvSpPr>
          <p:spPr>
            <a:xfrm>
              <a:off x="5734050" y="38417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287"/>
                  </a:lnTo>
                  <a:lnTo>
                    <a:pt x="570595" y="1018986"/>
                  </a:lnTo>
                  <a:lnTo>
                    <a:pt x="567913" y="958581"/>
                  </a:lnTo>
                  <a:lnTo>
                    <a:pt x="563502" y="899166"/>
                  </a:lnTo>
                  <a:lnTo>
                    <a:pt x="557411" y="840829"/>
                  </a:lnTo>
                  <a:lnTo>
                    <a:pt x="549686" y="783663"/>
                  </a:lnTo>
                  <a:lnTo>
                    <a:pt x="540378" y="727759"/>
                  </a:lnTo>
                  <a:lnTo>
                    <a:pt x="529534" y="673208"/>
                  </a:lnTo>
                  <a:lnTo>
                    <a:pt x="517202" y="620102"/>
                  </a:lnTo>
                  <a:lnTo>
                    <a:pt x="503430" y="568530"/>
                  </a:lnTo>
                  <a:lnTo>
                    <a:pt x="488268" y="518586"/>
                  </a:lnTo>
                  <a:lnTo>
                    <a:pt x="471762" y="470359"/>
                  </a:lnTo>
                  <a:lnTo>
                    <a:pt x="453961" y="423941"/>
                  </a:lnTo>
                  <a:lnTo>
                    <a:pt x="434914" y="379424"/>
                  </a:lnTo>
                  <a:lnTo>
                    <a:pt x="414669" y="336898"/>
                  </a:lnTo>
                  <a:lnTo>
                    <a:pt x="393273" y="296455"/>
                  </a:lnTo>
                  <a:lnTo>
                    <a:pt x="370776" y="258185"/>
                  </a:lnTo>
                  <a:lnTo>
                    <a:pt x="347225" y="222181"/>
                  </a:lnTo>
                  <a:lnTo>
                    <a:pt x="322669" y="188533"/>
                  </a:lnTo>
                  <a:lnTo>
                    <a:pt x="297156" y="157332"/>
                  </a:lnTo>
                  <a:lnTo>
                    <a:pt x="270734" y="128670"/>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4" name="object 14"/>
            <p:cNvSpPr/>
            <p:nvPr/>
          </p:nvSpPr>
          <p:spPr>
            <a:xfrm>
              <a:off x="5734050" y="38417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6" y="2340601"/>
                  </a:lnTo>
                  <a:lnTo>
                    <a:pt x="0" y="2232031"/>
                  </a:lnTo>
                  <a:lnTo>
                    <a:pt x="142876" y="2054851"/>
                  </a:lnTo>
                  <a:lnTo>
                    <a:pt x="142876" y="2126281"/>
                  </a:lnTo>
                  <a:lnTo>
                    <a:pt x="173635" y="2109531"/>
                  </a:lnTo>
                  <a:lnTo>
                    <a:pt x="232716" y="2067029"/>
                  </a:lnTo>
                  <a:lnTo>
                    <a:pt x="288251"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5" name="object 15"/>
          <p:cNvSpPr txBox="1"/>
          <p:nvPr/>
        </p:nvSpPr>
        <p:spPr>
          <a:xfrm>
            <a:off x="3454387" y="254988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solidFill>
                  <a:srgbClr val="FF0000"/>
                </a:solidFill>
                <a:latin typeface="Noto Sans CJK JP Medium"/>
                <a:cs typeface="Noto Sans CJK JP Medium"/>
              </a:rPr>
              <a:t>理解</a:t>
            </a:r>
            <a:endParaRPr sz="2800">
              <a:latin typeface="Noto Sans CJK JP Medium"/>
              <a:cs typeface="Noto Sans CJK JP Medium"/>
            </a:endParaRPr>
          </a:p>
        </p:txBody>
      </p:sp>
      <p:sp>
        <p:nvSpPr>
          <p:cNvPr id="19" name="object 19"/>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25</a:t>
            </a:fld>
            <a:endParaRPr dirty="0"/>
          </a:p>
        </p:txBody>
      </p:sp>
      <p:sp>
        <p:nvSpPr>
          <p:cNvPr id="16" name="object 16"/>
          <p:cNvSpPr txBox="1"/>
          <p:nvPr/>
        </p:nvSpPr>
        <p:spPr>
          <a:xfrm>
            <a:off x="5271477" y="473555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生成</a:t>
            </a:r>
            <a:endParaRPr sz="2800">
              <a:latin typeface="Noto Sans CJK JP Medium"/>
              <a:cs typeface="Noto Sans CJK JP Medium"/>
            </a:endParaRPr>
          </a:p>
        </p:txBody>
      </p:sp>
      <p:sp>
        <p:nvSpPr>
          <p:cNvPr id="17" name="object 17"/>
          <p:cNvSpPr txBox="1"/>
          <p:nvPr/>
        </p:nvSpPr>
        <p:spPr>
          <a:xfrm>
            <a:off x="1487652" y="202665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solidFill>
                  <a:srgbClr val="FF0000"/>
                </a:solidFill>
                <a:latin typeface="UKIJ CJK"/>
                <a:cs typeface="UKIJ CJK"/>
              </a:rPr>
              <a:t>词法分析 </a:t>
            </a:r>
            <a:r>
              <a:rPr sz="2400" dirty="0">
                <a:latin typeface="UKIJ CJK"/>
                <a:cs typeface="UKIJ CJK"/>
              </a:rPr>
              <a:t>短语分析 句法分析 篇章分析</a:t>
            </a:r>
            <a:endParaRPr sz="2400">
              <a:latin typeface="UKIJ CJK"/>
              <a:cs typeface="UKIJ CJK"/>
            </a:endParaRPr>
          </a:p>
        </p:txBody>
      </p:sp>
      <p:sp>
        <p:nvSpPr>
          <p:cNvPr id="18" name="object 18"/>
          <p:cNvSpPr txBox="1"/>
          <p:nvPr/>
        </p:nvSpPr>
        <p:spPr>
          <a:xfrm>
            <a:off x="6641744" y="425917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语言模型 机器翻译 问答系统 基于数据</a:t>
            </a:r>
            <a:endParaRPr sz="2400">
              <a:latin typeface="UKIJ CJK"/>
              <a:cs typeface="UKIJ CJ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22300"/>
          </a:xfrm>
          <a:custGeom>
            <a:avLst/>
            <a:gdLst/>
            <a:ahLst/>
            <a:cxnLst/>
            <a:rect l="l" t="t" r="r" b="b"/>
            <a:pathLst>
              <a:path w="9144000" h="622300">
                <a:moveTo>
                  <a:pt x="0" y="622300"/>
                </a:moveTo>
                <a:lnTo>
                  <a:pt x="9144000" y="622300"/>
                </a:lnTo>
                <a:lnTo>
                  <a:pt x="9144000" y="0"/>
                </a:lnTo>
                <a:lnTo>
                  <a:pt x="0" y="0"/>
                </a:lnTo>
                <a:lnTo>
                  <a:pt x="0" y="622300"/>
                </a:lnTo>
                <a:close/>
              </a:path>
            </a:pathLst>
          </a:custGeom>
          <a:solidFill>
            <a:srgbClr val="6666CC"/>
          </a:solidFill>
        </p:spPr>
        <p:txBody>
          <a:bodyPr wrap="square" lIns="0" tIns="0" rIns="0" bIns="0" rtlCol="0"/>
          <a:lstStyle/>
          <a:p>
            <a:endParaRPr/>
          </a:p>
        </p:txBody>
      </p:sp>
      <p:sp>
        <p:nvSpPr>
          <p:cNvPr id="3" name="object 3"/>
          <p:cNvSpPr txBox="1"/>
          <p:nvPr/>
        </p:nvSpPr>
        <p:spPr>
          <a:xfrm>
            <a:off x="258127" y="785495"/>
            <a:ext cx="8394700" cy="3822065"/>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给定一个句子</a:t>
            </a:r>
            <a:r>
              <a:rPr sz="2400" b="0" spc="40" dirty="0">
                <a:latin typeface="Noto Sans CJK JP Medium"/>
                <a:cs typeface="Noto Sans CJK JP Medium"/>
              </a:rPr>
              <a:t>(</a:t>
            </a:r>
            <a:r>
              <a:rPr sz="2400" b="0" dirty="0">
                <a:latin typeface="Noto Sans CJK JP Medium"/>
                <a:cs typeface="Noto Sans CJK JP Medium"/>
              </a:rPr>
              <a:t>词序列</a:t>
            </a:r>
            <a:r>
              <a:rPr sz="2400" b="0" spc="20" dirty="0">
                <a:latin typeface="Noto Sans CJK JP Medium"/>
                <a:cs typeface="Noto Sans CJK JP Medium"/>
              </a:rPr>
              <a:t>)，</a:t>
            </a:r>
            <a:r>
              <a:rPr sz="2400" b="0" dirty="0">
                <a:latin typeface="Noto Sans CJK JP Medium"/>
                <a:cs typeface="Noto Sans CJK JP Medium"/>
              </a:rPr>
              <a:t>对每个词标注出对应的词性类别</a:t>
            </a:r>
            <a:endParaRPr sz="2400">
              <a:latin typeface="Noto Sans CJK JP Medium"/>
              <a:cs typeface="Noto Sans CJK JP Medium"/>
            </a:endParaRPr>
          </a:p>
          <a:p>
            <a:pPr marL="762000" marR="508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即对每个词给出一个标签，即对每个词模式分类！在词性标注里，每 个标签为一个词性</a:t>
            </a:r>
            <a:r>
              <a:rPr sz="2000" spc="75" dirty="0">
                <a:latin typeface="UKIJ CJK"/>
                <a:cs typeface="UKIJ CJK"/>
              </a:rPr>
              <a:t>(part-of-speech,</a:t>
            </a:r>
            <a:r>
              <a:rPr sz="2000" spc="-10" dirty="0">
                <a:latin typeface="UKIJ CJK"/>
                <a:cs typeface="UKIJ CJK"/>
              </a:rPr>
              <a:t> </a:t>
            </a:r>
            <a:r>
              <a:rPr sz="2000" spc="95" dirty="0">
                <a:latin typeface="UKIJ CJK"/>
                <a:cs typeface="UKIJ CJK"/>
              </a:rPr>
              <a:t>POS)</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在句法分析、信息提取等任务上有重要作用</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dirty="0">
                <a:latin typeface="Noto Sans CJK JP Medium"/>
                <a:cs typeface="Noto Sans CJK JP Medium"/>
              </a:rPr>
              <a:t>英文词性标注举例</a:t>
            </a:r>
            <a:r>
              <a:rPr sz="2400" b="0" spc="-30" dirty="0">
                <a:latin typeface="Noto Sans CJK JP Medium"/>
                <a:cs typeface="Noto Sans CJK JP Medium"/>
              </a:rPr>
              <a:t>:</a:t>
            </a:r>
            <a:endParaRPr sz="2400">
              <a:latin typeface="Noto Sans CJK JP Medium"/>
              <a:cs typeface="Noto Sans CJK JP Medium"/>
            </a:endParaRPr>
          </a:p>
          <a:p>
            <a:pPr>
              <a:lnSpc>
                <a:spcPct val="100000"/>
              </a:lnSpc>
              <a:spcBef>
                <a:spcPts val="25"/>
              </a:spcBef>
            </a:pPr>
            <a:endParaRPr sz="2550">
              <a:latin typeface="Noto Sans CJK JP Medium"/>
              <a:cs typeface="Noto Sans CJK JP Medium"/>
            </a:endParaRPr>
          </a:p>
          <a:p>
            <a:pPr marL="1308735">
              <a:lnSpc>
                <a:spcPct val="100000"/>
              </a:lnSpc>
              <a:tabLst>
                <a:tab pos="2667635" algn="l"/>
                <a:tab pos="3734435" algn="l"/>
                <a:tab pos="5702935" algn="l"/>
              </a:tabLst>
            </a:pPr>
            <a:r>
              <a:rPr sz="2400" dirty="0">
                <a:solidFill>
                  <a:srgbClr val="00B050"/>
                </a:solidFill>
                <a:latin typeface="Noto Sans CJK JP Black"/>
                <a:cs typeface="Noto Sans CJK JP Black"/>
              </a:rPr>
              <a:t>定冠词	名词	动词过去式	介词</a:t>
            </a:r>
            <a:endParaRPr sz="2400">
              <a:latin typeface="Noto Sans CJK JP Black"/>
              <a:cs typeface="Noto Sans CJK JP Black"/>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9156065" algn="l"/>
              </a:tabLst>
            </a:pPr>
            <a:r>
              <a:rPr b="0" dirty="0">
                <a:latin typeface="Times New Roman"/>
                <a:cs typeface="Times New Roman"/>
              </a:rPr>
              <a:t> </a:t>
            </a:r>
            <a:r>
              <a:rPr b="0" spc="-405" dirty="0">
                <a:latin typeface="Times New Roman"/>
                <a:cs typeface="Times New Roman"/>
              </a:rPr>
              <a:t> </a:t>
            </a:r>
            <a:r>
              <a:rPr dirty="0"/>
              <a:t>词性标注</a:t>
            </a:r>
            <a:r>
              <a:rPr spc="65" dirty="0"/>
              <a:t>(Part-of-Speech</a:t>
            </a:r>
            <a:r>
              <a:rPr spc="305" dirty="0"/>
              <a:t> </a:t>
            </a:r>
            <a:r>
              <a:rPr spc="130" dirty="0"/>
              <a:t>Tagging)	</a:t>
            </a:r>
          </a:p>
        </p:txBody>
      </p:sp>
      <p:sp>
        <p:nvSpPr>
          <p:cNvPr id="5" name="object 5"/>
          <p:cNvSpPr txBox="1"/>
          <p:nvPr/>
        </p:nvSpPr>
        <p:spPr>
          <a:xfrm>
            <a:off x="1677212" y="5281443"/>
            <a:ext cx="4585335" cy="1107440"/>
          </a:xfrm>
          <a:prstGeom prst="rect">
            <a:avLst/>
          </a:prstGeom>
        </p:spPr>
        <p:txBody>
          <a:bodyPr vert="horz" wrap="square" lIns="0" tIns="12700" rIns="0" bIns="0" rtlCol="0">
            <a:spAutoFit/>
          </a:bodyPr>
          <a:lstStyle/>
          <a:p>
            <a:pPr marL="101600">
              <a:lnSpc>
                <a:spcPts val="4260"/>
              </a:lnSpc>
              <a:spcBef>
                <a:spcPts val="100"/>
              </a:spcBef>
              <a:tabLst>
                <a:tab pos="786765" algn="l"/>
                <a:tab pos="3682365" algn="l"/>
                <a:tab pos="4444365" algn="l"/>
              </a:tabLst>
            </a:pPr>
            <a:r>
              <a:rPr sz="3600" spc="-10" dirty="0">
                <a:solidFill>
                  <a:srgbClr val="FFC000"/>
                </a:solidFill>
                <a:latin typeface="Carlito"/>
                <a:cs typeface="Carlito"/>
              </a:rPr>
              <a:t>DT	</a:t>
            </a:r>
            <a:r>
              <a:rPr sz="3600" spc="-15" dirty="0">
                <a:solidFill>
                  <a:srgbClr val="FF0000"/>
                </a:solidFill>
                <a:latin typeface="Carlito"/>
                <a:cs typeface="Carlito"/>
              </a:rPr>
              <a:t>NN </a:t>
            </a:r>
            <a:r>
              <a:rPr sz="3600" spc="-5" dirty="0">
                <a:solidFill>
                  <a:srgbClr val="0070C0"/>
                </a:solidFill>
                <a:latin typeface="Carlito"/>
                <a:cs typeface="Carlito"/>
              </a:rPr>
              <a:t>VBD</a:t>
            </a:r>
            <a:r>
              <a:rPr sz="3600" spc="-350" dirty="0">
                <a:solidFill>
                  <a:srgbClr val="0070C0"/>
                </a:solidFill>
                <a:latin typeface="Carlito"/>
                <a:cs typeface="Carlito"/>
              </a:rPr>
              <a:t> </a:t>
            </a:r>
            <a:r>
              <a:rPr sz="3600" spc="-5" dirty="0">
                <a:solidFill>
                  <a:srgbClr val="00B050"/>
                </a:solidFill>
                <a:latin typeface="Carlito"/>
                <a:cs typeface="Carlito"/>
              </a:rPr>
              <a:t>IN</a:t>
            </a:r>
            <a:r>
              <a:rPr sz="3600" spc="365" dirty="0">
                <a:solidFill>
                  <a:srgbClr val="00B050"/>
                </a:solidFill>
                <a:latin typeface="Carlito"/>
                <a:cs typeface="Carlito"/>
              </a:rPr>
              <a:t> </a:t>
            </a:r>
            <a:r>
              <a:rPr sz="3600" spc="-10" dirty="0">
                <a:solidFill>
                  <a:srgbClr val="FFC000"/>
                </a:solidFill>
                <a:latin typeface="Carlito"/>
                <a:cs typeface="Carlito"/>
              </a:rPr>
              <a:t>DT	</a:t>
            </a:r>
            <a:r>
              <a:rPr sz="3600" spc="-15" dirty="0">
                <a:solidFill>
                  <a:srgbClr val="FF0000"/>
                </a:solidFill>
                <a:latin typeface="Carlito"/>
                <a:cs typeface="Carlito"/>
              </a:rPr>
              <a:t>NN	</a:t>
            </a:r>
            <a:r>
              <a:rPr sz="3600" dirty="0">
                <a:solidFill>
                  <a:srgbClr val="FF0000"/>
                </a:solidFill>
                <a:latin typeface="Carlito"/>
                <a:cs typeface="Carlito"/>
              </a:rPr>
              <a:t>.</a:t>
            </a:r>
            <a:endParaRPr sz="3600">
              <a:latin typeface="Carlito"/>
              <a:cs typeface="Carlito"/>
            </a:endParaRPr>
          </a:p>
          <a:p>
            <a:pPr marL="12700">
              <a:lnSpc>
                <a:spcPts val="4260"/>
              </a:lnSpc>
              <a:tabLst>
                <a:tab pos="1574165" algn="l"/>
                <a:tab pos="2322830" algn="l"/>
              </a:tabLst>
            </a:pPr>
            <a:r>
              <a:rPr sz="3600" spc="15" dirty="0">
                <a:latin typeface="Carlito"/>
                <a:cs typeface="Carlito"/>
              </a:rPr>
              <a:t>The</a:t>
            </a:r>
            <a:r>
              <a:rPr sz="3600" spc="-110" dirty="0">
                <a:latin typeface="Carlito"/>
                <a:cs typeface="Carlito"/>
              </a:rPr>
              <a:t> </a:t>
            </a:r>
            <a:r>
              <a:rPr sz="3600" spc="-20" dirty="0">
                <a:latin typeface="Carlito"/>
                <a:cs typeface="Carlito"/>
              </a:rPr>
              <a:t>cat	</a:t>
            </a:r>
            <a:r>
              <a:rPr sz="3600" spc="-15" dirty="0">
                <a:latin typeface="Carlito"/>
                <a:cs typeface="Carlito"/>
              </a:rPr>
              <a:t>sat	</a:t>
            </a:r>
            <a:r>
              <a:rPr sz="3600" dirty="0">
                <a:latin typeface="Carlito"/>
                <a:cs typeface="Carlito"/>
              </a:rPr>
              <a:t>on </a:t>
            </a:r>
            <a:r>
              <a:rPr sz="3600" spc="-5" dirty="0">
                <a:latin typeface="Carlito"/>
                <a:cs typeface="Carlito"/>
              </a:rPr>
              <a:t>the mat</a:t>
            </a:r>
            <a:r>
              <a:rPr sz="3600" spc="-220" dirty="0">
                <a:latin typeface="Carlito"/>
                <a:cs typeface="Carlito"/>
              </a:rPr>
              <a:t> </a:t>
            </a:r>
            <a:r>
              <a:rPr sz="3600" dirty="0">
                <a:latin typeface="Carlito"/>
                <a:cs typeface="Carlito"/>
              </a:rPr>
              <a:t>.</a:t>
            </a:r>
            <a:endParaRPr sz="3600">
              <a:latin typeface="Carlito"/>
              <a:cs typeface="Carlito"/>
            </a:endParaRPr>
          </a:p>
        </p:txBody>
      </p:sp>
      <p:sp>
        <p:nvSpPr>
          <p:cNvPr id="6" name="object 6"/>
          <p:cNvSpPr/>
          <p:nvPr/>
        </p:nvSpPr>
        <p:spPr>
          <a:xfrm>
            <a:off x="1986648" y="4730750"/>
            <a:ext cx="103505" cy="504190"/>
          </a:xfrm>
          <a:custGeom>
            <a:avLst/>
            <a:gdLst/>
            <a:ahLst/>
            <a:cxnLst/>
            <a:rect l="l" t="t" r="r" b="b"/>
            <a:pathLst>
              <a:path w="103505" h="504189">
                <a:moveTo>
                  <a:pt x="58051" y="0"/>
                </a:moveTo>
                <a:lnTo>
                  <a:pt x="45351" y="0"/>
                </a:lnTo>
                <a:lnTo>
                  <a:pt x="45351" y="467994"/>
                </a:lnTo>
                <a:lnTo>
                  <a:pt x="10972" y="409054"/>
                </a:lnTo>
                <a:lnTo>
                  <a:pt x="7086" y="408025"/>
                </a:lnTo>
                <a:lnTo>
                  <a:pt x="1028" y="411568"/>
                </a:lnTo>
                <a:lnTo>
                  <a:pt x="0" y="415455"/>
                </a:lnTo>
                <a:lnTo>
                  <a:pt x="51701" y="504088"/>
                </a:lnTo>
                <a:lnTo>
                  <a:pt x="103403" y="415455"/>
                </a:lnTo>
                <a:lnTo>
                  <a:pt x="102387" y="411568"/>
                </a:lnTo>
                <a:lnTo>
                  <a:pt x="96316" y="408025"/>
                </a:lnTo>
                <a:lnTo>
                  <a:pt x="92430" y="409054"/>
                </a:lnTo>
                <a:lnTo>
                  <a:pt x="58051" y="467994"/>
                </a:lnTo>
                <a:lnTo>
                  <a:pt x="58051" y="0"/>
                </a:lnTo>
                <a:close/>
              </a:path>
            </a:pathLst>
          </a:custGeom>
          <a:solidFill>
            <a:srgbClr val="FF0000"/>
          </a:solidFill>
        </p:spPr>
        <p:txBody>
          <a:bodyPr wrap="square" lIns="0" tIns="0" rIns="0" bIns="0" rtlCol="0"/>
          <a:lstStyle/>
          <a:p>
            <a:endParaRPr/>
          </a:p>
        </p:txBody>
      </p:sp>
      <p:sp>
        <p:nvSpPr>
          <p:cNvPr id="7" name="object 7"/>
          <p:cNvSpPr/>
          <p:nvPr/>
        </p:nvSpPr>
        <p:spPr>
          <a:xfrm>
            <a:off x="2762224" y="4726724"/>
            <a:ext cx="455295" cy="553085"/>
          </a:xfrm>
          <a:custGeom>
            <a:avLst/>
            <a:gdLst/>
            <a:ahLst/>
            <a:cxnLst/>
            <a:rect l="l" t="t" r="r" b="b"/>
            <a:pathLst>
              <a:path w="455294" h="553085">
                <a:moveTo>
                  <a:pt x="445414" y="0"/>
                </a:moveTo>
                <a:lnTo>
                  <a:pt x="17995" y="520801"/>
                </a:lnTo>
                <a:lnTo>
                  <a:pt x="28803" y="453428"/>
                </a:lnTo>
                <a:lnTo>
                  <a:pt x="26454" y="450176"/>
                </a:lnTo>
                <a:lnTo>
                  <a:pt x="19532" y="449059"/>
                </a:lnTo>
                <a:lnTo>
                  <a:pt x="16268" y="451421"/>
                </a:lnTo>
                <a:lnTo>
                  <a:pt x="0" y="552729"/>
                </a:lnTo>
                <a:lnTo>
                  <a:pt x="96202" y="517017"/>
                </a:lnTo>
                <a:lnTo>
                  <a:pt x="97878" y="513359"/>
                </a:lnTo>
                <a:lnTo>
                  <a:pt x="95440" y="506780"/>
                </a:lnTo>
                <a:lnTo>
                  <a:pt x="91782" y="505104"/>
                </a:lnTo>
                <a:lnTo>
                  <a:pt x="27812" y="528853"/>
                </a:lnTo>
                <a:lnTo>
                  <a:pt x="455231" y="8051"/>
                </a:lnTo>
                <a:lnTo>
                  <a:pt x="445414" y="0"/>
                </a:lnTo>
                <a:close/>
              </a:path>
            </a:pathLst>
          </a:custGeom>
          <a:solidFill>
            <a:srgbClr val="FF0000"/>
          </a:solidFill>
        </p:spPr>
        <p:txBody>
          <a:bodyPr wrap="square" lIns="0" tIns="0" rIns="0" bIns="0" rtlCol="0"/>
          <a:lstStyle/>
          <a:p>
            <a:endParaRPr/>
          </a:p>
        </p:txBody>
      </p:sp>
      <p:sp>
        <p:nvSpPr>
          <p:cNvPr id="8" name="object 8"/>
          <p:cNvSpPr/>
          <p:nvPr/>
        </p:nvSpPr>
        <p:spPr>
          <a:xfrm>
            <a:off x="3676624" y="4648656"/>
            <a:ext cx="2564765" cy="741680"/>
          </a:xfrm>
          <a:custGeom>
            <a:avLst/>
            <a:gdLst/>
            <a:ahLst/>
            <a:cxnLst/>
            <a:rect l="l" t="t" r="r" b="b"/>
            <a:pathLst>
              <a:path w="2564765" h="741679">
                <a:moveTo>
                  <a:pt x="907376" y="87515"/>
                </a:moveTo>
                <a:lnTo>
                  <a:pt x="900785" y="76669"/>
                </a:lnTo>
                <a:lnTo>
                  <a:pt x="27559" y="606628"/>
                </a:lnTo>
                <a:lnTo>
                  <a:pt x="60109" y="546671"/>
                </a:lnTo>
                <a:lnTo>
                  <a:pt x="58966" y="542810"/>
                </a:lnTo>
                <a:lnTo>
                  <a:pt x="52806" y="539457"/>
                </a:lnTo>
                <a:lnTo>
                  <a:pt x="48945" y="540600"/>
                </a:lnTo>
                <a:lnTo>
                  <a:pt x="0" y="630783"/>
                </a:lnTo>
                <a:lnTo>
                  <a:pt x="102590" y="629005"/>
                </a:lnTo>
                <a:lnTo>
                  <a:pt x="105384" y="626110"/>
                </a:lnTo>
                <a:lnTo>
                  <a:pt x="105270" y="619099"/>
                </a:lnTo>
                <a:lnTo>
                  <a:pt x="102374" y="616305"/>
                </a:lnTo>
                <a:lnTo>
                  <a:pt x="34150" y="617486"/>
                </a:lnTo>
                <a:lnTo>
                  <a:pt x="907376" y="87515"/>
                </a:lnTo>
                <a:close/>
              </a:path>
              <a:path w="2564765" h="741679">
                <a:moveTo>
                  <a:pt x="2564587" y="11785"/>
                </a:moveTo>
                <a:lnTo>
                  <a:pt x="2559862" y="0"/>
                </a:lnTo>
                <a:lnTo>
                  <a:pt x="793153" y="706678"/>
                </a:lnTo>
                <a:lnTo>
                  <a:pt x="835101" y="652868"/>
                </a:lnTo>
                <a:lnTo>
                  <a:pt x="834605" y="648881"/>
                </a:lnTo>
                <a:lnTo>
                  <a:pt x="829081" y="644563"/>
                </a:lnTo>
                <a:lnTo>
                  <a:pt x="825093" y="645058"/>
                </a:lnTo>
                <a:lnTo>
                  <a:pt x="762000" y="725982"/>
                </a:lnTo>
                <a:lnTo>
                  <a:pt x="863485" y="741070"/>
                </a:lnTo>
                <a:lnTo>
                  <a:pt x="866724" y="738682"/>
                </a:lnTo>
                <a:lnTo>
                  <a:pt x="867752" y="731735"/>
                </a:lnTo>
                <a:lnTo>
                  <a:pt x="865365" y="728510"/>
                </a:lnTo>
                <a:lnTo>
                  <a:pt x="797864" y="718477"/>
                </a:lnTo>
                <a:lnTo>
                  <a:pt x="2564587" y="11785"/>
                </a:lnTo>
                <a:close/>
              </a:path>
            </a:pathLst>
          </a:custGeom>
          <a:solidFill>
            <a:srgbClr val="FF0000"/>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1854200" cy="391160"/>
          </a:xfrm>
          <a:prstGeom prst="rect">
            <a:avLst/>
          </a:prstGeom>
        </p:spPr>
        <p:txBody>
          <a:bodyPr vert="horz" wrap="square" lIns="0" tIns="12700" rIns="0" bIns="0" rtlCol="0">
            <a:spAutoFit/>
          </a:bodyPr>
          <a:lstStyle/>
          <a:p>
            <a:pPr marL="12700">
              <a:lnSpc>
                <a:spcPct val="100000"/>
              </a:lnSpc>
              <a:spcBef>
                <a:spcPts val="100"/>
              </a:spcBef>
            </a:pPr>
            <a:r>
              <a:rPr sz="2400" b="0" dirty="0">
                <a:latin typeface="Noto Sans CJK JP Medium"/>
                <a:cs typeface="Noto Sans CJK JP Medium"/>
              </a:rPr>
              <a:t>词的分类依据</a:t>
            </a:r>
            <a:endParaRPr sz="2400">
              <a:latin typeface="Noto Sans CJK JP Medium"/>
              <a:cs typeface="Noto Sans CJK JP Medium"/>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27</a:t>
            </a:fld>
            <a:endParaRPr dirty="0"/>
          </a:p>
        </p:txBody>
      </p:sp>
      <p:sp>
        <p:nvSpPr>
          <p:cNvPr id="3" name="object 3"/>
          <p:cNvSpPr txBox="1"/>
          <p:nvPr/>
        </p:nvSpPr>
        <p:spPr>
          <a:xfrm>
            <a:off x="715327" y="1953895"/>
            <a:ext cx="7937500" cy="2661920"/>
          </a:xfrm>
          <a:prstGeom prst="rect">
            <a:avLst/>
          </a:prstGeom>
        </p:spPr>
        <p:txBody>
          <a:bodyPr vert="horz" wrap="square" lIns="0" tIns="12700" rIns="0" bIns="0" rtlCol="0">
            <a:spAutoFit/>
          </a:bodyPr>
          <a:lstStyle/>
          <a:p>
            <a:pPr marL="304800" indent="-292100">
              <a:lnSpc>
                <a:spcPct val="100000"/>
              </a:lnSpc>
              <a:spcBef>
                <a:spcPts val="100"/>
              </a:spcBef>
              <a:buClr>
                <a:srgbClr val="00B0F0"/>
              </a:buClr>
              <a:buSzPct val="70000"/>
              <a:buFont typeface="Wingdings"/>
              <a:buChar char=""/>
              <a:tabLst>
                <a:tab pos="304165" algn="l"/>
                <a:tab pos="304800" algn="l"/>
              </a:tabLst>
            </a:pPr>
            <a:r>
              <a:rPr sz="2000" dirty="0">
                <a:latin typeface="UKIJ CJK"/>
                <a:cs typeface="UKIJ CJK"/>
              </a:rPr>
              <a:t>词类是一个语言学术语，是一种语言中词的语法分类，是以语法特征</a:t>
            </a:r>
            <a:endParaRPr sz="2000">
              <a:latin typeface="UKIJ CJK"/>
              <a:cs typeface="UKIJ CJK"/>
            </a:endParaRPr>
          </a:p>
          <a:p>
            <a:pPr marL="304800" marR="5080">
              <a:lnSpc>
                <a:spcPct val="100000"/>
              </a:lnSpc>
            </a:pPr>
            <a:r>
              <a:rPr sz="2000" dirty="0">
                <a:latin typeface="UKIJ CJK"/>
                <a:cs typeface="UKIJ CJK"/>
              </a:rPr>
              <a:t>（包括句法功能和形态变化）为主要依据、兼顾词汇意义对词进行划 分的结果</a:t>
            </a:r>
            <a:endParaRPr sz="2000">
              <a:latin typeface="UKIJ CJK"/>
              <a:cs typeface="UKIJ CJK"/>
            </a:endParaRPr>
          </a:p>
          <a:p>
            <a:pPr>
              <a:lnSpc>
                <a:spcPct val="100000"/>
              </a:lnSpc>
            </a:pPr>
            <a:endParaRPr sz="3150">
              <a:latin typeface="UKIJ CJK"/>
              <a:cs typeface="UKIJ CJK"/>
            </a:endParaRPr>
          </a:p>
          <a:p>
            <a:pPr marL="304800" indent="-292100">
              <a:lnSpc>
                <a:spcPct val="100000"/>
              </a:lnSpc>
              <a:spcBef>
                <a:spcPts val="5"/>
              </a:spcBef>
              <a:buClr>
                <a:srgbClr val="00B0F0"/>
              </a:buClr>
              <a:buSzPct val="70000"/>
              <a:buFont typeface="Wingdings"/>
              <a:buChar char=""/>
              <a:tabLst>
                <a:tab pos="304165" algn="l"/>
                <a:tab pos="304800" algn="l"/>
              </a:tabLst>
            </a:pPr>
            <a:r>
              <a:rPr sz="2000" dirty="0">
                <a:latin typeface="UKIJ CJK"/>
                <a:cs typeface="UKIJ CJK"/>
              </a:rPr>
              <a:t>词类划分具有层次性</a:t>
            </a:r>
            <a:endParaRPr sz="2000">
              <a:latin typeface="UKIJ CJK"/>
              <a:cs typeface="UKIJ CJK"/>
            </a:endParaRPr>
          </a:p>
          <a:p>
            <a:pPr marL="698500" marR="144780" lvl="1" indent="-228600">
              <a:lnSpc>
                <a:spcPct val="101899"/>
              </a:lnSpc>
              <a:spcBef>
                <a:spcPts val="955"/>
              </a:spcBef>
              <a:buClr>
                <a:srgbClr val="7030A0"/>
              </a:buClr>
              <a:buSzPct val="66666"/>
              <a:buFont typeface="Wingdings"/>
              <a:buChar char=""/>
              <a:tabLst>
                <a:tab pos="698500" algn="l"/>
              </a:tabLst>
            </a:pPr>
            <a:r>
              <a:rPr sz="1800" dirty="0">
                <a:latin typeface="UKIJ CJK"/>
                <a:cs typeface="UKIJ CJK"/>
              </a:rPr>
              <a:t>如汉语中，词可以分成实词和虚词，实词中又包括体词、谓词等，体词 中又可以分出名词和代词等。</a:t>
            </a:r>
            <a:endParaRPr sz="18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词性标注</a:t>
            </a:r>
            <a:r>
              <a:rPr u="none" spc="60" dirty="0"/>
              <a:t>(POS</a:t>
            </a:r>
            <a:r>
              <a:rPr u="none" spc="180" dirty="0"/>
              <a:t> </a:t>
            </a:r>
            <a:r>
              <a:rPr u="none" spc="130" dirty="0"/>
              <a:t>tagging)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3187700" cy="1432560"/>
          </a:xfrm>
          <a:prstGeom prst="rect">
            <a:avLst/>
          </a:prstGeom>
        </p:spPr>
        <p:txBody>
          <a:bodyPr vert="horz" wrap="square" lIns="0" tIns="12700" rIns="0" bIns="0" rtlCol="0">
            <a:spAutoFit/>
          </a:bodyPr>
          <a:lstStyle/>
          <a:p>
            <a:pPr marL="12700">
              <a:lnSpc>
                <a:spcPct val="100000"/>
              </a:lnSpc>
              <a:spcBef>
                <a:spcPts val="100"/>
              </a:spcBef>
            </a:pPr>
            <a:r>
              <a:rPr sz="2400" b="0" dirty="0">
                <a:latin typeface="Noto Sans CJK JP Medium"/>
                <a:cs typeface="Noto Sans CJK JP Medium"/>
              </a:rPr>
              <a:t>词的分类依据</a:t>
            </a:r>
            <a:endParaRPr sz="2400">
              <a:latin typeface="Noto Sans CJK JP Medium"/>
              <a:cs typeface="Noto Sans CJK JP Medium"/>
            </a:endParaRPr>
          </a:p>
          <a:p>
            <a:pPr>
              <a:lnSpc>
                <a:spcPct val="100000"/>
              </a:lnSpc>
              <a:spcBef>
                <a:spcPts val="20"/>
              </a:spcBef>
            </a:pPr>
            <a:endParaRPr sz="250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英语词类：分为</a:t>
            </a:r>
            <a:r>
              <a:rPr sz="2400" b="0" spc="125" dirty="0">
                <a:latin typeface="Noto Sans CJK JP Medium"/>
                <a:cs typeface="Noto Sans CJK JP Medium"/>
              </a:rPr>
              <a:t>10</a:t>
            </a:r>
            <a:r>
              <a:rPr sz="2400" b="0" dirty="0">
                <a:latin typeface="Noto Sans CJK JP Medium"/>
                <a:cs typeface="Noto Sans CJK JP Medium"/>
              </a:rPr>
              <a:t>类</a:t>
            </a:r>
            <a:endParaRPr sz="2400">
              <a:latin typeface="Noto Sans CJK JP Medium"/>
              <a:cs typeface="Noto Sans CJK JP Medium"/>
            </a:endParaRPr>
          </a:p>
        </p:txBody>
      </p:sp>
      <p:sp>
        <p:nvSpPr>
          <p:cNvPr id="3" name="object 3"/>
          <p:cNvSpPr txBox="1"/>
          <p:nvPr/>
        </p:nvSpPr>
        <p:spPr>
          <a:xfrm>
            <a:off x="715327" y="2260258"/>
            <a:ext cx="2671445" cy="4457700"/>
          </a:xfrm>
          <a:prstGeom prst="rect">
            <a:avLst/>
          </a:prstGeom>
        </p:spPr>
        <p:txBody>
          <a:bodyPr vert="horz" wrap="square" lIns="0" tIns="144145" rIns="0" bIns="0" rtlCol="0">
            <a:spAutoFit/>
          </a:bodyPr>
          <a:lstStyle/>
          <a:p>
            <a:pPr marL="469900" indent="-457200">
              <a:lnSpc>
                <a:spcPct val="100000"/>
              </a:lnSpc>
              <a:spcBef>
                <a:spcPts val="1135"/>
              </a:spcBef>
              <a:buClr>
                <a:srgbClr val="00B0F0"/>
              </a:buClr>
              <a:buSzPct val="70731"/>
              <a:buAutoNum type="arabicPeriod"/>
              <a:tabLst>
                <a:tab pos="469265" algn="l"/>
                <a:tab pos="469900" algn="l"/>
              </a:tabLst>
            </a:pPr>
            <a:r>
              <a:rPr sz="2050" spc="-50" dirty="0">
                <a:solidFill>
                  <a:srgbClr val="3333FF"/>
                </a:solidFill>
                <a:latin typeface="UKIJ CJK"/>
                <a:cs typeface="UKIJ CJK"/>
              </a:rPr>
              <a:t>介词</a:t>
            </a:r>
            <a:r>
              <a:rPr sz="2050" spc="45" dirty="0">
                <a:solidFill>
                  <a:srgbClr val="3333FF"/>
                </a:solidFill>
                <a:latin typeface="UKIJ CJK"/>
                <a:cs typeface="UKIJ CJK"/>
              </a:rPr>
              <a:t> </a:t>
            </a:r>
            <a:r>
              <a:rPr sz="2050" spc="25" dirty="0">
                <a:solidFill>
                  <a:srgbClr val="00B0F0"/>
                </a:solidFill>
                <a:latin typeface="UKIJ CJK"/>
                <a:cs typeface="UKIJ CJK"/>
              </a:rPr>
              <a:t>preposition</a:t>
            </a:r>
            <a:endParaRPr sz="2050">
              <a:latin typeface="UKIJ CJK"/>
              <a:cs typeface="UKIJ CJK"/>
            </a:endParaRPr>
          </a:p>
          <a:p>
            <a:pPr marL="469900" indent="-457200">
              <a:lnSpc>
                <a:spcPct val="100000"/>
              </a:lnSpc>
              <a:spcBef>
                <a:spcPts val="1040"/>
              </a:spcBef>
              <a:buClr>
                <a:srgbClr val="00B0F0"/>
              </a:buClr>
              <a:buSzPct val="70731"/>
              <a:buAutoNum type="arabicPeriod"/>
              <a:tabLst>
                <a:tab pos="469265" algn="l"/>
                <a:tab pos="469900" algn="l"/>
              </a:tabLst>
            </a:pPr>
            <a:r>
              <a:rPr sz="2050" spc="-50" dirty="0">
                <a:solidFill>
                  <a:srgbClr val="3333FF"/>
                </a:solidFill>
                <a:latin typeface="UKIJ CJK"/>
                <a:cs typeface="UKIJ CJK"/>
              </a:rPr>
              <a:t>定冠词</a:t>
            </a:r>
            <a:r>
              <a:rPr sz="2050" spc="-5" dirty="0">
                <a:solidFill>
                  <a:srgbClr val="3333FF"/>
                </a:solidFill>
                <a:latin typeface="UKIJ CJK"/>
                <a:cs typeface="UKIJ CJK"/>
              </a:rPr>
              <a:t> </a:t>
            </a:r>
            <a:r>
              <a:rPr sz="2050" spc="5" dirty="0">
                <a:solidFill>
                  <a:srgbClr val="00B0F0"/>
                </a:solidFill>
                <a:latin typeface="UKIJ CJK"/>
                <a:cs typeface="UKIJ CJK"/>
              </a:rPr>
              <a:t>determiner</a:t>
            </a:r>
            <a:endParaRPr sz="2050">
              <a:latin typeface="UKIJ CJK"/>
              <a:cs typeface="UKIJ CJK"/>
            </a:endParaRPr>
          </a:p>
          <a:p>
            <a:pPr marL="469900" indent="-457200">
              <a:lnSpc>
                <a:spcPct val="100000"/>
              </a:lnSpc>
              <a:spcBef>
                <a:spcPts val="1040"/>
              </a:spcBef>
              <a:buClr>
                <a:srgbClr val="00B0F0"/>
              </a:buClr>
              <a:buSzPct val="70731"/>
              <a:buAutoNum type="arabicPeriod"/>
              <a:tabLst>
                <a:tab pos="469265" algn="l"/>
                <a:tab pos="469900" algn="l"/>
              </a:tabLst>
            </a:pPr>
            <a:r>
              <a:rPr sz="2050" spc="-50" dirty="0">
                <a:solidFill>
                  <a:srgbClr val="3333FF"/>
                </a:solidFill>
                <a:latin typeface="UKIJ CJK"/>
                <a:cs typeface="UKIJ CJK"/>
              </a:rPr>
              <a:t>代词</a:t>
            </a:r>
            <a:r>
              <a:rPr sz="2050" spc="50" dirty="0">
                <a:solidFill>
                  <a:srgbClr val="3333FF"/>
                </a:solidFill>
                <a:latin typeface="UKIJ CJK"/>
                <a:cs typeface="UKIJ CJK"/>
              </a:rPr>
              <a:t> </a:t>
            </a:r>
            <a:r>
              <a:rPr sz="2050" spc="40" dirty="0">
                <a:solidFill>
                  <a:srgbClr val="00B0F0"/>
                </a:solidFill>
                <a:latin typeface="UKIJ CJK"/>
                <a:cs typeface="UKIJ CJK"/>
              </a:rPr>
              <a:t>pronoun</a:t>
            </a:r>
            <a:endParaRPr sz="2050">
              <a:latin typeface="UKIJ CJK"/>
              <a:cs typeface="UKIJ CJK"/>
            </a:endParaRPr>
          </a:p>
          <a:p>
            <a:pPr marL="469900" indent="-457200">
              <a:lnSpc>
                <a:spcPct val="100000"/>
              </a:lnSpc>
              <a:spcBef>
                <a:spcPts val="1040"/>
              </a:spcBef>
              <a:buClr>
                <a:srgbClr val="00B0F0"/>
              </a:buClr>
              <a:buSzPct val="70731"/>
              <a:buAutoNum type="arabicPeriod"/>
              <a:tabLst>
                <a:tab pos="469265" algn="l"/>
                <a:tab pos="469900" algn="l"/>
              </a:tabLst>
            </a:pPr>
            <a:r>
              <a:rPr sz="2050" spc="-50" dirty="0">
                <a:solidFill>
                  <a:srgbClr val="3333FF"/>
                </a:solidFill>
                <a:latin typeface="UKIJ CJK"/>
                <a:cs typeface="UKIJ CJK"/>
              </a:rPr>
              <a:t>连词</a:t>
            </a:r>
            <a:r>
              <a:rPr sz="2050" spc="35" dirty="0">
                <a:solidFill>
                  <a:srgbClr val="3333FF"/>
                </a:solidFill>
                <a:latin typeface="UKIJ CJK"/>
                <a:cs typeface="UKIJ CJK"/>
              </a:rPr>
              <a:t> </a:t>
            </a:r>
            <a:r>
              <a:rPr sz="2050" spc="20" dirty="0">
                <a:solidFill>
                  <a:srgbClr val="00B0F0"/>
                </a:solidFill>
                <a:latin typeface="UKIJ CJK"/>
                <a:cs typeface="UKIJ CJK"/>
              </a:rPr>
              <a:t>conjunction</a:t>
            </a:r>
            <a:endParaRPr sz="2050">
              <a:latin typeface="UKIJ CJK"/>
              <a:cs typeface="UKIJ CJK"/>
            </a:endParaRPr>
          </a:p>
          <a:p>
            <a:pPr marL="469900" indent="-457200">
              <a:lnSpc>
                <a:spcPct val="100000"/>
              </a:lnSpc>
              <a:spcBef>
                <a:spcPts val="1040"/>
              </a:spcBef>
              <a:buClr>
                <a:srgbClr val="00B0F0"/>
              </a:buClr>
              <a:buSzPct val="70731"/>
              <a:buAutoNum type="arabicPeriod"/>
              <a:tabLst>
                <a:tab pos="469265" algn="l"/>
                <a:tab pos="469900" algn="l"/>
              </a:tabLst>
            </a:pPr>
            <a:r>
              <a:rPr sz="2050" spc="-50" dirty="0">
                <a:solidFill>
                  <a:srgbClr val="3333FF"/>
                </a:solidFill>
                <a:latin typeface="UKIJ CJK"/>
                <a:cs typeface="UKIJ CJK"/>
              </a:rPr>
              <a:t>名词</a:t>
            </a:r>
            <a:r>
              <a:rPr sz="2050" spc="50" dirty="0">
                <a:solidFill>
                  <a:srgbClr val="3333FF"/>
                </a:solidFill>
                <a:latin typeface="UKIJ CJK"/>
                <a:cs typeface="UKIJ CJK"/>
              </a:rPr>
              <a:t> </a:t>
            </a:r>
            <a:r>
              <a:rPr sz="2050" spc="5" dirty="0">
                <a:solidFill>
                  <a:srgbClr val="00B0F0"/>
                </a:solidFill>
                <a:latin typeface="UKIJ CJK"/>
                <a:cs typeface="UKIJ CJK"/>
              </a:rPr>
              <a:t>nouns</a:t>
            </a:r>
            <a:endParaRPr sz="2050">
              <a:latin typeface="UKIJ CJK"/>
              <a:cs typeface="UKIJ CJK"/>
            </a:endParaRPr>
          </a:p>
          <a:p>
            <a:pPr marL="469900" indent="-457200">
              <a:lnSpc>
                <a:spcPct val="100000"/>
              </a:lnSpc>
              <a:spcBef>
                <a:spcPts val="940"/>
              </a:spcBef>
              <a:buClr>
                <a:srgbClr val="00B0F0"/>
              </a:buClr>
              <a:buSzPct val="70731"/>
              <a:buAutoNum type="arabicPeriod"/>
              <a:tabLst>
                <a:tab pos="469265" algn="l"/>
                <a:tab pos="469900" algn="l"/>
              </a:tabLst>
            </a:pPr>
            <a:r>
              <a:rPr sz="2050" spc="-50" dirty="0">
                <a:solidFill>
                  <a:srgbClr val="3333FF"/>
                </a:solidFill>
                <a:latin typeface="UKIJ CJK"/>
                <a:cs typeface="UKIJ CJK"/>
              </a:rPr>
              <a:t>动词</a:t>
            </a:r>
            <a:r>
              <a:rPr sz="2050" spc="50" dirty="0">
                <a:solidFill>
                  <a:srgbClr val="3333FF"/>
                </a:solidFill>
                <a:latin typeface="UKIJ CJK"/>
                <a:cs typeface="UKIJ CJK"/>
              </a:rPr>
              <a:t> </a:t>
            </a:r>
            <a:r>
              <a:rPr sz="2050" spc="15" dirty="0">
                <a:solidFill>
                  <a:srgbClr val="00B0F0"/>
                </a:solidFill>
                <a:latin typeface="UKIJ CJK"/>
                <a:cs typeface="UKIJ CJK"/>
              </a:rPr>
              <a:t>verbs</a:t>
            </a:r>
            <a:endParaRPr sz="2050">
              <a:latin typeface="UKIJ CJK"/>
              <a:cs typeface="UKIJ CJK"/>
            </a:endParaRPr>
          </a:p>
          <a:p>
            <a:pPr marL="469900" indent="-457200">
              <a:lnSpc>
                <a:spcPct val="100000"/>
              </a:lnSpc>
              <a:spcBef>
                <a:spcPts val="1040"/>
              </a:spcBef>
              <a:buClr>
                <a:srgbClr val="00B0F0"/>
              </a:buClr>
              <a:buSzPct val="70731"/>
              <a:buAutoNum type="arabicPeriod"/>
              <a:tabLst>
                <a:tab pos="469265" algn="l"/>
                <a:tab pos="469900" algn="l"/>
              </a:tabLst>
            </a:pPr>
            <a:r>
              <a:rPr sz="2050" spc="-50" dirty="0">
                <a:solidFill>
                  <a:srgbClr val="3333FF"/>
                </a:solidFill>
                <a:latin typeface="UKIJ CJK"/>
                <a:cs typeface="UKIJ CJK"/>
              </a:rPr>
              <a:t>形容词</a:t>
            </a:r>
            <a:r>
              <a:rPr sz="2050" spc="30" dirty="0">
                <a:solidFill>
                  <a:srgbClr val="3333FF"/>
                </a:solidFill>
                <a:latin typeface="UKIJ CJK"/>
                <a:cs typeface="UKIJ CJK"/>
              </a:rPr>
              <a:t> </a:t>
            </a:r>
            <a:r>
              <a:rPr sz="2050" spc="10" dirty="0">
                <a:solidFill>
                  <a:srgbClr val="00B0F0"/>
                </a:solidFill>
                <a:latin typeface="UKIJ CJK"/>
                <a:cs typeface="UKIJ CJK"/>
              </a:rPr>
              <a:t>adjectives</a:t>
            </a:r>
            <a:endParaRPr sz="2050">
              <a:latin typeface="UKIJ CJK"/>
              <a:cs typeface="UKIJ CJK"/>
            </a:endParaRPr>
          </a:p>
          <a:p>
            <a:pPr marL="469900" indent="-457200">
              <a:lnSpc>
                <a:spcPct val="100000"/>
              </a:lnSpc>
              <a:spcBef>
                <a:spcPts val="1040"/>
              </a:spcBef>
              <a:buClr>
                <a:srgbClr val="00B0F0"/>
              </a:buClr>
              <a:buSzPct val="70731"/>
              <a:buAutoNum type="arabicPeriod"/>
              <a:tabLst>
                <a:tab pos="469265" algn="l"/>
                <a:tab pos="469900" algn="l"/>
              </a:tabLst>
            </a:pPr>
            <a:r>
              <a:rPr sz="2050" spc="-50" dirty="0">
                <a:solidFill>
                  <a:srgbClr val="3333FF"/>
                </a:solidFill>
                <a:latin typeface="UKIJ CJK"/>
                <a:cs typeface="UKIJ CJK"/>
              </a:rPr>
              <a:t>副词</a:t>
            </a:r>
            <a:r>
              <a:rPr sz="2050" spc="50" dirty="0">
                <a:solidFill>
                  <a:srgbClr val="3333FF"/>
                </a:solidFill>
                <a:latin typeface="UKIJ CJK"/>
                <a:cs typeface="UKIJ CJK"/>
              </a:rPr>
              <a:t> </a:t>
            </a:r>
            <a:r>
              <a:rPr sz="2050" spc="25" dirty="0">
                <a:solidFill>
                  <a:srgbClr val="00B0F0"/>
                </a:solidFill>
                <a:latin typeface="UKIJ CJK"/>
                <a:cs typeface="UKIJ CJK"/>
              </a:rPr>
              <a:t>adverbs</a:t>
            </a:r>
            <a:endParaRPr sz="2050">
              <a:latin typeface="UKIJ CJK"/>
              <a:cs typeface="UKIJ CJK"/>
            </a:endParaRPr>
          </a:p>
          <a:p>
            <a:pPr marL="469900" indent="-457200">
              <a:lnSpc>
                <a:spcPct val="100000"/>
              </a:lnSpc>
              <a:spcBef>
                <a:spcPts val="1040"/>
              </a:spcBef>
              <a:buClr>
                <a:srgbClr val="00B0F0"/>
              </a:buClr>
              <a:buSzPct val="70731"/>
              <a:buAutoNum type="arabicPeriod"/>
              <a:tabLst>
                <a:tab pos="469265" algn="l"/>
                <a:tab pos="469900" algn="l"/>
              </a:tabLst>
            </a:pPr>
            <a:r>
              <a:rPr sz="2050" spc="-50" dirty="0">
                <a:solidFill>
                  <a:srgbClr val="3333FF"/>
                </a:solidFill>
                <a:latin typeface="UKIJ CJK"/>
                <a:cs typeface="UKIJ CJK"/>
              </a:rPr>
              <a:t>数词</a:t>
            </a:r>
            <a:r>
              <a:rPr sz="2050" spc="45" dirty="0">
                <a:solidFill>
                  <a:srgbClr val="3333FF"/>
                </a:solidFill>
                <a:latin typeface="UKIJ CJK"/>
                <a:cs typeface="UKIJ CJK"/>
              </a:rPr>
              <a:t> </a:t>
            </a:r>
            <a:r>
              <a:rPr sz="2050" spc="5" dirty="0">
                <a:solidFill>
                  <a:srgbClr val="00B0F0"/>
                </a:solidFill>
                <a:latin typeface="UKIJ CJK"/>
                <a:cs typeface="UKIJ CJK"/>
              </a:rPr>
              <a:t>numeral</a:t>
            </a:r>
            <a:endParaRPr sz="2050">
              <a:latin typeface="UKIJ CJK"/>
              <a:cs typeface="UKIJ CJK"/>
            </a:endParaRPr>
          </a:p>
          <a:p>
            <a:pPr marL="469900" indent="-457200">
              <a:lnSpc>
                <a:spcPct val="100000"/>
              </a:lnSpc>
              <a:spcBef>
                <a:spcPts val="1040"/>
              </a:spcBef>
              <a:buClr>
                <a:srgbClr val="00B0F0"/>
              </a:buClr>
              <a:buSzPct val="70731"/>
              <a:buAutoNum type="arabicPeriod"/>
              <a:tabLst>
                <a:tab pos="469265" algn="l"/>
                <a:tab pos="469900" algn="l"/>
              </a:tabLst>
            </a:pPr>
            <a:r>
              <a:rPr sz="2050" spc="-50" dirty="0">
                <a:solidFill>
                  <a:srgbClr val="3333FF"/>
                </a:solidFill>
                <a:latin typeface="UKIJ CJK"/>
                <a:cs typeface="UKIJ CJK"/>
              </a:rPr>
              <a:t>感叹词</a:t>
            </a:r>
            <a:r>
              <a:rPr sz="2050" spc="-25" dirty="0">
                <a:solidFill>
                  <a:srgbClr val="3333FF"/>
                </a:solidFill>
                <a:latin typeface="UKIJ CJK"/>
                <a:cs typeface="UKIJ CJK"/>
              </a:rPr>
              <a:t> </a:t>
            </a:r>
            <a:r>
              <a:rPr sz="2050" spc="5" dirty="0">
                <a:solidFill>
                  <a:srgbClr val="00B0F0"/>
                </a:solidFill>
                <a:latin typeface="UKIJ CJK"/>
                <a:cs typeface="UKIJ CJK"/>
              </a:rPr>
              <a:t>interjection</a:t>
            </a:r>
            <a:endParaRPr sz="205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词性标注</a:t>
            </a:r>
            <a:r>
              <a:rPr u="none" spc="60" dirty="0"/>
              <a:t>(POS</a:t>
            </a:r>
            <a:r>
              <a:rPr u="none" spc="180" dirty="0"/>
              <a:t> </a:t>
            </a:r>
            <a:r>
              <a:rPr u="none" spc="130" dirty="0"/>
              <a:t>tagging)</a:t>
            </a:r>
          </a:p>
        </p:txBody>
      </p:sp>
      <p:sp>
        <p:nvSpPr>
          <p:cNvPr id="5" name="object 5"/>
          <p:cNvSpPr txBox="1"/>
          <p:nvPr/>
        </p:nvSpPr>
        <p:spPr>
          <a:xfrm>
            <a:off x="8511565" y="6523039"/>
            <a:ext cx="2292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Black"/>
                <a:cs typeface="Arial Black"/>
              </a:rPr>
              <a:t>28</a:t>
            </a:r>
            <a:endParaRPr sz="1200">
              <a:latin typeface="Arial Black"/>
              <a:cs typeface="Arial Black"/>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284084" cy="5368925"/>
          </a:xfrm>
          <a:prstGeom prst="rect">
            <a:avLst/>
          </a:prstGeom>
        </p:spPr>
        <p:txBody>
          <a:bodyPr vert="horz" wrap="square" lIns="0" tIns="12700" rIns="0" bIns="0" rtlCol="0">
            <a:spAutoFit/>
          </a:bodyPr>
          <a:lstStyle/>
          <a:p>
            <a:pPr marL="12700">
              <a:lnSpc>
                <a:spcPct val="100000"/>
              </a:lnSpc>
              <a:spcBef>
                <a:spcPts val="100"/>
              </a:spcBef>
            </a:pPr>
            <a:r>
              <a:rPr sz="2400" b="0" dirty="0">
                <a:latin typeface="Noto Sans CJK JP Medium"/>
                <a:cs typeface="Noto Sans CJK JP Medium"/>
              </a:rPr>
              <a:t>词的分类依据</a:t>
            </a:r>
            <a:endParaRPr sz="2400">
              <a:latin typeface="Noto Sans CJK JP Medium"/>
              <a:cs typeface="Noto Sans CJK JP Medium"/>
            </a:endParaRPr>
          </a:p>
          <a:p>
            <a:pPr>
              <a:lnSpc>
                <a:spcPct val="100000"/>
              </a:lnSpc>
            </a:pPr>
            <a:endParaRPr sz="265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词类的子类</a:t>
            </a:r>
            <a:r>
              <a:rPr sz="2400" b="0" dirty="0">
                <a:solidFill>
                  <a:srgbClr val="00B050"/>
                </a:solidFill>
                <a:latin typeface="Noto Sans CJK JP Medium"/>
                <a:cs typeface="Noto Sans CJK JP Medium"/>
              </a:rPr>
              <a:t>举例</a:t>
            </a:r>
            <a:endParaRPr sz="2400">
              <a:latin typeface="Noto Sans CJK JP Medium"/>
              <a:cs typeface="Noto Sans CJK JP Medium"/>
            </a:endParaRPr>
          </a:p>
          <a:p>
            <a:pPr marL="762000" lvl="1" indent="-292100">
              <a:lnSpc>
                <a:spcPct val="100000"/>
              </a:lnSpc>
              <a:spcBef>
                <a:spcPts val="1620"/>
              </a:spcBef>
              <a:buSzPct val="70000"/>
              <a:buFont typeface="Wingdings"/>
              <a:buChar char=""/>
              <a:tabLst>
                <a:tab pos="761365" algn="l"/>
                <a:tab pos="762000" algn="l"/>
              </a:tabLst>
            </a:pPr>
            <a:r>
              <a:rPr sz="2000" dirty="0">
                <a:solidFill>
                  <a:srgbClr val="00B0F0"/>
                </a:solidFill>
                <a:latin typeface="UKIJ CJK"/>
                <a:cs typeface="UKIJ CJK"/>
              </a:rPr>
              <a:t>名词</a:t>
            </a:r>
            <a:r>
              <a:rPr sz="2000" spc="45" dirty="0">
                <a:latin typeface="UKIJ CJK"/>
                <a:cs typeface="UKIJ CJK"/>
              </a:rPr>
              <a:t>noun</a:t>
            </a:r>
            <a:endParaRPr sz="2000">
              <a:latin typeface="UKIJ CJK"/>
              <a:cs typeface="UKIJ CJK"/>
            </a:endParaRPr>
          </a:p>
          <a:p>
            <a:pPr marL="1384300" lvl="2" indent="-457200">
              <a:lnSpc>
                <a:spcPct val="100000"/>
              </a:lnSpc>
              <a:spcBef>
                <a:spcPts val="1050"/>
              </a:spcBef>
              <a:buClr>
                <a:srgbClr val="7030A0"/>
              </a:buClr>
              <a:buSzPct val="66666"/>
              <a:buAutoNum type="arabicPeriod"/>
              <a:tabLst>
                <a:tab pos="1383665" algn="l"/>
                <a:tab pos="1384300" algn="l"/>
              </a:tabLst>
            </a:pPr>
            <a:r>
              <a:rPr sz="1800" dirty="0">
                <a:solidFill>
                  <a:srgbClr val="3333FF"/>
                </a:solidFill>
                <a:latin typeface="UKIJ CJK"/>
                <a:cs typeface="UKIJ CJK"/>
              </a:rPr>
              <a:t>专属名词</a:t>
            </a:r>
            <a:r>
              <a:rPr sz="1800" spc="20" dirty="0">
                <a:latin typeface="UKIJ CJK"/>
                <a:cs typeface="UKIJ CJK"/>
              </a:rPr>
              <a:t>proper</a:t>
            </a:r>
            <a:r>
              <a:rPr sz="1800" spc="235" dirty="0">
                <a:latin typeface="UKIJ CJK"/>
                <a:cs typeface="UKIJ CJK"/>
              </a:rPr>
              <a:t> </a:t>
            </a:r>
            <a:r>
              <a:rPr sz="1800" spc="45" dirty="0">
                <a:latin typeface="UKIJ CJK"/>
                <a:cs typeface="UKIJ CJK"/>
              </a:rPr>
              <a:t>noun</a:t>
            </a:r>
            <a:r>
              <a:rPr sz="1800" spc="114" dirty="0">
                <a:latin typeface="UKIJ CJK"/>
                <a:cs typeface="UKIJ CJK"/>
              </a:rPr>
              <a:t> </a:t>
            </a:r>
            <a:r>
              <a:rPr sz="1850" spc="55" dirty="0">
                <a:solidFill>
                  <a:srgbClr val="00B050"/>
                </a:solidFill>
                <a:latin typeface="UKIJ CJK"/>
                <a:cs typeface="UKIJ CJK"/>
              </a:rPr>
              <a:t>eg.</a:t>
            </a:r>
            <a:r>
              <a:rPr sz="1850" spc="80" dirty="0">
                <a:solidFill>
                  <a:srgbClr val="00B050"/>
                </a:solidFill>
                <a:latin typeface="UKIJ CJK"/>
                <a:cs typeface="UKIJ CJK"/>
              </a:rPr>
              <a:t> </a:t>
            </a:r>
            <a:r>
              <a:rPr sz="1850" spc="25" dirty="0">
                <a:solidFill>
                  <a:srgbClr val="00B050"/>
                </a:solidFill>
                <a:latin typeface="UKIJ CJK"/>
                <a:cs typeface="UKIJ CJK"/>
              </a:rPr>
              <a:t>Beijing,</a:t>
            </a:r>
            <a:r>
              <a:rPr sz="1850" spc="-20" dirty="0">
                <a:solidFill>
                  <a:srgbClr val="00B050"/>
                </a:solidFill>
                <a:latin typeface="UKIJ CJK"/>
                <a:cs typeface="UKIJ CJK"/>
              </a:rPr>
              <a:t> </a:t>
            </a:r>
            <a:r>
              <a:rPr sz="1850" spc="-15" dirty="0">
                <a:solidFill>
                  <a:srgbClr val="00B050"/>
                </a:solidFill>
                <a:latin typeface="UKIJ CJK"/>
                <a:cs typeface="UKIJ CJK"/>
              </a:rPr>
              <a:t>IBM</a:t>
            </a:r>
            <a:endParaRPr sz="1850">
              <a:latin typeface="UKIJ CJK"/>
              <a:cs typeface="UKIJ CJK"/>
            </a:endParaRPr>
          </a:p>
          <a:p>
            <a:pPr marL="1384300" lvl="2" indent="-457200">
              <a:lnSpc>
                <a:spcPct val="100000"/>
              </a:lnSpc>
              <a:spcBef>
                <a:spcPts val="830"/>
              </a:spcBef>
              <a:buClr>
                <a:srgbClr val="7030A0"/>
              </a:buClr>
              <a:buSzPct val="66666"/>
              <a:buAutoNum type="arabicPeriod"/>
              <a:tabLst>
                <a:tab pos="1383665" algn="l"/>
                <a:tab pos="1384300" algn="l"/>
              </a:tabLst>
            </a:pPr>
            <a:r>
              <a:rPr sz="1800" dirty="0">
                <a:solidFill>
                  <a:srgbClr val="3333FF"/>
                </a:solidFill>
                <a:latin typeface="UKIJ CJK"/>
                <a:cs typeface="UKIJ CJK"/>
              </a:rPr>
              <a:t>通用名词</a:t>
            </a:r>
            <a:r>
              <a:rPr sz="1800" spc="65" dirty="0">
                <a:latin typeface="UKIJ CJK"/>
                <a:cs typeface="UKIJ CJK"/>
              </a:rPr>
              <a:t>common</a:t>
            </a:r>
            <a:r>
              <a:rPr sz="1800" spc="110" dirty="0">
                <a:latin typeface="UKIJ CJK"/>
                <a:cs typeface="UKIJ CJK"/>
              </a:rPr>
              <a:t> </a:t>
            </a:r>
            <a:r>
              <a:rPr sz="1800" spc="45" dirty="0">
                <a:latin typeface="UKIJ CJK"/>
                <a:cs typeface="UKIJ CJK"/>
              </a:rPr>
              <a:t>noun</a:t>
            </a:r>
            <a:endParaRPr sz="1800">
              <a:latin typeface="UKIJ CJK"/>
              <a:cs typeface="UKIJ CJK"/>
            </a:endParaRPr>
          </a:p>
          <a:p>
            <a:pPr marL="1727200" lvl="3" indent="-343535">
              <a:lnSpc>
                <a:spcPct val="100000"/>
              </a:lnSpc>
              <a:spcBef>
                <a:spcPts val="690"/>
              </a:spcBef>
              <a:buClr>
                <a:srgbClr val="996666"/>
              </a:buClr>
              <a:buSzPct val="62500"/>
              <a:buAutoNum type="arabicPeriod"/>
              <a:tabLst>
                <a:tab pos="1726564" algn="l"/>
                <a:tab pos="1727200" algn="l"/>
              </a:tabLst>
            </a:pPr>
            <a:r>
              <a:rPr sz="1600" dirty="0">
                <a:solidFill>
                  <a:srgbClr val="3333FF"/>
                </a:solidFill>
                <a:latin typeface="UKIJ CJK"/>
                <a:cs typeface="UKIJ CJK"/>
              </a:rPr>
              <a:t>可数名词</a:t>
            </a:r>
            <a:r>
              <a:rPr sz="1600" spc="45" dirty="0">
                <a:latin typeface="UKIJ CJK"/>
                <a:cs typeface="UKIJ CJK"/>
              </a:rPr>
              <a:t>countable</a:t>
            </a:r>
            <a:r>
              <a:rPr sz="1600" spc="65" dirty="0">
                <a:latin typeface="UKIJ CJK"/>
                <a:cs typeface="UKIJ CJK"/>
              </a:rPr>
              <a:t> </a:t>
            </a:r>
            <a:r>
              <a:rPr sz="1600" spc="50" dirty="0">
                <a:latin typeface="UKIJ CJK"/>
                <a:cs typeface="UKIJ CJK"/>
              </a:rPr>
              <a:t>noun</a:t>
            </a:r>
            <a:r>
              <a:rPr sz="1600" spc="95" dirty="0">
                <a:latin typeface="UKIJ CJK"/>
                <a:cs typeface="UKIJ CJK"/>
              </a:rPr>
              <a:t> </a:t>
            </a:r>
            <a:r>
              <a:rPr sz="1650" spc="30" dirty="0">
                <a:solidFill>
                  <a:srgbClr val="00B050"/>
                </a:solidFill>
                <a:latin typeface="UKIJ CJK"/>
                <a:cs typeface="UKIJ CJK"/>
              </a:rPr>
              <a:t>eg.</a:t>
            </a:r>
            <a:r>
              <a:rPr sz="1650" spc="80" dirty="0">
                <a:solidFill>
                  <a:srgbClr val="00B050"/>
                </a:solidFill>
                <a:latin typeface="UKIJ CJK"/>
                <a:cs typeface="UKIJ CJK"/>
              </a:rPr>
              <a:t> </a:t>
            </a:r>
            <a:r>
              <a:rPr sz="1650" spc="30" dirty="0">
                <a:solidFill>
                  <a:srgbClr val="00B050"/>
                </a:solidFill>
                <a:latin typeface="UKIJ CJK"/>
                <a:cs typeface="UKIJ CJK"/>
              </a:rPr>
              <a:t>book,</a:t>
            </a:r>
            <a:r>
              <a:rPr sz="1650" spc="80" dirty="0">
                <a:solidFill>
                  <a:srgbClr val="00B050"/>
                </a:solidFill>
                <a:latin typeface="UKIJ CJK"/>
                <a:cs typeface="UKIJ CJK"/>
              </a:rPr>
              <a:t> </a:t>
            </a:r>
            <a:r>
              <a:rPr sz="1650" spc="15" dirty="0">
                <a:solidFill>
                  <a:srgbClr val="00B050"/>
                </a:solidFill>
                <a:latin typeface="UKIJ CJK"/>
                <a:cs typeface="UKIJ CJK"/>
              </a:rPr>
              <a:t>table</a:t>
            </a:r>
            <a:endParaRPr sz="1650">
              <a:latin typeface="UKIJ CJK"/>
              <a:cs typeface="UKIJ CJK"/>
            </a:endParaRPr>
          </a:p>
          <a:p>
            <a:pPr marL="1383665">
              <a:lnSpc>
                <a:spcPct val="100000"/>
              </a:lnSpc>
              <a:spcBef>
                <a:spcPts val="520"/>
              </a:spcBef>
              <a:tabLst>
                <a:tab pos="1726564" algn="l"/>
              </a:tabLst>
            </a:pPr>
            <a:r>
              <a:rPr sz="1000" spc="5" dirty="0">
                <a:solidFill>
                  <a:srgbClr val="996666"/>
                </a:solidFill>
                <a:latin typeface="UKIJ CJK"/>
                <a:cs typeface="UKIJ CJK"/>
              </a:rPr>
              <a:t>2.	</a:t>
            </a:r>
            <a:r>
              <a:rPr sz="1600" dirty="0">
                <a:solidFill>
                  <a:srgbClr val="3333FF"/>
                </a:solidFill>
                <a:latin typeface="UKIJ CJK"/>
                <a:cs typeface="UKIJ CJK"/>
              </a:rPr>
              <a:t>不可数名词</a:t>
            </a:r>
            <a:r>
              <a:rPr sz="1600" spc="25" dirty="0">
                <a:latin typeface="UKIJ CJK"/>
                <a:cs typeface="UKIJ CJK"/>
              </a:rPr>
              <a:t>mass</a:t>
            </a:r>
            <a:r>
              <a:rPr sz="1600" spc="35" dirty="0">
                <a:latin typeface="UKIJ CJK"/>
                <a:cs typeface="UKIJ CJK"/>
              </a:rPr>
              <a:t> </a:t>
            </a:r>
            <a:r>
              <a:rPr sz="1600" spc="50" dirty="0">
                <a:latin typeface="UKIJ CJK"/>
                <a:cs typeface="UKIJ CJK"/>
              </a:rPr>
              <a:t>noun</a:t>
            </a:r>
            <a:r>
              <a:rPr sz="1600" spc="95" dirty="0">
                <a:latin typeface="UKIJ CJK"/>
                <a:cs typeface="UKIJ CJK"/>
              </a:rPr>
              <a:t> </a:t>
            </a:r>
            <a:r>
              <a:rPr sz="1650" spc="30" dirty="0">
                <a:solidFill>
                  <a:srgbClr val="00B050"/>
                </a:solidFill>
                <a:latin typeface="UKIJ CJK"/>
                <a:cs typeface="UKIJ CJK"/>
              </a:rPr>
              <a:t>eg.</a:t>
            </a:r>
            <a:r>
              <a:rPr sz="1650" spc="80" dirty="0">
                <a:solidFill>
                  <a:srgbClr val="00B050"/>
                </a:solidFill>
                <a:latin typeface="UKIJ CJK"/>
                <a:cs typeface="UKIJ CJK"/>
              </a:rPr>
              <a:t> </a:t>
            </a:r>
            <a:r>
              <a:rPr sz="1650" spc="5" dirty="0">
                <a:solidFill>
                  <a:srgbClr val="00B050"/>
                </a:solidFill>
                <a:latin typeface="UKIJ CJK"/>
                <a:cs typeface="UKIJ CJK"/>
              </a:rPr>
              <a:t>communism,</a:t>
            </a:r>
            <a:r>
              <a:rPr sz="1650" spc="80" dirty="0">
                <a:solidFill>
                  <a:srgbClr val="00B050"/>
                </a:solidFill>
                <a:latin typeface="UKIJ CJK"/>
                <a:cs typeface="UKIJ CJK"/>
              </a:rPr>
              <a:t> </a:t>
            </a:r>
            <a:r>
              <a:rPr sz="1650" spc="-10" dirty="0">
                <a:solidFill>
                  <a:srgbClr val="00B050"/>
                </a:solidFill>
                <a:latin typeface="UKIJ CJK"/>
                <a:cs typeface="UKIJ CJK"/>
              </a:rPr>
              <a:t>salt</a:t>
            </a:r>
            <a:endParaRPr sz="1650">
              <a:latin typeface="UKIJ CJK"/>
              <a:cs typeface="UKIJ CJK"/>
            </a:endParaRPr>
          </a:p>
          <a:p>
            <a:pPr marL="762000" lvl="1" indent="-292100">
              <a:lnSpc>
                <a:spcPct val="100000"/>
              </a:lnSpc>
              <a:spcBef>
                <a:spcPts val="670"/>
              </a:spcBef>
              <a:buSzPct val="70000"/>
              <a:buFont typeface="Wingdings"/>
              <a:buChar char=""/>
              <a:tabLst>
                <a:tab pos="761365" algn="l"/>
                <a:tab pos="762000" algn="l"/>
              </a:tabLst>
            </a:pPr>
            <a:r>
              <a:rPr sz="2000" dirty="0">
                <a:solidFill>
                  <a:srgbClr val="00B0F0"/>
                </a:solidFill>
                <a:latin typeface="UKIJ CJK"/>
                <a:cs typeface="UKIJ CJK"/>
              </a:rPr>
              <a:t>副词</a:t>
            </a:r>
            <a:r>
              <a:rPr sz="2000" spc="55" dirty="0">
                <a:latin typeface="UKIJ CJK"/>
                <a:cs typeface="UKIJ CJK"/>
              </a:rPr>
              <a:t>adverb</a:t>
            </a:r>
            <a:endParaRPr sz="2000">
              <a:latin typeface="UKIJ CJK"/>
              <a:cs typeface="UKIJ CJK"/>
            </a:endParaRPr>
          </a:p>
          <a:p>
            <a:pPr marL="1384300" lvl="2" indent="-457200">
              <a:lnSpc>
                <a:spcPct val="100000"/>
              </a:lnSpc>
              <a:spcBef>
                <a:spcPts val="950"/>
              </a:spcBef>
              <a:buClr>
                <a:srgbClr val="7030A0"/>
              </a:buClr>
              <a:buSzPct val="66666"/>
              <a:buAutoNum type="arabicPeriod"/>
              <a:tabLst>
                <a:tab pos="1383665" algn="l"/>
                <a:tab pos="1384300" algn="l"/>
              </a:tabLst>
            </a:pPr>
            <a:r>
              <a:rPr sz="1800" dirty="0">
                <a:solidFill>
                  <a:srgbClr val="3333FF"/>
                </a:solidFill>
                <a:latin typeface="UKIJ CJK"/>
                <a:cs typeface="UKIJ CJK"/>
              </a:rPr>
              <a:t>方向副词</a:t>
            </a:r>
            <a:r>
              <a:rPr sz="1800" spc="45" dirty="0">
                <a:latin typeface="UKIJ CJK"/>
                <a:cs typeface="UKIJ CJK"/>
              </a:rPr>
              <a:t>directional </a:t>
            </a:r>
            <a:r>
              <a:rPr sz="1800" spc="50" dirty="0">
                <a:latin typeface="UKIJ CJK"/>
                <a:cs typeface="UKIJ CJK"/>
              </a:rPr>
              <a:t>adverb</a:t>
            </a:r>
            <a:r>
              <a:rPr sz="1800" spc="80" dirty="0">
                <a:latin typeface="UKIJ CJK"/>
                <a:cs typeface="UKIJ CJK"/>
              </a:rPr>
              <a:t> </a:t>
            </a:r>
            <a:r>
              <a:rPr sz="1850" spc="55" dirty="0">
                <a:solidFill>
                  <a:srgbClr val="00B050"/>
                </a:solidFill>
                <a:latin typeface="UKIJ CJK"/>
                <a:cs typeface="UKIJ CJK"/>
              </a:rPr>
              <a:t>eg.</a:t>
            </a:r>
            <a:r>
              <a:rPr sz="1850" spc="-20" dirty="0">
                <a:solidFill>
                  <a:srgbClr val="00B050"/>
                </a:solidFill>
                <a:latin typeface="UKIJ CJK"/>
                <a:cs typeface="UKIJ CJK"/>
              </a:rPr>
              <a:t> </a:t>
            </a:r>
            <a:r>
              <a:rPr sz="1850" spc="20" dirty="0">
                <a:solidFill>
                  <a:srgbClr val="00B050"/>
                </a:solidFill>
                <a:latin typeface="UKIJ CJK"/>
                <a:cs typeface="UKIJ CJK"/>
              </a:rPr>
              <a:t>downhill,</a:t>
            </a:r>
            <a:r>
              <a:rPr sz="1850" spc="80" dirty="0">
                <a:solidFill>
                  <a:srgbClr val="00B050"/>
                </a:solidFill>
                <a:latin typeface="UKIJ CJK"/>
                <a:cs typeface="UKIJ CJK"/>
              </a:rPr>
              <a:t> </a:t>
            </a:r>
            <a:r>
              <a:rPr sz="1850" spc="25" dirty="0">
                <a:solidFill>
                  <a:srgbClr val="00B050"/>
                </a:solidFill>
                <a:latin typeface="UKIJ CJK"/>
                <a:cs typeface="UKIJ CJK"/>
              </a:rPr>
              <a:t>home</a:t>
            </a:r>
            <a:endParaRPr sz="1850">
              <a:latin typeface="UKIJ CJK"/>
              <a:cs typeface="UKIJ CJK"/>
            </a:endParaRPr>
          </a:p>
          <a:p>
            <a:pPr marL="1384300" lvl="2" indent="-457200">
              <a:lnSpc>
                <a:spcPct val="100000"/>
              </a:lnSpc>
              <a:spcBef>
                <a:spcPts val="780"/>
              </a:spcBef>
              <a:buClr>
                <a:srgbClr val="7030A0"/>
              </a:buClr>
              <a:buSzPct val="66666"/>
              <a:buAutoNum type="arabicPeriod"/>
              <a:tabLst>
                <a:tab pos="1383665" algn="l"/>
                <a:tab pos="1384300" algn="l"/>
              </a:tabLst>
            </a:pPr>
            <a:r>
              <a:rPr sz="1800" dirty="0">
                <a:solidFill>
                  <a:srgbClr val="3333FF"/>
                </a:solidFill>
                <a:latin typeface="UKIJ CJK"/>
                <a:cs typeface="UKIJ CJK"/>
              </a:rPr>
              <a:t>程度副词</a:t>
            </a:r>
            <a:r>
              <a:rPr sz="1800" spc="85" dirty="0">
                <a:latin typeface="UKIJ CJK"/>
                <a:cs typeface="UKIJ CJK"/>
              </a:rPr>
              <a:t>degree</a:t>
            </a:r>
            <a:r>
              <a:rPr sz="1800" dirty="0">
                <a:latin typeface="UKIJ CJK"/>
                <a:cs typeface="UKIJ CJK"/>
              </a:rPr>
              <a:t> </a:t>
            </a:r>
            <a:r>
              <a:rPr sz="1800" spc="50" dirty="0">
                <a:latin typeface="UKIJ CJK"/>
                <a:cs typeface="UKIJ CJK"/>
              </a:rPr>
              <a:t>adverb</a:t>
            </a:r>
            <a:r>
              <a:rPr sz="1800" spc="70" dirty="0">
                <a:latin typeface="UKIJ CJK"/>
                <a:cs typeface="UKIJ CJK"/>
              </a:rPr>
              <a:t> </a:t>
            </a:r>
            <a:r>
              <a:rPr sz="1850" spc="55" dirty="0">
                <a:solidFill>
                  <a:srgbClr val="00B050"/>
                </a:solidFill>
                <a:latin typeface="UKIJ CJK"/>
                <a:cs typeface="UKIJ CJK"/>
              </a:rPr>
              <a:t>eg.</a:t>
            </a:r>
            <a:r>
              <a:rPr sz="1850" spc="75" dirty="0">
                <a:solidFill>
                  <a:srgbClr val="00B050"/>
                </a:solidFill>
                <a:latin typeface="UKIJ CJK"/>
                <a:cs typeface="UKIJ CJK"/>
              </a:rPr>
              <a:t> </a:t>
            </a:r>
            <a:r>
              <a:rPr sz="1850" spc="10" dirty="0">
                <a:solidFill>
                  <a:srgbClr val="00B050"/>
                </a:solidFill>
                <a:latin typeface="UKIJ CJK"/>
                <a:cs typeface="UKIJ CJK"/>
              </a:rPr>
              <a:t>somewhat,</a:t>
            </a:r>
            <a:r>
              <a:rPr sz="1850" spc="75" dirty="0">
                <a:solidFill>
                  <a:srgbClr val="00B050"/>
                </a:solidFill>
                <a:latin typeface="UKIJ CJK"/>
                <a:cs typeface="UKIJ CJK"/>
              </a:rPr>
              <a:t> </a:t>
            </a:r>
            <a:r>
              <a:rPr sz="1850" spc="15" dirty="0">
                <a:solidFill>
                  <a:srgbClr val="00B050"/>
                </a:solidFill>
                <a:latin typeface="UKIJ CJK"/>
                <a:cs typeface="UKIJ CJK"/>
              </a:rPr>
              <a:t>extremely,</a:t>
            </a:r>
            <a:r>
              <a:rPr sz="1850" spc="75" dirty="0">
                <a:solidFill>
                  <a:srgbClr val="00B050"/>
                </a:solidFill>
                <a:latin typeface="UKIJ CJK"/>
                <a:cs typeface="UKIJ CJK"/>
              </a:rPr>
              <a:t> </a:t>
            </a:r>
            <a:r>
              <a:rPr sz="1850" spc="5" dirty="0">
                <a:solidFill>
                  <a:srgbClr val="00B050"/>
                </a:solidFill>
                <a:latin typeface="UKIJ CJK"/>
                <a:cs typeface="UKIJ CJK"/>
              </a:rPr>
              <a:t>very</a:t>
            </a:r>
            <a:endParaRPr sz="1850">
              <a:latin typeface="UKIJ CJK"/>
              <a:cs typeface="UKIJ CJK"/>
            </a:endParaRPr>
          </a:p>
          <a:p>
            <a:pPr marL="1384300" lvl="2" indent="-457200">
              <a:lnSpc>
                <a:spcPct val="100000"/>
              </a:lnSpc>
              <a:spcBef>
                <a:spcPts val="780"/>
              </a:spcBef>
              <a:buClr>
                <a:srgbClr val="7030A0"/>
              </a:buClr>
              <a:buSzPct val="66666"/>
              <a:buAutoNum type="arabicPeriod"/>
              <a:tabLst>
                <a:tab pos="1383665" algn="l"/>
                <a:tab pos="1384300" algn="l"/>
              </a:tabLst>
            </a:pPr>
            <a:r>
              <a:rPr sz="1800" dirty="0">
                <a:solidFill>
                  <a:srgbClr val="3333FF"/>
                </a:solidFill>
                <a:latin typeface="UKIJ CJK"/>
                <a:cs typeface="UKIJ CJK"/>
              </a:rPr>
              <a:t>方式副词</a:t>
            </a:r>
            <a:r>
              <a:rPr sz="1800" spc="30" dirty="0">
                <a:latin typeface="UKIJ CJK"/>
                <a:cs typeface="UKIJ CJK"/>
              </a:rPr>
              <a:t>manner</a:t>
            </a:r>
            <a:r>
              <a:rPr sz="1800" spc="135" dirty="0">
                <a:latin typeface="UKIJ CJK"/>
                <a:cs typeface="UKIJ CJK"/>
              </a:rPr>
              <a:t> </a:t>
            </a:r>
            <a:r>
              <a:rPr sz="1800" spc="50" dirty="0">
                <a:latin typeface="UKIJ CJK"/>
                <a:cs typeface="UKIJ CJK"/>
              </a:rPr>
              <a:t>adverb</a:t>
            </a:r>
            <a:r>
              <a:rPr sz="1800" spc="80" dirty="0">
                <a:latin typeface="UKIJ CJK"/>
                <a:cs typeface="UKIJ CJK"/>
              </a:rPr>
              <a:t> </a:t>
            </a:r>
            <a:r>
              <a:rPr sz="1850" spc="55" dirty="0">
                <a:solidFill>
                  <a:srgbClr val="00B050"/>
                </a:solidFill>
                <a:latin typeface="UKIJ CJK"/>
                <a:cs typeface="UKIJ CJK"/>
              </a:rPr>
              <a:t>eg.</a:t>
            </a:r>
            <a:r>
              <a:rPr sz="1850" spc="-20" dirty="0">
                <a:solidFill>
                  <a:srgbClr val="00B050"/>
                </a:solidFill>
                <a:latin typeface="UKIJ CJK"/>
                <a:cs typeface="UKIJ CJK"/>
              </a:rPr>
              <a:t> </a:t>
            </a:r>
            <a:r>
              <a:rPr sz="1850" spc="15" dirty="0">
                <a:solidFill>
                  <a:srgbClr val="00B050"/>
                </a:solidFill>
                <a:latin typeface="UKIJ CJK"/>
                <a:cs typeface="UKIJ CJK"/>
              </a:rPr>
              <a:t>slowly,</a:t>
            </a:r>
            <a:r>
              <a:rPr sz="1850" spc="80" dirty="0">
                <a:solidFill>
                  <a:srgbClr val="00B050"/>
                </a:solidFill>
                <a:latin typeface="UKIJ CJK"/>
                <a:cs typeface="UKIJ CJK"/>
              </a:rPr>
              <a:t> </a:t>
            </a:r>
            <a:r>
              <a:rPr sz="1850" spc="35" dirty="0">
                <a:solidFill>
                  <a:srgbClr val="00B050"/>
                </a:solidFill>
                <a:latin typeface="UKIJ CJK"/>
                <a:cs typeface="UKIJ CJK"/>
              </a:rPr>
              <a:t>delicately</a:t>
            </a:r>
            <a:endParaRPr sz="1850">
              <a:latin typeface="UKIJ CJK"/>
              <a:cs typeface="UKIJ CJK"/>
            </a:endParaRPr>
          </a:p>
          <a:p>
            <a:pPr marL="1384300" lvl="2" indent="-457200">
              <a:lnSpc>
                <a:spcPct val="100000"/>
              </a:lnSpc>
              <a:spcBef>
                <a:spcPts val="780"/>
              </a:spcBef>
              <a:buClr>
                <a:srgbClr val="7030A0"/>
              </a:buClr>
              <a:buSzPct val="66666"/>
              <a:buAutoNum type="arabicPeriod"/>
              <a:tabLst>
                <a:tab pos="1383665" algn="l"/>
                <a:tab pos="1384300" algn="l"/>
              </a:tabLst>
            </a:pPr>
            <a:r>
              <a:rPr sz="1800" dirty="0">
                <a:solidFill>
                  <a:srgbClr val="3333FF"/>
                </a:solidFill>
                <a:latin typeface="UKIJ CJK"/>
                <a:cs typeface="UKIJ CJK"/>
              </a:rPr>
              <a:t>时间副词</a:t>
            </a:r>
            <a:r>
              <a:rPr sz="1800" spc="40" dirty="0">
                <a:latin typeface="UKIJ CJK"/>
                <a:cs typeface="UKIJ CJK"/>
              </a:rPr>
              <a:t>temporal</a:t>
            </a:r>
            <a:r>
              <a:rPr sz="1800" spc="145" dirty="0">
                <a:latin typeface="UKIJ CJK"/>
                <a:cs typeface="UKIJ CJK"/>
              </a:rPr>
              <a:t> </a:t>
            </a:r>
            <a:r>
              <a:rPr sz="1800" spc="50" dirty="0">
                <a:latin typeface="UKIJ CJK"/>
                <a:cs typeface="UKIJ CJK"/>
              </a:rPr>
              <a:t>adverb</a:t>
            </a:r>
            <a:r>
              <a:rPr sz="1800" spc="75" dirty="0">
                <a:latin typeface="UKIJ CJK"/>
                <a:cs typeface="UKIJ CJK"/>
              </a:rPr>
              <a:t> </a:t>
            </a:r>
            <a:r>
              <a:rPr sz="1850" spc="55" dirty="0">
                <a:solidFill>
                  <a:srgbClr val="00B050"/>
                </a:solidFill>
                <a:latin typeface="UKIJ CJK"/>
                <a:cs typeface="UKIJ CJK"/>
              </a:rPr>
              <a:t>eg.</a:t>
            </a:r>
            <a:r>
              <a:rPr sz="1850" spc="-20" dirty="0">
                <a:solidFill>
                  <a:srgbClr val="00B050"/>
                </a:solidFill>
                <a:latin typeface="UKIJ CJK"/>
                <a:cs typeface="UKIJ CJK"/>
              </a:rPr>
              <a:t> </a:t>
            </a:r>
            <a:r>
              <a:rPr sz="1850" spc="25" dirty="0">
                <a:solidFill>
                  <a:srgbClr val="00B050"/>
                </a:solidFill>
                <a:latin typeface="UKIJ CJK"/>
                <a:cs typeface="UKIJ CJK"/>
              </a:rPr>
              <a:t>yesterday,</a:t>
            </a:r>
            <a:r>
              <a:rPr sz="1850" spc="-20" dirty="0">
                <a:solidFill>
                  <a:srgbClr val="00B050"/>
                </a:solidFill>
                <a:latin typeface="UKIJ CJK"/>
                <a:cs typeface="UKIJ CJK"/>
              </a:rPr>
              <a:t> </a:t>
            </a:r>
            <a:r>
              <a:rPr sz="1850" spc="20" dirty="0">
                <a:solidFill>
                  <a:srgbClr val="00B050"/>
                </a:solidFill>
                <a:latin typeface="UKIJ CJK"/>
                <a:cs typeface="UKIJ CJK"/>
              </a:rPr>
              <a:t>tomorrow</a:t>
            </a:r>
            <a:endParaRPr sz="1850">
              <a:latin typeface="UKIJ CJK"/>
              <a:cs typeface="UKIJ CJK"/>
            </a:endParaRPr>
          </a:p>
        </p:txBody>
      </p:sp>
      <p:sp>
        <p:nvSpPr>
          <p:cNvPr id="4" name="object 4"/>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29</a:t>
            </a:fld>
            <a:endParaRPr sz="1200">
              <a:latin typeface="Arial Black"/>
              <a:cs typeface="Arial Blac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词性标注</a:t>
            </a:r>
            <a:r>
              <a:rPr u="none" spc="60" dirty="0"/>
              <a:t>(POS</a:t>
            </a:r>
            <a:r>
              <a:rPr u="none" spc="180" dirty="0"/>
              <a:t> </a:t>
            </a:r>
            <a:r>
              <a:rPr u="none" spc="130" dirty="0"/>
              <a:t>tagging)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474845" cy="4902200"/>
          </a:xfrm>
          <a:prstGeom prst="rect">
            <a:avLst/>
          </a:prstGeom>
        </p:spPr>
        <p:txBody>
          <a:bodyPr vert="horz" wrap="square" lIns="0" tIns="12700" rIns="0" bIns="0" rtlCol="0">
            <a:spAutoFit/>
          </a:bodyPr>
          <a:lstStyle/>
          <a:p>
            <a:pPr marL="12700">
              <a:lnSpc>
                <a:spcPct val="100000"/>
              </a:lnSpc>
              <a:spcBef>
                <a:spcPts val="100"/>
              </a:spcBef>
            </a:pPr>
            <a:r>
              <a:rPr sz="2400" b="0" dirty="0">
                <a:latin typeface="Noto Sans CJK JP Medium"/>
                <a:cs typeface="Noto Sans CJK JP Medium"/>
              </a:rPr>
              <a:t>助教信息</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助教</a:t>
            </a:r>
            <a:r>
              <a:rPr sz="2400" b="0" spc="110" dirty="0">
                <a:latin typeface="Noto Sans CJK JP Medium"/>
                <a:cs typeface="Noto Sans CJK JP Medium"/>
              </a:rPr>
              <a:t>1</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dirty="0">
                <a:latin typeface="UKIJ CJK"/>
                <a:cs typeface="UKIJ CJK"/>
              </a:rPr>
              <a:t>许晶晶</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邮箱</a:t>
            </a:r>
            <a:r>
              <a:rPr sz="2000" spc="65" dirty="0">
                <a:latin typeface="UKIJ CJK"/>
                <a:cs typeface="UKIJ CJK"/>
              </a:rPr>
              <a:t> </a:t>
            </a:r>
            <a:r>
              <a:rPr sz="2000" spc="60" dirty="0">
                <a:latin typeface="UKIJ CJK"/>
                <a:cs typeface="UKIJ CJK"/>
                <a:hlinkClick r:id="rId2"/>
              </a:rPr>
              <a:t>jingjingxu@pku.edu.cn</a:t>
            </a:r>
            <a:endParaRPr sz="2000">
              <a:latin typeface="UKIJ CJK"/>
              <a:cs typeface="UKIJ CJK"/>
            </a:endParaRPr>
          </a:p>
          <a:p>
            <a:pPr marL="355600" indent="-342900">
              <a:lnSpc>
                <a:spcPct val="100000"/>
              </a:lnSpc>
              <a:spcBef>
                <a:spcPts val="1200"/>
              </a:spcBef>
              <a:buClr>
                <a:srgbClr val="7030A0"/>
              </a:buClr>
              <a:buSzPct val="79166"/>
              <a:buFont typeface="Wingdings"/>
              <a:buChar char=""/>
              <a:tabLst>
                <a:tab pos="354965" algn="l"/>
                <a:tab pos="355600" algn="l"/>
              </a:tabLst>
            </a:pPr>
            <a:r>
              <a:rPr sz="2400" b="0" dirty="0">
                <a:latin typeface="Noto Sans CJK JP Medium"/>
                <a:cs typeface="Noto Sans CJK JP Medium"/>
              </a:rPr>
              <a:t>助教</a:t>
            </a:r>
            <a:r>
              <a:rPr sz="2400" b="0" spc="110" dirty="0">
                <a:latin typeface="Noto Sans CJK JP Medium"/>
                <a:cs typeface="Noto Sans CJK JP Medium"/>
              </a:rPr>
              <a:t>2</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张之远</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邮箱</a:t>
            </a:r>
            <a:r>
              <a:rPr sz="2000" spc="65" dirty="0">
                <a:latin typeface="UKIJ CJK"/>
                <a:cs typeface="UKIJ CJK"/>
              </a:rPr>
              <a:t> </a:t>
            </a:r>
            <a:r>
              <a:rPr sz="2000" spc="85" dirty="0">
                <a:latin typeface="UKIJ CJK"/>
                <a:cs typeface="UKIJ CJK"/>
                <a:hlinkClick r:id="rId3"/>
              </a:rPr>
              <a:t>zzy1210@pku.edu.cn</a:t>
            </a:r>
            <a:endParaRPr sz="2000">
              <a:latin typeface="UKIJ CJK"/>
              <a:cs typeface="UKIJ CJK"/>
            </a:endParaRPr>
          </a:p>
          <a:p>
            <a:pPr marL="355600" indent="-342900">
              <a:lnSpc>
                <a:spcPct val="100000"/>
              </a:lnSpc>
              <a:spcBef>
                <a:spcPts val="1200"/>
              </a:spcBef>
              <a:buClr>
                <a:srgbClr val="7030A0"/>
              </a:buClr>
              <a:buSzPct val="79166"/>
              <a:buFont typeface="Wingdings"/>
              <a:buChar char=""/>
              <a:tabLst>
                <a:tab pos="354965" algn="l"/>
                <a:tab pos="355600" algn="l"/>
              </a:tabLst>
            </a:pPr>
            <a:r>
              <a:rPr sz="2400" b="0" dirty="0">
                <a:latin typeface="Noto Sans CJK JP Medium"/>
                <a:cs typeface="Noto Sans CJK JP Medium"/>
              </a:rPr>
              <a:t>助教</a:t>
            </a:r>
            <a:r>
              <a:rPr sz="2400" b="0" spc="110" dirty="0">
                <a:latin typeface="Noto Sans CJK JP Medium"/>
                <a:cs typeface="Noto Sans CJK JP Medium"/>
              </a:rPr>
              <a:t>3</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赵亮</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邮箱</a:t>
            </a:r>
            <a:r>
              <a:rPr sz="2000" spc="-5" dirty="0">
                <a:latin typeface="UKIJ CJK"/>
                <a:cs typeface="UKIJ CJK"/>
              </a:rPr>
              <a:t> </a:t>
            </a:r>
            <a:r>
              <a:rPr sz="2000" spc="85" dirty="0">
                <a:latin typeface="UKIJ CJK"/>
                <a:cs typeface="UKIJ CJK"/>
                <a:hlinkClick r:id="rId4"/>
              </a:rPr>
              <a:t>1801214014@pku.edu.cn</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241300">
              <a:lnSpc>
                <a:spcPct val="100000"/>
              </a:lnSpc>
              <a:spcBef>
                <a:spcPts val="220"/>
              </a:spcBef>
            </a:pPr>
            <a:fld id="{81D60167-4931-47E6-BA6A-407CBD079E47}" type="slidenum">
              <a:rPr dirty="0"/>
              <a:t>3</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课程信息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21995"/>
            <a:ext cx="8242300" cy="2159000"/>
          </a:xfrm>
          <a:prstGeom prst="rect">
            <a:avLst/>
          </a:prstGeom>
        </p:spPr>
        <p:txBody>
          <a:bodyPr vert="horz" wrap="square" lIns="0" tIns="63500" rIns="0" bIns="0" rtlCol="0">
            <a:spAutoFit/>
          </a:bodyPr>
          <a:lstStyle/>
          <a:p>
            <a:pPr marL="355600" marR="5080" indent="-342900">
              <a:lnSpc>
                <a:spcPts val="2000"/>
              </a:lnSpc>
              <a:spcBef>
                <a:spcPts val="500"/>
              </a:spcBef>
              <a:buClr>
                <a:srgbClr val="7030A0"/>
              </a:buClr>
              <a:buSzPct val="80000"/>
              <a:buFont typeface="Wingdings"/>
              <a:buChar char=""/>
              <a:tabLst>
                <a:tab pos="354965" algn="l"/>
                <a:tab pos="355600" algn="l"/>
              </a:tabLst>
            </a:pPr>
            <a:r>
              <a:rPr sz="2000" b="0" dirty="0">
                <a:latin typeface="Noto Sans CJK JP Medium"/>
                <a:cs typeface="Noto Sans CJK JP Medium"/>
              </a:rPr>
              <a:t>通过计算机把组成汉语文本的字串自动转换为词串的过程被称为中文切 词</a:t>
            </a:r>
            <a:endParaRPr sz="2000">
              <a:latin typeface="Noto Sans CJK JP Medium"/>
              <a:cs typeface="Noto Sans CJK JP Medium"/>
            </a:endParaRPr>
          </a:p>
          <a:p>
            <a:pPr marL="762000" lvl="1" indent="-292100">
              <a:lnSpc>
                <a:spcPct val="100000"/>
              </a:lnSpc>
              <a:spcBef>
                <a:spcPts val="1200"/>
              </a:spcBef>
              <a:buClr>
                <a:srgbClr val="00B0F0"/>
              </a:buClr>
              <a:buSzPct val="70588"/>
              <a:buFont typeface="Wingdings"/>
              <a:buChar char=""/>
              <a:tabLst>
                <a:tab pos="761365" algn="l"/>
                <a:tab pos="762000" algn="l"/>
              </a:tabLst>
            </a:pPr>
            <a:r>
              <a:rPr sz="1700" dirty="0">
                <a:latin typeface="UKIJ CJK"/>
                <a:cs typeface="UKIJ CJK"/>
              </a:rPr>
              <a:t>即给定一个中文句子（字序列），尽可能将之切分成正确的词序列</a:t>
            </a:r>
            <a:endParaRPr sz="1700">
              <a:latin typeface="UKIJ CJK"/>
              <a:cs typeface="UKIJ CJK"/>
            </a:endParaRPr>
          </a:p>
          <a:p>
            <a:pPr marL="762000" lvl="1" indent="-292100">
              <a:lnSpc>
                <a:spcPct val="100000"/>
              </a:lnSpc>
              <a:spcBef>
                <a:spcPts val="560"/>
              </a:spcBef>
              <a:buClr>
                <a:srgbClr val="00B0F0"/>
              </a:buClr>
              <a:buSzPct val="70588"/>
              <a:buFont typeface="Wingdings"/>
              <a:buChar char=""/>
              <a:tabLst>
                <a:tab pos="761365" algn="l"/>
                <a:tab pos="762000" algn="l"/>
              </a:tabLst>
            </a:pPr>
            <a:r>
              <a:rPr sz="1700" dirty="0">
                <a:solidFill>
                  <a:srgbClr val="FF0000"/>
                </a:solidFill>
                <a:latin typeface="UKIJ CJK"/>
                <a:cs typeface="UKIJ CJK"/>
              </a:rPr>
              <a:t>是大部分中文信息处理任务的基础、第一步</a:t>
            </a:r>
            <a:endParaRPr sz="1700">
              <a:latin typeface="UKIJ CJK"/>
              <a:cs typeface="UKIJ CJK"/>
            </a:endParaRPr>
          </a:p>
          <a:p>
            <a:pPr lvl="1">
              <a:lnSpc>
                <a:spcPct val="100000"/>
              </a:lnSpc>
              <a:spcBef>
                <a:spcPts val="20"/>
              </a:spcBef>
              <a:buClr>
                <a:srgbClr val="00B0F0"/>
              </a:buClr>
              <a:buFont typeface="Wingdings"/>
              <a:buChar char=""/>
            </a:pPr>
            <a:endParaRPr sz="2250">
              <a:latin typeface="UKIJ CJK"/>
              <a:cs typeface="UKIJ CJK"/>
            </a:endParaRPr>
          </a:p>
          <a:p>
            <a:pPr marL="355600" indent="-342900">
              <a:lnSpc>
                <a:spcPct val="100000"/>
              </a:lnSpc>
              <a:buClr>
                <a:srgbClr val="7030A0"/>
              </a:buClr>
              <a:buSzPct val="80000"/>
              <a:buFont typeface="Wingdings"/>
              <a:buChar char=""/>
              <a:tabLst>
                <a:tab pos="354965" algn="l"/>
                <a:tab pos="355600" algn="l"/>
              </a:tabLst>
            </a:pPr>
            <a:r>
              <a:rPr sz="2000" b="0" dirty="0">
                <a:latin typeface="Noto Sans CJK JP Medium"/>
                <a:cs typeface="Noto Sans CJK JP Medium"/>
              </a:rPr>
              <a:t>例子</a:t>
            </a:r>
            <a:endParaRPr sz="2000">
              <a:latin typeface="Noto Sans CJK JP Medium"/>
              <a:cs typeface="Noto Sans CJK JP Medium"/>
            </a:endParaRPr>
          </a:p>
        </p:txBody>
      </p:sp>
      <p:sp>
        <p:nvSpPr>
          <p:cNvPr id="3" name="object 3"/>
          <p:cNvSpPr txBox="1"/>
          <p:nvPr/>
        </p:nvSpPr>
        <p:spPr>
          <a:xfrm>
            <a:off x="1172527" y="4227195"/>
            <a:ext cx="5270500" cy="1854200"/>
          </a:xfrm>
          <a:prstGeom prst="rect">
            <a:avLst/>
          </a:prstGeom>
        </p:spPr>
        <p:txBody>
          <a:bodyPr vert="horz" wrap="square" lIns="0" tIns="165100" rIns="0" bIns="0" rtlCol="0">
            <a:spAutoFit/>
          </a:bodyPr>
          <a:lstStyle/>
          <a:p>
            <a:pPr marL="12700">
              <a:lnSpc>
                <a:spcPct val="100000"/>
              </a:lnSpc>
              <a:spcBef>
                <a:spcPts val="1300"/>
              </a:spcBef>
              <a:tabLst>
                <a:tab pos="393700" algn="l"/>
                <a:tab pos="711200" algn="l"/>
                <a:tab pos="1016000" algn="l"/>
                <a:tab pos="1409700" algn="l"/>
                <a:tab pos="1714500" algn="l"/>
                <a:tab pos="2019300" algn="l"/>
                <a:tab pos="2413000" algn="l"/>
                <a:tab pos="2717800" algn="l"/>
                <a:tab pos="3022600" algn="l"/>
                <a:tab pos="3340735" algn="l"/>
                <a:tab pos="3721735" algn="l"/>
                <a:tab pos="4039235" algn="l"/>
              </a:tabLst>
            </a:pPr>
            <a:r>
              <a:rPr sz="2000" b="0" spc="90" dirty="0">
                <a:solidFill>
                  <a:srgbClr val="3333FF"/>
                </a:solidFill>
                <a:latin typeface="Noto Sans CJK JP Medium"/>
                <a:cs typeface="Noto Sans CJK JP Medium"/>
              </a:rPr>
              <a:t>1	0	1	1	0	1	0	1	0	1	1	0	0</a:t>
            </a:r>
            <a:endParaRPr sz="2000">
              <a:latin typeface="Noto Sans CJK JP Medium"/>
              <a:cs typeface="Noto Sans CJK JP Medium"/>
            </a:endParaRPr>
          </a:p>
          <a:p>
            <a:pPr marL="12700">
              <a:lnSpc>
                <a:spcPct val="100000"/>
              </a:lnSpc>
              <a:spcBef>
                <a:spcPts val="1200"/>
              </a:spcBef>
            </a:pPr>
            <a:r>
              <a:rPr sz="2000" b="0" dirty="0">
                <a:latin typeface="Noto Sans CJK JP Medium"/>
                <a:cs typeface="Noto Sans CJK JP Medium"/>
              </a:rPr>
              <a:t>企</a:t>
            </a:r>
            <a:r>
              <a:rPr sz="2000" b="0" spc="145" dirty="0">
                <a:latin typeface="Noto Sans CJK JP Medium"/>
                <a:cs typeface="Noto Sans CJK JP Medium"/>
              </a:rPr>
              <a:t> </a:t>
            </a:r>
            <a:r>
              <a:rPr sz="2000" b="0" dirty="0">
                <a:latin typeface="Noto Sans CJK JP Medium"/>
                <a:cs typeface="Noto Sans CJK JP Medium"/>
              </a:rPr>
              <a:t>业</a:t>
            </a:r>
            <a:r>
              <a:rPr sz="2000" b="0" spc="145" dirty="0">
                <a:latin typeface="Noto Sans CJK JP Medium"/>
                <a:cs typeface="Noto Sans CJK JP Medium"/>
              </a:rPr>
              <a:t> </a:t>
            </a:r>
            <a:r>
              <a:rPr sz="2000" b="0" dirty="0">
                <a:latin typeface="Noto Sans CJK JP Medium"/>
                <a:cs typeface="Noto Sans CJK JP Medium"/>
              </a:rPr>
              <a:t>要</a:t>
            </a:r>
            <a:r>
              <a:rPr sz="2000" b="0" spc="145" dirty="0">
                <a:latin typeface="Noto Sans CJK JP Medium"/>
                <a:cs typeface="Noto Sans CJK JP Medium"/>
              </a:rPr>
              <a:t> </a:t>
            </a:r>
            <a:r>
              <a:rPr sz="2000" b="0" dirty="0">
                <a:latin typeface="Noto Sans CJK JP Medium"/>
                <a:cs typeface="Noto Sans CJK JP Medium"/>
              </a:rPr>
              <a:t>真</a:t>
            </a:r>
            <a:r>
              <a:rPr sz="2000" b="0" spc="145" dirty="0">
                <a:latin typeface="Noto Sans CJK JP Medium"/>
                <a:cs typeface="Noto Sans CJK JP Medium"/>
              </a:rPr>
              <a:t> </a:t>
            </a:r>
            <a:r>
              <a:rPr sz="2000" b="0" dirty="0">
                <a:latin typeface="Noto Sans CJK JP Medium"/>
                <a:cs typeface="Noto Sans CJK JP Medium"/>
              </a:rPr>
              <a:t>正</a:t>
            </a:r>
            <a:r>
              <a:rPr sz="2000" b="0" spc="150" dirty="0">
                <a:latin typeface="Noto Sans CJK JP Medium"/>
                <a:cs typeface="Noto Sans CJK JP Medium"/>
              </a:rPr>
              <a:t> </a:t>
            </a:r>
            <a:r>
              <a:rPr sz="2000" b="0" dirty="0">
                <a:latin typeface="Noto Sans CJK JP Medium"/>
                <a:cs typeface="Noto Sans CJK JP Medium"/>
              </a:rPr>
              <a:t>具</a:t>
            </a:r>
            <a:r>
              <a:rPr sz="2000" b="0" spc="145" dirty="0">
                <a:latin typeface="Noto Sans CJK JP Medium"/>
                <a:cs typeface="Noto Sans CJK JP Medium"/>
              </a:rPr>
              <a:t> </a:t>
            </a:r>
            <a:r>
              <a:rPr sz="2000" b="0" dirty="0">
                <a:latin typeface="Noto Sans CJK JP Medium"/>
                <a:cs typeface="Noto Sans CJK JP Medium"/>
              </a:rPr>
              <a:t>有</a:t>
            </a:r>
            <a:r>
              <a:rPr sz="2000" b="0" spc="145" dirty="0">
                <a:latin typeface="Noto Sans CJK JP Medium"/>
                <a:cs typeface="Noto Sans CJK JP Medium"/>
              </a:rPr>
              <a:t> </a:t>
            </a:r>
            <a:r>
              <a:rPr sz="2000" b="0" dirty="0">
                <a:latin typeface="Noto Sans CJK JP Medium"/>
                <a:cs typeface="Noto Sans CJK JP Medium"/>
              </a:rPr>
              <a:t>用</a:t>
            </a:r>
            <a:r>
              <a:rPr sz="2000" b="0" spc="145" dirty="0">
                <a:latin typeface="Noto Sans CJK JP Medium"/>
                <a:cs typeface="Noto Sans CJK JP Medium"/>
              </a:rPr>
              <a:t> </a:t>
            </a:r>
            <a:r>
              <a:rPr sz="2000" b="0" dirty="0">
                <a:latin typeface="Noto Sans CJK JP Medium"/>
                <a:cs typeface="Noto Sans CJK JP Medium"/>
              </a:rPr>
              <a:t>工</a:t>
            </a:r>
            <a:r>
              <a:rPr sz="2000" b="0" spc="145" dirty="0">
                <a:latin typeface="Noto Sans CJK JP Medium"/>
                <a:cs typeface="Noto Sans CJK JP Medium"/>
              </a:rPr>
              <a:t> </a:t>
            </a:r>
            <a:r>
              <a:rPr sz="2000" b="0" dirty="0">
                <a:latin typeface="Noto Sans CJK JP Medium"/>
                <a:cs typeface="Noto Sans CJK JP Medium"/>
              </a:rPr>
              <a:t>的</a:t>
            </a:r>
            <a:r>
              <a:rPr sz="2000" b="0" spc="150" dirty="0">
                <a:latin typeface="Noto Sans CJK JP Medium"/>
                <a:cs typeface="Noto Sans CJK JP Medium"/>
              </a:rPr>
              <a:t> </a:t>
            </a:r>
            <a:r>
              <a:rPr sz="2000" b="0" dirty="0">
                <a:latin typeface="Noto Sans CJK JP Medium"/>
                <a:cs typeface="Noto Sans CJK JP Medium"/>
              </a:rPr>
              <a:t>自</a:t>
            </a:r>
            <a:r>
              <a:rPr sz="2000" b="0" spc="145" dirty="0">
                <a:latin typeface="Noto Sans CJK JP Medium"/>
                <a:cs typeface="Noto Sans CJK JP Medium"/>
              </a:rPr>
              <a:t> </a:t>
            </a:r>
            <a:r>
              <a:rPr sz="2000" b="0" dirty="0">
                <a:latin typeface="Noto Sans CJK JP Medium"/>
                <a:cs typeface="Noto Sans CJK JP Medium"/>
              </a:rPr>
              <a:t>主</a:t>
            </a:r>
            <a:r>
              <a:rPr sz="2000" b="0" spc="145" dirty="0">
                <a:latin typeface="Noto Sans CJK JP Medium"/>
                <a:cs typeface="Noto Sans CJK JP Medium"/>
              </a:rPr>
              <a:t> </a:t>
            </a:r>
            <a:r>
              <a:rPr sz="2000" b="0" dirty="0">
                <a:latin typeface="Noto Sans CJK JP Medium"/>
                <a:cs typeface="Noto Sans CJK JP Medium"/>
              </a:rPr>
              <a:t>权</a:t>
            </a:r>
            <a:endParaRPr sz="2000">
              <a:latin typeface="Noto Sans CJK JP Medium"/>
              <a:cs typeface="Noto Sans CJK JP Medium"/>
            </a:endParaRPr>
          </a:p>
          <a:p>
            <a:pPr>
              <a:lnSpc>
                <a:spcPct val="100000"/>
              </a:lnSpc>
              <a:spcBef>
                <a:spcPts val="30"/>
              </a:spcBef>
            </a:pPr>
            <a:endParaRPr sz="2250">
              <a:latin typeface="Noto Sans CJK JP Medium"/>
              <a:cs typeface="Noto Sans CJK JP Medium"/>
            </a:endParaRPr>
          </a:p>
          <a:p>
            <a:pPr marL="12700">
              <a:lnSpc>
                <a:spcPct val="100000"/>
              </a:lnSpc>
            </a:pPr>
            <a:r>
              <a:rPr sz="2000" b="0" dirty="0">
                <a:latin typeface="Noto Sans CJK JP Medium"/>
                <a:cs typeface="Noto Sans CJK JP Medium"/>
              </a:rPr>
              <a:t>结果：</a:t>
            </a:r>
            <a:r>
              <a:rPr sz="2000" b="0" dirty="0">
                <a:solidFill>
                  <a:srgbClr val="7030A0"/>
                </a:solidFill>
                <a:latin typeface="Noto Sans CJK JP Medium"/>
                <a:cs typeface="Noto Sans CJK JP Medium"/>
              </a:rPr>
              <a:t>企业</a:t>
            </a:r>
            <a:r>
              <a:rPr sz="2000" b="0" spc="135" dirty="0">
                <a:solidFill>
                  <a:srgbClr val="7030A0"/>
                </a:solidFill>
                <a:latin typeface="Noto Sans CJK JP Medium"/>
                <a:cs typeface="Noto Sans CJK JP Medium"/>
              </a:rPr>
              <a:t> </a:t>
            </a:r>
            <a:r>
              <a:rPr sz="2000" b="0" spc="114" dirty="0">
                <a:solidFill>
                  <a:srgbClr val="7030A0"/>
                </a:solidFill>
                <a:latin typeface="Noto Sans CJK JP Medium"/>
                <a:cs typeface="Noto Sans CJK JP Medium"/>
              </a:rPr>
              <a:t>/</a:t>
            </a:r>
            <a:r>
              <a:rPr sz="2000" b="0" dirty="0">
                <a:solidFill>
                  <a:srgbClr val="7030A0"/>
                </a:solidFill>
                <a:latin typeface="Noto Sans CJK JP Medium"/>
                <a:cs typeface="Noto Sans CJK JP Medium"/>
              </a:rPr>
              <a:t>要</a:t>
            </a:r>
            <a:r>
              <a:rPr sz="2000" b="0" spc="229" dirty="0">
                <a:solidFill>
                  <a:srgbClr val="7030A0"/>
                </a:solidFill>
                <a:latin typeface="Noto Sans CJK JP Medium"/>
                <a:cs typeface="Noto Sans CJK JP Medium"/>
              </a:rPr>
              <a:t> </a:t>
            </a:r>
            <a:r>
              <a:rPr sz="2000" b="0" spc="114" dirty="0">
                <a:solidFill>
                  <a:srgbClr val="7030A0"/>
                </a:solidFill>
                <a:latin typeface="Noto Sans CJK JP Medium"/>
                <a:cs typeface="Noto Sans CJK JP Medium"/>
              </a:rPr>
              <a:t>/</a:t>
            </a:r>
            <a:r>
              <a:rPr sz="2000" b="0" dirty="0">
                <a:solidFill>
                  <a:srgbClr val="7030A0"/>
                </a:solidFill>
                <a:latin typeface="Noto Sans CJK JP Medium"/>
                <a:cs typeface="Noto Sans CJK JP Medium"/>
              </a:rPr>
              <a:t>真正</a:t>
            </a:r>
            <a:r>
              <a:rPr sz="2000" b="0" spc="135" dirty="0">
                <a:solidFill>
                  <a:srgbClr val="7030A0"/>
                </a:solidFill>
                <a:latin typeface="Noto Sans CJK JP Medium"/>
                <a:cs typeface="Noto Sans CJK JP Medium"/>
              </a:rPr>
              <a:t> </a:t>
            </a:r>
            <a:r>
              <a:rPr sz="2000" b="0" spc="114" dirty="0">
                <a:solidFill>
                  <a:srgbClr val="7030A0"/>
                </a:solidFill>
                <a:latin typeface="Noto Sans CJK JP Medium"/>
                <a:cs typeface="Noto Sans CJK JP Medium"/>
              </a:rPr>
              <a:t>/</a:t>
            </a:r>
            <a:r>
              <a:rPr sz="2000" b="0" dirty="0">
                <a:solidFill>
                  <a:srgbClr val="7030A0"/>
                </a:solidFill>
                <a:latin typeface="Noto Sans CJK JP Medium"/>
                <a:cs typeface="Noto Sans CJK JP Medium"/>
              </a:rPr>
              <a:t>具有</a:t>
            </a:r>
            <a:r>
              <a:rPr sz="2000" b="0" spc="235" dirty="0">
                <a:solidFill>
                  <a:srgbClr val="7030A0"/>
                </a:solidFill>
                <a:latin typeface="Noto Sans CJK JP Medium"/>
                <a:cs typeface="Noto Sans CJK JP Medium"/>
              </a:rPr>
              <a:t> </a:t>
            </a:r>
            <a:r>
              <a:rPr sz="2000" b="0" spc="114" dirty="0">
                <a:solidFill>
                  <a:srgbClr val="7030A0"/>
                </a:solidFill>
                <a:latin typeface="Noto Sans CJK JP Medium"/>
                <a:cs typeface="Noto Sans CJK JP Medium"/>
              </a:rPr>
              <a:t>/</a:t>
            </a:r>
            <a:r>
              <a:rPr sz="2000" b="0" dirty="0">
                <a:solidFill>
                  <a:srgbClr val="7030A0"/>
                </a:solidFill>
                <a:latin typeface="Noto Sans CJK JP Medium"/>
                <a:cs typeface="Noto Sans CJK JP Medium"/>
              </a:rPr>
              <a:t>用工</a:t>
            </a:r>
            <a:r>
              <a:rPr sz="2000" b="0" spc="135" dirty="0">
                <a:solidFill>
                  <a:srgbClr val="7030A0"/>
                </a:solidFill>
                <a:latin typeface="Noto Sans CJK JP Medium"/>
                <a:cs typeface="Noto Sans CJK JP Medium"/>
              </a:rPr>
              <a:t> </a:t>
            </a:r>
            <a:r>
              <a:rPr sz="2000" b="0" spc="114" dirty="0">
                <a:solidFill>
                  <a:srgbClr val="7030A0"/>
                </a:solidFill>
                <a:latin typeface="Noto Sans CJK JP Medium"/>
                <a:cs typeface="Noto Sans CJK JP Medium"/>
              </a:rPr>
              <a:t>/</a:t>
            </a:r>
            <a:r>
              <a:rPr sz="2000" b="0" dirty="0">
                <a:solidFill>
                  <a:srgbClr val="7030A0"/>
                </a:solidFill>
                <a:latin typeface="Noto Sans CJK JP Medium"/>
                <a:cs typeface="Noto Sans CJK JP Medium"/>
              </a:rPr>
              <a:t>的</a:t>
            </a:r>
            <a:r>
              <a:rPr sz="2000" b="0" spc="235" dirty="0">
                <a:solidFill>
                  <a:srgbClr val="7030A0"/>
                </a:solidFill>
                <a:latin typeface="Noto Sans CJK JP Medium"/>
                <a:cs typeface="Noto Sans CJK JP Medium"/>
              </a:rPr>
              <a:t> </a:t>
            </a:r>
            <a:r>
              <a:rPr sz="2000" b="0" spc="114" dirty="0">
                <a:solidFill>
                  <a:srgbClr val="7030A0"/>
                </a:solidFill>
                <a:latin typeface="Noto Sans CJK JP Medium"/>
                <a:cs typeface="Noto Sans CJK JP Medium"/>
              </a:rPr>
              <a:t>/</a:t>
            </a:r>
            <a:r>
              <a:rPr sz="2000" b="0" dirty="0">
                <a:solidFill>
                  <a:srgbClr val="7030A0"/>
                </a:solidFill>
                <a:latin typeface="Noto Sans CJK JP Medium"/>
                <a:cs typeface="Noto Sans CJK JP Medium"/>
              </a:rPr>
              <a:t>自主权</a:t>
            </a:r>
            <a:endParaRPr sz="20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中文切词</a:t>
            </a:r>
            <a:r>
              <a:rPr u="none" spc="80" dirty="0"/>
              <a:t>(word</a:t>
            </a:r>
            <a:r>
              <a:rPr u="none" spc="204" dirty="0"/>
              <a:t> </a:t>
            </a:r>
            <a:r>
              <a:rPr u="none" spc="65" dirty="0"/>
              <a:t>segmentation)</a:t>
            </a:r>
          </a:p>
        </p:txBody>
      </p:sp>
      <p:sp>
        <p:nvSpPr>
          <p:cNvPr id="5" name="object 5"/>
          <p:cNvSpPr txBox="1"/>
          <p:nvPr/>
        </p:nvSpPr>
        <p:spPr>
          <a:xfrm>
            <a:off x="1626400" y="3292602"/>
            <a:ext cx="2120900" cy="330200"/>
          </a:xfrm>
          <a:prstGeom prst="rect">
            <a:avLst/>
          </a:prstGeom>
        </p:spPr>
        <p:txBody>
          <a:bodyPr vert="horz" wrap="square" lIns="0" tIns="12700" rIns="0" bIns="0" rtlCol="0">
            <a:spAutoFit/>
          </a:bodyPr>
          <a:lstStyle/>
          <a:p>
            <a:pPr marL="12700">
              <a:lnSpc>
                <a:spcPct val="100000"/>
              </a:lnSpc>
              <a:spcBef>
                <a:spcPts val="100"/>
              </a:spcBef>
            </a:pPr>
            <a:r>
              <a:rPr sz="2000" spc="-725" dirty="0">
                <a:solidFill>
                  <a:srgbClr val="00B050"/>
                </a:solidFill>
                <a:latin typeface="Noto Sans CJK JP Black"/>
                <a:cs typeface="Noto Sans CJK JP Black"/>
              </a:rPr>
              <a:t>1</a:t>
            </a:r>
            <a:r>
              <a:rPr sz="2000" dirty="0">
                <a:solidFill>
                  <a:srgbClr val="00B050"/>
                </a:solidFill>
                <a:latin typeface="Noto Sans CJK JP Black"/>
                <a:cs typeface="Noto Sans CJK JP Black"/>
              </a:rPr>
              <a:t>：跟前面的字切分</a:t>
            </a:r>
            <a:endParaRPr sz="2000">
              <a:latin typeface="Noto Sans CJK JP Black"/>
              <a:cs typeface="Noto Sans CJK JP Black"/>
            </a:endParaRPr>
          </a:p>
        </p:txBody>
      </p:sp>
      <p:sp>
        <p:nvSpPr>
          <p:cNvPr id="6" name="object 6"/>
          <p:cNvSpPr txBox="1"/>
          <p:nvPr/>
        </p:nvSpPr>
        <p:spPr>
          <a:xfrm>
            <a:off x="4534699" y="3292602"/>
            <a:ext cx="2425700" cy="330200"/>
          </a:xfrm>
          <a:prstGeom prst="rect">
            <a:avLst/>
          </a:prstGeom>
        </p:spPr>
        <p:txBody>
          <a:bodyPr vert="horz" wrap="square" lIns="0" tIns="12700" rIns="0" bIns="0" rtlCol="0">
            <a:spAutoFit/>
          </a:bodyPr>
          <a:lstStyle/>
          <a:p>
            <a:pPr marL="12700">
              <a:lnSpc>
                <a:spcPct val="100000"/>
              </a:lnSpc>
              <a:spcBef>
                <a:spcPts val="100"/>
              </a:spcBef>
            </a:pPr>
            <a:r>
              <a:rPr sz="2000" spc="-325" dirty="0">
                <a:solidFill>
                  <a:srgbClr val="00B050"/>
                </a:solidFill>
                <a:latin typeface="Noto Sans CJK JP Black"/>
                <a:cs typeface="Noto Sans CJK JP Black"/>
              </a:rPr>
              <a:t>0</a:t>
            </a:r>
            <a:r>
              <a:rPr sz="2000" dirty="0">
                <a:solidFill>
                  <a:srgbClr val="00B050"/>
                </a:solidFill>
                <a:latin typeface="Noto Sans CJK JP Black"/>
                <a:cs typeface="Noto Sans CJK JP Black"/>
              </a:rPr>
              <a:t>：跟前面的字不切分</a:t>
            </a:r>
            <a:endParaRPr sz="2000">
              <a:latin typeface="Noto Sans CJK JP Black"/>
              <a:cs typeface="Noto Sans CJK JP Black"/>
            </a:endParaRPr>
          </a:p>
        </p:txBody>
      </p:sp>
      <p:sp>
        <p:nvSpPr>
          <p:cNvPr id="7" name="object 7"/>
          <p:cNvSpPr/>
          <p:nvPr/>
        </p:nvSpPr>
        <p:spPr>
          <a:xfrm>
            <a:off x="2191918" y="3712184"/>
            <a:ext cx="305435" cy="655320"/>
          </a:xfrm>
          <a:custGeom>
            <a:avLst/>
            <a:gdLst/>
            <a:ahLst/>
            <a:cxnLst/>
            <a:rect l="l" t="t" r="r" b="b"/>
            <a:pathLst>
              <a:path w="305435" h="655320">
                <a:moveTo>
                  <a:pt x="293750" y="0"/>
                </a:moveTo>
                <a:lnTo>
                  <a:pt x="20281" y="619632"/>
                </a:lnTo>
                <a:lnTo>
                  <a:pt x="12623" y="551827"/>
                </a:lnTo>
                <a:lnTo>
                  <a:pt x="9486" y="549325"/>
                </a:lnTo>
                <a:lnTo>
                  <a:pt x="2514" y="550113"/>
                </a:lnTo>
                <a:lnTo>
                  <a:pt x="0" y="553262"/>
                </a:lnTo>
                <a:lnTo>
                  <a:pt x="11518" y="655218"/>
                </a:lnTo>
                <a:lnTo>
                  <a:pt x="94602" y="595007"/>
                </a:lnTo>
                <a:lnTo>
                  <a:pt x="95237" y="591032"/>
                </a:lnTo>
                <a:lnTo>
                  <a:pt x="91122" y="585355"/>
                </a:lnTo>
                <a:lnTo>
                  <a:pt x="87160" y="584720"/>
                </a:lnTo>
                <a:lnTo>
                  <a:pt x="31902" y="624763"/>
                </a:lnTo>
                <a:lnTo>
                  <a:pt x="305371" y="5130"/>
                </a:lnTo>
                <a:lnTo>
                  <a:pt x="293750" y="0"/>
                </a:lnTo>
                <a:close/>
              </a:path>
            </a:pathLst>
          </a:custGeom>
          <a:solidFill>
            <a:srgbClr val="FF0000"/>
          </a:solidFill>
        </p:spPr>
        <p:txBody>
          <a:bodyPr wrap="square" lIns="0" tIns="0" rIns="0" bIns="0" rtlCol="0"/>
          <a:lstStyle/>
          <a:p>
            <a:endParaRPr/>
          </a:p>
        </p:txBody>
      </p:sp>
      <p:sp>
        <p:nvSpPr>
          <p:cNvPr id="8" name="object 8"/>
          <p:cNvSpPr/>
          <p:nvPr/>
        </p:nvSpPr>
        <p:spPr>
          <a:xfrm>
            <a:off x="4858918" y="3724884"/>
            <a:ext cx="305435" cy="655320"/>
          </a:xfrm>
          <a:custGeom>
            <a:avLst/>
            <a:gdLst/>
            <a:ahLst/>
            <a:cxnLst/>
            <a:rect l="l" t="t" r="r" b="b"/>
            <a:pathLst>
              <a:path w="305435" h="655320">
                <a:moveTo>
                  <a:pt x="293750" y="0"/>
                </a:moveTo>
                <a:lnTo>
                  <a:pt x="20281" y="619632"/>
                </a:lnTo>
                <a:lnTo>
                  <a:pt x="12623" y="551827"/>
                </a:lnTo>
                <a:lnTo>
                  <a:pt x="9486" y="549325"/>
                </a:lnTo>
                <a:lnTo>
                  <a:pt x="2514" y="550113"/>
                </a:lnTo>
                <a:lnTo>
                  <a:pt x="0" y="553262"/>
                </a:lnTo>
                <a:lnTo>
                  <a:pt x="11518" y="655218"/>
                </a:lnTo>
                <a:lnTo>
                  <a:pt x="94602" y="595007"/>
                </a:lnTo>
                <a:lnTo>
                  <a:pt x="95237" y="591032"/>
                </a:lnTo>
                <a:lnTo>
                  <a:pt x="91122" y="585355"/>
                </a:lnTo>
                <a:lnTo>
                  <a:pt x="87160" y="584720"/>
                </a:lnTo>
                <a:lnTo>
                  <a:pt x="31902" y="624763"/>
                </a:lnTo>
                <a:lnTo>
                  <a:pt x="305371" y="5130"/>
                </a:lnTo>
                <a:lnTo>
                  <a:pt x="293750" y="0"/>
                </a:lnTo>
                <a:close/>
              </a:path>
            </a:pathLst>
          </a:custGeom>
          <a:solidFill>
            <a:srgbClr val="FF0000"/>
          </a:solidFill>
        </p:spPr>
        <p:txBody>
          <a:bodyPr wrap="square" lIns="0" tIns="0" rIns="0" bIns="0" rtlCol="0"/>
          <a:lstStyle/>
          <a:p>
            <a:endParaRPr/>
          </a:p>
        </p:txBody>
      </p:sp>
      <p:sp>
        <p:nvSpPr>
          <p:cNvPr id="9" name="object 9"/>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30</a:t>
            </a:fld>
            <a:endParaRPr sz="1200">
              <a:latin typeface="Arial Black"/>
              <a:cs typeface="Arial Black"/>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801995" cy="36068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自动的中文切词是许多应用的要求</a:t>
            </a:r>
            <a:endParaRPr sz="2400">
              <a:latin typeface="Noto Sans CJK JP Medium"/>
              <a:cs typeface="Noto Sans CJK JP Medium"/>
            </a:endParaRPr>
          </a:p>
          <a:p>
            <a:pPr marL="762000" lvl="1" indent="-292100">
              <a:lnSpc>
                <a:spcPct val="100000"/>
              </a:lnSpc>
              <a:spcBef>
                <a:spcPts val="1820"/>
              </a:spcBef>
              <a:buClr>
                <a:srgbClr val="00B0F0"/>
              </a:buClr>
              <a:buSzPct val="70833"/>
              <a:buFont typeface="Wingdings"/>
              <a:buChar char=""/>
              <a:tabLst>
                <a:tab pos="762000" algn="l"/>
              </a:tabLst>
            </a:pPr>
            <a:r>
              <a:rPr sz="2400" dirty="0">
                <a:latin typeface="UKIJ CJK"/>
                <a:cs typeface="UKIJ CJK"/>
              </a:rPr>
              <a:t>汉语切词是深层汉语分析的基础</a:t>
            </a:r>
            <a:endParaRPr sz="2400">
              <a:latin typeface="UKIJ CJK"/>
              <a:cs typeface="UKIJ CJK"/>
            </a:endParaRPr>
          </a:p>
          <a:p>
            <a:pPr marL="1155700" lvl="2" indent="-228600">
              <a:lnSpc>
                <a:spcPct val="100000"/>
              </a:lnSpc>
              <a:spcBef>
                <a:spcPts val="1020"/>
              </a:spcBef>
              <a:buClr>
                <a:srgbClr val="7030A0"/>
              </a:buClr>
              <a:buSzPct val="65000"/>
              <a:buFont typeface="Wingdings"/>
              <a:buChar char=""/>
              <a:tabLst>
                <a:tab pos="1155700" algn="l"/>
              </a:tabLst>
            </a:pPr>
            <a:r>
              <a:rPr sz="2000" dirty="0">
                <a:solidFill>
                  <a:srgbClr val="3333FF"/>
                </a:solidFill>
                <a:latin typeface="UKIJ CJK"/>
                <a:cs typeface="UKIJ CJK"/>
              </a:rPr>
              <a:t>句法分析</a:t>
            </a:r>
            <a:endParaRPr sz="2000">
              <a:latin typeface="UKIJ CJK"/>
              <a:cs typeface="UKIJ CJK"/>
            </a:endParaRPr>
          </a:p>
          <a:p>
            <a:pPr marL="1155700" lvl="2" indent="-228600">
              <a:lnSpc>
                <a:spcPct val="100000"/>
              </a:lnSpc>
              <a:spcBef>
                <a:spcPts val="900"/>
              </a:spcBef>
              <a:buClr>
                <a:srgbClr val="7030A0"/>
              </a:buClr>
              <a:buSzPct val="65000"/>
              <a:buFont typeface="Wingdings"/>
              <a:buChar char=""/>
              <a:tabLst>
                <a:tab pos="1155700" algn="l"/>
              </a:tabLst>
            </a:pPr>
            <a:r>
              <a:rPr sz="2000" dirty="0">
                <a:solidFill>
                  <a:srgbClr val="3333FF"/>
                </a:solidFill>
                <a:latin typeface="UKIJ CJK"/>
                <a:cs typeface="UKIJ CJK"/>
              </a:rPr>
              <a:t>语义分析</a:t>
            </a:r>
            <a:endParaRPr sz="2000">
              <a:latin typeface="UKIJ CJK"/>
              <a:cs typeface="UKIJ CJK"/>
            </a:endParaRPr>
          </a:p>
          <a:p>
            <a:pPr marL="1155700" lvl="2" indent="-228600">
              <a:lnSpc>
                <a:spcPct val="100000"/>
              </a:lnSpc>
              <a:spcBef>
                <a:spcPts val="900"/>
              </a:spcBef>
              <a:buClr>
                <a:srgbClr val="7030A0"/>
              </a:buClr>
              <a:buSzPct val="65000"/>
              <a:buFont typeface="Wingdings"/>
              <a:buChar char=""/>
              <a:tabLst>
                <a:tab pos="1155700" algn="l"/>
              </a:tabLst>
            </a:pPr>
            <a:r>
              <a:rPr sz="2000" dirty="0">
                <a:solidFill>
                  <a:srgbClr val="3333FF"/>
                </a:solidFill>
                <a:latin typeface="UKIJ CJK"/>
                <a:cs typeface="UKIJ CJK"/>
              </a:rPr>
              <a:t>信息检索</a:t>
            </a:r>
            <a:endParaRPr sz="2000">
              <a:latin typeface="UKIJ CJK"/>
              <a:cs typeface="UKIJ CJK"/>
            </a:endParaRPr>
          </a:p>
          <a:p>
            <a:pPr marL="762000" lvl="1" indent="-292100">
              <a:lnSpc>
                <a:spcPct val="100000"/>
              </a:lnSpc>
              <a:spcBef>
                <a:spcPts val="1000"/>
              </a:spcBef>
              <a:buClr>
                <a:srgbClr val="00B0F0"/>
              </a:buClr>
              <a:buSzPct val="70833"/>
              <a:buFont typeface="Wingdings"/>
              <a:buChar char=""/>
              <a:tabLst>
                <a:tab pos="762000" algn="l"/>
              </a:tabLst>
            </a:pPr>
            <a:r>
              <a:rPr sz="2400" dirty="0">
                <a:latin typeface="UKIJ CJK"/>
                <a:cs typeface="UKIJ CJK"/>
              </a:rPr>
              <a:t>语音处理</a:t>
            </a:r>
            <a:endParaRPr sz="2400">
              <a:latin typeface="UKIJ CJK"/>
              <a:cs typeface="UKIJ CJK"/>
            </a:endParaRPr>
          </a:p>
          <a:p>
            <a:pPr marL="1155700" lvl="2" indent="-228600">
              <a:lnSpc>
                <a:spcPct val="100000"/>
              </a:lnSpc>
              <a:spcBef>
                <a:spcPts val="1020"/>
              </a:spcBef>
              <a:buClr>
                <a:srgbClr val="7030A0"/>
              </a:buClr>
              <a:buSzPct val="65000"/>
              <a:buFont typeface="Wingdings"/>
              <a:buChar char=""/>
              <a:tabLst>
                <a:tab pos="1155700" algn="l"/>
              </a:tabLst>
            </a:pPr>
            <a:r>
              <a:rPr sz="2000" dirty="0">
                <a:solidFill>
                  <a:srgbClr val="3333FF"/>
                </a:solidFill>
                <a:latin typeface="UKIJ CJK"/>
                <a:cs typeface="UKIJ CJK"/>
              </a:rPr>
              <a:t>只有正确切词，才能知道正确的发音，如</a:t>
            </a:r>
            <a:r>
              <a:rPr sz="2000" spc="-60" dirty="0">
                <a:solidFill>
                  <a:srgbClr val="3333FF"/>
                </a:solidFill>
                <a:latin typeface="UKIJ CJK"/>
                <a:cs typeface="UKIJ CJK"/>
              </a:rPr>
              <a:t>:</a:t>
            </a:r>
            <a:endParaRPr sz="2000">
              <a:latin typeface="UKIJ CJK"/>
              <a:cs typeface="UKIJ CJK"/>
            </a:endParaRPr>
          </a:p>
          <a:p>
            <a:pPr marL="1612900" lvl="3" indent="-229235">
              <a:lnSpc>
                <a:spcPct val="100000"/>
              </a:lnSpc>
              <a:spcBef>
                <a:spcPts val="900"/>
              </a:spcBef>
              <a:buClr>
                <a:srgbClr val="996666"/>
              </a:buClr>
              <a:buSzPct val="60000"/>
              <a:buFont typeface="Wingdings"/>
              <a:buChar char=""/>
              <a:tabLst>
                <a:tab pos="1612900" algn="l"/>
              </a:tabLst>
            </a:pPr>
            <a:r>
              <a:rPr sz="2000" dirty="0">
                <a:solidFill>
                  <a:srgbClr val="00B050"/>
                </a:solidFill>
                <a:latin typeface="UKIJ CJK"/>
                <a:cs typeface="UKIJ CJK"/>
              </a:rPr>
              <a:t>的</a:t>
            </a:r>
            <a:r>
              <a:rPr sz="2000" spc="80" dirty="0">
                <a:solidFill>
                  <a:srgbClr val="00B050"/>
                </a:solidFill>
                <a:latin typeface="UKIJ CJK"/>
                <a:cs typeface="UKIJ CJK"/>
              </a:rPr>
              <a:t>(de0)</a:t>
            </a:r>
            <a:r>
              <a:rPr sz="2000" dirty="0">
                <a:solidFill>
                  <a:srgbClr val="00B050"/>
                </a:solidFill>
                <a:latin typeface="UKIJ CJK"/>
                <a:cs typeface="UKIJ CJK"/>
              </a:rPr>
              <a:t> 目的</a:t>
            </a:r>
            <a:r>
              <a:rPr sz="2000" spc="70" dirty="0">
                <a:solidFill>
                  <a:srgbClr val="00B050"/>
                </a:solidFill>
                <a:latin typeface="UKIJ CJK"/>
                <a:cs typeface="UKIJ CJK"/>
              </a:rPr>
              <a:t>(di4)</a:t>
            </a:r>
            <a:endParaRPr sz="2000">
              <a:latin typeface="UKIJ CJK"/>
              <a:cs typeface="UKIJ CJK"/>
            </a:endParaRPr>
          </a:p>
        </p:txBody>
      </p:sp>
      <p:sp>
        <p:nvSpPr>
          <p:cNvPr id="4" name="object 4"/>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31</a:t>
            </a:fld>
            <a:endParaRPr sz="1200">
              <a:latin typeface="Arial Black"/>
              <a:cs typeface="Arial Blac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中文切词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直接用简单分类方法会怎样？</a:t>
            </a:r>
          </a:p>
        </p:txBody>
      </p:sp>
      <p:sp>
        <p:nvSpPr>
          <p:cNvPr id="3" name="object 3"/>
          <p:cNvSpPr txBox="1"/>
          <p:nvPr/>
        </p:nvSpPr>
        <p:spPr>
          <a:xfrm>
            <a:off x="258127" y="785495"/>
            <a:ext cx="8394700" cy="12192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基于滑动窗口</a:t>
            </a:r>
            <a:r>
              <a:rPr sz="2400" b="0" spc="60" dirty="0">
                <a:latin typeface="Noto Sans CJK JP Medium"/>
                <a:cs typeface="Noto Sans CJK JP Medium"/>
              </a:rPr>
              <a:t>(sliding</a:t>
            </a:r>
            <a:r>
              <a:rPr sz="2400" b="0" spc="160" dirty="0">
                <a:latin typeface="Noto Sans CJK JP Medium"/>
                <a:cs typeface="Noto Sans CJK JP Medium"/>
              </a:rPr>
              <a:t> </a:t>
            </a:r>
            <a:r>
              <a:rPr sz="2400" b="0" spc="55" dirty="0">
                <a:latin typeface="Noto Sans CJK JP Medium"/>
                <a:cs typeface="Noto Sans CJK JP Medium"/>
              </a:rPr>
              <a:t>window)</a:t>
            </a:r>
            <a:r>
              <a:rPr sz="2400" b="0" dirty="0">
                <a:latin typeface="Noto Sans CJK JP Medium"/>
                <a:cs typeface="Noto Sans CJK JP Medium"/>
              </a:rPr>
              <a:t>的简单分类方法</a:t>
            </a:r>
            <a:endParaRPr sz="2400">
              <a:latin typeface="Noto Sans CJK JP Medium"/>
              <a:cs typeface="Noto Sans CJK JP Medium"/>
            </a:endParaRPr>
          </a:p>
          <a:p>
            <a:pPr marL="762000" marR="5080" lvl="1" indent="-292100">
              <a:lnSpc>
                <a:spcPct val="100000"/>
              </a:lnSpc>
              <a:spcBef>
                <a:spcPts val="1720"/>
              </a:spcBef>
              <a:buClr>
                <a:srgbClr val="7030A0"/>
              </a:buClr>
              <a:buSzPct val="70000"/>
              <a:buFont typeface="Wingdings"/>
              <a:buChar char=""/>
              <a:tabLst>
                <a:tab pos="761365" algn="l"/>
                <a:tab pos="762000" algn="l"/>
              </a:tabLst>
            </a:pPr>
            <a:r>
              <a:rPr sz="2000" dirty="0">
                <a:latin typeface="UKIJ CJK"/>
                <a:cs typeface="UKIJ CJK"/>
              </a:rPr>
              <a:t>对每个观测量（词）进行独立的分类，使用周围的观测量（滑动窗口 范围内的词）作为分类器的信息输入（提取的特征）</a:t>
            </a:r>
            <a:endParaRPr sz="2000">
              <a:latin typeface="UKIJ CJK"/>
              <a:cs typeface="UKIJ CJK"/>
            </a:endParaRPr>
          </a:p>
        </p:txBody>
      </p:sp>
      <p:sp>
        <p:nvSpPr>
          <p:cNvPr id="4" name="object 4"/>
          <p:cNvSpPr txBox="1"/>
          <p:nvPr/>
        </p:nvSpPr>
        <p:spPr>
          <a:xfrm>
            <a:off x="931374" y="3207511"/>
            <a:ext cx="5443855" cy="391160"/>
          </a:xfrm>
          <a:prstGeom prst="rect">
            <a:avLst/>
          </a:prstGeom>
        </p:spPr>
        <p:txBody>
          <a:bodyPr vert="horz" wrap="square" lIns="0" tIns="12700" rIns="0" bIns="0" rtlCol="0">
            <a:spAutoFit/>
          </a:bodyPr>
          <a:lstStyle/>
          <a:p>
            <a:pPr marL="12700">
              <a:lnSpc>
                <a:spcPct val="100000"/>
              </a:lnSpc>
              <a:spcBef>
                <a:spcPts val="100"/>
              </a:spcBef>
              <a:tabLst>
                <a:tab pos="735965" algn="l"/>
                <a:tab pos="1370965" algn="l"/>
                <a:tab pos="1891664" algn="l"/>
                <a:tab pos="2513965" algn="l"/>
                <a:tab pos="3110865" algn="l"/>
                <a:tab pos="4215765" algn="l"/>
                <a:tab pos="4596765" algn="l"/>
                <a:tab pos="5257165" algn="l"/>
              </a:tabLst>
            </a:pPr>
            <a:r>
              <a:rPr sz="2400" spc="-35" dirty="0">
                <a:solidFill>
                  <a:srgbClr val="3333FF"/>
                </a:solidFill>
                <a:latin typeface="Times New Roman"/>
                <a:cs typeface="Times New Roman"/>
              </a:rPr>
              <a:t>J</a:t>
            </a:r>
            <a:r>
              <a:rPr sz="2400" dirty="0">
                <a:solidFill>
                  <a:srgbClr val="3333FF"/>
                </a:solidFill>
                <a:latin typeface="Times New Roman"/>
                <a:cs typeface="Times New Roman"/>
              </a:rPr>
              <a:t>ohn	</a:t>
            </a:r>
            <a:r>
              <a:rPr sz="2400" spc="-35" dirty="0">
                <a:solidFill>
                  <a:srgbClr val="3333FF"/>
                </a:solidFill>
                <a:latin typeface="Times New Roman"/>
                <a:cs typeface="Times New Roman"/>
              </a:rPr>
              <a:t>s</a:t>
            </a:r>
            <a:r>
              <a:rPr sz="2400" spc="30" dirty="0">
                <a:solidFill>
                  <a:srgbClr val="3333FF"/>
                </a:solidFill>
                <a:latin typeface="Times New Roman"/>
                <a:cs typeface="Times New Roman"/>
              </a:rPr>
              <a:t>a</a:t>
            </a:r>
            <a:r>
              <a:rPr sz="2400" dirty="0">
                <a:solidFill>
                  <a:srgbClr val="3333FF"/>
                </a:solidFill>
                <a:latin typeface="Times New Roman"/>
                <a:cs typeface="Times New Roman"/>
              </a:rPr>
              <a:t>w	</a:t>
            </a:r>
            <a:r>
              <a:rPr sz="2400" spc="30" dirty="0">
                <a:solidFill>
                  <a:srgbClr val="3333FF"/>
                </a:solidFill>
                <a:latin typeface="Times New Roman"/>
                <a:cs typeface="Times New Roman"/>
              </a:rPr>
              <a:t>t</a:t>
            </a:r>
            <a:r>
              <a:rPr sz="2400" dirty="0">
                <a:solidFill>
                  <a:srgbClr val="3333FF"/>
                </a:solidFill>
                <a:latin typeface="Times New Roman"/>
                <a:cs typeface="Times New Roman"/>
              </a:rPr>
              <a:t>he	</a:t>
            </a:r>
            <a:r>
              <a:rPr sz="2400" spc="-35" dirty="0">
                <a:solidFill>
                  <a:srgbClr val="3333FF"/>
                </a:solidFill>
                <a:latin typeface="Times New Roman"/>
                <a:cs typeface="Times New Roman"/>
              </a:rPr>
              <a:t>s</a:t>
            </a:r>
            <a:r>
              <a:rPr sz="2400" spc="30" dirty="0">
                <a:solidFill>
                  <a:srgbClr val="3333FF"/>
                </a:solidFill>
                <a:latin typeface="Times New Roman"/>
                <a:cs typeface="Times New Roman"/>
              </a:rPr>
              <a:t>a</a:t>
            </a:r>
            <a:r>
              <a:rPr sz="2400" dirty="0">
                <a:solidFill>
                  <a:srgbClr val="3333FF"/>
                </a:solidFill>
                <a:latin typeface="Times New Roman"/>
                <a:cs typeface="Times New Roman"/>
              </a:rPr>
              <a:t>w	</a:t>
            </a:r>
            <a:r>
              <a:rPr sz="2400" spc="30" dirty="0">
                <a:solidFill>
                  <a:srgbClr val="3333FF"/>
                </a:solidFill>
                <a:latin typeface="Times New Roman"/>
                <a:cs typeface="Times New Roman"/>
              </a:rPr>
              <a:t>a</a:t>
            </a:r>
            <a:r>
              <a:rPr sz="2400" dirty="0">
                <a:solidFill>
                  <a:srgbClr val="3333FF"/>
                </a:solidFill>
                <a:latin typeface="Times New Roman"/>
                <a:cs typeface="Times New Roman"/>
              </a:rPr>
              <a:t>nd	d</a:t>
            </a:r>
            <a:r>
              <a:rPr sz="2400" spc="30" dirty="0">
                <a:solidFill>
                  <a:srgbClr val="3333FF"/>
                </a:solidFill>
                <a:latin typeface="Times New Roman"/>
                <a:cs typeface="Times New Roman"/>
              </a:rPr>
              <a:t>eci</a:t>
            </a:r>
            <a:r>
              <a:rPr sz="2400" dirty="0">
                <a:solidFill>
                  <a:srgbClr val="3333FF"/>
                </a:solidFill>
                <a:latin typeface="Times New Roman"/>
                <a:cs typeface="Times New Roman"/>
              </a:rPr>
              <a:t>d</a:t>
            </a:r>
            <a:r>
              <a:rPr sz="2400" spc="30" dirty="0">
                <a:solidFill>
                  <a:srgbClr val="3333FF"/>
                </a:solidFill>
                <a:latin typeface="Times New Roman"/>
                <a:cs typeface="Times New Roman"/>
              </a:rPr>
              <a:t>e</a:t>
            </a:r>
            <a:r>
              <a:rPr sz="2400" dirty="0">
                <a:solidFill>
                  <a:srgbClr val="3333FF"/>
                </a:solidFill>
                <a:latin typeface="Times New Roman"/>
                <a:cs typeface="Times New Roman"/>
              </a:rPr>
              <a:t>d	</a:t>
            </a:r>
            <a:r>
              <a:rPr sz="2400" spc="30" dirty="0">
                <a:solidFill>
                  <a:srgbClr val="3333FF"/>
                </a:solidFill>
                <a:latin typeface="Times New Roman"/>
                <a:cs typeface="Times New Roman"/>
              </a:rPr>
              <a:t>t</a:t>
            </a:r>
            <a:r>
              <a:rPr sz="2400" dirty="0">
                <a:solidFill>
                  <a:srgbClr val="3333FF"/>
                </a:solidFill>
                <a:latin typeface="Times New Roman"/>
                <a:cs typeface="Times New Roman"/>
              </a:rPr>
              <a:t>o	</a:t>
            </a:r>
            <a:r>
              <a:rPr sz="2400" spc="30" dirty="0">
                <a:solidFill>
                  <a:srgbClr val="3333FF"/>
                </a:solidFill>
                <a:latin typeface="Times New Roman"/>
                <a:cs typeface="Times New Roman"/>
              </a:rPr>
              <a:t>ta</a:t>
            </a:r>
            <a:r>
              <a:rPr sz="2400" dirty="0">
                <a:solidFill>
                  <a:srgbClr val="3333FF"/>
                </a:solidFill>
                <a:latin typeface="Times New Roman"/>
                <a:cs typeface="Times New Roman"/>
              </a:rPr>
              <a:t>ke	</a:t>
            </a:r>
            <a:r>
              <a:rPr sz="2400" spc="30" dirty="0">
                <a:solidFill>
                  <a:srgbClr val="3333FF"/>
                </a:solidFill>
                <a:latin typeface="Times New Roman"/>
                <a:cs typeface="Times New Roman"/>
              </a:rPr>
              <a:t>i</a:t>
            </a:r>
            <a:r>
              <a:rPr sz="2400" dirty="0">
                <a:solidFill>
                  <a:srgbClr val="3333FF"/>
                </a:solidFill>
                <a:latin typeface="Times New Roman"/>
                <a:cs typeface="Times New Roman"/>
              </a:rPr>
              <a:t>t</a:t>
            </a:r>
            <a:endParaRPr sz="2400">
              <a:latin typeface="Times New Roman"/>
              <a:cs typeface="Times New Roman"/>
            </a:endParaRPr>
          </a:p>
        </p:txBody>
      </p:sp>
      <p:sp>
        <p:nvSpPr>
          <p:cNvPr id="5" name="object 5"/>
          <p:cNvSpPr txBox="1"/>
          <p:nvPr/>
        </p:nvSpPr>
        <p:spPr>
          <a:xfrm>
            <a:off x="6722298" y="3207511"/>
            <a:ext cx="1778000" cy="391160"/>
          </a:xfrm>
          <a:prstGeom prst="rect">
            <a:avLst/>
          </a:prstGeom>
        </p:spPr>
        <p:txBody>
          <a:bodyPr vert="horz" wrap="square" lIns="0" tIns="12700" rIns="0" bIns="0" rtlCol="0">
            <a:spAutoFit/>
          </a:bodyPr>
          <a:lstStyle/>
          <a:p>
            <a:pPr marL="12700">
              <a:lnSpc>
                <a:spcPct val="100000"/>
              </a:lnSpc>
              <a:spcBef>
                <a:spcPts val="100"/>
              </a:spcBef>
              <a:tabLst>
                <a:tab pos="481965" algn="l"/>
                <a:tab pos="1078865" algn="l"/>
              </a:tabLst>
            </a:pPr>
            <a:r>
              <a:rPr sz="2400" spc="30" dirty="0">
                <a:solidFill>
                  <a:srgbClr val="3333FF"/>
                </a:solidFill>
                <a:latin typeface="Times New Roman"/>
                <a:cs typeface="Times New Roman"/>
              </a:rPr>
              <a:t>t</a:t>
            </a:r>
            <a:r>
              <a:rPr sz="2400" dirty="0">
                <a:solidFill>
                  <a:srgbClr val="3333FF"/>
                </a:solidFill>
                <a:latin typeface="Times New Roman"/>
                <a:cs typeface="Times New Roman"/>
              </a:rPr>
              <a:t>o	</a:t>
            </a:r>
            <a:r>
              <a:rPr sz="2400" spc="30" dirty="0">
                <a:solidFill>
                  <a:srgbClr val="3333FF"/>
                </a:solidFill>
                <a:latin typeface="Times New Roman"/>
                <a:cs typeface="Times New Roman"/>
              </a:rPr>
              <a:t>t</a:t>
            </a:r>
            <a:r>
              <a:rPr sz="2400" dirty="0">
                <a:solidFill>
                  <a:srgbClr val="3333FF"/>
                </a:solidFill>
                <a:latin typeface="Times New Roman"/>
                <a:cs typeface="Times New Roman"/>
              </a:rPr>
              <a:t>he	</a:t>
            </a:r>
            <a:r>
              <a:rPr sz="2400" spc="30" dirty="0">
                <a:solidFill>
                  <a:srgbClr val="3333FF"/>
                </a:solidFill>
                <a:latin typeface="Times New Roman"/>
                <a:cs typeface="Times New Roman"/>
              </a:rPr>
              <a:t>ta</a:t>
            </a:r>
            <a:r>
              <a:rPr sz="2400" dirty="0">
                <a:solidFill>
                  <a:srgbClr val="3333FF"/>
                </a:solidFill>
                <a:latin typeface="Times New Roman"/>
                <a:cs typeface="Times New Roman"/>
              </a:rPr>
              <a:t>b</a:t>
            </a:r>
            <a:r>
              <a:rPr sz="2400" spc="30" dirty="0">
                <a:solidFill>
                  <a:srgbClr val="3333FF"/>
                </a:solidFill>
                <a:latin typeface="Times New Roman"/>
                <a:cs typeface="Times New Roman"/>
              </a:rPr>
              <a:t>le</a:t>
            </a:r>
            <a:r>
              <a:rPr sz="2400" dirty="0">
                <a:solidFill>
                  <a:srgbClr val="3333FF"/>
                </a:solidFill>
                <a:latin typeface="Times New Roman"/>
                <a:cs typeface="Times New Roman"/>
              </a:rPr>
              <a:t>.</a:t>
            </a:r>
            <a:endParaRPr sz="2400">
              <a:latin typeface="Times New Roman"/>
              <a:cs typeface="Times New Roman"/>
            </a:endParaRPr>
          </a:p>
        </p:txBody>
      </p:sp>
      <p:sp>
        <p:nvSpPr>
          <p:cNvPr id="6" name="object 6"/>
          <p:cNvSpPr/>
          <p:nvPr/>
        </p:nvSpPr>
        <p:spPr>
          <a:xfrm>
            <a:off x="5220639" y="3500386"/>
            <a:ext cx="257175" cy="563880"/>
          </a:xfrm>
          <a:custGeom>
            <a:avLst/>
            <a:gdLst/>
            <a:ahLst/>
            <a:cxnLst/>
            <a:rect l="l" t="t" r="r" b="b"/>
            <a:pathLst>
              <a:path w="257175" h="563879">
                <a:moveTo>
                  <a:pt x="23507" y="0"/>
                </a:moveTo>
                <a:lnTo>
                  <a:pt x="0" y="9626"/>
                </a:lnTo>
                <a:lnTo>
                  <a:pt x="201294" y="501662"/>
                </a:lnTo>
                <a:lnTo>
                  <a:pt x="163017" y="472300"/>
                </a:lnTo>
                <a:lnTo>
                  <a:pt x="155041" y="473354"/>
                </a:lnTo>
                <a:lnTo>
                  <a:pt x="146494" y="484479"/>
                </a:lnTo>
                <a:lnTo>
                  <a:pt x="147548" y="492455"/>
                </a:lnTo>
                <a:lnTo>
                  <a:pt x="240385" y="563664"/>
                </a:lnTo>
                <a:lnTo>
                  <a:pt x="256679" y="447802"/>
                </a:lnTo>
                <a:lnTo>
                  <a:pt x="251840" y="441388"/>
                </a:lnTo>
                <a:lnTo>
                  <a:pt x="237947" y="439432"/>
                </a:lnTo>
                <a:lnTo>
                  <a:pt x="231533" y="444271"/>
                </a:lnTo>
                <a:lnTo>
                  <a:pt x="224802" y="492048"/>
                </a:lnTo>
                <a:lnTo>
                  <a:pt x="23507" y="0"/>
                </a:lnTo>
                <a:close/>
              </a:path>
            </a:pathLst>
          </a:custGeom>
          <a:solidFill>
            <a:srgbClr val="000000"/>
          </a:solidFill>
        </p:spPr>
        <p:txBody>
          <a:bodyPr wrap="square" lIns="0" tIns="0" rIns="0" bIns="0" rtlCol="0"/>
          <a:lstStyle/>
          <a:p>
            <a:endParaRPr/>
          </a:p>
        </p:txBody>
      </p:sp>
      <p:sp>
        <p:nvSpPr>
          <p:cNvPr id="7" name="object 7"/>
          <p:cNvSpPr/>
          <p:nvPr/>
        </p:nvSpPr>
        <p:spPr>
          <a:xfrm>
            <a:off x="6040678" y="3551288"/>
            <a:ext cx="232410" cy="513080"/>
          </a:xfrm>
          <a:custGeom>
            <a:avLst/>
            <a:gdLst/>
            <a:ahLst/>
            <a:cxnLst/>
            <a:rect l="l" t="t" r="r" b="b"/>
            <a:pathLst>
              <a:path w="232410" h="513079">
                <a:moveTo>
                  <a:pt x="208622" y="0"/>
                </a:moveTo>
                <a:lnTo>
                  <a:pt x="32219" y="441032"/>
                </a:lnTo>
                <a:lnTo>
                  <a:pt x="25120" y="393306"/>
                </a:lnTo>
                <a:lnTo>
                  <a:pt x="18656" y="388518"/>
                </a:lnTo>
                <a:lnTo>
                  <a:pt x="4787" y="390575"/>
                </a:lnTo>
                <a:lnTo>
                  <a:pt x="0" y="397040"/>
                </a:lnTo>
                <a:lnTo>
                  <a:pt x="17195" y="512762"/>
                </a:lnTo>
                <a:lnTo>
                  <a:pt x="109474" y="440829"/>
                </a:lnTo>
                <a:lnTo>
                  <a:pt x="110464" y="432841"/>
                </a:lnTo>
                <a:lnTo>
                  <a:pt x="101828" y="421779"/>
                </a:lnTo>
                <a:lnTo>
                  <a:pt x="93852" y="420789"/>
                </a:lnTo>
                <a:lnTo>
                  <a:pt x="55803" y="450468"/>
                </a:lnTo>
                <a:lnTo>
                  <a:pt x="232206" y="9423"/>
                </a:lnTo>
                <a:lnTo>
                  <a:pt x="208622" y="0"/>
                </a:lnTo>
                <a:close/>
              </a:path>
            </a:pathLst>
          </a:custGeom>
          <a:solidFill>
            <a:srgbClr val="000000"/>
          </a:solidFill>
        </p:spPr>
        <p:txBody>
          <a:bodyPr wrap="square" lIns="0" tIns="0" rIns="0" bIns="0" rtlCol="0"/>
          <a:lstStyle/>
          <a:p>
            <a:endParaRPr/>
          </a:p>
        </p:txBody>
      </p:sp>
      <p:sp>
        <p:nvSpPr>
          <p:cNvPr id="8" name="object 8"/>
          <p:cNvSpPr txBox="1"/>
          <p:nvPr/>
        </p:nvSpPr>
        <p:spPr>
          <a:xfrm>
            <a:off x="5314950" y="4095750"/>
            <a:ext cx="952500" cy="393700"/>
          </a:xfrm>
          <a:prstGeom prst="rect">
            <a:avLst/>
          </a:prstGeom>
          <a:solidFill>
            <a:srgbClr val="66FF99"/>
          </a:solidFill>
          <a:ln w="12700">
            <a:solidFill>
              <a:srgbClr val="000000"/>
            </a:solidFill>
          </a:ln>
        </p:spPr>
        <p:txBody>
          <a:bodyPr vert="horz" wrap="square" lIns="0" tIns="36195" rIns="0" bIns="0" rtlCol="0">
            <a:spAutoFit/>
          </a:bodyPr>
          <a:lstStyle/>
          <a:p>
            <a:pPr marL="83820">
              <a:lnSpc>
                <a:spcPct val="100000"/>
              </a:lnSpc>
              <a:spcBef>
                <a:spcPts val="285"/>
              </a:spcBef>
            </a:pPr>
            <a:r>
              <a:rPr sz="2000" dirty="0">
                <a:latin typeface="Droid Sans Fallback"/>
                <a:cs typeface="Droid Sans Fallback"/>
              </a:rPr>
              <a:t>分类器</a:t>
            </a:r>
            <a:endParaRPr sz="2000">
              <a:latin typeface="Droid Sans Fallback"/>
              <a:cs typeface="Droid Sans Fallback"/>
            </a:endParaRPr>
          </a:p>
        </p:txBody>
      </p:sp>
      <p:sp>
        <p:nvSpPr>
          <p:cNvPr id="9" name="object 9"/>
          <p:cNvSpPr/>
          <p:nvPr/>
        </p:nvSpPr>
        <p:spPr>
          <a:xfrm>
            <a:off x="5717159" y="3530295"/>
            <a:ext cx="118110" cy="534035"/>
          </a:xfrm>
          <a:custGeom>
            <a:avLst/>
            <a:gdLst/>
            <a:ahLst/>
            <a:cxnLst/>
            <a:rect l="l" t="t" r="r" b="b"/>
            <a:pathLst>
              <a:path w="118110" h="534035">
                <a:moveTo>
                  <a:pt x="61340" y="0"/>
                </a:moveTo>
                <a:lnTo>
                  <a:pt x="35940" y="609"/>
                </a:lnTo>
                <a:lnTo>
                  <a:pt x="46926" y="461911"/>
                </a:lnTo>
                <a:lnTo>
                  <a:pt x="21628" y="420814"/>
                </a:lnTo>
                <a:lnTo>
                  <a:pt x="13804" y="418960"/>
                </a:lnTo>
                <a:lnTo>
                  <a:pt x="1854" y="426313"/>
                </a:lnTo>
                <a:lnTo>
                  <a:pt x="0" y="434136"/>
                </a:lnTo>
                <a:lnTo>
                  <a:pt x="61340" y="533768"/>
                </a:lnTo>
                <a:lnTo>
                  <a:pt x="117868" y="431330"/>
                </a:lnTo>
                <a:lnTo>
                  <a:pt x="115646" y="423595"/>
                </a:lnTo>
                <a:lnTo>
                  <a:pt x="103365" y="416826"/>
                </a:lnTo>
                <a:lnTo>
                  <a:pt x="95630" y="419049"/>
                </a:lnTo>
                <a:lnTo>
                  <a:pt x="72326" y="461302"/>
                </a:lnTo>
                <a:lnTo>
                  <a:pt x="61340" y="0"/>
                </a:lnTo>
                <a:close/>
              </a:path>
            </a:pathLst>
          </a:custGeom>
          <a:solidFill>
            <a:srgbClr val="000000"/>
          </a:solidFill>
        </p:spPr>
        <p:txBody>
          <a:bodyPr wrap="square" lIns="0" tIns="0" rIns="0" bIns="0" rtlCol="0"/>
          <a:lstStyle/>
          <a:p>
            <a:endParaRPr/>
          </a:p>
        </p:txBody>
      </p:sp>
      <p:sp>
        <p:nvSpPr>
          <p:cNvPr id="10" name="object 10"/>
          <p:cNvSpPr/>
          <p:nvPr/>
        </p:nvSpPr>
        <p:spPr>
          <a:xfrm>
            <a:off x="5727509" y="4482490"/>
            <a:ext cx="118110" cy="534670"/>
          </a:xfrm>
          <a:custGeom>
            <a:avLst/>
            <a:gdLst/>
            <a:ahLst/>
            <a:cxnLst/>
            <a:rect l="l" t="t" r="r" b="b"/>
            <a:pathLst>
              <a:path w="118110" h="534670">
                <a:moveTo>
                  <a:pt x="50977" y="0"/>
                </a:moveTo>
                <a:lnTo>
                  <a:pt x="25603" y="1219"/>
                </a:lnTo>
                <a:lnTo>
                  <a:pt x="47574" y="462572"/>
                </a:lnTo>
                <a:lnTo>
                  <a:pt x="21310" y="422097"/>
                </a:lnTo>
                <a:lnTo>
                  <a:pt x="13436" y="420420"/>
                </a:lnTo>
                <a:lnTo>
                  <a:pt x="1676" y="428053"/>
                </a:lnTo>
                <a:lnTo>
                  <a:pt x="0" y="435927"/>
                </a:lnTo>
                <a:lnTo>
                  <a:pt x="63690" y="534073"/>
                </a:lnTo>
                <a:lnTo>
                  <a:pt x="117767" y="430314"/>
                </a:lnTo>
                <a:lnTo>
                  <a:pt x="115354" y="422643"/>
                </a:lnTo>
                <a:lnTo>
                  <a:pt x="102920" y="416166"/>
                </a:lnTo>
                <a:lnTo>
                  <a:pt x="95250" y="418579"/>
                </a:lnTo>
                <a:lnTo>
                  <a:pt x="72948" y="461365"/>
                </a:lnTo>
                <a:lnTo>
                  <a:pt x="50977" y="0"/>
                </a:lnTo>
                <a:close/>
              </a:path>
            </a:pathLst>
          </a:custGeom>
          <a:solidFill>
            <a:srgbClr val="000000"/>
          </a:solidFill>
        </p:spPr>
        <p:txBody>
          <a:bodyPr wrap="square" lIns="0" tIns="0" rIns="0" bIns="0" rtlCol="0"/>
          <a:lstStyle/>
          <a:p>
            <a:endParaRPr/>
          </a:p>
        </p:txBody>
      </p:sp>
      <p:sp>
        <p:nvSpPr>
          <p:cNvPr id="11" name="object 11"/>
          <p:cNvSpPr txBox="1"/>
          <p:nvPr/>
        </p:nvSpPr>
        <p:spPr>
          <a:xfrm>
            <a:off x="5624512" y="5009324"/>
            <a:ext cx="367030" cy="330200"/>
          </a:xfrm>
          <a:prstGeom prst="rect">
            <a:avLst/>
          </a:prstGeom>
        </p:spPr>
        <p:txBody>
          <a:bodyPr vert="horz" wrap="square" lIns="0" tIns="12700" rIns="0" bIns="0" rtlCol="0">
            <a:spAutoFit/>
          </a:bodyPr>
          <a:lstStyle/>
          <a:p>
            <a:pPr marL="12700">
              <a:lnSpc>
                <a:spcPct val="100000"/>
              </a:lnSpc>
              <a:spcBef>
                <a:spcPts val="100"/>
              </a:spcBef>
            </a:pPr>
            <a:r>
              <a:rPr sz="2000" spc="-45" dirty="0">
                <a:latin typeface="Times New Roman"/>
                <a:cs typeface="Times New Roman"/>
              </a:rPr>
              <a:t>VB</a:t>
            </a:r>
            <a:endParaRPr sz="2000">
              <a:latin typeface="Times New Roman"/>
              <a:cs typeface="Times New Roman"/>
            </a:endParaRPr>
          </a:p>
        </p:txBody>
      </p:sp>
      <p:sp>
        <p:nvSpPr>
          <p:cNvPr id="12" name="object 12"/>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32</a:t>
            </a:fld>
            <a:endParaRPr sz="1200">
              <a:latin typeface="Arial Black"/>
              <a:cs typeface="Arial Blac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用</a:t>
            </a:r>
            <a:r>
              <a:rPr u="none" dirty="0">
                <a:solidFill>
                  <a:srgbClr val="FF0000"/>
                </a:solidFill>
              </a:rPr>
              <a:t>改进的</a:t>
            </a:r>
            <a:r>
              <a:rPr u="none" dirty="0"/>
              <a:t>简单分类方法会怎样？</a:t>
            </a:r>
          </a:p>
        </p:txBody>
      </p:sp>
      <p:sp>
        <p:nvSpPr>
          <p:cNvPr id="4" name="object 4"/>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33</a:t>
            </a:fld>
            <a:endParaRPr sz="1200">
              <a:latin typeface="Arial Black"/>
              <a:cs typeface="Arial Black"/>
            </a:endParaRPr>
          </a:p>
        </p:txBody>
      </p:sp>
      <p:sp>
        <p:nvSpPr>
          <p:cNvPr id="3" name="object 3"/>
          <p:cNvSpPr txBox="1"/>
          <p:nvPr/>
        </p:nvSpPr>
        <p:spPr>
          <a:xfrm>
            <a:off x="258127" y="785495"/>
            <a:ext cx="8293100" cy="3858260"/>
          </a:xfrm>
          <a:prstGeom prst="rect">
            <a:avLst/>
          </a:prstGeom>
        </p:spPr>
        <p:txBody>
          <a:bodyPr vert="horz" wrap="square" lIns="0" tIns="10160" rIns="0" bIns="0" rtlCol="0">
            <a:spAutoFit/>
          </a:bodyPr>
          <a:lstStyle/>
          <a:p>
            <a:pPr marL="355600" marR="5080" indent="-342900" algn="just">
              <a:lnSpc>
                <a:spcPct val="100699"/>
              </a:lnSpc>
              <a:spcBef>
                <a:spcPts val="80"/>
              </a:spcBef>
              <a:buClr>
                <a:srgbClr val="7030A0"/>
              </a:buClr>
              <a:buSzPct val="79166"/>
              <a:buFont typeface="Wingdings"/>
              <a:buChar char=""/>
              <a:tabLst>
                <a:tab pos="355600" algn="l"/>
              </a:tabLst>
            </a:pPr>
            <a:r>
              <a:rPr sz="2400" dirty="0">
                <a:latin typeface="UKIJ CJK"/>
                <a:cs typeface="UKIJ CJK"/>
              </a:rPr>
              <a:t>因为标签之间存在结构依赖关系，如果能够获得</a:t>
            </a:r>
            <a:r>
              <a:rPr sz="2400" dirty="0">
                <a:solidFill>
                  <a:srgbClr val="3333FF"/>
                </a:solidFill>
                <a:latin typeface="UKIJ CJK"/>
                <a:cs typeface="UKIJ CJK"/>
              </a:rPr>
              <a:t>周围标签</a:t>
            </a:r>
            <a:r>
              <a:rPr sz="2400" dirty="0">
                <a:latin typeface="UKIJ CJK"/>
                <a:cs typeface="UKIJ CJK"/>
              </a:rPr>
              <a:t>的 信息，则能够对分类器形成更好的信息输入（即获得更好的 特征）</a:t>
            </a:r>
            <a:endParaRPr sz="2400">
              <a:latin typeface="UKIJ CJK"/>
              <a:cs typeface="UKIJ CJK"/>
            </a:endParaRPr>
          </a:p>
          <a:p>
            <a:pPr>
              <a:lnSpc>
                <a:spcPct val="100000"/>
              </a:lnSpc>
              <a:spcBef>
                <a:spcPts val="70"/>
              </a:spcBef>
              <a:buClr>
                <a:srgbClr val="7030A0"/>
              </a:buClr>
              <a:buFont typeface="Wingdings"/>
              <a:buChar char=""/>
            </a:pPr>
            <a:endParaRPr sz="345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dirty="0">
                <a:latin typeface="UKIJ CJK"/>
                <a:cs typeface="UKIJ CJK"/>
              </a:rPr>
              <a:t>问题是，周围的标签还不知道</a:t>
            </a:r>
            <a:endParaRPr sz="2400">
              <a:latin typeface="UKIJ CJK"/>
              <a:cs typeface="UKIJ CJK"/>
            </a:endParaRPr>
          </a:p>
          <a:p>
            <a:pPr>
              <a:lnSpc>
                <a:spcPct val="100000"/>
              </a:lnSpc>
              <a:spcBef>
                <a:spcPts val="50"/>
              </a:spcBef>
              <a:buClr>
                <a:srgbClr val="7030A0"/>
              </a:buClr>
              <a:buFont typeface="Wingdings"/>
              <a:buChar char=""/>
            </a:pPr>
            <a:endParaRPr sz="3450">
              <a:latin typeface="UKIJ CJK"/>
              <a:cs typeface="UKIJ CJK"/>
            </a:endParaRPr>
          </a:p>
          <a:p>
            <a:pPr marL="355600" marR="5080" indent="-342900" algn="just">
              <a:lnSpc>
                <a:spcPct val="100699"/>
              </a:lnSpc>
              <a:spcBef>
                <a:spcPts val="5"/>
              </a:spcBef>
              <a:buClr>
                <a:srgbClr val="7030A0"/>
              </a:buClr>
              <a:buSzPct val="79166"/>
              <a:buFont typeface="Wingdings"/>
              <a:buChar char=""/>
              <a:tabLst>
                <a:tab pos="355600" algn="l"/>
              </a:tabLst>
            </a:pPr>
            <a:r>
              <a:rPr sz="2400" dirty="0">
                <a:latin typeface="UKIJ CJK"/>
                <a:cs typeface="UKIJ CJK"/>
              </a:rPr>
              <a:t>一个解决办法是，可以采用</a:t>
            </a:r>
            <a:r>
              <a:rPr sz="2400" dirty="0">
                <a:solidFill>
                  <a:srgbClr val="3333FF"/>
                </a:solidFill>
                <a:latin typeface="UKIJ CJK"/>
                <a:cs typeface="UKIJ CJK"/>
              </a:rPr>
              <a:t>前向或者后向的简单分类方法</a:t>
            </a:r>
            <a:r>
              <a:rPr sz="2400" dirty="0">
                <a:latin typeface="UKIJ CJK"/>
                <a:cs typeface="UKIJ CJK"/>
              </a:rPr>
              <a:t>， 获得周围的标签，从而改进原来的简单分类方法</a:t>
            </a:r>
            <a:endParaRPr sz="2400">
              <a:latin typeface="UKIJ CJK"/>
              <a:cs typeface="UKIJ CJ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前向分类</a:t>
            </a:r>
            <a:r>
              <a:rPr u="none" spc="55" dirty="0"/>
              <a:t>(Forward</a:t>
            </a:r>
            <a:r>
              <a:rPr u="none" spc="200" dirty="0"/>
              <a:t> </a:t>
            </a:r>
            <a:r>
              <a:rPr u="none" spc="30" dirty="0"/>
              <a:t>Classification)</a:t>
            </a:r>
          </a:p>
        </p:txBody>
      </p:sp>
      <p:sp>
        <p:nvSpPr>
          <p:cNvPr id="3" name="object 3"/>
          <p:cNvSpPr txBox="1"/>
          <p:nvPr/>
        </p:nvSpPr>
        <p:spPr>
          <a:xfrm>
            <a:off x="905974" y="2709036"/>
            <a:ext cx="5443855" cy="759460"/>
          </a:xfrm>
          <a:prstGeom prst="rect">
            <a:avLst/>
          </a:prstGeom>
        </p:spPr>
        <p:txBody>
          <a:bodyPr vert="horz" wrap="square" lIns="0" tIns="12700" rIns="0" bIns="0" rtlCol="0">
            <a:spAutoFit/>
          </a:bodyPr>
          <a:lstStyle/>
          <a:p>
            <a:pPr marL="88900">
              <a:lnSpc>
                <a:spcPct val="100000"/>
              </a:lnSpc>
              <a:spcBef>
                <a:spcPts val="100"/>
              </a:spcBef>
              <a:tabLst>
                <a:tab pos="2031364" algn="l"/>
              </a:tabLst>
            </a:pPr>
            <a:r>
              <a:rPr sz="2400" spc="-25" dirty="0">
                <a:solidFill>
                  <a:srgbClr val="3333CC"/>
                </a:solidFill>
                <a:latin typeface="Times New Roman"/>
                <a:cs typeface="Times New Roman"/>
              </a:rPr>
              <a:t>NNP</a:t>
            </a:r>
            <a:r>
              <a:rPr sz="2400" spc="-35" dirty="0">
                <a:solidFill>
                  <a:srgbClr val="3333CC"/>
                </a:solidFill>
                <a:latin typeface="Times New Roman"/>
                <a:cs typeface="Times New Roman"/>
              </a:rPr>
              <a:t> </a:t>
            </a:r>
            <a:r>
              <a:rPr sz="2400" spc="-15" dirty="0">
                <a:solidFill>
                  <a:srgbClr val="3333CC"/>
                </a:solidFill>
                <a:latin typeface="Times New Roman"/>
                <a:cs typeface="Times New Roman"/>
              </a:rPr>
              <a:t>VBD</a:t>
            </a:r>
            <a:r>
              <a:rPr sz="2400" spc="70" dirty="0">
                <a:solidFill>
                  <a:srgbClr val="3333CC"/>
                </a:solidFill>
                <a:latin typeface="Times New Roman"/>
                <a:cs typeface="Times New Roman"/>
              </a:rPr>
              <a:t> </a:t>
            </a:r>
            <a:r>
              <a:rPr sz="2400" spc="-20" dirty="0">
                <a:solidFill>
                  <a:srgbClr val="3333CC"/>
                </a:solidFill>
                <a:latin typeface="Times New Roman"/>
                <a:cs typeface="Times New Roman"/>
              </a:rPr>
              <a:t>DT	NN</a:t>
            </a:r>
            <a:endParaRPr sz="2400">
              <a:latin typeface="Times New Roman"/>
              <a:cs typeface="Times New Roman"/>
            </a:endParaRPr>
          </a:p>
          <a:p>
            <a:pPr marL="12700">
              <a:lnSpc>
                <a:spcPct val="100000"/>
              </a:lnSpc>
              <a:spcBef>
                <a:spcPts val="20"/>
              </a:spcBef>
              <a:tabLst>
                <a:tab pos="735965" algn="l"/>
                <a:tab pos="1370965" algn="l"/>
                <a:tab pos="1891664" algn="l"/>
                <a:tab pos="2513965" algn="l"/>
                <a:tab pos="3110865" algn="l"/>
                <a:tab pos="4215765" algn="l"/>
                <a:tab pos="4596765" algn="l"/>
                <a:tab pos="5257165" algn="l"/>
              </a:tabLst>
            </a:pPr>
            <a:r>
              <a:rPr sz="2400" spc="-35" dirty="0">
                <a:solidFill>
                  <a:srgbClr val="3333FF"/>
                </a:solidFill>
                <a:latin typeface="Times New Roman"/>
                <a:cs typeface="Times New Roman"/>
              </a:rPr>
              <a:t>J</a:t>
            </a:r>
            <a:r>
              <a:rPr sz="2400" dirty="0">
                <a:solidFill>
                  <a:srgbClr val="3333FF"/>
                </a:solidFill>
                <a:latin typeface="Times New Roman"/>
                <a:cs typeface="Times New Roman"/>
              </a:rPr>
              <a:t>ohn	</a:t>
            </a:r>
            <a:r>
              <a:rPr sz="2400" spc="-35" dirty="0">
                <a:solidFill>
                  <a:srgbClr val="3333FF"/>
                </a:solidFill>
                <a:latin typeface="Times New Roman"/>
                <a:cs typeface="Times New Roman"/>
              </a:rPr>
              <a:t>s</a:t>
            </a:r>
            <a:r>
              <a:rPr sz="2400" spc="30" dirty="0">
                <a:solidFill>
                  <a:srgbClr val="3333FF"/>
                </a:solidFill>
                <a:latin typeface="Times New Roman"/>
                <a:cs typeface="Times New Roman"/>
              </a:rPr>
              <a:t>a</a:t>
            </a:r>
            <a:r>
              <a:rPr sz="2400" dirty="0">
                <a:solidFill>
                  <a:srgbClr val="3333FF"/>
                </a:solidFill>
                <a:latin typeface="Times New Roman"/>
                <a:cs typeface="Times New Roman"/>
              </a:rPr>
              <a:t>w	</a:t>
            </a:r>
            <a:r>
              <a:rPr sz="2400" spc="30" dirty="0">
                <a:solidFill>
                  <a:srgbClr val="3333FF"/>
                </a:solidFill>
                <a:latin typeface="Times New Roman"/>
                <a:cs typeface="Times New Roman"/>
              </a:rPr>
              <a:t>t</a:t>
            </a:r>
            <a:r>
              <a:rPr sz="2400" dirty="0">
                <a:solidFill>
                  <a:srgbClr val="3333FF"/>
                </a:solidFill>
                <a:latin typeface="Times New Roman"/>
                <a:cs typeface="Times New Roman"/>
              </a:rPr>
              <a:t>he	</a:t>
            </a:r>
            <a:r>
              <a:rPr sz="2400" spc="-35" dirty="0">
                <a:solidFill>
                  <a:srgbClr val="3333FF"/>
                </a:solidFill>
                <a:latin typeface="Times New Roman"/>
                <a:cs typeface="Times New Roman"/>
              </a:rPr>
              <a:t>s</a:t>
            </a:r>
            <a:r>
              <a:rPr sz="2400" spc="30" dirty="0">
                <a:solidFill>
                  <a:srgbClr val="3333FF"/>
                </a:solidFill>
                <a:latin typeface="Times New Roman"/>
                <a:cs typeface="Times New Roman"/>
              </a:rPr>
              <a:t>a</a:t>
            </a:r>
            <a:r>
              <a:rPr sz="2400" dirty="0">
                <a:solidFill>
                  <a:srgbClr val="3333FF"/>
                </a:solidFill>
                <a:latin typeface="Times New Roman"/>
                <a:cs typeface="Times New Roman"/>
              </a:rPr>
              <a:t>w	</a:t>
            </a:r>
            <a:r>
              <a:rPr sz="2400" spc="30" dirty="0">
                <a:solidFill>
                  <a:srgbClr val="3333FF"/>
                </a:solidFill>
                <a:latin typeface="Times New Roman"/>
                <a:cs typeface="Times New Roman"/>
              </a:rPr>
              <a:t>a</a:t>
            </a:r>
            <a:r>
              <a:rPr sz="2400" dirty="0">
                <a:solidFill>
                  <a:srgbClr val="3333FF"/>
                </a:solidFill>
                <a:latin typeface="Times New Roman"/>
                <a:cs typeface="Times New Roman"/>
              </a:rPr>
              <a:t>nd	d</a:t>
            </a:r>
            <a:r>
              <a:rPr sz="2400" spc="30" dirty="0">
                <a:solidFill>
                  <a:srgbClr val="3333FF"/>
                </a:solidFill>
                <a:latin typeface="Times New Roman"/>
                <a:cs typeface="Times New Roman"/>
              </a:rPr>
              <a:t>eci</a:t>
            </a:r>
            <a:r>
              <a:rPr sz="2400" dirty="0">
                <a:solidFill>
                  <a:srgbClr val="3333FF"/>
                </a:solidFill>
                <a:latin typeface="Times New Roman"/>
                <a:cs typeface="Times New Roman"/>
              </a:rPr>
              <a:t>d</a:t>
            </a:r>
            <a:r>
              <a:rPr sz="2400" spc="30" dirty="0">
                <a:solidFill>
                  <a:srgbClr val="3333FF"/>
                </a:solidFill>
                <a:latin typeface="Times New Roman"/>
                <a:cs typeface="Times New Roman"/>
              </a:rPr>
              <a:t>e</a:t>
            </a:r>
            <a:r>
              <a:rPr sz="2400" dirty="0">
                <a:solidFill>
                  <a:srgbClr val="3333FF"/>
                </a:solidFill>
                <a:latin typeface="Times New Roman"/>
                <a:cs typeface="Times New Roman"/>
              </a:rPr>
              <a:t>d	</a:t>
            </a:r>
            <a:r>
              <a:rPr sz="2400" spc="30" dirty="0">
                <a:solidFill>
                  <a:srgbClr val="3333FF"/>
                </a:solidFill>
                <a:latin typeface="Times New Roman"/>
                <a:cs typeface="Times New Roman"/>
              </a:rPr>
              <a:t>t</a:t>
            </a:r>
            <a:r>
              <a:rPr sz="2400" dirty="0">
                <a:solidFill>
                  <a:srgbClr val="3333FF"/>
                </a:solidFill>
                <a:latin typeface="Times New Roman"/>
                <a:cs typeface="Times New Roman"/>
              </a:rPr>
              <a:t>o	</a:t>
            </a:r>
            <a:r>
              <a:rPr sz="2400" spc="30" dirty="0">
                <a:solidFill>
                  <a:srgbClr val="3333FF"/>
                </a:solidFill>
                <a:latin typeface="Times New Roman"/>
                <a:cs typeface="Times New Roman"/>
              </a:rPr>
              <a:t>ta</a:t>
            </a:r>
            <a:r>
              <a:rPr sz="2400" dirty="0">
                <a:solidFill>
                  <a:srgbClr val="3333FF"/>
                </a:solidFill>
                <a:latin typeface="Times New Roman"/>
                <a:cs typeface="Times New Roman"/>
              </a:rPr>
              <a:t>ke	</a:t>
            </a:r>
            <a:r>
              <a:rPr sz="2400" spc="30" dirty="0">
                <a:solidFill>
                  <a:srgbClr val="3333FF"/>
                </a:solidFill>
                <a:latin typeface="Times New Roman"/>
                <a:cs typeface="Times New Roman"/>
              </a:rPr>
              <a:t>i</a:t>
            </a:r>
            <a:r>
              <a:rPr sz="2400" dirty="0">
                <a:solidFill>
                  <a:srgbClr val="3333FF"/>
                </a:solidFill>
                <a:latin typeface="Times New Roman"/>
                <a:cs typeface="Times New Roman"/>
              </a:rPr>
              <a:t>t</a:t>
            </a:r>
            <a:endParaRPr sz="2400">
              <a:latin typeface="Times New Roman"/>
              <a:cs typeface="Times New Roman"/>
            </a:endParaRPr>
          </a:p>
        </p:txBody>
      </p:sp>
      <p:sp>
        <p:nvSpPr>
          <p:cNvPr id="4" name="object 4"/>
          <p:cNvSpPr txBox="1"/>
          <p:nvPr/>
        </p:nvSpPr>
        <p:spPr>
          <a:xfrm>
            <a:off x="6696898" y="3077336"/>
            <a:ext cx="1778000" cy="391160"/>
          </a:xfrm>
          <a:prstGeom prst="rect">
            <a:avLst/>
          </a:prstGeom>
        </p:spPr>
        <p:txBody>
          <a:bodyPr vert="horz" wrap="square" lIns="0" tIns="12700" rIns="0" bIns="0" rtlCol="0">
            <a:spAutoFit/>
          </a:bodyPr>
          <a:lstStyle/>
          <a:p>
            <a:pPr marL="12700">
              <a:lnSpc>
                <a:spcPct val="100000"/>
              </a:lnSpc>
              <a:spcBef>
                <a:spcPts val="100"/>
              </a:spcBef>
              <a:tabLst>
                <a:tab pos="481965" algn="l"/>
                <a:tab pos="1078865" algn="l"/>
              </a:tabLst>
            </a:pPr>
            <a:r>
              <a:rPr sz="2400" spc="30" dirty="0">
                <a:solidFill>
                  <a:srgbClr val="3333FF"/>
                </a:solidFill>
                <a:latin typeface="Times New Roman"/>
                <a:cs typeface="Times New Roman"/>
              </a:rPr>
              <a:t>t</a:t>
            </a:r>
            <a:r>
              <a:rPr sz="2400" dirty="0">
                <a:solidFill>
                  <a:srgbClr val="3333FF"/>
                </a:solidFill>
                <a:latin typeface="Times New Roman"/>
                <a:cs typeface="Times New Roman"/>
              </a:rPr>
              <a:t>o	</a:t>
            </a:r>
            <a:r>
              <a:rPr sz="2400" spc="30" dirty="0">
                <a:solidFill>
                  <a:srgbClr val="3333FF"/>
                </a:solidFill>
                <a:latin typeface="Times New Roman"/>
                <a:cs typeface="Times New Roman"/>
              </a:rPr>
              <a:t>t</a:t>
            </a:r>
            <a:r>
              <a:rPr sz="2400" dirty="0">
                <a:solidFill>
                  <a:srgbClr val="3333FF"/>
                </a:solidFill>
                <a:latin typeface="Times New Roman"/>
                <a:cs typeface="Times New Roman"/>
              </a:rPr>
              <a:t>he	</a:t>
            </a:r>
            <a:r>
              <a:rPr sz="2400" spc="30" dirty="0">
                <a:solidFill>
                  <a:srgbClr val="3333FF"/>
                </a:solidFill>
                <a:latin typeface="Times New Roman"/>
                <a:cs typeface="Times New Roman"/>
              </a:rPr>
              <a:t>ta</a:t>
            </a:r>
            <a:r>
              <a:rPr sz="2400" dirty="0">
                <a:solidFill>
                  <a:srgbClr val="3333FF"/>
                </a:solidFill>
                <a:latin typeface="Times New Roman"/>
                <a:cs typeface="Times New Roman"/>
              </a:rPr>
              <a:t>b</a:t>
            </a:r>
            <a:r>
              <a:rPr sz="2400" spc="30" dirty="0">
                <a:solidFill>
                  <a:srgbClr val="3333FF"/>
                </a:solidFill>
                <a:latin typeface="Times New Roman"/>
                <a:cs typeface="Times New Roman"/>
              </a:rPr>
              <a:t>le</a:t>
            </a:r>
            <a:r>
              <a:rPr sz="2400" dirty="0">
                <a:solidFill>
                  <a:srgbClr val="3333FF"/>
                </a:solidFill>
                <a:latin typeface="Times New Roman"/>
                <a:cs typeface="Times New Roman"/>
              </a:rPr>
              <a:t>.</a:t>
            </a:r>
            <a:endParaRPr sz="2400">
              <a:latin typeface="Times New Roman"/>
              <a:cs typeface="Times New Roman"/>
            </a:endParaRPr>
          </a:p>
        </p:txBody>
      </p:sp>
      <p:sp>
        <p:nvSpPr>
          <p:cNvPr id="5" name="object 5"/>
          <p:cNvSpPr/>
          <p:nvPr/>
        </p:nvSpPr>
        <p:spPr>
          <a:xfrm>
            <a:off x="3886174" y="3447948"/>
            <a:ext cx="303530" cy="502284"/>
          </a:xfrm>
          <a:custGeom>
            <a:avLst/>
            <a:gdLst/>
            <a:ahLst/>
            <a:cxnLst/>
            <a:rect l="l" t="t" r="r" b="b"/>
            <a:pathLst>
              <a:path w="303529" h="502285">
                <a:moveTo>
                  <a:pt x="281190" y="0"/>
                </a:moveTo>
                <a:lnTo>
                  <a:pt x="25717" y="433171"/>
                </a:lnTo>
                <a:lnTo>
                  <a:pt x="25958" y="384924"/>
                </a:lnTo>
                <a:lnTo>
                  <a:pt x="20294" y="379209"/>
                </a:lnTo>
                <a:lnTo>
                  <a:pt x="6261" y="379145"/>
                </a:lnTo>
                <a:lnTo>
                  <a:pt x="558" y="384797"/>
                </a:lnTo>
                <a:lnTo>
                  <a:pt x="0" y="501802"/>
                </a:lnTo>
                <a:lnTo>
                  <a:pt x="102120" y="444703"/>
                </a:lnTo>
                <a:lnTo>
                  <a:pt x="104305" y="436956"/>
                </a:lnTo>
                <a:lnTo>
                  <a:pt x="97459" y="424713"/>
                </a:lnTo>
                <a:lnTo>
                  <a:pt x="89725" y="422528"/>
                </a:lnTo>
                <a:lnTo>
                  <a:pt x="47599" y="446074"/>
                </a:lnTo>
                <a:lnTo>
                  <a:pt x="303060" y="12903"/>
                </a:lnTo>
                <a:lnTo>
                  <a:pt x="281190" y="0"/>
                </a:lnTo>
                <a:close/>
              </a:path>
            </a:pathLst>
          </a:custGeom>
          <a:solidFill>
            <a:srgbClr val="000000"/>
          </a:solidFill>
        </p:spPr>
        <p:txBody>
          <a:bodyPr wrap="square" lIns="0" tIns="0" rIns="0" bIns="0" rtlCol="0"/>
          <a:lstStyle/>
          <a:p>
            <a:endParaRPr/>
          </a:p>
        </p:txBody>
      </p:sp>
      <p:sp>
        <p:nvSpPr>
          <p:cNvPr id="6" name="object 6"/>
          <p:cNvSpPr txBox="1"/>
          <p:nvPr/>
        </p:nvSpPr>
        <p:spPr>
          <a:xfrm>
            <a:off x="3054350" y="3981450"/>
            <a:ext cx="1104900" cy="406400"/>
          </a:xfrm>
          <a:prstGeom prst="rect">
            <a:avLst/>
          </a:prstGeom>
          <a:solidFill>
            <a:srgbClr val="66FF99"/>
          </a:solidFill>
          <a:ln w="12700">
            <a:solidFill>
              <a:srgbClr val="000000"/>
            </a:solidFill>
          </a:ln>
        </p:spPr>
        <p:txBody>
          <a:bodyPr vert="horz" wrap="square" lIns="0" tIns="42545" rIns="0" bIns="0" rtlCol="0">
            <a:spAutoFit/>
          </a:bodyPr>
          <a:lstStyle/>
          <a:p>
            <a:pPr marL="163195">
              <a:lnSpc>
                <a:spcPct val="100000"/>
              </a:lnSpc>
              <a:spcBef>
                <a:spcPts val="335"/>
              </a:spcBef>
            </a:pPr>
            <a:r>
              <a:rPr sz="2000" dirty="0">
                <a:latin typeface="Droid Sans Fallback"/>
                <a:cs typeface="Droid Sans Fallback"/>
              </a:rPr>
              <a:t>分类器</a:t>
            </a:r>
            <a:endParaRPr sz="2000">
              <a:latin typeface="Droid Sans Fallback"/>
              <a:cs typeface="Droid Sans Fallback"/>
            </a:endParaRPr>
          </a:p>
        </p:txBody>
      </p:sp>
      <p:sp>
        <p:nvSpPr>
          <p:cNvPr id="7" name="object 7"/>
          <p:cNvSpPr/>
          <p:nvPr/>
        </p:nvSpPr>
        <p:spPr>
          <a:xfrm>
            <a:off x="3543109" y="3428390"/>
            <a:ext cx="118110" cy="534670"/>
          </a:xfrm>
          <a:custGeom>
            <a:avLst/>
            <a:gdLst/>
            <a:ahLst/>
            <a:cxnLst/>
            <a:rect l="l" t="t" r="r" b="b"/>
            <a:pathLst>
              <a:path w="118110" h="534670">
                <a:moveTo>
                  <a:pt x="50977" y="0"/>
                </a:moveTo>
                <a:lnTo>
                  <a:pt x="25603" y="1219"/>
                </a:lnTo>
                <a:lnTo>
                  <a:pt x="47574" y="462572"/>
                </a:lnTo>
                <a:lnTo>
                  <a:pt x="21310" y="422097"/>
                </a:lnTo>
                <a:lnTo>
                  <a:pt x="13436" y="420420"/>
                </a:lnTo>
                <a:lnTo>
                  <a:pt x="1676" y="428053"/>
                </a:lnTo>
                <a:lnTo>
                  <a:pt x="0" y="435927"/>
                </a:lnTo>
                <a:lnTo>
                  <a:pt x="63690" y="534073"/>
                </a:lnTo>
                <a:lnTo>
                  <a:pt x="117767" y="430314"/>
                </a:lnTo>
                <a:lnTo>
                  <a:pt x="115354" y="422643"/>
                </a:lnTo>
                <a:lnTo>
                  <a:pt x="102920" y="416166"/>
                </a:lnTo>
                <a:lnTo>
                  <a:pt x="95250" y="418579"/>
                </a:lnTo>
                <a:lnTo>
                  <a:pt x="72948" y="461365"/>
                </a:lnTo>
                <a:lnTo>
                  <a:pt x="50977" y="0"/>
                </a:lnTo>
                <a:close/>
              </a:path>
            </a:pathLst>
          </a:custGeom>
          <a:solidFill>
            <a:srgbClr val="000000"/>
          </a:solidFill>
        </p:spPr>
        <p:txBody>
          <a:bodyPr wrap="square" lIns="0" tIns="0" rIns="0" bIns="0" rtlCol="0"/>
          <a:lstStyle/>
          <a:p>
            <a:endParaRPr/>
          </a:p>
        </p:txBody>
      </p:sp>
      <p:grpSp>
        <p:nvGrpSpPr>
          <p:cNvPr id="8" name="object 8"/>
          <p:cNvGrpSpPr/>
          <p:nvPr/>
        </p:nvGrpSpPr>
        <p:grpSpPr>
          <a:xfrm>
            <a:off x="2353094" y="3054400"/>
            <a:ext cx="1128395" cy="920750"/>
            <a:chOff x="2353094" y="3054400"/>
            <a:chExt cx="1128395" cy="920750"/>
          </a:xfrm>
        </p:grpSpPr>
        <p:sp>
          <p:nvSpPr>
            <p:cNvPr id="9" name="object 9"/>
            <p:cNvSpPr/>
            <p:nvPr/>
          </p:nvSpPr>
          <p:spPr>
            <a:xfrm>
              <a:off x="2960776" y="3054400"/>
              <a:ext cx="520700" cy="895350"/>
            </a:xfrm>
            <a:custGeom>
              <a:avLst/>
              <a:gdLst/>
              <a:ahLst/>
              <a:cxnLst/>
              <a:rect l="l" t="t" r="r" b="b"/>
              <a:pathLst>
                <a:path w="520700" h="895350">
                  <a:moveTo>
                    <a:pt x="22047" y="0"/>
                  </a:moveTo>
                  <a:lnTo>
                    <a:pt x="0" y="12598"/>
                  </a:lnTo>
                  <a:lnTo>
                    <a:pt x="472211" y="838987"/>
                  </a:lnTo>
                  <a:lnTo>
                    <a:pt x="430428" y="814857"/>
                  </a:lnTo>
                  <a:lnTo>
                    <a:pt x="422655" y="816940"/>
                  </a:lnTo>
                  <a:lnTo>
                    <a:pt x="415645" y="829081"/>
                  </a:lnTo>
                  <a:lnTo>
                    <a:pt x="417728" y="836853"/>
                  </a:lnTo>
                  <a:lnTo>
                    <a:pt x="519049" y="895349"/>
                  </a:lnTo>
                  <a:lnTo>
                    <a:pt x="520103" y="778357"/>
                  </a:lnTo>
                  <a:lnTo>
                    <a:pt x="514464" y="772617"/>
                  </a:lnTo>
                  <a:lnTo>
                    <a:pt x="500430" y="772490"/>
                  </a:lnTo>
                  <a:lnTo>
                    <a:pt x="494703" y="778128"/>
                  </a:lnTo>
                  <a:lnTo>
                    <a:pt x="494271" y="826376"/>
                  </a:lnTo>
                  <a:lnTo>
                    <a:pt x="22047" y="0"/>
                  </a:lnTo>
                  <a:close/>
                </a:path>
              </a:pathLst>
            </a:custGeom>
            <a:solidFill>
              <a:srgbClr val="000000"/>
            </a:solidFill>
          </p:spPr>
          <p:txBody>
            <a:bodyPr wrap="square" lIns="0" tIns="0" rIns="0" bIns="0" rtlCol="0"/>
            <a:lstStyle/>
            <a:p>
              <a:endParaRPr/>
            </a:p>
          </p:txBody>
        </p:sp>
        <p:sp>
          <p:nvSpPr>
            <p:cNvPr id="10" name="object 10"/>
            <p:cNvSpPr/>
            <p:nvPr/>
          </p:nvSpPr>
          <p:spPr>
            <a:xfrm>
              <a:off x="2353094" y="3077248"/>
              <a:ext cx="873125" cy="897890"/>
            </a:xfrm>
            <a:custGeom>
              <a:avLst/>
              <a:gdLst/>
              <a:ahLst/>
              <a:cxnLst/>
              <a:rect l="l" t="t" r="r" b="b"/>
              <a:pathLst>
                <a:path w="873125" h="897889">
                  <a:moveTo>
                    <a:pt x="18211" y="0"/>
                  </a:moveTo>
                  <a:lnTo>
                    <a:pt x="0" y="17703"/>
                  </a:lnTo>
                  <a:lnTo>
                    <a:pt x="813346" y="854963"/>
                  </a:lnTo>
                  <a:lnTo>
                    <a:pt x="766864" y="842010"/>
                  </a:lnTo>
                  <a:lnTo>
                    <a:pt x="759853" y="845959"/>
                  </a:lnTo>
                  <a:lnTo>
                    <a:pt x="756094" y="859472"/>
                  </a:lnTo>
                  <a:lnTo>
                    <a:pt x="760044" y="866482"/>
                  </a:lnTo>
                  <a:lnTo>
                    <a:pt x="872744" y="897889"/>
                  </a:lnTo>
                  <a:lnTo>
                    <a:pt x="844613" y="784326"/>
                  </a:lnTo>
                  <a:lnTo>
                    <a:pt x="837730" y="780173"/>
                  </a:lnTo>
                  <a:lnTo>
                    <a:pt x="824115" y="783551"/>
                  </a:lnTo>
                  <a:lnTo>
                    <a:pt x="819962" y="790435"/>
                  </a:lnTo>
                  <a:lnTo>
                    <a:pt x="831557" y="837272"/>
                  </a:lnTo>
                  <a:lnTo>
                    <a:pt x="18211" y="0"/>
                  </a:lnTo>
                  <a:close/>
                </a:path>
              </a:pathLst>
            </a:custGeom>
            <a:solidFill>
              <a:srgbClr val="000000"/>
            </a:solidFill>
          </p:spPr>
          <p:txBody>
            <a:bodyPr wrap="square" lIns="0" tIns="0" rIns="0" bIns="0" rtlCol="0"/>
            <a:lstStyle/>
            <a:p>
              <a:endParaRPr/>
            </a:p>
          </p:txBody>
        </p:sp>
      </p:grpSp>
      <p:sp>
        <p:nvSpPr>
          <p:cNvPr id="11" name="object 11"/>
          <p:cNvSpPr/>
          <p:nvPr/>
        </p:nvSpPr>
        <p:spPr>
          <a:xfrm>
            <a:off x="3545459" y="4381195"/>
            <a:ext cx="118110" cy="534035"/>
          </a:xfrm>
          <a:custGeom>
            <a:avLst/>
            <a:gdLst/>
            <a:ahLst/>
            <a:cxnLst/>
            <a:rect l="l" t="t" r="r" b="b"/>
            <a:pathLst>
              <a:path w="118110" h="534035">
                <a:moveTo>
                  <a:pt x="61340" y="0"/>
                </a:moveTo>
                <a:lnTo>
                  <a:pt x="35940" y="609"/>
                </a:lnTo>
                <a:lnTo>
                  <a:pt x="46926" y="461911"/>
                </a:lnTo>
                <a:lnTo>
                  <a:pt x="21628" y="420814"/>
                </a:lnTo>
                <a:lnTo>
                  <a:pt x="13804" y="418960"/>
                </a:lnTo>
                <a:lnTo>
                  <a:pt x="1854" y="426313"/>
                </a:lnTo>
                <a:lnTo>
                  <a:pt x="0" y="434136"/>
                </a:lnTo>
                <a:lnTo>
                  <a:pt x="61340" y="533768"/>
                </a:lnTo>
                <a:lnTo>
                  <a:pt x="117868" y="431330"/>
                </a:lnTo>
                <a:lnTo>
                  <a:pt x="115646" y="423595"/>
                </a:lnTo>
                <a:lnTo>
                  <a:pt x="103365" y="416826"/>
                </a:lnTo>
                <a:lnTo>
                  <a:pt x="95630" y="419049"/>
                </a:lnTo>
                <a:lnTo>
                  <a:pt x="72326" y="461302"/>
                </a:lnTo>
                <a:lnTo>
                  <a:pt x="61340" y="0"/>
                </a:lnTo>
                <a:close/>
              </a:path>
            </a:pathLst>
          </a:custGeom>
          <a:solidFill>
            <a:srgbClr val="000000"/>
          </a:solidFill>
        </p:spPr>
        <p:txBody>
          <a:bodyPr wrap="square" lIns="0" tIns="0" rIns="0" bIns="0" rtlCol="0"/>
          <a:lstStyle/>
          <a:p>
            <a:endParaRPr/>
          </a:p>
        </p:txBody>
      </p:sp>
      <p:sp>
        <p:nvSpPr>
          <p:cNvPr id="12" name="object 12"/>
          <p:cNvSpPr txBox="1"/>
          <p:nvPr/>
        </p:nvSpPr>
        <p:spPr>
          <a:xfrm>
            <a:off x="3408388" y="4901374"/>
            <a:ext cx="355600" cy="330200"/>
          </a:xfrm>
          <a:prstGeom prst="rect">
            <a:avLst/>
          </a:prstGeom>
        </p:spPr>
        <p:txBody>
          <a:bodyPr vert="horz" wrap="square" lIns="0" tIns="12700" rIns="0" bIns="0" rtlCol="0">
            <a:spAutoFit/>
          </a:bodyPr>
          <a:lstStyle/>
          <a:p>
            <a:pPr marL="12700">
              <a:lnSpc>
                <a:spcPct val="100000"/>
              </a:lnSpc>
              <a:spcBef>
                <a:spcPts val="100"/>
              </a:spcBef>
            </a:pPr>
            <a:r>
              <a:rPr sz="2000" spc="-35" dirty="0">
                <a:latin typeface="Times New Roman"/>
                <a:cs typeface="Times New Roman"/>
              </a:rPr>
              <a:t>CC</a:t>
            </a:r>
            <a:endParaRPr sz="2000">
              <a:latin typeface="Times New Roman"/>
              <a:cs typeface="Times New Roman"/>
            </a:endParaRPr>
          </a:p>
        </p:txBody>
      </p:sp>
      <p:sp>
        <p:nvSpPr>
          <p:cNvPr id="13" name="object 13"/>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34</a:t>
            </a:fld>
            <a:endParaRPr sz="1200">
              <a:latin typeface="Arial Black"/>
              <a:cs typeface="Arial Black"/>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后向分类</a:t>
            </a:r>
            <a:r>
              <a:rPr u="none" spc="40" dirty="0"/>
              <a:t>(Backward</a:t>
            </a:r>
            <a:r>
              <a:rPr u="none" spc="204" dirty="0"/>
              <a:t> </a:t>
            </a:r>
            <a:r>
              <a:rPr u="none" spc="30" dirty="0"/>
              <a:t>Classification)</a:t>
            </a:r>
          </a:p>
        </p:txBody>
      </p:sp>
      <p:sp>
        <p:nvSpPr>
          <p:cNvPr id="3" name="object 3"/>
          <p:cNvSpPr txBox="1"/>
          <p:nvPr/>
        </p:nvSpPr>
        <p:spPr>
          <a:xfrm>
            <a:off x="258127" y="785495"/>
            <a:ext cx="76835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dirty="0">
                <a:latin typeface="UKIJ CJK"/>
                <a:cs typeface="UKIJ CJK"/>
              </a:rPr>
              <a:t>对</a:t>
            </a:r>
            <a:r>
              <a:rPr sz="2400" spc="800" dirty="0">
                <a:latin typeface="UKIJ CJK"/>
                <a:cs typeface="UKIJ CJK"/>
              </a:rPr>
              <a:t>“t</a:t>
            </a:r>
            <a:r>
              <a:rPr sz="2400" spc="105" dirty="0">
                <a:latin typeface="UKIJ CJK"/>
                <a:cs typeface="UKIJ CJK"/>
              </a:rPr>
              <a:t>o</a:t>
            </a:r>
            <a:r>
              <a:rPr sz="2400" spc="1525" dirty="0">
                <a:latin typeface="UKIJ CJK"/>
                <a:cs typeface="UKIJ CJK"/>
              </a:rPr>
              <a:t>”</a:t>
            </a:r>
            <a:r>
              <a:rPr sz="2400" dirty="0">
                <a:latin typeface="UKIJ CJK"/>
                <a:cs typeface="UKIJ CJK"/>
              </a:rPr>
              <a:t>进行分类的时候，后向算法比前向算法有优势</a:t>
            </a:r>
            <a:endParaRPr sz="2400">
              <a:latin typeface="UKIJ CJK"/>
              <a:cs typeface="UKIJ CJK"/>
            </a:endParaRPr>
          </a:p>
        </p:txBody>
      </p:sp>
      <p:sp>
        <p:nvSpPr>
          <p:cNvPr id="4" name="object 4"/>
          <p:cNvSpPr txBox="1"/>
          <p:nvPr/>
        </p:nvSpPr>
        <p:spPr>
          <a:xfrm>
            <a:off x="7154379" y="2709036"/>
            <a:ext cx="1320800" cy="759460"/>
          </a:xfrm>
          <a:prstGeom prst="rect">
            <a:avLst/>
          </a:prstGeom>
        </p:spPr>
        <p:txBody>
          <a:bodyPr vert="horz" wrap="square" lIns="0" tIns="12700" rIns="0" bIns="0" rtlCol="0">
            <a:spAutoFit/>
          </a:bodyPr>
          <a:lstStyle/>
          <a:p>
            <a:pPr marL="12700">
              <a:lnSpc>
                <a:spcPct val="100000"/>
              </a:lnSpc>
              <a:spcBef>
                <a:spcPts val="100"/>
              </a:spcBef>
              <a:tabLst>
                <a:tab pos="647065" algn="l"/>
              </a:tabLst>
            </a:pPr>
            <a:r>
              <a:rPr sz="2400" spc="-20" dirty="0">
                <a:solidFill>
                  <a:srgbClr val="3333CC"/>
                </a:solidFill>
                <a:latin typeface="Times New Roman"/>
                <a:cs typeface="Times New Roman"/>
              </a:rPr>
              <a:t>DT	NN</a:t>
            </a:r>
            <a:endParaRPr sz="2400">
              <a:latin typeface="Times New Roman"/>
              <a:cs typeface="Times New Roman"/>
            </a:endParaRPr>
          </a:p>
          <a:p>
            <a:pPr marL="24765">
              <a:lnSpc>
                <a:spcPct val="100000"/>
              </a:lnSpc>
              <a:spcBef>
                <a:spcPts val="20"/>
              </a:spcBef>
              <a:tabLst>
                <a:tab pos="621665" algn="l"/>
              </a:tabLst>
            </a:pPr>
            <a:r>
              <a:rPr sz="2400" spc="30" dirty="0">
                <a:solidFill>
                  <a:srgbClr val="3333FF"/>
                </a:solidFill>
                <a:latin typeface="Times New Roman"/>
                <a:cs typeface="Times New Roman"/>
              </a:rPr>
              <a:t>t</a:t>
            </a:r>
            <a:r>
              <a:rPr sz="2400" dirty="0">
                <a:solidFill>
                  <a:srgbClr val="3333FF"/>
                </a:solidFill>
                <a:latin typeface="Times New Roman"/>
                <a:cs typeface="Times New Roman"/>
              </a:rPr>
              <a:t>he	</a:t>
            </a:r>
            <a:r>
              <a:rPr sz="2400" spc="30" dirty="0">
                <a:solidFill>
                  <a:srgbClr val="3333FF"/>
                </a:solidFill>
                <a:latin typeface="Times New Roman"/>
                <a:cs typeface="Times New Roman"/>
              </a:rPr>
              <a:t>ta</a:t>
            </a:r>
            <a:r>
              <a:rPr sz="2400" dirty="0">
                <a:solidFill>
                  <a:srgbClr val="3333FF"/>
                </a:solidFill>
                <a:latin typeface="Times New Roman"/>
                <a:cs typeface="Times New Roman"/>
              </a:rPr>
              <a:t>b</a:t>
            </a:r>
            <a:r>
              <a:rPr sz="2400" spc="30" dirty="0">
                <a:solidFill>
                  <a:srgbClr val="3333FF"/>
                </a:solidFill>
                <a:latin typeface="Times New Roman"/>
                <a:cs typeface="Times New Roman"/>
              </a:rPr>
              <a:t>le</a:t>
            </a:r>
            <a:r>
              <a:rPr sz="2400" dirty="0">
                <a:solidFill>
                  <a:srgbClr val="3333FF"/>
                </a:solidFill>
                <a:latin typeface="Times New Roman"/>
                <a:cs typeface="Times New Roman"/>
              </a:rPr>
              <a:t>.</a:t>
            </a:r>
            <a:endParaRPr sz="2400">
              <a:latin typeface="Times New Roman"/>
              <a:cs typeface="Times New Roman"/>
            </a:endParaRPr>
          </a:p>
        </p:txBody>
      </p:sp>
      <p:sp>
        <p:nvSpPr>
          <p:cNvPr id="5" name="object 5"/>
          <p:cNvSpPr txBox="1"/>
          <p:nvPr/>
        </p:nvSpPr>
        <p:spPr>
          <a:xfrm>
            <a:off x="905974" y="3077336"/>
            <a:ext cx="6057900" cy="391160"/>
          </a:xfrm>
          <a:prstGeom prst="rect">
            <a:avLst/>
          </a:prstGeom>
        </p:spPr>
        <p:txBody>
          <a:bodyPr vert="horz" wrap="square" lIns="0" tIns="12700" rIns="0" bIns="0" rtlCol="0">
            <a:spAutoFit/>
          </a:bodyPr>
          <a:lstStyle/>
          <a:p>
            <a:pPr marL="12700">
              <a:lnSpc>
                <a:spcPct val="100000"/>
              </a:lnSpc>
              <a:spcBef>
                <a:spcPts val="100"/>
              </a:spcBef>
              <a:tabLst>
                <a:tab pos="735965" algn="l"/>
                <a:tab pos="1370965" algn="l"/>
                <a:tab pos="1891664" algn="l"/>
                <a:tab pos="2513965" algn="l"/>
                <a:tab pos="3110865" algn="l"/>
                <a:tab pos="4215765" algn="l"/>
                <a:tab pos="4596765" algn="l"/>
                <a:tab pos="5257165" algn="l"/>
                <a:tab pos="5803265" algn="l"/>
              </a:tabLst>
            </a:pPr>
            <a:r>
              <a:rPr sz="2400" spc="-35" dirty="0">
                <a:solidFill>
                  <a:srgbClr val="3333FF"/>
                </a:solidFill>
                <a:latin typeface="Times New Roman"/>
                <a:cs typeface="Times New Roman"/>
              </a:rPr>
              <a:t>J</a:t>
            </a:r>
            <a:r>
              <a:rPr sz="2400" dirty="0">
                <a:solidFill>
                  <a:srgbClr val="3333FF"/>
                </a:solidFill>
                <a:latin typeface="Times New Roman"/>
                <a:cs typeface="Times New Roman"/>
              </a:rPr>
              <a:t>ohn	</a:t>
            </a:r>
            <a:r>
              <a:rPr sz="2400" spc="-35" dirty="0">
                <a:solidFill>
                  <a:srgbClr val="3333FF"/>
                </a:solidFill>
                <a:latin typeface="Times New Roman"/>
                <a:cs typeface="Times New Roman"/>
              </a:rPr>
              <a:t>s</a:t>
            </a:r>
            <a:r>
              <a:rPr sz="2400" spc="30" dirty="0">
                <a:solidFill>
                  <a:srgbClr val="3333FF"/>
                </a:solidFill>
                <a:latin typeface="Times New Roman"/>
                <a:cs typeface="Times New Roman"/>
              </a:rPr>
              <a:t>a</a:t>
            </a:r>
            <a:r>
              <a:rPr sz="2400" dirty="0">
                <a:solidFill>
                  <a:srgbClr val="3333FF"/>
                </a:solidFill>
                <a:latin typeface="Times New Roman"/>
                <a:cs typeface="Times New Roman"/>
              </a:rPr>
              <a:t>w	</a:t>
            </a:r>
            <a:r>
              <a:rPr sz="2400" spc="30" dirty="0">
                <a:solidFill>
                  <a:srgbClr val="3333FF"/>
                </a:solidFill>
                <a:latin typeface="Times New Roman"/>
                <a:cs typeface="Times New Roman"/>
              </a:rPr>
              <a:t>t</a:t>
            </a:r>
            <a:r>
              <a:rPr sz="2400" dirty="0">
                <a:solidFill>
                  <a:srgbClr val="3333FF"/>
                </a:solidFill>
                <a:latin typeface="Times New Roman"/>
                <a:cs typeface="Times New Roman"/>
              </a:rPr>
              <a:t>he	</a:t>
            </a:r>
            <a:r>
              <a:rPr sz="2400" spc="-35" dirty="0">
                <a:solidFill>
                  <a:srgbClr val="3333FF"/>
                </a:solidFill>
                <a:latin typeface="Times New Roman"/>
                <a:cs typeface="Times New Roman"/>
              </a:rPr>
              <a:t>s</a:t>
            </a:r>
            <a:r>
              <a:rPr sz="2400" spc="30" dirty="0">
                <a:solidFill>
                  <a:srgbClr val="3333FF"/>
                </a:solidFill>
                <a:latin typeface="Times New Roman"/>
                <a:cs typeface="Times New Roman"/>
              </a:rPr>
              <a:t>a</a:t>
            </a:r>
            <a:r>
              <a:rPr sz="2400" dirty="0">
                <a:solidFill>
                  <a:srgbClr val="3333FF"/>
                </a:solidFill>
                <a:latin typeface="Times New Roman"/>
                <a:cs typeface="Times New Roman"/>
              </a:rPr>
              <a:t>w	</a:t>
            </a:r>
            <a:r>
              <a:rPr sz="2400" spc="30" dirty="0">
                <a:solidFill>
                  <a:srgbClr val="3333FF"/>
                </a:solidFill>
                <a:latin typeface="Times New Roman"/>
                <a:cs typeface="Times New Roman"/>
              </a:rPr>
              <a:t>a</a:t>
            </a:r>
            <a:r>
              <a:rPr sz="2400" dirty="0">
                <a:solidFill>
                  <a:srgbClr val="3333FF"/>
                </a:solidFill>
                <a:latin typeface="Times New Roman"/>
                <a:cs typeface="Times New Roman"/>
              </a:rPr>
              <a:t>nd	d</a:t>
            </a:r>
            <a:r>
              <a:rPr sz="2400" spc="30" dirty="0">
                <a:solidFill>
                  <a:srgbClr val="3333FF"/>
                </a:solidFill>
                <a:latin typeface="Times New Roman"/>
                <a:cs typeface="Times New Roman"/>
              </a:rPr>
              <a:t>eci</a:t>
            </a:r>
            <a:r>
              <a:rPr sz="2400" dirty="0">
                <a:solidFill>
                  <a:srgbClr val="3333FF"/>
                </a:solidFill>
                <a:latin typeface="Times New Roman"/>
                <a:cs typeface="Times New Roman"/>
              </a:rPr>
              <a:t>d</a:t>
            </a:r>
            <a:r>
              <a:rPr sz="2400" spc="30" dirty="0">
                <a:solidFill>
                  <a:srgbClr val="3333FF"/>
                </a:solidFill>
                <a:latin typeface="Times New Roman"/>
                <a:cs typeface="Times New Roman"/>
              </a:rPr>
              <a:t>e</a:t>
            </a:r>
            <a:r>
              <a:rPr sz="2400" dirty="0">
                <a:solidFill>
                  <a:srgbClr val="3333FF"/>
                </a:solidFill>
                <a:latin typeface="Times New Roman"/>
                <a:cs typeface="Times New Roman"/>
              </a:rPr>
              <a:t>d	</a:t>
            </a:r>
            <a:r>
              <a:rPr sz="2400" spc="30" dirty="0">
                <a:solidFill>
                  <a:srgbClr val="3333FF"/>
                </a:solidFill>
                <a:latin typeface="Times New Roman"/>
                <a:cs typeface="Times New Roman"/>
              </a:rPr>
              <a:t>t</a:t>
            </a:r>
            <a:r>
              <a:rPr sz="2400" dirty="0">
                <a:solidFill>
                  <a:srgbClr val="3333FF"/>
                </a:solidFill>
                <a:latin typeface="Times New Roman"/>
                <a:cs typeface="Times New Roman"/>
              </a:rPr>
              <a:t>o	</a:t>
            </a:r>
            <a:r>
              <a:rPr sz="2400" spc="30" dirty="0">
                <a:solidFill>
                  <a:srgbClr val="3333FF"/>
                </a:solidFill>
                <a:latin typeface="Times New Roman"/>
                <a:cs typeface="Times New Roman"/>
              </a:rPr>
              <a:t>ta</a:t>
            </a:r>
            <a:r>
              <a:rPr sz="2400" dirty="0">
                <a:solidFill>
                  <a:srgbClr val="3333FF"/>
                </a:solidFill>
                <a:latin typeface="Times New Roman"/>
                <a:cs typeface="Times New Roman"/>
              </a:rPr>
              <a:t>ke	</a:t>
            </a:r>
            <a:r>
              <a:rPr sz="2400" spc="30" dirty="0">
                <a:solidFill>
                  <a:srgbClr val="3333FF"/>
                </a:solidFill>
                <a:latin typeface="Times New Roman"/>
                <a:cs typeface="Times New Roman"/>
              </a:rPr>
              <a:t>i</a:t>
            </a:r>
            <a:r>
              <a:rPr sz="2400" dirty="0">
                <a:solidFill>
                  <a:srgbClr val="3333FF"/>
                </a:solidFill>
                <a:latin typeface="Times New Roman"/>
                <a:cs typeface="Times New Roman"/>
              </a:rPr>
              <a:t>t	</a:t>
            </a:r>
            <a:r>
              <a:rPr sz="2400" spc="30" dirty="0">
                <a:solidFill>
                  <a:srgbClr val="3333FF"/>
                </a:solidFill>
                <a:latin typeface="Times New Roman"/>
                <a:cs typeface="Times New Roman"/>
              </a:rPr>
              <a:t>t</a:t>
            </a:r>
            <a:r>
              <a:rPr sz="2400" dirty="0">
                <a:solidFill>
                  <a:srgbClr val="3333FF"/>
                </a:solidFill>
                <a:latin typeface="Times New Roman"/>
                <a:cs typeface="Times New Roman"/>
              </a:rPr>
              <a:t>o</a:t>
            </a:r>
            <a:endParaRPr sz="2400">
              <a:latin typeface="Times New Roman"/>
              <a:cs typeface="Times New Roman"/>
            </a:endParaRPr>
          </a:p>
        </p:txBody>
      </p:sp>
      <p:sp>
        <p:nvSpPr>
          <p:cNvPr id="6" name="object 6"/>
          <p:cNvSpPr/>
          <p:nvPr/>
        </p:nvSpPr>
        <p:spPr>
          <a:xfrm>
            <a:off x="6150305" y="3344036"/>
            <a:ext cx="517525" cy="542290"/>
          </a:xfrm>
          <a:custGeom>
            <a:avLst/>
            <a:gdLst/>
            <a:ahLst/>
            <a:cxnLst/>
            <a:rect l="l" t="t" r="r" b="b"/>
            <a:pathLst>
              <a:path w="517525" h="542289">
                <a:moveTo>
                  <a:pt x="18389" y="0"/>
                </a:moveTo>
                <a:lnTo>
                  <a:pt x="0" y="17525"/>
                </a:lnTo>
                <a:lnTo>
                  <a:pt x="458254" y="498690"/>
                </a:lnTo>
                <a:lnTo>
                  <a:pt x="411911" y="485279"/>
                </a:lnTo>
                <a:lnTo>
                  <a:pt x="404863" y="489165"/>
                </a:lnTo>
                <a:lnTo>
                  <a:pt x="400964" y="502640"/>
                </a:lnTo>
                <a:lnTo>
                  <a:pt x="404850" y="509676"/>
                </a:lnTo>
                <a:lnTo>
                  <a:pt x="517232" y="542201"/>
                </a:lnTo>
                <a:lnTo>
                  <a:pt x="490219" y="428358"/>
                </a:lnTo>
                <a:lnTo>
                  <a:pt x="483387" y="424141"/>
                </a:lnTo>
                <a:lnTo>
                  <a:pt x="469734" y="427380"/>
                </a:lnTo>
                <a:lnTo>
                  <a:pt x="465505" y="434225"/>
                </a:lnTo>
                <a:lnTo>
                  <a:pt x="476656" y="481177"/>
                </a:lnTo>
                <a:lnTo>
                  <a:pt x="18389" y="0"/>
                </a:lnTo>
                <a:close/>
              </a:path>
            </a:pathLst>
          </a:custGeom>
          <a:solidFill>
            <a:srgbClr val="000000"/>
          </a:solidFill>
        </p:spPr>
        <p:txBody>
          <a:bodyPr wrap="square" lIns="0" tIns="0" rIns="0" bIns="0" rtlCol="0"/>
          <a:lstStyle/>
          <a:p>
            <a:endParaRPr/>
          </a:p>
        </p:txBody>
      </p:sp>
      <p:sp>
        <p:nvSpPr>
          <p:cNvPr id="7" name="object 7"/>
          <p:cNvSpPr/>
          <p:nvPr/>
        </p:nvSpPr>
        <p:spPr>
          <a:xfrm>
            <a:off x="7057250" y="3005124"/>
            <a:ext cx="384175" cy="881380"/>
          </a:xfrm>
          <a:custGeom>
            <a:avLst/>
            <a:gdLst/>
            <a:ahLst/>
            <a:cxnLst/>
            <a:rect l="l" t="t" r="r" b="b"/>
            <a:pathLst>
              <a:path w="384175" h="881379">
                <a:moveTo>
                  <a:pt x="360476" y="0"/>
                </a:moveTo>
                <a:lnTo>
                  <a:pt x="32003" y="809472"/>
                </a:lnTo>
                <a:lnTo>
                  <a:pt x="25146" y="761707"/>
                </a:lnTo>
                <a:lnTo>
                  <a:pt x="18707" y="756881"/>
                </a:lnTo>
                <a:lnTo>
                  <a:pt x="4825" y="758875"/>
                </a:lnTo>
                <a:lnTo>
                  <a:pt x="0" y="765314"/>
                </a:lnTo>
                <a:lnTo>
                  <a:pt x="16624" y="881125"/>
                </a:lnTo>
                <a:lnTo>
                  <a:pt x="109258" y="809650"/>
                </a:lnTo>
                <a:lnTo>
                  <a:pt x="110286" y="801674"/>
                </a:lnTo>
                <a:lnTo>
                  <a:pt x="101714" y="790574"/>
                </a:lnTo>
                <a:lnTo>
                  <a:pt x="93738" y="789546"/>
                </a:lnTo>
                <a:lnTo>
                  <a:pt x="55537" y="819022"/>
                </a:lnTo>
                <a:lnTo>
                  <a:pt x="384022" y="9550"/>
                </a:lnTo>
                <a:lnTo>
                  <a:pt x="360476" y="0"/>
                </a:lnTo>
                <a:close/>
              </a:path>
            </a:pathLst>
          </a:custGeom>
          <a:solidFill>
            <a:srgbClr val="000000"/>
          </a:solidFill>
        </p:spPr>
        <p:txBody>
          <a:bodyPr wrap="square" lIns="0" tIns="0" rIns="0" bIns="0" rtlCol="0"/>
          <a:lstStyle/>
          <a:p>
            <a:endParaRPr/>
          </a:p>
        </p:txBody>
      </p:sp>
      <p:sp>
        <p:nvSpPr>
          <p:cNvPr id="8" name="object 8"/>
          <p:cNvSpPr txBox="1"/>
          <p:nvPr/>
        </p:nvSpPr>
        <p:spPr>
          <a:xfrm>
            <a:off x="6254750" y="3917950"/>
            <a:ext cx="1104900" cy="406400"/>
          </a:xfrm>
          <a:prstGeom prst="rect">
            <a:avLst/>
          </a:prstGeom>
          <a:solidFill>
            <a:srgbClr val="66FF99"/>
          </a:solidFill>
          <a:ln w="12700">
            <a:solidFill>
              <a:srgbClr val="000000"/>
            </a:solidFill>
          </a:ln>
        </p:spPr>
        <p:txBody>
          <a:bodyPr vert="horz" wrap="square" lIns="0" tIns="45720" rIns="0" bIns="0" rtlCol="0">
            <a:spAutoFit/>
          </a:bodyPr>
          <a:lstStyle/>
          <a:p>
            <a:pPr marL="155575">
              <a:lnSpc>
                <a:spcPct val="100000"/>
              </a:lnSpc>
              <a:spcBef>
                <a:spcPts val="360"/>
              </a:spcBef>
            </a:pPr>
            <a:r>
              <a:rPr sz="2000" dirty="0">
                <a:latin typeface="Droid Sans Fallback"/>
                <a:cs typeface="Droid Sans Fallback"/>
              </a:rPr>
              <a:t>分类器</a:t>
            </a:r>
            <a:endParaRPr sz="2000">
              <a:latin typeface="Droid Sans Fallback"/>
              <a:cs typeface="Droid Sans Fallback"/>
            </a:endParaRPr>
          </a:p>
        </p:txBody>
      </p:sp>
      <p:sp>
        <p:nvSpPr>
          <p:cNvPr id="9" name="object 9"/>
          <p:cNvSpPr/>
          <p:nvPr/>
        </p:nvSpPr>
        <p:spPr>
          <a:xfrm>
            <a:off x="6730809" y="3364890"/>
            <a:ext cx="118110" cy="534670"/>
          </a:xfrm>
          <a:custGeom>
            <a:avLst/>
            <a:gdLst/>
            <a:ahLst/>
            <a:cxnLst/>
            <a:rect l="l" t="t" r="r" b="b"/>
            <a:pathLst>
              <a:path w="118109" h="534670">
                <a:moveTo>
                  <a:pt x="50977" y="0"/>
                </a:moveTo>
                <a:lnTo>
                  <a:pt x="25603" y="1219"/>
                </a:lnTo>
                <a:lnTo>
                  <a:pt x="47574" y="462572"/>
                </a:lnTo>
                <a:lnTo>
                  <a:pt x="21310" y="422097"/>
                </a:lnTo>
                <a:lnTo>
                  <a:pt x="13436" y="420420"/>
                </a:lnTo>
                <a:lnTo>
                  <a:pt x="1676" y="428053"/>
                </a:lnTo>
                <a:lnTo>
                  <a:pt x="0" y="435927"/>
                </a:lnTo>
                <a:lnTo>
                  <a:pt x="63690" y="534073"/>
                </a:lnTo>
                <a:lnTo>
                  <a:pt x="117779" y="430314"/>
                </a:lnTo>
                <a:lnTo>
                  <a:pt x="115354" y="422643"/>
                </a:lnTo>
                <a:lnTo>
                  <a:pt x="102920" y="416166"/>
                </a:lnTo>
                <a:lnTo>
                  <a:pt x="95250" y="418579"/>
                </a:lnTo>
                <a:lnTo>
                  <a:pt x="72948" y="461365"/>
                </a:lnTo>
                <a:lnTo>
                  <a:pt x="50977" y="0"/>
                </a:lnTo>
                <a:close/>
              </a:path>
            </a:pathLst>
          </a:custGeom>
          <a:solidFill>
            <a:srgbClr val="000000"/>
          </a:solidFill>
        </p:spPr>
        <p:txBody>
          <a:bodyPr wrap="square" lIns="0" tIns="0" rIns="0" bIns="0" rtlCol="0"/>
          <a:lstStyle/>
          <a:p>
            <a:endParaRPr/>
          </a:p>
        </p:txBody>
      </p:sp>
      <p:sp>
        <p:nvSpPr>
          <p:cNvPr id="10" name="object 10"/>
          <p:cNvSpPr/>
          <p:nvPr/>
        </p:nvSpPr>
        <p:spPr>
          <a:xfrm>
            <a:off x="6743509" y="4317390"/>
            <a:ext cx="118110" cy="534670"/>
          </a:xfrm>
          <a:custGeom>
            <a:avLst/>
            <a:gdLst/>
            <a:ahLst/>
            <a:cxnLst/>
            <a:rect l="l" t="t" r="r" b="b"/>
            <a:pathLst>
              <a:path w="118109" h="534670">
                <a:moveTo>
                  <a:pt x="50977" y="0"/>
                </a:moveTo>
                <a:lnTo>
                  <a:pt x="25603" y="1219"/>
                </a:lnTo>
                <a:lnTo>
                  <a:pt x="47574" y="462572"/>
                </a:lnTo>
                <a:lnTo>
                  <a:pt x="21310" y="422097"/>
                </a:lnTo>
                <a:lnTo>
                  <a:pt x="13436" y="420420"/>
                </a:lnTo>
                <a:lnTo>
                  <a:pt x="1676" y="428053"/>
                </a:lnTo>
                <a:lnTo>
                  <a:pt x="0" y="435927"/>
                </a:lnTo>
                <a:lnTo>
                  <a:pt x="63690" y="534073"/>
                </a:lnTo>
                <a:lnTo>
                  <a:pt x="117779" y="430314"/>
                </a:lnTo>
                <a:lnTo>
                  <a:pt x="115354" y="422643"/>
                </a:lnTo>
                <a:lnTo>
                  <a:pt x="102920" y="416166"/>
                </a:lnTo>
                <a:lnTo>
                  <a:pt x="95250" y="418579"/>
                </a:lnTo>
                <a:lnTo>
                  <a:pt x="72948" y="461365"/>
                </a:lnTo>
                <a:lnTo>
                  <a:pt x="50977" y="0"/>
                </a:lnTo>
                <a:close/>
              </a:path>
            </a:pathLst>
          </a:custGeom>
          <a:solidFill>
            <a:srgbClr val="000000"/>
          </a:solidFill>
        </p:spPr>
        <p:txBody>
          <a:bodyPr wrap="square" lIns="0" tIns="0" rIns="0" bIns="0" rtlCol="0"/>
          <a:lstStyle/>
          <a:p>
            <a:endParaRPr/>
          </a:p>
        </p:txBody>
      </p:sp>
      <p:sp>
        <p:nvSpPr>
          <p:cNvPr id="11" name="object 11"/>
          <p:cNvSpPr txBox="1"/>
          <p:nvPr/>
        </p:nvSpPr>
        <p:spPr>
          <a:xfrm>
            <a:off x="6638925" y="4841049"/>
            <a:ext cx="302260" cy="330200"/>
          </a:xfrm>
          <a:prstGeom prst="rect">
            <a:avLst/>
          </a:prstGeom>
        </p:spPr>
        <p:txBody>
          <a:bodyPr vert="horz" wrap="square" lIns="0" tIns="12700" rIns="0" bIns="0" rtlCol="0">
            <a:spAutoFit/>
          </a:bodyPr>
          <a:lstStyle/>
          <a:p>
            <a:pPr marL="12700">
              <a:lnSpc>
                <a:spcPct val="100000"/>
              </a:lnSpc>
              <a:spcBef>
                <a:spcPts val="100"/>
              </a:spcBef>
            </a:pPr>
            <a:r>
              <a:rPr sz="2000" spc="30" dirty="0">
                <a:latin typeface="Times New Roman"/>
                <a:cs typeface="Times New Roman"/>
              </a:rPr>
              <a:t>IN</a:t>
            </a:r>
            <a:endParaRPr sz="2000">
              <a:latin typeface="Times New Roman"/>
              <a:cs typeface="Times New Roman"/>
            </a:endParaRPr>
          </a:p>
        </p:txBody>
      </p:sp>
      <p:sp>
        <p:nvSpPr>
          <p:cNvPr id="12" name="object 12"/>
          <p:cNvSpPr/>
          <p:nvPr/>
        </p:nvSpPr>
        <p:spPr>
          <a:xfrm>
            <a:off x="7277062" y="3040062"/>
            <a:ext cx="721360" cy="897255"/>
          </a:xfrm>
          <a:custGeom>
            <a:avLst/>
            <a:gdLst/>
            <a:ahLst/>
            <a:cxnLst/>
            <a:rect l="l" t="t" r="r" b="b"/>
            <a:pathLst>
              <a:path w="721359" h="897254">
                <a:moveTo>
                  <a:pt x="701319" y="0"/>
                </a:moveTo>
                <a:lnTo>
                  <a:pt x="35179" y="832688"/>
                </a:lnTo>
                <a:lnTo>
                  <a:pt x="42227" y="784948"/>
                </a:lnTo>
                <a:lnTo>
                  <a:pt x="37426" y="778497"/>
                </a:lnTo>
                <a:lnTo>
                  <a:pt x="23558" y="776439"/>
                </a:lnTo>
                <a:lnTo>
                  <a:pt x="17094" y="781240"/>
                </a:lnTo>
                <a:lnTo>
                  <a:pt x="0" y="896988"/>
                </a:lnTo>
                <a:lnTo>
                  <a:pt x="109169" y="854900"/>
                </a:lnTo>
                <a:lnTo>
                  <a:pt x="112433" y="847547"/>
                </a:lnTo>
                <a:lnTo>
                  <a:pt x="107378" y="834453"/>
                </a:lnTo>
                <a:lnTo>
                  <a:pt x="100037" y="831189"/>
                </a:lnTo>
                <a:lnTo>
                  <a:pt x="55003" y="848550"/>
                </a:lnTo>
                <a:lnTo>
                  <a:pt x="721156" y="15875"/>
                </a:lnTo>
                <a:lnTo>
                  <a:pt x="701319" y="0"/>
                </a:lnTo>
                <a:close/>
              </a:path>
            </a:pathLst>
          </a:custGeom>
          <a:solidFill>
            <a:srgbClr val="000000"/>
          </a:solidFill>
        </p:spPr>
        <p:txBody>
          <a:bodyPr wrap="square" lIns="0" tIns="0" rIns="0" bIns="0" rtlCol="0"/>
          <a:lstStyle/>
          <a:p>
            <a:endParaRPr/>
          </a:p>
        </p:txBody>
      </p:sp>
      <p:sp>
        <p:nvSpPr>
          <p:cNvPr id="13" name="object 13"/>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35</a:t>
            </a:fld>
            <a:endParaRPr sz="1200">
              <a:latin typeface="Arial Black"/>
              <a:cs typeface="Arial Blac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用</a:t>
            </a:r>
            <a:r>
              <a:rPr u="none" dirty="0">
                <a:solidFill>
                  <a:srgbClr val="FF0000"/>
                </a:solidFill>
              </a:rPr>
              <a:t>改进的</a:t>
            </a:r>
            <a:r>
              <a:rPr u="none" dirty="0"/>
              <a:t>简单分类方法会怎样？</a:t>
            </a:r>
          </a:p>
        </p:txBody>
      </p:sp>
      <p:sp>
        <p:nvSpPr>
          <p:cNvPr id="3" name="object 3"/>
          <p:cNvSpPr txBox="1"/>
          <p:nvPr/>
        </p:nvSpPr>
        <p:spPr>
          <a:xfrm>
            <a:off x="258127" y="785495"/>
            <a:ext cx="5245100" cy="1572260"/>
          </a:xfrm>
          <a:prstGeom prst="rect">
            <a:avLst/>
          </a:prstGeom>
        </p:spPr>
        <p:txBody>
          <a:bodyPr vert="horz" wrap="square" lIns="0" tIns="12700" rIns="0" bIns="0" rtlCol="0">
            <a:spAutoFit/>
          </a:bodyPr>
          <a:lstStyle/>
          <a:p>
            <a:pPr marL="12700">
              <a:lnSpc>
                <a:spcPct val="100000"/>
              </a:lnSpc>
              <a:spcBef>
                <a:spcPts val="100"/>
              </a:spcBef>
            </a:pPr>
            <a:r>
              <a:rPr sz="2400" b="0" dirty="0">
                <a:latin typeface="Noto Sans CJK JP Medium"/>
                <a:cs typeface="Noto Sans CJK JP Medium"/>
              </a:rPr>
              <a:t>改进方法的问题</a:t>
            </a:r>
            <a:endParaRPr sz="2400">
              <a:latin typeface="Noto Sans CJK JP Medium"/>
              <a:cs typeface="Noto Sans CJK JP Medium"/>
            </a:endParaRPr>
          </a:p>
          <a:p>
            <a:pPr>
              <a:lnSpc>
                <a:spcPct val="100000"/>
              </a:lnSpc>
              <a:spcBef>
                <a:spcPts val="60"/>
              </a:spcBef>
            </a:pPr>
            <a:endParaRPr sz="300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dirty="0">
                <a:latin typeface="UKIJ CJK"/>
                <a:cs typeface="UKIJ CJK"/>
              </a:rPr>
              <a:t>难以同时兼顾前向、后向的标签信息</a:t>
            </a:r>
            <a:endParaRPr sz="2400">
              <a:latin typeface="UKIJ CJK"/>
              <a:cs typeface="UKIJ CJK"/>
            </a:endParaRPr>
          </a:p>
        </p:txBody>
      </p:sp>
      <p:sp>
        <p:nvSpPr>
          <p:cNvPr id="4" name="object 4"/>
          <p:cNvSpPr txBox="1"/>
          <p:nvPr/>
        </p:nvSpPr>
        <p:spPr>
          <a:xfrm>
            <a:off x="258127" y="3147695"/>
            <a:ext cx="8293100" cy="2032000"/>
          </a:xfrm>
          <a:prstGeom prst="rect">
            <a:avLst/>
          </a:prstGeom>
        </p:spPr>
        <p:txBody>
          <a:bodyPr vert="horz" wrap="square" lIns="0" tIns="10160" rIns="0" bIns="0" rtlCol="0">
            <a:spAutoFit/>
          </a:bodyPr>
          <a:lstStyle/>
          <a:p>
            <a:pPr marL="355600" marR="5080" indent="-342900">
              <a:lnSpc>
                <a:spcPct val="100699"/>
              </a:lnSpc>
              <a:spcBef>
                <a:spcPts val="80"/>
              </a:spcBef>
              <a:buClr>
                <a:srgbClr val="7030A0"/>
              </a:buClr>
              <a:buSzPct val="79166"/>
              <a:buFont typeface="Wingdings"/>
              <a:buChar char=""/>
              <a:tabLst>
                <a:tab pos="354965" algn="l"/>
                <a:tab pos="355600" algn="l"/>
              </a:tabLst>
            </a:pPr>
            <a:r>
              <a:rPr sz="2400" dirty="0">
                <a:latin typeface="UKIJ CJK"/>
                <a:cs typeface="UKIJ CJK"/>
              </a:rPr>
              <a:t>每个决策仍然是</a:t>
            </a:r>
            <a:r>
              <a:rPr sz="2400" dirty="0">
                <a:solidFill>
                  <a:srgbClr val="3333FF"/>
                </a:solidFill>
                <a:latin typeface="UKIJ CJK"/>
                <a:cs typeface="UKIJ CJK"/>
              </a:rPr>
              <a:t>局部最优</a:t>
            </a:r>
            <a:r>
              <a:rPr sz="2400" dirty="0">
                <a:latin typeface="UKIJ CJK"/>
                <a:cs typeface="UKIJ CJK"/>
              </a:rPr>
              <a:t>的，难以统筹兼顾得到</a:t>
            </a:r>
            <a:r>
              <a:rPr sz="2400" dirty="0">
                <a:solidFill>
                  <a:srgbClr val="3333FF"/>
                </a:solidFill>
                <a:latin typeface="UKIJ CJK"/>
                <a:cs typeface="UKIJ CJK"/>
              </a:rPr>
              <a:t>全局最优</a:t>
            </a:r>
            <a:r>
              <a:rPr sz="2400" dirty="0">
                <a:latin typeface="UKIJ CJK"/>
                <a:cs typeface="UKIJ CJK"/>
              </a:rPr>
              <a:t>的 决策</a:t>
            </a:r>
            <a:endParaRPr sz="2400">
              <a:latin typeface="UKIJ CJK"/>
              <a:cs typeface="UKIJ CJK"/>
            </a:endParaRPr>
          </a:p>
          <a:p>
            <a:pPr marL="762000" lvl="1" indent="-292100">
              <a:lnSpc>
                <a:spcPct val="100000"/>
              </a:lnSpc>
              <a:spcBef>
                <a:spcPts val="1720"/>
              </a:spcBef>
              <a:buClr>
                <a:srgbClr val="7030A0"/>
              </a:buClr>
              <a:buSzPct val="70000"/>
              <a:buFont typeface="Wingdings"/>
              <a:buChar char=""/>
              <a:tabLst>
                <a:tab pos="761365" algn="l"/>
                <a:tab pos="762000" algn="l"/>
              </a:tabLst>
            </a:pPr>
            <a:r>
              <a:rPr sz="2000" dirty="0">
                <a:latin typeface="UKIJ CJK"/>
                <a:cs typeface="UKIJ CJK"/>
              </a:rPr>
              <a:t>全局最优的决策是指</a:t>
            </a:r>
            <a:r>
              <a:rPr sz="2000" spc="75" dirty="0">
                <a:solidFill>
                  <a:srgbClr val="FF0000"/>
                </a:solidFill>
                <a:latin typeface="UKIJ CJK"/>
                <a:cs typeface="UKIJ CJK"/>
              </a:rPr>
              <a:t>“</a:t>
            </a:r>
            <a:r>
              <a:rPr sz="2000" spc="215" dirty="0">
                <a:solidFill>
                  <a:srgbClr val="FF0000"/>
                </a:solidFill>
                <a:latin typeface="UKIJ CJK"/>
                <a:cs typeface="UKIJ CJK"/>
              </a:rPr>
              <a:t>同时</a:t>
            </a:r>
            <a:r>
              <a:rPr sz="2000" spc="75" dirty="0">
                <a:solidFill>
                  <a:srgbClr val="FF0000"/>
                </a:solidFill>
                <a:latin typeface="UKIJ CJK"/>
                <a:cs typeface="UKIJ CJK"/>
              </a:rPr>
              <a:t>”</a:t>
            </a:r>
            <a:r>
              <a:rPr sz="2000" spc="215" dirty="0">
                <a:solidFill>
                  <a:srgbClr val="FF0000"/>
                </a:solidFill>
                <a:latin typeface="UKIJ CJK"/>
                <a:cs typeface="UKIJ CJK"/>
              </a:rPr>
              <a:t>决定整个序列的标签</a:t>
            </a:r>
            <a:endParaRPr sz="2000">
              <a:latin typeface="UKIJ CJK"/>
              <a:cs typeface="UKIJ CJK"/>
            </a:endParaRPr>
          </a:p>
          <a:p>
            <a:pPr marL="762000" marR="458470" lvl="1" indent="-292100">
              <a:lnSpc>
                <a:spcPct val="100000"/>
              </a:lnSpc>
              <a:spcBef>
                <a:spcPts val="1100"/>
              </a:spcBef>
              <a:buClr>
                <a:srgbClr val="7030A0"/>
              </a:buClr>
              <a:buSzPct val="70000"/>
              <a:buFont typeface="Wingdings"/>
              <a:buChar char=""/>
              <a:tabLst>
                <a:tab pos="761365" algn="l"/>
                <a:tab pos="762000" algn="l"/>
              </a:tabLst>
            </a:pPr>
            <a:r>
              <a:rPr sz="2000" dirty="0">
                <a:latin typeface="UKIJ CJK"/>
                <a:cs typeface="UKIJ CJK"/>
              </a:rPr>
              <a:t>局部最优的决策看似不错，但其实会有</a:t>
            </a:r>
            <a:r>
              <a:rPr sz="2000" dirty="0">
                <a:solidFill>
                  <a:srgbClr val="FF0000"/>
                </a:solidFill>
                <a:latin typeface="UKIJ CJK"/>
                <a:cs typeface="UKIJ CJK"/>
              </a:rPr>
              <a:t>标注偏置问题</a:t>
            </a:r>
            <a:r>
              <a:rPr sz="2000" spc="45" dirty="0">
                <a:solidFill>
                  <a:srgbClr val="FF0000"/>
                </a:solidFill>
                <a:latin typeface="UKIJ CJK"/>
                <a:cs typeface="UKIJ CJK"/>
              </a:rPr>
              <a:t>(label</a:t>
            </a:r>
            <a:r>
              <a:rPr sz="2000" spc="-25" dirty="0">
                <a:solidFill>
                  <a:srgbClr val="FF0000"/>
                </a:solidFill>
                <a:latin typeface="UKIJ CJK"/>
                <a:cs typeface="UKIJ CJK"/>
              </a:rPr>
              <a:t> </a:t>
            </a:r>
            <a:r>
              <a:rPr sz="2000" spc="35" dirty="0">
                <a:solidFill>
                  <a:srgbClr val="FF0000"/>
                </a:solidFill>
                <a:latin typeface="UKIJ CJK"/>
                <a:cs typeface="UKIJ CJK"/>
              </a:rPr>
              <a:t>bias  </a:t>
            </a:r>
            <a:r>
              <a:rPr sz="2000" spc="70" dirty="0">
                <a:solidFill>
                  <a:srgbClr val="FF0000"/>
                </a:solidFill>
                <a:latin typeface="UKIJ CJK"/>
                <a:cs typeface="UKIJ CJK"/>
              </a:rPr>
              <a:t>problem)</a:t>
            </a:r>
            <a:endParaRPr sz="2000">
              <a:latin typeface="UKIJ CJK"/>
              <a:cs typeface="UKIJ CJK"/>
            </a:endParaRPr>
          </a:p>
        </p:txBody>
      </p:sp>
      <p:sp>
        <p:nvSpPr>
          <p:cNvPr id="5" name="object 5"/>
          <p:cNvSpPr/>
          <p:nvPr/>
        </p:nvSpPr>
        <p:spPr>
          <a:xfrm>
            <a:off x="8166100" y="4076700"/>
            <a:ext cx="711200" cy="6985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36</a:t>
            </a:fld>
            <a:endParaRPr sz="1200">
              <a:latin typeface="Arial Black"/>
              <a:cs typeface="Arial Black"/>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自然语言处理任务举例</a:t>
            </a:r>
          </a:p>
        </p:txBody>
      </p:sp>
      <p:grpSp>
        <p:nvGrpSpPr>
          <p:cNvPr id="3" name="object 3"/>
          <p:cNvGrpSpPr/>
          <p:nvPr/>
        </p:nvGrpSpPr>
        <p:grpSpPr>
          <a:xfrm>
            <a:off x="3200400" y="889000"/>
            <a:ext cx="3187700" cy="5892800"/>
            <a:chOff x="3200400" y="889000"/>
            <a:chExt cx="3187700" cy="5892800"/>
          </a:xfrm>
        </p:grpSpPr>
        <p:sp>
          <p:nvSpPr>
            <p:cNvPr id="4" name="object 4"/>
            <p:cNvSpPr/>
            <p:nvPr/>
          </p:nvSpPr>
          <p:spPr>
            <a:xfrm>
              <a:off x="3835400" y="889000"/>
              <a:ext cx="1790700" cy="172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48100" y="2946400"/>
              <a:ext cx="1879600" cy="186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1638300"/>
              <a:ext cx="736600" cy="2565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82950" y="2807500"/>
              <a:ext cx="571500" cy="1291590"/>
            </a:xfrm>
            <a:custGeom>
              <a:avLst/>
              <a:gdLst/>
              <a:ahLst/>
              <a:cxnLst/>
              <a:rect l="l" t="t" r="r" b="b"/>
              <a:pathLst>
                <a:path w="571500" h="1291589">
                  <a:moveTo>
                    <a:pt x="0" y="0"/>
                  </a:moveTo>
                  <a:lnTo>
                    <a:pt x="0" y="142862"/>
                  </a:lnTo>
                  <a:lnTo>
                    <a:pt x="839" y="203389"/>
                  </a:lnTo>
                  <a:lnTo>
                    <a:pt x="3333" y="263203"/>
                  </a:lnTo>
                  <a:lnTo>
                    <a:pt x="7442" y="322207"/>
                  </a:lnTo>
                  <a:lnTo>
                    <a:pt x="13129" y="380304"/>
                  </a:lnTo>
                  <a:lnTo>
                    <a:pt x="20353" y="437398"/>
                  </a:lnTo>
                  <a:lnTo>
                    <a:pt x="29078" y="493391"/>
                  </a:lnTo>
                  <a:lnTo>
                    <a:pt x="39264" y="548188"/>
                  </a:lnTo>
                  <a:lnTo>
                    <a:pt x="50873" y="601690"/>
                  </a:lnTo>
                  <a:lnTo>
                    <a:pt x="63867" y="653803"/>
                  </a:lnTo>
                  <a:lnTo>
                    <a:pt x="78206" y="704428"/>
                  </a:lnTo>
                  <a:lnTo>
                    <a:pt x="93853" y="753470"/>
                  </a:lnTo>
                  <a:lnTo>
                    <a:pt x="110769" y="800831"/>
                  </a:lnTo>
                  <a:lnTo>
                    <a:pt x="128915" y="846416"/>
                  </a:lnTo>
                  <a:lnTo>
                    <a:pt x="148253" y="890126"/>
                  </a:lnTo>
                  <a:lnTo>
                    <a:pt x="168745" y="931866"/>
                  </a:lnTo>
                  <a:lnTo>
                    <a:pt x="190351" y="971538"/>
                  </a:lnTo>
                  <a:lnTo>
                    <a:pt x="213034" y="1009046"/>
                  </a:lnTo>
                  <a:lnTo>
                    <a:pt x="236754" y="1044294"/>
                  </a:lnTo>
                  <a:lnTo>
                    <a:pt x="261474" y="1077185"/>
                  </a:lnTo>
                  <a:lnTo>
                    <a:pt x="287155" y="1107621"/>
                  </a:lnTo>
                  <a:lnTo>
                    <a:pt x="313758" y="1135506"/>
                  </a:lnTo>
                  <a:lnTo>
                    <a:pt x="369578" y="1183238"/>
                  </a:lnTo>
                  <a:lnTo>
                    <a:pt x="428625" y="1219606"/>
                  </a:lnTo>
                  <a:lnTo>
                    <a:pt x="428625" y="1291043"/>
                  </a:lnTo>
                  <a:lnTo>
                    <a:pt x="571500" y="1183474"/>
                  </a:lnTo>
                  <a:lnTo>
                    <a:pt x="428625" y="1005293"/>
                  </a:lnTo>
                  <a:lnTo>
                    <a:pt x="428625" y="1076731"/>
                  </a:lnTo>
                  <a:lnTo>
                    <a:pt x="398717" y="1060017"/>
                  </a:lnTo>
                  <a:lnTo>
                    <a:pt x="341245" y="1017873"/>
                  </a:lnTo>
                  <a:lnTo>
                    <a:pt x="287155" y="964751"/>
                  </a:lnTo>
                  <a:lnTo>
                    <a:pt x="261474" y="934315"/>
                  </a:lnTo>
                  <a:lnTo>
                    <a:pt x="236754" y="901425"/>
                  </a:lnTo>
                  <a:lnTo>
                    <a:pt x="213034" y="866178"/>
                  </a:lnTo>
                  <a:lnTo>
                    <a:pt x="190351" y="828669"/>
                  </a:lnTo>
                  <a:lnTo>
                    <a:pt x="168745" y="788997"/>
                  </a:lnTo>
                  <a:lnTo>
                    <a:pt x="148253" y="747257"/>
                  </a:lnTo>
                  <a:lnTo>
                    <a:pt x="128915" y="703547"/>
                  </a:lnTo>
                  <a:lnTo>
                    <a:pt x="110769" y="657963"/>
                  </a:lnTo>
                  <a:lnTo>
                    <a:pt x="93853" y="610601"/>
                  </a:lnTo>
                  <a:lnTo>
                    <a:pt x="78206" y="561560"/>
                  </a:lnTo>
                  <a:lnTo>
                    <a:pt x="63867" y="510934"/>
                  </a:lnTo>
                  <a:lnTo>
                    <a:pt x="50873" y="458822"/>
                  </a:lnTo>
                  <a:lnTo>
                    <a:pt x="39264" y="405319"/>
                  </a:lnTo>
                  <a:lnTo>
                    <a:pt x="29078" y="350523"/>
                  </a:lnTo>
                  <a:lnTo>
                    <a:pt x="20353" y="294530"/>
                  </a:lnTo>
                  <a:lnTo>
                    <a:pt x="13129" y="237437"/>
                  </a:lnTo>
                  <a:lnTo>
                    <a:pt x="7442" y="179341"/>
                  </a:lnTo>
                  <a:lnTo>
                    <a:pt x="3333" y="120338"/>
                  </a:lnTo>
                  <a:lnTo>
                    <a:pt x="839" y="60525"/>
                  </a:lnTo>
                  <a:lnTo>
                    <a:pt x="0" y="0"/>
                  </a:lnTo>
                  <a:close/>
                </a:path>
              </a:pathLst>
            </a:custGeom>
            <a:solidFill>
              <a:srgbClr val="9999FF"/>
            </a:solidFill>
          </p:spPr>
          <p:txBody>
            <a:bodyPr wrap="square" lIns="0" tIns="0" rIns="0" bIns="0" rtlCol="0"/>
            <a:lstStyle/>
            <a:p>
              <a:endParaRPr/>
            </a:p>
          </p:txBody>
        </p:sp>
        <p:sp>
          <p:nvSpPr>
            <p:cNvPr id="8" name="object 8"/>
            <p:cNvSpPr/>
            <p:nvPr/>
          </p:nvSpPr>
          <p:spPr>
            <a:xfrm>
              <a:off x="3282960" y="1695450"/>
              <a:ext cx="571500" cy="1183640"/>
            </a:xfrm>
            <a:custGeom>
              <a:avLst/>
              <a:gdLst/>
              <a:ahLst/>
              <a:cxnLst/>
              <a:rect l="l" t="t" r="r" b="b"/>
              <a:pathLst>
                <a:path w="571500" h="1183639">
                  <a:moveTo>
                    <a:pt x="571489" y="0"/>
                  </a:moveTo>
                  <a:lnTo>
                    <a:pt x="503537" y="7859"/>
                  </a:lnTo>
                  <a:lnTo>
                    <a:pt x="442747" y="28409"/>
                  </a:lnTo>
                  <a:lnTo>
                    <a:pt x="384474" y="60928"/>
                  </a:lnTo>
                  <a:lnTo>
                    <a:pt x="329042" y="104696"/>
                  </a:lnTo>
                  <a:lnTo>
                    <a:pt x="276779" y="158992"/>
                  </a:lnTo>
                  <a:lnTo>
                    <a:pt x="251937" y="189864"/>
                  </a:lnTo>
                  <a:lnTo>
                    <a:pt x="228009" y="223097"/>
                  </a:lnTo>
                  <a:lnTo>
                    <a:pt x="205036" y="258602"/>
                  </a:lnTo>
                  <a:lnTo>
                    <a:pt x="183058" y="296288"/>
                  </a:lnTo>
                  <a:lnTo>
                    <a:pt x="162116" y="336067"/>
                  </a:lnTo>
                  <a:lnTo>
                    <a:pt x="142252" y="377847"/>
                  </a:lnTo>
                  <a:lnTo>
                    <a:pt x="123504" y="421538"/>
                  </a:lnTo>
                  <a:lnTo>
                    <a:pt x="105915" y="467051"/>
                  </a:lnTo>
                  <a:lnTo>
                    <a:pt x="89525" y="514295"/>
                  </a:lnTo>
                  <a:lnTo>
                    <a:pt x="74374" y="563181"/>
                  </a:lnTo>
                  <a:lnTo>
                    <a:pt x="60504" y="613618"/>
                  </a:lnTo>
                  <a:lnTo>
                    <a:pt x="47955" y="665516"/>
                  </a:lnTo>
                  <a:lnTo>
                    <a:pt x="36767" y="718785"/>
                  </a:lnTo>
                  <a:lnTo>
                    <a:pt x="26982" y="773335"/>
                  </a:lnTo>
                  <a:lnTo>
                    <a:pt x="18640" y="829076"/>
                  </a:lnTo>
                  <a:lnTo>
                    <a:pt x="11781" y="885918"/>
                  </a:lnTo>
                  <a:lnTo>
                    <a:pt x="6447" y="943770"/>
                  </a:lnTo>
                  <a:lnTo>
                    <a:pt x="2679" y="1002544"/>
                  </a:lnTo>
                  <a:lnTo>
                    <a:pt x="516" y="1062148"/>
                  </a:lnTo>
                  <a:lnTo>
                    <a:pt x="0" y="1122492"/>
                  </a:lnTo>
                  <a:lnTo>
                    <a:pt x="1170" y="1183487"/>
                  </a:lnTo>
                  <a:lnTo>
                    <a:pt x="4117" y="1121296"/>
                  </a:lnTo>
                  <a:lnTo>
                    <a:pt x="8777" y="1060187"/>
                  </a:lnTo>
                  <a:lnTo>
                    <a:pt x="15101" y="1000250"/>
                  </a:lnTo>
                  <a:lnTo>
                    <a:pt x="23041" y="941574"/>
                  </a:lnTo>
                  <a:lnTo>
                    <a:pt x="32547" y="884247"/>
                  </a:lnTo>
                  <a:lnTo>
                    <a:pt x="43572" y="828359"/>
                  </a:lnTo>
                  <a:lnTo>
                    <a:pt x="56066" y="773998"/>
                  </a:lnTo>
                  <a:lnTo>
                    <a:pt x="69981" y="721254"/>
                  </a:lnTo>
                  <a:lnTo>
                    <a:pt x="85267" y="670215"/>
                  </a:lnTo>
                  <a:lnTo>
                    <a:pt x="101876" y="620971"/>
                  </a:lnTo>
                  <a:lnTo>
                    <a:pt x="119760" y="573611"/>
                  </a:lnTo>
                  <a:lnTo>
                    <a:pt x="138869" y="528223"/>
                  </a:lnTo>
                  <a:lnTo>
                    <a:pt x="159155" y="484896"/>
                  </a:lnTo>
                  <a:lnTo>
                    <a:pt x="180569" y="443720"/>
                  </a:lnTo>
                  <a:lnTo>
                    <a:pt x="203062" y="404783"/>
                  </a:lnTo>
                  <a:lnTo>
                    <a:pt x="226586" y="368175"/>
                  </a:lnTo>
                  <a:lnTo>
                    <a:pt x="251091" y="333984"/>
                  </a:lnTo>
                  <a:lnTo>
                    <a:pt x="276529" y="302299"/>
                  </a:lnTo>
                  <a:lnTo>
                    <a:pt x="302851" y="273210"/>
                  </a:lnTo>
                  <a:lnTo>
                    <a:pt x="357953" y="223172"/>
                  </a:lnTo>
                  <a:lnTo>
                    <a:pt x="416005" y="184584"/>
                  </a:lnTo>
                  <a:lnTo>
                    <a:pt x="476620" y="158157"/>
                  </a:lnTo>
                  <a:lnTo>
                    <a:pt x="539405" y="144602"/>
                  </a:lnTo>
                  <a:lnTo>
                    <a:pt x="571489" y="142875"/>
                  </a:lnTo>
                  <a:lnTo>
                    <a:pt x="571489" y="0"/>
                  </a:lnTo>
                  <a:close/>
                </a:path>
              </a:pathLst>
            </a:custGeom>
            <a:solidFill>
              <a:srgbClr val="7B7BCD"/>
            </a:solidFill>
          </p:spPr>
          <p:txBody>
            <a:bodyPr wrap="square" lIns="0" tIns="0" rIns="0" bIns="0" rtlCol="0"/>
            <a:lstStyle/>
            <a:p>
              <a:endParaRPr/>
            </a:p>
          </p:txBody>
        </p:sp>
        <p:sp>
          <p:nvSpPr>
            <p:cNvPr id="9" name="object 9"/>
            <p:cNvSpPr/>
            <p:nvPr/>
          </p:nvSpPr>
          <p:spPr>
            <a:xfrm>
              <a:off x="3282950" y="1695450"/>
              <a:ext cx="571500" cy="2403475"/>
            </a:xfrm>
            <a:custGeom>
              <a:avLst/>
              <a:gdLst/>
              <a:ahLst/>
              <a:cxnLst/>
              <a:rect l="l" t="t" r="r" b="b"/>
              <a:pathLst>
                <a:path w="571500" h="2403475">
                  <a:moveTo>
                    <a:pt x="0" y="1112040"/>
                  </a:moveTo>
                  <a:lnTo>
                    <a:pt x="839" y="1172568"/>
                  </a:lnTo>
                  <a:lnTo>
                    <a:pt x="3333" y="1232382"/>
                  </a:lnTo>
                  <a:lnTo>
                    <a:pt x="7442" y="1291386"/>
                  </a:lnTo>
                  <a:lnTo>
                    <a:pt x="13128" y="1349484"/>
                  </a:lnTo>
                  <a:lnTo>
                    <a:pt x="20353" y="1406578"/>
                  </a:lnTo>
                  <a:lnTo>
                    <a:pt x="29078" y="1462572"/>
                  </a:lnTo>
                  <a:lnTo>
                    <a:pt x="39264" y="1517368"/>
                  </a:lnTo>
                  <a:lnTo>
                    <a:pt x="50872" y="1570872"/>
                  </a:lnTo>
                  <a:lnTo>
                    <a:pt x="63866" y="1622985"/>
                  </a:lnTo>
                  <a:lnTo>
                    <a:pt x="78205" y="1673610"/>
                  </a:lnTo>
                  <a:lnTo>
                    <a:pt x="93852" y="1722652"/>
                  </a:lnTo>
                  <a:lnTo>
                    <a:pt x="110767" y="1770014"/>
                  </a:lnTo>
                  <a:lnTo>
                    <a:pt x="128913" y="1815598"/>
                  </a:lnTo>
                  <a:lnTo>
                    <a:pt x="148251" y="1859309"/>
                  </a:lnTo>
                  <a:lnTo>
                    <a:pt x="168743" y="1901048"/>
                  </a:lnTo>
                  <a:lnTo>
                    <a:pt x="190349" y="1940721"/>
                  </a:lnTo>
                  <a:lnTo>
                    <a:pt x="213032" y="1978229"/>
                  </a:lnTo>
                  <a:lnTo>
                    <a:pt x="236753" y="2013476"/>
                  </a:lnTo>
                  <a:lnTo>
                    <a:pt x="261473" y="2046366"/>
                  </a:lnTo>
                  <a:lnTo>
                    <a:pt x="287154" y="2076802"/>
                  </a:lnTo>
                  <a:lnTo>
                    <a:pt x="313757" y="2104686"/>
                  </a:lnTo>
                  <a:lnTo>
                    <a:pt x="369577" y="2152416"/>
                  </a:lnTo>
                  <a:lnTo>
                    <a:pt x="428625" y="2188781"/>
                  </a:lnTo>
                  <a:lnTo>
                    <a:pt x="428625" y="2117341"/>
                  </a:lnTo>
                  <a:lnTo>
                    <a:pt x="571500" y="2295531"/>
                  </a:lnTo>
                  <a:lnTo>
                    <a:pt x="428625" y="2403091"/>
                  </a:lnTo>
                  <a:lnTo>
                    <a:pt x="428625" y="2331651"/>
                  </a:lnTo>
                  <a:lnTo>
                    <a:pt x="398717" y="2314937"/>
                  </a:lnTo>
                  <a:lnTo>
                    <a:pt x="341244" y="2272793"/>
                  </a:lnTo>
                  <a:lnTo>
                    <a:pt x="287154" y="2219672"/>
                  </a:lnTo>
                  <a:lnTo>
                    <a:pt x="261473" y="2189236"/>
                  </a:lnTo>
                  <a:lnTo>
                    <a:pt x="236753" y="2156346"/>
                  </a:lnTo>
                  <a:lnTo>
                    <a:pt x="213032" y="2121099"/>
                  </a:lnTo>
                  <a:lnTo>
                    <a:pt x="190349" y="2083591"/>
                  </a:lnTo>
                  <a:lnTo>
                    <a:pt x="168743" y="2043919"/>
                  </a:lnTo>
                  <a:lnTo>
                    <a:pt x="148251" y="2002180"/>
                  </a:lnTo>
                  <a:lnTo>
                    <a:pt x="128913" y="1958469"/>
                  </a:lnTo>
                  <a:lnTo>
                    <a:pt x="110767" y="1912885"/>
                  </a:lnTo>
                  <a:lnTo>
                    <a:pt x="93852" y="1865524"/>
                  </a:lnTo>
                  <a:lnTo>
                    <a:pt x="78205" y="1816483"/>
                  </a:lnTo>
                  <a:lnTo>
                    <a:pt x="63866" y="1765857"/>
                  </a:lnTo>
                  <a:lnTo>
                    <a:pt x="50872" y="1713745"/>
                  </a:lnTo>
                  <a:lnTo>
                    <a:pt x="39264" y="1660242"/>
                  </a:lnTo>
                  <a:lnTo>
                    <a:pt x="29078" y="1605446"/>
                  </a:lnTo>
                  <a:lnTo>
                    <a:pt x="20353" y="1549453"/>
                  </a:lnTo>
                  <a:lnTo>
                    <a:pt x="13128" y="1492360"/>
                  </a:lnTo>
                  <a:lnTo>
                    <a:pt x="7442" y="1434263"/>
                  </a:lnTo>
                  <a:lnTo>
                    <a:pt x="3333" y="1375260"/>
                  </a:lnTo>
                  <a:lnTo>
                    <a:pt x="839" y="1315447"/>
                  </a:lnTo>
                  <a:lnTo>
                    <a:pt x="0" y="1254920"/>
                  </a:lnTo>
                  <a:lnTo>
                    <a:pt x="0" y="1112040"/>
                  </a:lnTo>
                  <a:lnTo>
                    <a:pt x="904" y="1048937"/>
                  </a:lnTo>
                  <a:lnTo>
                    <a:pt x="3586" y="986757"/>
                  </a:lnTo>
                  <a:lnTo>
                    <a:pt x="7997" y="925594"/>
                  </a:lnTo>
                  <a:lnTo>
                    <a:pt x="14089" y="865543"/>
                  </a:lnTo>
                  <a:lnTo>
                    <a:pt x="21813" y="806697"/>
                  </a:lnTo>
                  <a:lnTo>
                    <a:pt x="31121" y="749149"/>
                  </a:lnTo>
                  <a:lnTo>
                    <a:pt x="41965" y="692995"/>
                  </a:lnTo>
                  <a:lnTo>
                    <a:pt x="54297" y="638327"/>
                  </a:lnTo>
                  <a:lnTo>
                    <a:pt x="68069" y="585240"/>
                  </a:lnTo>
                  <a:lnTo>
                    <a:pt x="83232" y="533827"/>
                  </a:lnTo>
                  <a:lnTo>
                    <a:pt x="99738" y="484183"/>
                  </a:lnTo>
                  <a:lnTo>
                    <a:pt x="117538" y="436401"/>
                  </a:lnTo>
                  <a:lnTo>
                    <a:pt x="136586" y="390575"/>
                  </a:lnTo>
                  <a:lnTo>
                    <a:pt x="156831" y="346800"/>
                  </a:lnTo>
                  <a:lnTo>
                    <a:pt x="178226" y="305168"/>
                  </a:lnTo>
                  <a:lnTo>
                    <a:pt x="200724" y="265773"/>
                  </a:lnTo>
                  <a:lnTo>
                    <a:pt x="224275" y="228711"/>
                  </a:lnTo>
                  <a:lnTo>
                    <a:pt x="248831" y="194074"/>
                  </a:lnTo>
                  <a:lnTo>
                    <a:pt x="274344" y="161956"/>
                  </a:lnTo>
                  <a:lnTo>
                    <a:pt x="300766" y="132452"/>
                  </a:lnTo>
                  <a:lnTo>
                    <a:pt x="328048" y="105654"/>
                  </a:lnTo>
                  <a:lnTo>
                    <a:pt x="385002" y="60557"/>
                  </a:lnTo>
                  <a:lnTo>
                    <a:pt x="444819" y="27415"/>
                  </a:lnTo>
                  <a:lnTo>
                    <a:pt x="507114" y="6978"/>
                  </a:lnTo>
                  <a:lnTo>
                    <a:pt x="571500" y="0"/>
                  </a:lnTo>
                  <a:lnTo>
                    <a:pt x="571500" y="142875"/>
                  </a:lnTo>
                  <a:lnTo>
                    <a:pt x="539416" y="144602"/>
                  </a:lnTo>
                  <a:lnTo>
                    <a:pt x="507777" y="149726"/>
                  </a:lnTo>
                  <a:lnTo>
                    <a:pt x="446029" y="169806"/>
                  </a:lnTo>
                  <a:lnTo>
                    <a:pt x="386648" y="202403"/>
                  </a:lnTo>
                  <a:lnTo>
                    <a:pt x="330023" y="246805"/>
                  </a:lnTo>
                  <a:lnTo>
                    <a:pt x="276543" y="302300"/>
                  </a:lnTo>
                  <a:lnTo>
                    <a:pt x="251105" y="333985"/>
                  </a:lnTo>
                  <a:lnTo>
                    <a:pt x="226600" y="368176"/>
                  </a:lnTo>
                  <a:lnTo>
                    <a:pt x="203077" y="404784"/>
                  </a:lnTo>
                  <a:lnTo>
                    <a:pt x="180584" y="443721"/>
                  </a:lnTo>
                  <a:lnTo>
                    <a:pt x="159170" y="484897"/>
                  </a:lnTo>
                  <a:lnTo>
                    <a:pt x="138884" y="528223"/>
                  </a:lnTo>
                  <a:lnTo>
                    <a:pt x="119774" y="573611"/>
                  </a:lnTo>
                  <a:lnTo>
                    <a:pt x="101890" y="620972"/>
                  </a:lnTo>
                  <a:lnTo>
                    <a:pt x="85281" y="670215"/>
                  </a:lnTo>
                  <a:lnTo>
                    <a:pt x="69994" y="721253"/>
                  </a:lnTo>
                  <a:lnTo>
                    <a:pt x="56079" y="773997"/>
                  </a:lnTo>
                  <a:lnTo>
                    <a:pt x="43584" y="828357"/>
                  </a:lnTo>
                  <a:lnTo>
                    <a:pt x="32559" y="884245"/>
                  </a:lnTo>
                  <a:lnTo>
                    <a:pt x="23052" y="941571"/>
                  </a:lnTo>
                  <a:lnTo>
                    <a:pt x="15112" y="1000246"/>
                  </a:lnTo>
                  <a:lnTo>
                    <a:pt x="8787" y="1060182"/>
                  </a:lnTo>
                  <a:lnTo>
                    <a:pt x="4127" y="1121290"/>
                  </a:lnTo>
                  <a:lnTo>
                    <a:pt x="1180" y="1183480"/>
                  </a:lnTo>
                </a:path>
              </a:pathLst>
            </a:custGeom>
            <a:ln w="38100">
              <a:solidFill>
                <a:srgbClr val="FFFFFF"/>
              </a:solidFill>
            </a:ln>
          </p:spPr>
          <p:txBody>
            <a:bodyPr wrap="square" lIns="0" tIns="0" rIns="0" bIns="0" rtlCol="0"/>
            <a:lstStyle/>
            <a:p>
              <a:endParaRPr/>
            </a:p>
          </p:txBody>
        </p:sp>
        <p:sp>
          <p:nvSpPr>
            <p:cNvPr id="10" name="object 10"/>
            <p:cNvSpPr/>
            <p:nvPr/>
          </p:nvSpPr>
          <p:spPr>
            <a:xfrm>
              <a:off x="3924300" y="4978400"/>
              <a:ext cx="1803400" cy="1803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51500" y="3784600"/>
              <a:ext cx="736600" cy="25019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34050" y="4993487"/>
              <a:ext cx="571500" cy="1189355"/>
            </a:xfrm>
            <a:custGeom>
              <a:avLst/>
              <a:gdLst/>
              <a:ahLst/>
              <a:cxnLst/>
              <a:rect l="l" t="t" r="r" b="b"/>
              <a:pathLst>
                <a:path w="571500" h="1189354">
                  <a:moveTo>
                    <a:pt x="570255" y="0"/>
                  </a:moveTo>
                  <a:lnTo>
                    <a:pt x="567251" y="60240"/>
                  </a:lnTo>
                  <a:lnTo>
                    <a:pt x="562521" y="119561"/>
                  </a:lnTo>
                  <a:lnTo>
                    <a:pt x="556111" y="177861"/>
                  </a:lnTo>
                  <a:lnTo>
                    <a:pt x="548063" y="235040"/>
                  </a:lnTo>
                  <a:lnTo>
                    <a:pt x="538423" y="290998"/>
                  </a:lnTo>
                  <a:lnTo>
                    <a:pt x="527235" y="345633"/>
                  </a:lnTo>
                  <a:lnTo>
                    <a:pt x="514542" y="398845"/>
                  </a:lnTo>
                  <a:lnTo>
                    <a:pt x="500388" y="450533"/>
                  </a:lnTo>
                  <a:lnTo>
                    <a:pt x="484819" y="500597"/>
                  </a:lnTo>
                  <a:lnTo>
                    <a:pt x="467877" y="548936"/>
                  </a:lnTo>
                  <a:lnTo>
                    <a:pt x="449608" y="595449"/>
                  </a:lnTo>
                  <a:lnTo>
                    <a:pt x="430055" y="640035"/>
                  </a:lnTo>
                  <a:lnTo>
                    <a:pt x="409263" y="682594"/>
                  </a:lnTo>
                  <a:lnTo>
                    <a:pt x="387275" y="723026"/>
                  </a:lnTo>
                  <a:lnTo>
                    <a:pt x="364136" y="761229"/>
                  </a:lnTo>
                  <a:lnTo>
                    <a:pt x="339889" y="797102"/>
                  </a:lnTo>
                  <a:lnTo>
                    <a:pt x="314580" y="830546"/>
                  </a:lnTo>
                  <a:lnTo>
                    <a:pt x="288252" y="861460"/>
                  </a:lnTo>
                  <a:lnTo>
                    <a:pt x="260949" y="889742"/>
                  </a:lnTo>
                  <a:lnTo>
                    <a:pt x="203596" y="938010"/>
                  </a:lnTo>
                  <a:lnTo>
                    <a:pt x="142875" y="974545"/>
                  </a:lnTo>
                  <a:lnTo>
                    <a:pt x="142875" y="903109"/>
                  </a:lnTo>
                  <a:lnTo>
                    <a:pt x="0" y="1080289"/>
                  </a:lnTo>
                  <a:lnTo>
                    <a:pt x="142875" y="1188858"/>
                  </a:lnTo>
                  <a:lnTo>
                    <a:pt x="142875" y="1117420"/>
                  </a:lnTo>
                  <a:lnTo>
                    <a:pt x="173181" y="1100948"/>
                  </a:lnTo>
                  <a:lnTo>
                    <a:pt x="231338" y="1059361"/>
                  </a:lnTo>
                  <a:lnTo>
                    <a:pt x="285967" y="1006910"/>
                  </a:lnTo>
                  <a:lnTo>
                    <a:pt x="311865" y="976860"/>
                  </a:lnTo>
                  <a:lnTo>
                    <a:pt x="336766" y="944391"/>
                  </a:lnTo>
                  <a:lnTo>
                    <a:pt x="360634" y="909604"/>
                  </a:lnTo>
                  <a:lnTo>
                    <a:pt x="383430" y="872597"/>
                  </a:lnTo>
                  <a:lnTo>
                    <a:pt x="405116" y="833469"/>
                  </a:lnTo>
                  <a:lnTo>
                    <a:pt x="425656" y="792321"/>
                  </a:lnTo>
                  <a:lnTo>
                    <a:pt x="445009" y="749250"/>
                  </a:lnTo>
                  <a:lnTo>
                    <a:pt x="463140" y="704356"/>
                  </a:lnTo>
                  <a:lnTo>
                    <a:pt x="480009" y="657739"/>
                  </a:lnTo>
                  <a:lnTo>
                    <a:pt x="495579" y="609497"/>
                  </a:lnTo>
                  <a:lnTo>
                    <a:pt x="509812" y="559731"/>
                  </a:lnTo>
                  <a:lnTo>
                    <a:pt x="522670" y="508538"/>
                  </a:lnTo>
                  <a:lnTo>
                    <a:pt x="534115" y="456018"/>
                  </a:lnTo>
                  <a:lnTo>
                    <a:pt x="544109" y="402271"/>
                  </a:lnTo>
                  <a:lnTo>
                    <a:pt x="552614" y="347395"/>
                  </a:lnTo>
                  <a:lnTo>
                    <a:pt x="559593" y="291490"/>
                  </a:lnTo>
                  <a:lnTo>
                    <a:pt x="565006" y="234655"/>
                  </a:lnTo>
                  <a:lnTo>
                    <a:pt x="568817" y="176990"/>
                  </a:lnTo>
                  <a:lnTo>
                    <a:pt x="570988" y="118592"/>
                  </a:lnTo>
                  <a:lnTo>
                    <a:pt x="571480" y="59562"/>
                  </a:lnTo>
                  <a:lnTo>
                    <a:pt x="570255" y="0"/>
                  </a:lnTo>
                  <a:close/>
                </a:path>
              </a:pathLst>
            </a:custGeom>
            <a:solidFill>
              <a:srgbClr val="9999FF"/>
            </a:solidFill>
          </p:spPr>
          <p:txBody>
            <a:bodyPr wrap="square" lIns="0" tIns="0" rIns="0" bIns="0" rtlCol="0"/>
            <a:lstStyle/>
            <a:p>
              <a:endParaRPr/>
            </a:p>
          </p:txBody>
        </p:sp>
        <p:sp>
          <p:nvSpPr>
            <p:cNvPr id="13" name="object 13"/>
            <p:cNvSpPr/>
            <p:nvPr/>
          </p:nvSpPr>
          <p:spPr>
            <a:xfrm>
              <a:off x="5734050" y="38417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287"/>
                  </a:lnTo>
                  <a:lnTo>
                    <a:pt x="570595" y="1018986"/>
                  </a:lnTo>
                  <a:lnTo>
                    <a:pt x="567913" y="958581"/>
                  </a:lnTo>
                  <a:lnTo>
                    <a:pt x="563502" y="899166"/>
                  </a:lnTo>
                  <a:lnTo>
                    <a:pt x="557411" y="840829"/>
                  </a:lnTo>
                  <a:lnTo>
                    <a:pt x="549686" y="783663"/>
                  </a:lnTo>
                  <a:lnTo>
                    <a:pt x="540378" y="727759"/>
                  </a:lnTo>
                  <a:lnTo>
                    <a:pt x="529534" y="673208"/>
                  </a:lnTo>
                  <a:lnTo>
                    <a:pt x="517202" y="620102"/>
                  </a:lnTo>
                  <a:lnTo>
                    <a:pt x="503430" y="568530"/>
                  </a:lnTo>
                  <a:lnTo>
                    <a:pt x="488268" y="518586"/>
                  </a:lnTo>
                  <a:lnTo>
                    <a:pt x="471762" y="470359"/>
                  </a:lnTo>
                  <a:lnTo>
                    <a:pt x="453961" y="423941"/>
                  </a:lnTo>
                  <a:lnTo>
                    <a:pt x="434914" y="379424"/>
                  </a:lnTo>
                  <a:lnTo>
                    <a:pt x="414669" y="336898"/>
                  </a:lnTo>
                  <a:lnTo>
                    <a:pt x="393273" y="296455"/>
                  </a:lnTo>
                  <a:lnTo>
                    <a:pt x="370776" y="258185"/>
                  </a:lnTo>
                  <a:lnTo>
                    <a:pt x="347225" y="222181"/>
                  </a:lnTo>
                  <a:lnTo>
                    <a:pt x="322669" y="188533"/>
                  </a:lnTo>
                  <a:lnTo>
                    <a:pt x="297156" y="157332"/>
                  </a:lnTo>
                  <a:lnTo>
                    <a:pt x="270734" y="128670"/>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4" name="object 14"/>
            <p:cNvSpPr/>
            <p:nvPr/>
          </p:nvSpPr>
          <p:spPr>
            <a:xfrm>
              <a:off x="5734050" y="38417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6" y="2340601"/>
                  </a:lnTo>
                  <a:lnTo>
                    <a:pt x="0" y="2232031"/>
                  </a:lnTo>
                  <a:lnTo>
                    <a:pt x="142876" y="2054851"/>
                  </a:lnTo>
                  <a:lnTo>
                    <a:pt x="142876" y="2126281"/>
                  </a:lnTo>
                  <a:lnTo>
                    <a:pt x="173635" y="2109531"/>
                  </a:lnTo>
                  <a:lnTo>
                    <a:pt x="232716" y="2067029"/>
                  </a:lnTo>
                  <a:lnTo>
                    <a:pt x="288251"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5" name="object 15"/>
          <p:cNvSpPr txBox="1"/>
          <p:nvPr/>
        </p:nvSpPr>
        <p:spPr>
          <a:xfrm>
            <a:off x="3454387" y="254988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solidFill>
                  <a:srgbClr val="FF0000"/>
                </a:solidFill>
                <a:latin typeface="Noto Sans CJK JP Medium"/>
                <a:cs typeface="Noto Sans CJK JP Medium"/>
              </a:rPr>
              <a:t>理解</a:t>
            </a:r>
            <a:endParaRPr sz="2800">
              <a:latin typeface="Noto Sans CJK JP Medium"/>
              <a:cs typeface="Noto Sans CJK JP Medium"/>
            </a:endParaRPr>
          </a:p>
        </p:txBody>
      </p:sp>
      <p:sp>
        <p:nvSpPr>
          <p:cNvPr id="19" name="object 19"/>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37</a:t>
            </a:fld>
            <a:endParaRPr sz="1200">
              <a:latin typeface="Arial Black"/>
              <a:cs typeface="Arial Black"/>
            </a:endParaRPr>
          </a:p>
        </p:txBody>
      </p:sp>
      <p:sp>
        <p:nvSpPr>
          <p:cNvPr id="16" name="object 16"/>
          <p:cNvSpPr txBox="1"/>
          <p:nvPr/>
        </p:nvSpPr>
        <p:spPr>
          <a:xfrm>
            <a:off x="5271477" y="473555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生成</a:t>
            </a:r>
            <a:endParaRPr sz="2800">
              <a:latin typeface="Noto Sans CJK JP Medium"/>
              <a:cs typeface="Noto Sans CJK JP Medium"/>
            </a:endParaRPr>
          </a:p>
        </p:txBody>
      </p:sp>
      <p:sp>
        <p:nvSpPr>
          <p:cNvPr id="17" name="object 17"/>
          <p:cNvSpPr txBox="1"/>
          <p:nvPr/>
        </p:nvSpPr>
        <p:spPr>
          <a:xfrm>
            <a:off x="1487652" y="202665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词法分析 </a:t>
            </a:r>
            <a:r>
              <a:rPr sz="2400" dirty="0">
                <a:solidFill>
                  <a:srgbClr val="FF0000"/>
                </a:solidFill>
                <a:latin typeface="UKIJ CJK"/>
                <a:cs typeface="UKIJ CJK"/>
              </a:rPr>
              <a:t>短语分析 </a:t>
            </a:r>
            <a:r>
              <a:rPr sz="2400" dirty="0">
                <a:latin typeface="UKIJ CJK"/>
                <a:cs typeface="UKIJ CJK"/>
              </a:rPr>
              <a:t>句法分析 篇章分析</a:t>
            </a:r>
            <a:endParaRPr sz="2400">
              <a:latin typeface="UKIJ CJK"/>
              <a:cs typeface="UKIJ CJK"/>
            </a:endParaRPr>
          </a:p>
        </p:txBody>
      </p:sp>
      <p:sp>
        <p:nvSpPr>
          <p:cNvPr id="18" name="object 18"/>
          <p:cNvSpPr txBox="1"/>
          <p:nvPr/>
        </p:nvSpPr>
        <p:spPr>
          <a:xfrm>
            <a:off x="6641744" y="425917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语言模型 机器翻译 问答系统 基于数据</a:t>
            </a:r>
            <a:endParaRPr sz="2400">
              <a:latin typeface="UKIJ CJK"/>
              <a:cs typeface="UKIJ CJK"/>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22300"/>
          </a:xfrm>
          <a:custGeom>
            <a:avLst/>
            <a:gdLst/>
            <a:ahLst/>
            <a:cxnLst/>
            <a:rect l="l" t="t" r="r" b="b"/>
            <a:pathLst>
              <a:path w="9144000" h="622300">
                <a:moveTo>
                  <a:pt x="0" y="622300"/>
                </a:moveTo>
                <a:lnTo>
                  <a:pt x="9144000" y="622300"/>
                </a:lnTo>
                <a:lnTo>
                  <a:pt x="9144000" y="0"/>
                </a:lnTo>
                <a:lnTo>
                  <a:pt x="0" y="0"/>
                </a:lnTo>
                <a:lnTo>
                  <a:pt x="0" y="622300"/>
                </a:lnTo>
                <a:close/>
              </a:path>
            </a:pathLst>
          </a:custGeom>
          <a:solidFill>
            <a:srgbClr val="6666CC"/>
          </a:solidFill>
        </p:spPr>
        <p:txBody>
          <a:bodyPr wrap="square" lIns="0" tIns="0" rIns="0" bIns="0" rtlCol="0"/>
          <a:lstStyle/>
          <a:p>
            <a:endParaRPr/>
          </a:p>
        </p:txBody>
      </p:sp>
      <p:sp>
        <p:nvSpPr>
          <p:cNvPr id="3" name="object 3"/>
          <p:cNvSpPr txBox="1"/>
          <p:nvPr/>
        </p:nvSpPr>
        <p:spPr>
          <a:xfrm>
            <a:off x="258127" y="785495"/>
            <a:ext cx="8293100" cy="3125470"/>
          </a:xfrm>
          <a:prstGeom prst="rect">
            <a:avLst/>
          </a:prstGeom>
        </p:spPr>
        <p:txBody>
          <a:bodyPr vert="horz" wrap="square" lIns="0" tIns="10160" rIns="0" bIns="0" rtlCol="0">
            <a:spAutoFit/>
          </a:bodyPr>
          <a:lstStyle/>
          <a:p>
            <a:pPr marL="355600" marR="5080" indent="-342900">
              <a:lnSpc>
                <a:spcPct val="100699"/>
              </a:lnSpc>
              <a:spcBef>
                <a:spcPts val="80"/>
              </a:spcBef>
              <a:buClr>
                <a:srgbClr val="7030A0"/>
              </a:buClr>
              <a:buSzPct val="79166"/>
              <a:buFont typeface="Wingdings"/>
              <a:buChar char=""/>
              <a:tabLst>
                <a:tab pos="354965" algn="l"/>
                <a:tab pos="355600" algn="l"/>
              </a:tabLst>
            </a:pPr>
            <a:r>
              <a:rPr sz="2400" b="0" dirty="0">
                <a:latin typeface="Noto Sans CJK JP Medium"/>
                <a:cs typeface="Noto Sans CJK JP Medium"/>
              </a:rPr>
              <a:t>给定一个自然语言的句子，对句子中的短语进行切分、并识 别短语的种类</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又称为浅层句法分析</a:t>
            </a:r>
            <a:r>
              <a:rPr sz="2000" spc="40" dirty="0">
                <a:latin typeface="UKIJ CJK"/>
                <a:cs typeface="UKIJ CJK"/>
              </a:rPr>
              <a:t>(shallow</a:t>
            </a:r>
            <a:r>
              <a:rPr sz="2000" spc="90" dirty="0">
                <a:latin typeface="UKIJ CJK"/>
                <a:cs typeface="UKIJ CJK"/>
              </a:rPr>
              <a:t> </a:t>
            </a:r>
            <a:r>
              <a:rPr sz="2000" spc="55" dirty="0">
                <a:latin typeface="UKIJ CJK"/>
                <a:cs typeface="UKIJ CJK"/>
              </a:rPr>
              <a:t>parsing)</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对句法分析、机器翻译等任务有重要作用</a:t>
            </a:r>
            <a:endParaRPr sz="2000">
              <a:latin typeface="UKIJ CJK"/>
              <a:cs typeface="UKIJ CJK"/>
            </a:endParaRPr>
          </a:p>
          <a:p>
            <a:pPr lvl="1">
              <a:lnSpc>
                <a:spcPct val="100000"/>
              </a:lnSpc>
              <a:spcBef>
                <a:spcPts val="55"/>
              </a:spcBef>
              <a:buClr>
                <a:srgbClr val="00B0F0"/>
              </a:buClr>
              <a:buFont typeface="Wingdings"/>
              <a:buChar char=""/>
            </a:pPr>
            <a:endParaRPr sz="285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英文短语切分举例</a:t>
            </a:r>
            <a:r>
              <a:rPr sz="2400" b="0" spc="-30" dirty="0">
                <a:latin typeface="Noto Sans CJK JP Medium"/>
                <a:cs typeface="Noto Sans CJK JP Medium"/>
              </a:rPr>
              <a:t>:</a:t>
            </a:r>
            <a:endParaRPr sz="2400">
              <a:latin typeface="Noto Sans CJK JP Medium"/>
              <a:cs typeface="Noto Sans CJK JP Medium"/>
            </a:endParaRPr>
          </a:p>
          <a:p>
            <a:pPr marL="228600">
              <a:lnSpc>
                <a:spcPct val="100000"/>
              </a:lnSpc>
              <a:spcBef>
                <a:spcPts val="530"/>
              </a:spcBef>
              <a:tabLst>
                <a:tab pos="2374900" algn="l"/>
                <a:tab pos="4025900" algn="l"/>
                <a:tab pos="6172200" algn="l"/>
              </a:tabLst>
            </a:pPr>
            <a:r>
              <a:rPr sz="2000" dirty="0">
                <a:solidFill>
                  <a:srgbClr val="00B050"/>
                </a:solidFill>
                <a:latin typeface="Noto Sans CJK JP Black"/>
                <a:cs typeface="Noto Sans CJK JP Black"/>
              </a:rPr>
              <a:t>名词短语的开头	名词的继续	动词短语的开头	介词短语的开头</a:t>
            </a:r>
            <a:endParaRPr sz="2000">
              <a:latin typeface="Noto Sans CJK JP Black"/>
              <a:cs typeface="Noto Sans CJK JP Black"/>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9156065" algn="l"/>
              </a:tabLst>
            </a:pPr>
            <a:r>
              <a:rPr b="0" dirty="0">
                <a:latin typeface="Times New Roman"/>
                <a:cs typeface="Times New Roman"/>
              </a:rPr>
              <a:t> </a:t>
            </a:r>
            <a:r>
              <a:rPr b="0" spc="-405" dirty="0">
                <a:latin typeface="Times New Roman"/>
                <a:cs typeface="Times New Roman"/>
              </a:rPr>
              <a:t> </a:t>
            </a:r>
            <a:r>
              <a:rPr dirty="0"/>
              <a:t>短语切分</a:t>
            </a:r>
            <a:r>
              <a:rPr spc="45" dirty="0"/>
              <a:t>（phrase</a:t>
            </a:r>
            <a:r>
              <a:rPr spc="60" dirty="0"/>
              <a:t> chunking）	</a:t>
            </a:r>
          </a:p>
        </p:txBody>
      </p:sp>
      <p:sp>
        <p:nvSpPr>
          <p:cNvPr id="5" name="object 5"/>
          <p:cNvSpPr txBox="1"/>
          <p:nvPr/>
        </p:nvSpPr>
        <p:spPr>
          <a:xfrm>
            <a:off x="1511744" y="4782654"/>
            <a:ext cx="5796280" cy="1102360"/>
          </a:xfrm>
          <a:prstGeom prst="rect">
            <a:avLst/>
          </a:prstGeom>
        </p:spPr>
        <p:txBody>
          <a:bodyPr vert="horz" wrap="square" lIns="0" tIns="12700" rIns="0" bIns="0" rtlCol="0">
            <a:spAutoFit/>
          </a:bodyPr>
          <a:lstStyle/>
          <a:p>
            <a:pPr marL="12700">
              <a:lnSpc>
                <a:spcPts val="4240"/>
              </a:lnSpc>
              <a:spcBef>
                <a:spcPts val="100"/>
              </a:spcBef>
              <a:tabLst>
                <a:tab pos="3857625" algn="l"/>
                <a:tab pos="5003165" algn="l"/>
              </a:tabLst>
            </a:pPr>
            <a:r>
              <a:rPr sz="3600" spc="40" dirty="0">
                <a:solidFill>
                  <a:srgbClr val="FF0000"/>
                </a:solidFill>
                <a:latin typeface="Carlito"/>
                <a:cs typeface="Carlito"/>
              </a:rPr>
              <a:t>B</a:t>
            </a:r>
            <a:r>
              <a:rPr sz="3600" spc="-5" dirty="0">
                <a:solidFill>
                  <a:srgbClr val="FF0000"/>
                </a:solidFill>
                <a:latin typeface="Carlito"/>
                <a:cs typeface="Carlito"/>
              </a:rPr>
              <a:t>-</a:t>
            </a:r>
            <a:r>
              <a:rPr sz="3600" spc="-25" dirty="0">
                <a:solidFill>
                  <a:srgbClr val="FF0000"/>
                </a:solidFill>
                <a:latin typeface="Carlito"/>
                <a:cs typeface="Carlito"/>
              </a:rPr>
              <a:t>N</a:t>
            </a:r>
            <a:r>
              <a:rPr sz="3600" dirty="0">
                <a:solidFill>
                  <a:srgbClr val="FF0000"/>
                </a:solidFill>
                <a:latin typeface="Carlito"/>
                <a:cs typeface="Carlito"/>
              </a:rPr>
              <a:t>P</a:t>
            </a:r>
            <a:r>
              <a:rPr sz="3600" spc="-150" dirty="0">
                <a:solidFill>
                  <a:srgbClr val="FF0000"/>
                </a:solidFill>
                <a:latin typeface="Carlito"/>
                <a:cs typeface="Carlito"/>
              </a:rPr>
              <a:t> </a:t>
            </a:r>
            <a:r>
              <a:rPr sz="3600" spc="-10" dirty="0">
                <a:solidFill>
                  <a:srgbClr val="FF0000"/>
                </a:solidFill>
                <a:latin typeface="Carlito"/>
                <a:cs typeface="Carlito"/>
              </a:rPr>
              <a:t>I</a:t>
            </a:r>
            <a:r>
              <a:rPr sz="3600" spc="-5" dirty="0">
                <a:solidFill>
                  <a:srgbClr val="FF0000"/>
                </a:solidFill>
                <a:latin typeface="Carlito"/>
                <a:cs typeface="Carlito"/>
              </a:rPr>
              <a:t>-</a:t>
            </a:r>
            <a:r>
              <a:rPr sz="3600" spc="-25" dirty="0">
                <a:solidFill>
                  <a:srgbClr val="FF0000"/>
                </a:solidFill>
                <a:latin typeface="Carlito"/>
                <a:cs typeface="Carlito"/>
              </a:rPr>
              <a:t>N</a:t>
            </a:r>
            <a:r>
              <a:rPr sz="3600" dirty="0">
                <a:solidFill>
                  <a:srgbClr val="FF0000"/>
                </a:solidFill>
                <a:latin typeface="Carlito"/>
                <a:cs typeface="Carlito"/>
              </a:rPr>
              <a:t>P</a:t>
            </a:r>
            <a:r>
              <a:rPr sz="3600" spc="-175" dirty="0">
                <a:solidFill>
                  <a:srgbClr val="FF0000"/>
                </a:solidFill>
                <a:latin typeface="Carlito"/>
                <a:cs typeface="Carlito"/>
              </a:rPr>
              <a:t> </a:t>
            </a:r>
            <a:r>
              <a:rPr sz="3600" spc="40" dirty="0">
                <a:solidFill>
                  <a:srgbClr val="0070C0"/>
                </a:solidFill>
                <a:latin typeface="Carlito"/>
                <a:cs typeface="Carlito"/>
              </a:rPr>
              <a:t>B</a:t>
            </a:r>
            <a:r>
              <a:rPr sz="3600" spc="-5" dirty="0">
                <a:solidFill>
                  <a:srgbClr val="0070C0"/>
                </a:solidFill>
                <a:latin typeface="Carlito"/>
                <a:cs typeface="Carlito"/>
              </a:rPr>
              <a:t>-</a:t>
            </a:r>
            <a:r>
              <a:rPr sz="3600" spc="-45" dirty="0">
                <a:solidFill>
                  <a:srgbClr val="0070C0"/>
                </a:solidFill>
                <a:latin typeface="Carlito"/>
                <a:cs typeface="Carlito"/>
              </a:rPr>
              <a:t>V</a:t>
            </a:r>
            <a:r>
              <a:rPr sz="3600" spc="240" dirty="0">
                <a:solidFill>
                  <a:srgbClr val="0070C0"/>
                </a:solidFill>
                <a:latin typeface="Carlito"/>
                <a:cs typeface="Carlito"/>
              </a:rPr>
              <a:t>P</a:t>
            </a:r>
            <a:r>
              <a:rPr sz="3600" spc="40" dirty="0">
                <a:solidFill>
                  <a:srgbClr val="00B050"/>
                </a:solidFill>
                <a:latin typeface="Carlito"/>
                <a:cs typeface="Carlito"/>
              </a:rPr>
              <a:t>B</a:t>
            </a:r>
            <a:r>
              <a:rPr sz="3600" spc="-5" dirty="0">
                <a:solidFill>
                  <a:srgbClr val="00B050"/>
                </a:solidFill>
                <a:latin typeface="Carlito"/>
                <a:cs typeface="Carlito"/>
              </a:rPr>
              <a:t>-</a:t>
            </a:r>
            <a:r>
              <a:rPr sz="3600" spc="40" dirty="0">
                <a:solidFill>
                  <a:srgbClr val="00B050"/>
                </a:solidFill>
                <a:latin typeface="Carlito"/>
                <a:cs typeface="Carlito"/>
              </a:rPr>
              <a:t>P</a:t>
            </a:r>
            <a:r>
              <a:rPr sz="3600" dirty="0">
                <a:solidFill>
                  <a:srgbClr val="00B050"/>
                </a:solidFill>
                <a:latin typeface="Carlito"/>
                <a:cs typeface="Carlito"/>
              </a:rPr>
              <a:t>P	</a:t>
            </a:r>
            <a:r>
              <a:rPr sz="3600" spc="40" dirty="0">
                <a:solidFill>
                  <a:srgbClr val="FF0000"/>
                </a:solidFill>
                <a:latin typeface="Carlito"/>
                <a:cs typeface="Carlito"/>
              </a:rPr>
              <a:t>B</a:t>
            </a:r>
            <a:r>
              <a:rPr sz="3600" spc="-5" dirty="0">
                <a:solidFill>
                  <a:srgbClr val="FF0000"/>
                </a:solidFill>
                <a:latin typeface="Carlito"/>
                <a:cs typeface="Carlito"/>
              </a:rPr>
              <a:t>-</a:t>
            </a:r>
            <a:r>
              <a:rPr sz="3600" spc="-25" dirty="0">
                <a:solidFill>
                  <a:srgbClr val="FF0000"/>
                </a:solidFill>
                <a:latin typeface="Carlito"/>
                <a:cs typeface="Carlito"/>
              </a:rPr>
              <a:t>N</a:t>
            </a:r>
            <a:r>
              <a:rPr sz="3600" dirty="0">
                <a:solidFill>
                  <a:srgbClr val="FF0000"/>
                </a:solidFill>
                <a:latin typeface="Carlito"/>
                <a:cs typeface="Carlito"/>
              </a:rPr>
              <a:t>P	</a:t>
            </a:r>
            <a:r>
              <a:rPr sz="3600" spc="-10" dirty="0">
                <a:solidFill>
                  <a:srgbClr val="FF0000"/>
                </a:solidFill>
                <a:latin typeface="Carlito"/>
                <a:cs typeface="Carlito"/>
              </a:rPr>
              <a:t>I</a:t>
            </a:r>
            <a:r>
              <a:rPr sz="3600" spc="-5" dirty="0">
                <a:solidFill>
                  <a:srgbClr val="FF0000"/>
                </a:solidFill>
                <a:latin typeface="Carlito"/>
                <a:cs typeface="Carlito"/>
              </a:rPr>
              <a:t>-</a:t>
            </a:r>
            <a:r>
              <a:rPr sz="3600" spc="-25" dirty="0">
                <a:solidFill>
                  <a:srgbClr val="FF0000"/>
                </a:solidFill>
                <a:latin typeface="Carlito"/>
                <a:cs typeface="Carlito"/>
              </a:rPr>
              <a:t>NP</a:t>
            </a:r>
            <a:endParaRPr sz="3600">
              <a:latin typeface="Carlito"/>
              <a:cs typeface="Carlito"/>
            </a:endParaRPr>
          </a:p>
          <a:p>
            <a:pPr marL="88900">
              <a:lnSpc>
                <a:spcPts val="4240"/>
              </a:lnSpc>
              <a:tabLst>
                <a:tab pos="1091565" algn="l"/>
                <a:tab pos="2056130" algn="l"/>
                <a:tab pos="3021330" algn="l"/>
                <a:tab pos="4011295" algn="l"/>
                <a:tab pos="4938395" algn="l"/>
              </a:tabLst>
            </a:pPr>
            <a:r>
              <a:rPr sz="3600" spc="15" dirty="0">
                <a:latin typeface="Carlito"/>
                <a:cs typeface="Carlito"/>
              </a:rPr>
              <a:t>The	</a:t>
            </a:r>
            <a:r>
              <a:rPr sz="3600" spc="-20" dirty="0">
                <a:latin typeface="Carlito"/>
                <a:cs typeface="Carlito"/>
              </a:rPr>
              <a:t>cat	</a:t>
            </a:r>
            <a:r>
              <a:rPr sz="3600" spc="-15" dirty="0">
                <a:latin typeface="Carlito"/>
                <a:cs typeface="Carlito"/>
              </a:rPr>
              <a:t>sat	</a:t>
            </a:r>
            <a:r>
              <a:rPr sz="3600" dirty="0">
                <a:latin typeface="Carlito"/>
                <a:cs typeface="Carlito"/>
              </a:rPr>
              <a:t>on	</a:t>
            </a:r>
            <a:r>
              <a:rPr sz="3600" spc="-5" dirty="0">
                <a:latin typeface="Carlito"/>
                <a:cs typeface="Carlito"/>
              </a:rPr>
              <a:t>the	mat</a:t>
            </a:r>
            <a:endParaRPr sz="3600">
              <a:latin typeface="Carlito"/>
              <a:cs typeface="Carlito"/>
            </a:endParaRPr>
          </a:p>
        </p:txBody>
      </p:sp>
      <p:sp>
        <p:nvSpPr>
          <p:cNvPr id="6" name="object 6"/>
          <p:cNvSpPr/>
          <p:nvPr/>
        </p:nvSpPr>
        <p:spPr>
          <a:xfrm>
            <a:off x="1334058" y="3978846"/>
            <a:ext cx="354965" cy="755015"/>
          </a:xfrm>
          <a:custGeom>
            <a:avLst/>
            <a:gdLst/>
            <a:ahLst/>
            <a:cxnLst/>
            <a:rect l="l" t="t" r="r" b="b"/>
            <a:pathLst>
              <a:path w="354964" h="755014">
                <a:moveTo>
                  <a:pt x="11582" y="0"/>
                </a:moveTo>
                <a:lnTo>
                  <a:pt x="0" y="5207"/>
                </a:lnTo>
                <a:lnTo>
                  <a:pt x="323176" y="724331"/>
                </a:lnTo>
                <a:lnTo>
                  <a:pt x="267665" y="684669"/>
                </a:lnTo>
                <a:lnTo>
                  <a:pt x="263690" y="685330"/>
                </a:lnTo>
                <a:lnTo>
                  <a:pt x="259613" y="691032"/>
                </a:lnTo>
                <a:lnTo>
                  <a:pt x="260273" y="694994"/>
                </a:lnTo>
                <a:lnTo>
                  <a:pt x="343763" y="754646"/>
                </a:lnTo>
                <a:lnTo>
                  <a:pt x="354596" y="652614"/>
                </a:lnTo>
                <a:lnTo>
                  <a:pt x="352069" y="649490"/>
                </a:lnTo>
                <a:lnTo>
                  <a:pt x="345097" y="648741"/>
                </a:lnTo>
                <a:lnTo>
                  <a:pt x="341960" y="651268"/>
                </a:lnTo>
                <a:lnTo>
                  <a:pt x="334759" y="719124"/>
                </a:lnTo>
                <a:lnTo>
                  <a:pt x="11582" y="0"/>
                </a:lnTo>
                <a:close/>
              </a:path>
            </a:pathLst>
          </a:custGeom>
          <a:solidFill>
            <a:srgbClr val="FF0000"/>
          </a:solidFill>
        </p:spPr>
        <p:txBody>
          <a:bodyPr wrap="square" lIns="0" tIns="0" rIns="0" bIns="0" rtlCol="0"/>
          <a:lstStyle/>
          <a:p>
            <a:endParaRPr/>
          </a:p>
        </p:txBody>
      </p:sp>
      <p:sp>
        <p:nvSpPr>
          <p:cNvPr id="7" name="object 7"/>
          <p:cNvSpPr/>
          <p:nvPr/>
        </p:nvSpPr>
        <p:spPr>
          <a:xfrm>
            <a:off x="2723337" y="3978998"/>
            <a:ext cx="353060" cy="799465"/>
          </a:xfrm>
          <a:custGeom>
            <a:avLst/>
            <a:gdLst/>
            <a:ahLst/>
            <a:cxnLst/>
            <a:rect l="l" t="t" r="r" b="b"/>
            <a:pathLst>
              <a:path w="353060" h="799464">
                <a:moveTo>
                  <a:pt x="340817" y="0"/>
                </a:moveTo>
                <a:lnTo>
                  <a:pt x="21564" y="763371"/>
                </a:lnTo>
                <a:lnTo>
                  <a:pt x="12585" y="695731"/>
                </a:lnTo>
                <a:lnTo>
                  <a:pt x="9397" y="693292"/>
                </a:lnTo>
                <a:lnTo>
                  <a:pt x="2438" y="694207"/>
                </a:lnTo>
                <a:lnTo>
                  <a:pt x="0" y="697407"/>
                </a:lnTo>
                <a:lnTo>
                  <a:pt x="13500" y="799122"/>
                </a:lnTo>
                <a:lnTo>
                  <a:pt x="95402" y="737298"/>
                </a:lnTo>
                <a:lnTo>
                  <a:pt x="95948" y="733310"/>
                </a:lnTo>
                <a:lnTo>
                  <a:pt x="91732" y="727722"/>
                </a:lnTo>
                <a:lnTo>
                  <a:pt x="87744" y="727163"/>
                </a:lnTo>
                <a:lnTo>
                  <a:pt x="33286" y="768273"/>
                </a:lnTo>
                <a:lnTo>
                  <a:pt x="352539" y="4902"/>
                </a:lnTo>
                <a:lnTo>
                  <a:pt x="340817" y="0"/>
                </a:lnTo>
                <a:close/>
              </a:path>
            </a:pathLst>
          </a:custGeom>
          <a:solidFill>
            <a:srgbClr val="FF0000"/>
          </a:solidFill>
        </p:spPr>
        <p:txBody>
          <a:bodyPr wrap="square" lIns="0" tIns="0" rIns="0" bIns="0" rtlCol="0"/>
          <a:lstStyle/>
          <a:p>
            <a:endParaRPr/>
          </a:p>
        </p:txBody>
      </p:sp>
      <p:sp>
        <p:nvSpPr>
          <p:cNvPr id="8" name="object 8"/>
          <p:cNvSpPr/>
          <p:nvPr/>
        </p:nvSpPr>
        <p:spPr>
          <a:xfrm>
            <a:off x="3841724" y="3976433"/>
            <a:ext cx="1028700" cy="802005"/>
          </a:xfrm>
          <a:custGeom>
            <a:avLst/>
            <a:gdLst/>
            <a:ahLst/>
            <a:cxnLst/>
            <a:rect l="l" t="t" r="r" b="b"/>
            <a:pathLst>
              <a:path w="1028700" h="802004">
                <a:moveTo>
                  <a:pt x="1020305" y="0"/>
                </a:moveTo>
                <a:lnTo>
                  <a:pt x="24587" y="774509"/>
                </a:lnTo>
                <a:lnTo>
                  <a:pt x="49999" y="711174"/>
                </a:lnTo>
                <a:lnTo>
                  <a:pt x="48425" y="707478"/>
                </a:lnTo>
                <a:lnTo>
                  <a:pt x="41910" y="704862"/>
                </a:lnTo>
                <a:lnTo>
                  <a:pt x="38214" y="706450"/>
                </a:lnTo>
                <a:lnTo>
                  <a:pt x="0" y="801674"/>
                </a:lnTo>
                <a:lnTo>
                  <a:pt x="101701" y="788073"/>
                </a:lnTo>
                <a:lnTo>
                  <a:pt x="104139" y="784872"/>
                </a:lnTo>
                <a:lnTo>
                  <a:pt x="103212" y="777925"/>
                </a:lnTo>
                <a:lnTo>
                  <a:pt x="100025" y="775487"/>
                </a:lnTo>
                <a:lnTo>
                  <a:pt x="32385" y="784529"/>
                </a:lnTo>
                <a:lnTo>
                  <a:pt x="1028103" y="10032"/>
                </a:lnTo>
                <a:lnTo>
                  <a:pt x="1020305" y="0"/>
                </a:lnTo>
                <a:close/>
              </a:path>
            </a:pathLst>
          </a:custGeom>
          <a:solidFill>
            <a:srgbClr val="FF0000"/>
          </a:solidFill>
        </p:spPr>
        <p:txBody>
          <a:bodyPr wrap="square" lIns="0" tIns="0" rIns="0" bIns="0" rtlCol="0"/>
          <a:lstStyle/>
          <a:p>
            <a:endParaRPr/>
          </a:p>
        </p:txBody>
      </p:sp>
      <p:sp>
        <p:nvSpPr>
          <p:cNvPr id="9" name="object 9"/>
          <p:cNvSpPr/>
          <p:nvPr/>
        </p:nvSpPr>
        <p:spPr>
          <a:xfrm>
            <a:off x="4933924" y="4000868"/>
            <a:ext cx="2162810" cy="795020"/>
          </a:xfrm>
          <a:custGeom>
            <a:avLst/>
            <a:gdLst/>
            <a:ahLst/>
            <a:cxnLst/>
            <a:rect l="l" t="t" r="r" b="b"/>
            <a:pathLst>
              <a:path w="2162809" h="795020">
                <a:moveTo>
                  <a:pt x="2158136" y="0"/>
                </a:moveTo>
                <a:lnTo>
                  <a:pt x="31864" y="757859"/>
                </a:lnTo>
                <a:lnTo>
                  <a:pt x="75831" y="705688"/>
                </a:lnTo>
                <a:lnTo>
                  <a:pt x="75501" y="701675"/>
                </a:lnTo>
                <a:lnTo>
                  <a:pt x="70129" y="697153"/>
                </a:lnTo>
                <a:lnTo>
                  <a:pt x="66128" y="697496"/>
                </a:lnTo>
                <a:lnTo>
                  <a:pt x="0" y="775957"/>
                </a:lnTo>
                <a:lnTo>
                  <a:pt x="100837" y="794905"/>
                </a:lnTo>
                <a:lnTo>
                  <a:pt x="104165" y="792632"/>
                </a:lnTo>
                <a:lnTo>
                  <a:pt x="105460" y="785736"/>
                </a:lnTo>
                <a:lnTo>
                  <a:pt x="103187" y="782421"/>
                </a:lnTo>
                <a:lnTo>
                  <a:pt x="36118" y="769823"/>
                </a:lnTo>
                <a:lnTo>
                  <a:pt x="2162390" y="11963"/>
                </a:lnTo>
                <a:lnTo>
                  <a:pt x="2158136" y="0"/>
                </a:lnTo>
                <a:close/>
              </a:path>
            </a:pathLst>
          </a:custGeom>
          <a:solidFill>
            <a:srgbClr val="FF0000"/>
          </a:solidFill>
        </p:spPr>
        <p:txBody>
          <a:bodyPr wrap="square" lIns="0" tIns="0" rIns="0" bIns="0" rtlCol="0"/>
          <a:lstStyle/>
          <a:p>
            <a:endParaRPr/>
          </a:p>
        </p:txBody>
      </p:sp>
      <p:sp>
        <p:nvSpPr>
          <p:cNvPr id="10" name="object 10"/>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38</a:t>
            </a:fld>
            <a:endParaRPr sz="1200">
              <a:latin typeface="Arial Black"/>
              <a:cs typeface="Arial Black"/>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命名实体识别</a:t>
            </a:r>
            <a:r>
              <a:rPr u="none" spc="50" dirty="0"/>
              <a:t>(named</a:t>
            </a:r>
            <a:r>
              <a:rPr u="none" spc="305" dirty="0"/>
              <a:t> </a:t>
            </a:r>
            <a:r>
              <a:rPr u="none" spc="50" dirty="0"/>
              <a:t>entity</a:t>
            </a:r>
            <a:r>
              <a:rPr u="none" spc="155" dirty="0"/>
              <a:t> </a:t>
            </a:r>
            <a:r>
              <a:rPr u="none" spc="60" dirty="0"/>
              <a:t>recognition)</a:t>
            </a:r>
          </a:p>
        </p:txBody>
      </p:sp>
      <p:sp>
        <p:nvSpPr>
          <p:cNvPr id="3" name="object 3"/>
          <p:cNvSpPr/>
          <p:nvPr/>
        </p:nvSpPr>
        <p:spPr>
          <a:xfrm>
            <a:off x="2590800" y="5588000"/>
            <a:ext cx="2057400" cy="533400"/>
          </a:xfrm>
          <a:custGeom>
            <a:avLst/>
            <a:gdLst/>
            <a:ahLst/>
            <a:cxnLst/>
            <a:rect l="l" t="t" r="r" b="b"/>
            <a:pathLst>
              <a:path w="2057400" h="533400">
                <a:moveTo>
                  <a:pt x="0" y="0"/>
                </a:moveTo>
                <a:lnTo>
                  <a:pt x="2057401" y="0"/>
                </a:lnTo>
                <a:lnTo>
                  <a:pt x="2057401" y="533400"/>
                </a:lnTo>
                <a:lnTo>
                  <a:pt x="0" y="533400"/>
                </a:lnTo>
                <a:lnTo>
                  <a:pt x="0" y="0"/>
                </a:lnTo>
                <a:close/>
              </a:path>
            </a:pathLst>
          </a:custGeom>
          <a:ln w="25400">
            <a:solidFill>
              <a:srgbClr val="FF0000"/>
            </a:solidFill>
          </a:ln>
        </p:spPr>
        <p:txBody>
          <a:bodyPr wrap="square" lIns="0" tIns="0" rIns="0" bIns="0" rtlCol="0"/>
          <a:lstStyle/>
          <a:p>
            <a:endParaRPr/>
          </a:p>
        </p:txBody>
      </p:sp>
      <p:sp>
        <p:nvSpPr>
          <p:cNvPr id="4" name="object 4"/>
          <p:cNvSpPr txBox="1"/>
          <p:nvPr/>
        </p:nvSpPr>
        <p:spPr>
          <a:xfrm>
            <a:off x="258127" y="785495"/>
            <a:ext cx="8394700" cy="5163185"/>
          </a:xfrm>
          <a:prstGeom prst="rect">
            <a:avLst/>
          </a:prstGeom>
        </p:spPr>
        <p:txBody>
          <a:bodyPr vert="horz" wrap="square" lIns="0" tIns="10160" rIns="0" bIns="0" rtlCol="0">
            <a:spAutoFit/>
          </a:bodyPr>
          <a:lstStyle/>
          <a:p>
            <a:pPr marL="355600" marR="145415" indent="-342900">
              <a:lnSpc>
                <a:spcPct val="100699"/>
              </a:lnSpc>
              <a:spcBef>
                <a:spcPts val="80"/>
              </a:spcBef>
              <a:buClr>
                <a:srgbClr val="7030A0"/>
              </a:buClr>
              <a:buSzPct val="79166"/>
              <a:buFont typeface="Wingdings"/>
              <a:buChar char=""/>
              <a:tabLst>
                <a:tab pos="354965" algn="l"/>
                <a:tab pos="355600" algn="l"/>
              </a:tabLst>
            </a:pPr>
            <a:r>
              <a:rPr sz="2400" b="0" dirty="0">
                <a:latin typeface="Noto Sans CJK JP Medium"/>
                <a:cs typeface="Noto Sans CJK JP Medium"/>
              </a:rPr>
              <a:t>给定一个句子或篇章，定位和识别相关的命名实体</a:t>
            </a:r>
            <a:r>
              <a:rPr sz="2400" b="0" spc="10" dirty="0">
                <a:latin typeface="Noto Sans CJK JP Medium"/>
                <a:cs typeface="Noto Sans CJK JP Medium"/>
              </a:rPr>
              <a:t>(</a:t>
            </a:r>
            <a:r>
              <a:rPr sz="2400" b="0" spc="130" dirty="0">
                <a:latin typeface="Noto Sans CJK JP Medium"/>
                <a:cs typeface="Noto Sans CJK JP Medium"/>
              </a:rPr>
              <a:t>n</a:t>
            </a:r>
            <a:r>
              <a:rPr sz="2400" b="0" spc="15" dirty="0">
                <a:latin typeface="Noto Sans CJK JP Medium"/>
                <a:cs typeface="Noto Sans CJK JP Medium"/>
              </a:rPr>
              <a:t>a</a:t>
            </a:r>
            <a:r>
              <a:rPr sz="2400" b="0" spc="135" dirty="0">
                <a:latin typeface="Noto Sans CJK JP Medium"/>
                <a:cs typeface="Noto Sans CJK JP Medium"/>
              </a:rPr>
              <a:t>m</a:t>
            </a:r>
            <a:r>
              <a:rPr sz="2400" b="0" spc="40" dirty="0">
                <a:latin typeface="Noto Sans CJK JP Medium"/>
                <a:cs typeface="Noto Sans CJK JP Medium"/>
              </a:rPr>
              <a:t>e</a:t>
            </a:r>
            <a:r>
              <a:rPr sz="2400" b="0" spc="45" dirty="0">
                <a:latin typeface="Noto Sans CJK JP Medium"/>
                <a:cs typeface="Noto Sans CJK JP Medium"/>
              </a:rPr>
              <a:t>d  </a:t>
            </a:r>
            <a:r>
              <a:rPr sz="2400" b="0" spc="55" dirty="0">
                <a:latin typeface="Noto Sans CJK JP Medium"/>
                <a:cs typeface="Noto Sans CJK JP Medium"/>
              </a:rPr>
              <a:t>entity)</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命名实体包括：</a:t>
            </a:r>
            <a:r>
              <a:rPr sz="2000" dirty="0">
                <a:solidFill>
                  <a:srgbClr val="00B0F0"/>
                </a:solidFill>
                <a:latin typeface="UKIJ CJK"/>
                <a:cs typeface="UKIJ CJK"/>
              </a:rPr>
              <a:t>人名、地名、机构名</a:t>
            </a:r>
            <a:endParaRPr sz="2000">
              <a:latin typeface="UKIJ CJK"/>
              <a:cs typeface="UKIJ CJK"/>
            </a:endParaRPr>
          </a:p>
          <a:p>
            <a:pPr marL="762000" marR="508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或特定领域相关的命名实体，例如生物领域命名实体识别包括：</a:t>
            </a:r>
            <a:r>
              <a:rPr sz="2000" dirty="0">
                <a:solidFill>
                  <a:srgbClr val="00B0F0"/>
                </a:solidFill>
                <a:latin typeface="UKIJ CJK"/>
                <a:cs typeface="UKIJ CJK"/>
              </a:rPr>
              <a:t>蛋白 质</a:t>
            </a:r>
            <a:r>
              <a:rPr sz="2000" spc="30" dirty="0">
                <a:solidFill>
                  <a:srgbClr val="00B0F0"/>
                </a:solidFill>
                <a:latin typeface="UKIJ CJK"/>
                <a:cs typeface="UKIJ CJK"/>
              </a:rPr>
              <a:t>Protein</a:t>
            </a:r>
            <a:r>
              <a:rPr sz="2000" dirty="0">
                <a:solidFill>
                  <a:srgbClr val="00B0F0"/>
                </a:solidFill>
                <a:latin typeface="UKIJ CJK"/>
                <a:cs typeface="UKIJ CJK"/>
              </a:rPr>
              <a:t>、</a:t>
            </a:r>
            <a:r>
              <a:rPr sz="2000" spc="145" dirty="0">
                <a:solidFill>
                  <a:srgbClr val="00B0F0"/>
                </a:solidFill>
                <a:latin typeface="UKIJ CJK"/>
                <a:cs typeface="UKIJ CJK"/>
              </a:rPr>
              <a:t>DNA</a:t>
            </a:r>
            <a:r>
              <a:rPr sz="2000" dirty="0">
                <a:solidFill>
                  <a:srgbClr val="00B0F0"/>
                </a:solidFill>
                <a:latin typeface="UKIJ CJK"/>
                <a:cs typeface="UKIJ CJK"/>
              </a:rPr>
              <a:t>、</a:t>
            </a:r>
            <a:r>
              <a:rPr sz="2000" spc="140" dirty="0">
                <a:solidFill>
                  <a:srgbClr val="00B0F0"/>
                </a:solidFill>
                <a:latin typeface="UKIJ CJK"/>
                <a:cs typeface="UKIJ CJK"/>
              </a:rPr>
              <a:t>RNA</a:t>
            </a:r>
            <a:r>
              <a:rPr sz="2000" dirty="0">
                <a:solidFill>
                  <a:srgbClr val="00B0F0"/>
                </a:solidFill>
                <a:latin typeface="UKIJ CJK"/>
                <a:cs typeface="UKIJ CJK"/>
              </a:rPr>
              <a:t>等</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在信息提取、知识抽取等任务有重要作用</a:t>
            </a:r>
            <a:endParaRPr sz="2000">
              <a:latin typeface="UKIJ CJK"/>
              <a:cs typeface="UKIJ CJK"/>
            </a:endParaRPr>
          </a:p>
          <a:p>
            <a:pPr lvl="1">
              <a:lnSpc>
                <a:spcPct val="100000"/>
              </a:lnSpc>
              <a:spcBef>
                <a:spcPts val="75"/>
              </a:spcBef>
              <a:buClr>
                <a:srgbClr val="00B0F0"/>
              </a:buClr>
              <a:buFont typeface="Wingdings"/>
              <a:buChar char=""/>
            </a:pPr>
            <a:endParaRPr sz="235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举例</a:t>
            </a:r>
            <a:endParaRPr sz="2400">
              <a:latin typeface="Noto Sans CJK JP Medium"/>
              <a:cs typeface="Noto Sans CJK JP Medium"/>
            </a:endParaRPr>
          </a:p>
          <a:p>
            <a:pPr marL="660400">
              <a:lnSpc>
                <a:spcPts val="2510"/>
              </a:lnSpc>
              <a:spcBef>
                <a:spcPts val="1300"/>
              </a:spcBef>
              <a:tabLst>
                <a:tab pos="1320800" algn="l"/>
                <a:tab pos="2044700" algn="l"/>
                <a:tab pos="2565400" algn="l"/>
                <a:tab pos="3987800" algn="l"/>
                <a:tab pos="4470400" algn="l"/>
                <a:tab pos="6578600" algn="l"/>
                <a:tab pos="7137400" algn="l"/>
              </a:tabLst>
            </a:pPr>
            <a:r>
              <a:rPr sz="2100" dirty="0">
                <a:solidFill>
                  <a:srgbClr val="00B050"/>
                </a:solidFill>
                <a:latin typeface="Times New Roman"/>
                <a:cs typeface="Times New Roman"/>
              </a:rPr>
              <a:t>O	O	O	</a:t>
            </a:r>
            <a:r>
              <a:rPr sz="2100" spc="-20" dirty="0">
                <a:solidFill>
                  <a:srgbClr val="FF0000"/>
                </a:solidFill>
                <a:latin typeface="Carlito"/>
                <a:cs typeface="Carlito"/>
              </a:rPr>
              <a:t>B-Protein	</a:t>
            </a:r>
            <a:r>
              <a:rPr sz="2100" dirty="0">
                <a:solidFill>
                  <a:srgbClr val="00B0F0"/>
                </a:solidFill>
                <a:latin typeface="Times New Roman"/>
                <a:cs typeface="Times New Roman"/>
              </a:rPr>
              <a:t>I	</a:t>
            </a:r>
            <a:r>
              <a:rPr sz="2100" dirty="0">
                <a:solidFill>
                  <a:srgbClr val="00B050"/>
                </a:solidFill>
                <a:latin typeface="Times New Roman"/>
                <a:cs typeface="Times New Roman"/>
              </a:rPr>
              <a:t>O</a:t>
            </a:r>
            <a:r>
              <a:rPr sz="2100" spc="55" dirty="0">
                <a:solidFill>
                  <a:srgbClr val="00B050"/>
                </a:solidFill>
                <a:latin typeface="Times New Roman"/>
                <a:cs typeface="Times New Roman"/>
              </a:rPr>
              <a:t> </a:t>
            </a:r>
            <a:r>
              <a:rPr sz="2100" spc="-10" dirty="0">
                <a:solidFill>
                  <a:srgbClr val="3333FF"/>
                </a:solidFill>
                <a:latin typeface="Times New Roman"/>
                <a:cs typeface="Times New Roman"/>
              </a:rPr>
              <a:t>B-DNA</a:t>
            </a:r>
            <a:r>
              <a:rPr sz="2100" spc="355" dirty="0">
                <a:solidFill>
                  <a:srgbClr val="3333FF"/>
                </a:solidFill>
                <a:latin typeface="Times New Roman"/>
                <a:cs typeface="Times New Roman"/>
              </a:rPr>
              <a:t> </a:t>
            </a:r>
            <a:r>
              <a:rPr sz="2100" dirty="0">
                <a:solidFill>
                  <a:srgbClr val="00B0F0"/>
                </a:solidFill>
                <a:latin typeface="Times New Roman"/>
                <a:cs typeface="Times New Roman"/>
              </a:rPr>
              <a:t>I	I	I</a:t>
            </a:r>
            <a:endParaRPr sz="2100">
              <a:latin typeface="Times New Roman"/>
              <a:cs typeface="Times New Roman"/>
            </a:endParaRPr>
          </a:p>
          <a:p>
            <a:pPr marL="660400">
              <a:lnSpc>
                <a:spcPts val="2510"/>
              </a:lnSpc>
            </a:pPr>
            <a:r>
              <a:rPr sz="2100" spc="-95" dirty="0">
                <a:latin typeface="Times New Roman"/>
                <a:cs typeface="Times New Roman"/>
              </a:rPr>
              <a:t>We </a:t>
            </a:r>
            <a:r>
              <a:rPr sz="2100" dirty="0">
                <a:latin typeface="Times New Roman"/>
                <a:cs typeface="Times New Roman"/>
              </a:rPr>
              <a:t>showed </a:t>
            </a:r>
            <a:r>
              <a:rPr sz="2100" spc="5" dirty="0">
                <a:latin typeface="Times New Roman"/>
                <a:cs typeface="Times New Roman"/>
              </a:rPr>
              <a:t>that </a:t>
            </a:r>
            <a:r>
              <a:rPr sz="2100" spc="10" dirty="0">
                <a:latin typeface="Times New Roman"/>
                <a:cs typeface="Times New Roman"/>
              </a:rPr>
              <a:t>interleukin-1 </a:t>
            </a:r>
            <a:r>
              <a:rPr sz="2100" dirty="0">
                <a:latin typeface="Times New Roman"/>
                <a:cs typeface="Times New Roman"/>
              </a:rPr>
              <a:t>IL-1 </a:t>
            </a:r>
            <a:r>
              <a:rPr sz="2100" spc="5" dirty="0">
                <a:latin typeface="Times New Roman"/>
                <a:cs typeface="Times New Roman"/>
              </a:rPr>
              <a:t>and </a:t>
            </a:r>
            <a:r>
              <a:rPr sz="2100" dirty="0">
                <a:latin typeface="Times New Roman"/>
                <a:cs typeface="Times New Roman"/>
              </a:rPr>
              <a:t>IL-2 receptor </a:t>
            </a:r>
            <a:r>
              <a:rPr sz="2100" spc="15" dirty="0">
                <a:latin typeface="Times New Roman"/>
                <a:cs typeface="Times New Roman"/>
              </a:rPr>
              <a:t>alpha gene</a:t>
            </a:r>
            <a:r>
              <a:rPr sz="2100" spc="-320" dirty="0">
                <a:latin typeface="Times New Roman"/>
                <a:cs typeface="Times New Roman"/>
              </a:rPr>
              <a:t> </a:t>
            </a:r>
            <a:r>
              <a:rPr sz="2100" dirty="0">
                <a:latin typeface="Times New Roman"/>
                <a:cs typeface="Times New Roman"/>
              </a:rPr>
              <a:t>…</a:t>
            </a:r>
            <a:endParaRPr sz="2100">
              <a:latin typeface="Times New Roman"/>
              <a:cs typeface="Times New Roman"/>
            </a:endParaRPr>
          </a:p>
          <a:p>
            <a:pPr>
              <a:lnSpc>
                <a:spcPct val="100000"/>
              </a:lnSpc>
            </a:pPr>
            <a:endParaRPr sz="2300">
              <a:latin typeface="Times New Roman"/>
              <a:cs typeface="Times New Roman"/>
            </a:endParaRPr>
          </a:p>
          <a:p>
            <a:pPr>
              <a:lnSpc>
                <a:spcPct val="100000"/>
              </a:lnSpc>
              <a:spcBef>
                <a:spcPts val="15"/>
              </a:spcBef>
            </a:pPr>
            <a:endParaRPr sz="2150">
              <a:latin typeface="Times New Roman"/>
              <a:cs typeface="Times New Roman"/>
            </a:endParaRPr>
          </a:p>
          <a:p>
            <a:pPr marL="671195">
              <a:lnSpc>
                <a:spcPct val="100000"/>
              </a:lnSpc>
            </a:pPr>
            <a:r>
              <a:rPr sz="2100" spc="-95" dirty="0">
                <a:latin typeface="Times New Roman"/>
                <a:cs typeface="Times New Roman"/>
              </a:rPr>
              <a:t>We </a:t>
            </a:r>
            <a:r>
              <a:rPr sz="2100" dirty="0">
                <a:latin typeface="Times New Roman"/>
                <a:cs typeface="Times New Roman"/>
              </a:rPr>
              <a:t>showed </a:t>
            </a:r>
            <a:r>
              <a:rPr sz="2100" spc="5" dirty="0">
                <a:latin typeface="Times New Roman"/>
                <a:cs typeface="Times New Roman"/>
              </a:rPr>
              <a:t>that </a:t>
            </a:r>
            <a:r>
              <a:rPr sz="2100" spc="10" dirty="0">
                <a:latin typeface="Times New Roman"/>
                <a:cs typeface="Times New Roman"/>
              </a:rPr>
              <a:t>interleukin-1 </a:t>
            </a:r>
            <a:r>
              <a:rPr sz="2100" dirty="0">
                <a:latin typeface="Times New Roman"/>
                <a:cs typeface="Times New Roman"/>
              </a:rPr>
              <a:t>IL-1 </a:t>
            </a:r>
            <a:r>
              <a:rPr sz="2100" spc="5" dirty="0">
                <a:latin typeface="Times New Roman"/>
                <a:cs typeface="Times New Roman"/>
              </a:rPr>
              <a:t>and </a:t>
            </a:r>
            <a:r>
              <a:rPr sz="2100" dirty="0">
                <a:latin typeface="Times New Roman"/>
                <a:cs typeface="Times New Roman"/>
              </a:rPr>
              <a:t>IL-2 receptor </a:t>
            </a:r>
            <a:r>
              <a:rPr sz="2100" spc="15" dirty="0">
                <a:latin typeface="Times New Roman"/>
                <a:cs typeface="Times New Roman"/>
              </a:rPr>
              <a:t>alpha gene</a:t>
            </a:r>
            <a:r>
              <a:rPr sz="2100" spc="-320" dirty="0">
                <a:latin typeface="Times New Roman"/>
                <a:cs typeface="Times New Roman"/>
              </a:rPr>
              <a:t> </a:t>
            </a:r>
            <a:r>
              <a:rPr sz="2100" dirty="0">
                <a:latin typeface="Times New Roman"/>
                <a:cs typeface="Times New Roman"/>
              </a:rPr>
              <a:t>…</a:t>
            </a:r>
            <a:endParaRPr sz="2100">
              <a:latin typeface="Times New Roman"/>
              <a:cs typeface="Times New Roman"/>
            </a:endParaRPr>
          </a:p>
        </p:txBody>
      </p:sp>
      <p:sp>
        <p:nvSpPr>
          <p:cNvPr id="7" name="object 7"/>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39</a:t>
            </a:fld>
            <a:endParaRPr sz="1200">
              <a:latin typeface="Arial Black"/>
              <a:cs typeface="Arial Black"/>
            </a:endParaRPr>
          </a:p>
        </p:txBody>
      </p:sp>
      <p:sp>
        <p:nvSpPr>
          <p:cNvPr id="5" name="object 5"/>
          <p:cNvSpPr txBox="1"/>
          <p:nvPr/>
        </p:nvSpPr>
        <p:spPr>
          <a:xfrm>
            <a:off x="3126739" y="6212626"/>
            <a:ext cx="946150" cy="406400"/>
          </a:xfrm>
          <a:prstGeom prst="rect">
            <a:avLst/>
          </a:prstGeom>
        </p:spPr>
        <p:txBody>
          <a:bodyPr vert="horz" wrap="square" lIns="0" tIns="12700" rIns="0" bIns="0" rtlCol="0">
            <a:spAutoFit/>
          </a:bodyPr>
          <a:lstStyle/>
          <a:p>
            <a:pPr marL="12700">
              <a:lnSpc>
                <a:spcPct val="100000"/>
              </a:lnSpc>
              <a:spcBef>
                <a:spcPts val="100"/>
              </a:spcBef>
            </a:pPr>
            <a:r>
              <a:rPr sz="2500" spc="5" dirty="0">
                <a:solidFill>
                  <a:srgbClr val="FF0000"/>
                </a:solidFill>
                <a:latin typeface="Times New Roman"/>
                <a:cs typeface="Times New Roman"/>
              </a:rPr>
              <a:t>P</a:t>
            </a:r>
            <a:r>
              <a:rPr sz="2500" spc="-35" dirty="0">
                <a:solidFill>
                  <a:srgbClr val="FF0000"/>
                </a:solidFill>
                <a:latin typeface="Times New Roman"/>
                <a:cs typeface="Times New Roman"/>
              </a:rPr>
              <a:t>r</a:t>
            </a:r>
            <a:r>
              <a:rPr sz="2500" spc="50" dirty="0">
                <a:solidFill>
                  <a:srgbClr val="FF0000"/>
                </a:solidFill>
                <a:latin typeface="Times New Roman"/>
                <a:cs typeface="Times New Roman"/>
              </a:rPr>
              <a:t>o</a:t>
            </a:r>
            <a:r>
              <a:rPr sz="2500" spc="5" dirty="0">
                <a:solidFill>
                  <a:srgbClr val="FF0000"/>
                </a:solidFill>
                <a:latin typeface="Times New Roman"/>
                <a:cs typeface="Times New Roman"/>
              </a:rPr>
              <a:t>t</a:t>
            </a:r>
            <a:r>
              <a:rPr sz="2500" spc="-10" dirty="0">
                <a:solidFill>
                  <a:srgbClr val="FF0000"/>
                </a:solidFill>
                <a:latin typeface="Times New Roman"/>
                <a:cs typeface="Times New Roman"/>
              </a:rPr>
              <a:t>e</a:t>
            </a:r>
            <a:r>
              <a:rPr sz="2500" spc="5" dirty="0">
                <a:solidFill>
                  <a:srgbClr val="FF0000"/>
                </a:solidFill>
                <a:latin typeface="Times New Roman"/>
                <a:cs typeface="Times New Roman"/>
              </a:rPr>
              <a:t>i</a:t>
            </a:r>
            <a:r>
              <a:rPr sz="2500" dirty="0">
                <a:solidFill>
                  <a:srgbClr val="FF0000"/>
                </a:solidFill>
                <a:latin typeface="Times New Roman"/>
                <a:cs typeface="Times New Roman"/>
              </a:rPr>
              <a:t>n</a:t>
            </a:r>
            <a:endParaRPr sz="2500">
              <a:latin typeface="Times New Roman"/>
              <a:cs typeface="Times New Roman"/>
            </a:endParaRPr>
          </a:p>
        </p:txBody>
      </p:sp>
      <p:sp>
        <p:nvSpPr>
          <p:cNvPr id="6" name="object 6"/>
          <p:cNvSpPr txBox="1"/>
          <p:nvPr/>
        </p:nvSpPr>
        <p:spPr>
          <a:xfrm>
            <a:off x="5793740" y="6192771"/>
            <a:ext cx="711200" cy="406400"/>
          </a:xfrm>
          <a:prstGeom prst="rect">
            <a:avLst/>
          </a:prstGeom>
        </p:spPr>
        <p:txBody>
          <a:bodyPr vert="horz" wrap="square" lIns="0" tIns="12700" rIns="0" bIns="0" rtlCol="0">
            <a:spAutoFit/>
          </a:bodyPr>
          <a:lstStyle/>
          <a:p>
            <a:pPr marL="12700">
              <a:lnSpc>
                <a:spcPct val="100000"/>
              </a:lnSpc>
              <a:spcBef>
                <a:spcPts val="100"/>
              </a:spcBef>
            </a:pPr>
            <a:r>
              <a:rPr sz="2500" spc="-10" dirty="0">
                <a:solidFill>
                  <a:srgbClr val="FF0000"/>
                </a:solidFill>
                <a:latin typeface="Times New Roman"/>
                <a:cs typeface="Times New Roman"/>
              </a:rPr>
              <a:t>DNA</a:t>
            </a:r>
            <a:endParaRPr sz="25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838700" cy="52959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课程内容安排</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60" dirty="0">
                <a:solidFill>
                  <a:srgbClr val="3333FF"/>
                </a:solidFill>
                <a:latin typeface="UKIJ CJK"/>
                <a:cs typeface="UKIJ CJK"/>
              </a:rPr>
              <a:t>NLP</a:t>
            </a:r>
            <a:r>
              <a:rPr sz="2000" dirty="0">
                <a:solidFill>
                  <a:srgbClr val="3333FF"/>
                </a:solidFill>
                <a:latin typeface="UKIJ CJK"/>
                <a:cs typeface="UKIJ CJK"/>
              </a:rPr>
              <a:t>的总体介绍</a:t>
            </a:r>
            <a:r>
              <a:rPr sz="2000" spc="165" dirty="0">
                <a:solidFill>
                  <a:srgbClr val="3333FF"/>
                </a:solidFill>
                <a:latin typeface="UKIJ CJK"/>
                <a:cs typeface="UKIJ CJK"/>
              </a:rPr>
              <a:t> </a:t>
            </a:r>
            <a:r>
              <a:rPr sz="2000" spc="95" dirty="0">
                <a:solidFill>
                  <a:srgbClr val="00B050"/>
                </a:solidFill>
                <a:latin typeface="UKIJ CJK"/>
                <a:cs typeface="UKIJ CJK"/>
              </a:rPr>
              <a:t>(2</a:t>
            </a:r>
            <a:r>
              <a:rPr sz="2000" dirty="0">
                <a:solidFill>
                  <a:srgbClr val="00B050"/>
                </a:solidFill>
                <a:latin typeface="UKIJ CJK"/>
                <a:cs typeface="UKIJ CJK"/>
              </a:rPr>
              <a:t>周左右</a:t>
            </a:r>
            <a:r>
              <a:rPr sz="2000" spc="65" dirty="0">
                <a:solidFill>
                  <a:srgbClr val="00B050"/>
                </a:solidFill>
                <a:latin typeface="UKIJ CJK"/>
                <a:cs typeface="UKIJ CJK"/>
              </a:rPr>
              <a:t>)</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孙栩</a:t>
            </a:r>
            <a:endParaRPr sz="1800">
              <a:latin typeface="UKIJ CJK"/>
              <a:cs typeface="UKIJ CJK"/>
            </a:endParaRPr>
          </a:p>
          <a:p>
            <a:pPr marL="762000" lvl="1" indent="-292100">
              <a:lnSpc>
                <a:spcPct val="100000"/>
              </a:lnSpc>
              <a:spcBef>
                <a:spcPts val="940"/>
              </a:spcBef>
              <a:buClr>
                <a:srgbClr val="00B0F0"/>
              </a:buClr>
              <a:buSzPct val="70000"/>
              <a:buFont typeface="Wingdings"/>
              <a:buChar char=""/>
              <a:tabLst>
                <a:tab pos="761365" algn="l"/>
                <a:tab pos="762000" algn="l"/>
              </a:tabLst>
            </a:pPr>
            <a:r>
              <a:rPr sz="2000" spc="60" dirty="0">
                <a:solidFill>
                  <a:srgbClr val="3333FF"/>
                </a:solidFill>
                <a:latin typeface="UKIJ CJK"/>
                <a:cs typeface="UKIJ CJK"/>
              </a:rPr>
              <a:t>NLP</a:t>
            </a:r>
            <a:r>
              <a:rPr sz="2000" dirty="0">
                <a:solidFill>
                  <a:srgbClr val="3333FF"/>
                </a:solidFill>
                <a:latin typeface="UKIJ CJK"/>
                <a:cs typeface="UKIJ CJK"/>
              </a:rPr>
              <a:t>的</a:t>
            </a:r>
            <a:r>
              <a:rPr sz="2000" dirty="0">
                <a:solidFill>
                  <a:srgbClr val="00B050"/>
                </a:solidFill>
                <a:latin typeface="UKIJ CJK"/>
                <a:cs typeface="UKIJ CJK"/>
              </a:rPr>
              <a:t>语言知识</a:t>
            </a:r>
            <a:r>
              <a:rPr sz="2000" dirty="0">
                <a:solidFill>
                  <a:srgbClr val="3333FF"/>
                </a:solidFill>
                <a:latin typeface="UKIJ CJK"/>
                <a:cs typeface="UKIJ CJK"/>
              </a:rPr>
              <a:t>部分</a:t>
            </a:r>
            <a:r>
              <a:rPr sz="2000" spc="95" dirty="0">
                <a:solidFill>
                  <a:srgbClr val="00B050"/>
                </a:solidFill>
                <a:latin typeface="UKIJ CJK"/>
                <a:cs typeface="UKIJ CJK"/>
              </a:rPr>
              <a:t>(6</a:t>
            </a:r>
            <a:r>
              <a:rPr sz="2000" dirty="0">
                <a:solidFill>
                  <a:srgbClr val="00B050"/>
                </a:solidFill>
                <a:latin typeface="UKIJ CJK"/>
                <a:cs typeface="UKIJ CJK"/>
              </a:rPr>
              <a:t>周左右</a:t>
            </a:r>
            <a:r>
              <a:rPr sz="2000" spc="65" dirty="0">
                <a:solidFill>
                  <a:srgbClr val="00B050"/>
                </a:solidFill>
                <a:latin typeface="UKIJ CJK"/>
                <a:cs typeface="UKIJ CJK"/>
              </a:rPr>
              <a:t>)</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詹卫东</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spc="60" dirty="0">
                <a:solidFill>
                  <a:srgbClr val="3333FF"/>
                </a:solidFill>
                <a:latin typeface="UKIJ CJK"/>
                <a:cs typeface="UKIJ CJK"/>
              </a:rPr>
              <a:t>NLP</a:t>
            </a:r>
            <a:r>
              <a:rPr sz="2000" dirty="0">
                <a:solidFill>
                  <a:srgbClr val="3333FF"/>
                </a:solidFill>
                <a:latin typeface="UKIJ CJK"/>
                <a:cs typeface="UKIJ CJK"/>
              </a:rPr>
              <a:t>的</a:t>
            </a:r>
            <a:r>
              <a:rPr sz="2000" dirty="0">
                <a:solidFill>
                  <a:srgbClr val="00B050"/>
                </a:solidFill>
                <a:latin typeface="UKIJ CJK"/>
                <a:cs typeface="UKIJ CJK"/>
              </a:rPr>
              <a:t>经验方法</a:t>
            </a:r>
            <a:r>
              <a:rPr sz="2000" dirty="0">
                <a:solidFill>
                  <a:srgbClr val="3333FF"/>
                </a:solidFill>
                <a:latin typeface="UKIJ CJK"/>
                <a:cs typeface="UKIJ CJK"/>
              </a:rPr>
              <a:t>部分</a:t>
            </a:r>
            <a:r>
              <a:rPr sz="2000" spc="95" dirty="0">
                <a:solidFill>
                  <a:srgbClr val="00B050"/>
                </a:solidFill>
                <a:latin typeface="UKIJ CJK"/>
                <a:cs typeface="UKIJ CJK"/>
              </a:rPr>
              <a:t>(7</a:t>
            </a:r>
            <a:r>
              <a:rPr sz="2000" dirty="0">
                <a:solidFill>
                  <a:srgbClr val="00B050"/>
                </a:solidFill>
                <a:latin typeface="UKIJ CJK"/>
                <a:cs typeface="UKIJ CJK"/>
              </a:rPr>
              <a:t>周左右</a:t>
            </a:r>
            <a:r>
              <a:rPr sz="2000" spc="65" dirty="0">
                <a:solidFill>
                  <a:srgbClr val="00B050"/>
                </a:solidFill>
                <a:latin typeface="UKIJ CJK"/>
                <a:cs typeface="UKIJ CJK"/>
              </a:rPr>
              <a:t>)</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孙栩</a:t>
            </a:r>
            <a:endParaRPr sz="1800">
              <a:latin typeface="UKIJ CJK"/>
              <a:cs typeface="UKIJ CJK"/>
            </a:endParaRPr>
          </a:p>
          <a:p>
            <a:pPr lvl="2">
              <a:lnSpc>
                <a:spcPct val="100000"/>
              </a:lnSpc>
              <a:spcBef>
                <a:spcPts val="20"/>
              </a:spcBef>
              <a:buClr>
                <a:srgbClr val="7030A0"/>
              </a:buClr>
              <a:buFont typeface="Wingdings"/>
              <a:buChar char=""/>
            </a:pPr>
            <a:endParaRPr sz="240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dirty="0">
                <a:latin typeface="Noto Sans CJK JP Medium"/>
                <a:cs typeface="Noto Sans CJK JP Medium"/>
              </a:rPr>
              <a:t>课程考核</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dirty="0">
                <a:latin typeface="UKIJ CJK"/>
                <a:cs typeface="UKIJ CJK"/>
              </a:rPr>
              <a:t>一个编程作业</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一个语言学知识作业（詹老师布置）</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期末随堂考试</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241300">
              <a:lnSpc>
                <a:spcPct val="100000"/>
              </a:lnSpc>
              <a:spcBef>
                <a:spcPts val="220"/>
              </a:spcBef>
            </a:pPr>
            <a:fld id="{81D60167-4931-47E6-BA6A-407CBD079E47}" type="slidenum">
              <a:rPr dirty="0"/>
              <a:t>4</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课程规划</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序列标注任务</a:t>
            </a:r>
          </a:p>
        </p:txBody>
      </p:sp>
      <p:sp>
        <p:nvSpPr>
          <p:cNvPr id="5" name="object 5"/>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40</a:t>
            </a:fld>
            <a:endParaRPr sz="1200">
              <a:latin typeface="Arial Black"/>
              <a:cs typeface="Arial Black"/>
            </a:endParaRPr>
          </a:p>
        </p:txBody>
      </p:sp>
      <p:sp>
        <p:nvSpPr>
          <p:cNvPr id="3" name="object 3"/>
          <p:cNvSpPr txBox="1"/>
          <p:nvPr/>
        </p:nvSpPr>
        <p:spPr>
          <a:xfrm>
            <a:off x="258127" y="785495"/>
            <a:ext cx="6536690" cy="22352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把词标注为</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词类</a:t>
            </a:r>
            <a:r>
              <a:rPr sz="2000" spc="75" dirty="0">
                <a:latin typeface="UKIJ CJK"/>
                <a:cs typeface="UKIJ CJK"/>
              </a:rPr>
              <a:t>(Part-of-speech</a:t>
            </a:r>
            <a:r>
              <a:rPr sz="2000" spc="40" dirty="0">
                <a:latin typeface="UKIJ CJK"/>
                <a:cs typeface="UKIJ CJK"/>
              </a:rPr>
              <a:t> </a:t>
            </a:r>
            <a:r>
              <a:rPr sz="2000" spc="114" dirty="0">
                <a:latin typeface="UKIJ CJK"/>
                <a:cs typeface="UKIJ CJK"/>
              </a:rPr>
              <a:t>Tagging)</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命名实体</a:t>
            </a:r>
            <a:r>
              <a:rPr sz="2000" spc="85" dirty="0">
                <a:latin typeface="UKIJ CJK"/>
                <a:cs typeface="UKIJ CJK"/>
              </a:rPr>
              <a:t>(Named</a:t>
            </a:r>
            <a:r>
              <a:rPr sz="2000" spc="90" dirty="0">
                <a:latin typeface="UKIJ CJK"/>
                <a:cs typeface="UKIJ CJK"/>
              </a:rPr>
              <a:t> </a:t>
            </a:r>
            <a:r>
              <a:rPr sz="2000" spc="25" dirty="0">
                <a:latin typeface="UKIJ CJK"/>
                <a:cs typeface="UKIJ CJK"/>
              </a:rPr>
              <a:t>Entity</a:t>
            </a:r>
            <a:r>
              <a:rPr sz="2000" spc="215" dirty="0">
                <a:latin typeface="UKIJ CJK"/>
                <a:cs typeface="UKIJ CJK"/>
              </a:rPr>
              <a:t> </a:t>
            </a:r>
            <a:r>
              <a:rPr sz="2000" spc="65" dirty="0">
                <a:latin typeface="UKIJ CJK"/>
                <a:cs typeface="UKIJ CJK"/>
              </a:rPr>
              <a:t>Recognition)</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实体级别的情感（上下文中</a:t>
            </a:r>
            <a:r>
              <a:rPr sz="2000" spc="45" dirty="0">
                <a:latin typeface="UKIJ CJK"/>
                <a:cs typeface="UKIJ CJK"/>
              </a:rPr>
              <a:t>）(Sentiment</a:t>
            </a:r>
            <a:r>
              <a:rPr sz="2000" spc="165" dirty="0">
                <a:latin typeface="UKIJ CJK"/>
                <a:cs typeface="UKIJ CJK"/>
              </a:rPr>
              <a:t> </a:t>
            </a:r>
            <a:r>
              <a:rPr sz="2000" spc="40" dirty="0">
                <a:latin typeface="UKIJ CJK"/>
                <a:cs typeface="UKIJ CJK"/>
              </a:rPr>
              <a:t>Analysis)</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表述是否含有某种观点</a:t>
            </a:r>
            <a:r>
              <a:rPr sz="2000" spc="70" dirty="0">
                <a:latin typeface="UKIJ CJK"/>
                <a:cs typeface="UKIJ CJK"/>
              </a:rPr>
              <a:t> </a:t>
            </a:r>
            <a:r>
              <a:rPr sz="2000" spc="60" dirty="0">
                <a:latin typeface="UKIJ CJK"/>
                <a:cs typeface="UKIJ CJK"/>
              </a:rPr>
              <a:t>(Opinion</a:t>
            </a:r>
            <a:r>
              <a:rPr sz="2000" spc="135" dirty="0">
                <a:latin typeface="UKIJ CJK"/>
                <a:cs typeface="UKIJ CJK"/>
              </a:rPr>
              <a:t> </a:t>
            </a:r>
            <a:r>
              <a:rPr sz="2000" spc="80" dirty="0">
                <a:latin typeface="UKIJ CJK"/>
                <a:cs typeface="UKIJ CJK"/>
              </a:rPr>
              <a:t>Mining)</a:t>
            </a:r>
            <a:endParaRPr sz="2000">
              <a:latin typeface="UKIJ CJK"/>
              <a:cs typeface="UKIJ CJK"/>
            </a:endParaRPr>
          </a:p>
        </p:txBody>
      </p:sp>
      <p:sp>
        <p:nvSpPr>
          <p:cNvPr id="4" name="object 4"/>
          <p:cNvSpPr txBox="1"/>
          <p:nvPr/>
        </p:nvSpPr>
        <p:spPr>
          <a:xfrm>
            <a:off x="258127" y="4023995"/>
            <a:ext cx="7922259" cy="1221105"/>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下面以</a:t>
            </a:r>
            <a:r>
              <a:rPr sz="2400" b="0" spc="80" dirty="0">
                <a:latin typeface="Noto Sans CJK JP Medium"/>
                <a:cs typeface="Noto Sans CJK JP Medium"/>
              </a:rPr>
              <a:t>Opinion</a:t>
            </a:r>
            <a:r>
              <a:rPr sz="2400" b="0" spc="95" dirty="0">
                <a:latin typeface="Noto Sans CJK JP Medium"/>
                <a:cs typeface="Noto Sans CJK JP Medium"/>
              </a:rPr>
              <a:t> </a:t>
            </a:r>
            <a:r>
              <a:rPr sz="2400" b="0" spc="155" dirty="0">
                <a:latin typeface="Noto Sans CJK JP Medium"/>
                <a:cs typeface="Noto Sans CJK JP Medium"/>
              </a:rPr>
              <a:t>Mining</a:t>
            </a:r>
            <a:r>
              <a:rPr sz="2400" b="0" dirty="0">
                <a:latin typeface="Noto Sans CJK JP Medium"/>
                <a:cs typeface="Noto Sans CJK JP Medium"/>
              </a:rPr>
              <a:t>为例</a:t>
            </a:r>
            <a:endParaRPr sz="2400">
              <a:latin typeface="Noto Sans CJK JP Medium"/>
              <a:cs typeface="Noto Sans CJK JP Medium"/>
            </a:endParaRPr>
          </a:p>
          <a:p>
            <a:pPr marL="761365" marR="5080" lvl="1" indent="-292100">
              <a:lnSpc>
                <a:spcPts val="2400"/>
              </a:lnSpc>
              <a:spcBef>
                <a:spcPts val="1800"/>
              </a:spcBef>
              <a:buClr>
                <a:srgbClr val="00B0F0"/>
              </a:buClr>
              <a:buSzPct val="70000"/>
              <a:buFont typeface="Wingdings"/>
              <a:buChar char=""/>
              <a:tabLst>
                <a:tab pos="761365" algn="l"/>
                <a:tab pos="762000" algn="l"/>
              </a:tabLst>
            </a:pPr>
            <a:r>
              <a:rPr sz="2000" spc="50" dirty="0">
                <a:latin typeface="UKIJ CJK"/>
                <a:cs typeface="UKIJ CJK"/>
              </a:rPr>
              <a:t>Example </a:t>
            </a:r>
            <a:r>
              <a:rPr sz="2000" spc="45" dirty="0">
                <a:latin typeface="UKIJ CJK"/>
                <a:cs typeface="UKIJ CJK"/>
              </a:rPr>
              <a:t>application </a:t>
            </a:r>
            <a:r>
              <a:rPr sz="2000" spc="50" dirty="0">
                <a:latin typeface="UKIJ CJK"/>
                <a:cs typeface="UKIJ CJK"/>
              </a:rPr>
              <a:t>and </a:t>
            </a:r>
            <a:r>
              <a:rPr sz="2000" spc="20" dirty="0">
                <a:latin typeface="UKIJ CJK"/>
                <a:cs typeface="UKIJ CJK"/>
              </a:rPr>
              <a:t>slides </a:t>
            </a:r>
            <a:r>
              <a:rPr sz="2000" spc="65" dirty="0">
                <a:latin typeface="UKIJ CJK"/>
                <a:cs typeface="UKIJ CJK"/>
              </a:rPr>
              <a:t>from </a:t>
            </a:r>
            <a:r>
              <a:rPr sz="2000" spc="55" dirty="0">
                <a:latin typeface="UKIJ CJK"/>
                <a:cs typeface="UKIJ CJK"/>
              </a:rPr>
              <a:t>paper </a:t>
            </a:r>
            <a:r>
              <a:rPr sz="2050" spc="30" dirty="0">
                <a:latin typeface="UKIJ CJK"/>
                <a:cs typeface="UKIJ CJK"/>
              </a:rPr>
              <a:t>Opinion </a:t>
            </a:r>
            <a:r>
              <a:rPr sz="2050" spc="55" dirty="0">
                <a:latin typeface="UKIJ CJK"/>
                <a:cs typeface="UKIJ CJK"/>
              </a:rPr>
              <a:t>Mining  </a:t>
            </a:r>
            <a:r>
              <a:rPr sz="2050" spc="10" dirty="0">
                <a:latin typeface="UKIJ CJK"/>
                <a:cs typeface="UKIJ CJK"/>
              </a:rPr>
              <a:t>with </a:t>
            </a:r>
            <a:r>
              <a:rPr sz="2050" spc="40" dirty="0">
                <a:latin typeface="UKIJ CJK"/>
                <a:cs typeface="UKIJ CJK"/>
              </a:rPr>
              <a:t>Deep </a:t>
            </a:r>
            <a:r>
              <a:rPr sz="2050" spc="10" dirty="0">
                <a:latin typeface="UKIJ CJK"/>
                <a:cs typeface="UKIJ CJK"/>
              </a:rPr>
              <a:t>Recurrent </a:t>
            </a:r>
            <a:r>
              <a:rPr sz="2050" spc="20" dirty="0">
                <a:latin typeface="UKIJ CJK"/>
                <a:cs typeface="UKIJ CJK"/>
              </a:rPr>
              <a:t>Nets </a:t>
            </a:r>
            <a:r>
              <a:rPr sz="2000" spc="100" dirty="0">
                <a:latin typeface="UKIJ CJK"/>
                <a:cs typeface="UKIJ CJK"/>
              </a:rPr>
              <a:t>by </a:t>
            </a:r>
            <a:r>
              <a:rPr sz="2000" spc="25" dirty="0">
                <a:latin typeface="UKIJ CJK"/>
                <a:cs typeface="UKIJ CJK"/>
              </a:rPr>
              <a:t>Irsoy </a:t>
            </a:r>
            <a:r>
              <a:rPr sz="2000" spc="50" dirty="0">
                <a:latin typeface="UKIJ CJK"/>
                <a:cs typeface="UKIJ CJK"/>
              </a:rPr>
              <a:t>and Cardie</a:t>
            </a:r>
            <a:r>
              <a:rPr sz="2000" spc="580" dirty="0">
                <a:latin typeface="UKIJ CJK"/>
                <a:cs typeface="UKIJ CJK"/>
              </a:rPr>
              <a:t> </a:t>
            </a:r>
            <a:r>
              <a:rPr sz="2000" spc="95" dirty="0">
                <a:latin typeface="UKIJ CJK"/>
                <a:cs typeface="UKIJ CJK"/>
              </a:rPr>
              <a:t>2014</a:t>
            </a:r>
            <a:endParaRPr sz="2000">
              <a:latin typeface="UKIJ CJK"/>
              <a:cs typeface="UKIJ CJK"/>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序列标注任务</a:t>
            </a:r>
          </a:p>
        </p:txBody>
      </p:sp>
      <p:sp>
        <p:nvSpPr>
          <p:cNvPr id="5" name="object 5"/>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41</a:t>
            </a:fld>
            <a:endParaRPr sz="1200">
              <a:latin typeface="Arial Black"/>
              <a:cs typeface="Arial Black"/>
            </a:endParaRPr>
          </a:p>
        </p:txBody>
      </p:sp>
      <p:sp>
        <p:nvSpPr>
          <p:cNvPr id="3" name="object 3"/>
          <p:cNvSpPr txBox="1"/>
          <p:nvPr/>
        </p:nvSpPr>
        <p:spPr>
          <a:xfrm>
            <a:off x="258127" y="785495"/>
            <a:ext cx="7387590" cy="1360805"/>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目标：把每个词分类为</a:t>
            </a:r>
            <a:endParaRPr sz="2400">
              <a:latin typeface="Noto Sans CJK JP Medium"/>
              <a:cs typeface="Noto Sans CJK JP Medium"/>
            </a:endParaRPr>
          </a:p>
          <a:p>
            <a:pPr marL="762000" lvl="1" indent="-292100">
              <a:lnSpc>
                <a:spcPct val="100000"/>
              </a:lnSpc>
              <a:spcBef>
                <a:spcPts val="1670"/>
              </a:spcBef>
              <a:buClr>
                <a:srgbClr val="00B0F0"/>
              </a:buClr>
              <a:buSzPct val="68292"/>
              <a:buFont typeface="Wingdings"/>
              <a:buChar char=""/>
              <a:tabLst>
                <a:tab pos="761365" algn="l"/>
                <a:tab pos="762000" algn="l"/>
              </a:tabLst>
            </a:pPr>
            <a:r>
              <a:rPr sz="2050" spc="-50" dirty="0">
                <a:latin typeface="UKIJ CJK"/>
                <a:cs typeface="UKIJ CJK"/>
              </a:rPr>
              <a:t>直接主观表述</a:t>
            </a:r>
            <a:r>
              <a:rPr sz="2050" spc="10" dirty="0">
                <a:latin typeface="UKIJ CJK"/>
                <a:cs typeface="UKIJ CJK"/>
              </a:rPr>
              <a:t>：direct</a:t>
            </a:r>
            <a:r>
              <a:rPr sz="2050" spc="110" dirty="0">
                <a:latin typeface="UKIJ CJK"/>
                <a:cs typeface="UKIJ CJK"/>
              </a:rPr>
              <a:t> </a:t>
            </a:r>
            <a:r>
              <a:rPr sz="2050" spc="5" dirty="0">
                <a:latin typeface="UKIJ CJK"/>
                <a:cs typeface="UKIJ CJK"/>
              </a:rPr>
              <a:t>subjective</a:t>
            </a:r>
            <a:r>
              <a:rPr sz="2050" spc="220" dirty="0">
                <a:latin typeface="UKIJ CJK"/>
                <a:cs typeface="UKIJ CJK"/>
              </a:rPr>
              <a:t> </a:t>
            </a:r>
            <a:r>
              <a:rPr sz="2050" spc="5" dirty="0">
                <a:latin typeface="UKIJ CJK"/>
                <a:cs typeface="UKIJ CJK"/>
              </a:rPr>
              <a:t>expressions</a:t>
            </a:r>
            <a:r>
              <a:rPr sz="2050" spc="235" dirty="0">
                <a:latin typeface="UKIJ CJK"/>
                <a:cs typeface="UKIJ CJK"/>
              </a:rPr>
              <a:t> </a:t>
            </a:r>
            <a:r>
              <a:rPr sz="2000" spc="80" dirty="0">
                <a:latin typeface="UKIJ CJK"/>
                <a:cs typeface="UKIJ CJK"/>
              </a:rPr>
              <a:t>(DSEs)</a:t>
            </a:r>
            <a:endParaRPr sz="2000">
              <a:latin typeface="UKIJ CJK"/>
              <a:cs typeface="UKIJ CJK"/>
            </a:endParaRPr>
          </a:p>
          <a:p>
            <a:pPr marL="762000" lvl="1" indent="-292100">
              <a:lnSpc>
                <a:spcPct val="100000"/>
              </a:lnSpc>
              <a:spcBef>
                <a:spcPts val="1040"/>
              </a:spcBef>
              <a:buClr>
                <a:srgbClr val="00B0F0"/>
              </a:buClr>
              <a:buSzPct val="68292"/>
              <a:buFont typeface="Wingdings"/>
              <a:buChar char=""/>
              <a:tabLst>
                <a:tab pos="761365" algn="l"/>
                <a:tab pos="762000" algn="l"/>
              </a:tabLst>
            </a:pPr>
            <a:r>
              <a:rPr sz="2050" spc="-50" dirty="0">
                <a:latin typeface="UKIJ CJK"/>
                <a:cs typeface="UKIJ CJK"/>
              </a:rPr>
              <a:t>间接主观表述</a:t>
            </a:r>
            <a:r>
              <a:rPr sz="2050" spc="-5" dirty="0">
                <a:latin typeface="UKIJ CJK"/>
                <a:cs typeface="UKIJ CJK"/>
              </a:rPr>
              <a:t>：expressive</a:t>
            </a:r>
            <a:r>
              <a:rPr sz="2050" spc="215" dirty="0">
                <a:latin typeface="UKIJ CJK"/>
                <a:cs typeface="UKIJ CJK"/>
              </a:rPr>
              <a:t> </a:t>
            </a:r>
            <a:r>
              <a:rPr sz="2050" spc="5" dirty="0">
                <a:latin typeface="UKIJ CJK"/>
                <a:cs typeface="UKIJ CJK"/>
              </a:rPr>
              <a:t>subjective</a:t>
            </a:r>
            <a:r>
              <a:rPr sz="2050" spc="315" dirty="0">
                <a:latin typeface="UKIJ CJK"/>
                <a:cs typeface="UKIJ CJK"/>
              </a:rPr>
              <a:t> </a:t>
            </a:r>
            <a:r>
              <a:rPr sz="2050" spc="5" dirty="0">
                <a:latin typeface="UKIJ CJK"/>
                <a:cs typeface="UKIJ CJK"/>
              </a:rPr>
              <a:t>expressions</a:t>
            </a:r>
            <a:r>
              <a:rPr sz="2050" spc="130" dirty="0">
                <a:latin typeface="UKIJ CJK"/>
                <a:cs typeface="UKIJ CJK"/>
              </a:rPr>
              <a:t> </a:t>
            </a:r>
            <a:r>
              <a:rPr sz="2000" spc="65" dirty="0">
                <a:latin typeface="UKIJ CJK"/>
                <a:cs typeface="UKIJ CJK"/>
              </a:rPr>
              <a:t>(ESEs)</a:t>
            </a:r>
            <a:endParaRPr sz="2000">
              <a:latin typeface="UKIJ CJK"/>
              <a:cs typeface="UKIJ CJK"/>
            </a:endParaRPr>
          </a:p>
        </p:txBody>
      </p:sp>
      <p:sp>
        <p:nvSpPr>
          <p:cNvPr id="4" name="object 4"/>
          <p:cNvSpPr txBox="1"/>
          <p:nvPr/>
        </p:nvSpPr>
        <p:spPr>
          <a:xfrm>
            <a:off x="258127" y="3147695"/>
            <a:ext cx="8111490" cy="2679700"/>
          </a:xfrm>
          <a:prstGeom prst="rect">
            <a:avLst/>
          </a:prstGeom>
        </p:spPr>
        <p:txBody>
          <a:bodyPr vert="horz" wrap="square" lIns="0" tIns="10160" rIns="0" bIns="0" rtlCol="0">
            <a:spAutoFit/>
          </a:bodyPr>
          <a:lstStyle/>
          <a:p>
            <a:pPr marL="355600" marR="170815" indent="-342900">
              <a:lnSpc>
                <a:spcPct val="100699"/>
              </a:lnSpc>
              <a:spcBef>
                <a:spcPts val="80"/>
              </a:spcBef>
              <a:buClr>
                <a:srgbClr val="7030A0"/>
              </a:buClr>
              <a:buSzPct val="79166"/>
              <a:buFont typeface="Wingdings"/>
              <a:buChar char=""/>
              <a:tabLst>
                <a:tab pos="354965" algn="l"/>
                <a:tab pos="355600" algn="l"/>
              </a:tabLst>
            </a:pPr>
            <a:r>
              <a:rPr sz="2400" b="0" spc="20" dirty="0">
                <a:latin typeface="Noto Sans CJK JP Medium"/>
                <a:cs typeface="Noto Sans CJK JP Medium"/>
              </a:rPr>
              <a:t>DSE: Explicit </a:t>
            </a:r>
            <a:r>
              <a:rPr sz="2400" b="0" spc="70" dirty="0">
                <a:latin typeface="Noto Sans CJK JP Medium"/>
                <a:cs typeface="Noto Sans CJK JP Medium"/>
              </a:rPr>
              <a:t>mentions </a:t>
            </a:r>
            <a:r>
              <a:rPr sz="2400" b="0" spc="130" dirty="0">
                <a:latin typeface="Noto Sans CJK JP Medium"/>
                <a:cs typeface="Noto Sans CJK JP Medium"/>
              </a:rPr>
              <a:t>of </a:t>
            </a:r>
            <a:r>
              <a:rPr sz="2400" b="0" spc="40" dirty="0">
                <a:latin typeface="Noto Sans CJK JP Medium"/>
                <a:cs typeface="Noto Sans CJK JP Medium"/>
              </a:rPr>
              <a:t>private </a:t>
            </a:r>
            <a:r>
              <a:rPr sz="2400" b="0" spc="35" dirty="0">
                <a:latin typeface="Noto Sans CJK JP Medium"/>
                <a:cs typeface="Noto Sans CJK JP Medium"/>
              </a:rPr>
              <a:t>states </a:t>
            </a:r>
            <a:r>
              <a:rPr sz="2400" b="0" spc="75" dirty="0">
                <a:latin typeface="Noto Sans CJK JP Medium"/>
                <a:cs typeface="Noto Sans CJK JP Medium"/>
              </a:rPr>
              <a:t>or </a:t>
            </a:r>
            <a:r>
              <a:rPr sz="2400" b="0" spc="35" dirty="0">
                <a:latin typeface="Noto Sans CJK JP Medium"/>
                <a:cs typeface="Noto Sans CJK JP Medium"/>
              </a:rPr>
              <a:t>speech  </a:t>
            </a:r>
            <a:r>
              <a:rPr sz="2400" b="0" spc="55" dirty="0">
                <a:latin typeface="Noto Sans CJK JP Medium"/>
                <a:cs typeface="Noto Sans CJK JP Medium"/>
              </a:rPr>
              <a:t>events </a:t>
            </a:r>
            <a:r>
              <a:rPr sz="2400" b="0" spc="70" dirty="0">
                <a:latin typeface="Noto Sans CJK JP Medium"/>
                <a:cs typeface="Noto Sans CJK JP Medium"/>
              </a:rPr>
              <a:t>expressing </a:t>
            </a:r>
            <a:r>
              <a:rPr sz="2400" b="0" spc="40" dirty="0">
                <a:latin typeface="Noto Sans CJK JP Medium"/>
                <a:cs typeface="Noto Sans CJK JP Medium"/>
              </a:rPr>
              <a:t>private</a:t>
            </a:r>
            <a:r>
              <a:rPr sz="2400" b="0" spc="265" dirty="0">
                <a:latin typeface="Noto Sans CJK JP Medium"/>
                <a:cs typeface="Noto Sans CJK JP Medium"/>
              </a:rPr>
              <a:t> </a:t>
            </a:r>
            <a:r>
              <a:rPr sz="2400" b="0" spc="35" dirty="0">
                <a:latin typeface="Noto Sans CJK JP Medium"/>
                <a:cs typeface="Noto Sans CJK JP Medium"/>
              </a:rPr>
              <a:t>states</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dirty="0">
                <a:latin typeface="UKIJ CJK"/>
                <a:cs typeface="UKIJ CJK"/>
              </a:rPr>
              <a:t>直接说了观点</a:t>
            </a:r>
            <a:endParaRPr sz="2000">
              <a:latin typeface="UKIJ CJK"/>
              <a:cs typeface="UKIJ CJK"/>
            </a:endParaRPr>
          </a:p>
          <a:p>
            <a:pPr marL="355600" marR="5080" indent="-342900">
              <a:lnSpc>
                <a:spcPct val="100699"/>
              </a:lnSpc>
              <a:spcBef>
                <a:spcPts val="1180"/>
              </a:spcBef>
              <a:buClr>
                <a:srgbClr val="7030A0"/>
              </a:buClr>
              <a:buSzPct val="79166"/>
              <a:buFont typeface="Wingdings"/>
              <a:buChar char=""/>
              <a:tabLst>
                <a:tab pos="354965" algn="l"/>
                <a:tab pos="355600" algn="l"/>
              </a:tabLst>
            </a:pPr>
            <a:r>
              <a:rPr sz="2400" b="0" spc="-45" dirty="0">
                <a:latin typeface="Noto Sans CJK JP Medium"/>
                <a:cs typeface="Noto Sans CJK JP Medium"/>
              </a:rPr>
              <a:t>ESE: </a:t>
            </a:r>
            <a:r>
              <a:rPr sz="2400" b="0" spc="50" dirty="0">
                <a:latin typeface="Noto Sans CJK JP Medium"/>
                <a:cs typeface="Noto Sans CJK JP Medium"/>
              </a:rPr>
              <a:t>Expressions </a:t>
            </a:r>
            <a:r>
              <a:rPr sz="2400" b="0" spc="25" dirty="0">
                <a:latin typeface="Noto Sans CJK JP Medium"/>
                <a:cs typeface="Noto Sans CJK JP Medium"/>
              </a:rPr>
              <a:t>that </a:t>
            </a:r>
            <a:r>
              <a:rPr sz="2400" b="0" spc="30" dirty="0">
                <a:latin typeface="Noto Sans CJK JP Medium"/>
                <a:cs typeface="Noto Sans CJK JP Medium"/>
              </a:rPr>
              <a:t>indicate </a:t>
            </a:r>
            <a:r>
              <a:rPr sz="2400" b="0" spc="50" dirty="0">
                <a:latin typeface="Noto Sans CJK JP Medium"/>
                <a:cs typeface="Noto Sans CJK JP Medium"/>
              </a:rPr>
              <a:t>sentiment, </a:t>
            </a:r>
            <a:r>
              <a:rPr sz="2400" b="0" spc="65" dirty="0">
                <a:latin typeface="Noto Sans CJK JP Medium"/>
                <a:cs typeface="Noto Sans CJK JP Medium"/>
              </a:rPr>
              <a:t>emotion,  </a:t>
            </a:r>
            <a:r>
              <a:rPr sz="2400" b="0" dirty="0">
                <a:latin typeface="Noto Sans CJK JP Medium"/>
                <a:cs typeface="Noto Sans CJK JP Medium"/>
              </a:rPr>
              <a:t>etc. </a:t>
            </a:r>
            <a:r>
              <a:rPr sz="2400" b="0" spc="45" dirty="0">
                <a:latin typeface="Noto Sans CJK JP Medium"/>
                <a:cs typeface="Noto Sans CJK JP Medium"/>
              </a:rPr>
              <a:t>without </a:t>
            </a:r>
            <a:r>
              <a:rPr sz="2400" b="0" spc="30" dirty="0">
                <a:latin typeface="Noto Sans CJK JP Medium"/>
                <a:cs typeface="Noto Sans CJK JP Medium"/>
              </a:rPr>
              <a:t>explicitly </a:t>
            </a:r>
            <a:r>
              <a:rPr sz="2400" b="0" spc="75" dirty="0">
                <a:latin typeface="Noto Sans CJK JP Medium"/>
                <a:cs typeface="Noto Sans CJK JP Medium"/>
              </a:rPr>
              <a:t>conveying</a:t>
            </a:r>
            <a:r>
              <a:rPr sz="2400" b="0" spc="135" dirty="0">
                <a:latin typeface="Noto Sans CJK JP Medium"/>
                <a:cs typeface="Noto Sans CJK JP Medium"/>
              </a:rPr>
              <a:t> </a:t>
            </a:r>
            <a:r>
              <a:rPr sz="2400" b="0" spc="45" dirty="0">
                <a:latin typeface="Noto Sans CJK JP Medium"/>
                <a:cs typeface="Noto Sans CJK JP Medium"/>
              </a:rPr>
              <a:t>them</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间接提及了观点</a:t>
            </a:r>
            <a:endParaRPr sz="2000">
              <a:latin typeface="UKIJ CJK"/>
              <a:cs typeface="UKIJ CJK"/>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序列标注任务</a:t>
            </a:r>
          </a:p>
        </p:txBody>
      </p:sp>
      <p:sp>
        <p:nvSpPr>
          <p:cNvPr id="3" name="object 3"/>
          <p:cNvSpPr txBox="1"/>
          <p:nvPr/>
        </p:nvSpPr>
        <p:spPr>
          <a:xfrm>
            <a:off x="258127" y="785495"/>
            <a:ext cx="21463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使用</a:t>
            </a:r>
            <a:r>
              <a:rPr sz="2400" b="0" spc="25" dirty="0">
                <a:latin typeface="Noto Sans CJK JP Medium"/>
                <a:cs typeface="Noto Sans CJK JP Medium"/>
              </a:rPr>
              <a:t>BI</a:t>
            </a:r>
            <a:r>
              <a:rPr sz="2400" b="0" spc="180" dirty="0">
                <a:latin typeface="Noto Sans CJK JP Medium"/>
                <a:cs typeface="Noto Sans CJK JP Medium"/>
              </a:rPr>
              <a:t>O</a:t>
            </a:r>
            <a:r>
              <a:rPr sz="2400" b="0" dirty="0">
                <a:latin typeface="Noto Sans CJK JP Medium"/>
                <a:cs typeface="Noto Sans CJK JP Medium"/>
              </a:rPr>
              <a:t>标签</a:t>
            </a:r>
            <a:endParaRPr sz="2400">
              <a:latin typeface="Noto Sans CJK JP Medium"/>
              <a:cs typeface="Noto Sans CJK JP Medium"/>
            </a:endParaRPr>
          </a:p>
        </p:txBody>
      </p:sp>
      <p:sp>
        <p:nvSpPr>
          <p:cNvPr id="4" name="object 4"/>
          <p:cNvSpPr/>
          <p:nvPr/>
        </p:nvSpPr>
        <p:spPr>
          <a:xfrm>
            <a:off x="844542" y="2247825"/>
            <a:ext cx="7540684" cy="291847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42</a:t>
            </a:fld>
            <a:endParaRPr sz="1200">
              <a:latin typeface="Arial Black"/>
              <a:cs typeface="Arial Black"/>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序列标注任务</a:t>
            </a:r>
          </a:p>
        </p:txBody>
      </p:sp>
      <p:sp>
        <p:nvSpPr>
          <p:cNvPr id="3" name="object 3"/>
          <p:cNvSpPr txBox="1"/>
          <p:nvPr/>
        </p:nvSpPr>
        <p:spPr>
          <a:xfrm>
            <a:off x="258127" y="747395"/>
            <a:ext cx="31115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模型：循环神经网络</a:t>
            </a:r>
            <a:endParaRPr sz="2400">
              <a:latin typeface="Noto Sans CJK JP Medium"/>
              <a:cs typeface="Noto Sans CJK JP Medium"/>
            </a:endParaRPr>
          </a:p>
        </p:txBody>
      </p:sp>
      <p:sp>
        <p:nvSpPr>
          <p:cNvPr id="4" name="object 4"/>
          <p:cNvSpPr txBox="1"/>
          <p:nvPr/>
        </p:nvSpPr>
        <p:spPr>
          <a:xfrm>
            <a:off x="258127" y="3350231"/>
            <a:ext cx="4076700" cy="2985770"/>
          </a:xfrm>
          <a:prstGeom prst="rect">
            <a:avLst/>
          </a:prstGeom>
        </p:spPr>
        <p:txBody>
          <a:bodyPr vert="horz" wrap="square" lIns="0" tIns="184785" rIns="0" bIns="0" rtlCol="0">
            <a:spAutoFit/>
          </a:bodyPr>
          <a:lstStyle/>
          <a:p>
            <a:pPr marL="355600" indent="-342900">
              <a:lnSpc>
                <a:spcPct val="100000"/>
              </a:lnSpc>
              <a:spcBef>
                <a:spcPts val="1455"/>
              </a:spcBef>
              <a:buClr>
                <a:srgbClr val="7030A0"/>
              </a:buClr>
              <a:buSzPct val="77551"/>
              <a:buFont typeface="Wingdings"/>
              <a:buChar char=""/>
              <a:tabLst>
                <a:tab pos="354965" algn="l"/>
                <a:tab pos="355600" algn="l"/>
              </a:tabLst>
            </a:pPr>
            <a:r>
              <a:rPr sz="2450" b="0" spc="114" dirty="0">
                <a:latin typeface="Noto Sans CJK JP Medium"/>
                <a:cs typeface="Noto Sans CJK JP Medium"/>
              </a:rPr>
              <a:t>x</a:t>
            </a:r>
            <a:r>
              <a:rPr sz="2450" b="0" spc="130" dirty="0">
                <a:latin typeface="Noto Sans CJK JP Medium"/>
                <a:cs typeface="Noto Sans CJK JP Medium"/>
              </a:rPr>
              <a:t> </a:t>
            </a:r>
            <a:r>
              <a:rPr sz="2400" b="0" dirty="0">
                <a:latin typeface="Noto Sans CJK JP Medium"/>
                <a:cs typeface="Noto Sans CJK JP Medium"/>
              </a:rPr>
              <a:t>是输入的词向量</a:t>
            </a:r>
            <a:endParaRPr sz="2400">
              <a:latin typeface="Noto Sans CJK JP Medium"/>
              <a:cs typeface="Noto Sans CJK JP Medium"/>
            </a:endParaRPr>
          </a:p>
          <a:p>
            <a:pPr marL="355600" indent="-342900">
              <a:lnSpc>
                <a:spcPct val="100000"/>
              </a:lnSpc>
              <a:spcBef>
                <a:spcPts val="1360"/>
              </a:spcBef>
              <a:buClr>
                <a:srgbClr val="7030A0"/>
              </a:buClr>
              <a:buSzPct val="77551"/>
              <a:buFont typeface="Wingdings"/>
              <a:buChar char=""/>
              <a:tabLst>
                <a:tab pos="354965" algn="l"/>
                <a:tab pos="355600" algn="l"/>
              </a:tabLst>
            </a:pPr>
            <a:r>
              <a:rPr sz="2450" b="0" spc="45" dirty="0">
                <a:latin typeface="Noto Sans CJK JP Medium"/>
                <a:cs typeface="Noto Sans CJK JP Medium"/>
              </a:rPr>
              <a:t>y</a:t>
            </a:r>
            <a:r>
              <a:rPr sz="2450" b="0" spc="155" dirty="0">
                <a:latin typeface="Noto Sans CJK JP Medium"/>
                <a:cs typeface="Noto Sans CJK JP Medium"/>
              </a:rPr>
              <a:t> </a:t>
            </a:r>
            <a:r>
              <a:rPr sz="2400" b="0" dirty="0">
                <a:latin typeface="Noto Sans CJK JP Medium"/>
                <a:cs typeface="Noto Sans CJK JP Medium"/>
              </a:rPr>
              <a:t>表示输出标签(B,</a:t>
            </a:r>
            <a:r>
              <a:rPr sz="2400" b="0" spc="254" dirty="0">
                <a:latin typeface="Noto Sans CJK JP Medium"/>
                <a:cs typeface="Noto Sans CJK JP Medium"/>
              </a:rPr>
              <a:t> </a:t>
            </a:r>
            <a:r>
              <a:rPr sz="2400" b="0" spc="60" dirty="0">
                <a:latin typeface="Noto Sans CJK JP Medium"/>
                <a:cs typeface="Noto Sans CJK JP Medium"/>
              </a:rPr>
              <a:t>I</a:t>
            </a:r>
            <a:r>
              <a:rPr sz="2400" b="0" spc="140" dirty="0">
                <a:latin typeface="Noto Sans CJK JP Medium"/>
                <a:cs typeface="Noto Sans CJK JP Medium"/>
              </a:rPr>
              <a:t> </a:t>
            </a:r>
            <a:r>
              <a:rPr sz="2400" b="0" spc="75" dirty="0">
                <a:latin typeface="Noto Sans CJK JP Medium"/>
                <a:cs typeface="Noto Sans CJK JP Medium"/>
              </a:rPr>
              <a:t>or</a:t>
            </a:r>
            <a:r>
              <a:rPr sz="2400" b="0" spc="125" dirty="0">
                <a:latin typeface="Noto Sans CJK JP Medium"/>
                <a:cs typeface="Noto Sans CJK JP Medium"/>
              </a:rPr>
              <a:t> </a:t>
            </a:r>
            <a:r>
              <a:rPr sz="2400" b="0" spc="135" dirty="0">
                <a:latin typeface="Noto Sans CJK JP Medium"/>
                <a:cs typeface="Noto Sans CJK JP Medium"/>
              </a:rPr>
              <a:t>O)</a:t>
            </a:r>
            <a:endParaRPr sz="2400">
              <a:latin typeface="Noto Sans CJK JP Medium"/>
              <a:cs typeface="Noto Sans CJK JP Medium"/>
            </a:endParaRPr>
          </a:p>
          <a:p>
            <a:pPr marL="762000" lvl="1" indent="-292100">
              <a:lnSpc>
                <a:spcPct val="100000"/>
              </a:lnSpc>
              <a:spcBef>
                <a:spcPts val="1510"/>
              </a:spcBef>
              <a:buClr>
                <a:srgbClr val="00B0F0"/>
              </a:buClr>
              <a:buSzPct val="70000"/>
              <a:buFont typeface="Wingdings"/>
              <a:buChar char=""/>
              <a:tabLst>
                <a:tab pos="761365" algn="l"/>
                <a:tab pos="762000" algn="l"/>
              </a:tabLst>
            </a:pPr>
            <a:r>
              <a:rPr sz="2000" spc="240" dirty="0">
                <a:latin typeface="UKIJ CJK"/>
                <a:cs typeface="UKIJ CJK"/>
              </a:rPr>
              <a:t>g </a:t>
            </a:r>
            <a:r>
              <a:rPr sz="2000" spc="380" dirty="0">
                <a:latin typeface="UKIJ CJK"/>
                <a:cs typeface="UKIJ CJK"/>
              </a:rPr>
              <a:t>=</a:t>
            </a:r>
            <a:r>
              <a:rPr sz="2000" spc="-160" dirty="0">
                <a:latin typeface="UKIJ CJK"/>
                <a:cs typeface="UKIJ CJK"/>
              </a:rPr>
              <a:t> </a:t>
            </a:r>
            <a:r>
              <a:rPr sz="2000" spc="45" dirty="0">
                <a:latin typeface="UKIJ CJK"/>
                <a:cs typeface="UKIJ CJK"/>
              </a:rPr>
              <a:t>softmax</a:t>
            </a:r>
            <a:endParaRPr sz="2000">
              <a:latin typeface="UKIJ CJK"/>
              <a:cs typeface="UKIJ CJK"/>
            </a:endParaRPr>
          </a:p>
          <a:p>
            <a:pPr marL="355600" indent="-342900">
              <a:lnSpc>
                <a:spcPct val="100000"/>
              </a:lnSpc>
              <a:spcBef>
                <a:spcPts val="800"/>
              </a:spcBef>
              <a:buClr>
                <a:srgbClr val="7030A0"/>
              </a:buClr>
              <a:buSzPct val="79166"/>
              <a:buFont typeface="Wingdings"/>
              <a:buChar char=""/>
              <a:tabLst>
                <a:tab pos="354965" algn="l"/>
                <a:tab pos="355600" algn="l"/>
              </a:tabLst>
            </a:pPr>
            <a:r>
              <a:rPr sz="2400" b="0" spc="5" dirty="0">
                <a:latin typeface="Noto Sans CJK JP Medium"/>
                <a:cs typeface="Noto Sans CJK JP Medium"/>
              </a:rPr>
              <a:t>h</a:t>
            </a:r>
            <a:r>
              <a:rPr sz="2400" b="0" dirty="0">
                <a:latin typeface="Noto Sans CJK JP Medium"/>
                <a:cs typeface="Noto Sans CJK JP Medium"/>
              </a:rPr>
              <a:t>是隐层表示</a:t>
            </a:r>
            <a:endParaRPr sz="2400">
              <a:latin typeface="Noto Sans CJK JP Medium"/>
              <a:cs typeface="Noto Sans CJK JP Medium"/>
            </a:endParaRPr>
          </a:p>
          <a:p>
            <a:pPr marL="762000" lvl="1" indent="-292100">
              <a:lnSpc>
                <a:spcPct val="100000"/>
              </a:lnSpc>
              <a:spcBef>
                <a:spcPts val="1520"/>
              </a:spcBef>
              <a:buClr>
                <a:srgbClr val="00B0F0"/>
              </a:buClr>
              <a:buSzPct val="70000"/>
              <a:buFont typeface="Wingdings"/>
              <a:buChar char=""/>
              <a:tabLst>
                <a:tab pos="761365" algn="l"/>
                <a:tab pos="762000" algn="l"/>
              </a:tabLst>
            </a:pPr>
            <a:r>
              <a:rPr sz="2000" dirty="0">
                <a:latin typeface="UKIJ CJK"/>
                <a:cs typeface="UKIJ CJK"/>
              </a:rPr>
              <a:t>由过去的表示和当前的词得到</a:t>
            </a:r>
            <a:endParaRPr sz="2000">
              <a:latin typeface="UKIJ CJK"/>
              <a:cs typeface="UKIJ CJK"/>
            </a:endParaRPr>
          </a:p>
          <a:p>
            <a:pPr marL="762000" lvl="1" indent="-292100">
              <a:lnSpc>
                <a:spcPct val="100000"/>
              </a:lnSpc>
              <a:spcBef>
                <a:spcPts val="800"/>
              </a:spcBef>
              <a:buClr>
                <a:srgbClr val="00B0F0"/>
              </a:buClr>
              <a:buSzPct val="70000"/>
              <a:buFont typeface="Wingdings"/>
              <a:buChar char=""/>
              <a:tabLst>
                <a:tab pos="761365" algn="l"/>
                <a:tab pos="762000" algn="l"/>
              </a:tabLst>
            </a:pPr>
            <a:r>
              <a:rPr sz="2000" dirty="0">
                <a:latin typeface="UKIJ CJK"/>
                <a:cs typeface="UKIJ CJK"/>
              </a:rPr>
              <a:t>记录句子到此时刻的信息</a:t>
            </a:r>
            <a:endParaRPr sz="2000">
              <a:latin typeface="UKIJ CJK"/>
              <a:cs typeface="UKIJ CJK"/>
            </a:endParaRPr>
          </a:p>
        </p:txBody>
      </p:sp>
      <p:sp>
        <p:nvSpPr>
          <p:cNvPr id="5" name="object 5"/>
          <p:cNvSpPr/>
          <p:nvPr/>
        </p:nvSpPr>
        <p:spPr>
          <a:xfrm>
            <a:off x="3216853" y="1405037"/>
            <a:ext cx="4573258" cy="160541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43</a:t>
            </a:fld>
            <a:endParaRPr sz="1200">
              <a:latin typeface="Arial Black"/>
              <a:cs typeface="Arial Black"/>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序列标注任务</a:t>
            </a:r>
          </a:p>
        </p:txBody>
      </p:sp>
      <p:sp>
        <p:nvSpPr>
          <p:cNvPr id="3" name="object 3"/>
          <p:cNvSpPr txBox="1"/>
          <p:nvPr/>
        </p:nvSpPr>
        <p:spPr>
          <a:xfrm>
            <a:off x="258127" y="785495"/>
            <a:ext cx="7073900" cy="9880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问题：对于分类任务，之前和之后的词可能都有用</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方法：双向循环神经网络</a:t>
            </a:r>
            <a:r>
              <a:rPr sz="2400" b="0" spc="30" dirty="0">
                <a:latin typeface="Noto Sans CJK JP Medium"/>
                <a:cs typeface="Noto Sans CJK JP Medium"/>
              </a:rPr>
              <a:t>(Bidirectional</a:t>
            </a:r>
            <a:r>
              <a:rPr sz="2400" b="0" spc="235" dirty="0">
                <a:latin typeface="Noto Sans CJK JP Medium"/>
                <a:cs typeface="Noto Sans CJK JP Medium"/>
              </a:rPr>
              <a:t> </a:t>
            </a:r>
            <a:r>
              <a:rPr sz="2400" b="0" spc="155" dirty="0">
                <a:latin typeface="Noto Sans CJK JP Medium"/>
                <a:cs typeface="Noto Sans CJK JP Medium"/>
              </a:rPr>
              <a:t>RNN)</a:t>
            </a:r>
            <a:endParaRPr sz="2400">
              <a:latin typeface="Noto Sans CJK JP Medium"/>
              <a:cs typeface="Noto Sans CJK JP Medium"/>
            </a:endParaRPr>
          </a:p>
        </p:txBody>
      </p:sp>
      <p:sp>
        <p:nvSpPr>
          <p:cNvPr id="4" name="object 4"/>
          <p:cNvSpPr/>
          <p:nvPr/>
        </p:nvSpPr>
        <p:spPr>
          <a:xfrm>
            <a:off x="885702" y="2549401"/>
            <a:ext cx="7258696" cy="344869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44</a:t>
            </a:fld>
            <a:endParaRPr sz="1200">
              <a:latin typeface="Arial Black"/>
              <a:cs typeface="Arial Black"/>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序列标注任务</a:t>
            </a:r>
          </a:p>
        </p:txBody>
      </p:sp>
      <p:sp>
        <p:nvSpPr>
          <p:cNvPr id="3" name="object 3"/>
          <p:cNvSpPr/>
          <p:nvPr/>
        </p:nvSpPr>
        <p:spPr>
          <a:xfrm>
            <a:off x="1020333" y="1922115"/>
            <a:ext cx="7069386" cy="419918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58127" y="785495"/>
            <a:ext cx="7290434"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深度双向循环神经网络</a:t>
            </a:r>
            <a:r>
              <a:rPr sz="2400" b="0" spc="85" dirty="0">
                <a:latin typeface="Noto Sans CJK JP Medium"/>
                <a:cs typeface="Noto Sans CJK JP Medium"/>
              </a:rPr>
              <a:t>(Deep</a:t>
            </a:r>
            <a:r>
              <a:rPr sz="2400" b="0" spc="235" dirty="0">
                <a:latin typeface="Noto Sans CJK JP Medium"/>
                <a:cs typeface="Noto Sans CJK JP Medium"/>
              </a:rPr>
              <a:t> </a:t>
            </a:r>
            <a:r>
              <a:rPr sz="2400" b="0" spc="30" dirty="0">
                <a:latin typeface="Noto Sans CJK JP Medium"/>
                <a:cs typeface="Noto Sans CJK JP Medium"/>
              </a:rPr>
              <a:t>Bidirectional</a:t>
            </a:r>
            <a:r>
              <a:rPr sz="2400" b="0" spc="135" dirty="0">
                <a:latin typeface="Noto Sans CJK JP Medium"/>
                <a:cs typeface="Noto Sans CJK JP Medium"/>
              </a:rPr>
              <a:t> </a:t>
            </a:r>
            <a:r>
              <a:rPr sz="2400" b="0" spc="155" dirty="0">
                <a:latin typeface="Noto Sans CJK JP Medium"/>
                <a:cs typeface="Noto Sans CJK JP Medium"/>
              </a:rPr>
              <a:t>RNN)</a:t>
            </a:r>
            <a:endParaRPr sz="2400">
              <a:latin typeface="Noto Sans CJK JP Medium"/>
              <a:cs typeface="Noto Sans CJK JP Medium"/>
            </a:endParaRPr>
          </a:p>
        </p:txBody>
      </p:sp>
      <p:sp>
        <p:nvSpPr>
          <p:cNvPr id="5" name="object 5"/>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45</a:t>
            </a:fld>
            <a:endParaRPr sz="1200">
              <a:latin typeface="Arial Black"/>
              <a:cs typeface="Arial Black"/>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自然语言处理任务举例</a:t>
            </a:r>
          </a:p>
        </p:txBody>
      </p:sp>
      <p:grpSp>
        <p:nvGrpSpPr>
          <p:cNvPr id="3" name="object 3"/>
          <p:cNvGrpSpPr/>
          <p:nvPr/>
        </p:nvGrpSpPr>
        <p:grpSpPr>
          <a:xfrm>
            <a:off x="3200400" y="889000"/>
            <a:ext cx="3187700" cy="5892800"/>
            <a:chOff x="3200400" y="889000"/>
            <a:chExt cx="3187700" cy="5892800"/>
          </a:xfrm>
        </p:grpSpPr>
        <p:sp>
          <p:nvSpPr>
            <p:cNvPr id="4" name="object 4"/>
            <p:cNvSpPr/>
            <p:nvPr/>
          </p:nvSpPr>
          <p:spPr>
            <a:xfrm>
              <a:off x="3835400" y="889000"/>
              <a:ext cx="1790700" cy="172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48100" y="2946400"/>
              <a:ext cx="1879600" cy="186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1638300"/>
              <a:ext cx="736600" cy="2565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82950" y="2807500"/>
              <a:ext cx="571500" cy="1291590"/>
            </a:xfrm>
            <a:custGeom>
              <a:avLst/>
              <a:gdLst/>
              <a:ahLst/>
              <a:cxnLst/>
              <a:rect l="l" t="t" r="r" b="b"/>
              <a:pathLst>
                <a:path w="571500" h="1291589">
                  <a:moveTo>
                    <a:pt x="0" y="0"/>
                  </a:moveTo>
                  <a:lnTo>
                    <a:pt x="0" y="142862"/>
                  </a:lnTo>
                  <a:lnTo>
                    <a:pt x="839" y="203389"/>
                  </a:lnTo>
                  <a:lnTo>
                    <a:pt x="3333" y="263203"/>
                  </a:lnTo>
                  <a:lnTo>
                    <a:pt x="7442" y="322207"/>
                  </a:lnTo>
                  <a:lnTo>
                    <a:pt x="13129" y="380304"/>
                  </a:lnTo>
                  <a:lnTo>
                    <a:pt x="20353" y="437398"/>
                  </a:lnTo>
                  <a:lnTo>
                    <a:pt x="29078" y="493391"/>
                  </a:lnTo>
                  <a:lnTo>
                    <a:pt x="39264" y="548188"/>
                  </a:lnTo>
                  <a:lnTo>
                    <a:pt x="50873" y="601690"/>
                  </a:lnTo>
                  <a:lnTo>
                    <a:pt x="63867" y="653803"/>
                  </a:lnTo>
                  <a:lnTo>
                    <a:pt x="78206" y="704428"/>
                  </a:lnTo>
                  <a:lnTo>
                    <a:pt x="93853" y="753470"/>
                  </a:lnTo>
                  <a:lnTo>
                    <a:pt x="110769" y="800831"/>
                  </a:lnTo>
                  <a:lnTo>
                    <a:pt x="128915" y="846416"/>
                  </a:lnTo>
                  <a:lnTo>
                    <a:pt x="148253" y="890126"/>
                  </a:lnTo>
                  <a:lnTo>
                    <a:pt x="168745" y="931866"/>
                  </a:lnTo>
                  <a:lnTo>
                    <a:pt x="190351" y="971538"/>
                  </a:lnTo>
                  <a:lnTo>
                    <a:pt x="213034" y="1009046"/>
                  </a:lnTo>
                  <a:lnTo>
                    <a:pt x="236754" y="1044294"/>
                  </a:lnTo>
                  <a:lnTo>
                    <a:pt x="261474" y="1077185"/>
                  </a:lnTo>
                  <a:lnTo>
                    <a:pt x="287155" y="1107621"/>
                  </a:lnTo>
                  <a:lnTo>
                    <a:pt x="313758" y="1135506"/>
                  </a:lnTo>
                  <a:lnTo>
                    <a:pt x="369578" y="1183238"/>
                  </a:lnTo>
                  <a:lnTo>
                    <a:pt x="428625" y="1219606"/>
                  </a:lnTo>
                  <a:lnTo>
                    <a:pt x="428625" y="1291043"/>
                  </a:lnTo>
                  <a:lnTo>
                    <a:pt x="571500" y="1183474"/>
                  </a:lnTo>
                  <a:lnTo>
                    <a:pt x="428625" y="1005293"/>
                  </a:lnTo>
                  <a:lnTo>
                    <a:pt x="428625" y="1076731"/>
                  </a:lnTo>
                  <a:lnTo>
                    <a:pt x="398717" y="1060017"/>
                  </a:lnTo>
                  <a:lnTo>
                    <a:pt x="341245" y="1017873"/>
                  </a:lnTo>
                  <a:lnTo>
                    <a:pt x="287155" y="964751"/>
                  </a:lnTo>
                  <a:lnTo>
                    <a:pt x="261474" y="934315"/>
                  </a:lnTo>
                  <a:lnTo>
                    <a:pt x="236754" y="901425"/>
                  </a:lnTo>
                  <a:lnTo>
                    <a:pt x="213034" y="866178"/>
                  </a:lnTo>
                  <a:lnTo>
                    <a:pt x="190351" y="828669"/>
                  </a:lnTo>
                  <a:lnTo>
                    <a:pt x="168745" y="788997"/>
                  </a:lnTo>
                  <a:lnTo>
                    <a:pt x="148253" y="747257"/>
                  </a:lnTo>
                  <a:lnTo>
                    <a:pt x="128915" y="703547"/>
                  </a:lnTo>
                  <a:lnTo>
                    <a:pt x="110769" y="657963"/>
                  </a:lnTo>
                  <a:lnTo>
                    <a:pt x="93853" y="610601"/>
                  </a:lnTo>
                  <a:lnTo>
                    <a:pt x="78206" y="561560"/>
                  </a:lnTo>
                  <a:lnTo>
                    <a:pt x="63867" y="510934"/>
                  </a:lnTo>
                  <a:lnTo>
                    <a:pt x="50873" y="458822"/>
                  </a:lnTo>
                  <a:lnTo>
                    <a:pt x="39264" y="405319"/>
                  </a:lnTo>
                  <a:lnTo>
                    <a:pt x="29078" y="350523"/>
                  </a:lnTo>
                  <a:lnTo>
                    <a:pt x="20353" y="294530"/>
                  </a:lnTo>
                  <a:lnTo>
                    <a:pt x="13129" y="237437"/>
                  </a:lnTo>
                  <a:lnTo>
                    <a:pt x="7442" y="179341"/>
                  </a:lnTo>
                  <a:lnTo>
                    <a:pt x="3333" y="120338"/>
                  </a:lnTo>
                  <a:lnTo>
                    <a:pt x="839" y="60525"/>
                  </a:lnTo>
                  <a:lnTo>
                    <a:pt x="0" y="0"/>
                  </a:lnTo>
                  <a:close/>
                </a:path>
              </a:pathLst>
            </a:custGeom>
            <a:solidFill>
              <a:srgbClr val="9999FF"/>
            </a:solidFill>
          </p:spPr>
          <p:txBody>
            <a:bodyPr wrap="square" lIns="0" tIns="0" rIns="0" bIns="0" rtlCol="0"/>
            <a:lstStyle/>
            <a:p>
              <a:endParaRPr/>
            </a:p>
          </p:txBody>
        </p:sp>
        <p:sp>
          <p:nvSpPr>
            <p:cNvPr id="8" name="object 8"/>
            <p:cNvSpPr/>
            <p:nvPr/>
          </p:nvSpPr>
          <p:spPr>
            <a:xfrm>
              <a:off x="3282960" y="1695450"/>
              <a:ext cx="571500" cy="1183640"/>
            </a:xfrm>
            <a:custGeom>
              <a:avLst/>
              <a:gdLst/>
              <a:ahLst/>
              <a:cxnLst/>
              <a:rect l="l" t="t" r="r" b="b"/>
              <a:pathLst>
                <a:path w="571500" h="1183639">
                  <a:moveTo>
                    <a:pt x="571489" y="0"/>
                  </a:moveTo>
                  <a:lnTo>
                    <a:pt x="503537" y="7859"/>
                  </a:lnTo>
                  <a:lnTo>
                    <a:pt x="442747" y="28409"/>
                  </a:lnTo>
                  <a:lnTo>
                    <a:pt x="384474" y="60928"/>
                  </a:lnTo>
                  <a:lnTo>
                    <a:pt x="329042" y="104696"/>
                  </a:lnTo>
                  <a:lnTo>
                    <a:pt x="276779" y="158992"/>
                  </a:lnTo>
                  <a:lnTo>
                    <a:pt x="251937" y="189864"/>
                  </a:lnTo>
                  <a:lnTo>
                    <a:pt x="228009" y="223097"/>
                  </a:lnTo>
                  <a:lnTo>
                    <a:pt x="205036" y="258602"/>
                  </a:lnTo>
                  <a:lnTo>
                    <a:pt x="183058" y="296288"/>
                  </a:lnTo>
                  <a:lnTo>
                    <a:pt x="162116" y="336067"/>
                  </a:lnTo>
                  <a:lnTo>
                    <a:pt x="142252" y="377847"/>
                  </a:lnTo>
                  <a:lnTo>
                    <a:pt x="123504" y="421538"/>
                  </a:lnTo>
                  <a:lnTo>
                    <a:pt x="105915" y="467051"/>
                  </a:lnTo>
                  <a:lnTo>
                    <a:pt x="89525" y="514295"/>
                  </a:lnTo>
                  <a:lnTo>
                    <a:pt x="74374" y="563181"/>
                  </a:lnTo>
                  <a:lnTo>
                    <a:pt x="60504" y="613618"/>
                  </a:lnTo>
                  <a:lnTo>
                    <a:pt x="47955" y="665516"/>
                  </a:lnTo>
                  <a:lnTo>
                    <a:pt x="36767" y="718785"/>
                  </a:lnTo>
                  <a:lnTo>
                    <a:pt x="26982" y="773335"/>
                  </a:lnTo>
                  <a:lnTo>
                    <a:pt x="18640" y="829076"/>
                  </a:lnTo>
                  <a:lnTo>
                    <a:pt x="11781" y="885918"/>
                  </a:lnTo>
                  <a:lnTo>
                    <a:pt x="6447" y="943770"/>
                  </a:lnTo>
                  <a:lnTo>
                    <a:pt x="2679" y="1002544"/>
                  </a:lnTo>
                  <a:lnTo>
                    <a:pt x="516" y="1062148"/>
                  </a:lnTo>
                  <a:lnTo>
                    <a:pt x="0" y="1122492"/>
                  </a:lnTo>
                  <a:lnTo>
                    <a:pt x="1170" y="1183487"/>
                  </a:lnTo>
                  <a:lnTo>
                    <a:pt x="4117" y="1121296"/>
                  </a:lnTo>
                  <a:lnTo>
                    <a:pt x="8777" y="1060187"/>
                  </a:lnTo>
                  <a:lnTo>
                    <a:pt x="15101" y="1000250"/>
                  </a:lnTo>
                  <a:lnTo>
                    <a:pt x="23041" y="941574"/>
                  </a:lnTo>
                  <a:lnTo>
                    <a:pt x="32547" y="884247"/>
                  </a:lnTo>
                  <a:lnTo>
                    <a:pt x="43572" y="828359"/>
                  </a:lnTo>
                  <a:lnTo>
                    <a:pt x="56066" y="773998"/>
                  </a:lnTo>
                  <a:lnTo>
                    <a:pt x="69981" y="721254"/>
                  </a:lnTo>
                  <a:lnTo>
                    <a:pt x="85267" y="670215"/>
                  </a:lnTo>
                  <a:lnTo>
                    <a:pt x="101876" y="620971"/>
                  </a:lnTo>
                  <a:lnTo>
                    <a:pt x="119760" y="573611"/>
                  </a:lnTo>
                  <a:lnTo>
                    <a:pt x="138869" y="528223"/>
                  </a:lnTo>
                  <a:lnTo>
                    <a:pt x="159155" y="484896"/>
                  </a:lnTo>
                  <a:lnTo>
                    <a:pt x="180569" y="443720"/>
                  </a:lnTo>
                  <a:lnTo>
                    <a:pt x="203062" y="404783"/>
                  </a:lnTo>
                  <a:lnTo>
                    <a:pt x="226586" y="368175"/>
                  </a:lnTo>
                  <a:lnTo>
                    <a:pt x="251091" y="333984"/>
                  </a:lnTo>
                  <a:lnTo>
                    <a:pt x="276529" y="302299"/>
                  </a:lnTo>
                  <a:lnTo>
                    <a:pt x="302851" y="273210"/>
                  </a:lnTo>
                  <a:lnTo>
                    <a:pt x="357953" y="223172"/>
                  </a:lnTo>
                  <a:lnTo>
                    <a:pt x="416005" y="184584"/>
                  </a:lnTo>
                  <a:lnTo>
                    <a:pt x="476620" y="158157"/>
                  </a:lnTo>
                  <a:lnTo>
                    <a:pt x="539405" y="144602"/>
                  </a:lnTo>
                  <a:lnTo>
                    <a:pt x="571489" y="142875"/>
                  </a:lnTo>
                  <a:lnTo>
                    <a:pt x="571489" y="0"/>
                  </a:lnTo>
                  <a:close/>
                </a:path>
              </a:pathLst>
            </a:custGeom>
            <a:solidFill>
              <a:srgbClr val="7B7BCD"/>
            </a:solidFill>
          </p:spPr>
          <p:txBody>
            <a:bodyPr wrap="square" lIns="0" tIns="0" rIns="0" bIns="0" rtlCol="0"/>
            <a:lstStyle/>
            <a:p>
              <a:endParaRPr/>
            </a:p>
          </p:txBody>
        </p:sp>
        <p:sp>
          <p:nvSpPr>
            <p:cNvPr id="9" name="object 9"/>
            <p:cNvSpPr/>
            <p:nvPr/>
          </p:nvSpPr>
          <p:spPr>
            <a:xfrm>
              <a:off x="3282950" y="1695450"/>
              <a:ext cx="571500" cy="2403475"/>
            </a:xfrm>
            <a:custGeom>
              <a:avLst/>
              <a:gdLst/>
              <a:ahLst/>
              <a:cxnLst/>
              <a:rect l="l" t="t" r="r" b="b"/>
              <a:pathLst>
                <a:path w="571500" h="2403475">
                  <a:moveTo>
                    <a:pt x="0" y="1112040"/>
                  </a:moveTo>
                  <a:lnTo>
                    <a:pt x="839" y="1172568"/>
                  </a:lnTo>
                  <a:lnTo>
                    <a:pt x="3333" y="1232382"/>
                  </a:lnTo>
                  <a:lnTo>
                    <a:pt x="7442" y="1291386"/>
                  </a:lnTo>
                  <a:lnTo>
                    <a:pt x="13128" y="1349484"/>
                  </a:lnTo>
                  <a:lnTo>
                    <a:pt x="20353" y="1406578"/>
                  </a:lnTo>
                  <a:lnTo>
                    <a:pt x="29078" y="1462572"/>
                  </a:lnTo>
                  <a:lnTo>
                    <a:pt x="39264" y="1517368"/>
                  </a:lnTo>
                  <a:lnTo>
                    <a:pt x="50872" y="1570872"/>
                  </a:lnTo>
                  <a:lnTo>
                    <a:pt x="63866" y="1622985"/>
                  </a:lnTo>
                  <a:lnTo>
                    <a:pt x="78205" y="1673610"/>
                  </a:lnTo>
                  <a:lnTo>
                    <a:pt x="93852" y="1722652"/>
                  </a:lnTo>
                  <a:lnTo>
                    <a:pt x="110767" y="1770014"/>
                  </a:lnTo>
                  <a:lnTo>
                    <a:pt x="128913" y="1815598"/>
                  </a:lnTo>
                  <a:lnTo>
                    <a:pt x="148251" y="1859309"/>
                  </a:lnTo>
                  <a:lnTo>
                    <a:pt x="168743" y="1901048"/>
                  </a:lnTo>
                  <a:lnTo>
                    <a:pt x="190349" y="1940721"/>
                  </a:lnTo>
                  <a:lnTo>
                    <a:pt x="213032" y="1978229"/>
                  </a:lnTo>
                  <a:lnTo>
                    <a:pt x="236753" y="2013476"/>
                  </a:lnTo>
                  <a:lnTo>
                    <a:pt x="261473" y="2046366"/>
                  </a:lnTo>
                  <a:lnTo>
                    <a:pt x="287154" y="2076802"/>
                  </a:lnTo>
                  <a:lnTo>
                    <a:pt x="313757" y="2104686"/>
                  </a:lnTo>
                  <a:lnTo>
                    <a:pt x="369577" y="2152416"/>
                  </a:lnTo>
                  <a:lnTo>
                    <a:pt x="428625" y="2188781"/>
                  </a:lnTo>
                  <a:lnTo>
                    <a:pt x="428625" y="2117341"/>
                  </a:lnTo>
                  <a:lnTo>
                    <a:pt x="571500" y="2295531"/>
                  </a:lnTo>
                  <a:lnTo>
                    <a:pt x="428625" y="2403091"/>
                  </a:lnTo>
                  <a:lnTo>
                    <a:pt x="428625" y="2331651"/>
                  </a:lnTo>
                  <a:lnTo>
                    <a:pt x="398717" y="2314937"/>
                  </a:lnTo>
                  <a:lnTo>
                    <a:pt x="341244" y="2272793"/>
                  </a:lnTo>
                  <a:lnTo>
                    <a:pt x="287154" y="2219672"/>
                  </a:lnTo>
                  <a:lnTo>
                    <a:pt x="261473" y="2189236"/>
                  </a:lnTo>
                  <a:lnTo>
                    <a:pt x="236753" y="2156346"/>
                  </a:lnTo>
                  <a:lnTo>
                    <a:pt x="213032" y="2121099"/>
                  </a:lnTo>
                  <a:lnTo>
                    <a:pt x="190349" y="2083591"/>
                  </a:lnTo>
                  <a:lnTo>
                    <a:pt x="168743" y="2043919"/>
                  </a:lnTo>
                  <a:lnTo>
                    <a:pt x="148251" y="2002180"/>
                  </a:lnTo>
                  <a:lnTo>
                    <a:pt x="128913" y="1958469"/>
                  </a:lnTo>
                  <a:lnTo>
                    <a:pt x="110767" y="1912885"/>
                  </a:lnTo>
                  <a:lnTo>
                    <a:pt x="93852" y="1865524"/>
                  </a:lnTo>
                  <a:lnTo>
                    <a:pt x="78205" y="1816483"/>
                  </a:lnTo>
                  <a:lnTo>
                    <a:pt x="63866" y="1765857"/>
                  </a:lnTo>
                  <a:lnTo>
                    <a:pt x="50872" y="1713745"/>
                  </a:lnTo>
                  <a:lnTo>
                    <a:pt x="39264" y="1660242"/>
                  </a:lnTo>
                  <a:lnTo>
                    <a:pt x="29078" y="1605446"/>
                  </a:lnTo>
                  <a:lnTo>
                    <a:pt x="20353" y="1549453"/>
                  </a:lnTo>
                  <a:lnTo>
                    <a:pt x="13128" y="1492360"/>
                  </a:lnTo>
                  <a:lnTo>
                    <a:pt x="7442" y="1434263"/>
                  </a:lnTo>
                  <a:lnTo>
                    <a:pt x="3333" y="1375260"/>
                  </a:lnTo>
                  <a:lnTo>
                    <a:pt x="839" y="1315447"/>
                  </a:lnTo>
                  <a:lnTo>
                    <a:pt x="0" y="1254920"/>
                  </a:lnTo>
                  <a:lnTo>
                    <a:pt x="0" y="1112040"/>
                  </a:lnTo>
                  <a:lnTo>
                    <a:pt x="904" y="1048937"/>
                  </a:lnTo>
                  <a:lnTo>
                    <a:pt x="3586" y="986757"/>
                  </a:lnTo>
                  <a:lnTo>
                    <a:pt x="7997" y="925594"/>
                  </a:lnTo>
                  <a:lnTo>
                    <a:pt x="14089" y="865543"/>
                  </a:lnTo>
                  <a:lnTo>
                    <a:pt x="21813" y="806697"/>
                  </a:lnTo>
                  <a:lnTo>
                    <a:pt x="31121" y="749149"/>
                  </a:lnTo>
                  <a:lnTo>
                    <a:pt x="41965" y="692995"/>
                  </a:lnTo>
                  <a:lnTo>
                    <a:pt x="54297" y="638327"/>
                  </a:lnTo>
                  <a:lnTo>
                    <a:pt x="68069" y="585240"/>
                  </a:lnTo>
                  <a:lnTo>
                    <a:pt x="83232" y="533827"/>
                  </a:lnTo>
                  <a:lnTo>
                    <a:pt x="99738" y="484183"/>
                  </a:lnTo>
                  <a:lnTo>
                    <a:pt x="117538" y="436401"/>
                  </a:lnTo>
                  <a:lnTo>
                    <a:pt x="136586" y="390575"/>
                  </a:lnTo>
                  <a:lnTo>
                    <a:pt x="156831" y="346800"/>
                  </a:lnTo>
                  <a:lnTo>
                    <a:pt x="178226" y="305168"/>
                  </a:lnTo>
                  <a:lnTo>
                    <a:pt x="200724" y="265773"/>
                  </a:lnTo>
                  <a:lnTo>
                    <a:pt x="224275" y="228711"/>
                  </a:lnTo>
                  <a:lnTo>
                    <a:pt x="248831" y="194074"/>
                  </a:lnTo>
                  <a:lnTo>
                    <a:pt x="274344" y="161956"/>
                  </a:lnTo>
                  <a:lnTo>
                    <a:pt x="300766" y="132452"/>
                  </a:lnTo>
                  <a:lnTo>
                    <a:pt x="328048" y="105654"/>
                  </a:lnTo>
                  <a:lnTo>
                    <a:pt x="385002" y="60557"/>
                  </a:lnTo>
                  <a:lnTo>
                    <a:pt x="444819" y="27415"/>
                  </a:lnTo>
                  <a:lnTo>
                    <a:pt x="507114" y="6978"/>
                  </a:lnTo>
                  <a:lnTo>
                    <a:pt x="571500" y="0"/>
                  </a:lnTo>
                  <a:lnTo>
                    <a:pt x="571500" y="142875"/>
                  </a:lnTo>
                  <a:lnTo>
                    <a:pt x="539416" y="144602"/>
                  </a:lnTo>
                  <a:lnTo>
                    <a:pt x="507777" y="149726"/>
                  </a:lnTo>
                  <a:lnTo>
                    <a:pt x="446029" y="169806"/>
                  </a:lnTo>
                  <a:lnTo>
                    <a:pt x="386648" y="202403"/>
                  </a:lnTo>
                  <a:lnTo>
                    <a:pt x="330023" y="246805"/>
                  </a:lnTo>
                  <a:lnTo>
                    <a:pt x="276543" y="302300"/>
                  </a:lnTo>
                  <a:lnTo>
                    <a:pt x="251105" y="333985"/>
                  </a:lnTo>
                  <a:lnTo>
                    <a:pt x="226600" y="368176"/>
                  </a:lnTo>
                  <a:lnTo>
                    <a:pt x="203077" y="404784"/>
                  </a:lnTo>
                  <a:lnTo>
                    <a:pt x="180584" y="443721"/>
                  </a:lnTo>
                  <a:lnTo>
                    <a:pt x="159170" y="484897"/>
                  </a:lnTo>
                  <a:lnTo>
                    <a:pt x="138884" y="528223"/>
                  </a:lnTo>
                  <a:lnTo>
                    <a:pt x="119774" y="573611"/>
                  </a:lnTo>
                  <a:lnTo>
                    <a:pt x="101890" y="620972"/>
                  </a:lnTo>
                  <a:lnTo>
                    <a:pt x="85281" y="670215"/>
                  </a:lnTo>
                  <a:lnTo>
                    <a:pt x="69994" y="721253"/>
                  </a:lnTo>
                  <a:lnTo>
                    <a:pt x="56079" y="773997"/>
                  </a:lnTo>
                  <a:lnTo>
                    <a:pt x="43584" y="828357"/>
                  </a:lnTo>
                  <a:lnTo>
                    <a:pt x="32559" y="884245"/>
                  </a:lnTo>
                  <a:lnTo>
                    <a:pt x="23052" y="941571"/>
                  </a:lnTo>
                  <a:lnTo>
                    <a:pt x="15112" y="1000246"/>
                  </a:lnTo>
                  <a:lnTo>
                    <a:pt x="8787" y="1060182"/>
                  </a:lnTo>
                  <a:lnTo>
                    <a:pt x="4127" y="1121290"/>
                  </a:lnTo>
                  <a:lnTo>
                    <a:pt x="1180" y="1183480"/>
                  </a:lnTo>
                </a:path>
              </a:pathLst>
            </a:custGeom>
            <a:ln w="38100">
              <a:solidFill>
                <a:srgbClr val="FFFFFF"/>
              </a:solidFill>
            </a:ln>
          </p:spPr>
          <p:txBody>
            <a:bodyPr wrap="square" lIns="0" tIns="0" rIns="0" bIns="0" rtlCol="0"/>
            <a:lstStyle/>
            <a:p>
              <a:endParaRPr/>
            </a:p>
          </p:txBody>
        </p:sp>
        <p:sp>
          <p:nvSpPr>
            <p:cNvPr id="10" name="object 10"/>
            <p:cNvSpPr/>
            <p:nvPr/>
          </p:nvSpPr>
          <p:spPr>
            <a:xfrm>
              <a:off x="3924300" y="4978400"/>
              <a:ext cx="1803400" cy="1803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51500" y="3784600"/>
              <a:ext cx="736600" cy="25019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34050" y="4993487"/>
              <a:ext cx="571500" cy="1189355"/>
            </a:xfrm>
            <a:custGeom>
              <a:avLst/>
              <a:gdLst/>
              <a:ahLst/>
              <a:cxnLst/>
              <a:rect l="l" t="t" r="r" b="b"/>
              <a:pathLst>
                <a:path w="571500" h="1189354">
                  <a:moveTo>
                    <a:pt x="570255" y="0"/>
                  </a:moveTo>
                  <a:lnTo>
                    <a:pt x="567251" y="60240"/>
                  </a:lnTo>
                  <a:lnTo>
                    <a:pt x="562521" y="119561"/>
                  </a:lnTo>
                  <a:lnTo>
                    <a:pt x="556111" y="177861"/>
                  </a:lnTo>
                  <a:lnTo>
                    <a:pt x="548063" y="235040"/>
                  </a:lnTo>
                  <a:lnTo>
                    <a:pt x="538423" y="290998"/>
                  </a:lnTo>
                  <a:lnTo>
                    <a:pt x="527235" y="345633"/>
                  </a:lnTo>
                  <a:lnTo>
                    <a:pt x="514542" y="398845"/>
                  </a:lnTo>
                  <a:lnTo>
                    <a:pt x="500388" y="450533"/>
                  </a:lnTo>
                  <a:lnTo>
                    <a:pt x="484819" y="500597"/>
                  </a:lnTo>
                  <a:lnTo>
                    <a:pt x="467877" y="548936"/>
                  </a:lnTo>
                  <a:lnTo>
                    <a:pt x="449608" y="595449"/>
                  </a:lnTo>
                  <a:lnTo>
                    <a:pt x="430055" y="640035"/>
                  </a:lnTo>
                  <a:lnTo>
                    <a:pt x="409263" y="682594"/>
                  </a:lnTo>
                  <a:lnTo>
                    <a:pt x="387275" y="723026"/>
                  </a:lnTo>
                  <a:lnTo>
                    <a:pt x="364136" y="761229"/>
                  </a:lnTo>
                  <a:lnTo>
                    <a:pt x="339889" y="797102"/>
                  </a:lnTo>
                  <a:lnTo>
                    <a:pt x="314580" y="830546"/>
                  </a:lnTo>
                  <a:lnTo>
                    <a:pt x="288252" y="861460"/>
                  </a:lnTo>
                  <a:lnTo>
                    <a:pt x="260949" y="889742"/>
                  </a:lnTo>
                  <a:lnTo>
                    <a:pt x="203596" y="938010"/>
                  </a:lnTo>
                  <a:lnTo>
                    <a:pt x="142875" y="974545"/>
                  </a:lnTo>
                  <a:lnTo>
                    <a:pt x="142875" y="903109"/>
                  </a:lnTo>
                  <a:lnTo>
                    <a:pt x="0" y="1080289"/>
                  </a:lnTo>
                  <a:lnTo>
                    <a:pt x="142875" y="1188858"/>
                  </a:lnTo>
                  <a:lnTo>
                    <a:pt x="142875" y="1117420"/>
                  </a:lnTo>
                  <a:lnTo>
                    <a:pt x="173181" y="1100948"/>
                  </a:lnTo>
                  <a:lnTo>
                    <a:pt x="231338" y="1059361"/>
                  </a:lnTo>
                  <a:lnTo>
                    <a:pt x="285967" y="1006910"/>
                  </a:lnTo>
                  <a:lnTo>
                    <a:pt x="311865" y="976860"/>
                  </a:lnTo>
                  <a:lnTo>
                    <a:pt x="336766" y="944391"/>
                  </a:lnTo>
                  <a:lnTo>
                    <a:pt x="360634" y="909604"/>
                  </a:lnTo>
                  <a:lnTo>
                    <a:pt x="383430" y="872597"/>
                  </a:lnTo>
                  <a:lnTo>
                    <a:pt x="405116" y="833469"/>
                  </a:lnTo>
                  <a:lnTo>
                    <a:pt x="425656" y="792321"/>
                  </a:lnTo>
                  <a:lnTo>
                    <a:pt x="445009" y="749250"/>
                  </a:lnTo>
                  <a:lnTo>
                    <a:pt x="463140" y="704356"/>
                  </a:lnTo>
                  <a:lnTo>
                    <a:pt x="480009" y="657739"/>
                  </a:lnTo>
                  <a:lnTo>
                    <a:pt x="495579" y="609497"/>
                  </a:lnTo>
                  <a:lnTo>
                    <a:pt x="509812" y="559731"/>
                  </a:lnTo>
                  <a:lnTo>
                    <a:pt x="522670" y="508538"/>
                  </a:lnTo>
                  <a:lnTo>
                    <a:pt x="534115" y="456018"/>
                  </a:lnTo>
                  <a:lnTo>
                    <a:pt x="544109" y="402271"/>
                  </a:lnTo>
                  <a:lnTo>
                    <a:pt x="552614" y="347395"/>
                  </a:lnTo>
                  <a:lnTo>
                    <a:pt x="559593" y="291490"/>
                  </a:lnTo>
                  <a:lnTo>
                    <a:pt x="565006" y="234655"/>
                  </a:lnTo>
                  <a:lnTo>
                    <a:pt x="568817" y="176990"/>
                  </a:lnTo>
                  <a:lnTo>
                    <a:pt x="570988" y="118592"/>
                  </a:lnTo>
                  <a:lnTo>
                    <a:pt x="571480" y="59562"/>
                  </a:lnTo>
                  <a:lnTo>
                    <a:pt x="570255" y="0"/>
                  </a:lnTo>
                  <a:close/>
                </a:path>
              </a:pathLst>
            </a:custGeom>
            <a:solidFill>
              <a:srgbClr val="9999FF"/>
            </a:solidFill>
          </p:spPr>
          <p:txBody>
            <a:bodyPr wrap="square" lIns="0" tIns="0" rIns="0" bIns="0" rtlCol="0"/>
            <a:lstStyle/>
            <a:p>
              <a:endParaRPr/>
            </a:p>
          </p:txBody>
        </p:sp>
        <p:sp>
          <p:nvSpPr>
            <p:cNvPr id="13" name="object 13"/>
            <p:cNvSpPr/>
            <p:nvPr/>
          </p:nvSpPr>
          <p:spPr>
            <a:xfrm>
              <a:off x="5734050" y="38417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287"/>
                  </a:lnTo>
                  <a:lnTo>
                    <a:pt x="570595" y="1018986"/>
                  </a:lnTo>
                  <a:lnTo>
                    <a:pt x="567913" y="958581"/>
                  </a:lnTo>
                  <a:lnTo>
                    <a:pt x="563502" y="899166"/>
                  </a:lnTo>
                  <a:lnTo>
                    <a:pt x="557411" y="840829"/>
                  </a:lnTo>
                  <a:lnTo>
                    <a:pt x="549686" y="783663"/>
                  </a:lnTo>
                  <a:lnTo>
                    <a:pt x="540378" y="727759"/>
                  </a:lnTo>
                  <a:lnTo>
                    <a:pt x="529534" y="673208"/>
                  </a:lnTo>
                  <a:lnTo>
                    <a:pt x="517202" y="620102"/>
                  </a:lnTo>
                  <a:lnTo>
                    <a:pt x="503430" y="568530"/>
                  </a:lnTo>
                  <a:lnTo>
                    <a:pt x="488268" y="518586"/>
                  </a:lnTo>
                  <a:lnTo>
                    <a:pt x="471762" y="470359"/>
                  </a:lnTo>
                  <a:lnTo>
                    <a:pt x="453961" y="423941"/>
                  </a:lnTo>
                  <a:lnTo>
                    <a:pt x="434914" y="379424"/>
                  </a:lnTo>
                  <a:lnTo>
                    <a:pt x="414669" y="336898"/>
                  </a:lnTo>
                  <a:lnTo>
                    <a:pt x="393273" y="296455"/>
                  </a:lnTo>
                  <a:lnTo>
                    <a:pt x="370776" y="258185"/>
                  </a:lnTo>
                  <a:lnTo>
                    <a:pt x="347225" y="222181"/>
                  </a:lnTo>
                  <a:lnTo>
                    <a:pt x="322669" y="188533"/>
                  </a:lnTo>
                  <a:lnTo>
                    <a:pt x="297156" y="157332"/>
                  </a:lnTo>
                  <a:lnTo>
                    <a:pt x="270734" y="128670"/>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4" name="object 14"/>
            <p:cNvSpPr/>
            <p:nvPr/>
          </p:nvSpPr>
          <p:spPr>
            <a:xfrm>
              <a:off x="5734050" y="38417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6" y="2340601"/>
                  </a:lnTo>
                  <a:lnTo>
                    <a:pt x="0" y="2232031"/>
                  </a:lnTo>
                  <a:lnTo>
                    <a:pt x="142876" y="2054851"/>
                  </a:lnTo>
                  <a:lnTo>
                    <a:pt x="142876" y="2126281"/>
                  </a:lnTo>
                  <a:lnTo>
                    <a:pt x="173635" y="2109531"/>
                  </a:lnTo>
                  <a:lnTo>
                    <a:pt x="232716" y="2067029"/>
                  </a:lnTo>
                  <a:lnTo>
                    <a:pt x="288251"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5" name="object 15"/>
          <p:cNvSpPr txBox="1"/>
          <p:nvPr/>
        </p:nvSpPr>
        <p:spPr>
          <a:xfrm>
            <a:off x="3454387" y="254988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solidFill>
                  <a:srgbClr val="FF0000"/>
                </a:solidFill>
                <a:latin typeface="Noto Sans CJK JP Medium"/>
                <a:cs typeface="Noto Sans CJK JP Medium"/>
              </a:rPr>
              <a:t>理解</a:t>
            </a:r>
            <a:endParaRPr sz="2800">
              <a:latin typeface="Noto Sans CJK JP Medium"/>
              <a:cs typeface="Noto Sans CJK JP Medium"/>
            </a:endParaRPr>
          </a:p>
        </p:txBody>
      </p:sp>
      <p:sp>
        <p:nvSpPr>
          <p:cNvPr id="19" name="object 19"/>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46</a:t>
            </a:fld>
            <a:endParaRPr sz="1200">
              <a:latin typeface="Arial Black"/>
              <a:cs typeface="Arial Black"/>
            </a:endParaRPr>
          </a:p>
        </p:txBody>
      </p:sp>
      <p:sp>
        <p:nvSpPr>
          <p:cNvPr id="16" name="object 16"/>
          <p:cNvSpPr txBox="1"/>
          <p:nvPr/>
        </p:nvSpPr>
        <p:spPr>
          <a:xfrm>
            <a:off x="5271477" y="473555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生成</a:t>
            </a:r>
            <a:endParaRPr sz="2800">
              <a:latin typeface="Noto Sans CJK JP Medium"/>
              <a:cs typeface="Noto Sans CJK JP Medium"/>
            </a:endParaRPr>
          </a:p>
        </p:txBody>
      </p:sp>
      <p:sp>
        <p:nvSpPr>
          <p:cNvPr id="17" name="object 17"/>
          <p:cNvSpPr txBox="1"/>
          <p:nvPr/>
        </p:nvSpPr>
        <p:spPr>
          <a:xfrm>
            <a:off x="1487652" y="202665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词法分析 短语分析 </a:t>
            </a:r>
            <a:r>
              <a:rPr sz="2400" dirty="0">
                <a:solidFill>
                  <a:srgbClr val="FF0000"/>
                </a:solidFill>
                <a:latin typeface="UKIJ CJK"/>
                <a:cs typeface="UKIJ CJK"/>
              </a:rPr>
              <a:t>句法分析 </a:t>
            </a:r>
            <a:r>
              <a:rPr sz="2400" dirty="0">
                <a:latin typeface="UKIJ CJK"/>
                <a:cs typeface="UKIJ CJK"/>
              </a:rPr>
              <a:t>篇章分析</a:t>
            </a:r>
            <a:endParaRPr sz="2400">
              <a:latin typeface="UKIJ CJK"/>
              <a:cs typeface="UKIJ CJK"/>
            </a:endParaRPr>
          </a:p>
        </p:txBody>
      </p:sp>
      <p:sp>
        <p:nvSpPr>
          <p:cNvPr id="18" name="object 18"/>
          <p:cNvSpPr txBox="1"/>
          <p:nvPr/>
        </p:nvSpPr>
        <p:spPr>
          <a:xfrm>
            <a:off x="6641744" y="425917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语言模型 机器翻译 问答系统 基于数据</a:t>
            </a:r>
            <a:endParaRPr sz="2400">
              <a:latin typeface="UKIJ CJK"/>
              <a:cs typeface="UKIJ CJK"/>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句法分析</a:t>
            </a:r>
            <a:r>
              <a:rPr u="none" spc="30" dirty="0"/>
              <a:t>(Syntactic</a:t>
            </a:r>
            <a:r>
              <a:rPr u="none" spc="215" dirty="0"/>
              <a:t> </a:t>
            </a:r>
            <a:r>
              <a:rPr u="none" spc="60" dirty="0"/>
              <a:t>Parsing)</a:t>
            </a:r>
          </a:p>
        </p:txBody>
      </p:sp>
      <p:sp>
        <p:nvSpPr>
          <p:cNvPr id="3" name="object 3"/>
          <p:cNvSpPr txBox="1"/>
          <p:nvPr/>
        </p:nvSpPr>
        <p:spPr>
          <a:xfrm>
            <a:off x="258127" y="785495"/>
            <a:ext cx="5854700" cy="391160"/>
          </a:xfrm>
          <a:prstGeom prst="rect">
            <a:avLst/>
          </a:prstGeom>
        </p:spPr>
        <p:txBody>
          <a:bodyPr vert="horz" wrap="square" lIns="0" tIns="12700" rIns="0" bIns="0" rtlCol="0">
            <a:spAutoFit/>
          </a:bodyPr>
          <a:lstStyle/>
          <a:p>
            <a:pPr marL="355600" indent="-342900">
              <a:lnSpc>
                <a:spcPct val="100000"/>
              </a:lnSpc>
              <a:spcBef>
                <a:spcPts val="100"/>
              </a:spcBef>
              <a:buClr>
                <a:srgbClr val="FF0000"/>
              </a:buClr>
              <a:buSzPct val="79166"/>
              <a:buFont typeface="Wingdings"/>
              <a:buChar char=""/>
              <a:tabLst>
                <a:tab pos="354965" algn="l"/>
                <a:tab pos="355600" algn="l"/>
              </a:tabLst>
            </a:pPr>
            <a:r>
              <a:rPr sz="2400" b="0" dirty="0">
                <a:latin typeface="Noto Sans CJK JP Medium"/>
                <a:cs typeface="Noto Sans CJK JP Medium"/>
              </a:rPr>
              <a:t>给定一个句子，输出其正确的句法结构树</a:t>
            </a:r>
            <a:endParaRPr sz="2400">
              <a:latin typeface="Noto Sans CJK JP Medium"/>
              <a:cs typeface="Noto Sans CJK JP Medium"/>
            </a:endParaRPr>
          </a:p>
        </p:txBody>
      </p:sp>
      <p:sp>
        <p:nvSpPr>
          <p:cNvPr id="4" name="object 4"/>
          <p:cNvSpPr/>
          <p:nvPr/>
        </p:nvSpPr>
        <p:spPr>
          <a:xfrm>
            <a:off x="442011" y="2565400"/>
            <a:ext cx="8660484" cy="276411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47</a:t>
            </a:fld>
            <a:endParaRPr sz="1200">
              <a:latin typeface="Arial Black"/>
              <a:cs typeface="Arial Black"/>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75" dirty="0"/>
              <a:t>CFG</a:t>
            </a:r>
            <a:r>
              <a:rPr u="none" dirty="0"/>
              <a:t>举例</a:t>
            </a:r>
          </a:p>
        </p:txBody>
      </p:sp>
      <p:sp>
        <p:nvSpPr>
          <p:cNvPr id="5" name="object 5"/>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48</a:t>
            </a:fld>
            <a:endParaRPr sz="1200">
              <a:latin typeface="Arial Black"/>
              <a:cs typeface="Arial Black"/>
            </a:endParaRPr>
          </a:p>
        </p:txBody>
      </p:sp>
      <p:sp>
        <p:nvSpPr>
          <p:cNvPr id="3" name="object 3"/>
          <p:cNvSpPr txBox="1">
            <a:spLocks noGrp="1"/>
          </p:cNvSpPr>
          <p:nvPr>
            <p:ph sz="half" idx="2"/>
          </p:nvPr>
        </p:nvSpPr>
        <p:spPr>
          <a:prstGeom prst="rect">
            <a:avLst/>
          </a:prstGeom>
        </p:spPr>
        <p:txBody>
          <a:bodyPr vert="horz" wrap="square" lIns="0" tIns="111125" rIns="0" bIns="0" rtlCol="0">
            <a:spAutoFit/>
          </a:bodyPr>
          <a:lstStyle/>
          <a:p>
            <a:pPr marL="286385">
              <a:lnSpc>
                <a:spcPct val="100000"/>
              </a:lnSpc>
              <a:spcBef>
                <a:spcPts val="875"/>
              </a:spcBef>
            </a:pPr>
            <a:r>
              <a:rPr dirty="0"/>
              <a:t>语法规则</a:t>
            </a:r>
          </a:p>
          <a:p>
            <a:pPr marL="12700" algn="just">
              <a:lnSpc>
                <a:spcPct val="100000"/>
              </a:lnSpc>
              <a:spcBef>
                <a:spcPts val="640"/>
              </a:spcBef>
            </a:pPr>
            <a:r>
              <a:rPr sz="2000" b="1" dirty="0">
                <a:solidFill>
                  <a:srgbClr val="000000"/>
                </a:solidFill>
                <a:latin typeface="Times New Roman"/>
                <a:cs typeface="Times New Roman"/>
              </a:rPr>
              <a:t>S → </a:t>
            </a:r>
            <a:r>
              <a:rPr sz="2000" b="0" spc="-25" dirty="0">
                <a:solidFill>
                  <a:srgbClr val="000000"/>
                </a:solidFill>
                <a:latin typeface="Times New Roman"/>
                <a:cs typeface="Times New Roman"/>
              </a:rPr>
              <a:t>NP</a:t>
            </a:r>
            <a:r>
              <a:rPr sz="2000" b="0" spc="-150" dirty="0">
                <a:solidFill>
                  <a:srgbClr val="000000"/>
                </a:solidFill>
                <a:latin typeface="Times New Roman"/>
                <a:cs typeface="Times New Roman"/>
              </a:rPr>
              <a:t> </a:t>
            </a:r>
            <a:r>
              <a:rPr sz="2000" b="0" spc="-25" dirty="0">
                <a:solidFill>
                  <a:srgbClr val="000000"/>
                </a:solidFill>
                <a:latin typeface="Times New Roman"/>
                <a:cs typeface="Times New Roman"/>
              </a:rPr>
              <a:t>VP</a:t>
            </a:r>
            <a:endParaRPr sz="2000">
              <a:latin typeface="Times New Roman"/>
              <a:cs typeface="Times New Roman"/>
            </a:endParaRPr>
          </a:p>
          <a:p>
            <a:pPr marL="12700" marR="1159510" algn="just">
              <a:lnSpc>
                <a:spcPct val="100000"/>
              </a:lnSpc>
              <a:spcBef>
                <a:spcPts val="5"/>
              </a:spcBef>
            </a:pPr>
            <a:r>
              <a:rPr sz="2000" b="1" dirty="0">
                <a:solidFill>
                  <a:srgbClr val="000000"/>
                </a:solidFill>
                <a:latin typeface="Times New Roman"/>
                <a:cs typeface="Times New Roman"/>
              </a:rPr>
              <a:t>S → </a:t>
            </a:r>
            <a:r>
              <a:rPr sz="2000" b="0" spc="-20" dirty="0">
                <a:solidFill>
                  <a:srgbClr val="000000"/>
                </a:solidFill>
                <a:latin typeface="Times New Roman"/>
                <a:cs typeface="Times New Roman"/>
              </a:rPr>
              <a:t>Aux </a:t>
            </a:r>
            <a:r>
              <a:rPr sz="2000" b="0" spc="-25" dirty="0">
                <a:solidFill>
                  <a:srgbClr val="000000"/>
                </a:solidFill>
                <a:latin typeface="Times New Roman"/>
                <a:cs typeface="Times New Roman"/>
              </a:rPr>
              <a:t>NP</a:t>
            </a:r>
            <a:r>
              <a:rPr sz="2000" b="0" spc="-210" dirty="0">
                <a:solidFill>
                  <a:srgbClr val="000000"/>
                </a:solidFill>
                <a:latin typeface="Times New Roman"/>
                <a:cs typeface="Times New Roman"/>
              </a:rPr>
              <a:t> </a:t>
            </a:r>
            <a:r>
              <a:rPr sz="2000" b="0" spc="-25" dirty="0">
                <a:solidFill>
                  <a:srgbClr val="000000"/>
                </a:solidFill>
                <a:latin typeface="Times New Roman"/>
                <a:cs typeface="Times New Roman"/>
              </a:rPr>
              <a:t>VP  </a:t>
            </a:r>
            <a:r>
              <a:rPr sz="2000" b="1" dirty="0">
                <a:solidFill>
                  <a:srgbClr val="000000"/>
                </a:solidFill>
                <a:latin typeface="Times New Roman"/>
                <a:cs typeface="Times New Roman"/>
              </a:rPr>
              <a:t>S →</a:t>
            </a:r>
            <a:r>
              <a:rPr sz="2000" b="0" spc="-30" dirty="0">
                <a:solidFill>
                  <a:srgbClr val="000000"/>
                </a:solidFill>
                <a:latin typeface="Times New Roman"/>
                <a:cs typeface="Times New Roman"/>
              </a:rPr>
              <a:t> </a:t>
            </a:r>
            <a:r>
              <a:rPr sz="2000" b="0" spc="-25" dirty="0">
                <a:solidFill>
                  <a:srgbClr val="000000"/>
                </a:solidFill>
                <a:latin typeface="Times New Roman"/>
                <a:cs typeface="Times New Roman"/>
              </a:rPr>
              <a:t>VP</a:t>
            </a:r>
            <a:endParaRPr sz="2000">
              <a:latin typeface="Times New Roman"/>
              <a:cs typeface="Times New Roman"/>
            </a:endParaRPr>
          </a:p>
          <a:p>
            <a:pPr marL="12700" algn="just">
              <a:lnSpc>
                <a:spcPct val="100000"/>
              </a:lnSpc>
            </a:pPr>
            <a:r>
              <a:rPr sz="2000" b="0" spc="-25" dirty="0">
                <a:solidFill>
                  <a:srgbClr val="000000"/>
                </a:solidFill>
                <a:latin typeface="Times New Roman"/>
                <a:cs typeface="Times New Roman"/>
              </a:rPr>
              <a:t>NP </a:t>
            </a:r>
            <a:r>
              <a:rPr sz="2000" b="1" dirty="0">
                <a:solidFill>
                  <a:srgbClr val="000000"/>
                </a:solidFill>
                <a:latin typeface="Times New Roman"/>
                <a:cs typeface="Times New Roman"/>
              </a:rPr>
              <a:t>→</a:t>
            </a:r>
            <a:r>
              <a:rPr sz="2000" b="0" spc="-10" dirty="0">
                <a:solidFill>
                  <a:srgbClr val="000000"/>
                </a:solidFill>
                <a:latin typeface="Times New Roman"/>
                <a:cs typeface="Times New Roman"/>
              </a:rPr>
              <a:t> Pronoun</a:t>
            </a:r>
            <a:endParaRPr sz="2000">
              <a:latin typeface="Times New Roman"/>
              <a:cs typeface="Times New Roman"/>
            </a:endParaRPr>
          </a:p>
          <a:p>
            <a:pPr marL="12700" marR="766445" algn="just">
              <a:lnSpc>
                <a:spcPct val="100000"/>
              </a:lnSpc>
            </a:pPr>
            <a:r>
              <a:rPr sz="2000" b="0" spc="-25" dirty="0">
                <a:solidFill>
                  <a:srgbClr val="000000"/>
                </a:solidFill>
                <a:latin typeface="Times New Roman"/>
                <a:cs typeface="Times New Roman"/>
              </a:rPr>
              <a:t>NP </a:t>
            </a:r>
            <a:r>
              <a:rPr sz="2000" b="1" dirty="0">
                <a:solidFill>
                  <a:srgbClr val="000000"/>
                </a:solidFill>
                <a:latin typeface="Times New Roman"/>
                <a:cs typeface="Times New Roman"/>
              </a:rPr>
              <a:t>→</a:t>
            </a:r>
            <a:r>
              <a:rPr sz="2000" b="0" spc="-70" dirty="0">
                <a:solidFill>
                  <a:srgbClr val="000000"/>
                </a:solidFill>
                <a:latin typeface="Times New Roman"/>
                <a:cs typeface="Times New Roman"/>
              </a:rPr>
              <a:t> </a:t>
            </a:r>
            <a:r>
              <a:rPr sz="2000" b="0" spc="-15" dirty="0">
                <a:solidFill>
                  <a:srgbClr val="000000"/>
                </a:solidFill>
                <a:latin typeface="Times New Roman"/>
                <a:cs typeface="Times New Roman"/>
              </a:rPr>
              <a:t>Proper-Noun  </a:t>
            </a:r>
            <a:r>
              <a:rPr sz="2000" b="0" spc="-25" dirty="0">
                <a:solidFill>
                  <a:srgbClr val="000000"/>
                </a:solidFill>
                <a:latin typeface="Times New Roman"/>
                <a:cs typeface="Times New Roman"/>
              </a:rPr>
              <a:t>NP </a:t>
            </a:r>
            <a:r>
              <a:rPr sz="2000" b="1" dirty="0">
                <a:solidFill>
                  <a:srgbClr val="000000"/>
                </a:solidFill>
                <a:latin typeface="Times New Roman"/>
                <a:cs typeface="Times New Roman"/>
              </a:rPr>
              <a:t>→ </a:t>
            </a:r>
            <a:r>
              <a:rPr sz="2000" b="0" spc="-15" dirty="0">
                <a:solidFill>
                  <a:srgbClr val="000000"/>
                </a:solidFill>
                <a:latin typeface="Times New Roman"/>
                <a:cs typeface="Times New Roman"/>
              </a:rPr>
              <a:t>Det </a:t>
            </a:r>
            <a:r>
              <a:rPr sz="2000" b="1" dirty="0">
                <a:solidFill>
                  <a:srgbClr val="000000"/>
                </a:solidFill>
                <a:latin typeface="Times New Roman"/>
                <a:cs typeface="Times New Roman"/>
              </a:rPr>
              <a:t>Nominal  Nominal →</a:t>
            </a:r>
            <a:r>
              <a:rPr sz="2000" b="0" spc="-90" dirty="0">
                <a:solidFill>
                  <a:srgbClr val="000000"/>
                </a:solidFill>
                <a:latin typeface="Times New Roman"/>
                <a:cs typeface="Times New Roman"/>
              </a:rPr>
              <a:t> </a:t>
            </a:r>
            <a:r>
              <a:rPr sz="2000" b="0" spc="-15" dirty="0">
                <a:solidFill>
                  <a:srgbClr val="000000"/>
                </a:solidFill>
                <a:latin typeface="Times New Roman"/>
                <a:cs typeface="Times New Roman"/>
              </a:rPr>
              <a:t>Noun</a:t>
            </a:r>
            <a:endParaRPr sz="2000">
              <a:latin typeface="Times New Roman"/>
              <a:cs typeface="Times New Roman"/>
            </a:endParaRPr>
          </a:p>
          <a:p>
            <a:pPr marL="12700" marR="5080">
              <a:lnSpc>
                <a:spcPct val="100000"/>
              </a:lnSpc>
            </a:pPr>
            <a:r>
              <a:rPr sz="2000" b="1" dirty="0">
                <a:solidFill>
                  <a:srgbClr val="000000"/>
                </a:solidFill>
                <a:latin typeface="Times New Roman"/>
                <a:cs typeface="Times New Roman"/>
              </a:rPr>
              <a:t>Nominal → Nominal</a:t>
            </a:r>
            <a:r>
              <a:rPr sz="2000" b="0" spc="-100" dirty="0">
                <a:solidFill>
                  <a:srgbClr val="000000"/>
                </a:solidFill>
                <a:latin typeface="Times New Roman"/>
                <a:cs typeface="Times New Roman"/>
              </a:rPr>
              <a:t> </a:t>
            </a:r>
            <a:r>
              <a:rPr sz="2000" b="0" spc="-15" dirty="0">
                <a:solidFill>
                  <a:srgbClr val="000000"/>
                </a:solidFill>
                <a:latin typeface="Times New Roman"/>
                <a:cs typeface="Times New Roman"/>
              </a:rPr>
              <a:t>Noun  </a:t>
            </a:r>
            <a:r>
              <a:rPr sz="2000" b="1" dirty="0">
                <a:solidFill>
                  <a:srgbClr val="000000"/>
                </a:solidFill>
                <a:latin typeface="Times New Roman"/>
                <a:cs typeface="Times New Roman"/>
              </a:rPr>
              <a:t>Nominal → Nominal </a:t>
            </a:r>
            <a:r>
              <a:rPr sz="2000" b="0" spc="-15" dirty="0">
                <a:solidFill>
                  <a:srgbClr val="000000"/>
                </a:solidFill>
                <a:latin typeface="Times New Roman"/>
                <a:cs typeface="Times New Roman"/>
              </a:rPr>
              <a:t>PP  </a:t>
            </a:r>
            <a:r>
              <a:rPr sz="2000" b="0" spc="-25" dirty="0">
                <a:solidFill>
                  <a:srgbClr val="000000"/>
                </a:solidFill>
                <a:latin typeface="Times New Roman"/>
                <a:cs typeface="Times New Roman"/>
              </a:rPr>
              <a:t>VP </a:t>
            </a:r>
            <a:r>
              <a:rPr sz="2000" b="1" dirty="0">
                <a:solidFill>
                  <a:srgbClr val="000000"/>
                </a:solidFill>
                <a:latin typeface="Times New Roman"/>
                <a:cs typeface="Times New Roman"/>
              </a:rPr>
              <a:t>→</a:t>
            </a:r>
            <a:r>
              <a:rPr sz="2000" b="0" spc="-105" dirty="0">
                <a:solidFill>
                  <a:srgbClr val="000000"/>
                </a:solidFill>
                <a:latin typeface="Times New Roman"/>
                <a:cs typeface="Times New Roman"/>
              </a:rPr>
              <a:t> </a:t>
            </a:r>
            <a:r>
              <a:rPr sz="2000" b="0" spc="-60" dirty="0">
                <a:solidFill>
                  <a:srgbClr val="000000"/>
                </a:solidFill>
                <a:latin typeface="Times New Roman"/>
                <a:cs typeface="Times New Roman"/>
              </a:rPr>
              <a:t>Verb</a:t>
            </a:r>
            <a:endParaRPr sz="2000">
              <a:latin typeface="Times New Roman"/>
              <a:cs typeface="Times New Roman"/>
            </a:endParaRPr>
          </a:p>
          <a:p>
            <a:pPr marL="12700" marR="1273810">
              <a:lnSpc>
                <a:spcPct val="100000"/>
              </a:lnSpc>
            </a:pPr>
            <a:r>
              <a:rPr sz="2000" b="0" spc="-25" dirty="0">
                <a:solidFill>
                  <a:srgbClr val="000000"/>
                </a:solidFill>
                <a:latin typeface="Times New Roman"/>
                <a:cs typeface="Times New Roman"/>
              </a:rPr>
              <a:t>VP </a:t>
            </a:r>
            <a:r>
              <a:rPr sz="2000" b="1" dirty="0">
                <a:solidFill>
                  <a:srgbClr val="000000"/>
                </a:solidFill>
                <a:latin typeface="Times New Roman"/>
                <a:cs typeface="Times New Roman"/>
              </a:rPr>
              <a:t>→ </a:t>
            </a:r>
            <a:r>
              <a:rPr sz="2000" b="0" spc="-60" dirty="0">
                <a:solidFill>
                  <a:srgbClr val="000000"/>
                </a:solidFill>
                <a:latin typeface="Times New Roman"/>
                <a:cs typeface="Times New Roman"/>
              </a:rPr>
              <a:t>Verb</a:t>
            </a:r>
            <a:r>
              <a:rPr sz="2000" b="0" spc="-90" dirty="0">
                <a:solidFill>
                  <a:srgbClr val="000000"/>
                </a:solidFill>
                <a:latin typeface="Times New Roman"/>
                <a:cs typeface="Times New Roman"/>
              </a:rPr>
              <a:t> </a:t>
            </a:r>
            <a:r>
              <a:rPr sz="2000" b="0" spc="-25" dirty="0">
                <a:solidFill>
                  <a:srgbClr val="000000"/>
                </a:solidFill>
                <a:latin typeface="Times New Roman"/>
                <a:cs typeface="Times New Roman"/>
              </a:rPr>
              <a:t>NP  VP </a:t>
            </a:r>
            <a:r>
              <a:rPr sz="2000" b="1" dirty="0">
                <a:solidFill>
                  <a:srgbClr val="000000"/>
                </a:solidFill>
                <a:latin typeface="Times New Roman"/>
                <a:cs typeface="Times New Roman"/>
              </a:rPr>
              <a:t>→ </a:t>
            </a:r>
            <a:r>
              <a:rPr sz="2000" b="0" spc="-25" dirty="0">
                <a:solidFill>
                  <a:srgbClr val="000000"/>
                </a:solidFill>
                <a:latin typeface="Times New Roman"/>
                <a:cs typeface="Times New Roman"/>
              </a:rPr>
              <a:t>VP</a:t>
            </a:r>
            <a:r>
              <a:rPr sz="2000" b="0" spc="-165" dirty="0">
                <a:solidFill>
                  <a:srgbClr val="000000"/>
                </a:solidFill>
                <a:latin typeface="Times New Roman"/>
                <a:cs typeface="Times New Roman"/>
              </a:rPr>
              <a:t> </a:t>
            </a:r>
            <a:r>
              <a:rPr sz="2000" b="0" spc="-15" dirty="0">
                <a:solidFill>
                  <a:srgbClr val="000000"/>
                </a:solidFill>
                <a:latin typeface="Times New Roman"/>
                <a:cs typeface="Times New Roman"/>
              </a:rPr>
              <a:t>PP</a:t>
            </a:r>
            <a:endParaRPr sz="2000">
              <a:latin typeface="Times New Roman"/>
              <a:cs typeface="Times New Roman"/>
            </a:endParaRPr>
          </a:p>
          <a:p>
            <a:pPr marL="12700">
              <a:lnSpc>
                <a:spcPct val="100000"/>
              </a:lnSpc>
            </a:pPr>
            <a:r>
              <a:rPr sz="2000" b="0" spc="-15" dirty="0">
                <a:solidFill>
                  <a:srgbClr val="000000"/>
                </a:solidFill>
                <a:latin typeface="Times New Roman"/>
                <a:cs typeface="Times New Roman"/>
              </a:rPr>
              <a:t>PP </a:t>
            </a:r>
            <a:r>
              <a:rPr sz="2000" b="1" dirty="0">
                <a:solidFill>
                  <a:srgbClr val="000000"/>
                </a:solidFill>
                <a:latin typeface="Times New Roman"/>
                <a:cs typeface="Times New Roman"/>
              </a:rPr>
              <a:t>→ </a:t>
            </a:r>
            <a:r>
              <a:rPr sz="2000" b="0" spc="-5" dirty="0">
                <a:solidFill>
                  <a:srgbClr val="000000"/>
                </a:solidFill>
                <a:latin typeface="Times New Roman"/>
                <a:cs typeface="Times New Roman"/>
              </a:rPr>
              <a:t>Prep</a:t>
            </a:r>
            <a:r>
              <a:rPr sz="2000" b="0" spc="-135" dirty="0">
                <a:solidFill>
                  <a:srgbClr val="000000"/>
                </a:solidFill>
                <a:latin typeface="Times New Roman"/>
                <a:cs typeface="Times New Roman"/>
              </a:rPr>
              <a:t> </a:t>
            </a:r>
            <a:r>
              <a:rPr sz="2000" b="0" spc="-25" dirty="0">
                <a:solidFill>
                  <a:srgbClr val="000000"/>
                </a:solidFill>
                <a:latin typeface="Times New Roman"/>
                <a:cs typeface="Times New Roman"/>
              </a:rPr>
              <a:t>NP</a:t>
            </a:r>
            <a:endParaRPr sz="2000">
              <a:latin typeface="Times New Roman"/>
              <a:cs typeface="Times New Roman"/>
            </a:endParaRPr>
          </a:p>
        </p:txBody>
      </p:sp>
      <p:sp>
        <p:nvSpPr>
          <p:cNvPr id="4" name="object 4"/>
          <p:cNvSpPr txBox="1"/>
          <p:nvPr/>
        </p:nvSpPr>
        <p:spPr>
          <a:xfrm>
            <a:off x="4558817" y="1290891"/>
            <a:ext cx="4027804" cy="2869565"/>
          </a:xfrm>
          <a:prstGeom prst="rect">
            <a:avLst/>
          </a:prstGeom>
        </p:spPr>
        <p:txBody>
          <a:bodyPr vert="horz" wrap="square" lIns="0" tIns="200025" rIns="0" bIns="0" rtlCol="0">
            <a:spAutoFit/>
          </a:bodyPr>
          <a:lstStyle/>
          <a:p>
            <a:pPr marL="420370">
              <a:lnSpc>
                <a:spcPct val="100000"/>
              </a:lnSpc>
              <a:spcBef>
                <a:spcPts val="1575"/>
              </a:spcBef>
            </a:pPr>
            <a:r>
              <a:rPr sz="2400" b="0" dirty="0">
                <a:solidFill>
                  <a:srgbClr val="FF0000"/>
                </a:solidFill>
                <a:latin typeface="Noto Sans CJK JP Medium"/>
                <a:cs typeface="Noto Sans CJK JP Medium"/>
              </a:rPr>
              <a:t>词汇规则</a:t>
            </a:r>
            <a:endParaRPr sz="2400">
              <a:latin typeface="Noto Sans CJK JP Medium"/>
              <a:cs typeface="Noto Sans CJK JP Medium"/>
            </a:endParaRPr>
          </a:p>
          <a:p>
            <a:pPr marL="12700">
              <a:lnSpc>
                <a:spcPct val="100000"/>
              </a:lnSpc>
              <a:spcBef>
                <a:spcPts val="1235"/>
              </a:spcBef>
            </a:pPr>
            <a:r>
              <a:rPr sz="2000" b="1" spc="-15" dirty="0">
                <a:latin typeface="Times New Roman"/>
                <a:cs typeface="Times New Roman"/>
              </a:rPr>
              <a:t>Det </a:t>
            </a:r>
            <a:r>
              <a:rPr sz="2000" b="1" dirty="0">
                <a:latin typeface="Times New Roman"/>
                <a:cs typeface="Times New Roman"/>
              </a:rPr>
              <a:t>→ </a:t>
            </a:r>
            <a:r>
              <a:rPr sz="2000" b="1" spc="5" dirty="0">
                <a:latin typeface="Times New Roman"/>
                <a:cs typeface="Times New Roman"/>
              </a:rPr>
              <a:t>the </a:t>
            </a:r>
            <a:r>
              <a:rPr sz="2000" b="1" dirty="0">
                <a:latin typeface="Times New Roman"/>
                <a:cs typeface="Times New Roman"/>
              </a:rPr>
              <a:t>| a | that |</a:t>
            </a:r>
            <a:r>
              <a:rPr sz="2000" b="1" spc="-75" dirty="0">
                <a:latin typeface="Times New Roman"/>
                <a:cs typeface="Times New Roman"/>
              </a:rPr>
              <a:t> </a:t>
            </a:r>
            <a:r>
              <a:rPr sz="2000" b="1" spc="10" dirty="0">
                <a:latin typeface="Times New Roman"/>
                <a:cs typeface="Times New Roman"/>
              </a:rPr>
              <a:t>this</a:t>
            </a:r>
            <a:endParaRPr sz="2000">
              <a:latin typeface="Times New Roman"/>
              <a:cs typeface="Times New Roman"/>
            </a:endParaRPr>
          </a:p>
          <a:p>
            <a:pPr marL="12700" marR="120650">
              <a:lnSpc>
                <a:spcPct val="100000"/>
              </a:lnSpc>
            </a:pPr>
            <a:r>
              <a:rPr sz="2000" b="1" spc="-15" dirty="0">
                <a:latin typeface="Times New Roman"/>
                <a:cs typeface="Times New Roman"/>
              </a:rPr>
              <a:t>Noun </a:t>
            </a:r>
            <a:r>
              <a:rPr sz="2000" b="1" dirty="0">
                <a:latin typeface="Times New Roman"/>
                <a:cs typeface="Times New Roman"/>
              </a:rPr>
              <a:t>→ </a:t>
            </a:r>
            <a:r>
              <a:rPr sz="2000" b="1" spc="-5" dirty="0">
                <a:latin typeface="Times New Roman"/>
                <a:cs typeface="Times New Roman"/>
              </a:rPr>
              <a:t>book </a:t>
            </a:r>
            <a:r>
              <a:rPr sz="2000" b="1" dirty="0">
                <a:latin typeface="Times New Roman"/>
                <a:cs typeface="Times New Roman"/>
              </a:rPr>
              <a:t>| </a:t>
            </a:r>
            <a:r>
              <a:rPr sz="2000" b="1" spc="15" dirty="0">
                <a:latin typeface="Times New Roman"/>
                <a:cs typeface="Times New Roman"/>
              </a:rPr>
              <a:t>flight </a:t>
            </a:r>
            <a:r>
              <a:rPr sz="2000" b="1" dirty="0">
                <a:latin typeface="Times New Roman"/>
                <a:cs typeface="Times New Roman"/>
              </a:rPr>
              <a:t>| </a:t>
            </a:r>
            <a:r>
              <a:rPr sz="2000" b="1" spc="10" dirty="0">
                <a:latin typeface="Times New Roman"/>
                <a:cs typeface="Times New Roman"/>
              </a:rPr>
              <a:t>meal </a:t>
            </a:r>
            <a:r>
              <a:rPr sz="2000" b="1" dirty="0">
                <a:latin typeface="Times New Roman"/>
                <a:cs typeface="Times New Roman"/>
              </a:rPr>
              <a:t>|</a:t>
            </a:r>
            <a:r>
              <a:rPr sz="2000" b="1" spc="-190" dirty="0">
                <a:latin typeface="Times New Roman"/>
                <a:cs typeface="Times New Roman"/>
              </a:rPr>
              <a:t> </a:t>
            </a:r>
            <a:r>
              <a:rPr sz="2000" b="1" spc="5" dirty="0">
                <a:latin typeface="Times New Roman"/>
                <a:cs typeface="Times New Roman"/>
              </a:rPr>
              <a:t>money  </a:t>
            </a:r>
            <a:r>
              <a:rPr sz="2000" b="1" spc="-60" dirty="0">
                <a:latin typeface="Times New Roman"/>
                <a:cs typeface="Times New Roman"/>
              </a:rPr>
              <a:t>Verb </a:t>
            </a:r>
            <a:r>
              <a:rPr sz="2000" b="1" dirty="0">
                <a:latin typeface="Times New Roman"/>
                <a:cs typeface="Times New Roman"/>
              </a:rPr>
              <a:t>→ </a:t>
            </a:r>
            <a:r>
              <a:rPr sz="2000" b="1" spc="-5" dirty="0">
                <a:latin typeface="Times New Roman"/>
                <a:cs typeface="Times New Roman"/>
              </a:rPr>
              <a:t>book </a:t>
            </a:r>
            <a:r>
              <a:rPr sz="2000" b="1" dirty="0">
                <a:latin typeface="Times New Roman"/>
                <a:cs typeface="Times New Roman"/>
              </a:rPr>
              <a:t>| </a:t>
            </a:r>
            <a:r>
              <a:rPr sz="2000" b="1" spc="5" dirty="0">
                <a:latin typeface="Times New Roman"/>
                <a:cs typeface="Times New Roman"/>
              </a:rPr>
              <a:t>include </a:t>
            </a:r>
            <a:r>
              <a:rPr sz="2000" b="1" dirty="0">
                <a:latin typeface="Times New Roman"/>
                <a:cs typeface="Times New Roman"/>
              </a:rPr>
              <a:t>| </a:t>
            </a:r>
            <a:r>
              <a:rPr sz="2000" b="1" spc="5" dirty="0">
                <a:latin typeface="Times New Roman"/>
                <a:cs typeface="Times New Roman"/>
              </a:rPr>
              <a:t>prefer  </a:t>
            </a:r>
            <a:r>
              <a:rPr sz="2000" b="1" spc="-10" dirty="0">
                <a:latin typeface="Times New Roman"/>
                <a:cs typeface="Times New Roman"/>
              </a:rPr>
              <a:t>Pronoun </a:t>
            </a:r>
            <a:r>
              <a:rPr sz="2000" b="1" dirty="0">
                <a:latin typeface="Times New Roman"/>
                <a:cs typeface="Times New Roman"/>
              </a:rPr>
              <a:t>→ I | </a:t>
            </a:r>
            <a:r>
              <a:rPr sz="2000" b="1" spc="-10" dirty="0">
                <a:latin typeface="Times New Roman"/>
                <a:cs typeface="Times New Roman"/>
              </a:rPr>
              <a:t>he </a:t>
            </a:r>
            <a:r>
              <a:rPr sz="2000" b="1" dirty="0">
                <a:latin typeface="Times New Roman"/>
                <a:cs typeface="Times New Roman"/>
              </a:rPr>
              <a:t>| she |</a:t>
            </a:r>
            <a:r>
              <a:rPr sz="2000" b="1" spc="-15" dirty="0">
                <a:latin typeface="Times New Roman"/>
                <a:cs typeface="Times New Roman"/>
              </a:rPr>
              <a:t> </a:t>
            </a:r>
            <a:r>
              <a:rPr sz="2000" b="1" spc="15" dirty="0">
                <a:latin typeface="Times New Roman"/>
                <a:cs typeface="Times New Roman"/>
              </a:rPr>
              <a:t>me</a:t>
            </a:r>
            <a:endParaRPr sz="2000">
              <a:latin typeface="Times New Roman"/>
              <a:cs typeface="Times New Roman"/>
            </a:endParaRPr>
          </a:p>
          <a:p>
            <a:pPr marL="12700" marR="508634">
              <a:lnSpc>
                <a:spcPct val="100000"/>
              </a:lnSpc>
            </a:pPr>
            <a:r>
              <a:rPr sz="2000" b="1" spc="-15" dirty="0">
                <a:latin typeface="Times New Roman"/>
                <a:cs typeface="Times New Roman"/>
              </a:rPr>
              <a:t>Proper-Noun </a:t>
            </a:r>
            <a:r>
              <a:rPr sz="2000" b="1" dirty="0">
                <a:latin typeface="Times New Roman"/>
                <a:cs typeface="Times New Roman"/>
              </a:rPr>
              <a:t>→ </a:t>
            </a:r>
            <a:r>
              <a:rPr sz="2000" b="1" spc="10" dirty="0">
                <a:latin typeface="Times New Roman"/>
                <a:cs typeface="Times New Roman"/>
              </a:rPr>
              <a:t>Houston </a:t>
            </a:r>
            <a:r>
              <a:rPr sz="2000" b="1" dirty="0">
                <a:latin typeface="Times New Roman"/>
                <a:cs typeface="Times New Roman"/>
              </a:rPr>
              <a:t>|</a:t>
            </a:r>
            <a:r>
              <a:rPr sz="2000" b="1" spc="-130" dirty="0">
                <a:latin typeface="Times New Roman"/>
                <a:cs typeface="Times New Roman"/>
              </a:rPr>
              <a:t> </a:t>
            </a:r>
            <a:r>
              <a:rPr sz="2000" b="1" spc="-85" dirty="0">
                <a:latin typeface="Times New Roman"/>
                <a:cs typeface="Times New Roman"/>
              </a:rPr>
              <a:t>NWA  </a:t>
            </a:r>
            <a:r>
              <a:rPr sz="2000" b="1" spc="-20" dirty="0">
                <a:latin typeface="Times New Roman"/>
                <a:cs typeface="Times New Roman"/>
              </a:rPr>
              <a:t>Aux </a:t>
            </a:r>
            <a:r>
              <a:rPr sz="2000" b="1" dirty="0">
                <a:latin typeface="Times New Roman"/>
                <a:cs typeface="Times New Roman"/>
              </a:rPr>
              <a:t>→</a:t>
            </a:r>
            <a:r>
              <a:rPr sz="2000" b="1" spc="110" dirty="0">
                <a:latin typeface="Times New Roman"/>
                <a:cs typeface="Times New Roman"/>
              </a:rPr>
              <a:t> </a:t>
            </a:r>
            <a:r>
              <a:rPr sz="2000" b="1" spc="-5" dirty="0">
                <a:latin typeface="Times New Roman"/>
                <a:cs typeface="Times New Roman"/>
              </a:rPr>
              <a:t>does</a:t>
            </a:r>
            <a:endParaRPr sz="2000">
              <a:latin typeface="Times New Roman"/>
              <a:cs typeface="Times New Roman"/>
            </a:endParaRPr>
          </a:p>
          <a:p>
            <a:pPr marL="12700">
              <a:lnSpc>
                <a:spcPct val="100000"/>
              </a:lnSpc>
            </a:pPr>
            <a:r>
              <a:rPr sz="2000" b="1" spc="-5" dirty="0">
                <a:latin typeface="Times New Roman"/>
                <a:cs typeface="Times New Roman"/>
              </a:rPr>
              <a:t>Prep </a:t>
            </a:r>
            <a:r>
              <a:rPr sz="2000" b="1" dirty="0">
                <a:latin typeface="Times New Roman"/>
                <a:cs typeface="Times New Roman"/>
              </a:rPr>
              <a:t>→ </a:t>
            </a:r>
            <a:r>
              <a:rPr sz="2000" b="1" spc="10" dirty="0">
                <a:latin typeface="Times New Roman"/>
                <a:cs typeface="Times New Roman"/>
              </a:rPr>
              <a:t>from </a:t>
            </a:r>
            <a:r>
              <a:rPr sz="2000" b="1" dirty="0">
                <a:latin typeface="Times New Roman"/>
                <a:cs typeface="Times New Roman"/>
              </a:rPr>
              <a:t>| </a:t>
            </a:r>
            <a:r>
              <a:rPr sz="2000" b="1" spc="15" dirty="0">
                <a:latin typeface="Times New Roman"/>
                <a:cs typeface="Times New Roman"/>
              </a:rPr>
              <a:t>to </a:t>
            </a:r>
            <a:r>
              <a:rPr sz="2000" b="1" dirty="0">
                <a:latin typeface="Times New Roman"/>
                <a:cs typeface="Times New Roman"/>
              </a:rPr>
              <a:t>| on | </a:t>
            </a:r>
            <a:r>
              <a:rPr sz="2000" b="1" spc="-5" dirty="0">
                <a:latin typeface="Times New Roman"/>
                <a:cs typeface="Times New Roman"/>
              </a:rPr>
              <a:t>near </a:t>
            </a:r>
            <a:r>
              <a:rPr sz="2000" b="1" dirty="0">
                <a:latin typeface="Times New Roman"/>
                <a:cs typeface="Times New Roman"/>
              </a:rPr>
              <a:t>|</a:t>
            </a:r>
            <a:r>
              <a:rPr sz="2000" b="1" spc="-345" dirty="0">
                <a:latin typeface="Times New Roman"/>
                <a:cs typeface="Times New Roman"/>
              </a:rPr>
              <a:t> </a:t>
            </a:r>
            <a:r>
              <a:rPr sz="2000" b="1" dirty="0">
                <a:latin typeface="Times New Roman"/>
                <a:cs typeface="Times New Roman"/>
              </a:rPr>
              <a:t>through</a:t>
            </a:r>
            <a:endParaRPr sz="20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基于概率的句法分析</a:t>
            </a:r>
          </a:p>
        </p:txBody>
      </p:sp>
      <p:sp>
        <p:nvSpPr>
          <p:cNvPr id="4" name="object 4"/>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49</a:t>
            </a:fld>
            <a:endParaRPr sz="1200">
              <a:latin typeface="Arial Black"/>
              <a:cs typeface="Arial Black"/>
            </a:endParaRPr>
          </a:p>
        </p:txBody>
      </p:sp>
      <p:sp>
        <p:nvSpPr>
          <p:cNvPr id="3" name="object 3"/>
          <p:cNvSpPr txBox="1"/>
          <p:nvPr/>
        </p:nvSpPr>
        <p:spPr>
          <a:xfrm>
            <a:off x="258127" y="785495"/>
            <a:ext cx="8394700" cy="5181600"/>
          </a:xfrm>
          <a:prstGeom prst="rect">
            <a:avLst/>
          </a:prstGeom>
        </p:spPr>
        <p:txBody>
          <a:bodyPr vert="horz" wrap="square" lIns="0" tIns="12700" rIns="0" bIns="0" rtlCol="0">
            <a:spAutoFit/>
          </a:bodyPr>
          <a:lstStyle/>
          <a:p>
            <a:pPr marL="355600" indent="-342900">
              <a:lnSpc>
                <a:spcPct val="100000"/>
              </a:lnSpc>
              <a:spcBef>
                <a:spcPts val="100"/>
              </a:spcBef>
              <a:buClr>
                <a:srgbClr val="FF0000"/>
              </a:buClr>
              <a:buSzPct val="78571"/>
              <a:buFont typeface="Wingdings"/>
              <a:buChar char=""/>
              <a:tabLst>
                <a:tab pos="354965" algn="l"/>
                <a:tab pos="355600" algn="l"/>
              </a:tabLst>
            </a:pPr>
            <a:r>
              <a:rPr sz="2800" b="0" dirty="0">
                <a:latin typeface="Noto Sans CJK JP Medium"/>
                <a:cs typeface="Noto Sans CJK JP Medium"/>
              </a:rPr>
              <a:t>使用概率模型对每个句法树赋予一个概率信息</a:t>
            </a:r>
            <a:endParaRPr sz="2800">
              <a:latin typeface="Noto Sans CJK JP Medium"/>
              <a:cs typeface="Noto Sans CJK JP Medium"/>
            </a:endParaRPr>
          </a:p>
          <a:p>
            <a:pPr marL="762000" lvl="1" indent="-292100">
              <a:lnSpc>
                <a:spcPct val="100000"/>
              </a:lnSpc>
              <a:spcBef>
                <a:spcPts val="1840"/>
              </a:spcBef>
              <a:buClr>
                <a:srgbClr val="3333FF"/>
              </a:buClr>
              <a:buSzPct val="70833"/>
              <a:buFont typeface="Wingdings"/>
              <a:buChar char=""/>
              <a:tabLst>
                <a:tab pos="761365" algn="l"/>
                <a:tab pos="762000" algn="l"/>
              </a:tabLst>
            </a:pPr>
            <a:r>
              <a:rPr sz="2400" dirty="0">
                <a:latin typeface="Noto Sans Mono CJK JP Bold"/>
                <a:cs typeface="Noto Sans Mono CJK JP Bold"/>
              </a:rPr>
              <a:t>通过概率信息消解句法分析中的歧义现象</a:t>
            </a:r>
            <a:endParaRPr sz="2400">
              <a:latin typeface="Noto Sans Mono CJK JP Bold"/>
              <a:cs typeface="Noto Sans Mono CJK JP Bold"/>
            </a:endParaRPr>
          </a:p>
          <a:p>
            <a:pPr marL="762000" lvl="1" indent="-292100">
              <a:lnSpc>
                <a:spcPct val="100000"/>
              </a:lnSpc>
              <a:spcBef>
                <a:spcPts val="1120"/>
              </a:spcBef>
              <a:buClr>
                <a:srgbClr val="3333FF"/>
              </a:buClr>
              <a:buSzPct val="70833"/>
              <a:buFont typeface="Wingdings"/>
              <a:buChar char=""/>
              <a:tabLst>
                <a:tab pos="761365" algn="l"/>
                <a:tab pos="762000" algn="l"/>
              </a:tabLst>
            </a:pPr>
            <a:r>
              <a:rPr sz="2400" dirty="0">
                <a:latin typeface="Noto Sans Mono CJK JP Bold"/>
                <a:cs typeface="Noto Sans Mono CJK JP Bold"/>
              </a:rPr>
              <a:t>在标注好的树库的基础上，实现有监督学习</a:t>
            </a:r>
            <a:endParaRPr sz="2400">
              <a:latin typeface="Noto Sans Mono CJK JP Bold"/>
              <a:cs typeface="Noto Sans Mono CJK JP Bold"/>
            </a:endParaRPr>
          </a:p>
          <a:p>
            <a:pPr marL="762000" marR="5080" lvl="1" indent="-292100">
              <a:lnSpc>
                <a:spcPts val="2800"/>
              </a:lnSpc>
              <a:spcBef>
                <a:spcPts val="1480"/>
              </a:spcBef>
              <a:buClr>
                <a:srgbClr val="3333FF"/>
              </a:buClr>
              <a:buSzPct val="70833"/>
              <a:buFont typeface="Wingdings"/>
              <a:buChar char=""/>
              <a:tabLst>
                <a:tab pos="761365" algn="l"/>
                <a:tab pos="762000" algn="l"/>
              </a:tabLst>
            </a:pPr>
            <a:r>
              <a:rPr sz="2400" dirty="0">
                <a:latin typeface="Noto Sans Mono CJK JP Bold"/>
                <a:cs typeface="Noto Sans Mono CJK JP Bold"/>
              </a:rPr>
              <a:t>也可以实现无监督学习，但是目前的无监督学习效果比较 有限</a:t>
            </a:r>
            <a:endParaRPr sz="2400">
              <a:latin typeface="Noto Sans Mono CJK JP Bold"/>
              <a:cs typeface="Noto Sans Mono CJK JP Bold"/>
            </a:endParaRPr>
          </a:p>
          <a:p>
            <a:pPr lvl="1">
              <a:lnSpc>
                <a:spcPct val="100000"/>
              </a:lnSpc>
              <a:spcBef>
                <a:spcPts val="70"/>
              </a:spcBef>
              <a:buChar char=""/>
            </a:pPr>
            <a:endParaRPr sz="2750">
              <a:latin typeface="Noto Sans Mono CJK JP Bold"/>
              <a:cs typeface="Noto Sans Mono CJK JP Bold"/>
            </a:endParaRPr>
          </a:p>
          <a:p>
            <a:pPr marL="355600" marR="219710" indent="-342900">
              <a:lnSpc>
                <a:spcPts val="2800"/>
              </a:lnSpc>
              <a:buClr>
                <a:srgbClr val="FF0000"/>
              </a:buClr>
              <a:buSzPct val="79166"/>
              <a:buFont typeface="Wingdings"/>
              <a:buChar char=""/>
              <a:tabLst>
                <a:tab pos="354965" algn="l"/>
                <a:tab pos="355600" algn="l"/>
              </a:tabLst>
            </a:pPr>
            <a:r>
              <a:rPr sz="2400" b="0" dirty="0">
                <a:solidFill>
                  <a:srgbClr val="3333FF"/>
                </a:solidFill>
                <a:latin typeface="Noto Sans CJK JP Medium"/>
                <a:cs typeface="Noto Sans CJK JP Medium"/>
              </a:rPr>
              <a:t>基于概率的上下文无关文法</a:t>
            </a:r>
            <a:r>
              <a:rPr sz="2400" b="0" spc="150" dirty="0">
                <a:solidFill>
                  <a:srgbClr val="3333FF"/>
                </a:solidFill>
                <a:latin typeface="Noto Sans CJK JP Medium"/>
                <a:cs typeface="Noto Sans CJK JP Medium"/>
              </a:rPr>
              <a:t> </a:t>
            </a:r>
            <a:r>
              <a:rPr sz="2400" b="0" spc="35" dirty="0">
                <a:solidFill>
                  <a:srgbClr val="3333FF"/>
                </a:solidFill>
                <a:latin typeface="Noto Sans CJK JP Medium"/>
                <a:cs typeface="Noto Sans CJK JP Medium"/>
              </a:rPr>
              <a:t>(Probabilistic</a:t>
            </a:r>
            <a:r>
              <a:rPr sz="2400" b="0" spc="210" dirty="0">
                <a:solidFill>
                  <a:srgbClr val="3333FF"/>
                </a:solidFill>
                <a:latin typeface="Noto Sans CJK JP Medium"/>
                <a:cs typeface="Noto Sans CJK JP Medium"/>
              </a:rPr>
              <a:t> </a:t>
            </a:r>
            <a:r>
              <a:rPr sz="2400" b="0" spc="75" dirty="0">
                <a:solidFill>
                  <a:srgbClr val="3333FF"/>
                </a:solidFill>
                <a:latin typeface="Noto Sans CJK JP Medium"/>
                <a:cs typeface="Noto Sans CJK JP Medium"/>
              </a:rPr>
              <a:t>Context</a:t>
            </a:r>
            <a:r>
              <a:rPr sz="2400" b="0" spc="60" dirty="0">
                <a:solidFill>
                  <a:srgbClr val="3333FF"/>
                </a:solidFill>
                <a:latin typeface="Noto Sans CJK JP Medium"/>
                <a:cs typeface="Noto Sans CJK JP Medium"/>
              </a:rPr>
              <a:t> </a:t>
            </a:r>
            <a:r>
              <a:rPr sz="2400" b="0" spc="5" dirty="0">
                <a:solidFill>
                  <a:srgbClr val="3333FF"/>
                </a:solidFill>
                <a:latin typeface="Noto Sans CJK JP Medium"/>
                <a:cs typeface="Noto Sans CJK JP Medium"/>
              </a:rPr>
              <a:t>Free  </a:t>
            </a:r>
            <a:r>
              <a:rPr sz="2400" b="0" spc="50" dirty="0">
                <a:solidFill>
                  <a:srgbClr val="3333FF"/>
                </a:solidFill>
                <a:latin typeface="Noto Sans CJK JP Medium"/>
                <a:cs typeface="Noto Sans CJK JP Medium"/>
              </a:rPr>
              <a:t>Grammar,</a:t>
            </a:r>
            <a:r>
              <a:rPr sz="2400" b="0" spc="170" dirty="0">
                <a:solidFill>
                  <a:srgbClr val="3333FF"/>
                </a:solidFill>
                <a:latin typeface="Noto Sans CJK JP Medium"/>
                <a:cs typeface="Noto Sans CJK JP Medium"/>
              </a:rPr>
              <a:t> </a:t>
            </a:r>
            <a:r>
              <a:rPr sz="2400" b="0" spc="35" dirty="0">
                <a:solidFill>
                  <a:srgbClr val="3333FF"/>
                </a:solidFill>
                <a:latin typeface="Noto Sans CJK JP Medium"/>
                <a:cs typeface="Noto Sans CJK JP Medium"/>
              </a:rPr>
              <a:t>PCFG)</a:t>
            </a:r>
            <a:endParaRPr sz="2400">
              <a:latin typeface="Noto Sans CJK JP Medium"/>
              <a:cs typeface="Noto Sans CJK JP Medium"/>
            </a:endParaRPr>
          </a:p>
          <a:p>
            <a:pPr marL="762000" marR="30480" lvl="1" indent="-292100">
              <a:lnSpc>
                <a:spcPct val="100000"/>
              </a:lnSpc>
              <a:spcBef>
                <a:spcPts val="1640"/>
              </a:spcBef>
              <a:buClr>
                <a:srgbClr val="3333FF"/>
              </a:buClr>
              <a:buSzPct val="70000"/>
              <a:buFont typeface="Wingdings"/>
              <a:buChar char=""/>
              <a:tabLst>
                <a:tab pos="761365" algn="l"/>
                <a:tab pos="762000" algn="l"/>
              </a:tabLst>
            </a:pPr>
            <a:r>
              <a:rPr sz="2000" dirty="0">
                <a:latin typeface="Noto Sans Mono CJK JP Bold"/>
                <a:cs typeface="Noto Sans Mono CJK JP Bold"/>
              </a:rPr>
              <a:t>基于概率的上下文无关文法</a:t>
            </a:r>
            <a:r>
              <a:rPr sz="2000" spc="75" dirty="0">
                <a:latin typeface="UKIJ CJK"/>
                <a:cs typeface="UKIJ CJK"/>
              </a:rPr>
              <a:t>(</a:t>
            </a:r>
            <a:r>
              <a:rPr sz="2000" spc="60" dirty="0">
                <a:latin typeface="UKIJ CJK"/>
                <a:cs typeface="UKIJ CJK"/>
              </a:rPr>
              <a:t>P</a:t>
            </a:r>
            <a:r>
              <a:rPr sz="2000" spc="90" dirty="0">
                <a:latin typeface="UKIJ CJK"/>
                <a:cs typeface="UKIJ CJK"/>
              </a:rPr>
              <a:t>C</a:t>
            </a:r>
            <a:r>
              <a:rPr sz="2000" spc="110" dirty="0">
                <a:latin typeface="UKIJ CJK"/>
                <a:cs typeface="UKIJ CJK"/>
              </a:rPr>
              <a:t>FG</a:t>
            </a:r>
            <a:r>
              <a:rPr sz="2000" spc="95" dirty="0">
                <a:latin typeface="UKIJ CJK"/>
                <a:cs typeface="UKIJ CJK"/>
              </a:rPr>
              <a:t>)</a:t>
            </a:r>
            <a:r>
              <a:rPr sz="2000" dirty="0">
                <a:latin typeface="Noto Sans Mono CJK JP Bold"/>
                <a:cs typeface="Noto Sans Mono CJK JP Bold"/>
              </a:rPr>
              <a:t>是上下文无关文法</a:t>
            </a:r>
            <a:r>
              <a:rPr sz="2000" spc="95" dirty="0">
                <a:latin typeface="UKIJ CJK"/>
                <a:cs typeface="UKIJ CJK"/>
              </a:rPr>
              <a:t>(</a:t>
            </a:r>
            <a:r>
              <a:rPr sz="2000" spc="90" dirty="0">
                <a:latin typeface="UKIJ CJK"/>
                <a:cs typeface="UKIJ CJK"/>
              </a:rPr>
              <a:t>C</a:t>
            </a:r>
            <a:r>
              <a:rPr sz="2000" spc="110" dirty="0">
                <a:latin typeface="UKIJ CJK"/>
                <a:cs typeface="UKIJ CJK"/>
              </a:rPr>
              <a:t>FG</a:t>
            </a:r>
            <a:r>
              <a:rPr sz="2000" spc="95" dirty="0">
                <a:latin typeface="UKIJ CJK"/>
                <a:cs typeface="UKIJ CJK"/>
              </a:rPr>
              <a:t>)</a:t>
            </a:r>
            <a:r>
              <a:rPr sz="2000" dirty="0">
                <a:latin typeface="Noto Sans Mono CJK JP Bold"/>
                <a:cs typeface="Noto Sans Mono CJK JP Bold"/>
              </a:rPr>
              <a:t>的概率版 本</a:t>
            </a:r>
            <a:endParaRPr sz="2000">
              <a:latin typeface="Noto Sans Mono CJK JP Bold"/>
              <a:cs typeface="Noto Sans Mono CJK JP Bold"/>
            </a:endParaRPr>
          </a:p>
          <a:p>
            <a:pPr marL="762000" lvl="1" indent="-292100">
              <a:lnSpc>
                <a:spcPct val="100000"/>
              </a:lnSpc>
              <a:spcBef>
                <a:spcPts val="1100"/>
              </a:spcBef>
              <a:buClr>
                <a:srgbClr val="3333FF"/>
              </a:buClr>
              <a:buSzPct val="70000"/>
              <a:buFont typeface="Wingdings"/>
              <a:buChar char=""/>
              <a:tabLst>
                <a:tab pos="761365" algn="l"/>
                <a:tab pos="762000" algn="l"/>
              </a:tabLst>
            </a:pPr>
            <a:r>
              <a:rPr sz="2000" dirty="0">
                <a:latin typeface="Noto Sans Mono CJK JP Bold"/>
                <a:cs typeface="Noto Sans Mono CJK JP Bold"/>
              </a:rPr>
              <a:t>每个生成规则都带有概率信息</a:t>
            </a:r>
            <a:endParaRPr sz="2000">
              <a:latin typeface="Noto Sans Mono CJK JP Bold"/>
              <a:cs typeface="Noto Sans Mono CJK JP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435600" cy="564134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80000"/>
              <a:buFont typeface="Wingdings"/>
              <a:buChar char=""/>
              <a:tabLst>
                <a:tab pos="354965" algn="l"/>
                <a:tab pos="355600" algn="l"/>
              </a:tabLst>
            </a:pPr>
            <a:r>
              <a:rPr sz="2000" b="0" spc="70" dirty="0">
                <a:latin typeface="Noto Sans CJK JP Medium"/>
                <a:cs typeface="Noto Sans CJK JP Medium"/>
              </a:rPr>
              <a:t>NLP</a:t>
            </a:r>
            <a:r>
              <a:rPr sz="2000" b="0" dirty="0">
                <a:latin typeface="Noto Sans CJK JP Medium"/>
                <a:cs typeface="Noto Sans CJK JP Medium"/>
              </a:rPr>
              <a:t>的</a:t>
            </a:r>
            <a:r>
              <a:rPr sz="2000" b="0" dirty="0">
                <a:solidFill>
                  <a:srgbClr val="00B050"/>
                </a:solidFill>
                <a:latin typeface="Noto Sans CJK JP Medium"/>
                <a:cs typeface="Noto Sans CJK JP Medium"/>
              </a:rPr>
              <a:t>经验方法</a:t>
            </a:r>
            <a:r>
              <a:rPr sz="2000" b="0" spc="145" dirty="0">
                <a:solidFill>
                  <a:srgbClr val="00B050"/>
                </a:solidFill>
                <a:latin typeface="Noto Sans CJK JP Medium"/>
                <a:cs typeface="Noto Sans CJK JP Medium"/>
              </a:rPr>
              <a:t> </a:t>
            </a:r>
            <a:r>
              <a:rPr sz="2000" b="0" spc="90" dirty="0">
                <a:latin typeface="Noto Sans CJK JP Medium"/>
                <a:cs typeface="Noto Sans CJK JP Medium"/>
              </a:rPr>
              <a:t>(9</a:t>
            </a:r>
            <a:r>
              <a:rPr sz="2000" b="0" spc="110" dirty="0">
                <a:latin typeface="Noto Sans CJK JP Medium"/>
                <a:cs typeface="Noto Sans CJK JP Medium"/>
              </a:rPr>
              <a:t> </a:t>
            </a:r>
            <a:r>
              <a:rPr sz="2000" b="0" spc="55" dirty="0">
                <a:latin typeface="Noto Sans CJK JP Medium"/>
                <a:cs typeface="Noto Sans CJK JP Medium"/>
              </a:rPr>
              <a:t>weeks)</a:t>
            </a:r>
            <a:endParaRPr sz="2000">
              <a:latin typeface="Noto Sans CJK JP Medium"/>
              <a:cs typeface="Noto Sans CJK JP Medium"/>
            </a:endParaRPr>
          </a:p>
          <a:p>
            <a:pPr marL="762000" lvl="1" indent="-292100">
              <a:lnSpc>
                <a:spcPct val="100000"/>
              </a:lnSpc>
              <a:spcBef>
                <a:spcPts val="1700"/>
              </a:spcBef>
              <a:buClr>
                <a:srgbClr val="00B0F0"/>
              </a:buClr>
              <a:buSzPct val="70000"/>
              <a:buFont typeface="Wingdings"/>
              <a:buChar char=""/>
              <a:tabLst>
                <a:tab pos="761365" algn="l"/>
                <a:tab pos="762000" algn="l"/>
              </a:tabLst>
            </a:pPr>
            <a:r>
              <a:rPr sz="2000" spc="60" dirty="0">
                <a:solidFill>
                  <a:srgbClr val="3333FF"/>
                </a:solidFill>
                <a:latin typeface="UKIJ CJK"/>
                <a:cs typeface="UKIJ CJK"/>
              </a:rPr>
              <a:t>NLP</a:t>
            </a:r>
            <a:r>
              <a:rPr sz="2000" dirty="0">
                <a:solidFill>
                  <a:srgbClr val="3333FF"/>
                </a:solidFill>
                <a:latin typeface="UKIJ CJK"/>
                <a:cs typeface="UKIJ CJK"/>
              </a:rPr>
              <a:t>的总体介绍</a:t>
            </a:r>
            <a:endParaRPr sz="2000">
              <a:latin typeface="UKIJ CJK"/>
              <a:cs typeface="UKIJ CJK"/>
            </a:endParaRPr>
          </a:p>
          <a:p>
            <a:pPr marL="1155700" lvl="2" indent="-228600">
              <a:lnSpc>
                <a:spcPct val="100000"/>
              </a:lnSpc>
              <a:spcBef>
                <a:spcPts val="1000"/>
              </a:spcBef>
              <a:buClr>
                <a:srgbClr val="7030A0"/>
              </a:buClr>
              <a:buSzPct val="62500"/>
              <a:buFont typeface="Wingdings"/>
              <a:buChar char=""/>
              <a:tabLst>
                <a:tab pos="1155065" algn="l"/>
                <a:tab pos="1155700" algn="l"/>
              </a:tabLst>
            </a:pPr>
            <a:r>
              <a:rPr sz="1600" dirty="0">
                <a:latin typeface="UKIJ CJK"/>
                <a:cs typeface="UKIJ CJK"/>
              </a:rPr>
              <a:t>简介、研究范式</a:t>
            </a:r>
            <a:endParaRPr sz="1600">
              <a:latin typeface="UKIJ CJK"/>
              <a:cs typeface="UKIJ CJK"/>
            </a:endParaRPr>
          </a:p>
          <a:p>
            <a:pPr marL="762000" lvl="1" indent="-292100">
              <a:lnSpc>
                <a:spcPct val="100000"/>
              </a:lnSpc>
              <a:spcBef>
                <a:spcPts val="880"/>
              </a:spcBef>
              <a:buClr>
                <a:srgbClr val="00B0F0"/>
              </a:buClr>
              <a:buSzPct val="70000"/>
              <a:buFont typeface="Wingdings"/>
              <a:buChar char=""/>
              <a:tabLst>
                <a:tab pos="761365" algn="l"/>
                <a:tab pos="762000" algn="l"/>
              </a:tabLst>
            </a:pPr>
            <a:r>
              <a:rPr sz="2000" dirty="0">
                <a:solidFill>
                  <a:srgbClr val="3333FF"/>
                </a:solidFill>
                <a:latin typeface="UKIJ CJK"/>
                <a:cs typeface="UKIJ CJK"/>
              </a:rPr>
              <a:t>自然语言理解</a:t>
            </a:r>
            <a:endParaRPr sz="2000">
              <a:latin typeface="UKIJ CJK"/>
              <a:cs typeface="UKIJ CJK"/>
            </a:endParaRPr>
          </a:p>
          <a:p>
            <a:pPr marL="1155700" lvl="2" indent="-228600">
              <a:lnSpc>
                <a:spcPct val="100000"/>
              </a:lnSpc>
              <a:spcBef>
                <a:spcPts val="1000"/>
              </a:spcBef>
              <a:buClr>
                <a:srgbClr val="7030A0"/>
              </a:buClr>
              <a:buSzPct val="62500"/>
              <a:buFont typeface="Wingdings"/>
              <a:buChar char=""/>
              <a:tabLst>
                <a:tab pos="1155065" algn="l"/>
                <a:tab pos="1155700" algn="l"/>
              </a:tabLst>
            </a:pPr>
            <a:r>
              <a:rPr sz="1600" dirty="0">
                <a:latin typeface="UKIJ CJK"/>
                <a:cs typeface="UKIJ CJK"/>
              </a:rPr>
              <a:t>词法和短语分析（序列标注问题）</a:t>
            </a:r>
            <a:endParaRPr sz="1600">
              <a:latin typeface="UKIJ CJK"/>
              <a:cs typeface="UKIJ CJK"/>
            </a:endParaRPr>
          </a:p>
          <a:p>
            <a:pPr marL="1155700" lvl="2" indent="-228600">
              <a:lnSpc>
                <a:spcPct val="100000"/>
              </a:lnSpc>
              <a:spcBef>
                <a:spcPts val="780"/>
              </a:spcBef>
              <a:buClr>
                <a:srgbClr val="7030A0"/>
              </a:buClr>
              <a:buSzPct val="62500"/>
              <a:buFont typeface="Wingdings"/>
              <a:buChar char=""/>
              <a:tabLst>
                <a:tab pos="1155065" algn="l"/>
                <a:tab pos="1155700" algn="l"/>
              </a:tabLst>
            </a:pPr>
            <a:r>
              <a:rPr sz="1600" dirty="0">
                <a:latin typeface="UKIJ CJK"/>
                <a:cs typeface="UKIJ CJK"/>
              </a:rPr>
              <a:t>句法分析、语义角色标注（树状结构分类问题）</a:t>
            </a:r>
            <a:endParaRPr sz="1600">
              <a:latin typeface="UKIJ CJK"/>
              <a:cs typeface="UKIJ CJK"/>
            </a:endParaRPr>
          </a:p>
          <a:p>
            <a:pPr marL="1155700" lvl="2" indent="-228600">
              <a:lnSpc>
                <a:spcPct val="100000"/>
              </a:lnSpc>
              <a:spcBef>
                <a:spcPts val="780"/>
              </a:spcBef>
              <a:buClr>
                <a:srgbClr val="7030A0"/>
              </a:buClr>
              <a:buSzPct val="62500"/>
              <a:buFont typeface="Wingdings"/>
              <a:buChar char=""/>
              <a:tabLst>
                <a:tab pos="1155065" algn="l"/>
                <a:tab pos="1155700" algn="l"/>
              </a:tabLst>
            </a:pPr>
            <a:r>
              <a:rPr sz="1600" dirty="0">
                <a:latin typeface="UKIJ CJK"/>
                <a:cs typeface="UKIJ CJK"/>
              </a:rPr>
              <a:t>共指消解</a:t>
            </a:r>
            <a:endParaRPr sz="1600">
              <a:latin typeface="UKIJ CJK"/>
              <a:cs typeface="UKIJ CJK"/>
            </a:endParaRPr>
          </a:p>
          <a:p>
            <a:pPr marL="762000" lvl="1" indent="-292100">
              <a:lnSpc>
                <a:spcPct val="100000"/>
              </a:lnSpc>
              <a:spcBef>
                <a:spcPts val="880"/>
              </a:spcBef>
              <a:buClr>
                <a:srgbClr val="00B0F0"/>
              </a:buClr>
              <a:buSzPct val="70000"/>
              <a:buFont typeface="Wingdings"/>
              <a:buChar char=""/>
              <a:tabLst>
                <a:tab pos="761365" algn="l"/>
                <a:tab pos="762000" algn="l"/>
              </a:tabLst>
            </a:pPr>
            <a:r>
              <a:rPr sz="2000" dirty="0">
                <a:solidFill>
                  <a:srgbClr val="3333FF"/>
                </a:solidFill>
                <a:latin typeface="UKIJ CJK"/>
                <a:cs typeface="UKIJ CJK"/>
              </a:rPr>
              <a:t>自然语言生成</a:t>
            </a:r>
            <a:endParaRPr sz="2000">
              <a:latin typeface="UKIJ CJK"/>
              <a:cs typeface="UKIJ CJK"/>
            </a:endParaRPr>
          </a:p>
          <a:p>
            <a:pPr marL="1155700" lvl="2" indent="-228600">
              <a:lnSpc>
                <a:spcPct val="100000"/>
              </a:lnSpc>
              <a:spcBef>
                <a:spcPts val="1000"/>
              </a:spcBef>
              <a:buClr>
                <a:srgbClr val="7030A0"/>
              </a:buClr>
              <a:buSzPct val="62500"/>
              <a:buFont typeface="Wingdings"/>
              <a:buChar char=""/>
              <a:tabLst>
                <a:tab pos="1155065" algn="l"/>
                <a:tab pos="1155700" algn="l"/>
              </a:tabLst>
            </a:pPr>
            <a:r>
              <a:rPr sz="1600" dirty="0">
                <a:latin typeface="UKIJ CJK"/>
                <a:cs typeface="UKIJ CJK"/>
              </a:rPr>
              <a:t>语言模型</a:t>
            </a:r>
            <a:endParaRPr sz="1600">
              <a:latin typeface="UKIJ CJK"/>
              <a:cs typeface="UKIJ CJK"/>
            </a:endParaRPr>
          </a:p>
          <a:p>
            <a:pPr marL="1155700" lvl="2" indent="-228600">
              <a:lnSpc>
                <a:spcPct val="100000"/>
              </a:lnSpc>
              <a:spcBef>
                <a:spcPts val="780"/>
              </a:spcBef>
              <a:buClr>
                <a:srgbClr val="7030A0"/>
              </a:buClr>
              <a:buSzPct val="62500"/>
              <a:buFont typeface="Wingdings"/>
              <a:buChar char=""/>
              <a:tabLst>
                <a:tab pos="1155065" algn="l"/>
                <a:tab pos="1155700" algn="l"/>
              </a:tabLst>
            </a:pPr>
            <a:r>
              <a:rPr sz="1600" dirty="0">
                <a:latin typeface="UKIJ CJK"/>
                <a:cs typeface="UKIJ CJK"/>
              </a:rPr>
              <a:t>机器翻译</a:t>
            </a:r>
            <a:endParaRPr sz="1600">
              <a:latin typeface="UKIJ CJK"/>
              <a:cs typeface="UKIJ CJK"/>
            </a:endParaRPr>
          </a:p>
          <a:p>
            <a:pPr marL="1155700" lvl="2" indent="-228600">
              <a:lnSpc>
                <a:spcPct val="100000"/>
              </a:lnSpc>
              <a:spcBef>
                <a:spcPts val="780"/>
              </a:spcBef>
              <a:buClr>
                <a:srgbClr val="7030A0"/>
              </a:buClr>
              <a:buSzPct val="62500"/>
              <a:buFont typeface="Wingdings"/>
              <a:buChar char=""/>
              <a:tabLst>
                <a:tab pos="1155065" algn="l"/>
                <a:tab pos="1155700" algn="l"/>
              </a:tabLst>
            </a:pPr>
            <a:r>
              <a:rPr sz="1600" dirty="0">
                <a:latin typeface="UKIJ CJK"/>
                <a:cs typeface="UKIJ CJK"/>
              </a:rPr>
              <a:t>问答系统</a:t>
            </a:r>
            <a:endParaRPr sz="1600">
              <a:latin typeface="UKIJ CJK"/>
              <a:cs typeface="UKIJ CJK"/>
            </a:endParaRPr>
          </a:p>
          <a:p>
            <a:pPr marL="1155700" lvl="2" indent="-228600">
              <a:lnSpc>
                <a:spcPct val="100000"/>
              </a:lnSpc>
              <a:spcBef>
                <a:spcPts val="780"/>
              </a:spcBef>
              <a:buClr>
                <a:srgbClr val="7030A0"/>
              </a:buClr>
              <a:buSzPct val="62500"/>
              <a:buFont typeface="Wingdings"/>
              <a:buChar char=""/>
              <a:tabLst>
                <a:tab pos="1155065" algn="l"/>
                <a:tab pos="1155700" algn="l"/>
              </a:tabLst>
            </a:pPr>
            <a:r>
              <a:rPr sz="1600" dirty="0">
                <a:latin typeface="UKIJ CJK"/>
                <a:cs typeface="UKIJ CJK"/>
              </a:rPr>
              <a:t>数据至文本生成</a:t>
            </a:r>
            <a:endParaRPr sz="1600">
              <a:latin typeface="UKIJ CJK"/>
              <a:cs typeface="UKIJ CJK"/>
            </a:endParaRPr>
          </a:p>
          <a:p>
            <a:pPr marL="1155700" lvl="2" indent="-228600">
              <a:lnSpc>
                <a:spcPct val="100000"/>
              </a:lnSpc>
              <a:spcBef>
                <a:spcPts val="780"/>
              </a:spcBef>
              <a:buClr>
                <a:srgbClr val="7030A0"/>
              </a:buClr>
              <a:buSzPct val="62500"/>
              <a:buFont typeface="Wingdings"/>
              <a:buChar char=""/>
              <a:tabLst>
                <a:tab pos="1155065" algn="l"/>
                <a:tab pos="1155700" algn="l"/>
              </a:tabLst>
            </a:pPr>
            <a:r>
              <a:rPr sz="1600" dirty="0">
                <a:latin typeface="UKIJ CJK"/>
                <a:cs typeface="UKIJ CJK"/>
              </a:rPr>
              <a:t>注意力机制</a:t>
            </a:r>
            <a:endParaRPr sz="1600">
              <a:latin typeface="UKIJ CJK"/>
              <a:cs typeface="UKIJ CJK"/>
            </a:endParaRPr>
          </a:p>
          <a:p>
            <a:pPr marL="762000" lvl="1" indent="-292100">
              <a:lnSpc>
                <a:spcPct val="100000"/>
              </a:lnSpc>
              <a:spcBef>
                <a:spcPts val="880"/>
              </a:spcBef>
              <a:buClr>
                <a:srgbClr val="00B0F0"/>
              </a:buClr>
              <a:buSzPct val="70000"/>
              <a:buFont typeface="Wingdings"/>
              <a:buChar char=""/>
              <a:tabLst>
                <a:tab pos="761365" algn="l"/>
                <a:tab pos="762000" algn="l"/>
              </a:tabLst>
            </a:pPr>
            <a:r>
              <a:rPr sz="2000" spc="60" dirty="0">
                <a:solidFill>
                  <a:srgbClr val="3333FF"/>
                </a:solidFill>
                <a:latin typeface="UKIJ CJK"/>
                <a:cs typeface="UKIJ CJK"/>
              </a:rPr>
              <a:t>NLP</a:t>
            </a:r>
            <a:r>
              <a:rPr sz="2000" dirty="0">
                <a:solidFill>
                  <a:srgbClr val="3333FF"/>
                </a:solidFill>
                <a:latin typeface="UKIJ CJK"/>
                <a:cs typeface="UKIJ CJK"/>
              </a:rPr>
              <a:t>前沿研究进展</a:t>
            </a:r>
            <a:endParaRPr sz="2000">
              <a:latin typeface="UKIJ CJK"/>
              <a:cs typeface="UKIJ CJK"/>
            </a:endParaRPr>
          </a:p>
          <a:p>
            <a:pPr marL="1155700" lvl="2" indent="-228600">
              <a:lnSpc>
                <a:spcPct val="100000"/>
              </a:lnSpc>
              <a:spcBef>
                <a:spcPts val="1000"/>
              </a:spcBef>
              <a:buClr>
                <a:srgbClr val="7030A0"/>
              </a:buClr>
              <a:buSzPct val="62500"/>
              <a:buFont typeface="Wingdings"/>
              <a:buChar char=""/>
              <a:tabLst>
                <a:tab pos="1155065" algn="l"/>
                <a:tab pos="1155700" algn="l"/>
              </a:tabLst>
            </a:pPr>
            <a:r>
              <a:rPr sz="1600" dirty="0">
                <a:latin typeface="UKIJ CJK"/>
                <a:cs typeface="UKIJ CJK"/>
              </a:rPr>
              <a:t>注意力机制、序列生成模型、跨模态</a:t>
            </a:r>
            <a:endParaRPr sz="16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课程规划</a:t>
            </a:r>
          </a:p>
        </p:txBody>
      </p:sp>
      <p:grpSp>
        <p:nvGrpSpPr>
          <p:cNvPr id="4" name="object 4"/>
          <p:cNvGrpSpPr/>
          <p:nvPr/>
        </p:nvGrpSpPr>
        <p:grpSpPr>
          <a:xfrm>
            <a:off x="5765800" y="711200"/>
            <a:ext cx="3187700" cy="5892800"/>
            <a:chOff x="5765800" y="711200"/>
            <a:chExt cx="3187700" cy="5892800"/>
          </a:xfrm>
        </p:grpSpPr>
        <p:sp>
          <p:nvSpPr>
            <p:cNvPr id="5" name="object 5"/>
            <p:cNvSpPr/>
            <p:nvPr/>
          </p:nvSpPr>
          <p:spPr>
            <a:xfrm>
              <a:off x="6400800" y="711200"/>
              <a:ext cx="1803400" cy="17272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426200" y="2768600"/>
              <a:ext cx="1866900" cy="18669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765800" y="1460500"/>
              <a:ext cx="749300" cy="2565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848350" y="2627312"/>
              <a:ext cx="584200" cy="1293495"/>
            </a:xfrm>
            <a:custGeom>
              <a:avLst/>
              <a:gdLst/>
              <a:ahLst/>
              <a:cxnLst/>
              <a:rect l="l" t="t" r="r" b="b"/>
              <a:pathLst>
                <a:path w="584200" h="1293495">
                  <a:moveTo>
                    <a:pt x="0" y="0"/>
                  </a:moveTo>
                  <a:lnTo>
                    <a:pt x="0" y="146050"/>
                  </a:lnTo>
                  <a:lnTo>
                    <a:pt x="858" y="206447"/>
                  </a:lnTo>
                  <a:lnTo>
                    <a:pt x="3407" y="266132"/>
                  </a:lnTo>
                  <a:lnTo>
                    <a:pt x="7608" y="325009"/>
                  </a:lnTo>
                  <a:lnTo>
                    <a:pt x="13420" y="382981"/>
                  </a:lnTo>
                  <a:lnTo>
                    <a:pt x="20805" y="439952"/>
                  </a:lnTo>
                  <a:lnTo>
                    <a:pt x="29723" y="495826"/>
                  </a:lnTo>
                  <a:lnTo>
                    <a:pt x="40136" y="550505"/>
                  </a:lnTo>
                  <a:lnTo>
                    <a:pt x="52003" y="603893"/>
                  </a:lnTo>
                  <a:lnTo>
                    <a:pt x="65285" y="655894"/>
                  </a:lnTo>
                  <a:lnTo>
                    <a:pt x="79942" y="706411"/>
                  </a:lnTo>
                  <a:lnTo>
                    <a:pt x="95937" y="755348"/>
                  </a:lnTo>
                  <a:lnTo>
                    <a:pt x="113228" y="802608"/>
                  </a:lnTo>
                  <a:lnTo>
                    <a:pt x="131778" y="848094"/>
                  </a:lnTo>
                  <a:lnTo>
                    <a:pt x="151545" y="891711"/>
                  </a:lnTo>
                  <a:lnTo>
                    <a:pt x="172492" y="933362"/>
                  </a:lnTo>
                  <a:lnTo>
                    <a:pt x="194578" y="972949"/>
                  </a:lnTo>
                  <a:lnTo>
                    <a:pt x="217765" y="1010377"/>
                  </a:lnTo>
                  <a:lnTo>
                    <a:pt x="242013" y="1045549"/>
                  </a:lnTo>
                  <a:lnTo>
                    <a:pt x="267282" y="1078369"/>
                  </a:lnTo>
                  <a:lnTo>
                    <a:pt x="293534" y="1108740"/>
                  </a:lnTo>
                  <a:lnTo>
                    <a:pt x="320729" y="1136565"/>
                  </a:lnTo>
                  <a:lnTo>
                    <a:pt x="377789" y="1184194"/>
                  </a:lnTo>
                  <a:lnTo>
                    <a:pt x="438150" y="1220482"/>
                  </a:lnTo>
                  <a:lnTo>
                    <a:pt x="438150" y="1293495"/>
                  </a:lnTo>
                  <a:lnTo>
                    <a:pt x="584200" y="1182687"/>
                  </a:lnTo>
                  <a:lnTo>
                    <a:pt x="438150" y="1001407"/>
                  </a:lnTo>
                  <a:lnTo>
                    <a:pt x="438150" y="1074420"/>
                  </a:lnTo>
                  <a:lnTo>
                    <a:pt x="407577" y="1057742"/>
                  </a:lnTo>
                  <a:lnTo>
                    <a:pt x="348827" y="1015690"/>
                  </a:lnTo>
                  <a:lnTo>
                    <a:pt x="293534" y="962683"/>
                  </a:lnTo>
                  <a:lnTo>
                    <a:pt x="267282" y="932314"/>
                  </a:lnTo>
                  <a:lnTo>
                    <a:pt x="242013" y="899495"/>
                  </a:lnTo>
                  <a:lnTo>
                    <a:pt x="217765" y="864323"/>
                  </a:lnTo>
                  <a:lnTo>
                    <a:pt x="194578" y="826896"/>
                  </a:lnTo>
                  <a:lnTo>
                    <a:pt x="172492" y="787309"/>
                  </a:lnTo>
                  <a:lnTo>
                    <a:pt x="151545" y="745659"/>
                  </a:lnTo>
                  <a:lnTo>
                    <a:pt x="131778" y="702043"/>
                  </a:lnTo>
                  <a:lnTo>
                    <a:pt x="113228" y="656556"/>
                  </a:lnTo>
                  <a:lnTo>
                    <a:pt x="95937" y="609297"/>
                  </a:lnTo>
                  <a:lnTo>
                    <a:pt x="79942" y="560360"/>
                  </a:lnTo>
                  <a:lnTo>
                    <a:pt x="65285" y="509843"/>
                  </a:lnTo>
                  <a:lnTo>
                    <a:pt x="52003" y="457843"/>
                  </a:lnTo>
                  <a:lnTo>
                    <a:pt x="40136" y="404454"/>
                  </a:lnTo>
                  <a:lnTo>
                    <a:pt x="29723" y="349776"/>
                  </a:lnTo>
                  <a:lnTo>
                    <a:pt x="20805" y="293902"/>
                  </a:lnTo>
                  <a:lnTo>
                    <a:pt x="13420" y="236931"/>
                  </a:lnTo>
                  <a:lnTo>
                    <a:pt x="7608" y="178959"/>
                  </a:lnTo>
                  <a:lnTo>
                    <a:pt x="3407" y="120082"/>
                  </a:lnTo>
                  <a:lnTo>
                    <a:pt x="858" y="60397"/>
                  </a:lnTo>
                  <a:lnTo>
                    <a:pt x="0" y="0"/>
                  </a:lnTo>
                  <a:close/>
                </a:path>
              </a:pathLst>
            </a:custGeom>
            <a:solidFill>
              <a:srgbClr val="9999FF"/>
            </a:solidFill>
          </p:spPr>
          <p:txBody>
            <a:bodyPr wrap="square" lIns="0" tIns="0" rIns="0" bIns="0" rtlCol="0"/>
            <a:lstStyle/>
            <a:p>
              <a:endParaRPr/>
            </a:p>
          </p:txBody>
        </p:sp>
        <p:sp>
          <p:nvSpPr>
            <p:cNvPr id="9" name="object 9"/>
            <p:cNvSpPr/>
            <p:nvPr/>
          </p:nvSpPr>
          <p:spPr>
            <a:xfrm>
              <a:off x="5848373" y="1517650"/>
              <a:ext cx="584200" cy="1183005"/>
            </a:xfrm>
            <a:custGeom>
              <a:avLst/>
              <a:gdLst/>
              <a:ahLst/>
              <a:cxnLst/>
              <a:rect l="l" t="t" r="r" b="b"/>
              <a:pathLst>
                <a:path w="584200" h="1183005">
                  <a:moveTo>
                    <a:pt x="584176" y="0"/>
                  </a:moveTo>
                  <a:lnTo>
                    <a:pt x="545734" y="2412"/>
                  </a:lnTo>
                  <a:lnTo>
                    <a:pt x="482442" y="16865"/>
                  </a:lnTo>
                  <a:lnTo>
                    <a:pt x="421567" y="43614"/>
                  </a:lnTo>
                  <a:lnTo>
                    <a:pt x="363442" y="81939"/>
                  </a:lnTo>
                  <a:lnTo>
                    <a:pt x="308397" y="131120"/>
                  </a:lnTo>
                  <a:lnTo>
                    <a:pt x="282133" y="159557"/>
                  </a:lnTo>
                  <a:lnTo>
                    <a:pt x="256765" y="190438"/>
                  </a:lnTo>
                  <a:lnTo>
                    <a:pt x="232333" y="223673"/>
                  </a:lnTo>
                  <a:lnTo>
                    <a:pt x="208878" y="259171"/>
                  </a:lnTo>
                  <a:lnTo>
                    <a:pt x="186443" y="296844"/>
                  </a:lnTo>
                  <a:lnTo>
                    <a:pt x="165069" y="336601"/>
                  </a:lnTo>
                  <a:lnTo>
                    <a:pt x="144798" y="378352"/>
                  </a:lnTo>
                  <a:lnTo>
                    <a:pt x="125670" y="422006"/>
                  </a:lnTo>
                  <a:lnTo>
                    <a:pt x="107728" y="467475"/>
                  </a:lnTo>
                  <a:lnTo>
                    <a:pt x="91013" y="514668"/>
                  </a:lnTo>
                  <a:lnTo>
                    <a:pt x="75566" y="563494"/>
                  </a:lnTo>
                  <a:lnTo>
                    <a:pt x="61429" y="613865"/>
                  </a:lnTo>
                  <a:lnTo>
                    <a:pt x="48644" y="665689"/>
                  </a:lnTo>
                  <a:lnTo>
                    <a:pt x="37252" y="718878"/>
                  </a:lnTo>
                  <a:lnTo>
                    <a:pt x="27294" y="773340"/>
                  </a:lnTo>
                  <a:lnTo>
                    <a:pt x="18812" y="828987"/>
                  </a:lnTo>
                  <a:lnTo>
                    <a:pt x="11849" y="885727"/>
                  </a:lnTo>
                  <a:lnTo>
                    <a:pt x="6444" y="943471"/>
                  </a:lnTo>
                  <a:lnTo>
                    <a:pt x="2640" y="1002129"/>
                  </a:lnTo>
                  <a:lnTo>
                    <a:pt x="478" y="1061611"/>
                  </a:lnTo>
                  <a:lnTo>
                    <a:pt x="0" y="1121827"/>
                  </a:lnTo>
                  <a:lnTo>
                    <a:pt x="1246" y="1182687"/>
                  </a:lnTo>
                  <a:lnTo>
                    <a:pt x="4305" y="1120709"/>
                  </a:lnTo>
                  <a:lnTo>
                    <a:pt x="9111" y="1059813"/>
                  </a:lnTo>
                  <a:lnTo>
                    <a:pt x="15613" y="1000088"/>
                  </a:lnTo>
                  <a:lnTo>
                    <a:pt x="23763" y="941621"/>
                  </a:lnTo>
                  <a:lnTo>
                    <a:pt x="33509" y="884502"/>
                  </a:lnTo>
                  <a:lnTo>
                    <a:pt x="44804" y="828819"/>
                  </a:lnTo>
                  <a:lnTo>
                    <a:pt x="57596" y="774660"/>
                  </a:lnTo>
                  <a:lnTo>
                    <a:pt x="71837" y="722114"/>
                  </a:lnTo>
                  <a:lnTo>
                    <a:pt x="87476" y="671269"/>
                  </a:lnTo>
                  <a:lnTo>
                    <a:pt x="104464" y="622213"/>
                  </a:lnTo>
                  <a:lnTo>
                    <a:pt x="122751" y="575036"/>
                  </a:lnTo>
                  <a:lnTo>
                    <a:pt x="142287" y="529824"/>
                  </a:lnTo>
                  <a:lnTo>
                    <a:pt x="163022" y="486668"/>
                  </a:lnTo>
                  <a:lnTo>
                    <a:pt x="184908" y="445655"/>
                  </a:lnTo>
                  <a:lnTo>
                    <a:pt x="207893" y="406874"/>
                  </a:lnTo>
                  <a:lnTo>
                    <a:pt x="231929" y="370413"/>
                  </a:lnTo>
                  <a:lnTo>
                    <a:pt x="256965" y="336361"/>
                  </a:lnTo>
                  <a:lnTo>
                    <a:pt x="282952" y="304806"/>
                  </a:lnTo>
                  <a:lnTo>
                    <a:pt x="309840" y="275836"/>
                  </a:lnTo>
                  <a:lnTo>
                    <a:pt x="337580" y="249540"/>
                  </a:lnTo>
                  <a:lnTo>
                    <a:pt x="395414" y="205324"/>
                  </a:lnTo>
                  <a:lnTo>
                    <a:pt x="456057" y="172865"/>
                  </a:lnTo>
                  <a:lnTo>
                    <a:pt x="519110" y="152871"/>
                  </a:lnTo>
                  <a:lnTo>
                    <a:pt x="584176" y="146050"/>
                  </a:lnTo>
                  <a:lnTo>
                    <a:pt x="584176" y="0"/>
                  </a:lnTo>
                  <a:close/>
                </a:path>
              </a:pathLst>
            </a:custGeom>
            <a:solidFill>
              <a:srgbClr val="7B7BCD"/>
            </a:solidFill>
          </p:spPr>
          <p:txBody>
            <a:bodyPr wrap="square" lIns="0" tIns="0" rIns="0" bIns="0" rtlCol="0"/>
            <a:lstStyle/>
            <a:p>
              <a:endParaRPr/>
            </a:p>
          </p:txBody>
        </p:sp>
        <p:sp>
          <p:nvSpPr>
            <p:cNvPr id="10" name="object 10"/>
            <p:cNvSpPr/>
            <p:nvPr/>
          </p:nvSpPr>
          <p:spPr>
            <a:xfrm>
              <a:off x="5848349" y="1517650"/>
              <a:ext cx="584200" cy="2403475"/>
            </a:xfrm>
            <a:custGeom>
              <a:avLst/>
              <a:gdLst/>
              <a:ahLst/>
              <a:cxnLst/>
              <a:rect l="l" t="t" r="r" b="b"/>
              <a:pathLst>
                <a:path w="584200" h="2403475">
                  <a:moveTo>
                    <a:pt x="0" y="1109660"/>
                  </a:moveTo>
                  <a:lnTo>
                    <a:pt x="859" y="1170056"/>
                  </a:lnTo>
                  <a:lnTo>
                    <a:pt x="3408" y="1229741"/>
                  </a:lnTo>
                  <a:lnTo>
                    <a:pt x="7608" y="1288618"/>
                  </a:lnTo>
                  <a:lnTo>
                    <a:pt x="13421" y="1346589"/>
                  </a:lnTo>
                  <a:lnTo>
                    <a:pt x="20806" y="1403560"/>
                  </a:lnTo>
                  <a:lnTo>
                    <a:pt x="29725" y="1459433"/>
                  </a:lnTo>
                  <a:lnTo>
                    <a:pt x="40137" y="1514112"/>
                  </a:lnTo>
                  <a:lnTo>
                    <a:pt x="52004" y="1567499"/>
                  </a:lnTo>
                  <a:lnTo>
                    <a:pt x="65286" y="1619500"/>
                  </a:lnTo>
                  <a:lnTo>
                    <a:pt x="79944" y="1670017"/>
                  </a:lnTo>
                  <a:lnTo>
                    <a:pt x="95938" y="1718954"/>
                  </a:lnTo>
                  <a:lnTo>
                    <a:pt x="113230" y="1766213"/>
                  </a:lnTo>
                  <a:lnTo>
                    <a:pt x="131779" y="1811700"/>
                  </a:lnTo>
                  <a:lnTo>
                    <a:pt x="151547" y="1855317"/>
                  </a:lnTo>
                  <a:lnTo>
                    <a:pt x="172494" y="1896967"/>
                  </a:lnTo>
                  <a:lnTo>
                    <a:pt x="194580" y="1936554"/>
                  </a:lnTo>
                  <a:lnTo>
                    <a:pt x="217767" y="1973983"/>
                  </a:lnTo>
                  <a:lnTo>
                    <a:pt x="242015" y="2009155"/>
                  </a:lnTo>
                  <a:lnTo>
                    <a:pt x="267284" y="2041975"/>
                  </a:lnTo>
                  <a:lnTo>
                    <a:pt x="293536" y="2072346"/>
                  </a:lnTo>
                  <a:lnTo>
                    <a:pt x="320730" y="2100172"/>
                  </a:lnTo>
                  <a:lnTo>
                    <a:pt x="377791" y="2147801"/>
                  </a:lnTo>
                  <a:lnTo>
                    <a:pt x="438151" y="2184091"/>
                  </a:lnTo>
                  <a:lnTo>
                    <a:pt x="438150" y="2111061"/>
                  </a:lnTo>
                  <a:lnTo>
                    <a:pt x="584201" y="2292351"/>
                  </a:lnTo>
                  <a:lnTo>
                    <a:pt x="438150" y="2403161"/>
                  </a:lnTo>
                  <a:lnTo>
                    <a:pt x="438150" y="2330141"/>
                  </a:lnTo>
                  <a:lnTo>
                    <a:pt x="407577" y="2313463"/>
                  </a:lnTo>
                  <a:lnTo>
                    <a:pt x="348827" y="2271409"/>
                  </a:lnTo>
                  <a:lnTo>
                    <a:pt x="293535" y="2218401"/>
                  </a:lnTo>
                  <a:lnTo>
                    <a:pt x="267283" y="2188031"/>
                  </a:lnTo>
                  <a:lnTo>
                    <a:pt x="242014" y="2155211"/>
                  </a:lnTo>
                  <a:lnTo>
                    <a:pt x="217766" y="2120039"/>
                  </a:lnTo>
                  <a:lnTo>
                    <a:pt x="194579" y="2082611"/>
                  </a:lnTo>
                  <a:lnTo>
                    <a:pt x="172493" y="2043024"/>
                  </a:lnTo>
                  <a:lnTo>
                    <a:pt x="151546" y="2001374"/>
                  </a:lnTo>
                  <a:lnTo>
                    <a:pt x="131778" y="1957757"/>
                  </a:lnTo>
                  <a:lnTo>
                    <a:pt x="113229" y="1912271"/>
                  </a:lnTo>
                  <a:lnTo>
                    <a:pt x="95937" y="1865011"/>
                  </a:lnTo>
                  <a:lnTo>
                    <a:pt x="79943" y="1816074"/>
                  </a:lnTo>
                  <a:lnTo>
                    <a:pt x="65285" y="1765557"/>
                  </a:lnTo>
                  <a:lnTo>
                    <a:pt x="52003" y="1713556"/>
                  </a:lnTo>
                  <a:lnTo>
                    <a:pt x="40136" y="1660168"/>
                  </a:lnTo>
                  <a:lnTo>
                    <a:pt x="29724" y="1605488"/>
                  </a:lnTo>
                  <a:lnTo>
                    <a:pt x="20805" y="1549615"/>
                  </a:lnTo>
                  <a:lnTo>
                    <a:pt x="13420" y="1492644"/>
                  </a:lnTo>
                  <a:lnTo>
                    <a:pt x="7608" y="1434671"/>
                  </a:lnTo>
                  <a:lnTo>
                    <a:pt x="3407" y="1375793"/>
                  </a:lnTo>
                  <a:lnTo>
                    <a:pt x="858" y="1316108"/>
                  </a:lnTo>
                  <a:lnTo>
                    <a:pt x="0" y="1255710"/>
                  </a:lnTo>
                  <a:lnTo>
                    <a:pt x="0" y="1109660"/>
                  </a:lnTo>
                  <a:lnTo>
                    <a:pt x="925" y="1046692"/>
                  </a:lnTo>
                  <a:lnTo>
                    <a:pt x="3667" y="984645"/>
                  </a:lnTo>
                  <a:lnTo>
                    <a:pt x="8175" y="923613"/>
                  </a:lnTo>
                  <a:lnTo>
                    <a:pt x="14402" y="863690"/>
                  </a:lnTo>
                  <a:lnTo>
                    <a:pt x="22298" y="804969"/>
                  </a:lnTo>
                  <a:lnTo>
                    <a:pt x="31813" y="747545"/>
                  </a:lnTo>
                  <a:lnTo>
                    <a:pt x="42899" y="691511"/>
                  </a:lnTo>
                  <a:lnTo>
                    <a:pt x="55505" y="636960"/>
                  </a:lnTo>
                  <a:lnTo>
                    <a:pt x="69582" y="583986"/>
                  </a:lnTo>
                  <a:lnTo>
                    <a:pt x="85082" y="532684"/>
                  </a:lnTo>
                  <a:lnTo>
                    <a:pt x="101955" y="483146"/>
                  </a:lnTo>
                  <a:lnTo>
                    <a:pt x="120151" y="435466"/>
                  </a:lnTo>
                  <a:lnTo>
                    <a:pt x="139622" y="389738"/>
                  </a:lnTo>
                  <a:lnTo>
                    <a:pt x="160317" y="346056"/>
                  </a:lnTo>
                  <a:lnTo>
                    <a:pt x="182188" y="304514"/>
                  </a:lnTo>
                  <a:lnTo>
                    <a:pt x="205185" y="265204"/>
                  </a:lnTo>
                  <a:lnTo>
                    <a:pt x="229259" y="228221"/>
                  </a:lnTo>
                  <a:lnTo>
                    <a:pt x="254361" y="193658"/>
                  </a:lnTo>
                  <a:lnTo>
                    <a:pt x="280441" y="161609"/>
                  </a:lnTo>
                  <a:lnTo>
                    <a:pt x="307450" y="132168"/>
                  </a:lnTo>
                  <a:lnTo>
                    <a:pt x="335339" y="105428"/>
                  </a:lnTo>
                  <a:lnTo>
                    <a:pt x="393559" y="60427"/>
                  </a:lnTo>
                  <a:lnTo>
                    <a:pt x="454705" y="27356"/>
                  </a:lnTo>
                  <a:lnTo>
                    <a:pt x="518384" y="6963"/>
                  </a:lnTo>
                  <a:lnTo>
                    <a:pt x="584201" y="0"/>
                  </a:lnTo>
                  <a:lnTo>
                    <a:pt x="584201" y="146051"/>
                  </a:lnTo>
                  <a:lnTo>
                    <a:pt x="551441" y="147771"/>
                  </a:lnTo>
                  <a:lnTo>
                    <a:pt x="519134" y="152872"/>
                  </a:lnTo>
                  <a:lnTo>
                    <a:pt x="456081" y="172867"/>
                  </a:lnTo>
                  <a:lnTo>
                    <a:pt x="395438" y="205325"/>
                  </a:lnTo>
                  <a:lnTo>
                    <a:pt x="337604" y="249541"/>
                  </a:lnTo>
                  <a:lnTo>
                    <a:pt x="309865" y="275837"/>
                  </a:lnTo>
                  <a:lnTo>
                    <a:pt x="282977" y="304807"/>
                  </a:lnTo>
                  <a:lnTo>
                    <a:pt x="256990" y="336362"/>
                  </a:lnTo>
                  <a:lnTo>
                    <a:pt x="231954" y="370414"/>
                  </a:lnTo>
                  <a:lnTo>
                    <a:pt x="207918" y="406875"/>
                  </a:lnTo>
                  <a:lnTo>
                    <a:pt x="184932" y="445656"/>
                  </a:lnTo>
                  <a:lnTo>
                    <a:pt x="163047" y="486669"/>
                  </a:lnTo>
                  <a:lnTo>
                    <a:pt x="142311" y="529826"/>
                  </a:lnTo>
                  <a:lnTo>
                    <a:pt x="122775" y="575037"/>
                  </a:lnTo>
                  <a:lnTo>
                    <a:pt x="104488" y="622215"/>
                  </a:lnTo>
                  <a:lnTo>
                    <a:pt x="87500" y="671270"/>
                  </a:lnTo>
                  <a:lnTo>
                    <a:pt x="71861" y="722116"/>
                  </a:lnTo>
                  <a:lnTo>
                    <a:pt x="57620" y="774662"/>
                  </a:lnTo>
                  <a:lnTo>
                    <a:pt x="44827" y="828821"/>
                  </a:lnTo>
                  <a:lnTo>
                    <a:pt x="33532" y="884505"/>
                  </a:lnTo>
                  <a:lnTo>
                    <a:pt x="23785" y="941624"/>
                  </a:lnTo>
                  <a:lnTo>
                    <a:pt x="15635" y="1000090"/>
                  </a:lnTo>
                  <a:lnTo>
                    <a:pt x="9132" y="1059816"/>
                  </a:lnTo>
                  <a:lnTo>
                    <a:pt x="4326" y="1120712"/>
                  </a:lnTo>
                  <a:lnTo>
                    <a:pt x="1266" y="1182690"/>
                  </a:lnTo>
                </a:path>
              </a:pathLst>
            </a:custGeom>
            <a:ln w="38100">
              <a:solidFill>
                <a:srgbClr val="FFFFFF"/>
              </a:solidFill>
            </a:ln>
          </p:spPr>
          <p:txBody>
            <a:bodyPr wrap="square" lIns="0" tIns="0" rIns="0" bIns="0" rtlCol="0"/>
            <a:lstStyle/>
            <a:p>
              <a:endParaRPr/>
            </a:p>
          </p:txBody>
        </p:sp>
        <p:sp>
          <p:nvSpPr>
            <p:cNvPr id="11" name="object 11"/>
            <p:cNvSpPr/>
            <p:nvPr/>
          </p:nvSpPr>
          <p:spPr>
            <a:xfrm>
              <a:off x="6489700" y="4800600"/>
              <a:ext cx="1803400" cy="180340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216900" y="3606800"/>
              <a:ext cx="736600" cy="2501900"/>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299450" y="4815675"/>
              <a:ext cx="571500" cy="1189355"/>
            </a:xfrm>
            <a:custGeom>
              <a:avLst/>
              <a:gdLst/>
              <a:ahLst/>
              <a:cxnLst/>
              <a:rect l="l" t="t" r="r" b="b"/>
              <a:pathLst>
                <a:path w="571500" h="1189354">
                  <a:moveTo>
                    <a:pt x="570255" y="0"/>
                  </a:moveTo>
                  <a:lnTo>
                    <a:pt x="567251" y="60242"/>
                  </a:lnTo>
                  <a:lnTo>
                    <a:pt x="562521" y="119564"/>
                  </a:lnTo>
                  <a:lnTo>
                    <a:pt x="556111" y="177865"/>
                  </a:lnTo>
                  <a:lnTo>
                    <a:pt x="548063" y="235046"/>
                  </a:lnTo>
                  <a:lnTo>
                    <a:pt x="538423" y="291005"/>
                  </a:lnTo>
                  <a:lnTo>
                    <a:pt x="527235" y="345641"/>
                  </a:lnTo>
                  <a:lnTo>
                    <a:pt x="514542" y="398853"/>
                  </a:lnTo>
                  <a:lnTo>
                    <a:pt x="500388" y="450542"/>
                  </a:lnTo>
                  <a:lnTo>
                    <a:pt x="484819" y="500607"/>
                  </a:lnTo>
                  <a:lnTo>
                    <a:pt x="467877" y="548946"/>
                  </a:lnTo>
                  <a:lnTo>
                    <a:pt x="449608" y="595459"/>
                  </a:lnTo>
                  <a:lnTo>
                    <a:pt x="430055" y="640046"/>
                  </a:lnTo>
                  <a:lnTo>
                    <a:pt x="409263" y="682606"/>
                  </a:lnTo>
                  <a:lnTo>
                    <a:pt x="387275" y="723038"/>
                  </a:lnTo>
                  <a:lnTo>
                    <a:pt x="364136" y="761241"/>
                  </a:lnTo>
                  <a:lnTo>
                    <a:pt x="339889" y="797115"/>
                  </a:lnTo>
                  <a:lnTo>
                    <a:pt x="314580" y="830559"/>
                  </a:lnTo>
                  <a:lnTo>
                    <a:pt x="288252" y="861472"/>
                  </a:lnTo>
                  <a:lnTo>
                    <a:pt x="260949" y="889754"/>
                  </a:lnTo>
                  <a:lnTo>
                    <a:pt x="203596" y="938023"/>
                  </a:lnTo>
                  <a:lnTo>
                    <a:pt x="142875" y="974558"/>
                  </a:lnTo>
                  <a:lnTo>
                    <a:pt x="142875" y="903122"/>
                  </a:lnTo>
                  <a:lnTo>
                    <a:pt x="0" y="1080302"/>
                  </a:lnTo>
                  <a:lnTo>
                    <a:pt x="142875" y="1188871"/>
                  </a:lnTo>
                  <a:lnTo>
                    <a:pt x="142875" y="1117433"/>
                  </a:lnTo>
                  <a:lnTo>
                    <a:pt x="173181" y="1100961"/>
                  </a:lnTo>
                  <a:lnTo>
                    <a:pt x="231338" y="1059373"/>
                  </a:lnTo>
                  <a:lnTo>
                    <a:pt x="285967" y="1006923"/>
                  </a:lnTo>
                  <a:lnTo>
                    <a:pt x="311865" y="976872"/>
                  </a:lnTo>
                  <a:lnTo>
                    <a:pt x="336766" y="944404"/>
                  </a:lnTo>
                  <a:lnTo>
                    <a:pt x="360634" y="909616"/>
                  </a:lnTo>
                  <a:lnTo>
                    <a:pt x="383430" y="872609"/>
                  </a:lnTo>
                  <a:lnTo>
                    <a:pt x="405116" y="833481"/>
                  </a:lnTo>
                  <a:lnTo>
                    <a:pt x="425656" y="792332"/>
                  </a:lnTo>
                  <a:lnTo>
                    <a:pt x="445009" y="749261"/>
                  </a:lnTo>
                  <a:lnTo>
                    <a:pt x="463140" y="704367"/>
                  </a:lnTo>
                  <a:lnTo>
                    <a:pt x="480009" y="657750"/>
                  </a:lnTo>
                  <a:lnTo>
                    <a:pt x="495579" y="609508"/>
                  </a:lnTo>
                  <a:lnTo>
                    <a:pt x="509812" y="559740"/>
                  </a:lnTo>
                  <a:lnTo>
                    <a:pt x="522670" y="508547"/>
                  </a:lnTo>
                  <a:lnTo>
                    <a:pt x="534115" y="456027"/>
                  </a:lnTo>
                  <a:lnTo>
                    <a:pt x="544109" y="402279"/>
                  </a:lnTo>
                  <a:lnTo>
                    <a:pt x="552614" y="347402"/>
                  </a:lnTo>
                  <a:lnTo>
                    <a:pt x="559593" y="291496"/>
                  </a:lnTo>
                  <a:lnTo>
                    <a:pt x="565006" y="234660"/>
                  </a:lnTo>
                  <a:lnTo>
                    <a:pt x="568817" y="176993"/>
                  </a:lnTo>
                  <a:lnTo>
                    <a:pt x="570988" y="118595"/>
                  </a:lnTo>
                  <a:lnTo>
                    <a:pt x="571480" y="59564"/>
                  </a:lnTo>
                  <a:lnTo>
                    <a:pt x="570255" y="0"/>
                  </a:lnTo>
                  <a:close/>
                </a:path>
              </a:pathLst>
            </a:custGeom>
            <a:solidFill>
              <a:srgbClr val="9999FF"/>
            </a:solidFill>
          </p:spPr>
          <p:txBody>
            <a:bodyPr wrap="square" lIns="0" tIns="0" rIns="0" bIns="0" rtlCol="0"/>
            <a:lstStyle/>
            <a:p>
              <a:endParaRPr/>
            </a:p>
          </p:txBody>
        </p:sp>
        <p:sp>
          <p:nvSpPr>
            <p:cNvPr id="14" name="object 14"/>
            <p:cNvSpPr/>
            <p:nvPr/>
          </p:nvSpPr>
          <p:spPr>
            <a:xfrm>
              <a:off x="8299450" y="36639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300"/>
                  </a:lnTo>
                  <a:lnTo>
                    <a:pt x="570595" y="1018997"/>
                  </a:lnTo>
                  <a:lnTo>
                    <a:pt x="567913" y="958592"/>
                  </a:lnTo>
                  <a:lnTo>
                    <a:pt x="563502" y="899175"/>
                  </a:lnTo>
                  <a:lnTo>
                    <a:pt x="557411" y="840837"/>
                  </a:lnTo>
                  <a:lnTo>
                    <a:pt x="549686" y="783670"/>
                  </a:lnTo>
                  <a:lnTo>
                    <a:pt x="540378" y="727766"/>
                  </a:lnTo>
                  <a:lnTo>
                    <a:pt x="529534" y="673214"/>
                  </a:lnTo>
                  <a:lnTo>
                    <a:pt x="517202" y="620106"/>
                  </a:lnTo>
                  <a:lnTo>
                    <a:pt x="503430" y="568535"/>
                  </a:lnTo>
                  <a:lnTo>
                    <a:pt x="488268" y="518589"/>
                  </a:lnTo>
                  <a:lnTo>
                    <a:pt x="471762" y="470362"/>
                  </a:lnTo>
                  <a:lnTo>
                    <a:pt x="453961" y="423944"/>
                  </a:lnTo>
                  <a:lnTo>
                    <a:pt x="434914" y="379426"/>
                  </a:lnTo>
                  <a:lnTo>
                    <a:pt x="414669" y="336900"/>
                  </a:lnTo>
                  <a:lnTo>
                    <a:pt x="393273" y="296456"/>
                  </a:lnTo>
                  <a:lnTo>
                    <a:pt x="370776" y="258187"/>
                  </a:lnTo>
                  <a:lnTo>
                    <a:pt x="347225" y="222182"/>
                  </a:lnTo>
                  <a:lnTo>
                    <a:pt x="322669" y="188534"/>
                  </a:lnTo>
                  <a:lnTo>
                    <a:pt x="297156" y="157333"/>
                  </a:lnTo>
                  <a:lnTo>
                    <a:pt x="270734" y="128671"/>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5" name="object 15"/>
            <p:cNvSpPr/>
            <p:nvPr/>
          </p:nvSpPr>
          <p:spPr>
            <a:xfrm>
              <a:off x="8299450" y="36639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7" y="2340601"/>
                  </a:lnTo>
                  <a:lnTo>
                    <a:pt x="0" y="2232031"/>
                  </a:lnTo>
                  <a:lnTo>
                    <a:pt x="142877" y="2054851"/>
                  </a:lnTo>
                  <a:lnTo>
                    <a:pt x="142877" y="2126281"/>
                  </a:lnTo>
                  <a:lnTo>
                    <a:pt x="173636" y="2109531"/>
                  </a:lnTo>
                  <a:lnTo>
                    <a:pt x="232717" y="2067029"/>
                  </a:lnTo>
                  <a:lnTo>
                    <a:pt x="288252"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6" name="object 16"/>
          <p:cNvSpPr txBox="1"/>
          <p:nvPr/>
        </p:nvSpPr>
        <p:spPr>
          <a:xfrm>
            <a:off x="6024308" y="2370493"/>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理解</a:t>
            </a:r>
            <a:endParaRPr sz="2800">
              <a:latin typeface="Noto Sans CJK JP Medium"/>
              <a:cs typeface="Noto Sans CJK JP Medium"/>
            </a:endParaRPr>
          </a:p>
        </p:txBody>
      </p:sp>
      <p:sp>
        <p:nvSpPr>
          <p:cNvPr id="18" name="object 18"/>
          <p:cNvSpPr txBox="1">
            <a:spLocks noGrp="1"/>
          </p:cNvSpPr>
          <p:nvPr>
            <p:ph type="sldNum" sz="quarter" idx="7"/>
          </p:nvPr>
        </p:nvSpPr>
        <p:spPr>
          <a:prstGeom prst="rect">
            <a:avLst/>
          </a:prstGeom>
        </p:spPr>
        <p:txBody>
          <a:bodyPr vert="horz" wrap="square" lIns="0" tIns="27940" rIns="0" bIns="0" rtlCol="0">
            <a:spAutoFit/>
          </a:bodyPr>
          <a:lstStyle/>
          <a:p>
            <a:pPr marL="241300">
              <a:lnSpc>
                <a:spcPct val="100000"/>
              </a:lnSpc>
              <a:spcBef>
                <a:spcPts val="220"/>
              </a:spcBef>
            </a:pPr>
            <a:fld id="{81D60167-4931-47E6-BA6A-407CBD079E47}" type="slidenum">
              <a:rPr dirty="0"/>
              <a:t>5</a:t>
            </a:fld>
            <a:endParaRPr dirty="0"/>
          </a:p>
        </p:txBody>
      </p:sp>
      <p:sp>
        <p:nvSpPr>
          <p:cNvPr id="17" name="object 17"/>
          <p:cNvSpPr txBox="1"/>
          <p:nvPr/>
        </p:nvSpPr>
        <p:spPr>
          <a:xfrm>
            <a:off x="7841412" y="4556162"/>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生成</a:t>
            </a:r>
            <a:endParaRPr sz="2800">
              <a:latin typeface="Noto Sans CJK JP Medium"/>
              <a:cs typeface="Noto Sans CJK JP Medium"/>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50" dirty="0"/>
              <a:t>PCFG</a:t>
            </a:r>
            <a:r>
              <a:rPr u="none" dirty="0"/>
              <a:t>举例</a:t>
            </a:r>
          </a:p>
        </p:txBody>
      </p:sp>
      <p:sp>
        <p:nvSpPr>
          <p:cNvPr id="3" name="object 3"/>
          <p:cNvSpPr txBox="1"/>
          <p:nvPr/>
        </p:nvSpPr>
        <p:spPr>
          <a:xfrm>
            <a:off x="305899" y="1382204"/>
            <a:ext cx="1511300" cy="856615"/>
          </a:xfrm>
          <a:prstGeom prst="rect">
            <a:avLst/>
          </a:prstGeom>
        </p:spPr>
        <p:txBody>
          <a:bodyPr vert="horz" wrap="square" lIns="0" tIns="121920" rIns="0" bIns="0" rtlCol="0">
            <a:spAutoFit/>
          </a:bodyPr>
          <a:lstStyle/>
          <a:p>
            <a:pPr marL="278765">
              <a:lnSpc>
                <a:spcPct val="100000"/>
              </a:lnSpc>
              <a:spcBef>
                <a:spcPts val="960"/>
              </a:spcBef>
            </a:pPr>
            <a:r>
              <a:rPr sz="2400" dirty="0">
                <a:solidFill>
                  <a:srgbClr val="FF0000"/>
                </a:solidFill>
                <a:latin typeface="Noto Sans Mono CJK JP Bold"/>
                <a:cs typeface="Noto Sans Mono CJK JP Bold"/>
              </a:rPr>
              <a:t>语法规则</a:t>
            </a:r>
            <a:endParaRPr sz="2400">
              <a:latin typeface="Noto Sans Mono CJK JP Bold"/>
              <a:cs typeface="Noto Sans Mono CJK JP Bold"/>
            </a:endParaRPr>
          </a:p>
          <a:p>
            <a:pPr marL="12700">
              <a:lnSpc>
                <a:spcPct val="100000"/>
              </a:lnSpc>
              <a:spcBef>
                <a:spcPts val="645"/>
              </a:spcBef>
            </a:pPr>
            <a:r>
              <a:rPr sz="1800" dirty="0">
                <a:latin typeface="Arial"/>
                <a:cs typeface="Arial"/>
              </a:rPr>
              <a:t>S → NP</a:t>
            </a:r>
            <a:r>
              <a:rPr sz="1800" spc="-55" dirty="0">
                <a:latin typeface="Arial"/>
                <a:cs typeface="Arial"/>
              </a:rPr>
              <a:t> </a:t>
            </a:r>
            <a:r>
              <a:rPr sz="1800" spc="-5" dirty="0">
                <a:latin typeface="Arial"/>
                <a:cs typeface="Arial"/>
              </a:rPr>
              <a:t>VP</a:t>
            </a:r>
            <a:endParaRPr sz="1800">
              <a:latin typeface="Arial"/>
              <a:cs typeface="Arial"/>
            </a:endParaRPr>
          </a:p>
        </p:txBody>
      </p:sp>
      <p:sp>
        <p:nvSpPr>
          <p:cNvPr id="4" name="object 4"/>
          <p:cNvSpPr/>
          <p:nvPr/>
        </p:nvSpPr>
        <p:spPr>
          <a:xfrm>
            <a:off x="3511550" y="1987550"/>
            <a:ext cx="381000" cy="749300"/>
          </a:xfrm>
          <a:custGeom>
            <a:avLst/>
            <a:gdLst/>
            <a:ahLst/>
            <a:cxnLst/>
            <a:rect l="l" t="t" r="r" b="b"/>
            <a:pathLst>
              <a:path w="381000" h="749300">
                <a:moveTo>
                  <a:pt x="0" y="0"/>
                </a:moveTo>
                <a:lnTo>
                  <a:pt x="76784" y="1271"/>
                </a:lnTo>
                <a:lnTo>
                  <a:pt x="148302" y="4916"/>
                </a:lnTo>
                <a:lnTo>
                  <a:pt x="213020" y="10685"/>
                </a:lnTo>
                <a:lnTo>
                  <a:pt x="269407" y="18325"/>
                </a:lnTo>
                <a:lnTo>
                  <a:pt x="315931" y="27585"/>
                </a:lnTo>
                <a:lnTo>
                  <a:pt x="373259" y="49958"/>
                </a:lnTo>
                <a:lnTo>
                  <a:pt x="381000" y="62567"/>
                </a:lnTo>
                <a:lnTo>
                  <a:pt x="381000" y="686732"/>
                </a:lnTo>
                <a:lnTo>
                  <a:pt x="351059" y="711086"/>
                </a:lnTo>
                <a:lnTo>
                  <a:pt x="269407" y="730974"/>
                </a:lnTo>
                <a:lnTo>
                  <a:pt x="213020" y="738614"/>
                </a:lnTo>
                <a:lnTo>
                  <a:pt x="148302" y="744383"/>
                </a:lnTo>
                <a:lnTo>
                  <a:pt x="76784" y="748029"/>
                </a:lnTo>
                <a:lnTo>
                  <a:pt x="0" y="749300"/>
                </a:lnTo>
              </a:path>
            </a:pathLst>
          </a:custGeom>
          <a:ln w="12700">
            <a:solidFill>
              <a:srgbClr val="000000"/>
            </a:solidFill>
          </a:ln>
        </p:spPr>
        <p:txBody>
          <a:bodyPr wrap="square" lIns="0" tIns="0" rIns="0" bIns="0" rtlCol="0"/>
          <a:lstStyle/>
          <a:p>
            <a:endParaRPr/>
          </a:p>
        </p:txBody>
      </p:sp>
      <p:sp>
        <p:nvSpPr>
          <p:cNvPr id="5" name="object 5"/>
          <p:cNvSpPr txBox="1"/>
          <p:nvPr/>
        </p:nvSpPr>
        <p:spPr>
          <a:xfrm>
            <a:off x="3122129" y="1364741"/>
            <a:ext cx="711200" cy="878840"/>
          </a:xfrm>
          <a:prstGeom prst="rect">
            <a:avLst/>
          </a:prstGeom>
        </p:spPr>
        <p:txBody>
          <a:bodyPr vert="horz" wrap="square" lIns="0" tIns="134620" rIns="0" bIns="0" rtlCol="0">
            <a:spAutoFit/>
          </a:bodyPr>
          <a:lstStyle/>
          <a:p>
            <a:pPr marL="88900">
              <a:lnSpc>
                <a:spcPct val="100000"/>
              </a:lnSpc>
              <a:spcBef>
                <a:spcPts val="1060"/>
              </a:spcBef>
            </a:pPr>
            <a:r>
              <a:rPr sz="2400" dirty="0">
                <a:solidFill>
                  <a:srgbClr val="FF0000"/>
                </a:solidFill>
                <a:latin typeface="Noto Sans Mono CJK JP Bold"/>
                <a:cs typeface="Noto Sans Mono CJK JP Bold"/>
              </a:rPr>
              <a:t>概率</a:t>
            </a:r>
            <a:endParaRPr sz="2400">
              <a:latin typeface="Noto Sans Mono CJK JP Bold"/>
              <a:cs typeface="Noto Sans Mono CJK JP Bold"/>
            </a:endParaRPr>
          </a:p>
          <a:p>
            <a:pPr marL="12700">
              <a:lnSpc>
                <a:spcPct val="100000"/>
              </a:lnSpc>
              <a:spcBef>
                <a:spcPts val="720"/>
              </a:spcBef>
            </a:pPr>
            <a:r>
              <a:rPr sz="1800" spc="-5" dirty="0">
                <a:latin typeface="Arial"/>
                <a:cs typeface="Arial"/>
              </a:rPr>
              <a:t>0.8</a:t>
            </a:r>
            <a:endParaRPr sz="1800">
              <a:latin typeface="Arial"/>
              <a:cs typeface="Arial"/>
            </a:endParaRPr>
          </a:p>
        </p:txBody>
      </p:sp>
      <p:sp>
        <p:nvSpPr>
          <p:cNvPr id="6" name="object 6"/>
          <p:cNvSpPr/>
          <p:nvPr/>
        </p:nvSpPr>
        <p:spPr>
          <a:xfrm>
            <a:off x="3511550" y="2825750"/>
            <a:ext cx="381000" cy="749300"/>
          </a:xfrm>
          <a:custGeom>
            <a:avLst/>
            <a:gdLst/>
            <a:ahLst/>
            <a:cxnLst/>
            <a:rect l="l" t="t" r="r" b="b"/>
            <a:pathLst>
              <a:path w="381000" h="749300">
                <a:moveTo>
                  <a:pt x="0" y="0"/>
                </a:moveTo>
                <a:lnTo>
                  <a:pt x="76784" y="1271"/>
                </a:lnTo>
                <a:lnTo>
                  <a:pt x="148302" y="4916"/>
                </a:lnTo>
                <a:lnTo>
                  <a:pt x="213020" y="10685"/>
                </a:lnTo>
                <a:lnTo>
                  <a:pt x="269407" y="18325"/>
                </a:lnTo>
                <a:lnTo>
                  <a:pt x="315931" y="27585"/>
                </a:lnTo>
                <a:lnTo>
                  <a:pt x="373259" y="49958"/>
                </a:lnTo>
                <a:lnTo>
                  <a:pt x="381000" y="62567"/>
                </a:lnTo>
                <a:lnTo>
                  <a:pt x="381000" y="686732"/>
                </a:lnTo>
                <a:lnTo>
                  <a:pt x="351059" y="711086"/>
                </a:lnTo>
                <a:lnTo>
                  <a:pt x="269407" y="730974"/>
                </a:lnTo>
                <a:lnTo>
                  <a:pt x="213020" y="738614"/>
                </a:lnTo>
                <a:lnTo>
                  <a:pt x="148302" y="744383"/>
                </a:lnTo>
                <a:lnTo>
                  <a:pt x="76784" y="748029"/>
                </a:lnTo>
                <a:lnTo>
                  <a:pt x="0" y="749300"/>
                </a:lnTo>
              </a:path>
            </a:pathLst>
          </a:custGeom>
          <a:ln w="12700">
            <a:solidFill>
              <a:srgbClr val="000000"/>
            </a:solidFill>
          </a:ln>
        </p:spPr>
        <p:txBody>
          <a:bodyPr wrap="square" lIns="0" tIns="0" rIns="0" bIns="0" rtlCol="0"/>
          <a:lstStyle/>
          <a:p>
            <a:endParaRPr/>
          </a:p>
        </p:txBody>
      </p:sp>
      <p:sp>
        <p:nvSpPr>
          <p:cNvPr id="7" name="object 7"/>
          <p:cNvSpPr/>
          <p:nvPr/>
        </p:nvSpPr>
        <p:spPr>
          <a:xfrm>
            <a:off x="3511550" y="3663950"/>
            <a:ext cx="381000" cy="749300"/>
          </a:xfrm>
          <a:custGeom>
            <a:avLst/>
            <a:gdLst/>
            <a:ahLst/>
            <a:cxnLst/>
            <a:rect l="l" t="t" r="r" b="b"/>
            <a:pathLst>
              <a:path w="381000" h="749300">
                <a:moveTo>
                  <a:pt x="0" y="0"/>
                </a:moveTo>
                <a:lnTo>
                  <a:pt x="76784" y="1271"/>
                </a:lnTo>
                <a:lnTo>
                  <a:pt x="148302" y="4916"/>
                </a:lnTo>
                <a:lnTo>
                  <a:pt x="213020" y="10685"/>
                </a:lnTo>
                <a:lnTo>
                  <a:pt x="269407" y="18325"/>
                </a:lnTo>
                <a:lnTo>
                  <a:pt x="315931" y="27585"/>
                </a:lnTo>
                <a:lnTo>
                  <a:pt x="373259" y="49958"/>
                </a:lnTo>
                <a:lnTo>
                  <a:pt x="381000" y="62567"/>
                </a:lnTo>
                <a:lnTo>
                  <a:pt x="381000" y="686732"/>
                </a:lnTo>
                <a:lnTo>
                  <a:pt x="351059" y="711086"/>
                </a:lnTo>
                <a:lnTo>
                  <a:pt x="269407" y="730974"/>
                </a:lnTo>
                <a:lnTo>
                  <a:pt x="213020" y="738614"/>
                </a:lnTo>
                <a:lnTo>
                  <a:pt x="148302" y="744383"/>
                </a:lnTo>
                <a:lnTo>
                  <a:pt x="76784" y="748029"/>
                </a:lnTo>
                <a:lnTo>
                  <a:pt x="0" y="749300"/>
                </a:lnTo>
              </a:path>
            </a:pathLst>
          </a:custGeom>
          <a:ln w="12700">
            <a:solidFill>
              <a:srgbClr val="000000"/>
            </a:solidFill>
          </a:ln>
        </p:spPr>
        <p:txBody>
          <a:bodyPr wrap="square" lIns="0" tIns="0" rIns="0" bIns="0" rtlCol="0"/>
          <a:lstStyle/>
          <a:p>
            <a:endParaRPr/>
          </a:p>
        </p:txBody>
      </p:sp>
      <p:sp>
        <p:nvSpPr>
          <p:cNvPr id="8" name="object 8"/>
          <p:cNvSpPr/>
          <p:nvPr/>
        </p:nvSpPr>
        <p:spPr>
          <a:xfrm>
            <a:off x="3511550" y="4502150"/>
            <a:ext cx="381000" cy="749300"/>
          </a:xfrm>
          <a:custGeom>
            <a:avLst/>
            <a:gdLst/>
            <a:ahLst/>
            <a:cxnLst/>
            <a:rect l="l" t="t" r="r" b="b"/>
            <a:pathLst>
              <a:path w="381000" h="749300">
                <a:moveTo>
                  <a:pt x="0" y="0"/>
                </a:moveTo>
                <a:lnTo>
                  <a:pt x="76784" y="1271"/>
                </a:lnTo>
                <a:lnTo>
                  <a:pt x="148302" y="4916"/>
                </a:lnTo>
                <a:lnTo>
                  <a:pt x="213020" y="10685"/>
                </a:lnTo>
                <a:lnTo>
                  <a:pt x="269407" y="18325"/>
                </a:lnTo>
                <a:lnTo>
                  <a:pt x="315931" y="27585"/>
                </a:lnTo>
                <a:lnTo>
                  <a:pt x="373259" y="49958"/>
                </a:lnTo>
                <a:lnTo>
                  <a:pt x="381000" y="62567"/>
                </a:lnTo>
                <a:lnTo>
                  <a:pt x="381000" y="686732"/>
                </a:lnTo>
                <a:lnTo>
                  <a:pt x="351059" y="711086"/>
                </a:lnTo>
                <a:lnTo>
                  <a:pt x="269407" y="730974"/>
                </a:lnTo>
                <a:lnTo>
                  <a:pt x="213020" y="738614"/>
                </a:lnTo>
                <a:lnTo>
                  <a:pt x="148302" y="744383"/>
                </a:lnTo>
                <a:lnTo>
                  <a:pt x="76784" y="748029"/>
                </a:lnTo>
                <a:lnTo>
                  <a:pt x="0" y="749300"/>
                </a:lnTo>
              </a:path>
            </a:pathLst>
          </a:custGeom>
          <a:ln w="12700">
            <a:solidFill>
              <a:srgbClr val="000000"/>
            </a:solidFill>
          </a:ln>
        </p:spPr>
        <p:txBody>
          <a:bodyPr wrap="square" lIns="0" tIns="0" rIns="0" bIns="0" rtlCol="0"/>
          <a:lstStyle/>
          <a:p>
            <a:endParaRPr/>
          </a:p>
        </p:txBody>
      </p:sp>
      <p:graphicFrame>
        <p:nvGraphicFramePr>
          <p:cNvPr id="9" name="object 9"/>
          <p:cNvGraphicFramePr>
            <a:graphicFrameLocks noGrp="1"/>
          </p:cNvGraphicFramePr>
          <p:nvPr/>
        </p:nvGraphicFramePr>
        <p:xfrm>
          <a:off x="286849" y="2240153"/>
          <a:ext cx="4035425" cy="3282950"/>
        </p:xfrm>
        <a:graphic>
          <a:graphicData uri="http://schemas.openxmlformats.org/drawingml/2006/table">
            <a:tbl>
              <a:tblPr firstRow="1" bandRow="1">
                <a:tableStyleId>{2D5ABB26-0587-4C30-8999-92F81FD0307C}</a:tableStyleId>
              </a:tblPr>
              <a:tblGrid>
                <a:gridCol w="2760980">
                  <a:extLst>
                    <a:ext uri="{9D8B030D-6E8A-4147-A177-3AD203B41FA5}">
                      <a16:colId xmlns:a16="http://schemas.microsoft.com/office/drawing/2014/main" val="20000"/>
                    </a:ext>
                  </a:extLst>
                </a:gridCol>
                <a:gridCol w="551815">
                  <a:extLst>
                    <a:ext uri="{9D8B030D-6E8A-4147-A177-3AD203B41FA5}">
                      <a16:colId xmlns:a16="http://schemas.microsoft.com/office/drawing/2014/main" val="20001"/>
                    </a:ext>
                  </a:extLst>
                </a:gridCol>
                <a:gridCol w="723264">
                  <a:extLst>
                    <a:ext uri="{9D8B030D-6E8A-4147-A177-3AD203B41FA5}">
                      <a16:colId xmlns:a16="http://schemas.microsoft.com/office/drawing/2014/main" val="20002"/>
                    </a:ext>
                  </a:extLst>
                </a:gridCol>
              </a:tblGrid>
              <a:tr h="269775">
                <a:tc>
                  <a:txBody>
                    <a:bodyPr/>
                    <a:lstStyle/>
                    <a:p>
                      <a:pPr marL="31750">
                        <a:lnSpc>
                          <a:spcPts val="1989"/>
                        </a:lnSpc>
                      </a:pPr>
                      <a:r>
                        <a:rPr sz="1800" dirty="0">
                          <a:latin typeface="Arial"/>
                          <a:cs typeface="Arial"/>
                        </a:rPr>
                        <a:t>S → </a:t>
                      </a:r>
                      <a:r>
                        <a:rPr sz="1800" spc="-5" dirty="0">
                          <a:latin typeface="Arial"/>
                          <a:cs typeface="Arial"/>
                        </a:rPr>
                        <a:t>Aux </a:t>
                      </a:r>
                      <a:r>
                        <a:rPr sz="1800" dirty="0">
                          <a:latin typeface="Arial"/>
                          <a:cs typeface="Arial"/>
                        </a:rPr>
                        <a:t>NP</a:t>
                      </a:r>
                      <a:r>
                        <a:rPr sz="1800" spc="-135" dirty="0">
                          <a:latin typeface="Arial"/>
                          <a:cs typeface="Arial"/>
                        </a:rPr>
                        <a:t> </a:t>
                      </a:r>
                      <a:r>
                        <a:rPr sz="1800" spc="-5" dirty="0">
                          <a:latin typeface="Arial"/>
                          <a:cs typeface="Arial"/>
                        </a:rPr>
                        <a:t>VP</a:t>
                      </a:r>
                      <a:endParaRPr sz="1800">
                        <a:latin typeface="Arial"/>
                        <a:cs typeface="Arial"/>
                      </a:endParaRPr>
                    </a:p>
                  </a:txBody>
                  <a:tcPr marL="0" marR="0" marT="0" marB="0"/>
                </a:tc>
                <a:tc>
                  <a:txBody>
                    <a:bodyPr/>
                    <a:lstStyle/>
                    <a:p>
                      <a:pPr marL="86995">
                        <a:lnSpc>
                          <a:spcPts val="2025"/>
                        </a:lnSpc>
                      </a:pPr>
                      <a:r>
                        <a:rPr sz="1800" spc="-5" dirty="0">
                          <a:latin typeface="Arial"/>
                          <a:cs typeface="Arial"/>
                        </a:rPr>
                        <a:t>0.1</a:t>
                      </a:r>
                      <a:endParaRPr sz="1800">
                        <a:latin typeface="Arial"/>
                        <a:cs typeface="Arial"/>
                      </a:endParaRPr>
                    </a:p>
                  </a:txBody>
                  <a:tcPr marL="0" marR="0" marT="0" marB="0"/>
                </a:tc>
                <a:tc>
                  <a:txBody>
                    <a:bodyPr/>
                    <a:lstStyle/>
                    <a:p>
                      <a:pPr marR="24130" algn="r">
                        <a:lnSpc>
                          <a:spcPts val="1725"/>
                        </a:lnSpc>
                      </a:pPr>
                      <a:r>
                        <a:rPr sz="1800" dirty="0">
                          <a:latin typeface="Arial"/>
                          <a:cs typeface="Arial"/>
                        </a:rPr>
                        <a:t>+</a:t>
                      </a:r>
                      <a:r>
                        <a:rPr sz="1800" spc="135" dirty="0">
                          <a:latin typeface="Arial"/>
                          <a:cs typeface="Arial"/>
                        </a:rPr>
                        <a:t> </a:t>
                      </a:r>
                      <a:r>
                        <a:rPr sz="1800" spc="-5" dirty="0">
                          <a:latin typeface="Arial"/>
                          <a:cs typeface="Arial"/>
                        </a:rPr>
                        <a:t>1.0</a:t>
                      </a:r>
                      <a:endParaRPr sz="1800">
                        <a:latin typeface="Arial"/>
                        <a:cs typeface="Arial"/>
                      </a:endParaRPr>
                    </a:p>
                  </a:txBody>
                  <a:tcPr marL="0" marR="0" marT="0" marB="0"/>
                </a:tc>
                <a:extLst>
                  <a:ext uri="{0D108BD9-81ED-4DB2-BD59-A6C34878D82A}">
                    <a16:rowId xmlns:a16="http://schemas.microsoft.com/office/drawing/2014/main" val="10000"/>
                  </a:ext>
                </a:extLst>
              </a:tr>
              <a:tr h="273050">
                <a:tc>
                  <a:txBody>
                    <a:bodyPr/>
                    <a:lstStyle/>
                    <a:p>
                      <a:pPr marL="31750">
                        <a:lnSpc>
                          <a:spcPts val="2050"/>
                        </a:lnSpc>
                      </a:pPr>
                      <a:r>
                        <a:rPr sz="1800" dirty="0">
                          <a:latin typeface="Arial"/>
                          <a:cs typeface="Arial"/>
                        </a:rPr>
                        <a:t>S →</a:t>
                      </a:r>
                      <a:r>
                        <a:rPr sz="1800" spc="-20" dirty="0">
                          <a:latin typeface="Arial"/>
                          <a:cs typeface="Arial"/>
                        </a:rPr>
                        <a:t> </a:t>
                      </a:r>
                      <a:r>
                        <a:rPr sz="1800" spc="-5" dirty="0">
                          <a:latin typeface="Arial"/>
                          <a:cs typeface="Arial"/>
                        </a:rPr>
                        <a:t>VP</a:t>
                      </a:r>
                      <a:endParaRPr sz="1800">
                        <a:latin typeface="Arial"/>
                        <a:cs typeface="Arial"/>
                      </a:endParaRPr>
                    </a:p>
                  </a:txBody>
                  <a:tcPr marL="0" marR="0" marT="0" marB="0"/>
                </a:tc>
                <a:tc>
                  <a:txBody>
                    <a:bodyPr/>
                    <a:lstStyle/>
                    <a:p>
                      <a:pPr marL="86995">
                        <a:lnSpc>
                          <a:spcPts val="2050"/>
                        </a:lnSpc>
                      </a:pPr>
                      <a:r>
                        <a:rPr sz="1800" spc="-5" dirty="0">
                          <a:latin typeface="Arial"/>
                          <a:cs typeface="Arial"/>
                        </a:rPr>
                        <a:t>0.1</a:t>
                      </a:r>
                      <a:endParaRPr sz="1800">
                        <a:latin typeface="Arial"/>
                        <a:cs typeface="Arial"/>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1"/>
                  </a:ext>
                </a:extLst>
              </a:tr>
              <a:tr h="262191">
                <a:tc>
                  <a:txBody>
                    <a:bodyPr/>
                    <a:lstStyle/>
                    <a:p>
                      <a:pPr marL="31750">
                        <a:lnSpc>
                          <a:spcPts val="1964"/>
                        </a:lnSpc>
                      </a:pPr>
                      <a:r>
                        <a:rPr sz="1800" dirty="0">
                          <a:latin typeface="Arial"/>
                          <a:cs typeface="Arial"/>
                        </a:rPr>
                        <a:t>NP →</a:t>
                      </a:r>
                      <a:r>
                        <a:rPr sz="1800" spc="-20" dirty="0">
                          <a:latin typeface="Arial"/>
                          <a:cs typeface="Arial"/>
                        </a:rPr>
                        <a:t> </a:t>
                      </a:r>
                      <a:r>
                        <a:rPr sz="1800" spc="-5" dirty="0">
                          <a:latin typeface="Arial"/>
                          <a:cs typeface="Arial"/>
                        </a:rPr>
                        <a:t>Pronoun</a:t>
                      </a:r>
                      <a:endParaRPr sz="1800">
                        <a:latin typeface="Arial"/>
                        <a:cs typeface="Arial"/>
                      </a:endParaRPr>
                    </a:p>
                  </a:txBody>
                  <a:tcPr marL="0" marR="0" marT="0" marB="0"/>
                </a:tc>
                <a:tc>
                  <a:txBody>
                    <a:bodyPr/>
                    <a:lstStyle/>
                    <a:p>
                      <a:pPr marL="86995">
                        <a:lnSpc>
                          <a:spcPts val="1964"/>
                        </a:lnSpc>
                      </a:pPr>
                      <a:r>
                        <a:rPr sz="1800" spc="-5" dirty="0">
                          <a:latin typeface="Arial"/>
                          <a:cs typeface="Arial"/>
                        </a:rPr>
                        <a:t>0.2</a:t>
                      </a:r>
                      <a:endParaRPr sz="1800">
                        <a:latin typeface="Arial"/>
                        <a:cs typeface="Arial"/>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2"/>
                  </a:ext>
                </a:extLst>
              </a:tr>
              <a:tr h="290258">
                <a:tc>
                  <a:txBody>
                    <a:bodyPr/>
                    <a:lstStyle/>
                    <a:p>
                      <a:pPr marL="31750">
                        <a:lnSpc>
                          <a:spcPts val="2150"/>
                        </a:lnSpc>
                      </a:pPr>
                      <a:r>
                        <a:rPr sz="1800" dirty="0">
                          <a:latin typeface="Arial"/>
                          <a:cs typeface="Arial"/>
                        </a:rPr>
                        <a:t>NP →</a:t>
                      </a:r>
                      <a:r>
                        <a:rPr sz="1800" spc="-25" dirty="0">
                          <a:latin typeface="Arial"/>
                          <a:cs typeface="Arial"/>
                        </a:rPr>
                        <a:t> </a:t>
                      </a:r>
                      <a:r>
                        <a:rPr sz="1800" spc="-5" dirty="0">
                          <a:latin typeface="Arial"/>
                          <a:cs typeface="Arial"/>
                        </a:rPr>
                        <a:t>Proper-Noun</a:t>
                      </a:r>
                      <a:endParaRPr sz="1800">
                        <a:latin typeface="Arial"/>
                        <a:cs typeface="Arial"/>
                      </a:endParaRPr>
                    </a:p>
                  </a:txBody>
                  <a:tcPr marL="0" marR="0" marT="0" marB="0"/>
                </a:tc>
                <a:tc>
                  <a:txBody>
                    <a:bodyPr/>
                    <a:lstStyle/>
                    <a:p>
                      <a:pPr marL="86995">
                        <a:lnSpc>
                          <a:spcPts val="2155"/>
                        </a:lnSpc>
                        <a:spcBef>
                          <a:spcPts val="25"/>
                        </a:spcBef>
                      </a:pPr>
                      <a:r>
                        <a:rPr sz="1800" spc="-5" dirty="0">
                          <a:latin typeface="Arial"/>
                          <a:cs typeface="Arial"/>
                        </a:rPr>
                        <a:t>0.2</a:t>
                      </a:r>
                      <a:endParaRPr sz="1800">
                        <a:latin typeface="Arial"/>
                        <a:cs typeface="Arial"/>
                      </a:endParaRPr>
                    </a:p>
                  </a:txBody>
                  <a:tcPr marL="0" marR="0" marT="3175" marB="0"/>
                </a:tc>
                <a:tc>
                  <a:txBody>
                    <a:bodyPr/>
                    <a:lstStyle/>
                    <a:p>
                      <a:pPr marR="24130" algn="r">
                        <a:lnSpc>
                          <a:spcPts val="1989"/>
                        </a:lnSpc>
                      </a:pPr>
                      <a:r>
                        <a:rPr sz="1800" dirty="0">
                          <a:latin typeface="Arial"/>
                          <a:cs typeface="Arial"/>
                        </a:rPr>
                        <a:t>+</a:t>
                      </a:r>
                      <a:r>
                        <a:rPr sz="1800" spc="135" dirty="0">
                          <a:latin typeface="Arial"/>
                          <a:cs typeface="Arial"/>
                        </a:rPr>
                        <a:t> </a:t>
                      </a:r>
                      <a:r>
                        <a:rPr sz="1800" spc="-5" dirty="0">
                          <a:latin typeface="Arial"/>
                          <a:cs typeface="Arial"/>
                        </a:rPr>
                        <a:t>1.0</a:t>
                      </a:r>
                      <a:endParaRPr sz="1800">
                        <a:latin typeface="Arial"/>
                        <a:cs typeface="Arial"/>
                      </a:endParaRPr>
                    </a:p>
                  </a:txBody>
                  <a:tcPr marL="0" marR="0" marT="0" marB="0"/>
                </a:tc>
                <a:extLst>
                  <a:ext uri="{0D108BD9-81ED-4DB2-BD59-A6C34878D82A}">
                    <a16:rowId xmlns:a16="http://schemas.microsoft.com/office/drawing/2014/main" val="10003"/>
                  </a:ext>
                </a:extLst>
              </a:tr>
              <a:tr h="273050">
                <a:tc>
                  <a:txBody>
                    <a:bodyPr/>
                    <a:lstStyle/>
                    <a:p>
                      <a:pPr marL="31750">
                        <a:lnSpc>
                          <a:spcPts val="2050"/>
                        </a:lnSpc>
                      </a:pPr>
                      <a:r>
                        <a:rPr sz="1800" dirty="0">
                          <a:latin typeface="Arial"/>
                          <a:cs typeface="Arial"/>
                        </a:rPr>
                        <a:t>NP → </a:t>
                      </a:r>
                      <a:r>
                        <a:rPr sz="1800" spc="-5" dirty="0">
                          <a:latin typeface="Arial"/>
                          <a:cs typeface="Arial"/>
                        </a:rPr>
                        <a:t>Det</a:t>
                      </a:r>
                      <a:r>
                        <a:rPr sz="1800" spc="-30" dirty="0">
                          <a:latin typeface="Arial"/>
                          <a:cs typeface="Arial"/>
                        </a:rPr>
                        <a:t> </a:t>
                      </a:r>
                      <a:r>
                        <a:rPr sz="1800" spc="-5" dirty="0">
                          <a:latin typeface="Arial"/>
                          <a:cs typeface="Arial"/>
                        </a:rPr>
                        <a:t>Nominal</a:t>
                      </a:r>
                      <a:endParaRPr sz="1800">
                        <a:latin typeface="Arial"/>
                        <a:cs typeface="Arial"/>
                      </a:endParaRPr>
                    </a:p>
                  </a:txBody>
                  <a:tcPr marL="0" marR="0" marT="0" marB="0"/>
                </a:tc>
                <a:tc>
                  <a:txBody>
                    <a:bodyPr/>
                    <a:lstStyle/>
                    <a:p>
                      <a:pPr marL="86995">
                        <a:lnSpc>
                          <a:spcPts val="2050"/>
                        </a:lnSpc>
                      </a:pPr>
                      <a:r>
                        <a:rPr sz="1800" spc="-5" dirty="0">
                          <a:latin typeface="Arial"/>
                          <a:cs typeface="Arial"/>
                        </a:rPr>
                        <a:t>0.6</a:t>
                      </a:r>
                      <a:endParaRPr sz="1800">
                        <a:latin typeface="Arial"/>
                        <a:cs typeface="Arial"/>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4"/>
                  </a:ext>
                </a:extLst>
              </a:tr>
              <a:tr h="268541">
                <a:tc>
                  <a:txBody>
                    <a:bodyPr/>
                    <a:lstStyle/>
                    <a:p>
                      <a:pPr marL="31750">
                        <a:lnSpc>
                          <a:spcPts val="2014"/>
                        </a:lnSpc>
                      </a:pPr>
                      <a:r>
                        <a:rPr sz="1800" spc="-5" dirty="0">
                          <a:latin typeface="Arial"/>
                          <a:cs typeface="Arial"/>
                        </a:rPr>
                        <a:t>Nominal </a:t>
                      </a:r>
                      <a:r>
                        <a:rPr sz="1800" dirty="0">
                          <a:latin typeface="Arial"/>
                          <a:cs typeface="Arial"/>
                        </a:rPr>
                        <a:t>→</a:t>
                      </a:r>
                      <a:r>
                        <a:rPr sz="1800" spc="-10" dirty="0">
                          <a:latin typeface="Arial"/>
                          <a:cs typeface="Arial"/>
                        </a:rPr>
                        <a:t> </a:t>
                      </a:r>
                      <a:r>
                        <a:rPr sz="1800" spc="-5" dirty="0">
                          <a:latin typeface="Arial"/>
                          <a:cs typeface="Arial"/>
                        </a:rPr>
                        <a:t>Noun</a:t>
                      </a:r>
                      <a:endParaRPr sz="1800">
                        <a:latin typeface="Arial"/>
                        <a:cs typeface="Arial"/>
                      </a:endParaRPr>
                    </a:p>
                  </a:txBody>
                  <a:tcPr marL="0" marR="0" marT="0" marB="0"/>
                </a:tc>
                <a:tc>
                  <a:txBody>
                    <a:bodyPr/>
                    <a:lstStyle/>
                    <a:p>
                      <a:pPr marL="86995">
                        <a:lnSpc>
                          <a:spcPts val="2014"/>
                        </a:lnSpc>
                      </a:pPr>
                      <a:r>
                        <a:rPr sz="1800" spc="-5" dirty="0">
                          <a:latin typeface="Arial"/>
                          <a:cs typeface="Arial"/>
                        </a:rPr>
                        <a:t>0.3</a:t>
                      </a:r>
                      <a:endParaRPr sz="1800">
                        <a:latin typeface="Arial"/>
                        <a:cs typeface="Arial"/>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5"/>
                  </a:ext>
                </a:extLst>
              </a:tr>
              <a:tr h="277558">
                <a:tc>
                  <a:txBody>
                    <a:bodyPr/>
                    <a:lstStyle/>
                    <a:p>
                      <a:pPr marL="31750">
                        <a:lnSpc>
                          <a:spcPts val="2085"/>
                        </a:lnSpc>
                      </a:pPr>
                      <a:r>
                        <a:rPr sz="1800" spc="-5" dirty="0">
                          <a:latin typeface="Arial"/>
                          <a:cs typeface="Arial"/>
                        </a:rPr>
                        <a:t>Nominal </a:t>
                      </a:r>
                      <a:r>
                        <a:rPr sz="1800" dirty="0">
                          <a:latin typeface="Arial"/>
                          <a:cs typeface="Arial"/>
                        </a:rPr>
                        <a:t>→ </a:t>
                      </a:r>
                      <a:r>
                        <a:rPr sz="1800" spc="-5" dirty="0">
                          <a:latin typeface="Arial"/>
                          <a:cs typeface="Arial"/>
                        </a:rPr>
                        <a:t>Nominal</a:t>
                      </a:r>
                      <a:r>
                        <a:rPr sz="1800" spc="-35" dirty="0">
                          <a:latin typeface="Arial"/>
                          <a:cs typeface="Arial"/>
                        </a:rPr>
                        <a:t> </a:t>
                      </a:r>
                      <a:r>
                        <a:rPr sz="1800" spc="-5" dirty="0">
                          <a:latin typeface="Arial"/>
                          <a:cs typeface="Arial"/>
                        </a:rPr>
                        <a:t>Noun</a:t>
                      </a:r>
                      <a:endParaRPr sz="1800">
                        <a:latin typeface="Arial"/>
                        <a:cs typeface="Arial"/>
                      </a:endParaRPr>
                    </a:p>
                  </a:txBody>
                  <a:tcPr marL="0" marR="0" marT="0" marB="0"/>
                </a:tc>
                <a:tc>
                  <a:txBody>
                    <a:bodyPr/>
                    <a:lstStyle/>
                    <a:p>
                      <a:pPr marL="86995">
                        <a:lnSpc>
                          <a:spcPts val="2085"/>
                        </a:lnSpc>
                      </a:pPr>
                      <a:r>
                        <a:rPr sz="1800" spc="-5" dirty="0">
                          <a:latin typeface="Arial"/>
                          <a:cs typeface="Arial"/>
                        </a:rPr>
                        <a:t>0.2</a:t>
                      </a:r>
                      <a:endParaRPr sz="1800">
                        <a:latin typeface="Arial"/>
                        <a:cs typeface="Arial"/>
                      </a:endParaRPr>
                    </a:p>
                  </a:txBody>
                  <a:tcPr marL="0" marR="0" marT="0" marB="0"/>
                </a:tc>
                <a:tc>
                  <a:txBody>
                    <a:bodyPr/>
                    <a:lstStyle/>
                    <a:p>
                      <a:pPr marR="24130" algn="r">
                        <a:lnSpc>
                          <a:spcPts val="2039"/>
                        </a:lnSpc>
                      </a:pPr>
                      <a:r>
                        <a:rPr sz="1800" dirty="0">
                          <a:latin typeface="Arial"/>
                          <a:cs typeface="Arial"/>
                        </a:rPr>
                        <a:t>+</a:t>
                      </a:r>
                      <a:r>
                        <a:rPr sz="1800" spc="135" dirty="0">
                          <a:latin typeface="Arial"/>
                          <a:cs typeface="Arial"/>
                        </a:rPr>
                        <a:t> </a:t>
                      </a:r>
                      <a:r>
                        <a:rPr sz="1800" spc="-5" dirty="0">
                          <a:latin typeface="Arial"/>
                          <a:cs typeface="Arial"/>
                        </a:rPr>
                        <a:t>1.0</a:t>
                      </a:r>
                      <a:endParaRPr sz="1800">
                        <a:latin typeface="Arial"/>
                        <a:cs typeface="Arial"/>
                      </a:endParaRPr>
                    </a:p>
                  </a:txBody>
                  <a:tcPr marL="0" marR="0" marT="0" marB="0"/>
                </a:tc>
                <a:extLst>
                  <a:ext uri="{0D108BD9-81ED-4DB2-BD59-A6C34878D82A}">
                    <a16:rowId xmlns:a16="http://schemas.microsoft.com/office/drawing/2014/main" val="10006"/>
                  </a:ext>
                </a:extLst>
              </a:tr>
              <a:tr h="273050">
                <a:tc>
                  <a:txBody>
                    <a:bodyPr/>
                    <a:lstStyle/>
                    <a:p>
                      <a:pPr marL="31750">
                        <a:lnSpc>
                          <a:spcPts val="2014"/>
                        </a:lnSpc>
                      </a:pPr>
                      <a:r>
                        <a:rPr sz="1800" spc="-5" dirty="0">
                          <a:latin typeface="Arial"/>
                          <a:cs typeface="Arial"/>
                        </a:rPr>
                        <a:t>Nominal </a:t>
                      </a:r>
                      <a:r>
                        <a:rPr sz="1800" dirty="0">
                          <a:latin typeface="Arial"/>
                          <a:cs typeface="Arial"/>
                        </a:rPr>
                        <a:t>→ </a:t>
                      </a:r>
                      <a:r>
                        <a:rPr sz="1800" spc="-5" dirty="0">
                          <a:latin typeface="Arial"/>
                          <a:cs typeface="Arial"/>
                        </a:rPr>
                        <a:t>Nominal</a:t>
                      </a:r>
                      <a:r>
                        <a:rPr sz="1800" spc="-20" dirty="0">
                          <a:latin typeface="Arial"/>
                          <a:cs typeface="Arial"/>
                        </a:rPr>
                        <a:t> </a:t>
                      </a:r>
                      <a:r>
                        <a:rPr sz="1800" spc="-5" dirty="0">
                          <a:latin typeface="Arial"/>
                          <a:cs typeface="Arial"/>
                        </a:rPr>
                        <a:t>PP</a:t>
                      </a:r>
                      <a:endParaRPr sz="1800">
                        <a:latin typeface="Arial"/>
                        <a:cs typeface="Arial"/>
                      </a:endParaRPr>
                    </a:p>
                  </a:txBody>
                  <a:tcPr marL="0" marR="0" marT="0" marB="0"/>
                </a:tc>
                <a:tc>
                  <a:txBody>
                    <a:bodyPr/>
                    <a:lstStyle/>
                    <a:p>
                      <a:pPr marL="86995">
                        <a:lnSpc>
                          <a:spcPts val="2050"/>
                        </a:lnSpc>
                      </a:pPr>
                      <a:r>
                        <a:rPr sz="1800" spc="-5" dirty="0">
                          <a:latin typeface="Arial"/>
                          <a:cs typeface="Arial"/>
                        </a:rPr>
                        <a:t>0.5</a:t>
                      </a:r>
                      <a:endParaRPr sz="1800">
                        <a:latin typeface="Arial"/>
                        <a:cs typeface="Arial"/>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7"/>
                  </a:ext>
                </a:extLst>
              </a:tr>
              <a:tr h="279400">
                <a:tc>
                  <a:txBody>
                    <a:bodyPr/>
                    <a:lstStyle/>
                    <a:p>
                      <a:pPr marL="31750">
                        <a:lnSpc>
                          <a:spcPts val="2065"/>
                        </a:lnSpc>
                      </a:pPr>
                      <a:r>
                        <a:rPr sz="1800" spc="-5" dirty="0">
                          <a:latin typeface="Arial"/>
                          <a:cs typeface="Arial"/>
                        </a:rPr>
                        <a:t>VP </a:t>
                      </a:r>
                      <a:r>
                        <a:rPr sz="1800" dirty="0">
                          <a:latin typeface="Arial"/>
                          <a:cs typeface="Arial"/>
                        </a:rPr>
                        <a:t>→</a:t>
                      </a:r>
                      <a:r>
                        <a:rPr sz="1800" spc="-15" dirty="0">
                          <a:latin typeface="Arial"/>
                          <a:cs typeface="Arial"/>
                        </a:rPr>
                        <a:t> </a:t>
                      </a:r>
                      <a:r>
                        <a:rPr sz="1800" spc="-30" dirty="0">
                          <a:latin typeface="Arial"/>
                          <a:cs typeface="Arial"/>
                        </a:rPr>
                        <a:t>Verb</a:t>
                      </a:r>
                      <a:endParaRPr sz="1800">
                        <a:latin typeface="Arial"/>
                        <a:cs typeface="Arial"/>
                      </a:endParaRPr>
                    </a:p>
                  </a:txBody>
                  <a:tcPr marL="0" marR="0" marT="0" marB="0"/>
                </a:tc>
                <a:tc>
                  <a:txBody>
                    <a:bodyPr/>
                    <a:lstStyle/>
                    <a:p>
                      <a:pPr marL="86995">
                        <a:lnSpc>
                          <a:spcPts val="2100"/>
                        </a:lnSpc>
                      </a:pPr>
                      <a:r>
                        <a:rPr sz="1800" spc="-5" dirty="0">
                          <a:latin typeface="Arial"/>
                          <a:cs typeface="Arial"/>
                        </a:rPr>
                        <a:t>0.2</a:t>
                      </a:r>
                      <a:endParaRPr sz="1800">
                        <a:latin typeface="Arial"/>
                        <a:cs typeface="Arial"/>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8"/>
                  </a:ext>
                </a:extLst>
              </a:tr>
              <a:tr h="273050">
                <a:tc>
                  <a:txBody>
                    <a:bodyPr/>
                    <a:lstStyle/>
                    <a:p>
                      <a:pPr marL="31750">
                        <a:lnSpc>
                          <a:spcPts val="2050"/>
                        </a:lnSpc>
                      </a:pPr>
                      <a:r>
                        <a:rPr sz="1800" spc="-5" dirty="0">
                          <a:latin typeface="Arial"/>
                          <a:cs typeface="Arial"/>
                        </a:rPr>
                        <a:t>VP </a:t>
                      </a:r>
                      <a:r>
                        <a:rPr sz="1800" dirty="0">
                          <a:latin typeface="Arial"/>
                          <a:cs typeface="Arial"/>
                        </a:rPr>
                        <a:t>→ </a:t>
                      </a:r>
                      <a:r>
                        <a:rPr sz="1800" spc="-30" dirty="0">
                          <a:latin typeface="Arial"/>
                          <a:cs typeface="Arial"/>
                        </a:rPr>
                        <a:t>Verb</a:t>
                      </a:r>
                      <a:r>
                        <a:rPr sz="1800" spc="-25" dirty="0">
                          <a:latin typeface="Arial"/>
                          <a:cs typeface="Arial"/>
                        </a:rPr>
                        <a:t> </a:t>
                      </a:r>
                      <a:r>
                        <a:rPr sz="1800" dirty="0">
                          <a:latin typeface="Arial"/>
                          <a:cs typeface="Arial"/>
                        </a:rPr>
                        <a:t>NP</a:t>
                      </a:r>
                      <a:endParaRPr sz="1800">
                        <a:latin typeface="Arial"/>
                        <a:cs typeface="Arial"/>
                      </a:endParaRPr>
                    </a:p>
                  </a:txBody>
                  <a:tcPr marL="0" marR="0" marT="0" marB="0"/>
                </a:tc>
                <a:tc>
                  <a:txBody>
                    <a:bodyPr/>
                    <a:lstStyle/>
                    <a:p>
                      <a:pPr marL="86995">
                        <a:lnSpc>
                          <a:spcPts val="2050"/>
                        </a:lnSpc>
                      </a:pPr>
                      <a:r>
                        <a:rPr sz="1800" spc="-5" dirty="0">
                          <a:latin typeface="Arial"/>
                          <a:cs typeface="Arial"/>
                        </a:rPr>
                        <a:t>0.5</a:t>
                      </a:r>
                      <a:endParaRPr sz="1800">
                        <a:latin typeface="Arial"/>
                        <a:cs typeface="Arial"/>
                      </a:endParaRPr>
                    </a:p>
                  </a:txBody>
                  <a:tcPr marL="0" marR="0" marT="0" marB="0"/>
                </a:tc>
                <a:tc>
                  <a:txBody>
                    <a:bodyPr/>
                    <a:lstStyle/>
                    <a:p>
                      <a:pPr marR="24130" algn="r">
                        <a:lnSpc>
                          <a:spcPts val="2050"/>
                        </a:lnSpc>
                      </a:pPr>
                      <a:r>
                        <a:rPr sz="1800" dirty="0">
                          <a:latin typeface="Arial"/>
                          <a:cs typeface="Arial"/>
                        </a:rPr>
                        <a:t>+</a:t>
                      </a:r>
                      <a:r>
                        <a:rPr sz="1800" spc="135" dirty="0">
                          <a:latin typeface="Arial"/>
                          <a:cs typeface="Arial"/>
                        </a:rPr>
                        <a:t> </a:t>
                      </a:r>
                      <a:r>
                        <a:rPr sz="1800" spc="-5" dirty="0">
                          <a:latin typeface="Arial"/>
                          <a:cs typeface="Arial"/>
                        </a:rPr>
                        <a:t>1.0</a:t>
                      </a:r>
                      <a:endParaRPr sz="1800">
                        <a:latin typeface="Arial"/>
                        <a:cs typeface="Arial"/>
                      </a:endParaRPr>
                    </a:p>
                  </a:txBody>
                  <a:tcPr marL="0" marR="0" marT="0" marB="0"/>
                </a:tc>
                <a:extLst>
                  <a:ext uri="{0D108BD9-81ED-4DB2-BD59-A6C34878D82A}">
                    <a16:rowId xmlns:a16="http://schemas.microsoft.com/office/drawing/2014/main" val="10009"/>
                  </a:ext>
                </a:extLst>
              </a:tr>
              <a:tr h="273050">
                <a:tc>
                  <a:txBody>
                    <a:bodyPr/>
                    <a:lstStyle/>
                    <a:p>
                      <a:pPr marL="31750">
                        <a:lnSpc>
                          <a:spcPts val="2014"/>
                        </a:lnSpc>
                      </a:pPr>
                      <a:r>
                        <a:rPr sz="1800" spc="-5" dirty="0">
                          <a:latin typeface="Arial"/>
                          <a:cs typeface="Arial"/>
                        </a:rPr>
                        <a:t>VP </a:t>
                      </a:r>
                      <a:r>
                        <a:rPr sz="1800" dirty="0">
                          <a:latin typeface="Arial"/>
                          <a:cs typeface="Arial"/>
                        </a:rPr>
                        <a:t>→ </a:t>
                      </a:r>
                      <a:r>
                        <a:rPr sz="1800" spc="-5" dirty="0">
                          <a:latin typeface="Arial"/>
                          <a:cs typeface="Arial"/>
                        </a:rPr>
                        <a:t>VP</a:t>
                      </a:r>
                      <a:r>
                        <a:rPr sz="1800" spc="-120" dirty="0">
                          <a:latin typeface="Arial"/>
                          <a:cs typeface="Arial"/>
                        </a:rPr>
                        <a:t> </a:t>
                      </a:r>
                      <a:r>
                        <a:rPr sz="1800" spc="-5" dirty="0">
                          <a:latin typeface="Arial"/>
                          <a:cs typeface="Arial"/>
                        </a:rPr>
                        <a:t>PP</a:t>
                      </a:r>
                      <a:endParaRPr sz="1800">
                        <a:latin typeface="Arial"/>
                        <a:cs typeface="Arial"/>
                      </a:endParaRPr>
                    </a:p>
                  </a:txBody>
                  <a:tcPr marL="0" marR="0" marT="0" marB="0"/>
                </a:tc>
                <a:tc>
                  <a:txBody>
                    <a:bodyPr/>
                    <a:lstStyle/>
                    <a:p>
                      <a:pPr marL="86995">
                        <a:lnSpc>
                          <a:spcPts val="2050"/>
                        </a:lnSpc>
                      </a:pPr>
                      <a:r>
                        <a:rPr sz="1800" spc="-5" dirty="0">
                          <a:latin typeface="Arial"/>
                          <a:cs typeface="Arial"/>
                        </a:rPr>
                        <a:t>0.3</a:t>
                      </a:r>
                      <a:endParaRPr sz="1800">
                        <a:latin typeface="Arial"/>
                        <a:cs typeface="Arial"/>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10"/>
                  </a:ext>
                </a:extLst>
              </a:tr>
              <a:tr h="269775">
                <a:tc>
                  <a:txBody>
                    <a:bodyPr/>
                    <a:lstStyle/>
                    <a:p>
                      <a:pPr marL="31750">
                        <a:lnSpc>
                          <a:spcPts val="2025"/>
                        </a:lnSpc>
                      </a:pPr>
                      <a:r>
                        <a:rPr sz="1800" spc="-5" dirty="0">
                          <a:latin typeface="Arial"/>
                          <a:cs typeface="Arial"/>
                        </a:rPr>
                        <a:t>PP </a:t>
                      </a:r>
                      <a:r>
                        <a:rPr sz="1800" dirty="0">
                          <a:latin typeface="Arial"/>
                          <a:cs typeface="Arial"/>
                        </a:rPr>
                        <a:t>→ </a:t>
                      </a:r>
                      <a:r>
                        <a:rPr sz="1800" spc="-5" dirty="0">
                          <a:latin typeface="Arial"/>
                          <a:cs typeface="Arial"/>
                        </a:rPr>
                        <a:t>Prep</a:t>
                      </a:r>
                      <a:r>
                        <a:rPr sz="1800" spc="-25" dirty="0">
                          <a:latin typeface="Arial"/>
                          <a:cs typeface="Arial"/>
                        </a:rPr>
                        <a:t> </a:t>
                      </a:r>
                      <a:r>
                        <a:rPr sz="1800" dirty="0">
                          <a:latin typeface="Arial"/>
                          <a:cs typeface="Arial"/>
                        </a:rPr>
                        <a:t>NP</a:t>
                      </a:r>
                      <a:endParaRPr sz="1800">
                        <a:latin typeface="Arial"/>
                        <a:cs typeface="Arial"/>
                      </a:endParaRPr>
                    </a:p>
                  </a:txBody>
                  <a:tcPr marL="0" marR="0" marT="0" marB="0"/>
                </a:tc>
                <a:tc>
                  <a:txBody>
                    <a:bodyPr/>
                    <a:lstStyle/>
                    <a:p>
                      <a:pPr marL="86995">
                        <a:lnSpc>
                          <a:spcPts val="2025"/>
                        </a:lnSpc>
                      </a:pPr>
                      <a:r>
                        <a:rPr sz="1800" spc="-5" dirty="0">
                          <a:latin typeface="Arial"/>
                          <a:cs typeface="Arial"/>
                        </a:rPr>
                        <a:t>1.0</a:t>
                      </a:r>
                      <a:endParaRPr sz="1800">
                        <a:latin typeface="Arial"/>
                        <a:cs typeface="Arial"/>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11"/>
                  </a:ext>
                </a:extLst>
              </a:tr>
            </a:tbl>
          </a:graphicData>
        </a:graphic>
      </p:graphicFrame>
      <p:sp>
        <p:nvSpPr>
          <p:cNvPr id="20" name="object 20"/>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50</a:t>
            </a:fld>
            <a:endParaRPr sz="1200">
              <a:latin typeface="Arial Black"/>
              <a:cs typeface="Arial Black"/>
            </a:endParaRPr>
          </a:p>
        </p:txBody>
      </p:sp>
      <p:sp>
        <p:nvSpPr>
          <p:cNvPr id="10" name="object 10"/>
          <p:cNvSpPr txBox="1"/>
          <p:nvPr/>
        </p:nvSpPr>
        <p:spPr>
          <a:xfrm>
            <a:off x="4904892" y="2015299"/>
            <a:ext cx="2604135" cy="566420"/>
          </a:xfrm>
          <a:prstGeom prst="rect">
            <a:avLst/>
          </a:prstGeom>
        </p:spPr>
        <p:txBody>
          <a:bodyPr vert="horz" wrap="square" lIns="0" tIns="27939" rIns="0" bIns="0" rtlCol="0">
            <a:spAutoFit/>
          </a:bodyPr>
          <a:lstStyle/>
          <a:p>
            <a:pPr marL="774700" marR="5080" indent="-762000">
              <a:lnSpc>
                <a:spcPts val="2100"/>
              </a:lnSpc>
              <a:spcBef>
                <a:spcPts val="219"/>
              </a:spcBef>
              <a:tabLst>
                <a:tab pos="1549400" algn="l"/>
                <a:tab pos="2233930" algn="l"/>
              </a:tabLst>
            </a:pPr>
            <a:r>
              <a:rPr sz="1800" spc="-5" dirty="0">
                <a:latin typeface="Arial"/>
                <a:cs typeface="Arial"/>
              </a:rPr>
              <a:t>Det </a:t>
            </a:r>
            <a:r>
              <a:rPr sz="1800" dirty="0">
                <a:latin typeface="Arial"/>
                <a:cs typeface="Arial"/>
              </a:rPr>
              <a:t>→ </a:t>
            </a:r>
            <a:r>
              <a:rPr sz="1800" spc="-5" dirty="0">
                <a:latin typeface="Arial"/>
                <a:cs typeface="Arial"/>
              </a:rPr>
              <a:t>the </a:t>
            </a:r>
            <a:r>
              <a:rPr sz="1800" dirty="0">
                <a:latin typeface="Arial"/>
                <a:cs typeface="Arial"/>
              </a:rPr>
              <a:t>|</a:t>
            </a:r>
            <a:r>
              <a:rPr sz="1800" spc="30" dirty="0">
                <a:latin typeface="Arial"/>
                <a:cs typeface="Arial"/>
              </a:rPr>
              <a:t> </a:t>
            </a:r>
            <a:r>
              <a:rPr sz="1800" dirty="0">
                <a:latin typeface="Arial"/>
                <a:cs typeface="Arial"/>
              </a:rPr>
              <a:t>a	| </a:t>
            </a:r>
            <a:r>
              <a:rPr sz="1800" spc="-5" dirty="0">
                <a:latin typeface="Arial"/>
                <a:cs typeface="Arial"/>
              </a:rPr>
              <a:t>that </a:t>
            </a:r>
            <a:r>
              <a:rPr sz="1800" dirty="0">
                <a:latin typeface="Arial"/>
                <a:cs typeface="Arial"/>
              </a:rPr>
              <a:t>|</a:t>
            </a:r>
            <a:r>
              <a:rPr sz="1800" spc="-120" dirty="0">
                <a:latin typeface="Arial"/>
                <a:cs typeface="Arial"/>
              </a:rPr>
              <a:t> </a:t>
            </a:r>
            <a:r>
              <a:rPr sz="1800" spc="-5" dirty="0">
                <a:latin typeface="Arial"/>
                <a:cs typeface="Arial"/>
              </a:rPr>
              <a:t>this  0.6 </a:t>
            </a:r>
            <a:r>
              <a:rPr sz="1800" dirty="0">
                <a:latin typeface="Arial"/>
                <a:cs typeface="Arial"/>
              </a:rPr>
              <a:t> </a:t>
            </a:r>
            <a:r>
              <a:rPr sz="1800" spc="-5" dirty="0">
                <a:latin typeface="Arial"/>
                <a:cs typeface="Arial"/>
              </a:rPr>
              <a:t>0.2 </a:t>
            </a:r>
            <a:r>
              <a:rPr sz="1800" spc="5" dirty="0">
                <a:latin typeface="Arial"/>
                <a:cs typeface="Arial"/>
              </a:rPr>
              <a:t> </a:t>
            </a:r>
            <a:r>
              <a:rPr sz="1800" spc="-5" dirty="0">
                <a:latin typeface="Arial"/>
                <a:cs typeface="Arial"/>
              </a:rPr>
              <a:t>0.1	0.1</a:t>
            </a:r>
            <a:endParaRPr sz="1800">
              <a:latin typeface="Arial"/>
              <a:cs typeface="Arial"/>
            </a:endParaRPr>
          </a:p>
        </p:txBody>
      </p:sp>
      <p:sp>
        <p:nvSpPr>
          <p:cNvPr id="11" name="object 11"/>
          <p:cNvSpPr txBox="1"/>
          <p:nvPr/>
        </p:nvSpPr>
        <p:spPr>
          <a:xfrm>
            <a:off x="4904892" y="2561399"/>
            <a:ext cx="3645535" cy="845819"/>
          </a:xfrm>
          <a:prstGeom prst="rect">
            <a:avLst/>
          </a:prstGeom>
        </p:spPr>
        <p:txBody>
          <a:bodyPr vert="horz" wrap="square" lIns="0" tIns="27939" rIns="0" bIns="0" rtlCol="0">
            <a:spAutoFit/>
          </a:bodyPr>
          <a:lstStyle/>
          <a:p>
            <a:pPr marL="1028700" marR="5080" indent="-1016000">
              <a:lnSpc>
                <a:spcPts val="2100"/>
              </a:lnSpc>
              <a:spcBef>
                <a:spcPts val="219"/>
              </a:spcBef>
              <a:tabLst>
                <a:tab pos="1663064" algn="l"/>
                <a:tab pos="2360930" algn="l"/>
                <a:tab pos="2995295" algn="l"/>
              </a:tabLst>
            </a:pPr>
            <a:r>
              <a:rPr sz="1800" spc="-5" dirty="0">
                <a:latin typeface="Arial"/>
                <a:cs typeface="Arial"/>
              </a:rPr>
              <a:t>Noun </a:t>
            </a:r>
            <a:r>
              <a:rPr sz="1800" dirty="0">
                <a:latin typeface="Arial"/>
                <a:cs typeface="Arial"/>
              </a:rPr>
              <a:t>→ </a:t>
            </a:r>
            <a:r>
              <a:rPr sz="1800" spc="-5" dirty="0">
                <a:latin typeface="Arial"/>
                <a:cs typeface="Arial"/>
              </a:rPr>
              <a:t>book </a:t>
            </a:r>
            <a:r>
              <a:rPr sz="1800" dirty="0">
                <a:latin typeface="Arial"/>
                <a:cs typeface="Arial"/>
              </a:rPr>
              <a:t>| </a:t>
            </a:r>
            <a:r>
              <a:rPr sz="1800" spc="-5" dirty="0">
                <a:latin typeface="Arial"/>
                <a:cs typeface="Arial"/>
              </a:rPr>
              <a:t>flight </a:t>
            </a:r>
            <a:r>
              <a:rPr sz="1800" dirty="0">
                <a:latin typeface="Arial"/>
                <a:cs typeface="Arial"/>
              </a:rPr>
              <a:t>| </a:t>
            </a:r>
            <a:r>
              <a:rPr sz="1800" spc="-5" dirty="0">
                <a:latin typeface="Arial"/>
                <a:cs typeface="Arial"/>
              </a:rPr>
              <a:t>meal </a:t>
            </a:r>
            <a:r>
              <a:rPr sz="1800" dirty="0">
                <a:latin typeface="Arial"/>
                <a:cs typeface="Arial"/>
              </a:rPr>
              <a:t>| </a:t>
            </a:r>
            <a:r>
              <a:rPr sz="1800" spc="-5" dirty="0">
                <a:latin typeface="Arial"/>
                <a:cs typeface="Arial"/>
              </a:rPr>
              <a:t>money  0.1	0.5	0.2	0.2</a:t>
            </a:r>
            <a:endParaRPr sz="1800">
              <a:latin typeface="Arial"/>
              <a:cs typeface="Arial"/>
            </a:endParaRPr>
          </a:p>
          <a:p>
            <a:pPr marL="12700">
              <a:lnSpc>
                <a:spcPts val="2140"/>
              </a:lnSpc>
            </a:pPr>
            <a:r>
              <a:rPr sz="1800" spc="-30" dirty="0">
                <a:latin typeface="Arial"/>
                <a:cs typeface="Arial"/>
              </a:rPr>
              <a:t>Verb </a:t>
            </a:r>
            <a:r>
              <a:rPr sz="1800" dirty="0">
                <a:latin typeface="Arial"/>
                <a:cs typeface="Arial"/>
              </a:rPr>
              <a:t>→ </a:t>
            </a:r>
            <a:r>
              <a:rPr sz="1800" spc="-5" dirty="0">
                <a:latin typeface="Arial"/>
                <a:cs typeface="Arial"/>
              </a:rPr>
              <a:t>book </a:t>
            </a:r>
            <a:r>
              <a:rPr sz="1800" dirty="0">
                <a:latin typeface="Arial"/>
                <a:cs typeface="Arial"/>
              </a:rPr>
              <a:t>| </a:t>
            </a:r>
            <a:r>
              <a:rPr sz="1800" spc="-5" dirty="0">
                <a:latin typeface="Arial"/>
                <a:cs typeface="Arial"/>
              </a:rPr>
              <a:t>include </a:t>
            </a:r>
            <a:r>
              <a:rPr sz="1800" dirty="0">
                <a:latin typeface="Arial"/>
                <a:cs typeface="Arial"/>
              </a:rPr>
              <a:t>|</a:t>
            </a:r>
            <a:r>
              <a:rPr sz="1800" spc="-45" dirty="0">
                <a:latin typeface="Arial"/>
                <a:cs typeface="Arial"/>
              </a:rPr>
              <a:t> </a:t>
            </a:r>
            <a:r>
              <a:rPr sz="1800" spc="-5" dirty="0">
                <a:latin typeface="Arial"/>
                <a:cs typeface="Arial"/>
              </a:rPr>
              <a:t>prefer</a:t>
            </a:r>
            <a:endParaRPr sz="1800">
              <a:latin typeface="Arial"/>
              <a:cs typeface="Arial"/>
            </a:endParaRPr>
          </a:p>
        </p:txBody>
      </p:sp>
      <p:sp>
        <p:nvSpPr>
          <p:cNvPr id="12" name="object 12"/>
          <p:cNvSpPr txBox="1"/>
          <p:nvPr/>
        </p:nvSpPr>
        <p:spPr>
          <a:xfrm>
            <a:off x="7380427" y="3386899"/>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0.3</a:t>
            </a:r>
            <a:endParaRPr sz="1800">
              <a:latin typeface="Arial"/>
              <a:cs typeface="Arial"/>
            </a:endParaRPr>
          </a:p>
        </p:txBody>
      </p:sp>
      <p:sp>
        <p:nvSpPr>
          <p:cNvPr id="13" name="object 13"/>
          <p:cNvSpPr txBox="1"/>
          <p:nvPr/>
        </p:nvSpPr>
        <p:spPr>
          <a:xfrm>
            <a:off x="4904892" y="3386899"/>
            <a:ext cx="1993264" cy="566420"/>
          </a:xfrm>
          <a:prstGeom prst="rect">
            <a:avLst/>
          </a:prstGeom>
        </p:spPr>
        <p:txBody>
          <a:bodyPr vert="horz" wrap="square" lIns="0" tIns="12700" rIns="0" bIns="0" rtlCol="0">
            <a:spAutoFit/>
          </a:bodyPr>
          <a:lstStyle/>
          <a:p>
            <a:pPr marL="965200">
              <a:lnSpc>
                <a:spcPts val="2130"/>
              </a:lnSpc>
              <a:spcBef>
                <a:spcPts val="100"/>
              </a:spcBef>
              <a:tabLst>
                <a:tab pos="1663064" algn="l"/>
              </a:tabLst>
            </a:pPr>
            <a:r>
              <a:rPr sz="1800" spc="-5" dirty="0">
                <a:latin typeface="Arial"/>
                <a:cs typeface="Arial"/>
              </a:rPr>
              <a:t>0.</a:t>
            </a:r>
            <a:r>
              <a:rPr sz="1800" dirty="0">
                <a:latin typeface="Arial"/>
                <a:cs typeface="Arial"/>
              </a:rPr>
              <a:t>5	</a:t>
            </a:r>
            <a:r>
              <a:rPr sz="1800" spc="-5" dirty="0">
                <a:latin typeface="Arial"/>
                <a:cs typeface="Arial"/>
              </a:rPr>
              <a:t>0.2</a:t>
            </a:r>
            <a:endParaRPr sz="1800">
              <a:latin typeface="Arial"/>
              <a:cs typeface="Arial"/>
            </a:endParaRPr>
          </a:p>
          <a:p>
            <a:pPr marL="12700">
              <a:lnSpc>
                <a:spcPts val="2130"/>
              </a:lnSpc>
            </a:pPr>
            <a:r>
              <a:rPr sz="1800" spc="-5" dirty="0">
                <a:latin typeface="Arial"/>
                <a:cs typeface="Arial"/>
              </a:rPr>
              <a:t>Pronoun </a:t>
            </a:r>
            <a:r>
              <a:rPr sz="1800" dirty="0">
                <a:latin typeface="Arial"/>
                <a:cs typeface="Arial"/>
              </a:rPr>
              <a:t>→</a:t>
            </a:r>
            <a:r>
              <a:rPr sz="1800" spc="-20" dirty="0">
                <a:latin typeface="Arial"/>
                <a:cs typeface="Arial"/>
              </a:rPr>
              <a:t> </a:t>
            </a:r>
            <a:r>
              <a:rPr sz="1800" dirty="0">
                <a:latin typeface="Arial"/>
                <a:cs typeface="Arial"/>
              </a:rPr>
              <a:t>I</a:t>
            </a:r>
            <a:endParaRPr sz="1800">
              <a:latin typeface="Arial"/>
              <a:cs typeface="Arial"/>
            </a:endParaRPr>
          </a:p>
        </p:txBody>
      </p:sp>
      <p:sp>
        <p:nvSpPr>
          <p:cNvPr id="14" name="object 14"/>
          <p:cNvSpPr txBox="1"/>
          <p:nvPr/>
        </p:nvSpPr>
        <p:spPr>
          <a:xfrm>
            <a:off x="6441678" y="3653599"/>
            <a:ext cx="14611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 </a:t>
            </a:r>
            <a:r>
              <a:rPr sz="1800" spc="-5" dirty="0">
                <a:latin typeface="Arial"/>
                <a:cs typeface="Arial"/>
              </a:rPr>
              <a:t>he </a:t>
            </a:r>
            <a:r>
              <a:rPr sz="1800" dirty="0">
                <a:latin typeface="Arial"/>
                <a:cs typeface="Arial"/>
              </a:rPr>
              <a:t>| </a:t>
            </a:r>
            <a:r>
              <a:rPr sz="1800" spc="-5" dirty="0">
                <a:latin typeface="Arial"/>
                <a:cs typeface="Arial"/>
              </a:rPr>
              <a:t>she </a:t>
            </a:r>
            <a:r>
              <a:rPr sz="1800" dirty="0">
                <a:latin typeface="Arial"/>
                <a:cs typeface="Arial"/>
              </a:rPr>
              <a:t>|</a:t>
            </a:r>
            <a:r>
              <a:rPr sz="1800" spc="-95" dirty="0">
                <a:latin typeface="Arial"/>
                <a:cs typeface="Arial"/>
              </a:rPr>
              <a:t> </a:t>
            </a:r>
            <a:r>
              <a:rPr sz="1800" dirty="0">
                <a:latin typeface="Arial"/>
                <a:cs typeface="Arial"/>
              </a:rPr>
              <a:t>me</a:t>
            </a:r>
            <a:endParaRPr sz="1800">
              <a:latin typeface="Arial"/>
              <a:cs typeface="Arial"/>
            </a:endParaRPr>
          </a:p>
        </p:txBody>
      </p:sp>
      <p:sp>
        <p:nvSpPr>
          <p:cNvPr id="15" name="object 15"/>
          <p:cNvSpPr txBox="1"/>
          <p:nvPr/>
        </p:nvSpPr>
        <p:spPr>
          <a:xfrm>
            <a:off x="4904892" y="3932999"/>
            <a:ext cx="3251835" cy="845819"/>
          </a:xfrm>
          <a:prstGeom prst="rect">
            <a:avLst/>
          </a:prstGeom>
        </p:spPr>
        <p:txBody>
          <a:bodyPr vert="horz" wrap="square" lIns="0" tIns="12700" rIns="0" bIns="0" rtlCol="0">
            <a:spAutoFit/>
          </a:bodyPr>
          <a:lstStyle/>
          <a:p>
            <a:pPr marL="1219200">
              <a:lnSpc>
                <a:spcPts val="2130"/>
              </a:lnSpc>
              <a:spcBef>
                <a:spcPts val="100"/>
              </a:spcBef>
              <a:tabLst>
                <a:tab pos="2678430" algn="l"/>
              </a:tabLst>
            </a:pPr>
            <a:r>
              <a:rPr sz="1800" spc="-5" dirty="0">
                <a:latin typeface="Arial"/>
                <a:cs typeface="Arial"/>
              </a:rPr>
              <a:t>0.5 </a:t>
            </a:r>
            <a:r>
              <a:rPr sz="1800" dirty="0">
                <a:latin typeface="Arial"/>
                <a:cs typeface="Arial"/>
              </a:rPr>
              <a:t> </a:t>
            </a:r>
            <a:r>
              <a:rPr sz="1800" spc="-5" dirty="0">
                <a:latin typeface="Arial"/>
                <a:cs typeface="Arial"/>
              </a:rPr>
              <a:t>0.1 </a:t>
            </a:r>
            <a:r>
              <a:rPr sz="1800" spc="5" dirty="0">
                <a:latin typeface="Arial"/>
                <a:cs typeface="Arial"/>
              </a:rPr>
              <a:t> </a:t>
            </a:r>
            <a:r>
              <a:rPr sz="1800" spc="-5" dirty="0">
                <a:latin typeface="Arial"/>
                <a:cs typeface="Arial"/>
              </a:rPr>
              <a:t>0.1	0.3</a:t>
            </a:r>
            <a:endParaRPr sz="1800">
              <a:latin typeface="Arial"/>
              <a:cs typeface="Arial"/>
            </a:endParaRPr>
          </a:p>
          <a:p>
            <a:pPr marL="12700">
              <a:lnSpc>
                <a:spcPts val="2130"/>
              </a:lnSpc>
            </a:pPr>
            <a:r>
              <a:rPr sz="1800" spc="-5" dirty="0">
                <a:latin typeface="Arial"/>
                <a:cs typeface="Arial"/>
              </a:rPr>
              <a:t>Proper-Noun </a:t>
            </a:r>
            <a:r>
              <a:rPr sz="1800" dirty="0">
                <a:latin typeface="Arial"/>
                <a:cs typeface="Arial"/>
              </a:rPr>
              <a:t>→ </a:t>
            </a:r>
            <a:r>
              <a:rPr sz="1800" spc="-5" dirty="0">
                <a:latin typeface="Arial"/>
                <a:cs typeface="Arial"/>
              </a:rPr>
              <a:t>Houston </a:t>
            </a:r>
            <a:r>
              <a:rPr sz="1800" dirty="0">
                <a:latin typeface="Arial"/>
                <a:cs typeface="Arial"/>
              </a:rPr>
              <a:t>|</a:t>
            </a:r>
            <a:r>
              <a:rPr sz="1800" spc="-35" dirty="0">
                <a:latin typeface="Arial"/>
                <a:cs typeface="Arial"/>
              </a:rPr>
              <a:t> NWA</a:t>
            </a:r>
            <a:endParaRPr sz="1800">
              <a:latin typeface="Arial"/>
              <a:cs typeface="Arial"/>
            </a:endParaRPr>
          </a:p>
          <a:p>
            <a:pPr marL="1917700">
              <a:lnSpc>
                <a:spcPct val="100000"/>
              </a:lnSpc>
              <a:spcBef>
                <a:spcPts val="40"/>
              </a:spcBef>
              <a:tabLst>
                <a:tab pos="2806065" algn="l"/>
              </a:tabLst>
            </a:pPr>
            <a:r>
              <a:rPr sz="1800" spc="-5" dirty="0">
                <a:latin typeface="Arial"/>
                <a:cs typeface="Arial"/>
              </a:rPr>
              <a:t>0.8	0.2</a:t>
            </a:r>
            <a:endParaRPr sz="1800">
              <a:latin typeface="Arial"/>
              <a:cs typeface="Arial"/>
            </a:endParaRPr>
          </a:p>
        </p:txBody>
      </p:sp>
      <p:sp>
        <p:nvSpPr>
          <p:cNvPr id="16" name="object 16"/>
          <p:cNvSpPr txBox="1"/>
          <p:nvPr/>
        </p:nvSpPr>
        <p:spPr>
          <a:xfrm>
            <a:off x="4904892" y="4758499"/>
            <a:ext cx="1702435" cy="845819"/>
          </a:xfrm>
          <a:prstGeom prst="rect">
            <a:avLst/>
          </a:prstGeom>
        </p:spPr>
        <p:txBody>
          <a:bodyPr vert="horz" wrap="square" lIns="0" tIns="12700" rIns="0" bIns="0" rtlCol="0">
            <a:spAutoFit/>
          </a:bodyPr>
          <a:lstStyle/>
          <a:p>
            <a:pPr marL="12700">
              <a:lnSpc>
                <a:spcPts val="2130"/>
              </a:lnSpc>
              <a:spcBef>
                <a:spcPts val="100"/>
              </a:spcBef>
            </a:pPr>
            <a:r>
              <a:rPr sz="1800" spc="-5" dirty="0">
                <a:latin typeface="Arial"/>
                <a:cs typeface="Arial"/>
              </a:rPr>
              <a:t>Aux </a:t>
            </a:r>
            <a:r>
              <a:rPr sz="1800" dirty="0">
                <a:latin typeface="Arial"/>
                <a:cs typeface="Arial"/>
              </a:rPr>
              <a:t>→</a:t>
            </a:r>
            <a:r>
              <a:rPr sz="1800" spc="-25" dirty="0">
                <a:latin typeface="Arial"/>
                <a:cs typeface="Arial"/>
              </a:rPr>
              <a:t> </a:t>
            </a:r>
            <a:r>
              <a:rPr sz="1800" spc="-5" dirty="0">
                <a:latin typeface="Arial"/>
                <a:cs typeface="Arial"/>
              </a:rPr>
              <a:t>does</a:t>
            </a:r>
            <a:endParaRPr sz="1800">
              <a:latin typeface="Arial"/>
              <a:cs typeface="Arial"/>
            </a:endParaRPr>
          </a:p>
          <a:p>
            <a:pPr marL="838200">
              <a:lnSpc>
                <a:spcPts val="2130"/>
              </a:lnSpc>
            </a:pPr>
            <a:r>
              <a:rPr sz="1800" spc="-5" dirty="0">
                <a:latin typeface="Arial"/>
                <a:cs typeface="Arial"/>
              </a:rPr>
              <a:t>1.0</a:t>
            </a:r>
            <a:endParaRPr sz="1800">
              <a:latin typeface="Arial"/>
              <a:cs typeface="Arial"/>
            </a:endParaRPr>
          </a:p>
          <a:p>
            <a:pPr marL="12700">
              <a:lnSpc>
                <a:spcPct val="100000"/>
              </a:lnSpc>
              <a:spcBef>
                <a:spcPts val="40"/>
              </a:spcBef>
            </a:pPr>
            <a:r>
              <a:rPr sz="1800" spc="-5" dirty="0">
                <a:latin typeface="Arial"/>
                <a:cs typeface="Arial"/>
              </a:rPr>
              <a:t>Prep </a:t>
            </a:r>
            <a:r>
              <a:rPr sz="1800" dirty="0">
                <a:latin typeface="Arial"/>
                <a:cs typeface="Arial"/>
              </a:rPr>
              <a:t>→ </a:t>
            </a:r>
            <a:r>
              <a:rPr sz="1800" spc="-5" dirty="0">
                <a:latin typeface="Arial"/>
                <a:cs typeface="Arial"/>
              </a:rPr>
              <a:t>from </a:t>
            </a:r>
            <a:r>
              <a:rPr sz="1800" dirty="0">
                <a:latin typeface="Arial"/>
                <a:cs typeface="Arial"/>
              </a:rPr>
              <a:t>|</a:t>
            </a:r>
            <a:r>
              <a:rPr sz="1800" spc="-45" dirty="0">
                <a:latin typeface="Arial"/>
                <a:cs typeface="Arial"/>
              </a:rPr>
              <a:t> </a:t>
            </a:r>
            <a:r>
              <a:rPr sz="1800" spc="-5" dirty="0">
                <a:latin typeface="Arial"/>
                <a:cs typeface="Arial"/>
              </a:rPr>
              <a:t>to</a:t>
            </a:r>
            <a:endParaRPr sz="1800">
              <a:latin typeface="Arial"/>
              <a:cs typeface="Arial"/>
            </a:endParaRPr>
          </a:p>
        </p:txBody>
      </p:sp>
      <p:sp>
        <p:nvSpPr>
          <p:cNvPr id="17" name="object 17"/>
          <p:cNvSpPr txBox="1"/>
          <p:nvPr/>
        </p:nvSpPr>
        <p:spPr>
          <a:xfrm>
            <a:off x="6771868" y="5304599"/>
            <a:ext cx="20072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 </a:t>
            </a:r>
            <a:r>
              <a:rPr sz="1800" spc="-5" dirty="0">
                <a:latin typeface="Arial"/>
                <a:cs typeface="Arial"/>
              </a:rPr>
              <a:t>on </a:t>
            </a:r>
            <a:r>
              <a:rPr sz="1800" dirty="0">
                <a:latin typeface="Arial"/>
                <a:cs typeface="Arial"/>
              </a:rPr>
              <a:t>| </a:t>
            </a:r>
            <a:r>
              <a:rPr sz="1800" spc="-5" dirty="0">
                <a:latin typeface="Arial"/>
                <a:cs typeface="Arial"/>
              </a:rPr>
              <a:t>near </a:t>
            </a:r>
            <a:r>
              <a:rPr sz="1800" dirty="0">
                <a:latin typeface="Arial"/>
                <a:cs typeface="Arial"/>
              </a:rPr>
              <a:t>|</a:t>
            </a:r>
            <a:r>
              <a:rPr sz="1800" spc="-85" dirty="0">
                <a:latin typeface="Arial"/>
                <a:cs typeface="Arial"/>
              </a:rPr>
              <a:t> </a:t>
            </a:r>
            <a:r>
              <a:rPr sz="1800" spc="-5" dirty="0">
                <a:latin typeface="Arial"/>
                <a:cs typeface="Arial"/>
              </a:rPr>
              <a:t>through</a:t>
            </a:r>
            <a:endParaRPr sz="1800">
              <a:latin typeface="Arial"/>
              <a:cs typeface="Arial"/>
            </a:endParaRPr>
          </a:p>
        </p:txBody>
      </p:sp>
      <p:sp>
        <p:nvSpPr>
          <p:cNvPr id="18" name="object 18"/>
          <p:cNvSpPr txBox="1"/>
          <p:nvPr/>
        </p:nvSpPr>
        <p:spPr>
          <a:xfrm>
            <a:off x="5730392" y="5571299"/>
            <a:ext cx="2691130" cy="299720"/>
          </a:xfrm>
          <a:prstGeom prst="rect">
            <a:avLst/>
          </a:prstGeom>
        </p:spPr>
        <p:txBody>
          <a:bodyPr vert="horz" wrap="square" lIns="0" tIns="12700" rIns="0" bIns="0" rtlCol="0">
            <a:spAutoFit/>
          </a:bodyPr>
          <a:lstStyle/>
          <a:p>
            <a:pPr marL="12700">
              <a:lnSpc>
                <a:spcPct val="100000"/>
              </a:lnSpc>
              <a:spcBef>
                <a:spcPts val="100"/>
              </a:spcBef>
              <a:tabLst>
                <a:tab pos="1725930" algn="l"/>
                <a:tab pos="2360295" algn="l"/>
              </a:tabLst>
            </a:pPr>
            <a:r>
              <a:rPr sz="1800" spc="-5" dirty="0">
                <a:latin typeface="Arial"/>
                <a:cs typeface="Arial"/>
              </a:rPr>
              <a:t>0.2</a:t>
            </a:r>
            <a:r>
              <a:rPr sz="1800" dirty="0">
                <a:latin typeface="Arial"/>
                <a:cs typeface="Arial"/>
              </a:rPr>
              <a:t>5 </a:t>
            </a:r>
            <a:r>
              <a:rPr sz="1800" spc="-5" dirty="0">
                <a:latin typeface="Arial"/>
                <a:cs typeface="Arial"/>
              </a:rPr>
              <a:t> 0.2</a:t>
            </a:r>
            <a:r>
              <a:rPr sz="1800" dirty="0">
                <a:latin typeface="Arial"/>
                <a:cs typeface="Arial"/>
              </a:rPr>
              <a:t>5 </a:t>
            </a:r>
            <a:r>
              <a:rPr sz="1800" spc="-5" dirty="0">
                <a:latin typeface="Arial"/>
                <a:cs typeface="Arial"/>
              </a:rPr>
              <a:t> 0.</a:t>
            </a:r>
            <a:r>
              <a:rPr sz="1800" dirty="0">
                <a:latin typeface="Arial"/>
                <a:cs typeface="Arial"/>
              </a:rPr>
              <a:t>1	</a:t>
            </a:r>
            <a:r>
              <a:rPr sz="1800" spc="-5" dirty="0">
                <a:latin typeface="Arial"/>
                <a:cs typeface="Arial"/>
              </a:rPr>
              <a:t>0.</a:t>
            </a:r>
            <a:r>
              <a:rPr sz="1800" dirty="0">
                <a:latin typeface="Arial"/>
                <a:cs typeface="Arial"/>
              </a:rPr>
              <a:t>2	</a:t>
            </a:r>
            <a:r>
              <a:rPr sz="1800" spc="-5" dirty="0">
                <a:latin typeface="Arial"/>
                <a:cs typeface="Arial"/>
              </a:rPr>
              <a:t>0.2</a:t>
            </a:r>
            <a:endParaRPr sz="1800">
              <a:latin typeface="Arial"/>
              <a:cs typeface="Arial"/>
            </a:endParaRPr>
          </a:p>
        </p:txBody>
      </p:sp>
      <p:sp>
        <p:nvSpPr>
          <p:cNvPr id="19" name="object 19"/>
          <p:cNvSpPr txBox="1"/>
          <p:nvPr/>
        </p:nvSpPr>
        <p:spPr>
          <a:xfrm>
            <a:off x="5868504" y="1481899"/>
            <a:ext cx="12446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Noto Sans Mono CJK JP Bold"/>
                <a:cs typeface="Noto Sans Mono CJK JP Bold"/>
              </a:rPr>
              <a:t>词汇规则</a:t>
            </a:r>
            <a:endParaRPr sz="2400">
              <a:latin typeface="Noto Sans Mono CJK JP Bold"/>
              <a:cs typeface="Noto Sans Mono CJK JP Bo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计算句法树、句子的概率</a:t>
            </a:r>
          </a:p>
        </p:txBody>
      </p:sp>
      <p:sp>
        <p:nvSpPr>
          <p:cNvPr id="3" name="object 3"/>
          <p:cNvSpPr txBox="1"/>
          <p:nvPr/>
        </p:nvSpPr>
        <p:spPr>
          <a:xfrm>
            <a:off x="764540" y="839381"/>
            <a:ext cx="2146300" cy="1270000"/>
          </a:xfrm>
          <a:prstGeom prst="rect">
            <a:avLst/>
          </a:prstGeom>
        </p:spPr>
        <p:txBody>
          <a:bodyPr vert="horz" wrap="square" lIns="0" tIns="208280" rIns="0" bIns="0" rtlCol="0">
            <a:spAutoFit/>
          </a:bodyPr>
          <a:lstStyle/>
          <a:p>
            <a:pPr marL="355600" indent="-342900">
              <a:lnSpc>
                <a:spcPct val="100000"/>
              </a:lnSpc>
              <a:spcBef>
                <a:spcPts val="1640"/>
              </a:spcBef>
              <a:buClr>
                <a:srgbClr val="FF0000"/>
              </a:buClr>
              <a:buSzPct val="78571"/>
              <a:buFont typeface="Wingdings"/>
              <a:buChar char=""/>
              <a:tabLst>
                <a:tab pos="354965" algn="l"/>
                <a:tab pos="355600" algn="l"/>
              </a:tabLst>
            </a:pPr>
            <a:r>
              <a:rPr sz="2800" b="0" dirty="0">
                <a:latin typeface="Noto Sans CJK JP Medium"/>
                <a:cs typeface="Noto Sans CJK JP Medium"/>
              </a:rPr>
              <a:t>独立性假设</a:t>
            </a:r>
            <a:endParaRPr sz="2800">
              <a:latin typeface="Noto Sans CJK JP Medium"/>
              <a:cs typeface="Noto Sans CJK JP Medium"/>
            </a:endParaRPr>
          </a:p>
          <a:p>
            <a:pPr marL="355600" indent="-342900">
              <a:lnSpc>
                <a:spcPct val="100000"/>
              </a:lnSpc>
              <a:spcBef>
                <a:spcPts val="1540"/>
              </a:spcBef>
              <a:buClr>
                <a:srgbClr val="FF0000"/>
              </a:buClr>
              <a:buSzPct val="78571"/>
              <a:buFont typeface="Wingdings"/>
              <a:buChar char=""/>
              <a:tabLst>
                <a:tab pos="354965" algn="l"/>
                <a:tab pos="355600" algn="l"/>
              </a:tabLst>
            </a:pPr>
            <a:r>
              <a:rPr sz="2800" b="0" dirty="0">
                <a:latin typeface="Noto Sans CJK JP Medium"/>
                <a:cs typeface="Noto Sans CJK JP Medium"/>
              </a:rPr>
              <a:t>概率相乘</a:t>
            </a:r>
            <a:endParaRPr sz="2800">
              <a:latin typeface="Noto Sans CJK JP Medium"/>
              <a:cs typeface="Noto Sans CJK JP Medium"/>
            </a:endParaRPr>
          </a:p>
        </p:txBody>
      </p:sp>
      <p:sp>
        <p:nvSpPr>
          <p:cNvPr id="4" name="object 4"/>
          <p:cNvSpPr txBox="1"/>
          <p:nvPr/>
        </p:nvSpPr>
        <p:spPr>
          <a:xfrm>
            <a:off x="280499" y="3145599"/>
            <a:ext cx="4495800" cy="1127760"/>
          </a:xfrm>
          <a:prstGeom prst="rect">
            <a:avLst/>
          </a:prstGeom>
        </p:spPr>
        <p:txBody>
          <a:bodyPr vert="horz" wrap="square" lIns="0" tIns="12700" rIns="0" bIns="0" rtlCol="0">
            <a:spAutoFit/>
          </a:bodyPr>
          <a:lstStyle/>
          <a:p>
            <a:pPr marR="81280" algn="r">
              <a:lnSpc>
                <a:spcPct val="100000"/>
              </a:lnSpc>
              <a:spcBef>
                <a:spcPts val="100"/>
              </a:spcBef>
            </a:pPr>
            <a:r>
              <a:rPr sz="2400" spc="-15" dirty="0">
                <a:solidFill>
                  <a:srgbClr val="333399"/>
                </a:solidFill>
                <a:latin typeface="Times New Roman"/>
                <a:cs typeface="Times New Roman"/>
              </a:rPr>
              <a:t>P(D</a:t>
            </a:r>
            <a:r>
              <a:rPr sz="2400" spc="-22" baseline="-17361" dirty="0">
                <a:solidFill>
                  <a:srgbClr val="333399"/>
                </a:solidFill>
                <a:latin typeface="Times New Roman"/>
                <a:cs typeface="Times New Roman"/>
              </a:rPr>
              <a:t>1</a:t>
            </a:r>
            <a:r>
              <a:rPr sz="2400" spc="-15" dirty="0">
                <a:solidFill>
                  <a:srgbClr val="333399"/>
                </a:solidFill>
                <a:latin typeface="Times New Roman"/>
                <a:cs typeface="Times New Roman"/>
              </a:rPr>
              <a:t>) </a:t>
            </a:r>
            <a:r>
              <a:rPr sz="2400" dirty="0">
                <a:solidFill>
                  <a:srgbClr val="333399"/>
                </a:solidFill>
                <a:latin typeface="Times New Roman"/>
                <a:cs typeface="Times New Roman"/>
              </a:rPr>
              <a:t>= 0.1 x 0.5 x 0.5 x 0.6 x 0.6</a:t>
            </a:r>
            <a:r>
              <a:rPr sz="2400" spc="-35" dirty="0">
                <a:solidFill>
                  <a:srgbClr val="333399"/>
                </a:solidFill>
                <a:latin typeface="Times New Roman"/>
                <a:cs typeface="Times New Roman"/>
              </a:rPr>
              <a:t> </a:t>
            </a:r>
            <a:r>
              <a:rPr sz="2400" dirty="0">
                <a:solidFill>
                  <a:srgbClr val="333399"/>
                </a:solidFill>
                <a:latin typeface="Times New Roman"/>
                <a:cs typeface="Times New Roman"/>
              </a:rPr>
              <a:t>x</a:t>
            </a:r>
            <a:endParaRPr sz="2400">
              <a:latin typeface="Times New Roman"/>
              <a:cs typeface="Times New Roman"/>
            </a:endParaRPr>
          </a:p>
          <a:p>
            <a:pPr marR="30480" algn="r">
              <a:lnSpc>
                <a:spcPct val="100000"/>
              </a:lnSpc>
              <a:spcBef>
                <a:spcPts val="20"/>
              </a:spcBef>
            </a:pPr>
            <a:r>
              <a:rPr sz="2400" dirty="0">
                <a:solidFill>
                  <a:srgbClr val="333399"/>
                </a:solidFill>
                <a:latin typeface="Times New Roman"/>
                <a:cs typeface="Times New Roman"/>
              </a:rPr>
              <a:t>0.5 x 0.3 x 1.0 x 0.2 x 0.2</a:t>
            </a:r>
            <a:r>
              <a:rPr sz="2400" spc="-100" dirty="0">
                <a:solidFill>
                  <a:srgbClr val="333399"/>
                </a:solidFill>
                <a:latin typeface="Times New Roman"/>
                <a:cs typeface="Times New Roman"/>
              </a:rPr>
              <a:t> </a:t>
            </a:r>
            <a:r>
              <a:rPr sz="2400" dirty="0">
                <a:solidFill>
                  <a:srgbClr val="333399"/>
                </a:solidFill>
                <a:latin typeface="Times New Roman"/>
                <a:cs typeface="Times New Roman"/>
              </a:rPr>
              <a:t>x</a:t>
            </a:r>
            <a:endParaRPr sz="2400">
              <a:latin typeface="Times New Roman"/>
              <a:cs typeface="Times New Roman"/>
            </a:endParaRPr>
          </a:p>
          <a:p>
            <a:pPr marL="1104900">
              <a:lnSpc>
                <a:spcPct val="100000"/>
              </a:lnSpc>
              <a:spcBef>
                <a:spcPts val="20"/>
              </a:spcBef>
            </a:pPr>
            <a:r>
              <a:rPr sz="2400" dirty="0">
                <a:solidFill>
                  <a:srgbClr val="333399"/>
                </a:solidFill>
                <a:latin typeface="Times New Roman"/>
                <a:cs typeface="Times New Roman"/>
              </a:rPr>
              <a:t>0.5 x</a:t>
            </a:r>
            <a:r>
              <a:rPr sz="2400" spc="-10" dirty="0">
                <a:solidFill>
                  <a:srgbClr val="333399"/>
                </a:solidFill>
                <a:latin typeface="Times New Roman"/>
                <a:cs typeface="Times New Roman"/>
              </a:rPr>
              <a:t> </a:t>
            </a:r>
            <a:r>
              <a:rPr sz="2400" dirty="0">
                <a:solidFill>
                  <a:srgbClr val="333399"/>
                </a:solidFill>
                <a:latin typeface="Times New Roman"/>
                <a:cs typeface="Times New Roman"/>
              </a:rPr>
              <a:t>0.8</a:t>
            </a:r>
            <a:endParaRPr sz="2400">
              <a:latin typeface="Times New Roman"/>
              <a:cs typeface="Times New Roman"/>
            </a:endParaRPr>
          </a:p>
        </p:txBody>
      </p:sp>
      <p:sp>
        <p:nvSpPr>
          <p:cNvPr id="5" name="object 5"/>
          <p:cNvSpPr txBox="1"/>
          <p:nvPr/>
        </p:nvSpPr>
        <p:spPr>
          <a:xfrm>
            <a:off x="1067899" y="4263199"/>
            <a:ext cx="14033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333399"/>
                </a:solidFill>
                <a:latin typeface="Times New Roman"/>
                <a:cs typeface="Times New Roman"/>
              </a:rPr>
              <a:t>=</a:t>
            </a:r>
            <a:endParaRPr sz="1600">
              <a:latin typeface="Times New Roman"/>
              <a:cs typeface="Times New Roman"/>
            </a:endParaRPr>
          </a:p>
        </p:txBody>
      </p:sp>
      <p:sp>
        <p:nvSpPr>
          <p:cNvPr id="6" name="object 6"/>
          <p:cNvSpPr txBox="1"/>
          <p:nvPr/>
        </p:nvSpPr>
        <p:spPr>
          <a:xfrm>
            <a:off x="1334604" y="4250499"/>
            <a:ext cx="13208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33399"/>
                </a:solidFill>
                <a:latin typeface="Times New Roman"/>
                <a:cs typeface="Times New Roman"/>
              </a:rPr>
              <a:t>0.0000216</a:t>
            </a:r>
            <a:endParaRPr sz="2400">
              <a:latin typeface="Times New Roman"/>
              <a:cs typeface="Times New Roman"/>
            </a:endParaRPr>
          </a:p>
        </p:txBody>
      </p:sp>
      <p:sp>
        <p:nvSpPr>
          <p:cNvPr id="7" name="object 7"/>
          <p:cNvSpPr txBox="1"/>
          <p:nvPr/>
        </p:nvSpPr>
        <p:spPr>
          <a:xfrm>
            <a:off x="6452704" y="3145599"/>
            <a:ext cx="450850" cy="452120"/>
          </a:xfrm>
          <a:prstGeom prst="rect">
            <a:avLst/>
          </a:prstGeom>
        </p:spPr>
        <p:txBody>
          <a:bodyPr vert="horz" wrap="square" lIns="0" tIns="12700" rIns="0" bIns="0" rtlCol="0">
            <a:spAutoFit/>
          </a:bodyPr>
          <a:lstStyle/>
          <a:p>
            <a:pPr marL="38100">
              <a:lnSpc>
                <a:spcPct val="100000"/>
              </a:lnSpc>
              <a:spcBef>
                <a:spcPts val="100"/>
              </a:spcBef>
            </a:pPr>
            <a:r>
              <a:rPr sz="2800" b="1" spc="-15" dirty="0">
                <a:latin typeface="Times New Roman"/>
                <a:cs typeface="Times New Roman"/>
              </a:rPr>
              <a:t>D</a:t>
            </a:r>
            <a:r>
              <a:rPr sz="2850" b="1" spc="-22" baseline="-17543" dirty="0">
                <a:latin typeface="Times New Roman"/>
                <a:cs typeface="Times New Roman"/>
              </a:rPr>
              <a:t>1</a:t>
            </a:r>
            <a:endParaRPr sz="2850" baseline="-17543">
              <a:latin typeface="Times New Roman"/>
              <a:cs typeface="Times New Roman"/>
            </a:endParaRPr>
          </a:p>
        </p:txBody>
      </p:sp>
      <p:sp>
        <p:nvSpPr>
          <p:cNvPr id="8" name="object 8"/>
          <p:cNvSpPr txBox="1"/>
          <p:nvPr/>
        </p:nvSpPr>
        <p:spPr>
          <a:xfrm>
            <a:off x="5282717" y="3234499"/>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a:t>
            </a:r>
            <a:endParaRPr sz="1800">
              <a:latin typeface="Arial"/>
              <a:cs typeface="Arial"/>
            </a:endParaRPr>
          </a:p>
        </p:txBody>
      </p:sp>
      <p:sp>
        <p:nvSpPr>
          <p:cNvPr id="9" name="object 9"/>
          <p:cNvSpPr txBox="1"/>
          <p:nvPr/>
        </p:nvSpPr>
        <p:spPr>
          <a:xfrm>
            <a:off x="5454167" y="4890261"/>
            <a:ext cx="1360805" cy="299720"/>
          </a:xfrm>
          <a:prstGeom prst="rect">
            <a:avLst/>
          </a:prstGeom>
        </p:spPr>
        <p:txBody>
          <a:bodyPr vert="horz" wrap="square" lIns="0" tIns="12700" rIns="0" bIns="0" rtlCol="0">
            <a:spAutoFit/>
          </a:bodyPr>
          <a:lstStyle/>
          <a:p>
            <a:pPr marL="12700">
              <a:lnSpc>
                <a:spcPct val="100000"/>
              </a:lnSpc>
              <a:spcBef>
                <a:spcPts val="100"/>
              </a:spcBef>
              <a:tabLst>
                <a:tab pos="509270" algn="l"/>
              </a:tabLst>
            </a:pPr>
            <a:r>
              <a:rPr sz="1800" spc="-5" dirty="0">
                <a:latin typeface="Arial"/>
                <a:cs typeface="Arial"/>
              </a:rPr>
              <a:t>th</a:t>
            </a:r>
            <a:r>
              <a:rPr sz="1800" dirty="0">
                <a:latin typeface="Arial"/>
                <a:cs typeface="Arial"/>
              </a:rPr>
              <a:t>e	</a:t>
            </a:r>
            <a:r>
              <a:rPr sz="2700" baseline="1543" dirty="0">
                <a:latin typeface="Arial"/>
                <a:cs typeface="Arial"/>
              </a:rPr>
              <a:t>N</a:t>
            </a:r>
            <a:r>
              <a:rPr sz="2700" spc="-7" baseline="1543" dirty="0">
                <a:latin typeface="Arial"/>
                <a:cs typeface="Arial"/>
              </a:rPr>
              <a:t>o</a:t>
            </a:r>
            <a:r>
              <a:rPr sz="2700" baseline="1543" dirty="0">
                <a:latin typeface="Arial"/>
                <a:cs typeface="Arial"/>
              </a:rPr>
              <a:t>mi</a:t>
            </a:r>
            <a:r>
              <a:rPr sz="2700" spc="-7" baseline="1543" dirty="0">
                <a:latin typeface="Arial"/>
                <a:cs typeface="Arial"/>
              </a:rPr>
              <a:t>na</a:t>
            </a:r>
            <a:r>
              <a:rPr sz="2700" baseline="1543" dirty="0">
                <a:latin typeface="Arial"/>
                <a:cs typeface="Arial"/>
              </a:rPr>
              <a:t>l</a:t>
            </a:r>
            <a:endParaRPr sz="2700" baseline="1543">
              <a:latin typeface="Arial"/>
              <a:cs typeface="Arial"/>
            </a:endParaRPr>
          </a:p>
        </p:txBody>
      </p:sp>
      <p:sp>
        <p:nvSpPr>
          <p:cNvPr id="10" name="object 10"/>
          <p:cNvSpPr txBox="1"/>
          <p:nvPr/>
        </p:nvSpPr>
        <p:spPr>
          <a:xfrm>
            <a:off x="5800242" y="5634799"/>
            <a:ext cx="1488440" cy="299720"/>
          </a:xfrm>
          <a:prstGeom prst="rect">
            <a:avLst/>
          </a:prstGeom>
        </p:spPr>
        <p:txBody>
          <a:bodyPr vert="horz" wrap="square" lIns="0" tIns="12700" rIns="0" bIns="0" rtlCol="0">
            <a:spAutoFit/>
          </a:bodyPr>
          <a:lstStyle/>
          <a:p>
            <a:pPr marL="12700">
              <a:lnSpc>
                <a:spcPct val="100000"/>
              </a:lnSpc>
              <a:spcBef>
                <a:spcPts val="100"/>
              </a:spcBef>
              <a:tabLst>
                <a:tab pos="699770" algn="l"/>
              </a:tabLst>
            </a:pPr>
            <a:r>
              <a:rPr sz="1800" spc="-5" dirty="0">
                <a:latin typeface="Arial"/>
                <a:cs typeface="Arial"/>
              </a:rPr>
              <a:t>fligh</a:t>
            </a:r>
            <a:r>
              <a:rPr sz="1800" dirty="0">
                <a:latin typeface="Arial"/>
                <a:cs typeface="Arial"/>
              </a:rPr>
              <a:t>t	</a:t>
            </a:r>
            <a:r>
              <a:rPr sz="1800" spc="-5" dirty="0">
                <a:latin typeface="Arial"/>
                <a:cs typeface="Arial"/>
              </a:rPr>
              <a:t>th</a:t>
            </a:r>
            <a:r>
              <a:rPr sz="1800" dirty="0">
                <a:latin typeface="Arial"/>
                <a:cs typeface="Arial"/>
              </a:rPr>
              <a:t>r</a:t>
            </a:r>
            <a:r>
              <a:rPr sz="1800" spc="-5" dirty="0">
                <a:latin typeface="Arial"/>
                <a:cs typeface="Arial"/>
              </a:rPr>
              <a:t>ough</a:t>
            </a:r>
            <a:endParaRPr sz="1800">
              <a:latin typeface="Arial"/>
              <a:cs typeface="Arial"/>
            </a:endParaRPr>
          </a:p>
        </p:txBody>
      </p:sp>
      <p:sp>
        <p:nvSpPr>
          <p:cNvPr id="11" name="object 11"/>
          <p:cNvSpPr txBox="1"/>
          <p:nvPr/>
        </p:nvSpPr>
        <p:spPr>
          <a:xfrm>
            <a:off x="7497279" y="5979288"/>
            <a:ext cx="8769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H</a:t>
            </a:r>
            <a:r>
              <a:rPr sz="1800" spc="-5" dirty="0">
                <a:latin typeface="Arial"/>
                <a:cs typeface="Arial"/>
              </a:rPr>
              <a:t>ou</a:t>
            </a:r>
            <a:r>
              <a:rPr sz="1800" dirty="0">
                <a:latin typeface="Arial"/>
                <a:cs typeface="Arial"/>
              </a:rPr>
              <a:t>s</a:t>
            </a:r>
            <a:r>
              <a:rPr sz="1800" spc="-5" dirty="0">
                <a:latin typeface="Arial"/>
                <a:cs typeface="Arial"/>
              </a:rPr>
              <a:t>to</a:t>
            </a:r>
            <a:r>
              <a:rPr sz="1800" dirty="0">
                <a:latin typeface="Arial"/>
                <a:cs typeface="Arial"/>
              </a:rPr>
              <a:t>n</a:t>
            </a:r>
            <a:endParaRPr sz="1800">
              <a:latin typeface="Arial"/>
              <a:cs typeface="Arial"/>
            </a:endParaRPr>
          </a:p>
        </p:txBody>
      </p:sp>
      <p:sp>
        <p:nvSpPr>
          <p:cNvPr id="12" name="object 12"/>
          <p:cNvSpPr/>
          <p:nvPr/>
        </p:nvSpPr>
        <p:spPr>
          <a:xfrm>
            <a:off x="5327650" y="3448050"/>
            <a:ext cx="0" cy="241300"/>
          </a:xfrm>
          <a:custGeom>
            <a:avLst/>
            <a:gdLst/>
            <a:ahLst/>
            <a:cxnLst/>
            <a:rect l="l" t="t" r="r" b="b"/>
            <a:pathLst>
              <a:path h="241300">
                <a:moveTo>
                  <a:pt x="0" y="0"/>
                </a:moveTo>
                <a:lnTo>
                  <a:pt x="1" y="241300"/>
                </a:lnTo>
              </a:path>
            </a:pathLst>
          </a:custGeom>
          <a:ln w="12700">
            <a:solidFill>
              <a:srgbClr val="000000"/>
            </a:solidFill>
          </a:ln>
        </p:spPr>
        <p:txBody>
          <a:bodyPr wrap="square" lIns="0" tIns="0" rIns="0" bIns="0" rtlCol="0"/>
          <a:lstStyle/>
          <a:p>
            <a:endParaRPr/>
          </a:p>
        </p:txBody>
      </p:sp>
      <p:sp>
        <p:nvSpPr>
          <p:cNvPr id="13" name="object 13"/>
          <p:cNvSpPr/>
          <p:nvPr/>
        </p:nvSpPr>
        <p:spPr>
          <a:xfrm>
            <a:off x="4679949" y="3854450"/>
            <a:ext cx="647700" cy="241300"/>
          </a:xfrm>
          <a:custGeom>
            <a:avLst/>
            <a:gdLst/>
            <a:ahLst/>
            <a:cxnLst/>
            <a:rect l="l" t="t" r="r" b="b"/>
            <a:pathLst>
              <a:path w="647700" h="241300">
                <a:moveTo>
                  <a:pt x="647700" y="0"/>
                </a:moveTo>
                <a:lnTo>
                  <a:pt x="292100" y="241300"/>
                </a:lnTo>
              </a:path>
              <a:path w="647700" h="241300">
                <a:moveTo>
                  <a:pt x="647700" y="0"/>
                </a:moveTo>
                <a:lnTo>
                  <a:pt x="0" y="241300"/>
                </a:lnTo>
              </a:path>
            </a:pathLst>
          </a:custGeom>
          <a:ln w="12700">
            <a:solidFill>
              <a:srgbClr val="000000"/>
            </a:solidFill>
          </a:ln>
        </p:spPr>
        <p:txBody>
          <a:bodyPr wrap="square" lIns="0" tIns="0" rIns="0" bIns="0" rtlCol="0"/>
          <a:lstStyle/>
          <a:p>
            <a:endParaRPr/>
          </a:p>
        </p:txBody>
      </p:sp>
      <p:sp>
        <p:nvSpPr>
          <p:cNvPr id="14" name="object 14"/>
          <p:cNvSpPr/>
          <p:nvPr/>
        </p:nvSpPr>
        <p:spPr>
          <a:xfrm>
            <a:off x="4921250" y="4260850"/>
            <a:ext cx="12700" cy="254000"/>
          </a:xfrm>
          <a:custGeom>
            <a:avLst/>
            <a:gdLst/>
            <a:ahLst/>
            <a:cxnLst/>
            <a:rect l="l" t="t" r="r" b="b"/>
            <a:pathLst>
              <a:path w="12700" h="254000">
                <a:moveTo>
                  <a:pt x="0" y="0"/>
                </a:moveTo>
                <a:lnTo>
                  <a:pt x="12700" y="254000"/>
                </a:lnTo>
              </a:path>
            </a:pathLst>
          </a:custGeom>
          <a:ln w="12700">
            <a:solidFill>
              <a:srgbClr val="000000"/>
            </a:solidFill>
          </a:ln>
        </p:spPr>
        <p:txBody>
          <a:bodyPr wrap="square" lIns="0" tIns="0" rIns="0" bIns="0" rtlCol="0"/>
          <a:lstStyle/>
          <a:p>
            <a:endParaRPr/>
          </a:p>
        </p:txBody>
      </p:sp>
      <p:grpSp>
        <p:nvGrpSpPr>
          <p:cNvPr id="15" name="object 15"/>
          <p:cNvGrpSpPr/>
          <p:nvPr/>
        </p:nvGrpSpPr>
        <p:grpSpPr>
          <a:xfrm>
            <a:off x="5740400" y="4241800"/>
            <a:ext cx="647700" cy="254000"/>
            <a:chOff x="5740400" y="4241800"/>
            <a:chExt cx="647700" cy="254000"/>
          </a:xfrm>
        </p:grpSpPr>
        <p:sp>
          <p:nvSpPr>
            <p:cNvPr id="16" name="object 16"/>
            <p:cNvSpPr/>
            <p:nvPr/>
          </p:nvSpPr>
          <p:spPr>
            <a:xfrm>
              <a:off x="5746750" y="4248150"/>
              <a:ext cx="203200" cy="241300"/>
            </a:xfrm>
            <a:custGeom>
              <a:avLst/>
              <a:gdLst/>
              <a:ahLst/>
              <a:cxnLst/>
              <a:rect l="l" t="t" r="r" b="b"/>
              <a:pathLst>
                <a:path w="203200" h="241300">
                  <a:moveTo>
                    <a:pt x="203200" y="0"/>
                  </a:moveTo>
                  <a:lnTo>
                    <a:pt x="0" y="241300"/>
                  </a:lnTo>
                </a:path>
              </a:pathLst>
            </a:custGeom>
            <a:ln w="12700">
              <a:solidFill>
                <a:srgbClr val="000000"/>
              </a:solidFill>
            </a:ln>
          </p:spPr>
          <p:txBody>
            <a:bodyPr wrap="square" lIns="0" tIns="0" rIns="0" bIns="0" rtlCol="0"/>
            <a:lstStyle/>
            <a:p>
              <a:endParaRPr/>
            </a:p>
          </p:txBody>
        </p:sp>
        <p:sp>
          <p:nvSpPr>
            <p:cNvPr id="17" name="object 17"/>
            <p:cNvSpPr/>
            <p:nvPr/>
          </p:nvSpPr>
          <p:spPr>
            <a:xfrm>
              <a:off x="5949950" y="4260850"/>
              <a:ext cx="431800" cy="228600"/>
            </a:xfrm>
            <a:custGeom>
              <a:avLst/>
              <a:gdLst/>
              <a:ahLst/>
              <a:cxnLst/>
              <a:rect l="l" t="t" r="r" b="b"/>
              <a:pathLst>
                <a:path w="431800" h="228600">
                  <a:moveTo>
                    <a:pt x="0" y="0"/>
                  </a:moveTo>
                  <a:lnTo>
                    <a:pt x="431800" y="228600"/>
                  </a:lnTo>
                </a:path>
              </a:pathLst>
            </a:custGeom>
            <a:ln w="12700">
              <a:solidFill>
                <a:srgbClr val="000000"/>
              </a:solidFill>
            </a:ln>
          </p:spPr>
          <p:txBody>
            <a:bodyPr wrap="square" lIns="0" tIns="0" rIns="0" bIns="0" rtlCol="0"/>
            <a:lstStyle/>
            <a:p>
              <a:endParaRPr/>
            </a:p>
          </p:txBody>
        </p:sp>
      </p:grpSp>
      <p:sp>
        <p:nvSpPr>
          <p:cNvPr id="18" name="object 18"/>
          <p:cNvSpPr/>
          <p:nvPr/>
        </p:nvSpPr>
        <p:spPr>
          <a:xfrm>
            <a:off x="5594350" y="4629150"/>
            <a:ext cx="139700" cy="330200"/>
          </a:xfrm>
          <a:custGeom>
            <a:avLst/>
            <a:gdLst/>
            <a:ahLst/>
            <a:cxnLst/>
            <a:rect l="l" t="t" r="r" b="b"/>
            <a:pathLst>
              <a:path w="139700" h="330200">
                <a:moveTo>
                  <a:pt x="139700" y="0"/>
                </a:moveTo>
                <a:lnTo>
                  <a:pt x="0" y="330200"/>
                </a:lnTo>
              </a:path>
            </a:pathLst>
          </a:custGeom>
          <a:ln w="12700">
            <a:solidFill>
              <a:srgbClr val="000000"/>
            </a:solidFill>
          </a:ln>
        </p:spPr>
        <p:txBody>
          <a:bodyPr wrap="square" lIns="0" tIns="0" rIns="0" bIns="0" rtlCol="0"/>
          <a:lstStyle/>
          <a:p>
            <a:endParaRPr/>
          </a:p>
        </p:txBody>
      </p:sp>
      <p:grpSp>
        <p:nvGrpSpPr>
          <p:cNvPr id="19" name="object 19"/>
          <p:cNvGrpSpPr/>
          <p:nvPr/>
        </p:nvGrpSpPr>
        <p:grpSpPr>
          <a:xfrm>
            <a:off x="6248400" y="4635500"/>
            <a:ext cx="787400" cy="330200"/>
            <a:chOff x="6248400" y="4635500"/>
            <a:chExt cx="787400" cy="330200"/>
          </a:xfrm>
        </p:grpSpPr>
        <p:sp>
          <p:nvSpPr>
            <p:cNvPr id="20" name="object 20"/>
            <p:cNvSpPr/>
            <p:nvPr/>
          </p:nvSpPr>
          <p:spPr>
            <a:xfrm>
              <a:off x="6254750" y="4641850"/>
              <a:ext cx="139700" cy="317500"/>
            </a:xfrm>
            <a:custGeom>
              <a:avLst/>
              <a:gdLst/>
              <a:ahLst/>
              <a:cxnLst/>
              <a:rect l="l" t="t" r="r" b="b"/>
              <a:pathLst>
                <a:path w="139700" h="317500">
                  <a:moveTo>
                    <a:pt x="139700" y="0"/>
                  </a:moveTo>
                  <a:lnTo>
                    <a:pt x="0" y="317500"/>
                  </a:lnTo>
                </a:path>
              </a:pathLst>
            </a:custGeom>
            <a:ln w="12700">
              <a:solidFill>
                <a:srgbClr val="000000"/>
              </a:solidFill>
            </a:ln>
          </p:spPr>
          <p:txBody>
            <a:bodyPr wrap="square" lIns="0" tIns="0" rIns="0" bIns="0" rtlCol="0"/>
            <a:lstStyle/>
            <a:p>
              <a:endParaRPr/>
            </a:p>
          </p:txBody>
        </p:sp>
        <p:sp>
          <p:nvSpPr>
            <p:cNvPr id="21" name="object 21"/>
            <p:cNvSpPr/>
            <p:nvPr/>
          </p:nvSpPr>
          <p:spPr>
            <a:xfrm>
              <a:off x="6394450" y="4654550"/>
              <a:ext cx="635000" cy="254000"/>
            </a:xfrm>
            <a:custGeom>
              <a:avLst/>
              <a:gdLst/>
              <a:ahLst/>
              <a:cxnLst/>
              <a:rect l="l" t="t" r="r" b="b"/>
              <a:pathLst>
                <a:path w="635000" h="254000">
                  <a:moveTo>
                    <a:pt x="0" y="0"/>
                  </a:moveTo>
                  <a:lnTo>
                    <a:pt x="635000" y="254000"/>
                  </a:lnTo>
                </a:path>
              </a:pathLst>
            </a:custGeom>
            <a:ln w="12700">
              <a:solidFill>
                <a:srgbClr val="000000"/>
              </a:solidFill>
            </a:ln>
          </p:spPr>
          <p:txBody>
            <a:bodyPr wrap="square" lIns="0" tIns="0" rIns="0" bIns="0" rtlCol="0"/>
            <a:lstStyle/>
            <a:p>
              <a:endParaRPr/>
            </a:p>
          </p:txBody>
        </p:sp>
      </p:grpSp>
      <p:sp>
        <p:nvSpPr>
          <p:cNvPr id="22" name="object 22"/>
          <p:cNvSpPr txBox="1"/>
          <p:nvPr/>
        </p:nvSpPr>
        <p:spPr>
          <a:xfrm>
            <a:off x="5835167" y="5282374"/>
            <a:ext cx="1310005" cy="299720"/>
          </a:xfrm>
          <a:prstGeom prst="rect">
            <a:avLst/>
          </a:prstGeom>
        </p:spPr>
        <p:txBody>
          <a:bodyPr vert="horz" wrap="square" lIns="0" tIns="12700" rIns="0" bIns="0" rtlCol="0">
            <a:spAutoFit/>
          </a:bodyPr>
          <a:lstStyle/>
          <a:p>
            <a:pPr marL="12700">
              <a:lnSpc>
                <a:spcPct val="100000"/>
              </a:lnSpc>
              <a:spcBef>
                <a:spcPts val="100"/>
              </a:spcBef>
              <a:tabLst>
                <a:tab pos="814069" algn="l"/>
              </a:tabLst>
            </a:pPr>
            <a:r>
              <a:rPr sz="1800" dirty="0">
                <a:latin typeface="Arial"/>
                <a:cs typeface="Arial"/>
              </a:rPr>
              <a:t>N</a:t>
            </a:r>
            <a:r>
              <a:rPr sz="1800" spc="-5" dirty="0">
                <a:latin typeface="Arial"/>
                <a:cs typeface="Arial"/>
              </a:rPr>
              <a:t>ou</a:t>
            </a:r>
            <a:r>
              <a:rPr sz="1800" dirty="0">
                <a:latin typeface="Arial"/>
                <a:cs typeface="Arial"/>
              </a:rPr>
              <a:t>n	</a:t>
            </a:r>
            <a:r>
              <a:rPr sz="2700" spc="-7" baseline="1543" dirty="0">
                <a:latin typeface="Arial"/>
                <a:cs typeface="Arial"/>
              </a:rPr>
              <a:t>P</a:t>
            </a:r>
            <a:r>
              <a:rPr sz="2700" baseline="1543" dirty="0">
                <a:latin typeface="Arial"/>
                <a:cs typeface="Arial"/>
              </a:rPr>
              <a:t>r</a:t>
            </a:r>
            <a:r>
              <a:rPr sz="2700" spc="-7" baseline="1543" dirty="0">
                <a:latin typeface="Arial"/>
                <a:cs typeface="Arial"/>
              </a:rPr>
              <a:t>ep</a:t>
            </a:r>
            <a:endParaRPr sz="2700" baseline="1543">
              <a:latin typeface="Arial"/>
              <a:cs typeface="Arial"/>
            </a:endParaRPr>
          </a:p>
        </p:txBody>
      </p:sp>
      <p:sp>
        <p:nvSpPr>
          <p:cNvPr id="23" name="object 23"/>
          <p:cNvSpPr/>
          <p:nvPr/>
        </p:nvSpPr>
        <p:spPr>
          <a:xfrm>
            <a:off x="6089650" y="5099050"/>
            <a:ext cx="139700" cy="241300"/>
          </a:xfrm>
          <a:custGeom>
            <a:avLst/>
            <a:gdLst/>
            <a:ahLst/>
            <a:cxnLst/>
            <a:rect l="l" t="t" r="r" b="b"/>
            <a:pathLst>
              <a:path w="139700" h="241300">
                <a:moveTo>
                  <a:pt x="139700" y="0"/>
                </a:moveTo>
                <a:lnTo>
                  <a:pt x="0" y="241300"/>
                </a:lnTo>
              </a:path>
            </a:pathLst>
          </a:custGeom>
          <a:ln w="12700">
            <a:solidFill>
              <a:srgbClr val="000000"/>
            </a:solidFill>
          </a:ln>
        </p:spPr>
        <p:txBody>
          <a:bodyPr wrap="square" lIns="0" tIns="0" rIns="0" bIns="0" rtlCol="0"/>
          <a:lstStyle/>
          <a:p>
            <a:endParaRPr/>
          </a:p>
        </p:txBody>
      </p:sp>
      <p:sp>
        <p:nvSpPr>
          <p:cNvPr id="24" name="object 24"/>
          <p:cNvSpPr/>
          <p:nvPr/>
        </p:nvSpPr>
        <p:spPr>
          <a:xfrm>
            <a:off x="6051550" y="5492750"/>
            <a:ext cx="0" cy="228600"/>
          </a:xfrm>
          <a:custGeom>
            <a:avLst/>
            <a:gdLst/>
            <a:ahLst/>
            <a:cxnLst/>
            <a:rect l="l" t="t" r="r" b="b"/>
            <a:pathLst>
              <a:path h="228600">
                <a:moveTo>
                  <a:pt x="0" y="0"/>
                </a:moveTo>
                <a:lnTo>
                  <a:pt x="1" y="228600"/>
                </a:lnTo>
              </a:path>
            </a:pathLst>
          </a:custGeom>
          <a:ln w="12700">
            <a:solidFill>
              <a:srgbClr val="000000"/>
            </a:solidFill>
          </a:ln>
        </p:spPr>
        <p:txBody>
          <a:bodyPr wrap="square" lIns="0" tIns="0" rIns="0" bIns="0" rtlCol="0"/>
          <a:lstStyle/>
          <a:p>
            <a:endParaRPr/>
          </a:p>
        </p:txBody>
      </p:sp>
      <p:sp>
        <p:nvSpPr>
          <p:cNvPr id="25" name="object 25"/>
          <p:cNvSpPr/>
          <p:nvPr/>
        </p:nvSpPr>
        <p:spPr>
          <a:xfrm>
            <a:off x="6381749" y="5073650"/>
            <a:ext cx="660400" cy="266700"/>
          </a:xfrm>
          <a:custGeom>
            <a:avLst/>
            <a:gdLst/>
            <a:ahLst/>
            <a:cxnLst/>
            <a:rect l="l" t="t" r="r" b="b"/>
            <a:pathLst>
              <a:path w="660400" h="266700">
                <a:moveTo>
                  <a:pt x="660400" y="0"/>
                </a:moveTo>
                <a:lnTo>
                  <a:pt x="469900" y="266700"/>
                </a:lnTo>
              </a:path>
              <a:path w="660400" h="266700">
                <a:moveTo>
                  <a:pt x="660400" y="0"/>
                </a:moveTo>
                <a:lnTo>
                  <a:pt x="0" y="241300"/>
                </a:lnTo>
              </a:path>
            </a:pathLst>
          </a:custGeom>
          <a:ln w="12700">
            <a:solidFill>
              <a:srgbClr val="000000"/>
            </a:solidFill>
          </a:ln>
        </p:spPr>
        <p:txBody>
          <a:bodyPr wrap="square" lIns="0" tIns="0" rIns="0" bIns="0" rtlCol="0"/>
          <a:lstStyle/>
          <a:p>
            <a:endParaRPr/>
          </a:p>
        </p:txBody>
      </p:sp>
      <p:sp>
        <p:nvSpPr>
          <p:cNvPr id="26" name="object 26"/>
          <p:cNvSpPr/>
          <p:nvPr/>
        </p:nvSpPr>
        <p:spPr>
          <a:xfrm>
            <a:off x="6813550" y="548005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p>
        </p:txBody>
      </p:sp>
      <p:sp>
        <p:nvSpPr>
          <p:cNvPr id="27" name="object 27"/>
          <p:cNvSpPr txBox="1"/>
          <p:nvPr/>
        </p:nvSpPr>
        <p:spPr>
          <a:xfrm>
            <a:off x="5174767" y="3766820"/>
            <a:ext cx="1025525" cy="586740"/>
          </a:xfrm>
          <a:prstGeom prst="rect">
            <a:avLst/>
          </a:prstGeom>
        </p:spPr>
        <p:txBody>
          <a:bodyPr vert="horz" wrap="square" lIns="0" tIns="12700" rIns="0" bIns="0" rtlCol="0">
            <a:spAutoFit/>
          </a:bodyPr>
          <a:lstStyle/>
          <a:p>
            <a:pPr marL="38100">
              <a:lnSpc>
                <a:spcPct val="100000"/>
              </a:lnSpc>
              <a:spcBef>
                <a:spcPts val="100"/>
              </a:spcBef>
            </a:pPr>
            <a:r>
              <a:rPr sz="2700" spc="-7" baseline="29320" dirty="0">
                <a:latin typeface="Arial"/>
                <a:cs typeface="Arial"/>
              </a:rPr>
              <a:t>VP</a:t>
            </a:r>
            <a:r>
              <a:rPr sz="2700" spc="-75" baseline="29320" dirty="0">
                <a:latin typeface="Arial"/>
                <a:cs typeface="Arial"/>
              </a:rPr>
              <a:t> </a:t>
            </a:r>
            <a:r>
              <a:rPr sz="1800" spc="-5" dirty="0">
                <a:solidFill>
                  <a:srgbClr val="FF0000"/>
                </a:solidFill>
                <a:latin typeface="Arial"/>
                <a:cs typeface="Arial"/>
              </a:rPr>
              <a:t>0.5</a:t>
            </a:r>
            <a:endParaRPr sz="1800">
              <a:latin typeface="Arial"/>
              <a:cs typeface="Arial"/>
            </a:endParaRPr>
          </a:p>
          <a:p>
            <a:pPr marL="669290">
              <a:lnSpc>
                <a:spcPct val="100000"/>
              </a:lnSpc>
              <a:spcBef>
                <a:spcPts val="95"/>
              </a:spcBef>
            </a:pPr>
            <a:r>
              <a:rPr sz="1800" spc="-5" dirty="0">
                <a:latin typeface="Arial"/>
                <a:cs typeface="Arial"/>
              </a:rPr>
              <a:t>NP</a:t>
            </a:r>
            <a:endParaRPr sz="1800">
              <a:latin typeface="Arial"/>
              <a:cs typeface="Arial"/>
            </a:endParaRPr>
          </a:p>
        </p:txBody>
      </p:sp>
      <p:sp>
        <p:nvSpPr>
          <p:cNvPr id="28" name="object 28"/>
          <p:cNvSpPr txBox="1"/>
          <p:nvPr/>
        </p:nvSpPr>
        <p:spPr>
          <a:xfrm>
            <a:off x="4345940" y="4053649"/>
            <a:ext cx="875665" cy="470534"/>
          </a:xfrm>
          <a:prstGeom prst="rect">
            <a:avLst/>
          </a:prstGeom>
        </p:spPr>
        <p:txBody>
          <a:bodyPr vert="horz" wrap="square" lIns="0" tIns="12700" rIns="0" bIns="0" rtlCol="0">
            <a:spAutoFit/>
          </a:bodyPr>
          <a:lstStyle/>
          <a:p>
            <a:pPr marL="391795">
              <a:lnSpc>
                <a:spcPts val="1750"/>
              </a:lnSpc>
              <a:spcBef>
                <a:spcPts val="100"/>
              </a:spcBef>
            </a:pPr>
            <a:r>
              <a:rPr sz="1800" spc="-105" dirty="0">
                <a:latin typeface="Arial"/>
                <a:cs typeface="Arial"/>
              </a:rPr>
              <a:t>V</a:t>
            </a:r>
            <a:r>
              <a:rPr sz="1800" dirty="0">
                <a:latin typeface="Arial"/>
                <a:cs typeface="Arial"/>
              </a:rPr>
              <a:t>erb</a:t>
            </a:r>
            <a:endParaRPr sz="1800">
              <a:latin typeface="Arial"/>
              <a:cs typeface="Arial"/>
            </a:endParaRPr>
          </a:p>
          <a:p>
            <a:pPr marL="12700">
              <a:lnSpc>
                <a:spcPts val="1750"/>
              </a:lnSpc>
            </a:pPr>
            <a:r>
              <a:rPr sz="1800" spc="-5" dirty="0">
                <a:solidFill>
                  <a:srgbClr val="FF0000"/>
                </a:solidFill>
                <a:latin typeface="Arial"/>
                <a:cs typeface="Arial"/>
              </a:rPr>
              <a:t>0.5</a:t>
            </a:r>
            <a:endParaRPr sz="1800">
              <a:latin typeface="Arial"/>
              <a:cs typeface="Arial"/>
            </a:endParaRPr>
          </a:p>
        </p:txBody>
      </p:sp>
      <p:sp>
        <p:nvSpPr>
          <p:cNvPr id="29" name="object 29"/>
          <p:cNvSpPr txBox="1"/>
          <p:nvPr/>
        </p:nvSpPr>
        <p:spPr>
          <a:xfrm>
            <a:off x="4720742" y="4444174"/>
            <a:ext cx="1335405" cy="299720"/>
          </a:xfrm>
          <a:prstGeom prst="rect">
            <a:avLst/>
          </a:prstGeom>
        </p:spPr>
        <p:txBody>
          <a:bodyPr vert="horz" wrap="square" lIns="0" tIns="12700" rIns="0" bIns="0" rtlCol="0">
            <a:spAutoFit/>
          </a:bodyPr>
          <a:lstStyle/>
          <a:p>
            <a:pPr marL="38100">
              <a:lnSpc>
                <a:spcPct val="100000"/>
              </a:lnSpc>
              <a:spcBef>
                <a:spcPts val="100"/>
              </a:spcBef>
            </a:pPr>
            <a:r>
              <a:rPr sz="1800" spc="15" dirty="0">
                <a:latin typeface="Arial"/>
                <a:cs typeface="Arial"/>
              </a:rPr>
              <a:t>book</a:t>
            </a:r>
            <a:r>
              <a:rPr sz="2700" spc="22" baseline="-38580" dirty="0">
                <a:solidFill>
                  <a:srgbClr val="FF0000"/>
                </a:solidFill>
                <a:latin typeface="Arial"/>
                <a:cs typeface="Arial"/>
              </a:rPr>
              <a:t>0.6</a:t>
            </a:r>
            <a:r>
              <a:rPr sz="2700" spc="15" baseline="-38580" dirty="0">
                <a:solidFill>
                  <a:srgbClr val="FF0000"/>
                </a:solidFill>
                <a:latin typeface="Arial"/>
                <a:cs typeface="Arial"/>
              </a:rPr>
              <a:t> </a:t>
            </a:r>
            <a:r>
              <a:rPr sz="2700" spc="-7" baseline="3086" dirty="0">
                <a:latin typeface="Arial"/>
                <a:cs typeface="Arial"/>
              </a:rPr>
              <a:t>Det</a:t>
            </a:r>
            <a:endParaRPr sz="2700" baseline="3086">
              <a:latin typeface="Arial"/>
              <a:cs typeface="Arial"/>
            </a:endParaRPr>
          </a:p>
        </p:txBody>
      </p:sp>
      <p:sp>
        <p:nvSpPr>
          <p:cNvPr id="30" name="object 30"/>
          <p:cNvSpPr txBox="1"/>
          <p:nvPr/>
        </p:nvSpPr>
        <p:spPr>
          <a:xfrm>
            <a:off x="6234060" y="3986085"/>
            <a:ext cx="1299845" cy="745490"/>
          </a:xfrm>
          <a:prstGeom prst="rect">
            <a:avLst/>
          </a:prstGeom>
        </p:spPr>
        <p:txBody>
          <a:bodyPr vert="horz" wrap="square" lIns="0" tIns="97790" rIns="0" bIns="0" rtlCol="0">
            <a:spAutoFit/>
          </a:bodyPr>
          <a:lstStyle/>
          <a:p>
            <a:pPr marL="257810">
              <a:lnSpc>
                <a:spcPct val="100000"/>
              </a:lnSpc>
              <a:spcBef>
                <a:spcPts val="770"/>
              </a:spcBef>
            </a:pPr>
            <a:r>
              <a:rPr sz="1800" spc="-5" dirty="0">
                <a:solidFill>
                  <a:srgbClr val="FF0000"/>
                </a:solidFill>
                <a:latin typeface="Arial"/>
                <a:cs typeface="Arial"/>
              </a:rPr>
              <a:t>0.6</a:t>
            </a:r>
            <a:endParaRPr sz="1800">
              <a:latin typeface="Arial"/>
              <a:cs typeface="Arial"/>
            </a:endParaRPr>
          </a:p>
          <a:p>
            <a:pPr marL="38100">
              <a:lnSpc>
                <a:spcPct val="100000"/>
              </a:lnSpc>
              <a:spcBef>
                <a:spcPts val="675"/>
              </a:spcBef>
            </a:pPr>
            <a:r>
              <a:rPr sz="1800" spc="-5" dirty="0">
                <a:latin typeface="Arial"/>
                <a:cs typeface="Arial"/>
              </a:rPr>
              <a:t>Nominal</a:t>
            </a:r>
            <a:r>
              <a:rPr sz="1800" spc="-20" dirty="0">
                <a:latin typeface="Arial"/>
                <a:cs typeface="Arial"/>
              </a:rPr>
              <a:t> </a:t>
            </a:r>
            <a:r>
              <a:rPr sz="2700" spc="-7" baseline="-23148" dirty="0">
                <a:solidFill>
                  <a:srgbClr val="FF0000"/>
                </a:solidFill>
                <a:latin typeface="Arial"/>
                <a:cs typeface="Arial"/>
              </a:rPr>
              <a:t>0.5</a:t>
            </a:r>
            <a:endParaRPr sz="2700" baseline="-23148">
              <a:latin typeface="Arial"/>
              <a:cs typeface="Arial"/>
            </a:endParaRPr>
          </a:p>
        </p:txBody>
      </p:sp>
      <p:sp>
        <p:nvSpPr>
          <p:cNvPr id="31" name="object 31"/>
          <p:cNvSpPr txBox="1"/>
          <p:nvPr/>
        </p:nvSpPr>
        <p:spPr>
          <a:xfrm>
            <a:off x="7081575" y="4909820"/>
            <a:ext cx="756920" cy="299720"/>
          </a:xfrm>
          <a:prstGeom prst="rect">
            <a:avLst/>
          </a:prstGeom>
        </p:spPr>
        <p:txBody>
          <a:bodyPr vert="horz" wrap="square" lIns="0" tIns="12700" rIns="0" bIns="0" rtlCol="0">
            <a:spAutoFit/>
          </a:bodyPr>
          <a:lstStyle/>
          <a:p>
            <a:pPr marL="38100">
              <a:lnSpc>
                <a:spcPct val="100000"/>
              </a:lnSpc>
              <a:spcBef>
                <a:spcPts val="100"/>
              </a:spcBef>
            </a:pPr>
            <a:r>
              <a:rPr sz="2700" spc="-7" baseline="6172" dirty="0">
                <a:latin typeface="Arial"/>
                <a:cs typeface="Arial"/>
              </a:rPr>
              <a:t>PP</a:t>
            </a:r>
            <a:r>
              <a:rPr sz="2700" spc="-157" baseline="6172" dirty="0">
                <a:latin typeface="Arial"/>
                <a:cs typeface="Arial"/>
              </a:rPr>
              <a:t> </a:t>
            </a:r>
            <a:r>
              <a:rPr sz="1800" spc="-5" dirty="0">
                <a:solidFill>
                  <a:srgbClr val="FF0000"/>
                </a:solidFill>
                <a:latin typeface="Arial"/>
                <a:cs typeface="Arial"/>
              </a:rPr>
              <a:t>1.0</a:t>
            </a:r>
            <a:endParaRPr sz="1800">
              <a:latin typeface="Arial"/>
              <a:cs typeface="Arial"/>
            </a:endParaRPr>
          </a:p>
        </p:txBody>
      </p:sp>
      <p:sp>
        <p:nvSpPr>
          <p:cNvPr id="32" name="object 32"/>
          <p:cNvSpPr/>
          <p:nvPr/>
        </p:nvSpPr>
        <p:spPr>
          <a:xfrm>
            <a:off x="7702550" y="54800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p>
        </p:txBody>
      </p:sp>
      <p:sp>
        <p:nvSpPr>
          <p:cNvPr id="33" name="object 33"/>
          <p:cNvSpPr/>
          <p:nvPr/>
        </p:nvSpPr>
        <p:spPr>
          <a:xfrm>
            <a:off x="7753350" y="5861050"/>
            <a:ext cx="0" cy="203200"/>
          </a:xfrm>
          <a:custGeom>
            <a:avLst/>
            <a:gdLst/>
            <a:ahLst/>
            <a:cxnLst/>
            <a:rect l="l" t="t" r="r" b="b"/>
            <a:pathLst>
              <a:path h="203200">
                <a:moveTo>
                  <a:pt x="0" y="0"/>
                </a:moveTo>
                <a:lnTo>
                  <a:pt x="0" y="203200"/>
                </a:lnTo>
              </a:path>
            </a:pathLst>
          </a:custGeom>
          <a:ln w="12700">
            <a:solidFill>
              <a:srgbClr val="000000"/>
            </a:solidFill>
          </a:ln>
        </p:spPr>
        <p:txBody>
          <a:bodyPr wrap="square" lIns="0" tIns="0" rIns="0" bIns="0" rtlCol="0"/>
          <a:lstStyle/>
          <a:p>
            <a:endParaRPr/>
          </a:p>
        </p:txBody>
      </p:sp>
      <p:sp>
        <p:nvSpPr>
          <p:cNvPr id="34" name="object 34"/>
          <p:cNvSpPr txBox="1"/>
          <p:nvPr/>
        </p:nvSpPr>
        <p:spPr>
          <a:xfrm>
            <a:off x="7348054" y="5367020"/>
            <a:ext cx="1384300" cy="756920"/>
          </a:xfrm>
          <a:prstGeom prst="rect">
            <a:avLst/>
          </a:prstGeom>
        </p:spPr>
        <p:txBody>
          <a:bodyPr vert="horz" wrap="square" lIns="0" tIns="12700" rIns="0" bIns="0" rtlCol="0">
            <a:spAutoFit/>
          </a:bodyPr>
          <a:lstStyle/>
          <a:p>
            <a:pPr marL="291465">
              <a:lnSpc>
                <a:spcPts val="2085"/>
              </a:lnSpc>
              <a:spcBef>
                <a:spcPts val="100"/>
              </a:spcBef>
            </a:pPr>
            <a:r>
              <a:rPr sz="2700" baseline="21604" dirty="0">
                <a:latin typeface="Arial"/>
                <a:cs typeface="Arial"/>
              </a:rPr>
              <a:t>NP</a:t>
            </a:r>
            <a:r>
              <a:rPr sz="2700" spc="-82" baseline="21604" dirty="0">
                <a:latin typeface="Arial"/>
                <a:cs typeface="Arial"/>
              </a:rPr>
              <a:t> </a:t>
            </a:r>
            <a:r>
              <a:rPr sz="1800" spc="-5" dirty="0">
                <a:solidFill>
                  <a:srgbClr val="FF0000"/>
                </a:solidFill>
                <a:latin typeface="Arial"/>
                <a:cs typeface="Arial"/>
              </a:rPr>
              <a:t>0.2</a:t>
            </a:r>
            <a:endParaRPr sz="1800">
              <a:latin typeface="Arial"/>
              <a:cs typeface="Arial"/>
            </a:endParaRPr>
          </a:p>
          <a:p>
            <a:pPr marL="58419" marR="30480" indent="-20955">
              <a:lnSpc>
                <a:spcPct val="73700"/>
              </a:lnSpc>
              <a:spcBef>
                <a:spcPts val="490"/>
              </a:spcBef>
            </a:pPr>
            <a:r>
              <a:rPr sz="1800" spc="-5" dirty="0">
                <a:latin typeface="Arial"/>
                <a:cs typeface="Arial"/>
              </a:rPr>
              <a:t>P</a:t>
            </a:r>
            <a:r>
              <a:rPr sz="1800" dirty="0">
                <a:latin typeface="Arial"/>
                <a:cs typeface="Arial"/>
              </a:rPr>
              <a:t>r</a:t>
            </a:r>
            <a:r>
              <a:rPr sz="1800" spc="-5" dirty="0">
                <a:latin typeface="Arial"/>
                <a:cs typeface="Arial"/>
              </a:rPr>
              <a:t>oper</a:t>
            </a:r>
            <a:r>
              <a:rPr sz="1800" dirty="0">
                <a:latin typeface="Arial"/>
                <a:cs typeface="Arial"/>
              </a:rPr>
              <a:t>-N</a:t>
            </a:r>
            <a:r>
              <a:rPr sz="1800" spc="-5" dirty="0">
                <a:latin typeface="Arial"/>
                <a:cs typeface="Arial"/>
              </a:rPr>
              <a:t>ou</a:t>
            </a:r>
            <a:r>
              <a:rPr sz="1800" dirty="0">
                <a:latin typeface="Arial"/>
                <a:cs typeface="Arial"/>
              </a:rPr>
              <a:t>n  </a:t>
            </a:r>
            <a:r>
              <a:rPr sz="1800" spc="-5" dirty="0">
                <a:solidFill>
                  <a:srgbClr val="FF0000"/>
                </a:solidFill>
                <a:latin typeface="Arial"/>
                <a:cs typeface="Arial"/>
              </a:rPr>
              <a:t>0.8</a:t>
            </a:r>
            <a:endParaRPr sz="1800">
              <a:latin typeface="Arial"/>
              <a:cs typeface="Arial"/>
            </a:endParaRPr>
          </a:p>
        </p:txBody>
      </p:sp>
      <p:sp>
        <p:nvSpPr>
          <p:cNvPr id="39" name="object 39"/>
          <p:cNvSpPr txBox="1"/>
          <p:nvPr/>
        </p:nvSpPr>
        <p:spPr>
          <a:xfrm>
            <a:off x="8486165" y="6507709"/>
            <a:ext cx="284480" cy="240665"/>
          </a:xfrm>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z="1200" dirty="0">
                <a:latin typeface="Arial Black"/>
                <a:cs typeface="Arial Black"/>
              </a:rPr>
              <a:t>51</a:t>
            </a:fld>
            <a:endParaRPr sz="1200">
              <a:latin typeface="Arial Black"/>
              <a:cs typeface="Arial Black"/>
            </a:endParaRPr>
          </a:p>
        </p:txBody>
      </p:sp>
      <p:sp>
        <p:nvSpPr>
          <p:cNvPr id="35" name="object 35"/>
          <p:cNvSpPr txBox="1"/>
          <p:nvPr/>
        </p:nvSpPr>
        <p:spPr>
          <a:xfrm>
            <a:off x="5793740" y="5062220"/>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0.3</a:t>
            </a:r>
            <a:endParaRPr sz="1800">
              <a:latin typeface="Arial"/>
              <a:cs typeface="Arial"/>
            </a:endParaRPr>
          </a:p>
        </p:txBody>
      </p:sp>
      <p:sp>
        <p:nvSpPr>
          <p:cNvPr id="36" name="object 36"/>
          <p:cNvSpPr txBox="1"/>
          <p:nvPr/>
        </p:nvSpPr>
        <p:spPr>
          <a:xfrm>
            <a:off x="5412740" y="5519420"/>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0.5</a:t>
            </a:r>
            <a:endParaRPr sz="1800">
              <a:latin typeface="Arial"/>
              <a:cs typeface="Arial"/>
            </a:endParaRPr>
          </a:p>
        </p:txBody>
      </p:sp>
      <p:sp>
        <p:nvSpPr>
          <p:cNvPr id="37" name="object 37"/>
          <p:cNvSpPr txBox="1"/>
          <p:nvPr/>
        </p:nvSpPr>
        <p:spPr>
          <a:xfrm>
            <a:off x="6403340" y="5443220"/>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0.2</a:t>
            </a:r>
            <a:endParaRPr sz="1800">
              <a:latin typeface="Arial"/>
              <a:cs typeface="Arial"/>
            </a:endParaRPr>
          </a:p>
        </p:txBody>
      </p:sp>
      <p:sp>
        <p:nvSpPr>
          <p:cNvPr id="38" name="object 38"/>
          <p:cNvSpPr txBox="1"/>
          <p:nvPr/>
        </p:nvSpPr>
        <p:spPr>
          <a:xfrm>
            <a:off x="5412740" y="3385820"/>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0.1</a:t>
            </a:r>
            <a:endParaRPr sz="18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计算句法树、句子的概率</a:t>
            </a:r>
          </a:p>
        </p:txBody>
      </p:sp>
      <p:sp>
        <p:nvSpPr>
          <p:cNvPr id="3" name="object 3"/>
          <p:cNvSpPr txBox="1"/>
          <p:nvPr/>
        </p:nvSpPr>
        <p:spPr>
          <a:xfrm>
            <a:off x="764540" y="1090574"/>
            <a:ext cx="7124700" cy="452120"/>
          </a:xfrm>
          <a:prstGeom prst="rect">
            <a:avLst/>
          </a:prstGeom>
        </p:spPr>
        <p:txBody>
          <a:bodyPr vert="horz" wrap="square" lIns="0" tIns="12700" rIns="0" bIns="0" rtlCol="0">
            <a:spAutoFit/>
          </a:bodyPr>
          <a:lstStyle/>
          <a:p>
            <a:pPr marL="355600" indent="-342900">
              <a:lnSpc>
                <a:spcPct val="100000"/>
              </a:lnSpc>
              <a:spcBef>
                <a:spcPts val="100"/>
              </a:spcBef>
              <a:buClr>
                <a:srgbClr val="FF0000"/>
              </a:buClr>
              <a:buSzPct val="78571"/>
              <a:buFont typeface="Wingdings"/>
              <a:buChar char=""/>
              <a:tabLst>
                <a:tab pos="354965" algn="l"/>
                <a:tab pos="355600" algn="l"/>
              </a:tabLst>
            </a:pPr>
            <a:r>
              <a:rPr sz="2800" b="0" dirty="0">
                <a:latin typeface="Noto Sans CJK JP Medium"/>
                <a:cs typeface="Noto Sans CJK JP Medium"/>
              </a:rPr>
              <a:t>挑选概率最大的句法树作为句法分析的结果</a:t>
            </a:r>
            <a:endParaRPr sz="2800">
              <a:latin typeface="Noto Sans CJK JP Medium"/>
              <a:cs typeface="Noto Sans CJK JP Medium"/>
            </a:endParaRPr>
          </a:p>
        </p:txBody>
      </p:sp>
      <p:sp>
        <p:nvSpPr>
          <p:cNvPr id="4" name="object 4"/>
          <p:cNvSpPr txBox="1"/>
          <p:nvPr/>
        </p:nvSpPr>
        <p:spPr>
          <a:xfrm>
            <a:off x="8491219" y="6433820"/>
            <a:ext cx="299720" cy="208279"/>
          </a:xfrm>
          <a:prstGeom prst="rect">
            <a:avLst/>
          </a:prstGeom>
        </p:spPr>
        <p:txBody>
          <a:bodyPr vert="horz" wrap="square" lIns="0" tIns="12700" rIns="0" bIns="0" rtlCol="0">
            <a:spAutoFit/>
          </a:bodyPr>
          <a:lstStyle/>
          <a:p>
            <a:pPr marL="38100">
              <a:lnSpc>
                <a:spcPct val="100000"/>
              </a:lnSpc>
              <a:spcBef>
                <a:spcPts val="100"/>
              </a:spcBef>
            </a:pPr>
            <a:r>
              <a:rPr sz="1800" spc="-450" baseline="-32407" dirty="0">
                <a:latin typeface="Arial Black"/>
                <a:cs typeface="Arial Black"/>
              </a:rPr>
              <a:t>5</a:t>
            </a:r>
            <a:r>
              <a:rPr sz="1200" i="1" spc="-300" dirty="0">
                <a:latin typeface="Arial"/>
                <a:cs typeface="Arial"/>
              </a:rPr>
              <a:t>5</a:t>
            </a:r>
            <a:r>
              <a:rPr sz="1800" spc="-450" baseline="-32407" dirty="0">
                <a:latin typeface="Arial Black"/>
                <a:cs typeface="Arial Black"/>
              </a:rPr>
              <a:t>2</a:t>
            </a:r>
            <a:r>
              <a:rPr sz="1200" i="1" spc="-300" dirty="0">
                <a:latin typeface="Arial"/>
                <a:cs typeface="Arial"/>
              </a:rPr>
              <a:t>2</a:t>
            </a:r>
            <a:endParaRPr sz="1200">
              <a:latin typeface="Arial"/>
              <a:cs typeface="Arial"/>
            </a:endParaRPr>
          </a:p>
        </p:txBody>
      </p:sp>
      <p:sp>
        <p:nvSpPr>
          <p:cNvPr id="5" name="object 5"/>
          <p:cNvSpPr txBox="1"/>
          <p:nvPr/>
        </p:nvSpPr>
        <p:spPr>
          <a:xfrm>
            <a:off x="6757504" y="2383599"/>
            <a:ext cx="450850" cy="452120"/>
          </a:xfrm>
          <a:prstGeom prst="rect">
            <a:avLst/>
          </a:prstGeom>
        </p:spPr>
        <p:txBody>
          <a:bodyPr vert="horz" wrap="square" lIns="0" tIns="12700" rIns="0" bIns="0" rtlCol="0">
            <a:spAutoFit/>
          </a:bodyPr>
          <a:lstStyle/>
          <a:p>
            <a:pPr marL="38100">
              <a:lnSpc>
                <a:spcPct val="100000"/>
              </a:lnSpc>
              <a:spcBef>
                <a:spcPts val="100"/>
              </a:spcBef>
            </a:pPr>
            <a:r>
              <a:rPr sz="2800" b="1" spc="-15" dirty="0">
                <a:latin typeface="Times New Roman"/>
                <a:cs typeface="Times New Roman"/>
              </a:rPr>
              <a:t>D</a:t>
            </a:r>
            <a:r>
              <a:rPr sz="2850" b="1" spc="-22" baseline="-17543" dirty="0">
                <a:latin typeface="Times New Roman"/>
                <a:cs typeface="Times New Roman"/>
              </a:rPr>
              <a:t>2</a:t>
            </a:r>
            <a:endParaRPr sz="2850" baseline="-17543">
              <a:latin typeface="Times New Roman"/>
              <a:cs typeface="Times New Roman"/>
            </a:endParaRPr>
          </a:p>
        </p:txBody>
      </p:sp>
      <p:sp>
        <p:nvSpPr>
          <p:cNvPr id="6" name="object 6"/>
          <p:cNvSpPr txBox="1"/>
          <p:nvPr/>
        </p:nvSpPr>
        <p:spPr>
          <a:xfrm>
            <a:off x="5649429" y="4050474"/>
            <a:ext cx="1473835" cy="299720"/>
          </a:xfrm>
          <a:prstGeom prst="rect">
            <a:avLst/>
          </a:prstGeom>
        </p:spPr>
        <p:txBody>
          <a:bodyPr vert="horz" wrap="square" lIns="0" tIns="12700" rIns="0" bIns="0" rtlCol="0">
            <a:spAutoFit/>
          </a:bodyPr>
          <a:lstStyle/>
          <a:p>
            <a:pPr marL="12700">
              <a:lnSpc>
                <a:spcPct val="100000"/>
              </a:lnSpc>
              <a:spcBef>
                <a:spcPts val="100"/>
              </a:spcBef>
              <a:tabLst>
                <a:tab pos="622300" algn="l"/>
              </a:tabLst>
            </a:pPr>
            <a:r>
              <a:rPr sz="1800" dirty="0">
                <a:latin typeface="Arial"/>
                <a:cs typeface="Arial"/>
              </a:rPr>
              <a:t>D</a:t>
            </a:r>
            <a:r>
              <a:rPr sz="1800" spc="-5" dirty="0">
                <a:latin typeface="Arial"/>
                <a:cs typeface="Arial"/>
              </a:rPr>
              <a:t>e</a:t>
            </a:r>
            <a:r>
              <a:rPr sz="1800" dirty="0">
                <a:latin typeface="Arial"/>
                <a:cs typeface="Arial"/>
              </a:rPr>
              <a:t>t	N</a:t>
            </a:r>
            <a:r>
              <a:rPr sz="1800" spc="-5" dirty="0">
                <a:latin typeface="Arial"/>
                <a:cs typeface="Arial"/>
              </a:rPr>
              <a:t>o</a:t>
            </a:r>
            <a:r>
              <a:rPr sz="1800" dirty="0">
                <a:latin typeface="Arial"/>
                <a:cs typeface="Arial"/>
              </a:rPr>
              <a:t>mi</a:t>
            </a:r>
            <a:r>
              <a:rPr sz="1800" spc="-5" dirty="0">
                <a:latin typeface="Arial"/>
                <a:cs typeface="Arial"/>
              </a:rPr>
              <a:t>na</a:t>
            </a:r>
            <a:r>
              <a:rPr sz="1800" dirty="0">
                <a:latin typeface="Arial"/>
                <a:cs typeface="Arial"/>
              </a:rPr>
              <a:t>l</a:t>
            </a:r>
            <a:endParaRPr sz="1800">
              <a:latin typeface="Arial"/>
              <a:cs typeface="Arial"/>
            </a:endParaRPr>
          </a:p>
        </p:txBody>
      </p:sp>
      <p:sp>
        <p:nvSpPr>
          <p:cNvPr id="7" name="object 7"/>
          <p:cNvSpPr txBox="1"/>
          <p:nvPr/>
        </p:nvSpPr>
        <p:spPr>
          <a:xfrm>
            <a:off x="7011504" y="4453699"/>
            <a:ext cx="50863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a:t>
            </a:r>
            <a:r>
              <a:rPr sz="1800" dirty="0">
                <a:latin typeface="Arial"/>
                <a:cs typeface="Arial"/>
              </a:rPr>
              <a:t>r</a:t>
            </a:r>
            <a:r>
              <a:rPr sz="1800" spc="-5" dirty="0">
                <a:latin typeface="Arial"/>
                <a:cs typeface="Arial"/>
              </a:rPr>
              <a:t>ep</a:t>
            </a:r>
            <a:endParaRPr sz="1800">
              <a:latin typeface="Arial"/>
              <a:cs typeface="Arial"/>
            </a:endParaRPr>
          </a:p>
        </p:txBody>
      </p:sp>
      <p:sp>
        <p:nvSpPr>
          <p:cNvPr id="8" name="object 8"/>
          <p:cNvSpPr txBox="1"/>
          <p:nvPr/>
        </p:nvSpPr>
        <p:spPr>
          <a:xfrm>
            <a:off x="6862279" y="4810886"/>
            <a:ext cx="8007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th</a:t>
            </a:r>
            <a:r>
              <a:rPr sz="1800" dirty="0">
                <a:latin typeface="Arial"/>
                <a:cs typeface="Arial"/>
              </a:rPr>
              <a:t>r</a:t>
            </a:r>
            <a:r>
              <a:rPr sz="1800" spc="-5" dirty="0">
                <a:latin typeface="Arial"/>
                <a:cs typeface="Arial"/>
              </a:rPr>
              <a:t>ough</a:t>
            </a:r>
            <a:endParaRPr sz="1800">
              <a:latin typeface="Arial"/>
              <a:cs typeface="Arial"/>
            </a:endParaRPr>
          </a:p>
        </p:txBody>
      </p:sp>
      <p:sp>
        <p:nvSpPr>
          <p:cNvPr id="9" name="object 9"/>
          <p:cNvSpPr txBox="1"/>
          <p:nvPr/>
        </p:nvSpPr>
        <p:spPr>
          <a:xfrm>
            <a:off x="7871929" y="5155374"/>
            <a:ext cx="8769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H</a:t>
            </a:r>
            <a:r>
              <a:rPr sz="1800" spc="-5" dirty="0">
                <a:latin typeface="Arial"/>
                <a:cs typeface="Arial"/>
              </a:rPr>
              <a:t>ou</a:t>
            </a:r>
            <a:r>
              <a:rPr sz="1800" dirty="0">
                <a:latin typeface="Arial"/>
                <a:cs typeface="Arial"/>
              </a:rPr>
              <a:t>s</a:t>
            </a:r>
            <a:r>
              <a:rPr sz="1800" spc="-5" dirty="0">
                <a:latin typeface="Arial"/>
                <a:cs typeface="Arial"/>
              </a:rPr>
              <a:t>to</a:t>
            </a:r>
            <a:r>
              <a:rPr sz="1800" dirty="0">
                <a:latin typeface="Arial"/>
                <a:cs typeface="Arial"/>
              </a:rPr>
              <a:t>n</a:t>
            </a:r>
            <a:endParaRPr sz="1800">
              <a:latin typeface="Arial"/>
              <a:cs typeface="Arial"/>
            </a:endParaRPr>
          </a:p>
        </p:txBody>
      </p:sp>
      <p:sp>
        <p:nvSpPr>
          <p:cNvPr id="10" name="object 10"/>
          <p:cNvSpPr txBox="1"/>
          <p:nvPr/>
        </p:nvSpPr>
        <p:spPr>
          <a:xfrm>
            <a:off x="5454167" y="4509261"/>
            <a:ext cx="3435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the</a:t>
            </a:r>
            <a:endParaRPr sz="1800">
              <a:latin typeface="Arial"/>
              <a:cs typeface="Arial"/>
            </a:endParaRPr>
          </a:p>
        </p:txBody>
      </p:sp>
      <p:sp>
        <p:nvSpPr>
          <p:cNvPr id="11" name="object 11"/>
          <p:cNvSpPr/>
          <p:nvPr/>
        </p:nvSpPr>
        <p:spPr>
          <a:xfrm>
            <a:off x="4921250" y="3879850"/>
            <a:ext cx="12700" cy="254000"/>
          </a:xfrm>
          <a:custGeom>
            <a:avLst/>
            <a:gdLst/>
            <a:ahLst/>
            <a:cxnLst/>
            <a:rect l="l" t="t" r="r" b="b"/>
            <a:pathLst>
              <a:path w="12700" h="254000">
                <a:moveTo>
                  <a:pt x="0" y="0"/>
                </a:moveTo>
                <a:lnTo>
                  <a:pt x="12700" y="254000"/>
                </a:lnTo>
              </a:path>
            </a:pathLst>
          </a:custGeom>
          <a:ln w="12700">
            <a:solidFill>
              <a:srgbClr val="000000"/>
            </a:solidFill>
          </a:ln>
        </p:spPr>
        <p:txBody>
          <a:bodyPr wrap="square" lIns="0" tIns="0" rIns="0" bIns="0" rtlCol="0"/>
          <a:lstStyle/>
          <a:p>
            <a:endParaRPr/>
          </a:p>
        </p:txBody>
      </p:sp>
      <p:grpSp>
        <p:nvGrpSpPr>
          <p:cNvPr id="12" name="object 12"/>
          <p:cNvGrpSpPr/>
          <p:nvPr/>
        </p:nvGrpSpPr>
        <p:grpSpPr>
          <a:xfrm>
            <a:off x="4965699" y="3200400"/>
            <a:ext cx="1422400" cy="914400"/>
            <a:chOff x="4965699" y="3200400"/>
            <a:chExt cx="1422400" cy="914400"/>
          </a:xfrm>
        </p:grpSpPr>
        <p:sp>
          <p:nvSpPr>
            <p:cNvPr id="13" name="object 13"/>
            <p:cNvSpPr/>
            <p:nvPr/>
          </p:nvSpPr>
          <p:spPr>
            <a:xfrm>
              <a:off x="5327649" y="3206750"/>
              <a:ext cx="622300" cy="101600"/>
            </a:xfrm>
            <a:custGeom>
              <a:avLst/>
              <a:gdLst/>
              <a:ahLst/>
              <a:cxnLst/>
              <a:rect l="l" t="t" r="r" b="b"/>
              <a:pathLst>
                <a:path w="622300" h="101600">
                  <a:moveTo>
                    <a:pt x="622300" y="0"/>
                  </a:moveTo>
                  <a:lnTo>
                    <a:pt x="0" y="101600"/>
                  </a:lnTo>
                </a:path>
              </a:pathLst>
            </a:custGeom>
            <a:ln w="12700">
              <a:solidFill>
                <a:srgbClr val="000000"/>
              </a:solidFill>
            </a:ln>
          </p:spPr>
          <p:txBody>
            <a:bodyPr wrap="square" lIns="0" tIns="0" rIns="0" bIns="0" rtlCol="0"/>
            <a:lstStyle/>
            <a:p>
              <a:endParaRPr/>
            </a:p>
          </p:txBody>
        </p:sp>
        <p:sp>
          <p:nvSpPr>
            <p:cNvPr id="14" name="object 14"/>
            <p:cNvSpPr/>
            <p:nvPr/>
          </p:nvSpPr>
          <p:spPr>
            <a:xfrm>
              <a:off x="4679949" y="3473450"/>
              <a:ext cx="647700" cy="241300"/>
            </a:xfrm>
            <a:custGeom>
              <a:avLst/>
              <a:gdLst/>
              <a:ahLst/>
              <a:cxnLst/>
              <a:rect l="l" t="t" r="r" b="b"/>
              <a:pathLst>
                <a:path w="647700" h="241300">
                  <a:moveTo>
                    <a:pt x="647700" y="0"/>
                  </a:moveTo>
                  <a:lnTo>
                    <a:pt x="292100" y="241300"/>
                  </a:lnTo>
                </a:path>
                <a:path w="647700" h="241300">
                  <a:moveTo>
                    <a:pt x="647700" y="0"/>
                  </a:moveTo>
                  <a:lnTo>
                    <a:pt x="0" y="241300"/>
                  </a:lnTo>
                </a:path>
              </a:pathLst>
            </a:custGeom>
            <a:ln w="12700">
              <a:solidFill>
                <a:srgbClr val="000000"/>
              </a:solidFill>
            </a:ln>
          </p:spPr>
          <p:txBody>
            <a:bodyPr wrap="square" lIns="0" tIns="0" rIns="0" bIns="0" rtlCol="0"/>
            <a:lstStyle/>
            <a:p>
              <a:endParaRPr/>
            </a:p>
          </p:txBody>
        </p:sp>
        <p:sp>
          <p:nvSpPr>
            <p:cNvPr id="15" name="object 15"/>
            <p:cNvSpPr/>
            <p:nvPr/>
          </p:nvSpPr>
          <p:spPr>
            <a:xfrm>
              <a:off x="5746749" y="3867150"/>
              <a:ext cx="203200" cy="241300"/>
            </a:xfrm>
            <a:custGeom>
              <a:avLst/>
              <a:gdLst/>
              <a:ahLst/>
              <a:cxnLst/>
              <a:rect l="l" t="t" r="r" b="b"/>
              <a:pathLst>
                <a:path w="203200" h="241300">
                  <a:moveTo>
                    <a:pt x="203200" y="0"/>
                  </a:moveTo>
                  <a:lnTo>
                    <a:pt x="0" y="241300"/>
                  </a:lnTo>
                </a:path>
              </a:pathLst>
            </a:custGeom>
            <a:ln w="12700">
              <a:solidFill>
                <a:srgbClr val="000000"/>
              </a:solidFill>
            </a:ln>
          </p:spPr>
          <p:txBody>
            <a:bodyPr wrap="square" lIns="0" tIns="0" rIns="0" bIns="0" rtlCol="0"/>
            <a:lstStyle/>
            <a:p>
              <a:endParaRPr/>
            </a:p>
          </p:txBody>
        </p:sp>
        <p:sp>
          <p:nvSpPr>
            <p:cNvPr id="16" name="object 16"/>
            <p:cNvSpPr/>
            <p:nvPr/>
          </p:nvSpPr>
          <p:spPr>
            <a:xfrm>
              <a:off x="5949949" y="3879850"/>
              <a:ext cx="431800" cy="228600"/>
            </a:xfrm>
            <a:custGeom>
              <a:avLst/>
              <a:gdLst/>
              <a:ahLst/>
              <a:cxnLst/>
              <a:rect l="l" t="t" r="r" b="b"/>
              <a:pathLst>
                <a:path w="431800" h="228600">
                  <a:moveTo>
                    <a:pt x="0" y="0"/>
                  </a:moveTo>
                  <a:lnTo>
                    <a:pt x="431800" y="228600"/>
                  </a:lnTo>
                </a:path>
              </a:pathLst>
            </a:custGeom>
            <a:ln w="12700">
              <a:solidFill>
                <a:srgbClr val="000000"/>
              </a:solidFill>
            </a:ln>
          </p:spPr>
          <p:txBody>
            <a:bodyPr wrap="square" lIns="0" tIns="0" rIns="0" bIns="0" rtlCol="0"/>
            <a:lstStyle/>
            <a:p>
              <a:endParaRPr/>
            </a:p>
          </p:txBody>
        </p:sp>
      </p:grpSp>
      <p:sp>
        <p:nvSpPr>
          <p:cNvPr id="17" name="object 17"/>
          <p:cNvSpPr/>
          <p:nvPr/>
        </p:nvSpPr>
        <p:spPr>
          <a:xfrm>
            <a:off x="5594350" y="4248150"/>
            <a:ext cx="139700" cy="330200"/>
          </a:xfrm>
          <a:custGeom>
            <a:avLst/>
            <a:gdLst/>
            <a:ahLst/>
            <a:cxnLst/>
            <a:rect l="l" t="t" r="r" b="b"/>
            <a:pathLst>
              <a:path w="139700" h="330200">
                <a:moveTo>
                  <a:pt x="139700" y="0"/>
                </a:moveTo>
                <a:lnTo>
                  <a:pt x="0" y="330200"/>
                </a:lnTo>
              </a:path>
            </a:pathLst>
          </a:custGeom>
          <a:ln w="12700">
            <a:solidFill>
              <a:srgbClr val="000000"/>
            </a:solidFill>
          </a:ln>
        </p:spPr>
        <p:txBody>
          <a:bodyPr wrap="square" lIns="0" tIns="0" rIns="0" bIns="0" rtlCol="0"/>
          <a:lstStyle/>
          <a:p>
            <a:endParaRPr/>
          </a:p>
        </p:txBody>
      </p:sp>
      <p:sp>
        <p:nvSpPr>
          <p:cNvPr id="18" name="object 18"/>
          <p:cNvSpPr txBox="1"/>
          <p:nvPr/>
        </p:nvSpPr>
        <p:spPr>
          <a:xfrm>
            <a:off x="6097104" y="4453699"/>
            <a:ext cx="5715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N</a:t>
            </a:r>
            <a:r>
              <a:rPr sz="1800" spc="-5" dirty="0">
                <a:latin typeface="Arial"/>
                <a:cs typeface="Arial"/>
              </a:rPr>
              <a:t>ou</a:t>
            </a:r>
            <a:r>
              <a:rPr sz="1800" dirty="0">
                <a:latin typeface="Arial"/>
                <a:cs typeface="Arial"/>
              </a:rPr>
              <a:t>n</a:t>
            </a:r>
            <a:endParaRPr sz="1800">
              <a:latin typeface="Arial"/>
              <a:cs typeface="Arial"/>
            </a:endParaRPr>
          </a:p>
        </p:txBody>
      </p:sp>
      <p:sp>
        <p:nvSpPr>
          <p:cNvPr id="19" name="object 19"/>
          <p:cNvSpPr/>
          <p:nvPr/>
        </p:nvSpPr>
        <p:spPr>
          <a:xfrm>
            <a:off x="6356350" y="4273550"/>
            <a:ext cx="127000" cy="241300"/>
          </a:xfrm>
          <a:custGeom>
            <a:avLst/>
            <a:gdLst/>
            <a:ahLst/>
            <a:cxnLst/>
            <a:rect l="l" t="t" r="r" b="b"/>
            <a:pathLst>
              <a:path w="127000" h="241300">
                <a:moveTo>
                  <a:pt x="127000" y="0"/>
                </a:moveTo>
                <a:lnTo>
                  <a:pt x="0" y="241300"/>
                </a:lnTo>
              </a:path>
            </a:pathLst>
          </a:custGeom>
          <a:ln w="12700">
            <a:solidFill>
              <a:srgbClr val="000000"/>
            </a:solidFill>
          </a:ln>
        </p:spPr>
        <p:txBody>
          <a:bodyPr wrap="square" lIns="0" tIns="0" rIns="0" bIns="0" rtlCol="0"/>
          <a:lstStyle/>
          <a:p>
            <a:endParaRPr/>
          </a:p>
        </p:txBody>
      </p:sp>
      <p:sp>
        <p:nvSpPr>
          <p:cNvPr id="20" name="object 20"/>
          <p:cNvSpPr/>
          <p:nvPr/>
        </p:nvSpPr>
        <p:spPr>
          <a:xfrm>
            <a:off x="6318250" y="4667250"/>
            <a:ext cx="0" cy="228600"/>
          </a:xfrm>
          <a:custGeom>
            <a:avLst/>
            <a:gdLst/>
            <a:ahLst/>
            <a:cxnLst/>
            <a:rect l="l" t="t" r="r" b="b"/>
            <a:pathLst>
              <a:path h="228600">
                <a:moveTo>
                  <a:pt x="0" y="0"/>
                </a:moveTo>
                <a:lnTo>
                  <a:pt x="1" y="228600"/>
                </a:lnTo>
              </a:path>
            </a:pathLst>
          </a:custGeom>
          <a:ln w="12700">
            <a:solidFill>
              <a:srgbClr val="000000"/>
            </a:solidFill>
          </a:ln>
        </p:spPr>
        <p:txBody>
          <a:bodyPr wrap="square" lIns="0" tIns="0" rIns="0" bIns="0" rtlCol="0"/>
          <a:lstStyle/>
          <a:p>
            <a:endParaRPr/>
          </a:p>
        </p:txBody>
      </p:sp>
      <p:sp>
        <p:nvSpPr>
          <p:cNvPr id="21" name="object 21"/>
          <p:cNvSpPr txBox="1"/>
          <p:nvPr/>
        </p:nvSpPr>
        <p:spPr>
          <a:xfrm>
            <a:off x="4345940" y="3672649"/>
            <a:ext cx="921385" cy="690245"/>
          </a:xfrm>
          <a:prstGeom prst="rect">
            <a:avLst/>
          </a:prstGeom>
        </p:spPr>
        <p:txBody>
          <a:bodyPr vert="horz" wrap="square" lIns="0" tIns="12700" rIns="0" bIns="0" rtlCol="0">
            <a:spAutoFit/>
          </a:bodyPr>
          <a:lstStyle/>
          <a:p>
            <a:pPr marL="391795">
              <a:lnSpc>
                <a:spcPts val="1750"/>
              </a:lnSpc>
              <a:spcBef>
                <a:spcPts val="100"/>
              </a:spcBef>
            </a:pPr>
            <a:r>
              <a:rPr sz="1800" spc="-30" dirty="0">
                <a:latin typeface="Arial"/>
                <a:cs typeface="Arial"/>
              </a:rPr>
              <a:t>Verb</a:t>
            </a:r>
            <a:endParaRPr sz="1800">
              <a:latin typeface="Arial"/>
              <a:cs typeface="Arial"/>
            </a:endParaRPr>
          </a:p>
          <a:p>
            <a:pPr marL="12700">
              <a:lnSpc>
                <a:spcPts val="1540"/>
              </a:lnSpc>
            </a:pPr>
            <a:r>
              <a:rPr sz="1800" spc="-5" dirty="0">
                <a:solidFill>
                  <a:srgbClr val="FF0000"/>
                </a:solidFill>
                <a:latin typeface="Arial"/>
                <a:cs typeface="Arial"/>
              </a:rPr>
              <a:t>0.5</a:t>
            </a:r>
            <a:endParaRPr sz="1800">
              <a:latin typeface="Arial"/>
              <a:cs typeface="Arial"/>
            </a:endParaRPr>
          </a:p>
          <a:p>
            <a:pPr marL="412750">
              <a:lnSpc>
                <a:spcPts val="1945"/>
              </a:lnSpc>
            </a:pPr>
            <a:r>
              <a:rPr sz="1800" spc="-5" dirty="0">
                <a:latin typeface="Arial"/>
                <a:cs typeface="Arial"/>
              </a:rPr>
              <a:t>book</a:t>
            </a:r>
            <a:endParaRPr sz="1800">
              <a:latin typeface="Arial"/>
              <a:cs typeface="Arial"/>
            </a:endParaRPr>
          </a:p>
        </p:txBody>
      </p:sp>
      <p:sp>
        <p:nvSpPr>
          <p:cNvPr id="22" name="object 22"/>
          <p:cNvSpPr txBox="1"/>
          <p:nvPr/>
        </p:nvSpPr>
        <p:spPr>
          <a:xfrm>
            <a:off x="5831371" y="3690620"/>
            <a:ext cx="686435" cy="299720"/>
          </a:xfrm>
          <a:prstGeom prst="rect">
            <a:avLst/>
          </a:prstGeom>
        </p:spPr>
        <p:txBody>
          <a:bodyPr vert="horz" wrap="square" lIns="0" tIns="12700" rIns="0" bIns="0" rtlCol="0">
            <a:spAutoFit/>
          </a:bodyPr>
          <a:lstStyle/>
          <a:p>
            <a:pPr marL="12700">
              <a:lnSpc>
                <a:spcPct val="100000"/>
              </a:lnSpc>
              <a:spcBef>
                <a:spcPts val="100"/>
              </a:spcBef>
            </a:pPr>
            <a:r>
              <a:rPr sz="2700" spc="-7" baseline="4629" dirty="0">
                <a:latin typeface="Arial"/>
                <a:cs typeface="Arial"/>
              </a:rPr>
              <a:t>NP</a:t>
            </a:r>
            <a:r>
              <a:rPr sz="2700" spc="-540" baseline="4629" dirty="0">
                <a:latin typeface="Arial"/>
                <a:cs typeface="Arial"/>
              </a:rPr>
              <a:t> </a:t>
            </a:r>
            <a:r>
              <a:rPr sz="1800" spc="-5" dirty="0">
                <a:solidFill>
                  <a:srgbClr val="FF0000"/>
                </a:solidFill>
                <a:latin typeface="Arial"/>
                <a:cs typeface="Arial"/>
              </a:rPr>
              <a:t>0.6</a:t>
            </a:r>
            <a:endParaRPr sz="1800">
              <a:latin typeface="Arial"/>
              <a:cs typeface="Arial"/>
            </a:endParaRPr>
          </a:p>
        </p:txBody>
      </p:sp>
      <p:sp>
        <p:nvSpPr>
          <p:cNvPr id="23" name="object 23"/>
          <p:cNvSpPr/>
          <p:nvPr/>
        </p:nvSpPr>
        <p:spPr>
          <a:xfrm>
            <a:off x="6750050" y="4248150"/>
            <a:ext cx="660400" cy="279400"/>
          </a:xfrm>
          <a:custGeom>
            <a:avLst/>
            <a:gdLst/>
            <a:ahLst/>
            <a:cxnLst/>
            <a:rect l="l" t="t" r="r" b="b"/>
            <a:pathLst>
              <a:path w="660400" h="279400">
                <a:moveTo>
                  <a:pt x="660400" y="0"/>
                </a:moveTo>
                <a:lnTo>
                  <a:pt x="482600" y="279400"/>
                </a:lnTo>
              </a:path>
              <a:path w="660400" h="279400">
                <a:moveTo>
                  <a:pt x="660400" y="0"/>
                </a:moveTo>
                <a:lnTo>
                  <a:pt x="0" y="241300"/>
                </a:lnTo>
              </a:path>
            </a:pathLst>
          </a:custGeom>
          <a:ln w="12700">
            <a:solidFill>
              <a:srgbClr val="000000"/>
            </a:solidFill>
          </a:ln>
        </p:spPr>
        <p:txBody>
          <a:bodyPr wrap="square" lIns="0" tIns="0" rIns="0" bIns="0" rtlCol="0"/>
          <a:lstStyle/>
          <a:p>
            <a:endParaRPr/>
          </a:p>
        </p:txBody>
      </p:sp>
      <p:sp>
        <p:nvSpPr>
          <p:cNvPr id="24" name="object 24"/>
          <p:cNvSpPr/>
          <p:nvPr/>
        </p:nvSpPr>
        <p:spPr>
          <a:xfrm>
            <a:off x="7181850" y="46672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p>
        </p:txBody>
      </p:sp>
      <p:sp>
        <p:nvSpPr>
          <p:cNvPr id="25" name="object 25"/>
          <p:cNvSpPr/>
          <p:nvPr/>
        </p:nvSpPr>
        <p:spPr>
          <a:xfrm>
            <a:off x="8070850" y="46545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p>
        </p:txBody>
      </p:sp>
      <p:sp>
        <p:nvSpPr>
          <p:cNvPr id="26" name="object 26"/>
          <p:cNvSpPr/>
          <p:nvPr/>
        </p:nvSpPr>
        <p:spPr>
          <a:xfrm>
            <a:off x="8121650" y="5048250"/>
            <a:ext cx="0" cy="190500"/>
          </a:xfrm>
          <a:custGeom>
            <a:avLst/>
            <a:gdLst/>
            <a:ahLst/>
            <a:cxnLst/>
            <a:rect l="l" t="t" r="r" b="b"/>
            <a:pathLst>
              <a:path h="190500">
                <a:moveTo>
                  <a:pt x="0" y="0"/>
                </a:moveTo>
                <a:lnTo>
                  <a:pt x="0" y="190500"/>
                </a:lnTo>
              </a:path>
            </a:pathLst>
          </a:custGeom>
          <a:ln w="12700">
            <a:solidFill>
              <a:srgbClr val="000000"/>
            </a:solidFill>
          </a:ln>
        </p:spPr>
        <p:txBody>
          <a:bodyPr wrap="square" lIns="0" tIns="0" rIns="0" bIns="0" rtlCol="0"/>
          <a:lstStyle/>
          <a:p>
            <a:endParaRPr/>
          </a:p>
        </p:txBody>
      </p:sp>
      <p:sp>
        <p:nvSpPr>
          <p:cNvPr id="27" name="object 27"/>
          <p:cNvSpPr txBox="1"/>
          <p:nvPr/>
        </p:nvSpPr>
        <p:spPr>
          <a:xfrm>
            <a:off x="5260340" y="4224020"/>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0.6</a:t>
            </a:r>
            <a:endParaRPr sz="1800">
              <a:latin typeface="Arial"/>
              <a:cs typeface="Arial"/>
            </a:endParaRPr>
          </a:p>
        </p:txBody>
      </p:sp>
      <p:sp>
        <p:nvSpPr>
          <p:cNvPr id="28" name="object 28"/>
          <p:cNvSpPr txBox="1"/>
          <p:nvPr/>
        </p:nvSpPr>
        <p:spPr>
          <a:xfrm>
            <a:off x="5903277" y="4309745"/>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0.3</a:t>
            </a:r>
            <a:endParaRPr sz="1800">
              <a:latin typeface="Arial"/>
              <a:cs typeface="Arial"/>
            </a:endParaRPr>
          </a:p>
        </p:txBody>
      </p:sp>
      <p:sp>
        <p:nvSpPr>
          <p:cNvPr id="29" name="object 29"/>
          <p:cNvSpPr txBox="1"/>
          <p:nvPr/>
        </p:nvSpPr>
        <p:spPr>
          <a:xfrm>
            <a:off x="5674677" y="4806124"/>
            <a:ext cx="895985" cy="299720"/>
          </a:xfrm>
          <a:prstGeom prst="rect">
            <a:avLst/>
          </a:prstGeom>
        </p:spPr>
        <p:txBody>
          <a:bodyPr vert="horz" wrap="square" lIns="0" tIns="12700" rIns="0" bIns="0" rtlCol="0">
            <a:spAutoFit/>
          </a:bodyPr>
          <a:lstStyle/>
          <a:p>
            <a:pPr marL="12700">
              <a:lnSpc>
                <a:spcPct val="100000"/>
              </a:lnSpc>
              <a:spcBef>
                <a:spcPts val="100"/>
              </a:spcBef>
            </a:pPr>
            <a:r>
              <a:rPr sz="2700" spc="-7" baseline="27777" dirty="0">
                <a:solidFill>
                  <a:srgbClr val="FF0000"/>
                </a:solidFill>
                <a:latin typeface="Arial"/>
                <a:cs typeface="Arial"/>
              </a:rPr>
              <a:t>0.5</a:t>
            </a:r>
            <a:r>
              <a:rPr sz="2700" spc="-44" baseline="27777" dirty="0">
                <a:solidFill>
                  <a:srgbClr val="FF0000"/>
                </a:solidFill>
                <a:latin typeface="Arial"/>
                <a:cs typeface="Arial"/>
              </a:rPr>
              <a:t> </a:t>
            </a:r>
            <a:r>
              <a:rPr sz="1800" spc="-5" dirty="0">
                <a:latin typeface="Arial"/>
                <a:cs typeface="Arial"/>
              </a:rPr>
              <a:t>flight</a:t>
            </a:r>
            <a:endParaRPr sz="1800">
              <a:latin typeface="Arial"/>
              <a:cs typeface="Arial"/>
            </a:endParaRPr>
          </a:p>
        </p:txBody>
      </p:sp>
      <p:sp>
        <p:nvSpPr>
          <p:cNvPr id="30" name="object 30"/>
          <p:cNvSpPr txBox="1"/>
          <p:nvPr/>
        </p:nvSpPr>
        <p:spPr>
          <a:xfrm>
            <a:off x="5174767" y="2824098"/>
            <a:ext cx="973455" cy="785495"/>
          </a:xfrm>
          <a:prstGeom prst="rect">
            <a:avLst/>
          </a:prstGeom>
        </p:spPr>
        <p:txBody>
          <a:bodyPr vert="horz" wrap="square" lIns="0" tIns="12700" rIns="0" bIns="0" rtlCol="0">
            <a:spAutoFit/>
          </a:bodyPr>
          <a:lstStyle/>
          <a:p>
            <a:pPr marL="38100" marR="30480" indent="591820">
              <a:lnSpc>
                <a:spcPct val="138500"/>
              </a:lnSpc>
              <a:spcBef>
                <a:spcPts val="100"/>
              </a:spcBef>
            </a:pPr>
            <a:r>
              <a:rPr sz="1800" spc="-5" dirty="0">
                <a:latin typeface="Arial"/>
                <a:cs typeface="Arial"/>
              </a:rPr>
              <a:t>VP  </a:t>
            </a:r>
            <a:r>
              <a:rPr sz="2700" spc="-44" baseline="10802" dirty="0">
                <a:latin typeface="Arial"/>
                <a:cs typeface="Arial"/>
              </a:rPr>
              <a:t>VP</a:t>
            </a:r>
            <a:r>
              <a:rPr sz="1800" spc="-30" dirty="0">
                <a:solidFill>
                  <a:srgbClr val="FF0000"/>
                </a:solidFill>
                <a:latin typeface="Arial"/>
                <a:cs typeface="Arial"/>
              </a:rPr>
              <a:t>0.5</a:t>
            </a:r>
            <a:endParaRPr sz="1800">
              <a:latin typeface="Arial"/>
              <a:cs typeface="Arial"/>
            </a:endParaRPr>
          </a:p>
        </p:txBody>
      </p:sp>
      <p:sp>
        <p:nvSpPr>
          <p:cNvPr id="31" name="object 31"/>
          <p:cNvSpPr txBox="1"/>
          <p:nvPr/>
        </p:nvSpPr>
        <p:spPr>
          <a:xfrm>
            <a:off x="6777990" y="4619307"/>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0.2</a:t>
            </a:r>
            <a:endParaRPr sz="1800">
              <a:latin typeface="Arial"/>
              <a:cs typeface="Arial"/>
            </a:endParaRPr>
          </a:p>
        </p:txBody>
      </p:sp>
      <p:sp>
        <p:nvSpPr>
          <p:cNvPr id="32" name="object 32"/>
          <p:cNvSpPr txBox="1"/>
          <p:nvPr/>
        </p:nvSpPr>
        <p:spPr>
          <a:xfrm>
            <a:off x="7722704" y="4085907"/>
            <a:ext cx="1384300" cy="1214120"/>
          </a:xfrm>
          <a:prstGeom prst="rect">
            <a:avLst/>
          </a:prstGeom>
        </p:spPr>
        <p:txBody>
          <a:bodyPr vert="horz" wrap="square" lIns="0" tIns="12700" rIns="0" bIns="0" rtlCol="0">
            <a:spAutoFit/>
          </a:bodyPr>
          <a:lstStyle/>
          <a:p>
            <a:pPr marL="134620">
              <a:lnSpc>
                <a:spcPct val="100000"/>
              </a:lnSpc>
              <a:spcBef>
                <a:spcPts val="100"/>
              </a:spcBef>
            </a:pPr>
            <a:r>
              <a:rPr sz="1800" spc="-5" dirty="0">
                <a:solidFill>
                  <a:srgbClr val="FF0000"/>
                </a:solidFill>
                <a:latin typeface="Arial"/>
                <a:cs typeface="Arial"/>
              </a:rPr>
              <a:t>1.0</a:t>
            </a:r>
            <a:endParaRPr sz="1800">
              <a:latin typeface="Arial"/>
              <a:cs typeface="Arial"/>
            </a:endParaRPr>
          </a:p>
          <a:p>
            <a:pPr marL="291465">
              <a:lnSpc>
                <a:spcPts val="2085"/>
              </a:lnSpc>
              <a:spcBef>
                <a:spcPts val="1440"/>
              </a:spcBef>
            </a:pPr>
            <a:r>
              <a:rPr sz="2700" baseline="21604" dirty="0">
                <a:latin typeface="Arial"/>
                <a:cs typeface="Arial"/>
              </a:rPr>
              <a:t>NP</a:t>
            </a:r>
            <a:r>
              <a:rPr sz="2700" spc="-82" baseline="21604" dirty="0">
                <a:latin typeface="Arial"/>
                <a:cs typeface="Arial"/>
              </a:rPr>
              <a:t> </a:t>
            </a:r>
            <a:r>
              <a:rPr sz="1800" spc="-5" dirty="0">
                <a:solidFill>
                  <a:srgbClr val="FF0000"/>
                </a:solidFill>
                <a:latin typeface="Arial"/>
                <a:cs typeface="Arial"/>
              </a:rPr>
              <a:t>0.2</a:t>
            </a:r>
            <a:endParaRPr sz="1800">
              <a:latin typeface="Arial"/>
              <a:cs typeface="Arial"/>
            </a:endParaRPr>
          </a:p>
          <a:p>
            <a:pPr marL="58419" marR="30480" indent="-20955">
              <a:lnSpc>
                <a:spcPct val="73700"/>
              </a:lnSpc>
              <a:spcBef>
                <a:spcPts val="490"/>
              </a:spcBef>
            </a:pPr>
            <a:r>
              <a:rPr sz="1800" spc="-5" dirty="0">
                <a:latin typeface="Arial"/>
                <a:cs typeface="Arial"/>
              </a:rPr>
              <a:t>P</a:t>
            </a:r>
            <a:r>
              <a:rPr sz="1800" dirty="0">
                <a:latin typeface="Arial"/>
                <a:cs typeface="Arial"/>
              </a:rPr>
              <a:t>r</a:t>
            </a:r>
            <a:r>
              <a:rPr sz="1800" spc="-5" dirty="0">
                <a:latin typeface="Arial"/>
                <a:cs typeface="Arial"/>
              </a:rPr>
              <a:t>oper</a:t>
            </a:r>
            <a:r>
              <a:rPr sz="1800" dirty="0">
                <a:latin typeface="Arial"/>
                <a:cs typeface="Arial"/>
              </a:rPr>
              <a:t>-N</a:t>
            </a:r>
            <a:r>
              <a:rPr sz="1800" spc="-5" dirty="0">
                <a:latin typeface="Arial"/>
                <a:cs typeface="Arial"/>
              </a:rPr>
              <a:t>ou</a:t>
            </a:r>
            <a:r>
              <a:rPr sz="1800" dirty="0">
                <a:latin typeface="Arial"/>
                <a:cs typeface="Arial"/>
              </a:rPr>
              <a:t>n  </a:t>
            </a:r>
            <a:r>
              <a:rPr sz="1800" spc="-5" dirty="0">
                <a:solidFill>
                  <a:srgbClr val="FF0000"/>
                </a:solidFill>
                <a:latin typeface="Arial"/>
                <a:cs typeface="Arial"/>
              </a:rPr>
              <a:t>0.8</a:t>
            </a:r>
            <a:endParaRPr sz="1800">
              <a:latin typeface="Arial"/>
              <a:cs typeface="Arial"/>
            </a:endParaRPr>
          </a:p>
        </p:txBody>
      </p:sp>
      <p:sp>
        <p:nvSpPr>
          <p:cNvPr id="33" name="object 33"/>
          <p:cNvSpPr txBox="1"/>
          <p:nvPr/>
        </p:nvSpPr>
        <p:spPr>
          <a:xfrm>
            <a:off x="5868504" y="2396299"/>
            <a:ext cx="497205" cy="527685"/>
          </a:xfrm>
          <a:prstGeom prst="rect">
            <a:avLst/>
          </a:prstGeom>
        </p:spPr>
        <p:txBody>
          <a:bodyPr vert="horz" wrap="square" lIns="0" tIns="12700" rIns="0" bIns="0" rtlCol="0">
            <a:spAutoFit/>
          </a:bodyPr>
          <a:lstStyle/>
          <a:p>
            <a:pPr marL="12700">
              <a:lnSpc>
                <a:spcPts val="1975"/>
              </a:lnSpc>
              <a:spcBef>
                <a:spcPts val="100"/>
              </a:spcBef>
            </a:pPr>
            <a:r>
              <a:rPr sz="1800" dirty="0">
                <a:latin typeface="Arial"/>
                <a:cs typeface="Arial"/>
              </a:rPr>
              <a:t>S</a:t>
            </a:r>
            <a:endParaRPr sz="1800">
              <a:latin typeface="Arial"/>
              <a:cs typeface="Arial"/>
            </a:endParaRPr>
          </a:p>
          <a:p>
            <a:pPr marL="166370">
              <a:lnSpc>
                <a:spcPts val="1975"/>
              </a:lnSpc>
            </a:pPr>
            <a:r>
              <a:rPr sz="1800" spc="-5" dirty="0">
                <a:solidFill>
                  <a:srgbClr val="FF0000"/>
                </a:solidFill>
                <a:latin typeface="Arial"/>
                <a:cs typeface="Arial"/>
              </a:rPr>
              <a:t>0.1</a:t>
            </a:r>
            <a:endParaRPr sz="1800">
              <a:latin typeface="Arial"/>
              <a:cs typeface="Arial"/>
            </a:endParaRPr>
          </a:p>
        </p:txBody>
      </p:sp>
      <p:sp>
        <p:nvSpPr>
          <p:cNvPr id="34" name="object 34"/>
          <p:cNvSpPr/>
          <p:nvPr/>
        </p:nvSpPr>
        <p:spPr>
          <a:xfrm>
            <a:off x="5949950" y="2597149"/>
            <a:ext cx="3175" cy="381000"/>
          </a:xfrm>
          <a:custGeom>
            <a:avLst/>
            <a:gdLst/>
            <a:ahLst/>
            <a:cxnLst/>
            <a:rect l="l" t="t" r="r" b="b"/>
            <a:pathLst>
              <a:path w="3175" h="381000">
                <a:moveTo>
                  <a:pt x="3174" y="0"/>
                </a:moveTo>
                <a:lnTo>
                  <a:pt x="0" y="381000"/>
                </a:lnTo>
              </a:path>
            </a:pathLst>
          </a:custGeom>
          <a:ln w="12700">
            <a:solidFill>
              <a:srgbClr val="000000"/>
            </a:solidFill>
          </a:ln>
        </p:spPr>
        <p:txBody>
          <a:bodyPr wrap="square" lIns="0" tIns="0" rIns="0" bIns="0" rtlCol="0"/>
          <a:lstStyle/>
          <a:p>
            <a:endParaRPr/>
          </a:p>
        </p:txBody>
      </p:sp>
      <p:sp>
        <p:nvSpPr>
          <p:cNvPr id="35" name="object 35"/>
          <p:cNvSpPr txBox="1"/>
          <p:nvPr/>
        </p:nvSpPr>
        <p:spPr>
          <a:xfrm>
            <a:off x="7316304" y="3920299"/>
            <a:ext cx="330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PP</a:t>
            </a:r>
            <a:endParaRPr sz="1800">
              <a:latin typeface="Arial"/>
              <a:cs typeface="Arial"/>
            </a:endParaRPr>
          </a:p>
        </p:txBody>
      </p:sp>
      <p:sp>
        <p:nvSpPr>
          <p:cNvPr id="36" name="object 36"/>
          <p:cNvSpPr/>
          <p:nvPr/>
        </p:nvSpPr>
        <p:spPr>
          <a:xfrm>
            <a:off x="5924550" y="3206750"/>
            <a:ext cx="1471930" cy="763905"/>
          </a:xfrm>
          <a:custGeom>
            <a:avLst/>
            <a:gdLst/>
            <a:ahLst/>
            <a:cxnLst/>
            <a:rect l="l" t="t" r="r" b="b"/>
            <a:pathLst>
              <a:path w="1471929" h="763904">
                <a:moveTo>
                  <a:pt x="0" y="0"/>
                </a:moveTo>
                <a:lnTo>
                  <a:pt x="1471610" y="763587"/>
                </a:lnTo>
              </a:path>
            </a:pathLst>
          </a:custGeom>
          <a:ln w="12700">
            <a:solidFill>
              <a:srgbClr val="000000"/>
            </a:solidFill>
          </a:ln>
        </p:spPr>
        <p:txBody>
          <a:bodyPr wrap="square" lIns="0" tIns="0" rIns="0" bIns="0" rtlCol="0"/>
          <a:lstStyle/>
          <a:p>
            <a:endParaRPr/>
          </a:p>
        </p:txBody>
      </p:sp>
      <p:sp>
        <p:nvSpPr>
          <p:cNvPr id="37" name="object 37"/>
          <p:cNvSpPr txBox="1"/>
          <p:nvPr/>
        </p:nvSpPr>
        <p:spPr>
          <a:xfrm>
            <a:off x="6327140" y="3081020"/>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0.3</a:t>
            </a:r>
            <a:endParaRPr sz="1800">
              <a:latin typeface="Arial"/>
              <a:cs typeface="Arial"/>
            </a:endParaRPr>
          </a:p>
        </p:txBody>
      </p:sp>
      <p:sp>
        <p:nvSpPr>
          <p:cNvPr id="38" name="object 38"/>
          <p:cNvSpPr txBox="1"/>
          <p:nvPr/>
        </p:nvSpPr>
        <p:spPr>
          <a:xfrm>
            <a:off x="788499" y="2701099"/>
            <a:ext cx="12700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333399"/>
                </a:solidFill>
                <a:latin typeface="Times New Roman"/>
                <a:cs typeface="Times New Roman"/>
              </a:rPr>
              <a:t>2</a:t>
            </a:r>
            <a:endParaRPr sz="1600">
              <a:latin typeface="Times New Roman"/>
              <a:cs typeface="Times New Roman"/>
            </a:endParaRPr>
          </a:p>
        </p:txBody>
      </p:sp>
      <p:sp>
        <p:nvSpPr>
          <p:cNvPr id="39" name="object 39"/>
          <p:cNvSpPr txBox="1"/>
          <p:nvPr/>
        </p:nvSpPr>
        <p:spPr>
          <a:xfrm>
            <a:off x="305899" y="2535999"/>
            <a:ext cx="439420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333399"/>
                </a:solidFill>
                <a:latin typeface="Times New Roman"/>
                <a:cs typeface="Times New Roman"/>
              </a:rPr>
              <a:t>P(D </a:t>
            </a:r>
            <a:r>
              <a:rPr sz="2400" dirty="0">
                <a:solidFill>
                  <a:srgbClr val="333399"/>
                </a:solidFill>
                <a:latin typeface="Times New Roman"/>
                <a:cs typeface="Times New Roman"/>
              </a:rPr>
              <a:t>) = 0.1 x 0.3 x 0.5 x 0.6 x 0.5</a:t>
            </a:r>
            <a:r>
              <a:rPr sz="2400" spc="135" dirty="0">
                <a:solidFill>
                  <a:srgbClr val="333399"/>
                </a:solidFill>
                <a:latin typeface="Times New Roman"/>
                <a:cs typeface="Times New Roman"/>
              </a:rPr>
              <a:t> </a:t>
            </a:r>
            <a:r>
              <a:rPr sz="2400" dirty="0">
                <a:solidFill>
                  <a:srgbClr val="333399"/>
                </a:solidFill>
                <a:latin typeface="Times New Roman"/>
                <a:cs typeface="Times New Roman"/>
              </a:rPr>
              <a:t>x</a:t>
            </a:r>
            <a:endParaRPr sz="2400">
              <a:latin typeface="Times New Roman"/>
              <a:cs typeface="Times New Roman"/>
            </a:endParaRPr>
          </a:p>
        </p:txBody>
      </p:sp>
      <p:sp>
        <p:nvSpPr>
          <p:cNvPr id="40" name="object 40"/>
          <p:cNvSpPr txBox="1"/>
          <p:nvPr/>
        </p:nvSpPr>
        <p:spPr>
          <a:xfrm>
            <a:off x="1372704" y="2904299"/>
            <a:ext cx="3378200" cy="7594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33399"/>
                </a:solidFill>
                <a:latin typeface="Times New Roman"/>
                <a:cs typeface="Times New Roman"/>
              </a:rPr>
              <a:t>0.6 x 0.3 x 1.0 x 0.5 x 0.2</a:t>
            </a:r>
            <a:r>
              <a:rPr sz="2400" spc="-100" dirty="0">
                <a:solidFill>
                  <a:srgbClr val="333399"/>
                </a:solidFill>
                <a:latin typeface="Times New Roman"/>
                <a:cs typeface="Times New Roman"/>
              </a:rPr>
              <a:t> </a:t>
            </a:r>
            <a:r>
              <a:rPr sz="2400" dirty="0">
                <a:solidFill>
                  <a:srgbClr val="333399"/>
                </a:solidFill>
                <a:latin typeface="Times New Roman"/>
                <a:cs typeface="Times New Roman"/>
              </a:rPr>
              <a:t>x</a:t>
            </a:r>
            <a:endParaRPr sz="2400">
              <a:latin typeface="Times New Roman"/>
              <a:cs typeface="Times New Roman"/>
            </a:endParaRPr>
          </a:p>
          <a:p>
            <a:pPr marL="12700">
              <a:lnSpc>
                <a:spcPct val="100000"/>
              </a:lnSpc>
              <a:spcBef>
                <a:spcPts val="20"/>
              </a:spcBef>
            </a:pPr>
            <a:r>
              <a:rPr sz="2400" dirty="0">
                <a:solidFill>
                  <a:srgbClr val="333399"/>
                </a:solidFill>
                <a:latin typeface="Times New Roman"/>
                <a:cs typeface="Times New Roman"/>
              </a:rPr>
              <a:t>0.2 x</a:t>
            </a:r>
            <a:r>
              <a:rPr sz="2400" spc="-10" dirty="0">
                <a:solidFill>
                  <a:srgbClr val="333399"/>
                </a:solidFill>
                <a:latin typeface="Times New Roman"/>
                <a:cs typeface="Times New Roman"/>
              </a:rPr>
              <a:t> </a:t>
            </a:r>
            <a:r>
              <a:rPr sz="2400" dirty="0">
                <a:solidFill>
                  <a:srgbClr val="333399"/>
                </a:solidFill>
                <a:latin typeface="Times New Roman"/>
                <a:cs typeface="Times New Roman"/>
              </a:rPr>
              <a:t>0.8</a:t>
            </a:r>
            <a:endParaRPr sz="2400">
              <a:latin typeface="Times New Roman"/>
              <a:cs typeface="Times New Roman"/>
            </a:endParaRPr>
          </a:p>
        </p:txBody>
      </p:sp>
      <p:sp>
        <p:nvSpPr>
          <p:cNvPr id="41" name="object 41"/>
          <p:cNvSpPr txBox="1"/>
          <p:nvPr/>
        </p:nvSpPr>
        <p:spPr>
          <a:xfrm>
            <a:off x="1067899" y="3653599"/>
            <a:ext cx="14033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333399"/>
                </a:solidFill>
                <a:latin typeface="Times New Roman"/>
                <a:cs typeface="Times New Roman"/>
              </a:rPr>
              <a:t>=</a:t>
            </a:r>
            <a:endParaRPr sz="1600">
              <a:latin typeface="Times New Roman"/>
              <a:cs typeface="Times New Roman"/>
            </a:endParaRPr>
          </a:p>
        </p:txBody>
      </p:sp>
      <p:sp>
        <p:nvSpPr>
          <p:cNvPr id="42" name="object 42"/>
          <p:cNvSpPr txBox="1"/>
          <p:nvPr/>
        </p:nvSpPr>
        <p:spPr>
          <a:xfrm>
            <a:off x="1334604" y="3640899"/>
            <a:ext cx="14732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33399"/>
                </a:solidFill>
                <a:latin typeface="Times New Roman"/>
                <a:cs typeface="Times New Roman"/>
              </a:rPr>
              <a:t>0.00001296</a:t>
            </a:r>
            <a:endParaRPr sz="24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句法分析器的种类</a:t>
            </a:r>
          </a:p>
        </p:txBody>
      </p:sp>
      <p:sp>
        <p:nvSpPr>
          <p:cNvPr id="3" name="object 3"/>
          <p:cNvSpPr txBox="1"/>
          <p:nvPr/>
        </p:nvSpPr>
        <p:spPr>
          <a:xfrm>
            <a:off x="4999990" y="3225482"/>
            <a:ext cx="2141855" cy="566420"/>
          </a:xfrm>
          <a:prstGeom prst="rect">
            <a:avLst/>
          </a:prstGeom>
        </p:spPr>
        <p:txBody>
          <a:bodyPr vert="horz" wrap="square" lIns="0" tIns="12700" rIns="0" bIns="0" rtlCol="0">
            <a:spAutoFit/>
          </a:bodyPr>
          <a:lstStyle/>
          <a:p>
            <a:pPr marL="12700">
              <a:lnSpc>
                <a:spcPts val="2130"/>
              </a:lnSpc>
              <a:spcBef>
                <a:spcPts val="100"/>
              </a:spcBef>
              <a:tabLst>
                <a:tab pos="798195" algn="l"/>
                <a:tab pos="1620520" algn="l"/>
              </a:tabLst>
            </a:pPr>
            <a:r>
              <a:rPr sz="1800" dirty="0">
                <a:solidFill>
                  <a:srgbClr val="0000FF"/>
                </a:solidFill>
                <a:latin typeface="Arial"/>
                <a:cs typeface="Arial"/>
              </a:rPr>
              <a:t>NP	</a:t>
            </a:r>
            <a:r>
              <a:rPr sz="1800" spc="-5" dirty="0">
                <a:solidFill>
                  <a:srgbClr val="0000FF"/>
                </a:solidFill>
                <a:latin typeface="Arial"/>
                <a:cs typeface="Arial"/>
              </a:rPr>
              <a:t>VB	</a:t>
            </a:r>
            <a:r>
              <a:rPr sz="1800" dirty="0">
                <a:solidFill>
                  <a:srgbClr val="0000FF"/>
                </a:solidFill>
                <a:latin typeface="Arial"/>
                <a:cs typeface="Arial"/>
              </a:rPr>
              <a:t>NP</a:t>
            </a:r>
            <a:endParaRPr sz="1800">
              <a:latin typeface="Arial"/>
              <a:cs typeface="Arial"/>
            </a:endParaRPr>
          </a:p>
          <a:p>
            <a:pPr marL="12700">
              <a:lnSpc>
                <a:spcPts val="2130"/>
              </a:lnSpc>
              <a:tabLst>
                <a:tab pos="798195" algn="l"/>
                <a:tab pos="1620520" algn="l"/>
              </a:tabLst>
            </a:pPr>
            <a:r>
              <a:rPr sz="1800" dirty="0">
                <a:solidFill>
                  <a:srgbClr val="0000FF"/>
                </a:solidFill>
                <a:latin typeface="Arial"/>
                <a:cs typeface="Arial"/>
              </a:rPr>
              <a:t>J</a:t>
            </a:r>
            <a:r>
              <a:rPr sz="1800" spc="-5" dirty="0">
                <a:solidFill>
                  <a:srgbClr val="0000FF"/>
                </a:solidFill>
                <a:latin typeface="Arial"/>
                <a:cs typeface="Arial"/>
              </a:rPr>
              <a:t>oh</a:t>
            </a:r>
            <a:r>
              <a:rPr sz="1800" dirty="0">
                <a:solidFill>
                  <a:srgbClr val="0000FF"/>
                </a:solidFill>
                <a:latin typeface="Arial"/>
                <a:cs typeface="Arial"/>
              </a:rPr>
              <a:t>n	l</a:t>
            </a:r>
            <a:r>
              <a:rPr sz="1800" spc="-5" dirty="0">
                <a:solidFill>
                  <a:srgbClr val="0000FF"/>
                </a:solidFill>
                <a:latin typeface="Arial"/>
                <a:cs typeface="Arial"/>
              </a:rPr>
              <a:t>o</a:t>
            </a:r>
            <a:r>
              <a:rPr sz="1800" dirty="0">
                <a:solidFill>
                  <a:srgbClr val="0000FF"/>
                </a:solidFill>
                <a:latin typeface="Arial"/>
                <a:cs typeface="Arial"/>
              </a:rPr>
              <a:t>v</a:t>
            </a:r>
            <a:r>
              <a:rPr sz="1800" spc="-5" dirty="0">
                <a:solidFill>
                  <a:srgbClr val="0000FF"/>
                </a:solidFill>
                <a:latin typeface="Arial"/>
                <a:cs typeface="Arial"/>
              </a:rPr>
              <a:t>e</a:t>
            </a:r>
            <a:r>
              <a:rPr sz="1800" dirty="0">
                <a:solidFill>
                  <a:srgbClr val="0000FF"/>
                </a:solidFill>
                <a:latin typeface="Arial"/>
                <a:cs typeface="Arial"/>
              </a:rPr>
              <a:t>s	M</a:t>
            </a:r>
            <a:r>
              <a:rPr sz="1800" spc="-5" dirty="0">
                <a:solidFill>
                  <a:srgbClr val="0000FF"/>
                </a:solidFill>
                <a:latin typeface="Arial"/>
                <a:cs typeface="Arial"/>
              </a:rPr>
              <a:t>a</a:t>
            </a:r>
            <a:r>
              <a:rPr sz="1800" dirty="0">
                <a:solidFill>
                  <a:srgbClr val="0000FF"/>
                </a:solidFill>
                <a:latin typeface="Arial"/>
                <a:cs typeface="Arial"/>
              </a:rPr>
              <a:t>ry</a:t>
            </a:r>
            <a:endParaRPr sz="1800">
              <a:latin typeface="Arial"/>
              <a:cs typeface="Arial"/>
            </a:endParaRPr>
          </a:p>
        </p:txBody>
      </p:sp>
      <p:sp>
        <p:nvSpPr>
          <p:cNvPr id="4" name="object 4"/>
          <p:cNvSpPr txBox="1"/>
          <p:nvPr/>
        </p:nvSpPr>
        <p:spPr>
          <a:xfrm>
            <a:off x="1642427" y="3276282"/>
            <a:ext cx="521334" cy="566420"/>
          </a:xfrm>
          <a:prstGeom prst="rect">
            <a:avLst/>
          </a:prstGeom>
        </p:spPr>
        <p:txBody>
          <a:bodyPr vert="horz" wrap="square" lIns="0" tIns="12700" rIns="0" bIns="0" rtlCol="0">
            <a:spAutoFit/>
          </a:bodyPr>
          <a:lstStyle/>
          <a:p>
            <a:pPr marL="12700">
              <a:lnSpc>
                <a:spcPts val="2130"/>
              </a:lnSpc>
              <a:spcBef>
                <a:spcPts val="100"/>
              </a:spcBef>
            </a:pPr>
            <a:r>
              <a:rPr sz="1800" dirty="0">
                <a:latin typeface="Arial"/>
                <a:cs typeface="Arial"/>
              </a:rPr>
              <a:t>NP</a:t>
            </a:r>
            <a:endParaRPr sz="1800">
              <a:latin typeface="Arial"/>
              <a:cs typeface="Arial"/>
            </a:endParaRPr>
          </a:p>
          <a:p>
            <a:pPr marL="12700">
              <a:lnSpc>
                <a:spcPts val="2130"/>
              </a:lnSpc>
            </a:pPr>
            <a:r>
              <a:rPr sz="1800" dirty="0">
                <a:latin typeface="Arial"/>
                <a:cs typeface="Arial"/>
              </a:rPr>
              <a:t>J</a:t>
            </a:r>
            <a:r>
              <a:rPr sz="1800" spc="-5" dirty="0">
                <a:latin typeface="Arial"/>
                <a:cs typeface="Arial"/>
              </a:rPr>
              <a:t>oh</a:t>
            </a:r>
            <a:r>
              <a:rPr sz="1800" dirty="0">
                <a:latin typeface="Arial"/>
                <a:cs typeface="Arial"/>
              </a:rPr>
              <a:t>n</a:t>
            </a:r>
            <a:endParaRPr sz="1800">
              <a:latin typeface="Arial"/>
              <a:cs typeface="Arial"/>
            </a:endParaRPr>
          </a:p>
        </p:txBody>
      </p:sp>
      <p:sp>
        <p:nvSpPr>
          <p:cNvPr id="5" name="object 5"/>
          <p:cNvSpPr txBox="1"/>
          <p:nvPr/>
        </p:nvSpPr>
        <p:spPr>
          <a:xfrm>
            <a:off x="397827" y="1001052"/>
            <a:ext cx="8661400" cy="189611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输出的类别</a:t>
            </a:r>
            <a:endParaRPr sz="2400">
              <a:latin typeface="Noto Sans CJK JP Medium"/>
              <a:cs typeface="Noto Sans CJK JP Medium"/>
            </a:endParaRPr>
          </a:p>
          <a:p>
            <a:pPr marL="762000" marR="5080" lvl="1" indent="-292100">
              <a:lnSpc>
                <a:spcPct val="100000"/>
              </a:lnSpc>
              <a:spcBef>
                <a:spcPts val="1720"/>
              </a:spcBef>
              <a:buClr>
                <a:srgbClr val="00B0F0"/>
              </a:buClr>
              <a:buSzPct val="70000"/>
              <a:buFont typeface="Wingdings"/>
              <a:buChar char=""/>
              <a:tabLst>
                <a:tab pos="761365" algn="l"/>
                <a:tab pos="762000" algn="l"/>
              </a:tabLst>
            </a:pPr>
            <a:r>
              <a:rPr sz="2000" dirty="0">
                <a:latin typeface="Noto Sans Mono CJK JP Bold"/>
                <a:cs typeface="Noto Sans Mono CJK JP Bold"/>
              </a:rPr>
              <a:t>传统句法分析模式（如之前讲的上下文无关文法</a:t>
            </a:r>
            <a:r>
              <a:rPr sz="2000" spc="105" dirty="0">
                <a:latin typeface="UKIJ CJK"/>
                <a:cs typeface="UKIJ CJK"/>
              </a:rPr>
              <a:t>CFG</a:t>
            </a:r>
            <a:r>
              <a:rPr sz="2000" dirty="0">
                <a:latin typeface="Noto Sans Mono CJK JP Bold"/>
                <a:cs typeface="Noto Sans Mono CJK JP Bold"/>
              </a:rPr>
              <a:t>、</a:t>
            </a:r>
            <a:r>
              <a:rPr sz="2000" spc="55" dirty="0">
                <a:latin typeface="UKIJ CJK"/>
                <a:cs typeface="UKIJ CJK"/>
              </a:rPr>
              <a:t>PCFG</a:t>
            </a:r>
            <a:r>
              <a:rPr sz="2000" spc="55" dirty="0">
                <a:latin typeface="Noto Sans Mono CJK JP Bold"/>
                <a:cs typeface="Noto Sans Mono CJK JP Bold"/>
              </a:rPr>
              <a:t>）</a:t>
            </a:r>
            <a:r>
              <a:rPr sz="2000" spc="55" dirty="0">
                <a:latin typeface="UKIJ CJK"/>
                <a:cs typeface="UKIJ CJK"/>
              </a:rPr>
              <a:t>,</a:t>
            </a:r>
            <a:r>
              <a:rPr sz="2000" spc="20" dirty="0">
                <a:latin typeface="UKIJ CJK"/>
                <a:cs typeface="UKIJ CJK"/>
              </a:rPr>
              <a:t> </a:t>
            </a:r>
            <a:r>
              <a:rPr sz="2000" dirty="0">
                <a:solidFill>
                  <a:srgbClr val="FF0000"/>
                </a:solidFill>
                <a:latin typeface="Noto Sans Mono CJK JP Bold"/>
                <a:cs typeface="Noto Sans Mono CJK JP Bold"/>
              </a:rPr>
              <a:t>依存分 析模式</a:t>
            </a:r>
            <a:endParaRPr sz="2000">
              <a:latin typeface="Noto Sans Mono CJK JP Bold"/>
              <a:cs typeface="Noto Sans Mono CJK JP Bold"/>
            </a:endParaRPr>
          </a:p>
          <a:p>
            <a:pPr>
              <a:lnSpc>
                <a:spcPct val="100000"/>
              </a:lnSpc>
              <a:spcBef>
                <a:spcPts val="90"/>
              </a:spcBef>
            </a:pPr>
            <a:endParaRPr sz="1450">
              <a:latin typeface="Noto Sans Mono CJK JP Bold"/>
              <a:cs typeface="Noto Sans Mono CJK JP Bold"/>
            </a:endParaRPr>
          </a:p>
          <a:p>
            <a:pPr marL="1990725">
              <a:lnSpc>
                <a:spcPct val="100000"/>
              </a:lnSpc>
            </a:pPr>
            <a:r>
              <a:rPr sz="1800" dirty="0">
                <a:latin typeface="Arial"/>
                <a:cs typeface="Arial"/>
              </a:rPr>
              <a:t>S</a:t>
            </a:r>
            <a:endParaRPr sz="1800">
              <a:latin typeface="Arial"/>
              <a:cs typeface="Arial"/>
            </a:endParaRPr>
          </a:p>
        </p:txBody>
      </p:sp>
      <p:sp>
        <p:nvSpPr>
          <p:cNvPr id="6" name="object 6"/>
          <p:cNvSpPr txBox="1"/>
          <p:nvPr/>
        </p:nvSpPr>
        <p:spPr>
          <a:xfrm>
            <a:off x="2742564" y="3279457"/>
            <a:ext cx="330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VP</a:t>
            </a:r>
            <a:endParaRPr sz="1800">
              <a:latin typeface="Arial"/>
              <a:cs typeface="Arial"/>
            </a:endParaRPr>
          </a:p>
        </p:txBody>
      </p:sp>
      <p:sp>
        <p:nvSpPr>
          <p:cNvPr id="7" name="object 7"/>
          <p:cNvSpPr/>
          <p:nvPr/>
        </p:nvSpPr>
        <p:spPr>
          <a:xfrm>
            <a:off x="1835149" y="2863850"/>
            <a:ext cx="622300" cy="457200"/>
          </a:xfrm>
          <a:custGeom>
            <a:avLst/>
            <a:gdLst/>
            <a:ahLst/>
            <a:cxnLst/>
            <a:rect l="l" t="t" r="r" b="b"/>
            <a:pathLst>
              <a:path w="622300" h="457200">
                <a:moveTo>
                  <a:pt x="622300" y="0"/>
                </a:moveTo>
                <a:lnTo>
                  <a:pt x="0" y="457200"/>
                </a:lnTo>
              </a:path>
              <a:path w="622300" h="457200">
                <a:moveTo>
                  <a:pt x="622300" y="0"/>
                </a:moveTo>
                <a:lnTo>
                  <a:pt x="203200" y="444500"/>
                </a:lnTo>
              </a:path>
            </a:pathLst>
          </a:custGeom>
          <a:ln w="12700">
            <a:solidFill>
              <a:srgbClr val="000000"/>
            </a:solidFill>
          </a:ln>
        </p:spPr>
        <p:txBody>
          <a:bodyPr wrap="square" lIns="0" tIns="0" rIns="0" bIns="0" rtlCol="0"/>
          <a:lstStyle/>
          <a:p>
            <a:endParaRPr/>
          </a:p>
        </p:txBody>
      </p:sp>
      <p:grpSp>
        <p:nvGrpSpPr>
          <p:cNvPr id="8" name="object 8"/>
          <p:cNvGrpSpPr/>
          <p:nvPr/>
        </p:nvGrpSpPr>
        <p:grpSpPr>
          <a:xfrm>
            <a:off x="2501899" y="3543300"/>
            <a:ext cx="838200" cy="482600"/>
            <a:chOff x="2501899" y="3543300"/>
            <a:chExt cx="838200" cy="482600"/>
          </a:xfrm>
        </p:grpSpPr>
        <p:sp>
          <p:nvSpPr>
            <p:cNvPr id="9" name="object 9"/>
            <p:cNvSpPr/>
            <p:nvPr/>
          </p:nvSpPr>
          <p:spPr>
            <a:xfrm>
              <a:off x="2508249" y="3549650"/>
              <a:ext cx="381000" cy="444500"/>
            </a:xfrm>
            <a:custGeom>
              <a:avLst/>
              <a:gdLst/>
              <a:ahLst/>
              <a:cxnLst/>
              <a:rect l="l" t="t" r="r" b="b"/>
              <a:pathLst>
                <a:path w="381000" h="444500">
                  <a:moveTo>
                    <a:pt x="381000" y="0"/>
                  </a:moveTo>
                  <a:lnTo>
                    <a:pt x="0" y="444500"/>
                  </a:lnTo>
                </a:path>
              </a:pathLst>
            </a:custGeom>
            <a:ln w="12700">
              <a:solidFill>
                <a:srgbClr val="000000"/>
              </a:solidFill>
            </a:ln>
          </p:spPr>
          <p:txBody>
            <a:bodyPr wrap="square" lIns="0" tIns="0" rIns="0" bIns="0" rtlCol="0"/>
            <a:lstStyle/>
            <a:p>
              <a:endParaRPr/>
            </a:p>
          </p:txBody>
        </p:sp>
        <p:sp>
          <p:nvSpPr>
            <p:cNvPr id="10" name="object 10"/>
            <p:cNvSpPr/>
            <p:nvPr/>
          </p:nvSpPr>
          <p:spPr>
            <a:xfrm>
              <a:off x="2914650" y="3549650"/>
              <a:ext cx="419100" cy="469900"/>
            </a:xfrm>
            <a:custGeom>
              <a:avLst/>
              <a:gdLst/>
              <a:ahLst/>
              <a:cxnLst/>
              <a:rect l="l" t="t" r="r" b="b"/>
              <a:pathLst>
                <a:path w="419100" h="469900">
                  <a:moveTo>
                    <a:pt x="0" y="0"/>
                  </a:moveTo>
                  <a:lnTo>
                    <a:pt x="419100" y="469900"/>
                  </a:lnTo>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1501139" y="4019232"/>
            <a:ext cx="2141855" cy="2182495"/>
          </a:xfrm>
          <a:prstGeom prst="rect">
            <a:avLst/>
          </a:prstGeom>
        </p:spPr>
        <p:txBody>
          <a:bodyPr vert="horz" wrap="square" lIns="0" tIns="12700" rIns="0" bIns="0" rtlCol="0">
            <a:spAutoFit/>
          </a:bodyPr>
          <a:lstStyle/>
          <a:p>
            <a:pPr marR="228600" algn="r">
              <a:lnSpc>
                <a:spcPts val="2130"/>
              </a:lnSpc>
              <a:spcBef>
                <a:spcPts val="100"/>
              </a:spcBef>
              <a:tabLst>
                <a:tab pos="821690" algn="l"/>
              </a:tabLst>
            </a:pPr>
            <a:r>
              <a:rPr sz="1800" spc="-5" dirty="0">
                <a:latin typeface="Arial"/>
                <a:cs typeface="Arial"/>
              </a:rPr>
              <a:t>V</a:t>
            </a:r>
            <a:r>
              <a:rPr sz="1800" dirty="0">
                <a:latin typeface="Arial"/>
                <a:cs typeface="Arial"/>
              </a:rPr>
              <a:t>B	NP</a:t>
            </a:r>
            <a:endParaRPr sz="1800">
              <a:latin typeface="Arial"/>
              <a:cs typeface="Arial"/>
            </a:endParaRPr>
          </a:p>
          <a:p>
            <a:pPr marR="38100" algn="r">
              <a:lnSpc>
                <a:spcPts val="2130"/>
              </a:lnSpc>
              <a:tabLst>
                <a:tab pos="821690" algn="l"/>
              </a:tabLst>
            </a:pPr>
            <a:r>
              <a:rPr sz="1800" dirty="0">
                <a:latin typeface="Arial"/>
                <a:cs typeface="Arial"/>
              </a:rPr>
              <a:t>l</a:t>
            </a:r>
            <a:r>
              <a:rPr sz="1800" spc="-5" dirty="0">
                <a:latin typeface="Arial"/>
                <a:cs typeface="Arial"/>
              </a:rPr>
              <a:t>o</a:t>
            </a:r>
            <a:r>
              <a:rPr sz="1800" dirty="0">
                <a:latin typeface="Arial"/>
                <a:cs typeface="Arial"/>
              </a:rPr>
              <a:t>v</a:t>
            </a:r>
            <a:r>
              <a:rPr sz="1800" spc="-5" dirty="0">
                <a:latin typeface="Arial"/>
                <a:cs typeface="Arial"/>
              </a:rPr>
              <a:t>e</a:t>
            </a:r>
            <a:r>
              <a:rPr sz="1800" dirty="0">
                <a:latin typeface="Arial"/>
                <a:cs typeface="Arial"/>
              </a:rPr>
              <a:t>s	M</a:t>
            </a:r>
            <a:r>
              <a:rPr sz="1800" spc="-5" dirty="0">
                <a:latin typeface="Arial"/>
                <a:cs typeface="Arial"/>
              </a:rPr>
              <a:t>a</a:t>
            </a:r>
            <a:r>
              <a:rPr sz="1800" dirty="0">
                <a:latin typeface="Arial"/>
                <a:cs typeface="Arial"/>
              </a:rPr>
              <a:t>ry</a:t>
            </a:r>
            <a:endParaRPr sz="1800">
              <a:latin typeface="Arial"/>
              <a:cs typeface="Arial"/>
            </a:endParaRPr>
          </a:p>
          <a:p>
            <a:pPr>
              <a:lnSpc>
                <a:spcPct val="100000"/>
              </a:lnSpc>
              <a:spcBef>
                <a:spcPts val="40"/>
              </a:spcBef>
            </a:pPr>
            <a:endParaRPr sz="2150">
              <a:latin typeface="Arial"/>
              <a:cs typeface="Arial"/>
            </a:endParaRPr>
          </a:p>
          <a:p>
            <a:pPr marR="139700" algn="ctr">
              <a:lnSpc>
                <a:spcPct val="100000"/>
              </a:lnSpc>
            </a:pPr>
            <a:r>
              <a:rPr sz="1800" dirty="0">
                <a:latin typeface="Arial"/>
                <a:cs typeface="Arial"/>
              </a:rPr>
              <a:t>S</a:t>
            </a:r>
            <a:endParaRPr sz="1800">
              <a:latin typeface="Arial"/>
              <a:cs typeface="Arial"/>
            </a:endParaRPr>
          </a:p>
          <a:p>
            <a:pPr>
              <a:lnSpc>
                <a:spcPct val="100000"/>
              </a:lnSpc>
            </a:pPr>
            <a:endParaRPr sz="2000">
              <a:latin typeface="Arial"/>
              <a:cs typeface="Arial"/>
            </a:endParaRPr>
          </a:p>
          <a:p>
            <a:pPr marR="194945" algn="r">
              <a:lnSpc>
                <a:spcPts val="2130"/>
              </a:lnSpc>
              <a:spcBef>
                <a:spcPts val="1490"/>
              </a:spcBef>
              <a:tabLst>
                <a:tab pos="785495" algn="l"/>
                <a:tab pos="1607820" algn="l"/>
              </a:tabLst>
            </a:pPr>
            <a:r>
              <a:rPr sz="1800" dirty="0">
                <a:latin typeface="Arial"/>
                <a:cs typeface="Arial"/>
              </a:rPr>
              <a:t>NP	</a:t>
            </a:r>
            <a:r>
              <a:rPr sz="1800" spc="-5" dirty="0">
                <a:latin typeface="Arial"/>
                <a:cs typeface="Arial"/>
              </a:rPr>
              <a:t>V</a:t>
            </a:r>
            <a:r>
              <a:rPr sz="1800" dirty="0">
                <a:latin typeface="Arial"/>
                <a:cs typeface="Arial"/>
              </a:rPr>
              <a:t>B	NP</a:t>
            </a:r>
            <a:endParaRPr sz="1800">
              <a:latin typeface="Arial"/>
              <a:cs typeface="Arial"/>
            </a:endParaRPr>
          </a:p>
          <a:p>
            <a:pPr marR="5080" algn="r">
              <a:lnSpc>
                <a:spcPts val="2130"/>
              </a:lnSpc>
              <a:tabLst>
                <a:tab pos="785495" algn="l"/>
                <a:tab pos="1607820" algn="l"/>
              </a:tabLst>
            </a:pPr>
            <a:r>
              <a:rPr sz="1800" dirty="0">
                <a:latin typeface="Arial"/>
                <a:cs typeface="Arial"/>
              </a:rPr>
              <a:t>J</a:t>
            </a:r>
            <a:r>
              <a:rPr sz="1800" spc="-5" dirty="0">
                <a:latin typeface="Arial"/>
                <a:cs typeface="Arial"/>
              </a:rPr>
              <a:t>oh</a:t>
            </a:r>
            <a:r>
              <a:rPr sz="1800" dirty="0">
                <a:latin typeface="Arial"/>
                <a:cs typeface="Arial"/>
              </a:rPr>
              <a:t>n	l</a:t>
            </a:r>
            <a:r>
              <a:rPr sz="1800" spc="-5" dirty="0">
                <a:latin typeface="Arial"/>
                <a:cs typeface="Arial"/>
              </a:rPr>
              <a:t>o</a:t>
            </a:r>
            <a:r>
              <a:rPr sz="1800" dirty="0">
                <a:latin typeface="Arial"/>
                <a:cs typeface="Arial"/>
              </a:rPr>
              <a:t>v</a:t>
            </a:r>
            <a:r>
              <a:rPr sz="1800" spc="-5" dirty="0">
                <a:latin typeface="Arial"/>
                <a:cs typeface="Arial"/>
              </a:rPr>
              <a:t>e</a:t>
            </a:r>
            <a:r>
              <a:rPr sz="1800" dirty="0">
                <a:latin typeface="Arial"/>
                <a:cs typeface="Arial"/>
              </a:rPr>
              <a:t>s	M</a:t>
            </a:r>
            <a:r>
              <a:rPr sz="1800" spc="-5" dirty="0">
                <a:latin typeface="Arial"/>
                <a:cs typeface="Arial"/>
              </a:rPr>
              <a:t>a</a:t>
            </a:r>
            <a:r>
              <a:rPr sz="1800" dirty="0">
                <a:latin typeface="Arial"/>
                <a:cs typeface="Arial"/>
              </a:rPr>
              <a:t>ry</a:t>
            </a:r>
            <a:endParaRPr sz="1800">
              <a:latin typeface="Arial"/>
              <a:cs typeface="Arial"/>
            </a:endParaRPr>
          </a:p>
        </p:txBody>
      </p:sp>
      <p:grpSp>
        <p:nvGrpSpPr>
          <p:cNvPr id="12" name="object 12"/>
          <p:cNvGrpSpPr/>
          <p:nvPr/>
        </p:nvGrpSpPr>
        <p:grpSpPr>
          <a:xfrm>
            <a:off x="1714499" y="5156200"/>
            <a:ext cx="1638300" cy="520700"/>
            <a:chOff x="1714499" y="5156200"/>
            <a:chExt cx="1638300" cy="520700"/>
          </a:xfrm>
        </p:grpSpPr>
        <p:sp>
          <p:nvSpPr>
            <p:cNvPr id="13" name="object 13"/>
            <p:cNvSpPr/>
            <p:nvPr/>
          </p:nvSpPr>
          <p:spPr>
            <a:xfrm>
              <a:off x="1720849" y="5162550"/>
              <a:ext cx="762000" cy="508000"/>
            </a:xfrm>
            <a:custGeom>
              <a:avLst/>
              <a:gdLst/>
              <a:ahLst/>
              <a:cxnLst/>
              <a:rect l="l" t="t" r="r" b="b"/>
              <a:pathLst>
                <a:path w="762000" h="508000">
                  <a:moveTo>
                    <a:pt x="762000" y="0"/>
                  </a:moveTo>
                  <a:lnTo>
                    <a:pt x="0" y="495300"/>
                  </a:lnTo>
                </a:path>
                <a:path w="762000" h="508000">
                  <a:moveTo>
                    <a:pt x="762000" y="0"/>
                  </a:moveTo>
                  <a:lnTo>
                    <a:pt x="736600" y="508000"/>
                  </a:lnTo>
                </a:path>
              </a:pathLst>
            </a:custGeom>
            <a:ln w="12700">
              <a:solidFill>
                <a:srgbClr val="000000"/>
              </a:solidFill>
            </a:ln>
          </p:spPr>
          <p:txBody>
            <a:bodyPr wrap="square" lIns="0" tIns="0" rIns="0" bIns="0" rtlCol="0"/>
            <a:lstStyle/>
            <a:p>
              <a:endParaRPr/>
            </a:p>
          </p:txBody>
        </p:sp>
        <p:sp>
          <p:nvSpPr>
            <p:cNvPr id="14" name="object 14"/>
            <p:cNvSpPr/>
            <p:nvPr/>
          </p:nvSpPr>
          <p:spPr>
            <a:xfrm>
              <a:off x="2508250" y="5162550"/>
              <a:ext cx="838200" cy="508000"/>
            </a:xfrm>
            <a:custGeom>
              <a:avLst/>
              <a:gdLst/>
              <a:ahLst/>
              <a:cxnLst/>
              <a:rect l="l" t="t" r="r" b="b"/>
              <a:pathLst>
                <a:path w="838200" h="508000">
                  <a:moveTo>
                    <a:pt x="0" y="0"/>
                  </a:moveTo>
                  <a:lnTo>
                    <a:pt x="838200" y="508000"/>
                  </a:lnTo>
                </a:path>
              </a:pathLst>
            </a:custGeom>
            <a:ln w="12700">
              <a:solidFill>
                <a:srgbClr val="000000"/>
              </a:solidFill>
            </a:ln>
          </p:spPr>
          <p:txBody>
            <a:bodyPr wrap="square" lIns="0" tIns="0" rIns="0" bIns="0" rtlCol="0"/>
            <a:lstStyle/>
            <a:p>
              <a:endParaRPr/>
            </a:p>
          </p:txBody>
        </p:sp>
      </p:grpSp>
      <p:sp>
        <p:nvSpPr>
          <p:cNvPr id="15" name="object 15"/>
          <p:cNvSpPr/>
          <p:nvPr/>
        </p:nvSpPr>
        <p:spPr>
          <a:xfrm>
            <a:off x="5197106" y="2935338"/>
            <a:ext cx="1658620" cy="289560"/>
          </a:xfrm>
          <a:custGeom>
            <a:avLst/>
            <a:gdLst/>
            <a:ahLst/>
            <a:cxnLst/>
            <a:rect l="l" t="t" r="r" b="b"/>
            <a:pathLst>
              <a:path w="1658620" h="289560">
                <a:moveTo>
                  <a:pt x="803643" y="284111"/>
                </a:moveTo>
                <a:lnTo>
                  <a:pt x="787793" y="200406"/>
                </a:lnTo>
                <a:lnTo>
                  <a:pt x="762584" y="219608"/>
                </a:lnTo>
                <a:lnTo>
                  <a:pt x="733234" y="175018"/>
                </a:lnTo>
                <a:lnTo>
                  <a:pt x="700773" y="128752"/>
                </a:lnTo>
                <a:lnTo>
                  <a:pt x="664298" y="84505"/>
                </a:lnTo>
                <a:lnTo>
                  <a:pt x="624535" y="47688"/>
                </a:lnTo>
                <a:lnTo>
                  <a:pt x="579615" y="21412"/>
                </a:lnTo>
                <a:lnTo>
                  <a:pt x="529094" y="11099"/>
                </a:lnTo>
                <a:lnTo>
                  <a:pt x="474853" y="17094"/>
                </a:lnTo>
                <a:lnTo>
                  <a:pt x="415112" y="34480"/>
                </a:lnTo>
                <a:lnTo>
                  <a:pt x="352323" y="60998"/>
                </a:lnTo>
                <a:lnTo>
                  <a:pt x="286054" y="95275"/>
                </a:lnTo>
                <a:lnTo>
                  <a:pt x="216979" y="135763"/>
                </a:lnTo>
                <a:lnTo>
                  <a:pt x="145770" y="180911"/>
                </a:lnTo>
                <a:lnTo>
                  <a:pt x="0" y="278841"/>
                </a:lnTo>
                <a:lnTo>
                  <a:pt x="7086" y="289382"/>
                </a:lnTo>
                <a:lnTo>
                  <a:pt x="152857" y="191452"/>
                </a:lnTo>
                <a:lnTo>
                  <a:pt x="223774" y="146494"/>
                </a:lnTo>
                <a:lnTo>
                  <a:pt x="292481" y="106235"/>
                </a:lnTo>
                <a:lnTo>
                  <a:pt x="358152" y="72275"/>
                </a:lnTo>
                <a:lnTo>
                  <a:pt x="420052" y="46177"/>
                </a:lnTo>
                <a:lnTo>
                  <a:pt x="476821" y="29654"/>
                </a:lnTo>
                <a:lnTo>
                  <a:pt x="528497" y="23799"/>
                </a:lnTo>
                <a:lnTo>
                  <a:pt x="551738" y="26136"/>
                </a:lnTo>
                <a:lnTo>
                  <a:pt x="616419" y="57480"/>
                </a:lnTo>
                <a:lnTo>
                  <a:pt x="655675" y="93827"/>
                </a:lnTo>
                <a:lnTo>
                  <a:pt x="690968" y="136829"/>
                </a:lnTo>
                <a:lnTo>
                  <a:pt x="722833" y="182308"/>
                </a:lnTo>
                <a:lnTo>
                  <a:pt x="751306" y="225704"/>
                </a:lnTo>
                <a:lnTo>
                  <a:pt x="752500" y="227279"/>
                </a:lnTo>
                <a:lnTo>
                  <a:pt x="727163" y="246557"/>
                </a:lnTo>
                <a:lnTo>
                  <a:pt x="803643" y="284111"/>
                </a:lnTo>
                <a:close/>
              </a:path>
              <a:path w="1658620" h="289560">
                <a:moveTo>
                  <a:pt x="1658620" y="279234"/>
                </a:moveTo>
                <a:lnTo>
                  <a:pt x="1536865" y="177457"/>
                </a:lnTo>
                <a:lnTo>
                  <a:pt x="1476679" y="130581"/>
                </a:lnTo>
                <a:lnTo>
                  <a:pt x="1417383" y="88544"/>
                </a:lnTo>
                <a:lnTo>
                  <a:pt x="1359128" y="52870"/>
                </a:lnTo>
                <a:lnTo>
                  <a:pt x="1302156" y="25146"/>
                </a:lnTo>
                <a:lnTo>
                  <a:pt x="1246619" y="6972"/>
                </a:lnTo>
                <a:lnTo>
                  <a:pt x="1192682" y="12"/>
                </a:lnTo>
                <a:lnTo>
                  <a:pt x="1191209" y="0"/>
                </a:lnTo>
                <a:lnTo>
                  <a:pt x="1140650" y="5422"/>
                </a:lnTo>
                <a:lnTo>
                  <a:pt x="1090815" y="22148"/>
                </a:lnTo>
                <a:lnTo>
                  <a:pt x="1043089" y="48463"/>
                </a:lnTo>
                <a:lnTo>
                  <a:pt x="997153" y="82638"/>
                </a:lnTo>
                <a:lnTo>
                  <a:pt x="952665" y="123037"/>
                </a:lnTo>
                <a:lnTo>
                  <a:pt x="909243" y="168046"/>
                </a:lnTo>
                <a:lnTo>
                  <a:pt x="874318" y="208114"/>
                </a:lnTo>
                <a:lnTo>
                  <a:pt x="850379" y="187261"/>
                </a:lnTo>
                <a:lnTo>
                  <a:pt x="829043" y="269748"/>
                </a:lnTo>
                <a:lnTo>
                  <a:pt x="907821" y="237324"/>
                </a:lnTo>
                <a:lnTo>
                  <a:pt x="883881" y="216458"/>
                </a:lnTo>
                <a:lnTo>
                  <a:pt x="918375" y="176860"/>
                </a:lnTo>
                <a:lnTo>
                  <a:pt x="961212" y="132435"/>
                </a:lnTo>
                <a:lnTo>
                  <a:pt x="1004747" y="92824"/>
                </a:lnTo>
                <a:lnTo>
                  <a:pt x="1049235" y="59575"/>
                </a:lnTo>
                <a:lnTo>
                  <a:pt x="1095425" y="33997"/>
                </a:lnTo>
                <a:lnTo>
                  <a:pt x="1142707" y="17970"/>
                </a:lnTo>
                <a:lnTo>
                  <a:pt x="1191818" y="12700"/>
                </a:lnTo>
                <a:lnTo>
                  <a:pt x="1243253" y="19227"/>
                </a:lnTo>
                <a:lnTo>
                  <a:pt x="1296606" y="36563"/>
                </a:lnTo>
                <a:lnTo>
                  <a:pt x="1352499" y="63703"/>
                </a:lnTo>
                <a:lnTo>
                  <a:pt x="1410017" y="98907"/>
                </a:lnTo>
                <a:lnTo>
                  <a:pt x="1468882" y="140601"/>
                </a:lnTo>
                <a:lnTo>
                  <a:pt x="1528711" y="187198"/>
                </a:lnTo>
                <a:lnTo>
                  <a:pt x="1650466" y="288988"/>
                </a:lnTo>
                <a:lnTo>
                  <a:pt x="1658620" y="279234"/>
                </a:lnTo>
                <a:close/>
              </a:path>
            </a:pathLst>
          </a:custGeom>
          <a:solidFill>
            <a:srgbClr val="0000FF"/>
          </a:solid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53</a:t>
            </a:fld>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语义角色标注</a:t>
            </a:r>
          </a:p>
        </p:txBody>
      </p:sp>
      <p:sp>
        <p:nvSpPr>
          <p:cNvPr id="6" name="object 6"/>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54</a:t>
            </a:fld>
            <a:endParaRPr dirty="0"/>
          </a:p>
        </p:txBody>
      </p:sp>
      <p:sp>
        <p:nvSpPr>
          <p:cNvPr id="3" name="object 3"/>
          <p:cNvSpPr txBox="1"/>
          <p:nvPr/>
        </p:nvSpPr>
        <p:spPr>
          <a:xfrm>
            <a:off x="258127" y="785495"/>
            <a:ext cx="8362315" cy="36322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solidFill>
                  <a:srgbClr val="FF0000"/>
                </a:solidFill>
                <a:latin typeface="Noto Sans CJK JP Medium"/>
                <a:cs typeface="Noto Sans CJK JP Medium"/>
              </a:rPr>
              <a:t>语义角色标注</a:t>
            </a:r>
            <a:r>
              <a:rPr sz="2400" b="0" spc="155" dirty="0">
                <a:solidFill>
                  <a:srgbClr val="FF0000"/>
                </a:solidFill>
                <a:latin typeface="Noto Sans CJK JP Medium"/>
                <a:cs typeface="Noto Sans CJK JP Medium"/>
              </a:rPr>
              <a:t> </a:t>
            </a:r>
            <a:r>
              <a:rPr sz="2400" b="0" spc="35" dirty="0">
                <a:latin typeface="Noto Sans CJK JP Medium"/>
                <a:cs typeface="Noto Sans CJK JP Medium"/>
              </a:rPr>
              <a:t>(Semantic</a:t>
            </a:r>
            <a:r>
              <a:rPr sz="2400" b="0" spc="215" dirty="0">
                <a:latin typeface="Noto Sans CJK JP Medium"/>
                <a:cs typeface="Noto Sans CJK JP Medium"/>
              </a:rPr>
              <a:t> </a:t>
            </a:r>
            <a:r>
              <a:rPr sz="2400" b="0" spc="65" dirty="0">
                <a:latin typeface="Noto Sans CJK JP Medium"/>
                <a:cs typeface="Noto Sans CJK JP Medium"/>
              </a:rPr>
              <a:t>Role</a:t>
            </a:r>
            <a:r>
              <a:rPr sz="2400" b="0" spc="60" dirty="0">
                <a:latin typeface="Noto Sans CJK JP Medium"/>
                <a:cs typeface="Noto Sans CJK JP Medium"/>
              </a:rPr>
              <a:t> </a:t>
            </a:r>
            <a:r>
              <a:rPr sz="2400" b="0" spc="40" dirty="0">
                <a:latin typeface="Noto Sans CJK JP Medium"/>
                <a:cs typeface="Noto Sans CJK JP Medium"/>
              </a:rPr>
              <a:t>Labeling,</a:t>
            </a:r>
            <a:r>
              <a:rPr sz="2400" b="0" spc="170" dirty="0">
                <a:latin typeface="Noto Sans CJK JP Medium"/>
                <a:cs typeface="Noto Sans CJK JP Medium"/>
              </a:rPr>
              <a:t> </a:t>
            </a:r>
            <a:r>
              <a:rPr sz="2400" b="0" spc="25" dirty="0">
                <a:latin typeface="Noto Sans CJK JP Medium"/>
                <a:cs typeface="Noto Sans CJK JP Medium"/>
              </a:rPr>
              <a:t>SRL)</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一种</a:t>
            </a:r>
            <a:r>
              <a:rPr sz="2000" b="0" dirty="0">
                <a:solidFill>
                  <a:srgbClr val="3333FF"/>
                </a:solidFill>
                <a:latin typeface="Noto Sans CJK JP Medium"/>
                <a:cs typeface="Noto Sans CJK JP Medium"/>
              </a:rPr>
              <a:t>浅层</a:t>
            </a:r>
            <a:r>
              <a:rPr sz="2000" dirty="0">
                <a:latin typeface="UKIJ CJK"/>
                <a:cs typeface="UKIJ CJK"/>
              </a:rPr>
              <a:t>语义分析技术</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确定作为</a:t>
            </a:r>
            <a:r>
              <a:rPr sz="2000" dirty="0">
                <a:solidFill>
                  <a:srgbClr val="3333FF"/>
                </a:solidFill>
                <a:latin typeface="UKIJ CJK"/>
                <a:cs typeface="UKIJ CJK"/>
              </a:rPr>
              <a:t>谓语变元</a:t>
            </a:r>
            <a:r>
              <a:rPr sz="2000" dirty="0">
                <a:latin typeface="UKIJ CJK"/>
                <a:cs typeface="UKIJ CJK"/>
              </a:rPr>
              <a:t>的</a:t>
            </a:r>
            <a:r>
              <a:rPr sz="2000" dirty="0">
                <a:solidFill>
                  <a:srgbClr val="3333FF"/>
                </a:solidFill>
                <a:latin typeface="UKIJ CJK"/>
                <a:cs typeface="UKIJ CJK"/>
              </a:rPr>
              <a:t>名词性短语</a:t>
            </a:r>
            <a:r>
              <a:rPr sz="2000" dirty="0">
                <a:latin typeface="UKIJ CJK"/>
                <a:cs typeface="UKIJ CJK"/>
              </a:rPr>
              <a:t>所扮演的</a:t>
            </a:r>
            <a:r>
              <a:rPr sz="2000" dirty="0">
                <a:solidFill>
                  <a:srgbClr val="3333FF"/>
                </a:solidFill>
                <a:latin typeface="UKIJ CJK"/>
                <a:cs typeface="UKIJ CJK"/>
              </a:rPr>
              <a:t>语义角色</a:t>
            </a:r>
            <a:endParaRPr sz="2000">
              <a:latin typeface="UKIJ CJK"/>
              <a:cs typeface="UKIJ CJK"/>
            </a:endParaRPr>
          </a:p>
          <a:p>
            <a:pPr lvl="1">
              <a:lnSpc>
                <a:spcPct val="100000"/>
              </a:lnSpc>
              <a:spcBef>
                <a:spcPts val="70"/>
              </a:spcBef>
              <a:buClr>
                <a:srgbClr val="00B0F0"/>
              </a:buClr>
              <a:buFont typeface="Wingdings"/>
              <a:buChar char=""/>
            </a:pPr>
            <a:endParaRPr sz="2450">
              <a:latin typeface="UKIJ CJK"/>
              <a:cs typeface="UKIJ CJK"/>
            </a:endParaRPr>
          </a:p>
          <a:p>
            <a:pPr marL="355600" marR="5080" indent="-342900">
              <a:lnSpc>
                <a:spcPct val="100699"/>
              </a:lnSpc>
              <a:buClr>
                <a:srgbClr val="7030A0"/>
              </a:buClr>
              <a:buSzPct val="79166"/>
              <a:buFont typeface="Wingdings"/>
              <a:buChar char=""/>
              <a:tabLst>
                <a:tab pos="354965" algn="l"/>
                <a:tab pos="355600" algn="l"/>
              </a:tabLst>
            </a:pPr>
            <a:r>
              <a:rPr sz="2400" b="0" dirty="0">
                <a:latin typeface="Noto Sans CJK JP Medium"/>
                <a:cs typeface="Noto Sans CJK JP Medium"/>
              </a:rPr>
              <a:t>例子</a:t>
            </a:r>
            <a:r>
              <a:rPr sz="2400" b="0" spc="75" dirty="0">
                <a:latin typeface="Noto Sans CJK JP Medium"/>
                <a:cs typeface="Noto Sans CJK JP Medium"/>
              </a:rPr>
              <a:t>：</a:t>
            </a:r>
            <a:r>
              <a:rPr sz="2400" spc="75" dirty="0">
                <a:solidFill>
                  <a:srgbClr val="FF0000"/>
                </a:solidFill>
                <a:latin typeface="UKIJ CJK"/>
                <a:cs typeface="UKIJ CJK"/>
              </a:rPr>
              <a:t>The</a:t>
            </a:r>
            <a:r>
              <a:rPr sz="2400" spc="15" dirty="0">
                <a:solidFill>
                  <a:srgbClr val="FF0000"/>
                </a:solidFill>
                <a:latin typeface="UKIJ CJK"/>
                <a:cs typeface="UKIJ CJK"/>
              </a:rPr>
              <a:t> </a:t>
            </a:r>
            <a:r>
              <a:rPr sz="2400" spc="75" dirty="0">
                <a:solidFill>
                  <a:srgbClr val="FF0000"/>
                </a:solidFill>
                <a:latin typeface="UKIJ CJK"/>
                <a:cs typeface="UKIJ CJK"/>
              </a:rPr>
              <a:t>student</a:t>
            </a:r>
            <a:r>
              <a:rPr sz="2400" spc="85" dirty="0">
                <a:solidFill>
                  <a:srgbClr val="FF0000"/>
                </a:solidFill>
                <a:latin typeface="UKIJ CJK"/>
                <a:cs typeface="UKIJ CJK"/>
              </a:rPr>
              <a:t> </a:t>
            </a:r>
            <a:r>
              <a:rPr sz="2400" spc="75" dirty="0">
                <a:solidFill>
                  <a:srgbClr val="3333FF"/>
                </a:solidFill>
                <a:latin typeface="UKIJ CJK"/>
                <a:cs typeface="UKIJ CJK"/>
              </a:rPr>
              <a:t>solved</a:t>
            </a:r>
            <a:r>
              <a:rPr sz="2400" spc="145" dirty="0">
                <a:solidFill>
                  <a:srgbClr val="3333FF"/>
                </a:solidFill>
                <a:latin typeface="UKIJ CJK"/>
                <a:cs typeface="UKIJ CJK"/>
              </a:rPr>
              <a:t> </a:t>
            </a:r>
            <a:r>
              <a:rPr sz="2400" spc="45" dirty="0">
                <a:solidFill>
                  <a:srgbClr val="00B050"/>
                </a:solidFill>
                <a:latin typeface="UKIJ CJK"/>
                <a:cs typeface="UKIJ CJK"/>
              </a:rPr>
              <a:t>problems</a:t>
            </a:r>
            <a:r>
              <a:rPr sz="2400" spc="160" dirty="0">
                <a:solidFill>
                  <a:srgbClr val="00B050"/>
                </a:solidFill>
                <a:latin typeface="UKIJ CJK"/>
                <a:cs typeface="UKIJ CJK"/>
              </a:rPr>
              <a:t> </a:t>
            </a:r>
            <a:r>
              <a:rPr sz="2400" spc="55" dirty="0">
                <a:latin typeface="UKIJ CJK"/>
                <a:cs typeface="UKIJ CJK"/>
              </a:rPr>
              <a:t>with</a:t>
            </a:r>
            <a:r>
              <a:rPr sz="2400" spc="200" dirty="0">
                <a:latin typeface="UKIJ CJK"/>
                <a:cs typeface="UKIJ CJK"/>
              </a:rPr>
              <a:t> </a:t>
            </a:r>
            <a:r>
              <a:rPr sz="2400" spc="50" dirty="0">
                <a:solidFill>
                  <a:srgbClr val="00B0F0"/>
                </a:solidFill>
                <a:latin typeface="UKIJ CJK"/>
                <a:cs typeface="UKIJ CJK"/>
              </a:rPr>
              <a:t>a</a:t>
            </a:r>
            <a:r>
              <a:rPr sz="2400" spc="55" dirty="0">
                <a:solidFill>
                  <a:srgbClr val="00B0F0"/>
                </a:solidFill>
                <a:latin typeface="UKIJ CJK"/>
                <a:cs typeface="UKIJ CJK"/>
              </a:rPr>
              <a:t> </a:t>
            </a:r>
            <a:r>
              <a:rPr sz="2400" spc="35" dirty="0">
                <a:solidFill>
                  <a:srgbClr val="00B0F0"/>
                </a:solidFill>
                <a:latin typeface="UKIJ CJK"/>
                <a:cs typeface="UKIJ CJK"/>
              </a:rPr>
              <a:t>calculator</a:t>
            </a:r>
            <a:r>
              <a:rPr sz="2400" spc="265" dirty="0">
                <a:solidFill>
                  <a:srgbClr val="00B0F0"/>
                </a:solidFill>
                <a:latin typeface="UKIJ CJK"/>
                <a:cs typeface="UKIJ CJK"/>
              </a:rPr>
              <a:t> </a:t>
            </a:r>
            <a:r>
              <a:rPr sz="2400" dirty="0">
                <a:latin typeface="UKIJ CJK"/>
                <a:cs typeface="UKIJ CJK"/>
              </a:rPr>
              <a:t>in </a:t>
            </a:r>
            <a:r>
              <a:rPr sz="2400" dirty="0">
                <a:solidFill>
                  <a:srgbClr val="7F7F7F"/>
                </a:solidFill>
                <a:latin typeface="UKIJ CJK"/>
                <a:cs typeface="UKIJ CJK"/>
              </a:rPr>
              <a:t> </a:t>
            </a:r>
            <a:r>
              <a:rPr sz="2400" spc="80" dirty="0">
                <a:solidFill>
                  <a:srgbClr val="7F7F7F"/>
                </a:solidFill>
                <a:latin typeface="UKIJ CJK"/>
                <a:cs typeface="UKIJ CJK"/>
              </a:rPr>
              <a:t>the </a:t>
            </a:r>
            <a:r>
              <a:rPr sz="2400" spc="40" dirty="0">
                <a:solidFill>
                  <a:srgbClr val="7F7F7F"/>
                </a:solidFill>
                <a:latin typeface="UKIJ CJK"/>
                <a:cs typeface="UKIJ CJK"/>
              </a:rPr>
              <a:t>classroom </a:t>
            </a:r>
            <a:r>
              <a:rPr sz="2400" spc="40" dirty="0">
                <a:solidFill>
                  <a:srgbClr val="002060"/>
                </a:solidFill>
                <a:latin typeface="UKIJ CJK"/>
                <a:cs typeface="UKIJ CJK"/>
              </a:rPr>
              <a:t>this</a:t>
            </a:r>
            <a:r>
              <a:rPr sz="2400" spc="260" dirty="0">
                <a:solidFill>
                  <a:srgbClr val="002060"/>
                </a:solidFill>
                <a:latin typeface="UKIJ CJK"/>
                <a:cs typeface="UKIJ CJK"/>
              </a:rPr>
              <a:t> </a:t>
            </a:r>
            <a:r>
              <a:rPr sz="2400" spc="75" dirty="0">
                <a:solidFill>
                  <a:srgbClr val="002060"/>
                </a:solidFill>
                <a:latin typeface="UKIJ CJK"/>
                <a:cs typeface="UKIJ CJK"/>
              </a:rPr>
              <a:t>morning</a:t>
            </a:r>
            <a:endParaRPr sz="2400">
              <a:latin typeface="UKIJ CJK"/>
              <a:cs typeface="UKIJ CJK"/>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谓语</a:t>
            </a:r>
            <a:r>
              <a:rPr sz="2000" spc="35" dirty="0">
                <a:latin typeface="UKIJ CJK"/>
                <a:cs typeface="UKIJ CJK"/>
              </a:rPr>
              <a:t>(Predicate):</a:t>
            </a:r>
            <a:r>
              <a:rPr sz="2000" spc="90" dirty="0">
                <a:latin typeface="UKIJ CJK"/>
                <a:cs typeface="UKIJ CJK"/>
              </a:rPr>
              <a:t> </a:t>
            </a:r>
            <a:r>
              <a:rPr sz="2000" spc="45" dirty="0">
                <a:solidFill>
                  <a:srgbClr val="3333FF"/>
                </a:solidFill>
                <a:latin typeface="UKIJ CJK"/>
                <a:cs typeface="UKIJ CJK"/>
              </a:rPr>
              <a:t>solved</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施事</a:t>
            </a:r>
            <a:r>
              <a:rPr sz="2000" spc="75" dirty="0">
                <a:latin typeface="UKIJ CJK"/>
                <a:cs typeface="UKIJ CJK"/>
              </a:rPr>
              <a:t>(Agent):</a:t>
            </a:r>
            <a:r>
              <a:rPr sz="2000" spc="90" dirty="0">
                <a:latin typeface="UKIJ CJK"/>
                <a:cs typeface="UKIJ CJK"/>
              </a:rPr>
              <a:t> </a:t>
            </a:r>
            <a:r>
              <a:rPr sz="2000" spc="30" dirty="0">
                <a:solidFill>
                  <a:srgbClr val="FF0000"/>
                </a:solidFill>
                <a:latin typeface="UKIJ CJK"/>
                <a:cs typeface="UKIJ CJK"/>
              </a:rPr>
              <a:t>the</a:t>
            </a:r>
            <a:r>
              <a:rPr sz="2000" spc="140" dirty="0">
                <a:solidFill>
                  <a:srgbClr val="FF0000"/>
                </a:solidFill>
                <a:latin typeface="UKIJ CJK"/>
                <a:cs typeface="UKIJ CJK"/>
              </a:rPr>
              <a:t> </a:t>
            </a:r>
            <a:r>
              <a:rPr sz="2000" spc="35" dirty="0">
                <a:solidFill>
                  <a:srgbClr val="FF0000"/>
                </a:solidFill>
                <a:latin typeface="UKIJ CJK"/>
                <a:cs typeface="UKIJ CJK"/>
              </a:rPr>
              <a:t>student</a:t>
            </a:r>
            <a:endParaRPr sz="2000">
              <a:latin typeface="UKIJ CJK"/>
              <a:cs typeface="UKIJ CJK"/>
            </a:endParaRPr>
          </a:p>
        </p:txBody>
      </p:sp>
      <p:sp>
        <p:nvSpPr>
          <p:cNvPr id="4" name="object 4"/>
          <p:cNvSpPr txBox="1"/>
          <p:nvPr/>
        </p:nvSpPr>
        <p:spPr>
          <a:xfrm>
            <a:off x="715327" y="4392295"/>
            <a:ext cx="3870325" cy="1803400"/>
          </a:xfrm>
          <a:prstGeom prst="rect">
            <a:avLst/>
          </a:prstGeom>
        </p:spPr>
        <p:txBody>
          <a:bodyPr vert="horz" wrap="square" lIns="0" tIns="152400" rIns="0" bIns="0" rtlCol="0">
            <a:spAutoFit/>
          </a:bodyPr>
          <a:lstStyle/>
          <a:p>
            <a:pPr marL="304800" indent="-292100">
              <a:lnSpc>
                <a:spcPct val="100000"/>
              </a:lnSpc>
              <a:spcBef>
                <a:spcPts val="1200"/>
              </a:spcBef>
              <a:buClr>
                <a:srgbClr val="00B0F0"/>
              </a:buClr>
              <a:buSzPct val="70000"/>
              <a:buFont typeface="Wingdings"/>
              <a:buChar char=""/>
              <a:tabLst>
                <a:tab pos="304165" algn="l"/>
                <a:tab pos="304800" algn="l"/>
              </a:tabLst>
            </a:pPr>
            <a:r>
              <a:rPr sz="2000" dirty="0">
                <a:latin typeface="UKIJ CJK"/>
                <a:cs typeface="UKIJ CJK"/>
              </a:rPr>
              <a:t>客体</a:t>
            </a:r>
            <a:r>
              <a:rPr sz="2000" spc="45" dirty="0">
                <a:latin typeface="UKIJ CJK"/>
                <a:cs typeface="UKIJ CJK"/>
              </a:rPr>
              <a:t>(Theme):</a:t>
            </a:r>
            <a:r>
              <a:rPr sz="2000" spc="80" dirty="0">
                <a:latin typeface="UKIJ CJK"/>
                <a:cs typeface="UKIJ CJK"/>
              </a:rPr>
              <a:t> </a:t>
            </a:r>
            <a:r>
              <a:rPr sz="2000" spc="65" dirty="0">
                <a:solidFill>
                  <a:srgbClr val="00B050"/>
                </a:solidFill>
                <a:latin typeface="UKIJ CJK"/>
                <a:cs typeface="UKIJ CJK"/>
              </a:rPr>
              <a:t>problems</a:t>
            </a:r>
            <a:endParaRPr sz="2000">
              <a:latin typeface="UKIJ CJK"/>
              <a:cs typeface="UKIJ CJK"/>
            </a:endParaRPr>
          </a:p>
          <a:p>
            <a:pPr marL="304800" indent="-292100">
              <a:lnSpc>
                <a:spcPct val="100000"/>
              </a:lnSpc>
              <a:spcBef>
                <a:spcPts val="1100"/>
              </a:spcBef>
              <a:buClr>
                <a:srgbClr val="00B0F0"/>
              </a:buClr>
              <a:buSzPct val="70000"/>
              <a:buFont typeface="Wingdings"/>
              <a:buChar char=""/>
              <a:tabLst>
                <a:tab pos="304165" algn="l"/>
                <a:tab pos="304800" algn="l"/>
              </a:tabLst>
            </a:pPr>
            <a:r>
              <a:rPr sz="2000" dirty="0">
                <a:latin typeface="UKIJ CJK"/>
                <a:cs typeface="UKIJ CJK"/>
              </a:rPr>
              <a:t>工具</a:t>
            </a:r>
            <a:r>
              <a:rPr sz="2000" spc="20" dirty="0">
                <a:latin typeface="UKIJ CJK"/>
                <a:cs typeface="UKIJ CJK"/>
              </a:rPr>
              <a:t>(Instrument):</a:t>
            </a:r>
            <a:r>
              <a:rPr sz="2000" spc="155" dirty="0">
                <a:latin typeface="UKIJ CJK"/>
                <a:cs typeface="UKIJ CJK"/>
              </a:rPr>
              <a:t> </a:t>
            </a:r>
            <a:r>
              <a:rPr sz="2000" spc="40" dirty="0">
                <a:solidFill>
                  <a:srgbClr val="00B0F0"/>
                </a:solidFill>
                <a:latin typeface="UKIJ CJK"/>
                <a:cs typeface="UKIJ CJK"/>
              </a:rPr>
              <a:t>a</a:t>
            </a:r>
            <a:r>
              <a:rPr sz="2000" spc="45" dirty="0">
                <a:solidFill>
                  <a:srgbClr val="00B0F0"/>
                </a:solidFill>
                <a:latin typeface="UKIJ CJK"/>
                <a:cs typeface="UKIJ CJK"/>
              </a:rPr>
              <a:t> </a:t>
            </a:r>
            <a:r>
              <a:rPr sz="2000" spc="30" dirty="0">
                <a:solidFill>
                  <a:srgbClr val="00B0F0"/>
                </a:solidFill>
                <a:latin typeface="UKIJ CJK"/>
                <a:cs typeface="UKIJ CJK"/>
              </a:rPr>
              <a:t>calculator</a:t>
            </a:r>
            <a:endParaRPr sz="2000">
              <a:latin typeface="UKIJ CJK"/>
              <a:cs typeface="UKIJ CJK"/>
            </a:endParaRPr>
          </a:p>
          <a:p>
            <a:pPr marL="304800" indent="-292100">
              <a:lnSpc>
                <a:spcPct val="100000"/>
              </a:lnSpc>
              <a:spcBef>
                <a:spcPts val="1100"/>
              </a:spcBef>
              <a:buClr>
                <a:srgbClr val="00B0F0"/>
              </a:buClr>
              <a:buSzPct val="70000"/>
              <a:buFont typeface="Wingdings"/>
              <a:buChar char=""/>
              <a:tabLst>
                <a:tab pos="304165" algn="l"/>
                <a:tab pos="304800" algn="l"/>
              </a:tabLst>
            </a:pPr>
            <a:r>
              <a:rPr sz="2000" dirty="0">
                <a:latin typeface="UKIJ CJK"/>
                <a:cs typeface="UKIJ CJK"/>
              </a:rPr>
              <a:t>地点</a:t>
            </a:r>
            <a:r>
              <a:rPr sz="2000" spc="45" dirty="0">
                <a:latin typeface="UKIJ CJK"/>
                <a:cs typeface="UKIJ CJK"/>
              </a:rPr>
              <a:t>(Location):</a:t>
            </a:r>
            <a:r>
              <a:rPr sz="2000" spc="80" dirty="0">
                <a:latin typeface="UKIJ CJK"/>
                <a:cs typeface="UKIJ CJK"/>
              </a:rPr>
              <a:t> </a:t>
            </a:r>
            <a:r>
              <a:rPr sz="2000" spc="30" dirty="0">
                <a:solidFill>
                  <a:srgbClr val="7F7F7F"/>
                </a:solidFill>
                <a:latin typeface="UKIJ CJK"/>
                <a:cs typeface="UKIJ CJK"/>
              </a:rPr>
              <a:t>the</a:t>
            </a:r>
            <a:r>
              <a:rPr sz="2000" spc="130" dirty="0">
                <a:solidFill>
                  <a:srgbClr val="7F7F7F"/>
                </a:solidFill>
                <a:latin typeface="UKIJ CJK"/>
                <a:cs typeface="UKIJ CJK"/>
              </a:rPr>
              <a:t> </a:t>
            </a:r>
            <a:r>
              <a:rPr sz="2000" spc="45" dirty="0">
                <a:solidFill>
                  <a:srgbClr val="7F7F7F"/>
                </a:solidFill>
                <a:latin typeface="UKIJ CJK"/>
                <a:cs typeface="UKIJ CJK"/>
              </a:rPr>
              <a:t>classroom</a:t>
            </a:r>
            <a:endParaRPr sz="2000">
              <a:latin typeface="UKIJ CJK"/>
              <a:cs typeface="UKIJ CJK"/>
            </a:endParaRPr>
          </a:p>
          <a:p>
            <a:pPr marL="304800" indent="-292100">
              <a:lnSpc>
                <a:spcPct val="100000"/>
              </a:lnSpc>
              <a:spcBef>
                <a:spcPts val="1100"/>
              </a:spcBef>
              <a:buClr>
                <a:srgbClr val="00B0F0"/>
              </a:buClr>
              <a:buSzPct val="70000"/>
              <a:buFont typeface="Wingdings"/>
              <a:buChar char=""/>
              <a:tabLst>
                <a:tab pos="304165" algn="l"/>
                <a:tab pos="304800" algn="l"/>
              </a:tabLst>
            </a:pPr>
            <a:r>
              <a:rPr sz="2000" dirty="0">
                <a:latin typeface="UKIJ CJK"/>
                <a:cs typeface="UKIJ CJK"/>
              </a:rPr>
              <a:t>时间</a:t>
            </a:r>
            <a:r>
              <a:rPr sz="2000" spc="40" dirty="0">
                <a:latin typeface="UKIJ CJK"/>
                <a:cs typeface="UKIJ CJK"/>
              </a:rPr>
              <a:t>(Time):</a:t>
            </a:r>
            <a:r>
              <a:rPr sz="2000" spc="85" dirty="0">
                <a:latin typeface="UKIJ CJK"/>
                <a:cs typeface="UKIJ CJK"/>
              </a:rPr>
              <a:t> </a:t>
            </a:r>
            <a:r>
              <a:rPr sz="2000" spc="5" dirty="0">
                <a:solidFill>
                  <a:srgbClr val="003366"/>
                </a:solidFill>
                <a:latin typeface="UKIJ CJK"/>
                <a:cs typeface="UKIJ CJK"/>
              </a:rPr>
              <a:t>this</a:t>
            </a:r>
            <a:r>
              <a:rPr sz="2000" spc="145" dirty="0">
                <a:solidFill>
                  <a:srgbClr val="003366"/>
                </a:solidFill>
                <a:latin typeface="UKIJ CJK"/>
                <a:cs typeface="UKIJ CJK"/>
              </a:rPr>
              <a:t> </a:t>
            </a:r>
            <a:r>
              <a:rPr sz="2000" spc="70" dirty="0">
                <a:solidFill>
                  <a:srgbClr val="003366"/>
                </a:solidFill>
                <a:latin typeface="UKIJ CJK"/>
                <a:cs typeface="UKIJ CJK"/>
              </a:rPr>
              <a:t>morning</a:t>
            </a:r>
            <a:endParaRPr sz="2000">
              <a:latin typeface="UKIJ CJK"/>
              <a:cs typeface="UKIJ CJK"/>
            </a:endParaRPr>
          </a:p>
        </p:txBody>
      </p:sp>
      <p:sp>
        <p:nvSpPr>
          <p:cNvPr id="5" name="object 5"/>
          <p:cNvSpPr txBox="1"/>
          <p:nvPr/>
        </p:nvSpPr>
        <p:spPr>
          <a:xfrm>
            <a:off x="6445250" y="4514850"/>
            <a:ext cx="1943100" cy="1206500"/>
          </a:xfrm>
          <a:prstGeom prst="rect">
            <a:avLst/>
          </a:prstGeom>
          <a:ln w="38100">
            <a:solidFill>
              <a:srgbClr val="C00000"/>
            </a:solidFill>
          </a:ln>
        </p:spPr>
        <p:txBody>
          <a:bodyPr vert="horz" wrap="square" lIns="0" tIns="26034" rIns="0" bIns="0" rtlCol="0">
            <a:spAutoFit/>
          </a:bodyPr>
          <a:lstStyle/>
          <a:p>
            <a:pPr marL="90170" marR="244475" algn="just">
              <a:lnSpc>
                <a:spcPct val="100299"/>
              </a:lnSpc>
              <a:spcBef>
                <a:spcPts val="204"/>
              </a:spcBef>
            </a:pPr>
            <a:r>
              <a:rPr sz="1800" dirty="0">
                <a:latin typeface="UKIJ CJK"/>
                <a:cs typeface="UKIJ CJK"/>
              </a:rPr>
              <a:t>语义角色的</a:t>
            </a:r>
            <a:r>
              <a:rPr sz="1800" dirty="0">
                <a:solidFill>
                  <a:srgbClr val="FF0000"/>
                </a:solidFill>
                <a:latin typeface="UKIJ CJK"/>
                <a:cs typeface="UKIJ CJK"/>
              </a:rPr>
              <a:t>类型 是人工确定的</a:t>
            </a:r>
            <a:r>
              <a:rPr sz="1800" dirty="0">
                <a:latin typeface="UKIJ CJK"/>
                <a:cs typeface="UKIJ CJK"/>
              </a:rPr>
              <a:t>， 有</a:t>
            </a:r>
            <a:r>
              <a:rPr sz="1800" dirty="0">
                <a:solidFill>
                  <a:srgbClr val="FF0000"/>
                </a:solidFill>
                <a:latin typeface="UKIJ CJK"/>
                <a:cs typeface="UKIJ CJK"/>
              </a:rPr>
              <a:t>很多不同的划 分方式</a:t>
            </a:r>
            <a:endParaRPr sz="1800">
              <a:latin typeface="UKIJ CJK"/>
              <a:cs typeface="UKIJ CJK"/>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语义角色</a:t>
            </a:r>
          </a:p>
        </p:txBody>
      </p:sp>
      <p:sp>
        <p:nvSpPr>
          <p:cNvPr id="3" name="object 3"/>
          <p:cNvSpPr txBox="1"/>
          <p:nvPr/>
        </p:nvSpPr>
        <p:spPr>
          <a:xfrm>
            <a:off x="258127" y="785495"/>
            <a:ext cx="7696200" cy="26797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solidFill>
                  <a:srgbClr val="FF0000"/>
                </a:solidFill>
                <a:latin typeface="Noto Sans CJK JP Medium"/>
                <a:cs typeface="Noto Sans CJK JP Medium"/>
              </a:rPr>
              <a:t>语义角色</a:t>
            </a:r>
            <a:r>
              <a:rPr sz="2400" b="0" spc="155" dirty="0">
                <a:solidFill>
                  <a:srgbClr val="FF0000"/>
                </a:solidFill>
                <a:latin typeface="Noto Sans CJK JP Medium"/>
                <a:cs typeface="Noto Sans CJK JP Medium"/>
              </a:rPr>
              <a:t> </a:t>
            </a:r>
            <a:r>
              <a:rPr sz="2400" b="0" spc="35" dirty="0">
                <a:latin typeface="Noto Sans CJK JP Medium"/>
                <a:cs typeface="Noto Sans CJK JP Medium"/>
              </a:rPr>
              <a:t>(Semantic</a:t>
            </a:r>
            <a:r>
              <a:rPr sz="2400" b="0" spc="210" dirty="0">
                <a:latin typeface="Noto Sans CJK JP Medium"/>
                <a:cs typeface="Noto Sans CJK JP Medium"/>
              </a:rPr>
              <a:t> </a:t>
            </a:r>
            <a:r>
              <a:rPr sz="2400" b="0" spc="60" dirty="0">
                <a:latin typeface="Noto Sans CJK JP Medium"/>
                <a:cs typeface="Noto Sans CJK JP Medium"/>
              </a:rPr>
              <a:t>Roles)</a:t>
            </a:r>
            <a:r>
              <a:rPr sz="2400" b="0" dirty="0">
                <a:latin typeface="Noto Sans CJK JP Medium"/>
                <a:cs typeface="Noto Sans CJK JP Medium"/>
              </a:rPr>
              <a:t>的</a:t>
            </a:r>
            <a:r>
              <a:rPr sz="2400" b="0" dirty="0">
                <a:solidFill>
                  <a:srgbClr val="FF0000"/>
                </a:solidFill>
                <a:latin typeface="Noto Sans CJK JP Medium"/>
                <a:cs typeface="Noto Sans CJK JP Medium"/>
              </a:rPr>
              <a:t>语言学定义</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一种</a:t>
            </a:r>
            <a:r>
              <a:rPr sz="2000" b="0" dirty="0">
                <a:latin typeface="Noto Sans CJK JP Medium"/>
                <a:cs typeface="Noto Sans CJK JP Medium"/>
              </a:rPr>
              <a:t>浅层</a:t>
            </a:r>
            <a:r>
              <a:rPr sz="2000" dirty="0">
                <a:latin typeface="UKIJ CJK"/>
                <a:cs typeface="UKIJ CJK"/>
              </a:rPr>
              <a:t>的语义表示</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语义由一句话描述的</a:t>
            </a:r>
            <a:r>
              <a:rPr sz="2000" b="0" dirty="0">
                <a:latin typeface="Noto Sans CJK JP Medium"/>
                <a:cs typeface="Noto Sans CJK JP Medium"/>
              </a:rPr>
              <a:t>事件</a:t>
            </a:r>
            <a:r>
              <a:rPr sz="2000" b="0" spc="65" dirty="0">
                <a:latin typeface="Noto Sans CJK JP Medium"/>
                <a:cs typeface="Noto Sans CJK JP Medium"/>
              </a:rPr>
              <a:t>(event)</a:t>
            </a:r>
            <a:r>
              <a:rPr sz="2000" dirty="0">
                <a:latin typeface="UKIJ CJK"/>
                <a:cs typeface="UKIJ CJK"/>
              </a:rPr>
              <a:t>表示</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b="0" dirty="0">
                <a:latin typeface="Noto Sans CJK JP Medium"/>
                <a:cs typeface="Noto Sans CJK JP Medium"/>
              </a:rPr>
              <a:t>事件</a:t>
            </a:r>
            <a:r>
              <a:rPr sz="2000" dirty="0">
                <a:latin typeface="UKIJ CJK"/>
                <a:cs typeface="UKIJ CJK"/>
              </a:rPr>
              <a:t>由</a:t>
            </a:r>
            <a:r>
              <a:rPr sz="2000" b="0" dirty="0">
                <a:latin typeface="Noto Sans CJK JP Medium"/>
                <a:cs typeface="Noto Sans CJK JP Medium"/>
              </a:rPr>
              <a:t>谓语</a:t>
            </a:r>
            <a:r>
              <a:rPr sz="2000" b="0" spc="35" dirty="0">
                <a:latin typeface="Noto Sans CJK JP Medium"/>
                <a:cs typeface="Noto Sans CJK JP Medium"/>
              </a:rPr>
              <a:t>(predicate)</a:t>
            </a:r>
            <a:r>
              <a:rPr sz="2000" dirty="0">
                <a:latin typeface="UKIJ CJK"/>
                <a:cs typeface="UKIJ CJK"/>
              </a:rPr>
              <a:t>表示</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b="0" dirty="0">
                <a:latin typeface="Noto Sans CJK JP Medium"/>
                <a:cs typeface="Noto Sans CJK JP Medium"/>
              </a:rPr>
              <a:t>谓语</a:t>
            </a:r>
            <a:r>
              <a:rPr sz="2000" dirty="0">
                <a:latin typeface="UKIJ CJK"/>
                <a:cs typeface="UKIJ CJK"/>
              </a:rPr>
              <a:t>可以携带多个</a:t>
            </a:r>
            <a:r>
              <a:rPr sz="2000" b="0" dirty="0">
                <a:latin typeface="Noto Sans CJK JP Medium"/>
                <a:cs typeface="Noto Sans CJK JP Medium"/>
              </a:rPr>
              <a:t>论元</a:t>
            </a:r>
            <a:r>
              <a:rPr sz="2000" b="0" spc="55" dirty="0">
                <a:latin typeface="Noto Sans CJK JP Medium"/>
                <a:cs typeface="Noto Sans CJK JP Medium"/>
              </a:rPr>
              <a:t>(arguments)</a:t>
            </a:r>
            <a:r>
              <a:rPr sz="2000" spc="55" dirty="0">
                <a:latin typeface="UKIJ CJK"/>
                <a:cs typeface="UKIJ CJK"/>
              </a:rPr>
              <a:t>，</a:t>
            </a:r>
            <a:r>
              <a:rPr sz="2000" dirty="0">
                <a:latin typeface="UKIJ CJK"/>
                <a:cs typeface="UKIJ CJK"/>
              </a:rPr>
              <a:t>表示与事件相关的对象</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b="0" dirty="0">
                <a:latin typeface="Noto Sans CJK JP Medium"/>
                <a:cs typeface="Noto Sans CJK JP Medium"/>
              </a:rPr>
              <a:t>语义角色</a:t>
            </a:r>
            <a:r>
              <a:rPr sz="2000" dirty="0">
                <a:latin typeface="UKIJ CJK"/>
                <a:cs typeface="UKIJ CJK"/>
              </a:rPr>
              <a:t>是</a:t>
            </a:r>
            <a:r>
              <a:rPr sz="2000" b="0" dirty="0">
                <a:latin typeface="Noto Sans CJK JP Medium"/>
                <a:cs typeface="Noto Sans CJK JP Medium"/>
              </a:rPr>
              <a:t>论元</a:t>
            </a:r>
            <a:r>
              <a:rPr sz="2000" dirty="0">
                <a:latin typeface="UKIJ CJK"/>
                <a:cs typeface="UKIJ CJK"/>
              </a:rPr>
              <a:t>在</a:t>
            </a:r>
            <a:r>
              <a:rPr sz="2000" b="0" dirty="0">
                <a:latin typeface="Noto Sans CJK JP Medium"/>
                <a:cs typeface="Noto Sans CJK JP Medium"/>
              </a:rPr>
              <a:t>事件</a:t>
            </a:r>
            <a:r>
              <a:rPr sz="2000" dirty="0">
                <a:latin typeface="UKIJ CJK"/>
                <a:cs typeface="UKIJ CJK"/>
              </a:rPr>
              <a:t>中充当的</a:t>
            </a:r>
            <a:r>
              <a:rPr sz="2000" b="0" dirty="0">
                <a:latin typeface="Noto Sans CJK JP Medium"/>
                <a:cs typeface="Noto Sans CJK JP Medium"/>
              </a:rPr>
              <a:t>抽象角色</a:t>
            </a:r>
            <a:endParaRPr sz="2000">
              <a:latin typeface="Noto Sans CJK JP Medium"/>
              <a:cs typeface="Noto Sans CJK JP Medium"/>
            </a:endParaRPr>
          </a:p>
        </p:txBody>
      </p:sp>
      <p:sp>
        <p:nvSpPr>
          <p:cNvPr id="4" name="object 4"/>
          <p:cNvSpPr txBox="1"/>
          <p:nvPr/>
        </p:nvSpPr>
        <p:spPr>
          <a:xfrm>
            <a:off x="258127" y="4176395"/>
            <a:ext cx="3721100" cy="1019175"/>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语义角色同样</a:t>
            </a:r>
            <a:r>
              <a:rPr sz="2400" b="0" dirty="0">
                <a:solidFill>
                  <a:srgbClr val="FF0000"/>
                </a:solidFill>
                <a:latin typeface="Noto Sans CJK JP Medium"/>
                <a:cs typeface="Noto Sans CJK JP Medium"/>
              </a:rPr>
              <a:t>有多种粒度</a:t>
            </a:r>
            <a:endParaRPr sz="2400">
              <a:latin typeface="Noto Sans CJK JP Medium"/>
              <a:cs typeface="Noto Sans CJK JP Medium"/>
            </a:endParaRPr>
          </a:p>
          <a:p>
            <a:pPr marL="666750">
              <a:lnSpc>
                <a:spcPct val="100000"/>
              </a:lnSpc>
              <a:spcBef>
                <a:spcPts val="2065"/>
              </a:spcBef>
            </a:pPr>
            <a:r>
              <a:rPr sz="2400" dirty="0">
                <a:latin typeface="Noto Sans Mono CJK JP Bold"/>
                <a:cs typeface="Noto Sans Mono CJK JP Bold"/>
              </a:rPr>
              <a:t>更具体</a:t>
            </a:r>
            <a:endParaRPr sz="2400">
              <a:latin typeface="Noto Sans Mono CJK JP Bold"/>
              <a:cs typeface="Noto Sans Mono CJK JP Bold"/>
            </a:endParaRPr>
          </a:p>
        </p:txBody>
      </p:sp>
      <p:grpSp>
        <p:nvGrpSpPr>
          <p:cNvPr id="5" name="object 5"/>
          <p:cNvGrpSpPr/>
          <p:nvPr/>
        </p:nvGrpSpPr>
        <p:grpSpPr>
          <a:xfrm>
            <a:off x="825500" y="5346700"/>
            <a:ext cx="7493000" cy="406400"/>
            <a:chOff x="825500" y="5346700"/>
            <a:chExt cx="7493000" cy="406400"/>
          </a:xfrm>
        </p:grpSpPr>
        <p:sp>
          <p:nvSpPr>
            <p:cNvPr id="6" name="object 6"/>
            <p:cNvSpPr/>
            <p:nvPr/>
          </p:nvSpPr>
          <p:spPr>
            <a:xfrm>
              <a:off x="838200" y="5359400"/>
              <a:ext cx="7467600" cy="381000"/>
            </a:xfrm>
            <a:custGeom>
              <a:avLst/>
              <a:gdLst/>
              <a:ahLst/>
              <a:cxnLst/>
              <a:rect l="l" t="t" r="r" b="b"/>
              <a:pathLst>
                <a:path w="7467600" h="381000">
                  <a:moveTo>
                    <a:pt x="7277100" y="0"/>
                  </a:moveTo>
                  <a:lnTo>
                    <a:pt x="7277100" y="95250"/>
                  </a:lnTo>
                  <a:lnTo>
                    <a:pt x="190503" y="95250"/>
                  </a:lnTo>
                  <a:lnTo>
                    <a:pt x="190503" y="0"/>
                  </a:lnTo>
                  <a:lnTo>
                    <a:pt x="0" y="190500"/>
                  </a:lnTo>
                  <a:lnTo>
                    <a:pt x="190503" y="381000"/>
                  </a:lnTo>
                  <a:lnTo>
                    <a:pt x="190503" y="285752"/>
                  </a:lnTo>
                  <a:lnTo>
                    <a:pt x="7277100" y="285752"/>
                  </a:lnTo>
                  <a:lnTo>
                    <a:pt x="7277100" y="381000"/>
                  </a:lnTo>
                  <a:lnTo>
                    <a:pt x="7467600" y="190500"/>
                  </a:lnTo>
                  <a:lnTo>
                    <a:pt x="7277100" y="0"/>
                  </a:lnTo>
                  <a:close/>
                </a:path>
              </a:pathLst>
            </a:custGeom>
            <a:solidFill>
              <a:srgbClr val="99CCFF"/>
            </a:solidFill>
          </p:spPr>
          <p:txBody>
            <a:bodyPr wrap="square" lIns="0" tIns="0" rIns="0" bIns="0" rtlCol="0"/>
            <a:lstStyle/>
            <a:p>
              <a:endParaRPr/>
            </a:p>
          </p:txBody>
        </p:sp>
        <p:sp>
          <p:nvSpPr>
            <p:cNvPr id="7" name="object 7"/>
            <p:cNvSpPr/>
            <p:nvPr/>
          </p:nvSpPr>
          <p:spPr>
            <a:xfrm>
              <a:off x="838200" y="5359400"/>
              <a:ext cx="7467600" cy="381000"/>
            </a:xfrm>
            <a:custGeom>
              <a:avLst/>
              <a:gdLst/>
              <a:ahLst/>
              <a:cxnLst/>
              <a:rect l="l" t="t" r="r" b="b"/>
              <a:pathLst>
                <a:path w="7467600" h="381000">
                  <a:moveTo>
                    <a:pt x="0" y="190504"/>
                  </a:moveTo>
                  <a:lnTo>
                    <a:pt x="190504" y="0"/>
                  </a:lnTo>
                  <a:lnTo>
                    <a:pt x="190504" y="95248"/>
                  </a:lnTo>
                  <a:lnTo>
                    <a:pt x="7277104" y="95248"/>
                  </a:lnTo>
                  <a:lnTo>
                    <a:pt x="7277104" y="0"/>
                  </a:lnTo>
                  <a:lnTo>
                    <a:pt x="7467604" y="190504"/>
                  </a:lnTo>
                  <a:lnTo>
                    <a:pt x="7277104" y="381000"/>
                  </a:lnTo>
                  <a:lnTo>
                    <a:pt x="7277104" y="285752"/>
                  </a:lnTo>
                  <a:lnTo>
                    <a:pt x="190504" y="285752"/>
                  </a:lnTo>
                  <a:lnTo>
                    <a:pt x="190504" y="381000"/>
                  </a:lnTo>
                  <a:lnTo>
                    <a:pt x="0" y="190504"/>
                  </a:lnTo>
                  <a:close/>
                </a:path>
              </a:pathLst>
            </a:custGeom>
            <a:ln w="25400">
              <a:solidFill>
                <a:srgbClr val="6F95BC"/>
              </a:solidFill>
            </a:ln>
          </p:spPr>
          <p:txBody>
            <a:bodyPr wrap="square" lIns="0" tIns="0" rIns="0" bIns="0" rtlCol="0"/>
            <a:lstStyle/>
            <a:p>
              <a:endParaRPr/>
            </a:p>
          </p:txBody>
        </p:sp>
      </p:grpSp>
      <p:sp>
        <p:nvSpPr>
          <p:cNvPr id="8" name="object 8"/>
          <p:cNvSpPr txBox="1"/>
          <p:nvPr/>
        </p:nvSpPr>
        <p:spPr>
          <a:xfrm>
            <a:off x="723049" y="5912656"/>
            <a:ext cx="1143000" cy="759460"/>
          </a:xfrm>
          <a:prstGeom prst="rect">
            <a:avLst/>
          </a:prstGeom>
        </p:spPr>
        <p:txBody>
          <a:bodyPr vert="horz" wrap="square" lIns="0" tIns="12700" rIns="0" bIns="0" rtlCol="0">
            <a:spAutoFit/>
          </a:bodyPr>
          <a:lstStyle/>
          <a:p>
            <a:pPr marR="5080" algn="ctr">
              <a:lnSpc>
                <a:spcPct val="100000"/>
              </a:lnSpc>
              <a:spcBef>
                <a:spcPts val="100"/>
              </a:spcBef>
            </a:pPr>
            <a:r>
              <a:rPr sz="2400" spc="-10" dirty="0">
                <a:latin typeface="Arial"/>
                <a:cs typeface="Arial"/>
              </a:rPr>
              <a:t>Hitter</a:t>
            </a:r>
            <a:endParaRPr sz="2400">
              <a:latin typeface="Arial"/>
              <a:cs typeface="Arial"/>
            </a:endParaRPr>
          </a:p>
          <a:p>
            <a:pPr algn="ctr">
              <a:lnSpc>
                <a:spcPct val="100000"/>
              </a:lnSpc>
              <a:spcBef>
                <a:spcPts val="20"/>
              </a:spcBef>
            </a:pPr>
            <a:r>
              <a:rPr sz="2400" dirty="0">
                <a:latin typeface="Arial"/>
                <a:cs typeface="Arial"/>
              </a:rPr>
              <a:t>(</a:t>
            </a:r>
            <a:r>
              <a:rPr sz="2400" dirty="0">
                <a:latin typeface="Noto Sans Mono CJK JP Bold"/>
                <a:cs typeface="Noto Sans Mono CJK JP Bold"/>
              </a:rPr>
              <a:t>打击者</a:t>
            </a:r>
            <a:r>
              <a:rPr sz="2400" dirty="0">
                <a:latin typeface="Arial"/>
                <a:cs typeface="Arial"/>
              </a:rPr>
              <a:t>)</a:t>
            </a:r>
            <a:endParaRPr sz="2400">
              <a:latin typeface="Arial"/>
              <a:cs typeface="Arial"/>
            </a:endParaRPr>
          </a:p>
        </p:txBody>
      </p:sp>
      <p:sp>
        <p:nvSpPr>
          <p:cNvPr id="9" name="object 9"/>
          <p:cNvSpPr txBox="1"/>
          <p:nvPr/>
        </p:nvSpPr>
        <p:spPr>
          <a:xfrm>
            <a:off x="4082250" y="5986570"/>
            <a:ext cx="838200" cy="759460"/>
          </a:xfrm>
          <a:prstGeom prst="rect">
            <a:avLst/>
          </a:prstGeom>
        </p:spPr>
        <p:txBody>
          <a:bodyPr vert="horz" wrap="square" lIns="0" tIns="10160" rIns="0" bIns="0" rtlCol="0">
            <a:spAutoFit/>
          </a:bodyPr>
          <a:lstStyle/>
          <a:p>
            <a:pPr marL="12700" marR="5080" indent="12700">
              <a:lnSpc>
                <a:spcPct val="100699"/>
              </a:lnSpc>
              <a:spcBef>
                <a:spcPts val="80"/>
              </a:spcBef>
            </a:pPr>
            <a:r>
              <a:rPr sz="2400" spc="-25" dirty="0">
                <a:latin typeface="Arial"/>
                <a:cs typeface="Arial"/>
              </a:rPr>
              <a:t>Agent  </a:t>
            </a:r>
            <a:r>
              <a:rPr sz="2400" dirty="0">
                <a:latin typeface="Arial"/>
                <a:cs typeface="Arial"/>
              </a:rPr>
              <a:t>(</a:t>
            </a:r>
            <a:r>
              <a:rPr sz="2400" dirty="0">
                <a:latin typeface="Noto Sans Mono CJK JP Bold"/>
                <a:cs typeface="Noto Sans Mono CJK JP Bold"/>
              </a:rPr>
              <a:t>施事</a:t>
            </a:r>
            <a:r>
              <a:rPr sz="2400" dirty="0">
                <a:latin typeface="Arial"/>
                <a:cs typeface="Arial"/>
              </a:rPr>
              <a:t>)</a:t>
            </a:r>
            <a:endParaRPr sz="2400">
              <a:latin typeface="Arial"/>
              <a:cs typeface="Arial"/>
            </a:endParaRPr>
          </a:p>
        </p:txBody>
      </p:sp>
      <p:sp>
        <p:nvSpPr>
          <p:cNvPr id="10" name="object 10"/>
          <p:cNvSpPr txBox="1"/>
          <p:nvPr/>
        </p:nvSpPr>
        <p:spPr>
          <a:xfrm>
            <a:off x="6772223" y="5941843"/>
            <a:ext cx="1591945" cy="759460"/>
          </a:xfrm>
          <a:prstGeom prst="rect">
            <a:avLst/>
          </a:prstGeom>
        </p:spPr>
        <p:txBody>
          <a:bodyPr vert="horz" wrap="square" lIns="0" tIns="10160" rIns="0" bIns="0" rtlCol="0">
            <a:spAutoFit/>
          </a:bodyPr>
          <a:lstStyle/>
          <a:p>
            <a:pPr marL="88900" marR="5080" indent="-76200">
              <a:lnSpc>
                <a:spcPct val="100699"/>
              </a:lnSpc>
              <a:spcBef>
                <a:spcPts val="80"/>
              </a:spcBef>
            </a:pPr>
            <a:r>
              <a:rPr sz="2400" spc="-5" dirty="0">
                <a:latin typeface="Arial"/>
                <a:cs typeface="Arial"/>
              </a:rPr>
              <a:t>P</a:t>
            </a:r>
            <a:r>
              <a:rPr sz="2400" dirty="0">
                <a:latin typeface="Arial"/>
                <a:cs typeface="Arial"/>
              </a:rPr>
              <a:t>r</a:t>
            </a:r>
            <a:r>
              <a:rPr sz="2400" spc="-35" dirty="0">
                <a:latin typeface="Arial"/>
                <a:cs typeface="Arial"/>
              </a:rPr>
              <a:t>o</a:t>
            </a:r>
            <a:r>
              <a:rPr sz="2400" spc="30" dirty="0">
                <a:latin typeface="Arial"/>
                <a:cs typeface="Arial"/>
              </a:rPr>
              <a:t>t</a:t>
            </a:r>
            <a:r>
              <a:rPr sz="2400" spc="-40" dirty="0">
                <a:latin typeface="Arial"/>
                <a:cs typeface="Arial"/>
              </a:rPr>
              <a:t>o</a:t>
            </a:r>
            <a:r>
              <a:rPr sz="2400" dirty="0">
                <a:latin typeface="Arial"/>
                <a:cs typeface="Arial"/>
              </a:rPr>
              <a:t>-</a:t>
            </a:r>
            <a:r>
              <a:rPr sz="2400" spc="-35" dirty="0">
                <a:latin typeface="Arial"/>
                <a:cs typeface="Arial"/>
              </a:rPr>
              <a:t>agent  </a:t>
            </a:r>
            <a:r>
              <a:rPr sz="2400" dirty="0">
                <a:latin typeface="Arial"/>
                <a:cs typeface="Arial"/>
              </a:rPr>
              <a:t>(</a:t>
            </a:r>
            <a:r>
              <a:rPr sz="2400" dirty="0">
                <a:latin typeface="Noto Sans Mono CJK JP Bold"/>
                <a:cs typeface="Noto Sans Mono CJK JP Bold"/>
              </a:rPr>
              <a:t>原型施事</a:t>
            </a:r>
            <a:r>
              <a:rPr sz="2400" dirty="0">
                <a:latin typeface="Arial"/>
                <a:cs typeface="Arial"/>
              </a:rPr>
              <a:t>)</a:t>
            </a:r>
            <a:endParaRPr sz="2400">
              <a:latin typeface="Arial"/>
              <a:cs typeface="Arial"/>
            </a:endParaRPr>
          </a:p>
        </p:txBody>
      </p:sp>
      <p:sp>
        <p:nvSpPr>
          <p:cNvPr id="11" name="object 11"/>
          <p:cNvSpPr txBox="1"/>
          <p:nvPr/>
        </p:nvSpPr>
        <p:spPr>
          <a:xfrm>
            <a:off x="7243026" y="4798860"/>
            <a:ext cx="939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Noto Sans Mono CJK JP Bold"/>
                <a:cs typeface="Noto Sans Mono CJK JP Bold"/>
              </a:rPr>
              <a:t>更一般</a:t>
            </a:r>
            <a:endParaRPr sz="2400">
              <a:latin typeface="Noto Sans Mono CJK JP Bold"/>
              <a:cs typeface="Noto Sans Mono CJK JP Bold"/>
            </a:endParaRPr>
          </a:p>
        </p:txBody>
      </p:sp>
      <p:sp>
        <p:nvSpPr>
          <p:cNvPr id="12" name="object 12"/>
          <p:cNvSpPr txBox="1"/>
          <p:nvPr/>
        </p:nvSpPr>
        <p:spPr>
          <a:xfrm>
            <a:off x="5822950" y="3549650"/>
            <a:ext cx="3302000" cy="1193800"/>
          </a:xfrm>
          <a:prstGeom prst="rect">
            <a:avLst/>
          </a:prstGeom>
          <a:ln w="38100">
            <a:solidFill>
              <a:srgbClr val="C00000"/>
            </a:solidFill>
          </a:ln>
        </p:spPr>
        <p:txBody>
          <a:bodyPr vert="horz" wrap="square" lIns="0" tIns="20955" rIns="0" bIns="0" rtlCol="0">
            <a:spAutoFit/>
          </a:bodyPr>
          <a:lstStyle/>
          <a:p>
            <a:pPr marL="88265">
              <a:lnSpc>
                <a:spcPct val="100000"/>
              </a:lnSpc>
              <a:spcBef>
                <a:spcPts val="165"/>
              </a:spcBef>
            </a:pPr>
            <a:r>
              <a:rPr sz="1600" dirty="0">
                <a:solidFill>
                  <a:srgbClr val="3333FF"/>
                </a:solidFill>
                <a:latin typeface="UKIJ CJK"/>
                <a:cs typeface="UKIJ CJK"/>
              </a:rPr>
              <a:t>原型施事</a:t>
            </a:r>
            <a:r>
              <a:rPr sz="1600" dirty="0">
                <a:latin typeface="UKIJ CJK"/>
                <a:cs typeface="UKIJ CJK"/>
              </a:rPr>
              <a:t>是对</a:t>
            </a:r>
            <a:r>
              <a:rPr sz="1600" dirty="0">
                <a:solidFill>
                  <a:srgbClr val="3333FF"/>
                </a:solidFill>
                <a:latin typeface="UKIJ CJK"/>
                <a:cs typeface="UKIJ CJK"/>
              </a:rPr>
              <a:t>施事</a:t>
            </a:r>
            <a:r>
              <a:rPr sz="1600" dirty="0">
                <a:latin typeface="UKIJ CJK"/>
                <a:cs typeface="UKIJ CJK"/>
              </a:rPr>
              <a:t>的一般化：</a:t>
            </a:r>
            <a:endParaRPr sz="1600">
              <a:latin typeface="UKIJ CJK"/>
              <a:cs typeface="UKIJ CJK"/>
            </a:endParaRPr>
          </a:p>
          <a:p>
            <a:pPr marL="88265">
              <a:lnSpc>
                <a:spcPts val="1639"/>
              </a:lnSpc>
              <a:spcBef>
                <a:spcPts val="80"/>
              </a:spcBef>
            </a:pPr>
            <a:r>
              <a:rPr sz="1400" dirty="0">
                <a:latin typeface="UKIJ CJK"/>
                <a:cs typeface="UKIJ CJK"/>
              </a:rPr>
              <a:t>以下均是原型施事</a:t>
            </a:r>
            <a:endParaRPr sz="1400">
              <a:latin typeface="UKIJ CJK"/>
              <a:cs typeface="UKIJ CJK"/>
            </a:endParaRPr>
          </a:p>
          <a:p>
            <a:pPr marL="88265">
              <a:lnSpc>
                <a:spcPts val="1639"/>
              </a:lnSpc>
            </a:pPr>
            <a:r>
              <a:rPr sz="1400" spc="5" dirty="0">
                <a:solidFill>
                  <a:srgbClr val="3333FF"/>
                </a:solidFill>
                <a:latin typeface="UKIJ CJK"/>
                <a:cs typeface="UKIJ CJK"/>
              </a:rPr>
              <a:t>Tom</a:t>
            </a:r>
            <a:r>
              <a:rPr sz="1400" spc="114" dirty="0">
                <a:solidFill>
                  <a:srgbClr val="3333FF"/>
                </a:solidFill>
                <a:latin typeface="UKIJ CJK"/>
                <a:cs typeface="UKIJ CJK"/>
              </a:rPr>
              <a:t> </a:t>
            </a:r>
            <a:r>
              <a:rPr sz="1400" spc="35" dirty="0">
                <a:solidFill>
                  <a:srgbClr val="FF0000"/>
                </a:solidFill>
                <a:latin typeface="UKIJ CJK"/>
                <a:cs typeface="UKIJ CJK"/>
              </a:rPr>
              <a:t>hits</a:t>
            </a:r>
            <a:r>
              <a:rPr sz="1400" spc="-20" dirty="0">
                <a:solidFill>
                  <a:srgbClr val="FF0000"/>
                </a:solidFill>
                <a:latin typeface="UKIJ CJK"/>
                <a:cs typeface="UKIJ CJK"/>
              </a:rPr>
              <a:t> </a:t>
            </a:r>
            <a:r>
              <a:rPr sz="1400" spc="45" dirty="0">
                <a:latin typeface="UKIJ CJK"/>
                <a:cs typeface="UKIJ CJK"/>
              </a:rPr>
              <a:t>the</a:t>
            </a:r>
            <a:r>
              <a:rPr sz="1400" spc="35" dirty="0">
                <a:latin typeface="UKIJ CJK"/>
                <a:cs typeface="UKIJ CJK"/>
              </a:rPr>
              <a:t> </a:t>
            </a:r>
            <a:r>
              <a:rPr sz="1400" spc="30" dirty="0">
                <a:latin typeface="UKIJ CJK"/>
                <a:cs typeface="UKIJ CJK"/>
              </a:rPr>
              <a:t>ball.</a:t>
            </a:r>
            <a:r>
              <a:rPr sz="1400" spc="-105" dirty="0">
                <a:latin typeface="UKIJ CJK"/>
                <a:cs typeface="UKIJ CJK"/>
              </a:rPr>
              <a:t> </a:t>
            </a:r>
            <a:r>
              <a:rPr sz="1400" spc="75" dirty="0">
                <a:latin typeface="UKIJ CJK"/>
                <a:cs typeface="UKIJ CJK"/>
              </a:rPr>
              <a:t>(</a:t>
            </a:r>
            <a:r>
              <a:rPr sz="1400" dirty="0">
                <a:latin typeface="UKIJ CJK"/>
                <a:cs typeface="UKIJ CJK"/>
              </a:rPr>
              <a:t>施事</a:t>
            </a:r>
            <a:r>
              <a:rPr sz="1400" spc="45" dirty="0">
                <a:latin typeface="UKIJ CJK"/>
                <a:cs typeface="UKIJ CJK"/>
              </a:rPr>
              <a:t>)</a:t>
            </a:r>
            <a:endParaRPr sz="1400">
              <a:latin typeface="UKIJ CJK"/>
              <a:cs typeface="UKIJ CJK"/>
            </a:endParaRPr>
          </a:p>
          <a:p>
            <a:pPr marL="88265" marR="135890">
              <a:lnSpc>
                <a:spcPct val="101200"/>
              </a:lnSpc>
            </a:pPr>
            <a:r>
              <a:rPr sz="1400" spc="5" dirty="0">
                <a:solidFill>
                  <a:srgbClr val="3333FF"/>
                </a:solidFill>
                <a:latin typeface="UKIJ CJK"/>
                <a:cs typeface="UKIJ CJK"/>
              </a:rPr>
              <a:t>Tom</a:t>
            </a:r>
            <a:r>
              <a:rPr sz="1400" spc="114" dirty="0">
                <a:solidFill>
                  <a:srgbClr val="3333FF"/>
                </a:solidFill>
                <a:latin typeface="UKIJ CJK"/>
                <a:cs typeface="UKIJ CJK"/>
              </a:rPr>
              <a:t> </a:t>
            </a:r>
            <a:r>
              <a:rPr sz="1400" spc="45" dirty="0">
                <a:solidFill>
                  <a:srgbClr val="FF0000"/>
                </a:solidFill>
                <a:latin typeface="UKIJ CJK"/>
                <a:cs typeface="UKIJ CJK"/>
              </a:rPr>
              <a:t>likes</a:t>
            </a:r>
            <a:r>
              <a:rPr sz="1400" spc="-125" dirty="0">
                <a:solidFill>
                  <a:srgbClr val="FF0000"/>
                </a:solidFill>
                <a:latin typeface="UKIJ CJK"/>
                <a:cs typeface="UKIJ CJK"/>
              </a:rPr>
              <a:t> </a:t>
            </a:r>
            <a:r>
              <a:rPr sz="1400" spc="45" dirty="0">
                <a:latin typeface="UKIJ CJK"/>
                <a:cs typeface="UKIJ CJK"/>
              </a:rPr>
              <a:t>the</a:t>
            </a:r>
            <a:r>
              <a:rPr sz="1400" spc="35" dirty="0">
                <a:latin typeface="UKIJ CJK"/>
                <a:cs typeface="UKIJ CJK"/>
              </a:rPr>
              <a:t> </a:t>
            </a:r>
            <a:r>
              <a:rPr sz="1400" spc="30" dirty="0">
                <a:latin typeface="UKIJ CJK"/>
                <a:cs typeface="UKIJ CJK"/>
              </a:rPr>
              <a:t>ball.</a:t>
            </a:r>
            <a:r>
              <a:rPr sz="1400" spc="-10" dirty="0">
                <a:latin typeface="UKIJ CJK"/>
                <a:cs typeface="UKIJ CJK"/>
              </a:rPr>
              <a:t> </a:t>
            </a:r>
            <a:r>
              <a:rPr sz="1400" spc="15" dirty="0">
                <a:latin typeface="UKIJ CJK"/>
                <a:cs typeface="UKIJ CJK"/>
              </a:rPr>
              <a:t>(Experiencer,</a:t>
            </a:r>
            <a:r>
              <a:rPr sz="1400" dirty="0">
                <a:latin typeface="UKIJ CJK"/>
                <a:cs typeface="UKIJ CJK"/>
              </a:rPr>
              <a:t>感事</a:t>
            </a:r>
            <a:r>
              <a:rPr sz="1400" spc="45" dirty="0">
                <a:latin typeface="UKIJ CJK"/>
                <a:cs typeface="UKIJ CJK"/>
              </a:rPr>
              <a:t>)  </a:t>
            </a:r>
            <a:r>
              <a:rPr sz="1400" spc="60" dirty="0">
                <a:solidFill>
                  <a:srgbClr val="3333FF"/>
                </a:solidFill>
                <a:latin typeface="UKIJ CJK"/>
                <a:cs typeface="UKIJ CJK"/>
              </a:rPr>
              <a:t>The</a:t>
            </a:r>
            <a:r>
              <a:rPr sz="1400" spc="30" dirty="0">
                <a:solidFill>
                  <a:srgbClr val="3333FF"/>
                </a:solidFill>
                <a:latin typeface="UKIJ CJK"/>
                <a:cs typeface="UKIJ CJK"/>
              </a:rPr>
              <a:t> </a:t>
            </a:r>
            <a:r>
              <a:rPr sz="1400" spc="40" dirty="0">
                <a:solidFill>
                  <a:srgbClr val="3333FF"/>
                </a:solidFill>
                <a:latin typeface="UKIJ CJK"/>
                <a:cs typeface="UKIJ CJK"/>
              </a:rPr>
              <a:t>sky</a:t>
            </a:r>
            <a:r>
              <a:rPr sz="1400" spc="-10" dirty="0">
                <a:solidFill>
                  <a:srgbClr val="3333FF"/>
                </a:solidFill>
                <a:latin typeface="UKIJ CJK"/>
                <a:cs typeface="UKIJ CJK"/>
              </a:rPr>
              <a:t> </a:t>
            </a:r>
            <a:r>
              <a:rPr sz="1400" spc="25" dirty="0">
                <a:solidFill>
                  <a:srgbClr val="FF0000"/>
                </a:solidFill>
                <a:latin typeface="UKIJ CJK"/>
                <a:cs typeface="UKIJ CJK"/>
              </a:rPr>
              <a:t>is</a:t>
            </a:r>
            <a:r>
              <a:rPr sz="1400" spc="80" dirty="0">
                <a:solidFill>
                  <a:srgbClr val="FF0000"/>
                </a:solidFill>
                <a:latin typeface="UKIJ CJK"/>
                <a:cs typeface="UKIJ CJK"/>
              </a:rPr>
              <a:t> </a:t>
            </a:r>
            <a:r>
              <a:rPr sz="1400" spc="35" dirty="0">
                <a:latin typeface="UKIJ CJK"/>
                <a:cs typeface="UKIJ CJK"/>
              </a:rPr>
              <a:t>blue.</a:t>
            </a:r>
            <a:r>
              <a:rPr sz="1400" spc="-5" dirty="0">
                <a:latin typeface="UKIJ CJK"/>
                <a:cs typeface="UKIJ CJK"/>
              </a:rPr>
              <a:t> </a:t>
            </a:r>
            <a:r>
              <a:rPr sz="1400" spc="40" dirty="0">
                <a:latin typeface="UKIJ CJK"/>
                <a:cs typeface="UKIJ CJK"/>
              </a:rPr>
              <a:t>(Theme,</a:t>
            </a:r>
            <a:r>
              <a:rPr sz="1400" dirty="0">
                <a:latin typeface="UKIJ CJK"/>
                <a:cs typeface="UKIJ CJK"/>
              </a:rPr>
              <a:t>主事</a:t>
            </a:r>
            <a:r>
              <a:rPr sz="1400" spc="45" dirty="0">
                <a:latin typeface="UKIJ CJK"/>
                <a:cs typeface="UKIJ CJK"/>
              </a:rPr>
              <a:t>)</a:t>
            </a:r>
            <a:endParaRPr sz="1400">
              <a:latin typeface="UKIJ CJK"/>
              <a:cs typeface="UKIJ CJK"/>
            </a:endParaRPr>
          </a:p>
        </p:txBody>
      </p:sp>
      <p:sp>
        <p:nvSpPr>
          <p:cNvPr id="13" name="object 13"/>
          <p:cNvSpPr txBox="1"/>
          <p:nvPr/>
        </p:nvSpPr>
        <p:spPr>
          <a:xfrm>
            <a:off x="8511565" y="6523039"/>
            <a:ext cx="2292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Black"/>
                <a:cs typeface="Arial Black"/>
              </a:rPr>
              <a:t>55</a:t>
            </a:r>
            <a:endParaRPr sz="1200">
              <a:latin typeface="Arial Black"/>
              <a:cs typeface="Arial Black"/>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语义角色的粒度</a:t>
            </a:r>
          </a:p>
        </p:txBody>
      </p:sp>
      <p:sp>
        <p:nvSpPr>
          <p:cNvPr id="3" name="object 3"/>
          <p:cNvSpPr txBox="1"/>
          <p:nvPr/>
        </p:nvSpPr>
        <p:spPr>
          <a:xfrm>
            <a:off x="258127" y="785495"/>
            <a:ext cx="43307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实际中处理的语义角色有两类</a:t>
            </a:r>
            <a:endParaRPr sz="2400">
              <a:latin typeface="Noto Sans CJK JP Medium"/>
              <a:cs typeface="Noto Sans CJK JP Medium"/>
            </a:endParaRPr>
          </a:p>
        </p:txBody>
      </p:sp>
      <p:sp>
        <p:nvSpPr>
          <p:cNvPr id="4" name="object 4"/>
          <p:cNvSpPr txBox="1"/>
          <p:nvPr/>
        </p:nvSpPr>
        <p:spPr>
          <a:xfrm>
            <a:off x="258127" y="1966595"/>
            <a:ext cx="6845300" cy="3860800"/>
          </a:xfrm>
          <a:prstGeom prst="rect">
            <a:avLst/>
          </a:prstGeom>
        </p:spPr>
        <p:txBody>
          <a:bodyPr vert="horz" wrap="square" lIns="0" tIns="12700" rIns="0" bIns="0" rtlCol="0">
            <a:spAutoFit/>
          </a:bodyPr>
          <a:lstStyle/>
          <a:p>
            <a:pPr marL="342265" marR="81915" indent="-342265" algn="r">
              <a:lnSpc>
                <a:spcPct val="100000"/>
              </a:lnSpc>
              <a:spcBef>
                <a:spcPts val="100"/>
              </a:spcBef>
              <a:buClr>
                <a:srgbClr val="7030A0"/>
              </a:buClr>
              <a:buSzPct val="79166"/>
              <a:buFont typeface="Wingdings"/>
              <a:buChar char=""/>
              <a:tabLst>
                <a:tab pos="342265" algn="l"/>
                <a:tab pos="342900" algn="l"/>
              </a:tabLst>
            </a:pPr>
            <a:r>
              <a:rPr sz="2400" b="0" dirty="0">
                <a:latin typeface="Noto Sans CJK JP Medium"/>
                <a:cs typeface="Noto Sans CJK JP Medium"/>
              </a:rPr>
              <a:t>更一般化的、更少角色（一般所说的语义角色）</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基于原型施事、原型受事</a:t>
            </a:r>
            <a:r>
              <a:rPr sz="2000" spc="70" dirty="0">
                <a:latin typeface="UKIJ CJK"/>
                <a:cs typeface="UKIJ CJK"/>
              </a:rPr>
              <a:t> </a:t>
            </a:r>
            <a:r>
              <a:rPr sz="2000" spc="90" dirty="0">
                <a:latin typeface="UKIJ CJK"/>
                <a:cs typeface="UKIJ CJK"/>
              </a:rPr>
              <a:t>[Dowty</a:t>
            </a:r>
            <a:r>
              <a:rPr sz="2000" spc="15" dirty="0">
                <a:latin typeface="UKIJ CJK"/>
                <a:cs typeface="UKIJ CJK"/>
              </a:rPr>
              <a:t> </a:t>
            </a:r>
            <a:r>
              <a:rPr sz="2000" spc="90" dirty="0">
                <a:latin typeface="UKIJ CJK"/>
                <a:cs typeface="UKIJ CJK"/>
              </a:rPr>
              <a:t>1991]</a:t>
            </a:r>
            <a:endParaRPr sz="2000">
              <a:latin typeface="UKIJ CJK"/>
              <a:cs typeface="UKIJ CJK"/>
            </a:endParaRPr>
          </a:p>
          <a:p>
            <a:pPr marL="291465" marR="5080" lvl="1" indent="-291465" algn="r">
              <a:lnSpc>
                <a:spcPct val="100000"/>
              </a:lnSpc>
              <a:spcBef>
                <a:spcPts val="1100"/>
              </a:spcBef>
              <a:buClr>
                <a:srgbClr val="00B0F0"/>
              </a:buClr>
              <a:buSzPct val="70000"/>
              <a:buFont typeface="Wingdings"/>
              <a:buChar char=""/>
              <a:tabLst>
                <a:tab pos="291465" algn="l"/>
                <a:tab pos="762000" algn="l"/>
              </a:tabLst>
            </a:pPr>
            <a:r>
              <a:rPr sz="2000" b="0" spc="15" dirty="0">
                <a:solidFill>
                  <a:srgbClr val="3333FF"/>
                </a:solidFill>
                <a:latin typeface="Noto Sans CJK JP Medium"/>
                <a:cs typeface="Noto Sans CJK JP Medium"/>
              </a:rPr>
              <a:t>P</a:t>
            </a:r>
            <a:r>
              <a:rPr sz="2000" b="0" spc="-35" dirty="0">
                <a:solidFill>
                  <a:srgbClr val="3333FF"/>
                </a:solidFill>
                <a:latin typeface="Noto Sans CJK JP Medium"/>
                <a:cs typeface="Noto Sans CJK JP Medium"/>
              </a:rPr>
              <a:t>r</a:t>
            </a:r>
            <a:r>
              <a:rPr sz="2000" b="0" spc="60" dirty="0">
                <a:solidFill>
                  <a:srgbClr val="3333FF"/>
                </a:solidFill>
                <a:latin typeface="Noto Sans CJK JP Medium"/>
                <a:cs typeface="Noto Sans CJK JP Medium"/>
              </a:rPr>
              <a:t>o</a:t>
            </a:r>
            <a:r>
              <a:rPr sz="2000" b="0" spc="45" dirty="0">
                <a:solidFill>
                  <a:srgbClr val="3333FF"/>
                </a:solidFill>
                <a:latin typeface="Noto Sans CJK JP Medium"/>
                <a:cs typeface="Noto Sans CJK JP Medium"/>
              </a:rPr>
              <a:t>p</a:t>
            </a:r>
            <a:r>
              <a:rPr sz="2000" b="0" spc="60" dirty="0">
                <a:solidFill>
                  <a:srgbClr val="3333FF"/>
                </a:solidFill>
                <a:latin typeface="Noto Sans CJK JP Medium"/>
                <a:cs typeface="Noto Sans CJK JP Medium"/>
              </a:rPr>
              <a:t>B</a:t>
            </a:r>
            <a:r>
              <a:rPr sz="2000" b="0" spc="45" dirty="0">
                <a:solidFill>
                  <a:srgbClr val="3333FF"/>
                </a:solidFill>
                <a:latin typeface="Noto Sans CJK JP Medium"/>
                <a:cs typeface="Noto Sans CJK JP Medium"/>
              </a:rPr>
              <a:t>ank</a:t>
            </a:r>
            <a:r>
              <a:rPr sz="2000" b="0" dirty="0">
                <a:solidFill>
                  <a:srgbClr val="3333FF"/>
                </a:solidFill>
                <a:latin typeface="Noto Sans CJK JP Medium"/>
                <a:cs typeface="Noto Sans CJK JP Medium"/>
              </a:rPr>
              <a:t>语料库</a:t>
            </a:r>
            <a:r>
              <a:rPr sz="2000" b="0" dirty="0">
                <a:latin typeface="Noto Sans CJK JP Medium"/>
                <a:cs typeface="Noto Sans CJK JP Medium"/>
              </a:rPr>
              <a:t>为代表（</a:t>
            </a:r>
            <a:r>
              <a:rPr sz="2000" b="0" dirty="0">
                <a:solidFill>
                  <a:srgbClr val="FF0000"/>
                </a:solidFill>
                <a:latin typeface="Noto Sans CJK JP Medium"/>
                <a:cs typeface="Noto Sans CJK JP Medium"/>
              </a:rPr>
              <a:t>语义角色标注所用的语料</a:t>
            </a:r>
            <a:r>
              <a:rPr sz="2000" b="0" dirty="0">
                <a:latin typeface="Noto Sans CJK JP Medium"/>
                <a:cs typeface="Noto Sans CJK JP Medium"/>
              </a:rPr>
              <a:t>）</a:t>
            </a:r>
            <a:endParaRPr sz="2000">
              <a:latin typeface="Noto Sans CJK JP Medium"/>
              <a:cs typeface="Noto Sans CJK JP Medium"/>
            </a:endParaRPr>
          </a:p>
          <a:p>
            <a:pPr lvl="1">
              <a:lnSpc>
                <a:spcPct val="100000"/>
              </a:lnSpc>
              <a:spcBef>
                <a:spcPts val="75"/>
              </a:spcBef>
              <a:buClr>
                <a:srgbClr val="00B0F0"/>
              </a:buClr>
              <a:buFont typeface="Wingdings"/>
              <a:buChar char=""/>
            </a:pPr>
            <a:endParaRPr sz="270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更细粒度的、更多角色（框架语义）</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35" dirty="0">
                <a:latin typeface="UKIJ CJK"/>
                <a:cs typeface="UKIJ CJK"/>
              </a:rPr>
              <a:t>frames </a:t>
            </a:r>
            <a:r>
              <a:rPr sz="2000" spc="50" dirty="0">
                <a:latin typeface="UKIJ CJK"/>
                <a:cs typeface="UKIJ CJK"/>
              </a:rPr>
              <a:t>[Fillmore </a:t>
            </a:r>
            <a:r>
              <a:rPr sz="2000" spc="70" dirty="0">
                <a:latin typeface="UKIJ CJK"/>
                <a:cs typeface="UKIJ CJK"/>
              </a:rPr>
              <a:t>1968,</a:t>
            </a:r>
            <a:r>
              <a:rPr sz="2000" spc="-105" dirty="0">
                <a:latin typeface="UKIJ CJK"/>
                <a:cs typeface="UKIJ CJK"/>
              </a:rPr>
              <a:t> </a:t>
            </a:r>
            <a:r>
              <a:rPr sz="2000" spc="85" dirty="0">
                <a:latin typeface="UKIJ CJK"/>
                <a:cs typeface="UKIJ CJK"/>
              </a:rPr>
              <a:t>1977]</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根据一类谓语定义特定的角色</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b="0" spc="55" dirty="0">
                <a:solidFill>
                  <a:srgbClr val="3333FF"/>
                </a:solidFill>
                <a:latin typeface="Noto Sans CJK JP Medium"/>
                <a:cs typeface="Noto Sans CJK JP Medium"/>
              </a:rPr>
              <a:t>FrameNet</a:t>
            </a:r>
            <a:r>
              <a:rPr sz="2000" b="0" dirty="0">
                <a:solidFill>
                  <a:srgbClr val="3333FF"/>
                </a:solidFill>
                <a:latin typeface="Noto Sans CJK JP Medium"/>
                <a:cs typeface="Noto Sans CJK JP Medium"/>
              </a:rPr>
              <a:t>语料库</a:t>
            </a:r>
            <a:r>
              <a:rPr sz="2000" b="0" dirty="0">
                <a:latin typeface="Noto Sans CJK JP Medium"/>
                <a:cs typeface="Noto Sans CJK JP Medium"/>
              </a:rPr>
              <a:t>为代表</a:t>
            </a:r>
            <a:endParaRPr sz="2000">
              <a:latin typeface="Noto Sans CJK JP Medium"/>
              <a:cs typeface="Noto Sans CJK JP Medium"/>
            </a:endParaRPr>
          </a:p>
        </p:txBody>
      </p:sp>
      <p:sp>
        <p:nvSpPr>
          <p:cNvPr id="5" name="object 5"/>
          <p:cNvSpPr txBox="1"/>
          <p:nvPr/>
        </p:nvSpPr>
        <p:spPr>
          <a:xfrm>
            <a:off x="8511565" y="6523039"/>
            <a:ext cx="2292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Black"/>
                <a:cs typeface="Arial Black"/>
              </a:rPr>
              <a:t>56</a:t>
            </a:r>
            <a:endParaRPr sz="1200">
              <a:latin typeface="Arial Black"/>
              <a:cs typeface="Arial Black"/>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语义角色标注方法</a:t>
            </a:r>
          </a:p>
        </p:txBody>
      </p:sp>
      <p:sp>
        <p:nvSpPr>
          <p:cNvPr id="3" name="object 3"/>
          <p:cNvSpPr txBox="1"/>
          <p:nvPr/>
        </p:nvSpPr>
        <p:spPr>
          <a:xfrm>
            <a:off x="258127" y="785495"/>
            <a:ext cx="8293100" cy="2573020"/>
          </a:xfrm>
          <a:prstGeom prst="rect">
            <a:avLst/>
          </a:prstGeom>
        </p:spPr>
        <p:txBody>
          <a:bodyPr vert="horz" wrap="square" lIns="0" tIns="10160" rIns="0" bIns="0" rtlCol="0">
            <a:spAutoFit/>
          </a:bodyPr>
          <a:lstStyle/>
          <a:p>
            <a:pPr marL="355600" marR="5080" indent="-342900">
              <a:lnSpc>
                <a:spcPct val="100699"/>
              </a:lnSpc>
              <a:spcBef>
                <a:spcPts val="80"/>
              </a:spcBef>
              <a:buClr>
                <a:srgbClr val="7030A0"/>
              </a:buClr>
              <a:buSzPct val="79166"/>
              <a:buFont typeface="Wingdings"/>
              <a:buChar char=""/>
              <a:tabLst>
                <a:tab pos="354965" algn="l"/>
                <a:tab pos="355600" algn="l"/>
              </a:tabLst>
            </a:pPr>
            <a:r>
              <a:rPr sz="2400" b="0" dirty="0">
                <a:latin typeface="Noto Sans CJK JP Medium"/>
                <a:cs typeface="Noto Sans CJK JP Medium"/>
              </a:rPr>
              <a:t>目标：寻找句子中每个谓语的每个论元的语义角色（因为是 以动词为中心）</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识别谓语</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识别论元</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标定论元角色</a:t>
            </a:r>
            <a:endParaRPr sz="2000">
              <a:latin typeface="UKIJ CJK"/>
              <a:cs typeface="UKIJ CJK"/>
            </a:endParaRPr>
          </a:p>
          <a:p>
            <a:pPr marL="355600" indent="-342900">
              <a:lnSpc>
                <a:spcPct val="100000"/>
              </a:lnSpc>
              <a:spcBef>
                <a:spcPts val="1100"/>
              </a:spcBef>
              <a:buClr>
                <a:srgbClr val="7030A0"/>
              </a:buClr>
              <a:buSzPct val="77777"/>
              <a:buFont typeface="Wingdings"/>
              <a:buChar char=""/>
              <a:tabLst>
                <a:tab pos="354965" algn="l"/>
                <a:tab pos="355600" algn="l"/>
              </a:tabLst>
            </a:pPr>
            <a:r>
              <a:rPr sz="1800" b="0" dirty="0">
                <a:latin typeface="Noto Sans CJK JP Medium"/>
                <a:cs typeface="Noto Sans CJK JP Medium"/>
              </a:rPr>
              <a:t>对象</a:t>
            </a:r>
            <a:r>
              <a:rPr sz="1800" b="0" spc="30" dirty="0">
                <a:latin typeface="Noto Sans CJK JP Medium"/>
                <a:cs typeface="Noto Sans CJK JP Medium"/>
              </a:rPr>
              <a:t>：FrameNet</a:t>
            </a:r>
            <a:r>
              <a:rPr sz="1800" b="0" spc="229" dirty="0">
                <a:latin typeface="Noto Sans CJK JP Medium"/>
                <a:cs typeface="Noto Sans CJK JP Medium"/>
              </a:rPr>
              <a:t> </a:t>
            </a:r>
            <a:r>
              <a:rPr sz="1800" b="0" spc="10" dirty="0">
                <a:latin typeface="Noto Sans CJK JP Medium"/>
                <a:cs typeface="Noto Sans CJK JP Medium"/>
              </a:rPr>
              <a:t>vs.</a:t>
            </a:r>
            <a:r>
              <a:rPr sz="1800" b="0" spc="170" dirty="0">
                <a:latin typeface="Noto Sans CJK JP Medium"/>
                <a:cs typeface="Noto Sans CJK JP Medium"/>
              </a:rPr>
              <a:t> </a:t>
            </a:r>
            <a:r>
              <a:rPr sz="1800" b="0" spc="40" dirty="0">
                <a:latin typeface="Noto Sans CJK JP Medium"/>
                <a:cs typeface="Noto Sans CJK JP Medium"/>
              </a:rPr>
              <a:t>PropBank</a:t>
            </a:r>
            <a:r>
              <a:rPr sz="1800" b="0" spc="15" dirty="0">
                <a:latin typeface="Noto Sans CJK JP Medium"/>
                <a:cs typeface="Noto Sans CJK JP Medium"/>
              </a:rPr>
              <a:t> </a:t>
            </a:r>
            <a:r>
              <a:rPr sz="1800" b="0" dirty="0">
                <a:latin typeface="Noto Sans CJK JP Medium"/>
                <a:cs typeface="Noto Sans CJK JP Medium"/>
              </a:rPr>
              <a:t>（上面是</a:t>
            </a:r>
            <a:r>
              <a:rPr sz="1800" b="0" spc="35" dirty="0">
                <a:latin typeface="Noto Sans CJK JP Medium"/>
                <a:cs typeface="Noto Sans CJK JP Medium"/>
              </a:rPr>
              <a:t>frameNet，</a:t>
            </a:r>
            <a:r>
              <a:rPr sz="1800" b="0" dirty="0">
                <a:latin typeface="Noto Sans CJK JP Medium"/>
                <a:cs typeface="Noto Sans CJK JP Medium"/>
              </a:rPr>
              <a:t>下面是</a:t>
            </a:r>
            <a:r>
              <a:rPr sz="1800" b="0" spc="40" dirty="0">
                <a:latin typeface="Noto Sans CJK JP Medium"/>
                <a:cs typeface="Noto Sans CJK JP Medium"/>
              </a:rPr>
              <a:t>propBank）</a:t>
            </a:r>
            <a:endParaRPr sz="1800">
              <a:latin typeface="Noto Sans CJK JP Medium"/>
              <a:cs typeface="Noto Sans CJK JP Medium"/>
            </a:endParaRPr>
          </a:p>
        </p:txBody>
      </p:sp>
      <p:sp>
        <p:nvSpPr>
          <p:cNvPr id="4" name="object 4"/>
          <p:cNvSpPr txBox="1"/>
          <p:nvPr/>
        </p:nvSpPr>
        <p:spPr>
          <a:xfrm>
            <a:off x="258127" y="5319395"/>
            <a:ext cx="2298700" cy="13589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两大类方法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序列标注方法</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句法树方法</a:t>
            </a:r>
            <a:endParaRPr sz="2000">
              <a:latin typeface="UKIJ CJK"/>
              <a:cs typeface="UKIJ CJK"/>
            </a:endParaRPr>
          </a:p>
        </p:txBody>
      </p:sp>
      <p:sp>
        <p:nvSpPr>
          <p:cNvPr id="5" name="object 5"/>
          <p:cNvSpPr/>
          <p:nvPr/>
        </p:nvSpPr>
        <p:spPr>
          <a:xfrm>
            <a:off x="892175" y="3645481"/>
            <a:ext cx="6972300" cy="112293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511565" y="6523039"/>
            <a:ext cx="2292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Black"/>
                <a:cs typeface="Arial Black"/>
              </a:rPr>
              <a:t>57</a:t>
            </a:r>
            <a:endParaRPr sz="1200">
              <a:latin typeface="Arial Black"/>
              <a:cs typeface="Arial Black"/>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序列标注方法</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58</a:t>
            </a:fld>
            <a:endParaRPr dirty="0"/>
          </a:p>
        </p:txBody>
      </p:sp>
      <p:sp>
        <p:nvSpPr>
          <p:cNvPr id="3" name="object 3"/>
          <p:cNvSpPr txBox="1"/>
          <p:nvPr/>
        </p:nvSpPr>
        <p:spPr>
          <a:xfrm>
            <a:off x="258127" y="785495"/>
            <a:ext cx="7112000" cy="30454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语义角色标注视为</a:t>
            </a:r>
            <a:r>
              <a:rPr sz="2400" b="0" spc="80" dirty="0">
                <a:latin typeface="Noto Sans CJK JP Medium"/>
                <a:cs typeface="Noto Sans CJK JP Medium"/>
              </a:rPr>
              <a:t>Segmenting</a:t>
            </a:r>
            <a:r>
              <a:rPr sz="2400" b="0" dirty="0">
                <a:latin typeface="Noto Sans CJK JP Medium"/>
                <a:cs typeface="Noto Sans CJK JP Medium"/>
              </a:rPr>
              <a:t>类的序列标注任务</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标签含有两个属性</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dirty="0">
                <a:latin typeface="UKIJ CJK"/>
                <a:cs typeface="UKIJ CJK"/>
              </a:rPr>
              <a:t>边界属性</a:t>
            </a:r>
            <a:r>
              <a:rPr sz="2000" spc="40" dirty="0">
                <a:latin typeface="UKIJ CJK"/>
                <a:cs typeface="UKIJ CJK"/>
              </a:rPr>
              <a:t>：BIO，BIO2，BIOSE</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角色属性</a:t>
            </a:r>
            <a:r>
              <a:rPr sz="2000" spc="85" dirty="0">
                <a:latin typeface="UKIJ CJK"/>
                <a:cs typeface="UKIJ CJK"/>
              </a:rPr>
              <a:t>：Arg0,</a:t>
            </a:r>
            <a:r>
              <a:rPr sz="2000" spc="-10" dirty="0">
                <a:latin typeface="UKIJ CJK"/>
                <a:cs typeface="UKIJ CJK"/>
              </a:rPr>
              <a:t> </a:t>
            </a:r>
            <a:r>
              <a:rPr sz="2000" spc="100" dirty="0">
                <a:latin typeface="UKIJ CJK"/>
                <a:cs typeface="UKIJ CJK"/>
              </a:rPr>
              <a:t>Arg1,</a:t>
            </a:r>
            <a:r>
              <a:rPr sz="2000" spc="-5" dirty="0">
                <a:latin typeface="UKIJ CJK"/>
                <a:cs typeface="UKIJ CJK"/>
              </a:rPr>
              <a:t> </a:t>
            </a:r>
            <a:r>
              <a:rPr sz="2000" spc="15" dirty="0">
                <a:latin typeface="UKIJ CJK"/>
                <a:cs typeface="UKIJ CJK"/>
              </a:rPr>
              <a:t>…</a:t>
            </a:r>
            <a:endParaRPr sz="2000">
              <a:latin typeface="UKIJ CJK"/>
              <a:cs typeface="UKIJ CJK"/>
            </a:endParaRPr>
          </a:p>
          <a:p>
            <a:pPr marL="355600" indent="-342900">
              <a:lnSpc>
                <a:spcPct val="100000"/>
              </a:lnSpc>
              <a:spcBef>
                <a:spcPts val="1200"/>
              </a:spcBef>
              <a:buClr>
                <a:srgbClr val="7030A0"/>
              </a:buClr>
              <a:buSzPct val="79166"/>
              <a:buFont typeface="Wingdings"/>
              <a:buChar char=""/>
              <a:tabLst>
                <a:tab pos="354965" algn="l"/>
                <a:tab pos="355600" algn="l"/>
              </a:tabLst>
            </a:pPr>
            <a:r>
              <a:rPr sz="2400" b="0" dirty="0">
                <a:latin typeface="Noto Sans CJK JP Medium"/>
                <a:cs typeface="Noto Sans CJK JP Medium"/>
              </a:rPr>
              <a:t>可以使用任意序列标注模型</a:t>
            </a:r>
            <a:endParaRPr sz="2400">
              <a:latin typeface="Noto Sans CJK JP Medium"/>
              <a:cs typeface="Noto Sans CJK JP Medium"/>
            </a:endParaRPr>
          </a:p>
          <a:p>
            <a:pPr marL="355600" indent="-342900">
              <a:lnSpc>
                <a:spcPct val="100000"/>
              </a:lnSpc>
              <a:spcBef>
                <a:spcPts val="1720"/>
              </a:spcBef>
              <a:buClr>
                <a:srgbClr val="7030A0"/>
              </a:buClr>
              <a:buSzPct val="79166"/>
              <a:buFont typeface="Wingdings"/>
              <a:buChar char=""/>
              <a:tabLst>
                <a:tab pos="354965" algn="l"/>
                <a:tab pos="355600" algn="l"/>
              </a:tabLst>
            </a:pPr>
            <a:r>
              <a:rPr sz="2400" b="0" dirty="0">
                <a:latin typeface="Noto Sans CJK JP Medium"/>
                <a:cs typeface="Noto Sans CJK JP Medium"/>
              </a:rPr>
              <a:t>有效的特征包括：中心词、窗口词、词性等</a:t>
            </a:r>
            <a:endParaRPr sz="2400">
              <a:latin typeface="Noto Sans CJK JP Medium"/>
              <a:cs typeface="Noto Sans CJK JP Medium"/>
            </a:endParaRPr>
          </a:p>
        </p:txBody>
      </p:sp>
      <p:sp>
        <p:nvSpPr>
          <p:cNvPr id="4" name="object 4"/>
          <p:cNvSpPr txBox="1"/>
          <p:nvPr/>
        </p:nvSpPr>
        <p:spPr>
          <a:xfrm>
            <a:off x="258127" y="4620895"/>
            <a:ext cx="8229600" cy="13563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在没有神经网络的时代，效果极差</a:t>
            </a:r>
            <a:endParaRPr sz="2400">
              <a:latin typeface="Noto Sans CJK JP Medium"/>
              <a:cs typeface="Noto Sans CJK JP Medium"/>
            </a:endParaRPr>
          </a:p>
          <a:p>
            <a:pPr marL="355600" marR="5080" indent="-342900">
              <a:lnSpc>
                <a:spcPct val="100699"/>
              </a:lnSpc>
              <a:spcBef>
                <a:spcPts val="1800"/>
              </a:spcBef>
              <a:buClr>
                <a:srgbClr val="7030A0"/>
              </a:buClr>
              <a:buSzPct val="79166"/>
              <a:buFont typeface="Wingdings"/>
              <a:buChar char=""/>
              <a:tabLst>
                <a:tab pos="354965" algn="l"/>
                <a:tab pos="355600" algn="l"/>
              </a:tabLst>
            </a:pPr>
            <a:r>
              <a:rPr sz="2400" b="0" dirty="0">
                <a:solidFill>
                  <a:srgbClr val="3333FF"/>
                </a:solidFill>
                <a:latin typeface="Noto Sans CJK JP Medium"/>
                <a:cs typeface="Noto Sans CJK JP Medium"/>
              </a:rPr>
              <a:t>在深度学习时代，主要用</a:t>
            </a:r>
            <a:r>
              <a:rPr sz="2400" b="0" spc="-40" dirty="0">
                <a:solidFill>
                  <a:srgbClr val="3333FF"/>
                </a:solidFill>
                <a:latin typeface="Noto Sans CJK JP Medium"/>
                <a:cs typeface="Noto Sans CJK JP Medium"/>
              </a:rPr>
              <a:t>L</a:t>
            </a:r>
            <a:r>
              <a:rPr sz="2400" b="0" spc="-65" dirty="0">
                <a:solidFill>
                  <a:srgbClr val="3333FF"/>
                </a:solidFill>
                <a:latin typeface="Noto Sans CJK JP Medium"/>
                <a:cs typeface="Noto Sans CJK JP Medium"/>
              </a:rPr>
              <a:t>S</a:t>
            </a:r>
            <a:r>
              <a:rPr sz="2400" b="0" spc="210" dirty="0">
                <a:solidFill>
                  <a:srgbClr val="3333FF"/>
                </a:solidFill>
                <a:latin typeface="Noto Sans CJK JP Medium"/>
                <a:cs typeface="Noto Sans CJK JP Medium"/>
              </a:rPr>
              <a:t>T</a:t>
            </a:r>
            <a:r>
              <a:rPr sz="2400" b="0" spc="325" dirty="0">
                <a:solidFill>
                  <a:srgbClr val="3333FF"/>
                </a:solidFill>
                <a:latin typeface="Noto Sans CJK JP Medium"/>
                <a:cs typeface="Noto Sans CJK JP Medium"/>
              </a:rPr>
              <a:t>M</a:t>
            </a:r>
            <a:r>
              <a:rPr sz="2400" b="0" dirty="0">
                <a:solidFill>
                  <a:srgbClr val="3333FF"/>
                </a:solidFill>
                <a:latin typeface="Noto Sans CJK JP Medium"/>
                <a:cs typeface="Noto Sans CJK JP Medium"/>
              </a:rPr>
              <a:t>进行序列标注，效果跟句法 树方法相当，大概是</a:t>
            </a:r>
            <a:r>
              <a:rPr sz="2400" b="0" spc="95" dirty="0">
                <a:solidFill>
                  <a:srgbClr val="3333FF"/>
                </a:solidFill>
                <a:latin typeface="Noto Sans CJK JP Medium"/>
                <a:cs typeface="Noto Sans CJK JP Medium"/>
              </a:rPr>
              <a:t>80-85%</a:t>
            </a:r>
            <a:r>
              <a:rPr sz="2400" b="0" dirty="0">
                <a:solidFill>
                  <a:srgbClr val="3333FF"/>
                </a:solidFill>
                <a:latin typeface="Noto Sans CJK JP Medium"/>
                <a:cs typeface="Noto Sans CJK JP Medium"/>
              </a:rPr>
              <a:t>左右</a:t>
            </a:r>
            <a:endParaRPr sz="2400">
              <a:latin typeface="Noto Sans CJK JP Medium"/>
              <a:cs typeface="Noto Sans CJK JP Medium"/>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自然语言处理任务举例</a:t>
            </a:r>
          </a:p>
        </p:txBody>
      </p:sp>
      <p:grpSp>
        <p:nvGrpSpPr>
          <p:cNvPr id="3" name="object 3"/>
          <p:cNvGrpSpPr/>
          <p:nvPr/>
        </p:nvGrpSpPr>
        <p:grpSpPr>
          <a:xfrm>
            <a:off x="3200400" y="889000"/>
            <a:ext cx="3187700" cy="5892800"/>
            <a:chOff x="3200400" y="889000"/>
            <a:chExt cx="3187700" cy="5892800"/>
          </a:xfrm>
        </p:grpSpPr>
        <p:sp>
          <p:nvSpPr>
            <p:cNvPr id="4" name="object 4"/>
            <p:cNvSpPr/>
            <p:nvPr/>
          </p:nvSpPr>
          <p:spPr>
            <a:xfrm>
              <a:off x="3835400" y="889000"/>
              <a:ext cx="1790700" cy="172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48100" y="2946400"/>
              <a:ext cx="1879600" cy="186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1638300"/>
              <a:ext cx="736600" cy="2565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82950" y="2807500"/>
              <a:ext cx="571500" cy="1291590"/>
            </a:xfrm>
            <a:custGeom>
              <a:avLst/>
              <a:gdLst/>
              <a:ahLst/>
              <a:cxnLst/>
              <a:rect l="l" t="t" r="r" b="b"/>
              <a:pathLst>
                <a:path w="571500" h="1291589">
                  <a:moveTo>
                    <a:pt x="0" y="0"/>
                  </a:moveTo>
                  <a:lnTo>
                    <a:pt x="0" y="142862"/>
                  </a:lnTo>
                  <a:lnTo>
                    <a:pt x="839" y="203389"/>
                  </a:lnTo>
                  <a:lnTo>
                    <a:pt x="3333" y="263203"/>
                  </a:lnTo>
                  <a:lnTo>
                    <a:pt x="7442" y="322207"/>
                  </a:lnTo>
                  <a:lnTo>
                    <a:pt x="13129" y="380304"/>
                  </a:lnTo>
                  <a:lnTo>
                    <a:pt x="20353" y="437398"/>
                  </a:lnTo>
                  <a:lnTo>
                    <a:pt x="29078" y="493391"/>
                  </a:lnTo>
                  <a:lnTo>
                    <a:pt x="39264" y="548188"/>
                  </a:lnTo>
                  <a:lnTo>
                    <a:pt x="50873" y="601690"/>
                  </a:lnTo>
                  <a:lnTo>
                    <a:pt x="63867" y="653803"/>
                  </a:lnTo>
                  <a:lnTo>
                    <a:pt x="78206" y="704428"/>
                  </a:lnTo>
                  <a:lnTo>
                    <a:pt x="93853" y="753470"/>
                  </a:lnTo>
                  <a:lnTo>
                    <a:pt x="110769" y="800831"/>
                  </a:lnTo>
                  <a:lnTo>
                    <a:pt x="128915" y="846416"/>
                  </a:lnTo>
                  <a:lnTo>
                    <a:pt x="148253" y="890126"/>
                  </a:lnTo>
                  <a:lnTo>
                    <a:pt x="168745" y="931866"/>
                  </a:lnTo>
                  <a:lnTo>
                    <a:pt x="190351" y="971538"/>
                  </a:lnTo>
                  <a:lnTo>
                    <a:pt x="213034" y="1009046"/>
                  </a:lnTo>
                  <a:lnTo>
                    <a:pt x="236754" y="1044294"/>
                  </a:lnTo>
                  <a:lnTo>
                    <a:pt x="261474" y="1077185"/>
                  </a:lnTo>
                  <a:lnTo>
                    <a:pt x="287155" y="1107621"/>
                  </a:lnTo>
                  <a:lnTo>
                    <a:pt x="313758" y="1135506"/>
                  </a:lnTo>
                  <a:lnTo>
                    <a:pt x="369578" y="1183238"/>
                  </a:lnTo>
                  <a:lnTo>
                    <a:pt x="428625" y="1219606"/>
                  </a:lnTo>
                  <a:lnTo>
                    <a:pt x="428625" y="1291043"/>
                  </a:lnTo>
                  <a:lnTo>
                    <a:pt x="571500" y="1183474"/>
                  </a:lnTo>
                  <a:lnTo>
                    <a:pt x="428625" y="1005293"/>
                  </a:lnTo>
                  <a:lnTo>
                    <a:pt x="428625" y="1076731"/>
                  </a:lnTo>
                  <a:lnTo>
                    <a:pt x="398717" y="1060017"/>
                  </a:lnTo>
                  <a:lnTo>
                    <a:pt x="341245" y="1017873"/>
                  </a:lnTo>
                  <a:lnTo>
                    <a:pt x="287155" y="964751"/>
                  </a:lnTo>
                  <a:lnTo>
                    <a:pt x="261474" y="934315"/>
                  </a:lnTo>
                  <a:lnTo>
                    <a:pt x="236754" y="901425"/>
                  </a:lnTo>
                  <a:lnTo>
                    <a:pt x="213034" y="866178"/>
                  </a:lnTo>
                  <a:lnTo>
                    <a:pt x="190351" y="828669"/>
                  </a:lnTo>
                  <a:lnTo>
                    <a:pt x="168745" y="788997"/>
                  </a:lnTo>
                  <a:lnTo>
                    <a:pt x="148253" y="747257"/>
                  </a:lnTo>
                  <a:lnTo>
                    <a:pt x="128915" y="703547"/>
                  </a:lnTo>
                  <a:lnTo>
                    <a:pt x="110769" y="657963"/>
                  </a:lnTo>
                  <a:lnTo>
                    <a:pt x="93853" y="610601"/>
                  </a:lnTo>
                  <a:lnTo>
                    <a:pt x="78206" y="561560"/>
                  </a:lnTo>
                  <a:lnTo>
                    <a:pt x="63867" y="510934"/>
                  </a:lnTo>
                  <a:lnTo>
                    <a:pt x="50873" y="458822"/>
                  </a:lnTo>
                  <a:lnTo>
                    <a:pt x="39264" y="405319"/>
                  </a:lnTo>
                  <a:lnTo>
                    <a:pt x="29078" y="350523"/>
                  </a:lnTo>
                  <a:lnTo>
                    <a:pt x="20353" y="294530"/>
                  </a:lnTo>
                  <a:lnTo>
                    <a:pt x="13129" y="237437"/>
                  </a:lnTo>
                  <a:lnTo>
                    <a:pt x="7442" y="179341"/>
                  </a:lnTo>
                  <a:lnTo>
                    <a:pt x="3333" y="120338"/>
                  </a:lnTo>
                  <a:lnTo>
                    <a:pt x="839" y="60525"/>
                  </a:lnTo>
                  <a:lnTo>
                    <a:pt x="0" y="0"/>
                  </a:lnTo>
                  <a:close/>
                </a:path>
              </a:pathLst>
            </a:custGeom>
            <a:solidFill>
              <a:srgbClr val="9999FF"/>
            </a:solidFill>
          </p:spPr>
          <p:txBody>
            <a:bodyPr wrap="square" lIns="0" tIns="0" rIns="0" bIns="0" rtlCol="0"/>
            <a:lstStyle/>
            <a:p>
              <a:endParaRPr/>
            </a:p>
          </p:txBody>
        </p:sp>
        <p:sp>
          <p:nvSpPr>
            <p:cNvPr id="8" name="object 8"/>
            <p:cNvSpPr/>
            <p:nvPr/>
          </p:nvSpPr>
          <p:spPr>
            <a:xfrm>
              <a:off x="3282960" y="1695450"/>
              <a:ext cx="571500" cy="1183640"/>
            </a:xfrm>
            <a:custGeom>
              <a:avLst/>
              <a:gdLst/>
              <a:ahLst/>
              <a:cxnLst/>
              <a:rect l="l" t="t" r="r" b="b"/>
              <a:pathLst>
                <a:path w="571500" h="1183639">
                  <a:moveTo>
                    <a:pt x="571489" y="0"/>
                  </a:moveTo>
                  <a:lnTo>
                    <a:pt x="503537" y="7859"/>
                  </a:lnTo>
                  <a:lnTo>
                    <a:pt x="442747" y="28409"/>
                  </a:lnTo>
                  <a:lnTo>
                    <a:pt x="384474" y="60928"/>
                  </a:lnTo>
                  <a:lnTo>
                    <a:pt x="329042" y="104696"/>
                  </a:lnTo>
                  <a:lnTo>
                    <a:pt x="276779" y="158992"/>
                  </a:lnTo>
                  <a:lnTo>
                    <a:pt x="251937" y="189864"/>
                  </a:lnTo>
                  <a:lnTo>
                    <a:pt x="228009" y="223097"/>
                  </a:lnTo>
                  <a:lnTo>
                    <a:pt x="205036" y="258602"/>
                  </a:lnTo>
                  <a:lnTo>
                    <a:pt x="183058" y="296288"/>
                  </a:lnTo>
                  <a:lnTo>
                    <a:pt x="162116" y="336067"/>
                  </a:lnTo>
                  <a:lnTo>
                    <a:pt x="142252" y="377847"/>
                  </a:lnTo>
                  <a:lnTo>
                    <a:pt x="123504" y="421538"/>
                  </a:lnTo>
                  <a:lnTo>
                    <a:pt x="105915" y="467051"/>
                  </a:lnTo>
                  <a:lnTo>
                    <a:pt x="89525" y="514295"/>
                  </a:lnTo>
                  <a:lnTo>
                    <a:pt x="74374" y="563181"/>
                  </a:lnTo>
                  <a:lnTo>
                    <a:pt x="60504" y="613618"/>
                  </a:lnTo>
                  <a:lnTo>
                    <a:pt x="47955" y="665516"/>
                  </a:lnTo>
                  <a:lnTo>
                    <a:pt x="36767" y="718785"/>
                  </a:lnTo>
                  <a:lnTo>
                    <a:pt x="26982" y="773335"/>
                  </a:lnTo>
                  <a:lnTo>
                    <a:pt x="18640" y="829076"/>
                  </a:lnTo>
                  <a:lnTo>
                    <a:pt x="11781" y="885918"/>
                  </a:lnTo>
                  <a:lnTo>
                    <a:pt x="6447" y="943770"/>
                  </a:lnTo>
                  <a:lnTo>
                    <a:pt x="2679" y="1002544"/>
                  </a:lnTo>
                  <a:lnTo>
                    <a:pt x="516" y="1062148"/>
                  </a:lnTo>
                  <a:lnTo>
                    <a:pt x="0" y="1122492"/>
                  </a:lnTo>
                  <a:lnTo>
                    <a:pt x="1170" y="1183487"/>
                  </a:lnTo>
                  <a:lnTo>
                    <a:pt x="4117" y="1121296"/>
                  </a:lnTo>
                  <a:lnTo>
                    <a:pt x="8777" y="1060187"/>
                  </a:lnTo>
                  <a:lnTo>
                    <a:pt x="15101" y="1000250"/>
                  </a:lnTo>
                  <a:lnTo>
                    <a:pt x="23041" y="941574"/>
                  </a:lnTo>
                  <a:lnTo>
                    <a:pt x="32547" y="884247"/>
                  </a:lnTo>
                  <a:lnTo>
                    <a:pt x="43572" y="828359"/>
                  </a:lnTo>
                  <a:lnTo>
                    <a:pt x="56066" y="773998"/>
                  </a:lnTo>
                  <a:lnTo>
                    <a:pt x="69981" y="721254"/>
                  </a:lnTo>
                  <a:lnTo>
                    <a:pt x="85267" y="670215"/>
                  </a:lnTo>
                  <a:lnTo>
                    <a:pt x="101876" y="620971"/>
                  </a:lnTo>
                  <a:lnTo>
                    <a:pt x="119760" y="573611"/>
                  </a:lnTo>
                  <a:lnTo>
                    <a:pt x="138869" y="528223"/>
                  </a:lnTo>
                  <a:lnTo>
                    <a:pt x="159155" y="484896"/>
                  </a:lnTo>
                  <a:lnTo>
                    <a:pt x="180569" y="443720"/>
                  </a:lnTo>
                  <a:lnTo>
                    <a:pt x="203062" y="404783"/>
                  </a:lnTo>
                  <a:lnTo>
                    <a:pt x="226586" y="368175"/>
                  </a:lnTo>
                  <a:lnTo>
                    <a:pt x="251091" y="333984"/>
                  </a:lnTo>
                  <a:lnTo>
                    <a:pt x="276529" y="302299"/>
                  </a:lnTo>
                  <a:lnTo>
                    <a:pt x="302851" y="273210"/>
                  </a:lnTo>
                  <a:lnTo>
                    <a:pt x="357953" y="223172"/>
                  </a:lnTo>
                  <a:lnTo>
                    <a:pt x="416005" y="184584"/>
                  </a:lnTo>
                  <a:lnTo>
                    <a:pt x="476620" y="158157"/>
                  </a:lnTo>
                  <a:lnTo>
                    <a:pt x="539405" y="144602"/>
                  </a:lnTo>
                  <a:lnTo>
                    <a:pt x="571489" y="142875"/>
                  </a:lnTo>
                  <a:lnTo>
                    <a:pt x="571489" y="0"/>
                  </a:lnTo>
                  <a:close/>
                </a:path>
              </a:pathLst>
            </a:custGeom>
            <a:solidFill>
              <a:srgbClr val="7B7BCD"/>
            </a:solidFill>
          </p:spPr>
          <p:txBody>
            <a:bodyPr wrap="square" lIns="0" tIns="0" rIns="0" bIns="0" rtlCol="0"/>
            <a:lstStyle/>
            <a:p>
              <a:endParaRPr/>
            </a:p>
          </p:txBody>
        </p:sp>
        <p:sp>
          <p:nvSpPr>
            <p:cNvPr id="9" name="object 9"/>
            <p:cNvSpPr/>
            <p:nvPr/>
          </p:nvSpPr>
          <p:spPr>
            <a:xfrm>
              <a:off x="3282950" y="1695450"/>
              <a:ext cx="571500" cy="2403475"/>
            </a:xfrm>
            <a:custGeom>
              <a:avLst/>
              <a:gdLst/>
              <a:ahLst/>
              <a:cxnLst/>
              <a:rect l="l" t="t" r="r" b="b"/>
              <a:pathLst>
                <a:path w="571500" h="2403475">
                  <a:moveTo>
                    <a:pt x="0" y="1112040"/>
                  </a:moveTo>
                  <a:lnTo>
                    <a:pt x="839" y="1172568"/>
                  </a:lnTo>
                  <a:lnTo>
                    <a:pt x="3333" y="1232382"/>
                  </a:lnTo>
                  <a:lnTo>
                    <a:pt x="7442" y="1291386"/>
                  </a:lnTo>
                  <a:lnTo>
                    <a:pt x="13128" y="1349484"/>
                  </a:lnTo>
                  <a:lnTo>
                    <a:pt x="20353" y="1406578"/>
                  </a:lnTo>
                  <a:lnTo>
                    <a:pt x="29078" y="1462572"/>
                  </a:lnTo>
                  <a:lnTo>
                    <a:pt x="39264" y="1517368"/>
                  </a:lnTo>
                  <a:lnTo>
                    <a:pt x="50872" y="1570872"/>
                  </a:lnTo>
                  <a:lnTo>
                    <a:pt x="63866" y="1622985"/>
                  </a:lnTo>
                  <a:lnTo>
                    <a:pt x="78205" y="1673610"/>
                  </a:lnTo>
                  <a:lnTo>
                    <a:pt x="93852" y="1722652"/>
                  </a:lnTo>
                  <a:lnTo>
                    <a:pt x="110767" y="1770014"/>
                  </a:lnTo>
                  <a:lnTo>
                    <a:pt x="128913" y="1815598"/>
                  </a:lnTo>
                  <a:lnTo>
                    <a:pt x="148251" y="1859309"/>
                  </a:lnTo>
                  <a:lnTo>
                    <a:pt x="168743" y="1901048"/>
                  </a:lnTo>
                  <a:lnTo>
                    <a:pt x="190349" y="1940721"/>
                  </a:lnTo>
                  <a:lnTo>
                    <a:pt x="213032" y="1978229"/>
                  </a:lnTo>
                  <a:lnTo>
                    <a:pt x="236753" y="2013476"/>
                  </a:lnTo>
                  <a:lnTo>
                    <a:pt x="261473" y="2046366"/>
                  </a:lnTo>
                  <a:lnTo>
                    <a:pt x="287154" y="2076802"/>
                  </a:lnTo>
                  <a:lnTo>
                    <a:pt x="313757" y="2104686"/>
                  </a:lnTo>
                  <a:lnTo>
                    <a:pt x="369577" y="2152416"/>
                  </a:lnTo>
                  <a:lnTo>
                    <a:pt x="428625" y="2188781"/>
                  </a:lnTo>
                  <a:lnTo>
                    <a:pt x="428625" y="2117341"/>
                  </a:lnTo>
                  <a:lnTo>
                    <a:pt x="571500" y="2295531"/>
                  </a:lnTo>
                  <a:lnTo>
                    <a:pt x="428625" y="2403091"/>
                  </a:lnTo>
                  <a:lnTo>
                    <a:pt x="428625" y="2331651"/>
                  </a:lnTo>
                  <a:lnTo>
                    <a:pt x="398717" y="2314937"/>
                  </a:lnTo>
                  <a:lnTo>
                    <a:pt x="341244" y="2272793"/>
                  </a:lnTo>
                  <a:lnTo>
                    <a:pt x="287154" y="2219672"/>
                  </a:lnTo>
                  <a:lnTo>
                    <a:pt x="261473" y="2189236"/>
                  </a:lnTo>
                  <a:lnTo>
                    <a:pt x="236753" y="2156346"/>
                  </a:lnTo>
                  <a:lnTo>
                    <a:pt x="213032" y="2121099"/>
                  </a:lnTo>
                  <a:lnTo>
                    <a:pt x="190349" y="2083591"/>
                  </a:lnTo>
                  <a:lnTo>
                    <a:pt x="168743" y="2043919"/>
                  </a:lnTo>
                  <a:lnTo>
                    <a:pt x="148251" y="2002180"/>
                  </a:lnTo>
                  <a:lnTo>
                    <a:pt x="128913" y="1958469"/>
                  </a:lnTo>
                  <a:lnTo>
                    <a:pt x="110767" y="1912885"/>
                  </a:lnTo>
                  <a:lnTo>
                    <a:pt x="93852" y="1865524"/>
                  </a:lnTo>
                  <a:lnTo>
                    <a:pt x="78205" y="1816483"/>
                  </a:lnTo>
                  <a:lnTo>
                    <a:pt x="63866" y="1765857"/>
                  </a:lnTo>
                  <a:lnTo>
                    <a:pt x="50872" y="1713745"/>
                  </a:lnTo>
                  <a:lnTo>
                    <a:pt x="39264" y="1660242"/>
                  </a:lnTo>
                  <a:lnTo>
                    <a:pt x="29078" y="1605446"/>
                  </a:lnTo>
                  <a:lnTo>
                    <a:pt x="20353" y="1549453"/>
                  </a:lnTo>
                  <a:lnTo>
                    <a:pt x="13128" y="1492360"/>
                  </a:lnTo>
                  <a:lnTo>
                    <a:pt x="7442" y="1434263"/>
                  </a:lnTo>
                  <a:lnTo>
                    <a:pt x="3333" y="1375260"/>
                  </a:lnTo>
                  <a:lnTo>
                    <a:pt x="839" y="1315447"/>
                  </a:lnTo>
                  <a:lnTo>
                    <a:pt x="0" y="1254920"/>
                  </a:lnTo>
                  <a:lnTo>
                    <a:pt x="0" y="1112040"/>
                  </a:lnTo>
                  <a:lnTo>
                    <a:pt x="904" y="1048937"/>
                  </a:lnTo>
                  <a:lnTo>
                    <a:pt x="3586" y="986757"/>
                  </a:lnTo>
                  <a:lnTo>
                    <a:pt x="7997" y="925594"/>
                  </a:lnTo>
                  <a:lnTo>
                    <a:pt x="14089" y="865543"/>
                  </a:lnTo>
                  <a:lnTo>
                    <a:pt x="21813" y="806697"/>
                  </a:lnTo>
                  <a:lnTo>
                    <a:pt x="31121" y="749149"/>
                  </a:lnTo>
                  <a:lnTo>
                    <a:pt x="41965" y="692995"/>
                  </a:lnTo>
                  <a:lnTo>
                    <a:pt x="54297" y="638327"/>
                  </a:lnTo>
                  <a:lnTo>
                    <a:pt x="68069" y="585240"/>
                  </a:lnTo>
                  <a:lnTo>
                    <a:pt x="83232" y="533827"/>
                  </a:lnTo>
                  <a:lnTo>
                    <a:pt x="99738" y="484183"/>
                  </a:lnTo>
                  <a:lnTo>
                    <a:pt x="117538" y="436401"/>
                  </a:lnTo>
                  <a:lnTo>
                    <a:pt x="136586" y="390575"/>
                  </a:lnTo>
                  <a:lnTo>
                    <a:pt x="156831" y="346800"/>
                  </a:lnTo>
                  <a:lnTo>
                    <a:pt x="178226" y="305168"/>
                  </a:lnTo>
                  <a:lnTo>
                    <a:pt x="200724" y="265773"/>
                  </a:lnTo>
                  <a:lnTo>
                    <a:pt x="224275" y="228711"/>
                  </a:lnTo>
                  <a:lnTo>
                    <a:pt x="248831" y="194074"/>
                  </a:lnTo>
                  <a:lnTo>
                    <a:pt x="274344" y="161956"/>
                  </a:lnTo>
                  <a:lnTo>
                    <a:pt x="300766" y="132452"/>
                  </a:lnTo>
                  <a:lnTo>
                    <a:pt x="328048" y="105654"/>
                  </a:lnTo>
                  <a:lnTo>
                    <a:pt x="385002" y="60557"/>
                  </a:lnTo>
                  <a:lnTo>
                    <a:pt x="444819" y="27415"/>
                  </a:lnTo>
                  <a:lnTo>
                    <a:pt x="507114" y="6978"/>
                  </a:lnTo>
                  <a:lnTo>
                    <a:pt x="571500" y="0"/>
                  </a:lnTo>
                  <a:lnTo>
                    <a:pt x="571500" y="142875"/>
                  </a:lnTo>
                  <a:lnTo>
                    <a:pt x="539416" y="144602"/>
                  </a:lnTo>
                  <a:lnTo>
                    <a:pt x="507777" y="149726"/>
                  </a:lnTo>
                  <a:lnTo>
                    <a:pt x="446029" y="169806"/>
                  </a:lnTo>
                  <a:lnTo>
                    <a:pt x="386648" y="202403"/>
                  </a:lnTo>
                  <a:lnTo>
                    <a:pt x="330023" y="246805"/>
                  </a:lnTo>
                  <a:lnTo>
                    <a:pt x="276543" y="302300"/>
                  </a:lnTo>
                  <a:lnTo>
                    <a:pt x="251105" y="333985"/>
                  </a:lnTo>
                  <a:lnTo>
                    <a:pt x="226600" y="368176"/>
                  </a:lnTo>
                  <a:lnTo>
                    <a:pt x="203077" y="404784"/>
                  </a:lnTo>
                  <a:lnTo>
                    <a:pt x="180584" y="443721"/>
                  </a:lnTo>
                  <a:lnTo>
                    <a:pt x="159170" y="484897"/>
                  </a:lnTo>
                  <a:lnTo>
                    <a:pt x="138884" y="528223"/>
                  </a:lnTo>
                  <a:lnTo>
                    <a:pt x="119774" y="573611"/>
                  </a:lnTo>
                  <a:lnTo>
                    <a:pt x="101890" y="620972"/>
                  </a:lnTo>
                  <a:lnTo>
                    <a:pt x="85281" y="670215"/>
                  </a:lnTo>
                  <a:lnTo>
                    <a:pt x="69994" y="721253"/>
                  </a:lnTo>
                  <a:lnTo>
                    <a:pt x="56079" y="773997"/>
                  </a:lnTo>
                  <a:lnTo>
                    <a:pt x="43584" y="828357"/>
                  </a:lnTo>
                  <a:lnTo>
                    <a:pt x="32559" y="884245"/>
                  </a:lnTo>
                  <a:lnTo>
                    <a:pt x="23052" y="941571"/>
                  </a:lnTo>
                  <a:lnTo>
                    <a:pt x="15112" y="1000246"/>
                  </a:lnTo>
                  <a:lnTo>
                    <a:pt x="8787" y="1060182"/>
                  </a:lnTo>
                  <a:lnTo>
                    <a:pt x="4127" y="1121290"/>
                  </a:lnTo>
                  <a:lnTo>
                    <a:pt x="1180" y="1183480"/>
                  </a:lnTo>
                </a:path>
              </a:pathLst>
            </a:custGeom>
            <a:ln w="38100">
              <a:solidFill>
                <a:srgbClr val="FFFFFF"/>
              </a:solidFill>
            </a:ln>
          </p:spPr>
          <p:txBody>
            <a:bodyPr wrap="square" lIns="0" tIns="0" rIns="0" bIns="0" rtlCol="0"/>
            <a:lstStyle/>
            <a:p>
              <a:endParaRPr/>
            </a:p>
          </p:txBody>
        </p:sp>
        <p:sp>
          <p:nvSpPr>
            <p:cNvPr id="10" name="object 10"/>
            <p:cNvSpPr/>
            <p:nvPr/>
          </p:nvSpPr>
          <p:spPr>
            <a:xfrm>
              <a:off x="3924300" y="4978400"/>
              <a:ext cx="1803400" cy="1803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51500" y="3784600"/>
              <a:ext cx="736600" cy="25019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34050" y="4993487"/>
              <a:ext cx="571500" cy="1189355"/>
            </a:xfrm>
            <a:custGeom>
              <a:avLst/>
              <a:gdLst/>
              <a:ahLst/>
              <a:cxnLst/>
              <a:rect l="l" t="t" r="r" b="b"/>
              <a:pathLst>
                <a:path w="571500" h="1189354">
                  <a:moveTo>
                    <a:pt x="570255" y="0"/>
                  </a:moveTo>
                  <a:lnTo>
                    <a:pt x="567251" y="60240"/>
                  </a:lnTo>
                  <a:lnTo>
                    <a:pt x="562521" y="119561"/>
                  </a:lnTo>
                  <a:lnTo>
                    <a:pt x="556111" y="177861"/>
                  </a:lnTo>
                  <a:lnTo>
                    <a:pt x="548063" y="235040"/>
                  </a:lnTo>
                  <a:lnTo>
                    <a:pt x="538423" y="290998"/>
                  </a:lnTo>
                  <a:lnTo>
                    <a:pt x="527235" y="345633"/>
                  </a:lnTo>
                  <a:lnTo>
                    <a:pt x="514542" y="398845"/>
                  </a:lnTo>
                  <a:lnTo>
                    <a:pt x="500388" y="450533"/>
                  </a:lnTo>
                  <a:lnTo>
                    <a:pt x="484819" y="500597"/>
                  </a:lnTo>
                  <a:lnTo>
                    <a:pt x="467877" y="548936"/>
                  </a:lnTo>
                  <a:lnTo>
                    <a:pt x="449608" y="595449"/>
                  </a:lnTo>
                  <a:lnTo>
                    <a:pt x="430055" y="640035"/>
                  </a:lnTo>
                  <a:lnTo>
                    <a:pt x="409263" y="682594"/>
                  </a:lnTo>
                  <a:lnTo>
                    <a:pt x="387275" y="723026"/>
                  </a:lnTo>
                  <a:lnTo>
                    <a:pt x="364136" y="761229"/>
                  </a:lnTo>
                  <a:lnTo>
                    <a:pt x="339889" y="797102"/>
                  </a:lnTo>
                  <a:lnTo>
                    <a:pt x="314580" y="830546"/>
                  </a:lnTo>
                  <a:lnTo>
                    <a:pt x="288252" y="861460"/>
                  </a:lnTo>
                  <a:lnTo>
                    <a:pt x="260949" y="889742"/>
                  </a:lnTo>
                  <a:lnTo>
                    <a:pt x="203596" y="938010"/>
                  </a:lnTo>
                  <a:lnTo>
                    <a:pt x="142875" y="974545"/>
                  </a:lnTo>
                  <a:lnTo>
                    <a:pt x="142875" y="903109"/>
                  </a:lnTo>
                  <a:lnTo>
                    <a:pt x="0" y="1080289"/>
                  </a:lnTo>
                  <a:lnTo>
                    <a:pt x="142875" y="1188858"/>
                  </a:lnTo>
                  <a:lnTo>
                    <a:pt x="142875" y="1117420"/>
                  </a:lnTo>
                  <a:lnTo>
                    <a:pt x="173181" y="1100948"/>
                  </a:lnTo>
                  <a:lnTo>
                    <a:pt x="231338" y="1059361"/>
                  </a:lnTo>
                  <a:lnTo>
                    <a:pt x="285967" y="1006910"/>
                  </a:lnTo>
                  <a:lnTo>
                    <a:pt x="311865" y="976860"/>
                  </a:lnTo>
                  <a:lnTo>
                    <a:pt x="336766" y="944391"/>
                  </a:lnTo>
                  <a:lnTo>
                    <a:pt x="360634" y="909604"/>
                  </a:lnTo>
                  <a:lnTo>
                    <a:pt x="383430" y="872597"/>
                  </a:lnTo>
                  <a:lnTo>
                    <a:pt x="405116" y="833469"/>
                  </a:lnTo>
                  <a:lnTo>
                    <a:pt x="425656" y="792321"/>
                  </a:lnTo>
                  <a:lnTo>
                    <a:pt x="445009" y="749250"/>
                  </a:lnTo>
                  <a:lnTo>
                    <a:pt x="463140" y="704356"/>
                  </a:lnTo>
                  <a:lnTo>
                    <a:pt x="480009" y="657739"/>
                  </a:lnTo>
                  <a:lnTo>
                    <a:pt x="495579" y="609497"/>
                  </a:lnTo>
                  <a:lnTo>
                    <a:pt x="509812" y="559731"/>
                  </a:lnTo>
                  <a:lnTo>
                    <a:pt x="522670" y="508538"/>
                  </a:lnTo>
                  <a:lnTo>
                    <a:pt x="534115" y="456018"/>
                  </a:lnTo>
                  <a:lnTo>
                    <a:pt x="544109" y="402271"/>
                  </a:lnTo>
                  <a:lnTo>
                    <a:pt x="552614" y="347395"/>
                  </a:lnTo>
                  <a:lnTo>
                    <a:pt x="559593" y="291490"/>
                  </a:lnTo>
                  <a:lnTo>
                    <a:pt x="565006" y="234655"/>
                  </a:lnTo>
                  <a:lnTo>
                    <a:pt x="568817" y="176990"/>
                  </a:lnTo>
                  <a:lnTo>
                    <a:pt x="570988" y="118592"/>
                  </a:lnTo>
                  <a:lnTo>
                    <a:pt x="571480" y="59562"/>
                  </a:lnTo>
                  <a:lnTo>
                    <a:pt x="570255" y="0"/>
                  </a:lnTo>
                  <a:close/>
                </a:path>
              </a:pathLst>
            </a:custGeom>
            <a:solidFill>
              <a:srgbClr val="9999FF"/>
            </a:solidFill>
          </p:spPr>
          <p:txBody>
            <a:bodyPr wrap="square" lIns="0" tIns="0" rIns="0" bIns="0" rtlCol="0"/>
            <a:lstStyle/>
            <a:p>
              <a:endParaRPr/>
            </a:p>
          </p:txBody>
        </p:sp>
        <p:sp>
          <p:nvSpPr>
            <p:cNvPr id="13" name="object 13"/>
            <p:cNvSpPr/>
            <p:nvPr/>
          </p:nvSpPr>
          <p:spPr>
            <a:xfrm>
              <a:off x="5734050" y="38417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287"/>
                  </a:lnTo>
                  <a:lnTo>
                    <a:pt x="570595" y="1018986"/>
                  </a:lnTo>
                  <a:lnTo>
                    <a:pt x="567913" y="958581"/>
                  </a:lnTo>
                  <a:lnTo>
                    <a:pt x="563502" y="899166"/>
                  </a:lnTo>
                  <a:lnTo>
                    <a:pt x="557411" y="840829"/>
                  </a:lnTo>
                  <a:lnTo>
                    <a:pt x="549686" y="783663"/>
                  </a:lnTo>
                  <a:lnTo>
                    <a:pt x="540378" y="727759"/>
                  </a:lnTo>
                  <a:lnTo>
                    <a:pt x="529534" y="673208"/>
                  </a:lnTo>
                  <a:lnTo>
                    <a:pt x="517202" y="620102"/>
                  </a:lnTo>
                  <a:lnTo>
                    <a:pt x="503430" y="568530"/>
                  </a:lnTo>
                  <a:lnTo>
                    <a:pt x="488268" y="518586"/>
                  </a:lnTo>
                  <a:lnTo>
                    <a:pt x="471762" y="470359"/>
                  </a:lnTo>
                  <a:lnTo>
                    <a:pt x="453961" y="423941"/>
                  </a:lnTo>
                  <a:lnTo>
                    <a:pt x="434914" y="379424"/>
                  </a:lnTo>
                  <a:lnTo>
                    <a:pt x="414669" y="336898"/>
                  </a:lnTo>
                  <a:lnTo>
                    <a:pt x="393273" y="296455"/>
                  </a:lnTo>
                  <a:lnTo>
                    <a:pt x="370776" y="258185"/>
                  </a:lnTo>
                  <a:lnTo>
                    <a:pt x="347225" y="222181"/>
                  </a:lnTo>
                  <a:lnTo>
                    <a:pt x="322669" y="188533"/>
                  </a:lnTo>
                  <a:lnTo>
                    <a:pt x="297156" y="157332"/>
                  </a:lnTo>
                  <a:lnTo>
                    <a:pt x="270734" y="128670"/>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4" name="object 14"/>
            <p:cNvSpPr/>
            <p:nvPr/>
          </p:nvSpPr>
          <p:spPr>
            <a:xfrm>
              <a:off x="5734050" y="38417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6" y="2340601"/>
                  </a:lnTo>
                  <a:lnTo>
                    <a:pt x="0" y="2232031"/>
                  </a:lnTo>
                  <a:lnTo>
                    <a:pt x="142876" y="2054851"/>
                  </a:lnTo>
                  <a:lnTo>
                    <a:pt x="142876" y="2126281"/>
                  </a:lnTo>
                  <a:lnTo>
                    <a:pt x="173635" y="2109531"/>
                  </a:lnTo>
                  <a:lnTo>
                    <a:pt x="232716" y="2067029"/>
                  </a:lnTo>
                  <a:lnTo>
                    <a:pt x="288251"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5" name="object 15"/>
          <p:cNvSpPr txBox="1"/>
          <p:nvPr/>
        </p:nvSpPr>
        <p:spPr>
          <a:xfrm>
            <a:off x="3454387" y="254988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solidFill>
                  <a:srgbClr val="FF0000"/>
                </a:solidFill>
                <a:latin typeface="Noto Sans CJK JP Medium"/>
                <a:cs typeface="Noto Sans CJK JP Medium"/>
              </a:rPr>
              <a:t>理解</a:t>
            </a:r>
            <a:endParaRPr sz="2800">
              <a:latin typeface="Noto Sans CJK JP Medium"/>
              <a:cs typeface="Noto Sans CJK JP Medium"/>
            </a:endParaRPr>
          </a:p>
        </p:txBody>
      </p:sp>
      <p:sp>
        <p:nvSpPr>
          <p:cNvPr id="19" name="object 19"/>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59</a:t>
            </a:fld>
            <a:endParaRPr dirty="0"/>
          </a:p>
        </p:txBody>
      </p:sp>
      <p:sp>
        <p:nvSpPr>
          <p:cNvPr id="16" name="object 16"/>
          <p:cNvSpPr txBox="1"/>
          <p:nvPr/>
        </p:nvSpPr>
        <p:spPr>
          <a:xfrm>
            <a:off x="5271477" y="473555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生成</a:t>
            </a:r>
            <a:endParaRPr sz="2800">
              <a:latin typeface="Noto Sans CJK JP Medium"/>
              <a:cs typeface="Noto Sans CJK JP Medium"/>
            </a:endParaRPr>
          </a:p>
        </p:txBody>
      </p:sp>
      <p:sp>
        <p:nvSpPr>
          <p:cNvPr id="17" name="object 17"/>
          <p:cNvSpPr txBox="1"/>
          <p:nvPr/>
        </p:nvSpPr>
        <p:spPr>
          <a:xfrm>
            <a:off x="1487652" y="202665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词法分析 短语分析 句法分析 </a:t>
            </a:r>
            <a:r>
              <a:rPr sz="2400" dirty="0">
                <a:solidFill>
                  <a:srgbClr val="FF0000"/>
                </a:solidFill>
                <a:latin typeface="UKIJ CJK"/>
                <a:cs typeface="UKIJ CJK"/>
              </a:rPr>
              <a:t>篇章分析</a:t>
            </a:r>
            <a:endParaRPr sz="2400">
              <a:latin typeface="UKIJ CJK"/>
              <a:cs typeface="UKIJ CJK"/>
            </a:endParaRPr>
          </a:p>
        </p:txBody>
      </p:sp>
      <p:sp>
        <p:nvSpPr>
          <p:cNvPr id="18" name="object 18"/>
          <p:cNvSpPr txBox="1"/>
          <p:nvPr/>
        </p:nvSpPr>
        <p:spPr>
          <a:xfrm>
            <a:off x="6641744" y="425917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语言模型 机器翻译 问答系统 基于数据</a:t>
            </a:r>
            <a:endParaRPr sz="2400">
              <a:latin typeface="UKIJ CJK"/>
              <a:cs typeface="UKIJ CJ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721600" cy="27660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81250"/>
              <a:buFont typeface="Wingdings"/>
              <a:buChar char=""/>
              <a:tabLst>
                <a:tab pos="354965" algn="l"/>
                <a:tab pos="355600" algn="l"/>
              </a:tabLst>
            </a:pPr>
            <a:r>
              <a:rPr sz="1600" b="0" spc="95" dirty="0">
                <a:latin typeface="Noto Sans CJK JP Medium"/>
                <a:cs typeface="Noto Sans CJK JP Medium"/>
              </a:rPr>
              <a:t>NLP</a:t>
            </a:r>
            <a:r>
              <a:rPr sz="1600" b="0" dirty="0">
                <a:latin typeface="Noto Sans CJK JP Medium"/>
                <a:cs typeface="Noto Sans CJK JP Medium"/>
              </a:rPr>
              <a:t>的</a:t>
            </a:r>
            <a:r>
              <a:rPr sz="1600" b="0" dirty="0">
                <a:solidFill>
                  <a:srgbClr val="00B050"/>
                </a:solidFill>
                <a:latin typeface="Noto Sans CJK JP Medium"/>
                <a:cs typeface="Noto Sans CJK JP Medium"/>
              </a:rPr>
              <a:t>语言知识</a:t>
            </a:r>
            <a:r>
              <a:rPr sz="1600" b="0" spc="35" dirty="0">
                <a:solidFill>
                  <a:srgbClr val="00B050"/>
                </a:solidFill>
                <a:latin typeface="Noto Sans CJK JP Medium"/>
                <a:cs typeface="Noto Sans CJK JP Medium"/>
              </a:rPr>
              <a:t> </a:t>
            </a:r>
            <a:r>
              <a:rPr sz="1600" b="0" spc="50" dirty="0">
                <a:latin typeface="Noto Sans CJK JP Medium"/>
                <a:cs typeface="Noto Sans CJK JP Medium"/>
              </a:rPr>
              <a:t>(6</a:t>
            </a:r>
            <a:r>
              <a:rPr sz="1600" b="0" spc="150" dirty="0">
                <a:latin typeface="Noto Sans CJK JP Medium"/>
                <a:cs typeface="Noto Sans CJK JP Medium"/>
              </a:rPr>
              <a:t> </a:t>
            </a:r>
            <a:r>
              <a:rPr sz="1600" b="0" spc="35" dirty="0">
                <a:latin typeface="Noto Sans CJK JP Medium"/>
                <a:cs typeface="Noto Sans CJK JP Medium"/>
              </a:rPr>
              <a:t>weeks)</a:t>
            </a:r>
            <a:endParaRPr sz="1600">
              <a:latin typeface="Noto Sans CJK JP Medium"/>
              <a:cs typeface="Noto Sans CJK JP Medium"/>
            </a:endParaRPr>
          </a:p>
          <a:p>
            <a:pPr marL="762000" lvl="1" indent="-292100">
              <a:lnSpc>
                <a:spcPct val="100000"/>
              </a:lnSpc>
              <a:spcBef>
                <a:spcPts val="1580"/>
              </a:spcBef>
              <a:buClr>
                <a:srgbClr val="00B0F0"/>
              </a:buClr>
              <a:buSzPct val="71428"/>
              <a:buFont typeface="Wingdings"/>
              <a:buChar char=""/>
              <a:tabLst>
                <a:tab pos="761365" algn="l"/>
                <a:tab pos="762000" algn="l"/>
              </a:tabLst>
            </a:pPr>
            <a:r>
              <a:rPr sz="1400" dirty="0">
                <a:latin typeface="UKIJ CJK"/>
                <a:cs typeface="UKIJ CJK"/>
              </a:rPr>
              <a:t>语言学知识</a:t>
            </a:r>
            <a:r>
              <a:rPr sz="1400" spc="-30" dirty="0">
                <a:latin typeface="UKIJ CJK"/>
                <a:cs typeface="UKIJ CJK"/>
              </a:rPr>
              <a:t>（I）</a:t>
            </a:r>
            <a:r>
              <a:rPr sz="1400" spc="-5" dirty="0">
                <a:latin typeface="UKIJ CJK"/>
                <a:cs typeface="UKIJ CJK"/>
              </a:rPr>
              <a:t> </a:t>
            </a:r>
            <a:r>
              <a:rPr sz="1400" spc="409" dirty="0">
                <a:latin typeface="UKIJ CJK"/>
                <a:cs typeface="UKIJ CJK"/>
              </a:rPr>
              <a:t>——</a:t>
            </a:r>
            <a:r>
              <a:rPr sz="1400" spc="75" dirty="0">
                <a:latin typeface="UKIJ CJK"/>
                <a:cs typeface="UKIJ CJK"/>
              </a:rPr>
              <a:t> </a:t>
            </a:r>
            <a:r>
              <a:rPr sz="1400" dirty="0">
                <a:latin typeface="UKIJ CJK"/>
                <a:cs typeface="UKIJ CJK"/>
              </a:rPr>
              <a:t>理论分析：构词法、词类、句法知识、语义知识、语用与篇章知识</a:t>
            </a:r>
            <a:endParaRPr sz="1400">
              <a:latin typeface="UKIJ CJK"/>
              <a:cs typeface="UKIJ CJK"/>
            </a:endParaRPr>
          </a:p>
          <a:p>
            <a:pPr marL="762000" lvl="1" indent="-292100">
              <a:lnSpc>
                <a:spcPct val="100000"/>
              </a:lnSpc>
              <a:spcBef>
                <a:spcPts val="920"/>
              </a:spcBef>
              <a:buClr>
                <a:srgbClr val="00B0F0"/>
              </a:buClr>
              <a:buSzPct val="71428"/>
              <a:buFont typeface="Wingdings"/>
              <a:buChar char=""/>
              <a:tabLst>
                <a:tab pos="761365" algn="l"/>
                <a:tab pos="762000" algn="l"/>
              </a:tabLst>
            </a:pPr>
            <a:r>
              <a:rPr sz="1400" dirty="0">
                <a:latin typeface="UKIJ CJK"/>
                <a:cs typeface="UKIJ CJK"/>
              </a:rPr>
              <a:t>语言学知识</a:t>
            </a:r>
            <a:r>
              <a:rPr sz="1400" spc="110" dirty="0">
                <a:latin typeface="UKIJ CJK"/>
                <a:cs typeface="UKIJ CJK"/>
              </a:rPr>
              <a:t>（II）——</a:t>
            </a:r>
            <a:r>
              <a:rPr sz="1400" spc="114" dirty="0">
                <a:latin typeface="UKIJ CJK"/>
                <a:cs typeface="UKIJ CJK"/>
              </a:rPr>
              <a:t> </a:t>
            </a:r>
            <a:r>
              <a:rPr sz="1400" dirty="0">
                <a:latin typeface="UKIJ CJK"/>
                <a:cs typeface="UKIJ CJK"/>
              </a:rPr>
              <a:t>实例分析：语言知识库与语料库</a:t>
            </a:r>
            <a:endParaRPr sz="1400">
              <a:latin typeface="UKIJ CJK"/>
              <a:cs typeface="UKIJ CJK"/>
            </a:endParaRPr>
          </a:p>
          <a:p>
            <a:pPr lvl="1">
              <a:lnSpc>
                <a:spcPct val="100000"/>
              </a:lnSpc>
              <a:spcBef>
                <a:spcPts val="30"/>
              </a:spcBef>
              <a:buClr>
                <a:srgbClr val="00B0F0"/>
              </a:buClr>
              <a:buFont typeface="Wingdings"/>
              <a:buChar char=""/>
            </a:pPr>
            <a:endParaRPr sz="1950">
              <a:latin typeface="UKIJ CJK"/>
              <a:cs typeface="UKIJ CJK"/>
            </a:endParaRPr>
          </a:p>
          <a:p>
            <a:pPr marL="355600" indent="-342900">
              <a:lnSpc>
                <a:spcPct val="100000"/>
              </a:lnSpc>
              <a:buClr>
                <a:srgbClr val="7030A0"/>
              </a:buClr>
              <a:buSzPct val="77777"/>
              <a:buFont typeface="Wingdings"/>
              <a:buChar char=""/>
              <a:tabLst>
                <a:tab pos="354965" algn="l"/>
                <a:tab pos="355600" algn="l"/>
              </a:tabLst>
            </a:pPr>
            <a:r>
              <a:rPr sz="1800" b="0" dirty="0">
                <a:latin typeface="Noto Sans CJK JP Medium"/>
                <a:cs typeface="Noto Sans CJK JP Medium"/>
              </a:rPr>
              <a:t>课程计划</a:t>
            </a:r>
            <a:endParaRPr sz="1800">
              <a:latin typeface="Noto Sans CJK JP Medium"/>
              <a:cs typeface="Noto Sans CJK JP Medium"/>
            </a:endParaRPr>
          </a:p>
          <a:p>
            <a:pPr marL="762000" lvl="1" indent="-292100">
              <a:lnSpc>
                <a:spcPct val="100000"/>
              </a:lnSpc>
              <a:spcBef>
                <a:spcPts val="1540"/>
              </a:spcBef>
              <a:buClr>
                <a:srgbClr val="00B0F0"/>
              </a:buClr>
              <a:buSzPct val="71428"/>
              <a:buFont typeface="Wingdings"/>
              <a:buChar char=""/>
              <a:tabLst>
                <a:tab pos="761365" algn="l"/>
                <a:tab pos="762000" algn="l"/>
              </a:tabLst>
            </a:pPr>
            <a:r>
              <a:rPr sz="1400" spc="10" dirty="0">
                <a:solidFill>
                  <a:srgbClr val="3333FF"/>
                </a:solidFill>
                <a:latin typeface="UKIJ CJK"/>
                <a:cs typeface="UKIJ CJK"/>
              </a:rPr>
              <a:t>1：</a:t>
            </a:r>
            <a:r>
              <a:rPr sz="1400" dirty="0">
                <a:solidFill>
                  <a:srgbClr val="3333FF"/>
                </a:solidFill>
                <a:latin typeface="UKIJ CJK"/>
                <a:cs typeface="UKIJ CJK"/>
              </a:rPr>
              <a:t>中文的构词法与文本自动分词中的问题</a:t>
            </a:r>
            <a:endParaRPr sz="1400">
              <a:latin typeface="UKIJ CJK"/>
              <a:cs typeface="UKIJ CJK"/>
            </a:endParaRPr>
          </a:p>
          <a:p>
            <a:pPr marL="1155700" lvl="2" indent="-228600">
              <a:lnSpc>
                <a:spcPct val="100000"/>
              </a:lnSpc>
              <a:spcBef>
                <a:spcPts val="919"/>
              </a:spcBef>
              <a:buClr>
                <a:srgbClr val="7030A0"/>
              </a:buClr>
              <a:buSzPct val="66666"/>
              <a:buFont typeface="Wingdings"/>
              <a:buChar char=""/>
              <a:tabLst>
                <a:tab pos="1155065" algn="l"/>
                <a:tab pos="1155700" algn="l"/>
                <a:tab pos="3250565" algn="l"/>
              </a:tabLst>
            </a:pPr>
            <a:r>
              <a:rPr sz="1200" dirty="0">
                <a:latin typeface="UKIJ CJK"/>
                <a:cs typeface="UKIJ CJK"/>
              </a:rPr>
              <a:t>具体内容</a:t>
            </a:r>
            <a:r>
              <a:rPr sz="1200" spc="5" dirty="0">
                <a:latin typeface="UKIJ CJK"/>
                <a:cs typeface="UKIJ CJK"/>
              </a:rPr>
              <a:t>：（1）</a:t>
            </a:r>
            <a:r>
              <a:rPr sz="1200" dirty="0">
                <a:latin typeface="UKIJ CJK"/>
                <a:cs typeface="UKIJ CJK"/>
              </a:rPr>
              <a:t>汉语构词法	</a:t>
            </a:r>
            <a:r>
              <a:rPr sz="1200" spc="35" dirty="0">
                <a:latin typeface="UKIJ CJK"/>
                <a:cs typeface="UKIJ CJK"/>
              </a:rPr>
              <a:t>(2)</a:t>
            </a:r>
            <a:r>
              <a:rPr sz="1200" spc="75" dirty="0">
                <a:latin typeface="UKIJ CJK"/>
                <a:cs typeface="UKIJ CJK"/>
              </a:rPr>
              <a:t> </a:t>
            </a:r>
            <a:r>
              <a:rPr sz="1200" dirty="0">
                <a:latin typeface="UKIJ CJK"/>
                <a:cs typeface="UKIJ CJK"/>
              </a:rPr>
              <a:t>汉语文本分词的问题</a:t>
            </a:r>
            <a:r>
              <a:rPr sz="1200" spc="65" dirty="0">
                <a:latin typeface="UKIJ CJK"/>
                <a:cs typeface="UKIJ CJK"/>
              </a:rPr>
              <a:t> </a:t>
            </a:r>
            <a:r>
              <a:rPr sz="1200" spc="10" dirty="0">
                <a:latin typeface="UKIJ CJK"/>
                <a:cs typeface="UKIJ CJK"/>
              </a:rPr>
              <a:t>（3）</a:t>
            </a:r>
            <a:r>
              <a:rPr sz="1200" spc="-20" dirty="0">
                <a:latin typeface="UKIJ CJK"/>
                <a:cs typeface="UKIJ CJK"/>
              </a:rPr>
              <a:t> </a:t>
            </a:r>
            <a:r>
              <a:rPr sz="1200" dirty="0">
                <a:latin typeface="UKIJ CJK"/>
                <a:cs typeface="UKIJ CJK"/>
              </a:rPr>
              <a:t>文本分词语料库</a:t>
            </a:r>
            <a:endParaRPr sz="1200">
              <a:latin typeface="UKIJ CJK"/>
              <a:cs typeface="UKIJ CJK"/>
            </a:endParaRPr>
          </a:p>
          <a:p>
            <a:pPr marL="762000" lvl="1" indent="-292100">
              <a:lnSpc>
                <a:spcPct val="100000"/>
              </a:lnSpc>
              <a:spcBef>
                <a:spcPts val="760"/>
              </a:spcBef>
              <a:buClr>
                <a:srgbClr val="00B0F0"/>
              </a:buClr>
              <a:buSzPct val="71428"/>
              <a:buFont typeface="Wingdings"/>
              <a:buChar char=""/>
              <a:tabLst>
                <a:tab pos="761365" algn="l"/>
                <a:tab pos="762000" algn="l"/>
              </a:tabLst>
            </a:pPr>
            <a:r>
              <a:rPr sz="1400" spc="10" dirty="0">
                <a:solidFill>
                  <a:srgbClr val="3333FF"/>
                </a:solidFill>
                <a:latin typeface="UKIJ CJK"/>
                <a:cs typeface="UKIJ CJK"/>
              </a:rPr>
              <a:t>2：</a:t>
            </a:r>
            <a:r>
              <a:rPr sz="1400" dirty="0">
                <a:solidFill>
                  <a:srgbClr val="3333FF"/>
                </a:solidFill>
                <a:latin typeface="UKIJ CJK"/>
                <a:cs typeface="UKIJ CJK"/>
              </a:rPr>
              <a:t>词类与词性标注</a:t>
            </a:r>
            <a:endParaRPr sz="1400">
              <a:latin typeface="UKIJ CJK"/>
              <a:cs typeface="UKIJ CJK"/>
            </a:endParaRPr>
          </a:p>
        </p:txBody>
      </p:sp>
      <p:sp>
        <p:nvSpPr>
          <p:cNvPr id="3" name="object 3"/>
          <p:cNvSpPr txBox="1"/>
          <p:nvPr/>
        </p:nvSpPr>
        <p:spPr>
          <a:xfrm>
            <a:off x="715327" y="3642995"/>
            <a:ext cx="5956300" cy="3083560"/>
          </a:xfrm>
          <a:prstGeom prst="rect">
            <a:avLst/>
          </a:prstGeom>
        </p:spPr>
        <p:txBody>
          <a:bodyPr vert="horz" wrap="square" lIns="0" tIns="12700" rIns="0" bIns="0" rtlCol="0">
            <a:spAutoFit/>
          </a:bodyPr>
          <a:lstStyle/>
          <a:p>
            <a:pPr marL="698500" indent="-228600">
              <a:lnSpc>
                <a:spcPts val="1420"/>
              </a:lnSpc>
              <a:spcBef>
                <a:spcPts val="100"/>
              </a:spcBef>
              <a:buClr>
                <a:srgbClr val="7030A0"/>
              </a:buClr>
              <a:buSzPct val="66666"/>
              <a:buFont typeface="Wingdings"/>
              <a:buChar char=""/>
              <a:tabLst>
                <a:tab pos="697865" algn="l"/>
                <a:tab pos="698500" algn="l"/>
              </a:tabLst>
            </a:pPr>
            <a:r>
              <a:rPr sz="1200" dirty="0">
                <a:latin typeface="UKIJ CJK"/>
                <a:cs typeface="UKIJ CJK"/>
              </a:rPr>
              <a:t>具体内容</a:t>
            </a:r>
            <a:r>
              <a:rPr sz="1200" spc="5" dirty="0">
                <a:latin typeface="UKIJ CJK"/>
                <a:cs typeface="UKIJ CJK"/>
              </a:rPr>
              <a:t>：（1）</a:t>
            </a:r>
            <a:r>
              <a:rPr sz="1200" dirty="0">
                <a:latin typeface="UKIJ CJK"/>
                <a:cs typeface="UKIJ CJK"/>
              </a:rPr>
              <a:t>汉语词类划分的理论问题</a:t>
            </a:r>
            <a:r>
              <a:rPr sz="1200" spc="40" dirty="0">
                <a:latin typeface="UKIJ CJK"/>
                <a:cs typeface="UKIJ CJK"/>
              </a:rPr>
              <a:t> </a:t>
            </a:r>
            <a:r>
              <a:rPr sz="1200" spc="10" dirty="0">
                <a:latin typeface="UKIJ CJK"/>
                <a:cs typeface="UKIJ CJK"/>
              </a:rPr>
              <a:t>（2）</a:t>
            </a:r>
            <a:r>
              <a:rPr sz="1200" dirty="0">
                <a:latin typeface="UKIJ CJK"/>
                <a:cs typeface="UKIJ CJK"/>
              </a:rPr>
              <a:t>面向</a:t>
            </a:r>
            <a:r>
              <a:rPr sz="1200" spc="40" dirty="0">
                <a:latin typeface="UKIJ CJK"/>
                <a:cs typeface="UKIJ CJK"/>
              </a:rPr>
              <a:t>NLP</a:t>
            </a:r>
            <a:r>
              <a:rPr sz="1200" dirty="0">
                <a:latin typeface="UKIJ CJK"/>
                <a:cs typeface="UKIJ CJK"/>
              </a:rPr>
              <a:t>的中文词性标记集</a:t>
            </a:r>
            <a:endParaRPr sz="1200">
              <a:latin typeface="UKIJ CJK"/>
              <a:cs typeface="UKIJ CJK"/>
            </a:endParaRPr>
          </a:p>
          <a:p>
            <a:pPr marL="1497965">
              <a:lnSpc>
                <a:spcPts val="1420"/>
              </a:lnSpc>
            </a:pPr>
            <a:r>
              <a:rPr sz="1200" spc="10" dirty="0">
                <a:latin typeface="UKIJ CJK"/>
                <a:cs typeface="UKIJ CJK"/>
              </a:rPr>
              <a:t>（3）</a:t>
            </a:r>
            <a:r>
              <a:rPr sz="1200" dirty="0">
                <a:latin typeface="UKIJ CJK"/>
                <a:cs typeface="UKIJ CJK"/>
              </a:rPr>
              <a:t>现代汉语语法信息词典、词性标注语料库</a:t>
            </a:r>
            <a:endParaRPr sz="1200">
              <a:latin typeface="UKIJ CJK"/>
              <a:cs typeface="UKIJ CJK"/>
            </a:endParaRPr>
          </a:p>
          <a:p>
            <a:pPr marL="304800" indent="-292100">
              <a:lnSpc>
                <a:spcPct val="100000"/>
              </a:lnSpc>
              <a:spcBef>
                <a:spcPts val="760"/>
              </a:spcBef>
              <a:buClr>
                <a:srgbClr val="00B0F0"/>
              </a:buClr>
              <a:buSzPct val="71428"/>
              <a:buFont typeface="Wingdings"/>
              <a:buChar char=""/>
              <a:tabLst>
                <a:tab pos="304165" algn="l"/>
                <a:tab pos="304800" algn="l"/>
              </a:tabLst>
            </a:pPr>
            <a:r>
              <a:rPr sz="1400" spc="10" dirty="0">
                <a:solidFill>
                  <a:srgbClr val="3333FF"/>
                </a:solidFill>
                <a:latin typeface="UKIJ CJK"/>
                <a:cs typeface="UKIJ CJK"/>
              </a:rPr>
              <a:t>3：</a:t>
            </a:r>
            <a:r>
              <a:rPr sz="1400" dirty="0">
                <a:solidFill>
                  <a:srgbClr val="3333FF"/>
                </a:solidFill>
                <a:latin typeface="UKIJ CJK"/>
                <a:cs typeface="UKIJ CJK"/>
              </a:rPr>
              <a:t>句法结构分析</a:t>
            </a:r>
            <a:endParaRPr sz="1400">
              <a:latin typeface="UKIJ CJK"/>
              <a:cs typeface="UKIJ CJK"/>
            </a:endParaRPr>
          </a:p>
          <a:p>
            <a:pPr marL="698500" lvl="1" indent="-228600">
              <a:lnSpc>
                <a:spcPct val="100000"/>
              </a:lnSpc>
              <a:spcBef>
                <a:spcPts val="820"/>
              </a:spcBef>
              <a:buClr>
                <a:srgbClr val="7030A0"/>
              </a:buClr>
              <a:buSzPct val="66666"/>
              <a:buFont typeface="Wingdings"/>
              <a:buChar char=""/>
              <a:tabLst>
                <a:tab pos="697865" algn="l"/>
                <a:tab pos="698500" algn="l"/>
              </a:tabLst>
            </a:pPr>
            <a:r>
              <a:rPr sz="1200" dirty="0">
                <a:latin typeface="UKIJ CJK"/>
                <a:cs typeface="UKIJ CJK"/>
              </a:rPr>
              <a:t>具体内容</a:t>
            </a:r>
            <a:r>
              <a:rPr sz="1200" spc="5" dirty="0">
                <a:latin typeface="UKIJ CJK"/>
                <a:cs typeface="UKIJ CJK"/>
              </a:rPr>
              <a:t>：（1）</a:t>
            </a:r>
            <a:r>
              <a:rPr sz="1200" spc="75" dirty="0">
                <a:latin typeface="UKIJ CJK"/>
                <a:cs typeface="UKIJ CJK"/>
              </a:rPr>
              <a:t> </a:t>
            </a:r>
            <a:r>
              <a:rPr sz="1200" dirty="0">
                <a:latin typeface="UKIJ CJK"/>
                <a:cs typeface="UKIJ CJK"/>
              </a:rPr>
              <a:t>上下文无关文法</a:t>
            </a:r>
            <a:r>
              <a:rPr sz="1200" spc="-20" dirty="0">
                <a:latin typeface="UKIJ CJK"/>
                <a:cs typeface="UKIJ CJK"/>
              </a:rPr>
              <a:t> </a:t>
            </a:r>
            <a:r>
              <a:rPr sz="1200" spc="10" dirty="0">
                <a:latin typeface="UKIJ CJK"/>
                <a:cs typeface="UKIJ CJK"/>
              </a:rPr>
              <a:t>（2）</a:t>
            </a:r>
            <a:r>
              <a:rPr sz="1200" dirty="0">
                <a:latin typeface="UKIJ CJK"/>
                <a:cs typeface="UKIJ CJK"/>
              </a:rPr>
              <a:t>句法结构歧义</a:t>
            </a:r>
            <a:r>
              <a:rPr sz="1200" spc="75" dirty="0">
                <a:latin typeface="UKIJ CJK"/>
                <a:cs typeface="UKIJ CJK"/>
              </a:rPr>
              <a:t> </a:t>
            </a:r>
            <a:r>
              <a:rPr sz="1200" spc="10" dirty="0">
                <a:latin typeface="UKIJ CJK"/>
                <a:cs typeface="UKIJ CJK"/>
              </a:rPr>
              <a:t>（3）</a:t>
            </a:r>
            <a:r>
              <a:rPr sz="1200" dirty="0">
                <a:latin typeface="UKIJ CJK"/>
                <a:cs typeface="UKIJ CJK"/>
              </a:rPr>
              <a:t>汉语句法系统</a:t>
            </a:r>
            <a:endParaRPr sz="1200">
              <a:latin typeface="UKIJ CJK"/>
              <a:cs typeface="UKIJ CJK"/>
            </a:endParaRPr>
          </a:p>
          <a:p>
            <a:pPr marL="1447165">
              <a:lnSpc>
                <a:spcPct val="100000"/>
              </a:lnSpc>
              <a:spcBef>
                <a:spcPts val="760"/>
              </a:spcBef>
            </a:pPr>
            <a:r>
              <a:rPr sz="1200" spc="10" dirty="0">
                <a:latin typeface="UKIJ CJK"/>
                <a:cs typeface="UKIJ CJK"/>
              </a:rPr>
              <a:t>（4）</a:t>
            </a:r>
            <a:r>
              <a:rPr sz="1200" spc="80" dirty="0">
                <a:latin typeface="UKIJ CJK"/>
                <a:cs typeface="UKIJ CJK"/>
              </a:rPr>
              <a:t> </a:t>
            </a:r>
            <a:r>
              <a:rPr sz="1200" dirty="0">
                <a:latin typeface="UKIJ CJK"/>
                <a:cs typeface="UKIJ CJK"/>
              </a:rPr>
              <a:t>句法结构标注语料库：树库</a:t>
            </a:r>
            <a:endParaRPr sz="1200">
              <a:latin typeface="UKIJ CJK"/>
              <a:cs typeface="UKIJ CJK"/>
            </a:endParaRPr>
          </a:p>
          <a:p>
            <a:pPr marL="304800" indent="-292100">
              <a:lnSpc>
                <a:spcPct val="100000"/>
              </a:lnSpc>
              <a:spcBef>
                <a:spcPts val="660"/>
              </a:spcBef>
              <a:buClr>
                <a:srgbClr val="00B0F0"/>
              </a:buClr>
              <a:buSzPct val="71428"/>
              <a:buFont typeface="Wingdings"/>
              <a:buChar char=""/>
              <a:tabLst>
                <a:tab pos="304165" algn="l"/>
                <a:tab pos="304800" algn="l"/>
              </a:tabLst>
            </a:pPr>
            <a:r>
              <a:rPr sz="1400" spc="10" dirty="0">
                <a:solidFill>
                  <a:srgbClr val="3333FF"/>
                </a:solidFill>
                <a:latin typeface="UKIJ CJK"/>
                <a:cs typeface="UKIJ CJK"/>
              </a:rPr>
              <a:t>4：</a:t>
            </a:r>
            <a:r>
              <a:rPr sz="1400" dirty="0">
                <a:solidFill>
                  <a:srgbClr val="3333FF"/>
                </a:solidFill>
                <a:latin typeface="UKIJ CJK"/>
                <a:cs typeface="UKIJ CJK"/>
              </a:rPr>
              <a:t>语义分析</a:t>
            </a:r>
            <a:endParaRPr sz="1400">
              <a:latin typeface="UKIJ CJK"/>
              <a:cs typeface="UKIJ CJK"/>
            </a:endParaRPr>
          </a:p>
          <a:p>
            <a:pPr marL="698500" lvl="1" indent="-228600">
              <a:lnSpc>
                <a:spcPct val="100000"/>
              </a:lnSpc>
              <a:spcBef>
                <a:spcPts val="920"/>
              </a:spcBef>
              <a:buClr>
                <a:srgbClr val="7030A0"/>
              </a:buClr>
              <a:buSzPct val="66666"/>
              <a:buFont typeface="Wingdings"/>
              <a:buChar char=""/>
              <a:tabLst>
                <a:tab pos="697865" algn="l"/>
                <a:tab pos="698500" algn="l"/>
              </a:tabLst>
            </a:pPr>
            <a:r>
              <a:rPr sz="1200" dirty="0">
                <a:latin typeface="UKIJ CJK"/>
                <a:cs typeface="UKIJ CJK"/>
              </a:rPr>
              <a:t>具体内容：</a:t>
            </a:r>
            <a:r>
              <a:rPr sz="1200" spc="70" dirty="0">
                <a:latin typeface="UKIJ CJK"/>
                <a:cs typeface="UKIJ CJK"/>
              </a:rPr>
              <a:t> </a:t>
            </a:r>
            <a:r>
              <a:rPr sz="1200" spc="10" dirty="0">
                <a:latin typeface="UKIJ CJK"/>
                <a:cs typeface="UKIJ CJK"/>
              </a:rPr>
              <a:t>（1）</a:t>
            </a:r>
            <a:r>
              <a:rPr sz="1200" dirty="0">
                <a:latin typeface="UKIJ CJK"/>
                <a:cs typeface="UKIJ CJK"/>
              </a:rPr>
              <a:t>语义特征分析和论元结构理论</a:t>
            </a:r>
            <a:r>
              <a:rPr sz="1200" spc="-25" dirty="0">
                <a:latin typeface="UKIJ CJK"/>
                <a:cs typeface="UKIJ CJK"/>
              </a:rPr>
              <a:t> </a:t>
            </a:r>
            <a:r>
              <a:rPr sz="1200" spc="10" dirty="0">
                <a:latin typeface="UKIJ CJK"/>
                <a:cs typeface="UKIJ CJK"/>
              </a:rPr>
              <a:t>（2）</a:t>
            </a:r>
            <a:r>
              <a:rPr sz="1200" dirty="0">
                <a:latin typeface="UKIJ CJK"/>
                <a:cs typeface="UKIJ CJK"/>
              </a:rPr>
              <a:t>特征结构与合一运算</a:t>
            </a:r>
            <a:endParaRPr sz="1200">
              <a:latin typeface="UKIJ CJK"/>
              <a:cs typeface="UKIJ CJK"/>
            </a:endParaRPr>
          </a:p>
          <a:p>
            <a:pPr marL="1905000" marR="5080" indent="-406400">
              <a:lnSpc>
                <a:spcPts val="1400"/>
              </a:lnSpc>
              <a:spcBef>
                <a:spcPts val="140"/>
              </a:spcBef>
            </a:pPr>
            <a:r>
              <a:rPr sz="1200" spc="10" dirty="0">
                <a:latin typeface="UKIJ CJK"/>
                <a:cs typeface="UKIJ CJK"/>
              </a:rPr>
              <a:t>（3）</a:t>
            </a:r>
            <a:r>
              <a:rPr sz="1200" dirty="0">
                <a:latin typeface="UKIJ CJK"/>
                <a:cs typeface="UKIJ CJK"/>
              </a:rPr>
              <a:t>语义词典、语义角色标注语料库（</a:t>
            </a:r>
            <a:r>
              <a:rPr sz="1200" spc="75" dirty="0">
                <a:latin typeface="UKIJ CJK"/>
                <a:cs typeface="UKIJ CJK"/>
              </a:rPr>
              <a:t> </a:t>
            </a:r>
            <a:r>
              <a:rPr sz="1200" spc="45" dirty="0">
                <a:latin typeface="UKIJ CJK"/>
                <a:cs typeface="UKIJ CJK"/>
              </a:rPr>
              <a:t>WordNet，FrameNet，  </a:t>
            </a:r>
            <a:r>
              <a:rPr sz="1200" spc="50" dirty="0">
                <a:latin typeface="UKIJ CJK"/>
                <a:cs typeface="UKIJ CJK"/>
              </a:rPr>
              <a:t>HowNet</a:t>
            </a:r>
            <a:r>
              <a:rPr sz="1200" dirty="0">
                <a:latin typeface="UKIJ CJK"/>
                <a:cs typeface="UKIJ CJK"/>
              </a:rPr>
              <a:t>、</a:t>
            </a:r>
            <a:r>
              <a:rPr sz="1200" spc="50" dirty="0">
                <a:latin typeface="UKIJ CJK"/>
                <a:cs typeface="UKIJ CJK"/>
              </a:rPr>
              <a:t>Propbank）</a:t>
            </a:r>
            <a:endParaRPr sz="1200">
              <a:latin typeface="UKIJ CJK"/>
              <a:cs typeface="UKIJ CJK"/>
            </a:endParaRPr>
          </a:p>
          <a:p>
            <a:pPr marL="304800" indent="-292100">
              <a:lnSpc>
                <a:spcPct val="100000"/>
              </a:lnSpc>
              <a:spcBef>
                <a:spcPts val="720"/>
              </a:spcBef>
              <a:buClr>
                <a:srgbClr val="00B0F0"/>
              </a:buClr>
              <a:buSzPct val="71428"/>
              <a:buFont typeface="Wingdings"/>
              <a:buChar char=""/>
              <a:tabLst>
                <a:tab pos="304165" algn="l"/>
                <a:tab pos="304800" algn="l"/>
              </a:tabLst>
            </a:pPr>
            <a:r>
              <a:rPr sz="1400" spc="10" dirty="0">
                <a:solidFill>
                  <a:srgbClr val="3333FF"/>
                </a:solidFill>
                <a:latin typeface="UKIJ CJK"/>
                <a:cs typeface="UKIJ CJK"/>
              </a:rPr>
              <a:t>5：</a:t>
            </a:r>
            <a:r>
              <a:rPr sz="1400" dirty="0">
                <a:solidFill>
                  <a:srgbClr val="3333FF"/>
                </a:solidFill>
                <a:latin typeface="UKIJ CJK"/>
                <a:cs typeface="UKIJ CJK"/>
              </a:rPr>
              <a:t>语用理论与语篇分析</a:t>
            </a:r>
            <a:endParaRPr sz="1400">
              <a:latin typeface="UKIJ CJK"/>
              <a:cs typeface="UKIJ CJK"/>
            </a:endParaRPr>
          </a:p>
          <a:p>
            <a:pPr marL="698500" lvl="1" indent="-228600">
              <a:lnSpc>
                <a:spcPct val="100000"/>
              </a:lnSpc>
              <a:spcBef>
                <a:spcPts val="920"/>
              </a:spcBef>
              <a:buClr>
                <a:srgbClr val="7030A0"/>
              </a:buClr>
              <a:buSzPct val="64285"/>
              <a:buFont typeface="Wingdings"/>
              <a:buChar char=""/>
              <a:tabLst>
                <a:tab pos="697865" algn="l"/>
                <a:tab pos="698500" algn="l"/>
                <a:tab pos="3656965" algn="l"/>
              </a:tabLst>
            </a:pPr>
            <a:r>
              <a:rPr sz="1400" dirty="0">
                <a:latin typeface="UKIJ CJK"/>
                <a:cs typeface="UKIJ CJK"/>
              </a:rPr>
              <a:t>具体内容： </a:t>
            </a:r>
            <a:r>
              <a:rPr sz="1400" spc="65" dirty="0">
                <a:latin typeface="UKIJ CJK"/>
                <a:cs typeface="UKIJ CJK"/>
              </a:rPr>
              <a:t> </a:t>
            </a:r>
            <a:r>
              <a:rPr sz="1400" spc="5" dirty="0">
                <a:latin typeface="UKIJ CJK"/>
                <a:cs typeface="UKIJ CJK"/>
              </a:rPr>
              <a:t>（1）</a:t>
            </a:r>
            <a:r>
              <a:rPr sz="1400" spc="135" dirty="0">
                <a:latin typeface="UKIJ CJK"/>
                <a:cs typeface="UKIJ CJK"/>
              </a:rPr>
              <a:t> </a:t>
            </a:r>
            <a:r>
              <a:rPr sz="1400" dirty="0">
                <a:latin typeface="UKIJ CJK"/>
                <a:cs typeface="UKIJ CJK"/>
              </a:rPr>
              <a:t>篇章结构与连贯	</a:t>
            </a:r>
            <a:r>
              <a:rPr sz="1400" spc="5" dirty="0">
                <a:latin typeface="UKIJ CJK"/>
                <a:cs typeface="UKIJ CJK"/>
              </a:rPr>
              <a:t>（2）</a:t>
            </a:r>
            <a:r>
              <a:rPr sz="1400" spc="114" dirty="0">
                <a:latin typeface="UKIJ CJK"/>
                <a:cs typeface="UKIJ CJK"/>
              </a:rPr>
              <a:t> </a:t>
            </a:r>
            <a:r>
              <a:rPr sz="1400" dirty="0">
                <a:latin typeface="UKIJ CJK"/>
                <a:cs typeface="UKIJ CJK"/>
              </a:rPr>
              <a:t>篇章中的指代约束</a:t>
            </a:r>
            <a:endParaRPr sz="1400">
              <a:latin typeface="UKIJ CJK"/>
              <a:cs typeface="UKIJ CJK"/>
            </a:endParaRPr>
          </a:p>
          <a:p>
            <a:pPr marL="1752600">
              <a:lnSpc>
                <a:spcPct val="100000"/>
              </a:lnSpc>
              <a:spcBef>
                <a:spcPts val="20"/>
              </a:spcBef>
            </a:pPr>
            <a:r>
              <a:rPr sz="1400" spc="5" dirty="0">
                <a:latin typeface="UKIJ CJK"/>
                <a:cs typeface="UKIJ CJK"/>
              </a:rPr>
              <a:t>（3）</a:t>
            </a:r>
            <a:r>
              <a:rPr sz="1400" spc="25" dirty="0">
                <a:latin typeface="UKIJ CJK"/>
                <a:cs typeface="UKIJ CJK"/>
              </a:rPr>
              <a:t> </a:t>
            </a:r>
            <a:r>
              <a:rPr sz="1400" dirty="0">
                <a:latin typeface="UKIJ CJK"/>
                <a:cs typeface="UKIJ CJK"/>
              </a:rPr>
              <a:t>语篇标注语料库</a:t>
            </a:r>
            <a:endParaRPr sz="14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课程规划</a:t>
            </a:r>
          </a:p>
        </p:txBody>
      </p:sp>
      <p:sp>
        <p:nvSpPr>
          <p:cNvPr id="5" name="object 5"/>
          <p:cNvSpPr txBox="1"/>
          <p:nvPr/>
        </p:nvSpPr>
        <p:spPr>
          <a:xfrm>
            <a:off x="8613165" y="6523039"/>
            <a:ext cx="12763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Black"/>
                <a:cs typeface="Arial Black"/>
              </a:rPr>
              <a:t>6</a:t>
            </a:r>
            <a:endParaRPr sz="1200">
              <a:latin typeface="Arial Black"/>
              <a:cs typeface="Arial Black"/>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962265" cy="5610225"/>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共指消解</a:t>
            </a:r>
            <a:r>
              <a:rPr sz="2400" b="0" spc="155" dirty="0">
                <a:latin typeface="Noto Sans CJK JP Medium"/>
                <a:cs typeface="Noto Sans CJK JP Medium"/>
              </a:rPr>
              <a:t> </a:t>
            </a:r>
            <a:r>
              <a:rPr sz="2400" b="0" spc="50" dirty="0">
                <a:latin typeface="Noto Sans CJK JP Medium"/>
                <a:cs typeface="Noto Sans CJK JP Medium"/>
              </a:rPr>
              <a:t>(Coreference</a:t>
            </a:r>
            <a:r>
              <a:rPr sz="2400" b="0" spc="160" dirty="0">
                <a:latin typeface="Noto Sans CJK JP Medium"/>
                <a:cs typeface="Noto Sans CJK JP Medium"/>
              </a:rPr>
              <a:t> </a:t>
            </a:r>
            <a:r>
              <a:rPr sz="2400" b="0" spc="70" dirty="0">
                <a:latin typeface="Noto Sans CJK JP Medium"/>
                <a:cs typeface="Noto Sans CJK JP Medium"/>
              </a:rPr>
              <a:t>Resolution)</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为文本中的</a:t>
            </a:r>
            <a:r>
              <a:rPr sz="2000" b="0" dirty="0">
                <a:latin typeface="Noto Sans CJK JP Medium"/>
                <a:cs typeface="Noto Sans CJK JP Medium"/>
              </a:rPr>
              <a:t>表述</a:t>
            </a:r>
            <a:r>
              <a:rPr sz="2000" dirty="0">
                <a:latin typeface="UKIJ CJK"/>
                <a:cs typeface="UKIJ CJK"/>
              </a:rPr>
              <a:t>确定其在真实世界中所指向的</a:t>
            </a:r>
            <a:r>
              <a:rPr sz="2000" b="0" dirty="0">
                <a:latin typeface="Noto Sans CJK JP Medium"/>
                <a:cs typeface="Noto Sans CJK JP Medium"/>
              </a:rPr>
              <a:t>实体</a:t>
            </a:r>
            <a:r>
              <a:rPr sz="2000" dirty="0">
                <a:latin typeface="UKIJ CJK"/>
                <a:cs typeface="UKIJ CJK"/>
              </a:rPr>
              <a:t>的过程</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b="0" dirty="0">
                <a:latin typeface="Noto Sans CJK JP Medium"/>
                <a:cs typeface="Noto Sans CJK JP Medium"/>
              </a:rPr>
              <a:t>表述</a:t>
            </a:r>
            <a:r>
              <a:rPr sz="2000" b="0" spc="55" dirty="0">
                <a:latin typeface="Noto Sans CJK JP Medium"/>
                <a:cs typeface="Noto Sans CJK JP Medium"/>
              </a:rPr>
              <a:t>(mention)</a:t>
            </a:r>
            <a:r>
              <a:rPr sz="2000" spc="55" dirty="0">
                <a:latin typeface="UKIJ CJK"/>
                <a:cs typeface="UKIJ CJK"/>
              </a:rPr>
              <a:t>：</a:t>
            </a:r>
            <a:r>
              <a:rPr sz="2000" dirty="0">
                <a:latin typeface="UKIJ CJK"/>
                <a:cs typeface="UKIJ CJK"/>
              </a:rPr>
              <a:t>又称</a:t>
            </a:r>
            <a:r>
              <a:rPr sz="2000" b="0" dirty="0">
                <a:latin typeface="Noto Sans CJK JP Medium"/>
                <a:cs typeface="Noto Sans CJK JP Medium"/>
              </a:rPr>
              <a:t>指称语</a:t>
            </a:r>
            <a:endParaRPr sz="2000">
              <a:latin typeface="Noto Sans CJK JP Medium"/>
              <a:cs typeface="Noto Sans CJK JP Medium"/>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b="0" dirty="0">
                <a:latin typeface="Noto Sans CJK JP Medium"/>
                <a:cs typeface="Noto Sans CJK JP Medium"/>
              </a:rPr>
              <a:t>实体</a:t>
            </a:r>
            <a:r>
              <a:rPr sz="2000" b="0" spc="35" dirty="0">
                <a:latin typeface="Noto Sans CJK JP Medium"/>
                <a:cs typeface="Noto Sans CJK JP Medium"/>
              </a:rPr>
              <a:t>(entity)</a:t>
            </a:r>
            <a:r>
              <a:rPr sz="2000" spc="35" dirty="0">
                <a:latin typeface="UKIJ CJK"/>
                <a:cs typeface="UKIJ CJK"/>
              </a:rPr>
              <a:t>：</a:t>
            </a:r>
            <a:r>
              <a:rPr sz="2000" dirty="0">
                <a:latin typeface="UKIJ CJK"/>
                <a:cs typeface="UKIJ CJK"/>
              </a:rPr>
              <a:t>抽象概念，在文本中的具体体现是各种</a:t>
            </a:r>
            <a:r>
              <a:rPr sz="2000" b="0" dirty="0">
                <a:latin typeface="Noto Sans CJK JP Medium"/>
                <a:cs typeface="Noto Sans CJK JP Medium"/>
              </a:rPr>
              <a:t>表述</a:t>
            </a:r>
            <a:endParaRPr sz="2000">
              <a:latin typeface="Noto Sans CJK JP Medium"/>
              <a:cs typeface="Noto Sans CJK JP Medium"/>
            </a:endParaRPr>
          </a:p>
          <a:p>
            <a:pPr lvl="1">
              <a:lnSpc>
                <a:spcPct val="100000"/>
              </a:lnSpc>
              <a:spcBef>
                <a:spcPts val="70"/>
              </a:spcBef>
              <a:buClr>
                <a:srgbClr val="00B0F0"/>
              </a:buClr>
              <a:buFont typeface="Wingdings"/>
              <a:buChar char=""/>
            </a:pPr>
            <a:endParaRPr sz="275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表述的例子</a:t>
            </a:r>
            <a:endParaRPr sz="2400">
              <a:latin typeface="Noto Sans CJK JP Medium"/>
              <a:cs typeface="Noto Sans CJK JP Medium"/>
            </a:endParaRPr>
          </a:p>
          <a:p>
            <a:pPr marL="443230" marR="182880">
              <a:lnSpc>
                <a:spcPct val="100000"/>
              </a:lnSpc>
              <a:spcBef>
                <a:spcPts val="2095"/>
              </a:spcBef>
            </a:pPr>
            <a:r>
              <a:rPr sz="2000" dirty="0">
                <a:latin typeface="Noto Sans Mono CJK JP Bold"/>
                <a:cs typeface="Noto Sans Mono CJK JP Bold"/>
              </a:rPr>
              <a:t>例</a:t>
            </a:r>
            <a:r>
              <a:rPr sz="2000" spc="-10" dirty="0">
                <a:latin typeface="Arial"/>
                <a:cs typeface="Arial"/>
              </a:rPr>
              <a:t>1</a:t>
            </a:r>
            <a:r>
              <a:rPr sz="2000" spc="-10" dirty="0">
                <a:latin typeface="Noto Sans Mono CJK JP Bold"/>
                <a:cs typeface="Noto Sans Mono CJK JP Bold"/>
              </a:rPr>
              <a:t>：</a:t>
            </a:r>
            <a:r>
              <a:rPr sz="2000" dirty="0">
                <a:solidFill>
                  <a:srgbClr val="FF0000"/>
                </a:solidFill>
                <a:latin typeface="Noto Sans Mono CJK JP Bold"/>
                <a:cs typeface="Noto Sans Mono CJK JP Bold"/>
              </a:rPr>
              <a:t>张三</a:t>
            </a:r>
            <a:r>
              <a:rPr sz="2000" dirty="0">
                <a:latin typeface="Noto Sans Mono CJK JP Bold"/>
                <a:cs typeface="Noto Sans Mono CJK JP Bold"/>
              </a:rPr>
              <a:t>对人很热情，大家都叫</a:t>
            </a:r>
            <a:r>
              <a:rPr sz="2000" dirty="0">
                <a:solidFill>
                  <a:srgbClr val="FF0000"/>
                </a:solidFill>
                <a:latin typeface="Noto Sans Mono CJK JP Bold"/>
                <a:cs typeface="Noto Sans Mono CJK JP Bold"/>
              </a:rPr>
              <a:t>他</a:t>
            </a:r>
            <a:r>
              <a:rPr sz="2000" spc="-495" dirty="0">
                <a:solidFill>
                  <a:srgbClr val="FF0000"/>
                </a:solidFill>
                <a:latin typeface="Noto Sans Mono CJK JP Bold"/>
                <a:cs typeface="Noto Sans Mono CJK JP Bold"/>
              </a:rPr>
              <a:t> </a:t>
            </a:r>
            <a:r>
              <a:rPr sz="2000" dirty="0">
                <a:solidFill>
                  <a:srgbClr val="FF0000"/>
                </a:solidFill>
                <a:latin typeface="Noto Sans Mono CJK JP Bold"/>
                <a:cs typeface="Noto Sans Mono CJK JP Bold"/>
              </a:rPr>
              <a:t>张哥</a:t>
            </a:r>
            <a:r>
              <a:rPr sz="2000" dirty="0">
                <a:latin typeface="Noto Sans Mono CJK JP Bold"/>
                <a:cs typeface="Noto Sans Mono CJK JP Bold"/>
              </a:rPr>
              <a:t>。</a:t>
            </a:r>
            <a:r>
              <a:rPr sz="2000" dirty="0">
                <a:solidFill>
                  <a:srgbClr val="FF0000"/>
                </a:solidFill>
                <a:latin typeface="Noto Sans Mono CJK JP Bold"/>
                <a:cs typeface="Noto Sans Mono CJK JP Bold"/>
              </a:rPr>
              <a:t>张哥</a:t>
            </a:r>
            <a:r>
              <a:rPr sz="2000" dirty="0">
                <a:latin typeface="Noto Sans Mono CJK JP Bold"/>
                <a:cs typeface="Noto Sans Mono CJK JP Bold"/>
              </a:rPr>
              <a:t>是一名医生，</a:t>
            </a:r>
            <a:r>
              <a:rPr sz="2000" dirty="0">
                <a:solidFill>
                  <a:srgbClr val="FF0000"/>
                </a:solidFill>
                <a:latin typeface="Noto Sans Mono CJK JP Bold"/>
                <a:cs typeface="Noto Sans Mono CJK JP Bold"/>
              </a:rPr>
              <a:t>他</a:t>
            </a:r>
            <a:r>
              <a:rPr sz="2000" dirty="0">
                <a:latin typeface="Noto Sans Mono CJK JP Bold"/>
                <a:cs typeface="Noto Sans Mono CJK JP Bold"/>
              </a:rPr>
              <a:t>工 作非常认真负责，同时，</a:t>
            </a:r>
            <a:r>
              <a:rPr sz="2000" dirty="0">
                <a:solidFill>
                  <a:srgbClr val="FF0000"/>
                </a:solidFill>
                <a:latin typeface="Noto Sans Mono CJK JP Bold"/>
                <a:cs typeface="Noto Sans Mono CJK JP Bold"/>
              </a:rPr>
              <a:t>他</a:t>
            </a:r>
            <a:r>
              <a:rPr sz="2000" dirty="0">
                <a:latin typeface="Noto Sans Mono CJK JP Bold"/>
                <a:cs typeface="Noto Sans Mono CJK JP Bold"/>
              </a:rPr>
              <a:t>也是</a:t>
            </a:r>
            <a:r>
              <a:rPr sz="2000" dirty="0">
                <a:solidFill>
                  <a:srgbClr val="FF0000"/>
                </a:solidFill>
                <a:latin typeface="Noto Sans Mono CJK JP Bold"/>
                <a:cs typeface="Noto Sans Mono CJK JP Bold"/>
              </a:rPr>
              <a:t>一个好父亲</a:t>
            </a:r>
            <a:r>
              <a:rPr sz="2000" dirty="0">
                <a:latin typeface="Noto Sans Mono CJK JP Bold"/>
                <a:cs typeface="Noto Sans Mono CJK JP Bold"/>
              </a:rPr>
              <a:t>。</a:t>
            </a:r>
            <a:endParaRPr sz="2000">
              <a:latin typeface="Noto Sans Mono CJK JP Bold"/>
              <a:cs typeface="Noto Sans Mono CJK JP Bold"/>
            </a:endParaRPr>
          </a:p>
          <a:p>
            <a:pPr>
              <a:lnSpc>
                <a:spcPct val="100000"/>
              </a:lnSpc>
              <a:spcBef>
                <a:spcPts val="65"/>
              </a:spcBef>
            </a:pPr>
            <a:endParaRPr sz="1100">
              <a:latin typeface="Noto Sans Mono CJK JP Bold"/>
              <a:cs typeface="Noto Sans Mono CJK JP Bold"/>
            </a:endParaRPr>
          </a:p>
          <a:p>
            <a:pPr marL="443230" marR="30480">
              <a:lnSpc>
                <a:spcPct val="100000"/>
              </a:lnSpc>
            </a:pPr>
            <a:r>
              <a:rPr sz="2000" dirty="0">
                <a:latin typeface="Noto Sans Mono CJK JP Bold"/>
                <a:cs typeface="Noto Sans Mono CJK JP Bold"/>
              </a:rPr>
              <a:t>例</a:t>
            </a:r>
            <a:r>
              <a:rPr sz="2000" spc="-10" dirty="0">
                <a:latin typeface="Arial"/>
                <a:cs typeface="Arial"/>
              </a:rPr>
              <a:t>2</a:t>
            </a:r>
            <a:r>
              <a:rPr sz="2000" spc="-10" dirty="0">
                <a:latin typeface="Noto Sans Mono CJK JP Bold"/>
                <a:cs typeface="Noto Sans Mono CJK JP Bold"/>
              </a:rPr>
              <a:t>：</a:t>
            </a:r>
            <a:r>
              <a:rPr sz="2000" dirty="0">
                <a:solidFill>
                  <a:srgbClr val="FF0000"/>
                </a:solidFill>
                <a:latin typeface="Noto Sans Mono CJK JP Bold"/>
                <a:cs typeface="Noto Sans Mono CJK JP Bold"/>
              </a:rPr>
              <a:t>美利坚合众国总统</a:t>
            </a:r>
            <a:r>
              <a:rPr sz="2000" spc="-490" dirty="0">
                <a:solidFill>
                  <a:srgbClr val="FF0000"/>
                </a:solidFill>
                <a:latin typeface="Noto Sans Mono CJK JP Bold"/>
                <a:cs typeface="Noto Sans Mono CJK JP Bold"/>
              </a:rPr>
              <a:t> </a:t>
            </a:r>
            <a:r>
              <a:rPr sz="2000" dirty="0">
                <a:solidFill>
                  <a:srgbClr val="FF0000"/>
                </a:solidFill>
                <a:latin typeface="Noto Sans Mono CJK JP Bold"/>
                <a:cs typeface="Noto Sans Mono CJK JP Bold"/>
              </a:rPr>
              <a:t>巴拉克</a:t>
            </a:r>
            <a:r>
              <a:rPr sz="2000" spc="140" dirty="0">
                <a:solidFill>
                  <a:srgbClr val="FF0000"/>
                </a:solidFill>
                <a:latin typeface="Arial"/>
                <a:cs typeface="Arial"/>
              </a:rPr>
              <a:t>·</a:t>
            </a:r>
            <a:r>
              <a:rPr sz="2000" dirty="0">
                <a:solidFill>
                  <a:srgbClr val="FF0000"/>
                </a:solidFill>
                <a:latin typeface="Noto Sans Mono CJK JP Bold"/>
                <a:cs typeface="Noto Sans Mono CJK JP Bold"/>
              </a:rPr>
              <a:t>奥巴马</a:t>
            </a:r>
            <a:r>
              <a:rPr sz="2000" dirty="0">
                <a:latin typeface="Noto Sans Mono CJK JP Bold"/>
                <a:cs typeface="Noto Sans Mono CJK JP Bold"/>
              </a:rPr>
              <a:t>将于</a:t>
            </a:r>
            <a:r>
              <a:rPr sz="2000" spc="-65" dirty="0">
                <a:latin typeface="Arial"/>
                <a:cs typeface="Arial"/>
              </a:rPr>
              <a:t>11</a:t>
            </a:r>
            <a:r>
              <a:rPr sz="2000" dirty="0">
                <a:latin typeface="Noto Sans Mono CJK JP Bold"/>
                <a:cs typeface="Noto Sans Mono CJK JP Bold"/>
              </a:rPr>
              <a:t>月</a:t>
            </a:r>
            <a:r>
              <a:rPr sz="2000" spc="-15" dirty="0">
                <a:latin typeface="Arial"/>
                <a:cs typeface="Arial"/>
              </a:rPr>
              <a:t>15</a:t>
            </a:r>
            <a:r>
              <a:rPr sz="2000" dirty="0">
                <a:latin typeface="Noto Sans Mono CJK JP Bold"/>
                <a:cs typeface="Noto Sans Mono CJK JP Bold"/>
              </a:rPr>
              <a:t>日至</a:t>
            </a:r>
            <a:r>
              <a:rPr sz="2000" spc="-15" dirty="0">
                <a:latin typeface="Arial"/>
                <a:cs typeface="Arial"/>
              </a:rPr>
              <a:t>18</a:t>
            </a:r>
            <a:r>
              <a:rPr sz="2000" dirty="0">
                <a:latin typeface="Noto Sans Mono CJK JP Bold"/>
                <a:cs typeface="Noto Sans Mono CJK JP Bold"/>
              </a:rPr>
              <a:t>日对中国 进行国事访问。</a:t>
            </a:r>
            <a:endParaRPr sz="2000">
              <a:latin typeface="Noto Sans Mono CJK JP Bold"/>
              <a:cs typeface="Noto Sans Mono CJK JP Bold"/>
            </a:endParaRPr>
          </a:p>
          <a:p>
            <a:pPr>
              <a:lnSpc>
                <a:spcPct val="100000"/>
              </a:lnSpc>
              <a:spcBef>
                <a:spcPts val="70"/>
              </a:spcBef>
            </a:pPr>
            <a:endParaRPr sz="1100">
              <a:latin typeface="Noto Sans Mono CJK JP Bold"/>
              <a:cs typeface="Noto Sans Mono CJK JP Bold"/>
            </a:endParaRPr>
          </a:p>
          <a:p>
            <a:pPr marL="443230" marR="5080">
              <a:lnSpc>
                <a:spcPct val="100000"/>
              </a:lnSpc>
            </a:pPr>
            <a:r>
              <a:rPr sz="2000" dirty="0">
                <a:latin typeface="Noto Sans Mono CJK JP Bold"/>
                <a:cs typeface="Noto Sans Mono CJK JP Bold"/>
              </a:rPr>
              <a:t>例</a:t>
            </a:r>
            <a:r>
              <a:rPr sz="2000" spc="-15" dirty="0">
                <a:latin typeface="Arial"/>
                <a:cs typeface="Arial"/>
              </a:rPr>
              <a:t>3</a:t>
            </a:r>
            <a:r>
              <a:rPr sz="2000" dirty="0">
                <a:latin typeface="Noto Sans Mono CJK JP Bold"/>
                <a:cs typeface="Noto Sans Mono CJK JP Bold"/>
              </a:rPr>
              <a:t>：两会闭幕后，今年下半年将召开</a:t>
            </a:r>
            <a:r>
              <a:rPr sz="2000" dirty="0">
                <a:solidFill>
                  <a:srgbClr val="FF0000"/>
                </a:solidFill>
                <a:latin typeface="Noto Sans Mono CJK JP Bold"/>
                <a:cs typeface="Noto Sans Mono CJK JP Bold"/>
              </a:rPr>
              <a:t>中国共产党第十八届全国代表 大会</a:t>
            </a:r>
            <a:r>
              <a:rPr sz="2000" dirty="0">
                <a:latin typeface="Noto Sans Mono CJK JP Bold"/>
                <a:cs typeface="Noto Sans Mono CJK JP Bold"/>
              </a:rPr>
              <a:t>。目前，</a:t>
            </a:r>
            <a:r>
              <a:rPr sz="2000" dirty="0">
                <a:solidFill>
                  <a:srgbClr val="FF0000"/>
                </a:solidFill>
                <a:latin typeface="Noto Sans Mono CJK JP Bold"/>
                <a:cs typeface="Noto Sans Mono CJK JP Bold"/>
              </a:rPr>
              <a:t>十八大</a:t>
            </a:r>
            <a:r>
              <a:rPr sz="2000" dirty="0">
                <a:latin typeface="Noto Sans Mono CJK JP Bold"/>
                <a:cs typeface="Noto Sans Mono CJK JP Bold"/>
              </a:rPr>
              <a:t>的各项准备工作正有条不紊地进行。</a:t>
            </a:r>
            <a:endParaRPr sz="2000">
              <a:latin typeface="Noto Sans Mono CJK JP Bold"/>
              <a:cs typeface="Noto Sans Mono CJK JP Bold"/>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60</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什么是共指消解？</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2298700" cy="17907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表述的分类</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solidFill>
                  <a:srgbClr val="3333FF"/>
                </a:solidFill>
                <a:latin typeface="UKIJ CJK"/>
                <a:cs typeface="UKIJ CJK"/>
              </a:rPr>
              <a:t>普通名词短语</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solidFill>
                  <a:srgbClr val="7F7F7F"/>
                </a:solidFill>
                <a:latin typeface="UKIJ CJK"/>
                <a:cs typeface="UKIJ CJK"/>
              </a:rPr>
              <a:t>专有名词</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solidFill>
                  <a:srgbClr val="00B050"/>
                </a:solidFill>
                <a:latin typeface="UKIJ CJK"/>
                <a:cs typeface="UKIJ CJK"/>
              </a:rPr>
              <a:t>代词</a:t>
            </a:r>
            <a:endParaRPr sz="2000">
              <a:latin typeface="UKIJ CJK"/>
              <a:cs typeface="UKIJ CJK"/>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61</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什么是共指消解？</a:t>
            </a:r>
          </a:p>
        </p:txBody>
      </p:sp>
      <p:sp>
        <p:nvSpPr>
          <p:cNvPr id="4" name="object 4"/>
          <p:cNvSpPr txBox="1"/>
          <p:nvPr/>
        </p:nvSpPr>
        <p:spPr>
          <a:xfrm>
            <a:off x="689038" y="3606482"/>
            <a:ext cx="7531100" cy="2463800"/>
          </a:xfrm>
          <a:prstGeom prst="rect">
            <a:avLst/>
          </a:prstGeom>
        </p:spPr>
        <p:txBody>
          <a:bodyPr vert="horz" wrap="square" lIns="0" tIns="12700" rIns="0" bIns="0" rtlCol="0">
            <a:spAutoFit/>
          </a:bodyPr>
          <a:lstStyle/>
          <a:p>
            <a:pPr marL="12700" marR="182880">
              <a:lnSpc>
                <a:spcPct val="100000"/>
              </a:lnSpc>
              <a:spcBef>
                <a:spcPts val="100"/>
              </a:spcBef>
            </a:pPr>
            <a:r>
              <a:rPr sz="2000" dirty="0">
                <a:latin typeface="Noto Sans Mono CJK JP Bold"/>
                <a:cs typeface="Noto Sans Mono CJK JP Bold"/>
              </a:rPr>
              <a:t>例</a:t>
            </a:r>
            <a:r>
              <a:rPr sz="2000" spc="-10" dirty="0">
                <a:latin typeface="Arial"/>
                <a:cs typeface="Arial"/>
              </a:rPr>
              <a:t>1</a:t>
            </a:r>
            <a:r>
              <a:rPr sz="2000" spc="-10" dirty="0">
                <a:latin typeface="Noto Sans Mono CJK JP Bold"/>
                <a:cs typeface="Noto Sans Mono CJK JP Bold"/>
              </a:rPr>
              <a:t>：</a:t>
            </a:r>
            <a:r>
              <a:rPr sz="2000" dirty="0">
                <a:solidFill>
                  <a:srgbClr val="7F7F7F"/>
                </a:solidFill>
                <a:latin typeface="Noto Sans Mono CJK JP Bold"/>
                <a:cs typeface="Noto Sans Mono CJK JP Bold"/>
              </a:rPr>
              <a:t>张三</a:t>
            </a:r>
            <a:r>
              <a:rPr sz="2000" dirty="0">
                <a:latin typeface="Noto Sans Mono CJK JP Bold"/>
                <a:cs typeface="Noto Sans Mono CJK JP Bold"/>
              </a:rPr>
              <a:t>对人很热情，大家都叫</a:t>
            </a:r>
            <a:r>
              <a:rPr sz="2000" dirty="0">
                <a:solidFill>
                  <a:srgbClr val="00B050"/>
                </a:solidFill>
                <a:latin typeface="Noto Sans Mono CJK JP Bold"/>
                <a:cs typeface="Noto Sans Mono CJK JP Bold"/>
              </a:rPr>
              <a:t>他</a:t>
            </a:r>
            <a:r>
              <a:rPr sz="2000" spc="-495" dirty="0">
                <a:solidFill>
                  <a:srgbClr val="00B050"/>
                </a:solidFill>
                <a:latin typeface="Noto Sans Mono CJK JP Bold"/>
                <a:cs typeface="Noto Sans Mono CJK JP Bold"/>
              </a:rPr>
              <a:t> </a:t>
            </a:r>
            <a:r>
              <a:rPr sz="2000" dirty="0">
                <a:solidFill>
                  <a:srgbClr val="7F7F7F"/>
                </a:solidFill>
                <a:latin typeface="Noto Sans Mono CJK JP Bold"/>
                <a:cs typeface="Noto Sans Mono CJK JP Bold"/>
              </a:rPr>
              <a:t>张哥</a:t>
            </a:r>
            <a:r>
              <a:rPr sz="2000" dirty="0">
                <a:latin typeface="Noto Sans Mono CJK JP Bold"/>
                <a:cs typeface="Noto Sans Mono CJK JP Bold"/>
              </a:rPr>
              <a:t>。</a:t>
            </a:r>
            <a:r>
              <a:rPr sz="2000" dirty="0">
                <a:solidFill>
                  <a:srgbClr val="7F7F7F"/>
                </a:solidFill>
                <a:latin typeface="Noto Sans Mono CJK JP Bold"/>
                <a:cs typeface="Noto Sans Mono CJK JP Bold"/>
              </a:rPr>
              <a:t>张哥</a:t>
            </a:r>
            <a:r>
              <a:rPr sz="2000" dirty="0">
                <a:latin typeface="Noto Sans Mono CJK JP Bold"/>
                <a:cs typeface="Noto Sans Mono CJK JP Bold"/>
              </a:rPr>
              <a:t>是一名医生，</a:t>
            </a:r>
            <a:r>
              <a:rPr sz="2000" dirty="0">
                <a:solidFill>
                  <a:srgbClr val="00B050"/>
                </a:solidFill>
                <a:latin typeface="Noto Sans Mono CJK JP Bold"/>
                <a:cs typeface="Noto Sans Mono CJK JP Bold"/>
              </a:rPr>
              <a:t>他</a:t>
            </a:r>
            <a:r>
              <a:rPr sz="2000" dirty="0">
                <a:latin typeface="Noto Sans Mono CJK JP Bold"/>
                <a:cs typeface="Noto Sans Mono CJK JP Bold"/>
              </a:rPr>
              <a:t>工 作非常认真负责，同时，</a:t>
            </a:r>
            <a:r>
              <a:rPr sz="2000" dirty="0">
                <a:solidFill>
                  <a:srgbClr val="00B050"/>
                </a:solidFill>
                <a:latin typeface="Noto Sans Mono CJK JP Bold"/>
                <a:cs typeface="Noto Sans Mono CJK JP Bold"/>
              </a:rPr>
              <a:t>他</a:t>
            </a:r>
            <a:r>
              <a:rPr sz="2000" dirty="0">
                <a:latin typeface="Noto Sans Mono CJK JP Bold"/>
                <a:cs typeface="Noto Sans Mono CJK JP Bold"/>
              </a:rPr>
              <a:t>也是</a:t>
            </a:r>
            <a:r>
              <a:rPr sz="2000" dirty="0">
                <a:solidFill>
                  <a:srgbClr val="3333FF"/>
                </a:solidFill>
                <a:latin typeface="Noto Sans Mono CJK JP Bold"/>
                <a:cs typeface="Noto Sans Mono CJK JP Bold"/>
              </a:rPr>
              <a:t>一个好父亲</a:t>
            </a:r>
            <a:r>
              <a:rPr sz="2000" dirty="0">
                <a:latin typeface="Noto Sans Mono CJK JP Bold"/>
                <a:cs typeface="Noto Sans Mono CJK JP Bold"/>
              </a:rPr>
              <a:t>。</a:t>
            </a:r>
            <a:endParaRPr sz="2000">
              <a:latin typeface="Noto Sans Mono CJK JP Bold"/>
              <a:cs typeface="Noto Sans Mono CJK JP Bold"/>
            </a:endParaRPr>
          </a:p>
          <a:p>
            <a:pPr>
              <a:lnSpc>
                <a:spcPct val="100000"/>
              </a:lnSpc>
              <a:spcBef>
                <a:spcPts val="65"/>
              </a:spcBef>
            </a:pPr>
            <a:endParaRPr sz="1100">
              <a:latin typeface="Noto Sans Mono CJK JP Bold"/>
              <a:cs typeface="Noto Sans Mono CJK JP Bold"/>
            </a:endParaRPr>
          </a:p>
          <a:p>
            <a:pPr marL="12700" marR="30480">
              <a:lnSpc>
                <a:spcPct val="100000"/>
              </a:lnSpc>
            </a:pPr>
            <a:r>
              <a:rPr sz="2000" dirty="0">
                <a:latin typeface="Noto Sans Mono CJK JP Bold"/>
                <a:cs typeface="Noto Sans Mono CJK JP Bold"/>
              </a:rPr>
              <a:t>例</a:t>
            </a:r>
            <a:r>
              <a:rPr sz="2000" spc="-10" dirty="0">
                <a:latin typeface="Arial"/>
                <a:cs typeface="Arial"/>
              </a:rPr>
              <a:t>2</a:t>
            </a:r>
            <a:r>
              <a:rPr sz="2000" spc="-10" dirty="0">
                <a:latin typeface="Noto Sans Mono CJK JP Bold"/>
                <a:cs typeface="Noto Sans Mono CJK JP Bold"/>
              </a:rPr>
              <a:t>：</a:t>
            </a:r>
            <a:r>
              <a:rPr sz="2000" dirty="0">
                <a:solidFill>
                  <a:srgbClr val="7F7F7F"/>
                </a:solidFill>
                <a:latin typeface="Noto Sans Mono CJK JP Bold"/>
                <a:cs typeface="Noto Sans Mono CJK JP Bold"/>
              </a:rPr>
              <a:t>美利坚合众国总统</a:t>
            </a:r>
            <a:r>
              <a:rPr sz="2000" spc="-490" dirty="0">
                <a:solidFill>
                  <a:srgbClr val="7F7F7F"/>
                </a:solidFill>
                <a:latin typeface="Noto Sans Mono CJK JP Bold"/>
                <a:cs typeface="Noto Sans Mono CJK JP Bold"/>
              </a:rPr>
              <a:t> </a:t>
            </a:r>
            <a:r>
              <a:rPr sz="2000" dirty="0">
                <a:solidFill>
                  <a:srgbClr val="7F7F7F"/>
                </a:solidFill>
                <a:latin typeface="Noto Sans Mono CJK JP Bold"/>
                <a:cs typeface="Noto Sans Mono CJK JP Bold"/>
              </a:rPr>
              <a:t>巴拉克</a:t>
            </a:r>
            <a:r>
              <a:rPr sz="2000" spc="140" dirty="0">
                <a:solidFill>
                  <a:srgbClr val="7F7F7F"/>
                </a:solidFill>
                <a:latin typeface="Arial"/>
                <a:cs typeface="Arial"/>
              </a:rPr>
              <a:t>·</a:t>
            </a:r>
            <a:r>
              <a:rPr sz="2000" dirty="0">
                <a:solidFill>
                  <a:srgbClr val="7F7F7F"/>
                </a:solidFill>
                <a:latin typeface="Noto Sans Mono CJK JP Bold"/>
                <a:cs typeface="Noto Sans Mono CJK JP Bold"/>
              </a:rPr>
              <a:t>奥巴马</a:t>
            </a:r>
            <a:r>
              <a:rPr sz="2000" dirty="0">
                <a:latin typeface="Noto Sans Mono CJK JP Bold"/>
                <a:cs typeface="Noto Sans Mono CJK JP Bold"/>
              </a:rPr>
              <a:t>将于</a:t>
            </a:r>
            <a:r>
              <a:rPr sz="2000" spc="-65" dirty="0">
                <a:latin typeface="Arial"/>
                <a:cs typeface="Arial"/>
              </a:rPr>
              <a:t>11</a:t>
            </a:r>
            <a:r>
              <a:rPr sz="2000" dirty="0">
                <a:latin typeface="Noto Sans Mono CJK JP Bold"/>
                <a:cs typeface="Noto Sans Mono CJK JP Bold"/>
              </a:rPr>
              <a:t>月</a:t>
            </a:r>
            <a:r>
              <a:rPr sz="2000" spc="-15" dirty="0">
                <a:latin typeface="Arial"/>
                <a:cs typeface="Arial"/>
              </a:rPr>
              <a:t>15</a:t>
            </a:r>
            <a:r>
              <a:rPr sz="2000" dirty="0">
                <a:latin typeface="Noto Sans Mono CJK JP Bold"/>
                <a:cs typeface="Noto Sans Mono CJK JP Bold"/>
              </a:rPr>
              <a:t>日至</a:t>
            </a:r>
            <a:r>
              <a:rPr sz="2000" spc="-15" dirty="0">
                <a:latin typeface="Arial"/>
                <a:cs typeface="Arial"/>
              </a:rPr>
              <a:t>18</a:t>
            </a:r>
            <a:r>
              <a:rPr sz="2000" dirty="0">
                <a:latin typeface="Noto Sans Mono CJK JP Bold"/>
                <a:cs typeface="Noto Sans Mono CJK JP Bold"/>
              </a:rPr>
              <a:t>日对中国 进行国事访问。</a:t>
            </a:r>
            <a:endParaRPr sz="2000">
              <a:latin typeface="Noto Sans Mono CJK JP Bold"/>
              <a:cs typeface="Noto Sans Mono CJK JP Bold"/>
            </a:endParaRPr>
          </a:p>
          <a:p>
            <a:pPr>
              <a:lnSpc>
                <a:spcPct val="100000"/>
              </a:lnSpc>
              <a:spcBef>
                <a:spcPts val="70"/>
              </a:spcBef>
            </a:pPr>
            <a:endParaRPr sz="1100">
              <a:latin typeface="Noto Sans Mono CJK JP Bold"/>
              <a:cs typeface="Noto Sans Mono CJK JP Bold"/>
            </a:endParaRPr>
          </a:p>
          <a:p>
            <a:pPr marL="12700" marR="5080">
              <a:lnSpc>
                <a:spcPct val="100000"/>
              </a:lnSpc>
            </a:pPr>
            <a:r>
              <a:rPr sz="2000" dirty="0">
                <a:latin typeface="Noto Sans Mono CJK JP Bold"/>
                <a:cs typeface="Noto Sans Mono CJK JP Bold"/>
              </a:rPr>
              <a:t>例</a:t>
            </a:r>
            <a:r>
              <a:rPr sz="2000" spc="-15" dirty="0">
                <a:latin typeface="Arial"/>
                <a:cs typeface="Arial"/>
              </a:rPr>
              <a:t>3</a:t>
            </a:r>
            <a:r>
              <a:rPr sz="2000" dirty="0">
                <a:latin typeface="Noto Sans Mono CJK JP Bold"/>
                <a:cs typeface="Noto Sans Mono CJK JP Bold"/>
              </a:rPr>
              <a:t>：两会闭幕后，今年下半年将召开</a:t>
            </a:r>
            <a:r>
              <a:rPr sz="2000" dirty="0">
                <a:solidFill>
                  <a:srgbClr val="7F7F7F"/>
                </a:solidFill>
                <a:latin typeface="Noto Sans Mono CJK JP Bold"/>
                <a:cs typeface="Noto Sans Mono CJK JP Bold"/>
              </a:rPr>
              <a:t>中国共产党第十八届全国代表 大会</a:t>
            </a:r>
            <a:r>
              <a:rPr sz="2000" dirty="0">
                <a:latin typeface="Noto Sans Mono CJK JP Bold"/>
                <a:cs typeface="Noto Sans Mono CJK JP Bold"/>
              </a:rPr>
              <a:t>。目前，</a:t>
            </a:r>
            <a:r>
              <a:rPr sz="2000" dirty="0">
                <a:solidFill>
                  <a:srgbClr val="7F7F7F"/>
                </a:solidFill>
                <a:latin typeface="Noto Sans Mono CJK JP Bold"/>
                <a:cs typeface="Noto Sans Mono CJK JP Bold"/>
              </a:rPr>
              <a:t>十八大</a:t>
            </a:r>
            <a:r>
              <a:rPr sz="2000" dirty="0">
                <a:latin typeface="Noto Sans Mono CJK JP Bold"/>
                <a:cs typeface="Noto Sans Mono CJK JP Bold"/>
              </a:rPr>
              <a:t>的各项准备工作正有条不紊地进行。</a:t>
            </a:r>
            <a:endParaRPr sz="2000">
              <a:latin typeface="Noto Sans Mono CJK JP Bold"/>
              <a:cs typeface="Noto Sans Mono CJK JP Bo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557770" cy="457454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共指消解很困难</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识别所有的表述</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可能有多个实体</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不是所有的表述均有共指</a:t>
            </a:r>
            <a:endParaRPr sz="2000">
              <a:latin typeface="UKIJ CJK"/>
              <a:cs typeface="UKIJ CJK"/>
            </a:endParaRPr>
          </a:p>
          <a:p>
            <a:pPr lvl="1">
              <a:lnSpc>
                <a:spcPct val="100000"/>
              </a:lnSpc>
              <a:spcBef>
                <a:spcPts val="5"/>
              </a:spcBef>
              <a:buClr>
                <a:srgbClr val="00B0F0"/>
              </a:buClr>
              <a:buFont typeface="Wingdings"/>
              <a:buChar char=""/>
            </a:pPr>
            <a:endParaRPr sz="255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例子：所有的表述</a:t>
            </a:r>
            <a:endParaRPr sz="2400">
              <a:latin typeface="Noto Sans CJK JP Medium"/>
              <a:cs typeface="Noto Sans CJK JP Medium"/>
            </a:endParaRPr>
          </a:p>
          <a:p>
            <a:pPr marL="480059" marR="5080" algn="just">
              <a:lnSpc>
                <a:spcPct val="149600"/>
              </a:lnSpc>
              <a:spcBef>
                <a:spcPts val="2490"/>
              </a:spcBef>
            </a:pPr>
            <a:r>
              <a:rPr sz="2200" spc="-10" dirty="0">
                <a:solidFill>
                  <a:srgbClr val="3333FF"/>
                </a:solidFill>
                <a:latin typeface="Arial"/>
                <a:cs typeface="Arial"/>
              </a:rPr>
              <a:t>Barack </a:t>
            </a:r>
            <a:r>
              <a:rPr sz="2200" spc="-20" dirty="0">
                <a:solidFill>
                  <a:srgbClr val="3333FF"/>
                </a:solidFill>
                <a:latin typeface="Arial"/>
                <a:cs typeface="Arial"/>
              </a:rPr>
              <a:t>Obama </a:t>
            </a:r>
            <a:r>
              <a:rPr sz="2200" spc="-20" dirty="0">
                <a:latin typeface="Arial"/>
                <a:cs typeface="Arial"/>
              </a:rPr>
              <a:t>nominated </a:t>
            </a:r>
            <a:r>
              <a:rPr sz="2200" spc="-5" dirty="0">
                <a:solidFill>
                  <a:srgbClr val="3333FF"/>
                </a:solidFill>
                <a:latin typeface="Arial"/>
                <a:cs typeface="Arial"/>
              </a:rPr>
              <a:t>Hillary </a:t>
            </a:r>
            <a:r>
              <a:rPr sz="2200" spc="-15" dirty="0">
                <a:solidFill>
                  <a:srgbClr val="3333FF"/>
                </a:solidFill>
                <a:latin typeface="Arial"/>
                <a:cs typeface="Arial"/>
              </a:rPr>
              <a:t>Rodham </a:t>
            </a:r>
            <a:r>
              <a:rPr sz="2200" spc="-5" dirty="0">
                <a:solidFill>
                  <a:srgbClr val="3333FF"/>
                </a:solidFill>
                <a:latin typeface="Arial"/>
                <a:cs typeface="Arial"/>
              </a:rPr>
              <a:t>Clinton </a:t>
            </a:r>
            <a:r>
              <a:rPr sz="2200" spc="-15" dirty="0">
                <a:latin typeface="Arial"/>
                <a:cs typeface="Arial"/>
              </a:rPr>
              <a:t>as </a:t>
            </a:r>
            <a:r>
              <a:rPr sz="2200" spc="-5" dirty="0">
                <a:solidFill>
                  <a:srgbClr val="3333FF"/>
                </a:solidFill>
                <a:latin typeface="Arial"/>
                <a:cs typeface="Arial"/>
              </a:rPr>
              <a:t>his  </a:t>
            </a:r>
            <a:r>
              <a:rPr sz="2200" spc="-20" dirty="0">
                <a:solidFill>
                  <a:srgbClr val="3333FF"/>
                </a:solidFill>
                <a:latin typeface="Arial"/>
                <a:cs typeface="Arial"/>
              </a:rPr>
              <a:t>secretary </a:t>
            </a:r>
            <a:r>
              <a:rPr sz="2200" spc="-15" dirty="0">
                <a:solidFill>
                  <a:srgbClr val="3333FF"/>
                </a:solidFill>
                <a:latin typeface="Arial"/>
                <a:cs typeface="Arial"/>
              </a:rPr>
              <a:t>of state </a:t>
            </a:r>
            <a:r>
              <a:rPr sz="2200" spc="-15" dirty="0">
                <a:latin typeface="Arial"/>
                <a:cs typeface="Arial"/>
              </a:rPr>
              <a:t>on </a:t>
            </a:r>
            <a:r>
              <a:rPr sz="2200" spc="-50" dirty="0">
                <a:solidFill>
                  <a:srgbClr val="3333FF"/>
                </a:solidFill>
                <a:latin typeface="Arial"/>
                <a:cs typeface="Arial"/>
              </a:rPr>
              <a:t>Monday</a:t>
            </a:r>
            <a:r>
              <a:rPr sz="2200" spc="-50" dirty="0">
                <a:latin typeface="Arial"/>
                <a:cs typeface="Arial"/>
              </a:rPr>
              <a:t>. </a:t>
            </a:r>
            <a:r>
              <a:rPr sz="2200" spc="5" dirty="0">
                <a:solidFill>
                  <a:srgbClr val="3333FF"/>
                </a:solidFill>
                <a:latin typeface="Arial"/>
                <a:cs typeface="Arial"/>
              </a:rPr>
              <a:t>He </a:t>
            </a:r>
            <a:r>
              <a:rPr sz="2200" spc="-10" dirty="0">
                <a:latin typeface="Arial"/>
                <a:cs typeface="Arial"/>
              </a:rPr>
              <a:t>chose </a:t>
            </a:r>
            <a:r>
              <a:rPr sz="2200" spc="-20" dirty="0">
                <a:solidFill>
                  <a:srgbClr val="3333FF"/>
                </a:solidFill>
                <a:latin typeface="Arial"/>
                <a:cs typeface="Arial"/>
              </a:rPr>
              <a:t>her </a:t>
            </a:r>
            <a:r>
              <a:rPr sz="2200" spc="-15" dirty="0">
                <a:latin typeface="Arial"/>
                <a:cs typeface="Arial"/>
              </a:rPr>
              <a:t>because </a:t>
            </a:r>
            <a:r>
              <a:rPr sz="2200" spc="-10" dirty="0">
                <a:solidFill>
                  <a:srgbClr val="3333FF"/>
                </a:solidFill>
                <a:latin typeface="Arial"/>
                <a:cs typeface="Arial"/>
              </a:rPr>
              <a:t>she  </a:t>
            </a:r>
            <a:r>
              <a:rPr sz="2200" spc="-20" dirty="0">
                <a:latin typeface="Arial"/>
                <a:cs typeface="Arial"/>
              </a:rPr>
              <a:t>had </a:t>
            </a:r>
            <a:r>
              <a:rPr sz="2200" spc="-20" dirty="0">
                <a:solidFill>
                  <a:srgbClr val="3333FF"/>
                </a:solidFill>
                <a:latin typeface="Arial"/>
                <a:cs typeface="Arial"/>
              </a:rPr>
              <a:t>foreign </a:t>
            </a:r>
            <a:r>
              <a:rPr sz="2200" spc="-15" dirty="0">
                <a:solidFill>
                  <a:srgbClr val="3333FF"/>
                </a:solidFill>
                <a:latin typeface="Arial"/>
                <a:cs typeface="Arial"/>
              </a:rPr>
              <a:t>affairs </a:t>
            </a:r>
            <a:r>
              <a:rPr sz="2200" spc="-15" dirty="0">
                <a:latin typeface="Arial"/>
                <a:cs typeface="Arial"/>
              </a:rPr>
              <a:t>experience as </a:t>
            </a:r>
            <a:r>
              <a:rPr sz="2200" dirty="0">
                <a:latin typeface="Arial"/>
                <a:cs typeface="Arial"/>
              </a:rPr>
              <a:t>a </a:t>
            </a:r>
            <a:r>
              <a:rPr sz="2200" spc="-25" dirty="0">
                <a:latin typeface="Arial"/>
                <a:cs typeface="Arial"/>
              </a:rPr>
              <a:t>former </a:t>
            </a:r>
            <a:r>
              <a:rPr sz="2200" spc="-15" dirty="0">
                <a:solidFill>
                  <a:srgbClr val="3333FF"/>
                </a:solidFill>
                <a:latin typeface="Arial"/>
                <a:cs typeface="Arial"/>
              </a:rPr>
              <a:t>First</a:t>
            </a:r>
            <a:r>
              <a:rPr sz="2200" spc="145" dirty="0">
                <a:solidFill>
                  <a:srgbClr val="3333FF"/>
                </a:solidFill>
                <a:latin typeface="Arial"/>
                <a:cs typeface="Arial"/>
              </a:rPr>
              <a:t> </a:t>
            </a:r>
            <a:r>
              <a:rPr sz="2200" spc="-55" dirty="0">
                <a:solidFill>
                  <a:srgbClr val="3333FF"/>
                </a:solidFill>
                <a:latin typeface="Arial"/>
                <a:cs typeface="Arial"/>
              </a:rPr>
              <a:t>Lady</a:t>
            </a:r>
            <a:r>
              <a:rPr sz="2200" spc="-55" dirty="0">
                <a:latin typeface="Arial"/>
                <a:cs typeface="Arial"/>
              </a:rPr>
              <a:t>.</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62</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共指消解的难点</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558405" cy="457454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共指消解很困难</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识别所有的表述</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可能有多个实体</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不是所有的表述均有共指</a:t>
            </a:r>
            <a:endParaRPr sz="2000">
              <a:latin typeface="UKIJ CJK"/>
              <a:cs typeface="UKIJ CJK"/>
            </a:endParaRPr>
          </a:p>
          <a:p>
            <a:pPr lvl="1">
              <a:lnSpc>
                <a:spcPct val="100000"/>
              </a:lnSpc>
              <a:spcBef>
                <a:spcPts val="5"/>
              </a:spcBef>
              <a:buClr>
                <a:srgbClr val="00B0F0"/>
              </a:buClr>
              <a:buFont typeface="Wingdings"/>
              <a:buChar char=""/>
            </a:pPr>
            <a:endParaRPr sz="255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例子：多个实体</a:t>
            </a:r>
            <a:endParaRPr sz="2400">
              <a:latin typeface="Noto Sans CJK JP Medium"/>
              <a:cs typeface="Noto Sans CJK JP Medium"/>
            </a:endParaRPr>
          </a:p>
          <a:p>
            <a:pPr marL="480059" marR="5080" algn="just">
              <a:lnSpc>
                <a:spcPct val="149600"/>
              </a:lnSpc>
              <a:spcBef>
                <a:spcPts val="2490"/>
              </a:spcBef>
            </a:pPr>
            <a:r>
              <a:rPr sz="2200" spc="-10" dirty="0">
                <a:solidFill>
                  <a:srgbClr val="FF0000"/>
                </a:solidFill>
                <a:latin typeface="Arial"/>
                <a:cs typeface="Arial"/>
              </a:rPr>
              <a:t>Barack </a:t>
            </a:r>
            <a:r>
              <a:rPr sz="2200" spc="-20" dirty="0">
                <a:solidFill>
                  <a:srgbClr val="FF0000"/>
                </a:solidFill>
                <a:latin typeface="Arial"/>
                <a:cs typeface="Arial"/>
              </a:rPr>
              <a:t>Obama </a:t>
            </a:r>
            <a:r>
              <a:rPr sz="2200" spc="-20" dirty="0">
                <a:latin typeface="Arial"/>
                <a:cs typeface="Arial"/>
              </a:rPr>
              <a:t>nominated </a:t>
            </a:r>
            <a:r>
              <a:rPr sz="2200" spc="-5" dirty="0">
                <a:latin typeface="Arial"/>
                <a:cs typeface="Arial"/>
              </a:rPr>
              <a:t>Hillary </a:t>
            </a:r>
            <a:r>
              <a:rPr sz="2200" spc="-15" dirty="0">
                <a:latin typeface="Arial"/>
                <a:cs typeface="Arial"/>
              </a:rPr>
              <a:t>Rodham </a:t>
            </a:r>
            <a:r>
              <a:rPr sz="2200" spc="-5" dirty="0">
                <a:latin typeface="Arial"/>
                <a:cs typeface="Arial"/>
              </a:rPr>
              <a:t>Clinton </a:t>
            </a:r>
            <a:r>
              <a:rPr sz="2200" spc="-15" dirty="0">
                <a:latin typeface="Arial"/>
                <a:cs typeface="Arial"/>
              </a:rPr>
              <a:t>as </a:t>
            </a:r>
            <a:r>
              <a:rPr sz="2200" spc="-5" dirty="0">
                <a:solidFill>
                  <a:srgbClr val="FF0000"/>
                </a:solidFill>
                <a:latin typeface="Arial"/>
                <a:cs typeface="Arial"/>
              </a:rPr>
              <a:t>his  </a:t>
            </a:r>
            <a:r>
              <a:rPr sz="2200" spc="-20" dirty="0">
                <a:latin typeface="Arial"/>
                <a:cs typeface="Arial"/>
              </a:rPr>
              <a:t>secretary </a:t>
            </a:r>
            <a:r>
              <a:rPr sz="2200" spc="-15" dirty="0">
                <a:latin typeface="Arial"/>
                <a:cs typeface="Arial"/>
              </a:rPr>
              <a:t>of state on </a:t>
            </a:r>
            <a:r>
              <a:rPr sz="2200" spc="-50" dirty="0">
                <a:latin typeface="Arial"/>
                <a:cs typeface="Arial"/>
              </a:rPr>
              <a:t>Monday. </a:t>
            </a:r>
            <a:r>
              <a:rPr sz="2200" spc="5" dirty="0">
                <a:solidFill>
                  <a:srgbClr val="FF0000"/>
                </a:solidFill>
                <a:latin typeface="Arial"/>
                <a:cs typeface="Arial"/>
              </a:rPr>
              <a:t>He </a:t>
            </a:r>
            <a:r>
              <a:rPr sz="2200" spc="-10" dirty="0">
                <a:latin typeface="Arial"/>
                <a:cs typeface="Arial"/>
              </a:rPr>
              <a:t>chose </a:t>
            </a:r>
            <a:r>
              <a:rPr sz="2200" spc="-20" dirty="0">
                <a:latin typeface="Arial"/>
                <a:cs typeface="Arial"/>
              </a:rPr>
              <a:t>her </a:t>
            </a:r>
            <a:r>
              <a:rPr sz="2200" spc="-15" dirty="0">
                <a:latin typeface="Arial"/>
                <a:cs typeface="Arial"/>
              </a:rPr>
              <a:t>because </a:t>
            </a:r>
            <a:r>
              <a:rPr sz="2200" spc="-10" dirty="0">
                <a:latin typeface="Arial"/>
                <a:cs typeface="Arial"/>
              </a:rPr>
              <a:t>she  </a:t>
            </a:r>
            <a:r>
              <a:rPr sz="2200" spc="-20" dirty="0">
                <a:latin typeface="Arial"/>
                <a:cs typeface="Arial"/>
              </a:rPr>
              <a:t>had foreign </a:t>
            </a:r>
            <a:r>
              <a:rPr sz="2200" spc="-15" dirty="0">
                <a:latin typeface="Arial"/>
                <a:cs typeface="Arial"/>
              </a:rPr>
              <a:t>affairs experience as </a:t>
            </a:r>
            <a:r>
              <a:rPr sz="2200" dirty="0">
                <a:latin typeface="Arial"/>
                <a:cs typeface="Arial"/>
              </a:rPr>
              <a:t>a </a:t>
            </a:r>
            <a:r>
              <a:rPr sz="2200" spc="-25" dirty="0">
                <a:latin typeface="Arial"/>
                <a:cs typeface="Arial"/>
              </a:rPr>
              <a:t>former </a:t>
            </a:r>
            <a:r>
              <a:rPr sz="2200" spc="-15" dirty="0">
                <a:latin typeface="Arial"/>
                <a:cs typeface="Arial"/>
              </a:rPr>
              <a:t>First</a:t>
            </a:r>
            <a:r>
              <a:rPr sz="2200" spc="150" dirty="0">
                <a:latin typeface="Arial"/>
                <a:cs typeface="Arial"/>
              </a:rPr>
              <a:t> </a:t>
            </a:r>
            <a:r>
              <a:rPr sz="2200" spc="-55" dirty="0">
                <a:latin typeface="Arial"/>
                <a:cs typeface="Arial"/>
              </a:rPr>
              <a:t>Lady.</a:t>
            </a:r>
            <a:endParaRPr sz="2200">
              <a:latin typeface="Arial"/>
              <a:cs typeface="Arial"/>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共指消解的难点</a:t>
            </a:r>
          </a:p>
        </p:txBody>
      </p:sp>
      <p:sp>
        <p:nvSpPr>
          <p:cNvPr id="4" name="object 4"/>
          <p:cNvSpPr/>
          <p:nvPr/>
        </p:nvSpPr>
        <p:spPr>
          <a:xfrm>
            <a:off x="5600700" y="1727212"/>
            <a:ext cx="3213100" cy="2057387"/>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63</a:t>
            </a:fld>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557770" cy="457454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共指消解很困难</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识别所有的表述</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可能有多个实体</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不是所有的表述均有共指</a:t>
            </a:r>
            <a:endParaRPr sz="2000">
              <a:latin typeface="UKIJ CJK"/>
              <a:cs typeface="UKIJ CJK"/>
            </a:endParaRPr>
          </a:p>
          <a:p>
            <a:pPr lvl="1">
              <a:lnSpc>
                <a:spcPct val="100000"/>
              </a:lnSpc>
              <a:spcBef>
                <a:spcPts val="5"/>
              </a:spcBef>
              <a:buClr>
                <a:srgbClr val="00B0F0"/>
              </a:buClr>
              <a:buFont typeface="Wingdings"/>
              <a:buChar char=""/>
            </a:pPr>
            <a:endParaRPr sz="255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例子：多个实体</a:t>
            </a:r>
            <a:endParaRPr sz="2400">
              <a:latin typeface="Noto Sans CJK JP Medium"/>
              <a:cs typeface="Noto Sans CJK JP Medium"/>
            </a:endParaRPr>
          </a:p>
          <a:p>
            <a:pPr marL="480059" marR="5080" algn="just">
              <a:lnSpc>
                <a:spcPct val="149600"/>
              </a:lnSpc>
              <a:spcBef>
                <a:spcPts val="2490"/>
              </a:spcBef>
            </a:pPr>
            <a:r>
              <a:rPr sz="2200" spc="-10" dirty="0">
                <a:latin typeface="Arial"/>
                <a:cs typeface="Arial"/>
              </a:rPr>
              <a:t>Barack </a:t>
            </a:r>
            <a:r>
              <a:rPr sz="2200" spc="-20" dirty="0">
                <a:latin typeface="Arial"/>
                <a:cs typeface="Arial"/>
              </a:rPr>
              <a:t>Obama nominated </a:t>
            </a:r>
            <a:r>
              <a:rPr sz="2200" spc="-5" dirty="0">
                <a:solidFill>
                  <a:srgbClr val="FFC000"/>
                </a:solidFill>
                <a:latin typeface="Arial"/>
                <a:cs typeface="Arial"/>
              </a:rPr>
              <a:t>Hillary </a:t>
            </a:r>
            <a:r>
              <a:rPr sz="2200" spc="-15" dirty="0">
                <a:solidFill>
                  <a:srgbClr val="FFC000"/>
                </a:solidFill>
                <a:latin typeface="Arial"/>
                <a:cs typeface="Arial"/>
              </a:rPr>
              <a:t>Rodham </a:t>
            </a:r>
            <a:r>
              <a:rPr sz="2200" spc="-5" dirty="0">
                <a:solidFill>
                  <a:srgbClr val="FFC000"/>
                </a:solidFill>
                <a:latin typeface="Arial"/>
                <a:cs typeface="Arial"/>
              </a:rPr>
              <a:t>Clinton </a:t>
            </a:r>
            <a:r>
              <a:rPr sz="2200" spc="-15" dirty="0">
                <a:latin typeface="Arial"/>
                <a:cs typeface="Arial"/>
              </a:rPr>
              <a:t>as </a:t>
            </a:r>
            <a:r>
              <a:rPr sz="2200" spc="-5" dirty="0">
                <a:latin typeface="Arial"/>
                <a:cs typeface="Arial"/>
              </a:rPr>
              <a:t>his  </a:t>
            </a:r>
            <a:r>
              <a:rPr sz="2200" spc="-20" dirty="0">
                <a:solidFill>
                  <a:srgbClr val="FFC000"/>
                </a:solidFill>
                <a:latin typeface="Arial"/>
                <a:cs typeface="Arial"/>
              </a:rPr>
              <a:t>secretary </a:t>
            </a:r>
            <a:r>
              <a:rPr sz="2200" spc="-15" dirty="0">
                <a:solidFill>
                  <a:srgbClr val="FFC000"/>
                </a:solidFill>
                <a:latin typeface="Arial"/>
                <a:cs typeface="Arial"/>
              </a:rPr>
              <a:t>of state </a:t>
            </a:r>
            <a:r>
              <a:rPr sz="2200" spc="-15" dirty="0">
                <a:latin typeface="Arial"/>
                <a:cs typeface="Arial"/>
              </a:rPr>
              <a:t>on </a:t>
            </a:r>
            <a:r>
              <a:rPr sz="2200" spc="-50" dirty="0">
                <a:latin typeface="Arial"/>
                <a:cs typeface="Arial"/>
              </a:rPr>
              <a:t>Monday. </a:t>
            </a:r>
            <a:r>
              <a:rPr sz="2200" spc="5" dirty="0">
                <a:latin typeface="Arial"/>
                <a:cs typeface="Arial"/>
              </a:rPr>
              <a:t>He </a:t>
            </a:r>
            <a:r>
              <a:rPr sz="2200" spc="-10" dirty="0">
                <a:latin typeface="Arial"/>
                <a:cs typeface="Arial"/>
              </a:rPr>
              <a:t>chose </a:t>
            </a:r>
            <a:r>
              <a:rPr sz="2200" spc="-20" dirty="0">
                <a:solidFill>
                  <a:srgbClr val="FFC000"/>
                </a:solidFill>
                <a:latin typeface="Arial"/>
                <a:cs typeface="Arial"/>
              </a:rPr>
              <a:t>her </a:t>
            </a:r>
            <a:r>
              <a:rPr sz="2200" spc="-15" dirty="0">
                <a:latin typeface="Arial"/>
                <a:cs typeface="Arial"/>
              </a:rPr>
              <a:t>because </a:t>
            </a:r>
            <a:r>
              <a:rPr sz="2200" spc="-10" dirty="0">
                <a:solidFill>
                  <a:srgbClr val="FFC000"/>
                </a:solidFill>
                <a:latin typeface="Arial"/>
                <a:cs typeface="Arial"/>
              </a:rPr>
              <a:t>she  </a:t>
            </a:r>
            <a:r>
              <a:rPr sz="2200" spc="-20" dirty="0">
                <a:latin typeface="Arial"/>
                <a:cs typeface="Arial"/>
              </a:rPr>
              <a:t>had foreign </a:t>
            </a:r>
            <a:r>
              <a:rPr sz="2200" spc="-15" dirty="0">
                <a:latin typeface="Arial"/>
                <a:cs typeface="Arial"/>
              </a:rPr>
              <a:t>affairs experience as </a:t>
            </a:r>
            <a:r>
              <a:rPr sz="2200" dirty="0">
                <a:latin typeface="Arial"/>
                <a:cs typeface="Arial"/>
              </a:rPr>
              <a:t>a </a:t>
            </a:r>
            <a:r>
              <a:rPr sz="2200" spc="-25" dirty="0">
                <a:latin typeface="Arial"/>
                <a:cs typeface="Arial"/>
              </a:rPr>
              <a:t>former </a:t>
            </a:r>
            <a:r>
              <a:rPr sz="2200" spc="-15" dirty="0">
                <a:solidFill>
                  <a:srgbClr val="FFC000"/>
                </a:solidFill>
                <a:latin typeface="Arial"/>
                <a:cs typeface="Arial"/>
              </a:rPr>
              <a:t>First</a:t>
            </a:r>
            <a:r>
              <a:rPr sz="2200" spc="145" dirty="0">
                <a:solidFill>
                  <a:srgbClr val="FFC000"/>
                </a:solidFill>
                <a:latin typeface="Arial"/>
                <a:cs typeface="Arial"/>
              </a:rPr>
              <a:t> </a:t>
            </a:r>
            <a:r>
              <a:rPr sz="2200" spc="-55" dirty="0">
                <a:solidFill>
                  <a:srgbClr val="FFC000"/>
                </a:solidFill>
                <a:latin typeface="Arial"/>
                <a:cs typeface="Arial"/>
              </a:rPr>
              <a:t>Lady</a:t>
            </a:r>
            <a:r>
              <a:rPr sz="2200" spc="-55" dirty="0">
                <a:latin typeface="Arial"/>
                <a:cs typeface="Arial"/>
              </a:rPr>
              <a:t>.</a:t>
            </a:r>
            <a:endParaRPr sz="2200">
              <a:latin typeface="Arial"/>
              <a:cs typeface="Arial"/>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共指消解的难点</a:t>
            </a:r>
          </a:p>
        </p:txBody>
      </p:sp>
      <p:sp>
        <p:nvSpPr>
          <p:cNvPr id="4" name="object 4"/>
          <p:cNvSpPr/>
          <p:nvPr/>
        </p:nvSpPr>
        <p:spPr>
          <a:xfrm>
            <a:off x="7048500" y="1943100"/>
            <a:ext cx="1536700" cy="19177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64</a:t>
            </a:fld>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558405" cy="457454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共指消解很困难</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识别所有的表述</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可能有多个实体</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不是所有的表述均有共指</a:t>
            </a:r>
            <a:endParaRPr sz="2000">
              <a:latin typeface="UKIJ CJK"/>
              <a:cs typeface="UKIJ CJK"/>
            </a:endParaRPr>
          </a:p>
          <a:p>
            <a:pPr lvl="1">
              <a:lnSpc>
                <a:spcPct val="100000"/>
              </a:lnSpc>
              <a:spcBef>
                <a:spcPts val="5"/>
              </a:spcBef>
              <a:buClr>
                <a:srgbClr val="00B0F0"/>
              </a:buClr>
              <a:buFont typeface="Wingdings"/>
              <a:buChar char=""/>
            </a:pPr>
            <a:endParaRPr sz="255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例子：无共指表述</a:t>
            </a:r>
            <a:endParaRPr sz="2400">
              <a:latin typeface="Noto Sans CJK JP Medium"/>
              <a:cs typeface="Noto Sans CJK JP Medium"/>
            </a:endParaRPr>
          </a:p>
          <a:p>
            <a:pPr marL="480059" marR="5080" algn="just">
              <a:lnSpc>
                <a:spcPct val="149600"/>
              </a:lnSpc>
              <a:spcBef>
                <a:spcPts val="2490"/>
              </a:spcBef>
            </a:pPr>
            <a:r>
              <a:rPr sz="2200" spc="-10" dirty="0">
                <a:latin typeface="Arial"/>
                <a:cs typeface="Arial"/>
              </a:rPr>
              <a:t>Barack </a:t>
            </a:r>
            <a:r>
              <a:rPr sz="2200" spc="-20" dirty="0">
                <a:latin typeface="Arial"/>
                <a:cs typeface="Arial"/>
              </a:rPr>
              <a:t>Obama nominated </a:t>
            </a:r>
            <a:r>
              <a:rPr sz="2200" spc="-5" dirty="0">
                <a:latin typeface="Arial"/>
                <a:cs typeface="Arial"/>
              </a:rPr>
              <a:t>Hillary </a:t>
            </a:r>
            <a:r>
              <a:rPr sz="2200" spc="-15" dirty="0">
                <a:latin typeface="Arial"/>
                <a:cs typeface="Arial"/>
              </a:rPr>
              <a:t>Rodham </a:t>
            </a:r>
            <a:r>
              <a:rPr sz="2200" spc="-5" dirty="0">
                <a:latin typeface="Arial"/>
                <a:cs typeface="Arial"/>
              </a:rPr>
              <a:t>Clinton </a:t>
            </a:r>
            <a:r>
              <a:rPr sz="2200" spc="-15" dirty="0">
                <a:latin typeface="Arial"/>
                <a:cs typeface="Arial"/>
              </a:rPr>
              <a:t>as </a:t>
            </a:r>
            <a:r>
              <a:rPr sz="2200" spc="-5" dirty="0">
                <a:latin typeface="Arial"/>
                <a:cs typeface="Arial"/>
              </a:rPr>
              <a:t>his  </a:t>
            </a:r>
            <a:r>
              <a:rPr sz="2200" spc="-20" dirty="0">
                <a:latin typeface="Arial"/>
                <a:cs typeface="Arial"/>
              </a:rPr>
              <a:t>secretary </a:t>
            </a:r>
            <a:r>
              <a:rPr sz="2200" spc="-15" dirty="0">
                <a:latin typeface="Arial"/>
                <a:cs typeface="Arial"/>
              </a:rPr>
              <a:t>of state on </a:t>
            </a:r>
            <a:r>
              <a:rPr sz="2200" spc="-50" dirty="0">
                <a:solidFill>
                  <a:srgbClr val="7F7F7F"/>
                </a:solidFill>
                <a:latin typeface="Arial"/>
                <a:cs typeface="Arial"/>
              </a:rPr>
              <a:t>Monday</a:t>
            </a:r>
            <a:r>
              <a:rPr sz="2200" spc="-50" dirty="0">
                <a:latin typeface="Arial"/>
                <a:cs typeface="Arial"/>
              </a:rPr>
              <a:t>. </a:t>
            </a:r>
            <a:r>
              <a:rPr sz="2200" spc="5" dirty="0">
                <a:latin typeface="Arial"/>
                <a:cs typeface="Arial"/>
              </a:rPr>
              <a:t>He </a:t>
            </a:r>
            <a:r>
              <a:rPr sz="2200" spc="-10" dirty="0">
                <a:latin typeface="Arial"/>
                <a:cs typeface="Arial"/>
              </a:rPr>
              <a:t>chose </a:t>
            </a:r>
            <a:r>
              <a:rPr sz="2200" spc="-20" dirty="0">
                <a:latin typeface="Arial"/>
                <a:cs typeface="Arial"/>
              </a:rPr>
              <a:t>her </a:t>
            </a:r>
            <a:r>
              <a:rPr sz="2200" spc="-15" dirty="0">
                <a:latin typeface="Arial"/>
                <a:cs typeface="Arial"/>
              </a:rPr>
              <a:t>because </a:t>
            </a:r>
            <a:r>
              <a:rPr sz="2200" spc="-10" dirty="0">
                <a:latin typeface="Arial"/>
                <a:cs typeface="Arial"/>
              </a:rPr>
              <a:t>she  </a:t>
            </a:r>
            <a:r>
              <a:rPr sz="2200" spc="-20" dirty="0">
                <a:latin typeface="Arial"/>
                <a:cs typeface="Arial"/>
              </a:rPr>
              <a:t>had </a:t>
            </a:r>
            <a:r>
              <a:rPr sz="2200" spc="-20" dirty="0">
                <a:solidFill>
                  <a:srgbClr val="00B050"/>
                </a:solidFill>
                <a:latin typeface="Arial"/>
                <a:cs typeface="Arial"/>
              </a:rPr>
              <a:t>foreign </a:t>
            </a:r>
            <a:r>
              <a:rPr sz="2200" spc="-15" dirty="0">
                <a:solidFill>
                  <a:srgbClr val="00B050"/>
                </a:solidFill>
                <a:latin typeface="Arial"/>
                <a:cs typeface="Arial"/>
              </a:rPr>
              <a:t>affairs </a:t>
            </a:r>
            <a:r>
              <a:rPr sz="2200" spc="-15" dirty="0">
                <a:latin typeface="Arial"/>
                <a:cs typeface="Arial"/>
              </a:rPr>
              <a:t>experience as </a:t>
            </a:r>
            <a:r>
              <a:rPr sz="2200" dirty="0">
                <a:latin typeface="Arial"/>
                <a:cs typeface="Arial"/>
              </a:rPr>
              <a:t>a </a:t>
            </a:r>
            <a:r>
              <a:rPr sz="2200" spc="-25" dirty="0">
                <a:latin typeface="Arial"/>
                <a:cs typeface="Arial"/>
              </a:rPr>
              <a:t>former </a:t>
            </a:r>
            <a:r>
              <a:rPr sz="2200" spc="-15" dirty="0">
                <a:latin typeface="Arial"/>
                <a:cs typeface="Arial"/>
              </a:rPr>
              <a:t>First</a:t>
            </a:r>
            <a:r>
              <a:rPr sz="2200" spc="150" dirty="0">
                <a:latin typeface="Arial"/>
                <a:cs typeface="Arial"/>
              </a:rPr>
              <a:t> </a:t>
            </a:r>
            <a:r>
              <a:rPr sz="2200" spc="-55" dirty="0">
                <a:latin typeface="Arial"/>
                <a:cs typeface="Arial"/>
              </a:rPr>
              <a:t>Lady.</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65</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共指消解的难点</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12827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共指：</a:t>
            </a:r>
            <a:endParaRPr sz="2400">
              <a:latin typeface="Noto Sans CJK JP Medium"/>
              <a:cs typeface="Noto Sans CJK JP Medium"/>
            </a:endParaRPr>
          </a:p>
        </p:txBody>
      </p:sp>
      <p:sp>
        <p:nvSpPr>
          <p:cNvPr id="3" name="object 3"/>
          <p:cNvSpPr txBox="1"/>
          <p:nvPr/>
        </p:nvSpPr>
        <p:spPr>
          <a:xfrm>
            <a:off x="258127" y="3744595"/>
            <a:ext cx="12827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回指：</a:t>
            </a:r>
            <a:endParaRPr sz="24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共指消解</a:t>
            </a:r>
            <a:r>
              <a:rPr u="none" spc="165" dirty="0"/>
              <a:t> </a:t>
            </a:r>
            <a:r>
              <a:rPr u="none" dirty="0"/>
              <a:t>与</a:t>
            </a:r>
            <a:r>
              <a:rPr u="none" spc="270" dirty="0"/>
              <a:t> </a:t>
            </a:r>
            <a:r>
              <a:rPr u="none" dirty="0"/>
              <a:t>指代消解</a:t>
            </a:r>
          </a:p>
        </p:txBody>
      </p:sp>
      <p:sp>
        <p:nvSpPr>
          <p:cNvPr id="5" name="object 5"/>
          <p:cNvSpPr/>
          <p:nvPr/>
        </p:nvSpPr>
        <p:spPr>
          <a:xfrm>
            <a:off x="1231795" y="1384183"/>
            <a:ext cx="6775606" cy="18611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17600" y="4330700"/>
            <a:ext cx="7188200" cy="22860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490495" y="2227491"/>
            <a:ext cx="12833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coreferential</a:t>
            </a:r>
            <a:endParaRPr sz="1800">
              <a:latin typeface="Arial"/>
              <a:cs typeface="Arial"/>
            </a:endParaRPr>
          </a:p>
        </p:txBody>
      </p:sp>
      <p:sp>
        <p:nvSpPr>
          <p:cNvPr id="8" name="object 8"/>
          <p:cNvSpPr/>
          <p:nvPr/>
        </p:nvSpPr>
        <p:spPr>
          <a:xfrm>
            <a:off x="3780320" y="2021839"/>
            <a:ext cx="2084705" cy="335915"/>
          </a:xfrm>
          <a:custGeom>
            <a:avLst/>
            <a:gdLst/>
            <a:ahLst/>
            <a:cxnLst/>
            <a:rect l="l" t="t" r="r" b="b"/>
            <a:pathLst>
              <a:path w="2084704" h="335914">
                <a:moveTo>
                  <a:pt x="2084133" y="99060"/>
                </a:moveTo>
                <a:lnTo>
                  <a:pt x="2004288" y="69329"/>
                </a:lnTo>
                <a:lnTo>
                  <a:pt x="2007006" y="94589"/>
                </a:lnTo>
                <a:lnTo>
                  <a:pt x="11328" y="309372"/>
                </a:lnTo>
                <a:lnTo>
                  <a:pt x="741260" y="47815"/>
                </a:lnTo>
                <a:lnTo>
                  <a:pt x="749833" y="71729"/>
                </a:lnTo>
                <a:lnTo>
                  <a:pt x="808710" y="10160"/>
                </a:lnTo>
                <a:lnTo>
                  <a:pt x="724128" y="0"/>
                </a:lnTo>
                <a:lnTo>
                  <a:pt x="732688" y="23914"/>
                </a:lnTo>
                <a:lnTo>
                  <a:pt x="0" y="286448"/>
                </a:lnTo>
                <a:lnTo>
                  <a:pt x="8318" y="309702"/>
                </a:lnTo>
                <a:lnTo>
                  <a:pt x="2921" y="310273"/>
                </a:lnTo>
                <a:lnTo>
                  <a:pt x="5638" y="335521"/>
                </a:lnTo>
                <a:lnTo>
                  <a:pt x="2009724" y="119837"/>
                </a:lnTo>
                <a:lnTo>
                  <a:pt x="2012442" y="145097"/>
                </a:lnTo>
                <a:lnTo>
                  <a:pt x="2084133" y="99060"/>
                </a:lnTo>
                <a:close/>
              </a:path>
            </a:pathLst>
          </a:custGeom>
          <a:solidFill>
            <a:srgbClr val="000000"/>
          </a:solidFill>
        </p:spPr>
        <p:txBody>
          <a:bodyPr wrap="square" lIns="0" tIns="0" rIns="0" bIns="0" rtlCol="0"/>
          <a:lstStyle/>
          <a:p>
            <a:endParaRPr/>
          </a:p>
        </p:txBody>
      </p:sp>
      <p:sp>
        <p:nvSpPr>
          <p:cNvPr id="9" name="object 9"/>
          <p:cNvSpPr txBox="1"/>
          <p:nvPr/>
        </p:nvSpPr>
        <p:spPr>
          <a:xfrm>
            <a:off x="5658853" y="5128069"/>
            <a:ext cx="10293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anaphoric</a:t>
            </a:r>
            <a:endParaRPr sz="1800">
              <a:latin typeface="Arial"/>
              <a:cs typeface="Arial"/>
            </a:endParaRPr>
          </a:p>
        </p:txBody>
      </p:sp>
      <p:sp>
        <p:nvSpPr>
          <p:cNvPr id="10" name="object 10"/>
          <p:cNvSpPr/>
          <p:nvPr/>
        </p:nvSpPr>
        <p:spPr>
          <a:xfrm>
            <a:off x="5727700" y="4724400"/>
            <a:ext cx="243840" cy="452120"/>
          </a:xfrm>
          <a:custGeom>
            <a:avLst/>
            <a:gdLst/>
            <a:ahLst/>
            <a:cxnLst/>
            <a:rect l="l" t="t" r="r" b="b"/>
            <a:pathLst>
              <a:path w="243839" h="452120">
                <a:moveTo>
                  <a:pt x="0" y="0"/>
                </a:moveTo>
                <a:lnTo>
                  <a:pt x="1409" y="85178"/>
                </a:lnTo>
                <a:lnTo>
                  <a:pt x="23939" y="73456"/>
                </a:lnTo>
                <a:lnTo>
                  <a:pt x="221068" y="451967"/>
                </a:lnTo>
                <a:lnTo>
                  <a:pt x="243598" y="440232"/>
                </a:lnTo>
                <a:lnTo>
                  <a:pt x="46456" y="61722"/>
                </a:lnTo>
                <a:lnTo>
                  <a:pt x="68986" y="49987"/>
                </a:lnTo>
                <a:lnTo>
                  <a:pt x="0" y="0"/>
                </a:lnTo>
                <a:close/>
              </a:path>
            </a:pathLst>
          </a:custGeom>
          <a:solidFill>
            <a:srgbClr val="000000"/>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自然语言处理任务举例</a:t>
            </a:r>
          </a:p>
        </p:txBody>
      </p:sp>
      <p:grpSp>
        <p:nvGrpSpPr>
          <p:cNvPr id="3" name="object 3"/>
          <p:cNvGrpSpPr/>
          <p:nvPr/>
        </p:nvGrpSpPr>
        <p:grpSpPr>
          <a:xfrm>
            <a:off x="3200400" y="889000"/>
            <a:ext cx="3187700" cy="5892800"/>
            <a:chOff x="3200400" y="889000"/>
            <a:chExt cx="3187700" cy="5892800"/>
          </a:xfrm>
        </p:grpSpPr>
        <p:sp>
          <p:nvSpPr>
            <p:cNvPr id="4" name="object 4"/>
            <p:cNvSpPr/>
            <p:nvPr/>
          </p:nvSpPr>
          <p:spPr>
            <a:xfrm>
              <a:off x="3835400" y="889000"/>
              <a:ext cx="1790700" cy="172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48100" y="2946400"/>
              <a:ext cx="1879600" cy="186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1638300"/>
              <a:ext cx="736600" cy="2565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82950" y="2807500"/>
              <a:ext cx="571500" cy="1291590"/>
            </a:xfrm>
            <a:custGeom>
              <a:avLst/>
              <a:gdLst/>
              <a:ahLst/>
              <a:cxnLst/>
              <a:rect l="l" t="t" r="r" b="b"/>
              <a:pathLst>
                <a:path w="571500" h="1291589">
                  <a:moveTo>
                    <a:pt x="0" y="0"/>
                  </a:moveTo>
                  <a:lnTo>
                    <a:pt x="0" y="142862"/>
                  </a:lnTo>
                  <a:lnTo>
                    <a:pt x="839" y="203389"/>
                  </a:lnTo>
                  <a:lnTo>
                    <a:pt x="3333" y="263203"/>
                  </a:lnTo>
                  <a:lnTo>
                    <a:pt x="7442" y="322207"/>
                  </a:lnTo>
                  <a:lnTo>
                    <a:pt x="13129" y="380304"/>
                  </a:lnTo>
                  <a:lnTo>
                    <a:pt x="20353" y="437398"/>
                  </a:lnTo>
                  <a:lnTo>
                    <a:pt x="29078" y="493391"/>
                  </a:lnTo>
                  <a:lnTo>
                    <a:pt x="39264" y="548188"/>
                  </a:lnTo>
                  <a:lnTo>
                    <a:pt x="50873" y="601690"/>
                  </a:lnTo>
                  <a:lnTo>
                    <a:pt x="63867" y="653803"/>
                  </a:lnTo>
                  <a:lnTo>
                    <a:pt x="78206" y="704428"/>
                  </a:lnTo>
                  <a:lnTo>
                    <a:pt x="93853" y="753470"/>
                  </a:lnTo>
                  <a:lnTo>
                    <a:pt x="110769" y="800831"/>
                  </a:lnTo>
                  <a:lnTo>
                    <a:pt x="128915" y="846416"/>
                  </a:lnTo>
                  <a:lnTo>
                    <a:pt x="148253" y="890126"/>
                  </a:lnTo>
                  <a:lnTo>
                    <a:pt x="168745" y="931866"/>
                  </a:lnTo>
                  <a:lnTo>
                    <a:pt x="190351" y="971538"/>
                  </a:lnTo>
                  <a:lnTo>
                    <a:pt x="213034" y="1009046"/>
                  </a:lnTo>
                  <a:lnTo>
                    <a:pt x="236754" y="1044294"/>
                  </a:lnTo>
                  <a:lnTo>
                    <a:pt x="261474" y="1077185"/>
                  </a:lnTo>
                  <a:lnTo>
                    <a:pt x="287155" y="1107621"/>
                  </a:lnTo>
                  <a:lnTo>
                    <a:pt x="313758" y="1135506"/>
                  </a:lnTo>
                  <a:lnTo>
                    <a:pt x="369578" y="1183238"/>
                  </a:lnTo>
                  <a:lnTo>
                    <a:pt x="428625" y="1219606"/>
                  </a:lnTo>
                  <a:lnTo>
                    <a:pt x="428625" y="1291043"/>
                  </a:lnTo>
                  <a:lnTo>
                    <a:pt x="571500" y="1183474"/>
                  </a:lnTo>
                  <a:lnTo>
                    <a:pt x="428625" y="1005293"/>
                  </a:lnTo>
                  <a:lnTo>
                    <a:pt x="428625" y="1076731"/>
                  </a:lnTo>
                  <a:lnTo>
                    <a:pt x="398717" y="1060017"/>
                  </a:lnTo>
                  <a:lnTo>
                    <a:pt x="341245" y="1017873"/>
                  </a:lnTo>
                  <a:lnTo>
                    <a:pt x="287155" y="964751"/>
                  </a:lnTo>
                  <a:lnTo>
                    <a:pt x="261474" y="934315"/>
                  </a:lnTo>
                  <a:lnTo>
                    <a:pt x="236754" y="901425"/>
                  </a:lnTo>
                  <a:lnTo>
                    <a:pt x="213034" y="866178"/>
                  </a:lnTo>
                  <a:lnTo>
                    <a:pt x="190351" y="828669"/>
                  </a:lnTo>
                  <a:lnTo>
                    <a:pt x="168745" y="788997"/>
                  </a:lnTo>
                  <a:lnTo>
                    <a:pt x="148253" y="747257"/>
                  </a:lnTo>
                  <a:lnTo>
                    <a:pt x="128915" y="703547"/>
                  </a:lnTo>
                  <a:lnTo>
                    <a:pt x="110769" y="657963"/>
                  </a:lnTo>
                  <a:lnTo>
                    <a:pt x="93853" y="610601"/>
                  </a:lnTo>
                  <a:lnTo>
                    <a:pt x="78206" y="561560"/>
                  </a:lnTo>
                  <a:lnTo>
                    <a:pt x="63867" y="510934"/>
                  </a:lnTo>
                  <a:lnTo>
                    <a:pt x="50873" y="458822"/>
                  </a:lnTo>
                  <a:lnTo>
                    <a:pt x="39264" y="405319"/>
                  </a:lnTo>
                  <a:lnTo>
                    <a:pt x="29078" y="350523"/>
                  </a:lnTo>
                  <a:lnTo>
                    <a:pt x="20353" y="294530"/>
                  </a:lnTo>
                  <a:lnTo>
                    <a:pt x="13129" y="237437"/>
                  </a:lnTo>
                  <a:lnTo>
                    <a:pt x="7442" y="179341"/>
                  </a:lnTo>
                  <a:lnTo>
                    <a:pt x="3333" y="120338"/>
                  </a:lnTo>
                  <a:lnTo>
                    <a:pt x="839" y="60525"/>
                  </a:lnTo>
                  <a:lnTo>
                    <a:pt x="0" y="0"/>
                  </a:lnTo>
                  <a:close/>
                </a:path>
              </a:pathLst>
            </a:custGeom>
            <a:solidFill>
              <a:srgbClr val="9999FF"/>
            </a:solidFill>
          </p:spPr>
          <p:txBody>
            <a:bodyPr wrap="square" lIns="0" tIns="0" rIns="0" bIns="0" rtlCol="0"/>
            <a:lstStyle/>
            <a:p>
              <a:endParaRPr/>
            </a:p>
          </p:txBody>
        </p:sp>
        <p:sp>
          <p:nvSpPr>
            <p:cNvPr id="8" name="object 8"/>
            <p:cNvSpPr/>
            <p:nvPr/>
          </p:nvSpPr>
          <p:spPr>
            <a:xfrm>
              <a:off x="3282960" y="1695450"/>
              <a:ext cx="571500" cy="1183640"/>
            </a:xfrm>
            <a:custGeom>
              <a:avLst/>
              <a:gdLst/>
              <a:ahLst/>
              <a:cxnLst/>
              <a:rect l="l" t="t" r="r" b="b"/>
              <a:pathLst>
                <a:path w="571500" h="1183639">
                  <a:moveTo>
                    <a:pt x="571489" y="0"/>
                  </a:moveTo>
                  <a:lnTo>
                    <a:pt x="503537" y="7859"/>
                  </a:lnTo>
                  <a:lnTo>
                    <a:pt x="442747" y="28409"/>
                  </a:lnTo>
                  <a:lnTo>
                    <a:pt x="384474" y="60928"/>
                  </a:lnTo>
                  <a:lnTo>
                    <a:pt x="329042" y="104696"/>
                  </a:lnTo>
                  <a:lnTo>
                    <a:pt x="276779" y="158992"/>
                  </a:lnTo>
                  <a:lnTo>
                    <a:pt x="251937" y="189864"/>
                  </a:lnTo>
                  <a:lnTo>
                    <a:pt x="228009" y="223097"/>
                  </a:lnTo>
                  <a:lnTo>
                    <a:pt x="205036" y="258602"/>
                  </a:lnTo>
                  <a:lnTo>
                    <a:pt x="183058" y="296288"/>
                  </a:lnTo>
                  <a:lnTo>
                    <a:pt x="162116" y="336067"/>
                  </a:lnTo>
                  <a:lnTo>
                    <a:pt x="142252" y="377847"/>
                  </a:lnTo>
                  <a:lnTo>
                    <a:pt x="123504" y="421538"/>
                  </a:lnTo>
                  <a:lnTo>
                    <a:pt x="105915" y="467051"/>
                  </a:lnTo>
                  <a:lnTo>
                    <a:pt x="89525" y="514295"/>
                  </a:lnTo>
                  <a:lnTo>
                    <a:pt x="74374" y="563181"/>
                  </a:lnTo>
                  <a:lnTo>
                    <a:pt x="60504" y="613618"/>
                  </a:lnTo>
                  <a:lnTo>
                    <a:pt x="47955" y="665516"/>
                  </a:lnTo>
                  <a:lnTo>
                    <a:pt x="36767" y="718785"/>
                  </a:lnTo>
                  <a:lnTo>
                    <a:pt x="26982" y="773335"/>
                  </a:lnTo>
                  <a:lnTo>
                    <a:pt x="18640" y="829076"/>
                  </a:lnTo>
                  <a:lnTo>
                    <a:pt x="11781" y="885918"/>
                  </a:lnTo>
                  <a:lnTo>
                    <a:pt x="6447" y="943770"/>
                  </a:lnTo>
                  <a:lnTo>
                    <a:pt x="2679" y="1002544"/>
                  </a:lnTo>
                  <a:lnTo>
                    <a:pt x="516" y="1062148"/>
                  </a:lnTo>
                  <a:lnTo>
                    <a:pt x="0" y="1122492"/>
                  </a:lnTo>
                  <a:lnTo>
                    <a:pt x="1170" y="1183487"/>
                  </a:lnTo>
                  <a:lnTo>
                    <a:pt x="4117" y="1121296"/>
                  </a:lnTo>
                  <a:lnTo>
                    <a:pt x="8777" y="1060187"/>
                  </a:lnTo>
                  <a:lnTo>
                    <a:pt x="15101" y="1000250"/>
                  </a:lnTo>
                  <a:lnTo>
                    <a:pt x="23041" y="941574"/>
                  </a:lnTo>
                  <a:lnTo>
                    <a:pt x="32547" y="884247"/>
                  </a:lnTo>
                  <a:lnTo>
                    <a:pt x="43572" y="828359"/>
                  </a:lnTo>
                  <a:lnTo>
                    <a:pt x="56066" y="773998"/>
                  </a:lnTo>
                  <a:lnTo>
                    <a:pt x="69981" y="721254"/>
                  </a:lnTo>
                  <a:lnTo>
                    <a:pt x="85267" y="670215"/>
                  </a:lnTo>
                  <a:lnTo>
                    <a:pt x="101876" y="620971"/>
                  </a:lnTo>
                  <a:lnTo>
                    <a:pt x="119760" y="573611"/>
                  </a:lnTo>
                  <a:lnTo>
                    <a:pt x="138869" y="528223"/>
                  </a:lnTo>
                  <a:lnTo>
                    <a:pt x="159155" y="484896"/>
                  </a:lnTo>
                  <a:lnTo>
                    <a:pt x="180569" y="443720"/>
                  </a:lnTo>
                  <a:lnTo>
                    <a:pt x="203062" y="404783"/>
                  </a:lnTo>
                  <a:lnTo>
                    <a:pt x="226586" y="368175"/>
                  </a:lnTo>
                  <a:lnTo>
                    <a:pt x="251091" y="333984"/>
                  </a:lnTo>
                  <a:lnTo>
                    <a:pt x="276529" y="302299"/>
                  </a:lnTo>
                  <a:lnTo>
                    <a:pt x="302851" y="273210"/>
                  </a:lnTo>
                  <a:lnTo>
                    <a:pt x="357953" y="223172"/>
                  </a:lnTo>
                  <a:lnTo>
                    <a:pt x="416005" y="184584"/>
                  </a:lnTo>
                  <a:lnTo>
                    <a:pt x="476620" y="158157"/>
                  </a:lnTo>
                  <a:lnTo>
                    <a:pt x="539405" y="144602"/>
                  </a:lnTo>
                  <a:lnTo>
                    <a:pt x="571489" y="142875"/>
                  </a:lnTo>
                  <a:lnTo>
                    <a:pt x="571489" y="0"/>
                  </a:lnTo>
                  <a:close/>
                </a:path>
              </a:pathLst>
            </a:custGeom>
            <a:solidFill>
              <a:srgbClr val="7B7BCD"/>
            </a:solidFill>
          </p:spPr>
          <p:txBody>
            <a:bodyPr wrap="square" lIns="0" tIns="0" rIns="0" bIns="0" rtlCol="0"/>
            <a:lstStyle/>
            <a:p>
              <a:endParaRPr/>
            </a:p>
          </p:txBody>
        </p:sp>
        <p:sp>
          <p:nvSpPr>
            <p:cNvPr id="9" name="object 9"/>
            <p:cNvSpPr/>
            <p:nvPr/>
          </p:nvSpPr>
          <p:spPr>
            <a:xfrm>
              <a:off x="3282950" y="1695450"/>
              <a:ext cx="571500" cy="2403475"/>
            </a:xfrm>
            <a:custGeom>
              <a:avLst/>
              <a:gdLst/>
              <a:ahLst/>
              <a:cxnLst/>
              <a:rect l="l" t="t" r="r" b="b"/>
              <a:pathLst>
                <a:path w="571500" h="2403475">
                  <a:moveTo>
                    <a:pt x="0" y="1112040"/>
                  </a:moveTo>
                  <a:lnTo>
                    <a:pt x="839" y="1172568"/>
                  </a:lnTo>
                  <a:lnTo>
                    <a:pt x="3333" y="1232382"/>
                  </a:lnTo>
                  <a:lnTo>
                    <a:pt x="7442" y="1291386"/>
                  </a:lnTo>
                  <a:lnTo>
                    <a:pt x="13128" y="1349484"/>
                  </a:lnTo>
                  <a:lnTo>
                    <a:pt x="20353" y="1406578"/>
                  </a:lnTo>
                  <a:lnTo>
                    <a:pt x="29078" y="1462572"/>
                  </a:lnTo>
                  <a:lnTo>
                    <a:pt x="39264" y="1517368"/>
                  </a:lnTo>
                  <a:lnTo>
                    <a:pt x="50872" y="1570872"/>
                  </a:lnTo>
                  <a:lnTo>
                    <a:pt x="63866" y="1622985"/>
                  </a:lnTo>
                  <a:lnTo>
                    <a:pt x="78205" y="1673610"/>
                  </a:lnTo>
                  <a:lnTo>
                    <a:pt x="93852" y="1722652"/>
                  </a:lnTo>
                  <a:lnTo>
                    <a:pt x="110767" y="1770014"/>
                  </a:lnTo>
                  <a:lnTo>
                    <a:pt x="128913" y="1815598"/>
                  </a:lnTo>
                  <a:lnTo>
                    <a:pt x="148251" y="1859309"/>
                  </a:lnTo>
                  <a:lnTo>
                    <a:pt x="168743" y="1901048"/>
                  </a:lnTo>
                  <a:lnTo>
                    <a:pt x="190349" y="1940721"/>
                  </a:lnTo>
                  <a:lnTo>
                    <a:pt x="213032" y="1978229"/>
                  </a:lnTo>
                  <a:lnTo>
                    <a:pt x="236753" y="2013476"/>
                  </a:lnTo>
                  <a:lnTo>
                    <a:pt x="261473" y="2046366"/>
                  </a:lnTo>
                  <a:lnTo>
                    <a:pt x="287154" y="2076802"/>
                  </a:lnTo>
                  <a:lnTo>
                    <a:pt x="313757" y="2104686"/>
                  </a:lnTo>
                  <a:lnTo>
                    <a:pt x="369577" y="2152416"/>
                  </a:lnTo>
                  <a:lnTo>
                    <a:pt x="428625" y="2188781"/>
                  </a:lnTo>
                  <a:lnTo>
                    <a:pt x="428625" y="2117341"/>
                  </a:lnTo>
                  <a:lnTo>
                    <a:pt x="571500" y="2295531"/>
                  </a:lnTo>
                  <a:lnTo>
                    <a:pt x="428625" y="2403091"/>
                  </a:lnTo>
                  <a:lnTo>
                    <a:pt x="428625" y="2331651"/>
                  </a:lnTo>
                  <a:lnTo>
                    <a:pt x="398717" y="2314937"/>
                  </a:lnTo>
                  <a:lnTo>
                    <a:pt x="341244" y="2272793"/>
                  </a:lnTo>
                  <a:lnTo>
                    <a:pt x="287154" y="2219672"/>
                  </a:lnTo>
                  <a:lnTo>
                    <a:pt x="261473" y="2189236"/>
                  </a:lnTo>
                  <a:lnTo>
                    <a:pt x="236753" y="2156346"/>
                  </a:lnTo>
                  <a:lnTo>
                    <a:pt x="213032" y="2121099"/>
                  </a:lnTo>
                  <a:lnTo>
                    <a:pt x="190349" y="2083591"/>
                  </a:lnTo>
                  <a:lnTo>
                    <a:pt x="168743" y="2043919"/>
                  </a:lnTo>
                  <a:lnTo>
                    <a:pt x="148251" y="2002180"/>
                  </a:lnTo>
                  <a:lnTo>
                    <a:pt x="128913" y="1958469"/>
                  </a:lnTo>
                  <a:lnTo>
                    <a:pt x="110767" y="1912885"/>
                  </a:lnTo>
                  <a:lnTo>
                    <a:pt x="93852" y="1865524"/>
                  </a:lnTo>
                  <a:lnTo>
                    <a:pt x="78205" y="1816483"/>
                  </a:lnTo>
                  <a:lnTo>
                    <a:pt x="63866" y="1765857"/>
                  </a:lnTo>
                  <a:lnTo>
                    <a:pt x="50872" y="1713745"/>
                  </a:lnTo>
                  <a:lnTo>
                    <a:pt x="39264" y="1660242"/>
                  </a:lnTo>
                  <a:lnTo>
                    <a:pt x="29078" y="1605446"/>
                  </a:lnTo>
                  <a:lnTo>
                    <a:pt x="20353" y="1549453"/>
                  </a:lnTo>
                  <a:lnTo>
                    <a:pt x="13128" y="1492360"/>
                  </a:lnTo>
                  <a:lnTo>
                    <a:pt x="7442" y="1434263"/>
                  </a:lnTo>
                  <a:lnTo>
                    <a:pt x="3333" y="1375260"/>
                  </a:lnTo>
                  <a:lnTo>
                    <a:pt x="839" y="1315447"/>
                  </a:lnTo>
                  <a:lnTo>
                    <a:pt x="0" y="1254920"/>
                  </a:lnTo>
                  <a:lnTo>
                    <a:pt x="0" y="1112040"/>
                  </a:lnTo>
                  <a:lnTo>
                    <a:pt x="904" y="1048937"/>
                  </a:lnTo>
                  <a:lnTo>
                    <a:pt x="3586" y="986757"/>
                  </a:lnTo>
                  <a:lnTo>
                    <a:pt x="7997" y="925594"/>
                  </a:lnTo>
                  <a:lnTo>
                    <a:pt x="14089" y="865543"/>
                  </a:lnTo>
                  <a:lnTo>
                    <a:pt x="21813" y="806697"/>
                  </a:lnTo>
                  <a:lnTo>
                    <a:pt x="31121" y="749149"/>
                  </a:lnTo>
                  <a:lnTo>
                    <a:pt x="41965" y="692995"/>
                  </a:lnTo>
                  <a:lnTo>
                    <a:pt x="54297" y="638327"/>
                  </a:lnTo>
                  <a:lnTo>
                    <a:pt x="68069" y="585240"/>
                  </a:lnTo>
                  <a:lnTo>
                    <a:pt x="83232" y="533827"/>
                  </a:lnTo>
                  <a:lnTo>
                    <a:pt x="99738" y="484183"/>
                  </a:lnTo>
                  <a:lnTo>
                    <a:pt x="117538" y="436401"/>
                  </a:lnTo>
                  <a:lnTo>
                    <a:pt x="136586" y="390575"/>
                  </a:lnTo>
                  <a:lnTo>
                    <a:pt x="156831" y="346800"/>
                  </a:lnTo>
                  <a:lnTo>
                    <a:pt x="178226" y="305168"/>
                  </a:lnTo>
                  <a:lnTo>
                    <a:pt x="200724" y="265773"/>
                  </a:lnTo>
                  <a:lnTo>
                    <a:pt x="224275" y="228711"/>
                  </a:lnTo>
                  <a:lnTo>
                    <a:pt x="248831" y="194074"/>
                  </a:lnTo>
                  <a:lnTo>
                    <a:pt x="274344" y="161956"/>
                  </a:lnTo>
                  <a:lnTo>
                    <a:pt x="300766" y="132452"/>
                  </a:lnTo>
                  <a:lnTo>
                    <a:pt x="328048" y="105654"/>
                  </a:lnTo>
                  <a:lnTo>
                    <a:pt x="385002" y="60557"/>
                  </a:lnTo>
                  <a:lnTo>
                    <a:pt x="444819" y="27415"/>
                  </a:lnTo>
                  <a:lnTo>
                    <a:pt x="507114" y="6978"/>
                  </a:lnTo>
                  <a:lnTo>
                    <a:pt x="571500" y="0"/>
                  </a:lnTo>
                  <a:lnTo>
                    <a:pt x="571500" y="142875"/>
                  </a:lnTo>
                  <a:lnTo>
                    <a:pt x="539416" y="144602"/>
                  </a:lnTo>
                  <a:lnTo>
                    <a:pt x="507777" y="149726"/>
                  </a:lnTo>
                  <a:lnTo>
                    <a:pt x="446029" y="169806"/>
                  </a:lnTo>
                  <a:lnTo>
                    <a:pt x="386648" y="202403"/>
                  </a:lnTo>
                  <a:lnTo>
                    <a:pt x="330023" y="246805"/>
                  </a:lnTo>
                  <a:lnTo>
                    <a:pt x="276543" y="302300"/>
                  </a:lnTo>
                  <a:lnTo>
                    <a:pt x="251105" y="333985"/>
                  </a:lnTo>
                  <a:lnTo>
                    <a:pt x="226600" y="368176"/>
                  </a:lnTo>
                  <a:lnTo>
                    <a:pt x="203077" y="404784"/>
                  </a:lnTo>
                  <a:lnTo>
                    <a:pt x="180584" y="443721"/>
                  </a:lnTo>
                  <a:lnTo>
                    <a:pt x="159170" y="484897"/>
                  </a:lnTo>
                  <a:lnTo>
                    <a:pt x="138884" y="528223"/>
                  </a:lnTo>
                  <a:lnTo>
                    <a:pt x="119774" y="573611"/>
                  </a:lnTo>
                  <a:lnTo>
                    <a:pt x="101890" y="620972"/>
                  </a:lnTo>
                  <a:lnTo>
                    <a:pt x="85281" y="670215"/>
                  </a:lnTo>
                  <a:lnTo>
                    <a:pt x="69994" y="721253"/>
                  </a:lnTo>
                  <a:lnTo>
                    <a:pt x="56079" y="773997"/>
                  </a:lnTo>
                  <a:lnTo>
                    <a:pt x="43584" y="828357"/>
                  </a:lnTo>
                  <a:lnTo>
                    <a:pt x="32559" y="884245"/>
                  </a:lnTo>
                  <a:lnTo>
                    <a:pt x="23052" y="941571"/>
                  </a:lnTo>
                  <a:lnTo>
                    <a:pt x="15112" y="1000246"/>
                  </a:lnTo>
                  <a:lnTo>
                    <a:pt x="8787" y="1060182"/>
                  </a:lnTo>
                  <a:lnTo>
                    <a:pt x="4127" y="1121290"/>
                  </a:lnTo>
                  <a:lnTo>
                    <a:pt x="1180" y="1183480"/>
                  </a:lnTo>
                </a:path>
              </a:pathLst>
            </a:custGeom>
            <a:ln w="38100">
              <a:solidFill>
                <a:srgbClr val="FFFFFF"/>
              </a:solidFill>
            </a:ln>
          </p:spPr>
          <p:txBody>
            <a:bodyPr wrap="square" lIns="0" tIns="0" rIns="0" bIns="0" rtlCol="0"/>
            <a:lstStyle/>
            <a:p>
              <a:endParaRPr/>
            </a:p>
          </p:txBody>
        </p:sp>
        <p:sp>
          <p:nvSpPr>
            <p:cNvPr id="10" name="object 10"/>
            <p:cNvSpPr/>
            <p:nvPr/>
          </p:nvSpPr>
          <p:spPr>
            <a:xfrm>
              <a:off x="3924300" y="4978400"/>
              <a:ext cx="1803400" cy="1803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51500" y="3784600"/>
              <a:ext cx="736600" cy="25019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34050" y="4993487"/>
              <a:ext cx="571500" cy="1189355"/>
            </a:xfrm>
            <a:custGeom>
              <a:avLst/>
              <a:gdLst/>
              <a:ahLst/>
              <a:cxnLst/>
              <a:rect l="l" t="t" r="r" b="b"/>
              <a:pathLst>
                <a:path w="571500" h="1189354">
                  <a:moveTo>
                    <a:pt x="570255" y="0"/>
                  </a:moveTo>
                  <a:lnTo>
                    <a:pt x="567251" y="60240"/>
                  </a:lnTo>
                  <a:lnTo>
                    <a:pt x="562521" y="119561"/>
                  </a:lnTo>
                  <a:lnTo>
                    <a:pt x="556111" y="177861"/>
                  </a:lnTo>
                  <a:lnTo>
                    <a:pt x="548063" y="235040"/>
                  </a:lnTo>
                  <a:lnTo>
                    <a:pt x="538423" y="290998"/>
                  </a:lnTo>
                  <a:lnTo>
                    <a:pt x="527235" y="345633"/>
                  </a:lnTo>
                  <a:lnTo>
                    <a:pt x="514542" y="398845"/>
                  </a:lnTo>
                  <a:lnTo>
                    <a:pt x="500388" y="450533"/>
                  </a:lnTo>
                  <a:lnTo>
                    <a:pt x="484819" y="500597"/>
                  </a:lnTo>
                  <a:lnTo>
                    <a:pt x="467877" y="548936"/>
                  </a:lnTo>
                  <a:lnTo>
                    <a:pt x="449608" y="595449"/>
                  </a:lnTo>
                  <a:lnTo>
                    <a:pt x="430055" y="640035"/>
                  </a:lnTo>
                  <a:lnTo>
                    <a:pt x="409263" y="682594"/>
                  </a:lnTo>
                  <a:lnTo>
                    <a:pt x="387275" y="723026"/>
                  </a:lnTo>
                  <a:lnTo>
                    <a:pt x="364136" y="761229"/>
                  </a:lnTo>
                  <a:lnTo>
                    <a:pt x="339889" y="797102"/>
                  </a:lnTo>
                  <a:lnTo>
                    <a:pt x="314580" y="830546"/>
                  </a:lnTo>
                  <a:lnTo>
                    <a:pt x="288252" y="861460"/>
                  </a:lnTo>
                  <a:lnTo>
                    <a:pt x="260949" y="889742"/>
                  </a:lnTo>
                  <a:lnTo>
                    <a:pt x="203596" y="938010"/>
                  </a:lnTo>
                  <a:lnTo>
                    <a:pt x="142875" y="974545"/>
                  </a:lnTo>
                  <a:lnTo>
                    <a:pt x="142875" y="903109"/>
                  </a:lnTo>
                  <a:lnTo>
                    <a:pt x="0" y="1080289"/>
                  </a:lnTo>
                  <a:lnTo>
                    <a:pt x="142875" y="1188858"/>
                  </a:lnTo>
                  <a:lnTo>
                    <a:pt x="142875" y="1117420"/>
                  </a:lnTo>
                  <a:lnTo>
                    <a:pt x="173181" y="1100948"/>
                  </a:lnTo>
                  <a:lnTo>
                    <a:pt x="231338" y="1059361"/>
                  </a:lnTo>
                  <a:lnTo>
                    <a:pt x="285967" y="1006910"/>
                  </a:lnTo>
                  <a:lnTo>
                    <a:pt x="311865" y="976860"/>
                  </a:lnTo>
                  <a:lnTo>
                    <a:pt x="336766" y="944391"/>
                  </a:lnTo>
                  <a:lnTo>
                    <a:pt x="360634" y="909604"/>
                  </a:lnTo>
                  <a:lnTo>
                    <a:pt x="383430" y="872597"/>
                  </a:lnTo>
                  <a:lnTo>
                    <a:pt x="405116" y="833469"/>
                  </a:lnTo>
                  <a:lnTo>
                    <a:pt x="425656" y="792321"/>
                  </a:lnTo>
                  <a:lnTo>
                    <a:pt x="445009" y="749250"/>
                  </a:lnTo>
                  <a:lnTo>
                    <a:pt x="463140" y="704356"/>
                  </a:lnTo>
                  <a:lnTo>
                    <a:pt x="480009" y="657739"/>
                  </a:lnTo>
                  <a:lnTo>
                    <a:pt x="495579" y="609497"/>
                  </a:lnTo>
                  <a:lnTo>
                    <a:pt x="509812" y="559731"/>
                  </a:lnTo>
                  <a:lnTo>
                    <a:pt x="522670" y="508538"/>
                  </a:lnTo>
                  <a:lnTo>
                    <a:pt x="534115" y="456018"/>
                  </a:lnTo>
                  <a:lnTo>
                    <a:pt x="544109" y="402271"/>
                  </a:lnTo>
                  <a:lnTo>
                    <a:pt x="552614" y="347395"/>
                  </a:lnTo>
                  <a:lnTo>
                    <a:pt x="559593" y="291490"/>
                  </a:lnTo>
                  <a:lnTo>
                    <a:pt x="565006" y="234655"/>
                  </a:lnTo>
                  <a:lnTo>
                    <a:pt x="568817" y="176990"/>
                  </a:lnTo>
                  <a:lnTo>
                    <a:pt x="570988" y="118592"/>
                  </a:lnTo>
                  <a:lnTo>
                    <a:pt x="571480" y="59562"/>
                  </a:lnTo>
                  <a:lnTo>
                    <a:pt x="570255" y="0"/>
                  </a:lnTo>
                  <a:close/>
                </a:path>
              </a:pathLst>
            </a:custGeom>
            <a:solidFill>
              <a:srgbClr val="9999FF"/>
            </a:solidFill>
          </p:spPr>
          <p:txBody>
            <a:bodyPr wrap="square" lIns="0" tIns="0" rIns="0" bIns="0" rtlCol="0"/>
            <a:lstStyle/>
            <a:p>
              <a:endParaRPr/>
            </a:p>
          </p:txBody>
        </p:sp>
        <p:sp>
          <p:nvSpPr>
            <p:cNvPr id="13" name="object 13"/>
            <p:cNvSpPr/>
            <p:nvPr/>
          </p:nvSpPr>
          <p:spPr>
            <a:xfrm>
              <a:off x="5734050" y="38417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287"/>
                  </a:lnTo>
                  <a:lnTo>
                    <a:pt x="570595" y="1018986"/>
                  </a:lnTo>
                  <a:lnTo>
                    <a:pt x="567913" y="958581"/>
                  </a:lnTo>
                  <a:lnTo>
                    <a:pt x="563502" y="899166"/>
                  </a:lnTo>
                  <a:lnTo>
                    <a:pt x="557411" y="840829"/>
                  </a:lnTo>
                  <a:lnTo>
                    <a:pt x="549686" y="783663"/>
                  </a:lnTo>
                  <a:lnTo>
                    <a:pt x="540378" y="727759"/>
                  </a:lnTo>
                  <a:lnTo>
                    <a:pt x="529534" y="673208"/>
                  </a:lnTo>
                  <a:lnTo>
                    <a:pt x="517202" y="620102"/>
                  </a:lnTo>
                  <a:lnTo>
                    <a:pt x="503430" y="568530"/>
                  </a:lnTo>
                  <a:lnTo>
                    <a:pt x="488268" y="518586"/>
                  </a:lnTo>
                  <a:lnTo>
                    <a:pt x="471762" y="470359"/>
                  </a:lnTo>
                  <a:lnTo>
                    <a:pt x="453961" y="423941"/>
                  </a:lnTo>
                  <a:lnTo>
                    <a:pt x="434914" y="379424"/>
                  </a:lnTo>
                  <a:lnTo>
                    <a:pt x="414669" y="336898"/>
                  </a:lnTo>
                  <a:lnTo>
                    <a:pt x="393273" y="296455"/>
                  </a:lnTo>
                  <a:lnTo>
                    <a:pt x="370776" y="258185"/>
                  </a:lnTo>
                  <a:lnTo>
                    <a:pt x="347225" y="222181"/>
                  </a:lnTo>
                  <a:lnTo>
                    <a:pt x="322669" y="188533"/>
                  </a:lnTo>
                  <a:lnTo>
                    <a:pt x="297156" y="157332"/>
                  </a:lnTo>
                  <a:lnTo>
                    <a:pt x="270734" y="128670"/>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4" name="object 14"/>
            <p:cNvSpPr/>
            <p:nvPr/>
          </p:nvSpPr>
          <p:spPr>
            <a:xfrm>
              <a:off x="5734050" y="38417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6" y="2340601"/>
                  </a:lnTo>
                  <a:lnTo>
                    <a:pt x="0" y="2232031"/>
                  </a:lnTo>
                  <a:lnTo>
                    <a:pt x="142876" y="2054851"/>
                  </a:lnTo>
                  <a:lnTo>
                    <a:pt x="142876" y="2126281"/>
                  </a:lnTo>
                  <a:lnTo>
                    <a:pt x="173635" y="2109531"/>
                  </a:lnTo>
                  <a:lnTo>
                    <a:pt x="232716" y="2067029"/>
                  </a:lnTo>
                  <a:lnTo>
                    <a:pt x="288251"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5" name="object 15"/>
          <p:cNvSpPr txBox="1"/>
          <p:nvPr/>
        </p:nvSpPr>
        <p:spPr>
          <a:xfrm>
            <a:off x="3454387" y="254988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理解</a:t>
            </a:r>
            <a:endParaRPr sz="2800">
              <a:latin typeface="Noto Sans CJK JP Medium"/>
              <a:cs typeface="Noto Sans CJK JP Medium"/>
            </a:endParaRPr>
          </a:p>
        </p:txBody>
      </p:sp>
      <p:sp>
        <p:nvSpPr>
          <p:cNvPr id="19" name="object 19"/>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67</a:t>
            </a:fld>
            <a:endParaRPr dirty="0"/>
          </a:p>
        </p:txBody>
      </p:sp>
      <p:sp>
        <p:nvSpPr>
          <p:cNvPr id="16" name="object 16"/>
          <p:cNvSpPr txBox="1"/>
          <p:nvPr/>
        </p:nvSpPr>
        <p:spPr>
          <a:xfrm>
            <a:off x="5271477" y="473555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solidFill>
                  <a:srgbClr val="FF0000"/>
                </a:solidFill>
                <a:latin typeface="Noto Sans CJK JP Medium"/>
                <a:cs typeface="Noto Sans CJK JP Medium"/>
              </a:rPr>
              <a:t>生成</a:t>
            </a:r>
            <a:endParaRPr sz="2800">
              <a:latin typeface="Noto Sans CJK JP Medium"/>
              <a:cs typeface="Noto Sans CJK JP Medium"/>
            </a:endParaRPr>
          </a:p>
        </p:txBody>
      </p:sp>
      <p:sp>
        <p:nvSpPr>
          <p:cNvPr id="17" name="object 17"/>
          <p:cNvSpPr txBox="1"/>
          <p:nvPr/>
        </p:nvSpPr>
        <p:spPr>
          <a:xfrm>
            <a:off x="1487652" y="202665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词法分析 短语分析 句法分析 篇章分析</a:t>
            </a:r>
            <a:endParaRPr sz="2400">
              <a:latin typeface="UKIJ CJK"/>
              <a:cs typeface="UKIJ CJK"/>
            </a:endParaRPr>
          </a:p>
        </p:txBody>
      </p:sp>
      <p:sp>
        <p:nvSpPr>
          <p:cNvPr id="18" name="object 18"/>
          <p:cNvSpPr txBox="1"/>
          <p:nvPr/>
        </p:nvSpPr>
        <p:spPr>
          <a:xfrm>
            <a:off x="6641744" y="425917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solidFill>
                  <a:srgbClr val="FF0000"/>
                </a:solidFill>
                <a:latin typeface="UKIJ CJK"/>
                <a:cs typeface="UKIJ CJK"/>
              </a:rPr>
              <a:t>语言模型 </a:t>
            </a:r>
            <a:r>
              <a:rPr sz="2400" dirty="0">
                <a:latin typeface="UKIJ CJK"/>
                <a:cs typeface="UKIJ CJK"/>
              </a:rPr>
              <a:t>机器翻译 问答系统 基于数据</a:t>
            </a:r>
            <a:endParaRPr sz="2400">
              <a:latin typeface="UKIJ CJK"/>
              <a:cs typeface="UKIJ CJK"/>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750300" cy="3121660"/>
          </a:xfrm>
          <a:prstGeom prst="rect">
            <a:avLst/>
          </a:prstGeom>
        </p:spPr>
        <p:txBody>
          <a:bodyPr vert="horz" wrap="square" lIns="0" tIns="10160" rIns="0" bIns="0" rtlCol="0">
            <a:spAutoFit/>
          </a:bodyPr>
          <a:lstStyle/>
          <a:p>
            <a:pPr marL="355600" marR="5080" indent="-342900">
              <a:lnSpc>
                <a:spcPct val="100699"/>
              </a:lnSpc>
              <a:spcBef>
                <a:spcPts val="80"/>
              </a:spcBef>
              <a:buClr>
                <a:srgbClr val="7030A0"/>
              </a:buClr>
              <a:buSzPct val="79166"/>
              <a:buFont typeface="Wingdings"/>
              <a:buChar char=""/>
              <a:tabLst>
                <a:tab pos="354965" algn="l"/>
                <a:tab pos="355600" algn="l"/>
              </a:tabLst>
            </a:pPr>
            <a:r>
              <a:rPr sz="2400" b="0" dirty="0">
                <a:latin typeface="Noto Sans CJK JP Medium"/>
                <a:cs typeface="Noto Sans CJK JP Medium"/>
              </a:rPr>
              <a:t>从统计角度看，自然语言中的一个句子</a:t>
            </a:r>
            <a:r>
              <a:rPr sz="2400" b="0" spc="45" dirty="0">
                <a:latin typeface="Noto Sans CJK JP Medium"/>
                <a:cs typeface="Noto Sans CJK JP Medium"/>
              </a:rPr>
              <a:t>s</a:t>
            </a:r>
            <a:r>
              <a:rPr sz="2400" b="0" dirty="0">
                <a:latin typeface="Noto Sans CJK JP Medium"/>
                <a:cs typeface="Noto Sans CJK JP Medium"/>
              </a:rPr>
              <a:t>可以由任何词串构成。 不过</a:t>
            </a:r>
            <a:r>
              <a:rPr sz="2400" b="0" spc="40" dirty="0">
                <a:latin typeface="Noto Sans CJK JP Medium"/>
                <a:cs typeface="Noto Sans CJK JP Medium"/>
              </a:rPr>
              <a:t>P(s)</a:t>
            </a:r>
            <a:r>
              <a:rPr sz="2400" b="0" dirty="0">
                <a:latin typeface="Noto Sans CJK JP Medium"/>
                <a:cs typeface="Noto Sans CJK JP Medium"/>
              </a:rPr>
              <a:t>有大有小。如：</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204" dirty="0">
                <a:latin typeface="UKIJ CJK"/>
                <a:cs typeface="UKIJ CJK"/>
              </a:rPr>
              <a:t>a=</a:t>
            </a:r>
            <a:r>
              <a:rPr sz="2000" spc="85" dirty="0">
                <a:latin typeface="UKIJ CJK"/>
                <a:cs typeface="UKIJ CJK"/>
              </a:rPr>
              <a:t> </a:t>
            </a:r>
            <a:r>
              <a:rPr sz="2000" dirty="0">
                <a:solidFill>
                  <a:srgbClr val="3333FF"/>
                </a:solidFill>
                <a:latin typeface="UKIJ CJK"/>
                <a:cs typeface="UKIJ CJK"/>
              </a:rPr>
              <a:t>我准备去散步。</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spc="250" dirty="0">
                <a:latin typeface="UKIJ CJK"/>
                <a:cs typeface="UKIJ CJK"/>
              </a:rPr>
              <a:t>b=</a:t>
            </a:r>
            <a:r>
              <a:rPr sz="2000" spc="85" dirty="0">
                <a:latin typeface="UKIJ CJK"/>
                <a:cs typeface="UKIJ CJK"/>
              </a:rPr>
              <a:t> </a:t>
            </a:r>
            <a:r>
              <a:rPr sz="2000" dirty="0">
                <a:solidFill>
                  <a:srgbClr val="3333FF"/>
                </a:solidFill>
                <a:latin typeface="UKIJ CJK"/>
                <a:cs typeface="UKIJ CJK"/>
              </a:rPr>
              <a:t>我去散步准备。</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spc="55" dirty="0">
                <a:latin typeface="UKIJ CJK"/>
                <a:cs typeface="UKIJ CJK"/>
              </a:rPr>
              <a:t>P(a) </a:t>
            </a:r>
            <a:r>
              <a:rPr sz="2000" spc="380" dirty="0">
                <a:latin typeface="UKIJ CJK"/>
                <a:cs typeface="UKIJ CJK"/>
              </a:rPr>
              <a:t>&gt;</a:t>
            </a:r>
            <a:r>
              <a:rPr sz="2000" spc="35" dirty="0">
                <a:latin typeface="UKIJ CJK"/>
                <a:cs typeface="UKIJ CJK"/>
              </a:rPr>
              <a:t> </a:t>
            </a:r>
            <a:r>
              <a:rPr sz="2000" spc="80" dirty="0">
                <a:latin typeface="UKIJ CJK"/>
                <a:cs typeface="UKIJ CJK"/>
              </a:rPr>
              <a:t>P(b)</a:t>
            </a:r>
            <a:endParaRPr sz="2000">
              <a:latin typeface="UKIJ CJK"/>
              <a:cs typeface="UKIJ CJK"/>
            </a:endParaRPr>
          </a:p>
          <a:p>
            <a:pPr lvl="1">
              <a:lnSpc>
                <a:spcPct val="100000"/>
              </a:lnSpc>
              <a:spcBef>
                <a:spcPts val="5"/>
              </a:spcBef>
              <a:buClr>
                <a:srgbClr val="00B0F0"/>
              </a:buClr>
              <a:buFont typeface="Wingdings"/>
              <a:buChar char=""/>
            </a:pPr>
            <a:endParaRPr sz="255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对于给定的句子</a:t>
            </a:r>
            <a:r>
              <a:rPr sz="2400" b="0" spc="45" dirty="0">
                <a:latin typeface="Noto Sans CJK JP Medium"/>
                <a:cs typeface="Noto Sans CJK JP Medium"/>
              </a:rPr>
              <a:t>s</a:t>
            </a:r>
            <a:r>
              <a:rPr sz="2400" b="0" dirty="0">
                <a:latin typeface="Noto Sans CJK JP Medium"/>
                <a:cs typeface="Noto Sans CJK JP Medium"/>
              </a:rPr>
              <a:t>而言，通常</a:t>
            </a:r>
            <a:r>
              <a:rPr sz="2400" b="0" spc="40" dirty="0">
                <a:latin typeface="Noto Sans CJK JP Medium"/>
                <a:cs typeface="Noto Sans CJK JP Medium"/>
              </a:rPr>
              <a:t>P(s)</a:t>
            </a:r>
            <a:r>
              <a:rPr sz="2400" b="0" dirty="0">
                <a:latin typeface="Noto Sans CJK JP Medium"/>
                <a:cs typeface="Noto Sans CJK JP Medium"/>
              </a:rPr>
              <a:t>是未知的。</a:t>
            </a:r>
            <a:endParaRPr sz="2400">
              <a:latin typeface="Noto Sans CJK JP Medium"/>
              <a:cs typeface="Noto Sans CJK JP Medium"/>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68</a:t>
            </a:fld>
            <a:endParaRPr dirty="0"/>
          </a:p>
        </p:txBody>
      </p:sp>
      <p:sp>
        <p:nvSpPr>
          <p:cNvPr id="3" name="object 3"/>
          <p:cNvSpPr txBox="1"/>
          <p:nvPr/>
        </p:nvSpPr>
        <p:spPr>
          <a:xfrm>
            <a:off x="258127" y="4697095"/>
            <a:ext cx="8458200" cy="759460"/>
          </a:xfrm>
          <a:prstGeom prst="rect">
            <a:avLst/>
          </a:prstGeom>
        </p:spPr>
        <p:txBody>
          <a:bodyPr vert="horz" wrap="square" lIns="0" tIns="10160" rIns="0" bIns="0" rtlCol="0">
            <a:spAutoFit/>
          </a:bodyPr>
          <a:lstStyle/>
          <a:p>
            <a:pPr marL="355600" marR="5080" indent="-342900">
              <a:lnSpc>
                <a:spcPct val="100699"/>
              </a:lnSpc>
              <a:spcBef>
                <a:spcPts val="80"/>
              </a:spcBef>
              <a:buClr>
                <a:srgbClr val="7030A0"/>
              </a:buClr>
              <a:buSzPct val="79166"/>
              <a:buFont typeface="Wingdings"/>
              <a:buChar char=""/>
              <a:tabLst>
                <a:tab pos="354965" algn="l"/>
                <a:tab pos="355600" algn="l"/>
              </a:tabLst>
            </a:pPr>
            <a:r>
              <a:rPr sz="2400" b="0" dirty="0">
                <a:solidFill>
                  <a:srgbClr val="3333FF"/>
                </a:solidFill>
                <a:latin typeface="Noto Sans CJK JP Medium"/>
                <a:cs typeface="Noto Sans CJK JP Medium"/>
              </a:rPr>
              <a:t>对于一个句子空间</a:t>
            </a:r>
            <a:r>
              <a:rPr sz="2400" b="0" spc="305" dirty="0">
                <a:solidFill>
                  <a:srgbClr val="3333FF"/>
                </a:solidFill>
                <a:latin typeface="Noto Sans CJK JP Medium"/>
                <a:cs typeface="Noto Sans CJK JP Medium"/>
              </a:rPr>
              <a:t>A</a:t>
            </a:r>
            <a:r>
              <a:rPr sz="2400" b="0" dirty="0">
                <a:solidFill>
                  <a:srgbClr val="3333FF"/>
                </a:solidFill>
                <a:latin typeface="Noto Sans CJK JP Medium"/>
                <a:cs typeface="Noto Sans CJK JP Medium"/>
              </a:rPr>
              <a:t>，其概率分布</a:t>
            </a:r>
            <a:r>
              <a:rPr sz="2400" b="0" spc="220" dirty="0">
                <a:solidFill>
                  <a:srgbClr val="3333FF"/>
                </a:solidFill>
                <a:latin typeface="Noto Sans CJK JP Medium"/>
                <a:cs typeface="Noto Sans CJK JP Medium"/>
              </a:rPr>
              <a:t>D</a:t>
            </a:r>
            <a:r>
              <a:rPr sz="2400" b="0" dirty="0">
                <a:solidFill>
                  <a:srgbClr val="3333FF"/>
                </a:solidFill>
                <a:latin typeface="Noto Sans CJK JP Medium"/>
                <a:cs typeface="Noto Sans CJK JP Medium"/>
              </a:rPr>
              <a:t>表示任意可能句子的概率 分布。估计句子空间</a:t>
            </a:r>
            <a:r>
              <a:rPr sz="2400" b="0" spc="305" dirty="0">
                <a:solidFill>
                  <a:srgbClr val="3333FF"/>
                </a:solidFill>
                <a:latin typeface="Noto Sans CJK JP Medium"/>
                <a:cs typeface="Noto Sans CJK JP Medium"/>
              </a:rPr>
              <a:t>A</a:t>
            </a:r>
            <a:r>
              <a:rPr sz="2400" b="0" dirty="0">
                <a:solidFill>
                  <a:srgbClr val="3333FF"/>
                </a:solidFill>
                <a:latin typeface="Noto Sans CJK JP Medium"/>
                <a:cs typeface="Noto Sans CJK JP Medium"/>
              </a:rPr>
              <a:t>的概率分布</a:t>
            </a:r>
            <a:r>
              <a:rPr sz="2400" b="0" spc="220" dirty="0">
                <a:solidFill>
                  <a:srgbClr val="3333FF"/>
                </a:solidFill>
                <a:latin typeface="Noto Sans CJK JP Medium"/>
                <a:cs typeface="Noto Sans CJK JP Medium"/>
              </a:rPr>
              <a:t>D</a:t>
            </a:r>
            <a:r>
              <a:rPr sz="2400" b="0" dirty="0">
                <a:solidFill>
                  <a:srgbClr val="3333FF"/>
                </a:solidFill>
                <a:latin typeface="Noto Sans CJK JP Medium"/>
                <a:cs typeface="Noto Sans CJK JP Medium"/>
              </a:rPr>
              <a:t>的过程被称作语言建模</a:t>
            </a:r>
            <a:endParaRPr sz="24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语言建模</a:t>
            </a:r>
            <a:r>
              <a:rPr u="none" spc="80" dirty="0"/>
              <a:t>(Language</a:t>
            </a:r>
            <a:r>
              <a:rPr u="none" spc="235" dirty="0"/>
              <a:t> </a:t>
            </a:r>
            <a:r>
              <a:rPr u="none" spc="130" dirty="0"/>
              <a:t>Modeling)</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382000" cy="759460"/>
          </a:xfrm>
          <a:prstGeom prst="rect">
            <a:avLst/>
          </a:prstGeom>
        </p:spPr>
        <p:txBody>
          <a:bodyPr vert="horz" wrap="square" lIns="0" tIns="10160" rIns="0" bIns="0" rtlCol="0">
            <a:spAutoFit/>
          </a:bodyPr>
          <a:lstStyle/>
          <a:p>
            <a:pPr marL="355600" marR="5080" indent="-342900">
              <a:lnSpc>
                <a:spcPct val="100699"/>
              </a:lnSpc>
              <a:spcBef>
                <a:spcPts val="80"/>
              </a:spcBef>
              <a:buClr>
                <a:srgbClr val="7030A0"/>
              </a:buClr>
              <a:buSzPct val="79166"/>
              <a:buFont typeface="Wingdings"/>
              <a:buChar char=""/>
              <a:tabLst>
                <a:tab pos="354965" algn="l"/>
                <a:tab pos="355600" algn="l"/>
              </a:tabLst>
            </a:pPr>
            <a:r>
              <a:rPr sz="2400" b="0" dirty="0">
                <a:solidFill>
                  <a:srgbClr val="3333FF"/>
                </a:solidFill>
                <a:latin typeface="Noto Sans CJK JP Medium"/>
                <a:cs typeface="Noto Sans CJK JP Medium"/>
              </a:rPr>
              <a:t>根据语言样本估计出的概率分布</a:t>
            </a:r>
            <a:r>
              <a:rPr sz="2400" b="0" spc="220" dirty="0">
                <a:solidFill>
                  <a:srgbClr val="3333FF"/>
                </a:solidFill>
                <a:latin typeface="Noto Sans CJK JP Medium"/>
                <a:cs typeface="Noto Sans CJK JP Medium"/>
              </a:rPr>
              <a:t>D就称为语言</a:t>
            </a:r>
            <a:r>
              <a:rPr sz="2400" b="0" spc="40" dirty="0">
                <a:solidFill>
                  <a:srgbClr val="3333FF"/>
                </a:solidFill>
                <a:latin typeface="Noto Sans CJK JP Medium"/>
                <a:cs typeface="Noto Sans CJK JP Medium"/>
              </a:rPr>
              <a:t>(</a:t>
            </a:r>
            <a:r>
              <a:rPr sz="2400" b="0" dirty="0">
                <a:solidFill>
                  <a:srgbClr val="3333FF"/>
                </a:solidFill>
                <a:latin typeface="Noto Sans CJK JP Medium"/>
                <a:cs typeface="Noto Sans CJK JP Medium"/>
              </a:rPr>
              <a:t>空间</a:t>
            </a:r>
            <a:r>
              <a:rPr sz="2400" b="0" spc="100" dirty="0">
                <a:solidFill>
                  <a:srgbClr val="3333FF"/>
                </a:solidFill>
                <a:latin typeface="Noto Sans CJK JP Medium"/>
                <a:cs typeface="Noto Sans CJK JP Medium"/>
              </a:rPr>
              <a:t>)</a:t>
            </a:r>
            <a:r>
              <a:rPr sz="2400" b="0" spc="245" dirty="0">
                <a:solidFill>
                  <a:srgbClr val="3333FF"/>
                </a:solidFill>
                <a:latin typeface="Noto Sans CJK JP Medium"/>
                <a:cs typeface="Noto Sans CJK JP Medium"/>
              </a:rPr>
              <a:t>A</a:t>
            </a:r>
            <a:r>
              <a:rPr sz="2400" b="0" dirty="0">
                <a:solidFill>
                  <a:srgbClr val="3333FF"/>
                </a:solidFill>
                <a:latin typeface="Noto Sans CJK JP Medium"/>
                <a:cs typeface="Noto Sans CJK JP Medium"/>
              </a:rPr>
              <a:t>的语言 模型</a:t>
            </a:r>
            <a:endParaRPr sz="2400">
              <a:latin typeface="Noto Sans CJK JP Medium"/>
              <a:cs typeface="Noto Sans CJK JP Medium"/>
            </a:endParaRPr>
          </a:p>
        </p:txBody>
      </p:sp>
      <p:sp>
        <p:nvSpPr>
          <p:cNvPr id="3" name="object 3"/>
          <p:cNvSpPr txBox="1"/>
          <p:nvPr/>
        </p:nvSpPr>
        <p:spPr>
          <a:xfrm>
            <a:off x="258127" y="3515995"/>
            <a:ext cx="8293100" cy="2677160"/>
          </a:xfrm>
          <a:prstGeom prst="rect">
            <a:avLst/>
          </a:prstGeom>
        </p:spPr>
        <p:txBody>
          <a:bodyPr vert="horz" wrap="square" lIns="0" tIns="10160" rIns="0" bIns="0" rtlCol="0">
            <a:spAutoFit/>
          </a:bodyPr>
          <a:lstStyle/>
          <a:p>
            <a:pPr marL="355600" marR="309880" indent="-342900">
              <a:lnSpc>
                <a:spcPct val="100699"/>
              </a:lnSpc>
              <a:spcBef>
                <a:spcPts val="80"/>
              </a:spcBef>
              <a:buClr>
                <a:srgbClr val="7030A0"/>
              </a:buClr>
              <a:buSzPct val="79166"/>
              <a:buFont typeface="Wingdings"/>
              <a:buChar char=""/>
              <a:tabLst>
                <a:tab pos="354965" algn="l"/>
                <a:tab pos="355600" algn="l"/>
              </a:tabLst>
            </a:pPr>
            <a:r>
              <a:rPr sz="2400" b="0" dirty="0">
                <a:latin typeface="Noto Sans CJK JP Medium"/>
                <a:cs typeface="Noto Sans CJK JP Medium"/>
              </a:rPr>
              <a:t>语言建模技术首先在语音识别研究中提出，后来陆续用到  </a:t>
            </a:r>
            <a:r>
              <a:rPr sz="2400" b="0" spc="120" dirty="0">
                <a:latin typeface="Noto Sans CJK JP Medium"/>
                <a:cs typeface="Noto Sans CJK JP Medium"/>
              </a:rPr>
              <a:t>OCR</a:t>
            </a:r>
            <a:r>
              <a:rPr sz="2400" b="0" dirty="0">
                <a:latin typeface="Noto Sans CJK JP Medium"/>
                <a:cs typeface="Noto Sans CJK JP Medium"/>
              </a:rPr>
              <a:t>、手写体识别、机器翻译、信息检索等领域</a:t>
            </a:r>
            <a:endParaRPr sz="2400">
              <a:latin typeface="Noto Sans CJK JP Medium"/>
              <a:cs typeface="Noto Sans CJK JP Medium"/>
            </a:endParaRPr>
          </a:p>
          <a:p>
            <a:pPr>
              <a:lnSpc>
                <a:spcPct val="100000"/>
              </a:lnSpc>
              <a:spcBef>
                <a:spcPts val="35"/>
              </a:spcBef>
              <a:buClr>
                <a:srgbClr val="7030A0"/>
              </a:buClr>
              <a:buFont typeface="Wingdings"/>
              <a:buChar char=""/>
            </a:pPr>
            <a:endParaRPr sz="3000">
              <a:latin typeface="Noto Sans CJK JP Medium"/>
              <a:cs typeface="Noto Sans CJK JP Medium"/>
            </a:endParaRPr>
          </a:p>
          <a:p>
            <a:pPr marL="355600" marR="5080" indent="-342900" algn="just">
              <a:lnSpc>
                <a:spcPct val="100699"/>
              </a:lnSpc>
              <a:spcBef>
                <a:spcPts val="5"/>
              </a:spcBef>
              <a:buClr>
                <a:srgbClr val="7030A0"/>
              </a:buClr>
              <a:buSzPct val="79166"/>
              <a:buFont typeface="Wingdings"/>
              <a:buChar char=""/>
              <a:tabLst>
                <a:tab pos="355600" algn="l"/>
              </a:tabLst>
            </a:pPr>
            <a:r>
              <a:rPr sz="2400" b="0" dirty="0">
                <a:latin typeface="Noto Sans CJK JP Medium"/>
                <a:cs typeface="Noto Sans CJK JP Medium"/>
              </a:rPr>
              <a:t>在语音识别中，如果识别结果有多个，则可以根据语言模型 计算每个识别结果的可能性，然后挑选一个可能性较大的识 别结果</a:t>
            </a:r>
            <a:endParaRPr sz="24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语言建模</a:t>
            </a:r>
            <a:r>
              <a:rPr u="none" spc="80" dirty="0"/>
              <a:t>(Language</a:t>
            </a:r>
            <a:r>
              <a:rPr u="none" spc="235" dirty="0"/>
              <a:t> </a:t>
            </a:r>
            <a:r>
              <a:rPr u="none" spc="130" dirty="0"/>
              <a:t>Modeling)</a:t>
            </a:r>
          </a:p>
        </p:txBody>
      </p:sp>
      <p:sp>
        <p:nvSpPr>
          <p:cNvPr id="5" name="object 5"/>
          <p:cNvSpPr/>
          <p:nvPr/>
        </p:nvSpPr>
        <p:spPr>
          <a:xfrm>
            <a:off x="3316644" y="1472418"/>
            <a:ext cx="2248502" cy="89349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509906" y="2827534"/>
            <a:ext cx="4207354" cy="602378"/>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3416300" cy="51943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自然语言处理简介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研究目标</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研究方向</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自然语言处理的难点</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规则方法</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经验方法</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自然语言处理任务举例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自然语言理解</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自然语言生成</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7</a:t>
            </a:fld>
            <a:endParaRPr dirty="0"/>
          </a:p>
        </p:txBody>
      </p:sp>
      <p:sp>
        <p:nvSpPr>
          <p:cNvPr id="3" name="object 3"/>
          <p:cNvSpPr txBox="1"/>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sz="2800" b="0" dirty="0">
                <a:solidFill>
                  <a:srgbClr val="FFFFFF"/>
                </a:solidFill>
                <a:latin typeface="Noto Sans CJK JP Medium"/>
                <a:cs typeface="Noto Sans CJK JP Medium"/>
              </a:rPr>
              <a:t>内容</a:t>
            </a:r>
            <a:endParaRPr sz="2800">
              <a:latin typeface="Noto Sans CJK JP Medium"/>
              <a:cs typeface="Noto Sans CJK JP Medium"/>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282180" cy="9880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对于给定的句子</a:t>
            </a:r>
            <a:r>
              <a:rPr sz="2400" b="0" spc="5" dirty="0">
                <a:latin typeface="Noto Sans CJK JP Medium"/>
                <a:cs typeface="Noto Sans CJK JP Medium"/>
              </a:rPr>
              <a:t>a</a:t>
            </a:r>
            <a:r>
              <a:rPr sz="2400" b="0" spc="155" dirty="0">
                <a:latin typeface="Noto Sans CJK JP Medium"/>
                <a:cs typeface="Noto Sans CJK JP Medium"/>
              </a:rPr>
              <a:t> </a:t>
            </a:r>
            <a:r>
              <a:rPr sz="2400" b="0" spc="455" dirty="0">
                <a:latin typeface="Noto Sans CJK JP Medium"/>
                <a:cs typeface="Noto Sans CJK JP Medium"/>
              </a:rPr>
              <a:t>=</a:t>
            </a:r>
            <a:r>
              <a:rPr sz="2400" b="0" spc="114" dirty="0">
                <a:latin typeface="Noto Sans CJK JP Medium"/>
                <a:cs typeface="Noto Sans CJK JP Medium"/>
              </a:rPr>
              <a:t> </a:t>
            </a:r>
            <a:r>
              <a:rPr sz="2400" b="0" spc="50" dirty="0">
                <a:latin typeface="Noto Sans CJK JP Medium"/>
                <a:cs typeface="Noto Sans CJK JP Medium"/>
              </a:rPr>
              <a:t>w</a:t>
            </a:r>
            <a:r>
              <a:rPr sz="2000" b="0" spc="50" dirty="0">
                <a:latin typeface="Noto Sans CJK JP Medium"/>
                <a:cs typeface="Noto Sans CJK JP Medium"/>
              </a:rPr>
              <a:t>1</a:t>
            </a:r>
            <a:r>
              <a:rPr sz="2000" b="0" spc="305" dirty="0">
                <a:latin typeface="Noto Sans CJK JP Medium"/>
                <a:cs typeface="Noto Sans CJK JP Medium"/>
              </a:rPr>
              <a:t> </a:t>
            </a:r>
            <a:r>
              <a:rPr sz="2400" b="0" spc="50" dirty="0">
                <a:latin typeface="Noto Sans CJK JP Medium"/>
                <a:cs typeface="Noto Sans CJK JP Medium"/>
              </a:rPr>
              <a:t>w</a:t>
            </a:r>
            <a:r>
              <a:rPr sz="2000" b="0" spc="50" dirty="0">
                <a:latin typeface="Noto Sans CJK JP Medium"/>
                <a:cs typeface="Noto Sans CJK JP Medium"/>
              </a:rPr>
              <a:t>2</a:t>
            </a:r>
            <a:r>
              <a:rPr sz="2000" b="0" spc="300" dirty="0">
                <a:latin typeface="Noto Sans CJK JP Medium"/>
                <a:cs typeface="Noto Sans CJK JP Medium"/>
              </a:rPr>
              <a:t> </a:t>
            </a:r>
            <a:r>
              <a:rPr sz="2400" b="0" spc="-90" dirty="0">
                <a:latin typeface="Noto Sans CJK JP Medium"/>
                <a:cs typeface="Noto Sans CJK JP Medium"/>
              </a:rPr>
              <a:t>…</a:t>
            </a:r>
            <a:r>
              <a:rPr sz="2400" b="0" spc="229" dirty="0">
                <a:latin typeface="Noto Sans CJK JP Medium"/>
                <a:cs typeface="Noto Sans CJK JP Medium"/>
              </a:rPr>
              <a:t> </a:t>
            </a:r>
            <a:r>
              <a:rPr sz="2400" b="0" spc="40" dirty="0">
                <a:latin typeface="Noto Sans CJK JP Medium"/>
                <a:cs typeface="Noto Sans CJK JP Medium"/>
              </a:rPr>
              <a:t>w</a:t>
            </a:r>
            <a:r>
              <a:rPr sz="2000" b="0" spc="40" dirty="0">
                <a:latin typeface="Noto Sans CJK JP Medium"/>
                <a:cs typeface="Noto Sans CJK JP Medium"/>
              </a:rPr>
              <a:t>m</a:t>
            </a:r>
            <a:r>
              <a:rPr sz="2400" b="0" spc="40" dirty="0">
                <a:latin typeface="Noto Sans CJK JP Medium"/>
                <a:cs typeface="Noto Sans CJK JP Medium"/>
              </a:rPr>
              <a:t>，</a:t>
            </a:r>
            <a:r>
              <a:rPr sz="2400" b="0" dirty="0">
                <a:latin typeface="Noto Sans CJK JP Medium"/>
                <a:cs typeface="Noto Sans CJK JP Medium"/>
              </a:rPr>
              <a:t>如何计算</a:t>
            </a:r>
            <a:r>
              <a:rPr sz="2400" b="0" spc="20" dirty="0">
                <a:latin typeface="Noto Sans CJK JP Medium"/>
                <a:cs typeface="Noto Sans CJK JP Medium"/>
              </a:rPr>
              <a:t>P(a)?</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solidFill>
                  <a:srgbClr val="3333FF"/>
                </a:solidFill>
                <a:latin typeface="Noto Sans CJK JP Medium"/>
                <a:cs typeface="Noto Sans CJK JP Medium"/>
              </a:rPr>
              <a:t>链式规则</a:t>
            </a:r>
            <a:r>
              <a:rPr sz="2400" b="0" spc="15" dirty="0">
                <a:solidFill>
                  <a:srgbClr val="3333FF"/>
                </a:solidFill>
                <a:latin typeface="Noto Sans CJK JP Medium"/>
                <a:cs typeface="Noto Sans CJK JP Medium"/>
              </a:rPr>
              <a:t>(chain</a:t>
            </a:r>
            <a:r>
              <a:rPr sz="2400" b="0" spc="295" dirty="0">
                <a:solidFill>
                  <a:srgbClr val="3333FF"/>
                </a:solidFill>
                <a:latin typeface="Noto Sans CJK JP Medium"/>
                <a:cs typeface="Noto Sans CJK JP Medium"/>
              </a:rPr>
              <a:t> </a:t>
            </a:r>
            <a:r>
              <a:rPr sz="2400" b="0" spc="45" dirty="0">
                <a:solidFill>
                  <a:srgbClr val="3333FF"/>
                </a:solidFill>
                <a:latin typeface="Noto Sans CJK JP Medium"/>
                <a:cs typeface="Noto Sans CJK JP Medium"/>
              </a:rPr>
              <a:t>rule)</a:t>
            </a:r>
            <a:endParaRPr sz="2400">
              <a:latin typeface="Noto Sans CJK JP Medium"/>
              <a:cs typeface="Noto Sans CJK JP Medium"/>
            </a:endParaRPr>
          </a:p>
        </p:txBody>
      </p:sp>
      <p:sp>
        <p:nvSpPr>
          <p:cNvPr id="3" name="object 3"/>
          <p:cNvSpPr txBox="1"/>
          <p:nvPr/>
        </p:nvSpPr>
        <p:spPr>
          <a:xfrm>
            <a:off x="270827" y="5517584"/>
            <a:ext cx="952500" cy="402590"/>
          </a:xfrm>
          <a:prstGeom prst="rect">
            <a:avLst/>
          </a:prstGeom>
        </p:spPr>
        <p:txBody>
          <a:bodyPr vert="horz" wrap="square" lIns="0" tIns="17780" rIns="0" bIns="0" rtlCol="0">
            <a:spAutoFit/>
          </a:bodyPr>
          <a:lstStyle/>
          <a:p>
            <a:pPr>
              <a:lnSpc>
                <a:spcPct val="100000"/>
              </a:lnSpc>
              <a:spcBef>
                <a:spcPts val="140"/>
              </a:spcBef>
              <a:tabLst>
                <a:tab pos="342265" algn="l"/>
              </a:tabLst>
            </a:pPr>
            <a:r>
              <a:rPr sz="1900" dirty="0">
                <a:solidFill>
                  <a:srgbClr val="7030A0"/>
                </a:solidFill>
                <a:latin typeface="Wingdings"/>
                <a:cs typeface="Wingdings"/>
              </a:rPr>
              <a:t></a:t>
            </a:r>
            <a:r>
              <a:rPr sz="1900" dirty="0">
                <a:solidFill>
                  <a:srgbClr val="7030A0"/>
                </a:solidFill>
                <a:latin typeface="Times New Roman"/>
                <a:cs typeface="Times New Roman"/>
              </a:rPr>
              <a:t>	</a:t>
            </a:r>
            <a:r>
              <a:rPr sz="2400" b="0" dirty="0">
                <a:latin typeface="Noto Sans CJK JP Medium"/>
                <a:cs typeface="Noto Sans CJK JP Medium"/>
              </a:rPr>
              <a:t>举例</a:t>
            </a:r>
            <a:endParaRPr sz="24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语言建模</a:t>
            </a:r>
            <a:r>
              <a:rPr u="none" spc="80" dirty="0"/>
              <a:t>(Language</a:t>
            </a:r>
            <a:r>
              <a:rPr u="none" spc="235" dirty="0"/>
              <a:t> </a:t>
            </a:r>
            <a:r>
              <a:rPr u="none" spc="130" dirty="0"/>
              <a:t>Modeling)</a:t>
            </a:r>
          </a:p>
        </p:txBody>
      </p:sp>
      <p:sp>
        <p:nvSpPr>
          <p:cNvPr id="5" name="object 5"/>
          <p:cNvSpPr/>
          <p:nvPr/>
        </p:nvSpPr>
        <p:spPr>
          <a:xfrm>
            <a:off x="274914" y="5561255"/>
            <a:ext cx="8470033" cy="7028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60787" y="2246222"/>
            <a:ext cx="8732890" cy="1877033"/>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70</a:t>
            </a:fld>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293100" cy="31216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225" dirty="0">
                <a:solidFill>
                  <a:srgbClr val="3333FF"/>
                </a:solidFill>
                <a:latin typeface="Noto Sans CJK JP Medium"/>
                <a:cs typeface="Noto Sans CJK JP Medium"/>
              </a:rPr>
              <a:t>“John </a:t>
            </a:r>
            <a:r>
              <a:rPr sz="2400" b="0" spc="35" dirty="0">
                <a:solidFill>
                  <a:srgbClr val="3333FF"/>
                </a:solidFill>
                <a:latin typeface="Noto Sans CJK JP Medium"/>
                <a:cs typeface="Noto Sans CJK JP Medium"/>
              </a:rPr>
              <a:t>read </a:t>
            </a:r>
            <a:r>
              <a:rPr sz="2400" b="0" spc="5" dirty="0">
                <a:solidFill>
                  <a:srgbClr val="3333FF"/>
                </a:solidFill>
                <a:latin typeface="Noto Sans CJK JP Medium"/>
                <a:cs typeface="Noto Sans CJK JP Medium"/>
              </a:rPr>
              <a:t>a</a:t>
            </a:r>
            <a:r>
              <a:rPr sz="2400" b="0" spc="265" dirty="0">
                <a:solidFill>
                  <a:srgbClr val="3333FF"/>
                </a:solidFill>
                <a:latin typeface="Noto Sans CJK JP Medium"/>
                <a:cs typeface="Noto Sans CJK JP Medium"/>
              </a:rPr>
              <a:t> </a:t>
            </a:r>
            <a:r>
              <a:rPr sz="2400" b="0" spc="-55" dirty="0">
                <a:solidFill>
                  <a:srgbClr val="3333FF"/>
                </a:solidFill>
                <a:latin typeface="Noto Sans CJK JP Medium"/>
                <a:cs typeface="Noto Sans CJK JP Medium"/>
              </a:rPr>
              <a:t>______”</a:t>
            </a:r>
            <a:endParaRPr sz="2400">
              <a:latin typeface="Noto Sans CJK JP Medium"/>
              <a:cs typeface="Noto Sans CJK JP Medium"/>
            </a:endParaRPr>
          </a:p>
          <a:p>
            <a:pPr>
              <a:lnSpc>
                <a:spcPct val="100000"/>
              </a:lnSpc>
              <a:spcBef>
                <a:spcPts val="60"/>
              </a:spcBef>
              <a:buClr>
                <a:srgbClr val="7030A0"/>
              </a:buClr>
              <a:buFont typeface="Wingdings"/>
              <a:buChar char=""/>
            </a:pPr>
            <a:endParaRPr sz="300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给定一个句子中前面</a:t>
            </a:r>
            <a:r>
              <a:rPr sz="2400" b="0" spc="120" dirty="0">
                <a:latin typeface="Noto Sans CJK JP Medium"/>
                <a:cs typeface="Noto Sans CJK JP Medium"/>
              </a:rPr>
              <a:t>n-1</a:t>
            </a:r>
            <a:r>
              <a:rPr sz="2400" b="0" dirty="0">
                <a:latin typeface="Noto Sans CJK JP Medium"/>
                <a:cs typeface="Noto Sans CJK JP Medium"/>
              </a:rPr>
              <a:t>个词，预测下面的词是哪个词</a:t>
            </a:r>
            <a:endParaRPr sz="2400">
              <a:latin typeface="Noto Sans CJK JP Medium"/>
              <a:cs typeface="Noto Sans CJK JP Medium"/>
            </a:endParaRPr>
          </a:p>
          <a:p>
            <a:pPr>
              <a:lnSpc>
                <a:spcPct val="100000"/>
              </a:lnSpc>
              <a:spcBef>
                <a:spcPts val="35"/>
              </a:spcBef>
              <a:buClr>
                <a:srgbClr val="7030A0"/>
              </a:buClr>
              <a:buFont typeface="Wingdings"/>
              <a:buChar char=""/>
            </a:pPr>
            <a:endParaRPr sz="3000">
              <a:latin typeface="Noto Sans CJK JP Medium"/>
              <a:cs typeface="Noto Sans CJK JP Medium"/>
            </a:endParaRPr>
          </a:p>
          <a:p>
            <a:pPr marL="355600" marR="5080" indent="-342900">
              <a:lnSpc>
                <a:spcPct val="100699"/>
              </a:lnSpc>
              <a:spcBef>
                <a:spcPts val="5"/>
              </a:spcBef>
              <a:buClr>
                <a:srgbClr val="7030A0"/>
              </a:buClr>
              <a:buSzPct val="79166"/>
              <a:buFont typeface="Wingdings"/>
              <a:buChar char=""/>
              <a:tabLst>
                <a:tab pos="354965" algn="l"/>
                <a:tab pos="355600" algn="l"/>
              </a:tabLst>
            </a:pPr>
            <a:r>
              <a:rPr sz="2400" b="0" dirty="0">
                <a:latin typeface="Noto Sans CJK JP Medium"/>
                <a:cs typeface="Noto Sans CJK JP Medium"/>
              </a:rPr>
              <a:t>由于语言的规律性，句子中前面出现的词对后面可能出现的 词有很强的预示作用。</a:t>
            </a:r>
            <a:endParaRPr sz="2400">
              <a:latin typeface="Noto Sans CJK JP Medium"/>
              <a:cs typeface="Noto Sans CJK JP Medium"/>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71</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200" dirty="0"/>
              <a:t>“Shannon</a:t>
            </a:r>
            <a:r>
              <a:rPr u="none" spc="250" dirty="0"/>
              <a:t> </a:t>
            </a:r>
            <a:r>
              <a:rPr u="none" spc="310" dirty="0"/>
              <a:t>Game”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3087" y="1091212"/>
            <a:ext cx="8718550" cy="2054860"/>
            <a:chOff x="313087" y="1091212"/>
            <a:chExt cx="8718550" cy="2054860"/>
          </a:xfrm>
        </p:grpSpPr>
        <p:sp>
          <p:nvSpPr>
            <p:cNvPr id="3" name="object 3"/>
            <p:cNvSpPr/>
            <p:nvPr/>
          </p:nvSpPr>
          <p:spPr>
            <a:xfrm>
              <a:off x="313087" y="1091212"/>
              <a:ext cx="8718108" cy="188854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44799" y="2273300"/>
              <a:ext cx="1651000" cy="469900"/>
            </a:xfrm>
            <a:custGeom>
              <a:avLst/>
              <a:gdLst/>
              <a:ahLst/>
              <a:cxnLst/>
              <a:rect l="l" t="t" r="r" b="b"/>
              <a:pathLst>
                <a:path w="1651000" h="469900">
                  <a:moveTo>
                    <a:pt x="0" y="78317"/>
                  </a:moveTo>
                  <a:lnTo>
                    <a:pt x="6154" y="47832"/>
                  </a:lnTo>
                  <a:lnTo>
                    <a:pt x="22938" y="22938"/>
                  </a:lnTo>
                  <a:lnTo>
                    <a:pt x="47832" y="6154"/>
                  </a:lnTo>
                  <a:lnTo>
                    <a:pt x="78317" y="0"/>
                  </a:lnTo>
                  <a:lnTo>
                    <a:pt x="1572680" y="0"/>
                  </a:lnTo>
                  <a:lnTo>
                    <a:pt x="1603168" y="6154"/>
                  </a:lnTo>
                  <a:lnTo>
                    <a:pt x="1628063" y="22938"/>
                  </a:lnTo>
                  <a:lnTo>
                    <a:pt x="1644846" y="47832"/>
                  </a:lnTo>
                  <a:lnTo>
                    <a:pt x="1651000" y="78317"/>
                  </a:lnTo>
                  <a:lnTo>
                    <a:pt x="1651000" y="391582"/>
                  </a:lnTo>
                  <a:lnTo>
                    <a:pt x="1644846" y="422067"/>
                  </a:lnTo>
                  <a:lnTo>
                    <a:pt x="1628063" y="446961"/>
                  </a:lnTo>
                  <a:lnTo>
                    <a:pt x="1603168" y="463745"/>
                  </a:lnTo>
                  <a:lnTo>
                    <a:pt x="1572680" y="469900"/>
                  </a:lnTo>
                  <a:lnTo>
                    <a:pt x="78317" y="469900"/>
                  </a:lnTo>
                  <a:lnTo>
                    <a:pt x="47832" y="463745"/>
                  </a:lnTo>
                  <a:lnTo>
                    <a:pt x="22938" y="446961"/>
                  </a:lnTo>
                  <a:lnTo>
                    <a:pt x="6154" y="422067"/>
                  </a:lnTo>
                  <a:lnTo>
                    <a:pt x="0" y="391582"/>
                  </a:lnTo>
                  <a:lnTo>
                    <a:pt x="0" y="78317"/>
                  </a:lnTo>
                  <a:close/>
                </a:path>
              </a:pathLst>
            </a:custGeom>
            <a:ln w="25400">
              <a:solidFill>
                <a:srgbClr val="FF0000"/>
              </a:solidFill>
            </a:ln>
          </p:spPr>
          <p:txBody>
            <a:bodyPr wrap="square" lIns="0" tIns="0" rIns="0" bIns="0" rtlCol="0"/>
            <a:lstStyle/>
            <a:p>
              <a:endParaRPr/>
            </a:p>
          </p:txBody>
        </p:sp>
        <p:sp>
          <p:nvSpPr>
            <p:cNvPr id="5" name="object 5"/>
            <p:cNvSpPr/>
            <p:nvPr/>
          </p:nvSpPr>
          <p:spPr>
            <a:xfrm>
              <a:off x="3638524" y="2851137"/>
              <a:ext cx="386080" cy="295275"/>
            </a:xfrm>
            <a:custGeom>
              <a:avLst/>
              <a:gdLst/>
              <a:ahLst/>
              <a:cxnLst/>
              <a:rect l="l" t="t" r="r" b="b"/>
              <a:pathLst>
                <a:path w="386079" h="295275">
                  <a:moveTo>
                    <a:pt x="0" y="0"/>
                  </a:moveTo>
                  <a:lnTo>
                    <a:pt x="39382" y="94741"/>
                  </a:lnTo>
                  <a:lnTo>
                    <a:pt x="43091" y="96278"/>
                  </a:lnTo>
                  <a:lnTo>
                    <a:pt x="49568" y="93586"/>
                  </a:lnTo>
                  <a:lnTo>
                    <a:pt x="51104" y="89877"/>
                  </a:lnTo>
                  <a:lnTo>
                    <a:pt x="24917" y="26860"/>
                  </a:lnTo>
                  <a:lnTo>
                    <a:pt x="378294" y="294855"/>
                  </a:lnTo>
                  <a:lnTo>
                    <a:pt x="385965" y="284733"/>
                  </a:lnTo>
                  <a:lnTo>
                    <a:pt x="32600" y="16738"/>
                  </a:lnTo>
                  <a:lnTo>
                    <a:pt x="100330" y="24968"/>
                  </a:lnTo>
                  <a:lnTo>
                    <a:pt x="103505" y="22478"/>
                  </a:lnTo>
                  <a:lnTo>
                    <a:pt x="104343" y="15519"/>
                  </a:lnTo>
                  <a:lnTo>
                    <a:pt x="101866" y="12357"/>
                  </a:lnTo>
                  <a:lnTo>
                    <a:pt x="0" y="0"/>
                  </a:lnTo>
                  <a:close/>
                </a:path>
              </a:pathLst>
            </a:custGeom>
            <a:solidFill>
              <a:srgbClr val="FF0000"/>
            </a:solidFill>
          </p:spPr>
          <p:txBody>
            <a:bodyPr wrap="square" lIns="0" tIns="0" rIns="0" bIns="0" rtlCol="0"/>
            <a:lstStyle/>
            <a:p>
              <a:endParaRPr/>
            </a:p>
          </p:txBody>
        </p:sp>
      </p:grpSp>
      <p:sp>
        <p:nvSpPr>
          <p:cNvPr id="6" name="object 6"/>
          <p:cNvSpPr txBox="1"/>
          <p:nvPr/>
        </p:nvSpPr>
        <p:spPr>
          <a:xfrm>
            <a:off x="258127" y="3106267"/>
            <a:ext cx="8293100" cy="1398270"/>
          </a:xfrm>
          <a:prstGeom prst="rect">
            <a:avLst/>
          </a:prstGeom>
        </p:spPr>
        <p:txBody>
          <a:bodyPr vert="horz" wrap="square" lIns="0" tIns="12700" rIns="0" bIns="0" rtlCol="0">
            <a:spAutoFit/>
          </a:bodyPr>
          <a:lstStyle/>
          <a:p>
            <a:pPr marL="201295" algn="ctr">
              <a:lnSpc>
                <a:spcPct val="100000"/>
              </a:lnSpc>
              <a:spcBef>
                <a:spcPts val="100"/>
              </a:spcBef>
            </a:pPr>
            <a:r>
              <a:rPr sz="2400" dirty="0">
                <a:solidFill>
                  <a:srgbClr val="FF0000"/>
                </a:solidFill>
                <a:latin typeface="Noto Sans CJK JP Black"/>
                <a:cs typeface="Noto Sans CJK JP Black"/>
              </a:rPr>
              <a:t>历史信息</a:t>
            </a:r>
            <a:endParaRPr sz="2400">
              <a:latin typeface="Noto Sans CJK JP Black"/>
              <a:cs typeface="Noto Sans CJK JP Black"/>
            </a:endParaRPr>
          </a:p>
          <a:p>
            <a:pPr marL="355600" marR="5080" indent="-342900">
              <a:lnSpc>
                <a:spcPct val="100699"/>
              </a:lnSpc>
              <a:spcBef>
                <a:spcPts val="2125"/>
              </a:spcBef>
              <a:buClr>
                <a:srgbClr val="7030A0"/>
              </a:buClr>
              <a:buSzPct val="79166"/>
              <a:buFont typeface="Wingdings"/>
              <a:buChar char=""/>
              <a:tabLst>
                <a:tab pos="354965" algn="l"/>
                <a:tab pos="355600" algn="l"/>
              </a:tabLst>
            </a:pPr>
            <a:r>
              <a:rPr sz="2400" b="0" dirty="0">
                <a:latin typeface="Noto Sans CJK JP Medium"/>
                <a:cs typeface="Noto Sans CJK JP Medium"/>
              </a:rPr>
              <a:t>为了便于计算，通常考虑的历史不能太长，</a:t>
            </a:r>
            <a:r>
              <a:rPr sz="2400" b="0" dirty="0">
                <a:solidFill>
                  <a:srgbClr val="3333FF"/>
                </a:solidFill>
                <a:latin typeface="Noto Sans CJK JP Medium"/>
                <a:cs typeface="Noto Sans CJK JP Medium"/>
              </a:rPr>
              <a:t>一般只考虑前面  </a:t>
            </a:r>
            <a:r>
              <a:rPr sz="2400" b="0" spc="120" dirty="0">
                <a:solidFill>
                  <a:srgbClr val="3333FF"/>
                </a:solidFill>
                <a:latin typeface="Noto Sans CJK JP Medium"/>
                <a:cs typeface="Noto Sans CJK JP Medium"/>
              </a:rPr>
              <a:t>n-1</a:t>
            </a:r>
            <a:r>
              <a:rPr sz="2400" b="0" dirty="0">
                <a:solidFill>
                  <a:srgbClr val="3333FF"/>
                </a:solidFill>
                <a:latin typeface="Noto Sans CJK JP Medium"/>
                <a:cs typeface="Noto Sans CJK JP Medium"/>
              </a:rPr>
              <a:t>个词构成的历史：</a:t>
            </a:r>
            <a:endParaRPr sz="2400">
              <a:latin typeface="Noto Sans CJK JP Medium"/>
              <a:cs typeface="Noto Sans CJK JP Medium"/>
            </a:endParaRPr>
          </a:p>
        </p:txBody>
      </p:sp>
      <p:sp>
        <p:nvSpPr>
          <p:cNvPr id="7" name="object 7"/>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60" dirty="0"/>
              <a:t>N-gram</a:t>
            </a:r>
          </a:p>
        </p:txBody>
      </p:sp>
      <p:grpSp>
        <p:nvGrpSpPr>
          <p:cNvPr id="8" name="object 8"/>
          <p:cNvGrpSpPr/>
          <p:nvPr/>
        </p:nvGrpSpPr>
        <p:grpSpPr>
          <a:xfrm>
            <a:off x="1610060" y="4942656"/>
            <a:ext cx="5949950" cy="1238885"/>
            <a:chOff x="1610060" y="4942656"/>
            <a:chExt cx="5949950" cy="1238885"/>
          </a:xfrm>
        </p:grpSpPr>
        <p:sp>
          <p:nvSpPr>
            <p:cNvPr id="9" name="object 9"/>
            <p:cNvSpPr/>
            <p:nvPr/>
          </p:nvSpPr>
          <p:spPr>
            <a:xfrm>
              <a:off x="1610060" y="4942656"/>
              <a:ext cx="5949890" cy="110634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648200" y="5270500"/>
              <a:ext cx="2806700" cy="457200"/>
            </a:xfrm>
            <a:custGeom>
              <a:avLst/>
              <a:gdLst/>
              <a:ahLst/>
              <a:cxnLst/>
              <a:rect l="l" t="t" r="r" b="b"/>
              <a:pathLst>
                <a:path w="2806700" h="457200">
                  <a:moveTo>
                    <a:pt x="0" y="76202"/>
                  </a:moveTo>
                  <a:lnTo>
                    <a:pt x="5988" y="46540"/>
                  </a:lnTo>
                  <a:lnTo>
                    <a:pt x="22319" y="22319"/>
                  </a:lnTo>
                  <a:lnTo>
                    <a:pt x="46540" y="5988"/>
                  </a:lnTo>
                  <a:lnTo>
                    <a:pt x="76201" y="0"/>
                  </a:lnTo>
                  <a:lnTo>
                    <a:pt x="2730501" y="0"/>
                  </a:lnTo>
                  <a:lnTo>
                    <a:pt x="2760160" y="5988"/>
                  </a:lnTo>
                  <a:lnTo>
                    <a:pt x="2784381" y="22319"/>
                  </a:lnTo>
                  <a:lnTo>
                    <a:pt x="2800712" y="46540"/>
                  </a:lnTo>
                  <a:lnTo>
                    <a:pt x="2806701" y="76202"/>
                  </a:lnTo>
                  <a:lnTo>
                    <a:pt x="2806701" y="380998"/>
                  </a:lnTo>
                  <a:lnTo>
                    <a:pt x="2800712" y="410659"/>
                  </a:lnTo>
                  <a:lnTo>
                    <a:pt x="2784381" y="434881"/>
                  </a:lnTo>
                  <a:lnTo>
                    <a:pt x="2760160" y="451211"/>
                  </a:lnTo>
                  <a:lnTo>
                    <a:pt x="2730501" y="457200"/>
                  </a:lnTo>
                  <a:lnTo>
                    <a:pt x="76201" y="457200"/>
                  </a:lnTo>
                  <a:lnTo>
                    <a:pt x="46540" y="451211"/>
                  </a:lnTo>
                  <a:lnTo>
                    <a:pt x="22319" y="434881"/>
                  </a:lnTo>
                  <a:lnTo>
                    <a:pt x="5988" y="410659"/>
                  </a:lnTo>
                  <a:lnTo>
                    <a:pt x="0" y="380998"/>
                  </a:lnTo>
                  <a:lnTo>
                    <a:pt x="0" y="76202"/>
                  </a:lnTo>
                  <a:close/>
                </a:path>
              </a:pathLst>
            </a:custGeom>
            <a:ln w="25400">
              <a:solidFill>
                <a:srgbClr val="FF0000"/>
              </a:solidFill>
            </a:ln>
          </p:spPr>
          <p:txBody>
            <a:bodyPr wrap="square" lIns="0" tIns="0" rIns="0" bIns="0" rtlCol="0"/>
            <a:lstStyle/>
            <a:p>
              <a:endParaRPr/>
            </a:p>
          </p:txBody>
        </p:sp>
        <p:sp>
          <p:nvSpPr>
            <p:cNvPr id="11" name="object 11"/>
            <p:cNvSpPr/>
            <p:nvPr/>
          </p:nvSpPr>
          <p:spPr>
            <a:xfrm>
              <a:off x="5657824" y="5886432"/>
              <a:ext cx="386080" cy="295275"/>
            </a:xfrm>
            <a:custGeom>
              <a:avLst/>
              <a:gdLst/>
              <a:ahLst/>
              <a:cxnLst/>
              <a:rect l="l" t="t" r="r" b="b"/>
              <a:pathLst>
                <a:path w="386079" h="295275">
                  <a:moveTo>
                    <a:pt x="0" y="0"/>
                  </a:moveTo>
                  <a:lnTo>
                    <a:pt x="39382" y="94752"/>
                  </a:lnTo>
                  <a:lnTo>
                    <a:pt x="43091" y="96286"/>
                  </a:lnTo>
                  <a:lnTo>
                    <a:pt x="49568" y="93595"/>
                  </a:lnTo>
                  <a:lnTo>
                    <a:pt x="51104" y="89877"/>
                  </a:lnTo>
                  <a:lnTo>
                    <a:pt x="24917" y="26868"/>
                  </a:lnTo>
                  <a:lnTo>
                    <a:pt x="378294" y="294855"/>
                  </a:lnTo>
                  <a:lnTo>
                    <a:pt x="385965" y="284736"/>
                  </a:lnTo>
                  <a:lnTo>
                    <a:pt x="32600" y="16748"/>
                  </a:lnTo>
                  <a:lnTo>
                    <a:pt x="100330" y="24969"/>
                  </a:lnTo>
                  <a:lnTo>
                    <a:pt x="103505" y="22489"/>
                  </a:lnTo>
                  <a:lnTo>
                    <a:pt x="104343" y="15525"/>
                  </a:lnTo>
                  <a:lnTo>
                    <a:pt x="101866" y="12360"/>
                  </a:lnTo>
                  <a:lnTo>
                    <a:pt x="0" y="0"/>
                  </a:lnTo>
                  <a:close/>
                </a:path>
              </a:pathLst>
            </a:custGeom>
            <a:solidFill>
              <a:srgbClr val="FF0000"/>
            </a:solidFill>
          </p:spPr>
          <p:txBody>
            <a:bodyPr wrap="square" lIns="0" tIns="0" rIns="0" bIns="0" rtlCol="0"/>
            <a:lstStyle/>
            <a:p>
              <a:endParaRPr/>
            </a:p>
          </p:txBody>
        </p:sp>
      </p:grpSp>
      <p:sp>
        <p:nvSpPr>
          <p:cNvPr id="12" name="object 12"/>
          <p:cNvSpPr txBox="1"/>
          <p:nvPr/>
        </p:nvSpPr>
        <p:spPr>
          <a:xfrm>
            <a:off x="5298808" y="6143307"/>
            <a:ext cx="3289300" cy="391160"/>
          </a:xfrm>
          <a:prstGeom prst="rect">
            <a:avLst/>
          </a:prstGeom>
        </p:spPr>
        <p:txBody>
          <a:bodyPr vert="horz" wrap="square" lIns="0" tIns="12700" rIns="0" bIns="0" rtlCol="0">
            <a:spAutoFit/>
          </a:bodyPr>
          <a:lstStyle/>
          <a:p>
            <a:pPr marL="12700">
              <a:lnSpc>
                <a:spcPct val="100000"/>
              </a:lnSpc>
              <a:spcBef>
                <a:spcPts val="100"/>
              </a:spcBef>
              <a:tabLst>
                <a:tab pos="1917064" algn="l"/>
                <a:tab pos="2361565" algn="l"/>
              </a:tabLst>
            </a:pPr>
            <a:r>
              <a:rPr sz="2400" dirty="0">
                <a:solidFill>
                  <a:srgbClr val="FF0000"/>
                </a:solidFill>
                <a:latin typeface="Noto Sans CJK JP Black"/>
                <a:cs typeface="Noto Sans CJK JP Black"/>
              </a:rPr>
              <a:t>历史窗口为</a:t>
            </a:r>
            <a:r>
              <a:rPr sz="2400" spc="50" dirty="0">
                <a:solidFill>
                  <a:srgbClr val="FF0000"/>
                </a:solidFill>
                <a:latin typeface="Noto Sans CJK JP Black"/>
                <a:cs typeface="Noto Sans CJK JP Black"/>
              </a:rPr>
              <a:t> </a:t>
            </a:r>
            <a:r>
              <a:rPr sz="2400" dirty="0">
                <a:solidFill>
                  <a:srgbClr val="FF0000"/>
                </a:solidFill>
                <a:latin typeface="Noto Sans Mono CJK JP Bold"/>
                <a:cs typeface="Noto Sans Mono CJK JP Bold"/>
              </a:rPr>
              <a:t>n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dirty="0">
                <a:solidFill>
                  <a:srgbClr val="FF0000"/>
                </a:solidFill>
                <a:latin typeface="Noto Sans Mono CJK JP Bold"/>
                <a:cs typeface="Noto Sans Mono CJK JP Bold"/>
              </a:rPr>
              <a:t>n-gram</a:t>
            </a:r>
            <a:endParaRPr sz="2400">
              <a:latin typeface="Noto Sans Mono CJK JP Bold"/>
              <a:cs typeface="Noto Sans Mono CJK JP Bold"/>
            </a:endParaRPr>
          </a:p>
        </p:txBody>
      </p:sp>
      <p:sp>
        <p:nvSpPr>
          <p:cNvPr id="13" name="object 13"/>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72</a:t>
            </a:fld>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683500" cy="42265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580" dirty="0">
                <a:solidFill>
                  <a:srgbClr val="3333FF"/>
                </a:solidFill>
                <a:latin typeface="Noto Sans CJK JP Medium"/>
                <a:cs typeface="Noto Sans CJK JP Medium"/>
              </a:rPr>
              <a:t>“a </a:t>
            </a:r>
            <a:r>
              <a:rPr sz="2400" b="0" spc="15" dirty="0">
                <a:solidFill>
                  <a:srgbClr val="3333FF"/>
                </a:solidFill>
                <a:latin typeface="Noto Sans CJK JP Medium"/>
                <a:cs typeface="Noto Sans CJK JP Medium"/>
              </a:rPr>
              <a:t>black </a:t>
            </a:r>
            <a:r>
              <a:rPr sz="2400" b="0" spc="-260" dirty="0">
                <a:solidFill>
                  <a:srgbClr val="3333FF"/>
                </a:solidFill>
                <a:latin typeface="Noto Sans CJK JP Medium"/>
                <a:cs typeface="Noto Sans CJK JP Medium"/>
              </a:rPr>
              <a:t>______</a:t>
            </a:r>
            <a:r>
              <a:rPr sz="2400" b="0" spc="-225" dirty="0">
                <a:solidFill>
                  <a:srgbClr val="3333FF"/>
                </a:solidFill>
                <a:latin typeface="Noto Sans CJK JP Medium"/>
                <a:cs typeface="Noto Sans CJK JP Medium"/>
              </a:rPr>
              <a:t> </a:t>
            </a:r>
            <a:r>
              <a:rPr sz="2400" b="0" spc="565" dirty="0">
                <a:solidFill>
                  <a:srgbClr val="3333FF"/>
                </a:solidFill>
                <a:latin typeface="Noto Sans CJK JP Medium"/>
                <a:cs typeface="Noto Sans CJK JP Medium"/>
              </a:rPr>
              <a:t>.”</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459" dirty="0">
                <a:latin typeface="UKIJ CJK"/>
                <a:cs typeface="UKIJ CJK"/>
              </a:rPr>
              <a:t>“cat”?</a:t>
            </a:r>
            <a:r>
              <a:rPr sz="2000" spc="105" dirty="0">
                <a:latin typeface="UKIJ CJK"/>
                <a:cs typeface="UKIJ CJK"/>
              </a:rPr>
              <a:t> </a:t>
            </a:r>
            <a:r>
              <a:rPr sz="2000" spc="355" dirty="0">
                <a:latin typeface="UKIJ CJK"/>
                <a:cs typeface="UKIJ CJK"/>
              </a:rPr>
              <a:t>“stone”?</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spc="240" dirty="0">
                <a:solidFill>
                  <a:srgbClr val="3333FF"/>
                </a:solidFill>
                <a:latin typeface="Noto Sans CJK JP Medium"/>
                <a:cs typeface="Noto Sans CJK JP Medium"/>
              </a:rPr>
              <a:t>“Kevin </a:t>
            </a:r>
            <a:r>
              <a:rPr sz="2400" b="0" spc="75" dirty="0">
                <a:solidFill>
                  <a:srgbClr val="3333FF"/>
                </a:solidFill>
                <a:latin typeface="Noto Sans CJK JP Medium"/>
                <a:cs typeface="Noto Sans CJK JP Medium"/>
              </a:rPr>
              <a:t>gives </a:t>
            </a:r>
            <a:r>
              <a:rPr sz="2400" b="0" spc="125" dirty="0">
                <a:solidFill>
                  <a:srgbClr val="3333FF"/>
                </a:solidFill>
                <a:latin typeface="Noto Sans CJK JP Medium"/>
                <a:cs typeface="Noto Sans CJK JP Medium"/>
              </a:rPr>
              <a:t>food </a:t>
            </a:r>
            <a:r>
              <a:rPr sz="2400" b="0" spc="75" dirty="0">
                <a:solidFill>
                  <a:srgbClr val="3333FF"/>
                </a:solidFill>
                <a:latin typeface="Noto Sans CJK JP Medium"/>
                <a:cs typeface="Noto Sans CJK JP Medium"/>
              </a:rPr>
              <a:t>to </a:t>
            </a:r>
            <a:r>
              <a:rPr sz="2400" b="0" spc="5" dirty="0">
                <a:solidFill>
                  <a:srgbClr val="3333FF"/>
                </a:solidFill>
                <a:latin typeface="Noto Sans CJK JP Medium"/>
                <a:cs typeface="Noto Sans CJK JP Medium"/>
              </a:rPr>
              <a:t>a </a:t>
            </a:r>
            <a:r>
              <a:rPr sz="2400" b="0" spc="15" dirty="0">
                <a:solidFill>
                  <a:srgbClr val="3333FF"/>
                </a:solidFill>
                <a:latin typeface="Noto Sans CJK JP Medium"/>
                <a:cs typeface="Noto Sans CJK JP Medium"/>
              </a:rPr>
              <a:t>black</a:t>
            </a:r>
            <a:r>
              <a:rPr sz="2400" b="0" spc="450" dirty="0">
                <a:solidFill>
                  <a:srgbClr val="3333FF"/>
                </a:solidFill>
                <a:latin typeface="Noto Sans CJK JP Medium"/>
                <a:cs typeface="Noto Sans CJK JP Medium"/>
              </a:rPr>
              <a:t> </a:t>
            </a:r>
            <a:r>
              <a:rPr sz="2400" b="0" spc="-260" dirty="0">
                <a:solidFill>
                  <a:srgbClr val="3333FF"/>
                </a:solidFill>
                <a:latin typeface="Noto Sans CJK JP Medium"/>
                <a:cs typeface="Noto Sans CJK JP Medium"/>
              </a:rPr>
              <a:t>______ </a:t>
            </a:r>
            <a:r>
              <a:rPr sz="2400" b="0" spc="565" dirty="0">
                <a:solidFill>
                  <a:srgbClr val="3333FF"/>
                </a:solidFill>
                <a:latin typeface="Noto Sans CJK JP Medium"/>
                <a:cs typeface="Noto Sans CJK JP Medium"/>
              </a:rPr>
              <a:t>.”</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459" dirty="0">
                <a:latin typeface="UKIJ CJK"/>
                <a:cs typeface="UKIJ CJK"/>
              </a:rPr>
              <a:t>“cat”?</a:t>
            </a:r>
            <a:r>
              <a:rPr sz="2000" spc="105" dirty="0">
                <a:latin typeface="UKIJ CJK"/>
                <a:cs typeface="UKIJ CJK"/>
              </a:rPr>
              <a:t> </a:t>
            </a:r>
            <a:r>
              <a:rPr sz="2000" spc="355" dirty="0">
                <a:latin typeface="UKIJ CJK"/>
                <a:cs typeface="UKIJ CJK"/>
              </a:rPr>
              <a:t>“stone”?</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dirty="0">
                <a:latin typeface="Noto Sans CJK JP Medium"/>
                <a:cs typeface="Noto Sans CJK JP Medium"/>
              </a:rPr>
              <a:t>如果知道更长的上下文会缩小可选择的下一个词的范围</a:t>
            </a:r>
            <a:endParaRPr sz="2400">
              <a:latin typeface="Noto Sans CJK JP Medium"/>
              <a:cs typeface="Noto Sans CJK JP Medium"/>
            </a:endParaRPr>
          </a:p>
          <a:p>
            <a:pPr>
              <a:lnSpc>
                <a:spcPct val="100000"/>
              </a:lnSpc>
              <a:spcBef>
                <a:spcPts val="55"/>
              </a:spcBef>
              <a:buClr>
                <a:srgbClr val="7030A0"/>
              </a:buClr>
              <a:buFont typeface="Wingdings"/>
              <a:buChar char=""/>
            </a:pPr>
            <a:endParaRPr sz="3000">
              <a:latin typeface="Noto Sans CJK JP Medium"/>
              <a:cs typeface="Noto Sans CJK JP Medium"/>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dirty="0">
                <a:latin typeface="Noto Sans CJK JP Medium"/>
                <a:cs typeface="Noto Sans CJK JP Medium"/>
              </a:rPr>
              <a:t>如何选择</a:t>
            </a:r>
            <a:r>
              <a:rPr sz="2400" b="0" spc="50" dirty="0">
                <a:latin typeface="Noto Sans CJK JP Medium"/>
                <a:cs typeface="Noto Sans CJK JP Medium"/>
              </a:rPr>
              <a:t>n?</a:t>
            </a:r>
            <a:endParaRPr sz="2400">
              <a:latin typeface="Noto Sans CJK JP Medium"/>
              <a:cs typeface="Noto Sans CJK JP Medium"/>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73</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60" dirty="0"/>
              <a:t>N-gram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394700" cy="34163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55" dirty="0">
                <a:solidFill>
                  <a:srgbClr val="3333FF"/>
                </a:solidFill>
                <a:latin typeface="Noto Sans CJK JP Medium"/>
                <a:cs typeface="Noto Sans CJK JP Medium"/>
              </a:rPr>
              <a:t>n</a:t>
            </a:r>
            <a:r>
              <a:rPr sz="2400" b="0" spc="195" dirty="0">
                <a:solidFill>
                  <a:srgbClr val="3333FF"/>
                </a:solidFill>
                <a:latin typeface="Noto Sans CJK JP Medium"/>
                <a:cs typeface="Noto Sans CJK JP Medium"/>
              </a:rPr>
              <a:t> </a:t>
            </a:r>
            <a:r>
              <a:rPr sz="2400" b="0" dirty="0">
                <a:solidFill>
                  <a:srgbClr val="3333FF"/>
                </a:solidFill>
                <a:latin typeface="Noto Sans CJK JP Medium"/>
                <a:cs typeface="Noto Sans CJK JP Medium"/>
              </a:rPr>
              <a:t>较大时</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提供了更多的语境信息，语境更具区别性</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但是，参数个数多、计算代价大、训练语料需要多、参数估计不可靠</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spc="55" dirty="0">
                <a:solidFill>
                  <a:srgbClr val="3333FF"/>
                </a:solidFill>
                <a:latin typeface="Noto Sans CJK JP Medium"/>
                <a:cs typeface="Noto Sans CJK JP Medium"/>
              </a:rPr>
              <a:t>n</a:t>
            </a:r>
            <a:r>
              <a:rPr sz="2400" b="0" spc="195" dirty="0">
                <a:solidFill>
                  <a:srgbClr val="3333FF"/>
                </a:solidFill>
                <a:latin typeface="Noto Sans CJK JP Medium"/>
                <a:cs typeface="Noto Sans CJK JP Medium"/>
              </a:rPr>
              <a:t> </a:t>
            </a:r>
            <a:r>
              <a:rPr sz="2400" b="0" dirty="0">
                <a:solidFill>
                  <a:srgbClr val="3333FF"/>
                </a:solidFill>
                <a:latin typeface="Noto Sans CJK JP Medium"/>
                <a:cs typeface="Noto Sans CJK JP Medium"/>
              </a:rPr>
              <a:t>较小时</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语境信息少，不具区别性</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但是，参数个数少、计算代价小、训练语料无需太多、参数估计可靠</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74</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60" dirty="0"/>
              <a:t>N-gram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432800" cy="53340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80" dirty="0">
                <a:solidFill>
                  <a:srgbClr val="3333FF"/>
                </a:solidFill>
                <a:latin typeface="Noto Sans CJK JP Medium"/>
                <a:cs typeface="Noto Sans CJK JP Medium"/>
              </a:rPr>
              <a:t>unigram</a:t>
            </a:r>
            <a:r>
              <a:rPr sz="2400" b="0" spc="95" dirty="0">
                <a:solidFill>
                  <a:srgbClr val="3333FF"/>
                </a:solidFill>
                <a:latin typeface="Noto Sans CJK JP Medium"/>
                <a:cs typeface="Noto Sans CJK JP Medium"/>
              </a:rPr>
              <a:t> </a:t>
            </a:r>
            <a:r>
              <a:rPr sz="2400" b="0" spc="155" dirty="0">
                <a:solidFill>
                  <a:srgbClr val="3333FF"/>
                </a:solidFill>
                <a:latin typeface="Noto Sans CJK JP Medium"/>
                <a:cs typeface="Noto Sans CJK JP Medium"/>
              </a:rPr>
              <a:t>(n=1)</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75" dirty="0">
                <a:latin typeface="UKIJ CJK"/>
                <a:cs typeface="UKIJ CJK"/>
              </a:rPr>
              <a:t>p(w</a:t>
            </a:r>
            <a:r>
              <a:rPr sz="1600" spc="75" dirty="0">
                <a:latin typeface="UKIJ CJK"/>
                <a:cs typeface="UKIJ CJK"/>
              </a:rPr>
              <a:t>i</a:t>
            </a:r>
            <a:r>
              <a:rPr sz="2000" spc="75" dirty="0">
                <a:latin typeface="UKIJ CJK"/>
                <a:cs typeface="UKIJ CJK"/>
              </a:rPr>
              <a:t>)</a:t>
            </a:r>
            <a:r>
              <a:rPr sz="2000" dirty="0">
                <a:latin typeface="UKIJ CJK"/>
                <a:cs typeface="UKIJ CJK"/>
              </a:rPr>
              <a:t> 若语言中有</a:t>
            </a:r>
            <a:r>
              <a:rPr sz="2000" spc="95" dirty="0">
                <a:latin typeface="UKIJ CJK"/>
                <a:cs typeface="UKIJ CJK"/>
              </a:rPr>
              <a:t>20000</a:t>
            </a:r>
            <a:r>
              <a:rPr sz="2000" dirty="0">
                <a:latin typeface="UKIJ CJK"/>
                <a:cs typeface="UKIJ CJK"/>
              </a:rPr>
              <a:t>个词，则需要估计</a:t>
            </a:r>
            <a:r>
              <a:rPr sz="2000" spc="95" dirty="0">
                <a:latin typeface="UKIJ CJK"/>
                <a:cs typeface="UKIJ CJK"/>
              </a:rPr>
              <a:t>20000</a:t>
            </a:r>
            <a:r>
              <a:rPr sz="2000" dirty="0">
                <a:latin typeface="UKIJ CJK"/>
                <a:cs typeface="UKIJ CJK"/>
              </a:rPr>
              <a:t>个参数</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spc="70" dirty="0">
                <a:solidFill>
                  <a:srgbClr val="3333FF"/>
                </a:solidFill>
                <a:latin typeface="Noto Sans CJK JP Medium"/>
                <a:cs typeface="Noto Sans CJK JP Medium"/>
              </a:rPr>
              <a:t>bigram</a:t>
            </a:r>
            <a:r>
              <a:rPr sz="2400" b="0" spc="195" dirty="0">
                <a:solidFill>
                  <a:srgbClr val="3333FF"/>
                </a:solidFill>
                <a:latin typeface="Noto Sans CJK JP Medium"/>
                <a:cs typeface="Noto Sans CJK JP Medium"/>
              </a:rPr>
              <a:t> </a:t>
            </a:r>
            <a:r>
              <a:rPr sz="2400" b="0" spc="155" dirty="0">
                <a:solidFill>
                  <a:srgbClr val="3333FF"/>
                </a:solidFill>
                <a:latin typeface="Noto Sans CJK JP Medium"/>
                <a:cs typeface="Noto Sans CJK JP Medium"/>
              </a:rPr>
              <a:t>(n=2)</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5" dirty="0">
                <a:latin typeface="UKIJ CJK"/>
                <a:cs typeface="UKIJ CJK"/>
              </a:rPr>
              <a:t>p(w</a:t>
            </a:r>
            <a:r>
              <a:rPr sz="1600" spc="5" dirty="0">
                <a:latin typeface="UKIJ CJK"/>
                <a:cs typeface="UKIJ CJK"/>
              </a:rPr>
              <a:t>i</a:t>
            </a:r>
            <a:r>
              <a:rPr sz="2000" spc="5" dirty="0">
                <a:latin typeface="UKIJ CJK"/>
                <a:cs typeface="UKIJ CJK"/>
              </a:rPr>
              <a:t>|w</a:t>
            </a:r>
            <a:r>
              <a:rPr sz="1600" spc="5" dirty="0">
                <a:latin typeface="UKIJ CJK"/>
                <a:cs typeface="UKIJ CJK"/>
              </a:rPr>
              <a:t>i-1</a:t>
            </a:r>
            <a:r>
              <a:rPr sz="2000" spc="5" dirty="0">
                <a:latin typeface="UKIJ CJK"/>
                <a:cs typeface="UKIJ CJK"/>
              </a:rPr>
              <a:t>)</a:t>
            </a:r>
            <a:r>
              <a:rPr sz="2000" spc="95" dirty="0">
                <a:latin typeface="UKIJ CJK"/>
                <a:cs typeface="UKIJ CJK"/>
              </a:rPr>
              <a:t> </a:t>
            </a:r>
            <a:r>
              <a:rPr sz="2000" dirty="0">
                <a:latin typeface="UKIJ CJK"/>
                <a:cs typeface="UKIJ CJK"/>
              </a:rPr>
              <a:t>若语言中有</a:t>
            </a:r>
            <a:r>
              <a:rPr sz="2000" spc="95" dirty="0">
                <a:latin typeface="UKIJ CJK"/>
                <a:cs typeface="UKIJ CJK"/>
              </a:rPr>
              <a:t>20000</a:t>
            </a:r>
            <a:r>
              <a:rPr sz="2000" dirty="0">
                <a:latin typeface="UKIJ CJK"/>
                <a:cs typeface="UKIJ CJK"/>
              </a:rPr>
              <a:t>个词，则需要估计</a:t>
            </a:r>
            <a:r>
              <a:rPr sz="2000" spc="140" dirty="0">
                <a:latin typeface="UKIJ CJK"/>
                <a:cs typeface="UKIJ CJK"/>
              </a:rPr>
              <a:t>20000^2</a:t>
            </a:r>
            <a:r>
              <a:rPr sz="2000" dirty="0">
                <a:latin typeface="UKIJ CJK"/>
                <a:cs typeface="UKIJ CJK"/>
              </a:rPr>
              <a:t>个参数</a:t>
            </a:r>
            <a:endParaRPr sz="2000">
              <a:latin typeface="UKIJ CJK"/>
              <a:cs typeface="UKIJ CJK"/>
            </a:endParaRPr>
          </a:p>
          <a:p>
            <a:pPr marL="355600" indent="-342900">
              <a:lnSpc>
                <a:spcPct val="100000"/>
              </a:lnSpc>
              <a:spcBef>
                <a:spcPts val="1200"/>
              </a:spcBef>
              <a:buClr>
                <a:srgbClr val="7030A0"/>
              </a:buClr>
              <a:buSzPct val="79166"/>
              <a:buFont typeface="Wingdings"/>
              <a:buChar char=""/>
              <a:tabLst>
                <a:tab pos="354965" algn="l"/>
                <a:tab pos="355600" algn="l"/>
              </a:tabLst>
            </a:pPr>
            <a:r>
              <a:rPr sz="2400" b="0" spc="55" dirty="0">
                <a:solidFill>
                  <a:srgbClr val="3333FF"/>
                </a:solidFill>
                <a:latin typeface="Noto Sans CJK JP Medium"/>
                <a:cs typeface="Noto Sans CJK JP Medium"/>
              </a:rPr>
              <a:t>trigram</a:t>
            </a:r>
            <a:r>
              <a:rPr sz="2400" b="0" spc="195" dirty="0">
                <a:solidFill>
                  <a:srgbClr val="3333FF"/>
                </a:solidFill>
                <a:latin typeface="Noto Sans CJK JP Medium"/>
                <a:cs typeface="Noto Sans CJK JP Medium"/>
              </a:rPr>
              <a:t> </a:t>
            </a:r>
            <a:r>
              <a:rPr sz="2400" b="0" spc="155" dirty="0">
                <a:solidFill>
                  <a:srgbClr val="3333FF"/>
                </a:solidFill>
                <a:latin typeface="Noto Sans CJK JP Medium"/>
                <a:cs typeface="Noto Sans CJK JP Medium"/>
              </a:rPr>
              <a:t>(n=3)</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p(w</a:t>
            </a:r>
            <a:r>
              <a:rPr sz="1600" dirty="0">
                <a:latin typeface="UKIJ CJK"/>
                <a:cs typeface="UKIJ CJK"/>
              </a:rPr>
              <a:t>i</a:t>
            </a:r>
            <a:r>
              <a:rPr sz="2000" dirty="0">
                <a:latin typeface="UKIJ CJK"/>
                <a:cs typeface="UKIJ CJK"/>
              </a:rPr>
              <a:t>|w</a:t>
            </a:r>
            <a:r>
              <a:rPr sz="1600" dirty="0">
                <a:latin typeface="UKIJ CJK"/>
                <a:cs typeface="UKIJ CJK"/>
              </a:rPr>
              <a:t>i-2</a:t>
            </a:r>
            <a:r>
              <a:rPr sz="1600" spc="135" dirty="0">
                <a:latin typeface="UKIJ CJK"/>
                <a:cs typeface="UKIJ CJK"/>
              </a:rPr>
              <a:t> </a:t>
            </a:r>
            <a:r>
              <a:rPr sz="2000" spc="70" dirty="0">
                <a:latin typeface="UKIJ CJK"/>
                <a:cs typeface="UKIJ CJK"/>
              </a:rPr>
              <a:t>w</a:t>
            </a:r>
            <a:r>
              <a:rPr sz="1600" spc="70" dirty="0">
                <a:latin typeface="UKIJ CJK"/>
                <a:cs typeface="UKIJ CJK"/>
              </a:rPr>
              <a:t>i-1</a:t>
            </a:r>
            <a:r>
              <a:rPr sz="2000" spc="70" dirty="0">
                <a:latin typeface="UKIJ CJK"/>
                <a:cs typeface="UKIJ CJK"/>
              </a:rPr>
              <a:t>)</a:t>
            </a:r>
            <a:r>
              <a:rPr sz="2000" spc="100" dirty="0">
                <a:latin typeface="UKIJ CJK"/>
                <a:cs typeface="UKIJ CJK"/>
              </a:rPr>
              <a:t> </a:t>
            </a:r>
            <a:r>
              <a:rPr sz="2000" dirty="0">
                <a:latin typeface="UKIJ CJK"/>
                <a:cs typeface="UKIJ CJK"/>
              </a:rPr>
              <a:t>若语言中有</a:t>
            </a:r>
            <a:r>
              <a:rPr sz="2000" spc="95" dirty="0">
                <a:latin typeface="UKIJ CJK"/>
                <a:cs typeface="UKIJ CJK"/>
              </a:rPr>
              <a:t>20000</a:t>
            </a:r>
            <a:r>
              <a:rPr sz="2000" dirty="0">
                <a:latin typeface="UKIJ CJK"/>
                <a:cs typeface="UKIJ CJK"/>
              </a:rPr>
              <a:t>个词，则需要估计</a:t>
            </a:r>
            <a:r>
              <a:rPr sz="2000" spc="140" dirty="0">
                <a:latin typeface="UKIJ CJK"/>
                <a:cs typeface="UKIJ CJK"/>
              </a:rPr>
              <a:t>20000^3</a:t>
            </a:r>
            <a:r>
              <a:rPr sz="2000" dirty="0">
                <a:latin typeface="UKIJ CJK"/>
                <a:cs typeface="UKIJ CJK"/>
              </a:rPr>
              <a:t>个参数</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以下相对代价较大，使用相对少</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90" dirty="0">
                <a:latin typeface="UKIJ CJK"/>
                <a:cs typeface="UKIJ CJK"/>
              </a:rPr>
              <a:t>four-gram</a:t>
            </a:r>
            <a:r>
              <a:rPr sz="2000" spc="-105" dirty="0">
                <a:latin typeface="UKIJ CJK"/>
                <a:cs typeface="UKIJ CJK"/>
              </a:rPr>
              <a:t> </a:t>
            </a:r>
            <a:r>
              <a:rPr sz="2000" spc="130" dirty="0">
                <a:latin typeface="UKIJ CJK"/>
                <a:cs typeface="UKIJ CJK"/>
              </a:rPr>
              <a:t>(n=4)</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spc="80" dirty="0">
                <a:latin typeface="UKIJ CJK"/>
                <a:cs typeface="UKIJ CJK"/>
              </a:rPr>
              <a:t>five-gram</a:t>
            </a:r>
            <a:r>
              <a:rPr sz="2000" spc="95" dirty="0">
                <a:latin typeface="UKIJ CJK"/>
                <a:cs typeface="UKIJ CJK"/>
              </a:rPr>
              <a:t> </a:t>
            </a:r>
            <a:r>
              <a:rPr sz="2000" spc="130" dirty="0">
                <a:latin typeface="UKIJ CJK"/>
                <a:cs typeface="UKIJ CJK"/>
              </a:rPr>
              <a:t>(n=5)</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spc="-45" dirty="0">
                <a:latin typeface="UKIJ CJK"/>
                <a:cs typeface="UKIJ CJK"/>
              </a:rPr>
              <a:t>...</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75</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spc="160" dirty="0"/>
              <a:t>N-gram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语言模型</a:t>
            </a: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76</a:t>
            </a:fld>
            <a:endParaRPr dirty="0"/>
          </a:p>
        </p:txBody>
      </p:sp>
      <p:sp>
        <p:nvSpPr>
          <p:cNvPr id="3" name="object 3"/>
          <p:cNvSpPr txBox="1"/>
          <p:nvPr/>
        </p:nvSpPr>
        <p:spPr>
          <a:xfrm>
            <a:off x="258127" y="785495"/>
            <a:ext cx="8159115" cy="49149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性能提升</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保留更高的</a:t>
            </a:r>
            <a:r>
              <a:rPr sz="2000" spc="105" dirty="0">
                <a:latin typeface="UKIJ CJK"/>
                <a:cs typeface="UKIJ CJK"/>
              </a:rPr>
              <a:t>n-gram</a:t>
            </a:r>
            <a:r>
              <a:rPr sz="2000" spc="-5" dirty="0">
                <a:latin typeface="UKIJ CJK"/>
                <a:cs typeface="UKIJ CJK"/>
              </a:rPr>
              <a:t> </a:t>
            </a:r>
            <a:r>
              <a:rPr sz="2000" spc="45" dirty="0">
                <a:latin typeface="UKIJ CJK"/>
                <a:cs typeface="UKIJ CJK"/>
              </a:rPr>
              <a:t>counts</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spc="90" dirty="0">
                <a:latin typeface="UKIJ CJK"/>
                <a:cs typeface="UKIJ CJK"/>
              </a:rPr>
              <a:t>Smoothing</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spc="65" dirty="0">
                <a:latin typeface="UKIJ CJK"/>
                <a:cs typeface="UKIJ CJK"/>
              </a:rPr>
              <a:t>Backoff</a:t>
            </a:r>
            <a:r>
              <a:rPr sz="2000" spc="-25" dirty="0">
                <a:latin typeface="UKIJ CJK"/>
                <a:cs typeface="UKIJ CJK"/>
              </a:rPr>
              <a:t> </a:t>
            </a:r>
            <a:r>
              <a:rPr sz="2000" spc="55" dirty="0">
                <a:latin typeface="UKIJ CJK"/>
                <a:cs typeface="UKIJ CJK"/>
              </a:rPr>
              <a:t>(e.g.</a:t>
            </a:r>
            <a:r>
              <a:rPr sz="2000" spc="-5" dirty="0">
                <a:latin typeface="UKIJ CJK"/>
                <a:cs typeface="UKIJ CJK"/>
              </a:rPr>
              <a:t> </a:t>
            </a:r>
            <a:r>
              <a:rPr sz="2000" spc="125" dirty="0">
                <a:latin typeface="UKIJ CJK"/>
                <a:cs typeface="UKIJ CJK"/>
              </a:rPr>
              <a:t>4-gram</a:t>
            </a:r>
            <a:r>
              <a:rPr sz="2000" dirty="0">
                <a:latin typeface="UKIJ CJK"/>
                <a:cs typeface="UKIJ CJK"/>
              </a:rPr>
              <a:t>没找到，使用</a:t>
            </a:r>
            <a:r>
              <a:rPr sz="2000" spc="55" dirty="0">
                <a:latin typeface="UKIJ CJK"/>
                <a:cs typeface="UKIJ CJK"/>
              </a:rPr>
              <a:t>trigram)</a:t>
            </a:r>
            <a:endParaRPr sz="2000">
              <a:latin typeface="UKIJ CJK"/>
              <a:cs typeface="UKIJ CJK"/>
            </a:endParaRPr>
          </a:p>
          <a:p>
            <a:pPr marL="355600" indent="-342900">
              <a:lnSpc>
                <a:spcPct val="100000"/>
              </a:lnSpc>
              <a:spcBef>
                <a:spcPts val="1200"/>
              </a:spcBef>
              <a:buClr>
                <a:srgbClr val="7030A0"/>
              </a:buClr>
              <a:buSzPct val="79166"/>
              <a:buFont typeface="Wingdings"/>
              <a:buChar char=""/>
              <a:tabLst>
                <a:tab pos="354965" algn="l"/>
                <a:tab pos="355600" algn="l"/>
              </a:tabLst>
            </a:pPr>
            <a:r>
              <a:rPr sz="2400" b="0" dirty="0">
                <a:latin typeface="Noto Sans CJK JP Medium"/>
                <a:cs typeface="Noto Sans CJK JP Medium"/>
              </a:rPr>
              <a:t>有很多很多</a:t>
            </a:r>
            <a:r>
              <a:rPr sz="2400" b="0" spc="95" dirty="0">
                <a:latin typeface="Noto Sans CJK JP Medium"/>
                <a:cs typeface="Noto Sans CJK JP Medium"/>
              </a:rPr>
              <a:t>n-gram</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巨大的内存消耗</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dirty="0">
                <a:latin typeface="Noto Sans CJK JP Medium"/>
                <a:cs typeface="Noto Sans CJK JP Medium"/>
              </a:rPr>
              <a:t>最近的</a:t>
            </a:r>
            <a:r>
              <a:rPr sz="2400" b="0" spc="40" dirty="0">
                <a:latin typeface="Noto Sans CJK JP Medium"/>
                <a:cs typeface="Noto Sans CJK JP Medium"/>
              </a:rPr>
              <a:t>state</a:t>
            </a:r>
            <a:r>
              <a:rPr sz="2400" b="0" spc="155" dirty="0">
                <a:latin typeface="Noto Sans CJK JP Medium"/>
                <a:cs typeface="Noto Sans CJK JP Medium"/>
              </a:rPr>
              <a:t> </a:t>
            </a:r>
            <a:r>
              <a:rPr sz="2400" b="0" spc="130" dirty="0">
                <a:latin typeface="Noto Sans CJK JP Medium"/>
                <a:cs typeface="Noto Sans CJK JP Medium"/>
              </a:rPr>
              <a:t>of</a:t>
            </a:r>
            <a:r>
              <a:rPr sz="2400" b="0" spc="185" dirty="0">
                <a:latin typeface="Noto Sans CJK JP Medium"/>
                <a:cs typeface="Noto Sans CJK JP Medium"/>
              </a:rPr>
              <a:t> </a:t>
            </a:r>
            <a:r>
              <a:rPr sz="2400" b="0" spc="30" dirty="0">
                <a:latin typeface="Noto Sans CJK JP Medium"/>
                <a:cs typeface="Noto Sans CJK JP Medium"/>
              </a:rPr>
              <a:t>the</a:t>
            </a:r>
            <a:r>
              <a:rPr sz="2400" b="0" spc="160" dirty="0">
                <a:latin typeface="Noto Sans CJK JP Medium"/>
                <a:cs typeface="Noto Sans CJK JP Medium"/>
              </a:rPr>
              <a:t> </a:t>
            </a:r>
            <a:r>
              <a:rPr sz="2400" b="0" spc="25" dirty="0">
                <a:latin typeface="Noto Sans CJK JP Medium"/>
                <a:cs typeface="Noto Sans CJK JP Medium"/>
              </a:rPr>
              <a:t>art</a:t>
            </a:r>
            <a:endParaRPr sz="2400">
              <a:latin typeface="Noto Sans CJK JP Medium"/>
              <a:cs typeface="Noto Sans CJK JP Medium"/>
            </a:endParaRPr>
          </a:p>
          <a:p>
            <a:pPr marL="762000" marR="203200" lvl="1" indent="-292100">
              <a:lnSpc>
                <a:spcPct val="100000"/>
              </a:lnSpc>
              <a:spcBef>
                <a:spcPts val="1720"/>
              </a:spcBef>
              <a:buClr>
                <a:srgbClr val="00B0F0"/>
              </a:buClr>
              <a:buSzPct val="70000"/>
              <a:buFont typeface="Wingdings"/>
              <a:buChar char=""/>
              <a:tabLst>
                <a:tab pos="761365" algn="l"/>
                <a:tab pos="762000" algn="l"/>
              </a:tabLst>
            </a:pPr>
            <a:r>
              <a:rPr sz="2000" spc="55" dirty="0">
                <a:latin typeface="UKIJ CJK"/>
                <a:cs typeface="UKIJ CJK"/>
              </a:rPr>
              <a:t>Scalable </a:t>
            </a:r>
            <a:r>
              <a:rPr sz="2000" spc="80" dirty="0">
                <a:latin typeface="UKIJ CJK"/>
                <a:cs typeface="UKIJ CJK"/>
              </a:rPr>
              <a:t>Modified </a:t>
            </a:r>
            <a:r>
              <a:rPr sz="2000" spc="70" dirty="0">
                <a:latin typeface="UKIJ CJK"/>
                <a:cs typeface="UKIJ CJK"/>
              </a:rPr>
              <a:t>Kneser-Ney </a:t>
            </a:r>
            <a:r>
              <a:rPr sz="2000" spc="85" dirty="0">
                <a:latin typeface="UKIJ CJK"/>
                <a:cs typeface="UKIJ CJK"/>
              </a:rPr>
              <a:t>Language </a:t>
            </a:r>
            <a:r>
              <a:rPr sz="2000" spc="110" dirty="0">
                <a:latin typeface="UKIJ CJK"/>
                <a:cs typeface="UKIJ CJK"/>
              </a:rPr>
              <a:t>Model </a:t>
            </a:r>
            <a:r>
              <a:rPr sz="2000" spc="25" dirty="0">
                <a:latin typeface="UKIJ CJK"/>
                <a:cs typeface="UKIJ CJK"/>
              </a:rPr>
              <a:t>Estimation,  </a:t>
            </a:r>
            <a:r>
              <a:rPr sz="2000" spc="35" dirty="0">
                <a:latin typeface="UKIJ CJK"/>
                <a:cs typeface="UKIJ CJK"/>
              </a:rPr>
              <a:t>Heafield </a:t>
            </a:r>
            <a:r>
              <a:rPr sz="2000" spc="45" dirty="0">
                <a:latin typeface="UKIJ CJK"/>
                <a:cs typeface="UKIJ CJK"/>
              </a:rPr>
              <a:t>et</a:t>
            </a:r>
            <a:r>
              <a:rPr sz="2000" spc="-280" dirty="0">
                <a:latin typeface="UKIJ CJK"/>
                <a:cs typeface="UKIJ CJK"/>
              </a:rPr>
              <a:t> </a:t>
            </a:r>
            <a:r>
              <a:rPr sz="2000" spc="-15" dirty="0">
                <a:latin typeface="UKIJ CJK"/>
                <a:cs typeface="UKIJ CJK"/>
              </a:rPr>
              <a:t>al.</a:t>
            </a:r>
            <a:endParaRPr sz="2000">
              <a:latin typeface="UKIJ CJK"/>
              <a:cs typeface="UKIJ CJK"/>
            </a:endParaRPr>
          </a:p>
          <a:p>
            <a:pPr marL="762000" marR="5080" lvl="1" indent="-292100">
              <a:lnSpc>
                <a:spcPct val="100000"/>
              </a:lnSpc>
              <a:spcBef>
                <a:spcPts val="1100"/>
              </a:spcBef>
              <a:buClr>
                <a:srgbClr val="00B0F0"/>
              </a:buClr>
              <a:buSzPct val="70000"/>
              <a:buFont typeface="Wingdings"/>
              <a:buChar char=""/>
              <a:tabLst>
                <a:tab pos="761365" algn="l"/>
                <a:tab pos="762000" algn="l"/>
              </a:tabLst>
            </a:pPr>
            <a:r>
              <a:rPr sz="2000" spc="265" dirty="0">
                <a:latin typeface="UKIJ CJK"/>
                <a:cs typeface="UKIJ CJK"/>
              </a:rPr>
              <a:t>“Using </a:t>
            </a:r>
            <a:r>
              <a:rPr sz="2000" spc="70" dirty="0">
                <a:latin typeface="UKIJ CJK"/>
                <a:cs typeface="UKIJ CJK"/>
              </a:rPr>
              <a:t>one </a:t>
            </a:r>
            <a:r>
              <a:rPr sz="2000" spc="40" dirty="0">
                <a:latin typeface="UKIJ CJK"/>
                <a:cs typeface="UKIJ CJK"/>
              </a:rPr>
              <a:t>machine </a:t>
            </a:r>
            <a:r>
              <a:rPr sz="2000" spc="35" dirty="0">
                <a:latin typeface="UKIJ CJK"/>
                <a:cs typeface="UKIJ CJK"/>
              </a:rPr>
              <a:t>with </a:t>
            </a:r>
            <a:r>
              <a:rPr sz="2000" spc="85" dirty="0">
                <a:latin typeface="UKIJ CJK"/>
                <a:cs typeface="UKIJ CJK"/>
              </a:rPr>
              <a:t>140 </a:t>
            </a:r>
            <a:r>
              <a:rPr sz="2000" spc="60" dirty="0">
                <a:latin typeface="UKIJ CJK"/>
                <a:cs typeface="UKIJ CJK"/>
              </a:rPr>
              <a:t>GB </a:t>
            </a:r>
            <a:r>
              <a:rPr sz="2000" spc="165" dirty="0">
                <a:latin typeface="UKIJ CJK"/>
                <a:cs typeface="UKIJ CJK"/>
              </a:rPr>
              <a:t>RAM </a:t>
            </a:r>
            <a:r>
              <a:rPr sz="2000" spc="45" dirty="0">
                <a:latin typeface="UKIJ CJK"/>
                <a:cs typeface="UKIJ CJK"/>
              </a:rPr>
              <a:t>for </a:t>
            </a:r>
            <a:r>
              <a:rPr sz="2000" spc="40" dirty="0">
                <a:latin typeface="UKIJ CJK"/>
                <a:cs typeface="UKIJ CJK"/>
              </a:rPr>
              <a:t>2.8 </a:t>
            </a:r>
            <a:r>
              <a:rPr sz="2000" spc="50" dirty="0">
                <a:latin typeface="UKIJ CJK"/>
                <a:cs typeface="UKIJ CJK"/>
              </a:rPr>
              <a:t>days, </a:t>
            </a:r>
            <a:r>
              <a:rPr sz="2000" spc="85" dirty="0">
                <a:latin typeface="UKIJ CJK"/>
                <a:cs typeface="UKIJ CJK"/>
              </a:rPr>
              <a:t>we </a:t>
            </a:r>
            <a:r>
              <a:rPr sz="2000" spc="30" dirty="0">
                <a:latin typeface="UKIJ CJK"/>
                <a:cs typeface="UKIJ CJK"/>
              </a:rPr>
              <a:t>built  </a:t>
            </a:r>
            <a:r>
              <a:rPr sz="2000" spc="40" dirty="0">
                <a:latin typeface="UKIJ CJK"/>
                <a:cs typeface="UKIJ CJK"/>
              </a:rPr>
              <a:t>an unpruned </a:t>
            </a:r>
            <a:r>
              <a:rPr sz="2000" spc="80" dirty="0">
                <a:latin typeface="UKIJ CJK"/>
                <a:cs typeface="UKIJ CJK"/>
              </a:rPr>
              <a:t>model </a:t>
            </a:r>
            <a:r>
              <a:rPr sz="2000" spc="95" dirty="0">
                <a:latin typeface="UKIJ CJK"/>
                <a:cs typeface="UKIJ CJK"/>
              </a:rPr>
              <a:t>on </a:t>
            </a:r>
            <a:r>
              <a:rPr sz="2000" spc="85" dirty="0">
                <a:latin typeface="UKIJ CJK"/>
                <a:cs typeface="UKIJ CJK"/>
              </a:rPr>
              <a:t>126 </a:t>
            </a:r>
            <a:r>
              <a:rPr sz="2000" spc="35" dirty="0">
                <a:latin typeface="UKIJ CJK"/>
                <a:cs typeface="UKIJ CJK"/>
              </a:rPr>
              <a:t>billion</a:t>
            </a:r>
            <a:r>
              <a:rPr sz="2000" spc="114" dirty="0">
                <a:latin typeface="UKIJ CJK"/>
                <a:cs typeface="UKIJ CJK"/>
              </a:rPr>
              <a:t> </a:t>
            </a:r>
            <a:r>
              <a:rPr sz="2000" spc="220" dirty="0">
                <a:latin typeface="UKIJ CJK"/>
                <a:cs typeface="UKIJ CJK"/>
              </a:rPr>
              <a:t>tokens”</a:t>
            </a:r>
            <a:endParaRPr sz="2000">
              <a:latin typeface="UKIJ CJK"/>
              <a:cs typeface="UKIJ CJK"/>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语言模型</a:t>
            </a:r>
          </a:p>
        </p:txBody>
      </p:sp>
      <p:sp>
        <p:nvSpPr>
          <p:cNvPr id="3" name="object 3"/>
          <p:cNvSpPr/>
          <p:nvPr/>
        </p:nvSpPr>
        <p:spPr>
          <a:xfrm>
            <a:off x="3353854" y="3362185"/>
            <a:ext cx="962660" cy="235585"/>
          </a:xfrm>
          <a:custGeom>
            <a:avLst/>
            <a:gdLst/>
            <a:ahLst/>
            <a:cxnLst/>
            <a:rect l="l" t="t" r="r" b="b"/>
            <a:pathLst>
              <a:path w="962660" h="235585">
                <a:moveTo>
                  <a:pt x="887437" y="0"/>
                </a:moveTo>
                <a:lnTo>
                  <a:pt x="884085" y="9550"/>
                </a:lnTo>
                <a:lnTo>
                  <a:pt x="897705" y="15458"/>
                </a:lnTo>
                <a:lnTo>
                  <a:pt x="909420" y="23637"/>
                </a:lnTo>
                <a:lnTo>
                  <a:pt x="933202" y="61559"/>
                </a:lnTo>
                <a:lnTo>
                  <a:pt x="941019" y="116459"/>
                </a:lnTo>
                <a:lnTo>
                  <a:pt x="940145" y="137206"/>
                </a:lnTo>
                <a:lnTo>
                  <a:pt x="927061" y="188010"/>
                </a:lnTo>
                <a:lnTo>
                  <a:pt x="897861" y="219780"/>
                </a:lnTo>
                <a:lnTo>
                  <a:pt x="884453" y="225717"/>
                </a:lnTo>
                <a:lnTo>
                  <a:pt x="887437" y="235267"/>
                </a:lnTo>
                <a:lnTo>
                  <a:pt x="932388" y="208564"/>
                </a:lnTo>
                <a:lnTo>
                  <a:pt x="957632" y="159258"/>
                </a:lnTo>
                <a:lnTo>
                  <a:pt x="962469" y="117690"/>
                </a:lnTo>
                <a:lnTo>
                  <a:pt x="961257" y="96124"/>
                </a:lnTo>
                <a:lnTo>
                  <a:pt x="951555" y="57895"/>
                </a:lnTo>
                <a:lnTo>
                  <a:pt x="919451" y="15079"/>
                </a:lnTo>
                <a:lnTo>
                  <a:pt x="904494" y="6155"/>
                </a:lnTo>
                <a:lnTo>
                  <a:pt x="887437" y="0"/>
                </a:lnTo>
                <a:close/>
              </a:path>
              <a:path w="962660" h="235585">
                <a:moveTo>
                  <a:pt x="75031" y="0"/>
                </a:moveTo>
                <a:lnTo>
                  <a:pt x="30161" y="26772"/>
                </a:lnTo>
                <a:lnTo>
                  <a:pt x="4849" y="76192"/>
                </a:lnTo>
                <a:lnTo>
                  <a:pt x="0" y="117690"/>
                </a:lnTo>
                <a:lnTo>
                  <a:pt x="1209" y="139307"/>
                </a:lnTo>
                <a:lnTo>
                  <a:pt x="10881" y="177541"/>
                </a:lnTo>
                <a:lnTo>
                  <a:pt x="42938" y="220218"/>
                </a:lnTo>
                <a:lnTo>
                  <a:pt x="75031" y="235267"/>
                </a:lnTo>
                <a:lnTo>
                  <a:pt x="78003" y="225717"/>
                </a:lnTo>
                <a:lnTo>
                  <a:pt x="64596" y="219780"/>
                </a:lnTo>
                <a:lnTo>
                  <a:pt x="53028" y="211516"/>
                </a:lnTo>
                <a:lnTo>
                  <a:pt x="29299" y="172985"/>
                </a:lnTo>
                <a:lnTo>
                  <a:pt x="21450" y="116459"/>
                </a:lnTo>
                <a:lnTo>
                  <a:pt x="22322" y="96382"/>
                </a:lnTo>
                <a:lnTo>
                  <a:pt x="35407" y="46812"/>
                </a:lnTo>
                <a:lnTo>
                  <a:pt x="64811" y="15458"/>
                </a:lnTo>
                <a:lnTo>
                  <a:pt x="78384" y="9550"/>
                </a:lnTo>
                <a:lnTo>
                  <a:pt x="75031" y="0"/>
                </a:lnTo>
                <a:close/>
              </a:path>
            </a:pathLst>
          </a:custGeom>
          <a:solidFill>
            <a:srgbClr val="000000"/>
          </a:solidFill>
        </p:spPr>
        <p:txBody>
          <a:bodyPr wrap="square" lIns="0" tIns="0" rIns="0" bIns="0" rtlCol="0"/>
          <a:lstStyle/>
          <a:p>
            <a:endParaRPr/>
          </a:p>
        </p:txBody>
      </p:sp>
      <p:sp>
        <p:nvSpPr>
          <p:cNvPr id="4" name="object 4"/>
          <p:cNvSpPr txBox="1"/>
          <p:nvPr/>
        </p:nvSpPr>
        <p:spPr>
          <a:xfrm>
            <a:off x="258127" y="785495"/>
            <a:ext cx="7858125" cy="323342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最早的神经语言模型</a:t>
            </a:r>
            <a:r>
              <a:rPr sz="2400" b="0" spc="155" dirty="0">
                <a:latin typeface="Noto Sans CJK JP Medium"/>
                <a:cs typeface="Noto Sans CJK JP Medium"/>
              </a:rPr>
              <a:t> </a:t>
            </a:r>
            <a:r>
              <a:rPr sz="2400" b="0" spc="45" dirty="0">
                <a:latin typeface="Noto Sans CJK JP Medium"/>
                <a:cs typeface="Noto Sans CJK JP Medium"/>
              </a:rPr>
              <a:t>(neural</a:t>
            </a:r>
            <a:r>
              <a:rPr sz="2400" b="0" spc="145" dirty="0">
                <a:latin typeface="Noto Sans CJK JP Medium"/>
                <a:cs typeface="Noto Sans CJK JP Medium"/>
              </a:rPr>
              <a:t> </a:t>
            </a:r>
            <a:r>
              <a:rPr sz="2400" b="0" spc="85" dirty="0">
                <a:latin typeface="Noto Sans CJK JP Medium"/>
                <a:cs typeface="Noto Sans CJK JP Medium"/>
              </a:rPr>
              <a:t>language</a:t>
            </a:r>
            <a:r>
              <a:rPr sz="2400" b="0" spc="55" dirty="0">
                <a:latin typeface="Noto Sans CJK JP Medium"/>
                <a:cs typeface="Noto Sans CJK JP Medium"/>
              </a:rPr>
              <a:t> </a:t>
            </a:r>
            <a:r>
              <a:rPr sz="2400" b="0" spc="75" dirty="0">
                <a:latin typeface="Noto Sans CJK JP Medium"/>
                <a:cs typeface="Noto Sans CJK JP Medium"/>
              </a:rPr>
              <a:t>model)</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185" dirty="0">
                <a:latin typeface="UKIJ CJK"/>
                <a:cs typeface="UKIJ CJK"/>
              </a:rPr>
              <a:t>A </a:t>
            </a:r>
            <a:r>
              <a:rPr sz="2000" spc="35" dirty="0">
                <a:latin typeface="UKIJ CJK"/>
                <a:cs typeface="UKIJ CJK"/>
              </a:rPr>
              <a:t>Neural Probabilistic </a:t>
            </a:r>
            <a:r>
              <a:rPr sz="2000" spc="85" dirty="0">
                <a:latin typeface="UKIJ CJK"/>
                <a:cs typeface="UKIJ CJK"/>
              </a:rPr>
              <a:t>Language Model, </a:t>
            </a:r>
            <a:r>
              <a:rPr sz="2000" spc="75" dirty="0">
                <a:latin typeface="UKIJ CJK"/>
                <a:cs typeface="UKIJ CJK"/>
              </a:rPr>
              <a:t>Bengio </a:t>
            </a:r>
            <a:r>
              <a:rPr sz="2000" spc="45" dirty="0">
                <a:latin typeface="UKIJ CJK"/>
                <a:cs typeface="UKIJ CJK"/>
              </a:rPr>
              <a:t>et </a:t>
            </a:r>
            <a:r>
              <a:rPr sz="2000" spc="-15" dirty="0">
                <a:latin typeface="UKIJ CJK"/>
                <a:cs typeface="UKIJ CJK"/>
              </a:rPr>
              <a:t>al.</a:t>
            </a:r>
            <a:r>
              <a:rPr sz="2000" spc="275" dirty="0">
                <a:latin typeface="UKIJ CJK"/>
                <a:cs typeface="UKIJ CJK"/>
              </a:rPr>
              <a:t> </a:t>
            </a:r>
            <a:r>
              <a:rPr sz="2000" spc="90" dirty="0">
                <a:latin typeface="UKIJ CJK"/>
                <a:cs typeface="UKIJ CJK"/>
              </a:rPr>
              <a:t>2003</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通过神经网络估计</a:t>
            </a:r>
            <a:r>
              <a:rPr sz="2000" spc="110" dirty="0">
                <a:latin typeface="UKIJ CJK"/>
                <a:cs typeface="UKIJ CJK"/>
              </a:rPr>
              <a:t>n-gram</a:t>
            </a:r>
            <a:r>
              <a:rPr sz="2000" dirty="0">
                <a:latin typeface="UKIJ CJK"/>
                <a:cs typeface="UKIJ CJK"/>
              </a:rPr>
              <a:t>语言模型中的条件概率</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模型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85" dirty="0">
                <a:latin typeface="DejaVu Serif"/>
                <a:cs typeface="DejaVu Serif"/>
              </a:rPr>
              <a:t>𝑦 </a:t>
            </a:r>
            <a:r>
              <a:rPr sz="2000" spc="-185" dirty="0">
                <a:latin typeface="DejaVu Serif"/>
                <a:cs typeface="DejaVu Serif"/>
              </a:rPr>
              <a:t>= </a:t>
            </a:r>
            <a:r>
              <a:rPr sz="2000" spc="-125" dirty="0">
                <a:latin typeface="DejaVu Serif"/>
                <a:cs typeface="DejaVu Serif"/>
              </a:rPr>
              <a:t>𝑏 </a:t>
            </a:r>
            <a:r>
              <a:rPr sz="2000" spc="-185" dirty="0">
                <a:latin typeface="DejaVu Serif"/>
                <a:cs typeface="DejaVu Serif"/>
              </a:rPr>
              <a:t>+ </a:t>
            </a:r>
            <a:r>
              <a:rPr sz="2000" spc="280" dirty="0">
                <a:latin typeface="DejaVu Serif"/>
                <a:cs typeface="DejaVu Serif"/>
              </a:rPr>
              <a:t>𝑊𝑥 </a:t>
            </a:r>
            <a:r>
              <a:rPr sz="2000" spc="-185" dirty="0">
                <a:latin typeface="DejaVu Serif"/>
                <a:cs typeface="DejaVu Serif"/>
              </a:rPr>
              <a:t>+ </a:t>
            </a:r>
            <a:r>
              <a:rPr sz="2000" spc="-120" dirty="0">
                <a:latin typeface="DejaVu Serif"/>
                <a:cs typeface="DejaVu Serif"/>
              </a:rPr>
              <a:t>𝑈𝑡𝑎𝑛ℎ </a:t>
            </a:r>
            <a:r>
              <a:rPr sz="2000" spc="-45" dirty="0">
                <a:latin typeface="DejaVu Serif"/>
                <a:cs typeface="DejaVu Serif"/>
              </a:rPr>
              <a:t>𝑑 </a:t>
            </a:r>
            <a:r>
              <a:rPr sz="2000" spc="-185" dirty="0">
                <a:latin typeface="DejaVu Serif"/>
                <a:cs typeface="DejaVu Serif"/>
              </a:rPr>
              <a:t>+</a:t>
            </a:r>
            <a:r>
              <a:rPr sz="2000" spc="-200" dirty="0">
                <a:latin typeface="DejaVu Serif"/>
                <a:cs typeface="DejaVu Serif"/>
              </a:rPr>
              <a:t> </a:t>
            </a:r>
            <a:r>
              <a:rPr sz="2000" spc="80" dirty="0">
                <a:latin typeface="DejaVu Serif"/>
                <a:cs typeface="DejaVu Serif"/>
              </a:rPr>
              <a:t>𝐻𝑥</a:t>
            </a:r>
            <a:endParaRPr sz="2000">
              <a:latin typeface="DejaVu Serif"/>
              <a:cs typeface="DejaVu Serif"/>
            </a:endParaRPr>
          </a:p>
          <a:p>
            <a:pPr marL="1155700" lvl="2" indent="-228600">
              <a:lnSpc>
                <a:spcPct val="100000"/>
              </a:lnSpc>
              <a:spcBef>
                <a:spcPts val="1000"/>
              </a:spcBef>
              <a:buClr>
                <a:srgbClr val="7030A0"/>
              </a:buClr>
              <a:buSzPct val="66666"/>
              <a:buFont typeface="Wingdings"/>
              <a:buChar char=""/>
              <a:tabLst>
                <a:tab pos="1155700" algn="l"/>
              </a:tabLst>
            </a:pPr>
            <a:r>
              <a:rPr sz="1800" spc="254" dirty="0">
                <a:latin typeface="DejaVu Serif"/>
                <a:cs typeface="DejaVu Serif"/>
              </a:rPr>
              <a:t>𝑊,</a:t>
            </a:r>
            <a:r>
              <a:rPr sz="1800" spc="-250" dirty="0">
                <a:latin typeface="DejaVu Serif"/>
                <a:cs typeface="DejaVu Serif"/>
              </a:rPr>
              <a:t> </a:t>
            </a:r>
            <a:r>
              <a:rPr sz="1800" spc="-45" dirty="0">
                <a:latin typeface="DejaVu Serif"/>
                <a:cs typeface="DejaVu Serif"/>
              </a:rPr>
              <a:t>𝑈,</a:t>
            </a:r>
            <a:r>
              <a:rPr sz="1800" spc="-245" dirty="0">
                <a:latin typeface="DejaVu Serif"/>
                <a:cs typeface="DejaVu Serif"/>
              </a:rPr>
              <a:t> </a:t>
            </a:r>
            <a:r>
              <a:rPr sz="1800" spc="315" dirty="0">
                <a:latin typeface="DejaVu Serif"/>
                <a:cs typeface="DejaVu Serif"/>
              </a:rPr>
              <a:t>𝐻</a:t>
            </a:r>
            <a:r>
              <a:rPr sz="1800" dirty="0">
                <a:latin typeface="UKIJ CJK"/>
                <a:cs typeface="UKIJ CJK"/>
              </a:rPr>
              <a:t>是参数矩阵</a:t>
            </a:r>
            <a:r>
              <a:rPr sz="1800" spc="-100" dirty="0">
                <a:latin typeface="UKIJ CJK"/>
                <a:cs typeface="UKIJ CJK"/>
              </a:rPr>
              <a:t>，</a:t>
            </a:r>
            <a:r>
              <a:rPr sz="1800" spc="-100" dirty="0">
                <a:latin typeface="DejaVu Serif"/>
                <a:cs typeface="DejaVu Serif"/>
              </a:rPr>
              <a:t>𝑏,</a:t>
            </a:r>
            <a:r>
              <a:rPr sz="1800" spc="-245" dirty="0">
                <a:latin typeface="DejaVu Serif"/>
                <a:cs typeface="DejaVu Serif"/>
              </a:rPr>
              <a:t> </a:t>
            </a:r>
            <a:r>
              <a:rPr sz="1800" spc="-85" dirty="0">
                <a:latin typeface="DejaVu Serif"/>
                <a:cs typeface="DejaVu Serif"/>
              </a:rPr>
              <a:t>𝑑</a:t>
            </a:r>
            <a:r>
              <a:rPr sz="1800" dirty="0">
                <a:latin typeface="UKIJ CJK"/>
                <a:cs typeface="UKIJ CJK"/>
              </a:rPr>
              <a:t>是偏置</a:t>
            </a:r>
            <a:endParaRPr sz="1800">
              <a:latin typeface="UKIJ CJK"/>
              <a:cs typeface="UKIJ CJK"/>
            </a:endParaRPr>
          </a:p>
        </p:txBody>
      </p:sp>
      <p:sp>
        <p:nvSpPr>
          <p:cNvPr id="5" name="object 5"/>
          <p:cNvSpPr txBox="1"/>
          <p:nvPr/>
        </p:nvSpPr>
        <p:spPr>
          <a:xfrm>
            <a:off x="715327" y="4341495"/>
            <a:ext cx="18415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B0F0"/>
                </a:solidFill>
                <a:latin typeface="Wingdings"/>
                <a:cs typeface="Wingdings"/>
              </a:rPr>
              <a:t></a:t>
            </a:r>
            <a:endParaRPr sz="1400">
              <a:latin typeface="Wingdings"/>
              <a:cs typeface="Wingdings"/>
            </a:endParaRPr>
          </a:p>
        </p:txBody>
      </p:sp>
      <p:sp>
        <p:nvSpPr>
          <p:cNvPr id="6" name="object 6"/>
          <p:cNvSpPr txBox="1"/>
          <p:nvPr/>
        </p:nvSpPr>
        <p:spPr>
          <a:xfrm>
            <a:off x="1058227" y="4227195"/>
            <a:ext cx="128905" cy="330200"/>
          </a:xfrm>
          <a:prstGeom prst="rect">
            <a:avLst/>
          </a:prstGeom>
        </p:spPr>
        <p:txBody>
          <a:bodyPr vert="horz" wrap="square" lIns="0" tIns="12700" rIns="0" bIns="0" rtlCol="0">
            <a:spAutoFit/>
          </a:bodyPr>
          <a:lstStyle/>
          <a:p>
            <a:pPr marL="12700">
              <a:lnSpc>
                <a:spcPct val="100000"/>
              </a:lnSpc>
              <a:spcBef>
                <a:spcPts val="100"/>
              </a:spcBef>
            </a:pPr>
            <a:r>
              <a:rPr sz="2000" spc="-465" dirty="0">
                <a:latin typeface="DejaVu Serif"/>
                <a:cs typeface="DejaVu Serif"/>
              </a:rPr>
              <a:t>0</a:t>
            </a:r>
            <a:endParaRPr sz="2000">
              <a:latin typeface="DejaVu Serif"/>
              <a:cs typeface="DejaVu Serif"/>
            </a:endParaRPr>
          </a:p>
        </p:txBody>
      </p:sp>
      <p:sp>
        <p:nvSpPr>
          <p:cNvPr id="7" name="object 7"/>
          <p:cNvSpPr/>
          <p:nvPr/>
        </p:nvSpPr>
        <p:spPr>
          <a:xfrm>
            <a:off x="1207552" y="4340085"/>
            <a:ext cx="2232660" cy="235585"/>
          </a:xfrm>
          <a:custGeom>
            <a:avLst/>
            <a:gdLst/>
            <a:ahLst/>
            <a:cxnLst/>
            <a:rect l="l" t="t" r="r" b="b"/>
            <a:pathLst>
              <a:path w="2232660" h="235585">
                <a:moveTo>
                  <a:pt x="395707" y="1727"/>
                </a:moveTo>
                <a:lnTo>
                  <a:pt x="376607" y="1727"/>
                </a:lnTo>
                <a:lnTo>
                  <a:pt x="376607" y="232536"/>
                </a:lnTo>
                <a:lnTo>
                  <a:pt x="395707" y="232536"/>
                </a:lnTo>
                <a:lnTo>
                  <a:pt x="395707" y="1727"/>
                </a:lnTo>
                <a:close/>
              </a:path>
              <a:path w="2232660" h="235585">
                <a:moveTo>
                  <a:pt x="2157439" y="0"/>
                </a:moveTo>
                <a:lnTo>
                  <a:pt x="2154086" y="9550"/>
                </a:lnTo>
                <a:lnTo>
                  <a:pt x="2167706" y="15458"/>
                </a:lnTo>
                <a:lnTo>
                  <a:pt x="2179421" y="23637"/>
                </a:lnTo>
                <a:lnTo>
                  <a:pt x="2203203" y="61559"/>
                </a:lnTo>
                <a:lnTo>
                  <a:pt x="2211020" y="116458"/>
                </a:lnTo>
                <a:lnTo>
                  <a:pt x="2210146" y="137206"/>
                </a:lnTo>
                <a:lnTo>
                  <a:pt x="2197063" y="188010"/>
                </a:lnTo>
                <a:lnTo>
                  <a:pt x="2167863" y="219780"/>
                </a:lnTo>
                <a:lnTo>
                  <a:pt x="2154454" y="225717"/>
                </a:lnTo>
                <a:lnTo>
                  <a:pt x="2157439" y="235267"/>
                </a:lnTo>
                <a:lnTo>
                  <a:pt x="2202389" y="208564"/>
                </a:lnTo>
                <a:lnTo>
                  <a:pt x="2227633" y="159257"/>
                </a:lnTo>
                <a:lnTo>
                  <a:pt x="2232470" y="117690"/>
                </a:lnTo>
                <a:lnTo>
                  <a:pt x="2231258" y="96124"/>
                </a:lnTo>
                <a:lnTo>
                  <a:pt x="2221556" y="57895"/>
                </a:lnTo>
                <a:lnTo>
                  <a:pt x="2189452" y="15079"/>
                </a:lnTo>
                <a:lnTo>
                  <a:pt x="2174496" y="6155"/>
                </a:lnTo>
                <a:lnTo>
                  <a:pt x="2157439" y="0"/>
                </a:lnTo>
                <a:close/>
              </a:path>
              <a:path w="2232660" h="235585">
                <a:moveTo>
                  <a:pt x="75032" y="0"/>
                </a:moveTo>
                <a:lnTo>
                  <a:pt x="30164" y="26772"/>
                </a:lnTo>
                <a:lnTo>
                  <a:pt x="4852" y="76192"/>
                </a:lnTo>
                <a:lnTo>
                  <a:pt x="0" y="117690"/>
                </a:lnTo>
                <a:lnTo>
                  <a:pt x="1209" y="139307"/>
                </a:lnTo>
                <a:lnTo>
                  <a:pt x="10882" y="177541"/>
                </a:lnTo>
                <a:lnTo>
                  <a:pt x="42942" y="220217"/>
                </a:lnTo>
                <a:lnTo>
                  <a:pt x="75032" y="235267"/>
                </a:lnTo>
                <a:lnTo>
                  <a:pt x="78004" y="225717"/>
                </a:lnTo>
                <a:lnTo>
                  <a:pt x="64601" y="219780"/>
                </a:lnTo>
                <a:lnTo>
                  <a:pt x="53034" y="211516"/>
                </a:lnTo>
                <a:lnTo>
                  <a:pt x="29303" y="172985"/>
                </a:lnTo>
                <a:lnTo>
                  <a:pt x="21455" y="116458"/>
                </a:lnTo>
                <a:lnTo>
                  <a:pt x="22327" y="96382"/>
                </a:lnTo>
                <a:lnTo>
                  <a:pt x="35407" y="46812"/>
                </a:lnTo>
                <a:lnTo>
                  <a:pt x="64814" y="15458"/>
                </a:lnTo>
                <a:lnTo>
                  <a:pt x="78385" y="9550"/>
                </a:lnTo>
                <a:lnTo>
                  <a:pt x="75032" y="0"/>
                </a:lnTo>
                <a:close/>
              </a:path>
            </a:pathLst>
          </a:custGeom>
          <a:solidFill>
            <a:srgbClr val="000000"/>
          </a:solidFill>
        </p:spPr>
        <p:txBody>
          <a:bodyPr wrap="square" lIns="0" tIns="0" rIns="0" bIns="0" rtlCol="0"/>
          <a:lstStyle/>
          <a:p>
            <a:endParaRPr/>
          </a:p>
        </p:txBody>
      </p:sp>
      <p:sp>
        <p:nvSpPr>
          <p:cNvPr id="8" name="object 8"/>
          <p:cNvSpPr txBox="1"/>
          <p:nvPr/>
        </p:nvSpPr>
        <p:spPr>
          <a:xfrm>
            <a:off x="982027" y="4316095"/>
            <a:ext cx="2421890" cy="330200"/>
          </a:xfrm>
          <a:prstGeom prst="rect">
            <a:avLst/>
          </a:prstGeom>
        </p:spPr>
        <p:txBody>
          <a:bodyPr vert="horz" wrap="square" lIns="0" tIns="12700" rIns="0" bIns="0" rtlCol="0">
            <a:spAutoFit/>
          </a:bodyPr>
          <a:lstStyle/>
          <a:p>
            <a:pPr marL="38100">
              <a:lnSpc>
                <a:spcPct val="100000"/>
              </a:lnSpc>
              <a:spcBef>
                <a:spcPts val="100"/>
              </a:spcBef>
            </a:pPr>
            <a:r>
              <a:rPr sz="3000" spc="60" baseline="11111" dirty="0">
                <a:latin typeface="DejaVu Serif"/>
                <a:cs typeface="DejaVu Serif"/>
              </a:rPr>
              <a:t>𝑃 </a:t>
            </a:r>
            <a:r>
              <a:rPr sz="3000" spc="-75" baseline="11111" dirty="0">
                <a:latin typeface="DejaVu Serif"/>
                <a:cs typeface="DejaVu Serif"/>
              </a:rPr>
              <a:t>𝑤</a:t>
            </a:r>
            <a:r>
              <a:rPr sz="1500" spc="-50" dirty="0">
                <a:latin typeface="DejaVu Serif"/>
                <a:cs typeface="DejaVu Serif"/>
              </a:rPr>
              <a:t>2 </a:t>
            </a:r>
            <a:r>
              <a:rPr sz="3000" spc="-67" baseline="11111" dirty="0">
                <a:latin typeface="DejaVu Serif"/>
                <a:cs typeface="DejaVu Serif"/>
              </a:rPr>
              <a:t>𝑤</a:t>
            </a:r>
            <a:r>
              <a:rPr sz="1500" spc="-45" dirty="0">
                <a:latin typeface="DejaVu Serif"/>
                <a:cs typeface="DejaVu Serif"/>
              </a:rPr>
              <a:t>234</a:t>
            </a:r>
            <a:r>
              <a:rPr sz="3000" spc="-67" baseline="11111" dirty="0">
                <a:latin typeface="DejaVu Serif"/>
                <a:cs typeface="DejaVu Serif"/>
              </a:rPr>
              <a:t>, </a:t>
            </a:r>
            <a:r>
              <a:rPr sz="3000" spc="-750" baseline="11111" dirty="0">
                <a:latin typeface="DejaVu Serif"/>
                <a:cs typeface="DejaVu Serif"/>
              </a:rPr>
              <a:t>… </a:t>
            </a:r>
            <a:r>
              <a:rPr sz="3000" spc="-345" baseline="11111" dirty="0">
                <a:latin typeface="DejaVu Serif"/>
                <a:cs typeface="DejaVu Serif"/>
              </a:rPr>
              <a:t>,</a:t>
            </a:r>
            <a:r>
              <a:rPr sz="3000" spc="-787" baseline="11111" dirty="0">
                <a:latin typeface="DejaVu Serif"/>
                <a:cs typeface="DejaVu Serif"/>
              </a:rPr>
              <a:t> </a:t>
            </a:r>
            <a:r>
              <a:rPr sz="3000" spc="44" baseline="11111" dirty="0">
                <a:latin typeface="DejaVu Serif"/>
                <a:cs typeface="DejaVu Serif"/>
              </a:rPr>
              <a:t>𝑤</a:t>
            </a:r>
            <a:r>
              <a:rPr sz="1500" spc="30" dirty="0">
                <a:latin typeface="DejaVu Serif"/>
                <a:cs typeface="DejaVu Serif"/>
              </a:rPr>
              <a:t>23674</a:t>
            </a:r>
            <a:endParaRPr sz="1500">
              <a:latin typeface="DejaVu Serif"/>
              <a:cs typeface="DejaVu Serif"/>
            </a:endParaRPr>
          </a:p>
        </p:txBody>
      </p:sp>
      <p:sp>
        <p:nvSpPr>
          <p:cNvPr id="9" name="object 9"/>
          <p:cNvSpPr txBox="1"/>
          <p:nvPr/>
        </p:nvSpPr>
        <p:spPr>
          <a:xfrm>
            <a:off x="3788727" y="4074795"/>
            <a:ext cx="504190" cy="254000"/>
          </a:xfrm>
          <a:prstGeom prst="rect">
            <a:avLst/>
          </a:prstGeom>
        </p:spPr>
        <p:txBody>
          <a:bodyPr vert="horz" wrap="square" lIns="0" tIns="12700" rIns="0" bIns="0" rtlCol="0">
            <a:spAutoFit/>
          </a:bodyPr>
          <a:lstStyle/>
          <a:p>
            <a:pPr marL="38100">
              <a:lnSpc>
                <a:spcPct val="100000"/>
              </a:lnSpc>
              <a:spcBef>
                <a:spcPts val="100"/>
              </a:spcBef>
            </a:pPr>
            <a:r>
              <a:rPr sz="2250" spc="307" baseline="-29629" dirty="0">
                <a:latin typeface="DejaVu Serif"/>
                <a:cs typeface="DejaVu Serif"/>
              </a:rPr>
              <a:t>8</a:t>
            </a:r>
            <a:r>
              <a:rPr sz="1200" spc="204" dirty="0">
                <a:latin typeface="DejaVu Serif"/>
                <a:cs typeface="DejaVu Serif"/>
              </a:rPr>
              <a:t>9</a:t>
            </a:r>
            <a:r>
              <a:rPr sz="1800" spc="307" baseline="-13888" dirty="0">
                <a:latin typeface="DejaVu Serif"/>
                <a:cs typeface="DejaVu Serif"/>
              </a:rPr>
              <a:t>:</a:t>
            </a:r>
            <a:r>
              <a:rPr sz="1800" spc="307" baseline="-32407" dirty="0">
                <a:latin typeface="DejaVu Serif"/>
                <a:cs typeface="DejaVu Serif"/>
              </a:rPr>
              <a:t>;</a:t>
            </a:r>
            <a:endParaRPr sz="1800" baseline="-32407">
              <a:latin typeface="DejaVu Serif"/>
              <a:cs typeface="DejaVu Serif"/>
            </a:endParaRPr>
          </a:p>
        </p:txBody>
      </p:sp>
      <p:sp>
        <p:nvSpPr>
          <p:cNvPr id="10" name="object 10"/>
          <p:cNvSpPr txBox="1"/>
          <p:nvPr/>
        </p:nvSpPr>
        <p:spPr>
          <a:xfrm>
            <a:off x="3496627" y="4265295"/>
            <a:ext cx="832485" cy="330200"/>
          </a:xfrm>
          <a:prstGeom prst="rect">
            <a:avLst/>
          </a:prstGeom>
        </p:spPr>
        <p:txBody>
          <a:bodyPr vert="horz" wrap="square" lIns="0" tIns="12700" rIns="0" bIns="0" rtlCol="0">
            <a:spAutoFit/>
          </a:bodyPr>
          <a:lstStyle/>
          <a:p>
            <a:pPr marL="38100">
              <a:lnSpc>
                <a:spcPct val="100000"/>
              </a:lnSpc>
              <a:spcBef>
                <a:spcPts val="100"/>
              </a:spcBef>
            </a:pPr>
            <a:r>
              <a:rPr sz="2000" spc="-185" dirty="0">
                <a:latin typeface="DejaVu Serif"/>
                <a:cs typeface="DejaVu Serif"/>
              </a:rPr>
              <a:t>= </a:t>
            </a:r>
            <a:r>
              <a:rPr sz="2250" spc="-15" baseline="-29629" dirty="0">
                <a:latin typeface="DejaVu Serif"/>
                <a:cs typeface="DejaVu Serif"/>
              </a:rPr>
              <a:t>∑</a:t>
            </a:r>
            <a:r>
              <a:rPr sz="2250" spc="509" baseline="-29629" dirty="0">
                <a:latin typeface="DejaVu Serif"/>
                <a:cs typeface="DejaVu Serif"/>
              </a:rPr>
              <a:t> </a:t>
            </a:r>
            <a:r>
              <a:rPr sz="2250" spc="-345" baseline="-37037" dirty="0">
                <a:latin typeface="DejaVu Serif"/>
                <a:cs typeface="DejaVu Serif"/>
              </a:rPr>
              <a:t>8</a:t>
            </a:r>
            <a:r>
              <a:rPr sz="1800" spc="-345" baseline="-18518" dirty="0">
                <a:latin typeface="DejaVu Serif"/>
                <a:cs typeface="DejaVu Serif"/>
              </a:rPr>
              <a:t>9</a:t>
            </a:r>
            <a:r>
              <a:rPr sz="1800" spc="-345" baseline="-41666" dirty="0">
                <a:latin typeface="DejaVu Serif"/>
                <a:cs typeface="DejaVu Serif"/>
              </a:rPr>
              <a:t>=</a:t>
            </a:r>
            <a:endParaRPr sz="1800" baseline="-41666">
              <a:latin typeface="DejaVu Serif"/>
              <a:cs typeface="DejaVu Serif"/>
            </a:endParaRPr>
          </a:p>
        </p:txBody>
      </p:sp>
      <p:sp>
        <p:nvSpPr>
          <p:cNvPr id="11" name="object 11"/>
          <p:cNvSpPr txBox="1"/>
          <p:nvPr/>
        </p:nvSpPr>
        <p:spPr>
          <a:xfrm>
            <a:off x="3915727" y="4557395"/>
            <a:ext cx="83185" cy="208279"/>
          </a:xfrm>
          <a:prstGeom prst="rect">
            <a:avLst/>
          </a:prstGeom>
        </p:spPr>
        <p:txBody>
          <a:bodyPr vert="horz" wrap="square" lIns="0" tIns="12700" rIns="0" bIns="0" rtlCol="0">
            <a:spAutoFit/>
          </a:bodyPr>
          <a:lstStyle/>
          <a:p>
            <a:pPr marL="12700">
              <a:lnSpc>
                <a:spcPct val="100000"/>
              </a:lnSpc>
              <a:spcBef>
                <a:spcPts val="100"/>
              </a:spcBef>
            </a:pPr>
            <a:r>
              <a:rPr sz="1200" spc="-555" dirty="0">
                <a:latin typeface="DejaVu Serif"/>
                <a:cs typeface="DejaVu Serif"/>
              </a:rPr>
              <a:t>=</a:t>
            </a:r>
            <a:endParaRPr sz="1200">
              <a:latin typeface="DejaVu Serif"/>
              <a:cs typeface="DejaVu Serif"/>
            </a:endParaRPr>
          </a:p>
        </p:txBody>
      </p:sp>
      <p:sp>
        <p:nvSpPr>
          <p:cNvPr id="12" name="object 12"/>
          <p:cNvSpPr/>
          <p:nvPr/>
        </p:nvSpPr>
        <p:spPr>
          <a:xfrm>
            <a:off x="3788727" y="4462145"/>
            <a:ext cx="520700" cy="12700"/>
          </a:xfrm>
          <a:custGeom>
            <a:avLst/>
            <a:gdLst/>
            <a:ahLst/>
            <a:cxnLst/>
            <a:rect l="l" t="t" r="r" b="b"/>
            <a:pathLst>
              <a:path w="520700" h="12700">
                <a:moveTo>
                  <a:pt x="520700" y="0"/>
                </a:moveTo>
                <a:lnTo>
                  <a:pt x="0" y="0"/>
                </a:lnTo>
                <a:lnTo>
                  <a:pt x="0" y="12699"/>
                </a:lnTo>
                <a:lnTo>
                  <a:pt x="520700" y="12699"/>
                </a:lnTo>
                <a:lnTo>
                  <a:pt x="520700" y="0"/>
                </a:lnTo>
                <a:close/>
              </a:path>
            </a:pathLst>
          </a:custGeom>
          <a:solidFill>
            <a:srgbClr val="000000"/>
          </a:solidFill>
        </p:spPr>
        <p:txBody>
          <a:bodyPr wrap="square" lIns="0" tIns="0" rIns="0" bIns="0" rtlCol="0"/>
          <a:lstStyle/>
          <a:p>
            <a:endParaRPr/>
          </a:p>
        </p:txBody>
      </p:sp>
      <p:sp>
        <p:nvSpPr>
          <p:cNvPr id="13" name="object 13"/>
          <p:cNvSpPr txBox="1"/>
          <p:nvPr/>
        </p:nvSpPr>
        <p:spPr>
          <a:xfrm>
            <a:off x="258127" y="5446395"/>
            <a:ext cx="37211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问题：固定的上下文窗口</a:t>
            </a:r>
            <a:endParaRPr sz="2400">
              <a:latin typeface="Noto Sans CJK JP Medium"/>
              <a:cs typeface="Noto Sans CJK JP Medium"/>
            </a:endParaRPr>
          </a:p>
        </p:txBody>
      </p:sp>
      <p:sp>
        <p:nvSpPr>
          <p:cNvPr id="14" name="object 14"/>
          <p:cNvSpPr/>
          <p:nvPr/>
        </p:nvSpPr>
        <p:spPr>
          <a:xfrm>
            <a:off x="5168930" y="2775133"/>
            <a:ext cx="3898809" cy="3384333"/>
          </a:xfrm>
          <a:prstGeom prst="rect">
            <a:avLst/>
          </a:prstGeom>
          <a:blipFill>
            <a:blip r:embed="rId2" cstate="print"/>
            <a:stretch>
              <a:fillRect/>
            </a:stretch>
          </a:blip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77</a:t>
            </a:fld>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语言模型</a:t>
            </a:r>
          </a:p>
        </p:txBody>
      </p:sp>
      <p:sp>
        <p:nvSpPr>
          <p:cNvPr id="3" name="object 3"/>
          <p:cNvSpPr txBox="1"/>
          <p:nvPr/>
        </p:nvSpPr>
        <p:spPr>
          <a:xfrm>
            <a:off x="258127" y="785495"/>
            <a:ext cx="6584315" cy="32131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解决方案</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让一个词的计算包含之前所有词的信息</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dirty="0">
                <a:latin typeface="Noto Sans CJK JP Medium"/>
                <a:cs typeface="Noto Sans CJK JP Medium"/>
              </a:rPr>
              <a:t>循环神经网络</a:t>
            </a:r>
            <a:r>
              <a:rPr sz="2400" b="0" spc="35" dirty="0">
                <a:latin typeface="Noto Sans CJK JP Medium"/>
                <a:cs typeface="Noto Sans CJK JP Medium"/>
              </a:rPr>
              <a:t>！(recurrent</a:t>
            </a:r>
            <a:r>
              <a:rPr sz="2400" b="0" spc="125" dirty="0">
                <a:latin typeface="Noto Sans CJK JP Medium"/>
                <a:cs typeface="Noto Sans CJK JP Medium"/>
              </a:rPr>
              <a:t> </a:t>
            </a:r>
            <a:r>
              <a:rPr sz="2400" b="0" spc="45" dirty="0">
                <a:latin typeface="Noto Sans CJK JP Medium"/>
                <a:cs typeface="Noto Sans CJK JP Medium"/>
              </a:rPr>
              <a:t>neural</a:t>
            </a:r>
            <a:r>
              <a:rPr sz="2400" b="0" spc="114" dirty="0">
                <a:latin typeface="Noto Sans CJK JP Medium"/>
                <a:cs typeface="Noto Sans CJK JP Medium"/>
              </a:rPr>
              <a:t> </a:t>
            </a:r>
            <a:r>
              <a:rPr sz="2400" b="0" spc="55" dirty="0">
                <a:latin typeface="Noto Sans CJK JP Medium"/>
                <a:cs typeface="Noto Sans CJK JP Medium"/>
              </a:rPr>
              <a:t>network)</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输入增加之前的网络输出</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让神经网络以之前所有的词为条件</a:t>
            </a:r>
            <a:endParaRPr sz="1800">
              <a:latin typeface="UKIJ CJK"/>
              <a:cs typeface="UKIJ CJK"/>
            </a:endParaRPr>
          </a:p>
          <a:p>
            <a:pPr marL="762000" lvl="1" indent="-292100">
              <a:lnSpc>
                <a:spcPct val="100000"/>
              </a:lnSpc>
              <a:spcBef>
                <a:spcPts val="840"/>
              </a:spcBef>
              <a:buClr>
                <a:srgbClr val="00B0F0"/>
              </a:buClr>
              <a:buSzPct val="70000"/>
              <a:buFont typeface="Wingdings"/>
              <a:buChar char=""/>
              <a:tabLst>
                <a:tab pos="761365" algn="l"/>
                <a:tab pos="762000" algn="l"/>
              </a:tabLst>
            </a:pPr>
            <a:r>
              <a:rPr sz="2000" dirty="0">
                <a:latin typeface="UKIJ CJK"/>
                <a:cs typeface="UKIJ CJK"/>
              </a:rPr>
              <a:t>每个时间点使用相同的参数</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内存消耗只与考察的词数有关</a:t>
            </a:r>
            <a:endParaRPr sz="2000">
              <a:latin typeface="UKIJ CJK"/>
              <a:cs typeface="UKIJ CJK"/>
            </a:endParaRPr>
          </a:p>
        </p:txBody>
      </p:sp>
      <p:sp>
        <p:nvSpPr>
          <p:cNvPr id="4" name="object 4"/>
          <p:cNvSpPr/>
          <p:nvPr/>
        </p:nvSpPr>
        <p:spPr>
          <a:xfrm>
            <a:off x="2443875" y="4331670"/>
            <a:ext cx="3860846" cy="202382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78</a:t>
            </a:fld>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自然语言处理任务举例</a:t>
            </a:r>
          </a:p>
        </p:txBody>
      </p:sp>
      <p:grpSp>
        <p:nvGrpSpPr>
          <p:cNvPr id="3" name="object 3"/>
          <p:cNvGrpSpPr/>
          <p:nvPr/>
        </p:nvGrpSpPr>
        <p:grpSpPr>
          <a:xfrm>
            <a:off x="3200400" y="889000"/>
            <a:ext cx="3187700" cy="5892800"/>
            <a:chOff x="3200400" y="889000"/>
            <a:chExt cx="3187700" cy="5892800"/>
          </a:xfrm>
        </p:grpSpPr>
        <p:sp>
          <p:nvSpPr>
            <p:cNvPr id="4" name="object 4"/>
            <p:cNvSpPr/>
            <p:nvPr/>
          </p:nvSpPr>
          <p:spPr>
            <a:xfrm>
              <a:off x="3835400" y="889000"/>
              <a:ext cx="1790700" cy="172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48100" y="2946400"/>
              <a:ext cx="1879600" cy="186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1638300"/>
              <a:ext cx="736600" cy="2565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82950" y="2807500"/>
              <a:ext cx="571500" cy="1291590"/>
            </a:xfrm>
            <a:custGeom>
              <a:avLst/>
              <a:gdLst/>
              <a:ahLst/>
              <a:cxnLst/>
              <a:rect l="l" t="t" r="r" b="b"/>
              <a:pathLst>
                <a:path w="571500" h="1291589">
                  <a:moveTo>
                    <a:pt x="0" y="0"/>
                  </a:moveTo>
                  <a:lnTo>
                    <a:pt x="0" y="142862"/>
                  </a:lnTo>
                  <a:lnTo>
                    <a:pt x="839" y="203389"/>
                  </a:lnTo>
                  <a:lnTo>
                    <a:pt x="3333" y="263203"/>
                  </a:lnTo>
                  <a:lnTo>
                    <a:pt x="7442" y="322207"/>
                  </a:lnTo>
                  <a:lnTo>
                    <a:pt x="13129" y="380304"/>
                  </a:lnTo>
                  <a:lnTo>
                    <a:pt x="20353" y="437398"/>
                  </a:lnTo>
                  <a:lnTo>
                    <a:pt x="29078" y="493391"/>
                  </a:lnTo>
                  <a:lnTo>
                    <a:pt x="39264" y="548188"/>
                  </a:lnTo>
                  <a:lnTo>
                    <a:pt x="50873" y="601690"/>
                  </a:lnTo>
                  <a:lnTo>
                    <a:pt x="63867" y="653803"/>
                  </a:lnTo>
                  <a:lnTo>
                    <a:pt x="78206" y="704428"/>
                  </a:lnTo>
                  <a:lnTo>
                    <a:pt x="93853" y="753470"/>
                  </a:lnTo>
                  <a:lnTo>
                    <a:pt x="110769" y="800831"/>
                  </a:lnTo>
                  <a:lnTo>
                    <a:pt x="128915" y="846416"/>
                  </a:lnTo>
                  <a:lnTo>
                    <a:pt x="148253" y="890126"/>
                  </a:lnTo>
                  <a:lnTo>
                    <a:pt x="168745" y="931866"/>
                  </a:lnTo>
                  <a:lnTo>
                    <a:pt x="190351" y="971538"/>
                  </a:lnTo>
                  <a:lnTo>
                    <a:pt x="213034" y="1009046"/>
                  </a:lnTo>
                  <a:lnTo>
                    <a:pt x="236754" y="1044294"/>
                  </a:lnTo>
                  <a:lnTo>
                    <a:pt x="261474" y="1077185"/>
                  </a:lnTo>
                  <a:lnTo>
                    <a:pt x="287155" y="1107621"/>
                  </a:lnTo>
                  <a:lnTo>
                    <a:pt x="313758" y="1135506"/>
                  </a:lnTo>
                  <a:lnTo>
                    <a:pt x="369578" y="1183238"/>
                  </a:lnTo>
                  <a:lnTo>
                    <a:pt x="428625" y="1219606"/>
                  </a:lnTo>
                  <a:lnTo>
                    <a:pt x="428625" y="1291043"/>
                  </a:lnTo>
                  <a:lnTo>
                    <a:pt x="571500" y="1183474"/>
                  </a:lnTo>
                  <a:lnTo>
                    <a:pt x="428625" y="1005293"/>
                  </a:lnTo>
                  <a:lnTo>
                    <a:pt x="428625" y="1076731"/>
                  </a:lnTo>
                  <a:lnTo>
                    <a:pt x="398717" y="1060017"/>
                  </a:lnTo>
                  <a:lnTo>
                    <a:pt x="341245" y="1017873"/>
                  </a:lnTo>
                  <a:lnTo>
                    <a:pt x="287155" y="964751"/>
                  </a:lnTo>
                  <a:lnTo>
                    <a:pt x="261474" y="934315"/>
                  </a:lnTo>
                  <a:lnTo>
                    <a:pt x="236754" y="901425"/>
                  </a:lnTo>
                  <a:lnTo>
                    <a:pt x="213034" y="866178"/>
                  </a:lnTo>
                  <a:lnTo>
                    <a:pt x="190351" y="828669"/>
                  </a:lnTo>
                  <a:lnTo>
                    <a:pt x="168745" y="788997"/>
                  </a:lnTo>
                  <a:lnTo>
                    <a:pt x="148253" y="747257"/>
                  </a:lnTo>
                  <a:lnTo>
                    <a:pt x="128915" y="703547"/>
                  </a:lnTo>
                  <a:lnTo>
                    <a:pt x="110769" y="657963"/>
                  </a:lnTo>
                  <a:lnTo>
                    <a:pt x="93853" y="610601"/>
                  </a:lnTo>
                  <a:lnTo>
                    <a:pt x="78206" y="561560"/>
                  </a:lnTo>
                  <a:lnTo>
                    <a:pt x="63867" y="510934"/>
                  </a:lnTo>
                  <a:lnTo>
                    <a:pt x="50873" y="458822"/>
                  </a:lnTo>
                  <a:lnTo>
                    <a:pt x="39264" y="405319"/>
                  </a:lnTo>
                  <a:lnTo>
                    <a:pt x="29078" y="350523"/>
                  </a:lnTo>
                  <a:lnTo>
                    <a:pt x="20353" y="294530"/>
                  </a:lnTo>
                  <a:lnTo>
                    <a:pt x="13129" y="237437"/>
                  </a:lnTo>
                  <a:lnTo>
                    <a:pt x="7442" y="179341"/>
                  </a:lnTo>
                  <a:lnTo>
                    <a:pt x="3333" y="120338"/>
                  </a:lnTo>
                  <a:lnTo>
                    <a:pt x="839" y="60525"/>
                  </a:lnTo>
                  <a:lnTo>
                    <a:pt x="0" y="0"/>
                  </a:lnTo>
                  <a:close/>
                </a:path>
              </a:pathLst>
            </a:custGeom>
            <a:solidFill>
              <a:srgbClr val="9999FF"/>
            </a:solidFill>
          </p:spPr>
          <p:txBody>
            <a:bodyPr wrap="square" lIns="0" tIns="0" rIns="0" bIns="0" rtlCol="0"/>
            <a:lstStyle/>
            <a:p>
              <a:endParaRPr/>
            </a:p>
          </p:txBody>
        </p:sp>
        <p:sp>
          <p:nvSpPr>
            <p:cNvPr id="8" name="object 8"/>
            <p:cNvSpPr/>
            <p:nvPr/>
          </p:nvSpPr>
          <p:spPr>
            <a:xfrm>
              <a:off x="3282960" y="1695450"/>
              <a:ext cx="571500" cy="1183640"/>
            </a:xfrm>
            <a:custGeom>
              <a:avLst/>
              <a:gdLst/>
              <a:ahLst/>
              <a:cxnLst/>
              <a:rect l="l" t="t" r="r" b="b"/>
              <a:pathLst>
                <a:path w="571500" h="1183639">
                  <a:moveTo>
                    <a:pt x="571489" y="0"/>
                  </a:moveTo>
                  <a:lnTo>
                    <a:pt x="503537" y="7859"/>
                  </a:lnTo>
                  <a:lnTo>
                    <a:pt x="442747" y="28409"/>
                  </a:lnTo>
                  <a:lnTo>
                    <a:pt x="384474" y="60928"/>
                  </a:lnTo>
                  <a:lnTo>
                    <a:pt x="329042" y="104696"/>
                  </a:lnTo>
                  <a:lnTo>
                    <a:pt x="276779" y="158992"/>
                  </a:lnTo>
                  <a:lnTo>
                    <a:pt x="251937" y="189864"/>
                  </a:lnTo>
                  <a:lnTo>
                    <a:pt x="228009" y="223097"/>
                  </a:lnTo>
                  <a:lnTo>
                    <a:pt x="205036" y="258602"/>
                  </a:lnTo>
                  <a:lnTo>
                    <a:pt x="183058" y="296288"/>
                  </a:lnTo>
                  <a:lnTo>
                    <a:pt x="162116" y="336067"/>
                  </a:lnTo>
                  <a:lnTo>
                    <a:pt x="142252" y="377847"/>
                  </a:lnTo>
                  <a:lnTo>
                    <a:pt x="123504" y="421538"/>
                  </a:lnTo>
                  <a:lnTo>
                    <a:pt x="105915" y="467051"/>
                  </a:lnTo>
                  <a:lnTo>
                    <a:pt x="89525" y="514295"/>
                  </a:lnTo>
                  <a:lnTo>
                    <a:pt x="74374" y="563181"/>
                  </a:lnTo>
                  <a:lnTo>
                    <a:pt x="60504" y="613618"/>
                  </a:lnTo>
                  <a:lnTo>
                    <a:pt x="47955" y="665516"/>
                  </a:lnTo>
                  <a:lnTo>
                    <a:pt x="36767" y="718785"/>
                  </a:lnTo>
                  <a:lnTo>
                    <a:pt x="26982" y="773335"/>
                  </a:lnTo>
                  <a:lnTo>
                    <a:pt x="18640" y="829076"/>
                  </a:lnTo>
                  <a:lnTo>
                    <a:pt x="11781" y="885918"/>
                  </a:lnTo>
                  <a:lnTo>
                    <a:pt x="6447" y="943770"/>
                  </a:lnTo>
                  <a:lnTo>
                    <a:pt x="2679" y="1002544"/>
                  </a:lnTo>
                  <a:lnTo>
                    <a:pt x="516" y="1062148"/>
                  </a:lnTo>
                  <a:lnTo>
                    <a:pt x="0" y="1122492"/>
                  </a:lnTo>
                  <a:lnTo>
                    <a:pt x="1170" y="1183487"/>
                  </a:lnTo>
                  <a:lnTo>
                    <a:pt x="4117" y="1121296"/>
                  </a:lnTo>
                  <a:lnTo>
                    <a:pt x="8777" y="1060187"/>
                  </a:lnTo>
                  <a:lnTo>
                    <a:pt x="15101" y="1000250"/>
                  </a:lnTo>
                  <a:lnTo>
                    <a:pt x="23041" y="941574"/>
                  </a:lnTo>
                  <a:lnTo>
                    <a:pt x="32547" y="884247"/>
                  </a:lnTo>
                  <a:lnTo>
                    <a:pt x="43572" y="828359"/>
                  </a:lnTo>
                  <a:lnTo>
                    <a:pt x="56066" y="773998"/>
                  </a:lnTo>
                  <a:lnTo>
                    <a:pt x="69981" y="721254"/>
                  </a:lnTo>
                  <a:lnTo>
                    <a:pt x="85267" y="670215"/>
                  </a:lnTo>
                  <a:lnTo>
                    <a:pt x="101876" y="620971"/>
                  </a:lnTo>
                  <a:lnTo>
                    <a:pt x="119760" y="573611"/>
                  </a:lnTo>
                  <a:lnTo>
                    <a:pt x="138869" y="528223"/>
                  </a:lnTo>
                  <a:lnTo>
                    <a:pt x="159155" y="484896"/>
                  </a:lnTo>
                  <a:lnTo>
                    <a:pt x="180569" y="443720"/>
                  </a:lnTo>
                  <a:lnTo>
                    <a:pt x="203062" y="404783"/>
                  </a:lnTo>
                  <a:lnTo>
                    <a:pt x="226586" y="368175"/>
                  </a:lnTo>
                  <a:lnTo>
                    <a:pt x="251091" y="333984"/>
                  </a:lnTo>
                  <a:lnTo>
                    <a:pt x="276529" y="302299"/>
                  </a:lnTo>
                  <a:lnTo>
                    <a:pt x="302851" y="273210"/>
                  </a:lnTo>
                  <a:lnTo>
                    <a:pt x="357953" y="223172"/>
                  </a:lnTo>
                  <a:lnTo>
                    <a:pt x="416005" y="184584"/>
                  </a:lnTo>
                  <a:lnTo>
                    <a:pt x="476620" y="158157"/>
                  </a:lnTo>
                  <a:lnTo>
                    <a:pt x="539405" y="144602"/>
                  </a:lnTo>
                  <a:lnTo>
                    <a:pt x="571489" y="142875"/>
                  </a:lnTo>
                  <a:lnTo>
                    <a:pt x="571489" y="0"/>
                  </a:lnTo>
                  <a:close/>
                </a:path>
              </a:pathLst>
            </a:custGeom>
            <a:solidFill>
              <a:srgbClr val="7B7BCD"/>
            </a:solidFill>
          </p:spPr>
          <p:txBody>
            <a:bodyPr wrap="square" lIns="0" tIns="0" rIns="0" bIns="0" rtlCol="0"/>
            <a:lstStyle/>
            <a:p>
              <a:endParaRPr/>
            </a:p>
          </p:txBody>
        </p:sp>
        <p:sp>
          <p:nvSpPr>
            <p:cNvPr id="9" name="object 9"/>
            <p:cNvSpPr/>
            <p:nvPr/>
          </p:nvSpPr>
          <p:spPr>
            <a:xfrm>
              <a:off x="3282950" y="1695450"/>
              <a:ext cx="571500" cy="2403475"/>
            </a:xfrm>
            <a:custGeom>
              <a:avLst/>
              <a:gdLst/>
              <a:ahLst/>
              <a:cxnLst/>
              <a:rect l="l" t="t" r="r" b="b"/>
              <a:pathLst>
                <a:path w="571500" h="2403475">
                  <a:moveTo>
                    <a:pt x="0" y="1112040"/>
                  </a:moveTo>
                  <a:lnTo>
                    <a:pt x="839" y="1172568"/>
                  </a:lnTo>
                  <a:lnTo>
                    <a:pt x="3333" y="1232382"/>
                  </a:lnTo>
                  <a:lnTo>
                    <a:pt x="7442" y="1291386"/>
                  </a:lnTo>
                  <a:lnTo>
                    <a:pt x="13128" y="1349484"/>
                  </a:lnTo>
                  <a:lnTo>
                    <a:pt x="20353" y="1406578"/>
                  </a:lnTo>
                  <a:lnTo>
                    <a:pt x="29078" y="1462572"/>
                  </a:lnTo>
                  <a:lnTo>
                    <a:pt x="39264" y="1517368"/>
                  </a:lnTo>
                  <a:lnTo>
                    <a:pt x="50872" y="1570872"/>
                  </a:lnTo>
                  <a:lnTo>
                    <a:pt x="63866" y="1622985"/>
                  </a:lnTo>
                  <a:lnTo>
                    <a:pt x="78205" y="1673610"/>
                  </a:lnTo>
                  <a:lnTo>
                    <a:pt x="93852" y="1722652"/>
                  </a:lnTo>
                  <a:lnTo>
                    <a:pt x="110767" y="1770014"/>
                  </a:lnTo>
                  <a:lnTo>
                    <a:pt x="128913" y="1815598"/>
                  </a:lnTo>
                  <a:lnTo>
                    <a:pt x="148251" y="1859309"/>
                  </a:lnTo>
                  <a:lnTo>
                    <a:pt x="168743" y="1901048"/>
                  </a:lnTo>
                  <a:lnTo>
                    <a:pt x="190349" y="1940721"/>
                  </a:lnTo>
                  <a:lnTo>
                    <a:pt x="213032" y="1978229"/>
                  </a:lnTo>
                  <a:lnTo>
                    <a:pt x="236753" y="2013476"/>
                  </a:lnTo>
                  <a:lnTo>
                    <a:pt x="261473" y="2046366"/>
                  </a:lnTo>
                  <a:lnTo>
                    <a:pt x="287154" y="2076802"/>
                  </a:lnTo>
                  <a:lnTo>
                    <a:pt x="313757" y="2104686"/>
                  </a:lnTo>
                  <a:lnTo>
                    <a:pt x="369577" y="2152416"/>
                  </a:lnTo>
                  <a:lnTo>
                    <a:pt x="428625" y="2188781"/>
                  </a:lnTo>
                  <a:lnTo>
                    <a:pt x="428625" y="2117341"/>
                  </a:lnTo>
                  <a:lnTo>
                    <a:pt x="571500" y="2295531"/>
                  </a:lnTo>
                  <a:lnTo>
                    <a:pt x="428625" y="2403091"/>
                  </a:lnTo>
                  <a:lnTo>
                    <a:pt x="428625" y="2331651"/>
                  </a:lnTo>
                  <a:lnTo>
                    <a:pt x="398717" y="2314937"/>
                  </a:lnTo>
                  <a:lnTo>
                    <a:pt x="341244" y="2272793"/>
                  </a:lnTo>
                  <a:lnTo>
                    <a:pt x="287154" y="2219672"/>
                  </a:lnTo>
                  <a:lnTo>
                    <a:pt x="261473" y="2189236"/>
                  </a:lnTo>
                  <a:lnTo>
                    <a:pt x="236753" y="2156346"/>
                  </a:lnTo>
                  <a:lnTo>
                    <a:pt x="213032" y="2121099"/>
                  </a:lnTo>
                  <a:lnTo>
                    <a:pt x="190349" y="2083591"/>
                  </a:lnTo>
                  <a:lnTo>
                    <a:pt x="168743" y="2043919"/>
                  </a:lnTo>
                  <a:lnTo>
                    <a:pt x="148251" y="2002180"/>
                  </a:lnTo>
                  <a:lnTo>
                    <a:pt x="128913" y="1958469"/>
                  </a:lnTo>
                  <a:lnTo>
                    <a:pt x="110767" y="1912885"/>
                  </a:lnTo>
                  <a:lnTo>
                    <a:pt x="93852" y="1865524"/>
                  </a:lnTo>
                  <a:lnTo>
                    <a:pt x="78205" y="1816483"/>
                  </a:lnTo>
                  <a:lnTo>
                    <a:pt x="63866" y="1765857"/>
                  </a:lnTo>
                  <a:lnTo>
                    <a:pt x="50872" y="1713745"/>
                  </a:lnTo>
                  <a:lnTo>
                    <a:pt x="39264" y="1660242"/>
                  </a:lnTo>
                  <a:lnTo>
                    <a:pt x="29078" y="1605446"/>
                  </a:lnTo>
                  <a:lnTo>
                    <a:pt x="20353" y="1549453"/>
                  </a:lnTo>
                  <a:lnTo>
                    <a:pt x="13128" y="1492360"/>
                  </a:lnTo>
                  <a:lnTo>
                    <a:pt x="7442" y="1434263"/>
                  </a:lnTo>
                  <a:lnTo>
                    <a:pt x="3333" y="1375260"/>
                  </a:lnTo>
                  <a:lnTo>
                    <a:pt x="839" y="1315447"/>
                  </a:lnTo>
                  <a:lnTo>
                    <a:pt x="0" y="1254920"/>
                  </a:lnTo>
                  <a:lnTo>
                    <a:pt x="0" y="1112040"/>
                  </a:lnTo>
                  <a:lnTo>
                    <a:pt x="904" y="1048937"/>
                  </a:lnTo>
                  <a:lnTo>
                    <a:pt x="3586" y="986757"/>
                  </a:lnTo>
                  <a:lnTo>
                    <a:pt x="7997" y="925594"/>
                  </a:lnTo>
                  <a:lnTo>
                    <a:pt x="14089" y="865543"/>
                  </a:lnTo>
                  <a:lnTo>
                    <a:pt x="21813" y="806697"/>
                  </a:lnTo>
                  <a:lnTo>
                    <a:pt x="31121" y="749149"/>
                  </a:lnTo>
                  <a:lnTo>
                    <a:pt x="41965" y="692995"/>
                  </a:lnTo>
                  <a:lnTo>
                    <a:pt x="54297" y="638327"/>
                  </a:lnTo>
                  <a:lnTo>
                    <a:pt x="68069" y="585240"/>
                  </a:lnTo>
                  <a:lnTo>
                    <a:pt x="83232" y="533827"/>
                  </a:lnTo>
                  <a:lnTo>
                    <a:pt x="99738" y="484183"/>
                  </a:lnTo>
                  <a:lnTo>
                    <a:pt x="117538" y="436401"/>
                  </a:lnTo>
                  <a:lnTo>
                    <a:pt x="136586" y="390575"/>
                  </a:lnTo>
                  <a:lnTo>
                    <a:pt x="156831" y="346800"/>
                  </a:lnTo>
                  <a:lnTo>
                    <a:pt x="178226" y="305168"/>
                  </a:lnTo>
                  <a:lnTo>
                    <a:pt x="200724" y="265773"/>
                  </a:lnTo>
                  <a:lnTo>
                    <a:pt x="224275" y="228711"/>
                  </a:lnTo>
                  <a:lnTo>
                    <a:pt x="248831" y="194074"/>
                  </a:lnTo>
                  <a:lnTo>
                    <a:pt x="274344" y="161956"/>
                  </a:lnTo>
                  <a:lnTo>
                    <a:pt x="300766" y="132452"/>
                  </a:lnTo>
                  <a:lnTo>
                    <a:pt x="328048" y="105654"/>
                  </a:lnTo>
                  <a:lnTo>
                    <a:pt x="385002" y="60557"/>
                  </a:lnTo>
                  <a:lnTo>
                    <a:pt x="444819" y="27415"/>
                  </a:lnTo>
                  <a:lnTo>
                    <a:pt x="507114" y="6978"/>
                  </a:lnTo>
                  <a:lnTo>
                    <a:pt x="571500" y="0"/>
                  </a:lnTo>
                  <a:lnTo>
                    <a:pt x="571500" y="142875"/>
                  </a:lnTo>
                  <a:lnTo>
                    <a:pt x="539416" y="144602"/>
                  </a:lnTo>
                  <a:lnTo>
                    <a:pt x="507777" y="149726"/>
                  </a:lnTo>
                  <a:lnTo>
                    <a:pt x="446029" y="169806"/>
                  </a:lnTo>
                  <a:lnTo>
                    <a:pt x="386648" y="202403"/>
                  </a:lnTo>
                  <a:lnTo>
                    <a:pt x="330023" y="246805"/>
                  </a:lnTo>
                  <a:lnTo>
                    <a:pt x="276543" y="302300"/>
                  </a:lnTo>
                  <a:lnTo>
                    <a:pt x="251105" y="333985"/>
                  </a:lnTo>
                  <a:lnTo>
                    <a:pt x="226600" y="368176"/>
                  </a:lnTo>
                  <a:lnTo>
                    <a:pt x="203077" y="404784"/>
                  </a:lnTo>
                  <a:lnTo>
                    <a:pt x="180584" y="443721"/>
                  </a:lnTo>
                  <a:lnTo>
                    <a:pt x="159170" y="484897"/>
                  </a:lnTo>
                  <a:lnTo>
                    <a:pt x="138884" y="528223"/>
                  </a:lnTo>
                  <a:lnTo>
                    <a:pt x="119774" y="573611"/>
                  </a:lnTo>
                  <a:lnTo>
                    <a:pt x="101890" y="620972"/>
                  </a:lnTo>
                  <a:lnTo>
                    <a:pt x="85281" y="670215"/>
                  </a:lnTo>
                  <a:lnTo>
                    <a:pt x="69994" y="721253"/>
                  </a:lnTo>
                  <a:lnTo>
                    <a:pt x="56079" y="773997"/>
                  </a:lnTo>
                  <a:lnTo>
                    <a:pt x="43584" y="828357"/>
                  </a:lnTo>
                  <a:lnTo>
                    <a:pt x="32559" y="884245"/>
                  </a:lnTo>
                  <a:lnTo>
                    <a:pt x="23052" y="941571"/>
                  </a:lnTo>
                  <a:lnTo>
                    <a:pt x="15112" y="1000246"/>
                  </a:lnTo>
                  <a:lnTo>
                    <a:pt x="8787" y="1060182"/>
                  </a:lnTo>
                  <a:lnTo>
                    <a:pt x="4127" y="1121290"/>
                  </a:lnTo>
                  <a:lnTo>
                    <a:pt x="1180" y="1183480"/>
                  </a:lnTo>
                </a:path>
              </a:pathLst>
            </a:custGeom>
            <a:ln w="38100">
              <a:solidFill>
                <a:srgbClr val="FFFFFF"/>
              </a:solidFill>
            </a:ln>
          </p:spPr>
          <p:txBody>
            <a:bodyPr wrap="square" lIns="0" tIns="0" rIns="0" bIns="0" rtlCol="0"/>
            <a:lstStyle/>
            <a:p>
              <a:endParaRPr/>
            </a:p>
          </p:txBody>
        </p:sp>
        <p:sp>
          <p:nvSpPr>
            <p:cNvPr id="10" name="object 10"/>
            <p:cNvSpPr/>
            <p:nvPr/>
          </p:nvSpPr>
          <p:spPr>
            <a:xfrm>
              <a:off x="3924300" y="4978400"/>
              <a:ext cx="1803400" cy="1803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51500" y="3784600"/>
              <a:ext cx="736600" cy="25019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34050" y="4993487"/>
              <a:ext cx="571500" cy="1189355"/>
            </a:xfrm>
            <a:custGeom>
              <a:avLst/>
              <a:gdLst/>
              <a:ahLst/>
              <a:cxnLst/>
              <a:rect l="l" t="t" r="r" b="b"/>
              <a:pathLst>
                <a:path w="571500" h="1189354">
                  <a:moveTo>
                    <a:pt x="570255" y="0"/>
                  </a:moveTo>
                  <a:lnTo>
                    <a:pt x="567251" y="60240"/>
                  </a:lnTo>
                  <a:lnTo>
                    <a:pt x="562521" y="119561"/>
                  </a:lnTo>
                  <a:lnTo>
                    <a:pt x="556111" y="177861"/>
                  </a:lnTo>
                  <a:lnTo>
                    <a:pt x="548063" y="235040"/>
                  </a:lnTo>
                  <a:lnTo>
                    <a:pt x="538423" y="290998"/>
                  </a:lnTo>
                  <a:lnTo>
                    <a:pt x="527235" y="345633"/>
                  </a:lnTo>
                  <a:lnTo>
                    <a:pt x="514542" y="398845"/>
                  </a:lnTo>
                  <a:lnTo>
                    <a:pt x="500388" y="450533"/>
                  </a:lnTo>
                  <a:lnTo>
                    <a:pt x="484819" y="500597"/>
                  </a:lnTo>
                  <a:lnTo>
                    <a:pt x="467877" y="548936"/>
                  </a:lnTo>
                  <a:lnTo>
                    <a:pt x="449608" y="595449"/>
                  </a:lnTo>
                  <a:lnTo>
                    <a:pt x="430055" y="640035"/>
                  </a:lnTo>
                  <a:lnTo>
                    <a:pt x="409263" y="682594"/>
                  </a:lnTo>
                  <a:lnTo>
                    <a:pt x="387275" y="723026"/>
                  </a:lnTo>
                  <a:lnTo>
                    <a:pt x="364136" y="761229"/>
                  </a:lnTo>
                  <a:lnTo>
                    <a:pt x="339889" y="797102"/>
                  </a:lnTo>
                  <a:lnTo>
                    <a:pt x="314580" y="830546"/>
                  </a:lnTo>
                  <a:lnTo>
                    <a:pt x="288252" y="861460"/>
                  </a:lnTo>
                  <a:lnTo>
                    <a:pt x="260949" y="889742"/>
                  </a:lnTo>
                  <a:lnTo>
                    <a:pt x="203596" y="938010"/>
                  </a:lnTo>
                  <a:lnTo>
                    <a:pt x="142875" y="974545"/>
                  </a:lnTo>
                  <a:lnTo>
                    <a:pt x="142875" y="903109"/>
                  </a:lnTo>
                  <a:lnTo>
                    <a:pt x="0" y="1080289"/>
                  </a:lnTo>
                  <a:lnTo>
                    <a:pt x="142875" y="1188858"/>
                  </a:lnTo>
                  <a:lnTo>
                    <a:pt x="142875" y="1117420"/>
                  </a:lnTo>
                  <a:lnTo>
                    <a:pt x="173181" y="1100948"/>
                  </a:lnTo>
                  <a:lnTo>
                    <a:pt x="231338" y="1059361"/>
                  </a:lnTo>
                  <a:lnTo>
                    <a:pt x="285967" y="1006910"/>
                  </a:lnTo>
                  <a:lnTo>
                    <a:pt x="311865" y="976860"/>
                  </a:lnTo>
                  <a:lnTo>
                    <a:pt x="336766" y="944391"/>
                  </a:lnTo>
                  <a:lnTo>
                    <a:pt x="360634" y="909604"/>
                  </a:lnTo>
                  <a:lnTo>
                    <a:pt x="383430" y="872597"/>
                  </a:lnTo>
                  <a:lnTo>
                    <a:pt x="405116" y="833469"/>
                  </a:lnTo>
                  <a:lnTo>
                    <a:pt x="425656" y="792321"/>
                  </a:lnTo>
                  <a:lnTo>
                    <a:pt x="445009" y="749250"/>
                  </a:lnTo>
                  <a:lnTo>
                    <a:pt x="463140" y="704356"/>
                  </a:lnTo>
                  <a:lnTo>
                    <a:pt x="480009" y="657739"/>
                  </a:lnTo>
                  <a:lnTo>
                    <a:pt x="495579" y="609497"/>
                  </a:lnTo>
                  <a:lnTo>
                    <a:pt x="509812" y="559731"/>
                  </a:lnTo>
                  <a:lnTo>
                    <a:pt x="522670" y="508538"/>
                  </a:lnTo>
                  <a:lnTo>
                    <a:pt x="534115" y="456018"/>
                  </a:lnTo>
                  <a:lnTo>
                    <a:pt x="544109" y="402271"/>
                  </a:lnTo>
                  <a:lnTo>
                    <a:pt x="552614" y="347395"/>
                  </a:lnTo>
                  <a:lnTo>
                    <a:pt x="559593" y="291490"/>
                  </a:lnTo>
                  <a:lnTo>
                    <a:pt x="565006" y="234655"/>
                  </a:lnTo>
                  <a:lnTo>
                    <a:pt x="568817" y="176990"/>
                  </a:lnTo>
                  <a:lnTo>
                    <a:pt x="570988" y="118592"/>
                  </a:lnTo>
                  <a:lnTo>
                    <a:pt x="571480" y="59562"/>
                  </a:lnTo>
                  <a:lnTo>
                    <a:pt x="570255" y="0"/>
                  </a:lnTo>
                  <a:close/>
                </a:path>
              </a:pathLst>
            </a:custGeom>
            <a:solidFill>
              <a:srgbClr val="9999FF"/>
            </a:solidFill>
          </p:spPr>
          <p:txBody>
            <a:bodyPr wrap="square" lIns="0" tIns="0" rIns="0" bIns="0" rtlCol="0"/>
            <a:lstStyle/>
            <a:p>
              <a:endParaRPr/>
            </a:p>
          </p:txBody>
        </p:sp>
        <p:sp>
          <p:nvSpPr>
            <p:cNvPr id="13" name="object 13"/>
            <p:cNvSpPr/>
            <p:nvPr/>
          </p:nvSpPr>
          <p:spPr>
            <a:xfrm>
              <a:off x="5734050" y="38417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287"/>
                  </a:lnTo>
                  <a:lnTo>
                    <a:pt x="570595" y="1018986"/>
                  </a:lnTo>
                  <a:lnTo>
                    <a:pt x="567913" y="958581"/>
                  </a:lnTo>
                  <a:lnTo>
                    <a:pt x="563502" y="899166"/>
                  </a:lnTo>
                  <a:lnTo>
                    <a:pt x="557411" y="840829"/>
                  </a:lnTo>
                  <a:lnTo>
                    <a:pt x="549686" y="783663"/>
                  </a:lnTo>
                  <a:lnTo>
                    <a:pt x="540378" y="727759"/>
                  </a:lnTo>
                  <a:lnTo>
                    <a:pt x="529534" y="673208"/>
                  </a:lnTo>
                  <a:lnTo>
                    <a:pt x="517202" y="620102"/>
                  </a:lnTo>
                  <a:lnTo>
                    <a:pt x="503430" y="568530"/>
                  </a:lnTo>
                  <a:lnTo>
                    <a:pt x="488268" y="518586"/>
                  </a:lnTo>
                  <a:lnTo>
                    <a:pt x="471762" y="470359"/>
                  </a:lnTo>
                  <a:lnTo>
                    <a:pt x="453961" y="423941"/>
                  </a:lnTo>
                  <a:lnTo>
                    <a:pt x="434914" y="379424"/>
                  </a:lnTo>
                  <a:lnTo>
                    <a:pt x="414669" y="336898"/>
                  </a:lnTo>
                  <a:lnTo>
                    <a:pt x="393273" y="296455"/>
                  </a:lnTo>
                  <a:lnTo>
                    <a:pt x="370776" y="258185"/>
                  </a:lnTo>
                  <a:lnTo>
                    <a:pt x="347225" y="222181"/>
                  </a:lnTo>
                  <a:lnTo>
                    <a:pt x="322669" y="188533"/>
                  </a:lnTo>
                  <a:lnTo>
                    <a:pt x="297156" y="157332"/>
                  </a:lnTo>
                  <a:lnTo>
                    <a:pt x="270734" y="128670"/>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4" name="object 14"/>
            <p:cNvSpPr/>
            <p:nvPr/>
          </p:nvSpPr>
          <p:spPr>
            <a:xfrm>
              <a:off x="5734050" y="38417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6" y="2340601"/>
                  </a:lnTo>
                  <a:lnTo>
                    <a:pt x="0" y="2232031"/>
                  </a:lnTo>
                  <a:lnTo>
                    <a:pt x="142876" y="2054851"/>
                  </a:lnTo>
                  <a:lnTo>
                    <a:pt x="142876" y="2126281"/>
                  </a:lnTo>
                  <a:lnTo>
                    <a:pt x="173635" y="2109531"/>
                  </a:lnTo>
                  <a:lnTo>
                    <a:pt x="232716" y="2067029"/>
                  </a:lnTo>
                  <a:lnTo>
                    <a:pt x="288251"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5" name="object 15"/>
          <p:cNvSpPr txBox="1"/>
          <p:nvPr/>
        </p:nvSpPr>
        <p:spPr>
          <a:xfrm>
            <a:off x="3454387" y="254988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理解</a:t>
            </a:r>
            <a:endParaRPr sz="2800">
              <a:latin typeface="Noto Sans CJK JP Medium"/>
              <a:cs typeface="Noto Sans CJK JP Medium"/>
            </a:endParaRPr>
          </a:p>
        </p:txBody>
      </p:sp>
      <p:sp>
        <p:nvSpPr>
          <p:cNvPr id="19" name="object 19"/>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79</a:t>
            </a:fld>
            <a:endParaRPr dirty="0"/>
          </a:p>
        </p:txBody>
      </p:sp>
      <p:sp>
        <p:nvSpPr>
          <p:cNvPr id="16" name="object 16"/>
          <p:cNvSpPr txBox="1"/>
          <p:nvPr/>
        </p:nvSpPr>
        <p:spPr>
          <a:xfrm>
            <a:off x="5271477" y="473555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solidFill>
                  <a:srgbClr val="FF0000"/>
                </a:solidFill>
                <a:latin typeface="Noto Sans CJK JP Medium"/>
                <a:cs typeface="Noto Sans CJK JP Medium"/>
              </a:rPr>
              <a:t>生成</a:t>
            </a:r>
            <a:endParaRPr sz="2800">
              <a:latin typeface="Noto Sans CJK JP Medium"/>
              <a:cs typeface="Noto Sans CJK JP Medium"/>
            </a:endParaRPr>
          </a:p>
        </p:txBody>
      </p:sp>
      <p:sp>
        <p:nvSpPr>
          <p:cNvPr id="17" name="object 17"/>
          <p:cNvSpPr txBox="1"/>
          <p:nvPr/>
        </p:nvSpPr>
        <p:spPr>
          <a:xfrm>
            <a:off x="1487652" y="202665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词法分析 短语分析 句法分析 篇章分析</a:t>
            </a:r>
            <a:endParaRPr sz="2400">
              <a:latin typeface="UKIJ CJK"/>
              <a:cs typeface="UKIJ CJK"/>
            </a:endParaRPr>
          </a:p>
        </p:txBody>
      </p:sp>
      <p:sp>
        <p:nvSpPr>
          <p:cNvPr id="18" name="object 18"/>
          <p:cNvSpPr txBox="1"/>
          <p:nvPr/>
        </p:nvSpPr>
        <p:spPr>
          <a:xfrm>
            <a:off x="6641744" y="425917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语言模型 </a:t>
            </a:r>
            <a:r>
              <a:rPr sz="2400" dirty="0">
                <a:solidFill>
                  <a:srgbClr val="FF0000"/>
                </a:solidFill>
                <a:latin typeface="UKIJ CJK"/>
                <a:cs typeface="UKIJ CJK"/>
              </a:rPr>
              <a:t>机器翻译 </a:t>
            </a:r>
            <a:r>
              <a:rPr sz="2400" dirty="0">
                <a:latin typeface="UKIJ CJK"/>
                <a:cs typeface="UKIJ CJK"/>
              </a:rPr>
              <a:t>问答系统 基于数据</a:t>
            </a:r>
            <a:endParaRPr sz="2400">
              <a:latin typeface="UKIJ CJK"/>
              <a:cs typeface="UKIJ CJ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3416300" cy="51943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solidFill>
                  <a:srgbClr val="FF0000"/>
                </a:solidFill>
                <a:latin typeface="Noto Sans CJK JP Medium"/>
                <a:cs typeface="Noto Sans CJK JP Medium"/>
              </a:rPr>
              <a:t>自然语言处理简介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研究目标</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研究方向</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自然语言处理的难点</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规则方法</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经验方法</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自然语言处理任务举例</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自然语言理解</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自然语言生成</a:t>
            </a:r>
            <a:endParaRPr sz="2000">
              <a:latin typeface="UKIJ CJK"/>
              <a:cs typeface="UKIJ CJK"/>
            </a:endParaRPr>
          </a:p>
        </p:txBody>
      </p:sp>
      <p:sp>
        <p:nvSpPr>
          <p:cNvPr id="3" name="object 3"/>
          <p:cNvSpPr txBox="1"/>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sz="2800" b="0" dirty="0">
                <a:solidFill>
                  <a:srgbClr val="FFFFFF"/>
                </a:solidFill>
                <a:latin typeface="Noto Sans CJK JP Medium"/>
                <a:cs typeface="Noto Sans CJK JP Medium"/>
              </a:rPr>
              <a:t>内容</a:t>
            </a:r>
            <a:endParaRPr sz="2800">
              <a:latin typeface="Noto Sans CJK JP Medium"/>
              <a:cs typeface="Noto Sans CJK JP Medium"/>
            </a:endParaRPr>
          </a:p>
        </p:txBody>
      </p:sp>
      <p:sp>
        <p:nvSpPr>
          <p:cNvPr id="4" name="object 4"/>
          <p:cNvSpPr/>
          <p:nvPr/>
        </p:nvSpPr>
        <p:spPr>
          <a:xfrm>
            <a:off x="3771900" y="698500"/>
            <a:ext cx="698500" cy="6985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8</a:t>
            </a:fld>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394700" cy="19685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机器翻译的目标</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研制出能把一种自然语言（源语言）的文本翻译为另外一种自然语言</a:t>
            </a:r>
            <a:endParaRPr sz="2000">
              <a:latin typeface="UKIJ CJK"/>
              <a:cs typeface="UKIJ CJK"/>
            </a:endParaRPr>
          </a:p>
          <a:p>
            <a:pPr marL="762000">
              <a:lnSpc>
                <a:spcPct val="100000"/>
              </a:lnSpc>
            </a:pPr>
            <a:r>
              <a:rPr sz="2000" dirty="0">
                <a:latin typeface="UKIJ CJK"/>
                <a:cs typeface="UKIJ CJK"/>
              </a:rPr>
              <a:t>（目标语言）的文本的计算机软件系统</a:t>
            </a:r>
            <a:endParaRPr sz="2000">
              <a:latin typeface="UKIJ CJK"/>
              <a:cs typeface="UKIJ CJK"/>
            </a:endParaRPr>
          </a:p>
          <a:p>
            <a:pPr marL="762000" marR="508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制造一种机器，让使用不同语言的人无障碍地自由交流，一直是人类 的一个梦想</a:t>
            </a:r>
            <a:endParaRPr sz="2000">
              <a:latin typeface="UKIJ CJK"/>
              <a:cs typeface="UKIJ CJK"/>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80</a:t>
            </a:fld>
            <a:endParaRPr dirty="0"/>
          </a:p>
        </p:txBody>
      </p:sp>
      <p:sp>
        <p:nvSpPr>
          <p:cNvPr id="3" name="object 3"/>
          <p:cNvSpPr txBox="1"/>
          <p:nvPr/>
        </p:nvSpPr>
        <p:spPr>
          <a:xfrm>
            <a:off x="258127" y="3465195"/>
            <a:ext cx="8293100" cy="1115060"/>
          </a:xfrm>
          <a:prstGeom prst="rect">
            <a:avLst/>
          </a:prstGeom>
        </p:spPr>
        <p:txBody>
          <a:bodyPr vert="horz" wrap="square" lIns="0" tIns="15875" rIns="0" bIns="0" rtlCol="0">
            <a:spAutoFit/>
          </a:bodyPr>
          <a:lstStyle/>
          <a:p>
            <a:pPr marL="355600" marR="5080" indent="-342900" algn="just">
              <a:lnSpc>
                <a:spcPct val="99000"/>
              </a:lnSpc>
              <a:spcBef>
                <a:spcPts val="125"/>
              </a:spcBef>
              <a:buClr>
                <a:srgbClr val="7030A0"/>
              </a:buClr>
              <a:buSzPct val="79166"/>
              <a:buFont typeface="Wingdings"/>
              <a:buChar char=""/>
              <a:tabLst>
                <a:tab pos="355600" algn="l"/>
              </a:tabLst>
            </a:pPr>
            <a:r>
              <a:rPr sz="2400" dirty="0">
                <a:latin typeface="UKIJ CJK"/>
                <a:cs typeface="UKIJ CJK"/>
              </a:rPr>
              <a:t>随着国际互联网络的日益普及，网上出现了以各种语言为载 体的大量信息，语言障碍问题在新的时代又一次凸显出来， 人们比以往任何时候都更迫切需要语言的自动翻译系统</a:t>
            </a:r>
            <a:endParaRPr sz="24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什么是机器翻译</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076700" cy="53340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机器翻译的基本方法</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基于规则的机器翻译方法</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直接翻译法</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转换法</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中间语言法</a:t>
            </a:r>
            <a:endParaRPr sz="1800">
              <a:latin typeface="UKIJ CJK"/>
              <a:cs typeface="UKIJ CJK"/>
            </a:endParaRPr>
          </a:p>
          <a:p>
            <a:pPr lvl="2">
              <a:lnSpc>
                <a:spcPct val="100000"/>
              </a:lnSpc>
              <a:spcBef>
                <a:spcPts val="65"/>
              </a:spcBef>
              <a:buClr>
                <a:srgbClr val="7030A0"/>
              </a:buClr>
              <a:buFont typeface="Wingdings"/>
              <a:buChar char=""/>
            </a:pPr>
            <a:endParaRPr sz="2050">
              <a:latin typeface="UKIJ CJK"/>
              <a:cs typeface="UKIJ CJK"/>
            </a:endParaRPr>
          </a:p>
          <a:p>
            <a:pPr marL="762000" lvl="1" indent="-292100">
              <a:lnSpc>
                <a:spcPct val="100000"/>
              </a:lnSpc>
              <a:buClr>
                <a:srgbClr val="00B0F0"/>
              </a:buClr>
              <a:buSzPct val="70000"/>
              <a:buFont typeface="Wingdings"/>
              <a:buChar char=""/>
              <a:tabLst>
                <a:tab pos="761365" algn="l"/>
                <a:tab pos="762000" algn="l"/>
              </a:tabLst>
            </a:pPr>
            <a:r>
              <a:rPr sz="2000" dirty="0">
                <a:latin typeface="UKIJ CJK"/>
                <a:cs typeface="UKIJ CJK"/>
              </a:rPr>
              <a:t>基于统计学习的机器翻译方法</a:t>
            </a:r>
            <a:endParaRPr sz="2000">
              <a:latin typeface="UKIJ CJK"/>
              <a:cs typeface="UKIJ CJK"/>
            </a:endParaRPr>
          </a:p>
          <a:p>
            <a:pPr marL="1155700" lvl="2" indent="-228600">
              <a:lnSpc>
                <a:spcPct val="100000"/>
              </a:lnSpc>
              <a:spcBef>
                <a:spcPts val="1100"/>
              </a:spcBef>
              <a:buClr>
                <a:srgbClr val="7030A0"/>
              </a:buClr>
              <a:buSzPct val="66666"/>
              <a:buFont typeface="Wingdings"/>
              <a:buChar char=""/>
              <a:tabLst>
                <a:tab pos="1155700" algn="l"/>
              </a:tabLst>
            </a:pPr>
            <a:r>
              <a:rPr sz="1800" dirty="0">
                <a:latin typeface="UKIJ CJK"/>
                <a:cs typeface="UKIJ CJK"/>
              </a:rPr>
              <a:t>基于统计学习的方法</a:t>
            </a:r>
            <a:endParaRPr sz="1800">
              <a:latin typeface="UKIJ CJK"/>
              <a:cs typeface="UKIJ CJK"/>
            </a:endParaRPr>
          </a:p>
          <a:p>
            <a:pPr marL="1155700" lvl="2" indent="-228600">
              <a:lnSpc>
                <a:spcPct val="100000"/>
              </a:lnSpc>
              <a:spcBef>
                <a:spcPts val="840"/>
              </a:spcBef>
              <a:buClr>
                <a:srgbClr val="7030A0"/>
              </a:buClr>
              <a:buSzPct val="66666"/>
              <a:buFont typeface="Wingdings"/>
              <a:buChar char=""/>
              <a:tabLst>
                <a:tab pos="1155700" algn="l"/>
              </a:tabLst>
            </a:pPr>
            <a:r>
              <a:rPr sz="1800" dirty="0">
                <a:latin typeface="UKIJ CJK"/>
                <a:cs typeface="UKIJ CJK"/>
              </a:rPr>
              <a:t>基于实例的方法</a:t>
            </a:r>
            <a:endParaRPr sz="1800">
              <a:latin typeface="UKIJ CJK"/>
              <a:cs typeface="UKIJ CJK"/>
            </a:endParaRPr>
          </a:p>
          <a:p>
            <a:pPr lvl="2">
              <a:lnSpc>
                <a:spcPct val="100000"/>
              </a:lnSpc>
              <a:spcBef>
                <a:spcPts val="70"/>
              </a:spcBef>
              <a:buClr>
                <a:srgbClr val="7030A0"/>
              </a:buClr>
              <a:buFont typeface="Wingdings"/>
              <a:buChar char=""/>
            </a:pPr>
            <a:endParaRPr sz="2050">
              <a:latin typeface="UKIJ CJK"/>
              <a:cs typeface="UKIJ CJK"/>
            </a:endParaRPr>
          </a:p>
          <a:p>
            <a:pPr marL="762000" lvl="1" indent="-292100">
              <a:lnSpc>
                <a:spcPct val="100000"/>
              </a:lnSpc>
              <a:buClr>
                <a:srgbClr val="00B0F0"/>
              </a:buClr>
              <a:buSzPct val="70000"/>
              <a:buFont typeface="Wingdings"/>
              <a:buChar char=""/>
              <a:tabLst>
                <a:tab pos="761365" algn="l"/>
                <a:tab pos="762000" algn="l"/>
              </a:tabLst>
            </a:pPr>
            <a:r>
              <a:rPr sz="2000" dirty="0">
                <a:latin typeface="UKIJ CJK"/>
                <a:cs typeface="UKIJ CJK"/>
              </a:rPr>
              <a:t>混合式机器翻译方法</a:t>
            </a:r>
            <a:endParaRPr sz="2000">
              <a:latin typeface="UKIJ CJK"/>
              <a:cs typeface="UKIJ CJK"/>
            </a:endParaRPr>
          </a:p>
          <a:p>
            <a:pPr lvl="1">
              <a:lnSpc>
                <a:spcPct val="100000"/>
              </a:lnSpc>
              <a:spcBef>
                <a:spcPts val="85"/>
              </a:spcBef>
              <a:buClr>
                <a:srgbClr val="00B0F0"/>
              </a:buClr>
              <a:buFont typeface="Wingdings"/>
              <a:buChar char=""/>
            </a:pPr>
            <a:endParaRPr sz="2400">
              <a:latin typeface="UKIJ CJK"/>
              <a:cs typeface="UKIJ CJK"/>
            </a:endParaRPr>
          </a:p>
          <a:p>
            <a:pPr marL="762000" lvl="1" indent="-292100">
              <a:lnSpc>
                <a:spcPct val="100000"/>
              </a:lnSpc>
              <a:buClr>
                <a:srgbClr val="00B0F0"/>
              </a:buClr>
              <a:buSzPct val="70000"/>
              <a:buFont typeface="Wingdings"/>
              <a:buChar char=""/>
              <a:tabLst>
                <a:tab pos="761365" algn="l"/>
                <a:tab pos="762000" algn="l"/>
              </a:tabLst>
            </a:pPr>
            <a:r>
              <a:rPr sz="2000" dirty="0">
                <a:latin typeface="UKIJ CJK"/>
                <a:cs typeface="UKIJ CJK"/>
              </a:rPr>
              <a:t>基于神经网络的机器翻译方法</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81</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机器翻译的基本方法</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943600" cy="57912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125" dirty="0">
                <a:latin typeface="Noto Sans CJK JP Medium"/>
                <a:cs typeface="Noto Sans CJK JP Medium"/>
              </a:rPr>
              <a:t>1949</a:t>
            </a:r>
            <a:r>
              <a:rPr sz="2400" b="0" dirty="0">
                <a:latin typeface="Noto Sans CJK JP Medium"/>
                <a:cs typeface="Noto Sans CJK JP Medium"/>
              </a:rPr>
              <a:t>年</a:t>
            </a:r>
            <a:r>
              <a:rPr sz="2400" b="0" spc="85" dirty="0">
                <a:latin typeface="Noto Sans CJK JP Medium"/>
                <a:cs typeface="Noto Sans CJK JP Medium"/>
              </a:rPr>
              <a:t>，Warren</a:t>
            </a:r>
            <a:r>
              <a:rPr sz="2400" b="0" spc="75" dirty="0">
                <a:latin typeface="Noto Sans CJK JP Medium"/>
                <a:cs typeface="Noto Sans CJK JP Medium"/>
              </a:rPr>
              <a:t> </a:t>
            </a:r>
            <a:r>
              <a:rPr sz="2400" b="0" spc="105" dirty="0">
                <a:latin typeface="Noto Sans CJK JP Medium"/>
                <a:cs typeface="Noto Sans CJK JP Medium"/>
              </a:rPr>
              <a:t>Weaver</a:t>
            </a:r>
            <a:r>
              <a:rPr sz="2400" b="0" dirty="0">
                <a:latin typeface="Noto Sans CJK JP Medium"/>
                <a:cs typeface="Noto Sans CJK JP Medium"/>
              </a:rPr>
              <a:t>提倡</a:t>
            </a:r>
            <a:r>
              <a:rPr sz="2400" b="0" spc="265" dirty="0">
                <a:latin typeface="Noto Sans CJK JP Medium"/>
                <a:cs typeface="Noto Sans CJK JP Medium"/>
              </a:rPr>
              <a:t>MT</a:t>
            </a:r>
            <a:r>
              <a:rPr sz="2400" b="0" dirty="0">
                <a:latin typeface="Noto Sans CJK JP Medium"/>
                <a:cs typeface="Noto Sans CJK JP Medium"/>
              </a:rPr>
              <a:t>研究</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翻译的过程可用解密过程</a:t>
            </a:r>
            <a:r>
              <a:rPr sz="2000" spc="90" dirty="0">
                <a:latin typeface="UKIJ CJK"/>
                <a:cs typeface="UKIJ CJK"/>
              </a:rPr>
              <a:t>(decoding)</a:t>
            </a:r>
            <a:r>
              <a:rPr sz="2000" dirty="0">
                <a:latin typeface="UKIJ CJK"/>
                <a:cs typeface="UKIJ CJK"/>
              </a:rPr>
              <a:t>来类比</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spc="125" dirty="0">
                <a:latin typeface="Noto Sans CJK JP Medium"/>
                <a:cs typeface="Noto Sans CJK JP Medium"/>
              </a:rPr>
              <a:t>1954</a:t>
            </a:r>
            <a:r>
              <a:rPr sz="2400" b="0" dirty="0">
                <a:latin typeface="Noto Sans CJK JP Medium"/>
                <a:cs typeface="Noto Sans CJK JP Medium"/>
              </a:rPr>
              <a:t>年，演示</a:t>
            </a:r>
            <a:r>
              <a:rPr sz="2400" b="0" spc="80" dirty="0">
                <a:latin typeface="Noto Sans CJK JP Medium"/>
                <a:cs typeface="Noto Sans CJK JP Medium"/>
              </a:rPr>
              <a:t>Georgetown</a:t>
            </a:r>
            <a:r>
              <a:rPr sz="2400" b="0" dirty="0">
                <a:latin typeface="Noto Sans CJK JP Medium"/>
                <a:cs typeface="Noto Sans CJK JP Medium"/>
              </a:rPr>
              <a:t>系统</a:t>
            </a:r>
            <a:endParaRPr sz="2400">
              <a:latin typeface="Noto Sans CJK JP Medium"/>
              <a:cs typeface="Noto Sans CJK JP Medium"/>
            </a:endParaRPr>
          </a:p>
          <a:p>
            <a:pPr>
              <a:lnSpc>
                <a:spcPct val="100000"/>
              </a:lnSpc>
              <a:spcBef>
                <a:spcPts val="55"/>
              </a:spcBef>
              <a:buClr>
                <a:srgbClr val="7030A0"/>
              </a:buClr>
              <a:buFont typeface="Wingdings"/>
              <a:buChar char=""/>
            </a:pPr>
            <a:endParaRPr sz="3000">
              <a:latin typeface="Noto Sans CJK JP Medium"/>
              <a:cs typeface="Noto Sans CJK JP Medium"/>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spc="125" dirty="0">
                <a:latin typeface="Noto Sans CJK JP Medium"/>
                <a:cs typeface="Noto Sans CJK JP Medium"/>
              </a:rPr>
              <a:t>50</a:t>
            </a:r>
            <a:r>
              <a:rPr sz="2400" b="0" dirty="0">
                <a:latin typeface="Noto Sans CJK JP Medium"/>
                <a:cs typeface="Noto Sans CJK JP Medium"/>
              </a:rPr>
              <a:t>年代末</a:t>
            </a:r>
            <a:r>
              <a:rPr sz="2400" b="0" spc="35" dirty="0">
                <a:latin typeface="Noto Sans CJK JP Medium"/>
                <a:cs typeface="Noto Sans CJK JP Medium"/>
              </a:rPr>
              <a:t>，Bar-Hillel</a:t>
            </a:r>
            <a:r>
              <a:rPr sz="2400" b="0" spc="210" dirty="0">
                <a:latin typeface="Noto Sans CJK JP Medium"/>
                <a:cs typeface="Noto Sans CJK JP Medium"/>
              </a:rPr>
              <a:t> </a:t>
            </a:r>
            <a:r>
              <a:rPr sz="2400" b="0" dirty="0">
                <a:latin typeface="Noto Sans CJK JP Medium"/>
                <a:cs typeface="Noto Sans CJK JP Medium"/>
              </a:rPr>
              <a:t>对</a:t>
            </a:r>
            <a:r>
              <a:rPr sz="2400" b="0" spc="265" dirty="0">
                <a:latin typeface="Noto Sans CJK JP Medium"/>
                <a:cs typeface="Noto Sans CJK JP Medium"/>
              </a:rPr>
              <a:t>MT</a:t>
            </a:r>
            <a:r>
              <a:rPr sz="2400" b="0" dirty="0">
                <a:latin typeface="Noto Sans CJK JP Medium"/>
                <a:cs typeface="Noto Sans CJK JP Medium"/>
              </a:rPr>
              <a:t>研究的批评</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260" dirty="0">
                <a:latin typeface="UKIJ CJK"/>
                <a:cs typeface="UKIJ CJK"/>
              </a:rPr>
              <a:t>难以跨越的</a:t>
            </a:r>
            <a:r>
              <a:rPr sz="2000" spc="95" dirty="0">
                <a:latin typeface="UKIJ CJK"/>
                <a:cs typeface="UKIJ CJK"/>
              </a:rPr>
              <a:t>“</a:t>
            </a:r>
            <a:r>
              <a:rPr sz="2000" spc="260" dirty="0">
                <a:latin typeface="UKIJ CJK"/>
                <a:cs typeface="UKIJ CJK"/>
              </a:rPr>
              <a:t>语义障碍</a:t>
            </a:r>
            <a:r>
              <a:rPr sz="2000" spc="40" dirty="0">
                <a:latin typeface="UKIJ CJK"/>
                <a:cs typeface="UKIJ CJK"/>
              </a:rPr>
              <a:t>”(semantic</a:t>
            </a:r>
            <a:r>
              <a:rPr sz="2000" spc="155" dirty="0">
                <a:latin typeface="UKIJ CJK"/>
                <a:cs typeface="UKIJ CJK"/>
              </a:rPr>
              <a:t> </a:t>
            </a:r>
            <a:r>
              <a:rPr sz="2000" spc="30" dirty="0">
                <a:latin typeface="UKIJ CJK"/>
                <a:cs typeface="UKIJ CJK"/>
              </a:rPr>
              <a:t>barrier)</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spc="125" dirty="0">
                <a:latin typeface="Noto Sans CJK JP Medium"/>
                <a:cs typeface="Noto Sans CJK JP Medium"/>
              </a:rPr>
              <a:t>60</a:t>
            </a:r>
            <a:r>
              <a:rPr sz="2400" b="0" dirty="0">
                <a:latin typeface="Noto Sans CJK JP Medium"/>
                <a:cs typeface="Noto Sans CJK JP Medium"/>
              </a:rPr>
              <a:t>年代</a:t>
            </a:r>
            <a:r>
              <a:rPr sz="2400" b="0" spc="110" dirty="0">
                <a:latin typeface="Noto Sans CJK JP Medium"/>
                <a:cs typeface="Noto Sans CJK JP Medium"/>
              </a:rPr>
              <a:t>，ALPAC</a:t>
            </a:r>
            <a:r>
              <a:rPr sz="2400" b="0" dirty="0">
                <a:latin typeface="Noto Sans CJK JP Medium"/>
                <a:cs typeface="Noto Sans CJK JP Medium"/>
              </a:rPr>
              <a:t>报告</a:t>
            </a:r>
            <a:r>
              <a:rPr sz="2400" b="0" spc="175" dirty="0">
                <a:latin typeface="Noto Sans CJK JP Medium"/>
                <a:cs typeface="Noto Sans CJK JP Medium"/>
              </a:rPr>
              <a:t>，MT</a:t>
            </a:r>
            <a:r>
              <a:rPr sz="2400" b="0" dirty="0">
                <a:latin typeface="Noto Sans CJK JP Medium"/>
                <a:cs typeface="Noto Sans CJK JP Medium"/>
              </a:rPr>
              <a:t>研究转入低谷</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可理解性</a:t>
            </a:r>
            <a:r>
              <a:rPr sz="2000" spc="30" dirty="0">
                <a:latin typeface="UKIJ CJK"/>
                <a:cs typeface="UKIJ CJK"/>
              </a:rPr>
              <a:t>(Intelligibility)</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忠实度</a:t>
            </a:r>
            <a:r>
              <a:rPr sz="2000" spc="50" dirty="0">
                <a:latin typeface="UKIJ CJK"/>
                <a:cs typeface="UKIJ CJK"/>
              </a:rPr>
              <a:t>(Fidelity)</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82</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机器翻译研究的发展历程</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711700" cy="17907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125" dirty="0">
                <a:latin typeface="Noto Sans CJK JP Medium"/>
                <a:cs typeface="Noto Sans CJK JP Medium"/>
              </a:rPr>
              <a:t>70</a:t>
            </a:r>
            <a:r>
              <a:rPr sz="2400" b="0" dirty="0">
                <a:latin typeface="Noto Sans CJK JP Medium"/>
                <a:cs typeface="Noto Sans CJK JP Medium"/>
              </a:rPr>
              <a:t>年代，机器翻译研究开始复苏</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135" dirty="0">
                <a:latin typeface="UKIJ CJK"/>
                <a:cs typeface="UKIJ CJK"/>
              </a:rPr>
              <a:t>TAUM-METEO</a:t>
            </a:r>
            <a:r>
              <a:rPr sz="2000" dirty="0">
                <a:latin typeface="UKIJ CJK"/>
                <a:cs typeface="UKIJ CJK"/>
              </a:rPr>
              <a:t>系统获得成功</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欧共体启用</a:t>
            </a:r>
            <a:r>
              <a:rPr sz="2000" spc="135" dirty="0">
                <a:latin typeface="UKIJ CJK"/>
                <a:cs typeface="UKIJ CJK"/>
              </a:rPr>
              <a:t>SYSTRAN</a:t>
            </a:r>
            <a:r>
              <a:rPr sz="2000" dirty="0">
                <a:latin typeface="UKIJ CJK"/>
                <a:cs typeface="UKIJ CJK"/>
              </a:rPr>
              <a:t>系统</a:t>
            </a:r>
            <a:endParaRPr sz="200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人工智能、知识工程进展的影响。</a:t>
            </a:r>
            <a:endParaRPr sz="2000">
              <a:latin typeface="UKIJ CJK"/>
              <a:cs typeface="UKIJ CJK"/>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83</a:t>
            </a:fld>
            <a:endParaRPr dirty="0"/>
          </a:p>
        </p:txBody>
      </p:sp>
      <p:sp>
        <p:nvSpPr>
          <p:cNvPr id="3" name="object 3"/>
          <p:cNvSpPr txBox="1"/>
          <p:nvPr/>
        </p:nvSpPr>
        <p:spPr>
          <a:xfrm>
            <a:off x="258127" y="3300095"/>
            <a:ext cx="5537200" cy="33375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spc="130" dirty="0">
                <a:latin typeface="Noto Sans CJK JP Medium"/>
                <a:cs typeface="Noto Sans CJK JP Medium"/>
              </a:rPr>
              <a:t>80/90</a:t>
            </a:r>
            <a:r>
              <a:rPr sz="2400" b="0" dirty="0">
                <a:latin typeface="Noto Sans CJK JP Medium"/>
                <a:cs typeface="Noto Sans CJK JP Medium"/>
              </a:rPr>
              <a:t>年代，机器翻译研究呈繁荣局面</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dirty="0">
                <a:latin typeface="UKIJ CJK"/>
                <a:cs typeface="UKIJ CJK"/>
              </a:rPr>
              <a:t>日本实施五国合作的</a:t>
            </a:r>
            <a:r>
              <a:rPr sz="2000" spc="140" dirty="0">
                <a:latin typeface="UKIJ CJK"/>
                <a:cs typeface="UKIJ CJK"/>
              </a:rPr>
              <a:t>ODA</a:t>
            </a:r>
            <a:r>
              <a:rPr sz="2000" dirty="0">
                <a:latin typeface="UKIJ CJK"/>
                <a:cs typeface="UKIJ CJK"/>
              </a:rPr>
              <a:t>计划</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欧盟实施</a:t>
            </a:r>
            <a:r>
              <a:rPr sz="2000" spc="35" dirty="0">
                <a:latin typeface="UKIJ CJK"/>
                <a:cs typeface="UKIJ CJK"/>
              </a:rPr>
              <a:t>Eurotra</a:t>
            </a:r>
            <a:r>
              <a:rPr sz="2000" dirty="0">
                <a:latin typeface="UKIJ CJK"/>
                <a:cs typeface="UKIJ CJK"/>
              </a:rPr>
              <a:t>计划</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多个公司推出了</a:t>
            </a:r>
            <a:r>
              <a:rPr sz="2000" spc="155" dirty="0">
                <a:latin typeface="UKIJ CJK"/>
                <a:cs typeface="UKIJ CJK"/>
              </a:rPr>
              <a:t>MT</a:t>
            </a:r>
            <a:r>
              <a:rPr sz="2000" dirty="0">
                <a:latin typeface="UKIJ CJK"/>
                <a:cs typeface="UKIJ CJK"/>
              </a:rPr>
              <a:t>产品</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机器翻译方法的进展</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spc="125" dirty="0">
                <a:latin typeface="Noto Sans CJK JP Medium"/>
                <a:cs typeface="Noto Sans CJK JP Medium"/>
              </a:rPr>
              <a:t>2000</a:t>
            </a:r>
            <a:r>
              <a:rPr sz="2400" b="0" dirty="0">
                <a:latin typeface="Noto Sans CJK JP Medium"/>
                <a:cs typeface="Noto Sans CJK JP Medium"/>
              </a:rPr>
              <a:t>年开始，机器翻译方法的多样化</a:t>
            </a:r>
            <a:endParaRPr sz="24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机器翻译研究的发展历程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6870700" cy="22479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机器翻译的难点在哪里</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Noto Sans Mono CJK JP Bold"/>
                <a:cs typeface="Noto Sans Mono CJK JP Bold"/>
              </a:rPr>
              <a:t>一个词具有多种语义</a:t>
            </a:r>
            <a:endParaRPr sz="2000">
              <a:latin typeface="Noto Sans Mono CJK JP Bold"/>
              <a:cs typeface="Noto Sans Mono CJK JP Bold"/>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Noto Sans Mono CJK JP Bold"/>
                <a:cs typeface="Noto Sans Mono CJK JP Bold"/>
              </a:rPr>
              <a:t>不同的语言词序非常不一样；词还有形态、时态等变化</a:t>
            </a:r>
            <a:endParaRPr sz="2000">
              <a:latin typeface="Noto Sans Mono CJK JP Bold"/>
              <a:cs typeface="Noto Sans Mono CJK JP Bold"/>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Noto Sans Mono CJK JP Bold"/>
                <a:cs typeface="Noto Sans Mono CJK JP Bold"/>
              </a:rPr>
              <a:t>句子具有复杂结构，比如句法结构</a:t>
            </a:r>
            <a:endParaRPr sz="2000">
              <a:latin typeface="Noto Sans Mono CJK JP Bold"/>
              <a:cs typeface="Noto Sans Mono CJK JP Bold"/>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Noto Sans Mono CJK JP Bold"/>
                <a:cs typeface="Noto Sans Mono CJK JP Bold"/>
              </a:rPr>
              <a:t>还没有建立起完善的、计算机能够有效理解的知识库</a:t>
            </a:r>
            <a:endParaRPr sz="2000">
              <a:latin typeface="Noto Sans Mono CJK JP Bold"/>
              <a:cs typeface="Noto Sans Mono CJK JP Bold"/>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84</a:t>
            </a:fld>
            <a:endParaRPr dirty="0"/>
          </a:p>
        </p:txBody>
      </p:sp>
      <p:sp>
        <p:nvSpPr>
          <p:cNvPr id="3" name="object 3"/>
          <p:cNvSpPr txBox="1"/>
          <p:nvPr/>
        </p:nvSpPr>
        <p:spPr>
          <a:xfrm>
            <a:off x="258127" y="3731895"/>
            <a:ext cx="31115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怎么解决这些问题？</a:t>
            </a:r>
            <a:endParaRPr sz="24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机器翻译的困难？</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31115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目前一般是统计方法</a:t>
            </a:r>
            <a:endParaRPr sz="2400">
              <a:latin typeface="Noto Sans CJK JP Medium"/>
              <a:cs typeface="Noto Sans CJK JP Medium"/>
            </a:endParaRPr>
          </a:p>
        </p:txBody>
      </p:sp>
      <p:sp>
        <p:nvSpPr>
          <p:cNvPr id="3" name="object 3"/>
          <p:cNvSpPr txBox="1"/>
          <p:nvPr/>
        </p:nvSpPr>
        <p:spPr>
          <a:xfrm>
            <a:off x="258127" y="1966595"/>
            <a:ext cx="3295650" cy="19431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使用平行语料</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spc="55" dirty="0">
                <a:latin typeface="UKIJ CJK"/>
                <a:cs typeface="UKIJ CJK"/>
              </a:rPr>
              <a:t>European</a:t>
            </a:r>
            <a:r>
              <a:rPr sz="2000" dirty="0">
                <a:latin typeface="UKIJ CJK"/>
                <a:cs typeface="UKIJ CJK"/>
              </a:rPr>
              <a:t> </a:t>
            </a:r>
            <a:r>
              <a:rPr sz="2000" spc="25" dirty="0">
                <a:latin typeface="UKIJ CJK"/>
                <a:cs typeface="UKIJ CJK"/>
              </a:rPr>
              <a:t>Parliament</a:t>
            </a:r>
            <a:endParaRPr sz="2000">
              <a:latin typeface="UKIJ CJK"/>
              <a:cs typeface="UKIJ CJK"/>
            </a:endParaRPr>
          </a:p>
          <a:p>
            <a:pPr marL="355600" indent="-342900">
              <a:lnSpc>
                <a:spcPct val="100000"/>
              </a:lnSpc>
              <a:spcBef>
                <a:spcPts val="1200"/>
              </a:spcBef>
              <a:buClr>
                <a:srgbClr val="7030A0"/>
              </a:buClr>
              <a:buSzPct val="79166"/>
              <a:buFont typeface="Wingdings"/>
              <a:buChar char=""/>
              <a:tabLst>
                <a:tab pos="354965" algn="l"/>
                <a:tab pos="355600" algn="l"/>
              </a:tabLst>
            </a:pPr>
            <a:r>
              <a:rPr sz="2400" b="0" dirty="0">
                <a:latin typeface="Noto Sans CJK JP Medium"/>
                <a:cs typeface="Noto Sans CJK JP Medium"/>
              </a:rPr>
              <a:t>第一个平行语料</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spc="45" dirty="0">
                <a:latin typeface="UKIJ CJK"/>
                <a:cs typeface="UKIJ CJK"/>
              </a:rPr>
              <a:t>Rosetta </a:t>
            </a:r>
            <a:r>
              <a:rPr sz="2000" spc="75" dirty="0">
                <a:latin typeface="UKIJ CJK"/>
                <a:cs typeface="UKIJ CJK"/>
              </a:rPr>
              <a:t>Stone</a:t>
            </a:r>
            <a:r>
              <a:rPr sz="2000" spc="254" dirty="0">
                <a:latin typeface="UKIJ CJK"/>
                <a:cs typeface="UKIJ CJK"/>
              </a:rPr>
              <a:t> </a:t>
            </a:r>
            <a:r>
              <a:rPr sz="2000" spc="315" dirty="0">
                <a:latin typeface="UKIJ CJK"/>
                <a:cs typeface="UKIJ CJK"/>
              </a:rPr>
              <a:t>-&gt;</a:t>
            </a:r>
            <a:endParaRPr sz="2000">
              <a:latin typeface="UKIJ CJK"/>
              <a:cs typeface="UKIJ CJK"/>
            </a:endParaRPr>
          </a:p>
        </p:txBody>
      </p:sp>
      <p:sp>
        <p:nvSpPr>
          <p:cNvPr id="4" name="object 4"/>
          <p:cNvSpPr txBox="1"/>
          <p:nvPr/>
        </p:nvSpPr>
        <p:spPr>
          <a:xfrm>
            <a:off x="258127" y="5217795"/>
            <a:ext cx="37211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传统系统</a:t>
            </a:r>
            <a:r>
              <a:rPr sz="2400" b="0" spc="40" dirty="0">
                <a:latin typeface="Noto Sans CJK JP Medium"/>
                <a:cs typeface="Noto Sans CJK JP Medium"/>
              </a:rPr>
              <a:t>(</a:t>
            </a:r>
            <a:r>
              <a:rPr sz="2400" b="0" spc="-65" dirty="0">
                <a:latin typeface="Noto Sans CJK JP Medium"/>
                <a:cs typeface="Noto Sans CJK JP Medium"/>
              </a:rPr>
              <a:t>S</a:t>
            </a:r>
            <a:r>
              <a:rPr sz="2400" b="0" spc="505" dirty="0">
                <a:latin typeface="Noto Sans CJK JP Medium"/>
                <a:cs typeface="Noto Sans CJK JP Medium"/>
              </a:rPr>
              <a:t>M</a:t>
            </a:r>
            <a:r>
              <a:rPr sz="2400" b="0" spc="70" dirty="0">
                <a:latin typeface="Noto Sans CJK JP Medium"/>
                <a:cs typeface="Noto Sans CJK JP Medium"/>
              </a:rPr>
              <a:t>T</a:t>
            </a:r>
            <a:r>
              <a:rPr sz="2400" b="0" dirty="0">
                <a:latin typeface="Noto Sans CJK JP Medium"/>
                <a:cs typeface="Noto Sans CJK JP Medium"/>
              </a:rPr>
              <a:t>)非常复杂</a:t>
            </a:r>
            <a:endParaRPr sz="2400">
              <a:latin typeface="Noto Sans CJK JP Medium"/>
              <a:cs typeface="Noto Sans CJK JP Medium"/>
            </a:endParaRPr>
          </a:p>
        </p:txBody>
      </p:sp>
      <p:sp>
        <p:nvSpPr>
          <p:cNvPr id="5" name="object 5"/>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a:t>
            </a:r>
          </a:p>
        </p:txBody>
      </p:sp>
      <p:sp>
        <p:nvSpPr>
          <p:cNvPr id="6" name="object 6"/>
          <p:cNvSpPr/>
          <p:nvPr/>
        </p:nvSpPr>
        <p:spPr>
          <a:xfrm>
            <a:off x="4851400" y="1549408"/>
            <a:ext cx="3651351" cy="4267191"/>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85</a:t>
            </a:fld>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056379" cy="9144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第一步：对齐</a:t>
            </a:r>
            <a:r>
              <a:rPr sz="2400" b="0" spc="95" dirty="0">
                <a:latin typeface="Noto Sans CJK JP Medium"/>
                <a:cs typeface="Noto Sans CJK JP Medium"/>
              </a:rPr>
              <a:t>(Alignment)</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很难</a:t>
            </a:r>
            <a:endParaRPr sz="20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a:t>
            </a:r>
            <a:r>
              <a:rPr u="none" spc="150" dirty="0"/>
              <a:t>：SMT</a:t>
            </a:r>
          </a:p>
        </p:txBody>
      </p:sp>
      <p:sp>
        <p:nvSpPr>
          <p:cNvPr id="4" name="object 4"/>
          <p:cNvSpPr/>
          <p:nvPr/>
        </p:nvSpPr>
        <p:spPr>
          <a:xfrm>
            <a:off x="1050925" y="2457662"/>
            <a:ext cx="3143250" cy="375883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15265" y="1765447"/>
            <a:ext cx="2910475" cy="4632134"/>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86</a:t>
            </a:fld>
            <a:endParaRP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073900" cy="26136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第一步：对齐</a:t>
            </a:r>
            <a:r>
              <a:rPr sz="2400" b="0" spc="95" dirty="0">
                <a:latin typeface="Noto Sans CJK JP Medium"/>
                <a:cs typeface="Noto Sans CJK JP Medium"/>
              </a:rPr>
              <a:t>(Alignment)</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一节课也讲不完</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dirty="0">
                <a:latin typeface="Noto Sans CJK JP Medium"/>
                <a:cs typeface="Noto Sans CJK JP Medium"/>
              </a:rPr>
              <a:t>不只是单个词的对齐，还可以有短语、语法的对齐</a:t>
            </a:r>
            <a:endParaRPr sz="2400">
              <a:latin typeface="Noto Sans CJK JP Medium"/>
              <a:cs typeface="Noto Sans CJK JP Medium"/>
            </a:endParaRPr>
          </a:p>
          <a:p>
            <a:pPr marL="355600" indent="-342900">
              <a:lnSpc>
                <a:spcPct val="100000"/>
              </a:lnSpc>
              <a:spcBef>
                <a:spcPts val="1820"/>
              </a:spcBef>
              <a:buClr>
                <a:srgbClr val="7030A0"/>
              </a:buClr>
              <a:buSzPct val="79166"/>
              <a:buFont typeface="Wingdings"/>
              <a:buChar char=""/>
              <a:tabLst>
                <a:tab pos="354965" algn="l"/>
                <a:tab pos="355600" algn="l"/>
              </a:tabLst>
            </a:pPr>
            <a:r>
              <a:rPr sz="2400" b="0" dirty="0">
                <a:latin typeface="Noto Sans CJK JP Medium"/>
                <a:cs typeface="Noto Sans CJK JP Medium"/>
              </a:rPr>
              <a:t>然后考虑翻译后短语的重排序</a:t>
            </a:r>
            <a:endParaRPr sz="2400">
              <a:latin typeface="Noto Sans CJK JP Medium"/>
              <a:cs typeface="Noto Sans CJK JP Medium"/>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a:t>
            </a:r>
            <a:r>
              <a:rPr u="none" spc="150" dirty="0"/>
              <a:t>：SMT</a:t>
            </a:r>
          </a:p>
        </p:txBody>
      </p:sp>
      <p:sp>
        <p:nvSpPr>
          <p:cNvPr id="4" name="object 4"/>
          <p:cNvSpPr/>
          <p:nvPr/>
        </p:nvSpPr>
        <p:spPr>
          <a:xfrm>
            <a:off x="787493" y="3959225"/>
            <a:ext cx="7445087" cy="215265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87</a:t>
            </a:fld>
            <a:endParaRP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600700" cy="13589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第</a:t>
            </a:r>
            <a:r>
              <a:rPr sz="2400" b="0" spc="95" dirty="0">
                <a:latin typeface="Noto Sans CJK JP Medium"/>
                <a:cs typeface="Noto Sans CJK JP Medium"/>
              </a:rPr>
              <a:t>n</a:t>
            </a:r>
            <a:r>
              <a:rPr sz="2400" b="0" dirty="0">
                <a:latin typeface="Noto Sans CJK JP Medium"/>
                <a:cs typeface="Noto Sans CJK JP Medium"/>
              </a:rPr>
              <a:t>步：解码</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源语言中的每个短语都有很多种可能的翻译</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形成一个很大的搜索空间</a:t>
            </a:r>
            <a:endParaRPr sz="20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a:t>
            </a:r>
            <a:r>
              <a:rPr u="none" spc="150" dirty="0"/>
              <a:t>：SMT</a:t>
            </a:r>
          </a:p>
        </p:txBody>
      </p:sp>
      <p:sp>
        <p:nvSpPr>
          <p:cNvPr id="4" name="object 4"/>
          <p:cNvSpPr/>
          <p:nvPr/>
        </p:nvSpPr>
        <p:spPr>
          <a:xfrm>
            <a:off x="965200" y="2676509"/>
            <a:ext cx="7315200" cy="365147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88</a:t>
            </a:fld>
            <a:endParaRP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092700" cy="13589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第</a:t>
            </a:r>
            <a:r>
              <a:rPr sz="2400" b="0" spc="95" dirty="0">
                <a:latin typeface="Noto Sans CJK JP Medium"/>
                <a:cs typeface="Noto Sans CJK JP Medium"/>
              </a:rPr>
              <a:t>n</a:t>
            </a:r>
            <a:r>
              <a:rPr sz="2400" b="0" dirty="0">
                <a:latin typeface="Noto Sans CJK JP Medium"/>
                <a:cs typeface="Noto Sans CJK JP Medium"/>
              </a:rPr>
              <a:t>步：解码</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寻找最优的序列</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一个困难的搜索问题，也包含语言模型</a:t>
            </a:r>
            <a:endParaRPr sz="2000">
              <a:latin typeface="UKIJ CJK"/>
              <a:cs typeface="UKIJ CJK"/>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a:t>
            </a:r>
            <a:r>
              <a:rPr u="none" spc="150" dirty="0"/>
              <a:t>：SMT</a:t>
            </a:r>
          </a:p>
        </p:txBody>
      </p:sp>
      <p:sp>
        <p:nvSpPr>
          <p:cNvPr id="4" name="object 4"/>
          <p:cNvSpPr/>
          <p:nvPr/>
        </p:nvSpPr>
        <p:spPr>
          <a:xfrm>
            <a:off x="1279444" y="2606386"/>
            <a:ext cx="6604143" cy="135617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70037" y="4140046"/>
            <a:ext cx="6222905" cy="217246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89</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8445500" cy="2603500"/>
          </a:xfrm>
          <a:prstGeom prst="rect">
            <a:avLst/>
          </a:prstGeom>
        </p:spPr>
        <p:txBody>
          <a:bodyPr vert="horz" wrap="square" lIns="0" tIns="10160" rIns="0" bIns="0" rtlCol="0">
            <a:spAutoFit/>
          </a:bodyPr>
          <a:lstStyle/>
          <a:p>
            <a:pPr marL="355600" marR="158115" indent="-342900">
              <a:lnSpc>
                <a:spcPct val="100699"/>
              </a:lnSpc>
              <a:spcBef>
                <a:spcPts val="80"/>
              </a:spcBef>
              <a:buClr>
                <a:srgbClr val="7030A0"/>
              </a:buClr>
              <a:buSzPct val="79166"/>
              <a:buFont typeface="Wingdings"/>
              <a:buChar char=""/>
              <a:tabLst>
                <a:tab pos="354965" algn="l"/>
                <a:tab pos="355600" algn="l"/>
              </a:tabLst>
            </a:pPr>
            <a:r>
              <a:rPr sz="2400" b="0" dirty="0">
                <a:latin typeface="Noto Sans CJK JP Medium"/>
                <a:cs typeface="Noto Sans CJK JP Medium"/>
              </a:rPr>
              <a:t>自然语言处理是通过建立形式化的计算模型来分析、理解和 处理自然语言</a:t>
            </a:r>
            <a:endParaRPr sz="2400" dirty="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solidFill>
                  <a:srgbClr val="3333FF"/>
                </a:solidFill>
                <a:latin typeface="UKIJ CJK"/>
                <a:cs typeface="UKIJ CJK"/>
              </a:rPr>
              <a:t>什么是自然语言：指人类使用的语言，如汉语、英语等</a:t>
            </a:r>
            <a:endParaRPr sz="2000" dirty="0">
              <a:latin typeface="UKIJ CJK"/>
              <a:cs typeface="UKIJ CJK"/>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语言是思维的载体，是人际交流的工具</a:t>
            </a: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语言的两种属性－文字和声音</a:t>
            </a: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人类历史上以语言文字形式记载和流传的知识占知识总量的</a:t>
            </a:r>
            <a:r>
              <a:rPr sz="2000" spc="95" dirty="0">
                <a:latin typeface="UKIJ CJK"/>
                <a:cs typeface="UKIJ CJK"/>
              </a:rPr>
              <a:t>80</a:t>
            </a:r>
            <a:r>
              <a:rPr sz="2000" dirty="0">
                <a:latin typeface="UKIJ CJK"/>
                <a:cs typeface="UKIJ CJK"/>
              </a:rPr>
              <a:t>％以上</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139700">
              <a:lnSpc>
                <a:spcPct val="100000"/>
              </a:lnSpc>
              <a:spcBef>
                <a:spcPts val="220"/>
              </a:spcBef>
            </a:pPr>
            <a:fld id="{81D60167-4931-47E6-BA6A-407CBD079E47}" type="slidenum">
              <a:rPr dirty="0"/>
              <a:t>9</a:t>
            </a:fld>
            <a:endParaRPr dirty="0"/>
          </a:p>
        </p:txBody>
      </p:sp>
      <p:sp>
        <p:nvSpPr>
          <p:cNvPr id="3" name="object 3"/>
          <p:cNvSpPr txBox="1"/>
          <p:nvPr/>
        </p:nvSpPr>
        <p:spPr>
          <a:xfrm>
            <a:off x="258127" y="4100195"/>
            <a:ext cx="6498590" cy="18034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其它术语</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计算语言学</a:t>
            </a:r>
            <a:r>
              <a:rPr sz="2000" spc="55" dirty="0">
                <a:latin typeface="UKIJ CJK"/>
                <a:cs typeface="UKIJ CJK"/>
              </a:rPr>
              <a:t>(Computational</a:t>
            </a:r>
            <a:r>
              <a:rPr sz="2000" spc="135" dirty="0">
                <a:latin typeface="UKIJ CJK"/>
                <a:cs typeface="UKIJ CJK"/>
              </a:rPr>
              <a:t> </a:t>
            </a:r>
            <a:r>
              <a:rPr sz="2000" spc="30" dirty="0">
                <a:latin typeface="UKIJ CJK"/>
                <a:cs typeface="UKIJ CJK"/>
              </a:rPr>
              <a:t>Linguistics)</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自然语言理解</a:t>
            </a:r>
            <a:r>
              <a:rPr sz="2000" spc="40" dirty="0">
                <a:latin typeface="UKIJ CJK"/>
                <a:cs typeface="UKIJ CJK"/>
              </a:rPr>
              <a:t>(Natural</a:t>
            </a:r>
            <a:r>
              <a:rPr sz="2000" spc="120" dirty="0">
                <a:latin typeface="UKIJ CJK"/>
                <a:cs typeface="UKIJ CJK"/>
              </a:rPr>
              <a:t> </a:t>
            </a:r>
            <a:r>
              <a:rPr sz="2000" spc="85" dirty="0">
                <a:latin typeface="UKIJ CJK"/>
                <a:cs typeface="UKIJ CJK"/>
              </a:rPr>
              <a:t>Language</a:t>
            </a:r>
            <a:r>
              <a:rPr sz="2000" spc="25" dirty="0">
                <a:latin typeface="UKIJ CJK"/>
                <a:cs typeface="UKIJ CJK"/>
              </a:rPr>
              <a:t> </a:t>
            </a:r>
            <a:r>
              <a:rPr sz="2000" spc="55" dirty="0">
                <a:latin typeface="UKIJ CJK"/>
                <a:cs typeface="UKIJ CJK"/>
              </a:rPr>
              <a:t>Understanding)</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人类语言技术</a:t>
            </a:r>
            <a:r>
              <a:rPr sz="2000" spc="65" dirty="0">
                <a:latin typeface="UKIJ CJK"/>
                <a:cs typeface="UKIJ CJK"/>
              </a:rPr>
              <a:t>(Human</a:t>
            </a:r>
            <a:r>
              <a:rPr sz="2000" spc="130" dirty="0">
                <a:latin typeface="UKIJ CJK"/>
                <a:cs typeface="UKIJ CJK"/>
              </a:rPr>
              <a:t> </a:t>
            </a:r>
            <a:r>
              <a:rPr sz="2000" spc="85" dirty="0">
                <a:latin typeface="UKIJ CJK"/>
                <a:cs typeface="UKIJ CJK"/>
              </a:rPr>
              <a:t>Language</a:t>
            </a:r>
            <a:r>
              <a:rPr sz="2000" spc="35" dirty="0">
                <a:latin typeface="UKIJ CJK"/>
                <a:cs typeface="UKIJ CJK"/>
              </a:rPr>
              <a:t> </a:t>
            </a:r>
            <a:r>
              <a:rPr sz="2000" spc="80" dirty="0">
                <a:latin typeface="UKIJ CJK"/>
                <a:cs typeface="UKIJ CJK"/>
              </a:rPr>
              <a:t>Technology)</a:t>
            </a:r>
            <a:endParaRPr sz="20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39370" rIns="0" bIns="0" rtlCol="0">
            <a:spAutoFit/>
          </a:bodyPr>
          <a:lstStyle/>
          <a:p>
            <a:pPr marL="54610">
              <a:lnSpc>
                <a:spcPct val="100000"/>
              </a:lnSpc>
              <a:spcBef>
                <a:spcPts val="310"/>
              </a:spcBef>
            </a:pPr>
            <a:r>
              <a:rPr sz="2500" u="none" dirty="0"/>
              <a:t>自然语言处理是什么？</a:t>
            </a:r>
            <a:endParaRPr sz="25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3314700" cy="29845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之前只说了几个问题</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略过了不少重要的细节</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dirty="0">
                <a:latin typeface="Noto Sans CJK JP Medium"/>
                <a:cs typeface="Noto Sans CJK JP Medium"/>
              </a:rPr>
              <a:t>实际的</a:t>
            </a:r>
            <a:r>
              <a:rPr sz="2400" b="0" spc="155" dirty="0">
                <a:latin typeface="Noto Sans CJK JP Medium"/>
                <a:cs typeface="Noto Sans CJK JP Medium"/>
              </a:rPr>
              <a:t>SMT</a:t>
            </a:r>
            <a:r>
              <a:rPr sz="2400" b="0" dirty="0">
                <a:latin typeface="Noto Sans CJK JP Medium"/>
                <a:cs typeface="Noto Sans CJK JP Medium"/>
              </a:rPr>
              <a:t>系统</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包含很多特征工程</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非常复杂的系统</a:t>
            </a:r>
            <a:endParaRPr sz="2000">
              <a:latin typeface="UKIJ CJK"/>
              <a:cs typeface="UKIJ CJK"/>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90</a:t>
            </a:fld>
            <a:endParaRPr dirty="0"/>
          </a:p>
        </p:txBody>
      </p:sp>
      <p:sp>
        <p:nvSpPr>
          <p:cNvPr id="3" name="object 3"/>
          <p:cNvSpPr txBox="1"/>
          <p:nvPr/>
        </p:nvSpPr>
        <p:spPr>
          <a:xfrm>
            <a:off x="258127" y="5065395"/>
            <a:ext cx="46355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很多不同、独立的机器学习问题</a:t>
            </a:r>
            <a:endParaRPr sz="24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a:t>
            </a:r>
            <a:r>
              <a:rPr u="none" spc="150" dirty="0"/>
              <a:t>：SMT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6558915" cy="14198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神经机器翻译</a:t>
            </a:r>
            <a:r>
              <a:rPr sz="2400" b="0" spc="45" dirty="0">
                <a:latin typeface="Noto Sans CJK JP Medium"/>
                <a:cs typeface="Noto Sans CJK JP Medium"/>
              </a:rPr>
              <a:t>(neural</a:t>
            </a:r>
            <a:r>
              <a:rPr sz="2400" b="0" spc="120" dirty="0">
                <a:latin typeface="Noto Sans CJK JP Medium"/>
                <a:cs typeface="Noto Sans CJK JP Medium"/>
              </a:rPr>
              <a:t> </a:t>
            </a:r>
            <a:r>
              <a:rPr sz="2400" b="0" spc="35" dirty="0">
                <a:latin typeface="Noto Sans CJK JP Medium"/>
                <a:cs typeface="Noto Sans CJK JP Medium"/>
              </a:rPr>
              <a:t>machine</a:t>
            </a:r>
            <a:r>
              <a:rPr sz="2400" b="0" spc="135" dirty="0">
                <a:latin typeface="Noto Sans CJK JP Medium"/>
                <a:cs typeface="Noto Sans CJK JP Medium"/>
              </a:rPr>
              <a:t> </a:t>
            </a:r>
            <a:r>
              <a:rPr sz="2400" b="0" spc="50" dirty="0">
                <a:latin typeface="Noto Sans CJK JP Medium"/>
                <a:cs typeface="Noto Sans CJK JP Medium"/>
              </a:rPr>
              <a:t>translation)</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用</a:t>
            </a:r>
            <a:r>
              <a:rPr sz="2000" spc="125" dirty="0">
                <a:latin typeface="UKIJ CJK"/>
                <a:cs typeface="UKIJ CJK"/>
              </a:rPr>
              <a:t>RNN</a:t>
            </a:r>
            <a:r>
              <a:rPr sz="2000" dirty="0">
                <a:latin typeface="UKIJ CJK"/>
                <a:cs typeface="UKIJ CJK"/>
              </a:rPr>
              <a:t>来翻译？</a:t>
            </a:r>
            <a:endParaRPr sz="2000">
              <a:latin typeface="UKIJ CJK"/>
              <a:cs typeface="UKIJ CJK"/>
            </a:endParaRPr>
          </a:p>
          <a:p>
            <a:pPr marL="355600" indent="-342900">
              <a:lnSpc>
                <a:spcPct val="100000"/>
              </a:lnSpc>
              <a:spcBef>
                <a:spcPts val="1100"/>
              </a:spcBef>
              <a:buClr>
                <a:srgbClr val="7030A0"/>
              </a:buClr>
              <a:buSzPct val="79166"/>
              <a:buFont typeface="Wingdings"/>
              <a:buChar char=""/>
              <a:tabLst>
                <a:tab pos="354965" algn="l"/>
                <a:tab pos="355600" algn="l"/>
              </a:tabLst>
            </a:pPr>
            <a:r>
              <a:rPr sz="2400" b="0" dirty="0">
                <a:latin typeface="Noto Sans CJK JP Medium"/>
                <a:cs typeface="Noto Sans CJK JP Medium"/>
              </a:rPr>
              <a:t>序列到序列模型</a:t>
            </a:r>
            <a:r>
              <a:rPr sz="2400" b="0" spc="60" dirty="0">
                <a:latin typeface="Noto Sans CJK JP Medium"/>
                <a:cs typeface="Noto Sans CJK JP Medium"/>
              </a:rPr>
              <a:t>(Sequence-to-sequence)</a:t>
            </a:r>
            <a:endParaRPr sz="2400">
              <a:latin typeface="Noto Sans CJK JP Medium"/>
              <a:cs typeface="Noto Sans CJK JP Medium"/>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a:t>
            </a:r>
            <a:r>
              <a:rPr u="none" spc="240" dirty="0"/>
              <a:t>：NMT</a:t>
            </a:r>
          </a:p>
        </p:txBody>
      </p:sp>
      <p:sp>
        <p:nvSpPr>
          <p:cNvPr id="4" name="object 4"/>
          <p:cNvSpPr/>
          <p:nvPr/>
        </p:nvSpPr>
        <p:spPr>
          <a:xfrm>
            <a:off x="355600" y="2171700"/>
            <a:ext cx="8331200" cy="42799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91</a:t>
            </a:fld>
            <a:endParaRP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41402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一个最简单的</a:t>
            </a:r>
            <a:r>
              <a:rPr sz="2400" b="0" spc="195" dirty="0">
                <a:latin typeface="Noto Sans CJK JP Medium"/>
                <a:cs typeface="Noto Sans CJK JP Medium"/>
              </a:rPr>
              <a:t>R</a:t>
            </a:r>
            <a:r>
              <a:rPr sz="2400" b="0" spc="155" dirty="0">
                <a:latin typeface="Noto Sans CJK JP Medium"/>
                <a:cs typeface="Noto Sans CJK JP Medium"/>
              </a:rPr>
              <a:t>N</a:t>
            </a:r>
            <a:r>
              <a:rPr sz="2400" b="0" spc="229" dirty="0">
                <a:latin typeface="Noto Sans CJK JP Medium"/>
                <a:cs typeface="Noto Sans CJK JP Medium"/>
              </a:rPr>
              <a:t>N</a:t>
            </a:r>
            <a:r>
              <a:rPr sz="2400" b="0" dirty="0">
                <a:latin typeface="Noto Sans CJK JP Medium"/>
                <a:cs typeface="Noto Sans CJK JP Medium"/>
              </a:rPr>
              <a:t>翻译模型</a:t>
            </a:r>
            <a:endParaRPr sz="2400">
              <a:latin typeface="Noto Sans CJK JP Medium"/>
              <a:cs typeface="Noto Sans CJK JP Medium"/>
            </a:endParaRPr>
          </a:p>
        </p:txBody>
      </p:sp>
      <p:sp>
        <p:nvSpPr>
          <p:cNvPr id="3" name="object 3"/>
          <p:cNvSpPr/>
          <p:nvPr/>
        </p:nvSpPr>
        <p:spPr>
          <a:xfrm>
            <a:off x="1779054" y="2663685"/>
            <a:ext cx="988060" cy="235585"/>
          </a:xfrm>
          <a:custGeom>
            <a:avLst/>
            <a:gdLst/>
            <a:ahLst/>
            <a:cxnLst/>
            <a:rect l="l" t="t" r="r" b="b"/>
            <a:pathLst>
              <a:path w="988060" h="235585">
                <a:moveTo>
                  <a:pt x="912837" y="0"/>
                </a:moveTo>
                <a:lnTo>
                  <a:pt x="909485" y="9550"/>
                </a:lnTo>
                <a:lnTo>
                  <a:pt x="923105" y="15458"/>
                </a:lnTo>
                <a:lnTo>
                  <a:pt x="934820" y="23637"/>
                </a:lnTo>
                <a:lnTo>
                  <a:pt x="958602" y="61559"/>
                </a:lnTo>
                <a:lnTo>
                  <a:pt x="966419" y="116459"/>
                </a:lnTo>
                <a:lnTo>
                  <a:pt x="965545" y="137206"/>
                </a:lnTo>
                <a:lnTo>
                  <a:pt x="952461" y="188010"/>
                </a:lnTo>
                <a:lnTo>
                  <a:pt x="923260" y="219780"/>
                </a:lnTo>
                <a:lnTo>
                  <a:pt x="909853" y="225717"/>
                </a:lnTo>
                <a:lnTo>
                  <a:pt x="912837" y="235267"/>
                </a:lnTo>
                <a:lnTo>
                  <a:pt x="957788" y="208564"/>
                </a:lnTo>
                <a:lnTo>
                  <a:pt x="983032" y="159258"/>
                </a:lnTo>
                <a:lnTo>
                  <a:pt x="987869" y="117690"/>
                </a:lnTo>
                <a:lnTo>
                  <a:pt x="986657" y="96124"/>
                </a:lnTo>
                <a:lnTo>
                  <a:pt x="976955" y="57895"/>
                </a:lnTo>
                <a:lnTo>
                  <a:pt x="944851" y="15079"/>
                </a:lnTo>
                <a:lnTo>
                  <a:pt x="929894" y="6155"/>
                </a:lnTo>
                <a:lnTo>
                  <a:pt x="912837" y="0"/>
                </a:lnTo>
                <a:close/>
              </a:path>
              <a:path w="988060" h="235585">
                <a:moveTo>
                  <a:pt x="75031" y="0"/>
                </a:moveTo>
                <a:lnTo>
                  <a:pt x="30161" y="26772"/>
                </a:lnTo>
                <a:lnTo>
                  <a:pt x="4849" y="76192"/>
                </a:lnTo>
                <a:lnTo>
                  <a:pt x="0" y="117690"/>
                </a:lnTo>
                <a:lnTo>
                  <a:pt x="1209" y="139307"/>
                </a:lnTo>
                <a:lnTo>
                  <a:pt x="10881" y="177541"/>
                </a:lnTo>
                <a:lnTo>
                  <a:pt x="42938" y="220218"/>
                </a:lnTo>
                <a:lnTo>
                  <a:pt x="75031" y="235267"/>
                </a:lnTo>
                <a:lnTo>
                  <a:pt x="78003" y="225717"/>
                </a:lnTo>
                <a:lnTo>
                  <a:pt x="64596" y="219780"/>
                </a:lnTo>
                <a:lnTo>
                  <a:pt x="53028" y="211516"/>
                </a:lnTo>
                <a:lnTo>
                  <a:pt x="29299" y="172985"/>
                </a:lnTo>
                <a:lnTo>
                  <a:pt x="21450" y="116459"/>
                </a:lnTo>
                <a:lnTo>
                  <a:pt x="22322" y="96382"/>
                </a:lnTo>
                <a:lnTo>
                  <a:pt x="35407" y="46812"/>
                </a:lnTo>
                <a:lnTo>
                  <a:pt x="64811" y="15458"/>
                </a:lnTo>
                <a:lnTo>
                  <a:pt x="78384" y="9550"/>
                </a:lnTo>
                <a:lnTo>
                  <a:pt x="75031" y="0"/>
                </a:lnTo>
                <a:close/>
              </a:path>
            </a:pathLst>
          </a:custGeom>
          <a:solidFill>
            <a:srgbClr val="000000"/>
          </a:solidFill>
        </p:spPr>
        <p:txBody>
          <a:bodyPr wrap="square" lIns="0" tIns="0" rIns="0" bIns="0" rtlCol="0"/>
          <a:lstStyle/>
          <a:p>
            <a:endParaRPr/>
          </a:p>
        </p:txBody>
      </p:sp>
      <p:sp>
        <p:nvSpPr>
          <p:cNvPr id="4" name="object 4"/>
          <p:cNvSpPr/>
          <p:nvPr/>
        </p:nvSpPr>
        <p:spPr>
          <a:xfrm>
            <a:off x="3277654" y="2619590"/>
            <a:ext cx="2520950" cy="316865"/>
          </a:xfrm>
          <a:custGeom>
            <a:avLst/>
            <a:gdLst/>
            <a:ahLst/>
            <a:cxnLst/>
            <a:rect l="l" t="t" r="r" b="b"/>
            <a:pathLst>
              <a:path w="2520950" h="316864">
                <a:moveTo>
                  <a:pt x="83718" y="20205"/>
                </a:moveTo>
                <a:lnTo>
                  <a:pt x="80606" y="10033"/>
                </a:lnTo>
                <a:lnTo>
                  <a:pt x="62357" y="17145"/>
                </a:lnTo>
                <a:lnTo>
                  <a:pt x="46342" y="28295"/>
                </a:lnTo>
                <a:lnTo>
                  <a:pt x="20955" y="62738"/>
                </a:lnTo>
                <a:lnTo>
                  <a:pt x="5232" y="109194"/>
                </a:lnTo>
                <a:lnTo>
                  <a:pt x="0" y="163576"/>
                </a:lnTo>
                <a:lnTo>
                  <a:pt x="1308" y="191566"/>
                </a:lnTo>
                <a:lnTo>
                  <a:pt x="11785" y="241922"/>
                </a:lnTo>
                <a:lnTo>
                  <a:pt x="32537" y="283413"/>
                </a:lnTo>
                <a:lnTo>
                  <a:pt x="62357" y="309765"/>
                </a:lnTo>
                <a:lnTo>
                  <a:pt x="80606" y="316865"/>
                </a:lnTo>
                <a:lnTo>
                  <a:pt x="83718" y="306692"/>
                </a:lnTo>
                <a:lnTo>
                  <a:pt x="69608" y="299389"/>
                </a:lnTo>
                <a:lnTo>
                  <a:pt x="57340" y="288759"/>
                </a:lnTo>
                <a:lnTo>
                  <a:pt x="31496" y="237439"/>
                </a:lnTo>
                <a:lnTo>
                  <a:pt x="23774" y="190474"/>
                </a:lnTo>
                <a:lnTo>
                  <a:pt x="22821" y="163449"/>
                </a:lnTo>
                <a:lnTo>
                  <a:pt x="23774" y="136626"/>
                </a:lnTo>
                <a:lnTo>
                  <a:pt x="31496" y="89560"/>
                </a:lnTo>
                <a:lnTo>
                  <a:pt x="46888" y="52146"/>
                </a:lnTo>
                <a:lnTo>
                  <a:pt x="69608" y="27520"/>
                </a:lnTo>
                <a:lnTo>
                  <a:pt x="83718" y="20205"/>
                </a:lnTo>
                <a:close/>
              </a:path>
              <a:path w="2520950" h="316864">
                <a:moveTo>
                  <a:pt x="421500" y="7150"/>
                </a:moveTo>
                <a:lnTo>
                  <a:pt x="418998" y="0"/>
                </a:lnTo>
                <a:lnTo>
                  <a:pt x="406196" y="4622"/>
                </a:lnTo>
                <a:lnTo>
                  <a:pt x="394982" y="11315"/>
                </a:lnTo>
                <a:lnTo>
                  <a:pt x="370903" y="43421"/>
                </a:lnTo>
                <a:lnTo>
                  <a:pt x="362712" y="88265"/>
                </a:lnTo>
                <a:lnTo>
                  <a:pt x="363613" y="104482"/>
                </a:lnTo>
                <a:lnTo>
                  <a:pt x="377228" y="145618"/>
                </a:lnTo>
                <a:lnTo>
                  <a:pt x="406158" y="171843"/>
                </a:lnTo>
                <a:lnTo>
                  <a:pt x="418998" y="176453"/>
                </a:lnTo>
                <a:lnTo>
                  <a:pt x="421220" y="169291"/>
                </a:lnTo>
                <a:lnTo>
                  <a:pt x="411162" y="164846"/>
                </a:lnTo>
                <a:lnTo>
                  <a:pt x="402488" y="158635"/>
                </a:lnTo>
                <a:lnTo>
                  <a:pt x="381419" y="117043"/>
                </a:lnTo>
                <a:lnTo>
                  <a:pt x="378802" y="87337"/>
                </a:lnTo>
                <a:lnTo>
                  <a:pt x="379450" y="72288"/>
                </a:lnTo>
                <a:lnTo>
                  <a:pt x="389267" y="35102"/>
                </a:lnTo>
                <a:lnTo>
                  <a:pt x="411327" y="11595"/>
                </a:lnTo>
                <a:lnTo>
                  <a:pt x="421500" y="7150"/>
                </a:lnTo>
                <a:close/>
              </a:path>
              <a:path w="2520950" h="316864">
                <a:moveTo>
                  <a:pt x="713092" y="88265"/>
                </a:moveTo>
                <a:lnTo>
                  <a:pt x="704900" y="43421"/>
                </a:lnTo>
                <a:lnTo>
                  <a:pt x="680821" y="11315"/>
                </a:lnTo>
                <a:lnTo>
                  <a:pt x="656818" y="0"/>
                </a:lnTo>
                <a:lnTo>
                  <a:pt x="654304" y="7150"/>
                </a:lnTo>
                <a:lnTo>
                  <a:pt x="664514" y="11595"/>
                </a:lnTo>
                <a:lnTo>
                  <a:pt x="673303" y="17729"/>
                </a:lnTo>
                <a:lnTo>
                  <a:pt x="694397" y="58572"/>
                </a:lnTo>
                <a:lnTo>
                  <a:pt x="697001" y="87337"/>
                </a:lnTo>
                <a:lnTo>
                  <a:pt x="696341" y="102908"/>
                </a:lnTo>
                <a:lnTo>
                  <a:pt x="686536" y="141008"/>
                </a:lnTo>
                <a:lnTo>
                  <a:pt x="654583" y="169291"/>
                </a:lnTo>
                <a:lnTo>
                  <a:pt x="656818" y="176453"/>
                </a:lnTo>
                <a:lnTo>
                  <a:pt x="690524" y="156425"/>
                </a:lnTo>
                <a:lnTo>
                  <a:pt x="709460" y="119443"/>
                </a:lnTo>
                <a:lnTo>
                  <a:pt x="712177" y="104482"/>
                </a:lnTo>
                <a:lnTo>
                  <a:pt x="713092" y="88265"/>
                </a:lnTo>
                <a:close/>
              </a:path>
              <a:path w="2520950" h="316864">
                <a:moveTo>
                  <a:pt x="1869300" y="7150"/>
                </a:moveTo>
                <a:lnTo>
                  <a:pt x="1866798" y="0"/>
                </a:lnTo>
                <a:lnTo>
                  <a:pt x="1853996" y="4622"/>
                </a:lnTo>
                <a:lnTo>
                  <a:pt x="1842782" y="11315"/>
                </a:lnTo>
                <a:lnTo>
                  <a:pt x="1818703" y="43421"/>
                </a:lnTo>
                <a:lnTo>
                  <a:pt x="1810512" y="88265"/>
                </a:lnTo>
                <a:lnTo>
                  <a:pt x="1811413" y="104482"/>
                </a:lnTo>
                <a:lnTo>
                  <a:pt x="1825028" y="145618"/>
                </a:lnTo>
                <a:lnTo>
                  <a:pt x="1853958" y="171843"/>
                </a:lnTo>
                <a:lnTo>
                  <a:pt x="1866798" y="176453"/>
                </a:lnTo>
                <a:lnTo>
                  <a:pt x="1869020" y="169291"/>
                </a:lnTo>
                <a:lnTo>
                  <a:pt x="1858962" y="164846"/>
                </a:lnTo>
                <a:lnTo>
                  <a:pt x="1850288" y="158635"/>
                </a:lnTo>
                <a:lnTo>
                  <a:pt x="1829219" y="117043"/>
                </a:lnTo>
                <a:lnTo>
                  <a:pt x="1826602" y="87337"/>
                </a:lnTo>
                <a:lnTo>
                  <a:pt x="1827250" y="72288"/>
                </a:lnTo>
                <a:lnTo>
                  <a:pt x="1837067" y="35102"/>
                </a:lnTo>
                <a:lnTo>
                  <a:pt x="1859127" y="11595"/>
                </a:lnTo>
                <a:lnTo>
                  <a:pt x="1869300" y="7150"/>
                </a:lnTo>
                <a:close/>
              </a:path>
              <a:path w="2520950" h="316864">
                <a:moveTo>
                  <a:pt x="2160892" y="88265"/>
                </a:moveTo>
                <a:lnTo>
                  <a:pt x="2152700" y="43421"/>
                </a:lnTo>
                <a:lnTo>
                  <a:pt x="2128621" y="11315"/>
                </a:lnTo>
                <a:lnTo>
                  <a:pt x="2104618" y="0"/>
                </a:lnTo>
                <a:lnTo>
                  <a:pt x="2102104" y="7150"/>
                </a:lnTo>
                <a:lnTo>
                  <a:pt x="2112314" y="11595"/>
                </a:lnTo>
                <a:lnTo>
                  <a:pt x="2121103" y="17729"/>
                </a:lnTo>
                <a:lnTo>
                  <a:pt x="2142198" y="58572"/>
                </a:lnTo>
                <a:lnTo>
                  <a:pt x="2144801" y="87337"/>
                </a:lnTo>
                <a:lnTo>
                  <a:pt x="2144141" y="102908"/>
                </a:lnTo>
                <a:lnTo>
                  <a:pt x="2134336" y="141008"/>
                </a:lnTo>
                <a:lnTo>
                  <a:pt x="2102383" y="169291"/>
                </a:lnTo>
                <a:lnTo>
                  <a:pt x="2104618" y="176453"/>
                </a:lnTo>
                <a:lnTo>
                  <a:pt x="2138324" y="156425"/>
                </a:lnTo>
                <a:lnTo>
                  <a:pt x="2157260" y="119443"/>
                </a:lnTo>
                <a:lnTo>
                  <a:pt x="2159978" y="104482"/>
                </a:lnTo>
                <a:lnTo>
                  <a:pt x="2160892" y="88265"/>
                </a:lnTo>
                <a:close/>
              </a:path>
              <a:path w="2520950" h="316864">
                <a:moveTo>
                  <a:pt x="2520556" y="163449"/>
                </a:moveTo>
                <a:lnTo>
                  <a:pt x="2515311" y="109194"/>
                </a:lnTo>
                <a:lnTo>
                  <a:pt x="2499588" y="62738"/>
                </a:lnTo>
                <a:lnTo>
                  <a:pt x="2474188" y="28295"/>
                </a:lnTo>
                <a:lnTo>
                  <a:pt x="2439936" y="10033"/>
                </a:lnTo>
                <a:lnTo>
                  <a:pt x="2436838" y="20205"/>
                </a:lnTo>
                <a:lnTo>
                  <a:pt x="2450922" y="27520"/>
                </a:lnTo>
                <a:lnTo>
                  <a:pt x="2463203" y="38163"/>
                </a:lnTo>
                <a:lnTo>
                  <a:pt x="2489035" y="89560"/>
                </a:lnTo>
                <a:lnTo>
                  <a:pt x="2496756" y="136626"/>
                </a:lnTo>
                <a:lnTo>
                  <a:pt x="2497734" y="163576"/>
                </a:lnTo>
                <a:lnTo>
                  <a:pt x="2496756" y="190474"/>
                </a:lnTo>
                <a:lnTo>
                  <a:pt x="2489035" y="237439"/>
                </a:lnTo>
                <a:lnTo>
                  <a:pt x="2473655" y="274802"/>
                </a:lnTo>
                <a:lnTo>
                  <a:pt x="2436838" y="306692"/>
                </a:lnTo>
                <a:lnTo>
                  <a:pt x="2439936" y="316865"/>
                </a:lnTo>
                <a:lnTo>
                  <a:pt x="2474188" y="298615"/>
                </a:lnTo>
                <a:lnTo>
                  <a:pt x="2499588" y="264160"/>
                </a:lnTo>
                <a:lnTo>
                  <a:pt x="2515311" y="217716"/>
                </a:lnTo>
                <a:lnTo>
                  <a:pt x="2519235" y="191566"/>
                </a:lnTo>
                <a:lnTo>
                  <a:pt x="2520556" y="163449"/>
                </a:lnTo>
                <a:close/>
              </a:path>
            </a:pathLst>
          </a:custGeom>
          <a:solidFill>
            <a:srgbClr val="000000"/>
          </a:solidFill>
        </p:spPr>
        <p:txBody>
          <a:bodyPr wrap="square" lIns="0" tIns="0" rIns="0" bIns="0" rtlCol="0"/>
          <a:lstStyle/>
          <a:p>
            <a:endParaRPr/>
          </a:p>
        </p:txBody>
      </p:sp>
      <p:sp>
        <p:nvSpPr>
          <p:cNvPr id="5" name="object 5"/>
          <p:cNvSpPr/>
          <p:nvPr/>
        </p:nvSpPr>
        <p:spPr>
          <a:xfrm>
            <a:off x="1779054" y="3743185"/>
            <a:ext cx="670560" cy="235585"/>
          </a:xfrm>
          <a:custGeom>
            <a:avLst/>
            <a:gdLst/>
            <a:ahLst/>
            <a:cxnLst/>
            <a:rect l="l" t="t" r="r" b="b"/>
            <a:pathLst>
              <a:path w="670560" h="235585">
                <a:moveTo>
                  <a:pt x="595337" y="0"/>
                </a:moveTo>
                <a:lnTo>
                  <a:pt x="591985" y="9550"/>
                </a:lnTo>
                <a:lnTo>
                  <a:pt x="605605" y="15458"/>
                </a:lnTo>
                <a:lnTo>
                  <a:pt x="617320" y="23637"/>
                </a:lnTo>
                <a:lnTo>
                  <a:pt x="641102" y="61559"/>
                </a:lnTo>
                <a:lnTo>
                  <a:pt x="648919" y="116458"/>
                </a:lnTo>
                <a:lnTo>
                  <a:pt x="648045" y="137206"/>
                </a:lnTo>
                <a:lnTo>
                  <a:pt x="634961" y="188010"/>
                </a:lnTo>
                <a:lnTo>
                  <a:pt x="605761" y="219780"/>
                </a:lnTo>
                <a:lnTo>
                  <a:pt x="592353" y="225717"/>
                </a:lnTo>
                <a:lnTo>
                  <a:pt x="595337" y="235267"/>
                </a:lnTo>
                <a:lnTo>
                  <a:pt x="640288" y="208564"/>
                </a:lnTo>
                <a:lnTo>
                  <a:pt x="665532" y="159257"/>
                </a:lnTo>
                <a:lnTo>
                  <a:pt x="670369" y="117690"/>
                </a:lnTo>
                <a:lnTo>
                  <a:pt x="669157" y="96124"/>
                </a:lnTo>
                <a:lnTo>
                  <a:pt x="659455" y="57895"/>
                </a:lnTo>
                <a:lnTo>
                  <a:pt x="627351" y="15079"/>
                </a:lnTo>
                <a:lnTo>
                  <a:pt x="612394" y="6155"/>
                </a:lnTo>
                <a:lnTo>
                  <a:pt x="595337" y="0"/>
                </a:lnTo>
                <a:close/>
              </a:path>
              <a:path w="670560" h="235585">
                <a:moveTo>
                  <a:pt x="75031" y="0"/>
                </a:moveTo>
                <a:lnTo>
                  <a:pt x="30161" y="26772"/>
                </a:lnTo>
                <a:lnTo>
                  <a:pt x="4849" y="76192"/>
                </a:lnTo>
                <a:lnTo>
                  <a:pt x="0" y="117690"/>
                </a:lnTo>
                <a:lnTo>
                  <a:pt x="1209" y="139307"/>
                </a:lnTo>
                <a:lnTo>
                  <a:pt x="10881" y="177541"/>
                </a:lnTo>
                <a:lnTo>
                  <a:pt x="42938" y="220217"/>
                </a:lnTo>
                <a:lnTo>
                  <a:pt x="75031" y="235267"/>
                </a:lnTo>
                <a:lnTo>
                  <a:pt x="78003" y="225717"/>
                </a:lnTo>
                <a:lnTo>
                  <a:pt x="64596" y="219780"/>
                </a:lnTo>
                <a:lnTo>
                  <a:pt x="53028" y="211516"/>
                </a:lnTo>
                <a:lnTo>
                  <a:pt x="29299" y="172985"/>
                </a:lnTo>
                <a:lnTo>
                  <a:pt x="21450" y="116458"/>
                </a:lnTo>
                <a:lnTo>
                  <a:pt x="22322" y="96382"/>
                </a:lnTo>
                <a:lnTo>
                  <a:pt x="35407" y="46812"/>
                </a:lnTo>
                <a:lnTo>
                  <a:pt x="64811" y="15458"/>
                </a:lnTo>
                <a:lnTo>
                  <a:pt x="78384" y="9550"/>
                </a:lnTo>
                <a:lnTo>
                  <a:pt x="75031" y="0"/>
                </a:lnTo>
                <a:close/>
              </a:path>
            </a:pathLst>
          </a:custGeom>
          <a:solidFill>
            <a:srgbClr val="000000"/>
          </a:solidFill>
        </p:spPr>
        <p:txBody>
          <a:bodyPr wrap="square" lIns="0" tIns="0" rIns="0" bIns="0" rtlCol="0"/>
          <a:lstStyle/>
          <a:p>
            <a:endParaRPr/>
          </a:p>
        </p:txBody>
      </p:sp>
      <p:sp>
        <p:nvSpPr>
          <p:cNvPr id="6" name="object 6"/>
          <p:cNvSpPr/>
          <p:nvPr/>
        </p:nvSpPr>
        <p:spPr>
          <a:xfrm>
            <a:off x="2960154" y="3699090"/>
            <a:ext cx="1327150" cy="316865"/>
          </a:xfrm>
          <a:custGeom>
            <a:avLst/>
            <a:gdLst/>
            <a:ahLst/>
            <a:cxnLst/>
            <a:rect l="l" t="t" r="r" b="b"/>
            <a:pathLst>
              <a:path w="1327150" h="316864">
                <a:moveTo>
                  <a:pt x="83718" y="20205"/>
                </a:moveTo>
                <a:lnTo>
                  <a:pt x="80606" y="10033"/>
                </a:lnTo>
                <a:lnTo>
                  <a:pt x="62357" y="17145"/>
                </a:lnTo>
                <a:lnTo>
                  <a:pt x="46342" y="28295"/>
                </a:lnTo>
                <a:lnTo>
                  <a:pt x="20955" y="62738"/>
                </a:lnTo>
                <a:lnTo>
                  <a:pt x="5232" y="109194"/>
                </a:lnTo>
                <a:lnTo>
                  <a:pt x="0" y="163576"/>
                </a:lnTo>
                <a:lnTo>
                  <a:pt x="1308" y="191566"/>
                </a:lnTo>
                <a:lnTo>
                  <a:pt x="11785" y="241922"/>
                </a:lnTo>
                <a:lnTo>
                  <a:pt x="32537" y="283413"/>
                </a:lnTo>
                <a:lnTo>
                  <a:pt x="62357" y="309765"/>
                </a:lnTo>
                <a:lnTo>
                  <a:pt x="80606" y="316865"/>
                </a:lnTo>
                <a:lnTo>
                  <a:pt x="83718" y="306692"/>
                </a:lnTo>
                <a:lnTo>
                  <a:pt x="69608" y="299389"/>
                </a:lnTo>
                <a:lnTo>
                  <a:pt x="57340" y="288759"/>
                </a:lnTo>
                <a:lnTo>
                  <a:pt x="31496" y="237439"/>
                </a:lnTo>
                <a:lnTo>
                  <a:pt x="23774" y="190474"/>
                </a:lnTo>
                <a:lnTo>
                  <a:pt x="22821" y="163449"/>
                </a:lnTo>
                <a:lnTo>
                  <a:pt x="23774" y="136626"/>
                </a:lnTo>
                <a:lnTo>
                  <a:pt x="31496" y="89560"/>
                </a:lnTo>
                <a:lnTo>
                  <a:pt x="46888" y="52146"/>
                </a:lnTo>
                <a:lnTo>
                  <a:pt x="69608" y="27520"/>
                </a:lnTo>
                <a:lnTo>
                  <a:pt x="83718" y="20205"/>
                </a:lnTo>
                <a:close/>
              </a:path>
              <a:path w="1327150" h="316864">
                <a:moveTo>
                  <a:pt x="421500" y="7162"/>
                </a:moveTo>
                <a:lnTo>
                  <a:pt x="418998" y="0"/>
                </a:lnTo>
                <a:lnTo>
                  <a:pt x="406196" y="4622"/>
                </a:lnTo>
                <a:lnTo>
                  <a:pt x="394982" y="11315"/>
                </a:lnTo>
                <a:lnTo>
                  <a:pt x="370903" y="43421"/>
                </a:lnTo>
                <a:lnTo>
                  <a:pt x="362699" y="88265"/>
                </a:lnTo>
                <a:lnTo>
                  <a:pt x="363613" y="104482"/>
                </a:lnTo>
                <a:lnTo>
                  <a:pt x="377228" y="145618"/>
                </a:lnTo>
                <a:lnTo>
                  <a:pt x="406158" y="171843"/>
                </a:lnTo>
                <a:lnTo>
                  <a:pt x="418998" y="176453"/>
                </a:lnTo>
                <a:lnTo>
                  <a:pt x="421220" y="169291"/>
                </a:lnTo>
                <a:lnTo>
                  <a:pt x="411162" y="164846"/>
                </a:lnTo>
                <a:lnTo>
                  <a:pt x="402488" y="158635"/>
                </a:lnTo>
                <a:lnTo>
                  <a:pt x="381419" y="117043"/>
                </a:lnTo>
                <a:lnTo>
                  <a:pt x="378802" y="87337"/>
                </a:lnTo>
                <a:lnTo>
                  <a:pt x="379450" y="72288"/>
                </a:lnTo>
                <a:lnTo>
                  <a:pt x="389267" y="35102"/>
                </a:lnTo>
                <a:lnTo>
                  <a:pt x="411327" y="11595"/>
                </a:lnTo>
                <a:lnTo>
                  <a:pt x="421500" y="7162"/>
                </a:lnTo>
                <a:close/>
              </a:path>
              <a:path w="1327150" h="316864">
                <a:moveTo>
                  <a:pt x="713092" y="88265"/>
                </a:moveTo>
                <a:lnTo>
                  <a:pt x="704900" y="43421"/>
                </a:lnTo>
                <a:lnTo>
                  <a:pt x="680821" y="11315"/>
                </a:lnTo>
                <a:lnTo>
                  <a:pt x="656818" y="0"/>
                </a:lnTo>
                <a:lnTo>
                  <a:pt x="654304" y="7162"/>
                </a:lnTo>
                <a:lnTo>
                  <a:pt x="664514" y="11595"/>
                </a:lnTo>
                <a:lnTo>
                  <a:pt x="673303" y="17729"/>
                </a:lnTo>
                <a:lnTo>
                  <a:pt x="694397" y="58572"/>
                </a:lnTo>
                <a:lnTo>
                  <a:pt x="697001" y="87337"/>
                </a:lnTo>
                <a:lnTo>
                  <a:pt x="696341" y="102908"/>
                </a:lnTo>
                <a:lnTo>
                  <a:pt x="686536" y="141008"/>
                </a:lnTo>
                <a:lnTo>
                  <a:pt x="654583" y="169291"/>
                </a:lnTo>
                <a:lnTo>
                  <a:pt x="656818" y="176453"/>
                </a:lnTo>
                <a:lnTo>
                  <a:pt x="690524" y="156425"/>
                </a:lnTo>
                <a:lnTo>
                  <a:pt x="709460" y="119443"/>
                </a:lnTo>
                <a:lnTo>
                  <a:pt x="712177" y="104482"/>
                </a:lnTo>
                <a:lnTo>
                  <a:pt x="713092" y="88265"/>
                </a:lnTo>
                <a:close/>
              </a:path>
              <a:path w="1327150" h="316864">
                <a:moveTo>
                  <a:pt x="1326756" y="163449"/>
                </a:moveTo>
                <a:lnTo>
                  <a:pt x="1321511" y="109194"/>
                </a:lnTo>
                <a:lnTo>
                  <a:pt x="1305788" y="62738"/>
                </a:lnTo>
                <a:lnTo>
                  <a:pt x="1280388" y="28295"/>
                </a:lnTo>
                <a:lnTo>
                  <a:pt x="1246136" y="10033"/>
                </a:lnTo>
                <a:lnTo>
                  <a:pt x="1243037" y="20205"/>
                </a:lnTo>
                <a:lnTo>
                  <a:pt x="1257122" y="27520"/>
                </a:lnTo>
                <a:lnTo>
                  <a:pt x="1269403" y="38163"/>
                </a:lnTo>
                <a:lnTo>
                  <a:pt x="1295247" y="89560"/>
                </a:lnTo>
                <a:lnTo>
                  <a:pt x="1302969" y="136626"/>
                </a:lnTo>
                <a:lnTo>
                  <a:pt x="1303934" y="163576"/>
                </a:lnTo>
                <a:lnTo>
                  <a:pt x="1302969" y="190474"/>
                </a:lnTo>
                <a:lnTo>
                  <a:pt x="1295247" y="237439"/>
                </a:lnTo>
                <a:lnTo>
                  <a:pt x="1279855" y="274802"/>
                </a:lnTo>
                <a:lnTo>
                  <a:pt x="1243037" y="306692"/>
                </a:lnTo>
                <a:lnTo>
                  <a:pt x="1246136" y="316865"/>
                </a:lnTo>
                <a:lnTo>
                  <a:pt x="1280388" y="298615"/>
                </a:lnTo>
                <a:lnTo>
                  <a:pt x="1305788" y="264160"/>
                </a:lnTo>
                <a:lnTo>
                  <a:pt x="1321511" y="217716"/>
                </a:lnTo>
                <a:lnTo>
                  <a:pt x="1325435" y="191566"/>
                </a:lnTo>
                <a:lnTo>
                  <a:pt x="1326756" y="163449"/>
                </a:lnTo>
                <a:close/>
              </a:path>
            </a:pathLst>
          </a:custGeom>
          <a:solidFill>
            <a:srgbClr val="000000"/>
          </a:solidFill>
        </p:spPr>
        <p:txBody>
          <a:bodyPr wrap="square" lIns="0" tIns="0" rIns="0" bIns="0" rtlCol="0"/>
          <a:lstStyle/>
          <a:p>
            <a:endParaRPr/>
          </a:p>
        </p:txBody>
      </p:sp>
      <p:sp>
        <p:nvSpPr>
          <p:cNvPr id="7" name="object 7"/>
          <p:cNvSpPr/>
          <p:nvPr/>
        </p:nvSpPr>
        <p:spPr>
          <a:xfrm>
            <a:off x="2591854" y="4213085"/>
            <a:ext cx="784860" cy="235585"/>
          </a:xfrm>
          <a:custGeom>
            <a:avLst/>
            <a:gdLst/>
            <a:ahLst/>
            <a:cxnLst/>
            <a:rect l="l" t="t" r="r" b="b"/>
            <a:pathLst>
              <a:path w="784860" h="235585">
                <a:moveTo>
                  <a:pt x="709637" y="0"/>
                </a:moveTo>
                <a:lnTo>
                  <a:pt x="706285" y="9550"/>
                </a:lnTo>
                <a:lnTo>
                  <a:pt x="719905" y="15458"/>
                </a:lnTo>
                <a:lnTo>
                  <a:pt x="731620" y="23637"/>
                </a:lnTo>
                <a:lnTo>
                  <a:pt x="755402" y="61559"/>
                </a:lnTo>
                <a:lnTo>
                  <a:pt x="763219" y="116458"/>
                </a:lnTo>
                <a:lnTo>
                  <a:pt x="762345" y="137206"/>
                </a:lnTo>
                <a:lnTo>
                  <a:pt x="749261" y="188010"/>
                </a:lnTo>
                <a:lnTo>
                  <a:pt x="720061" y="219780"/>
                </a:lnTo>
                <a:lnTo>
                  <a:pt x="706653" y="225717"/>
                </a:lnTo>
                <a:lnTo>
                  <a:pt x="709637" y="235267"/>
                </a:lnTo>
                <a:lnTo>
                  <a:pt x="754588" y="208564"/>
                </a:lnTo>
                <a:lnTo>
                  <a:pt x="779832" y="159257"/>
                </a:lnTo>
                <a:lnTo>
                  <a:pt x="784669" y="117690"/>
                </a:lnTo>
                <a:lnTo>
                  <a:pt x="783457" y="96124"/>
                </a:lnTo>
                <a:lnTo>
                  <a:pt x="773755" y="57895"/>
                </a:lnTo>
                <a:lnTo>
                  <a:pt x="741651" y="15079"/>
                </a:lnTo>
                <a:lnTo>
                  <a:pt x="726694" y="6155"/>
                </a:lnTo>
                <a:lnTo>
                  <a:pt x="709637" y="0"/>
                </a:lnTo>
                <a:close/>
              </a:path>
              <a:path w="784860" h="235585">
                <a:moveTo>
                  <a:pt x="75031" y="0"/>
                </a:moveTo>
                <a:lnTo>
                  <a:pt x="30161" y="26772"/>
                </a:lnTo>
                <a:lnTo>
                  <a:pt x="4849" y="76192"/>
                </a:lnTo>
                <a:lnTo>
                  <a:pt x="0" y="117690"/>
                </a:lnTo>
                <a:lnTo>
                  <a:pt x="1209" y="139307"/>
                </a:lnTo>
                <a:lnTo>
                  <a:pt x="10881" y="177541"/>
                </a:lnTo>
                <a:lnTo>
                  <a:pt x="42938" y="220217"/>
                </a:lnTo>
                <a:lnTo>
                  <a:pt x="75031" y="235267"/>
                </a:lnTo>
                <a:lnTo>
                  <a:pt x="78003" y="225717"/>
                </a:lnTo>
                <a:lnTo>
                  <a:pt x="64596" y="219780"/>
                </a:lnTo>
                <a:lnTo>
                  <a:pt x="53028" y="211516"/>
                </a:lnTo>
                <a:lnTo>
                  <a:pt x="29299" y="172985"/>
                </a:lnTo>
                <a:lnTo>
                  <a:pt x="21450" y="116458"/>
                </a:lnTo>
                <a:lnTo>
                  <a:pt x="22322" y="96382"/>
                </a:lnTo>
                <a:lnTo>
                  <a:pt x="35407" y="46812"/>
                </a:lnTo>
                <a:lnTo>
                  <a:pt x="64811" y="15458"/>
                </a:lnTo>
                <a:lnTo>
                  <a:pt x="78384" y="9550"/>
                </a:lnTo>
                <a:lnTo>
                  <a:pt x="75031" y="0"/>
                </a:lnTo>
                <a:close/>
              </a:path>
            </a:pathLst>
          </a:custGeom>
          <a:solidFill>
            <a:srgbClr val="000000"/>
          </a:solidFill>
        </p:spPr>
        <p:txBody>
          <a:bodyPr wrap="square" lIns="0" tIns="0" rIns="0" bIns="0" rtlCol="0"/>
          <a:lstStyle/>
          <a:p>
            <a:endParaRPr/>
          </a:p>
        </p:txBody>
      </p:sp>
      <p:sp>
        <p:nvSpPr>
          <p:cNvPr id="8" name="object 8"/>
          <p:cNvSpPr txBox="1"/>
          <p:nvPr/>
        </p:nvSpPr>
        <p:spPr>
          <a:xfrm>
            <a:off x="232727" y="1966595"/>
            <a:ext cx="8166100" cy="3007360"/>
          </a:xfrm>
          <a:prstGeom prst="rect">
            <a:avLst/>
          </a:prstGeom>
        </p:spPr>
        <p:txBody>
          <a:bodyPr vert="horz" wrap="square" lIns="0" tIns="12700" rIns="0" bIns="0" rtlCol="0">
            <a:spAutoFit/>
          </a:bodyPr>
          <a:lstStyle/>
          <a:p>
            <a:pPr marL="381000" indent="-342900">
              <a:lnSpc>
                <a:spcPct val="100000"/>
              </a:lnSpc>
              <a:spcBef>
                <a:spcPts val="100"/>
              </a:spcBef>
              <a:buClr>
                <a:srgbClr val="7030A0"/>
              </a:buClr>
              <a:buSzPct val="79166"/>
              <a:buFont typeface="Wingdings"/>
              <a:buChar char=""/>
              <a:tabLst>
                <a:tab pos="380365" algn="l"/>
                <a:tab pos="381000" algn="l"/>
              </a:tabLst>
            </a:pPr>
            <a:r>
              <a:rPr sz="2400" b="0" dirty="0">
                <a:latin typeface="Noto Sans CJK JP Medium"/>
                <a:cs typeface="Noto Sans CJK JP Medium"/>
              </a:rPr>
              <a:t>编码器</a:t>
            </a:r>
            <a:r>
              <a:rPr sz="2400" b="0" spc="35" dirty="0">
                <a:latin typeface="Noto Sans CJK JP Medium"/>
                <a:cs typeface="Noto Sans CJK JP Medium"/>
              </a:rPr>
              <a:t>(Encoder)：</a:t>
            </a:r>
            <a:r>
              <a:rPr sz="2400" b="0" dirty="0">
                <a:latin typeface="Noto Sans CJK JP Medium"/>
                <a:cs typeface="Noto Sans CJK JP Medium"/>
              </a:rPr>
              <a:t>使用</a:t>
            </a:r>
            <a:r>
              <a:rPr sz="2400" b="0" spc="195" dirty="0">
                <a:latin typeface="Noto Sans CJK JP Medium"/>
                <a:cs typeface="Noto Sans CJK JP Medium"/>
              </a:rPr>
              <a:t>RNN</a:t>
            </a:r>
            <a:r>
              <a:rPr sz="2400" b="0" dirty="0">
                <a:latin typeface="Noto Sans CJK JP Medium"/>
                <a:cs typeface="Noto Sans CJK JP Medium"/>
              </a:rPr>
              <a:t>获得一个固定长度的表示</a:t>
            </a:r>
            <a:endParaRPr sz="2400">
              <a:latin typeface="Noto Sans CJK JP Medium"/>
              <a:cs typeface="Noto Sans CJK JP Medium"/>
            </a:endParaRPr>
          </a:p>
          <a:p>
            <a:pPr marL="787400" lvl="1" indent="-292100">
              <a:lnSpc>
                <a:spcPct val="100000"/>
              </a:lnSpc>
              <a:spcBef>
                <a:spcPts val="2020"/>
              </a:spcBef>
              <a:buClr>
                <a:srgbClr val="00B0F0"/>
              </a:buClr>
              <a:buSzPct val="70000"/>
              <a:buFont typeface="Wingdings"/>
              <a:buChar char=""/>
              <a:tabLst>
                <a:tab pos="786765" algn="l"/>
                <a:tab pos="787400" algn="l"/>
                <a:tab pos="2615565" algn="l"/>
              </a:tabLst>
            </a:pPr>
            <a:r>
              <a:rPr sz="2000" spc="-245" dirty="0">
                <a:latin typeface="DejaVu Serif"/>
                <a:cs typeface="DejaVu Serif"/>
              </a:rPr>
              <a:t>ℎ</a:t>
            </a:r>
            <a:r>
              <a:rPr sz="2250" spc="-367" baseline="-14814" dirty="0">
                <a:latin typeface="DejaVu Serif"/>
                <a:cs typeface="DejaVu Serif"/>
              </a:rPr>
              <a:t>2   </a:t>
            </a:r>
            <a:r>
              <a:rPr sz="2000" spc="-185" dirty="0">
                <a:latin typeface="DejaVu Serif"/>
                <a:cs typeface="DejaVu Serif"/>
              </a:rPr>
              <a:t>= </a:t>
            </a:r>
            <a:r>
              <a:rPr sz="2000" spc="165" dirty="0">
                <a:latin typeface="DejaVu Serif"/>
                <a:cs typeface="DejaVu Serif"/>
              </a:rPr>
              <a:t>𝜙</a:t>
            </a:r>
            <a:r>
              <a:rPr sz="2000" spc="305" dirty="0">
                <a:latin typeface="DejaVu Serif"/>
                <a:cs typeface="DejaVu Serif"/>
              </a:rPr>
              <a:t> </a:t>
            </a:r>
            <a:r>
              <a:rPr sz="2000" spc="-100" dirty="0">
                <a:latin typeface="DejaVu Serif"/>
                <a:cs typeface="DejaVu Serif"/>
              </a:rPr>
              <a:t>ℎ</a:t>
            </a:r>
            <a:r>
              <a:rPr sz="2250" spc="-150" baseline="-14814" dirty="0">
                <a:latin typeface="DejaVu Serif"/>
                <a:cs typeface="DejaVu Serif"/>
              </a:rPr>
              <a:t>234</a:t>
            </a:r>
            <a:r>
              <a:rPr sz="2000" spc="-100" dirty="0">
                <a:latin typeface="DejaVu Serif"/>
                <a:cs typeface="DejaVu Serif"/>
              </a:rPr>
              <a:t>,</a:t>
            </a:r>
            <a:r>
              <a:rPr sz="2000" spc="-450" dirty="0">
                <a:latin typeface="DejaVu Serif"/>
                <a:cs typeface="DejaVu Serif"/>
              </a:rPr>
              <a:t> </a:t>
            </a:r>
            <a:r>
              <a:rPr sz="2000" spc="-200" dirty="0">
                <a:latin typeface="DejaVu Serif"/>
                <a:cs typeface="DejaVu Serif"/>
              </a:rPr>
              <a:t>𝑥</a:t>
            </a:r>
            <a:r>
              <a:rPr sz="2250" spc="-300" baseline="-14814" dirty="0">
                <a:latin typeface="DejaVu Serif"/>
                <a:cs typeface="DejaVu Serif"/>
              </a:rPr>
              <a:t>2	</a:t>
            </a:r>
            <a:r>
              <a:rPr sz="2000" spc="-185" dirty="0">
                <a:latin typeface="DejaVu Serif"/>
                <a:cs typeface="DejaVu Serif"/>
              </a:rPr>
              <a:t>= </a:t>
            </a:r>
            <a:r>
              <a:rPr sz="2000" spc="-105" dirty="0">
                <a:latin typeface="DejaVu Serif"/>
                <a:cs typeface="DejaVu Serif"/>
              </a:rPr>
              <a:t>𝑓 </a:t>
            </a:r>
            <a:r>
              <a:rPr sz="2000" spc="695" dirty="0">
                <a:latin typeface="DejaVu Serif"/>
                <a:cs typeface="DejaVu Serif"/>
              </a:rPr>
              <a:t>𝑊 </a:t>
            </a:r>
            <a:r>
              <a:rPr sz="2250" spc="-885" baseline="25925" dirty="0">
                <a:latin typeface="DejaVu Serif"/>
                <a:cs typeface="DejaVu Serif"/>
              </a:rPr>
              <a:t>@@</a:t>
            </a:r>
            <a:r>
              <a:rPr sz="2250" spc="434" baseline="25925" dirty="0">
                <a:latin typeface="DejaVu Serif"/>
                <a:cs typeface="DejaVu Serif"/>
              </a:rPr>
              <a:t> </a:t>
            </a:r>
            <a:r>
              <a:rPr sz="2000" spc="-100" dirty="0">
                <a:latin typeface="DejaVu Serif"/>
                <a:cs typeface="DejaVu Serif"/>
              </a:rPr>
              <a:t>ℎ</a:t>
            </a:r>
            <a:r>
              <a:rPr sz="2250" spc="-150" baseline="-14814" dirty="0">
                <a:latin typeface="DejaVu Serif"/>
                <a:cs typeface="DejaVu Serif"/>
              </a:rPr>
              <a:t>234 </a:t>
            </a:r>
            <a:r>
              <a:rPr sz="2000" spc="-185" dirty="0">
                <a:latin typeface="DejaVu Serif"/>
                <a:cs typeface="DejaVu Serif"/>
              </a:rPr>
              <a:t>+ </a:t>
            </a:r>
            <a:r>
              <a:rPr sz="2000" spc="695" dirty="0">
                <a:latin typeface="DejaVu Serif"/>
                <a:cs typeface="DejaVu Serif"/>
              </a:rPr>
              <a:t>𝑊</a:t>
            </a:r>
            <a:r>
              <a:rPr sz="2000" spc="65" dirty="0">
                <a:latin typeface="DejaVu Serif"/>
                <a:cs typeface="DejaVu Serif"/>
              </a:rPr>
              <a:t> </a:t>
            </a:r>
            <a:r>
              <a:rPr sz="2250" spc="-600" baseline="25925" dirty="0">
                <a:latin typeface="DejaVu Serif"/>
                <a:cs typeface="DejaVu Serif"/>
              </a:rPr>
              <a:t>@A </a:t>
            </a:r>
            <a:r>
              <a:rPr sz="2000" spc="-200" dirty="0">
                <a:latin typeface="DejaVu Serif"/>
                <a:cs typeface="DejaVu Serif"/>
              </a:rPr>
              <a:t>𝑥</a:t>
            </a:r>
            <a:r>
              <a:rPr sz="2250" spc="-300" baseline="-14814" dirty="0">
                <a:latin typeface="DejaVu Serif"/>
                <a:cs typeface="DejaVu Serif"/>
              </a:rPr>
              <a:t>2</a:t>
            </a:r>
            <a:endParaRPr sz="2250" baseline="-14814">
              <a:latin typeface="DejaVu Serif"/>
              <a:cs typeface="DejaVu Serif"/>
            </a:endParaRPr>
          </a:p>
          <a:p>
            <a:pPr marL="381000" indent="-342900">
              <a:lnSpc>
                <a:spcPct val="100000"/>
              </a:lnSpc>
              <a:spcBef>
                <a:spcPts val="1300"/>
              </a:spcBef>
              <a:buClr>
                <a:srgbClr val="7030A0"/>
              </a:buClr>
              <a:buSzPct val="79166"/>
              <a:buFont typeface="Wingdings"/>
              <a:buChar char=""/>
              <a:tabLst>
                <a:tab pos="380365" algn="l"/>
                <a:tab pos="381000" algn="l"/>
              </a:tabLst>
            </a:pPr>
            <a:r>
              <a:rPr sz="2400" b="0" dirty="0">
                <a:latin typeface="Noto Sans CJK JP Medium"/>
                <a:cs typeface="Noto Sans CJK JP Medium"/>
              </a:rPr>
              <a:t>解码器</a:t>
            </a:r>
            <a:r>
              <a:rPr sz="2400" b="0" spc="85" dirty="0">
                <a:latin typeface="Noto Sans CJK JP Medium"/>
                <a:cs typeface="Noto Sans CJK JP Medium"/>
              </a:rPr>
              <a:t>(Decoder)：RNN</a:t>
            </a:r>
            <a:r>
              <a:rPr sz="2400" b="0" dirty="0">
                <a:latin typeface="Noto Sans CJK JP Medium"/>
                <a:cs typeface="Noto Sans CJK JP Medium"/>
              </a:rPr>
              <a:t>语言模型，与</a:t>
            </a:r>
            <a:r>
              <a:rPr sz="2400" b="0" spc="35" dirty="0">
                <a:latin typeface="Noto Sans CJK JP Medium"/>
                <a:cs typeface="Noto Sans CJK JP Medium"/>
              </a:rPr>
              <a:t>Encoder</a:t>
            </a:r>
            <a:r>
              <a:rPr sz="2400" b="0" dirty="0">
                <a:latin typeface="Noto Sans CJK JP Medium"/>
                <a:cs typeface="Noto Sans CJK JP Medium"/>
              </a:rPr>
              <a:t>相同参数</a:t>
            </a:r>
            <a:endParaRPr sz="2400">
              <a:latin typeface="Noto Sans CJK JP Medium"/>
              <a:cs typeface="Noto Sans CJK JP Medium"/>
            </a:endParaRPr>
          </a:p>
          <a:p>
            <a:pPr marL="787400" lvl="1" indent="-292100">
              <a:lnSpc>
                <a:spcPct val="100000"/>
              </a:lnSpc>
              <a:spcBef>
                <a:spcPts val="1920"/>
              </a:spcBef>
              <a:buClr>
                <a:srgbClr val="00B0F0"/>
              </a:buClr>
              <a:buSzPct val="70000"/>
              <a:buFont typeface="Wingdings"/>
              <a:buChar char=""/>
              <a:tabLst>
                <a:tab pos="786765" algn="l"/>
                <a:tab pos="787400" algn="l"/>
                <a:tab pos="2285365" algn="l"/>
              </a:tabLst>
            </a:pPr>
            <a:r>
              <a:rPr sz="2000" spc="-245" dirty="0">
                <a:latin typeface="DejaVu Serif"/>
                <a:cs typeface="DejaVu Serif"/>
              </a:rPr>
              <a:t>ℎ</a:t>
            </a:r>
            <a:r>
              <a:rPr sz="2250" spc="-367" baseline="-14814" dirty="0">
                <a:latin typeface="DejaVu Serif"/>
                <a:cs typeface="DejaVu Serif"/>
              </a:rPr>
              <a:t>2   </a:t>
            </a:r>
            <a:r>
              <a:rPr sz="2000" spc="-185" dirty="0">
                <a:latin typeface="DejaVu Serif"/>
                <a:cs typeface="DejaVu Serif"/>
              </a:rPr>
              <a:t>= </a:t>
            </a:r>
            <a:r>
              <a:rPr sz="2000" spc="165" dirty="0">
                <a:latin typeface="DejaVu Serif"/>
                <a:cs typeface="DejaVu Serif"/>
              </a:rPr>
              <a:t>𝜙</a:t>
            </a:r>
            <a:r>
              <a:rPr sz="2000" spc="300" dirty="0">
                <a:latin typeface="DejaVu Serif"/>
                <a:cs typeface="DejaVu Serif"/>
              </a:rPr>
              <a:t> </a:t>
            </a:r>
            <a:r>
              <a:rPr sz="2000" spc="-100" dirty="0">
                <a:latin typeface="DejaVu Serif"/>
                <a:cs typeface="DejaVu Serif"/>
              </a:rPr>
              <a:t>ℎ</a:t>
            </a:r>
            <a:r>
              <a:rPr sz="2250" spc="-150" baseline="-14814" dirty="0">
                <a:latin typeface="DejaVu Serif"/>
                <a:cs typeface="DejaVu Serif"/>
              </a:rPr>
              <a:t>234	</a:t>
            </a:r>
            <a:r>
              <a:rPr sz="2000" spc="-185" dirty="0">
                <a:latin typeface="DejaVu Serif"/>
                <a:cs typeface="DejaVu Serif"/>
              </a:rPr>
              <a:t>= </a:t>
            </a:r>
            <a:r>
              <a:rPr sz="2000" spc="-105" dirty="0">
                <a:latin typeface="DejaVu Serif"/>
                <a:cs typeface="DejaVu Serif"/>
              </a:rPr>
              <a:t>𝑓 </a:t>
            </a:r>
            <a:r>
              <a:rPr sz="2000" spc="695" dirty="0">
                <a:latin typeface="DejaVu Serif"/>
                <a:cs typeface="DejaVu Serif"/>
              </a:rPr>
              <a:t>𝑊</a:t>
            </a:r>
            <a:r>
              <a:rPr sz="2000" spc="145" dirty="0">
                <a:latin typeface="DejaVu Serif"/>
                <a:cs typeface="DejaVu Serif"/>
              </a:rPr>
              <a:t> </a:t>
            </a:r>
            <a:r>
              <a:rPr sz="2250" spc="-885" baseline="25925" dirty="0">
                <a:latin typeface="DejaVu Serif"/>
                <a:cs typeface="DejaVu Serif"/>
              </a:rPr>
              <a:t>@@</a:t>
            </a:r>
            <a:r>
              <a:rPr sz="2250" spc="427" baseline="25925" dirty="0">
                <a:latin typeface="DejaVu Serif"/>
                <a:cs typeface="DejaVu Serif"/>
              </a:rPr>
              <a:t> </a:t>
            </a:r>
            <a:r>
              <a:rPr sz="2000" spc="-100" dirty="0">
                <a:latin typeface="DejaVu Serif"/>
                <a:cs typeface="DejaVu Serif"/>
              </a:rPr>
              <a:t>ℎ</a:t>
            </a:r>
            <a:r>
              <a:rPr sz="2250" spc="-150" baseline="-14814" dirty="0">
                <a:latin typeface="DejaVu Serif"/>
                <a:cs typeface="DejaVu Serif"/>
              </a:rPr>
              <a:t>234</a:t>
            </a:r>
            <a:endParaRPr sz="2250" baseline="-14814">
              <a:latin typeface="DejaVu Serif"/>
              <a:cs typeface="DejaVu Serif"/>
            </a:endParaRPr>
          </a:p>
          <a:p>
            <a:pPr marL="787400" lvl="1" indent="-292100">
              <a:lnSpc>
                <a:spcPct val="100000"/>
              </a:lnSpc>
              <a:spcBef>
                <a:spcPts val="1300"/>
              </a:spcBef>
              <a:buClr>
                <a:srgbClr val="00B0F0"/>
              </a:buClr>
              <a:buSzPct val="70000"/>
              <a:buFont typeface="Wingdings"/>
              <a:buChar char=""/>
              <a:tabLst>
                <a:tab pos="786765" algn="l"/>
                <a:tab pos="787400" algn="l"/>
              </a:tabLst>
            </a:pPr>
            <a:r>
              <a:rPr sz="2000" spc="-250" dirty="0">
                <a:latin typeface="DejaVu Serif"/>
                <a:cs typeface="DejaVu Serif"/>
              </a:rPr>
              <a:t>𝑦</a:t>
            </a:r>
            <a:r>
              <a:rPr sz="2250" spc="-375" baseline="-14814" dirty="0">
                <a:latin typeface="DejaVu Serif"/>
                <a:cs typeface="DejaVu Serif"/>
              </a:rPr>
              <a:t>2 </a:t>
            </a:r>
            <a:r>
              <a:rPr sz="2000" spc="-185" dirty="0">
                <a:latin typeface="DejaVu Serif"/>
                <a:cs typeface="DejaVu Serif"/>
              </a:rPr>
              <a:t>= </a:t>
            </a:r>
            <a:r>
              <a:rPr sz="2000" spc="-95" dirty="0">
                <a:latin typeface="DejaVu Serif"/>
                <a:cs typeface="DejaVu Serif"/>
              </a:rPr>
              <a:t>𝑠𝑜𝑓𝑡𝑚𝑎𝑥</a:t>
            </a:r>
            <a:r>
              <a:rPr sz="2000" spc="300" dirty="0">
                <a:latin typeface="DejaVu Serif"/>
                <a:cs typeface="DejaVu Serif"/>
              </a:rPr>
              <a:t> </a:t>
            </a:r>
            <a:r>
              <a:rPr sz="2000" spc="55" dirty="0">
                <a:latin typeface="DejaVu Serif"/>
                <a:cs typeface="DejaVu Serif"/>
              </a:rPr>
              <a:t>𝑊</a:t>
            </a:r>
            <a:r>
              <a:rPr sz="2250" spc="82" baseline="25925" dirty="0">
                <a:latin typeface="DejaVu Serif"/>
                <a:cs typeface="DejaVu Serif"/>
              </a:rPr>
              <a:t>E</a:t>
            </a:r>
            <a:r>
              <a:rPr sz="2000" spc="55" dirty="0">
                <a:latin typeface="DejaVu Serif"/>
                <a:cs typeface="DejaVu Serif"/>
              </a:rPr>
              <a:t>ℎ</a:t>
            </a:r>
            <a:r>
              <a:rPr sz="2250" spc="82" baseline="-14814" dirty="0">
                <a:latin typeface="DejaVu Serif"/>
                <a:cs typeface="DejaVu Serif"/>
              </a:rPr>
              <a:t>2</a:t>
            </a:r>
            <a:endParaRPr sz="2250" baseline="-14814">
              <a:latin typeface="DejaVu Serif"/>
              <a:cs typeface="DejaVu Serif"/>
            </a:endParaRPr>
          </a:p>
          <a:p>
            <a:pPr marL="381000" indent="-342900">
              <a:lnSpc>
                <a:spcPct val="100000"/>
              </a:lnSpc>
              <a:spcBef>
                <a:spcPts val="1100"/>
              </a:spcBef>
              <a:buClr>
                <a:srgbClr val="7030A0"/>
              </a:buClr>
              <a:buSzPct val="79166"/>
              <a:buFont typeface="Wingdings"/>
              <a:buChar char=""/>
              <a:tabLst>
                <a:tab pos="380365" algn="l"/>
                <a:tab pos="381000" algn="l"/>
              </a:tabLst>
            </a:pPr>
            <a:r>
              <a:rPr sz="2400" b="0" dirty="0">
                <a:latin typeface="Noto Sans CJK JP Medium"/>
                <a:cs typeface="Noto Sans CJK JP Medium"/>
              </a:rPr>
              <a:t>目标：最小化所有目标词在原词上的负对数似然</a:t>
            </a:r>
            <a:endParaRPr sz="2400">
              <a:latin typeface="Noto Sans CJK JP Medium"/>
              <a:cs typeface="Noto Sans CJK JP Medium"/>
            </a:endParaRPr>
          </a:p>
        </p:txBody>
      </p:sp>
      <p:sp>
        <p:nvSpPr>
          <p:cNvPr id="9" name="object 9"/>
          <p:cNvSpPr txBox="1"/>
          <p:nvPr/>
        </p:nvSpPr>
        <p:spPr>
          <a:xfrm>
            <a:off x="1172527" y="5471795"/>
            <a:ext cx="146050" cy="254000"/>
          </a:xfrm>
          <a:prstGeom prst="rect">
            <a:avLst/>
          </a:prstGeom>
        </p:spPr>
        <p:txBody>
          <a:bodyPr vert="horz" wrap="square" lIns="0" tIns="12700" rIns="0" bIns="0" rtlCol="0">
            <a:spAutoFit/>
          </a:bodyPr>
          <a:lstStyle/>
          <a:p>
            <a:pPr marL="12700">
              <a:lnSpc>
                <a:spcPct val="100000"/>
              </a:lnSpc>
              <a:spcBef>
                <a:spcPts val="100"/>
              </a:spcBef>
            </a:pPr>
            <a:r>
              <a:rPr sz="1500" spc="355" dirty="0">
                <a:latin typeface="DejaVu Serif"/>
                <a:cs typeface="DejaVu Serif"/>
              </a:rPr>
              <a:t>I</a:t>
            </a:r>
            <a:endParaRPr sz="1500">
              <a:latin typeface="DejaVu Serif"/>
              <a:cs typeface="DejaVu Serif"/>
            </a:endParaRPr>
          </a:p>
        </p:txBody>
      </p:sp>
      <p:sp>
        <p:nvSpPr>
          <p:cNvPr id="10" name="object 10"/>
          <p:cNvSpPr txBox="1"/>
          <p:nvPr/>
        </p:nvSpPr>
        <p:spPr>
          <a:xfrm>
            <a:off x="1731327" y="5446395"/>
            <a:ext cx="169545"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DejaVu Serif"/>
                <a:cs typeface="DejaVu Serif"/>
              </a:rPr>
              <a:t>K</a:t>
            </a:r>
            <a:endParaRPr sz="1500">
              <a:latin typeface="DejaVu Serif"/>
              <a:cs typeface="DejaVu Serif"/>
            </a:endParaRPr>
          </a:p>
        </p:txBody>
      </p:sp>
      <p:sp>
        <p:nvSpPr>
          <p:cNvPr id="11" name="object 11"/>
          <p:cNvSpPr/>
          <p:nvPr/>
        </p:nvSpPr>
        <p:spPr>
          <a:xfrm>
            <a:off x="1744027" y="5452745"/>
            <a:ext cx="139700" cy="12700"/>
          </a:xfrm>
          <a:custGeom>
            <a:avLst/>
            <a:gdLst/>
            <a:ahLst/>
            <a:cxnLst/>
            <a:rect l="l" t="t" r="r" b="b"/>
            <a:pathLst>
              <a:path w="139700" h="12700">
                <a:moveTo>
                  <a:pt x="139700" y="0"/>
                </a:moveTo>
                <a:lnTo>
                  <a:pt x="0" y="0"/>
                </a:lnTo>
                <a:lnTo>
                  <a:pt x="0" y="12699"/>
                </a:lnTo>
                <a:lnTo>
                  <a:pt x="139700" y="12699"/>
                </a:lnTo>
                <a:lnTo>
                  <a:pt x="139700" y="0"/>
                </a:lnTo>
                <a:close/>
              </a:path>
            </a:pathLst>
          </a:custGeom>
          <a:solidFill>
            <a:srgbClr val="000000"/>
          </a:solidFill>
        </p:spPr>
        <p:txBody>
          <a:bodyPr wrap="square" lIns="0" tIns="0" rIns="0" bIns="0" rtlCol="0"/>
          <a:lstStyle/>
          <a:p>
            <a:endParaRPr/>
          </a:p>
        </p:txBody>
      </p:sp>
      <p:grpSp>
        <p:nvGrpSpPr>
          <p:cNvPr id="12" name="object 12"/>
          <p:cNvGrpSpPr/>
          <p:nvPr/>
        </p:nvGrpSpPr>
        <p:grpSpPr>
          <a:xfrm>
            <a:off x="3176060" y="5286578"/>
            <a:ext cx="1149350" cy="317500"/>
            <a:chOff x="3176060" y="5286578"/>
            <a:chExt cx="1149350" cy="317500"/>
          </a:xfrm>
        </p:grpSpPr>
        <p:sp>
          <p:nvSpPr>
            <p:cNvPr id="13" name="object 13"/>
            <p:cNvSpPr/>
            <p:nvPr/>
          </p:nvSpPr>
          <p:spPr>
            <a:xfrm>
              <a:off x="3176060" y="5296623"/>
              <a:ext cx="1149350" cy="307340"/>
            </a:xfrm>
            <a:custGeom>
              <a:avLst/>
              <a:gdLst/>
              <a:ahLst/>
              <a:cxnLst/>
              <a:rect l="l" t="t" r="r" b="b"/>
              <a:pathLst>
                <a:path w="1149350" h="307339">
                  <a:moveTo>
                    <a:pt x="1068330" y="0"/>
                  </a:moveTo>
                  <a:lnTo>
                    <a:pt x="1065231" y="10172"/>
                  </a:lnTo>
                  <a:lnTo>
                    <a:pt x="1079324" y="17480"/>
                  </a:lnTo>
                  <a:lnTo>
                    <a:pt x="1091597" y="28124"/>
                  </a:lnTo>
                  <a:lnTo>
                    <a:pt x="1117443" y="79524"/>
                  </a:lnTo>
                  <a:lnTo>
                    <a:pt x="1125163" y="126592"/>
                  </a:lnTo>
                  <a:lnTo>
                    <a:pt x="1126128" y="153542"/>
                  </a:lnTo>
                  <a:lnTo>
                    <a:pt x="1125163" y="180437"/>
                  </a:lnTo>
                  <a:lnTo>
                    <a:pt x="1117443" y="227405"/>
                  </a:lnTo>
                  <a:lnTo>
                    <a:pt x="1102050" y="264767"/>
                  </a:lnTo>
                  <a:lnTo>
                    <a:pt x="1065231" y="296664"/>
                  </a:lnTo>
                  <a:lnTo>
                    <a:pt x="1068330" y="306834"/>
                  </a:lnTo>
                  <a:lnTo>
                    <a:pt x="1102590" y="288572"/>
                  </a:lnTo>
                  <a:lnTo>
                    <a:pt x="1127982" y="254126"/>
                  </a:lnTo>
                  <a:lnTo>
                    <a:pt x="1143705" y="207676"/>
                  </a:lnTo>
                  <a:lnTo>
                    <a:pt x="1148950" y="153415"/>
                  </a:lnTo>
                  <a:lnTo>
                    <a:pt x="1147638" y="125312"/>
                  </a:lnTo>
                  <a:lnTo>
                    <a:pt x="1137152" y="74957"/>
                  </a:lnTo>
                  <a:lnTo>
                    <a:pt x="1116395" y="33459"/>
                  </a:lnTo>
                  <a:lnTo>
                    <a:pt x="1086568" y="7108"/>
                  </a:lnTo>
                  <a:lnTo>
                    <a:pt x="1068330" y="0"/>
                  </a:lnTo>
                  <a:close/>
                </a:path>
                <a:path w="1149350" h="307339">
                  <a:moveTo>
                    <a:pt x="586200" y="0"/>
                  </a:moveTo>
                  <a:lnTo>
                    <a:pt x="567099" y="0"/>
                  </a:lnTo>
                  <a:lnTo>
                    <a:pt x="567099" y="306834"/>
                  </a:lnTo>
                  <a:lnTo>
                    <a:pt x="586200" y="306834"/>
                  </a:lnTo>
                  <a:lnTo>
                    <a:pt x="586200" y="0"/>
                  </a:lnTo>
                  <a:close/>
                </a:path>
                <a:path w="1149350" h="307339">
                  <a:moveTo>
                    <a:pt x="80600" y="0"/>
                  </a:moveTo>
                  <a:lnTo>
                    <a:pt x="46341" y="18261"/>
                  </a:lnTo>
                  <a:lnTo>
                    <a:pt x="20949" y="52704"/>
                  </a:lnTo>
                  <a:lnTo>
                    <a:pt x="5232" y="99160"/>
                  </a:lnTo>
                  <a:lnTo>
                    <a:pt x="0" y="153542"/>
                  </a:lnTo>
                  <a:lnTo>
                    <a:pt x="1303" y="181521"/>
                  </a:lnTo>
                  <a:lnTo>
                    <a:pt x="11781" y="231879"/>
                  </a:lnTo>
                  <a:lnTo>
                    <a:pt x="32536" y="273373"/>
                  </a:lnTo>
                  <a:lnTo>
                    <a:pt x="62363" y="299726"/>
                  </a:lnTo>
                  <a:lnTo>
                    <a:pt x="80600" y="306834"/>
                  </a:lnTo>
                  <a:lnTo>
                    <a:pt x="83712" y="296664"/>
                  </a:lnTo>
                  <a:lnTo>
                    <a:pt x="69613" y="289358"/>
                  </a:lnTo>
                  <a:lnTo>
                    <a:pt x="57337" y="278725"/>
                  </a:lnTo>
                  <a:lnTo>
                    <a:pt x="31500" y="227405"/>
                  </a:lnTo>
                  <a:lnTo>
                    <a:pt x="23780" y="180437"/>
                  </a:lnTo>
                  <a:lnTo>
                    <a:pt x="22820" y="153415"/>
                  </a:lnTo>
                  <a:lnTo>
                    <a:pt x="23780" y="126592"/>
                  </a:lnTo>
                  <a:lnTo>
                    <a:pt x="31500" y="79524"/>
                  </a:lnTo>
                  <a:lnTo>
                    <a:pt x="46886" y="42101"/>
                  </a:lnTo>
                  <a:lnTo>
                    <a:pt x="83712" y="10172"/>
                  </a:lnTo>
                  <a:lnTo>
                    <a:pt x="80600" y="0"/>
                  </a:lnTo>
                  <a:close/>
                </a:path>
              </a:pathLst>
            </a:custGeom>
            <a:solidFill>
              <a:srgbClr val="000000"/>
            </a:solidFill>
          </p:spPr>
          <p:txBody>
            <a:bodyPr wrap="square" lIns="0" tIns="0" rIns="0" bIns="0" rtlCol="0"/>
            <a:lstStyle/>
            <a:p>
              <a:endParaRPr/>
            </a:p>
          </p:txBody>
        </p:sp>
        <p:sp>
          <p:nvSpPr>
            <p:cNvPr id="14" name="object 14"/>
            <p:cNvSpPr/>
            <p:nvPr/>
          </p:nvSpPr>
          <p:spPr>
            <a:xfrm>
              <a:off x="3449866" y="5286578"/>
              <a:ext cx="248780" cy="176466"/>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3970566" y="5286578"/>
              <a:ext cx="248780" cy="176466"/>
            </a:xfrm>
            <a:prstGeom prst="rect">
              <a:avLst/>
            </a:prstGeom>
            <a:blipFill>
              <a:blip r:embed="rId3" cstate="print"/>
              <a:stretch>
                <a:fillRect/>
              </a:stretch>
            </a:blipFill>
          </p:spPr>
          <p:txBody>
            <a:bodyPr wrap="square" lIns="0" tIns="0" rIns="0" bIns="0" rtlCol="0"/>
            <a:lstStyle/>
            <a:p>
              <a:endParaRPr/>
            </a:p>
          </p:txBody>
        </p:sp>
      </p:grpSp>
      <p:sp>
        <p:nvSpPr>
          <p:cNvPr id="16" name="object 16"/>
          <p:cNvSpPr txBox="1"/>
          <p:nvPr/>
        </p:nvSpPr>
        <p:spPr>
          <a:xfrm>
            <a:off x="3217227" y="5166995"/>
            <a:ext cx="987425" cy="330200"/>
          </a:xfrm>
          <a:prstGeom prst="rect">
            <a:avLst/>
          </a:prstGeom>
        </p:spPr>
        <p:txBody>
          <a:bodyPr vert="horz" wrap="square" lIns="0" tIns="12700" rIns="0" bIns="0" rtlCol="0">
            <a:spAutoFit/>
          </a:bodyPr>
          <a:lstStyle/>
          <a:p>
            <a:pPr marL="50800">
              <a:lnSpc>
                <a:spcPct val="100000"/>
              </a:lnSpc>
              <a:spcBef>
                <a:spcPts val="100"/>
              </a:spcBef>
              <a:tabLst>
                <a:tab pos="583565" algn="l"/>
              </a:tabLst>
            </a:pPr>
            <a:r>
              <a:rPr sz="3000" spc="-127" baseline="-19444" dirty="0">
                <a:latin typeface="DejaVu Serif"/>
                <a:cs typeface="DejaVu Serif"/>
              </a:rPr>
              <a:t>𝑦</a:t>
            </a:r>
            <a:r>
              <a:rPr sz="3000" spc="217" baseline="-19444" dirty="0">
                <a:latin typeface="DejaVu Serif"/>
                <a:cs typeface="DejaVu Serif"/>
              </a:rPr>
              <a:t> </a:t>
            </a:r>
            <a:r>
              <a:rPr sz="1500" spc="15" dirty="0">
                <a:latin typeface="DejaVu Serif"/>
                <a:cs typeface="DejaVu Serif"/>
              </a:rPr>
              <a:t>6	</a:t>
            </a:r>
            <a:r>
              <a:rPr sz="3000" spc="-209" baseline="-19444" dirty="0">
                <a:latin typeface="DejaVu Serif"/>
                <a:cs typeface="DejaVu Serif"/>
              </a:rPr>
              <a:t>𝑥</a:t>
            </a:r>
            <a:r>
              <a:rPr sz="3000" spc="60" baseline="-19444" dirty="0">
                <a:latin typeface="DejaVu Serif"/>
                <a:cs typeface="DejaVu Serif"/>
              </a:rPr>
              <a:t> </a:t>
            </a:r>
            <a:r>
              <a:rPr sz="1500" spc="15" dirty="0">
                <a:latin typeface="DejaVu Serif"/>
                <a:cs typeface="DejaVu Serif"/>
              </a:rPr>
              <a:t>6</a:t>
            </a:r>
            <a:endParaRPr sz="1500">
              <a:latin typeface="DejaVu Serif"/>
              <a:cs typeface="DejaVu Serif"/>
            </a:endParaRPr>
          </a:p>
        </p:txBody>
      </p:sp>
      <p:sp>
        <p:nvSpPr>
          <p:cNvPr id="20" name="object 20"/>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92</a:t>
            </a:fld>
            <a:endParaRPr dirty="0"/>
          </a:p>
        </p:txBody>
      </p:sp>
      <p:sp>
        <p:nvSpPr>
          <p:cNvPr id="17" name="object 17"/>
          <p:cNvSpPr txBox="1"/>
          <p:nvPr/>
        </p:nvSpPr>
        <p:spPr>
          <a:xfrm>
            <a:off x="677227" y="5255895"/>
            <a:ext cx="2508250" cy="330200"/>
          </a:xfrm>
          <a:prstGeom prst="rect">
            <a:avLst/>
          </a:prstGeom>
        </p:spPr>
        <p:txBody>
          <a:bodyPr vert="horz" wrap="square" lIns="0" tIns="12700" rIns="0" bIns="0" rtlCol="0">
            <a:spAutoFit/>
          </a:bodyPr>
          <a:lstStyle/>
          <a:p>
            <a:pPr marL="342900" indent="-292100">
              <a:lnSpc>
                <a:spcPct val="100000"/>
              </a:lnSpc>
              <a:spcBef>
                <a:spcPts val="100"/>
              </a:spcBef>
              <a:buClr>
                <a:srgbClr val="00B0F0"/>
              </a:buClr>
              <a:buSzPct val="70000"/>
              <a:buFont typeface="Wingdings"/>
              <a:buChar char=""/>
              <a:tabLst>
                <a:tab pos="342265" algn="l"/>
                <a:tab pos="342900" algn="l"/>
                <a:tab pos="1840864" algn="l"/>
              </a:tabLst>
            </a:pPr>
            <a:r>
              <a:rPr sz="2000" spc="-130" dirty="0">
                <a:latin typeface="DejaVu Serif"/>
                <a:cs typeface="DejaVu Serif"/>
              </a:rPr>
              <a:t>max−</a:t>
            </a:r>
            <a:r>
              <a:rPr sz="2000" spc="-229" dirty="0">
                <a:latin typeface="DejaVu Serif"/>
                <a:cs typeface="DejaVu Serif"/>
              </a:rPr>
              <a:t> </a:t>
            </a:r>
            <a:r>
              <a:rPr sz="2250" spc="-135" baseline="44444" dirty="0">
                <a:latin typeface="DejaVu Serif"/>
                <a:cs typeface="DejaVu Serif"/>
              </a:rPr>
              <a:t>4</a:t>
            </a:r>
            <a:r>
              <a:rPr sz="2250" spc="89" baseline="44444" dirty="0">
                <a:latin typeface="DejaVu Serif"/>
                <a:cs typeface="DejaVu Serif"/>
              </a:rPr>
              <a:t> </a:t>
            </a:r>
            <a:r>
              <a:rPr sz="3000" spc="-15" baseline="2777" dirty="0">
                <a:latin typeface="DejaVu Serif"/>
                <a:cs typeface="DejaVu Serif"/>
              </a:rPr>
              <a:t>∑</a:t>
            </a:r>
            <a:r>
              <a:rPr sz="2250" spc="-15" baseline="25925" dirty="0">
                <a:latin typeface="DejaVu Serif"/>
                <a:cs typeface="DejaVu Serif"/>
              </a:rPr>
              <a:t>K	</a:t>
            </a:r>
            <a:r>
              <a:rPr sz="2000" spc="-185" dirty="0">
                <a:latin typeface="DejaVu Serif"/>
                <a:cs typeface="DejaVu Serif"/>
              </a:rPr>
              <a:t>log</a:t>
            </a:r>
            <a:r>
              <a:rPr sz="2000" spc="-360" dirty="0">
                <a:latin typeface="DejaVu Serif"/>
                <a:cs typeface="DejaVu Serif"/>
              </a:rPr>
              <a:t> </a:t>
            </a:r>
            <a:r>
              <a:rPr sz="2000" spc="75" dirty="0">
                <a:latin typeface="DejaVu Serif"/>
                <a:cs typeface="DejaVu Serif"/>
              </a:rPr>
              <a:t>𝑝</a:t>
            </a:r>
            <a:r>
              <a:rPr sz="2250" spc="112" baseline="-14814" dirty="0">
                <a:latin typeface="DejaVu Serif"/>
                <a:cs typeface="DejaVu Serif"/>
              </a:rPr>
              <a:t>I</a:t>
            </a:r>
            <a:endParaRPr sz="2250" baseline="-14814">
              <a:latin typeface="DejaVu Serif"/>
              <a:cs typeface="DejaVu Serif"/>
            </a:endParaRPr>
          </a:p>
        </p:txBody>
      </p:sp>
      <p:sp>
        <p:nvSpPr>
          <p:cNvPr id="18" name="object 18"/>
          <p:cNvSpPr txBox="1"/>
          <p:nvPr/>
        </p:nvSpPr>
        <p:spPr>
          <a:xfrm>
            <a:off x="2099627" y="5382895"/>
            <a:ext cx="402590" cy="254000"/>
          </a:xfrm>
          <a:prstGeom prst="rect">
            <a:avLst/>
          </a:prstGeom>
        </p:spPr>
        <p:txBody>
          <a:bodyPr vert="horz" wrap="square" lIns="0" tIns="12700" rIns="0" bIns="0" rtlCol="0">
            <a:spAutoFit/>
          </a:bodyPr>
          <a:lstStyle/>
          <a:p>
            <a:pPr marL="12700">
              <a:lnSpc>
                <a:spcPct val="100000"/>
              </a:lnSpc>
              <a:spcBef>
                <a:spcPts val="100"/>
              </a:spcBef>
            </a:pPr>
            <a:r>
              <a:rPr sz="1500" spc="40" dirty="0">
                <a:latin typeface="DejaVu Serif"/>
                <a:cs typeface="DejaVu Serif"/>
              </a:rPr>
              <a:t>6</a:t>
            </a:r>
            <a:r>
              <a:rPr sz="1500" spc="85" dirty="0">
                <a:latin typeface="DejaVu Serif"/>
                <a:cs typeface="DejaVu Serif"/>
              </a:rPr>
              <a:t>P</a:t>
            </a:r>
            <a:r>
              <a:rPr sz="1500" spc="-90" dirty="0">
                <a:latin typeface="DejaVu Serif"/>
                <a:cs typeface="DejaVu Serif"/>
              </a:rPr>
              <a:t>4</a:t>
            </a:r>
            <a:endParaRPr sz="1500">
              <a:latin typeface="DejaVu Serif"/>
              <a:cs typeface="DejaVu Serif"/>
            </a:endParaRPr>
          </a:p>
        </p:txBody>
      </p:sp>
      <p:sp>
        <p:nvSpPr>
          <p:cNvPr id="19" name="object 19"/>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a:t>
            </a:r>
            <a:r>
              <a:rPr u="none" spc="240" dirty="0"/>
              <a:t>：NMT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3236595"/>
            <a:ext cx="3433445" cy="9017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使用</a:t>
            </a:r>
            <a:r>
              <a:rPr sz="2400" b="0" spc="180" dirty="0">
                <a:latin typeface="Noto Sans CJK JP Medium"/>
                <a:cs typeface="Noto Sans CJK JP Medium"/>
              </a:rPr>
              <a:t>CNN</a:t>
            </a:r>
            <a:endParaRPr sz="2400">
              <a:latin typeface="Noto Sans CJK JP Medium"/>
              <a:cs typeface="Noto Sans CJK JP Medium"/>
            </a:endParaRPr>
          </a:p>
          <a:p>
            <a:pPr marL="762000" lvl="1" indent="-292100">
              <a:lnSpc>
                <a:spcPct val="100000"/>
              </a:lnSpc>
              <a:spcBef>
                <a:spcPts val="1620"/>
              </a:spcBef>
              <a:buClr>
                <a:srgbClr val="00B0F0"/>
              </a:buClr>
              <a:buSzPct val="70000"/>
              <a:buFont typeface="Wingdings"/>
              <a:buChar char=""/>
              <a:tabLst>
                <a:tab pos="761365" algn="l"/>
                <a:tab pos="762000" algn="l"/>
              </a:tabLst>
            </a:pPr>
            <a:r>
              <a:rPr sz="2000" spc="90" dirty="0">
                <a:latin typeface="UKIJ CJK"/>
                <a:cs typeface="UKIJ CJK"/>
              </a:rPr>
              <a:t>Facebook </a:t>
            </a:r>
            <a:r>
              <a:rPr sz="2000" spc="40" dirty="0">
                <a:latin typeface="UKIJ CJK"/>
                <a:cs typeface="UKIJ CJK"/>
              </a:rPr>
              <a:t>AI</a:t>
            </a:r>
            <a:r>
              <a:rPr sz="2000" spc="-45" dirty="0">
                <a:latin typeface="UKIJ CJK"/>
                <a:cs typeface="UKIJ CJK"/>
              </a:rPr>
              <a:t> </a:t>
            </a:r>
            <a:r>
              <a:rPr sz="2000" spc="35" dirty="0">
                <a:latin typeface="UKIJ CJK"/>
                <a:cs typeface="UKIJ CJK"/>
              </a:rPr>
              <a:t>Research</a:t>
            </a:r>
            <a:endParaRPr sz="2000">
              <a:latin typeface="UKIJ CJK"/>
              <a:cs typeface="UKIJ CJK"/>
            </a:endParaRPr>
          </a:p>
        </p:txBody>
      </p:sp>
      <p:sp>
        <p:nvSpPr>
          <p:cNvPr id="3" name="object 3"/>
          <p:cNvSpPr txBox="1"/>
          <p:nvPr/>
        </p:nvSpPr>
        <p:spPr>
          <a:xfrm>
            <a:off x="258127" y="785495"/>
            <a:ext cx="7307580" cy="265938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序列到序列模型的实现依赖于循环神经网络</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但循环神经网络的训练存在诸多问题</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一个显著的改进是注意力机制</a:t>
            </a:r>
            <a:endParaRPr sz="2000">
              <a:latin typeface="UKIJ CJK"/>
              <a:cs typeface="UKIJ CJK"/>
            </a:endParaRPr>
          </a:p>
          <a:p>
            <a:pPr marL="1155700" lvl="2" indent="-228600">
              <a:lnSpc>
                <a:spcPct val="100000"/>
              </a:lnSpc>
              <a:spcBef>
                <a:spcPts val="1000"/>
              </a:spcBef>
              <a:buClr>
                <a:srgbClr val="7030A0"/>
              </a:buClr>
              <a:buSzPct val="66666"/>
              <a:buFont typeface="Wingdings"/>
              <a:buChar char=""/>
              <a:tabLst>
                <a:tab pos="1155700" algn="l"/>
              </a:tabLst>
            </a:pPr>
            <a:r>
              <a:rPr sz="1800" dirty="0">
                <a:latin typeface="UKIJ CJK"/>
                <a:cs typeface="UKIJ CJK"/>
              </a:rPr>
              <a:t>后续介绍</a:t>
            </a:r>
            <a:endParaRPr sz="1800">
              <a:latin typeface="UKIJ CJK"/>
              <a:cs typeface="UKIJ CJK"/>
            </a:endParaRPr>
          </a:p>
          <a:p>
            <a:pPr marL="355600" indent="-342900">
              <a:lnSpc>
                <a:spcPct val="100000"/>
              </a:lnSpc>
              <a:spcBef>
                <a:spcPts val="940"/>
              </a:spcBef>
              <a:buClr>
                <a:srgbClr val="7030A0"/>
              </a:buClr>
              <a:buSzPct val="79166"/>
              <a:buFont typeface="Wingdings"/>
              <a:buChar char=""/>
              <a:tabLst>
                <a:tab pos="354965" algn="l"/>
                <a:tab pos="355600" algn="l"/>
              </a:tabLst>
            </a:pPr>
            <a:r>
              <a:rPr sz="2400" b="0" dirty="0">
                <a:latin typeface="Noto Sans CJK JP Medium"/>
                <a:cs typeface="Noto Sans CJK JP Medium"/>
              </a:rPr>
              <a:t>解决</a:t>
            </a:r>
            <a:r>
              <a:rPr sz="2400" b="0" spc="195" dirty="0">
                <a:latin typeface="Noto Sans CJK JP Medium"/>
                <a:cs typeface="Noto Sans CJK JP Medium"/>
              </a:rPr>
              <a:t>R</a:t>
            </a:r>
            <a:r>
              <a:rPr sz="2400" b="0" spc="155" dirty="0">
                <a:latin typeface="Noto Sans CJK JP Medium"/>
                <a:cs typeface="Noto Sans CJK JP Medium"/>
              </a:rPr>
              <a:t>N</a:t>
            </a:r>
            <a:r>
              <a:rPr sz="2400" b="0" spc="229" dirty="0">
                <a:latin typeface="Noto Sans CJK JP Medium"/>
                <a:cs typeface="Noto Sans CJK JP Medium"/>
              </a:rPr>
              <a:t>N</a:t>
            </a:r>
            <a:r>
              <a:rPr sz="2400" b="0" dirty="0">
                <a:latin typeface="Noto Sans CJK JP Medium"/>
                <a:cs typeface="Noto Sans CJK JP Medium"/>
              </a:rPr>
              <a:t>对序列建模的影响，根本方案是舍弃</a:t>
            </a:r>
            <a:r>
              <a:rPr sz="2400" b="0" spc="195" dirty="0">
                <a:latin typeface="Noto Sans CJK JP Medium"/>
                <a:cs typeface="Noto Sans CJK JP Medium"/>
              </a:rPr>
              <a:t>R</a:t>
            </a:r>
            <a:r>
              <a:rPr sz="2400" b="0" spc="155" dirty="0">
                <a:latin typeface="Noto Sans CJK JP Medium"/>
                <a:cs typeface="Noto Sans CJK JP Medium"/>
              </a:rPr>
              <a:t>N</a:t>
            </a:r>
            <a:r>
              <a:rPr sz="2400" b="0" spc="270" dirty="0">
                <a:latin typeface="Noto Sans CJK JP Medium"/>
                <a:cs typeface="Noto Sans CJK JP Medium"/>
              </a:rPr>
              <a:t>N</a:t>
            </a:r>
            <a:endParaRPr sz="2400">
              <a:latin typeface="Noto Sans CJK JP Medium"/>
              <a:cs typeface="Noto Sans CJK JP Medium"/>
            </a:endParaRPr>
          </a:p>
          <a:p>
            <a:pPr marL="4933315" lvl="1" indent="-343535">
              <a:lnSpc>
                <a:spcPct val="100000"/>
              </a:lnSpc>
              <a:spcBef>
                <a:spcPts val="375"/>
              </a:spcBef>
              <a:buClr>
                <a:srgbClr val="7030A0"/>
              </a:buClr>
              <a:buSzPct val="79166"/>
              <a:buFont typeface="Wingdings"/>
              <a:buChar char=""/>
              <a:tabLst>
                <a:tab pos="4933315" algn="l"/>
                <a:tab pos="4933950" algn="l"/>
              </a:tabLst>
            </a:pPr>
            <a:r>
              <a:rPr sz="2400" b="0" dirty="0">
                <a:latin typeface="Noto Sans CJK JP Medium"/>
                <a:cs typeface="Noto Sans CJK JP Medium"/>
              </a:rPr>
              <a:t>使用</a:t>
            </a:r>
            <a:r>
              <a:rPr sz="2400" b="0" spc="85" dirty="0">
                <a:latin typeface="Noto Sans CJK JP Medium"/>
                <a:cs typeface="Noto Sans CJK JP Medium"/>
              </a:rPr>
              <a:t>Attention</a:t>
            </a:r>
            <a:endParaRPr sz="2400">
              <a:latin typeface="Noto Sans CJK JP Medium"/>
              <a:cs typeface="Noto Sans CJK JP Medium"/>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非</a:t>
            </a:r>
            <a:r>
              <a:rPr u="none" spc="285" dirty="0"/>
              <a:t>RNN</a:t>
            </a:r>
            <a:r>
              <a:rPr u="none" dirty="0"/>
              <a:t>的序列到序列模型</a:t>
            </a:r>
          </a:p>
        </p:txBody>
      </p:sp>
      <p:sp>
        <p:nvSpPr>
          <p:cNvPr id="5" name="object 5"/>
          <p:cNvSpPr txBox="1"/>
          <p:nvPr/>
        </p:nvSpPr>
        <p:spPr>
          <a:xfrm>
            <a:off x="5293499" y="3485362"/>
            <a:ext cx="1909445" cy="330200"/>
          </a:xfrm>
          <a:prstGeom prst="rect">
            <a:avLst/>
          </a:prstGeom>
        </p:spPr>
        <p:txBody>
          <a:bodyPr vert="horz" wrap="square" lIns="0" tIns="12700" rIns="0" bIns="0" rtlCol="0">
            <a:spAutoFit/>
          </a:bodyPr>
          <a:lstStyle/>
          <a:p>
            <a:pPr marL="304800" indent="-292100">
              <a:lnSpc>
                <a:spcPct val="100000"/>
              </a:lnSpc>
              <a:spcBef>
                <a:spcPts val="100"/>
              </a:spcBef>
              <a:buClr>
                <a:srgbClr val="00B0F0"/>
              </a:buClr>
              <a:buSzPct val="70000"/>
              <a:buFont typeface="Wingdings"/>
              <a:buChar char=""/>
              <a:tabLst>
                <a:tab pos="304165" algn="l"/>
                <a:tab pos="304800" algn="l"/>
              </a:tabLst>
            </a:pPr>
            <a:r>
              <a:rPr sz="2000" spc="114" dirty="0">
                <a:latin typeface="UKIJ CJK"/>
                <a:cs typeface="UKIJ CJK"/>
              </a:rPr>
              <a:t>Google</a:t>
            </a:r>
            <a:r>
              <a:rPr sz="2000" spc="-35" dirty="0">
                <a:latin typeface="UKIJ CJK"/>
                <a:cs typeface="UKIJ CJK"/>
              </a:rPr>
              <a:t> </a:t>
            </a:r>
            <a:r>
              <a:rPr sz="2000" spc="25" dirty="0">
                <a:latin typeface="UKIJ CJK"/>
                <a:cs typeface="UKIJ CJK"/>
              </a:rPr>
              <a:t>Brain</a:t>
            </a:r>
            <a:endParaRPr sz="2000">
              <a:latin typeface="UKIJ CJK"/>
              <a:cs typeface="UKIJ CJK"/>
            </a:endParaRPr>
          </a:p>
        </p:txBody>
      </p:sp>
      <p:sp>
        <p:nvSpPr>
          <p:cNvPr id="6" name="object 6"/>
          <p:cNvSpPr/>
          <p:nvPr/>
        </p:nvSpPr>
        <p:spPr>
          <a:xfrm>
            <a:off x="5745710" y="4106302"/>
            <a:ext cx="1790007" cy="262835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277669" y="4218848"/>
            <a:ext cx="2030118" cy="2547802"/>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93</a:t>
            </a:fld>
            <a:endParaRP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3617" y="827443"/>
            <a:ext cx="2889885"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结果比较</a:t>
            </a:r>
            <a:r>
              <a:rPr sz="2400" b="0" spc="40" dirty="0">
                <a:latin typeface="Noto Sans CJK JP Medium"/>
                <a:cs typeface="Noto Sans CJK JP Medium"/>
              </a:rPr>
              <a:t>(</a:t>
            </a:r>
            <a:r>
              <a:rPr sz="2400" b="0" dirty="0">
                <a:latin typeface="Noto Sans CJK JP Medium"/>
                <a:cs typeface="Noto Sans CJK JP Medium"/>
              </a:rPr>
              <a:t>至</a:t>
            </a:r>
            <a:r>
              <a:rPr sz="2400" b="0" spc="120" dirty="0">
                <a:latin typeface="Noto Sans CJK JP Medium"/>
                <a:cs typeface="Noto Sans CJK JP Medium"/>
              </a:rPr>
              <a:t>2015)</a:t>
            </a:r>
            <a:endParaRPr sz="2400">
              <a:latin typeface="Noto Sans CJK JP Medium"/>
              <a:cs typeface="Noto Sans CJK JP Medium"/>
            </a:endParaRPr>
          </a:p>
        </p:txBody>
      </p:sp>
      <p:sp>
        <p:nvSpPr>
          <p:cNvPr id="3" name="object 3"/>
          <p:cNvSpPr/>
          <p:nvPr/>
        </p:nvSpPr>
        <p:spPr>
          <a:xfrm>
            <a:off x="469813" y="1555810"/>
            <a:ext cx="8071094" cy="477507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机器翻译</a:t>
            </a:r>
            <a:r>
              <a:rPr u="none" spc="240" dirty="0"/>
              <a:t>：NMT</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94</a:t>
            </a:fld>
            <a:endParaRP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自然语言处理任务举例</a:t>
            </a:r>
          </a:p>
        </p:txBody>
      </p:sp>
      <p:grpSp>
        <p:nvGrpSpPr>
          <p:cNvPr id="3" name="object 3"/>
          <p:cNvGrpSpPr/>
          <p:nvPr/>
        </p:nvGrpSpPr>
        <p:grpSpPr>
          <a:xfrm>
            <a:off x="3200400" y="889000"/>
            <a:ext cx="3187700" cy="5892800"/>
            <a:chOff x="3200400" y="889000"/>
            <a:chExt cx="3187700" cy="5892800"/>
          </a:xfrm>
        </p:grpSpPr>
        <p:sp>
          <p:nvSpPr>
            <p:cNvPr id="4" name="object 4"/>
            <p:cNvSpPr/>
            <p:nvPr/>
          </p:nvSpPr>
          <p:spPr>
            <a:xfrm>
              <a:off x="3835400" y="889000"/>
              <a:ext cx="1790700" cy="172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48100" y="2946400"/>
              <a:ext cx="1879600" cy="1866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00400" y="1638300"/>
              <a:ext cx="736600" cy="2565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82950" y="2807500"/>
              <a:ext cx="571500" cy="1291590"/>
            </a:xfrm>
            <a:custGeom>
              <a:avLst/>
              <a:gdLst/>
              <a:ahLst/>
              <a:cxnLst/>
              <a:rect l="l" t="t" r="r" b="b"/>
              <a:pathLst>
                <a:path w="571500" h="1291589">
                  <a:moveTo>
                    <a:pt x="0" y="0"/>
                  </a:moveTo>
                  <a:lnTo>
                    <a:pt x="0" y="142862"/>
                  </a:lnTo>
                  <a:lnTo>
                    <a:pt x="839" y="203389"/>
                  </a:lnTo>
                  <a:lnTo>
                    <a:pt x="3333" y="263203"/>
                  </a:lnTo>
                  <a:lnTo>
                    <a:pt x="7442" y="322207"/>
                  </a:lnTo>
                  <a:lnTo>
                    <a:pt x="13129" y="380304"/>
                  </a:lnTo>
                  <a:lnTo>
                    <a:pt x="20353" y="437398"/>
                  </a:lnTo>
                  <a:lnTo>
                    <a:pt x="29078" y="493391"/>
                  </a:lnTo>
                  <a:lnTo>
                    <a:pt x="39264" y="548188"/>
                  </a:lnTo>
                  <a:lnTo>
                    <a:pt x="50873" y="601690"/>
                  </a:lnTo>
                  <a:lnTo>
                    <a:pt x="63867" y="653803"/>
                  </a:lnTo>
                  <a:lnTo>
                    <a:pt x="78206" y="704428"/>
                  </a:lnTo>
                  <a:lnTo>
                    <a:pt x="93853" y="753470"/>
                  </a:lnTo>
                  <a:lnTo>
                    <a:pt x="110769" y="800831"/>
                  </a:lnTo>
                  <a:lnTo>
                    <a:pt x="128915" y="846416"/>
                  </a:lnTo>
                  <a:lnTo>
                    <a:pt x="148253" y="890126"/>
                  </a:lnTo>
                  <a:lnTo>
                    <a:pt x="168745" y="931866"/>
                  </a:lnTo>
                  <a:lnTo>
                    <a:pt x="190351" y="971538"/>
                  </a:lnTo>
                  <a:lnTo>
                    <a:pt x="213034" y="1009046"/>
                  </a:lnTo>
                  <a:lnTo>
                    <a:pt x="236754" y="1044294"/>
                  </a:lnTo>
                  <a:lnTo>
                    <a:pt x="261474" y="1077185"/>
                  </a:lnTo>
                  <a:lnTo>
                    <a:pt x="287155" y="1107621"/>
                  </a:lnTo>
                  <a:lnTo>
                    <a:pt x="313758" y="1135506"/>
                  </a:lnTo>
                  <a:lnTo>
                    <a:pt x="369578" y="1183238"/>
                  </a:lnTo>
                  <a:lnTo>
                    <a:pt x="428625" y="1219606"/>
                  </a:lnTo>
                  <a:lnTo>
                    <a:pt x="428625" y="1291043"/>
                  </a:lnTo>
                  <a:lnTo>
                    <a:pt x="571500" y="1183474"/>
                  </a:lnTo>
                  <a:lnTo>
                    <a:pt x="428625" y="1005293"/>
                  </a:lnTo>
                  <a:lnTo>
                    <a:pt x="428625" y="1076731"/>
                  </a:lnTo>
                  <a:lnTo>
                    <a:pt x="398717" y="1060017"/>
                  </a:lnTo>
                  <a:lnTo>
                    <a:pt x="341245" y="1017873"/>
                  </a:lnTo>
                  <a:lnTo>
                    <a:pt x="287155" y="964751"/>
                  </a:lnTo>
                  <a:lnTo>
                    <a:pt x="261474" y="934315"/>
                  </a:lnTo>
                  <a:lnTo>
                    <a:pt x="236754" y="901425"/>
                  </a:lnTo>
                  <a:lnTo>
                    <a:pt x="213034" y="866178"/>
                  </a:lnTo>
                  <a:lnTo>
                    <a:pt x="190351" y="828669"/>
                  </a:lnTo>
                  <a:lnTo>
                    <a:pt x="168745" y="788997"/>
                  </a:lnTo>
                  <a:lnTo>
                    <a:pt x="148253" y="747257"/>
                  </a:lnTo>
                  <a:lnTo>
                    <a:pt x="128915" y="703547"/>
                  </a:lnTo>
                  <a:lnTo>
                    <a:pt x="110769" y="657963"/>
                  </a:lnTo>
                  <a:lnTo>
                    <a:pt x="93853" y="610601"/>
                  </a:lnTo>
                  <a:lnTo>
                    <a:pt x="78206" y="561560"/>
                  </a:lnTo>
                  <a:lnTo>
                    <a:pt x="63867" y="510934"/>
                  </a:lnTo>
                  <a:lnTo>
                    <a:pt x="50873" y="458822"/>
                  </a:lnTo>
                  <a:lnTo>
                    <a:pt x="39264" y="405319"/>
                  </a:lnTo>
                  <a:lnTo>
                    <a:pt x="29078" y="350523"/>
                  </a:lnTo>
                  <a:lnTo>
                    <a:pt x="20353" y="294530"/>
                  </a:lnTo>
                  <a:lnTo>
                    <a:pt x="13129" y="237437"/>
                  </a:lnTo>
                  <a:lnTo>
                    <a:pt x="7442" y="179341"/>
                  </a:lnTo>
                  <a:lnTo>
                    <a:pt x="3333" y="120338"/>
                  </a:lnTo>
                  <a:lnTo>
                    <a:pt x="839" y="60525"/>
                  </a:lnTo>
                  <a:lnTo>
                    <a:pt x="0" y="0"/>
                  </a:lnTo>
                  <a:close/>
                </a:path>
              </a:pathLst>
            </a:custGeom>
            <a:solidFill>
              <a:srgbClr val="9999FF"/>
            </a:solidFill>
          </p:spPr>
          <p:txBody>
            <a:bodyPr wrap="square" lIns="0" tIns="0" rIns="0" bIns="0" rtlCol="0"/>
            <a:lstStyle/>
            <a:p>
              <a:endParaRPr/>
            </a:p>
          </p:txBody>
        </p:sp>
        <p:sp>
          <p:nvSpPr>
            <p:cNvPr id="8" name="object 8"/>
            <p:cNvSpPr/>
            <p:nvPr/>
          </p:nvSpPr>
          <p:spPr>
            <a:xfrm>
              <a:off x="3282960" y="1695450"/>
              <a:ext cx="571500" cy="1183640"/>
            </a:xfrm>
            <a:custGeom>
              <a:avLst/>
              <a:gdLst/>
              <a:ahLst/>
              <a:cxnLst/>
              <a:rect l="l" t="t" r="r" b="b"/>
              <a:pathLst>
                <a:path w="571500" h="1183639">
                  <a:moveTo>
                    <a:pt x="571489" y="0"/>
                  </a:moveTo>
                  <a:lnTo>
                    <a:pt x="503537" y="7859"/>
                  </a:lnTo>
                  <a:lnTo>
                    <a:pt x="442747" y="28409"/>
                  </a:lnTo>
                  <a:lnTo>
                    <a:pt x="384474" y="60928"/>
                  </a:lnTo>
                  <a:lnTo>
                    <a:pt x="329042" y="104696"/>
                  </a:lnTo>
                  <a:lnTo>
                    <a:pt x="276779" y="158992"/>
                  </a:lnTo>
                  <a:lnTo>
                    <a:pt x="251937" y="189864"/>
                  </a:lnTo>
                  <a:lnTo>
                    <a:pt x="228009" y="223097"/>
                  </a:lnTo>
                  <a:lnTo>
                    <a:pt x="205036" y="258602"/>
                  </a:lnTo>
                  <a:lnTo>
                    <a:pt x="183058" y="296288"/>
                  </a:lnTo>
                  <a:lnTo>
                    <a:pt x="162116" y="336067"/>
                  </a:lnTo>
                  <a:lnTo>
                    <a:pt x="142252" y="377847"/>
                  </a:lnTo>
                  <a:lnTo>
                    <a:pt x="123504" y="421538"/>
                  </a:lnTo>
                  <a:lnTo>
                    <a:pt x="105915" y="467051"/>
                  </a:lnTo>
                  <a:lnTo>
                    <a:pt x="89525" y="514295"/>
                  </a:lnTo>
                  <a:lnTo>
                    <a:pt x="74374" y="563181"/>
                  </a:lnTo>
                  <a:lnTo>
                    <a:pt x="60504" y="613618"/>
                  </a:lnTo>
                  <a:lnTo>
                    <a:pt x="47955" y="665516"/>
                  </a:lnTo>
                  <a:lnTo>
                    <a:pt x="36767" y="718785"/>
                  </a:lnTo>
                  <a:lnTo>
                    <a:pt x="26982" y="773335"/>
                  </a:lnTo>
                  <a:lnTo>
                    <a:pt x="18640" y="829076"/>
                  </a:lnTo>
                  <a:lnTo>
                    <a:pt x="11781" y="885918"/>
                  </a:lnTo>
                  <a:lnTo>
                    <a:pt x="6447" y="943770"/>
                  </a:lnTo>
                  <a:lnTo>
                    <a:pt x="2679" y="1002544"/>
                  </a:lnTo>
                  <a:lnTo>
                    <a:pt x="516" y="1062148"/>
                  </a:lnTo>
                  <a:lnTo>
                    <a:pt x="0" y="1122492"/>
                  </a:lnTo>
                  <a:lnTo>
                    <a:pt x="1170" y="1183487"/>
                  </a:lnTo>
                  <a:lnTo>
                    <a:pt x="4117" y="1121296"/>
                  </a:lnTo>
                  <a:lnTo>
                    <a:pt x="8777" y="1060187"/>
                  </a:lnTo>
                  <a:lnTo>
                    <a:pt x="15101" y="1000250"/>
                  </a:lnTo>
                  <a:lnTo>
                    <a:pt x="23041" y="941574"/>
                  </a:lnTo>
                  <a:lnTo>
                    <a:pt x="32547" y="884247"/>
                  </a:lnTo>
                  <a:lnTo>
                    <a:pt x="43572" y="828359"/>
                  </a:lnTo>
                  <a:lnTo>
                    <a:pt x="56066" y="773998"/>
                  </a:lnTo>
                  <a:lnTo>
                    <a:pt x="69981" y="721254"/>
                  </a:lnTo>
                  <a:lnTo>
                    <a:pt x="85267" y="670215"/>
                  </a:lnTo>
                  <a:lnTo>
                    <a:pt x="101876" y="620971"/>
                  </a:lnTo>
                  <a:lnTo>
                    <a:pt x="119760" y="573611"/>
                  </a:lnTo>
                  <a:lnTo>
                    <a:pt x="138869" y="528223"/>
                  </a:lnTo>
                  <a:lnTo>
                    <a:pt x="159155" y="484896"/>
                  </a:lnTo>
                  <a:lnTo>
                    <a:pt x="180569" y="443720"/>
                  </a:lnTo>
                  <a:lnTo>
                    <a:pt x="203062" y="404783"/>
                  </a:lnTo>
                  <a:lnTo>
                    <a:pt x="226586" y="368175"/>
                  </a:lnTo>
                  <a:lnTo>
                    <a:pt x="251091" y="333984"/>
                  </a:lnTo>
                  <a:lnTo>
                    <a:pt x="276529" y="302299"/>
                  </a:lnTo>
                  <a:lnTo>
                    <a:pt x="302851" y="273210"/>
                  </a:lnTo>
                  <a:lnTo>
                    <a:pt x="357953" y="223172"/>
                  </a:lnTo>
                  <a:lnTo>
                    <a:pt x="416005" y="184584"/>
                  </a:lnTo>
                  <a:lnTo>
                    <a:pt x="476620" y="158157"/>
                  </a:lnTo>
                  <a:lnTo>
                    <a:pt x="539405" y="144602"/>
                  </a:lnTo>
                  <a:lnTo>
                    <a:pt x="571489" y="142875"/>
                  </a:lnTo>
                  <a:lnTo>
                    <a:pt x="571489" y="0"/>
                  </a:lnTo>
                  <a:close/>
                </a:path>
              </a:pathLst>
            </a:custGeom>
            <a:solidFill>
              <a:srgbClr val="7B7BCD"/>
            </a:solidFill>
          </p:spPr>
          <p:txBody>
            <a:bodyPr wrap="square" lIns="0" tIns="0" rIns="0" bIns="0" rtlCol="0"/>
            <a:lstStyle/>
            <a:p>
              <a:endParaRPr/>
            </a:p>
          </p:txBody>
        </p:sp>
        <p:sp>
          <p:nvSpPr>
            <p:cNvPr id="9" name="object 9"/>
            <p:cNvSpPr/>
            <p:nvPr/>
          </p:nvSpPr>
          <p:spPr>
            <a:xfrm>
              <a:off x="3282950" y="1695450"/>
              <a:ext cx="571500" cy="2403475"/>
            </a:xfrm>
            <a:custGeom>
              <a:avLst/>
              <a:gdLst/>
              <a:ahLst/>
              <a:cxnLst/>
              <a:rect l="l" t="t" r="r" b="b"/>
              <a:pathLst>
                <a:path w="571500" h="2403475">
                  <a:moveTo>
                    <a:pt x="0" y="1112040"/>
                  </a:moveTo>
                  <a:lnTo>
                    <a:pt x="839" y="1172568"/>
                  </a:lnTo>
                  <a:lnTo>
                    <a:pt x="3333" y="1232382"/>
                  </a:lnTo>
                  <a:lnTo>
                    <a:pt x="7442" y="1291386"/>
                  </a:lnTo>
                  <a:lnTo>
                    <a:pt x="13128" y="1349484"/>
                  </a:lnTo>
                  <a:lnTo>
                    <a:pt x="20353" y="1406578"/>
                  </a:lnTo>
                  <a:lnTo>
                    <a:pt x="29078" y="1462572"/>
                  </a:lnTo>
                  <a:lnTo>
                    <a:pt x="39264" y="1517368"/>
                  </a:lnTo>
                  <a:lnTo>
                    <a:pt x="50872" y="1570872"/>
                  </a:lnTo>
                  <a:lnTo>
                    <a:pt x="63866" y="1622985"/>
                  </a:lnTo>
                  <a:lnTo>
                    <a:pt x="78205" y="1673610"/>
                  </a:lnTo>
                  <a:lnTo>
                    <a:pt x="93852" y="1722652"/>
                  </a:lnTo>
                  <a:lnTo>
                    <a:pt x="110767" y="1770014"/>
                  </a:lnTo>
                  <a:lnTo>
                    <a:pt x="128913" y="1815598"/>
                  </a:lnTo>
                  <a:lnTo>
                    <a:pt x="148251" y="1859309"/>
                  </a:lnTo>
                  <a:lnTo>
                    <a:pt x="168743" y="1901048"/>
                  </a:lnTo>
                  <a:lnTo>
                    <a:pt x="190349" y="1940721"/>
                  </a:lnTo>
                  <a:lnTo>
                    <a:pt x="213032" y="1978229"/>
                  </a:lnTo>
                  <a:lnTo>
                    <a:pt x="236753" y="2013476"/>
                  </a:lnTo>
                  <a:lnTo>
                    <a:pt x="261473" y="2046366"/>
                  </a:lnTo>
                  <a:lnTo>
                    <a:pt x="287154" y="2076802"/>
                  </a:lnTo>
                  <a:lnTo>
                    <a:pt x="313757" y="2104686"/>
                  </a:lnTo>
                  <a:lnTo>
                    <a:pt x="369577" y="2152416"/>
                  </a:lnTo>
                  <a:lnTo>
                    <a:pt x="428625" y="2188781"/>
                  </a:lnTo>
                  <a:lnTo>
                    <a:pt x="428625" y="2117341"/>
                  </a:lnTo>
                  <a:lnTo>
                    <a:pt x="571500" y="2295531"/>
                  </a:lnTo>
                  <a:lnTo>
                    <a:pt x="428625" y="2403091"/>
                  </a:lnTo>
                  <a:lnTo>
                    <a:pt x="428625" y="2331651"/>
                  </a:lnTo>
                  <a:lnTo>
                    <a:pt x="398717" y="2314937"/>
                  </a:lnTo>
                  <a:lnTo>
                    <a:pt x="341244" y="2272793"/>
                  </a:lnTo>
                  <a:lnTo>
                    <a:pt x="287154" y="2219672"/>
                  </a:lnTo>
                  <a:lnTo>
                    <a:pt x="261473" y="2189236"/>
                  </a:lnTo>
                  <a:lnTo>
                    <a:pt x="236753" y="2156346"/>
                  </a:lnTo>
                  <a:lnTo>
                    <a:pt x="213032" y="2121099"/>
                  </a:lnTo>
                  <a:lnTo>
                    <a:pt x="190349" y="2083591"/>
                  </a:lnTo>
                  <a:lnTo>
                    <a:pt x="168743" y="2043919"/>
                  </a:lnTo>
                  <a:lnTo>
                    <a:pt x="148251" y="2002180"/>
                  </a:lnTo>
                  <a:lnTo>
                    <a:pt x="128913" y="1958469"/>
                  </a:lnTo>
                  <a:lnTo>
                    <a:pt x="110767" y="1912885"/>
                  </a:lnTo>
                  <a:lnTo>
                    <a:pt x="93852" y="1865524"/>
                  </a:lnTo>
                  <a:lnTo>
                    <a:pt x="78205" y="1816483"/>
                  </a:lnTo>
                  <a:lnTo>
                    <a:pt x="63866" y="1765857"/>
                  </a:lnTo>
                  <a:lnTo>
                    <a:pt x="50872" y="1713745"/>
                  </a:lnTo>
                  <a:lnTo>
                    <a:pt x="39264" y="1660242"/>
                  </a:lnTo>
                  <a:lnTo>
                    <a:pt x="29078" y="1605446"/>
                  </a:lnTo>
                  <a:lnTo>
                    <a:pt x="20353" y="1549453"/>
                  </a:lnTo>
                  <a:lnTo>
                    <a:pt x="13128" y="1492360"/>
                  </a:lnTo>
                  <a:lnTo>
                    <a:pt x="7442" y="1434263"/>
                  </a:lnTo>
                  <a:lnTo>
                    <a:pt x="3333" y="1375260"/>
                  </a:lnTo>
                  <a:lnTo>
                    <a:pt x="839" y="1315447"/>
                  </a:lnTo>
                  <a:lnTo>
                    <a:pt x="0" y="1254920"/>
                  </a:lnTo>
                  <a:lnTo>
                    <a:pt x="0" y="1112040"/>
                  </a:lnTo>
                  <a:lnTo>
                    <a:pt x="904" y="1048937"/>
                  </a:lnTo>
                  <a:lnTo>
                    <a:pt x="3586" y="986757"/>
                  </a:lnTo>
                  <a:lnTo>
                    <a:pt x="7997" y="925594"/>
                  </a:lnTo>
                  <a:lnTo>
                    <a:pt x="14089" y="865543"/>
                  </a:lnTo>
                  <a:lnTo>
                    <a:pt x="21813" y="806697"/>
                  </a:lnTo>
                  <a:lnTo>
                    <a:pt x="31121" y="749149"/>
                  </a:lnTo>
                  <a:lnTo>
                    <a:pt x="41965" y="692995"/>
                  </a:lnTo>
                  <a:lnTo>
                    <a:pt x="54297" y="638327"/>
                  </a:lnTo>
                  <a:lnTo>
                    <a:pt x="68069" y="585240"/>
                  </a:lnTo>
                  <a:lnTo>
                    <a:pt x="83232" y="533827"/>
                  </a:lnTo>
                  <a:lnTo>
                    <a:pt x="99738" y="484183"/>
                  </a:lnTo>
                  <a:lnTo>
                    <a:pt x="117538" y="436401"/>
                  </a:lnTo>
                  <a:lnTo>
                    <a:pt x="136586" y="390575"/>
                  </a:lnTo>
                  <a:lnTo>
                    <a:pt x="156831" y="346800"/>
                  </a:lnTo>
                  <a:lnTo>
                    <a:pt x="178226" y="305168"/>
                  </a:lnTo>
                  <a:lnTo>
                    <a:pt x="200724" y="265773"/>
                  </a:lnTo>
                  <a:lnTo>
                    <a:pt x="224275" y="228711"/>
                  </a:lnTo>
                  <a:lnTo>
                    <a:pt x="248831" y="194074"/>
                  </a:lnTo>
                  <a:lnTo>
                    <a:pt x="274344" y="161956"/>
                  </a:lnTo>
                  <a:lnTo>
                    <a:pt x="300766" y="132452"/>
                  </a:lnTo>
                  <a:lnTo>
                    <a:pt x="328048" y="105654"/>
                  </a:lnTo>
                  <a:lnTo>
                    <a:pt x="385002" y="60557"/>
                  </a:lnTo>
                  <a:lnTo>
                    <a:pt x="444819" y="27415"/>
                  </a:lnTo>
                  <a:lnTo>
                    <a:pt x="507114" y="6978"/>
                  </a:lnTo>
                  <a:lnTo>
                    <a:pt x="571500" y="0"/>
                  </a:lnTo>
                  <a:lnTo>
                    <a:pt x="571500" y="142875"/>
                  </a:lnTo>
                  <a:lnTo>
                    <a:pt x="539416" y="144602"/>
                  </a:lnTo>
                  <a:lnTo>
                    <a:pt x="507777" y="149726"/>
                  </a:lnTo>
                  <a:lnTo>
                    <a:pt x="446029" y="169806"/>
                  </a:lnTo>
                  <a:lnTo>
                    <a:pt x="386648" y="202403"/>
                  </a:lnTo>
                  <a:lnTo>
                    <a:pt x="330023" y="246805"/>
                  </a:lnTo>
                  <a:lnTo>
                    <a:pt x="276543" y="302300"/>
                  </a:lnTo>
                  <a:lnTo>
                    <a:pt x="251105" y="333985"/>
                  </a:lnTo>
                  <a:lnTo>
                    <a:pt x="226600" y="368176"/>
                  </a:lnTo>
                  <a:lnTo>
                    <a:pt x="203077" y="404784"/>
                  </a:lnTo>
                  <a:lnTo>
                    <a:pt x="180584" y="443721"/>
                  </a:lnTo>
                  <a:lnTo>
                    <a:pt x="159170" y="484897"/>
                  </a:lnTo>
                  <a:lnTo>
                    <a:pt x="138884" y="528223"/>
                  </a:lnTo>
                  <a:lnTo>
                    <a:pt x="119774" y="573611"/>
                  </a:lnTo>
                  <a:lnTo>
                    <a:pt x="101890" y="620972"/>
                  </a:lnTo>
                  <a:lnTo>
                    <a:pt x="85281" y="670215"/>
                  </a:lnTo>
                  <a:lnTo>
                    <a:pt x="69994" y="721253"/>
                  </a:lnTo>
                  <a:lnTo>
                    <a:pt x="56079" y="773997"/>
                  </a:lnTo>
                  <a:lnTo>
                    <a:pt x="43584" y="828357"/>
                  </a:lnTo>
                  <a:lnTo>
                    <a:pt x="32559" y="884245"/>
                  </a:lnTo>
                  <a:lnTo>
                    <a:pt x="23052" y="941571"/>
                  </a:lnTo>
                  <a:lnTo>
                    <a:pt x="15112" y="1000246"/>
                  </a:lnTo>
                  <a:lnTo>
                    <a:pt x="8787" y="1060182"/>
                  </a:lnTo>
                  <a:lnTo>
                    <a:pt x="4127" y="1121290"/>
                  </a:lnTo>
                  <a:lnTo>
                    <a:pt x="1180" y="1183480"/>
                  </a:lnTo>
                </a:path>
              </a:pathLst>
            </a:custGeom>
            <a:ln w="38100">
              <a:solidFill>
                <a:srgbClr val="FFFFFF"/>
              </a:solidFill>
            </a:ln>
          </p:spPr>
          <p:txBody>
            <a:bodyPr wrap="square" lIns="0" tIns="0" rIns="0" bIns="0" rtlCol="0"/>
            <a:lstStyle/>
            <a:p>
              <a:endParaRPr/>
            </a:p>
          </p:txBody>
        </p:sp>
        <p:sp>
          <p:nvSpPr>
            <p:cNvPr id="10" name="object 10"/>
            <p:cNvSpPr/>
            <p:nvPr/>
          </p:nvSpPr>
          <p:spPr>
            <a:xfrm>
              <a:off x="3924300" y="4978400"/>
              <a:ext cx="1803400" cy="1803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51500" y="3784600"/>
              <a:ext cx="736600" cy="25019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34050" y="4993487"/>
              <a:ext cx="571500" cy="1189355"/>
            </a:xfrm>
            <a:custGeom>
              <a:avLst/>
              <a:gdLst/>
              <a:ahLst/>
              <a:cxnLst/>
              <a:rect l="l" t="t" r="r" b="b"/>
              <a:pathLst>
                <a:path w="571500" h="1189354">
                  <a:moveTo>
                    <a:pt x="570255" y="0"/>
                  </a:moveTo>
                  <a:lnTo>
                    <a:pt x="567251" y="60240"/>
                  </a:lnTo>
                  <a:lnTo>
                    <a:pt x="562521" y="119561"/>
                  </a:lnTo>
                  <a:lnTo>
                    <a:pt x="556111" y="177861"/>
                  </a:lnTo>
                  <a:lnTo>
                    <a:pt x="548063" y="235040"/>
                  </a:lnTo>
                  <a:lnTo>
                    <a:pt x="538423" y="290998"/>
                  </a:lnTo>
                  <a:lnTo>
                    <a:pt x="527235" y="345633"/>
                  </a:lnTo>
                  <a:lnTo>
                    <a:pt x="514542" y="398845"/>
                  </a:lnTo>
                  <a:lnTo>
                    <a:pt x="500388" y="450533"/>
                  </a:lnTo>
                  <a:lnTo>
                    <a:pt x="484819" y="500597"/>
                  </a:lnTo>
                  <a:lnTo>
                    <a:pt x="467877" y="548936"/>
                  </a:lnTo>
                  <a:lnTo>
                    <a:pt x="449608" y="595449"/>
                  </a:lnTo>
                  <a:lnTo>
                    <a:pt x="430055" y="640035"/>
                  </a:lnTo>
                  <a:lnTo>
                    <a:pt x="409263" y="682594"/>
                  </a:lnTo>
                  <a:lnTo>
                    <a:pt x="387275" y="723026"/>
                  </a:lnTo>
                  <a:lnTo>
                    <a:pt x="364136" y="761229"/>
                  </a:lnTo>
                  <a:lnTo>
                    <a:pt x="339889" y="797102"/>
                  </a:lnTo>
                  <a:lnTo>
                    <a:pt x="314580" y="830546"/>
                  </a:lnTo>
                  <a:lnTo>
                    <a:pt x="288252" y="861460"/>
                  </a:lnTo>
                  <a:lnTo>
                    <a:pt x="260949" y="889742"/>
                  </a:lnTo>
                  <a:lnTo>
                    <a:pt x="203596" y="938010"/>
                  </a:lnTo>
                  <a:lnTo>
                    <a:pt x="142875" y="974545"/>
                  </a:lnTo>
                  <a:lnTo>
                    <a:pt x="142875" y="903109"/>
                  </a:lnTo>
                  <a:lnTo>
                    <a:pt x="0" y="1080289"/>
                  </a:lnTo>
                  <a:lnTo>
                    <a:pt x="142875" y="1188858"/>
                  </a:lnTo>
                  <a:lnTo>
                    <a:pt x="142875" y="1117420"/>
                  </a:lnTo>
                  <a:lnTo>
                    <a:pt x="173181" y="1100948"/>
                  </a:lnTo>
                  <a:lnTo>
                    <a:pt x="231338" y="1059361"/>
                  </a:lnTo>
                  <a:lnTo>
                    <a:pt x="285967" y="1006910"/>
                  </a:lnTo>
                  <a:lnTo>
                    <a:pt x="311865" y="976860"/>
                  </a:lnTo>
                  <a:lnTo>
                    <a:pt x="336766" y="944391"/>
                  </a:lnTo>
                  <a:lnTo>
                    <a:pt x="360634" y="909604"/>
                  </a:lnTo>
                  <a:lnTo>
                    <a:pt x="383430" y="872597"/>
                  </a:lnTo>
                  <a:lnTo>
                    <a:pt x="405116" y="833469"/>
                  </a:lnTo>
                  <a:lnTo>
                    <a:pt x="425656" y="792321"/>
                  </a:lnTo>
                  <a:lnTo>
                    <a:pt x="445009" y="749250"/>
                  </a:lnTo>
                  <a:lnTo>
                    <a:pt x="463140" y="704356"/>
                  </a:lnTo>
                  <a:lnTo>
                    <a:pt x="480009" y="657739"/>
                  </a:lnTo>
                  <a:lnTo>
                    <a:pt x="495579" y="609497"/>
                  </a:lnTo>
                  <a:lnTo>
                    <a:pt x="509812" y="559731"/>
                  </a:lnTo>
                  <a:lnTo>
                    <a:pt x="522670" y="508538"/>
                  </a:lnTo>
                  <a:lnTo>
                    <a:pt x="534115" y="456018"/>
                  </a:lnTo>
                  <a:lnTo>
                    <a:pt x="544109" y="402271"/>
                  </a:lnTo>
                  <a:lnTo>
                    <a:pt x="552614" y="347395"/>
                  </a:lnTo>
                  <a:lnTo>
                    <a:pt x="559593" y="291490"/>
                  </a:lnTo>
                  <a:lnTo>
                    <a:pt x="565006" y="234655"/>
                  </a:lnTo>
                  <a:lnTo>
                    <a:pt x="568817" y="176990"/>
                  </a:lnTo>
                  <a:lnTo>
                    <a:pt x="570988" y="118592"/>
                  </a:lnTo>
                  <a:lnTo>
                    <a:pt x="571480" y="59562"/>
                  </a:lnTo>
                  <a:lnTo>
                    <a:pt x="570255" y="0"/>
                  </a:lnTo>
                  <a:close/>
                </a:path>
              </a:pathLst>
            </a:custGeom>
            <a:solidFill>
              <a:srgbClr val="9999FF"/>
            </a:solidFill>
          </p:spPr>
          <p:txBody>
            <a:bodyPr wrap="square" lIns="0" tIns="0" rIns="0" bIns="0" rtlCol="0"/>
            <a:lstStyle/>
            <a:p>
              <a:endParaRPr/>
            </a:p>
          </p:txBody>
        </p:sp>
        <p:sp>
          <p:nvSpPr>
            <p:cNvPr id="13" name="object 13"/>
            <p:cNvSpPr/>
            <p:nvPr/>
          </p:nvSpPr>
          <p:spPr>
            <a:xfrm>
              <a:off x="5734050" y="3841750"/>
              <a:ext cx="571500" cy="1223645"/>
            </a:xfrm>
            <a:custGeom>
              <a:avLst/>
              <a:gdLst/>
              <a:ahLst/>
              <a:cxnLst/>
              <a:rect l="l" t="t" r="r" b="b"/>
              <a:pathLst>
                <a:path w="571500" h="1223645">
                  <a:moveTo>
                    <a:pt x="0" y="0"/>
                  </a:moveTo>
                  <a:lnTo>
                    <a:pt x="0" y="142875"/>
                  </a:lnTo>
                  <a:lnTo>
                    <a:pt x="32430" y="144585"/>
                  </a:lnTo>
                  <a:lnTo>
                    <a:pt x="64386" y="149654"/>
                  </a:lnTo>
                  <a:lnTo>
                    <a:pt x="126681" y="169507"/>
                  </a:lnTo>
                  <a:lnTo>
                    <a:pt x="186498" y="201703"/>
                  </a:lnTo>
                  <a:lnTo>
                    <a:pt x="243452" y="245513"/>
                  </a:lnTo>
                  <a:lnTo>
                    <a:pt x="297156" y="300208"/>
                  </a:lnTo>
                  <a:lnTo>
                    <a:pt x="322669" y="331409"/>
                  </a:lnTo>
                  <a:lnTo>
                    <a:pt x="347225" y="365057"/>
                  </a:lnTo>
                  <a:lnTo>
                    <a:pt x="370776" y="401062"/>
                  </a:lnTo>
                  <a:lnTo>
                    <a:pt x="393273" y="439331"/>
                  </a:lnTo>
                  <a:lnTo>
                    <a:pt x="414669" y="479775"/>
                  </a:lnTo>
                  <a:lnTo>
                    <a:pt x="434914" y="522301"/>
                  </a:lnTo>
                  <a:lnTo>
                    <a:pt x="453961" y="566819"/>
                  </a:lnTo>
                  <a:lnTo>
                    <a:pt x="471762" y="613237"/>
                  </a:lnTo>
                  <a:lnTo>
                    <a:pt x="488268" y="661464"/>
                  </a:lnTo>
                  <a:lnTo>
                    <a:pt x="503430" y="711410"/>
                  </a:lnTo>
                  <a:lnTo>
                    <a:pt x="517202" y="762981"/>
                  </a:lnTo>
                  <a:lnTo>
                    <a:pt x="529534" y="816089"/>
                  </a:lnTo>
                  <a:lnTo>
                    <a:pt x="540378" y="870641"/>
                  </a:lnTo>
                  <a:lnTo>
                    <a:pt x="549686" y="926545"/>
                  </a:lnTo>
                  <a:lnTo>
                    <a:pt x="557411" y="983712"/>
                  </a:lnTo>
                  <a:lnTo>
                    <a:pt x="563502" y="1042050"/>
                  </a:lnTo>
                  <a:lnTo>
                    <a:pt x="567913" y="1101467"/>
                  </a:lnTo>
                  <a:lnTo>
                    <a:pt x="570595" y="1161872"/>
                  </a:lnTo>
                  <a:lnTo>
                    <a:pt x="571500" y="1223175"/>
                  </a:lnTo>
                  <a:lnTo>
                    <a:pt x="571500" y="1080287"/>
                  </a:lnTo>
                  <a:lnTo>
                    <a:pt x="570595" y="1018986"/>
                  </a:lnTo>
                  <a:lnTo>
                    <a:pt x="567913" y="958581"/>
                  </a:lnTo>
                  <a:lnTo>
                    <a:pt x="563502" y="899166"/>
                  </a:lnTo>
                  <a:lnTo>
                    <a:pt x="557411" y="840829"/>
                  </a:lnTo>
                  <a:lnTo>
                    <a:pt x="549686" y="783663"/>
                  </a:lnTo>
                  <a:lnTo>
                    <a:pt x="540378" y="727759"/>
                  </a:lnTo>
                  <a:lnTo>
                    <a:pt x="529534" y="673208"/>
                  </a:lnTo>
                  <a:lnTo>
                    <a:pt x="517202" y="620102"/>
                  </a:lnTo>
                  <a:lnTo>
                    <a:pt x="503430" y="568530"/>
                  </a:lnTo>
                  <a:lnTo>
                    <a:pt x="488268" y="518586"/>
                  </a:lnTo>
                  <a:lnTo>
                    <a:pt x="471762" y="470359"/>
                  </a:lnTo>
                  <a:lnTo>
                    <a:pt x="453961" y="423941"/>
                  </a:lnTo>
                  <a:lnTo>
                    <a:pt x="434914" y="379424"/>
                  </a:lnTo>
                  <a:lnTo>
                    <a:pt x="414669" y="336898"/>
                  </a:lnTo>
                  <a:lnTo>
                    <a:pt x="393273" y="296455"/>
                  </a:lnTo>
                  <a:lnTo>
                    <a:pt x="370776" y="258185"/>
                  </a:lnTo>
                  <a:lnTo>
                    <a:pt x="347225" y="222181"/>
                  </a:lnTo>
                  <a:lnTo>
                    <a:pt x="322669" y="188533"/>
                  </a:lnTo>
                  <a:lnTo>
                    <a:pt x="297156" y="157332"/>
                  </a:lnTo>
                  <a:lnTo>
                    <a:pt x="270734" y="128670"/>
                  </a:lnTo>
                  <a:lnTo>
                    <a:pt x="215357" y="79327"/>
                  </a:lnTo>
                  <a:lnTo>
                    <a:pt x="156923" y="41233"/>
                  </a:lnTo>
                  <a:lnTo>
                    <a:pt x="95819" y="15117"/>
                  </a:lnTo>
                  <a:lnTo>
                    <a:pt x="32430" y="1710"/>
                  </a:lnTo>
                  <a:lnTo>
                    <a:pt x="0" y="0"/>
                  </a:lnTo>
                  <a:close/>
                </a:path>
              </a:pathLst>
            </a:custGeom>
            <a:solidFill>
              <a:srgbClr val="7B7BCD"/>
            </a:solidFill>
          </p:spPr>
          <p:txBody>
            <a:bodyPr wrap="square" lIns="0" tIns="0" rIns="0" bIns="0" rtlCol="0"/>
            <a:lstStyle/>
            <a:p>
              <a:endParaRPr/>
            </a:p>
          </p:txBody>
        </p:sp>
        <p:sp>
          <p:nvSpPr>
            <p:cNvPr id="14" name="object 14"/>
            <p:cNvSpPr/>
            <p:nvPr/>
          </p:nvSpPr>
          <p:spPr>
            <a:xfrm>
              <a:off x="5734050" y="3841750"/>
              <a:ext cx="571500" cy="2340610"/>
            </a:xfrm>
            <a:custGeom>
              <a:avLst/>
              <a:gdLst/>
              <a:ahLst/>
              <a:cxnLst/>
              <a:rect l="l" t="t" r="r" b="b"/>
              <a:pathLst>
                <a:path w="571500" h="2340610">
                  <a:moveTo>
                    <a:pt x="571500" y="1223170"/>
                  </a:moveTo>
                  <a:lnTo>
                    <a:pt x="570595" y="1161868"/>
                  </a:lnTo>
                  <a:lnTo>
                    <a:pt x="567913" y="1101463"/>
                  </a:lnTo>
                  <a:lnTo>
                    <a:pt x="563502" y="1042046"/>
                  </a:lnTo>
                  <a:lnTo>
                    <a:pt x="557411" y="983709"/>
                  </a:lnTo>
                  <a:lnTo>
                    <a:pt x="549687" y="926542"/>
                  </a:lnTo>
                  <a:lnTo>
                    <a:pt x="540378" y="870638"/>
                  </a:lnTo>
                  <a:lnTo>
                    <a:pt x="529534" y="816086"/>
                  </a:lnTo>
                  <a:lnTo>
                    <a:pt x="517202" y="762979"/>
                  </a:lnTo>
                  <a:lnTo>
                    <a:pt x="503430" y="711408"/>
                  </a:lnTo>
                  <a:lnTo>
                    <a:pt x="488267" y="661463"/>
                  </a:lnTo>
                  <a:lnTo>
                    <a:pt x="471762" y="613236"/>
                  </a:lnTo>
                  <a:lnTo>
                    <a:pt x="453961" y="566818"/>
                  </a:lnTo>
                  <a:lnTo>
                    <a:pt x="434914" y="522300"/>
                  </a:lnTo>
                  <a:lnTo>
                    <a:pt x="414668" y="479774"/>
                  </a:lnTo>
                  <a:lnTo>
                    <a:pt x="393273" y="439331"/>
                  </a:lnTo>
                  <a:lnTo>
                    <a:pt x="370776" y="401061"/>
                  </a:lnTo>
                  <a:lnTo>
                    <a:pt x="347225" y="365057"/>
                  </a:lnTo>
                  <a:lnTo>
                    <a:pt x="322669" y="331409"/>
                  </a:lnTo>
                  <a:lnTo>
                    <a:pt x="297156" y="300208"/>
                  </a:lnTo>
                  <a:lnTo>
                    <a:pt x="270734" y="271546"/>
                  </a:lnTo>
                  <a:lnTo>
                    <a:pt x="215356" y="222203"/>
                  </a:lnTo>
                  <a:lnTo>
                    <a:pt x="156922" y="184109"/>
                  </a:lnTo>
                  <a:lnTo>
                    <a:pt x="95818" y="157993"/>
                  </a:lnTo>
                  <a:lnTo>
                    <a:pt x="32430" y="144586"/>
                  </a:lnTo>
                  <a:lnTo>
                    <a:pt x="0" y="142876"/>
                  </a:lnTo>
                  <a:lnTo>
                    <a:pt x="0" y="0"/>
                  </a:lnTo>
                  <a:lnTo>
                    <a:pt x="64385" y="6779"/>
                  </a:lnTo>
                  <a:lnTo>
                    <a:pt x="126680" y="26632"/>
                  </a:lnTo>
                  <a:lnTo>
                    <a:pt x="186497" y="58828"/>
                  </a:lnTo>
                  <a:lnTo>
                    <a:pt x="243451" y="102638"/>
                  </a:lnTo>
                  <a:lnTo>
                    <a:pt x="297156" y="157332"/>
                  </a:lnTo>
                  <a:lnTo>
                    <a:pt x="322669" y="188532"/>
                  </a:lnTo>
                  <a:lnTo>
                    <a:pt x="347225" y="222181"/>
                  </a:lnTo>
                  <a:lnTo>
                    <a:pt x="370776" y="258185"/>
                  </a:lnTo>
                  <a:lnTo>
                    <a:pt x="393273" y="296454"/>
                  </a:lnTo>
                  <a:lnTo>
                    <a:pt x="414668" y="336898"/>
                  </a:lnTo>
                  <a:lnTo>
                    <a:pt x="434914" y="379424"/>
                  </a:lnTo>
                  <a:lnTo>
                    <a:pt x="453961" y="423941"/>
                  </a:lnTo>
                  <a:lnTo>
                    <a:pt x="471762" y="470359"/>
                  </a:lnTo>
                  <a:lnTo>
                    <a:pt x="488267" y="518586"/>
                  </a:lnTo>
                  <a:lnTo>
                    <a:pt x="503430" y="568530"/>
                  </a:lnTo>
                  <a:lnTo>
                    <a:pt x="517202" y="620102"/>
                  </a:lnTo>
                  <a:lnTo>
                    <a:pt x="529534" y="673209"/>
                  </a:lnTo>
                  <a:lnTo>
                    <a:pt x="540378" y="727760"/>
                  </a:lnTo>
                  <a:lnTo>
                    <a:pt x="549687" y="783664"/>
                  </a:lnTo>
                  <a:lnTo>
                    <a:pt x="557411" y="840830"/>
                  </a:lnTo>
                  <a:lnTo>
                    <a:pt x="563502" y="899167"/>
                  </a:lnTo>
                  <a:lnTo>
                    <a:pt x="567913" y="958584"/>
                  </a:lnTo>
                  <a:lnTo>
                    <a:pt x="570595" y="1018988"/>
                  </a:lnTo>
                  <a:lnTo>
                    <a:pt x="571500" y="1080290"/>
                  </a:lnTo>
                  <a:lnTo>
                    <a:pt x="571500" y="1223170"/>
                  </a:lnTo>
                  <a:lnTo>
                    <a:pt x="570589" y="1284404"/>
                  </a:lnTo>
                  <a:lnTo>
                    <a:pt x="567885" y="1344882"/>
                  </a:lnTo>
                  <a:lnTo>
                    <a:pt x="563432" y="1404497"/>
                  </a:lnTo>
                  <a:lnTo>
                    <a:pt x="557273" y="1463144"/>
                  </a:lnTo>
                  <a:lnTo>
                    <a:pt x="549451" y="1520717"/>
                  </a:lnTo>
                  <a:lnTo>
                    <a:pt x="540011" y="1577108"/>
                  </a:lnTo>
                  <a:lnTo>
                    <a:pt x="528995" y="1632213"/>
                  </a:lnTo>
                  <a:lnTo>
                    <a:pt x="516448" y="1685924"/>
                  </a:lnTo>
                  <a:lnTo>
                    <a:pt x="502412" y="1738136"/>
                  </a:lnTo>
                  <a:lnTo>
                    <a:pt x="486931" y="1788742"/>
                  </a:lnTo>
                  <a:lnTo>
                    <a:pt x="470050" y="1837637"/>
                  </a:lnTo>
                  <a:lnTo>
                    <a:pt x="451810" y="1884713"/>
                  </a:lnTo>
                  <a:lnTo>
                    <a:pt x="432257" y="1929865"/>
                  </a:lnTo>
                  <a:lnTo>
                    <a:pt x="411432" y="1972987"/>
                  </a:lnTo>
                  <a:lnTo>
                    <a:pt x="389381" y="2013972"/>
                  </a:lnTo>
                  <a:lnTo>
                    <a:pt x="366145" y="2052714"/>
                  </a:lnTo>
                  <a:lnTo>
                    <a:pt x="341770" y="2089107"/>
                  </a:lnTo>
                  <a:lnTo>
                    <a:pt x="316298" y="2123044"/>
                  </a:lnTo>
                  <a:lnTo>
                    <a:pt x="289773" y="2154420"/>
                  </a:lnTo>
                  <a:lnTo>
                    <a:pt x="262239" y="2183129"/>
                  </a:lnTo>
                  <a:lnTo>
                    <a:pt x="233738" y="2209063"/>
                  </a:lnTo>
                  <a:lnTo>
                    <a:pt x="174012" y="2252185"/>
                  </a:lnTo>
                  <a:lnTo>
                    <a:pt x="142875" y="2269161"/>
                  </a:lnTo>
                  <a:lnTo>
                    <a:pt x="142876" y="2340601"/>
                  </a:lnTo>
                  <a:lnTo>
                    <a:pt x="0" y="2232031"/>
                  </a:lnTo>
                  <a:lnTo>
                    <a:pt x="142876" y="2054851"/>
                  </a:lnTo>
                  <a:lnTo>
                    <a:pt x="142876" y="2126281"/>
                  </a:lnTo>
                  <a:lnTo>
                    <a:pt x="173635" y="2109531"/>
                  </a:lnTo>
                  <a:lnTo>
                    <a:pt x="232716" y="2067029"/>
                  </a:lnTo>
                  <a:lnTo>
                    <a:pt x="288251" y="2013197"/>
                  </a:lnTo>
                  <a:lnTo>
                    <a:pt x="314579" y="1982284"/>
                  </a:lnTo>
                  <a:lnTo>
                    <a:pt x="339888" y="1948840"/>
                  </a:lnTo>
                  <a:lnTo>
                    <a:pt x="364134" y="1912967"/>
                  </a:lnTo>
                  <a:lnTo>
                    <a:pt x="387273" y="1874764"/>
                  </a:lnTo>
                  <a:lnTo>
                    <a:pt x="409260" y="1834332"/>
                  </a:lnTo>
                  <a:lnTo>
                    <a:pt x="430052" y="1791773"/>
                  </a:lnTo>
                  <a:lnTo>
                    <a:pt x="449605" y="1747186"/>
                  </a:lnTo>
                  <a:lnTo>
                    <a:pt x="467874" y="1700673"/>
                  </a:lnTo>
                  <a:lnTo>
                    <a:pt x="484815" y="1652334"/>
                  </a:lnTo>
                  <a:lnTo>
                    <a:pt x="500384" y="1602270"/>
                  </a:lnTo>
                  <a:lnTo>
                    <a:pt x="514537" y="1550581"/>
                  </a:lnTo>
                  <a:lnTo>
                    <a:pt x="527230" y="1497369"/>
                  </a:lnTo>
                  <a:lnTo>
                    <a:pt x="538419" y="1442733"/>
                  </a:lnTo>
                  <a:lnTo>
                    <a:pt x="548059" y="1386775"/>
                  </a:lnTo>
                  <a:lnTo>
                    <a:pt x="556106" y="1329595"/>
                  </a:lnTo>
                  <a:lnTo>
                    <a:pt x="562516" y="1271293"/>
                  </a:lnTo>
                  <a:lnTo>
                    <a:pt x="567246" y="1211972"/>
                  </a:lnTo>
                  <a:lnTo>
                    <a:pt x="570250" y="1151730"/>
                  </a:lnTo>
                </a:path>
              </a:pathLst>
            </a:custGeom>
            <a:ln w="38100">
              <a:solidFill>
                <a:srgbClr val="FFFFFF"/>
              </a:solidFill>
            </a:ln>
          </p:spPr>
          <p:txBody>
            <a:bodyPr wrap="square" lIns="0" tIns="0" rIns="0" bIns="0" rtlCol="0"/>
            <a:lstStyle/>
            <a:p>
              <a:endParaRPr/>
            </a:p>
          </p:txBody>
        </p:sp>
      </p:grpSp>
      <p:sp>
        <p:nvSpPr>
          <p:cNvPr id="15" name="object 15"/>
          <p:cNvSpPr txBox="1"/>
          <p:nvPr/>
        </p:nvSpPr>
        <p:spPr>
          <a:xfrm>
            <a:off x="3454387" y="254988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Noto Sans CJK JP Medium"/>
                <a:cs typeface="Noto Sans CJK JP Medium"/>
              </a:rPr>
              <a:t>理解</a:t>
            </a:r>
            <a:endParaRPr sz="2800">
              <a:latin typeface="Noto Sans CJK JP Medium"/>
              <a:cs typeface="Noto Sans CJK JP Medium"/>
            </a:endParaRPr>
          </a:p>
        </p:txBody>
      </p:sp>
      <p:sp>
        <p:nvSpPr>
          <p:cNvPr id="19" name="object 19"/>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95</a:t>
            </a:fld>
            <a:endParaRPr dirty="0"/>
          </a:p>
        </p:txBody>
      </p:sp>
      <p:sp>
        <p:nvSpPr>
          <p:cNvPr id="16" name="object 16"/>
          <p:cNvSpPr txBox="1"/>
          <p:nvPr/>
        </p:nvSpPr>
        <p:spPr>
          <a:xfrm>
            <a:off x="5271477" y="4735550"/>
            <a:ext cx="736600" cy="452120"/>
          </a:xfrm>
          <a:prstGeom prst="rect">
            <a:avLst/>
          </a:prstGeom>
        </p:spPr>
        <p:txBody>
          <a:bodyPr vert="horz" wrap="square" lIns="0" tIns="12700" rIns="0" bIns="0" rtlCol="0">
            <a:spAutoFit/>
          </a:bodyPr>
          <a:lstStyle/>
          <a:p>
            <a:pPr marL="12700">
              <a:lnSpc>
                <a:spcPct val="100000"/>
              </a:lnSpc>
              <a:spcBef>
                <a:spcPts val="100"/>
              </a:spcBef>
            </a:pPr>
            <a:r>
              <a:rPr sz="2800" b="0" dirty="0">
                <a:solidFill>
                  <a:srgbClr val="FF0000"/>
                </a:solidFill>
                <a:latin typeface="Noto Sans CJK JP Medium"/>
                <a:cs typeface="Noto Sans CJK JP Medium"/>
              </a:rPr>
              <a:t>生成</a:t>
            </a:r>
            <a:endParaRPr sz="2800">
              <a:latin typeface="Noto Sans CJK JP Medium"/>
              <a:cs typeface="Noto Sans CJK JP Medium"/>
            </a:endParaRPr>
          </a:p>
        </p:txBody>
      </p:sp>
      <p:sp>
        <p:nvSpPr>
          <p:cNvPr id="17" name="object 17"/>
          <p:cNvSpPr txBox="1"/>
          <p:nvPr/>
        </p:nvSpPr>
        <p:spPr>
          <a:xfrm>
            <a:off x="1487652" y="202665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词法分析 短语分析 句法分析 篇章分析</a:t>
            </a:r>
            <a:endParaRPr sz="2400">
              <a:latin typeface="UKIJ CJK"/>
              <a:cs typeface="UKIJ CJK"/>
            </a:endParaRPr>
          </a:p>
        </p:txBody>
      </p:sp>
      <p:sp>
        <p:nvSpPr>
          <p:cNvPr id="18" name="object 18"/>
          <p:cNvSpPr txBox="1"/>
          <p:nvPr/>
        </p:nvSpPr>
        <p:spPr>
          <a:xfrm>
            <a:off x="6641744" y="4259173"/>
            <a:ext cx="1244600" cy="1483360"/>
          </a:xfrm>
          <a:prstGeom prst="rect">
            <a:avLst/>
          </a:prstGeom>
        </p:spPr>
        <p:txBody>
          <a:bodyPr vert="horz" wrap="square" lIns="0" tIns="14605" rIns="0" bIns="0" rtlCol="0">
            <a:spAutoFit/>
          </a:bodyPr>
          <a:lstStyle/>
          <a:p>
            <a:pPr marL="12700" marR="5080" algn="just">
              <a:lnSpc>
                <a:spcPct val="99500"/>
              </a:lnSpc>
              <a:spcBef>
                <a:spcPts val="115"/>
              </a:spcBef>
            </a:pPr>
            <a:r>
              <a:rPr sz="2400" dirty="0">
                <a:latin typeface="UKIJ CJK"/>
                <a:cs typeface="UKIJ CJK"/>
              </a:rPr>
              <a:t>语言模型 机器翻译 </a:t>
            </a:r>
            <a:r>
              <a:rPr sz="2400" dirty="0">
                <a:solidFill>
                  <a:srgbClr val="FF0000"/>
                </a:solidFill>
                <a:latin typeface="UKIJ CJK"/>
                <a:cs typeface="UKIJ CJK"/>
              </a:rPr>
              <a:t>问答系统 </a:t>
            </a:r>
            <a:r>
              <a:rPr sz="2400" dirty="0">
                <a:latin typeface="UKIJ CJK"/>
                <a:cs typeface="UKIJ CJK"/>
              </a:rPr>
              <a:t>基于数据</a:t>
            </a:r>
            <a:endParaRPr sz="2400">
              <a:latin typeface="UKIJ CJK"/>
              <a:cs typeface="UKIJ CJK"/>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027" y="785495"/>
            <a:ext cx="8284209" cy="3886200"/>
          </a:xfrm>
          <a:prstGeom prst="rect">
            <a:avLst/>
          </a:prstGeom>
        </p:spPr>
        <p:txBody>
          <a:bodyPr vert="horz" wrap="square" lIns="0" tIns="12700" rIns="0" bIns="0" rtlCol="0">
            <a:spAutoFit/>
          </a:bodyPr>
          <a:lstStyle/>
          <a:p>
            <a:pPr marL="393700" indent="-342900">
              <a:lnSpc>
                <a:spcPct val="100000"/>
              </a:lnSpc>
              <a:spcBef>
                <a:spcPts val="100"/>
              </a:spcBef>
              <a:buClr>
                <a:srgbClr val="7030A0"/>
              </a:buClr>
              <a:buSzPct val="79166"/>
              <a:buFont typeface="Wingdings"/>
              <a:buChar char=""/>
              <a:tabLst>
                <a:tab pos="393065" algn="l"/>
                <a:tab pos="393700" algn="l"/>
              </a:tabLst>
            </a:pPr>
            <a:r>
              <a:rPr sz="2400" b="0" dirty="0">
                <a:latin typeface="Noto Sans CJK JP Medium"/>
                <a:cs typeface="Noto Sans CJK JP Medium"/>
              </a:rPr>
              <a:t>问答是人类获取知识的基本方式之一</a:t>
            </a:r>
            <a:endParaRPr sz="2400">
              <a:latin typeface="Noto Sans CJK JP Medium"/>
              <a:cs typeface="Noto Sans CJK JP Medium"/>
            </a:endParaRPr>
          </a:p>
          <a:p>
            <a:pPr marL="800100" marR="156210" lvl="1" indent="-292100">
              <a:lnSpc>
                <a:spcPct val="100000"/>
              </a:lnSpc>
              <a:spcBef>
                <a:spcPts val="1720"/>
              </a:spcBef>
              <a:buClr>
                <a:srgbClr val="00B0F0"/>
              </a:buClr>
              <a:buSzPct val="70000"/>
              <a:buFont typeface="Wingdings"/>
              <a:buChar char=""/>
              <a:tabLst>
                <a:tab pos="799465" algn="l"/>
                <a:tab pos="800100" algn="l"/>
              </a:tabLst>
            </a:pPr>
            <a:r>
              <a:rPr sz="2000" spc="105" dirty="0">
                <a:latin typeface="UKIJ CJK"/>
                <a:cs typeface="UKIJ CJK"/>
              </a:rPr>
              <a:t>How </a:t>
            </a:r>
            <a:r>
              <a:rPr sz="2000" spc="60" dirty="0">
                <a:latin typeface="UKIJ CJK"/>
                <a:cs typeface="UKIJ CJK"/>
              </a:rPr>
              <a:t>many </a:t>
            </a:r>
            <a:r>
              <a:rPr sz="2000" spc="45" dirty="0">
                <a:latin typeface="UKIJ CJK"/>
                <a:cs typeface="UKIJ CJK"/>
              </a:rPr>
              <a:t>provinces </a:t>
            </a:r>
            <a:r>
              <a:rPr sz="2000" spc="70" dirty="0">
                <a:latin typeface="UKIJ CJK"/>
                <a:cs typeface="UKIJ CJK"/>
              </a:rPr>
              <a:t>did </a:t>
            </a:r>
            <a:r>
              <a:rPr sz="2000" spc="30" dirty="0">
                <a:latin typeface="UKIJ CJK"/>
                <a:cs typeface="UKIJ CJK"/>
              </a:rPr>
              <a:t>the </a:t>
            </a:r>
            <a:r>
              <a:rPr sz="2000" spc="65" dirty="0">
                <a:latin typeface="UKIJ CJK"/>
                <a:cs typeface="UKIJ CJK"/>
              </a:rPr>
              <a:t>Ottoman </a:t>
            </a:r>
            <a:r>
              <a:rPr sz="2000" spc="50" dirty="0">
                <a:latin typeface="UKIJ CJK"/>
                <a:cs typeface="UKIJ CJK"/>
              </a:rPr>
              <a:t>empire </a:t>
            </a:r>
            <a:r>
              <a:rPr sz="2000" spc="40" dirty="0">
                <a:latin typeface="UKIJ CJK"/>
                <a:cs typeface="UKIJ CJK"/>
              </a:rPr>
              <a:t>contain </a:t>
            </a:r>
            <a:r>
              <a:rPr sz="2000" spc="15" dirty="0">
                <a:latin typeface="UKIJ CJK"/>
                <a:cs typeface="UKIJ CJK"/>
              </a:rPr>
              <a:t>in </a:t>
            </a:r>
            <a:r>
              <a:rPr sz="2000" spc="30" dirty="0">
                <a:latin typeface="UKIJ CJK"/>
                <a:cs typeface="UKIJ CJK"/>
              </a:rPr>
              <a:t>the  </a:t>
            </a:r>
            <a:r>
              <a:rPr sz="2000" spc="70" dirty="0">
                <a:latin typeface="UKIJ CJK"/>
                <a:cs typeface="UKIJ CJK"/>
              </a:rPr>
              <a:t>17</a:t>
            </a:r>
            <a:r>
              <a:rPr sz="1950" spc="104" baseline="25641" dirty="0">
                <a:latin typeface="UKIJ CJK"/>
                <a:cs typeface="UKIJ CJK"/>
              </a:rPr>
              <a:t>th </a:t>
            </a:r>
            <a:r>
              <a:rPr sz="2000" spc="45" dirty="0">
                <a:latin typeface="UKIJ CJK"/>
                <a:cs typeface="UKIJ CJK"/>
              </a:rPr>
              <a:t>century? </a:t>
            </a:r>
            <a:r>
              <a:rPr sz="2000" spc="55" dirty="0">
                <a:latin typeface="UKIJ CJK"/>
                <a:cs typeface="UKIJ CJK"/>
              </a:rPr>
              <a:t>(The </a:t>
            </a:r>
            <a:r>
              <a:rPr sz="2000" spc="20" dirty="0">
                <a:latin typeface="UKIJ CJK"/>
                <a:cs typeface="UKIJ CJK"/>
              </a:rPr>
              <a:t>answer </a:t>
            </a:r>
            <a:r>
              <a:rPr sz="2000" dirty="0">
                <a:latin typeface="UKIJ CJK"/>
                <a:cs typeface="UKIJ CJK"/>
              </a:rPr>
              <a:t>is</a:t>
            </a:r>
            <a:r>
              <a:rPr sz="2000" spc="160" dirty="0">
                <a:latin typeface="UKIJ CJK"/>
                <a:cs typeface="UKIJ CJK"/>
              </a:rPr>
              <a:t> </a:t>
            </a:r>
            <a:r>
              <a:rPr sz="2000" spc="85" dirty="0">
                <a:latin typeface="UKIJ CJK"/>
                <a:cs typeface="UKIJ CJK"/>
              </a:rPr>
              <a:t>32)</a:t>
            </a:r>
            <a:endParaRPr sz="2000">
              <a:latin typeface="UKIJ CJK"/>
              <a:cs typeface="UKIJ CJK"/>
            </a:endParaRPr>
          </a:p>
          <a:p>
            <a:pPr marL="800100" marR="43180" lvl="1" indent="-292100">
              <a:lnSpc>
                <a:spcPct val="100000"/>
              </a:lnSpc>
              <a:spcBef>
                <a:spcPts val="1100"/>
              </a:spcBef>
              <a:buClr>
                <a:srgbClr val="00B0F0"/>
              </a:buClr>
              <a:buSzPct val="70000"/>
              <a:buFont typeface="Wingdings"/>
              <a:buChar char=""/>
              <a:tabLst>
                <a:tab pos="799465" algn="l"/>
                <a:tab pos="800100" algn="l"/>
              </a:tabLst>
            </a:pPr>
            <a:r>
              <a:rPr sz="2000" spc="85" dirty="0">
                <a:latin typeface="UKIJ CJK"/>
                <a:cs typeface="UKIJ CJK"/>
              </a:rPr>
              <a:t>What </a:t>
            </a:r>
            <a:r>
              <a:rPr sz="2000" spc="55" dirty="0">
                <a:latin typeface="UKIJ CJK"/>
                <a:cs typeface="UKIJ CJK"/>
              </a:rPr>
              <a:t>part </a:t>
            </a:r>
            <a:r>
              <a:rPr sz="2000" spc="85" dirty="0">
                <a:latin typeface="UKIJ CJK"/>
                <a:cs typeface="UKIJ CJK"/>
              </a:rPr>
              <a:t>of </a:t>
            </a:r>
            <a:r>
              <a:rPr sz="2000" spc="30" dirty="0">
                <a:latin typeface="UKIJ CJK"/>
                <a:cs typeface="UKIJ CJK"/>
              </a:rPr>
              <a:t>the </a:t>
            </a:r>
            <a:r>
              <a:rPr sz="2000" spc="65" dirty="0">
                <a:latin typeface="UKIJ CJK"/>
                <a:cs typeface="UKIJ CJK"/>
              </a:rPr>
              <a:t>atom </a:t>
            </a:r>
            <a:r>
              <a:rPr sz="2000" spc="70" dirty="0">
                <a:latin typeface="UKIJ CJK"/>
                <a:cs typeface="UKIJ CJK"/>
              </a:rPr>
              <a:t>did </a:t>
            </a:r>
            <a:r>
              <a:rPr sz="2000" spc="65" dirty="0">
                <a:latin typeface="UKIJ CJK"/>
                <a:cs typeface="UKIJ CJK"/>
              </a:rPr>
              <a:t>Chadwick </a:t>
            </a:r>
            <a:r>
              <a:rPr sz="2000" spc="50" dirty="0">
                <a:latin typeface="UKIJ CJK"/>
                <a:cs typeface="UKIJ CJK"/>
              </a:rPr>
              <a:t>discover? </a:t>
            </a:r>
            <a:r>
              <a:rPr sz="2000" spc="55" dirty="0">
                <a:latin typeface="UKIJ CJK"/>
                <a:cs typeface="UKIJ CJK"/>
              </a:rPr>
              <a:t>(The </a:t>
            </a:r>
            <a:r>
              <a:rPr sz="2000" spc="20" dirty="0">
                <a:latin typeface="UKIJ CJK"/>
                <a:cs typeface="UKIJ CJK"/>
              </a:rPr>
              <a:t>answer </a:t>
            </a:r>
            <a:r>
              <a:rPr sz="2000" dirty="0">
                <a:latin typeface="UKIJ CJK"/>
                <a:cs typeface="UKIJ CJK"/>
              </a:rPr>
              <a:t>is  </a:t>
            </a:r>
            <a:r>
              <a:rPr sz="2000" spc="30" dirty="0">
                <a:latin typeface="UKIJ CJK"/>
                <a:cs typeface="UKIJ CJK"/>
              </a:rPr>
              <a:t>the</a:t>
            </a:r>
            <a:r>
              <a:rPr sz="2000" spc="135" dirty="0">
                <a:latin typeface="UKIJ CJK"/>
                <a:cs typeface="UKIJ CJK"/>
              </a:rPr>
              <a:t> </a:t>
            </a:r>
            <a:r>
              <a:rPr sz="2000" spc="40" dirty="0">
                <a:latin typeface="UKIJ CJK"/>
                <a:cs typeface="UKIJ CJK"/>
              </a:rPr>
              <a:t>neuron)</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93700" indent="-342900">
              <a:lnSpc>
                <a:spcPct val="100000"/>
              </a:lnSpc>
              <a:buClr>
                <a:srgbClr val="7030A0"/>
              </a:buClr>
              <a:buSzPct val="79166"/>
              <a:buFont typeface="Wingdings"/>
              <a:buChar char=""/>
              <a:tabLst>
                <a:tab pos="393065" algn="l"/>
                <a:tab pos="393700" algn="l"/>
              </a:tabLst>
            </a:pPr>
            <a:r>
              <a:rPr sz="2400" b="0" dirty="0">
                <a:latin typeface="Noto Sans CJK JP Medium"/>
                <a:cs typeface="Noto Sans CJK JP Medium"/>
              </a:rPr>
              <a:t>日常语言交流大多也属于问答范畴</a:t>
            </a:r>
            <a:endParaRPr sz="2400">
              <a:latin typeface="Noto Sans CJK JP Medium"/>
              <a:cs typeface="Noto Sans CJK JP Medium"/>
            </a:endParaRPr>
          </a:p>
          <a:p>
            <a:pPr marL="800100" lvl="1" indent="-292100">
              <a:lnSpc>
                <a:spcPct val="100000"/>
              </a:lnSpc>
              <a:spcBef>
                <a:spcPts val="1720"/>
              </a:spcBef>
              <a:buClr>
                <a:srgbClr val="00B0F0"/>
              </a:buClr>
              <a:buSzPct val="70000"/>
              <a:buFont typeface="Wingdings"/>
              <a:buChar char=""/>
              <a:tabLst>
                <a:tab pos="799465" algn="l"/>
                <a:tab pos="800100" algn="l"/>
              </a:tabLst>
            </a:pPr>
            <a:r>
              <a:rPr sz="2000" spc="65" dirty="0">
                <a:latin typeface="UKIJ CJK"/>
                <a:cs typeface="UKIJ CJK"/>
              </a:rPr>
              <a:t>Which </a:t>
            </a:r>
            <a:r>
              <a:rPr sz="2000" spc="15" dirty="0">
                <a:latin typeface="UKIJ CJK"/>
                <a:cs typeface="UKIJ CJK"/>
              </a:rPr>
              <a:t>restaurants in </a:t>
            </a:r>
            <a:r>
              <a:rPr sz="2000" spc="50" dirty="0">
                <a:latin typeface="UKIJ CJK"/>
                <a:cs typeface="UKIJ CJK"/>
              </a:rPr>
              <a:t>Manhattan </a:t>
            </a:r>
            <a:r>
              <a:rPr sz="2000" spc="20" dirty="0">
                <a:latin typeface="UKIJ CJK"/>
                <a:cs typeface="UKIJ CJK"/>
              </a:rPr>
              <a:t>serve </a:t>
            </a:r>
            <a:r>
              <a:rPr sz="2000" spc="160" dirty="0">
                <a:latin typeface="UKIJ CJK"/>
                <a:cs typeface="UKIJ CJK"/>
              </a:rPr>
              <a:t>good </a:t>
            </a:r>
            <a:r>
              <a:rPr sz="2000" spc="25" dirty="0">
                <a:latin typeface="UKIJ CJK"/>
                <a:cs typeface="UKIJ CJK"/>
              </a:rPr>
              <a:t>Chinese</a:t>
            </a:r>
            <a:r>
              <a:rPr sz="2000" spc="300" dirty="0">
                <a:latin typeface="UKIJ CJK"/>
                <a:cs typeface="UKIJ CJK"/>
              </a:rPr>
              <a:t> </a:t>
            </a:r>
            <a:r>
              <a:rPr sz="2000" spc="110" dirty="0">
                <a:latin typeface="UKIJ CJK"/>
                <a:cs typeface="UKIJ CJK"/>
              </a:rPr>
              <a:t>food?</a:t>
            </a:r>
            <a:endParaRPr sz="2000">
              <a:latin typeface="UKIJ CJK"/>
              <a:cs typeface="UKIJ CJK"/>
            </a:endParaRPr>
          </a:p>
          <a:p>
            <a:pPr marL="800100" lvl="1" indent="-292100">
              <a:lnSpc>
                <a:spcPct val="100000"/>
              </a:lnSpc>
              <a:spcBef>
                <a:spcPts val="1100"/>
              </a:spcBef>
              <a:buClr>
                <a:srgbClr val="00B0F0"/>
              </a:buClr>
              <a:buSzPct val="70000"/>
              <a:buFont typeface="Wingdings"/>
              <a:buChar char=""/>
              <a:tabLst>
                <a:tab pos="799465" algn="l"/>
                <a:tab pos="800100" algn="l"/>
              </a:tabLst>
            </a:pPr>
            <a:r>
              <a:rPr sz="2000" spc="120" dirty="0">
                <a:latin typeface="UKIJ CJK"/>
                <a:cs typeface="UKIJ CJK"/>
              </a:rPr>
              <a:t>Do </a:t>
            </a:r>
            <a:r>
              <a:rPr sz="2000" spc="105" dirty="0">
                <a:latin typeface="UKIJ CJK"/>
                <a:cs typeface="UKIJ CJK"/>
              </a:rPr>
              <a:t>you </a:t>
            </a:r>
            <a:r>
              <a:rPr sz="2000" spc="20" dirty="0">
                <a:latin typeface="UKIJ CJK"/>
                <a:cs typeface="UKIJ CJK"/>
              </a:rPr>
              <a:t>use </a:t>
            </a:r>
            <a:r>
              <a:rPr sz="2000" spc="40" dirty="0">
                <a:latin typeface="UKIJ CJK"/>
                <a:cs typeface="UKIJ CJK"/>
              </a:rPr>
              <a:t>a </a:t>
            </a:r>
            <a:r>
              <a:rPr sz="2000" spc="50" dirty="0">
                <a:latin typeface="UKIJ CJK"/>
                <a:cs typeface="UKIJ CJK"/>
              </a:rPr>
              <a:t>or </a:t>
            </a:r>
            <a:r>
              <a:rPr sz="2000" spc="40" dirty="0">
                <a:latin typeface="UKIJ CJK"/>
                <a:cs typeface="UKIJ CJK"/>
              </a:rPr>
              <a:t>an </a:t>
            </a:r>
            <a:r>
              <a:rPr sz="2000" spc="65" dirty="0">
                <a:latin typeface="UKIJ CJK"/>
                <a:cs typeface="UKIJ CJK"/>
              </a:rPr>
              <a:t>before </a:t>
            </a:r>
            <a:r>
              <a:rPr sz="2000" spc="40" dirty="0">
                <a:latin typeface="UKIJ CJK"/>
                <a:cs typeface="UKIJ CJK"/>
              </a:rPr>
              <a:t>an </a:t>
            </a:r>
            <a:r>
              <a:rPr sz="2000" spc="45" dirty="0">
                <a:latin typeface="UKIJ CJK"/>
                <a:cs typeface="UKIJ CJK"/>
              </a:rPr>
              <a:t>abbreviation </a:t>
            </a:r>
            <a:r>
              <a:rPr sz="2000" spc="35" dirty="0">
                <a:latin typeface="UKIJ CJK"/>
                <a:cs typeface="UKIJ CJK"/>
              </a:rPr>
              <a:t>starting with</a:t>
            </a:r>
            <a:r>
              <a:rPr sz="2000" spc="409" dirty="0">
                <a:latin typeface="UKIJ CJK"/>
                <a:cs typeface="UKIJ CJK"/>
              </a:rPr>
              <a:t> </a:t>
            </a:r>
            <a:r>
              <a:rPr sz="2000" spc="60" dirty="0">
                <a:latin typeface="UKIJ CJK"/>
                <a:cs typeface="UKIJ CJK"/>
              </a:rPr>
              <a:t>L?</a:t>
            </a:r>
            <a:endParaRPr sz="2000">
              <a:latin typeface="UKIJ CJK"/>
              <a:cs typeface="UKIJ CJK"/>
            </a:endParaRPr>
          </a:p>
        </p:txBody>
      </p:sp>
      <p:sp>
        <p:nvSpPr>
          <p:cNvPr id="4" name="object 4"/>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96</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a:t>
            </a:r>
            <a:r>
              <a:rPr u="none" spc="165" dirty="0"/>
              <a:t> </a:t>
            </a:r>
            <a:r>
              <a:rPr u="none" dirty="0"/>
              <a:t>–</a:t>
            </a:r>
            <a:r>
              <a:rPr u="none" spc="254" dirty="0"/>
              <a:t> </a:t>
            </a:r>
            <a:r>
              <a:rPr u="none" dirty="0"/>
              <a:t>简介</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6393815" cy="31978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问答系统</a:t>
            </a:r>
            <a:r>
              <a:rPr sz="2400" b="0" spc="165" dirty="0">
                <a:latin typeface="Noto Sans CJK JP Medium"/>
                <a:cs typeface="Noto Sans CJK JP Medium"/>
              </a:rPr>
              <a:t> </a:t>
            </a:r>
            <a:r>
              <a:rPr sz="2400" b="0" spc="70" dirty="0">
                <a:latin typeface="Noto Sans CJK JP Medium"/>
                <a:cs typeface="Noto Sans CJK JP Medium"/>
              </a:rPr>
              <a:t>(Question</a:t>
            </a:r>
            <a:r>
              <a:rPr sz="2400" b="0" spc="110" dirty="0">
                <a:latin typeface="Noto Sans CJK JP Medium"/>
                <a:cs typeface="Noto Sans CJK JP Medium"/>
              </a:rPr>
              <a:t> </a:t>
            </a:r>
            <a:r>
              <a:rPr sz="2400" b="0" spc="90" dirty="0">
                <a:latin typeface="Noto Sans CJK JP Medium"/>
                <a:cs typeface="Noto Sans CJK JP Medium"/>
              </a:rPr>
              <a:t>Answering</a:t>
            </a:r>
            <a:r>
              <a:rPr sz="2400" b="0" spc="170" dirty="0">
                <a:latin typeface="Noto Sans CJK JP Medium"/>
                <a:cs typeface="Noto Sans CJK JP Medium"/>
              </a:rPr>
              <a:t> </a:t>
            </a:r>
            <a:r>
              <a:rPr sz="2400" b="0" spc="50" dirty="0">
                <a:latin typeface="Noto Sans CJK JP Medium"/>
                <a:cs typeface="Noto Sans CJK JP Medium"/>
              </a:rPr>
              <a:t>Systems)</a:t>
            </a:r>
            <a:endParaRPr sz="2400">
              <a:latin typeface="Noto Sans CJK JP Medium"/>
              <a:cs typeface="Noto Sans CJK JP Medium"/>
            </a:endParaRPr>
          </a:p>
          <a:p>
            <a:pPr>
              <a:lnSpc>
                <a:spcPct val="100000"/>
              </a:lnSpc>
              <a:spcBef>
                <a:spcPts val="60"/>
              </a:spcBef>
              <a:buClr>
                <a:srgbClr val="7030A0"/>
              </a:buClr>
              <a:buFont typeface="Wingdings"/>
              <a:buChar char=""/>
            </a:pPr>
            <a:endParaRPr sz="3000">
              <a:latin typeface="Noto Sans CJK JP Medium"/>
              <a:cs typeface="Noto Sans CJK JP Medium"/>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在</a:t>
            </a:r>
            <a:r>
              <a:rPr sz="2400" b="0" spc="75" dirty="0">
                <a:latin typeface="Noto Sans CJK JP Medium"/>
                <a:cs typeface="Noto Sans CJK JP Medium"/>
              </a:rPr>
              <a:t>NLP</a:t>
            </a:r>
            <a:r>
              <a:rPr sz="2400" b="0" dirty="0">
                <a:latin typeface="Noto Sans CJK JP Medium"/>
                <a:cs typeface="Noto Sans CJK JP Medium"/>
              </a:rPr>
              <a:t>中指一个自动化的系统</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以自然语言回答以自然语言形式提出的问题</a:t>
            </a:r>
            <a:endParaRPr sz="2000">
              <a:latin typeface="UKIJ CJK"/>
              <a:cs typeface="UKIJ CJK"/>
            </a:endParaRPr>
          </a:p>
          <a:p>
            <a:pPr lvl="1">
              <a:lnSpc>
                <a:spcPct val="100000"/>
              </a:lnSpc>
              <a:buClr>
                <a:srgbClr val="00B0F0"/>
              </a:buClr>
              <a:buFont typeface="Wingdings"/>
              <a:buChar char=""/>
            </a:pPr>
            <a:endParaRPr sz="3150">
              <a:latin typeface="UKIJ CJK"/>
              <a:cs typeface="UKIJ CJK"/>
            </a:endParaRPr>
          </a:p>
          <a:p>
            <a:pPr marL="355600" indent="-342900">
              <a:lnSpc>
                <a:spcPct val="100000"/>
              </a:lnSpc>
              <a:spcBef>
                <a:spcPts val="5"/>
              </a:spcBef>
              <a:buClr>
                <a:srgbClr val="7030A0"/>
              </a:buClr>
              <a:buSzPct val="79166"/>
              <a:buFont typeface="Wingdings"/>
              <a:buChar char=""/>
              <a:tabLst>
                <a:tab pos="354965" algn="l"/>
                <a:tab pos="355600" algn="l"/>
              </a:tabLst>
            </a:pPr>
            <a:r>
              <a:rPr sz="2400" b="0" dirty="0">
                <a:latin typeface="Noto Sans CJK JP Medium"/>
                <a:cs typeface="Noto Sans CJK JP Medium"/>
              </a:rPr>
              <a:t>跨学科领域</a:t>
            </a:r>
            <a:endParaRPr sz="2400">
              <a:latin typeface="Noto Sans CJK JP Medium"/>
              <a:cs typeface="Noto Sans CJK JP Medium"/>
            </a:endParaRPr>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a:t>
            </a:r>
            <a:r>
              <a:rPr u="none" spc="165" dirty="0"/>
              <a:t> </a:t>
            </a:r>
            <a:r>
              <a:rPr u="none" dirty="0"/>
              <a:t>–</a:t>
            </a:r>
            <a:r>
              <a:rPr u="none" spc="254" dirty="0"/>
              <a:t> </a:t>
            </a:r>
            <a:r>
              <a:rPr u="none" dirty="0"/>
              <a:t>简介</a:t>
            </a:r>
          </a:p>
        </p:txBody>
      </p:sp>
      <p:grpSp>
        <p:nvGrpSpPr>
          <p:cNvPr id="4" name="object 4"/>
          <p:cNvGrpSpPr/>
          <p:nvPr/>
        </p:nvGrpSpPr>
        <p:grpSpPr>
          <a:xfrm>
            <a:off x="850900" y="4229100"/>
            <a:ext cx="1422400" cy="914400"/>
            <a:chOff x="850900" y="4229100"/>
            <a:chExt cx="1422400" cy="914400"/>
          </a:xfrm>
        </p:grpSpPr>
        <p:sp>
          <p:nvSpPr>
            <p:cNvPr id="5" name="object 5"/>
            <p:cNvSpPr/>
            <p:nvPr/>
          </p:nvSpPr>
          <p:spPr>
            <a:xfrm>
              <a:off x="850900" y="4229100"/>
              <a:ext cx="1422400" cy="914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01700" y="4406900"/>
              <a:ext cx="1320800" cy="609600"/>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946150" y="4298950"/>
            <a:ext cx="1231900" cy="723900"/>
          </a:xfrm>
          <a:prstGeom prst="rect">
            <a:avLst/>
          </a:prstGeom>
          <a:solidFill>
            <a:srgbClr val="9999FF"/>
          </a:solidFill>
          <a:ln w="63500">
            <a:solidFill>
              <a:srgbClr val="FFFFFF"/>
            </a:solidFill>
          </a:ln>
        </p:spPr>
        <p:txBody>
          <a:bodyPr vert="horz" wrap="square" lIns="0" tIns="5080" rIns="0" bIns="0" rtlCol="0">
            <a:spAutoFit/>
          </a:bodyPr>
          <a:lstStyle/>
          <a:p>
            <a:pPr>
              <a:lnSpc>
                <a:spcPct val="100000"/>
              </a:lnSpc>
              <a:spcBef>
                <a:spcPts val="40"/>
              </a:spcBef>
            </a:pPr>
            <a:endParaRPr sz="1450">
              <a:latin typeface="Times New Roman"/>
              <a:cs typeface="Times New Roman"/>
            </a:endParaRPr>
          </a:p>
          <a:p>
            <a:pPr marL="153670">
              <a:lnSpc>
                <a:spcPct val="100000"/>
              </a:lnSpc>
            </a:pPr>
            <a:r>
              <a:rPr sz="1800" dirty="0">
                <a:solidFill>
                  <a:srgbClr val="FFFFFF"/>
                </a:solidFill>
                <a:latin typeface="Noto Sans Mono CJK JP Bold"/>
                <a:cs typeface="Noto Sans Mono CJK JP Bold"/>
              </a:rPr>
              <a:t>信息抽取</a:t>
            </a:r>
            <a:endParaRPr sz="1800">
              <a:latin typeface="Noto Sans Mono CJK JP Bold"/>
              <a:cs typeface="Noto Sans Mono CJK JP Bold"/>
            </a:endParaRPr>
          </a:p>
        </p:txBody>
      </p:sp>
      <p:grpSp>
        <p:nvGrpSpPr>
          <p:cNvPr id="8" name="object 8"/>
          <p:cNvGrpSpPr/>
          <p:nvPr/>
        </p:nvGrpSpPr>
        <p:grpSpPr>
          <a:xfrm>
            <a:off x="850900" y="5270500"/>
            <a:ext cx="1435100" cy="927100"/>
            <a:chOff x="850900" y="5270500"/>
            <a:chExt cx="1435100" cy="927100"/>
          </a:xfrm>
        </p:grpSpPr>
        <p:sp>
          <p:nvSpPr>
            <p:cNvPr id="9" name="object 9"/>
            <p:cNvSpPr/>
            <p:nvPr/>
          </p:nvSpPr>
          <p:spPr>
            <a:xfrm>
              <a:off x="850900" y="5270500"/>
              <a:ext cx="1435100" cy="9144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01700" y="5321300"/>
              <a:ext cx="1320800" cy="876300"/>
            </a:xfrm>
            <a:prstGeom prst="rect">
              <a:avLst/>
            </a:prstGeom>
            <a:blipFill>
              <a:blip r:embed="rId5" cstate="print"/>
              <a:stretch>
                <a:fillRect/>
              </a:stretch>
            </a:blipFill>
          </p:spPr>
          <p:txBody>
            <a:bodyPr wrap="square" lIns="0" tIns="0" rIns="0" bIns="0" rtlCol="0"/>
            <a:lstStyle/>
            <a:p>
              <a:endParaRPr/>
            </a:p>
          </p:txBody>
        </p:sp>
      </p:grpSp>
      <p:sp>
        <p:nvSpPr>
          <p:cNvPr id="11" name="object 11"/>
          <p:cNvSpPr txBox="1"/>
          <p:nvPr/>
        </p:nvSpPr>
        <p:spPr>
          <a:xfrm>
            <a:off x="946150" y="5340350"/>
            <a:ext cx="1244600" cy="723900"/>
          </a:xfrm>
          <a:prstGeom prst="rect">
            <a:avLst/>
          </a:prstGeom>
          <a:solidFill>
            <a:srgbClr val="9999FF"/>
          </a:solidFill>
          <a:ln w="63500">
            <a:solidFill>
              <a:srgbClr val="FFFFFF"/>
            </a:solidFill>
          </a:ln>
        </p:spPr>
        <p:txBody>
          <a:bodyPr vert="horz" wrap="square" lIns="0" tIns="120650" rIns="0" bIns="0" rtlCol="0">
            <a:spAutoFit/>
          </a:bodyPr>
          <a:lstStyle/>
          <a:p>
            <a:pPr marL="382270" marR="168275" indent="-228600">
              <a:lnSpc>
                <a:spcPts val="2000"/>
              </a:lnSpc>
              <a:spcBef>
                <a:spcPts val="950"/>
              </a:spcBef>
            </a:pPr>
            <a:r>
              <a:rPr sz="1800" dirty="0">
                <a:solidFill>
                  <a:srgbClr val="FFFFFF"/>
                </a:solidFill>
                <a:latin typeface="Noto Sans Mono CJK JP Bold"/>
                <a:cs typeface="Noto Sans Mono CJK JP Bold"/>
              </a:rPr>
              <a:t>自然语言 处理</a:t>
            </a:r>
            <a:endParaRPr sz="1800">
              <a:latin typeface="Noto Sans Mono CJK JP Bold"/>
              <a:cs typeface="Noto Sans Mono CJK JP Bold"/>
            </a:endParaRPr>
          </a:p>
        </p:txBody>
      </p:sp>
      <p:grpSp>
        <p:nvGrpSpPr>
          <p:cNvPr id="12" name="object 12"/>
          <p:cNvGrpSpPr/>
          <p:nvPr/>
        </p:nvGrpSpPr>
        <p:grpSpPr>
          <a:xfrm>
            <a:off x="2438400" y="4229100"/>
            <a:ext cx="1409700" cy="914400"/>
            <a:chOff x="2438400" y="4229100"/>
            <a:chExt cx="1409700" cy="914400"/>
          </a:xfrm>
        </p:grpSpPr>
        <p:sp>
          <p:nvSpPr>
            <p:cNvPr id="13" name="object 13"/>
            <p:cNvSpPr/>
            <p:nvPr/>
          </p:nvSpPr>
          <p:spPr>
            <a:xfrm>
              <a:off x="2438400" y="4229100"/>
              <a:ext cx="1409700" cy="91440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476500" y="4406900"/>
              <a:ext cx="1320800" cy="609600"/>
            </a:xfrm>
            <a:prstGeom prst="rect">
              <a:avLst/>
            </a:prstGeom>
            <a:blipFill>
              <a:blip r:embed="rId3" cstate="print"/>
              <a:stretch>
                <a:fillRect/>
              </a:stretch>
            </a:blipFill>
          </p:spPr>
          <p:txBody>
            <a:bodyPr wrap="square" lIns="0" tIns="0" rIns="0" bIns="0" rtlCol="0"/>
            <a:lstStyle/>
            <a:p>
              <a:endParaRPr/>
            </a:p>
          </p:txBody>
        </p:sp>
      </p:grpSp>
      <p:sp>
        <p:nvSpPr>
          <p:cNvPr id="15" name="object 15"/>
          <p:cNvSpPr txBox="1"/>
          <p:nvPr/>
        </p:nvSpPr>
        <p:spPr>
          <a:xfrm>
            <a:off x="2533650" y="4298950"/>
            <a:ext cx="1219200" cy="723900"/>
          </a:xfrm>
          <a:prstGeom prst="rect">
            <a:avLst/>
          </a:prstGeom>
          <a:solidFill>
            <a:srgbClr val="9999FF"/>
          </a:solidFill>
          <a:ln w="63500">
            <a:solidFill>
              <a:srgbClr val="FFFFFF"/>
            </a:solidFill>
          </a:ln>
        </p:spPr>
        <p:txBody>
          <a:bodyPr vert="horz" wrap="square" lIns="0" tIns="5080" rIns="0" bIns="0" rtlCol="0">
            <a:spAutoFit/>
          </a:bodyPr>
          <a:lstStyle/>
          <a:p>
            <a:pPr>
              <a:lnSpc>
                <a:spcPct val="100000"/>
              </a:lnSpc>
              <a:spcBef>
                <a:spcPts val="40"/>
              </a:spcBef>
            </a:pPr>
            <a:endParaRPr sz="1450">
              <a:latin typeface="Times New Roman"/>
              <a:cs typeface="Times New Roman"/>
            </a:endParaRPr>
          </a:p>
          <a:p>
            <a:pPr marL="150495">
              <a:lnSpc>
                <a:spcPct val="100000"/>
              </a:lnSpc>
            </a:pPr>
            <a:r>
              <a:rPr sz="1800" dirty="0">
                <a:solidFill>
                  <a:srgbClr val="FFFFFF"/>
                </a:solidFill>
                <a:latin typeface="Noto Sans Mono CJK JP Bold"/>
                <a:cs typeface="Noto Sans Mono CJK JP Bold"/>
              </a:rPr>
              <a:t>人工智能</a:t>
            </a:r>
            <a:endParaRPr sz="1800">
              <a:latin typeface="Noto Sans Mono CJK JP Bold"/>
              <a:cs typeface="Noto Sans Mono CJK JP Bold"/>
            </a:endParaRPr>
          </a:p>
        </p:txBody>
      </p:sp>
      <p:sp>
        <p:nvSpPr>
          <p:cNvPr id="16" name="object 16"/>
          <p:cNvSpPr/>
          <p:nvPr/>
        </p:nvSpPr>
        <p:spPr>
          <a:xfrm>
            <a:off x="2438400" y="5270500"/>
            <a:ext cx="1409700" cy="914400"/>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2533650" y="5340350"/>
            <a:ext cx="1219200" cy="723900"/>
          </a:xfrm>
          <a:prstGeom prst="rect">
            <a:avLst/>
          </a:prstGeom>
          <a:solidFill>
            <a:srgbClr val="9999FF"/>
          </a:solidFill>
          <a:ln w="63500">
            <a:solidFill>
              <a:srgbClr val="FFFFFF"/>
            </a:solidFill>
          </a:ln>
        </p:spPr>
        <p:txBody>
          <a:bodyPr vert="horz" wrap="square" lIns="0" tIns="635" rIns="0" bIns="0" rtlCol="0">
            <a:spAutoFit/>
          </a:bodyPr>
          <a:lstStyle/>
          <a:p>
            <a:pPr>
              <a:lnSpc>
                <a:spcPct val="100000"/>
              </a:lnSpc>
              <a:spcBef>
                <a:spcPts val="5"/>
              </a:spcBef>
            </a:pPr>
            <a:endParaRPr sz="1500">
              <a:latin typeface="Times New Roman"/>
              <a:cs typeface="Times New Roman"/>
            </a:endParaRPr>
          </a:p>
          <a:p>
            <a:pPr marL="264795">
              <a:lnSpc>
                <a:spcPct val="100000"/>
              </a:lnSpc>
              <a:spcBef>
                <a:spcPts val="5"/>
              </a:spcBef>
            </a:pPr>
            <a:r>
              <a:rPr sz="1800" dirty="0">
                <a:solidFill>
                  <a:srgbClr val="FFFFFF"/>
                </a:solidFill>
                <a:latin typeface="Noto Sans Mono CJK JP Bold"/>
                <a:cs typeface="Noto Sans Mono CJK JP Bold"/>
              </a:rPr>
              <a:t>数据库</a:t>
            </a:r>
            <a:endParaRPr sz="1800">
              <a:latin typeface="Noto Sans Mono CJK JP Bold"/>
              <a:cs typeface="Noto Sans Mono CJK JP Bold"/>
            </a:endParaRPr>
          </a:p>
        </p:txBody>
      </p:sp>
      <p:grpSp>
        <p:nvGrpSpPr>
          <p:cNvPr id="18" name="object 18"/>
          <p:cNvGrpSpPr/>
          <p:nvPr/>
        </p:nvGrpSpPr>
        <p:grpSpPr>
          <a:xfrm>
            <a:off x="4025900" y="4229100"/>
            <a:ext cx="1409700" cy="914400"/>
            <a:chOff x="4025900" y="4229100"/>
            <a:chExt cx="1409700" cy="914400"/>
          </a:xfrm>
        </p:grpSpPr>
        <p:sp>
          <p:nvSpPr>
            <p:cNvPr id="19" name="object 19"/>
            <p:cNvSpPr/>
            <p:nvPr/>
          </p:nvSpPr>
          <p:spPr>
            <a:xfrm>
              <a:off x="4025900" y="4229100"/>
              <a:ext cx="1409700" cy="91440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4064000" y="4406900"/>
              <a:ext cx="1320800" cy="609600"/>
            </a:xfrm>
            <a:prstGeom prst="rect">
              <a:avLst/>
            </a:prstGeom>
            <a:blipFill>
              <a:blip r:embed="rId3" cstate="print"/>
              <a:stretch>
                <a:fillRect/>
              </a:stretch>
            </a:blipFill>
          </p:spPr>
          <p:txBody>
            <a:bodyPr wrap="square" lIns="0" tIns="0" rIns="0" bIns="0" rtlCol="0"/>
            <a:lstStyle/>
            <a:p>
              <a:endParaRPr/>
            </a:p>
          </p:txBody>
        </p:sp>
      </p:grpSp>
      <p:sp>
        <p:nvSpPr>
          <p:cNvPr id="21" name="object 21"/>
          <p:cNvSpPr txBox="1"/>
          <p:nvPr/>
        </p:nvSpPr>
        <p:spPr>
          <a:xfrm>
            <a:off x="4121150" y="4298950"/>
            <a:ext cx="1219200" cy="723900"/>
          </a:xfrm>
          <a:prstGeom prst="rect">
            <a:avLst/>
          </a:prstGeom>
          <a:solidFill>
            <a:srgbClr val="9999FF"/>
          </a:solidFill>
          <a:ln w="63500">
            <a:solidFill>
              <a:srgbClr val="FFFFFF"/>
            </a:solidFill>
          </a:ln>
        </p:spPr>
        <p:txBody>
          <a:bodyPr vert="horz" wrap="square" lIns="0" tIns="5080" rIns="0" bIns="0" rtlCol="0">
            <a:spAutoFit/>
          </a:bodyPr>
          <a:lstStyle/>
          <a:p>
            <a:pPr>
              <a:lnSpc>
                <a:spcPct val="100000"/>
              </a:lnSpc>
              <a:spcBef>
                <a:spcPts val="40"/>
              </a:spcBef>
            </a:pPr>
            <a:endParaRPr sz="1450">
              <a:latin typeface="Times New Roman"/>
              <a:cs typeface="Times New Roman"/>
            </a:endParaRPr>
          </a:p>
          <a:p>
            <a:pPr marL="148590">
              <a:lnSpc>
                <a:spcPct val="100000"/>
              </a:lnSpc>
            </a:pPr>
            <a:r>
              <a:rPr sz="1800" dirty="0">
                <a:solidFill>
                  <a:srgbClr val="FFFFFF"/>
                </a:solidFill>
                <a:latin typeface="Noto Sans Mono CJK JP Bold"/>
                <a:cs typeface="Noto Sans Mono CJK JP Bold"/>
              </a:rPr>
              <a:t>软件工程</a:t>
            </a:r>
            <a:endParaRPr sz="1800">
              <a:latin typeface="Noto Sans Mono CJK JP Bold"/>
              <a:cs typeface="Noto Sans Mono CJK JP Bold"/>
            </a:endParaRPr>
          </a:p>
        </p:txBody>
      </p:sp>
      <p:sp>
        <p:nvSpPr>
          <p:cNvPr id="22" name="object 22"/>
          <p:cNvSpPr/>
          <p:nvPr/>
        </p:nvSpPr>
        <p:spPr>
          <a:xfrm>
            <a:off x="4025900" y="5270500"/>
            <a:ext cx="1409700" cy="914400"/>
          </a:xfrm>
          <a:prstGeom prst="rect">
            <a:avLst/>
          </a:prstGeom>
          <a:blipFill>
            <a:blip r:embed="rId6" cstate="print"/>
            <a:stretch>
              <a:fillRect/>
            </a:stretch>
          </a:blipFill>
        </p:spPr>
        <p:txBody>
          <a:bodyPr wrap="square" lIns="0" tIns="0" rIns="0" bIns="0" rtlCol="0"/>
          <a:lstStyle/>
          <a:p>
            <a:endParaRPr/>
          </a:p>
        </p:txBody>
      </p:sp>
      <p:sp>
        <p:nvSpPr>
          <p:cNvPr id="23" name="object 23"/>
          <p:cNvSpPr txBox="1"/>
          <p:nvPr/>
        </p:nvSpPr>
        <p:spPr>
          <a:xfrm>
            <a:off x="4121150" y="5340350"/>
            <a:ext cx="1219200" cy="723900"/>
          </a:xfrm>
          <a:prstGeom prst="rect">
            <a:avLst/>
          </a:prstGeom>
          <a:solidFill>
            <a:srgbClr val="9999FF"/>
          </a:solidFill>
          <a:ln w="63500">
            <a:solidFill>
              <a:srgbClr val="FFFFFF"/>
            </a:solidFill>
          </a:ln>
        </p:spPr>
        <p:txBody>
          <a:bodyPr vert="horz" wrap="square" lIns="0" tIns="635" rIns="0" bIns="0" rtlCol="0">
            <a:spAutoFit/>
          </a:bodyPr>
          <a:lstStyle/>
          <a:p>
            <a:pPr>
              <a:lnSpc>
                <a:spcPct val="100000"/>
              </a:lnSpc>
              <a:spcBef>
                <a:spcPts val="5"/>
              </a:spcBef>
            </a:pPr>
            <a:endParaRPr sz="1500">
              <a:latin typeface="Times New Roman"/>
              <a:cs typeface="Times New Roman"/>
            </a:endParaRPr>
          </a:p>
          <a:p>
            <a:pPr marL="262890">
              <a:lnSpc>
                <a:spcPct val="100000"/>
              </a:lnSpc>
            </a:pPr>
            <a:r>
              <a:rPr sz="1800" dirty="0">
                <a:solidFill>
                  <a:srgbClr val="FFFFFF"/>
                </a:solidFill>
                <a:latin typeface="Noto Sans Mono CJK JP Bold"/>
                <a:cs typeface="Noto Sans Mono CJK JP Bold"/>
              </a:rPr>
              <a:t>语言学</a:t>
            </a:r>
            <a:endParaRPr sz="1800">
              <a:latin typeface="Noto Sans Mono CJK JP Bold"/>
              <a:cs typeface="Noto Sans Mono CJK JP Bold"/>
            </a:endParaRPr>
          </a:p>
        </p:txBody>
      </p:sp>
      <p:sp>
        <p:nvSpPr>
          <p:cNvPr id="24" name="object 24"/>
          <p:cNvSpPr/>
          <p:nvPr/>
        </p:nvSpPr>
        <p:spPr>
          <a:xfrm>
            <a:off x="6743700" y="4229100"/>
            <a:ext cx="1409700" cy="914400"/>
          </a:xfrm>
          <a:prstGeom prst="rect">
            <a:avLst/>
          </a:prstGeom>
          <a:blipFill>
            <a:blip r:embed="rId6" cstate="print"/>
            <a:stretch>
              <a:fillRect/>
            </a:stretch>
          </a:blipFill>
        </p:spPr>
        <p:txBody>
          <a:bodyPr wrap="square" lIns="0" tIns="0" rIns="0" bIns="0" rtlCol="0"/>
          <a:lstStyle/>
          <a:p>
            <a:endParaRPr/>
          </a:p>
        </p:txBody>
      </p:sp>
      <p:sp>
        <p:nvSpPr>
          <p:cNvPr id="25" name="object 25"/>
          <p:cNvSpPr txBox="1"/>
          <p:nvPr/>
        </p:nvSpPr>
        <p:spPr>
          <a:xfrm>
            <a:off x="6838950" y="4298950"/>
            <a:ext cx="1219200" cy="723900"/>
          </a:xfrm>
          <a:prstGeom prst="rect">
            <a:avLst/>
          </a:prstGeom>
          <a:solidFill>
            <a:srgbClr val="9999FF"/>
          </a:solidFill>
          <a:ln w="63500">
            <a:solidFill>
              <a:srgbClr val="FFFFFF"/>
            </a:solidFill>
          </a:ln>
        </p:spPr>
        <p:txBody>
          <a:bodyPr vert="horz" wrap="square" lIns="0" tIns="5080" rIns="0" bIns="0" rtlCol="0">
            <a:spAutoFit/>
          </a:bodyPr>
          <a:lstStyle/>
          <a:p>
            <a:pPr>
              <a:lnSpc>
                <a:spcPct val="100000"/>
              </a:lnSpc>
              <a:spcBef>
                <a:spcPts val="40"/>
              </a:spcBef>
            </a:pPr>
            <a:endParaRPr sz="1450">
              <a:latin typeface="Times New Roman"/>
              <a:cs typeface="Times New Roman"/>
            </a:endParaRPr>
          </a:p>
          <a:p>
            <a:pPr marL="261620">
              <a:lnSpc>
                <a:spcPct val="100000"/>
              </a:lnSpc>
            </a:pPr>
            <a:r>
              <a:rPr sz="1800" dirty="0">
                <a:solidFill>
                  <a:srgbClr val="FFFFFF"/>
                </a:solidFill>
                <a:latin typeface="Noto Sans Mono CJK JP Bold"/>
                <a:cs typeface="Noto Sans Mono CJK JP Bold"/>
              </a:rPr>
              <a:t>语义网</a:t>
            </a:r>
            <a:endParaRPr sz="1800">
              <a:latin typeface="Noto Sans Mono CJK JP Bold"/>
              <a:cs typeface="Noto Sans Mono CJK JP Bold"/>
            </a:endParaRPr>
          </a:p>
        </p:txBody>
      </p:sp>
      <p:grpSp>
        <p:nvGrpSpPr>
          <p:cNvPr id="26" name="object 26"/>
          <p:cNvGrpSpPr/>
          <p:nvPr/>
        </p:nvGrpSpPr>
        <p:grpSpPr>
          <a:xfrm>
            <a:off x="6743700" y="5270500"/>
            <a:ext cx="1409700" cy="914400"/>
            <a:chOff x="6743700" y="5270500"/>
            <a:chExt cx="1409700" cy="914400"/>
          </a:xfrm>
        </p:grpSpPr>
        <p:sp>
          <p:nvSpPr>
            <p:cNvPr id="27" name="object 27"/>
            <p:cNvSpPr/>
            <p:nvPr/>
          </p:nvSpPr>
          <p:spPr>
            <a:xfrm>
              <a:off x="6743700" y="5270500"/>
              <a:ext cx="1409700" cy="914400"/>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6781800" y="5448300"/>
              <a:ext cx="1320800" cy="609600"/>
            </a:xfrm>
            <a:prstGeom prst="rect">
              <a:avLst/>
            </a:prstGeom>
            <a:blipFill>
              <a:blip r:embed="rId3" cstate="print"/>
              <a:stretch>
                <a:fillRect/>
              </a:stretch>
            </a:blipFill>
          </p:spPr>
          <p:txBody>
            <a:bodyPr wrap="square" lIns="0" tIns="0" rIns="0" bIns="0" rtlCol="0"/>
            <a:lstStyle/>
            <a:p>
              <a:endParaRPr/>
            </a:p>
          </p:txBody>
        </p:sp>
      </p:grpSp>
      <p:sp>
        <p:nvSpPr>
          <p:cNvPr id="29" name="object 29"/>
          <p:cNvSpPr txBox="1"/>
          <p:nvPr/>
        </p:nvSpPr>
        <p:spPr>
          <a:xfrm>
            <a:off x="6838950" y="5340350"/>
            <a:ext cx="1219200" cy="723900"/>
          </a:xfrm>
          <a:prstGeom prst="rect">
            <a:avLst/>
          </a:prstGeom>
          <a:solidFill>
            <a:srgbClr val="9999FF"/>
          </a:solidFill>
          <a:ln w="63500">
            <a:solidFill>
              <a:srgbClr val="FFFFFF"/>
            </a:solidFill>
          </a:ln>
        </p:spPr>
        <p:txBody>
          <a:bodyPr vert="horz" wrap="square" lIns="0" tIns="635" rIns="0" bIns="0" rtlCol="0">
            <a:spAutoFit/>
          </a:bodyPr>
          <a:lstStyle/>
          <a:p>
            <a:pPr>
              <a:lnSpc>
                <a:spcPct val="100000"/>
              </a:lnSpc>
              <a:spcBef>
                <a:spcPts val="5"/>
              </a:spcBef>
            </a:pPr>
            <a:endParaRPr sz="1500">
              <a:latin typeface="Times New Roman"/>
              <a:cs typeface="Times New Roman"/>
            </a:endParaRPr>
          </a:p>
          <a:p>
            <a:pPr marL="147320">
              <a:lnSpc>
                <a:spcPct val="100000"/>
              </a:lnSpc>
            </a:pPr>
            <a:r>
              <a:rPr sz="1800" dirty="0">
                <a:solidFill>
                  <a:srgbClr val="FFFFFF"/>
                </a:solidFill>
                <a:latin typeface="Noto Sans Mono CJK JP Bold"/>
                <a:cs typeface="Noto Sans Mono CJK JP Bold"/>
              </a:rPr>
              <a:t>关系数据</a:t>
            </a:r>
            <a:endParaRPr sz="1800">
              <a:latin typeface="Noto Sans Mono CJK JP Bold"/>
              <a:cs typeface="Noto Sans Mono CJK JP Bold"/>
            </a:endParaRPr>
          </a:p>
        </p:txBody>
      </p:sp>
      <p:sp>
        <p:nvSpPr>
          <p:cNvPr id="30" name="object 30"/>
          <p:cNvSpPr/>
          <p:nvPr/>
        </p:nvSpPr>
        <p:spPr>
          <a:xfrm>
            <a:off x="5833757" y="4907279"/>
            <a:ext cx="588010" cy="586740"/>
          </a:xfrm>
          <a:custGeom>
            <a:avLst/>
            <a:gdLst/>
            <a:ahLst/>
            <a:cxnLst/>
            <a:rect l="l" t="t" r="r" b="b"/>
            <a:pathLst>
              <a:path w="588010" h="586739">
                <a:moveTo>
                  <a:pt x="587984" y="199390"/>
                </a:moveTo>
                <a:lnTo>
                  <a:pt x="388086" y="199390"/>
                </a:lnTo>
                <a:lnTo>
                  <a:pt x="388086" y="0"/>
                </a:lnTo>
                <a:lnTo>
                  <a:pt x="199898" y="0"/>
                </a:lnTo>
                <a:lnTo>
                  <a:pt x="199898" y="199390"/>
                </a:lnTo>
                <a:lnTo>
                  <a:pt x="0" y="199390"/>
                </a:lnTo>
                <a:lnTo>
                  <a:pt x="0" y="387350"/>
                </a:lnTo>
                <a:lnTo>
                  <a:pt x="199898" y="387350"/>
                </a:lnTo>
                <a:lnTo>
                  <a:pt x="199898" y="586740"/>
                </a:lnTo>
                <a:lnTo>
                  <a:pt x="388086" y="586740"/>
                </a:lnTo>
                <a:lnTo>
                  <a:pt x="388086" y="387350"/>
                </a:lnTo>
                <a:lnTo>
                  <a:pt x="587984" y="387350"/>
                </a:lnTo>
                <a:lnTo>
                  <a:pt x="587984" y="199390"/>
                </a:lnTo>
                <a:close/>
              </a:path>
            </a:pathLst>
          </a:custGeom>
          <a:solidFill>
            <a:srgbClr val="9999FF"/>
          </a:solidFill>
        </p:spPr>
        <p:txBody>
          <a:bodyPr wrap="square" lIns="0" tIns="0" rIns="0" bIns="0" rtlCol="0"/>
          <a:lstStyle/>
          <a:p>
            <a:endParaRPr/>
          </a:p>
        </p:txBody>
      </p:sp>
      <p:sp>
        <p:nvSpPr>
          <p:cNvPr id="31" name="object 31"/>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97</a:t>
            </a:fld>
            <a:endParaRP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5245100" cy="3911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两者的目标均是获取信息，但有不同</a:t>
            </a:r>
            <a:endParaRPr sz="2400">
              <a:latin typeface="Noto Sans CJK JP Medium"/>
              <a:cs typeface="Noto Sans CJK JP Medium"/>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98</a:t>
            </a:fld>
            <a:endParaRPr dirty="0"/>
          </a:p>
        </p:txBody>
      </p:sp>
      <p:sp>
        <p:nvSpPr>
          <p:cNvPr id="3" name="object 3"/>
          <p:cNvSpPr txBox="1"/>
          <p:nvPr/>
        </p:nvSpPr>
        <p:spPr>
          <a:xfrm>
            <a:off x="258127" y="1966595"/>
            <a:ext cx="5092700" cy="415290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信息检索：查询驱动</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用户查询的输入为</a:t>
            </a:r>
            <a:r>
              <a:rPr sz="2000" b="0" dirty="0">
                <a:latin typeface="Noto Sans CJK JP Medium"/>
                <a:cs typeface="Noto Sans CJK JP Medium"/>
              </a:rPr>
              <a:t>关键字</a:t>
            </a:r>
            <a:endParaRPr sz="2000">
              <a:latin typeface="Noto Sans CJK JP Medium"/>
              <a:cs typeface="Noto Sans CJK JP Medium"/>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系统返回</a:t>
            </a:r>
            <a:r>
              <a:rPr sz="2000" b="0" dirty="0">
                <a:latin typeface="Noto Sans CJK JP Medium"/>
                <a:cs typeface="Noto Sans CJK JP Medium"/>
              </a:rPr>
              <a:t>一系列文档</a:t>
            </a:r>
            <a:r>
              <a:rPr sz="2000" dirty="0">
                <a:latin typeface="UKIJ CJK"/>
                <a:cs typeface="UKIJ CJK"/>
              </a:rPr>
              <a:t>：文档相关即可</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用户需要自行从中查找需要的内容</a:t>
            </a:r>
            <a:endParaRPr sz="2000">
              <a:latin typeface="UKIJ CJK"/>
              <a:cs typeface="UKIJ CJK"/>
            </a:endParaRPr>
          </a:p>
          <a:p>
            <a:pPr lvl="1">
              <a:lnSpc>
                <a:spcPct val="100000"/>
              </a:lnSpc>
              <a:buClr>
                <a:srgbClr val="00B0F0"/>
              </a:buClr>
              <a:buFont typeface="Wingdings"/>
              <a:buChar char=""/>
            </a:pPr>
            <a:endParaRPr sz="2500">
              <a:latin typeface="UKIJ CJK"/>
              <a:cs typeface="UKIJ CJK"/>
            </a:endParaRPr>
          </a:p>
          <a:p>
            <a:pPr marL="355600" indent="-342900">
              <a:lnSpc>
                <a:spcPct val="100000"/>
              </a:lnSpc>
              <a:buClr>
                <a:srgbClr val="7030A0"/>
              </a:buClr>
              <a:buSzPct val="79166"/>
              <a:buFont typeface="Wingdings"/>
              <a:buChar char=""/>
              <a:tabLst>
                <a:tab pos="354965" algn="l"/>
                <a:tab pos="355600" algn="l"/>
              </a:tabLst>
            </a:pPr>
            <a:r>
              <a:rPr sz="2400" b="0" dirty="0">
                <a:latin typeface="Noto Sans CJK JP Medium"/>
                <a:cs typeface="Noto Sans CJK JP Medium"/>
              </a:rPr>
              <a:t>问答系统：答案驱动</a:t>
            </a:r>
            <a:endParaRPr sz="2400">
              <a:latin typeface="Noto Sans CJK JP Medium"/>
              <a:cs typeface="Noto Sans CJK JP Medium"/>
            </a:endParaRPr>
          </a:p>
          <a:p>
            <a:pPr marL="762000" lvl="1" indent="-292100">
              <a:lnSpc>
                <a:spcPct val="100000"/>
              </a:lnSpc>
              <a:spcBef>
                <a:spcPts val="1720"/>
              </a:spcBef>
              <a:buClr>
                <a:srgbClr val="00B0F0"/>
              </a:buClr>
              <a:buSzPct val="70000"/>
              <a:buFont typeface="Wingdings"/>
              <a:buChar char=""/>
              <a:tabLst>
                <a:tab pos="761365" algn="l"/>
                <a:tab pos="762000" algn="l"/>
              </a:tabLst>
            </a:pPr>
            <a:r>
              <a:rPr sz="2000" dirty="0">
                <a:latin typeface="UKIJ CJK"/>
                <a:cs typeface="UKIJ CJK"/>
              </a:rPr>
              <a:t>用户查询的输入为</a:t>
            </a:r>
            <a:r>
              <a:rPr sz="2000" b="0" dirty="0">
                <a:latin typeface="Noto Sans CJK JP Medium"/>
                <a:cs typeface="Noto Sans CJK JP Medium"/>
              </a:rPr>
              <a:t>问题</a:t>
            </a:r>
            <a:r>
              <a:rPr sz="2000" dirty="0">
                <a:latin typeface="UKIJ CJK"/>
                <a:cs typeface="UKIJ CJK"/>
              </a:rPr>
              <a:t>：自然语言查询</a:t>
            </a:r>
            <a:endParaRPr sz="2000">
              <a:latin typeface="UKIJ CJK"/>
              <a:cs typeface="UKIJ CJK"/>
            </a:endParaRPr>
          </a:p>
          <a:p>
            <a:pPr marL="762000" lvl="1" indent="-292100">
              <a:lnSpc>
                <a:spcPct val="100000"/>
              </a:lnSpc>
              <a:spcBef>
                <a:spcPts val="1100"/>
              </a:spcBef>
              <a:buClr>
                <a:srgbClr val="00B0F0"/>
              </a:buClr>
              <a:buSzPct val="70000"/>
              <a:buFont typeface="Wingdings"/>
              <a:buChar char=""/>
              <a:tabLst>
                <a:tab pos="761365" algn="l"/>
                <a:tab pos="762000" algn="l"/>
              </a:tabLst>
            </a:pPr>
            <a:r>
              <a:rPr sz="2000" dirty="0">
                <a:latin typeface="UKIJ CJK"/>
                <a:cs typeface="UKIJ CJK"/>
              </a:rPr>
              <a:t>系统返回</a:t>
            </a:r>
            <a:r>
              <a:rPr sz="2000" b="0" dirty="0">
                <a:latin typeface="Noto Sans CJK JP Medium"/>
                <a:cs typeface="Noto Sans CJK JP Medium"/>
              </a:rPr>
              <a:t>精确答案</a:t>
            </a:r>
            <a:endParaRPr sz="2000">
              <a:latin typeface="Noto Sans CJK JP Medium"/>
              <a:cs typeface="Noto Sans CJK JP Medium"/>
            </a:endParaRPr>
          </a:p>
          <a:p>
            <a:pPr marL="762000" lvl="1" indent="-292100">
              <a:lnSpc>
                <a:spcPct val="100000"/>
              </a:lnSpc>
              <a:spcBef>
                <a:spcPts val="1000"/>
              </a:spcBef>
              <a:buClr>
                <a:srgbClr val="00B0F0"/>
              </a:buClr>
              <a:buSzPct val="70000"/>
              <a:buFont typeface="Wingdings"/>
              <a:buChar char=""/>
              <a:tabLst>
                <a:tab pos="761365" algn="l"/>
                <a:tab pos="762000" algn="l"/>
              </a:tabLst>
            </a:pPr>
            <a:r>
              <a:rPr sz="2000" dirty="0">
                <a:latin typeface="UKIJ CJK"/>
                <a:cs typeface="UKIJ CJK"/>
              </a:rPr>
              <a:t>实现更为复杂、更为复杂的信息需求</a:t>
            </a:r>
            <a:endParaRPr sz="2000">
              <a:latin typeface="UKIJ CJK"/>
              <a:cs typeface="UKIJ CJK"/>
            </a:endParaRPr>
          </a:p>
        </p:txBody>
      </p:sp>
      <p:sp>
        <p:nvSpPr>
          <p:cNvPr id="4" name="object 4"/>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a:t>
            </a:r>
            <a:r>
              <a:rPr u="none" spc="165" dirty="0"/>
              <a:t> </a:t>
            </a:r>
            <a:r>
              <a:rPr u="none" dirty="0"/>
              <a:t>与</a:t>
            </a:r>
            <a:r>
              <a:rPr u="none" spc="270" dirty="0"/>
              <a:t> </a:t>
            </a:r>
            <a:r>
              <a:rPr u="none" dirty="0"/>
              <a:t>信息检索</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127" y="785495"/>
            <a:ext cx="7680325" cy="5572760"/>
          </a:xfrm>
          <a:prstGeom prst="rect">
            <a:avLst/>
          </a:prstGeom>
        </p:spPr>
        <p:txBody>
          <a:bodyPr vert="horz" wrap="square" lIns="0" tIns="12700" rIns="0" bIns="0" rtlCol="0">
            <a:spAutoFit/>
          </a:bodyPr>
          <a:lstStyle/>
          <a:p>
            <a:pPr marL="355600" indent="-342900">
              <a:lnSpc>
                <a:spcPct val="100000"/>
              </a:lnSpc>
              <a:spcBef>
                <a:spcPts val="100"/>
              </a:spcBef>
              <a:buClr>
                <a:srgbClr val="7030A0"/>
              </a:buClr>
              <a:buSzPct val="79166"/>
              <a:buFont typeface="Wingdings"/>
              <a:buChar char=""/>
              <a:tabLst>
                <a:tab pos="354965" algn="l"/>
                <a:tab pos="355600" algn="l"/>
              </a:tabLst>
            </a:pPr>
            <a:r>
              <a:rPr sz="2400" b="0" dirty="0">
                <a:latin typeface="Noto Sans CJK JP Medium"/>
                <a:cs typeface="Noto Sans CJK JP Medium"/>
              </a:rPr>
              <a:t>搜索引擎在逐渐向问答系统发展</a:t>
            </a:r>
            <a:endParaRPr sz="2400">
              <a:latin typeface="Noto Sans CJK JP Medium"/>
              <a:cs typeface="Noto Sans CJK JP Medium"/>
            </a:endParaRPr>
          </a:p>
          <a:p>
            <a:pPr marL="762000" lvl="1" indent="-292100">
              <a:lnSpc>
                <a:spcPct val="100000"/>
              </a:lnSpc>
              <a:spcBef>
                <a:spcPts val="1620"/>
              </a:spcBef>
              <a:buClr>
                <a:srgbClr val="00B0F0"/>
              </a:buClr>
              <a:buSzPct val="72222"/>
              <a:buFont typeface="Wingdings"/>
              <a:buChar char=""/>
              <a:tabLst>
                <a:tab pos="761365" algn="l"/>
                <a:tab pos="762000" algn="l"/>
              </a:tabLst>
            </a:pPr>
            <a:r>
              <a:rPr sz="1800" dirty="0">
                <a:latin typeface="UKIJ CJK"/>
                <a:cs typeface="UKIJ CJK"/>
              </a:rPr>
              <a:t>三种查询类型</a:t>
            </a:r>
            <a:endParaRPr sz="1800">
              <a:latin typeface="UKIJ CJK"/>
              <a:cs typeface="UKIJ CJK"/>
            </a:endParaRPr>
          </a:p>
          <a:p>
            <a:pPr marL="1155700" lvl="2" indent="-228600">
              <a:lnSpc>
                <a:spcPct val="100000"/>
              </a:lnSpc>
              <a:spcBef>
                <a:spcPts val="1040"/>
              </a:spcBef>
              <a:buClr>
                <a:srgbClr val="7030A0"/>
              </a:buClr>
              <a:buSzPct val="62500"/>
              <a:buFont typeface="Wingdings"/>
              <a:buChar char=""/>
              <a:tabLst>
                <a:tab pos="1155065" algn="l"/>
                <a:tab pos="1155700" algn="l"/>
              </a:tabLst>
            </a:pPr>
            <a:r>
              <a:rPr sz="1600" spc="25" dirty="0">
                <a:latin typeface="UKIJ CJK"/>
                <a:cs typeface="UKIJ CJK"/>
              </a:rPr>
              <a:t>Informational:</a:t>
            </a:r>
            <a:r>
              <a:rPr sz="1600" spc="-5" dirty="0">
                <a:latin typeface="UKIJ CJK"/>
                <a:cs typeface="UKIJ CJK"/>
              </a:rPr>
              <a:t> </a:t>
            </a:r>
            <a:r>
              <a:rPr sz="1600" dirty="0">
                <a:latin typeface="UKIJ CJK"/>
                <a:cs typeface="UKIJ CJK"/>
              </a:rPr>
              <a:t>查询数据或信息</a:t>
            </a:r>
            <a:endParaRPr sz="1600">
              <a:latin typeface="UKIJ CJK"/>
              <a:cs typeface="UKIJ CJK"/>
            </a:endParaRPr>
          </a:p>
          <a:p>
            <a:pPr marL="1612900" lvl="3" indent="-229235">
              <a:lnSpc>
                <a:spcPct val="100000"/>
              </a:lnSpc>
              <a:spcBef>
                <a:spcPts val="780"/>
              </a:spcBef>
              <a:buClr>
                <a:srgbClr val="996666"/>
              </a:buClr>
              <a:buSzPct val="57142"/>
              <a:buFont typeface="Wingdings"/>
              <a:buChar char=""/>
              <a:tabLst>
                <a:tab pos="1612265" algn="l"/>
                <a:tab pos="1612900" algn="l"/>
              </a:tabLst>
            </a:pPr>
            <a:r>
              <a:rPr sz="1400" spc="45" dirty="0">
                <a:latin typeface="UKIJ CJK"/>
                <a:cs typeface="UKIJ CJK"/>
              </a:rPr>
              <a:t>the </a:t>
            </a:r>
            <a:r>
              <a:rPr sz="1400" spc="15" dirty="0">
                <a:latin typeface="UKIJ CJK"/>
                <a:cs typeface="UKIJ CJK"/>
              </a:rPr>
              <a:t>user </a:t>
            </a:r>
            <a:r>
              <a:rPr sz="1400" spc="25" dirty="0">
                <a:latin typeface="UKIJ CJK"/>
                <a:cs typeface="UKIJ CJK"/>
              </a:rPr>
              <a:t>is </a:t>
            </a:r>
            <a:r>
              <a:rPr sz="1400" spc="85" dirty="0">
                <a:latin typeface="UKIJ CJK"/>
                <a:cs typeface="UKIJ CJK"/>
              </a:rPr>
              <a:t>looking </a:t>
            </a:r>
            <a:r>
              <a:rPr sz="1400" spc="30" dirty="0">
                <a:latin typeface="UKIJ CJK"/>
                <a:cs typeface="UKIJ CJK"/>
              </a:rPr>
              <a:t>for a </a:t>
            </a:r>
            <a:r>
              <a:rPr sz="1400" spc="35" dirty="0">
                <a:latin typeface="UKIJ CJK"/>
                <a:cs typeface="UKIJ CJK"/>
              </a:rPr>
              <a:t>specific </a:t>
            </a:r>
            <a:r>
              <a:rPr sz="1400" spc="50" dirty="0">
                <a:latin typeface="UKIJ CJK"/>
                <a:cs typeface="UKIJ CJK"/>
              </a:rPr>
              <a:t>bit </a:t>
            </a:r>
            <a:r>
              <a:rPr sz="1400" spc="55" dirty="0">
                <a:latin typeface="UKIJ CJK"/>
                <a:cs typeface="UKIJ CJK"/>
              </a:rPr>
              <a:t>of</a:t>
            </a:r>
            <a:r>
              <a:rPr sz="1400" spc="-135" dirty="0">
                <a:latin typeface="UKIJ CJK"/>
                <a:cs typeface="UKIJ CJK"/>
              </a:rPr>
              <a:t> </a:t>
            </a:r>
            <a:r>
              <a:rPr sz="1400" spc="40" dirty="0">
                <a:latin typeface="UKIJ CJK"/>
                <a:cs typeface="UKIJ CJK"/>
              </a:rPr>
              <a:t>information</a:t>
            </a:r>
            <a:endParaRPr sz="1400">
              <a:latin typeface="UKIJ CJK"/>
              <a:cs typeface="UKIJ CJK"/>
            </a:endParaRPr>
          </a:p>
          <a:p>
            <a:pPr marL="1612900" lvl="3" indent="-229235">
              <a:lnSpc>
                <a:spcPct val="100000"/>
              </a:lnSpc>
              <a:spcBef>
                <a:spcPts val="520"/>
              </a:spcBef>
              <a:buClr>
                <a:srgbClr val="996666"/>
              </a:buClr>
              <a:buSzPct val="57142"/>
              <a:buFont typeface="Wingdings"/>
              <a:buChar char=""/>
              <a:tabLst>
                <a:tab pos="1612265" algn="l"/>
                <a:tab pos="1612900" algn="l"/>
              </a:tabLst>
            </a:pPr>
            <a:r>
              <a:rPr sz="1400" dirty="0">
                <a:latin typeface="UKIJ CJK"/>
                <a:cs typeface="UKIJ CJK"/>
              </a:rPr>
              <a:t>e.g.:</a:t>
            </a:r>
            <a:r>
              <a:rPr sz="1400" spc="90" dirty="0">
                <a:latin typeface="UKIJ CJK"/>
                <a:cs typeface="UKIJ CJK"/>
              </a:rPr>
              <a:t> </a:t>
            </a:r>
            <a:r>
              <a:rPr sz="1400" spc="20" dirty="0">
                <a:latin typeface="UKIJ CJK"/>
                <a:cs typeface="UKIJ CJK"/>
              </a:rPr>
              <a:t>2018</a:t>
            </a:r>
            <a:r>
              <a:rPr sz="1400" dirty="0">
                <a:latin typeface="UKIJ CJK"/>
                <a:cs typeface="UKIJ CJK"/>
              </a:rPr>
              <a:t>年校庆活动安排</a:t>
            </a:r>
            <a:endParaRPr sz="1400">
              <a:latin typeface="UKIJ CJK"/>
              <a:cs typeface="UKIJ CJK"/>
            </a:endParaRPr>
          </a:p>
          <a:p>
            <a:pPr marL="1155700" lvl="2" indent="-228600">
              <a:lnSpc>
                <a:spcPct val="100000"/>
              </a:lnSpc>
              <a:spcBef>
                <a:spcPts val="520"/>
              </a:spcBef>
              <a:buClr>
                <a:srgbClr val="7030A0"/>
              </a:buClr>
              <a:buSzPct val="62500"/>
              <a:buFont typeface="Wingdings"/>
              <a:buChar char=""/>
              <a:tabLst>
                <a:tab pos="1155065" algn="l"/>
                <a:tab pos="1155700" algn="l"/>
              </a:tabLst>
            </a:pPr>
            <a:r>
              <a:rPr sz="1600" spc="40" dirty="0">
                <a:latin typeface="UKIJ CJK"/>
                <a:cs typeface="UKIJ CJK"/>
              </a:rPr>
              <a:t>Navigational:</a:t>
            </a:r>
            <a:r>
              <a:rPr sz="1600" spc="190" dirty="0">
                <a:latin typeface="UKIJ CJK"/>
                <a:cs typeface="UKIJ CJK"/>
              </a:rPr>
              <a:t> </a:t>
            </a:r>
            <a:r>
              <a:rPr sz="1600" dirty="0">
                <a:latin typeface="UKIJ CJK"/>
                <a:cs typeface="UKIJ CJK"/>
              </a:rPr>
              <a:t>查询网址</a:t>
            </a:r>
            <a:endParaRPr sz="1600">
              <a:latin typeface="UKIJ CJK"/>
              <a:cs typeface="UKIJ CJK"/>
            </a:endParaRPr>
          </a:p>
          <a:p>
            <a:pPr marL="1612900" lvl="3" indent="-229235">
              <a:lnSpc>
                <a:spcPct val="100000"/>
              </a:lnSpc>
              <a:spcBef>
                <a:spcPts val="780"/>
              </a:spcBef>
              <a:buClr>
                <a:srgbClr val="996666"/>
              </a:buClr>
              <a:buSzPct val="57142"/>
              <a:buFont typeface="Wingdings"/>
              <a:buChar char=""/>
              <a:tabLst>
                <a:tab pos="1612265" algn="l"/>
                <a:tab pos="1612900" algn="l"/>
              </a:tabLst>
            </a:pPr>
            <a:r>
              <a:rPr sz="1400" spc="60" dirty="0">
                <a:latin typeface="UKIJ CJK"/>
                <a:cs typeface="UKIJ CJK"/>
              </a:rPr>
              <a:t>The </a:t>
            </a:r>
            <a:r>
              <a:rPr sz="1400" spc="15" dirty="0">
                <a:latin typeface="UKIJ CJK"/>
                <a:cs typeface="UKIJ CJK"/>
              </a:rPr>
              <a:t>user </a:t>
            </a:r>
            <a:r>
              <a:rPr sz="1400" spc="25" dirty="0">
                <a:latin typeface="UKIJ CJK"/>
                <a:cs typeface="UKIJ CJK"/>
              </a:rPr>
              <a:t>is </a:t>
            </a:r>
            <a:r>
              <a:rPr sz="1400" spc="85" dirty="0">
                <a:latin typeface="UKIJ CJK"/>
                <a:cs typeface="UKIJ CJK"/>
              </a:rPr>
              <a:t>looking </a:t>
            </a:r>
            <a:r>
              <a:rPr sz="1400" spc="50" dirty="0">
                <a:latin typeface="UKIJ CJK"/>
                <a:cs typeface="UKIJ CJK"/>
              </a:rPr>
              <a:t>to </a:t>
            </a:r>
            <a:r>
              <a:rPr sz="1400" spc="25" dirty="0">
                <a:latin typeface="UKIJ CJK"/>
                <a:cs typeface="UKIJ CJK"/>
              </a:rPr>
              <a:t>reach </a:t>
            </a:r>
            <a:r>
              <a:rPr sz="1400" spc="30" dirty="0">
                <a:latin typeface="UKIJ CJK"/>
                <a:cs typeface="UKIJ CJK"/>
              </a:rPr>
              <a:t>a particular</a:t>
            </a:r>
            <a:r>
              <a:rPr sz="1400" spc="-190" dirty="0">
                <a:latin typeface="UKIJ CJK"/>
                <a:cs typeface="UKIJ CJK"/>
              </a:rPr>
              <a:t> </a:t>
            </a:r>
            <a:r>
              <a:rPr sz="1400" spc="35" dirty="0">
                <a:latin typeface="UKIJ CJK"/>
                <a:cs typeface="UKIJ CJK"/>
              </a:rPr>
              <a:t>website</a:t>
            </a:r>
            <a:endParaRPr sz="1400">
              <a:latin typeface="UKIJ CJK"/>
              <a:cs typeface="UKIJ CJK"/>
            </a:endParaRPr>
          </a:p>
          <a:p>
            <a:pPr marL="1612900" lvl="3" indent="-229235">
              <a:lnSpc>
                <a:spcPct val="100000"/>
              </a:lnSpc>
              <a:spcBef>
                <a:spcPts val="520"/>
              </a:spcBef>
              <a:buClr>
                <a:srgbClr val="996666"/>
              </a:buClr>
              <a:buSzPct val="57142"/>
              <a:buFont typeface="Wingdings"/>
              <a:buChar char=""/>
              <a:tabLst>
                <a:tab pos="1612265" algn="l"/>
                <a:tab pos="1612900" algn="l"/>
              </a:tabLst>
            </a:pPr>
            <a:r>
              <a:rPr sz="1400" dirty="0">
                <a:latin typeface="UKIJ CJK"/>
                <a:cs typeface="UKIJ CJK"/>
              </a:rPr>
              <a:t>e.g.:</a:t>
            </a:r>
            <a:r>
              <a:rPr sz="1400" spc="90" dirty="0">
                <a:latin typeface="UKIJ CJK"/>
                <a:cs typeface="UKIJ CJK"/>
              </a:rPr>
              <a:t> </a:t>
            </a:r>
            <a:r>
              <a:rPr sz="1400" dirty="0">
                <a:latin typeface="UKIJ CJK"/>
                <a:cs typeface="UKIJ CJK"/>
              </a:rPr>
              <a:t>北大设备部网址</a:t>
            </a:r>
            <a:endParaRPr sz="1400">
              <a:latin typeface="UKIJ CJK"/>
              <a:cs typeface="UKIJ CJK"/>
            </a:endParaRPr>
          </a:p>
          <a:p>
            <a:pPr marL="1155700" lvl="2" indent="-228600">
              <a:lnSpc>
                <a:spcPct val="100000"/>
              </a:lnSpc>
              <a:spcBef>
                <a:spcPts val="620"/>
              </a:spcBef>
              <a:buClr>
                <a:srgbClr val="7030A0"/>
              </a:buClr>
              <a:buSzPct val="62500"/>
              <a:buFont typeface="Wingdings"/>
              <a:buChar char=""/>
              <a:tabLst>
                <a:tab pos="1155065" algn="l"/>
                <a:tab pos="1155700" algn="l"/>
              </a:tabLst>
            </a:pPr>
            <a:r>
              <a:rPr sz="1600" spc="20" dirty="0">
                <a:latin typeface="UKIJ CJK"/>
                <a:cs typeface="UKIJ CJK"/>
              </a:rPr>
              <a:t>Transactional:</a:t>
            </a:r>
            <a:r>
              <a:rPr sz="1600" spc="90" dirty="0">
                <a:latin typeface="UKIJ CJK"/>
                <a:cs typeface="UKIJ CJK"/>
              </a:rPr>
              <a:t> </a:t>
            </a:r>
            <a:r>
              <a:rPr sz="1600" dirty="0">
                <a:latin typeface="UKIJ CJK"/>
                <a:cs typeface="UKIJ CJK"/>
              </a:rPr>
              <a:t>查询资源</a:t>
            </a:r>
            <a:endParaRPr sz="1600">
              <a:latin typeface="UKIJ CJK"/>
              <a:cs typeface="UKIJ CJK"/>
            </a:endParaRPr>
          </a:p>
          <a:p>
            <a:pPr marL="1612900" lvl="3" indent="-229235">
              <a:lnSpc>
                <a:spcPct val="100000"/>
              </a:lnSpc>
              <a:spcBef>
                <a:spcPts val="680"/>
              </a:spcBef>
              <a:buClr>
                <a:srgbClr val="996666"/>
              </a:buClr>
              <a:buSzPct val="57142"/>
              <a:buFont typeface="Wingdings"/>
              <a:buChar char=""/>
              <a:tabLst>
                <a:tab pos="1612265" algn="l"/>
                <a:tab pos="1612900" algn="l"/>
              </a:tabLst>
            </a:pPr>
            <a:r>
              <a:rPr sz="1400" spc="45" dirty="0">
                <a:latin typeface="UKIJ CJK"/>
                <a:cs typeface="UKIJ CJK"/>
              </a:rPr>
              <a:t>the </a:t>
            </a:r>
            <a:r>
              <a:rPr sz="1400" spc="15" dirty="0">
                <a:latin typeface="UKIJ CJK"/>
                <a:cs typeface="UKIJ CJK"/>
              </a:rPr>
              <a:t>user </a:t>
            </a:r>
            <a:r>
              <a:rPr sz="1400" spc="40" dirty="0">
                <a:latin typeface="UKIJ CJK"/>
                <a:cs typeface="UKIJ CJK"/>
              </a:rPr>
              <a:t>wants </a:t>
            </a:r>
            <a:r>
              <a:rPr sz="1400" spc="50" dirty="0">
                <a:latin typeface="UKIJ CJK"/>
                <a:cs typeface="UKIJ CJK"/>
              </a:rPr>
              <a:t>to </a:t>
            </a:r>
            <a:r>
              <a:rPr sz="1400" spc="85" dirty="0">
                <a:latin typeface="UKIJ CJK"/>
                <a:cs typeface="UKIJ CJK"/>
              </a:rPr>
              <a:t>get </a:t>
            </a:r>
            <a:r>
              <a:rPr sz="1400" spc="50" dirty="0">
                <a:latin typeface="UKIJ CJK"/>
                <a:cs typeface="UKIJ CJK"/>
              </a:rPr>
              <a:t>to </a:t>
            </a:r>
            <a:r>
              <a:rPr sz="1400" spc="30" dirty="0">
                <a:latin typeface="UKIJ CJK"/>
                <a:cs typeface="UKIJ CJK"/>
              </a:rPr>
              <a:t>a </a:t>
            </a:r>
            <a:r>
              <a:rPr sz="1400" spc="35" dirty="0">
                <a:latin typeface="UKIJ CJK"/>
                <a:cs typeface="UKIJ CJK"/>
              </a:rPr>
              <a:t>website </a:t>
            </a:r>
            <a:r>
              <a:rPr sz="1400" spc="30" dirty="0">
                <a:latin typeface="UKIJ CJK"/>
                <a:cs typeface="UKIJ CJK"/>
              </a:rPr>
              <a:t>where </a:t>
            </a:r>
            <a:r>
              <a:rPr sz="1400" spc="25" dirty="0">
                <a:latin typeface="UKIJ CJK"/>
                <a:cs typeface="UKIJ CJK"/>
              </a:rPr>
              <a:t>there </a:t>
            </a:r>
            <a:r>
              <a:rPr sz="1400" spc="35" dirty="0">
                <a:latin typeface="UKIJ CJK"/>
                <a:cs typeface="UKIJ CJK"/>
              </a:rPr>
              <a:t>will </a:t>
            </a:r>
            <a:r>
              <a:rPr sz="1400" spc="60" dirty="0">
                <a:latin typeface="UKIJ CJK"/>
                <a:cs typeface="UKIJ CJK"/>
              </a:rPr>
              <a:t>be </a:t>
            </a:r>
            <a:r>
              <a:rPr sz="1400" spc="30" dirty="0">
                <a:latin typeface="UKIJ CJK"/>
                <a:cs typeface="UKIJ CJK"/>
              </a:rPr>
              <a:t>more</a:t>
            </a:r>
            <a:r>
              <a:rPr sz="1400" spc="185" dirty="0">
                <a:latin typeface="UKIJ CJK"/>
                <a:cs typeface="UKIJ CJK"/>
              </a:rPr>
              <a:t> </a:t>
            </a:r>
            <a:r>
              <a:rPr sz="1400" spc="35" dirty="0">
                <a:latin typeface="UKIJ CJK"/>
                <a:cs typeface="UKIJ CJK"/>
              </a:rPr>
              <a:t>interaction</a:t>
            </a:r>
            <a:endParaRPr sz="1400">
              <a:latin typeface="UKIJ CJK"/>
              <a:cs typeface="UKIJ CJK"/>
            </a:endParaRPr>
          </a:p>
          <a:p>
            <a:pPr marL="1612900" lvl="3" indent="-229235">
              <a:lnSpc>
                <a:spcPct val="100000"/>
              </a:lnSpc>
              <a:spcBef>
                <a:spcPts val="520"/>
              </a:spcBef>
              <a:buClr>
                <a:srgbClr val="996666"/>
              </a:buClr>
              <a:buSzPct val="57142"/>
              <a:buFont typeface="Wingdings"/>
              <a:buChar char=""/>
              <a:tabLst>
                <a:tab pos="1612265" algn="l"/>
                <a:tab pos="1612900" algn="l"/>
              </a:tabLst>
            </a:pPr>
            <a:r>
              <a:rPr sz="1400" dirty="0">
                <a:latin typeface="UKIJ CJK"/>
                <a:cs typeface="UKIJ CJK"/>
              </a:rPr>
              <a:t>e.g.:</a:t>
            </a:r>
            <a:r>
              <a:rPr sz="1400" spc="90" dirty="0">
                <a:latin typeface="UKIJ CJK"/>
                <a:cs typeface="UKIJ CJK"/>
              </a:rPr>
              <a:t> </a:t>
            </a:r>
            <a:r>
              <a:rPr sz="1400" dirty="0">
                <a:latin typeface="UKIJ CJK"/>
                <a:cs typeface="UKIJ CJK"/>
              </a:rPr>
              <a:t>北大毕业典礼视频下载</a:t>
            </a:r>
            <a:endParaRPr sz="1400">
              <a:latin typeface="UKIJ CJK"/>
              <a:cs typeface="UKIJ CJK"/>
            </a:endParaRPr>
          </a:p>
          <a:p>
            <a:pPr lvl="3">
              <a:lnSpc>
                <a:spcPct val="100000"/>
              </a:lnSpc>
              <a:spcBef>
                <a:spcPts val="65"/>
              </a:spcBef>
              <a:buClr>
                <a:srgbClr val="996666"/>
              </a:buClr>
              <a:buFont typeface="Wingdings"/>
              <a:buChar char=""/>
            </a:pPr>
            <a:endParaRPr sz="1550">
              <a:latin typeface="UKIJ CJK"/>
              <a:cs typeface="UKIJ CJK"/>
            </a:endParaRPr>
          </a:p>
          <a:p>
            <a:pPr marL="762000" lvl="1" indent="-292100">
              <a:lnSpc>
                <a:spcPct val="100000"/>
              </a:lnSpc>
              <a:buClr>
                <a:srgbClr val="00B0F0"/>
              </a:buClr>
              <a:buSzPct val="70000"/>
              <a:buFont typeface="Wingdings"/>
              <a:buChar char=""/>
              <a:tabLst>
                <a:tab pos="761365" algn="l"/>
                <a:tab pos="762000" algn="l"/>
              </a:tabLst>
            </a:pPr>
            <a:r>
              <a:rPr sz="2000" spc="110" dirty="0">
                <a:latin typeface="UKIJ CJK"/>
                <a:cs typeface="UKIJ CJK"/>
              </a:rPr>
              <a:t>Google</a:t>
            </a:r>
            <a:r>
              <a:rPr sz="2000" dirty="0">
                <a:latin typeface="UKIJ CJK"/>
                <a:cs typeface="UKIJ CJK"/>
              </a:rPr>
              <a:t>中实际的信息类查询</a:t>
            </a:r>
            <a:endParaRPr sz="2000">
              <a:latin typeface="UKIJ CJK"/>
              <a:cs typeface="UKIJ CJK"/>
            </a:endParaRPr>
          </a:p>
          <a:p>
            <a:pPr marL="1155700" lvl="2" indent="-228600">
              <a:lnSpc>
                <a:spcPct val="100000"/>
              </a:lnSpc>
              <a:spcBef>
                <a:spcPts val="1000"/>
              </a:spcBef>
              <a:buClr>
                <a:srgbClr val="7030A0"/>
              </a:buClr>
              <a:buSzPct val="64285"/>
              <a:buFont typeface="Wingdings"/>
              <a:buChar char=""/>
              <a:tabLst>
                <a:tab pos="1155065" algn="l"/>
                <a:tab pos="1155700" algn="l"/>
              </a:tabLst>
            </a:pPr>
            <a:r>
              <a:rPr sz="1400" spc="105" dirty="0">
                <a:latin typeface="UKIJ CJK"/>
                <a:cs typeface="UKIJ CJK"/>
              </a:rPr>
              <a:t>Who </a:t>
            </a:r>
            <a:r>
              <a:rPr sz="1400" dirty="0">
                <a:latin typeface="UKIJ CJK"/>
                <a:cs typeface="UKIJ CJK"/>
              </a:rPr>
              <a:t>first </a:t>
            </a:r>
            <a:r>
              <a:rPr sz="1400" spc="50" dirty="0">
                <a:latin typeface="UKIJ CJK"/>
                <a:cs typeface="UKIJ CJK"/>
              </a:rPr>
              <a:t>invented </a:t>
            </a:r>
            <a:r>
              <a:rPr sz="1400" spc="35" dirty="0">
                <a:latin typeface="UKIJ CJK"/>
                <a:cs typeface="UKIJ CJK"/>
              </a:rPr>
              <a:t>rock </a:t>
            </a:r>
            <a:r>
              <a:rPr sz="1400" spc="65" dirty="0">
                <a:latin typeface="UKIJ CJK"/>
                <a:cs typeface="UKIJ CJK"/>
              </a:rPr>
              <a:t>and </a:t>
            </a:r>
            <a:r>
              <a:rPr sz="1400" spc="20" dirty="0">
                <a:latin typeface="UKIJ CJK"/>
                <a:cs typeface="UKIJ CJK"/>
              </a:rPr>
              <a:t>roll</a:t>
            </a:r>
            <a:r>
              <a:rPr sz="1400" spc="-60" dirty="0">
                <a:latin typeface="UKIJ CJK"/>
                <a:cs typeface="UKIJ CJK"/>
              </a:rPr>
              <a:t> </a:t>
            </a:r>
            <a:r>
              <a:rPr sz="1400" spc="40" dirty="0">
                <a:latin typeface="UKIJ CJK"/>
                <a:cs typeface="UKIJ CJK"/>
              </a:rPr>
              <a:t>music?</a:t>
            </a:r>
            <a:endParaRPr sz="1400">
              <a:latin typeface="UKIJ CJK"/>
              <a:cs typeface="UKIJ CJK"/>
            </a:endParaRPr>
          </a:p>
          <a:p>
            <a:pPr marL="1155700" lvl="2" indent="-228600">
              <a:lnSpc>
                <a:spcPct val="100000"/>
              </a:lnSpc>
              <a:spcBef>
                <a:spcPts val="720"/>
              </a:spcBef>
              <a:buClr>
                <a:srgbClr val="7030A0"/>
              </a:buClr>
              <a:buSzPct val="64285"/>
              <a:buFont typeface="Wingdings"/>
              <a:buChar char=""/>
              <a:tabLst>
                <a:tab pos="1155065" algn="l"/>
                <a:tab pos="1155700" algn="l"/>
              </a:tabLst>
            </a:pPr>
            <a:r>
              <a:rPr sz="1400" spc="80" dirty="0">
                <a:latin typeface="UKIJ CJK"/>
                <a:cs typeface="UKIJ CJK"/>
              </a:rPr>
              <a:t>When </a:t>
            </a:r>
            <a:r>
              <a:rPr sz="1400" spc="40" dirty="0">
                <a:latin typeface="UKIJ CJK"/>
                <a:cs typeface="UKIJ CJK"/>
              </a:rPr>
              <a:t>was </a:t>
            </a:r>
            <a:r>
              <a:rPr sz="1400" spc="45" dirty="0">
                <a:latin typeface="UKIJ CJK"/>
                <a:cs typeface="UKIJ CJK"/>
              </a:rPr>
              <a:t>the </a:t>
            </a:r>
            <a:r>
              <a:rPr sz="1400" spc="55" dirty="0">
                <a:latin typeface="UKIJ CJK"/>
                <a:cs typeface="UKIJ CJK"/>
              </a:rPr>
              <a:t>mobile </a:t>
            </a:r>
            <a:r>
              <a:rPr sz="1400" spc="70" dirty="0">
                <a:latin typeface="UKIJ CJK"/>
                <a:cs typeface="UKIJ CJK"/>
              </a:rPr>
              <a:t>phone</a:t>
            </a:r>
            <a:r>
              <a:rPr sz="1400" spc="-210" dirty="0">
                <a:latin typeface="UKIJ CJK"/>
                <a:cs typeface="UKIJ CJK"/>
              </a:rPr>
              <a:t> </a:t>
            </a:r>
            <a:r>
              <a:rPr sz="1400" spc="50" dirty="0">
                <a:latin typeface="UKIJ CJK"/>
                <a:cs typeface="UKIJ CJK"/>
              </a:rPr>
              <a:t>invented?</a:t>
            </a:r>
            <a:endParaRPr sz="1400">
              <a:latin typeface="UKIJ CJK"/>
              <a:cs typeface="UKIJ CJK"/>
            </a:endParaRPr>
          </a:p>
          <a:p>
            <a:pPr marL="1155700" lvl="2" indent="-228600">
              <a:lnSpc>
                <a:spcPct val="100000"/>
              </a:lnSpc>
              <a:spcBef>
                <a:spcPts val="720"/>
              </a:spcBef>
              <a:buClr>
                <a:srgbClr val="7030A0"/>
              </a:buClr>
              <a:buSzPct val="64285"/>
              <a:buFont typeface="Wingdings"/>
              <a:buChar char=""/>
              <a:tabLst>
                <a:tab pos="1155065" algn="l"/>
                <a:tab pos="1155700" algn="l"/>
              </a:tabLst>
            </a:pPr>
            <a:r>
              <a:rPr sz="1400" spc="50" dirty="0">
                <a:latin typeface="UKIJ CJK"/>
                <a:cs typeface="UKIJ CJK"/>
              </a:rPr>
              <a:t>Where </a:t>
            </a:r>
            <a:r>
              <a:rPr sz="1400" spc="40" dirty="0">
                <a:latin typeface="UKIJ CJK"/>
                <a:cs typeface="UKIJ CJK"/>
              </a:rPr>
              <a:t>was </a:t>
            </a:r>
            <a:r>
              <a:rPr sz="1400" spc="45" dirty="0">
                <a:latin typeface="UKIJ CJK"/>
                <a:cs typeface="UKIJ CJK"/>
              </a:rPr>
              <a:t>the </a:t>
            </a:r>
            <a:r>
              <a:rPr sz="1400" spc="50" dirty="0">
                <a:latin typeface="UKIJ CJK"/>
                <a:cs typeface="UKIJ CJK"/>
              </a:rPr>
              <a:t>hamburger</a:t>
            </a:r>
            <a:r>
              <a:rPr sz="1400" spc="10" dirty="0">
                <a:latin typeface="UKIJ CJK"/>
                <a:cs typeface="UKIJ CJK"/>
              </a:rPr>
              <a:t> </a:t>
            </a:r>
            <a:r>
              <a:rPr sz="1400" spc="50" dirty="0">
                <a:latin typeface="UKIJ CJK"/>
                <a:cs typeface="UKIJ CJK"/>
              </a:rPr>
              <a:t>invented?</a:t>
            </a:r>
            <a:endParaRPr sz="1400">
              <a:latin typeface="UKIJ CJK"/>
              <a:cs typeface="UKIJ CJK"/>
            </a:endParaRPr>
          </a:p>
          <a:p>
            <a:pPr marL="1155700" lvl="2" indent="-228600">
              <a:lnSpc>
                <a:spcPct val="100000"/>
              </a:lnSpc>
              <a:spcBef>
                <a:spcPts val="720"/>
              </a:spcBef>
              <a:buClr>
                <a:srgbClr val="7030A0"/>
              </a:buClr>
              <a:buSzPct val="64285"/>
              <a:buFont typeface="Wingdings"/>
              <a:buChar char=""/>
              <a:tabLst>
                <a:tab pos="1155065" algn="l"/>
                <a:tab pos="1155700" algn="l"/>
              </a:tabLst>
            </a:pPr>
            <a:r>
              <a:rPr sz="1400" spc="85" dirty="0">
                <a:latin typeface="UKIJ CJK"/>
                <a:cs typeface="UKIJ CJK"/>
              </a:rPr>
              <a:t>How </a:t>
            </a:r>
            <a:r>
              <a:rPr sz="1400" spc="50" dirty="0">
                <a:latin typeface="UKIJ CJK"/>
                <a:cs typeface="UKIJ CJK"/>
              </a:rPr>
              <a:t>to </a:t>
            </a:r>
            <a:r>
              <a:rPr sz="1400" spc="30" dirty="0">
                <a:latin typeface="UKIJ CJK"/>
                <a:cs typeface="UKIJ CJK"/>
              </a:rPr>
              <a:t>lose</a:t>
            </a:r>
            <a:r>
              <a:rPr sz="1400" spc="-40" dirty="0">
                <a:latin typeface="UKIJ CJK"/>
                <a:cs typeface="UKIJ CJK"/>
              </a:rPr>
              <a:t> </a:t>
            </a:r>
            <a:r>
              <a:rPr sz="1400" spc="65" dirty="0">
                <a:latin typeface="UKIJ CJK"/>
                <a:cs typeface="UKIJ CJK"/>
              </a:rPr>
              <a:t>weight?</a:t>
            </a:r>
            <a:endParaRPr sz="1400">
              <a:latin typeface="UKIJ CJK"/>
              <a:cs typeface="UKIJ CJK"/>
            </a:endParaRP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99</a:t>
            </a:fld>
            <a:endParaRPr dirty="0"/>
          </a:p>
        </p:txBody>
      </p:sp>
      <p:sp>
        <p:nvSpPr>
          <p:cNvPr id="3" name="object 3"/>
          <p:cNvSpPr txBox="1">
            <a:spLocks noGrp="1"/>
          </p:cNvSpPr>
          <p:nvPr>
            <p:ph type="title"/>
          </p:nvPr>
        </p:nvSpPr>
        <p:spPr>
          <a:xfrm>
            <a:off x="0" y="0"/>
            <a:ext cx="9144000" cy="533400"/>
          </a:xfrm>
          <a:prstGeom prst="rect">
            <a:avLst/>
          </a:prstGeom>
          <a:solidFill>
            <a:srgbClr val="6666CC"/>
          </a:solidFill>
        </p:spPr>
        <p:txBody>
          <a:bodyPr vert="horz" wrap="square" lIns="0" tIns="16510" rIns="0" bIns="0" rtlCol="0">
            <a:spAutoFit/>
          </a:bodyPr>
          <a:lstStyle/>
          <a:p>
            <a:pPr marL="54610">
              <a:lnSpc>
                <a:spcPct val="100000"/>
              </a:lnSpc>
              <a:spcBef>
                <a:spcPts val="130"/>
              </a:spcBef>
            </a:pPr>
            <a:r>
              <a:rPr u="none" dirty="0"/>
              <a:t>问答系统</a:t>
            </a:r>
            <a:r>
              <a:rPr u="none" spc="165" dirty="0"/>
              <a:t> </a:t>
            </a:r>
            <a:r>
              <a:rPr u="none" dirty="0"/>
              <a:t>与</a:t>
            </a:r>
            <a:r>
              <a:rPr u="none" spc="270" dirty="0"/>
              <a:t> </a:t>
            </a:r>
            <a:r>
              <a:rPr u="none" dirty="0"/>
              <a:t>信息检索</a:t>
            </a:r>
          </a:p>
        </p:txBody>
      </p:sp>
      <p:graphicFrame>
        <p:nvGraphicFramePr>
          <p:cNvPr id="4" name="object 4"/>
          <p:cNvGraphicFramePr>
            <a:graphicFrameLocks noGrp="1"/>
          </p:cNvGraphicFramePr>
          <p:nvPr/>
        </p:nvGraphicFramePr>
        <p:xfrm>
          <a:off x="6221831" y="1875472"/>
          <a:ext cx="2827655" cy="1704339"/>
        </p:xfrm>
        <a:graphic>
          <a:graphicData uri="http://schemas.openxmlformats.org/drawingml/2006/table">
            <a:tbl>
              <a:tblPr firstRow="1" bandRow="1">
                <a:tableStyleId>{2D5ABB26-0587-4C30-8999-92F81FD0307C}</a:tableStyleId>
              </a:tblPr>
              <a:tblGrid>
                <a:gridCol w="1403985">
                  <a:extLst>
                    <a:ext uri="{9D8B030D-6E8A-4147-A177-3AD203B41FA5}">
                      <a16:colId xmlns:a16="http://schemas.microsoft.com/office/drawing/2014/main" val="20000"/>
                    </a:ext>
                  </a:extLst>
                </a:gridCol>
                <a:gridCol w="1403985">
                  <a:extLst>
                    <a:ext uri="{9D8B030D-6E8A-4147-A177-3AD203B41FA5}">
                      <a16:colId xmlns:a16="http://schemas.microsoft.com/office/drawing/2014/main" val="20001"/>
                    </a:ext>
                  </a:extLst>
                </a:gridCol>
              </a:tblGrid>
              <a:tr h="579120">
                <a:tc>
                  <a:txBody>
                    <a:bodyPr/>
                    <a:lstStyle/>
                    <a:p>
                      <a:pPr marL="90805" marR="589280">
                        <a:lnSpc>
                          <a:spcPts val="1900"/>
                        </a:lnSpc>
                        <a:spcBef>
                          <a:spcPts val="439"/>
                        </a:spcBef>
                      </a:pPr>
                      <a:r>
                        <a:rPr sz="1600" b="1" spc="-15" dirty="0">
                          <a:solidFill>
                            <a:srgbClr val="FFFFFF"/>
                          </a:solidFill>
                          <a:latin typeface="Arial"/>
                          <a:cs typeface="Arial"/>
                        </a:rPr>
                        <a:t>Type</a:t>
                      </a:r>
                      <a:r>
                        <a:rPr sz="1600" b="1" spc="-120" dirty="0">
                          <a:solidFill>
                            <a:srgbClr val="FFFFFF"/>
                          </a:solidFill>
                          <a:latin typeface="Arial"/>
                          <a:cs typeface="Arial"/>
                        </a:rPr>
                        <a:t> </a:t>
                      </a:r>
                      <a:r>
                        <a:rPr sz="1600" b="1" spc="10" dirty="0">
                          <a:solidFill>
                            <a:srgbClr val="FFFFFF"/>
                          </a:solidFill>
                          <a:latin typeface="Arial"/>
                          <a:cs typeface="Arial"/>
                        </a:rPr>
                        <a:t>of  </a:t>
                      </a:r>
                      <a:r>
                        <a:rPr sz="1600" b="1" dirty="0">
                          <a:solidFill>
                            <a:srgbClr val="FFFFFF"/>
                          </a:solidFill>
                          <a:latin typeface="Arial"/>
                          <a:cs typeface="Arial"/>
                        </a:rPr>
                        <a:t>query</a:t>
                      </a:r>
                      <a:endParaRPr sz="1600">
                        <a:latin typeface="Arial"/>
                        <a:cs typeface="Arial"/>
                      </a:endParaRPr>
                    </a:p>
                  </a:txBody>
                  <a:tcPr marL="0" marR="0" marT="55879"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99CCFF"/>
                    </a:solidFill>
                  </a:tcPr>
                </a:tc>
                <a:tc>
                  <a:txBody>
                    <a:bodyPr/>
                    <a:lstStyle/>
                    <a:p>
                      <a:pPr marL="91440" marR="354965">
                        <a:lnSpc>
                          <a:spcPts val="1900"/>
                        </a:lnSpc>
                        <a:spcBef>
                          <a:spcPts val="439"/>
                        </a:spcBef>
                      </a:pPr>
                      <a:r>
                        <a:rPr sz="1600" b="1" spc="-10" dirty="0">
                          <a:solidFill>
                            <a:srgbClr val="FFFFFF"/>
                          </a:solidFill>
                          <a:latin typeface="Arial"/>
                          <a:cs typeface="Arial"/>
                        </a:rPr>
                        <a:t>Query log  </a:t>
                      </a:r>
                      <a:r>
                        <a:rPr sz="1600" b="1" spc="-5" dirty="0">
                          <a:solidFill>
                            <a:srgbClr val="FFFFFF"/>
                          </a:solidFill>
                          <a:latin typeface="Arial"/>
                          <a:cs typeface="Arial"/>
                        </a:rPr>
                        <a:t>analysis</a:t>
                      </a:r>
                      <a:endParaRPr sz="1600">
                        <a:latin typeface="Arial"/>
                        <a:cs typeface="Arial"/>
                      </a:endParaRPr>
                    </a:p>
                  </a:txBody>
                  <a:tcPr marL="0" marR="0" marT="55879"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99CCFF"/>
                    </a:solidFill>
                  </a:tcPr>
                </a:tc>
                <a:extLst>
                  <a:ext uri="{0D108BD9-81ED-4DB2-BD59-A6C34878D82A}">
                    <a16:rowId xmlns:a16="http://schemas.microsoft.com/office/drawing/2014/main" val="10000"/>
                  </a:ext>
                </a:extLst>
              </a:tr>
              <a:tr h="370840">
                <a:tc>
                  <a:txBody>
                    <a:bodyPr/>
                    <a:lstStyle/>
                    <a:p>
                      <a:pPr marL="90805">
                        <a:lnSpc>
                          <a:spcPct val="100000"/>
                        </a:lnSpc>
                        <a:spcBef>
                          <a:spcPts val="359"/>
                        </a:spcBef>
                      </a:pPr>
                      <a:r>
                        <a:rPr sz="1600" spc="-10" dirty="0">
                          <a:latin typeface="Arial"/>
                          <a:cs typeface="Arial"/>
                        </a:rPr>
                        <a:t>Informational</a:t>
                      </a:r>
                      <a:endParaRPr sz="1600">
                        <a:latin typeface="Arial"/>
                        <a:cs typeface="Arial"/>
                      </a:endParaRPr>
                    </a:p>
                  </a:txBody>
                  <a:tcPr marL="0" marR="0" marT="457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EECFF"/>
                    </a:solidFill>
                  </a:tcPr>
                </a:tc>
                <a:tc>
                  <a:txBody>
                    <a:bodyPr/>
                    <a:lstStyle/>
                    <a:p>
                      <a:pPr marL="2540" algn="ctr">
                        <a:lnSpc>
                          <a:spcPct val="100000"/>
                        </a:lnSpc>
                        <a:spcBef>
                          <a:spcPts val="359"/>
                        </a:spcBef>
                      </a:pPr>
                      <a:r>
                        <a:rPr sz="1600" spc="10" dirty="0">
                          <a:latin typeface="Arial"/>
                          <a:cs typeface="Arial"/>
                        </a:rPr>
                        <a:t>48%</a:t>
                      </a:r>
                      <a:endParaRPr sz="1600">
                        <a:latin typeface="Arial"/>
                        <a:cs typeface="Arial"/>
                      </a:endParaRPr>
                    </a:p>
                  </a:txBody>
                  <a:tcPr marL="0" marR="0" marT="457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EECFF"/>
                    </a:solidFill>
                  </a:tcPr>
                </a:tc>
                <a:extLst>
                  <a:ext uri="{0D108BD9-81ED-4DB2-BD59-A6C34878D82A}">
                    <a16:rowId xmlns:a16="http://schemas.microsoft.com/office/drawing/2014/main" val="10001"/>
                  </a:ext>
                </a:extLst>
              </a:tr>
              <a:tr h="370840">
                <a:tc>
                  <a:txBody>
                    <a:bodyPr/>
                    <a:lstStyle/>
                    <a:p>
                      <a:pPr marL="90805">
                        <a:lnSpc>
                          <a:spcPct val="100000"/>
                        </a:lnSpc>
                        <a:spcBef>
                          <a:spcPts val="359"/>
                        </a:spcBef>
                      </a:pPr>
                      <a:r>
                        <a:rPr sz="1600" spc="10" dirty="0">
                          <a:latin typeface="Arial"/>
                          <a:cs typeface="Arial"/>
                        </a:rPr>
                        <a:t>Navigational</a:t>
                      </a:r>
                      <a:endParaRPr sz="16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FF6FF"/>
                    </a:solidFill>
                  </a:tcPr>
                </a:tc>
                <a:tc>
                  <a:txBody>
                    <a:bodyPr/>
                    <a:lstStyle/>
                    <a:p>
                      <a:pPr marL="2540" algn="ctr">
                        <a:lnSpc>
                          <a:spcPct val="100000"/>
                        </a:lnSpc>
                        <a:spcBef>
                          <a:spcPts val="359"/>
                        </a:spcBef>
                      </a:pPr>
                      <a:r>
                        <a:rPr sz="1600" spc="10" dirty="0">
                          <a:latin typeface="Arial"/>
                          <a:cs typeface="Arial"/>
                        </a:rPr>
                        <a:t>20%</a:t>
                      </a:r>
                      <a:endParaRPr sz="16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FF6FF"/>
                    </a:solidFill>
                  </a:tcPr>
                </a:tc>
                <a:extLst>
                  <a:ext uri="{0D108BD9-81ED-4DB2-BD59-A6C34878D82A}">
                    <a16:rowId xmlns:a16="http://schemas.microsoft.com/office/drawing/2014/main" val="10002"/>
                  </a:ext>
                </a:extLst>
              </a:tr>
              <a:tr h="370840">
                <a:tc>
                  <a:txBody>
                    <a:bodyPr/>
                    <a:lstStyle/>
                    <a:p>
                      <a:pPr marL="90805">
                        <a:lnSpc>
                          <a:spcPct val="100000"/>
                        </a:lnSpc>
                        <a:spcBef>
                          <a:spcPts val="359"/>
                        </a:spcBef>
                      </a:pPr>
                      <a:r>
                        <a:rPr sz="1600" spc="-5" dirty="0">
                          <a:latin typeface="Arial"/>
                          <a:cs typeface="Arial"/>
                        </a:rPr>
                        <a:t>Transactional</a:t>
                      </a:r>
                      <a:endParaRPr sz="16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EECFF"/>
                    </a:solidFill>
                  </a:tcPr>
                </a:tc>
                <a:tc>
                  <a:txBody>
                    <a:bodyPr/>
                    <a:lstStyle/>
                    <a:p>
                      <a:pPr marL="2540" algn="ctr">
                        <a:lnSpc>
                          <a:spcPct val="100000"/>
                        </a:lnSpc>
                        <a:spcBef>
                          <a:spcPts val="359"/>
                        </a:spcBef>
                      </a:pPr>
                      <a:r>
                        <a:rPr sz="1600" spc="10" dirty="0">
                          <a:latin typeface="Arial"/>
                          <a:cs typeface="Arial"/>
                        </a:rPr>
                        <a:t>30%</a:t>
                      </a:r>
                      <a:endParaRPr sz="16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EECFF"/>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4874</Words>
  <Application>Microsoft Office PowerPoint</Application>
  <PresentationFormat>全屏显示(4:3)</PresentationFormat>
  <Paragraphs>1373</Paragraphs>
  <Slides>126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126</vt:i4>
      </vt:variant>
    </vt:vector>
  </HeadingPairs>
  <TitlesOfParts>
    <vt:vector size="139" baseType="lpstr">
      <vt:lpstr>Carlito</vt:lpstr>
      <vt:lpstr>DejaVu Serif</vt:lpstr>
      <vt:lpstr>Droid Sans Fallback</vt:lpstr>
      <vt:lpstr>Noto Sans CJK JP Black</vt:lpstr>
      <vt:lpstr>Noto Sans CJK JP Medium</vt:lpstr>
      <vt:lpstr>Noto Sans Mono CJK JP Bold</vt:lpstr>
      <vt:lpstr>UKIJ CJK</vt:lpstr>
      <vt:lpstr>Arial</vt:lpstr>
      <vt:lpstr>Arial Black</vt:lpstr>
      <vt:lpstr>Calibri</vt:lpstr>
      <vt:lpstr>Times New Roman</vt:lpstr>
      <vt:lpstr>Wingdings</vt:lpstr>
      <vt:lpstr>Office Theme</vt:lpstr>
      <vt:lpstr>自然语言处理导论</vt:lpstr>
      <vt:lpstr>课程信息</vt:lpstr>
      <vt:lpstr>课程信息</vt:lpstr>
      <vt:lpstr>课程规划</vt:lpstr>
      <vt:lpstr>课程规划</vt:lpstr>
      <vt:lpstr>课程规划</vt:lpstr>
      <vt:lpstr>PowerPoint 演示文稿</vt:lpstr>
      <vt:lpstr>PowerPoint 演示文稿</vt:lpstr>
      <vt:lpstr>自然语言处理是什么？</vt:lpstr>
      <vt:lpstr>自然语言处理是什么？</vt:lpstr>
      <vt:lpstr>研究目标</vt:lpstr>
      <vt:lpstr>自然语言处理是什么？</vt:lpstr>
      <vt:lpstr>研究方向</vt:lpstr>
      <vt:lpstr>研究方向</vt:lpstr>
      <vt:lpstr>研究方向</vt:lpstr>
      <vt:lpstr>具体的自然语言处理任务简介</vt:lpstr>
      <vt:lpstr>自然语言处理与产业</vt:lpstr>
      <vt:lpstr>PowerPoint 演示文稿</vt:lpstr>
      <vt:lpstr>自然语言处理的难点是什么？</vt:lpstr>
      <vt:lpstr>具体方法</vt:lpstr>
      <vt:lpstr>具体方法</vt:lpstr>
      <vt:lpstr>具体方法</vt:lpstr>
      <vt:lpstr>PowerPoint 演示文稿</vt:lpstr>
      <vt:lpstr>自然语言处理任务举例</vt:lpstr>
      <vt:lpstr>自然语言处理任务举例</vt:lpstr>
      <vt:lpstr>  词性标注(Part-of-Speech Tagging) </vt:lpstr>
      <vt:lpstr>词性标注(POS tagging)</vt:lpstr>
      <vt:lpstr>词性标注(POS tagging)</vt:lpstr>
      <vt:lpstr>词性标注(POS tagging)</vt:lpstr>
      <vt:lpstr>中文切词(word segmentation)</vt:lpstr>
      <vt:lpstr>中文切词</vt:lpstr>
      <vt:lpstr>直接用简单分类方法会怎样？</vt:lpstr>
      <vt:lpstr>用改进的简单分类方法会怎样？</vt:lpstr>
      <vt:lpstr>前向分类(Forward Classification)</vt:lpstr>
      <vt:lpstr>后向分类(Backward Classification)</vt:lpstr>
      <vt:lpstr>用改进的简单分类方法会怎样？</vt:lpstr>
      <vt:lpstr>自然语言处理任务举例</vt:lpstr>
      <vt:lpstr>  短语切分（phrase chunking） </vt:lpstr>
      <vt:lpstr>命名实体识别(named entity recognition)</vt:lpstr>
      <vt:lpstr>序列标注任务</vt:lpstr>
      <vt:lpstr>序列标注任务</vt:lpstr>
      <vt:lpstr>序列标注任务</vt:lpstr>
      <vt:lpstr>序列标注任务</vt:lpstr>
      <vt:lpstr>序列标注任务</vt:lpstr>
      <vt:lpstr>序列标注任务</vt:lpstr>
      <vt:lpstr>自然语言处理任务举例</vt:lpstr>
      <vt:lpstr>句法分析(Syntactic Parsing)</vt:lpstr>
      <vt:lpstr>CFG举例</vt:lpstr>
      <vt:lpstr>基于概率的句法分析</vt:lpstr>
      <vt:lpstr>PCFG举例</vt:lpstr>
      <vt:lpstr>计算句法树、句子的概率</vt:lpstr>
      <vt:lpstr>计算句法树、句子的概率</vt:lpstr>
      <vt:lpstr>句法分析器的种类</vt:lpstr>
      <vt:lpstr>语义角色标注</vt:lpstr>
      <vt:lpstr>语义角色</vt:lpstr>
      <vt:lpstr>语义角色的粒度</vt:lpstr>
      <vt:lpstr>语义角色标注方法</vt:lpstr>
      <vt:lpstr>序列标注方法</vt:lpstr>
      <vt:lpstr>自然语言处理任务举例</vt:lpstr>
      <vt:lpstr>什么是共指消解？</vt:lpstr>
      <vt:lpstr>什么是共指消解？</vt:lpstr>
      <vt:lpstr>共指消解的难点</vt:lpstr>
      <vt:lpstr>共指消解的难点</vt:lpstr>
      <vt:lpstr>共指消解的难点</vt:lpstr>
      <vt:lpstr>共指消解的难点</vt:lpstr>
      <vt:lpstr>共指消解 与 指代消解</vt:lpstr>
      <vt:lpstr>自然语言处理任务举例</vt:lpstr>
      <vt:lpstr>语言建模(Language Modeling)</vt:lpstr>
      <vt:lpstr>语言建模(Language Modeling)</vt:lpstr>
      <vt:lpstr>语言建模(Language Modeling)</vt:lpstr>
      <vt:lpstr>“Shannon Game”</vt:lpstr>
      <vt:lpstr>N-gram</vt:lpstr>
      <vt:lpstr>N-gram</vt:lpstr>
      <vt:lpstr>N-gram</vt:lpstr>
      <vt:lpstr>N-gram</vt:lpstr>
      <vt:lpstr>语言模型</vt:lpstr>
      <vt:lpstr>语言模型</vt:lpstr>
      <vt:lpstr>语言模型</vt:lpstr>
      <vt:lpstr>自然语言处理任务举例</vt:lpstr>
      <vt:lpstr>什么是机器翻译</vt:lpstr>
      <vt:lpstr>机器翻译的基本方法</vt:lpstr>
      <vt:lpstr>机器翻译研究的发展历程</vt:lpstr>
      <vt:lpstr>机器翻译研究的发展历程</vt:lpstr>
      <vt:lpstr>机器翻译的困难？</vt:lpstr>
      <vt:lpstr>机器翻译</vt:lpstr>
      <vt:lpstr>机器翻译：SMT</vt:lpstr>
      <vt:lpstr>机器翻译：SMT</vt:lpstr>
      <vt:lpstr>机器翻译：SMT</vt:lpstr>
      <vt:lpstr>机器翻译：SMT</vt:lpstr>
      <vt:lpstr>机器翻译：SMT</vt:lpstr>
      <vt:lpstr>机器翻译：NMT</vt:lpstr>
      <vt:lpstr>机器翻译：NMT</vt:lpstr>
      <vt:lpstr>非RNN的序列到序列模型</vt:lpstr>
      <vt:lpstr>机器翻译：NMT</vt:lpstr>
      <vt:lpstr>自然语言处理任务举例</vt:lpstr>
      <vt:lpstr>问答系统 – 简介</vt:lpstr>
      <vt:lpstr>问答系统 – 简介</vt:lpstr>
      <vt:lpstr>问答系统 与 信息检索</vt:lpstr>
      <vt:lpstr>问答系统 与 信息检索</vt:lpstr>
      <vt:lpstr>问答系统 与 信息检索</vt:lpstr>
      <vt:lpstr>问答系统 与 信息检索</vt:lpstr>
      <vt:lpstr>问答系统的分类</vt:lpstr>
      <vt:lpstr>问答系统的分类</vt:lpstr>
      <vt:lpstr>问答系统的分类</vt:lpstr>
      <vt:lpstr>问答系统的分类</vt:lpstr>
      <vt:lpstr>问答系统的分类</vt:lpstr>
      <vt:lpstr>问答系统的难点</vt:lpstr>
      <vt:lpstr>问答系统的答案来源</vt:lpstr>
      <vt:lpstr>主要研究内容</vt:lpstr>
      <vt:lpstr>Watson Project</vt:lpstr>
      <vt:lpstr>Watson Project</vt:lpstr>
      <vt:lpstr>自然语言处理任务举例</vt:lpstr>
      <vt:lpstr>文本至文本生成</vt:lpstr>
      <vt:lpstr>文本至文本生成</vt:lpstr>
      <vt:lpstr>数据至文本生成</vt:lpstr>
      <vt:lpstr>数据至文本生成</vt:lpstr>
      <vt:lpstr>数据至文本生成</vt:lpstr>
      <vt:lpstr>什么是自然语言生成？</vt:lpstr>
      <vt:lpstr>什么是自然语言生成？</vt:lpstr>
      <vt:lpstr>NLG任务概览 – 图像与语言</vt:lpstr>
      <vt:lpstr>NLG任务概览 – 图像与语言</vt:lpstr>
      <vt:lpstr>NLG任务概览 – 风格化生成</vt:lpstr>
      <vt:lpstr>NLG任务概览 – 创意生成</vt:lpstr>
      <vt:lpstr>NLG任务概览 – 创意生成</vt:lpstr>
      <vt:lpstr>NLG任务概览 – 创意生成</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自然语言处理导论</dc:title>
  <cp:lastModifiedBy>David yonggang</cp:lastModifiedBy>
  <cp:revision>2</cp:revision>
  <dcterms:created xsi:type="dcterms:W3CDTF">2020-06-27T05:16:37Z</dcterms:created>
  <dcterms:modified xsi:type="dcterms:W3CDTF">2020-06-27T18:30:52Z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2020-06-27T00:00:00Z</vt:filetime>
  </property>
</Properties>
</file>