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17"/>
  </p:notesMasterIdLst>
  <p:sldIdLst>
    <p:sldId id="256" r:id="rId2"/>
    <p:sldId id="257" r:id="rId3"/>
    <p:sldId id="258" r:id="rId4"/>
    <p:sldId id="267" r:id="rId5"/>
    <p:sldId id="265" r:id="rId6"/>
    <p:sldId id="266" r:id="rId7"/>
    <p:sldId id="261" r:id="rId8"/>
    <p:sldId id="274" r:id="rId9"/>
    <p:sldId id="259" r:id="rId10"/>
    <p:sldId id="288" r:id="rId11"/>
    <p:sldId id="260" r:id="rId12"/>
    <p:sldId id="263" r:id="rId13"/>
    <p:sldId id="271" r:id="rId14"/>
    <p:sldId id="264" r:id="rId15"/>
    <p:sldId id="28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99518-3A17-4C3F-8265-CFB1DB6FB3A7}" type="datetimeFigureOut">
              <a:rPr lang="zh-CN" altLang="en-US" smtClean="0"/>
              <a:t>2020/7/26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A8372-3934-40C9-8C99-4D7614F5323B}" type="slidenum">
              <a:rPr lang="zh-CN" altLang="en-US" smtClean="0"/>
              <a:t>‹#›</a:t>
            </a:fld>
            <a:endParaRPr lang="zh-CN" altLang="en-US"/>
          </a:p>
        </p:txBody>
      </p:sp>
    </p:spTree>
    <p:extLst>
      <p:ext uri="{BB962C8B-B14F-4D97-AF65-F5344CB8AC3E}">
        <p14:creationId xmlns:p14="http://schemas.microsoft.com/office/powerpoint/2010/main" val="274807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A8372-3934-40C9-8C99-4D7614F5323B}" type="slidenum">
              <a:rPr lang="zh-CN" altLang="en-US" smtClean="0"/>
              <a:t>3</a:t>
            </a:fld>
            <a:endParaRPr lang="zh-CN" altLang="en-US"/>
          </a:p>
        </p:txBody>
      </p:sp>
    </p:spTree>
    <p:extLst>
      <p:ext uri="{BB962C8B-B14F-4D97-AF65-F5344CB8AC3E}">
        <p14:creationId xmlns:p14="http://schemas.microsoft.com/office/powerpoint/2010/main" val="2884291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2020/7/26</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2020/7/26</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2020/7/26</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nblogs.com/hbuwyg/p/13232319.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blog.itpub.net/69942346/viewspace-265233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bluewhale.cc/2016-06-02/hidden-markov-model-1.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9BAF2-515A-4CD2-977A-253F94C3D1BA}"/>
              </a:ext>
            </a:extLst>
          </p:cNvPr>
          <p:cNvSpPr>
            <a:spLocks noGrp="1"/>
          </p:cNvSpPr>
          <p:nvPr>
            <p:ph type="title"/>
          </p:nvPr>
        </p:nvSpPr>
        <p:spPr/>
        <p:txBody>
          <a:bodyPr/>
          <a:lstStyle/>
          <a:p>
            <a:r>
              <a:rPr lang="zh-CN" altLang="en-US" dirty="0"/>
              <a:t>发射概率矩阵</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14C5279-D306-4B78-AA71-3F41E74301BC}"/>
                  </a:ext>
                </a:extLst>
              </p:cNvPr>
              <p:cNvSpPr>
                <a:spLocks noGrp="1"/>
              </p:cNvSpPr>
              <p:nvPr>
                <p:ph idx="1"/>
              </p:nvPr>
            </p:nvSpPr>
            <p:spPr>
              <a:xfrm>
                <a:off x="602963" y="2394281"/>
                <a:ext cx="5033058" cy="2047059"/>
              </a:xfrm>
            </p:spPr>
            <p:txBody>
              <a:bodyPr/>
              <a:lstStyle/>
              <a:p>
                <a:pPr marL="0" indent="0">
                  <a:buNone/>
                </a:pPr>
                <a:r>
                  <a:rPr lang="zh-CN" altLang="en-US" dirty="0"/>
                  <a:t>         干透    稍干   潮湿    湿透</a:t>
                </a:r>
                <a:endParaRPr lang="en-US" altLang="zh-CN" dirty="0"/>
              </a:p>
              <a:p>
                <a:pPr marL="0"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altLang="zh-CN" i="1">
                              <a:latin typeface="Cambria Math" panose="02040503050406030204" pitchFamily="18" charset="0"/>
                            </a:rPr>
                          </m:ctrlPr>
                        </m:mPr>
                        <m:mr>
                          <m:e>
                            <m:r>
                              <m:rPr>
                                <m:brk m:alnAt="7"/>
                              </m:rPr>
                              <a:rPr lang="zh-CN" altLang="en-US" i="1">
                                <a:latin typeface="Cambria Math" panose="02040503050406030204" pitchFamily="18" charset="0"/>
                              </a:rPr>
                              <m:t>晴</m:t>
                            </m:r>
                            <m:r>
                              <a:rPr lang="zh-CN" altLang="en-US" i="1">
                                <a:latin typeface="Cambria Math" panose="02040503050406030204" pitchFamily="18" charset="0"/>
                              </a:rPr>
                              <m:t>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a:rPr lang="en-US" altLang="zh-CN" b="0" i="1" smtClean="0">
                                    <a:latin typeface="Cambria Math" panose="02040503050406030204" pitchFamily="18" charset="0"/>
                                  </a:rPr>
                                  <m:t>0.60</m:t>
                                </m:r>
                              </m:e>
                            </m:mr>
                            <m:mr>
                              <m:e>
                                <m:r>
                                  <a:rPr lang="en-US" altLang="zh-CN" b="0" i="1" smtClean="0">
                                    <a:latin typeface="Cambria Math" panose="02040503050406030204" pitchFamily="18" charset="0"/>
                                  </a:rPr>
                                  <m:t>0.25</m:t>
                                </m:r>
                              </m:e>
                            </m:mr>
                            <m:mr>
                              <m:e>
                                <m:r>
                                  <a:rPr lang="en-US" altLang="zh-CN" b="0" i="1" smtClean="0">
                                    <a:latin typeface="Cambria Math" panose="02040503050406030204" pitchFamily="18" charset="0"/>
                                  </a:rPr>
                                  <m:t>0.05</m:t>
                                </m:r>
                              </m:e>
                            </m:mr>
                          </m:m>
                          <m:r>
                            <a:rPr lang="en-US" altLang="zh-CN" b="0" i="1" smtClean="0">
                              <a:latin typeface="Cambria Math" panose="02040503050406030204" pitchFamily="18" charset="0"/>
                            </a:rPr>
                            <m:t>    </m:t>
                          </m:r>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r>
                                  <a:rPr lang="en-US" altLang="zh-CN" i="1">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0</m:t>
                                </m:r>
                              </m:e>
                              <m:e>
                                <m:r>
                                  <a:rPr lang="en-US" altLang="zh-CN" i="1">
                                    <a:latin typeface="Cambria Math" panose="02040503050406030204" pitchFamily="18" charset="0"/>
                                  </a:rPr>
                                  <m:t>0.</m:t>
                                </m:r>
                                <m:r>
                                  <a:rPr lang="en-US" altLang="zh-CN" b="0" i="1" smtClean="0">
                                    <a:latin typeface="Cambria Math" panose="02040503050406030204" pitchFamily="18" charset="0"/>
                                  </a:rPr>
                                  <m:t>1</m:t>
                                </m:r>
                                <m:r>
                                  <a:rPr lang="en-US" altLang="zh-CN" i="1">
                                    <a:latin typeface="Cambria Math" panose="02040503050406030204" pitchFamily="18" charset="0"/>
                                  </a:rPr>
                                  <m:t>5</m:t>
                                </m:r>
                              </m:e>
                              <m:e>
                                <m:r>
                                  <a:rPr lang="en-US" altLang="zh-CN" i="1">
                                    <a:latin typeface="Cambria Math" panose="02040503050406030204" pitchFamily="18" charset="0"/>
                                  </a:rPr>
                                  <m:t>0.</m:t>
                                </m:r>
                                <m:r>
                                  <a:rPr lang="en-US" altLang="zh-CN" b="0" i="1" smtClean="0">
                                    <a:latin typeface="Cambria Math" panose="02040503050406030204" pitchFamily="18" charset="0"/>
                                  </a:rPr>
                                  <m:t>0</m:t>
                                </m:r>
                                <m:r>
                                  <a:rPr lang="en-US" altLang="zh-CN" i="1">
                                    <a:latin typeface="Cambria Math" panose="02040503050406030204" pitchFamily="18" charset="0"/>
                                  </a:rPr>
                                  <m:t>5</m:t>
                                </m:r>
                              </m:e>
                            </m:mr>
                            <m:mr>
                              <m:e>
                                <m:r>
                                  <a:rPr lang="en-US" altLang="zh-CN" i="1">
                                    <a:latin typeface="Cambria Math" panose="02040503050406030204" pitchFamily="18" charset="0"/>
                                  </a:rPr>
                                  <m:t>0.25</m:t>
                                </m:r>
                              </m:e>
                              <m:e>
                                <m:r>
                                  <a:rPr lang="en-US" altLang="zh-CN" i="1">
                                    <a:latin typeface="Cambria Math" panose="02040503050406030204" pitchFamily="18" charset="0"/>
                                  </a:rPr>
                                  <m:t>0.</m:t>
                                </m:r>
                                <m:r>
                                  <a:rPr lang="en-US" altLang="zh-CN" i="1" smtClean="0">
                                    <a:latin typeface="Cambria Math" panose="02040503050406030204" pitchFamily="18" charset="0"/>
                                  </a:rPr>
                                  <m:t> </m:t>
                                </m:r>
                                <m:r>
                                  <a:rPr lang="en-US" altLang="zh-CN" i="1">
                                    <a:latin typeface="Cambria Math" panose="02040503050406030204" pitchFamily="18" charset="0"/>
                                  </a:rPr>
                                  <m:t>25</m:t>
                                </m:r>
                              </m:e>
                              <m:e>
                                <m:r>
                                  <a:rPr lang="en-US" altLang="zh-CN" i="1">
                                    <a:latin typeface="Cambria Math" panose="02040503050406030204" pitchFamily="18" charset="0"/>
                                  </a:rPr>
                                  <m:t>0.25</m:t>
                                </m:r>
                              </m:e>
                            </m:mr>
                            <m:mr>
                              <m:e>
                                <m:r>
                                  <a:rPr lang="en-US" altLang="zh-CN" i="1">
                                    <a:latin typeface="Cambria Math" panose="02040503050406030204" pitchFamily="18" charset="0"/>
                                  </a:rPr>
                                  <m:t>0.</m:t>
                                </m:r>
                                <m:r>
                                  <a:rPr lang="en-US" altLang="zh-CN" b="0" i="1" smtClean="0">
                                    <a:latin typeface="Cambria Math" panose="02040503050406030204" pitchFamily="18" charset="0"/>
                                  </a:rPr>
                                  <m:t>10</m:t>
                                </m:r>
                              </m:e>
                              <m:e>
                                <m:r>
                                  <a:rPr lang="en-US" altLang="zh-CN" i="1">
                                    <a:latin typeface="Cambria Math" panose="02040503050406030204" pitchFamily="18" charset="0"/>
                                  </a:rPr>
                                  <m:t>0.35</m:t>
                                </m:r>
                              </m:e>
                              <m:e>
                                <m:r>
                                  <a:rPr lang="en-US" altLang="zh-CN" i="1">
                                    <a:latin typeface="Cambria Math" panose="02040503050406030204" pitchFamily="18" charset="0"/>
                                  </a:rPr>
                                  <m:t>0.5</m:t>
                                </m:r>
                                <m:r>
                                  <a:rPr lang="en-US" altLang="zh-CN" b="0" i="1" smtClean="0">
                                    <a:latin typeface="Cambria Math" panose="02040503050406030204" pitchFamily="18" charset="0"/>
                                  </a:rPr>
                                  <m:t>0</m:t>
                                </m:r>
                              </m:e>
                            </m:mr>
                          </m:m>
                        </m:e>
                      </m:d>
                    </m:oMath>
                  </m:oMathPara>
                </a14:m>
                <a:endParaRPr lang="zh-CN" altLang="en-US" dirty="0"/>
              </a:p>
            </p:txBody>
          </p:sp>
        </mc:Choice>
        <mc:Fallback>
          <p:sp>
            <p:nvSpPr>
              <p:cNvPr id="3" name="内容占位符 2">
                <a:extLst>
                  <a:ext uri="{FF2B5EF4-FFF2-40B4-BE49-F238E27FC236}">
                    <a16:creationId xmlns:a16="http://schemas.microsoft.com/office/drawing/2014/main" id="{B14C5279-D306-4B78-AA71-3F41E74301BC}"/>
                  </a:ext>
                </a:extLst>
              </p:cNvPr>
              <p:cNvSpPr>
                <a:spLocks noGrp="1" noRot="1" noChangeAspect="1" noMove="1" noResize="1" noEditPoints="1" noAdjustHandles="1" noChangeArrowheads="1" noChangeShapeType="1" noTextEdit="1"/>
              </p:cNvSpPr>
              <p:nvPr>
                <p:ph idx="1"/>
              </p:nvPr>
            </p:nvSpPr>
            <p:spPr>
              <a:xfrm>
                <a:off x="602963" y="2394281"/>
                <a:ext cx="5033058" cy="2047059"/>
              </a:xfrm>
              <a:blipFill>
                <a:blip r:embed="rId2"/>
                <a:stretch>
                  <a:fillRect t="-386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532D0F8-FB06-4DA5-8E8C-EA3FA2335D94}"/>
              </a:ext>
            </a:extLst>
          </p:cNvPr>
          <p:cNvPicPr>
            <a:picLocks noChangeAspect="1"/>
          </p:cNvPicPr>
          <p:nvPr/>
        </p:nvPicPr>
        <p:blipFill>
          <a:blip r:embed="rId3"/>
          <a:stretch>
            <a:fillRect/>
          </a:stretch>
        </p:blipFill>
        <p:spPr>
          <a:xfrm>
            <a:off x="5151267" y="2405129"/>
            <a:ext cx="6777863" cy="3839236"/>
          </a:xfrm>
          <a:prstGeom prst="rect">
            <a:avLst/>
          </a:prstGeom>
        </p:spPr>
      </p:pic>
    </p:spTree>
    <p:extLst>
      <p:ext uri="{BB962C8B-B14F-4D97-AF65-F5344CB8AC3E}">
        <p14:creationId xmlns:p14="http://schemas.microsoft.com/office/powerpoint/2010/main" val="324771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BEE0E-A3AD-4D50-8F30-F0B50C60CE2B}"/>
              </a:ext>
            </a:extLst>
          </p:cNvPr>
          <p:cNvSpPr>
            <a:spLocks noGrp="1"/>
          </p:cNvSpPr>
          <p:nvPr>
            <p:ph type="title"/>
          </p:nvPr>
        </p:nvSpPr>
        <p:spPr/>
        <p:txBody>
          <a:bodyPr/>
          <a:lstStyle/>
          <a:p>
            <a:r>
              <a:rPr lang="en-US" altLang="zh-CN" dirty="0"/>
              <a:t>4.3 </a:t>
            </a:r>
            <a:r>
              <a:rPr lang="zh-CN" altLang="en-US" dirty="0"/>
              <a:t>隐马的三个基本问题</a:t>
            </a:r>
          </a:p>
        </p:txBody>
      </p:sp>
      <p:sp>
        <p:nvSpPr>
          <p:cNvPr id="3" name="内容占位符 2">
            <a:extLst>
              <a:ext uri="{FF2B5EF4-FFF2-40B4-BE49-F238E27FC236}">
                <a16:creationId xmlns:a16="http://schemas.microsoft.com/office/drawing/2014/main" id="{28EFBE88-B486-4250-8987-FD7AEA6A4F8C}"/>
              </a:ext>
            </a:extLst>
          </p:cNvPr>
          <p:cNvSpPr>
            <a:spLocks noGrp="1"/>
          </p:cNvSpPr>
          <p:nvPr>
            <p:ph idx="1"/>
          </p:nvPr>
        </p:nvSpPr>
        <p:spPr/>
        <p:txBody>
          <a:bodyPr/>
          <a:lstStyle/>
          <a:p>
            <a:pPr marL="0" indent="0">
              <a:buNone/>
            </a:pPr>
            <a:br>
              <a:rPr lang="zh-CN" altLang="en-US" dirty="0"/>
            </a:br>
            <a:r>
              <a:rPr lang="en-US" altLang="zh-CN" dirty="0"/>
              <a:t>4.3.1 </a:t>
            </a:r>
            <a:r>
              <a:rPr lang="zh-CN" altLang="en-US" dirty="0"/>
              <a:t>求解观察值序列的概率</a:t>
            </a:r>
            <a:endParaRPr lang="en-US" altLang="zh-CN" dirty="0"/>
          </a:p>
          <a:p>
            <a:pPr marL="0" indent="0">
              <a:buNone/>
            </a:pPr>
            <a:br>
              <a:rPr lang="zh-CN" altLang="en-US" dirty="0"/>
            </a:br>
            <a:r>
              <a:rPr lang="en-US" altLang="zh-CN" dirty="0"/>
              <a:t>4.3.2 </a:t>
            </a:r>
            <a:r>
              <a:rPr lang="zh-CN" altLang="en-US" dirty="0"/>
              <a:t>确定最优状态序列</a:t>
            </a:r>
            <a:endParaRPr lang="en-US" altLang="zh-CN" dirty="0"/>
          </a:p>
          <a:p>
            <a:pPr marL="0" indent="0">
              <a:buNone/>
            </a:pPr>
            <a:br>
              <a:rPr lang="zh-CN" altLang="en-US" dirty="0"/>
            </a:br>
            <a:r>
              <a:rPr lang="en-US" altLang="zh-CN" dirty="0"/>
              <a:t>4.3.3 HMM</a:t>
            </a:r>
            <a:r>
              <a:rPr lang="zh-CN" altLang="en-US" dirty="0"/>
              <a:t>的参数估计</a:t>
            </a:r>
          </a:p>
        </p:txBody>
      </p:sp>
      <p:pic>
        <p:nvPicPr>
          <p:cNvPr id="4" name="图片 3">
            <a:extLst>
              <a:ext uri="{FF2B5EF4-FFF2-40B4-BE49-F238E27FC236}">
                <a16:creationId xmlns:a16="http://schemas.microsoft.com/office/drawing/2014/main" id="{512DD3A5-746C-46C6-B9D2-BDA5316B188C}"/>
              </a:ext>
            </a:extLst>
          </p:cNvPr>
          <p:cNvPicPr>
            <a:picLocks noChangeAspect="1"/>
          </p:cNvPicPr>
          <p:nvPr/>
        </p:nvPicPr>
        <p:blipFill>
          <a:blip r:embed="rId2"/>
          <a:stretch>
            <a:fillRect/>
          </a:stretch>
        </p:blipFill>
        <p:spPr>
          <a:xfrm>
            <a:off x="6560300" y="2487880"/>
            <a:ext cx="4951379" cy="3069855"/>
          </a:xfrm>
          <a:prstGeom prst="rect">
            <a:avLst/>
          </a:prstGeom>
        </p:spPr>
      </p:pic>
    </p:spTree>
    <p:extLst>
      <p:ext uri="{BB962C8B-B14F-4D97-AF65-F5344CB8AC3E}">
        <p14:creationId xmlns:p14="http://schemas.microsoft.com/office/powerpoint/2010/main" val="428845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807F-9143-4FC8-B3BD-083F7083271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33607C7-2A8F-4BF5-B3CE-C81DAE2B7449}"/>
              </a:ext>
            </a:extLst>
          </p:cNvPr>
          <p:cNvSpPr>
            <a:spLocks noGrp="1"/>
          </p:cNvSpPr>
          <p:nvPr>
            <p:ph idx="1"/>
          </p:nvPr>
        </p:nvSpPr>
        <p:spPr>
          <a:xfrm>
            <a:off x="680321" y="2336873"/>
            <a:ext cx="11154998" cy="4271450"/>
          </a:xfrm>
        </p:spPr>
        <p:txBody>
          <a:bodyPr>
            <a:normAutofit/>
          </a:bodyPr>
          <a:lstStyle/>
          <a:p>
            <a:pPr marL="457200" indent="-457200">
              <a:buFont typeface="+mj-lt"/>
              <a:buAutoNum type="arabicPeriod"/>
            </a:pPr>
            <a:r>
              <a:rPr lang="zh-CN" altLang="en-US" dirty="0"/>
              <a:t>给定模型，如何有效计算产生观测序列的概率？换言之，如何评估模型与观测序列之间的匹配程度？</a:t>
            </a:r>
          </a:p>
          <a:p>
            <a:pPr marL="457200" indent="-457200">
              <a:buFont typeface="+mj-lt"/>
              <a:buAutoNum type="arabicPeriod"/>
            </a:pPr>
            <a:r>
              <a:rPr lang="zh-CN" altLang="en-US" dirty="0"/>
              <a:t>给定模型和观测序列，如何找到与此观测序列最匹配的状态序列？换言之，如何根据观测序列推断出隐藏的模型状态？</a:t>
            </a:r>
          </a:p>
          <a:p>
            <a:pPr marL="457200" indent="-457200">
              <a:buFont typeface="+mj-lt"/>
              <a:buAutoNum type="arabicPeriod"/>
            </a:pPr>
            <a:r>
              <a:rPr lang="zh-CN" altLang="en-US" dirty="0"/>
              <a:t>给定观测序列，如何调整模型参数使得该序列出现的概率最大？换言之，如何训练模型使其能最好地描述观测数据？</a:t>
            </a:r>
          </a:p>
          <a:p>
            <a:endParaRPr lang="zh-CN" altLang="en-US" dirty="0"/>
          </a:p>
        </p:txBody>
      </p:sp>
      <p:sp>
        <p:nvSpPr>
          <p:cNvPr id="4" name="矩形 3">
            <a:extLst>
              <a:ext uri="{FF2B5EF4-FFF2-40B4-BE49-F238E27FC236}">
                <a16:creationId xmlns:a16="http://schemas.microsoft.com/office/drawing/2014/main" id="{C7F26F12-A33B-4E34-B425-7D13BFDC9821}"/>
              </a:ext>
            </a:extLst>
          </p:cNvPr>
          <p:cNvSpPr/>
          <p:nvPr/>
        </p:nvSpPr>
        <p:spPr>
          <a:xfrm>
            <a:off x="680321" y="6363670"/>
            <a:ext cx="5359159" cy="369332"/>
          </a:xfrm>
          <a:prstGeom prst="rect">
            <a:avLst/>
          </a:prstGeom>
        </p:spPr>
        <p:txBody>
          <a:bodyPr wrap="none">
            <a:spAutoFit/>
          </a:bodyPr>
          <a:lstStyle/>
          <a:p>
            <a:r>
              <a:rPr lang="en-US" altLang="zh-CN" dirty="0">
                <a:hlinkClick r:id="rId2">
                  <a:extLst>
                    <a:ext uri="{A12FA001-AC4F-418D-AE19-62706E023703}">
                      <ahyp:hlinkClr xmlns:ahyp="http://schemas.microsoft.com/office/drawing/2018/hyperlinkcolor" val="tx"/>
                    </a:ext>
                  </a:extLst>
                </a:hlinkClick>
              </a:rPr>
              <a:t>https://www.cnblogs.com/hbuwyg/p/13232319.html</a:t>
            </a:r>
            <a:endParaRPr lang="zh-CN" altLang="en-US" dirty="0"/>
          </a:p>
        </p:txBody>
      </p:sp>
    </p:spTree>
    <p:extLst>
      <p:ext uri="{BB962C8B-B14F-4D97-AF65-F5344CB8AC3E}">
        <p14:creationId xmlns:p14="http://schemas.microsoft.com/office/powerpoint/2010/main" val="362195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406731-2F28-4302-BC0C-18FC321DE5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B3E1D9B-F9DD-4B8B-84C4-DD44CE795E95}"/>
              </a:ext>
            </a:extLst>
          </p:cNvPr>
          <p:cNvSpPr>
            <a:spLocks noGrp="1"/>
          </p:cNvSpPr>
          <p:nvPr>
            <p:ph idx="1"/>
          </p:nvPr>
        </p:nvSpPr>
        <p:spPr/>
        <p:txBody>
          <a:bodyPr/>
          <a:lstStyle/>
          <a:p>
            <a:r>
              <a:rPr lang="zh-CN" altLang="en-US" dirty="0"/>
              <a:t>前两个问题是模式识别的问题：</a:t>
            </a:r>
            <a:endParaRPr lang="en-US" altLang="zh-CN" dirty="0"/>
          </a:p>
          <a:p>
            <a:r>
              <a:rPr lang="en-US" altLang="zh-CN" dirty="0"/>
              <a:t>1) </a:t>
            </a:r>
            <a:r>
              <a:rPr lang="zh-CN" altLang="en-US" dirty="0"/>
              <a:t>根据隐马尔科夫模型得到一个可观察状态序列的概率</a:t>
            </a:r>
            <a:r>
              <a:rPr lang="en-US" altLang="zh-CN" dirty="0"/>
              <a:t>( </a:t>
            </a:r>
            <a:r>
              <a:rPr lang="zh-CN" altLang="en-US" b="1" dirty="0"/>
              <a:t>评价 </a:t>
            </a:r>
            <a:r>
              <a:rPr lang="en-US" altLang="zh-CN" dirty="0"/>
              <a:t>)</a:t>
            </a:r>
            <a:r>
              <a:rPr lang="zh-CN" altLang="en-US" dirty="0"/>
              <a:t>；</a:t>
            </a:r>
            <a:endParaRPr lang="en-US" altLang="zh-CN" dirty="0"/>
          </a:p>
          <a:p>
            <a:r>
              <a:rPr lang="en-US" altLang="zh-CN" dirty="0"/>
              <a:t>2) </a:t>
            </a:r>
            <a:r>
              <a:rPr lang="zh-CN" altLang="en-US" dirty="0"/>
              <a:t>找到一个隐藏状态的序列使得这个序列产生一个可观察状态序列的概率最大</a:t>
            </a:r>
            <a:r>
              <a:rPr lang="en-US" altLang="zh-CN" dirty="0"/>
              <a:t>( </a:t>
            </a:r>
            <a:r>
              <a:rPr lang="zh-CN" altLang="en-US" b="1" dirty="0"/>
              <a:t>解码 </a:t>
            </a:r>
            <a:r>
              <a:rPr lang="en-US" altLang="zh-CN" dirty="0"/>
              <a:t>)</a:t>
            </a:r>
            <a:r>
              <a:rPr lang="zh-CN" altLang="en-US" dirty="0"/>
              <a:t>。</a:t>
            </a:r>
            <a:endParaRPr lang="en-US" altLang="zh-CN" dirty="0"/>
          </a:p>
          <a:p>
            <a:r>
              <a:rPr lang="zh-CN" altLang="en-US" dirty="0"/>
              <a:t>     第三个问题就是根据一个可以观察到的状态序列集产生一个隐马尔科夫模型（ </a:t>
            </a:r>
            <a:r>
              <a:rPr lang="zh-CN" altLang="en-US" b="1" dirty="0"/>
              <a:t>学习 </a:t>
            </a:r>
            <a:r>
              <a:rPr lang="zh-CN" altLang="en-US" dirty="0"/>
              <a:t>）。</a:t>
            </a:r>
          </a:p>
          <a:p>
            <a:endParaRPr lang="zh-CN" altLang="en-US" dirty="0"/>
          </a:p>
        </p:txBody>
      </p:sp>
    </p:spTree>
    <p:extLst>
      <p:ext uri="{BB962C8B-B14F-4D97-AF65-F5344CB8AC3E}">
        <p14:creationId xmlns:p14="http://schemas.microsoft.com/office/powerpoint/2010/main" val="315450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A8B2-3C97-4ECD-8949-E06554712D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02F4C07-AA4A-4BCE-B469-7D8737B142E6}"/>
              </a:ext>
            </a:extLst>
          </p:cNvPr>
          <p:cNvSpPr>
            <a:spLocks noGrp="1"/>
          </p:cNvSpPr>
          <p:nvPr>
            <p:ph idx="1"/>
          </p:nvPr>
        </p:nvSpPr>
        <p:spPr/>
        <p:txBody>
          <a:bodyPr/>
          <a:lstStyle/>
          <a:p>
            <a:r>
              <a:rPr lang="zh-CN" altLang="en-US" dirty="0"/>
              <a:t>对应的三大问题解法：</a:t>
            </a:r>
          </a:p>
          <a:p>
            <a:pPr marL="457200" indent="-457200">
              <a:buFont typeface="+mj-lt"/>
              <a:buAutoNum type="arabicPeriod"/>
            </a:pPr>
            <a:r>
              <a:rPr lang="zh-CN" altLang="en-US" dirty="0"/>
              <a:t>向前算法</a:t>
            </a:r>
            <a:r>
              <a:rPr lang="en-US" altLang="zh-CN" dirty="0"/>
              <a:t>(Forward Algorithm)</a:t>
            </a:r>
            <a:r>
              <a:rPr lang="zh-CN" altLang="en-US" dirty="0"/>
              <a:t>、向后算法</a:t>
            </a:r>
            <a:r>
              <a:rPr lang="en-US" altLang="zh-CN" dirty="0"/>
              <a:t>(Backward Algorithm)</a:t>
            </a:r>
          </a:p>
          <a:p>
            <a:pPr marL="457200" indent="-457200">
              <a:buFont typeface="+mj-lt"/>
              <a:buAutoNum type="arabicPeriod"/>
            </a:pPr>
            <a:r>
              <a:rPr lang="zh-CN" altLang="en-US" dirty="0"/>
              <a:t>维特比算法</a:t>
            </a:r>
            <a:r>
              <a:rPr lang="en-US" altLang="zh-CN" dirty="0"/>
              <a:t>(Viterbi Algorithm)</a:t>
            </a:r>
          </a:p>
          <a:p>
            <a:pPr marL="457200" indent="-457200">
              <a:buFont typeface="+mj-lt"/>
              <a:buAutoNum type="arabicPeriod"/>
            </a:pPr>
            <a:r>
              <a:rPr lang="zh-CN" altLang="en-US" dirty="0"/>
              <a:t>鲍姆</a:t>
            </a:r>
            <a:r>
              <a:rPr lang="en-US" altLang="zh-CN" dirty="0"/>
              <a:t>-</a:t>
            </a:r>
            <a:r>
              <a:rPr lang="zh-CN" altLang="en-US" dirty="0"/>
              <a:t>韦尔奇算法</a:t>
            </a:r>
            <a:r>
              <a:rPr lang="en-US" altLang="zh-CN" dirty="0"/>
              <a:t>(Baum-Welch Algorithm) (</a:t>
            </a:r>
            <a:r>
              <a:rPr lang="zh-CN" altLang="en-US" dirty="0"/>
              <a:t>约等于</a:t>
            </a:r>
            <a:r>
              <a:rPr lang="en-US" altLang="zh-CN" dirty="0"/>
              <a:t>EM</a:t>
            </a:r>
            <a:r>
              <a:rPr lang="zh-CN" altLang="en-US" dirty="0"/>
              <a:t>算法</a:t>
            </a:r>
            <a:r>
              <a:rPr lang="en-US" altLang="zh-CN" dirty="0"/>
              <a:t>)</a:t>
            </a:r>
          </a:p>
          <a:p>
            <a:endParaRPr lang="zh-CN" altLang="en-US" dirty="0"/>
          </a:p>
        </p:txBody>
      </p:sp>
      <p:sp>
        <p:nvSpPr>
          <p:cNvPr id="4" name="矩形 3">
            <a:extLst>
              <a:ext uri="{FF2B5EF4-FFF2-40B4-BE49-F238E27FC236}">
                <a16:creationId xmlns:a16="http://schemas.microsoft.com/office/drawing/2014/main" id="{C3EE98F0-6464-4A97-BD05-C8B30523E2B7}"/>
              </a:ext>
            </a:extLst>
          </p:cNvPr>
          <p:cNvSpPr/>
          <p:nvPr/>
        </p:nvSpPr>
        <p:spPr>
          <a:xfrm>
            <a:off x="613544" y="6318274"/>
            <a:ext cx="5413661" cy="369332"/>
          </a:xfrm>
          <a:prstGeom prst="rect">
            <a:avLst/>
          </a:prstGeom>
        </p:spPr>
        <p:txBody>
          <a:bodyPr wrap="none">
            <a:spAutoFit/>
          </a:bodyPr>
          <a:lstStyle/>
          <a:p>
            <a:r>
              <a:rPr lang="en-US" altLang="zh-CN" dirty="0">
                <a:hlinkClick r:id="rId2"/>
              </a:rPr>
              <a:t>http://blog.itpub.net/69942346/viewspace-2652334/</a:t>
            </a:r>
            <a:endParaRPr lang="zh-CN" altLang="en-US" dirty="0"/>
          </a:p>
        </p:txBody>
      </p:sp>
    </p:spTree>
    <p:extLst>
      <p:ext uri="{BB962C8B-B14F-4D97-AF65-F5344CB8AC3E}">
        <p14:creationId xmlns:p14="http://schemas.microsoft.com/office/powerpoint/2010/main" val="360402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4</a:t>
            </a:r>
            <a:r>
              <a:rPr lang="zh-CN" altLang="en-US" b="1" dirty="0"/>
              <a:t>章 隐马尔科夫模型</a:t>
            </a:r>
          </a:p>
        </p:txBody>
      </p:sp>
      <p:sp>
        <p:nvSpPr>
          <p:cNvPr id="3" name="内容占位符 2">
            <a:extLst>
              <a:ext uri="{FF2B5EF4-FFF2-40B4-BE49-F238E27FC236}">
                <a16:creationId xmlns:a16="http://schemas.microsoft.com/office/drawing/2014/main" id="{81B33DC0-BF5D-412E-AF38-E6D4F60B9A29}"/>
              </a:ext>
            </a:extLst>
          </p:cNvPr>
          <p:cNvSpPr>
            <a:spLocks noGrp="1"/>
          </p:cNvSpPr>
          <p:nvPr>
            <p:ph idx="1"/>
          </p:nvPr>
        </p:nvSpPr>
        <p:spPr>
          <a:xfrm>
            <a:off x="680321" y="2336872"/>
            <a:ext cx="4624496" cy="2974429"/>
          </a:xfrm>
          <a:noFill/>
        </p:spPr>
        <p:txBody>
          <a:bodyPr>
            <a:noAutofit/>
          </a:bodyPr>
          <a:lstStyle/>
          <a:p>
            <a:pPr marL="0" indent="0">
              <a:buNone/>
            </a:pPr>
            <a:endParaRPr lang="en-US" altLang="zh-CN" dirty="0"/>
          </a:p>
          <a:p>
            <a:pPr marL="0" indent="0">
              <a:buNone/>
            </a:pPr>
            <a:r>
              <a:rPr lang="en-US" altLang="zh-CN" dirty="0"/>
              <a:t>4.1 </a:t>
            </a:r>
            <a:r>
              <a:rPr lang="zh-CN" altLang="en-US" dirty="0"/>
              <a:t>马尔科夫模型</a:t>
            </a:r>
            <a:endParaRPr lang="en-US" altLang="zh-CN" dirty="0"/>
          </a:p>
          <a:p>
            <a:pPr marL="0" indent="0">
              <a:buNone/>
            </a:pPr>
            <a:br>
              <a:rPr lang="zh-CN" altLang="en-US" dirty="0"/>
            </a:br>
            <a:r>
              <a:rPr lang="en-US" altLang="zh-CN" dirty="0"/>
              <a:t>4.2 </a:t>
            </a:r>
            <a:r>
              <a:rPr lang="zh-CN" altLang="en-US" dirty="0"/>
              <a:t>隐马尔科夫模型</a:t>
            </a:r>
            <a:r>
              <a:rPr lang="en-US" altLang="zh-CN" dirty="0"/>
              <a:t>(HMM)</a:t>
            </a:r>
          </a:p>
          <a:p>
            <a:pPr marL="0" indent="0">
              <a:buNone/>
            </a:pPr>
            <a:br>
              <a:rPr lang="zh-CN" altLang="en-US" dirty="0"/>
            </a:br>
            <a:r>
              <a:rPr lang="en-US" altLang="zh-CN" dirty="0"/>
              <a:t>4.3 HMM</a:t>
            </a:r>
            <a:r>
              <a:rPr lang="zh-CN" altLang="en-US" dirty="0"/>
              <a:t>的三个基本问题</a:t>
            </a:r>
            <a:br>
              <a:rPr lang="zh-CN" altLang="en-US" dirty="0"/>
            </a:br>
            <a:endParaRPr lang="zh-CN" altLang="en-US" dirty="0"/>
          </a:p>
        </p:txBody>
      </p:sp>
    </p:spTree>
    <p:extLst>
      <p:ext uri="{BB962C8B-B14F-4D97-AF65-F5344CB8AC3E}">
        <p14:creationId xmlns:p14="http://schemas.microsoft.com/office/powerpoint/2010/main" val="113397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3386-E6C5-4C64-A290-D17DA7D87DE4}"/>
              </a:ext>
            </a:extLst>
          </p:cNvPr>
          <p:cNvSpPr>
            <a:spLocks noGrp="1"/>
          </p:cNvSpPr>
          <p:nvPr>
            <p:ph type="title"/>
          </p:nvPr>
        </p:nvSpPr>
        <p:spPr/>
        <p:txBody>
          <a:bodyPr/>
          <a:lstStyle/>
          <a:p>
            <a:r>
              <a:rPr lang="en-US" altLang="zh-CN" dirty="0"/>
              <a:t>4.1 </a:t>
            </a:r>
            <a:r>
              <a:rPr lang="zh-CN" altLang="en-US" dirty="0"/>
              <a:t>马尔科夫模型</a:t>
            </a:r>
          </a:p>
        </p:txBody>
      </p:sp>
      <p:sp>
        <p:nvSpPr>
          <p:cNvPr id="3" name="内容占位符 2">
            <a:extLst>
              <a:ext uri="{FF2B5EF4-FFF2-40B4-BE49-F238E27FC236}">
                <a16:creationId xmlns:a16="http://schemas.microsoft.com/office/drawing/2014/main" id="{725A3505-6F84-48E3-8313-D87B360F1EFE}"/>
              </a:ext>
            </a:extLst>
          </p:cNvPr>
          <p:cNvSpPr>
            <a:spLocks noGrp="1"/>
          </p:cNvSpPr>
          <p:nvPr>
            <p:ph idx="1"/>
          </p:nvPr>
        </p:nvSpPr>
        <p:spPr>
          <a:xfrm>
            <a:off x="401462" y="2358563"/>
            <a:ext cx="8197790" cy="4044898"/>
          </a:xfrm>
          <a:noFill/>
          <a:ln>
            <a:noFill/>
          </a:ln>
        </p:spPr>
        <p:style>
          <a:lnRef idx="0">
            <a:scrgbClr r="0" g="0" b="0"/>
          </a:lnRef>
          <a:fillRef idx="1002">
            <a:schemeClr val="dk2"/>
          </a:fillRef>
          <a:effectRef idx="0">
            <a:scrgbClr r="0" g="0" b="0"/>
          </a:effectRef>
          <a:fontRef idx="minor">
            <a:schemeClr val="lt1"/>
          </a:fontRef>
        </p:style>
        <p:txBody>
          <a:bodyPr>
            <a:normAutofit/>
          </a:bodyPr>
          <a:lstStyle/>
          <a:p>
            <a:pPr marL="0" indent="0">
              <a:buNone/>
            </a:pPr>
            <a:r>
              <a:rPr lang="zh-CN" altLang="en-US" sz="3600" dirty="0"/>
              <a:t>马尔科夫 </a:t>
            </a:r>
            <a:r>
              <a:rPr lang="en-US" altLang="zh-CN" sz="2000" dirty="0">
                <a:latin typeface="arial" panose="020B0604020202020204" pitchFamily="34" charset="0"/>
              </a:rPr>
              <a:t>Andrey Markov</a:t>
            </a:r>
            <a:r>
              <a:rPr lang="zh-CN" altLang="en-US" sz="2000" dirty="0">
                <a:latin typeface="arial" panose="020B0604020202020204" pitchFamily="34" charset="0"/>
              </a:rPr>
              <a:t>，</a:t>
            </a:r>
            <a:r>
              <a:rPr lang="en-US" altLang="zh-CN" sz="2000" dirty="0">
                <a:latin typeface="arial" panose="020B0604020202020204" pitchFamily="34" charset="0"/>
              </a:rPr>
              <a:t>1856</a:t>
            </a:r>
            <a:r>
              <a:rPr lang="zh-CN" altLang="en-US" sz="2000" dirty="0">
                <a:latin typeface="arial" panose="020B0604020202020204" pitchFamily="34" charset="0"/>
              </a:rPr>
              <a:t>－</a:t>
            </a:r>
            <a:r>
              <a:rPr lang="en-US" altLang="zh-CN" sz="2000" dirty="0">
                <a:latin typeface="arial" panose="020B0604020202020204" pitchFamily="34" charset="0"/>
              </a:rPr>
              <a:t>1922</a:t>
            </a:r>
          </a:p>
          <a:p>
            <a:pPr marL="0" indent="0">
              <a:buNone/>
            </a:pPr>
            <a:endParaRPr lang="en-US" altLang="zh-CN" sz="2800" dirty="0">
              <a:solidFill>
                <a:schemeClr val="bg1"/>
              </a:solidFill>
            </a:endParaRPr>
          </a:p>
          <a:p>
            <a:r>
              <a:rPr lang="en-US" altLang="zh-CN" dirty="0"/>
              <a:t>1874</a:t>
            </a:r>
            <a:r>
              <a:rPr lang="zh-CN" altLang="en-US" dirty="0"/>
              <a:t>年入圣彼得堡大学</a:t>
            </a:r>
            <a:endParaRPr lang="en-US" altLang="zh-CN" dirty="0"/>
          </a:p>
          <a:p>
            <a:r>
              <a:rPr lang="zh-CN" altLang="en-US" dirty="0"/>
              <a:t>师从切比雪夫，毕业后留校任教</a:t>
            </a:r>
            <a:endParaRPr lang="en-US" altLang="zh-CN" dirty="0"/>
          </a:p>
          <a:p>
            <a:r>
              <a:rPr lang="zh-CN" altLang="en-US" dirty="0"/>
              <a:t>圣彼得堡大学教授（</a:t>
            </a:r>
            <a:r>
              <a:rPr lang="en-US" altLang="zh-CN" dirty="0"/>
              <a:t>1893-1905</a:t>
            </a:r>
            <a:r>
              <a:rPr lang="zh-CN" altLang="en-US" dirty="0"/>
              <a:t>）</a:t>
            </a:r>
            <a:endParaRPr lang="en-US" altLang="zh-CN" dirty="0"/>
          </a:p>
          <a:p>
            <a:r>
              <a:rPr lang="zh-CN" altLang="en-US" dirty="0"/>
              <a:t>研究数论和概率论</a:t>
            </a:r>
            <a:endParaRPr lang="en-US" altLang="zh-CN" dirty="0"/>
          </a:p>
          <a:p>
            <a:r>
              <a:rPr lang="zh-CN" altLang="en-US" dirty="0"/>
              <a:t>开创了随机过程（马尔可夫过程）</a:t>
            </a:r>
            <a:endParaRPr lang="en-US" altLang="zh-CN" dirty="0"/>
          </a:p>
          <a:p>
            <a:r>
              <a:rPr lang="zh-CN" altLang="en-US" dirty="0"/>
              <a:t>马尔可夫链在自然和社会科学多个领域有广泛应用</a:t>
            </a:r>
            <a:endParaRPr lang="en-US" altLang="zh-CN" dirty="0"/>
          </a:p>
        </p:txBody>
      </p:sp>
      <p:pic>
        <p:nvPicPr>
          <p:cNvPr id="2050" name="Picture 2">
            <a:extLst>
              <a:ext uri="{FF2B5EF4-FFF2-40B4-BE49-F238E27FC236}">
                <a16:creationId xmlns:a16="http://schemas.microsoft.com/office/drawing/2014/main" id="{A9679D0C-4C5D-4FFD-ADEB-8580CC980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1850" y="2336873"/>
            <a:ext cx="3111388" cy="404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8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随机过程 </a:t>
            </a:r>
            <a:r>
              <a:rPr lang="en-US" altLang="zh-CN" dirty="0"/>
              <a:t>Stochastic Process</a:t>
            </a:r>
            <a:endParaRPr lang="zh-CN" altLang="en-US" dirty="0"/>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680321" y="2336872"/>
            <a:ext cx="10662130" cy="4342787"/>
          </a:xfrm>
          <a:noFill/>
        </p:spPr>
        <p:txBody>
          <a:bodyPr>
            <a:normAutofit/>
          </a:bodyPr>
          <a:lstStyle/>
          <a:p>
            <a:pPr marL="0" indent="0">
              <a:buNone/>
            </a:pPr>
            <a:r>
              <a:rPr lang="zh-CN" altLang="en-US" sz="3200" dirty="0"/>
              <a:t>随机过程：</a:t>
            </a:r>
            <a:endParaRPr lang="en-US" altLang="zh-CN" sz="3200" dirty="0"/>
          </a:p>
          <a:p>
            <a:pPr marL="0" indent="0">
              <a:buNone/>
            </a:pPr>
            <a:r>
              <a:rPr lang="zh-CN" altLang="en-US" sz="3200" dirty="0"/>
              <a:t>也称随机函数，是随时间而随机变化的过程。</a:t>
            </a:r>
            <a:endParaRPr lang="en-US" altLang="zh-CN" sz="3200" dirty="0"/>
          </a:p>
          <a:p>
            <a:pPr marL="0" indent="0">
              <a:buNone/>
            </a:pPr>
            <a:endParaRPr lang="en-US" altLang="zh-CN" dirty="0"/>
          </a:p>
          <a:p>
            <a:pPr marL="0" indent="0">
              <a:buNone/>
            </a:pPr>
            <a:r>
              <a:rPr lang="zh-CN" altLang="en-US" dirty="0"/>
              <a:t>例如：</a:t>
            </a:r>
            <a:endParaRPr lang="en-US" altLang="zh-CN" dirty="0"/>
          </a:p>
          <a:p>
            <a:pPr marL="0" indent="0">
              <a:buNone/>
            </a:pPr>
            <a:r>
              <a:rPr lang="zh-CN" altLang="en-US" dirty="0"/>
              <a:t>某商店在从时间</a:t>
            </a:r>
            <a:r>
              <a:rPr lang="en-US" altLang="zh-CN" dirty="0"/>
              <a:t>t</a:t>
            </a:r>
            <a:r>
              <a:rPr lang="en-US" altLang="zh-CN" sz="1200" dirty="0"/>
              <a:t>0</a:t>
            </a:r>
            <a:r>
              <a:rPr lang="zh-CN" altLang="en-US" dirty="0"/>
              <a:t>到时间</a:t>
            </a:r>
            <a:r>
              <a:rPr lang="en-US" altLang="zh-CN" dirty="0"/>
              <a:t>t</a:t>
            </a:r>
            <a:r>
              <a:rPr lang="en-US" altLang="zh-CN" sz="1200" dirty="0"/>
              <a:t>K</a:t>
            </a:r>
            <a:r>
              <a:rPr lang="zh-CN" altLang="en-US" dirty="0"/>
              <a:t>这段时间内接待顾客的人数，就是依赖于时间</a:t>
            </a:r>
            <a:r>
              <a:rPr lang="en-US" altLang="zh-CN" dirty="0"/>
              <a:t>t</a:t>
            </a:r>
            <a:r>
              <a:rPr lang="zh-CN" altLang="en-US" dirty="0"/>
              <a:t>的一组随机变量，即随机过程。</a:t>
            </a:r>
            <a:endParaRPr lang="en-US" altLang="zh-CN" dirty="0"/>
          </a:p>
          <a:p>
            <a:pPr marL="0" indent="0">
              <a:buNone/>
            </a:pPr>
            <a:endParaRPr lang="en-US" altLang="zh-CN" b="1" dirty="0"/>
          </a:p>
          <a:p>
            <a:pPr marL="0" indent="0">
              <a:buNone/>
            </a:pPr>
            <a:r>
              <a:rPr lang="zh-CN" altLang="en-US" dirty="0"/>
              <a:t>将无规则的运动用数学描述出来，对现实生产、生活有着巨大的指导意义。</a:t>
            </a:r>
            <a:endParaRPr lang="en-US" altLang="zh-CN" dirty="0"/>
          </a:p>
          <a:p>
            <a:endParaRPr lang="zh-CN" altLang="en-US" dirty="0"/>
          </a:p>
        </p:txBody>
      </p:sp>
    </p:spTree>
    <p:extLst>
      <p:ext uri="{BB962C8B-B14F-4D97-AF65-F5344CB8AC3E}">
        <p14:creationId xmlns:p14="http://schemas.microsoft.com/office/powerpoint/2010/main" val="380430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0A01D-767C-4A0B-9292-A66B7A6FFF3F}"/>
              </a:ext>
            </a:extLst>
          </p:cNvPr>
          <p:cNvSpPr>
            <a:spLocks noGrp="1"/>
          </p:cNvSpPr>
          <p:nvPr>
            <p:ph type="title"/>
          </p:nvPr>
        </p:nvSpPr>
        <p:spPr/>
        <p:txBody>
          <a:bodyPr/>
          <a:lstStyle/>
          <a:p>
            <a:r>
              <a:rPr lang="zh-CN" altLang="en-US" dirty="0"/>
              <a:t>马尔可夫假设（</a:t>
            </a:r>
            <a:r>
              <a:rPr lang="en-US" altLang="zh-CN" dirty="0"/>
              <a:t>Markov Assumption</a:t>
            </a:r>
            <a:r>
              <a:rPr lang="zh-CN" altLang="en-US" dirty="0"/>
              <a:t>）</a:t>
            </a:r>
          </a:p>
        </p:txBody>
      </p:sp>
      <p:sp>
        <p:nvSpPr>
          <p:cNvPr id="3" name="内容占位符 2">
            <a:extLst>
              <a:ext uri="{FF2B5EF4-FFF2-40B4-BE49-F238E27FC236}">
                <a16:creationId xmlns:a16="http://schemas.microsoft.com/office/drawing/2014/main" id="{AF1DEA4A-3E87-4C76-94AB-0C95CAFE514F}"/>
              </a:ext>
            </a:extLst>
          </p:cNvPr>
          <p:cNvSpPr>
            <a:spLocks noGrp="1"/>
          </p:cNvSpPr>
          <p:nvPr>
            <p:ph idx="1"/>
          </p:nvPr>
        </p:nvSpPr>
        <p:spPr>
          <a:xfrm>
            <a:off x="336610" y="2148804"/>
            <a:ext cx="11284701" cy="4427093"/>
          </a:xfrm>
        </p:spPr>
        <p:txBody>
          <a:bodyPr>
            <a:normAutofit/>
          </a:bodyPr>
          <a:lstStyle/>
          <a:p>
            <a:pPr marL="0" indent="0">
              <a:buNone/>
            </a:pPr>
            <a:r>
              <a:rPr lang="zh-CN" altLang="en-US" sz="1800" dirty="0"/>
              <a:t>本周天气：</a:t>
            </a:r>
            <a:endParaRPr lang="en-US" altLang="zh-CN" sz="1800" dirty="0"/>
          </a:p>
          <a:p>
            <a:pPr marL="0" indent="0">
              <a:buNone/>
            </a:pPr>
            <a:r>
              <a:rPr lang="zh-CN" altLang="en-US" sz="1800" dirty="0"/>
              <a:t>周二天气 与 周一天气相关；</a:t>
            </a:r>
            <a:endParaRPr lang="en-US" altLang="zh-CN" sz="1800" dirty="0"/>
          </a:p>
          <a:p>
            <a:pPr marL="0" indent="0">
              <a:buNone/>
            </a:pPr>
            <a:r>
              <a:rPr lang="zh-CN" altLang="en-US" sz="1800" dirty="0"/>
              <a:t>周三天气 与 周一、周二天气相关；</a:t>
            </a:r>
            <a:endParaRPr lang="en-US" altLang="zh-CN" sz="1800" dirty="0"/>
          </a:p>
          <a:p>
            <a:pPr marL="0" indent="0">
              <a:buNone/>
            </a:pPr>
            <a:r>
              <a:rPr lang="en-US" altLang="zh-CN" sz="1800" dirty="0"/>
              <a:t>……</a:t>
            </a:r>
          </a:p>
          <a:p>
            <a:pPr marL="0" indent="0">
              <a:buNone/>
            </a:pPr>
            <a:r>
              <a:rPr lang="zh-CN" altLang="en-US" sz="1800" dirty="0"/>
              <a:t>周日天气 与 周一、周二、周三、周四、周五、周六天气相关。</a:t>
            </a:r>
            <a:endParaRPr lang="en-US" altLang="zh-CN" sz="1800" dirty="0"/>
          </a:p>
          <a:p>
            <a:pPr marL="0" indent="0">
              <a:buNone/>
            </a:pPr>
            <a:endParaRPr lang="en-US" altLang="zh-CN" dirty="0"/>
          </a:p>
          <a:p>
            <a:pPr marL="0" indent="0">
              <a:buNone/>
            </a:pPr>
            <a:r>
              <a:rPr lang="zh-CN" altLang="en-US" b="1" dirty="0">
                <a:solidFill>
                  <a:srgbClr val="92D050"/>
                </a:solidFill>
              </a:rPr>
              <a:t>马尔科夫假设：</a:t>
            </a:r>
            <a:endParaRPr lang="en-US" altLang="zh-CN" b="1" dirty="0">
              <a:solidFill>
                <a:srgbClr val="92D050"/>
              </a:solidFill>
            </a:endParaRPr>
          </a:p>
          <a:p>
            <a:pPr marL="0" indent="0">
              <a:buNone/>
            </a:pPr>
            <a:r>
              <a:rPr lang="zh-CN" altLang="en-US" dirty="0"/>
              <a:t>明天天气只依赖于今天天气，和昨天天气没有任何关系。</a:t>
            </a:r>
            <a:endParaRPr lang="en-US" altLang="zh-CN" dirty="0"/>
          </a:p>
          <a:p>
            <a:pPr marL="457200" indent="-457200">
              <a:buFont typeface="+mj-lt"/>
              <a:buAutoNum type="arabicPeriod"/>
            </a:pPr>
            <a:r>
              <a:rPr lang="zh-CN" altLang="en-US" sz="1800" dirty="0"/>
              <a:t>这个假设可以大大的简化问题。</a:t>
            </a:r>
            <a:endParaRPr lang="en-US" altLang="zh-CN" sz="1800" dirty="0"/>
          </a:p>
          <a:p>
            <a:pPr marL="457200" indent="-457200">
              <a:buFont typeface="+mj-lt"/>
              <a:buAutoNum type="arabicPeriod"/>
            </a:pPr>
            <a:r>
              <a:rPr lang="zh-CN" altLang="en-US" sz="1800" dirty="0"/>
              <a:t>这个假设可能是一个糟糕的假设，因为很多重要的信息都丢失了。</a:t>
            </a:r>
            <a:endParaRPr lang="en-US" altLang="zh-CN" sz="1800" dirty="0"/>
          </a:p>
          <a:p>
            <a:endParaRPr lang="en-US" altLang="zh-CN" dirty="0"/>
          </a:p>
        </p:txBody>
      </p:sp>
    </p:spTree>
    <p:extLst>
      <p:ext uri="{BB962C8B-B14F-4D97-AF65-F5344CB8AC3E}">
        <p14:creationId xmlns:p14="http://schemas.microsoft.com/office/powerpoint/2010/main" val="378285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EBB0F-1261-4BFA-A085-BB97EC8CB50F}"/>
              </a:ext>
            </a:extLst>
          </p:cNvPr>
          <p:cNvSpPr>
            <a:spLocks noGrp="1"/>
          </p:cNvSpPr>
          <p:nvPr>
            <p:ph type="title"/>
          </p:nvPr>
        </p:nvSpPr>
        <p:spPr/>
        <p:txBody>
          <a:bodyPr/>
          <a:lstStyle/>
          <a:p>
            <a:r>
              <a:rPr lang="zh-CN" altLang="en-US" dirty="0"/>
              <a:t>马尔可夫过程（</a:t>
            </a:r>
            <a:r>
              <a:rPr lang="en-US" altLang="zh-CN" dirty="0"/>
              <a:t>Markov process</a:t>
            </a:r>
            <a:r>
              <a:rPr lang="zh-CN" altLang="en-US" dirty="0"/>
              <a:t>）</a:t>
            </a:r>
          </a:p>
        </p:txBody>
      </p:sp>
      <p:sp>
        <p:nvSpPr>
          <p:cNvPr id="3" name="内容占位符 2">
            <a:extLst>
              <a:ext uri="{FF2B5EF4-FFF2-40B4-BE49-F238E27FC236}">
                <a16:creationId xmlns:a16="http://schemas.microsoft.com/office/drawing/2014/main" id="{9A1F6769-7DC4-4EE1-83C7-4BCD7B801FCE}"/>
              </a:ext>
            </a:extLst>
          </p:cNvPr>
          <p:cNvSpPr>
            <a:spLocks noGrp="1"/>
          </p:cNvSpPr>
          <p:nvPr>
            <p:ph idx="1"/>
          </p:nvPr>
        </p:nvSpPr>
        <p:spPr>
          <a:xfrm>
            <a:off x="161511" y="2367667"/>
            <a:ext cx="11381978" cy="4072044"/>
          </a:xfrm>
          <a:noFill/>
        </p:spPr>
        <p:txBody>
          <a:bodyPr>
            <a:normAutofit/>
          </a:bodyPr>
          <a:lstStyle/>
          <a:p>
            <a:r>
              <a:rPr lang="zh-CN" altLang="en-US" dirty="0"/>
              <a:t>“</a:t>
            </a:r>
            <a:r>
              <a:rPr lang="en-US" altLang="zh-CN" dirty="0"/>
              <a:t>t</a:t>
            </a:r>
            <a:r>
              <a:rPr lang="zh-CN" altLang="en-US" dirty="0"/>
              <a:t>时刻的状态只与</a:t>
            </a:r>
            <a:r>
              <a:rPr lang="en-US" altLang="zh-CN" dirty="0"/>
              <a:t>t-1</a:t>
            </a:r>
            <a:r>
              <a:rPr lang="zh-CN" altLang="en-US" dirty="0"/>
              <a:t>时刻状态有关” 的性质，称为</a:t>
            </a:r>
            <a:r>
              <a:rPr lang="zh-CN" altLang="en-US" dirty="0">
                <a:highlight>
                  <a:srgbClr val="008000"/>
                </a:highlight>
              </a:rPr>
              <a:t>马尔可夫性（或无后效性）</a:t>
            </a:r>
            <a:r>
              <a:rPr lang="zh-CN" altLang="en-US" dirty="0"/>
              <a:t>。</a:t>
            </a:r>
            <a:endParaRPr lang="en-US" altLang="zh-CN" dirty="0"/>
          </a:p>
          <a:p>
            <a:endParaRPr lang="en-US" altLang="zh-CN" dirty="0"/>
          </a:p>
          <a:p>
            <a:r>
              <a:rPr lang="zh-CN" altLang="en-US" dirty="0"/>
              <a:t>具有这种性质的过程称为</a:t>
            </a:r>
            <a:r>
              <a:rPr lang="zh-CN" altLang="en-US" dirty="0">
                <a:highlight>
                  <a:srgbClr val="008000"/>
                </a:highlight>
              </a:rPr>
              <a:t>马尔可夫过程</a:t>
            </a:r>
            <a:r>
              <a:rPr lang="zh-CN" altLang="en-US" dirty="0"/>
              <a:t>。</a:t>
            </a:r>
            <a:endParaRPr lang="en-US" altLang="zh-CN" dirty="0"/>
          </a:p>
          <a:p>
            <a:endParaRPr lang="en-US" altLang="zh-CN" dirty="0"/>
          </a:p>
          <a:p>
            <a:r>
              <a:rPr lang="zh-CN" altLang="en-US" dirty="0"/>
              <a:t>时间、状态都是离散的马尔可夫过程称为</a:t>
            </a:r>
            <a:r>
              <a:rPr lang="zh-CN" altLang="en-US" dirty="0">
                <a:highlight>
                  <a:srgbClr val="008000"/>
                </a:highlight>
              </a:rPr>
              <a:t>马尔可夫链。</a:t>
            </a:r>
            <a:endParaRPr lang="en-US" altLang="zh-CN" dirty="0">
              <a:highlight>
                <a:srgbClr val="008000"/>
              </a:highlight>
            </a:endParaRPr>
          </a:p>
          <a:p>
            <a:pPr marL="0" indent="0">
              <a:buNone/>
            </a:pPr>
            <a:endParaRPr lang="zh-CN" altLang="en-US" dirty="0"/>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25218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27C-4D7E-4440-ADB0-E5B0484219C7}"/>
              </a:ext>
            </a:extLst>
          </p:cNvPr>
          <p:cNvSpPr>
            <a:spLocks noGrp="1"/>
          </p:cNvSpPr>
          <p:nvPr>
            <p:ph type="title"/>
          </p:nvPr>
        </p:nvSpPr>
        <p:spPr/>
        <p:txBody>
          <a:bodyPr/>
          <a:lstStyle/>
          <a:p>
            <a:r>
              <a:rPr lang="zh-CN" altLang="en-US" dirty="0"/>
              <a:t>马尔可夫模型（</a:t>
            </a:r>
            <a:r>
              <a:rPr lang="en-US" altLang="zh-CN" dirty="0"/>
              <a:t>Markov Model</a:t>
            </a:r>
            <a:r>
              <a:rPr lang="zh-CN" altLang="en-US" dirty="0"/>
              <a:t>）</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107D7E2-070C-41DF-9140-1DC37C5B83BC}"/>
                  </a:ext>
                </a:extLst>
              </p:cNvPr>
              <p:cNvSpPr>
                <a:spLocks noGrp="1"/>
              </p:cNvSpPr>
              <p:nvPr>
                <p:ph idx="1"/>
              </p:nvPr>
            </p:nvSpPr>
            <p:spPr>
              <a:xfrm>
                <a:off x="680321" y="2693554"/>
                <a:ext cx="9613861" cy="3599316"/>
              </a:xfrm>
            </p:spPr>
            <p:txBody>
              <a:bodyPr/>
              <a:lstStyle/>
              <a:p>
                <a:pPr marL="0" indent="0">
                  <a:buNone/>
                </a:pPr>
                <a14:m>
                  <m:oMathPara xmlns:m="http://schemas.openxmlformats.org/officeDocument/2006/math">
                    <m:oMathParaPr>
                      <m:jc m:val="left"/>
                    </m:oMathParaPr>
                    <m:oMath xmlns:m="http://schemas.openxmlformats.org/officeDocument/2006/math">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𝑝</m:t>
                      </m:r>
                      <m:d>
                        <m:dPr>
                          <m:ctrlP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𝑞</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𝑠</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𝑗</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𝑞</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−1</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𝑠</m:t>
                              </m:r>
                            </m:e>
                            <m:sub>
                              <m:r>
                                <a:rPr lang="en-US" altLang="zh-CN" sz="4000" i="1">
                                  <a:solidFill>
                                    <a:schemeClr val="tx1"/>
                                  </a:solidFill>
                                  <a:effectLst>
                                    <a:outerShdw blurRad="38100" dist="38100" dir="2700000" algn="tl">
                                      <a:srgbClr val="000000">
                                        <a:alpha val="43137"/>
                                      </a:srgbClr>
                                    </a:outerShdw>
                                  </a:effectLst>
                                  <a:latin typeface="Cambria Math" panose="02040503050406030204" pitchFamily="18" charset="0"/>
                                </a:rPr>
                                <m:t>𝑖</m:t>
                              </m:r>
                            </m:sub>
                          </m:sSub>
                        </m:e>
                      </m:d>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ctrlPr>
                        </m:sSubPr>
                        <m:e>
                          <m:r>
                            <a:rPr lang="zh-CN" altLang="en-US"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𝛼</m:t>
                          </m:r>
                        </m:e>
                        <m: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𝑖𝑗</m:t>
                          </m:r>
                        </m:sub>
                      </m:sSub>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  1</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𝑖</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𝑗</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r>
                        <a:rPr lang="en-US" altLang="zh-CN" sz="4000" b="0" i="1" smtClean="0">
                          <a:solidFill>
                            <a:schemeClr val="tx1"/>
                          </a:solidFill>
                          <a:effectLst>
                            <a:outerShdw blurRad="38100" dist="38100" dir="2700000" algn="tl">
                              <a:srgbClr val="000000">
                                <a:alpha val="43137"/>
                              </a:srgbClr>
                            </a:outerShdw>
                          </a:effectLst>
                          <a:latin typeface="Cambria Math" panose="02040503050406030204" pitchFamily="18" charset="0"/>
                        </a:rPr>
                        <m:t>𝑁</m:t>
                      </m:r>
                    </m:oMath>
                  </m:oMathPara>
                </a14:m>
                <a:endParaRPr lang="en-US" altLang="zh-CN" sz="4000" dirty="0">
                  <a:solidFill>
                    <a:schemeClr val="tx1"/>
                  </a:solidFill>
                  <a:effectLst>
                    <a:outerShdw blurRad="38100" dist="38100" dir="2700000" algn="tl">
                      <a:srgbClr val="000000">
                        <a:alpha val="43137"/>
                      </a:srgbClr>
                    </a:outerShdw>
                  </a:effectLst>
                </a:endParaRPr>
              </a:p>
              <a:p>
                <a:endParaRPr lang="en-US" altLang="zh-CN" dirty="0"/>
              </a:p>
              <a:p>
                <a:endParaRPr lang="en-US" altLang="zh-CN" dirty="0"/>
              </a:p>
              <a:p>
                <a:endParaRPr lang="en-US" altLang="zh-CN" dirty="0"/>
              </a:p>
              <a:p>
                <a:pPr marL="0" indent="0">
                  <a:buNone/>
                </a:pPr>
                <a:r>
                  <a:rPr lang="zh-CN" altLang="en-US" dirty="0"/>
                  <a:t>广泛应用在</a:t>
                </a:r>
                <a:r>
                  <a:rPr lang="en-US" altLang="zh-CN" dirty="0"/>
                  <a:t>:</a:t>
                </a:r>
              </a:p>
              <a:p>
                <a:pPr marL="0" indent="0">
                  <a:buNone/>
                </a:pPr>
                <a:r>
                  <a:rPr lang="zh-CN" altLang="en-US" dirty="0"/>
                  <a:t>语音处理、中文分词、词性标注、机器翻译等方面</a:t>
                </a:r>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1107D7E2-070C-41DF-9140-1DC37C5B83BC}"/>
                  </a:ext>
                </a:extLst>
              </p:cNvPr>
              <p:cNvSpPr>
                <a:spLocks noGrp="1" noRot="1" noChangeAspect="1" noMove="1" noResize="1" noEditPoints="1" noAdjustHandles="1" noChangeArrowheads="1" noChangeShapeType="1" noTextEdit="1"/>
              </p:cNvSpPr>
              <p:nvPr>
                <p:ph idx="1"/>
              </p:nvPr>
            </p:nvSpPr>
            <p:spPr>
              <a:xfrm>
                <a:off x="680321" y="2693554"/>
                <a:ext cx="9613861" cy="3599316"/>
              </a:xfrm>
              <a:blipFill>
                <a:blip r:embed="rId2"/>
                <a:stretch>
                  <a:fillRect l="-10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35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6EA97-E0F2-453E-BE00-DA895F401F99}"/>
              </a:ext>
            </a:extLst>
          </p:cNvPr>
          <p:cNvSpPr>
            <a:spLocks noGrp="1"/>
          </p:cNvSpPr>
          <p:nvPr>
            <p:ph type="title"/>
          </p:nvPr>
        </p:nvSpPr>
        <p:spPr/>
        <p:txBody>
          <a:bodyPr/>
          <a:lstStyle/>
          <a:p>
            <a:r>
              <a:rPr lang="zh-CN" altLang="en-US" dirty="0"/>
              <a:t>状态转移矩阵</a:t>
            </a:r>
          </a:p>
        </p:txBody>
      </p:sp>
      <p:sp>
        <p:nvSpPr>
          <p:cNvPr id="3" name="内容占位符 2">
            <a:extLst>
              <a:ext uri="{FF2B5EF4-FFF2-40B4-BE49-F238E27FC236}">
                <a16:creationId xmlns:a16="http://schemas.microsoft.com/office/drawing/2014/main" id="{A6D14A5E-3E90-4F7B-8850-7AAA4434524B}"/>
              </a:ext>
            </a:extLst>
          </p:cNvPr>
          <p:cNvSpPr>
            <a:spLocks noGrp="1"/>
          </p:cNvSpPr>
          <p:nvPr>
            <p:ph idx="1"/>
          </p:nvPr>
        </p:nvSpPr>
        <p:spPr>
          <a:xfrm>
            <a:off x="680321" y="2336872"/>
            <a:ext cx="9613861" cy="1475249"/>
          </a:xfrm>
        </p:spPr>
        <p:txBody>
          <a:bodyPr>
            <a:normAutofit/>
          </a:bodyPr>
          <a:lstStyle/>
          <a:p>
            <a:pPr marL="0" indent="0">
              <a:buNone/>
            </a:pPr>
            <a:r>
              <a:rPr lang="zh-CN" altLang="en-US" dirty="0"/>
              <a:t>天气有三种状态：晴朗、多云、下雨</a:t>
            </a:r>
            <a:endParaRPr lang="en-US" altLang="zh-CN" dirty="0"/>
          </a:p>
          <a:p>
            <a:pPr marL="0" indent="0">
              <a:buNone/>
            </a:pPr>
            <a:endParaRPr lang="en-US" altLang="zh-CN" dirty="0"/>
          </a:p>
          <a:p>
            <a:pPr marL="0" indent="0">
              <a:buNone/>
            </a:pPr>
            <a:r>
              <a:rPr lang="zh-CN" altLang="en-US" dirty="0"/>
              <a:t>状态转移关系图：</a:t>
            </a:r>
            <a:endParaRPr lang="en-US" altLang="zh-CN" dirty="0"/>
          </a:p>
          <a:p>
            <a:pPr marL="0" indent="0">
              <a:buNone/>
            </a:pPr>
            <a:endParaRPr lang="zh-CN" altLang="en-US" dirty="0"/>
          </a:p>
        </p:txBody>
      </p:sp>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561036F6-633A-4A5D-A6EF-4C81D35D68CB}"/>
                  </a:ext>
                </a:extLst>
              </p:cNvPr>
              <p:cNvSpPr txBox="1">
                <a:spLocks/>
              </p:cNvSpPr>
              <p:nvPr/>
            </p:nvSpPr>
            <p:spPr>
              <a:xfrm>
                <a:off x="680321" y="4756937"/>
                <a:ext cx="9613861" cy="1475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状态转移矩阵：                   晴朗   多云     下雨</a:t>
                </a:r>
                <a:endParaRPr lang="en-US" altLang="zh-CN"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r>
                              <m:rPr>
                                <m:brk m:alnAt="7"/>
                              </m:rPr>
                              <a:rPr lang="zh-CN" altLang="en-US" i="1">
                                <a:latin typeface="Cambria Math" panose="02040503050406030204" pitchFamily="18" charset="0"/>
                              </a:rPr>
                              <m:t>晴朗</m:t>
                            </m:r>
                          </m:e>
                        </m:mr>
                        <m:mr>
                          <m:e>
                            <m:r>
                              <a:rPr lang="zh-CN" altLang="en-US" i="1">
                                <a:latin typeface="Cambria Math" panose="02040503050406030204" pitchFamily="18" charset="0"/>
                              </a:rPr>
                              <m:t>多云</m:t>
                            </m:r>
                          </m:e>
                        </m:mr>
                        <m:mr>
                          <m:e>
                            <m:r>
                              <a:rPr lang="zh-CN" altLang="en-US" i="1">
                                <a:latin typeface="Cambria Math" panose="02040503050406030204" pitchFamily="18" charset="0"/>
                              </a:rPr>
                              <m:t>下雨</m:t>
                            </m:r>
                          </m:e>
                        </m:mr>
                      </m:m>
                      <m:d>
                        <m:dPr>
                          <m:ctrlPr>
                            <a:rPr lang="en-US" altLang="zh-CN" i="1" smtClean="0">
                              <a:latin typeface="Cambria Math" panose="02040503050406030204" pitchFamily="18" charset="0"/>
                            </a:rPr>
                          </m:ctrlPr>
                        </m:dPr>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0.50</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0.125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0.125</m:t>
                                </m:r>
                              </m:e>
                              <m:e>
                                <m:r>
                                  <a:rPr lang="en-US" altLang="zh-CN" b="0" i="1" smtClean="0">
                                    <a:latin typeface="Cambria Math" panose="02040503050406030204" pitchFamily="18" charset="0"/>
                                  </a:rPr>
                                  <m:t>0.625</m:t>
                                </m:r>
                              </m:e>
                            </m:mr>
                            <m:mr>
                              <m:e>
                                <m:r>
                                  <a:rPr lang="en-US" altLang="zh-CN" b="0" i="1" smtClean="0">
                                    <a:latin typeface="Cambria Math" panose="02040503050406030204" pitchFamily="18" charset="0"/>
                                  </a:rPr>
                                  <m:t>0.25</m:t>
                                </m:r>
                              </m:e>
                              <m:e>
                                <m:r>
                                  <a:rPr lang="en-US" altLang="zh-CN" b="0" i="1" smtClean="0">
                                    <a:latin typeface="Cambria Math" panose="02040503050406030204" pitchFamily="18" charset="0"/>
                                  </a:rPr>
                                  <m:t>0.375</m:t>
                                </m:r>
                              </m:e>
                              <m:e>
                                <m:r>
                                  <a:rPr lang="en-US" altLang="zh-CN" b="0" i="1" smtClean="0">
                                    <a:latin typeface="Cambria Math" panose="02040503050406030204" pitchFamily="18" charset="0"/>
                                  </a:rPr>
                                  <m:t>0.375</m:t>
                                </m:r>
                              </m:e>
                            </m:mr>
                          </m:m>
                        </m:e>
                      </m:d>
                    </m:oMath>
                  </m:oMathPara>
                </a14:m>
                <a:endParaRPr lang="en-US" altLang="zh-CN" dirty="0"/>
              </a:p>
              <a:p>
                <a:pPr marL="0" indent="0">
                  <a:buFont typeface="Arial" panose="020B0604020202020204" pitchFamily="34" charset="0"/>
                  <a:buNone/>
                </a:pPr>
                <a:endParaRPr lang="zh-CN" altLang="en-US" dirty="0"/>
              </a:p>
            </p:txBody>
          </p:sp>
        </mc:Choice>
        <mc:Fallback>
          <p:sp>
            <p:nvSpPr>
              <p:cNvPr id="7" name="内容占位符 2">
                <a:extLst>
                  <a:ext uri="{FF2B5EF4-FFF2-40B4-BE49-F238E27FC236}">
                    <a16:creationId xmlns:a16="http://schemas.microsoft.com/office/drawing/2014/main" id="{561036F6-633A-4A5D-A6EF-4C81D35D68CB}"/>
                  </a:ext>
                </a:extLst>
              </p:cNvPr>
              <p:cNvSpPr txBox="1">
                <a:spLocks noRot="1" noChangeAspect="1" noMove="1" noResize="1" noEditPoints="1" noAdjustHandles="1" noChangeArrowheads="1" noChangeShapeType="1" noTextEdit="1"/>
              </p:cNvSpPr>
              <p:nvPr/>
            </p:nvSpPr>
            <p:spPr>
              <a:xfrm>
                <a:off x="680321" y="4756937"/>
                <a:ext cx="9613861" cy="1475249"/>
              </a:xfrm>
              <a:prstGeom prst="rect">
                <a:avLst/>
              </a:prstGeom>
              <a:blipFill>
                <a:blip r:embed="rId2"/>
                <a:stretch>
                  <a:fillRect l="-1015" t="-5372"/>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64672B91-0844-4906-A9B0-76967A1C4491}"/>
              </a:ext>
            </a:extLst>
          </p:cNvPr>
          <p:cNvSpPr/>
          <p:nvPr/>
        </p:nvSpPr>
        <p:spPr>
          <a:xfrm>
            <a:off x="680321" y="6488668"/>
            <a:ext cx="7859949" cy="261610"/>
          </a:xfrm>
          <a:prstGeom prst="rect">
            <a:avLst/>
          </a:prstGeom>
        </p:spPr>
        <p:txBody>
          <a:bodyPr wrap="square">
            <a:spAutoFit/>
          </a:bodyPr>
          <a:lstStyle/>
          <a:p>
            <a:r>
              <a:rPr lang="en-US" altLang="zh-CN" sz="1100" dirty="0">
                <a:hlinkClick r:id="rId3">
                  <a:extLst>
                    <a:ext uri="{A12FA001-AC4F-418D-AE19-62706E023703}">
                      <ahyp:hlinkClr xmlns:ahyp="http://schemas.microsoft.com/office/drawing/2018/hyperlinkcolor" val="tx"/>
                    </a:ext>
                  </a:extLst>
                </a:hlinkClick>
              </a:rPr>
              <a:t>http://bluewhale.cc/2016-06-02/hidden-markov-model-1.html</a:t>
            </a:r>
            <a:endParaRPr lang="zh-CN" altLang="en-US" sz="1100" dirty="0"/>
          </a:p>
        </p:txBody>
      </p:sp>
      <p:sp>
        <p:nvSpPr>
          <p:cNvPr id="11" name="AutoShape 2">
            <a:extLst>
              <a:ext uri="{FF2B5EF4-FFF2-40B4-BE49-F238E27FC236}">
                <a16:creationId xmlns:a16="http://schemas.microsoft.com/office/drawing/2014/main" id="{116E342A-E692-48F1-8CD9-351CD7B447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7B23CC96-1EB2-4B94-9070-DA4D17F55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086" y="2998765"/>
            <a:ext cx="4645654" cy="1626712"/>
          </a:xfrm>
          <a:prstGeom prst="rect">
            <a:avLst/>
          </a:prstGeom>
        </p:spPr>
      </p:pic>
    </p:spTree>
    <p:extLst>
      <p:ext uri="{BB962C8B-B14F-4D97-AF65-F5344CB8AC3E}">
        <p14:creationId xmlns:p14="http://schemas.microsoft.com/office/powerpoint/2010/main" val="126266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503714-72B5-4EC9-87A5-87E6332A9295}"/>
              </a:ext>
            </a:extLst>
          </p:cNvPr>
          <p:cNvSpPr>
            <a:spLocks noGrp="1"/>
          </p:cNvSpPr>
          <p:nvPr>
            <p:ph type="title"/>
          </p:nvPr>
        </p:nvSpPr>
        <p:spPr/>
        <p:txBody>
          <a:bodyPr/>
          <a:lstStyle/>
          <a:p>
            <a:r>
              <a:rPr lang="en-US" altLang="zh-CN" dirty="0"/>
              <a:t>4.2 </a:t>
            </a:r>
            <a:r>
              <a:rPr lang="zh-CN" altLang="en-US" dirty="0"/>
              <a:t>隐马尔科夫模型</a:t>
            </a:r>
            <a:r>
              <a:rPr lang="en-US" altLang="zh-CN" dirty="0"/>
              <a:t>(HMM) </a:t>
            </a:r>
            <a:endParaRPr lang="zh-CN" altLang="en-US" dirty="0"/>
          </a:p>
        </p:txBody>
      </p:sp>
      <p:sp>
        <p:nvSpPr>
          <p:cNvPr id="3" name="内容占位符 2">
            <a:extLst>
              <a:ext uri="{FF2B5EF4-FFF2-40B4-BE49-F238E27FC236}">
                <a16:creationId xmlns:a16="http://schemas.microsoft.com/office/drawing/2014/main" id="{D8AF5AAC-DFF9-486A-BE30-A1B69CDBF2DB}"/>
              </a:ext>
            </a:extLst>
          </p:cNvPr>
          <p:cNvSpPr>
            <a:spLocks noGrp="1"/>
          </p:cNvSpPr>
          <p:nvPr>
            <p:ph idx="1"/>
          </p:nvPr>
        </p:nvSpPr>
        <p:spPr>
          <a:xfrm>
            <a:off x="310670" y="2265536"/>
            <a:ext cx="11433858" cy="4388183"/>
          </a:xfrm>
        </p:spPr>
        <p:txBody>
          <a:bodyPr>
            <a:normAutofit/>
          </a:bodyPr>
          <a:lstStyle/>
          <a:p>
            <a:pPr marL="0" indent="0">
              <a:buNone/>
            </a:pPr>
            <a:r>
              <a:rPr lang="zh-CN" altLang="en-US" sz="2000" dirty="0"/>
              <a:t>某人无法直观的观察天气情况，但是能观察海藻。</a:t>
            </a:r>
            <a:endParaRPr lang="en-US" altLang="zh-CN" sz="2000" dirty="0"/>
          </a:p>
          <a:p>
            <a:pPr marL="0" indent="0">
              <a:buNone/>
            </a:pPr>
            <a:endParaRPr lang="en-US" altLang="zh-CN" sz="2000" dirty="0"/>
          </a:p>
          <a:p>
            <a:pPr marL="0" indent="0">
              <a:buNone/>
            </a:pPr>
            <a:r>
              <a:rPr lang="zh-CN" altLang="en-US" sz="2000" dirty="0"/>
              <a:t>假设：海藻的状态和天气的情况相关的。</a:t>
            </a:r>
            <a:endParaRPr lang="en-US" altLang="zh-CN" sz="2000" dirty="0"/>
          </a:p>
          <a:p>
            <a:pPr marL="0" indent="0">
              <a:buNone/>
            </a:pPr>
            <a:endParaRPr lang="en-US" altLang="zh-CN" sz="2000" dirty="0"/>
          </a:p>
          <a:p>
            <a:pPr marL="0" indent="0">
              <a:buNone/>
            </a:pPr>
            <a:r>
              <a:rPr lang="zh-CN" altLang="en-US" sz="2000" dirty="0"/>
              <a:t>这种情况下，有两个状态集合：</a:t>
            </a:r>
            <a:endParaRPr lang="en-US" altLang="zh-CN" sz="2000" dirty="0"/>
          </a:p>
          <a:p>
            <a:pPr marL="457200" lvl="1" indent="0">
              <a:buNone/>
            </a:pPr>
            <a:r>
              <a:rPr lang="zh-CN" altLang="en-US" dirty="0"/>
              <a:t>观察的状态集合（海藻的状态）</a:t>
            </a:r>
            <a:endParaRPr lang="en-US" altLang="zh-CN" dirty="0"/>
          </a:p>
          <a:p>
            <a:pPr marL="457200" lvl="1" indent="0">
              <a:buNone/>
            </a:pPr>
            <a:r>
              <a:rPr lang="zh-CN" altLang="en-US" dirty="0"/>
              <a:t>隐藏的状态集合（天气的状况）</a:t>
            </a:r>
            <a:endParaRPr lang="en-US" altLang="zh-CN" dirty="0"/>
          </a:p>
          <a:p>
            <a:pPr marL="0" indent="0">
              <a:buNone/>
            </a:pPr>
            <a:endParaRPr lang="en-US" altLang="zh-CN" dirty="0"/>
          </a:p>
          <a:p>
            <a:pPr marL="0" indent="0">
              <a:buNone/>
            </a:pPr>
            <a:r>
              <a:rPr lang="zh-CN" altLang="en-US" sz="2800" dirty="0"/>
              <a:t>隐马尔可夫模型：根据海藻的状况和马尔科夫假设来预测天气的状况。</a:t>
            </a:r>
            <a:endParaRPr lang="en-US" altLang="zh-CN" sz="2800" dirty="0"/>
          </a:p>
          <a:p>
            <a:pPr marL="0" indent="0">
              <a:buNone/>
            </a:pPr>
            <a:endParaRPr lang="en-US" altLang="zh-CN" sz="1600" b="1" dirty="0"/>
          </a:p>
          <a:p>
            <a:pPr marL="0" indent="0">
              <a:buNone/>
            </a:pPr>
            <a:r>
              <a:rPr lang="zh-CN" altLang="en-US" sz="1600" b="1" dirty="0"/>
              <a:t>隐马模型发明者：不是马尔科夫，而是鲍姆（</a:t>
            </a:r>
            <a:r>
              <a:rPr lang="en-US" altLang="zh-CN" sz="1600" b="1" dirty="0"/>
              <a:t>【Leonard Esau Baum】 August 23, 1931 – August 14, 2017)</a:t>
            </a:r>
          </a:p>
          <a:p>
            <a:pPr marL="0" indent="0">
              <a:buNone/>
            </a:pPr>
            <a:endParaRPr lang="zh-CN" altLang="en-US" sz="2800" dirty="0"/>
          </a:p>
          <a:p>
            <a:endParaRPr lang="zh-CN" altLang="en-US" dirty="0"/>
          </a:p>
        </p:txBody>
      </p:sp>
      <p:pic>
        <p:nvPicPr>
          <p:cNvPr id="5" name="图片 4">
            <a:extLst>
              <a:ext uri="{FF2B5EF4-FFF2-40B4-BE49-F238E27FC236}">
                <a16:creationId xmlns:a16="http://schemas.microsoft.com/office/drawing/2014/main" id="{FB7340D3-DB37-4FC1-9983-66AC43DAEAA8}"/>
              </a:ext>
            </a:extLst>
          </p:cNvPr>
          <p:cNvPicPr>
            <a:picLocks noChangeAspect="1"/>
          </p:cNvPicPr>
          <p:nvPr/>
        </p:nvPicPr>
        <p:blipFill>
          <a:blip r:embed="rId2"/>
          <a:stretch>
            <a:fillRect/>
          </a:stretch>
        </p:blipFill>
        <p:spPr>
          <a:xfrm>
            <a:off x="6096000" y="2265536"/>
            <a:ext cx="5392143" cy="3054312"/>
          </a:xfrm>
          <a:prstGeom prst="rect">
            <a:avLst/>
          </a:prstGeom>
        </p:spPr>
      </p:pic>
    </p:spTree>
    <p:extLst>
      <p:ext uri="{BB962C8B-B14F-4D97-AF65-F5344CB8AC3E}">
        <p14:creationId xmlns:p14="http://schemas.microsoft.com/office/powerpoint/2010/main" val="2090648759"/>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499</TotalTime>
  <Words>744</Words>
  <Application>Microsoft Office PowerPoint</Application>
  <PresentationFormat>宽屏</PresentationFormat>
  <Paragraphs>91</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等线 Light</vt:lpstr>
      <vt:lpstr>Arial</vt:lpstr>
      <vt:lpstr>Arial</vt:lpstr>
      <vt:lpstr>Cambria Math</vt:lpstr>
      <vt:lpstr>Franklin Gothic Book</vt:lpstr>
      <vt:lpstr>柏林</vt:lpstr>
      <vt:lpstr>自然语言处理技术基础 Natural Language Processing，NLP</vt:lpstr>
      <vt:lpstr>第4章 隐马尔科夫模型</vt:lpstr>
      <vt:lpstr>4.1 马尔科夫模型</vt:lpstr>
      <vt:lpstr>随机过程 Stochastic Process</vt:lpstr>
      <vt:lpstr>马尔可夫假设（Markov Assumption）</vt:lpstr>
      <vt:lpstr>马尔可夫过程（Markov process）</vt:lpstr>
      <vt:lpstr>马尔可夫模型（Markov Model）</vt:lpstr>
      <vt:lpstr>状态转移矩阵</vt:lpstr>
      <vt:lpstr>4.2 隐马尔科夫模型(HMM) </vt:lpstr>
      <vt:lpstr>发射概率矩阵</vt:lpstr>
      <vt:lpstr>4.3 隐马的三个基本问题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101</cp:revision>
  <dcterms:created xsi:type="dcterms:W3CDTF">2020-06-27T17:50:52Z</dcterms:created>
  <dcterms:modified xsi:type="dcterms:W3CDTF">2020-07-26T09:41:52Z</dcterms:modified>
</cp:coreProperties>
</file>