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4"/>
  </p:notesMasterIdLst>
  <p:sldIdLst>
    <p:sldId id="256" r:id="rId2"/>
    <p:sldId id="257" r:id="rId3"/>
    <p:sldId id="258" r:id="rId4"/>
    <p:sldId id="267" r:id="rId5"/>
    <p:sldId id="265" r:id="rId6"/>
    <p:sldId id="266" r:id="rId7"/>
    <p:sldId id="261" r:id="rId8"/>
    <p:sldId id="274" r:id="rId9"/>
    <p:sldId id="259" r:id="rId10"/>
    <p:sldId id="288" r:id="rId11"/>
    <p:sldId id="260" r:id="rId12"/>
    <p:sldId id="263" r:id="rId13"/>
    <p:sldId id="264" r:id="rId14"/>
    <p:sldId id="291" r:id="rId15"/>
    <p:sldId id="293" r:id="rId16"/>
    <p:sldId id="292" r:id="rId17"/>
    <p:sldId id="294" r:id="rId18"/>
    <p:sldId id="295" r:id="rId19"/>
    <p:sldId id="296" r:id="rId20"/>
    <p:sldId id="290" r:id="rId21"/>
    <p:sldId id="289"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3</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2020/8/18</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2020/8/18</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dirty="0"/>
              <a:t>发射概率矩阵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602963" y="2394281"/>
                <a:ext cx="5033058" cy="2047059"/>
              </a:xfrm>
            </p:spPr>
            <p:txBody>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602963" y="2394281"/>
                <a:ext cx="5033058" cy="2047059"/>
              </a:xfrm>
              <a:blipFill>
                <a:blip r:embed="rId2"/>
                <a:stretch>
                  <a:fillRect t="-386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5151267" y="2405129"/>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a:t>
            </a:r>
            <a:r>
              <a:rPr lang="zh-CN" altLang="en-US" dirty="0"/>
              <a:t>隐马的三个基本问题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560300" y="2487880"/>
            <a:ext cx="4951379" cy="3069855"/>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570074" y="2068292"/>
            <a:ext cx="11154998" cy="4818434"/>
          </a:xfrm>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600" dirty="0"/>
              <a:t>如何评估模型与观测序列之间的匹配程度？</a:t>
            </a:r>
            <a:endParaRPr lang="en-US" altLang="zh-CN" sz="1600" dirty="0"/>
          </a:p>
          <a:p>
            <a:pPr lvl="1"/>
            <a:r>
              <a:rPr lang="zh-CN" altLang="en-US" sz="1600" dirty="0"/>
              <a:t>根据</a:t>
            </a:r>
            <a:r>
              <a:rPr lang="en-US" altLang="zh-CN" sz="1600" dirty="0"/>
              <a:t>HMM</a:t>
            </a:r>
            <a:r>
              <a:rPr lang="zh-CN" altLang="en-US" sz="1600" dirty="0"/>
              <a:t>得到一个可观察状态序列的概率</a:t>
            </a:r>
            <a:r>
              <a:rPr lang="en-US" altLang="zh-CN" sz="1600" dirty="0"/>
              <a:t>( </a:t>
            </a:r>
            <a:r>
              <a:rPr lang="zh-CN" altLang="en-US" sz="1600" dirty="0"/>
              <a:t>评价 </a:t>
            </a:r>
            <a:r>
              <a:rPr lang="en-US" altLang="zh-CN" sz="1600" dirty="0"/>
              <a:t>)</a:t>
            </a:r>
          </a:p>
          <a:p>
            <a:pPr lvl="1"/>
            <a:r>
              <a:rPr lang="zh-CN" altLang="en-US" sz="1600" dirty="0"/>
              <a:t>前向算法</a:t>
            </a:r>
            <a:r>
              <a:rPr lang="en-US" altLang="zh-CN" sz="1600" dirty="0"/>
              <a:t>(Forward Algorithm)</a:t>
            </a:r>
            <a:r>
              <a:rPr lang="zh-CN" altLang="en-US" sz="1600" dirty="0"/>
              <a:t>、后向算法</a:t>
            </a:r>
            <a:r>
              <a:rPr lang="en-US" altLang="zh-CN" sz="16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600" dirty="0"/>
              <a:t>如何根据观测序列推断出隐藏的模型状态？</a:t>
            </a:r>
            <a:endParaRPr lang="en-US" altLang="zh-CN" sz="1600" dirty="0"/>
          </a:p>
          <a:p>
            <a:pPr lvl="1"/>
            <a:r>
              <a:rPr lang="zh-CN" altLang="en-US" sz="1600" dirty="0"/>
              <a:t>找到一个隐藏状态的序列使得这个序列产生一个可观察状态序列的概率最大</a:t>
            </a:r>
            <a:r>
              <a:rPr lang="en-US" altLang="zh-CN" sz="1600" dirty="0"/>
              <a:t>( </a:t>
            </a:r>
            <a:r>
              <a:rPr lang="zh-CN" altLang="en-US" sz="1600" dirty="0"/>
              <a:t>解码 </a:t>
            </a:r>
            <a:r>
              <a:rPr lang="en-US" altLang="zh-CN" sz="1600" dirty="0"/>
              <a:t>)</a:t>
            </a:r>
          </a:p>
          <a:p>
            <a:pPr lvl="1"/>
            <a:r>
              <a:rPr lang="zh-CN" altLang="en-US" sz="1600" dirty="0"/>
              <a:t>维特比算法</a:t>
            </a:r>
            <a:r>
              <a:rPr lang="en-US" altLang="zh-CN" sz="16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600" dirty="0"/>
              <a:t>如何训练模型使其能最好地描述观测数据？</a:t>
            </a:r>
          </a:p>
          <a:p>
            <a:pPr lvl="1"/>
            <a:r>
              <a:rPr lang="zh-CN" altLang="en-US" sz="1600" dirty="0"/>
              <a:t>根据一个可以观察到的状态序列集产生一个</a:t>
            </a:r>
            <a:r>
              <a:rPr lang="en-US" altLang="zh-CN" sz="1600" dirty="0"/>
              <a:t>HMM</a:t>
            </a:r>
            <a:r>
              <a:rPr lang="zh-CN" altLang="en-US" sz="1600" dirty="0"/>
              <a:t>（ 学习 ）</a:t>
            </a:r>
            <a:endParaRPr lang="en-US" altLang="zh-CN" sz="1600" dirty="0"/>
          </a:p>
          <a:p>
            <a:pPr lvl="1"/>
            <a:r>
              <a:rPr lang="zh-CN" altLang="en-US" sz="1600" dirty="0"/>
              <a:t>鲍姆</a:t>
            </a:r>
            <a:r>
              <a:rPr lang="en-US" altLang="zh-CN" sz="1600" dirty="0"/>
              <a:t>-</a:t>
            </a:r>
            <a:r>
              <a:rPr lang="zh-CN" altLang="en-US" sz="1600" dirty="0"/>
              <a:t>韦尔奇算法</a:t>
            </a:r>
            <a:r>
              <a:rPr lang="en-US" altLang="zh-CN" sz="1600" dirty="0"/>
              <a:t>(Baum-Welch Algorithm) </a:t>
            </a:r>
            <a:r>
              <a:rPr lang="zh-CN" altLang="en-US" sz="1600" dirty="0"/>
              <a:t>、最大期望算法（</a:t>
            </a:r>
            <a:r>
              <a:rPr lang="en-US" altLang="zh-CN" sz="1600" dirty="0"/>
              <a:t>Expectation-Maximization algorithm, EM</a:t>
            </a:r>
            <a:r>
              <a:rPr lang="zh-CN" altLang="en-US" sz="1600" dirty="0"/>
              <a:t>）</a:t>
            </a:r>
          </a:p>
          <a:p>
            <a:pPr marL="0" indent="0">
              <a:buNone/>
            </a:pP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680321" y="6611779"/>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8333452" y="2068292"/>
            <a:ext cx="3612114" cy="2044824"/>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3" y="4355907"/>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8051916" y="2645364"/>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状态转移矩阵：</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8051916" y="2645364"/>
                <a:ext cx="4025937" cy="1777780"/>
              </a:xfrm>
              <a:prstGeom prst="rect">
                <a:avLst/>
              </a:prstGeom>
              <a:blipFill>
                <a:blip r:embed="rId2"/>
                <a:stretch>
                  <a:fillRect l="-1364" t="-376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8120667" y="4948832"/>
                <a:ext cx="3895119"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t>发射概率矩阵：</a:t>
                </a:r>
                <a:endParaRPr lang="en-US" altLang="zh-CN" sz="1800" dirty="0"/>
              </a:p>
              <a:p>
                <a:pPr marL="0" indent="0">
                  <a:buNone/>
                </a:pPr>
                <a:r>
                  <a:rPr lang="zh-CN" altLang="en-US" sz="1800" dirty="0"/>
                  <a:t>         干燥    稍干   潮湿    湿透</a:t>
                </a:r>
                <a:endParaRPr lang="en-US" altLang="zh-CN" sz="18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8120667" y="4948832"/>
                <a:ext cx="3895119" cy="1725160"/>
              </a:xfrm>
              <a:blipFill>
                <a:blip r:embed="rId3"/>
                <a:stretch>
                  <a:fillRect l="-1252" t="-388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文本框 77">
                <a:extLst>
                  <a:ext uri="{FF2B5EF4-FFF2-40B4-BE49-F238E27FC236}">
                    <a16:creationId xmlns:a16="http://schemas.microsoft.com/office/drawing/2014/main" id="{AABED3F4-02BB-40EF-B60B-22D64F6360B7}"/>
                  </a:ext>
                </a:extLst>
              </p:cNvPr>
              <p:cNvSpPr txBox="1"/>
              <p:nvPr/>
            </p:nvSpPr>
            <p:spPr>
              <a:xfrm>
                <a:off x="767756" y="5991881"/>
                <a:ext cx="6732271" cy="65928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r>
                          <m:rPr>
                            <m:nor/>
                          </m:rPr>
                          <a:rPr lang="zh-CN" altLang="en-US" dirty="0"/>
                          <m:t>）</m:t>
                        </m:r>
                      </m:e>
                    </m:nary>
                  </m:oMath>
                </a14:m>
                <a:endParaRPr lang="en-US" altLang="zh-CN" dirty="0"/>
              </a:p>
              <a:p>
                <a:pPr/>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767756" y="5991881"/>
                <a:ext cx="6732271" cy="659283"/>
              </a:xfrm>
              <a:prstGeom prst="rect">
                <a:avLst/>
              </a:prstGeom>
              <a:blipFill>
                <a:blip r:embed="rId4"/>
                <a:stretch>
                  <a:fillRect l="-815" t="-65741" b="-6203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0402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86173" y="2269703"/>
            <a:ext cx="6677145" cy="1643320"/>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78" name="文本框 77">
                <a:extLst>
                  <a:ext uri="{FF2B5EF4-FFF2-40B4-BE49-F238E27FC236}">
                    <a16:creationId xmlns:a16="http://schemas.microsoft.com/office/drawing/2014/main" id="{AABED3F4-02BB-40EF-B60B-22D64F6360B7}"/>
                  </a:ext>
                </a:extLst>
              </p:cNvPr>
              <p:cNvSpPr txBox="1"/>
              <p:nvPr/>
            </p:nvSpPr>
            <p:spPr>
              <a:xfrm>
                <a:off x="680321" y="4206058"/>
                <a:ext cx="6732271" cy="936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a14:m>
                <a:endParaRPr lang="en-US" altLang="zh-CN" dirty="0"/>
              </a:p>
              <a:p>
                <a:endParaRPr lang="en-US" altLang="zh-CN" dirty="0"/>
              </a:p>
              <a:p>
                <a:pPr/>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680321" y="4206058"/>
                <a:ext cx="6732271" cy="936282"/>
              </a:xfrm>
              <a:prstGeom prst="rect">
                <a:avLst/>
              </a:prstGeom>
              <a:blipFill>
                <a:blip r:embed="rId2"/>
                <a:stretch>
                  <a:fillRect l="-815" t="-46104" b="-1363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0254C7F-727D-4C65-BC64-A100EEBA4844}"/>
                  </a:ext>
                </a:extLst>
              </p:cNvPr>
              <p:cNvSpPr txBox="1"/>
              <p:nvPr/>
            </p:nvSpPr>
            <p:spPr>
              <a:xfrm>
                <a:off x="680320" y="5335094"/>
                <a:ext cx="6732271" cy="9264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（下雨，多云，晴朗）</a:t>
                </a:r>
                <a:endParaRPr lang="en-US" altLang="zh-CN" dirty="0"/>
              </a:p>
              <a:p>
                <a:endParaRPr lang="en-US" altLang="zh-CN" dirty="0"/>
              </a:p>
              <a:p>
                <a:r>
                  <a:rPr lang="en-US" altLang="zh-CN" dirty="0"/>
                  <a:t>P</a:t>
                </a:r>
                <a:r>
                  <a:rPr lang="zh-CN" altLang="en-US" dirty="0"/>
                  <a:t>（干燥，潮湿，湿透，下雨，多云，晴朗）</a:t>
                </a:r>
                <a:r>
                  <a:rPr lang="en-US" altLang="zh-CN" dirty="0"/>
                  <a:t>= </a:t>
                </a:r>
                <a14:m>
                  <m:oMath xmlns:m="http://schemas.openxmlformats.org/officeDocument/2006/math">
                    <m:r>
                      <a:rPr lang="en-US" altLang="zh-CN" b="0" i="1" smtClean="0">
                        <a:latin typeface="Cambria Math" panose="02040503050406030204" pitchFamily="18" charset="0"/>
                      </a:rPr>
                      <m:t>2.9</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680320" y="5335094"/>
                <a:ext cx="6732271" cy="926407"/>
              </a:xfrm>
              <a:prstGeom prst="rect">
                <a:avLst/>
              </a:prstGeom>
              <a:blipFill>
                <a:blip r:embed="rId3"/>
                <a:stretch>
                  <a:fillRect l="-815" t="-3289" b="-9868"/>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7770273" y="4206058"/>
            <a:ext cx="3762568" cy="203132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sz="3600" b="1" dirty="0"/>
              <a:t>存在问题：</a:t>
            </a:r>
            <a:endParaRPr lang="en-US" altLang="zh-CN" sz="3600" b="1" dirty="0"/>
          </a:p>
          <a:p>
            <a:endParaRPr lang="en-US" altLang="zh-CN" dirty="0"/>
          </a:p>
          <a:p>
            <a:endParaRPr lang="en-US" altLang="zh-CN" dirty="0"/>
          </a:p>
          <a:p>
            <a:pPr marL="342900" indent="-342900">
              <a:buFont typeface="+mj-lt"/>
              <a:buAutoNum type="arabicPeriod"/>
            </a:pPr>
            <a:r>
              <a:rPr lang="zh-CN" altLang="en-US" dirty="0"/>
              <a:t>隐藏状态序列个数呈指数级增长</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有许多重复计算的部分</a:t>
            </a:r>
          </a:p>
        </p:txBody>
      </p:sp>
    </p:spTree>
    <p:extLst>
      <p:ext uri="{BB962C8B-B14F-4D97-AF65-F5344CB8AC3E}">
        <p14:creationId xmlns:p14="http://schemas.microsoft.com/office/powerpoint/2010/main" val="406679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7472800" y="824694"/>
            <a:ext cx="245257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pPr marL="342900" indent="-342900">
              <a:buFont typeface="+mj-lt"/>
              <a:buAutoNum type="arabicPeriod"/>
            </a:pPr>
            <a:r>
              <a:rPr lang="zh-CN" altLang="en-US" dirty="0"/>
              <a:t>前向算法</a:t>
            </a:r>
            <a:endParaRPr lang="en-US" altLang="zh-CN" dirty="0"/>
          </a:p>
          <a:p>
            <a:pPr marL="342900" indent="-342900">
              <a:buFont typeface="+mj-lt"/>
              <a:buAutoNum type="arabicPeriod"/>
            </a:pPr>
            <a:r>
              <a:rPr lang="zh-CN" altLang="en-US" dirty="0"/>
              <a:t>后向算法</a:t>
            </a:r>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0882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i="1" smtClean="0">
                              <a:latin typeface="+mn-ea"/>
                            </a:rPr>
                          </m:ctrlPr>
                        </m:sSubPr>
                        <m:e>
                          <m:r>
                            <a:rPr lang="zh-CN" altLang="en-US" i="1" smtClean="0">
                              <a:latin typeface="+mn-ea"/>
                            </a:rPr>
                            <m:t>𝛼</m:t>
                          </m:r>
                        </m:e>
                        <m:sub>
                          <m:r>
                            <a:rPr lang="zh-CN" altLang="en-US" i="1">
                              <a:latin typeface="+mn-ea"/>
                            </a:rPr>
                            <m:t>𝑡</m:t>
                          </m:r>
                          <m:r>
                            <a:rPr lang="zh-CN" altLang="en-US" i="1">
                              <a:latin typeface="+mn-ea"/>
                            </a:rPr>
                            <m:t>+1</m:t>
                          </m:r>
                        </m:sub>
                      </m:sSub>
                      <m:d>
                        <m:dPr>
                          <m:ctrlPr>
                            <a:rPr lang="zh-CN" altLang="en-US" i="1" smtClean="0">
                              <a:latin typeface="+mn-ea"/>
                            </a:rPr>
                          </m:ctrlPr>
                        </m:dPr>
                        <m:e>
                          <m:r>
                            <a:rPr lang="zh-CN" altLang="en-US" i="1">
                              <a:latin typeface="+mn-ea"/>
                            </a:rPr>
                            <m:t>𝑗</m:t>
                          </m:r>
                        </m:e>
                      </m:d>
                      <m:r>
                        <a:rPr lang="zh-CN" altLang="en-US" i="1">
                          <a:latin typeface="+mn-ea"/>
                        </a:rPr>
                        <m:t>=</m:t>
                      </m:r>
                      <m:d>
                        <m:dPr>
                          <m:ctrlPr>
                            <a:rPr lang="zh-CN" altLang="en-US" i="1">
                              <a:latin typeface="+mn-ea"/>
                            </a:rPr>
                          </m:ctrlPr>
                        </m:dPr>
                        <m:e>
                          <m:nary>
                            <m:naryPr>
                              <m:chr m:val="∑"/>
                              <m:limLoc m:val="undOvr"/>
                              <m:grow m:val="on"/>
                              <m:ctrlPr>
                                <a:rPr lang="zh-CN" altLang="en-US" i="1">
                                  <a:latin typeface="+mn-ea"/>
                                </a:rPr>
                              </m:ctrlPr>
                            </m:naryPr>
                            <m:sub>
                              <m:r>
                                <a:rPr lang="zh-CN" altLang="en-US" i="1">
                                  <a:latin typeface="+mn-ea"/>
                                </a:rPr>
                                <m:t>𝑖</m:t>
                              </m:r>
                              <m:r>
                                <a:rPr lang="zh-CN" altLang="en-US" i="1">
                                  <a:latin typeface="+mn-ea"/>
                                </a:rPr>
                                <m:t>=1</m:t>
                              </m:r>
                            </m:sub>
                            <m:sup>
                              <m:r>
                                <a:rPr lang="zh-CN" altLang="en-US" i="1">
                                  <a:latin typeface="+mn-ea"/>
                                </a:rPr>
                                <m:t>𝑁</m:t>
                              </m:r>
                            </m:sup>
                            <m:e>
                              <m:sSub>
                                <m:sSubPr>
                                  <m:ctrlPr>
                                    <a:rPr lang="zh-CN" altLang="en-US" i="1">
                                      <a:latin typeface="+mn-ea"/>
                                    </a:rPr>
                                  </m:ctrlPr>
                                </m:sSubPr>
                                <m:e>
                                  <m:r>
                                    <a:rPr lang="zh-CN" altLang="en-US" i="1">
                                      <a:latin typeface="+mn-ea"/>
                                    </a:rPr>
                                    <m:t>𝛼</m:t>
                                  </m:r>
                                </m:e>
                                <m:sub>
                                  <m:r>
                                    <a:rPr lang="zh-CN" altLang="en-US" i="1">
                                      <a:latin typeface="+mn-ea"/>
                                    </a:rPr>
                                    <m:t>𝑡</m:t>
                                  </m:r>
                                </m:sub>
                              </m:sSub>
                              <m:r>
                                <a:rPr lang="en-US" altLang="zh-CN" b="0" i="1" smtClean="0">
                                  <a:latin typeface="+mn-ea"/>
                                </a:rPr>
                                <m:t>(</m:t>
                              </m:r>
                              <m:r>
                                <a:rPr lang="en-US" altLang="zh-CN" b="0" i="1" smtClean="0">
                                  <a:latin typeface="+mn-ea"/>
                                </a:rPr>
                                <m:t>𝑖</m:t>
                              </m:r>
                              <m:r>
                                <a:rPr lang="en-US" altLang="zh-CN" b="0" i="1" smtClean="0">
                                  <a:latin typeface="+mn-ea"/>
                                </a:rPr>
                                <m:t>)</m:t>
                              </m:r>
                              <m:sSub>
                                <m:sSubPr>
                                  <m:ctrlPr>
                                    <a:rPr lang="zh-CN" altLang="en-US" i="1">
                                      <a:latin typeface="+mn-ea"/>
                                    </a:rPr>
                                  </m:ctrlPr>
                                </m:sSubPr>
                                <m:e>
                                  <m:r>
                                    <a:rPr lang="zh-CN" altLang="en-US" i="1">
                                      <a:latin typeface="+mn-ea"/>
                                    </a:rPr>
                                    <m:t>𝑎</m:t>
                                  </m:r>
                                </m:e>
                                <m:sub>
                                  <m:r>
                                    <a:rPr lang="zh-CN" altLang="en-US" i="1">
                                      <a:latin typeface="+mn-ea"/>
                                    </a:rPr>
                                    <m:t>𝑖𝑗</m:t>
                                  </m:r>
                                </m:sub>
                              </m:sSub>
                            </m:e>
                          </m:nary>
                        </m:e>
                      </m:d>
                      <m:sSub>
                        <m:sSubPr>
                          <m:ctrlPr>
                            <a:rPr lang="zh-CN" altLang="en-US" i="1">
                              <a:latin typeface="+mn-ea"/>
                            </a:rPr>
                          </m:ctrlPr>
                        </m:sSubPr>
                        <m:e>
                          <m:r>
                            <a:rPr lang="zh-CN" altLang="en-US" i="1">
                              <a:latin typeface="+mn-ea"/>
                            </a:rPr>
                            <m:t>𝑏</m:t>
                          </m:r>
                        </m:e>
                        <m:sub>
                          <m:r>
                            <a:rPr lang="zh-CN" altLang="en-US" i="1">
                              <a:latin typeface="+mn-ea"/>
                            </a:rPr>
                            <m:t>𝑗</m:t>
                          </m:r>
                        </m:sub>
                      </m:sSub>
                      <m:d>
                        <m:dPr>
                          <m:ctrlPr>
                            <a:rPr lang="zh-CN" altLang="en-US" i="1">
                              <a:latin typeface="+mn-ea"/>
                            </a:rPr>
                          </m:ctrlPr>
                        </m:dPr>
                        <m:e>
                          <m:sSub>
                            <m:sSubPr>
                              <m:ctrlPr>
                                <a:rPr lang="zh-CN" altLang="en-US" i="1">
                                  <a:latin typeface="+mn-ea"/>
                                </a:rPr>
                              </m:ctrlPr>
                            </m:sSubPr>
                            <m:e>
                              <m:r>
                                <a:rPr lang="zh-CN" altLang="en-US" i="1">
                                  <a:latin typeface="+mn-ea"/>
                                </a:rPr>
                                <m:t>𝑜</m:t>
                              </m:r>
                            </m:e>
                            <m:sub>
                              <m:r>
                                <a:rPr lang="zh-CN" altLang="en-US" i="1">
                                  <a:latin typeface="+mn-ea"/>
                                </a:rPr>
                                <m:t>𝑡</m:t>
                              </m:r>
                              <m:r>
                                <a:rPr lang="zh-CN" altLang="en-US" i="1">
                                  <a:latin typeface="+mn-ea"/>
                                </a:rPr>
                                <m:t>+1</m:t>
                              </m:r>
                            </m:sub>
                          </m:sSub>
                        </m:e>
                      </m:d>
                      <m:r>
                        <a:rPr lang="en-US" altLang="zh-CN" b="0" i="1" smtClean="0">
                          <a:latin typeface="+mn-ea"/>
                        </a:rPr>
                        <m:t>,</m:t>
                      </m:r>
                      <m:r>
                        <a:rPr lang="en-US" altLang="zh-CN" b="0" i="1" smtClean="0">
                          <a:latin typeface="Cambria Math" panose="02040503050406030204" pitchFamily="18" charset="0"/>
                        </a:rPr>
                        <m:t>  </m:t>
                      </m:r>
                      <m:r>
                        <a:rPr lang="zh-CN" altLang="en-US" i="1">
                          <a:latin typeface="+mn-ea"/>
                        </a:rPr>
                        <m:t>1≤</m:t>
                      </m:r>
                      <m:r>
                        <a:rPr lang="en-US" altLang="zh-CN" b="0" i="1" smtClean="0">
                          <a:latin typeface="+mn-ea"/>
                        </a:rPr>
                        <m:t>𝑗</m:t>
                      </m:r>
                      <m:r>
                        <a:rPr lang="zh-CN" altLang="en-US" i="1">
                          <a:latin typeface="+mn-ea"/>
                        </a:rPr>
                        <m:t>≤</m:t>
                      </m:r>
                      <m:r>
                        <a:rPr lang="zh-CN" altLang="en-US" i="1">
                          <a:latin typeface="+mn-ea"/>
                        </a:rPr>
                        <m:t>𝑁</m:t>
                      </m:r>
                      <m:r>
                        <a:rPr lang="en-US" altLang="zh-CN" b="0" i="1" smtClean="0">
                          <a:latin typeface="+mn-ea"/>
                        </a:rPr>
                        <m:t>,</m:t>
                      </m:r>
                      <m:r>
                        <a:rPr lang="zh-CN" altLang="en-US" i="1">
                          <a:latin typeface="+mn-ea"/>
                        </a:rPr>
                        <m:t>1≤</m:t>
                      </m:r>
                      <m:r>
                        <a:rPr lang="en-US" altLang="zh-CN" b="0" i="1" smtClean="0">
                          <a:latin typeface="+mn-ea"/>
                        </a:rPr>
                        <m:t>𝑡</m:t>
                      </m:r>
                      <m:r>
                        <a:rPr lang="zh-CN" altLang="en-US" i="1">
                          <a:latin typeface="+mn-ea"/>
                        </a:rPr>
                        <m:t>≤</m:t>
                      </m:r>
                      <m:r>
                        <a:rPr lang="en-US" altLang="zh-CN" b="0" i="1" smtClean="0">
                          <a:latin typeface="+mn-ea"/>
                        </a:rPr>
                        <m:t>𝑇</m:t>
                      </m:r>
                      <m:r>
                        <a:rPr lang="en-US" altLang="zh-CN" b="0" i="1" smtClean="0">
                          <a:latin typeface="+mn-ea"/>
                        </a:rPr>
                        <m:t>−1</m:t>
                      </m:r>
                    </m:oMath>
                  </m:oMathPara>
                </a14:m>
                <a:endParaRPr lang="zh-CN" altLang="en-US" i="1" dirty="0">
                  <a:latin typeface="+mn-ea"/>
                </a:endParaRPr>
              </a:p>
            </p:txBody>
          </p:sp>
        </mc:Choice>
        <mc:Fallback>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no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noFill/>
        </p:spPr>
        <p:txBody>
          <a:bodyPr wrap="none" rtlCol="0">
            <a:spAutoFit/>
          </a:bodyPr>
          <a:lstStyle/>
          <a:p>
            <a:r>
              <a:rPr lang="zh-CN" altLang="en-US"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no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z="1000" i="1" smtClean="0">
                              <a:latin typeface="+mn-ea"/>
                            </a:rPr>
                          </m:ctrlPr>
                        </m:sSubPr>
                        <m:e>
                          <m:r>
                            <a:rPr lang="zh-CN" altLang="en-US" sz="1000" i="1" smtClean="0">
                              <a:latin typeface="+mn-ea"/>
                            </a:rPr>
                            <m:t>𝛼</m:t>
                          </m:r>
                        </m:e>
                        <m:sub>
                          <m:r>
                            <a:rPr lang="zh-CN" altLang="en-US" sz="1000" i="1">
                              <a:latin typeface="+mn-ea"/>
                            </a:rPr>
                            <m:t>𝑡</m:t>
                          </m:r>
                          <m:r>
                            <a:rPr lang="zh-CN" altLang="en-US" sz="1000" i="1">
                              <a:latin typeface="+mn-ea"/>
                            </a:rPr>
                            <m:t>+1</m:t>
                          </m:r>
                        </m:sub>
                      </m:sSub>
                      <m:d>
                        <m:dPr>
                          <m:ctrlPr>
                            <a:rPr lang="zh-CN" altLang="en-US" sz="1000" i="1" smtClean="0">
                              <a:latin typeface="+mn-ea"/>
                            </a:rPr>
                          </m:ctrlPr>
                        </m:dPr>
                        <m:e>
                          <m:r>
                            <a:rPr lang="zh-CN" altLang="en-US" sz="1000" i="1">
                              <a:latin typeface="+mn-ea"/>
                            </a:rPr>
                            <m:t>𝑗</m:t>
                          </m:r>
                        </m:e>
                      </m:d>
                      <m:r>
                        <a:rPr lang="zh-CN" altLang="en-US" sz="1000" i="1">
                          <a:latin typeface="+mn-ea"/>
                        </a:rPr>
                        <m:t>=</m:t>
                      </m:r>
                      <m:d>
                        <m:dPr>
                          <m:ctrlPr>
                            <a:rPr lang="zh-CN" altLang="en-US" sz="1000" i="1">
                              <a:latin typeface="+mn-ea"/>
                            </a:rPr>
                          </m:ctrlPr>
                        </m:dPr>
                        <m:e>
                          <m:nary>
                            <m:naryPr>
                              <m:chr m:val="∑"/>
                              <m:limLoc m:val="undOvr"/>
                              <m:grow m:val="on"/>
                              <m:ctrlPr>
                                <a:rPr lang="zh-CN" altLang="en-US" sz="1000" i="1">
                                  <a:latin typeface="+mn-ea"/>
                                </a:rPr>
                              </m:ctrlPr>
                            </m:naryPr>
                            <m:sub>
                              <m:r>
                                <a:rPr lang="zh-CN" altLang="en-US" sz="1000" i="1">
                                  <a:latin typeface="+mn-ea"/>
                                </a:rPr>
                                <m:t>𝑖</m:t>
                              </m:r>
                              <m:r>
                                <a:rPr lang="zh-CN" altLang="en-US" sz="1000" i="1">
                                  <a:latin typeface="+mn-ea"/>
                                </a:rPr>
                                <m:t>=1</m:t>
                              </m:r>
                            </m:sub>
                            <m:sup>
                              <m:r>
                                <a:rPr lang="zh-CN" altLang="en-US" sz="1000" i="1">
                                  <a:latin typeface="+mn-ea"/>
                                </a:rPr>
                                <m:t>𝑁</m:t>
                              </m:r>
                            </m:sup>
                            <m:e>
                              <m:sSub>
                                <m:sSubPr>
                                  <m:ctrlPr>
                                    <a:rPr lang="zh-CN" altLang="en-US" sz="1000" i="1">
                                      <a:latin typeface="+mn-ea"/>
                                    </a:rPr>
                                  </m:ctrlPr>
                                </m:sSubPr>
                                <m:e>
                                  <m:r>
                                    <a:rPr lang="zh-CN" altLang="en-US" sz="1000" i="1">
                                      <a:latin typeface="+mn-ea"/>
                                    </a:rPr>
                                    <m:t>𝛼</m:t>
                                  </m:r>
                                </m:e>
                                <m:sub>
                                  <m:r>
                                    <a:rPr lang="zh-CN" altLang="en-US" sz="1000" i="1">
                                      <a:latin typeface="+mn-ea"/>
                                    </a:rPr>
                                    <m:t>𝑡</m:t>
                                  </m:r>
                                </m:sub>
                              </m:sSub>
                              <m:r>
                                <a:rPr lang="en-US" altLang="zh-CN" sz="1000" b="0" i="1" smtClean="0">
                                  <a:latin typeface="+mn-ea"/>
                                </a:rPr>
                                <m:t>(</m:t>
                              </m:r>
                              <m:r>
                                <a:rPr lang="en-US" altLang="zh-CN" sz="1000" b="0" i="1" smtClean="0">
                                  <a:latin typeface="+mn-ea"/>
                                </a:rPr>
                                <m:t>𝑖</m:t>
                              </m:r>
                              <m:r>
                                <a:rPr lang="en-US" altLang="zh-CN" sz="1000" b="0" i="1" smtClean="0">
                                  <a:latin typeface="+mn-ea"/>
                                </a:rPr>
                                <m:t>)</m:t>
                              </m:r>
                              <m:sSub>
                                <m:sSubPr>
                                  <m:ctrlPr>
                                    <a:rPr lang="zh-CN" altLang="en-US" sz="1000" i="1">
                                      <a:latin typeface="+mn-ea"/>
                                    </a:rPr>
                                  </m:ctrlPr>
                                </m:sSubPr>
                                <m:e>
                                  <m:r>
                                    <a:rPr lang="zh-CN" altLang="en-US" sz="1000" i="1">
                                      <a:latin typeface="+mn-ea"/>
                                    </a:rPr>
                                    <m:t>𝑎</m:t>
                                  </m:r>
                                </m:e>
                                <m:sub>
                                  <m:r>
                                    <a:rPr lang="zh-CN" altLang="en-US" sz="1000" i="1">
                                      <a:latin typeface="+mn-ea"/>
                                    </a:rPr>
                                    <m:t>𝑖𝑗</m:t>
                                  </m:r>
                                </m:sub>
                              </m:sSub>
                            </m:e>
                          </m:nary>
                        </m:e>
                      </m:d>
                      <m:sSub>
                        <m:sSubPr>
                          <m:ctrlPr>
                            <a:rPr lang="zh-CN" altLang="en-US" sz="1000" i="1">
                              <a:latin typeface="+mn-ea"/>
                            </a:rPr>
                          </m:ctrlPr>
                        </m:sSubPr>
                        <m:e>
                          <m:r>
                            <a:rPr lang="zh-CN" altLang="en-US" sz="1000" i="1">
                              <a:latin typeface="+mn-ea"/>
                            </a:rPr>
                            <m:t>𝑏</m:t>
                          </m:r>
                        </m:e>
                        <m:sub>
                          <m:r>
                            <a:rPr lang="zh-CN" altLang="en-US" sz="1000" i="1">
                              <a:latin typeface="+mn-ea"/>
                            </a:rPr>
                            <m:t>𝑗</m:t>
                          </m:r>
                        </m:sub>
                      </m:sSub>
                      <m:d>
                        <m:dPr>
                          <m:ctrlPr>
                            <a:rPr lang="zh-CN" altLang="en-US" sz="1000" i="1">
                              <a:latin typeface="+mn-ea"/>
                            </a:rPr>
                          </m:ctrlPr>
                        </m:dPr>
                        <m:e>
                          <m:sSub>
                            <m:sSubPr>
                              <m:ctrlPr>
                                <a:rPr lang="zh-CN" altLang="en-US" sz="1000" i="1">
                                  <a:latin typeface="+mn-ea"/>
                                </a:rPr>
                              </m:ctrlPr>
                            </m:sSubPr>
                            <m:e>
                              <m:r>
                                <a:rPr lang="zh-CN" altLang="en-US" sz="1000" i="1">
                                  <a:latin typeface="+mn-ea"/>
                                </a:rPr>
                                <m:t>𝑜</m:t>
                              </m:r>
                            </m:e>
                            <m:sub>
                              <m:r>
                                <a:rPr lang="zh-CN" altLang="en-US" sz="1000" i="1">
                                  <a:latin typeface="+mn-ea"/>
                                </a:rPr>
                                <m:t>𝑡</m:t>
                              </m:r>
                              <m:r>
                                <a:rPr lang="zh-CN" altLang="en-US" sz="1000" i="1">
                                  <a:latin typeface="+mn-ea"/>
                                </a:rPr>
                                <m:t>+1</m:t>
                              </m:r>
                            </m:sub>
                          </m:sSub>
                        </m:e>
                      </m:d>
                      <m:r>
                        <a:rPr lang="en-US" altLang="zh-CN" sz="1000" b="0" i="1" smtClean="0">
                          <a:latin typeface="+mn-ea"/>
                        </a:rPr>
                        <m:t>,</m:t>
                      </m:r>
                      <m:r>
                        <a:rPr lang="en-US" altLang="zh-CN" sz="1000" b="0" i="1" smtClean="0">
                          <a:latin typeface="Cambria Math" panose="02040503050406030204" pitchFamily="18" charset="0"/>
                        </a:rPr>
                        <m:t>  </m:t>
                      </m:r>
                      <m:r>
                        <a:rPr lang="zh-CN" altLang="en-US" sz="1000" i="1">
                          <a:latin typeface="+mn-ea"/>
                        </a:rPr>
                        <m:t>1≤</m:t>
                      </m:r>
                      <m:r>
                        <a:rPr lang="en-US" altLang="zh-CN" sz="1000" b="0" i="1" smtClean="0">
                          <a:latin typeface="+mn-ea"/>
                        </a:rPr>
                        <m:t>𝑗</m:t>
                      </m:r>
                      <m:r>
                        <a:rPr lang="zh-CN" altLang="en-US" sz="1000" i="1">
                          <a:latin typeface="+mn-ea"/>
                        </a:rPr>
                        <m:t>≤</m:t>
                      </m:r>
                      <m:r>
                        <a:rPr lang="zh-CN" altLang="en-US" sz="1000" i="1">
                          <a:latin typeface="+mn-ea"/>
                        </a:rPr>
                        <m:t>𝑁</m:t>
                      </m:r>
                      <m:r>
                        <a:rPr lang="en-US" altLang="zh-CN" sz="1000" b="0" i="1" smtClean="0">
                          <a:latin typeface="+mn-ea"/>
                        </a:rPr>
                        <m:t>,</m:t>
                      </m:r>
                      <m:r>
                        <a:rPr lang="zh-CN" altLang="en-US" sz="1000" i="1">
                          <a:latin typeface="+mn-ea"/>
                        </a:rPr>
                        <m:t>1≤</m:t>
                      </m:r>
                      <m:r>
                        <a:rPr lang="en-US" altLang="zh-CN" sz="1000" b="0" i="1" smtClean="0">
                          <a:latin typeface="+mn-ea"/>
                        </a:rPr>
                        <m:t>𝑡</m:t>
                      </m:r>
                      <m:r>
                        <a:rPr lang="zh-CN" altLang="en-US" sz="1000" i="1">
                          <a:latin typeface="+mn-ea"/>
                        </a:rPr>
                        <m:t>≤</m:t>
                      </m:r>
                      <m:r>
                        <a:rPr lang="en-US" altLang="zh-CN" sz="1000" b="0" i="1" smtClean="0">
                          <a:latin typeface="+mn-ea"/>
                        </a:rPr>
                        <m:t>𝑇</m:t>
                      </m:r>
                      <m:r>
                        <a:rPr lang="en-US" altLang="zh-CN" sz="1000" b="0" i="1" smtClean="0">
                          <a:latin typeface="+mn-ea"/>
                        </a:rPr>
                        <m:t>−1</m:t>
                      </m:r>
                    </m:oMath>
                  </m:oMathPara>
                </a14:m>
                <a:endParaRPr lang="zh-CN" altLang="en-US" sz="1000" i="1" dirty="0">
                  <a:latin typeface="+mn-ea"/>
                </a:endParaRPr>
              </a:p>
            </p:txBody>
          </p:sp>
        </mc:Choice>
        <mc:Fallback>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7276021" y="2205207"/>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7276021" y="2205207"/>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9757234" y="2198955"/>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9757234" y="2198955"/>
                <a:ext cx="2313480" cy="1048678"/>
              </a:xfrm>
              <a:blipFill>
                <a:blip r:embed="rId6"/>
                <a:stretch>
                  <a:fillRect t="-1163"/>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276020" y="3363492"/>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276020" y="3363492"/>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mc:Choice xmlns:a14="http://schemas.microsoft.com/office/drawing/2010/main"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晴朗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m:t>
                      </m:r>
                      <m:r>
                        <a:rPr lang="zh-CN" altLang="en-US" i="1">
                          <a:latin typeface="Cambria Math" panose="02040503050406030204" pitchFamily="18" charset="0"/>
                        </a:rPr>
                        <m:t>≈</m:t>
                      </m:r>
                      <m:r>
                        <a:rPr lang="en-US" altLang="zh-CN" b="0" i="1" smtClean="0">
                          <a:latin typeface="Cambria Math" panose="02040503050406030204" pitchFamily="18" charset="0"/>
                        </a:rPr>
                        <m:t>0.378</m:t>
                      </m:r>
                    </m:oMath>
                  </m:oMathPara>
                </a14:m>
                <a:endParaRPr lang="zh-CN" altLang="en-US" i="1" dirty="0"/>
              </a:p>
            </p:txBody>
          </p:sp>
        </mc:Choice>
        <mc:Fallback>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多云</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17</m:t>
                      </m:r>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25</m:t>
                      </m:r>
                      <m:r>
                        <a:rPr lang="zh-CN" altLang="en-US"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0425</m:t>
                      </m:r>
                    </m:oMath>
                  </m:oMathPara>
                </a14:m>
                <a:endParaRPr lang="zh-CN" altLang="en-US" i="1" dirty="0"/>
              </a:p>
            </p:txBody>
          </p:sp>
        </mc:Choice>
        <mc:Fallback>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536131"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下雨</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20</m:t>
                      </m:r>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018</m:t>
                      </m:r>
                      <m:r>
                        <a:rPr lang="en-US" altLang="zh-CN" b="0" i="1" smtClean="0">
                          <a:latin typeface="Cambria Math" panose="02040503050406030204" pitchFamily="18" charset="0"/>
                        </a:rPr>
                        <m:t>8</m:t>
                      </m:r>
                    </m:oMath>
                  </m:oMathPara>
                </a14:m>
                <a:endParaRPr lang="zh-CN" altLang="en-US" i="1" dirty="0"/>
              </a:p>
            </p:txBody>
          </p:sp>
        </mc:Choice>
        <mc:Fallback>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536131" cy="331757"/>
              </a:xfrm>
              <a:prstGeom prst="rect">
                <a:avLst/>
              </a:prstGeom>
              <a:blipFill>
                <a:blip r:embed="rId10"/>
                <a:stretch>
                  <a:fillRect l="-110" t="-7407" r="-551" b="-314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777B412D-7C85-438B-9F59-22A782D313D9}"/>
                  </a:ext>
                </a:extLst>
              </p:cNvPr>
              <p:cNvSpPr txBox="1"/>
              <p:nvPr/>
            </p:nvSpPr>
            <p:spPr>
              <a:xfrm>
                <a:off x="655415" y="4128320"/>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m:t>
                              </m:r>
                              <m:r>
                                <a:rPr lang="zh-CN" altLang="en-US" i="1">
                                  <a:latin typeface="Cambria Math" panose="02040503050406030204" pitchFamily="18" charset="0"/>
                                </a:rPr>
                                <m:t>，</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55415" y="4128320"/>
                <a:ext cx="10043647" cy="422552"/>
              </a:xfrm>
              <a:prstGeom prst="rect">
                <a:avLst/>
              </a:prstGeom>
              <a:blipFill>
                <a:blip r:embed="rId11"/>
                <a:stretch>
                  <a:fillRect b="-25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本框 65">
                <a:extLst>
                  <a:ext uri="{FF2B5EF4-FFF2-40B4-BE49-F238E27FC236}">
                    <a16:creationId xmlns:a16="http://schemas.microsoft.com/office/drawing/2014/main" id="{C582E643-AE53-4666-8D42-9A39AFC24670}"/>
                  </a:ext>
                </a:extLst>
              </p:cNvPr>
              <p:cNvSpPr txBox="1"/>
              <p:nvPr/>
            </p:nvSpPr>
            <p:spPr>
              <a:xfrm>
                <a:off x="1635076" y="4676855"/>
                <a:ext cx="2800737" cy="2308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900" i="1" smtClean="0">
                          <a:latin typeface="Cambria Math" panose="02040503050406030204" pitchFamily="18" charset="0"/>
                        </a:rPr>
                        <m:t>=</m:t>
                      </m:r>
                      <m:r>
                        <a:rPr lang="en-US" altLang="zh-CN" sz="900" b="0" i="1" smtClean="0">
                          <a:latin typeface="Cambria Math" panose="02040503050406030204" pitchFamily="18" charset="0"/>
                        </a:rPr>
                        <m:t>[0.378</m:t>
                      </m:r>
                      <m:r>
                        <a:rPr lang="en-US" altLang="zh-CN" sz="900" i="1">
                          <a:latin typeface="Cambria Math" panose="02040503050406030204" pitchFamily="18" charset="0"/>
                        </a:rPr>
                        <m:t>×</m:t>
                      </m:r>
                      <m:r>
                        <a:rPr lang="en-US" altLang="zh-CN" sz="900" b="0" i="1" smtClean="0">
                          <a:latin typeface="Cambria Math" panose="02040503050406030204" pitchFamily="18" charset="0"/>
                        </a:rPr>
                        <m:t>0.5+0.042</m:t>
                      </m:r>
                      <m:r>
                        <a:rPr lang="en-US" altLang="zh-CN" sz="900" i="1">
                          <a:latin typeface="Cambria Math" panose="02040503050406030204" pitchFamily="18" charset="0"/>
                        </a:rPr>
                        <m:t>×</m:t>
                      </m:r>
                      <m:r>
                        <a:rPr lang="en-US" altLang="zh-CN" sz="900" b="0" i="1" smtClean="0">
                          <a:latin typeface="Cambria Math" panose="02040503050406030204" pitchFamily="18" charset="0"/>
                        </a:rPr>
                        <m:t>0.25+0.01</m:t>
                      </m:r>
                      <m:r>
                        <a:rPr lang="en-US" altLang="zh-CN" sz="900" i="1">
                          <a:latin typeface="Cambria Math" panose="02040503050406030204" pitchFamily="18" charset="0"/>
                        </a:rPr>
                        <m:t>×</m:t>
                      </m:r>
                      <m:r>
                        <a:rPr lang="en-US" altLang="zh-CN" sz="900" b="0" i="1" smtClean="0">
                          <a:latin typeface="Cambria Math" panose="02040503050406030204" pitchFamily="18" charset="0"/>
                        </a:rPr>
                        <m:t>0.25]</m:t>
                      </m:r>
                      <m:r>
                        <a:rPr lang="zh-CN" altLang="en-US" sz="900" i="1">
                          <a:latin typeface="Cambria Math" panose="02040503050406030204" pitchFamily="18" charset="0"/>
                        </a:rPr>
                        <m:t>≈</m:t>
                      </m:r>
                      <m:r>
                        <a:rPr lang="en-US" altLang="zh-CN" sz="900" b="0" i="1" smtClean="0">
                          <a:latin typeface="Cambria Math" panose="02040503050406030204" pitchFamily="18" charset="0"/>
                        </a:rPr>
                        <m:t>0.03</m:t>
                      </m:r>
                    </m:oMath>
                  </m:oMathPara>
                </a14:m>
                <a:endParaRPr lang="zh-CN" altLang="en-US" sz="900" i="1" dirty="0"/>
              </a:p>
            </p:txBody>
          </p:sp>
        </mc:Choice>
        <mc:Fallback>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635076" y="4676855"/>
                <a:ext cx="2800737" cy="230832"/>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文本框 67">
                <a:extLst>
                  <a:ext uri="{FF2B5EF4-FFF2-40B4-BE49-F238E27FC236}">
                    <a16:creationId xmlns:a16="http://schemas.microsoft.com/office/drawing/2014/main" id="{382A281D-53C2-4E33-A946-B6B5551AF3AE}"/>
                  </a:ext>
                </a:extLst>
              </p:cNvPr>
              <p:cNvSpPr txBox="1"/>
              <p:nvPr/>
            </p:nvSpPr>
            <p:spPr>
              <a:xfrm>
                <a:off x="655414" y="497155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5414" y="4971551"/>
                <a:ext cx="10043647" cy="422552"/>
              </a:xfrm>
              <a:prstGeom prst="rect">
                <a:avLst/>
              </a:prstGeom>
              <a:blipFill>
                <a:blip r:embed="rId13"/>
                <a:stretch>
                  <a:fillRect b="-260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6B2C1101-1342-42C1-B6B4-7D1DEF28834F}"/>
                  </a:ext>
                </a:extLst>
              </p:cNvPr>
              <p:cNvSpPr txBox="1"/>
              <p:nvPr/>
            </p:nvSpPr>
            <p:spPr>
              <a:xfrm>
                <a:off x="668430" y="5764051"/>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8430" y="5764051"/>
                <a:ext cx="10043647" cy="421397"/>
              </a:xfrm>
              <a:prstGeom prst="rect">
                <a:avLst/>
              </a:prstGeom>
              <a:blipFill>
                <a:blip r:embed="rId14"/>
                <a:stretch>
                  <a:fillRect b="-26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z="1000" i="1" smtClean="0">
                              <a:latin typeface="+mn-ea"/>
                            </a:rPr>
                          </m:ctrlPr>
                        </m:sSubPr>
                        <m:e>
                          <m:r>
                            <a:rPr lang="zh-CN" altLang="en-US" sz="1000" i="1" smtClean="0">
                              <a:latin typeface="+mn-ea"/>
                            </a:rPr>
                            <m:t>𝛼</m:t>
                          </m:r>
                        </m:e>
                        <m:sub>
                          <m:r>
                            <a:rPr lang="zh-CN" altLang="en-US" sz="1000" i="1">
                              <a:latin typeface="+mn-ea"/>
                            </a:rPr>
                            <m:t>𝑡</m:t>
                          </m:r>
                          <m:r>
                            <a:rPr lang="zh-CN" altLang="en-US" sz="1000" i="1">
                              <a:latin typeface="+mn-ea"/>
                            </a:rPr>
                            <m:t>+1</m:t>
                          </m:r>
                        </m:sub>
                      </m:sSub>
                      <m:d>
                        <m:dPr>
                          <m:ctrlPr>
                            <a:rPr lang="zh-CN" altLang="en-US" sz="1000" i="1" smtClean="0">
                              <a:latin typeface="+mn-ea"/>
                            </a:rPr>
                          </m:ctrlPr>
                        </m:dPr>
                        <m:e>
                          <m:r>
                            <a:rPr lang="zh-CN" altLang="en-US" sz="1000" i="1">
                              <a:latin typeface="+mn-ea"/>
                            </a:rPr>
                            <m:t>𝑗</m:t>
                          </m:r>
                        </m:e>
                      </m:d>
                      <m:r>
                        <a:rPr lang="zh-CN" altLang="en-US" sz="1000" i="1">
                          <a:latin typeface="+mn-ea"/>
                        </a:rPr>
                        <m:t>=</m:t>
                      </m:r>
                      <m:d>
                        <m:dPr>
                          <m:ctrlPr>
                            <a:rPr lang="zh-CN" altLang="en-US" sz="1000" i="1">
                              <a:latin typeface="+mn-ea"/>
                            </a:rPr>
                          </m:ctrlPr>
                        </m:dPr>
                        <m:e>
                          <m:nary>
                            <m:naryPr>
                              <m:chr m:val="∑"/>
                              <m:limLoc m:val="undOvr"/>
                              <m:grow m:val="on"/>
                              <m:ctrlPr>
                                <a:rPr lang="zh-CN" altLang="en-US" sz="1000" i="1">
                                  <a:latin typeface="+mn-ea"/>
                                </a:rPr>
                              </m:ctrlPr>
                            </m:naryPr>
                            <m:sub>
                              <m:r>
                                <a:rPr lang="zh-CN" altLang="en-US" sz="1000" i="1">
                                  <a:latin typeface="+mn-ea"/>
                                </a:rPr>
                                <m:t>𝑖</m:t>
                              </m:r>
                              <m:r>
                                <a:rPr lang="zh-CN" altLang="en-US" sz="1000" i="1">
                                  <a:latin typeface="+mn-ea"/>
                                </a:rPr>
                                <m:t>=1</m:t>
                              </m:r>
                            </m:sub>
                            <m:sup>
                              <m:r>
                                <a:rPr lang="zh-CN" altLang="en-US" sz="1000" i="1">
                                  <a:latin typeface="+mn-ea"/>
                                </a:rPr>
                                <m:t>𝑁</m:t>
                              </m:r>
                            </m:sup>
                            <m:e>
                              <m:sSub>
                                <m:sSubPr>
                                  <m:ctrlPr>
                                    <a:rPr lang="zh-CN" altLang="en-US" sz="1000" i="1">
                                      <a:latin typeface="+mn-ea"/>
                                    </a:rPr>
                                  </m:ctrlPr>
                                </m:sSubPr>
                                <m:e>
                                  <m:r>
                                    <a:rPr lang="zh-CN" altLang="en-US" sz="1000" i="1">
                                      <a:latin typeface="+mn-ea"/>
                                    </a:rPr>
                                    <m:t>𝛼</m:t>
                                  </m:r>
                                </m:e>
                                <m:sub>
                                  <m:r>
                                    <a:rPr lang="zh-CN" altLang="en-US" sz="1000" i="1">
                                      <a:latin typeface="+mn-ea"/>
                                    </a:rPr>
                                    <m:t>𝑡</m:t>
                                  </m:r>
                                </m:sub>
                              </m:sSub>
                              <m:r>
                                <a:rPr lang="en-US" altLang="zh-CN" sz="1000" b="0" i="1" smtClean="0">
                                  <a:latin typeface="+mn-ea"/>
                                </a:rPr>
                                <m:t>(</m:t>
                              </m:r>
                              <m:r>
                                <a:rPr lang="en-US" altLang="zh-CN" sz="1000" b="0" i="1" smtClean="0">
                                  <a:latin typeface="+mn-ea"/>
                                </a:rPr>
                                <m:t>𝑖</m:t>
                              </m:r>
                              <m:r>
                                <a:rPr lang="en-US" altLang="zh-CN" sz="1000" b="0" i="1" smtClean="0">
                                  <a:latin typeface="+mn-ea"/>
                                </a:rPr>
                                <m:t>)</m:t>
                              </m:r>
                              <m:sSub>
                                <m:sSubPr>
                                  <m:ctrlPr>
                                    <a:rPr lang="zh-CN" altLang="en-US" sz="1000" i="1">
                                      <a:latin typeface="+mn-ea"/>
                                    </a:rPr>
                                  </m:ctrlPr>
                                </m:sSubPr>
                                <m:e>
                                  <m:r>
                                    <a:rPr lang="zh-CN" altLang="en-US" sz="1000" i="1">
                                      <a:latin typeface="+mn-ea"/>
                                    </a:rPr>
                                    <m:t>𝑎</m:t>
                                  </m:r>
                                </m:e>
                                <m:sub>
                                  <m:r>
                                    <a:rPr lang="zh-CN" altLang="en-US" sz="1000" i="1">
                                      <a:latin typeface="+mn-ea"/>
                                    </a:rPr>
                                    <m:t>𝑖𝑗</m:t>
                                  </m:r>
                                </m:sub>
                              </m:sSub>
                            </m:e>
                          </m:nary>
                        </m:e>
                      </m:d>
                      <m:sSub>
                        <m:sSubPr>
                          <m:ctrlPr>
                            <a:rPr lang="zh-CN" altLang="en-US" sz="1000" i="1">
                              <a:latin typeface="+mn-ea"/>
                            </a:rPr>
                          </m:ctrlPr>
                        </m:sSubPr>
                        <m:e>
                          <m:r>
                            <a:rPr lang="zh-CN" altLang="en-US" sz="1000" i="1">
                              <a:latin typeface="+mn-ea"/>
                            </a:rPr>
                            <m:t>𝑏</m:t>
                          </m:r>
                        </m:e>
                        <m:sub>
                          <m:r>
                            <a:rPr lang="zh-CN" altLang="en-US" sz="1000" i="1">
                              <a:latin typeface="+mn-ea"/>
                            </a:rPr>
                            <m:t>𝑗</m:t>
                          </m:r>
                        </m:sub>
                      </m:sSub>
                      <m:d>
                        <m:dPr>
                          <m:ctrlPr>
                            <a:rPr lang="zh-CN" altLang="en-US" sz="1000" i="1">
                              <a:latin typeface="+mn-ea"/>
                            </a:rPr>
                          </m:ctrlPr>
                        </m:dPr>
                        <m:e>
                          <m:sSub>
                            <m:sSubPr>
                              <m:ctrlPr>
                                <a:rPr lang="zh-CN" altLang="en-US" sz="1000" i="1">
                                  <a:latin typeface="+mn-ea"/>
                                </a:rPr>
                              </m:ctrlPr>
                            </m:sSubPr>
                            <m:e>
                              <m:r>
                                <a:rPr lang="zh-CN" altLang="en-US" sz="1000" i="1">
                                  <a:latin typeface="+mn-ea"/>
                                </a:rPr>
                                <m:t>𝑜</m:t>
                              </m:r>
                            </m:e>
                            <m:sub>
                              <m:r>
                                <a:rPr lang="zh-CN" altLang="en-US" sz="1000" i="1">
                                  <a:latin typeface="+mn-ea"/>
                                </a:rPr>
                                <m:t>𝑡</m:t>
                              </m:r>
                              <m:r>
                                <a:rPr lang="zh-CN" altLang="en-US" sz="1000" i="1">
                                  <a:latin typeface="+mn-ea"/>
                                </a:rPr>
                                <m:t>+1</m:t>
                              </m:r>
                            </m:sub>
                          </m:sSub>
                        </m:e>
                      </m:d>
                      <m:r>
                        <a:rPr lang="en-US" altLang="zh-CN" sz="1000" b="0" i="1" smtClean="0">
                          <a:latin typeface="+mn-ea"/>
                        </a:rPr>
                        <m:t>,</m:t>
                      </m:r>
                      <m:r>
                        <a:rPr lang="en-US" altLang="zh-CN" sz="1000" b="0" i="1" smtClean="0">
                          <a:latin typeface="Cambria Math" panose="02040503050406030204" pitchFamily="18" charset="0"/>
                        </a:rPr>
                        <m:t>  </m:t>
                      </m:r>
                      <m:r>
                        <a:rPr lang="zh-CN" altLang="en-US" sz="1000" i="1">
                          <a:latin typeface="+mn-ea"/>
                        </a:rPr>
                        <m:t>1≤</m:t>
                      </m:r>
                      <m:r>
                        <a:rPr lang="en-US" altLang="zh-CN" sz="1000" b="0" i="1" smtClean="0">
                          <a:latin typeface="+mn-ea"/>
                        </a:rPr>
                        <m:t>𝑗</m:t>
                      </m:r>
                      <m:r>
                        <a:rPr lang="zh-CN" altLang="en-US" sz="1000" i="1">
                          <a:latin typeface="+mn-ea"/>
                        </a:rPr>
                        <m:t>≤</m:t>
                      </m:r>
                      <m:r>
                        <a:rPr lang="zh-CN" altLang="en-US" sz="1000" i="1">
                          <a:latin typeface="+mn-ea"/>
                        </a:rPr>
                        <m:t>𝑁</m:t>
                      </m:r>
                      <m:r>
                        <a:rPr lang="en-US" altLang="zh-CN" sz="1000" b="0" i="1" smtClean="0">
                          <a:latin typeface="+mn-ea"/>
                        </a:rPr>
                        <m:t>,</m:t>
                      </m:r>
                      <m:r>
                        <a:rPr lang="zh-CN" altLang="en-US" sz="1000" i="1">
                          <a:latin typeface="+mn-ea"/>
                        </a:rPr>
                        <m:t>1≤</m:t>
                      </m:r>
                      <m:r>
                        <a:rPr lang="en-US" altLang="zh-CN" sz="1000" b="0" i="1" smtClean="0">
                          <a:latin typeface="+mn-ea"/>
                        </a:rPr>
                        <m:t>𝑡</m:t>
                      </m:r>
                      <m:r>
                        <a:rPr lang="zh-CN" altLang="en-US" sz="1000" i="1">
                          <a:latin typeface="+mn-ea"/>
                        </a:rPr>
                        <m:t>≤</m:t>
                      </m:r>
                      <m:r>
                        <a:rPr lang="en-US" altLang="zh-CN" sz="1000" b="0" i="1" smtClean="0">
                          <a:latin typeface="+mn-ea"/>
                        </a:rPr>
                        <m:t>𝑇</m:t>
                      </m:r>
                      <m:r>
                        <a:rPr lang="en-US" altLang="zh-CN" sz="1000" b="0" i="1" smtClean="0">
                          <a:latin typeface="+mn-ea"/>
                        </a:rPr>
                        <m:t>−1</m:t>
                      </m:r>
                    </m:oMath>
                  </m:oMathPara>
                </a14:m>
                <a:endParaRPr lang="zh-CN" altLang="en-US" sz="1000" i="1" dirty="0">
                  <a:latin typeface="+mn-ea"/>
                </a:endParaRPr>
              </a:p>
            </p:txBody>
          </p:sp>
        </mc:Choice>
        <mc:Fallback>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7078885" y="2089491"/>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7078885" y="2089491"/>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316207" y="2119033"/>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316207" y="2119033"/>
                <a:ext cx="2346657" cy="665129"/>
              </a:xfrm>
              <a:prstGeom prst="rect">
                <a:avLst/>
              </a:prstGeom>
              <a:blipFill>
                <a:blip r:embed="rId7"/>
                <a:stretch>
                  <a:fillRect t="-1835"/>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m:t>
                              </m:r>
                              <m:r>
                                <a:rPr lang="zh-CN" altLang="en-US" i="1">
                                  <a:latin typeface="Cambria Math" panose="02040503050406030204" pitchFamily="18" charset="0"/>
                                </a:rPr>
                                <m:t>，</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t>后向算法与前向算法类似</a:t>
            </a:r>
            <a:endParaRPr lang="en-US" altLang="zh-CN" dirty="0"/>
          </a:p>
          <a:p>
            <a:endParaRPr lang="en-US" altLang="zh-CN" dirty="0"/>
          </a:p>
          <a:p>
            <a:r>
              <a:rPr lang="zh-CN" altLang="en-US" dirty="0"/>
              <a:t>可以采用前向算法和后向算法相结合的方法</a:t>
            </a:r>
          </a:p>
        </p:txBody>
      </p:sp>
    </p:spTree>
    <p:extLst>
      <p:ext uri="{BB962C8B-B14F-4D97-AF65-F5344CB8AC3E}">
        <p14:creationId xmlns:p14="http://schemas.microsoft.com/office/powerpoint/2010/main" val="237252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4624496" cy="2974429"/>
          </a:xfrm>
          <a:no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a:xfrm>
            <a:off x="680321" y="2336873"/>
            <a:ext cx="10694556" cy="3599316"/>
          </a:xfrm>
        </p:spPr>
        <p:txBody>
          <a:bodyPr/>
          <a:lstStyle/>
          <a:p>
            <a:pPr marL="457200" indent="-457200">
              <a:buFont typeface="+mj-lt"/>
              <a:buAutoNum type="arabicPeriod"/>
            </a:pPr>
            <a:endParaRPr lang="en-US" altLang="zh-CN" dirty="0"/>
          </a:p>
          <a:p>
            <a:pPr marL="457200" indent="-457200">
              <a:buFont typeface="+mj-lt"/>
              <a:buAutoNum type="arabicPeriod"/>
            </a:pPr>
            <a:endParaRPr lang="en-US" altLang="zh-CN" dirty="0"/>
          </a:p>
        </p:txBody>
      </p:sp>
    </p:spTree>
    <p:extLst>
      <p:ext uri="{BB962C8B-B14F-4D97-AF65-F5344CB8AC3E}">
        <p14:creationId xmlns:p14="http://schemas.microsoft.com/office/powerpoint/2010/main" val="390630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a:xfrm>
            <a:off x="680321" y="2336873"/>
            <a:ext cx="10694556" cy="3599316"/>
          </a:xfrm>
        </p:spPr>
        <p:txBody>
          <a:bodyPr/>
          <a:lstStyle/>
          <a:p>
            <a:pPr marL="457200" indent="-457200">
              <a:buFont typeface="+mj-lt"/>
              <a:buAutoNum type="arabicPeriod"/>
            </a:pPr>
            <a:endParaRPr lang="en-US" altLang="zh-CN" dirty="0"/>
          </a:p>
          <a:p>
            <a:pPr marL="457200" indent="-457200">
              <a:buFont typeface="+mj-lt"/>
              <a:buAutoNum type="arabicPeriod"/>
            </a:pPr>
            <a:endParaRPr lang="en-US" altLang="zh-CN" dirty="0"/>
          </a:p>
        </p:txBody>
      </p:sp>
    </p:spTree>
    <p:extLst>
      <p:ext uri="{BB962C8B-B14F-4D97-AF65-F5344CB8AC3E}">
        <p14:creationId xmlns:p14="http://schemas.microsoft.com/office/powerpoint/2010/main" val="716506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197790" cy="4044898"/>
          </a:xfrm>
          <a:no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r>
              <a:rPr lang="zh-CN" altLang="en-US" sz="3600" dirty="0"/>
              <a:t>马尔科夫 </a:t>
            </a:r>
            <a:r>
              <a:rPr lang="en-US" altLang="zh-CN" sz="2000" dirty="0">
                <a:latin typeface="arial" panose="020B0604020202020204" pitchFamily="34" charset="0"/>
              </a:rPr>
              <a:t>Andrey Markov</a:t>
            </a:r>
            <a:r>
              <a:rPr lang="zh-CN" altLang="en-US" sz="2000" dirty="0">
                <a:latin typeface="arial" panose="020B0604020202020204" pitchFamily="34" charset="0"/>
              </a:rPr>
              <a:t>，</a:t>
            </a:r>
            <a:r>
              <a:rPr lang="en-US" altLang="zh-CN" sz="2000" dirty="0">
                <a:latin typeface="arial" panose="020B0604020202020204" pitchFamily="34" charset="0"/>
              </a:rPr>
              <a:t>1856</a:t>
            </a:r>
            <a:r>
              <a:rPr lang="zh-CN" altLang="en-US" sz="2000" dirty="0">
                <a:latin typeface="arial" panose="020B0604020202020204" pitchFamily="34" charset="0"/>
              </a:rPr>
              <a:t>－</a:t>
            </a:r>
            <a:r>
              <a:rPr lang="en-US" altLang="zh-CN" sz="2000" dirty="0">
                <a:latin typeface="arial" panose="020B0604020202020204" pitchFamily="34" charset="0"/>
              </a:rPr>
              <a:t>1922</a:t>
            </a:r>
          </a:p>
          <a:p>
            <a:pPr marL="0" indent="0">
              <a:buNone/>
            </a:pPr>
            <a:endParaRPr lang="en-US" altLang="zh-CN" sz="2800" dirty="0">
              <a:solidFill>
                <a:schemeClr val="bg1"/>
              </a:solidFill>
            </a:endParaRPr>
          </a:p>
          <a:p>
            <a:r>
              <a:rPr lang="en-US" altLang="zh-CN" dirty="0"/>
              <a:t>1874</a:t>
            </a:r>
            <a:r>
              <a:rPr lang="zh-CN" altLang="en-US" dirty="0"/>
              <a:t>年入圣彼得堡大学</a:t>
            </a:r>
            <a:endParaRPr lang="en-US" altLang="zh-CN" dirty="0"/>
          </a:p>
          <a:p>
            <a:r>
              <a:rPr lang="zh-CN" altLang="en-US" dirty="0"/>
              <a:t>师从切比雪夫，毕业后留校任教</a:t>
            </a:r>
            <a:endParaRPr lang="en-US" altLang="zh-CN" dirty="0"/>
          </a:p>
          <a:p>
            <a:r>
              <a:rPr lang="zh-CN" altLang="en-US" dirty="0"/>
              <a:t>圣彼得堡大学教授（</a:t>
            </a:r>
            <a:r>
              <a:rPr lang="en-US" altLang="zh-CN" dirty="0"/>
              <a:t>1893-1905</a:t>
            </a:r>
            <a:r>
              <a:rPr lang="zh-CN" altLang="en-US" dirty="0"/>
              <a:t>）</a:t>
            </a:r>
            <a:endParaRPr lang="en-US" altLang="zh-CN" dirty="0"/>
          </a:p>
          <a:p>
            <a:r>
              <a:rPr lang="zh-CN" altLang="en-US" dirty="0"/>
              <a:t>研究数论和概率论</a:t>
            </a:r>
            <a:endParaRPr lang="en-US" altLang="zh-CN" dirty="0"/>
          </a:p>
          <a:p>
            <a:r>
              <a:rPr lang="zh-CN" altLang="en-US" dirty="0"/>
              <a:t>开创了随机过程（马尔可夫过程）</a:t>
            </a:r>
            <a:endParaRPr lang="en-US" altLang="zh-CN" dirty="0"/>
          </a:p>
          <a:p>
            <a:r>
              <a:rPr lang="zh-CN" altLang="en-US" dirty="0"/>
              <a:t>马尔可夫链在自然和社会科学多个领域有广泛应用</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850" y="2336873"/>
            <a:ext cx="3111388" cy="40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随机过程 </a:t>
            </a:r>
            <a:r>
              <a:rPr lang="en-US" altLang="zh-CN" dirty="0"/>
              <a:t>Stochastic Process</a:t>
            </a:r>
            <a:endParaRPr lang="zh-CN" altLang="en-US" dirty="0"/>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336872"/>
            <a:ext cx="10662130" cy="4342787"/>
          </a:xfrm>
          <a:noFill/>
        </p:spPr>
        <p:txBody>
          <a:bodyPr>
            <a:normAutofit/>
          </a:bodyPr>
          <a:lstStyle/>
          <a:p>
            <a:pPr marL="0" indent="0">
              <a:buNone/>
            </a:pPr>
            <a:r>
              <a:rPr lang="zh-CN" altLang="en-US" sz="3200" dirty="0"/>
              <a:t>随机过程：</a:t>
            </a:r>
            <a:endParaRPr lang="en-US" altLang="zh-CN" sz="3200" dirty="0"/>
          </a:p>
          <a:p>
            <a:pPr marL="0" indent="0">
              <a:buNone/>
            </a:pPr>
            <a:r>
              <a:rPr lang="zh-CN" altLang="en-US" sz="3200" dirty="0"/>
              <a:t>也称随机函数，是随时间而随机变化的过程。</a:t>
            </a:r>
            <a:endParaRPr lang="en-US" altLang="zh-CN" sz="3200" dirty="0"/>
          </a:p>
          <a:p>
            <a:pPr marL="0" indent="0">
              <a:buNone/>
            </a:pPr>
            <a:endParaRPr lang="en-US" altLang="zh-CN" dirty="0"/>
          </a:p>
          <a:p>
            <a:pPr marL="0" indent="0">
              <a:buNone/>
            </a:pPr>
            <a:r>
              <a:rPr lang="zh-CN" altLang="en-US" dirty="0"/>
              <a:t>例如：</a:t>
            </a:r>
            <a:endParaRPr lang="en-US" altLang="zh-CN" dirty="0"/>
          </a:p>
          <a:p>
            <a:pPr marL="0" indent="0">
              <a:buNone/>
            </a:pPr>
            <a:r>
              <a:rPr lang="zh-CN" altLang="en-US" dirty="0"/>
              <a:t>某商店在从时间</a:t>
            </a:r>
            <a:r>
              <a:rPr lang="en-US" altLang="zh-CN" dirty="0"/>
              <a:t>t</a:t>
            </a:r>
            <a:r>
              <a:rPr lang="en-US" altLang="zh-CN" sz="1200" dirty="0"/>
              <a:t>0</a:t>
            </a:r>
            <a:r>
              <a:rPr lang="zh-CN" altLang="en-US" dirty="0"/>
              <a:t>到时间</a:t>
            </a:r>
            <a:r>
              <a:rPr lang="en-US" altLang="zh-CN" dirty="0"/>
              <a:t>t</a:t>
            </a:r>
            <a:r>
              <a:rPr lang="en-US" altLang="zh-CN" sz="1200" dirty="0"/>
              <a:t>K</a:t>
            </a:r>
            <a:r>
              <a:rPr lang="zh-CN" altLang="en-US" dirty="0"/>
              <a:t>这段时间内接待顾客的人数，就是依赖于时间</a:t>
            </a:r>
            <a:r>
              <a:rPr lang="en-US" altLang="zh-CN" dirty="0"/>
              <a:t>t</a:t>
            </a:r>
            <a:r>
              <a:rPr lang="zh-CN" altLang="en-US" dirty="0"/>
              <a:t>的一组随机变量，即随机过程。</a:t>
            </a:r>
            <a:endParaRPr lang="en-US" altLang="zh-CN" dirty="0"/>
          </a:p>
          <a:p>
            <a:pPr marL="0" indent="0">
              <a:buNone/>
            </a:pPr>
            <a:endParaRPr lang="en-US" altLang="zh-CN" b="1" dirty="0"/>
          </a:p>
          <a:p>
            <a:pPr marL="0" indent="0">
              <a:buNone/>
            </a:pPr>
            <a:r>
              <a:rPr lang="zh-CN" altLang="en-US"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11284701" cy="4427093"/>
          </a:xfrm>
        </p:spPr>
        <p:txBody>
          <a:bodyPr>
            <a:norm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a:p>
            <a:pPr marL="0" indent="0">
              <a:buNone/>
            </a:pPr>
            <a:endParaRPr lang="en-US" altLang="zh-CN" dirty="0"/>
          </a:p>
          <a:p>
            <a:pPr marL="0" indent="0">
              <a:buNone/>
            </a:pPr>
            <a:r>
              <a:rPr lang="zh-CN" altLang="en-US" b="1" dirty="0">
                <a:solidFill>
                  <a:srgbClr val="92D050"/>
                </a:solidFill>
              </a:rPr>
              <a:t>马尔科夫假设：</a:t>
            </a:r>
            <a:endParaRPr lang="en-US" altLang="zh-CN" b="1" dirty="0">
              <a:solidFill>
                <a:srgbClr val="92D050"/>
              </a:solidFill>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a:p>
            <a:endParaRPr lang="en-US" altLang="zh-CN" dirty="0"/>
          </a:p>
        </p:txBody>
      </p:sp>
    </p:spTree>
    <p:extLst>
      <p:ext uri="{BB962C8B-B14F-4D97-AF65-F5344CB8AC3E}">
        <p14:creationId xmlns:p14="http://schemas.microsoft.com/office/powerpoint/2010/main" val="37828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161511" y="2367667"/>
            <a:ext cx="11381978" cy="4072044"/>
          </a:xfrm>
          <a:no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highlight>
                <a:srgbClr val="008000"/>
              </a:highlight>
            </a:endParaRPr>
          </a:p>
          <a:p>
            <a:pPr marL="0" indent="0">
              <a:buNone/>
            </a:pPr>
            <a:endParaRPr lang="zh-CN" altLang="en-US"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680321" y="2693554"/>
                <a:ext cx="9613861" cy="3599316"/>
              </a:xfrm>
            </p:spPr>
            <p:txBody>
              <a:bodyPr/>
              <a:lstStyle/>
              <a:p>
                <a:pPr marL="0" indent="0">
                  <a:buNone/>
                </a:pPr>
                <a14:m>
                  <m:oMathPara xmlns:m="http://schemas.openxmlformats.org/officeDocument/2006/math">
                    <m:oMathParaPr>
                      <m:jc m:val="left"/>
                    </m:oMathParaPr>
                    <m:oMath xmlns:m="http://schemas.openxmlformats.org/officeDocument/2006/math">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−1</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  1</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𝑗</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4000" dirty="0">
                  <a:solidFill>
                    <a:schemeClr val="tx1"/>
                  </a:solidFill>
                  <a:effectLst>
                    <a:outerShdw blurRad="38100" dist="38100" dir="2700000" algn="tl">
                      <a:srgbClr val="000000">
                        <a:alpha val="43137"/>
                      </a:srgbClr>
                    </a:outerShdw>
                  </a:effectLst>
                </a:endParaRPr>
              </a:p>
              <a:p>
                <a:endParaRPr lang="en-US" altLang="zh-CN" dirty="0"/>
              </a:p>
              <a:p>
                <a:endParaRPr lang="en-US" altLang="zh-CN" dirty="0"/>
              </a:p>
              <a:p>
                <a:endParaRPr lang="en-US" altLang="zh-CN" dirty="0"/>
              </a:p>
              <a:p>
                <a:pPr marL="0" indent="0">
                  <a:buNone/>
                </a:pPr>
                <a:r>
                  <a:rPr lang="zh-CN" altLang="en-US" dirty="0"/>
                  <a:t>广泛应用在</a:t>
                </a:r>
                <a:r>
                  <a:rPr lang="en-US" altLang="zh-CN" dirty="0"/>
                  <a:t>:</a:t>
                </a:r>
              </a:p>
              <a:p>
                <a:pPr marL="0" indent="0">
                  <a:buNone/>
                </a:pPr>
                <a:r>
                  <a:rPr lang="zh-CN" altLang="en-US" dirty="0"/>
                  <a:t>语音处理、中文分词、词性标注、机器翻译等方面</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107D7E2-070C-41DF-9140-1DC37C5B83BC}"/>
                  </a:ext>
                </a:extLst>
              </p:cNvPr>
              <p:cNvSpPr>
                <a:spLocks noGrp="1" noRot="1" noChangeAspect="1" noMove="1" noResize="1" noEditPoints="1" noAdjustHandles="1" noChangeArrowheads="1" noChangeShapeType="1" noTextEdit="1"/>
              </p:cNvSpPr>
              <p:nvPr>
                <p:ph idx="1"/>
              </p:nvPr>
            </p:nvSpPr>
            <p:spPr>
              <a:xfrm>
                <a:off x="680321" y="2693554"/>
                <a:ext cx="9613861" cy="3599316"/>
              </a:xfrm>
              <a:blipFill>
                <a:blip r:embed="rId2"/>
                <a:stretch>
                  <a:fillRect l="-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dirty="0"/>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Tree>
    <p:extLst>
      <p:ext uri="{BB962C8B-B14F-4D97-AF65-F5344CB8AC3E}">
        <p14:creationId xmlns:p14="http://schemas.microsoft.com/office/powerpoint/2010/main" val="126266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265536"/>
            <a:ext cx="11433858" cy="4388183"/>
          </a:xfrm>
        </p:spPr>
        <p:txBody>
          <a:bodyPr>
            <a:normAutofit/>
          </a:bodyPr>
          <a:lstStyle/>
          <a:p>
            <a:pPr marL="0" indent="0">
              <a:buNone/>
            </a:pPr>
            <a:r>
              <a:rPr lang="zh-CN" altLang="en-US" sz="2000" dirty="0"/>
              <a:t>某人无法直观的观察天气情况，但是能观察海藻。</a:t>
            </a:r>
            <a:endParaRPr lang="en-US" altLang="zh-CN" sz="2000" dirty="0"/>
          </a:p>
          <a:p>
            <a:pPr marL="0" indent="0">
              <a:buNone/>
            </a:pPr>
            <a:endParaRPr lang="en-US" altLang="zh-CN" sz="20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这种情况下，有两个状态集合：</a:t>
            </a:r>
            <a:endParaRPr lang="en-US" altLang="zh-CN" sz="2000" dirty="0"/>
          </a:p>
          <a:p>
            <a:pPr marL="457200" lvl="1" indent="0">
              <a:buNone/>
            </a:pPr>
            <a:r>
              <a:rPr lang="zh-CN" altLang="en-US" dirty="0"/>
              <a:t>观察的状态集合（海藻的状态）</a:t>
            </a:r>
            <a:endParaRPr lang="en-US" altLang="zh-CN" dirty="0"/>
          </a:p>
          <a:p>
            <a:pPr marL="457200" lvl="1" indent="0">
              <a:buNone/>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00FFFF"/>
                </a:highlight>
              </a:rPr>
              <a:t>隐马尔可夫模型：根据海藻的状况和马尔科夫假设来预测天气的状况。</a:t>
            </a:r>
            <a:endParaRPr lang="en-US" altLang="zh-CN" sz="2800" b="1" dirty="0">
              <a:solidFill>
                <a:srgbClr val="C00000"/>
              </a:solidFill>
              <a:highlight>
                <a:srgbClr val="00FFFF"/>
              </a:highlight>
            </a:endParaRPr>
          </a:p>
          <a:p>
            <a:pPr marL="0" indent="0">
              <a:buNone/>
            </a:pP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p>
          <a:p>
            <a:pPr marL="0" indent="0">
              <a:buNone/>
            </a:pP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6011695" y="2265536"/>
            <a:ext cx="5392143" cy="3054312"/>
          </a:xfrm>
          <a:prstGeom prst="rect">
            <a:avLst/>
          </a:prstGeom>
        </p:spPr>
      </p:pic>
    </p:spTree>
    <p:extLst>
      <p:ext uri="{BB962C8B-B14F-4D97-AF65-F5344CB8AC3E}">
        <p14:creationId xmlns:p14="http://schemas.microsoft.com/office/powerpoint/2010/main" val="209064875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752</TotalTime>
  <Words>1359</Words>
  <Application>Microsoft Office PowerPoint</Application>
  <PresentationFormat>宽屏</PresentationFormat>
  <Paragraphs>352</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Arial</vt:lpstr>
      <vt:lpstr>Arial</vt:lpstr>
      <vt:lpstr>Cambria Math</vt:lpstr>
      <vt:lpstr>Franklin Gothic Book</vt:lpstr>
      <vt:lpstr>柏林</vt:lpstr>
      <vt:lpstr>自然语言处理技术基础 Natural Language Processing，NLP</vt:lpstr>
      <vt:lpstr>第4章 隐马尔科夫模型</vt:lpstr>
      <vt:lpstr>4.1 马尔科夫模型</vt:lpstr>
      <vt:lpstr>随机过程 Stochastic Process</vt:lpstr>
      <vt:lpstr>马尔可夫假设（Markov Assumption）</vt:lpstr>
      <vt:lpstr>马尔可夫过程（Markov process）</vt:lpstr>
      <vt:lpstr>马尔可夫模型（Markov Model）</vt:lpstr>
      <vt:lpstr>状态转移矩阵</vt:lpstr>
      <vt:lpstr>4.2 隐马尔科夫模型(HMM) </vt:lpstr>
      <vt:lpstr>发射概率矩阵</vt:lpstr>
      <vt:lpstr>4.3 隐马的三个基本问题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后向算法</vt:lpstr>
      <vt:lpstr>4.3.2 确定最优状态序列</vt:lpstr>
      <vt:lpstr>4.3.3 HMM的参数估计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132</cp:revision>
  <dcterms:created xsi:type="dcterms:W3CDTF">2020-06-27T17:50:52Z</dcterms:created>
  <dcterms:modified xsi:type="dcterms:W3CDTF">2020-08-18T06:53:46Z</dcterms:modified>
</cp:coreProperties>
</file>