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60" r:id="rId4"/>
    <p:sldId id="261" r:id="rId5"/>
    <p:sldId id="262" r:id="rId6"/>
    <p:sldId id="263" r:id="rId7"/>
    <p:sldId id="264" r:id="rId8"/>
    <p:sldId id="265" r:id="rId9"/>
    <p:sldId id="266" r:id="rId10"/>
    <p:sldId id="28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2020/8/23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2020/8/23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2020/8/23</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2020/8/23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2020/8/23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2020/8/23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2020/8/23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2020/8/23</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2020/8/23</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mantchs.com/2019/09/28/NLP/BER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9</a:t>
            </a:r>
            <a:r>
              <a:rPr lang="zh-CN" altLang="en-US" b="1"/>
              <a:t>章 语义分析</a:t>
            </a:r>
            <a:endParaRPr lang="zh-CN" altLang="en-US" b="1" dirty="0"/>
          </a:p>
        </p:txBody>
      </p:sp>
      <p:sp>
        <p:nvSpPr>
          <p:cNvPr id="3" name="内容占位符 2">
            <a:extLst>
              <a:ext uri="{FF2B5EF4-FFF2-40B4-BE49-F238E27FC236}">
                <a16:creationId xmlns:a16="http://schemas.microsoft.com/office/drawing/2014/main" id="{81B33DC0-BF5D-412E-AF38-E6D4F60B9A29}"/>
              </a:ext>
            </a:extLst>
          </p:cNvPr>
          <p:cNvSpPr>
            <a:spLocks noGrp="1"/>
          </p:cNvSpPr>
          <p:nvPr>
            <p:ph idx="1"/>
          </p:nvPr>
        </p:nvSpPr>
        <p:spPr>
          <a:xfrm>
            <a:off x="680321" y="2336873"/>
            <a:ext cx="9613861" cy="4115808"/>
          </a:xfrm>
        </p:spPr>
        <p:txBody>
          <a:bodyPr>
            <a:noAutofit/>
          </a:bodyPr>
          <a:lstStyle/>
          <a:p>
            <a:pPr marL="0" indent="0">
              <a:buNone/>
            </a:pPr>
            <a:r>
              <a:rPr lang="en-US" altLang="zh-CN" dirty="0"/>
              <a:t>9.1 </a:t>
            </a:r>
            <a:r>
              <a:rPr lang="zh-CN" altLang="en-US" dirty="0"/>
              <a:t>词义消歧</a:t>
            </a:r>
            <a:br>
              <a:rPr lang="zh-CN" altLang="en-US" dirty="0"/>
            </a:br>
            <a:br>
              <a:rPr lang="zh-CN" altLang="en-US" dirty="0"/>
            </a:br>
            <a:r>
              <a:rPr lang="en-US" altLang="zh-CN" dirty="0"/>
              <a:t>9.2 </a:t>
            </a:r>
            <a:r>
              <a:rPr lang="zh-CN" altLang="en-US" dirty="0"/>
              <a:t>语义角色标注</a:t>
            </a:r>
            <a:br>
              <a:rPr lang="zh-CN" altLang="en-US" dirty="0"/>
            </a:br>
            <a:br>
              <a:rPr lang="zh-CN" altLang="en-US" dirty="0"/>
            </a:br>
            <a:r>
              <a:rPr lang="en-US" altLang="zh-CN" dirty="0"/>
              <a:t>9.3 </a:t>
            </a:r>
            <a:r>
              <a:rPr lang="zh-CN" altLang="en-US" dirty="0"/>
              <a:t>深层语义推理</a:t>
            </a:r>
            <a:br>
              <a:rPr lang="zh-CN" altLang="en-US" dirty="0"/>
            </a:br>
            <a:endParaRPr lang="zh-CN" altLang="en-US" dirty="0"/>
          </a:p>
        </p:txBody>
      </p:sp>
      <p:pic>
        <p:nvPicPr>
          <p:cNvPr id="5" name="图片 4">
            <a:extLst>
              <a:ext uri="{FF2B5EF4-FFF2-40B4-BE49-F238E27FC236}">
                <a16:creationId xmlns:a16="http://schemas.microsoft.com/office/drawing/2014/main" id="{3A242EFE-3E4C-4C62-A517-C3D676DADB8C}"/>
              </a:ext>
            </a:extLst>
          </p:cNvPr>
          <p:cNvPicPr>
            <a:picLocks noChangeAspect="1"/>
          </p:cNvPicPr>
          <p:nvPr/>
        </p:nvPicPr>
        <p:blipFill>
          <a:blip r:embed="rId2"/>
          <a:stretch>
            <a:fillRect/>
          </a:stretch>
        </p:blipFill>
        <p:spPr>
          <a:xfrm>
            <a:off x="4407598" y="2172534"/>
            <a:ext cx="3620965" cy="4495295"/>
          </a:xfrm>
          <a:prstGeom prst="rect">
            <a:avLst/>
          </a:prstGeom>
        </p:spPr>
      </p:pic>
      <p:pic>
        <p:nvPicPr>
          <p:cNvPr id="11" name="图片 10">
            <a:extLst>
              <a:ext uri="{FF2B5EF4-FFF2-40B4-BE49-F238E27FC236}">
                <a16:creationId xmlns:a16="http://schemas.microsoft.com/office/drawing/2014/main" id="{D6F5CA76-201A-48C6-9971-28F9D241CD3C}"/>
              </a:ext>
            </a:extLst>
          </p:cNvPr>
          <p:cNvPicPr>
            <a:picLocks noChangeAspect="1"/>
          </p:cNvPicPr>
          <p:nvPr/>
        </p:nvPicPr>
        <p:blipFill>
          <a:blip r:embed="rId3"/>
          <a:stretch>
            <a:fillRect/>
          </a:stretch>
        </p:blipFill>
        <p:spPr>
          <a:xfrm>
            <a:off x="8558652" y="2172534"/>
            <a:ext cx="3197188" cy="4495295"/>
          </a:xfrm>
          <a:prstGeom prst="rect">
            <a:avLst/>
          </a:prstGeom>
        </p:spPr>
      </p:pic>
    </p:spTree>
    <p:extLst>
      <p:ext uri="{BB962C8B-B14F-4D97-AF65-F5344CB8AC3E}">
        <p14:creationId xmlns:p14="http://schemas.microsoft.com/office/powerpoint/2010/main" val="113397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D8D34897-512F-4F14-A749-DEE9297E18A3}"/>
              </a:ext>
            </a:extLst>
          </p:cNvPr>
          <p:cNvPicPr>
            <a:picLocks noChangeAspect="1"/>
          </p:cNvPicPr>
          <p:nvPr/>
        </p:nvPicPr>
        <p:blipFill>
          <a:blip r:embed="rId2"/>
          <a:stretch>
            <a:fillRect/>
          </a:stretch>
        </p:blipFill>
        <p:spPr>
          <a:xfrm>
            <a:off x="291215" y="753228"/>
            <a:ext cx="9851492" cy="5966989"/>
          </a:xfrm>
          <a:prstGeom prst="rect">
            <a:avLst/>
          </a:prstGeom>
        </p:spPr>
      </p:pic>
    </p:spTree>
    <p:extLst>
      <p:ext uri="{BB962C8B-B14F-4D97-AF65-F5344CB8AC3E}">
        <p14:creationId xmlns:p14="http://schemas.microsoft.com/office/powerpoint/2010/main" val="94780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8EC48-D52A-40D9-BF07-D1A844EAE91A}"/>
              </a:ext>
            </a:extLst>
          </p:cNvPr>
          <p:cNvSpPr>
            <a:spLocks noGrp="1"/>
          </p:cNvSpPr>
          <p:nvPr>
            <p:ph type="title"/>
          </p:nvPr>
        </p:nvSpPr>
        <p:spPr/>
        <p:txBody>
          <a:bodyPr/>
          <a:lstStyle/>
          <a:p>
            <a:r>
              <a:rPr lang="zh-CN" altLang="en-US" dirty="0"/>
              <a:t>词义消歧 </a:t>
            </a:r>
            <a:r>
              <a:rPr lang="en-US" altLang="zh-CN" dirty="0"/>
              <a:t>Word Sense Disambiguation </a:t>
            </a:r>
            <a:r>
              <a:rPr lang="zh-CN" altLang="en-US" dirty="0"/>
              <a:t>，</a:t>
            </a:r>
            <a:r>
              <a:rPr lang="en-US" altLang="zh-CN" dirty="0"/>
              <a:t>WSD</a:t>
            </a:r>
            <a:endParaRPr lang="zh-CN" altLang="en-US" dirty="0"/>
          </a:p>
        </p:txBody>
      </p:sp>
      <p:sp>
        <p:nvSpPr>
          <p:cNvPr id="3" name="内容占位符 2">
            <a:extLst>
              <a:ext uri="{FF2B5EF4-FFF2-40B4-BE49-F238E27FC236}">
                <a16:creationId xmlns:a16="http://schemas.microsoft.com/office/drawing/2014/main" id="{A5B3984A-FE56-41CD-B1C5-E582BA228EBA}"/>
              </a:ext>
            </a:extLst>
          </p:cNvPr>
          <p:cNvSpPr>
            <a:spLocks noGrp="1"/>
          </p:cNvSpPr>
          <p:nvPr>
            <p:ph idx="1"/>
          </p:nvPr>
        </p:nvSpPr>
        <p:spPr>
          <a:xfrm>
            <a:off x="680321" y="2101174"/>
            <a:ext cx="9613861" cy="1843464"/>
          </a:xfrm>
        </p:spPr>
        <p:txBody>
          <a:bodyPr>
            <a:normAutofit/>
          </a:bodyPr>
          <a:lstStyle/>
          <a:p>
            <a:pPr marL="0" indent="0">
              <a:buNone/>
            </a:pPr>
            <a:r>
              <a:rPr lang="zh-CN" altLang="en-US" dirty="0"/>
              <a:t>一词具多义的现象非常普遍。</a:t>
            </a:r>
            <a:endParaRPr lang="en-US" altLang="zh-CN" dirty="0"/>
          </a:p>
          <a:p>
            <a:r>
              <a:rPr lang="zh-CN" altLang="en-US" dirty="0"/>
              <a:t>如何自动获悉某个词的多种含义？</a:t>
            </a:r>
            <a:endParaRPr lang="en-US" altLang="zh-CN" dirty="0"/>
          </a:p>
          <a:p>
            <a:r>
              <a:rPr lang="zh-CN" altLang="en-US" dirty="0"/>
              <a:t>已知某个词有多种含义，如何根据上下文确认其含义？</a:t>
            </a:r>
          </a:p>
        </p:txBody>
      </p:sp>
      <p:sp>
        <p:nvSpPr>
          <p:cNvPr id="6" name="文本框 5">
            <a:extLst>
              <a:ext uri="{FF2B5EF4-FFF2-40B4-BE49-F238E27FC236}">
                <a16:creationId xmlns:a16="http://schemas.microsoft.com/office/drawing/2014/main" id="{3F6354A5-72AF-4C78-BD90-D0C92FB758A8}"/>
              </a:ext>
            </a:extLst>
          </p:cNvPr>
          <p:cNvSpPr txBox="1"/>
          <p:nvPr/>
        </p:nvSpPr>
        <p:spPr>
          <a:xfrm>
            <a:off x="585071" y="6373196"/>
            <a:ext cx="6096000" cy="369332"/>
          </a:xfrm>
          <a:prstGeom prst="rect">
            <a:avLst/>
          </a:prstGeom>
          <a:noFill/>
        </p:spPr>
        <p:txBody>
          <a:bodyPr wrap="square">
            <a:spAutoFit/>
          </a:bodyPr>
          <a:lstStyle/>
          <a:p>
            <a:r>
              <a:rPr lang="en-US" altLang="zh-CN" dirty="0">
                <a:solidFill>
                  <a:schemeClr val="bg1"/>
                </a:solidFill>
              </a:rPr>
              <a:t>https://blog.csdn.net/echoKangYL/article/details/101034566</a:t>
            </a:r>
            <a:endParaRPr lang="zh-CN" altLang="en-US" dirty="0">
              <a:solidFill>
                <a:schemeClr val="bg1"/>
              </a:solidFill>
            </a:endParaRPr>
          </a:p>
        </p:txBody>
      </p:sp>
      <p:sp>
        <p:nvSpPr>
          <p:cNvPr id="8" name="文本框 7">
            <a:extLst>
              <a:ext uri="{FF2B5EF4-FFF2-40B4-BE49-F238E27FC236}">
                <a16:creationId xmlns:a16="http://schemas.microsoft.com/office/drawing/2014/main" id="{45E37D31-F531-47B4-AD0C-F63A4CCF326C}"/>
              </a:ext>
            </a:extLst>
          </p:cNvPr>
          <p:cNvSpPr txBox="1"/>
          <p:nvPr/>
        </p:nvSpPr>
        <p:spPr>
          <a:xfrm>
            <a:off x="1050587" y="3881496"/>
            <a:ext cx="6258128" cy="1631216"/>
          </a:xfrm>
          <a:prstGeom prst="rect">
            <a:avLst/>
          </a:prstGeom>
          <a:noFill/>
        </p:spPr>
        <p:txBody>
          <a:bodyPr wrap="square">
            <a:spAutoFit/>
          </a:bodyPr>
          <a:lstStyle/>
          <a:p>
            <a:pPr marL="342900" indent="-342900">
              <a:buFont typeface="Wingdings" panose="05000000000000000000" pitchFamily="2" charset="2"/>
              <a:buChar char="Ø"/>
            </a:pPr>
            <a:r>
              <a:rPr lang="zh-CN" altLang="en-US" sz="2000" dirty="0"/>
              <a:t>拍</a:t>
            </a:r>
            <a:r>
              <a:rPr lang="zh-CN" altLang="en-US" sz="2000" dirty="0">
                <a:solidFill>
                  <a:schemeClr val="bg1"/>
                </a:solidFill>
                <a:highlight>
                  <a:srgbClr val="FFFF00"/>
                </a:highlight>
              </a:rPr>
              <a:t>打</a:t>
            </a:r>
            <a:r>
              <a:rPr lang="zh-CN" altLang="en-US" sz="2000" dirty="0"/>
              <a:t> </a:t>
            </a:r>
            <a:r>
              <a:rPr lang="zh-CN" altLang="en-US" sz="2000" dirty="0">
                <a:solidFill>
                  <a:schemeClr val="bg1"/>
                </a:solidFill>
                <a:highlight>
                  <a:srgbClr val="FFFF00"/>
                </a:highlight>
              </a:rPr>
              <a:t>打</a:t>
            </a:r>
            <a:r>
              <a:rPr lang="zh-CN" altLang="en-US" sz="2000" dirty="0"/>
              <a:t>酱油 </a:t>
            </a:r>
            <a:r>
              <a:rPr lang="zh-CN" altLang="en-US" sz="2000" dirty="0">
                <a:solidFill>
                  <a:schemeClr val="bg1"/>
                </a:solidFill>
                <a:highlight>
                  <a:srgbClr val="FFFF00"/>
                </a:highlight>
              </a:rPr>
              <a:t>打</a:t>
            </a:r>
            <a:r>
              <a:rPr lang="zh-CN" altLang="en-US" sz="2000" dirty="0"/>
              <a:t>电话 </a:t>
            </a:r>
            <a:r>
              <a:rPr lang="zh-CN" altLang="en-US" sz="2000" dirty="0">
                <a:solidFill>
                  <a:schemeClr val="bg1"/>
                </a:solidFill>
                <a:highlight>
                  <a:srgbClr val="FFFF00"/>
                </a:highlight>
              </a:rPr>
              <a:t>打</a:t>
            </a:r>
            <a:r>
              <a:rPr lang="zh-CN" altLang="en-US" sz="2000" dirty="0"/>
              <a:t>毛衣 </a:t>
            </a:r>
            <a:r>
              <a:rPr lang="zh-CN" altLang="en-US" sz="2000" dirty="0">
                <a:solidFill>
                  <a:schemeClr val="bg1"/>
                </a:solidFill>
                <a:highlight>
                  <a:srgbClr val="FFFF00"/>
                </a:highlight>
              </a:rPr>
              <a:t>打</a:t>
            </a:r>
            <a:r>
              <a:rPr lang="zh-CN" altLang="en-US" sz="2000" dirty="0"/>
              <a:t>手势 </a:t>
            </a:r>
            <a:r>
              <a:rPr lang="zh-CN" altLang="en-US" sz="2000" dirty="0">
                <a:solidFill>
                  <a:schemeClr val="bg1"/>
                </a:solidFill>
                <a:highlight>
                  <a:srgbClr val="FFFF00"/>
                </a:highlight>
              </a:rPr>
              <a:t>打</a:t>
            </a:r>
            <a:r>
              <a:rPr lang="zh-CN" altLang="en-US" sz="2000" dirty="0"/>
              <a:t>哈欠 </a:t>
            </a:r>
            <a:r>
              <a:rPr lang="zh-CN" altLang="en-US" sz="2000" dirty="0">
                <a:solidFill>
                  <a:schemeClr val="bg1"/>
                </a:solidFill>
                <a:highlight>
                  <a:srgbClr val="FFFF00"/>
                </a:highlight>
              </a:rPr>
              <a:t>打</a:t>
            </a:r>
            <a:r>
              <a:rPr lang="zh-CN" altLang="en-US" sz="2000" dirty="0"/>
              <a:t>拍子</a:t>
            </a:r>
            <a:endParaRPr lang="en-US" altLang="zh-CN" sz="2000" dirty="0"/>
          </a:p>
          <a:p>
            <a:pPr marL="342900" indent="-342900">
              <a:buFont typeface="Wingdings" panose="05000000000000000000" pitchFamily="2" charset="2"/>
              <a:buChar char="Ø"/>
            </a:pPr>
            <a:r>
              <a:rPr lang="zh-CN" altLang="en-US" sz="2000" dirty="0">
                <a:solidFill>
                  <a:schemeClr val="bg1"/>
                </a:solidFill>
                <a:highlight>
                  <a:srgbClr val="FFFF00"/>
                </a:highlight>
              </a:rPr>
              <a:t>拍子</a:t>
            </a:r>
            <a:r>
              <a:rPr lang="zh-CN" altLang="en-US" sz="2000" dirty="0"/>
              <a:t>坏了 打</a:t>
            </a:r>
            <a:r>
              <a:rPr lang="zh-CN" altLang="en-US" sz="2000" dirty="0">
                <a:solidFill>
                  <a:schemeClr val="bg1"/>
                </a:solidFill>
                <a:highlight>
                  <a:srgbClr val="FFFF00"/>
                </a:highlight>
              </a:rPr>
              <a:t>拍子</a:t>
            </a:r>
            <a:endParaRPr lang="en-US" altLang="zh-CN" sz="2000" dirty="0">
              <a:solidFill>
                <a:schemeClr val="bg1"/>
              </a:solidFill>
              <a:highlight>
                <a:srgbClr val="FFFF00"/>
              </a:highlight>
            </a:endParaRPr>
          </a:p>
          <a:p>
            <a:pPr marL="342900" indent="-342900">
              <a:buFont typeface="Wingdings" panose="05000000000000000000" pitchFamily="2" charset="2"/>
              <a:buChar char="Ø"/>
            </a:pPr>
            <a:r>
              <a:rPr lang="zh-CN" altLang="en-US" sz="2000" dirty="0"/>
              <a:t>生意很</a:t>
            </a:r>
            <a:r>
              <a:rPr lang="zh-CN" altLang="en-US" sz="2000" dirty="0">
                <a:solidFill>
                  <a:schemeClr val="bg1"/>
                </a:solidFill>
                <a:highlight>
                  <a:srgbClr val="FFFF00"/>
                </a:highlight>
              </a:rPr>
              <a:t>清淡</a:t>
            </a:r>
            <a:r>
              <a:rPr lang="zh-CN" altLang="en-US" sz="2000" dirty="0"/>
              <a:t> 口味较</a:t>
            </a:r>
            <a:r>
              <a:rPr lang="zh-CN" altLang="en-US" sz="2000" dirty="0">
                <a:solidFill>
                  <a:schemeClr val="bg1"/>
                </a:solidFill>
                <a:highlight>
                  <a:srgbClr val="FFFF00"/>
                </a:highlight>
              </a:rPr>
              <a:t>清淡</a:t>
            </a:r>
            <a:endParaRPr lang="en-US" altLang="zh-CN" sz="2000" dirty="0">
              <a:solidFill>
                <a:schemeClr val="bg1"/>
              </a:solidFill>
              <a:highlight>
                <a:srgbClr val="FFFF00"/>
              </a:highlight>
            </a:endParaRPr>
          </a:p>
          <a:p>
            <a:pPr marL="342900" indent="-342900">
              <a:buFont typeface="Wingdings" panose="05000000000000000000" pitchFamily="2" charset="2"/>
              <a:buChar char="Ø"/>
            </a:pPr>
            <a:r>
              <a:rPr lang="zh-CN" altLang="en-US" sz="2000" dirty="0"/>
              <a:t>开</a:t>
            </a:r>
            <a:r>
              <a:rPr lang="zh-CN" altLang="en-US" sz="2000" dirty="0">
                <a:solidFill>
                  <a:schemeClr val="bg1"/>
                </a:solidFill>
                <a:highlight>
                  <a:srgbClr val="FFFF00"/>
                </a:highlight>
              </a:rPr>
              <a:t>车</a:t>
            </a:r>
            <a:r>
              <a:rPr lang="zh-CN" altLang="en-US" sz="2000" dirty="0"/>
              <a:t> 吃你的</a:t>
            </a:r>
            <a:r>
              <a:rPr lang="zh-CN" altLang="en-US" sz="2000" dirty="0">
                <a:solidFill>
                  <a:schemeClr val="bg1"/>
                </a:solidFill>
                <a:highlight>
                  <a:srgbClr val="FFFF00"/>
                </a:highlight>
              </a:rPr>
              <a:t>车</a:t>
            </a:r>
            <a:endParaRPr lang="en-US" altLang="zh-CN" sz="2000" dirty="0">
              <a:solidFill>
                <a:schemeClr val="bg1"/>
              </a:solidFill>
              <a:highlight>
                <a:srgbClr val="FFFF00"/>
              </a:highlight>
            </a:endParaRPr>
          </a:p>
          <a:p>
            <a:pPr marL="342900" indent="-342900">
              <a:buFont typeface="Wingdings" panose="05000000000000000000" pitchFamily="2" charset="2"/>
              <a:buChar char="Ø"/>
            </a:pPr>
            <a:r>
              <a:rPr lang="en-US" altLang="zh-CN" sz="2000" dirty="0">
                <a:solidFill>
                  <a:schemeClr val="bg1"/>
                </a:solidFill>
                <a:highlight>
                  <a:srgbClr val="FFFF00"/>
                </a:highlight>
              </a:rPr>
              <a:t>bank</a:t>
            </a:r>
            <a:endParaRPr lang="zh-CN" altLang="en-US" sz="2000" dirty="0">
              <a:solidFill>
                <a:schemeClr val="bg1"/>
              </a:solidFill>
              <a:highlight>
                <a:srgbClr val="FFFF00"/>
              </a:highlight>
            </a:endParaRPr>
          </a:p>
        </p:txBody>
      </p:sp>
    </p:spTree>
    <p:extLst>
      <p:ext uri="{BB962C8B-B14F-4D97-AF65-F5344CB8AC3E}">
        <p14:creationId xmlns:p14="http://schemas.microsoft.com/office/powerpoint/2010/main" val="330017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49A6E-00EF-4A8F-9E91-0C288E312FA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F53AB1B-E197-4FD3-93C7-63E362DDDEF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9623991-5F6C-4148-8FA1-EA5C1825A220}"/>
              </a:ext>
            </a:extLst>
          </p:cNvPr>
          <p:cNvPicPr>
            <a:picLocks noChangeAspect="1"/>
          </p:cNvPicPr>
          <p:nvPr/>
        </p:nvPicPr>
        <p:blipFill>
          <a:blip r:embed="rId2"/>
          <a:stretch>
            <a:fillRect/>
          </a:stretch>
        </p:blipFill>
        <p:spPr>
          <a:xfrm>
            <a:off x="0" y="576262"/>
            <a:ext cx="8724900" cy="5705475"/>
          </a:xfrm>
          <a:prstGeom prst="rect">
            <a:avLst/>
          </a:prstGeom>
        </p:spPr>
      </p:pic>
      <p:pic>
        <p:nvPicPr>
          <p:cNvPr id="6" name="图片 5">
            <a:extLst>
              <a:ext uri="{FF2B5EF4-FFF2-40B4-BE49-F238E27FC236}">
                <a16:creationId xmlns:a16="http://schemas.microsoft.com/office/drawing/2014/main" id="{48AFF47C-102A-4469-AE2D-271186B518A8}"/>
              </a:ext>
            </a:extLst>
          </p:cNvPr>
          <p:cNvPicPr>
            <a:picLocks noChangeAspect="1"/>
          </p:cNvPicPr>
          <p:nvPr/>
        </p:nvPicPr>
        <p:blipFill>
          <a:blip r:embed="rId3"/>
          <a:stretch>
            <a:fillRect/>
          </a:stretch>
        </p:blipFill>
        <p:spPr>
          <a:xfrm>
            <a:off x="8787039" y="576262"/>
            <a:ext cx="3450635" cy="4877223"/>
          </a:xfrm>
          <a:prstGeom prst="rect">
            <a:avLst/>
          </a:prstGeom>
        </p:spPr>
      </p:pic>
      <p:pic>
        <p:nvPicPr>
          <p:cNvPr id="8" name="图片 7">
            <a:extLst>
              <a:ext uri="{FF2B5EF4-FFF2-40B4-BE49-F238E27FC236}">
                <a16:creationId xmlns:a16="http://schemas.microsoft.com/office/drawing/2014/main" id="{D2D8DF7E-8979-46E4-B0DD-80AB758CE09D}"/>
              </a:ext>
            </a:extLst>
          </p:cNvPr>
          <p:cNvPicPr>
            <a:picLocks noChangeAspect="1"/>
          </p:cNvPicPr>
          <p:nvPr/>
        </p:nvPicPr>
        <p:blipFill>
          <a:blip r:embed="rId4"/>
          <a:stretch>
            <a:fillRect/>
          </a:stretch>
        </p:blipFill>
        <p:spPr>
          <a:xfrm>
            <a:off x="8787039" y="5453485"/>
            <a:ext cx="2078916" cy="823032"/>
          </a:xfrm>
          <a:prstGeom prst="rect">
            <a:avLst/>
          </a:prstGeom>
        </p:spPr>
      </p:pic>
    </p:spTree>
    <p:extLst>
      <p:ext uri="{BB962C8B-B14F-4D97-AF65-F5344CB8AC3E}">
        <p14:creationId xmlns:p14="http://schemas.microsoft.com/office/powerpoint/2010/main" val="367000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71322-B124-4EBB-9581-FDD1A013F20D}"/>
              </a:ext>
            </a:extLst>
          </p:cNvPr>
          <p:cNvSpPr>
            <a:spLocks noGrp="1"/>
          </p:cNvSpPr>
          <p:nvPr>
            <p:ph type="title"/>
          </p:nvPr>
        </p:nvSpPr>
        <p:spPr/>
        <p:txBody>
          <a:bodyPr/>
          <a:lstStyle/>
          <a:p>
            <a:r>
              <a:rPr lang="en-US" altLang="zh-CN" dirty="0"/>
              <a:t>NLP</a:t>
            </a:r>
            <a:r>
              <a:rPr lang="zh-CN" altLang="en-US" dirty="0"/>
              <a:t>进阶</a:t>
            </a:r>
          </a:p>
        </p:txBody>
      </p:sp>
      <p:sp>
        <p:nvSpPr>
          <p:cNvPr id="3" name="内容占位符 2">
            <a:extLst>
              <a:ext uri="{FF2B5EF4-FFF2-40B4-BE49-F238E27FC236}">
                <a16:creationId xmlns:a16="http://schemas.microsoft.com/office/drawing/2014/main" id="{0AB31BDD-7E2C-41DC-BC2D-2DEF6A8D5730}"/>
              </a:ext>
            </a:extLst>
          </p:cNvPr>
          <p:cNvSpPr>
            <a:spLocks noGrp="1"/>
          </p:cNvSpPr>
          <p:nvPr>
            <p:ph idx="1"/>
          </p:nvPr>
        </p:nvSpPr>
        <p:spPr>
          <a:xfrm>
            <a:off x="680321" y="2336873"/>
            <a:ext cx="10889109" cy="3599316"/>
          </a:xfrm>
        </p:spPr>
        <p:txBody>
          <a:bodyPr>
            <a:normAutofit/>
          </a:bodyPr>
          <a:lstStyle/>
          <a:p>
            <a:pPr marL="0" indent="0">
              <a:buNone/>
            </a:pPr>
            <a:r>
              <a:rPr lang="zh-CN" altLang="en-US" dirty="0"/>
              <a:t>自然语言处理是一门日新月异的学科，在深度学习的时代更是如此。</a:t>
            </a:r>
            <a:endParaRPr lang="en-US" altLang="zh-CN" dirty="0"/>
          </a:p>
          <a:p>
            <a:pPr marL="0" indent="0">
              <a:buNone/>
            </a:pPr>
            <a:r>
              <a:rPr lang="zh-CN" altLang="en-US" dirty="0"/>
              <a:t>在学术界，即便是当前最先进的研究，在仅仅两个月后很快就会被突破。</a:t>
            </a:r>
            <a:endParaRPr lang="en-US" altLang="zh-CN" dirty="0"/>
          </a:p>
          <a:p>
            <a:pPr marL="0" indent="0">
              <a:buNone/>
            </a:pPr>
            <a:endParaRPr lang="en-US" altLang="zh-CN" dirty="0"/>
          </a:p>
          <a:p>
            <a:pPr marL="0" indent="0">
              <a:buNone/>
            </a:pPr>
            <a:r>
              <a:rPr lang="zh-CN" altLang="en-US" dirty="0"/>
              <a:t>神经网络中常用的特征提取器</a:t>
            </a:r>
            <a:r>
              <a:rPr lang="en-US" altLang="zh-CN" dirty="0"/>
              <a:t>: </a:t>
            </a:r>
          </a:p>
          <a:p>
            <a:pPr lvl="1"/>
            <a:r>
              <a:rPr lang="zh-CN" altLang="en-US" dirty="0"/>
              <a:t>用于时序数据的递归神经网络 </a:t>
            </a:r>
            <a:r>
              <a:rPr lang="en-US" altLang="zh-CN" dirty="0"/>
              <a:t>RNN </a:t>
            </a:r>
          </a:p>
          <a:p>
            <a:pPr lvl="1"/>
            <a:r>
              <a:rPr lang="zh-CN" altLang="en-US" dirty="0"/>
              <a:t>用于空间数据的卷积神经网络 </a:t>
            </a:r>
            <a:r>
              <a:rPr lang="en-US" altLang="zh-CN" dirty="0"/>
              <a:t>CNN</a:t>
            </a:r>
          </a:p>
        </p:txBody>
      </p:sp>
      <p:sp>
        <p:nvSpPr>
          <p:cNvPr id="6" name="文本框 5">
            <a:extLst>
              <a:ext uri="{FF2B5EF4-FFF2-40B4-BE49-F238E27FC236}">
                <a16:creationId xmlns:a16="http://schemas.microsoft.com/office/drawing/2014/main" id="{405A66F8-9A3E-4EA0-BBF2-D8841EF92041}"/>
              </a:ext>
            </a:extLst>
          </p:cNvPr>
          <p:cNvSpPr txBox="1"/>
          <p:nvPr/>
        </p:nvSpPr>
        <p:spPr>
          <a:xfrm>
            <a:off x="680321" y="6339351"/>
            <a:ext cx="6096000" cy="369332"/>
          </a:xfrm>
          <a:prstGeom prst="rect">
            <a:avLst/>
          </a:prstGeom>
          <a:noFill/>
        </p:spPr>
        <p:txBody>
          <a:bodyPr wrap="square">
            <a:spAutoFit/>
          </a:bodyPr>
          <a:lstStyle/>
          <a:p>
            <a:r>
              <a:rPr lang="en-US" altLang="zh-CN" dirty="0"/>
              <a:t>https://github.com/NLP-LOVE/Introduction-NLP</a:t>
            </a:r>
            <a:endParaRPr lang="zh-CN" altLang="en-US" dirty="0"/>
          </a:p>
        </p:txBody>
      </p:sp>
    </p:spTree>
    <p:extLst>
      <p:ext uri="{BB962C8B-B14F-4D97-AF65-F5344CB8AC3E}">
        <p14:creationId xmlns:p14="http://schemas.microsoft.com/office/powerpoint/2010/main" val="725594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99E04-CE5B-4B9E-B046-EE99AC279036}"/>
              </a:ext>
            </a:extLst>
          </p:cNvPr>
          <p:cNvSpPr>
            <a:spLocks noGrp="1"/>
          </p:cNvSpPr>
          <p:nvPr>
            <p:ph type="title"/>
          </p:nvPr>
        </p:nvSpPr>
        <p:spPr/>
        <p:txBody>
          <a:bodyPr/>
          <a:lstStyle/>
          <a:p>
            <a:r>
              <a:rPr lang="en-US" altLang="zh-CN" dirty="0"/>
              <a:t>NLP</a:t>
            </a:r>
            <a:r>
              <a:rPr lang="zh-CN" altLang="en-US" dirty="0"/>
              <a:t>进阶 </a:t>
            </a:r>
            <a:r>
              <a:rPr lang="en-US" altLang="zh-CN" dirty="0"/>
              <a:t>- </a:t>
            </a:r>
            <a:r>
              <a:rPr lang="zh-CN" altLang="en-US" dirty="0"/>
              <a:t>词嵌入的预训练方面</a:t>
            </a:r>
          </a:p>
        </p:txBody>
      </p:sp>
      <p:sp>
        <p:nvSpPr>
          <p:cNvPr id="3" name="内容占位符 2">
            <a:extLst>
              <a:ext uri="{FF2B5EF4-FFF2-40B4-BE49-F238E27FC236}">
                <a16:creationId xmlns:a16="http://schemas.microsoft.com/office/drawing/2014/main" id="{9E0623C1-7619-4282-B684-080702E65ED7}"/>
              </a:ext>
            </a:extLst>
          </p:cNvPr>
          <p:cNvSpPr>
            <a:spLocks noGrp="1"/>
          </p:cNvSpPr>
          <p:nvPr>
            <p:ph idx="1"/>
          </p:nvPr>
        </p:nvSpPr>
        <p:spPr>
          <a:xfrm>
            <a:off x="680321" y="2336872"/>
            <a:ext cx="10441636" cy="4148233"/>
          </a:xfrm>
        </p:spPr>
        <p:txBody>
          <a:bodyPr>
            <a:normAutofit/>
          </a:bodyPr>
          <a:lstStyle/>
          <a:p>
            <a:r>
              <a:rPr lang="en-US" altLang="zh-CN" dirty="0"/>
              <a:t>word2vec </a:t>
            </a:r>
            <a:r>
              <a:rPr lang="zh-CN" altLang="en-US" dirty="0"/>
              <a:t>早已是明日黄花。</a:t>
            </a:r>
            <a:endParaRPr lang="en-US" altLang="zh-CN" dirty="0"/>
          </a:p>
          <a:p>
            <a:r>
              <a:rPr lang="en-US" altLang="zh-CN" dirty="0"/>
              <a:t>Facebook </a:t>
            </a:r>
            <a:r>
              <a:rPr lang="zh-CN" altLang="en-US" dirty="0"/>
              <a:t>的 </a:t>
            </a:r>
            <a:r>
              <a:rPr lang="en-US" altLang="zh-CN" dirty="0" err="1">
                <a:highlight>
                  <a:srgbClr val="000080"/>
                </a:highlight>
              </a:rPr>
              <a:t>fastText</a:t>
            </a:r>
            <a:r>
              <a:rPr lang="en-US" altLang="zh-CN" dirty="0"/>
              <a:t> </a:t>
            </a:r>
            <a:r>
              <a:rPr lang="zh-CN" altLang="en-US" sz="1800" dirty="0"/>
              <a:t>可以为任意词语构造词向量，不要求该词语一定得出现在语料库中。</a:t>
            </a:r>
            <a:endParaRPr lang="en-US" altLang="zh-CN" sz="1800" dirty="0"/>
          </a:p>
          <a:p>
            <a:endParaRPr lang="en-US" altLang="zh-CN" dirty="0"/>
          </a:p>
          <a:p>
            <a:r>
              <a:rPr lang="zh-CN" altLang="en-US" sz="1300" dirty="0"/>
              <a:t>但是，无论是 </a:t>
            </a:r>
            <a:r>
              <a:rPr lang="en-US" altLang="zh-CN" sz="1300" dirty="0"/>
              <a:t>word2vec </a:t>
            </a:r>
            <a:r>
              <a:rPr lang="zh-CN" altLang="en-US" sz="1300" dirty="0"/>
              <a:t>还是 </a:t>
            </a:r>
            <a:r>
              <a:rPr lang="en-US" altLang="zh-CN" sz="1300" dirty="0" err="1"/>
              <a:t>fastText</a:t>
            </a:r>
            <a:r>
              <a:rPr lang="zh-CN" altLang="en-US" sz="1300" dirty="0"/>
              <a:t>，都无法解决一词多义的问题。</a:t>
            </a:r>
            <a:endParaRPr lang="en-US" altLang="zh-CN" sz="1300" dirty="0"/>
          </a:p>
          <a:p>
            <a:r>
              <a:rPr lang="zh-CN" altLang="en-US" sz="1300" dirty="0"/>
              <a:t>因为多义词的消歧必须根据给定句子的上下文才能进行，这催生了一系列能够感知上下文的词语表示方法。</a:t>
            </a:r>
          </a:p>
          <a:p>
            <a:endParaRPr lang="zh-CN" altLang="en-US" dirty="0"/>
          </a:p>
          <a:p>
            <a:r>
              <a:rPr lang="zh-CN" altLang="en-US" dirty="0"/>
              <a:t>华盛顿大学提出了 </a:t>
            </a:r>
            <a:r>
              <a:rPr lang="en-US" altLang="zh-CN" dirty="0">
                <a:highlight>
                  <a:srgbClr val="000080"/>
                </a:highlight>
              </a:rPr>
              <a:t>ELMO</a:t>
            </a:r>
            <a:r>
              <a:rPr lang="zh-CN" altLang="en-US" dirty="0"/>
              <a:t>，</a:t>
            </a:r>
            <a:r>
              <a:rPr lang="zh-CN" altLang="en-US" sz="1600" dirty="0"/>
              <a:t>即一个在大规模纯文本上训练的双向 </a:t>
            </a:r>
            <a:r>
              <a:rPr lang="en-US" altLang="zh-CN" sz="1600" dirty="0"/>
              <a:t>LSTM </a:t>
            </a:r>
            <a:r>
              <a:rPr lang="zh-CN" altLang="en-US" sz="1600" dirty="0"/>
              <a:t>语言模型</a:t>
            </a:r>
            <a:r>
              <a:rPr lang="zh-CN" altLang="en-US" dirty="0"/>
              <a:t>。</a:t>
            </a:r>
            <a:endParaRPr lang="en-US" altLang="zh-CN" dirty="0"/>
          </a:p>
          <a:p>
            <a:r>
              <a:rPr lang="en-US" altLang="zh-CN" dirty="0"/>
              <a:t>Google </a:t>
            </a:r>
            <a:r>
              <a:rPr lang="zh-CN" altLang="en-US" dirty="0"/>
              <a:t>的 </a:t>
            </a:r>
            <a:r>
              <a:rPr lang="en-US" altLang="zh-CN" b="1" dirty="0">
                <a:solidFill>
                  <a:srgbClr val="FF0000"/>
                </a:solidFill>
                <a:highlight>
                  <a:srgbClr val="FFFF00"/>
                </a:highlight>
                <a:hlinkClick r:id="rId2"/>
              </a:rPr>
              <a:t>BERT</a:t>
            </a:r>
            <a:r>
              <a:rPr lang="en-US" altLang="zh-CN" dirty="0"/>
              <a:t> </a:t>
            </a:r>
            <a:r>
              <a:rPr lang="zh-CN" altLang="en-US" dirty="0"/>
              <a:t>模型</a:t>
            </a:r>
            <a:r>
              <a:rPr lang="en-US" altLang="zh-CN" dirty="0"/>
              <a:t>,</a:t>
            </a:r>
            <a:r>
              <a:rPr lang="zh-CN" altLang="en-US" sz="1600" dirty="0"/>
              <a:t>通过一种高效的双向</a:t>
            </a:r>
            <a:r>
              <a:rPr lang="en-US" altLang="zh-CN" sz="1600" dirty="0"/>
              <a:t>Transformer</a:t>
            </a:r>
            <a:r>
              <a:rPr lang="zh-CN" altLang="en-US" sz="1600" dirty="0"/>
              <a:t>网络同时对上文和下文建模，在许多</a:t>
            </a:r>
            <a:r>
              <a:rPr lang="en-US" altLang="zh-CN" sz="1600" dirty="0"/>
              <a:t>NLP</a:t>
            </a:r>
            <a:r>
              <a:rPr lang="zh-CN" altLang="en-US" sz="1600" dirty="0"/>
              <a:t>任务上取得了惊人的成绩。</a:t>
            </a:r>
          </a:p>
        </p:txBody>
      </p:sp>
    </p:spTree>
    <p:extLst>
      <p:ext uri="{BB962C8B-B14F-4D97-AF65-F5344CB8AC3E}">
        <p14:creationId xmlns:p14="http://schemas.microsoft.com/office/powerpoint/2010/main" val="360317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4F3EB-C96A-4954-A8DE-D3B21582DCE5}"/>
              </a:ext>
            </a:extLst>
          </p:cNvPr>
          <p:cNvSpPr>
            <a:spLocks noGrp="1"/>
          </p:cNvSpPr>
          <p:nvPr>
            <p:ph type="title"/>
          </p:nvPr>
        </p:nvSpPr>
        <p:spPr/>
        <p:txBody>
          <a:bodyPr/>
          <a:lstStyle/>
          <a:p>
            <a:r>
              <a:rPr lang="zh-CN" altLang="en-US" dirty="0"/>
              <a:t>另一些以前认为很难的 </a:t>
            </a:r>
            <a:r>
              <a:rPr lang="en-US" altLang="zh-CN" dirty="0"/>
              <a:t>NLP </a:t>
            </a:r>
            <a:r>
              <a:rPr lang="zh-CN" altLang="en-US" dirty="0"/>
              <a:t>任务</a:t>
            </a:r>
          </a:p>
        </p:txBody>
      </p:sp>
      <p:sp>
        <p:nvSpPr>
          <p:cNvPr id="3" name="内容占位符 2">
            <a:extLst>
              <a:ext uri="{FF2B5EF4-FFF2-40B4-BE49-F238E27FC236}">
                <a16:creationId xmlns:a16="http://schemas.microsoft.com/office/drawing/2014/main" id="{FFD9D501-6AD2-4F0E-A5D1-1EDD08D26658}"/>
              </a:ext>
            </a:extLst>
          </p:cNvPr>
          <p:cNvSpPr>
            <a:spLocks noGrp="1"/>
          </p:cNvSpPr>
          <p:nvPr>
            <p:ph idx="1"/>
          </p:nvPr>
        </p:nvSpPr>
        <p:spPr>
          <a:xfrm>
            <a:off x="680321" y="2336873"/>
            <a:ext cx="10701041" cy="3599316"/>
          </a:xfrm>
        </p:spPr>
        <p:txBody>
          <a:bodyPr/>
          <a:lstStyle/>
          <a:p>
            <a:pPr marL="0" indent="0">
              <a:buNone/>
            </a:pPr>
            <a:r>
              <a:rPr lang="zh-CN" altLang="en-US" dirty="0"/>
              <a:t>比如自动问答和文档摘要等，在深度学习时代反而显得非常简单。</a:t>
            </a:r>
            <a:endParaRPr lang="en-US" altLang="zh-CN" dirty="0"/>
          </a:p>
          <a:p>
            <a:pPr marL="0" indent="0">
              <a:buNone/>
            </a:pPr>
            <a:endParaRPr lang="en-US" altLang="zh-CN" dirty="0"/>
          </a:p>
          <a:p>
            <a:r>
              <a:rPr lang="zh-CN" altLang="en-US" dirty="0"/>
              <a:t>自动问答：</a:t>
            </a:r>
            <a:r>
              <a:rPr lang="zh-CN" altLang="en-US" sz="1600" dirty="0"/>
              <a:t>归结为衡量问题和备选答案之间的文本相似度，这恰好是具备注意力机制的神经网络所擅长的。</a:t>
            </a:r>
            <a:endParaRPr lang="en-US" altLang="zh-CN" sz="1600" dirty="0"/>
          </a:p>
          <a:p>
            <a:r>
              <a:rPr lang="zh-CN" altLang="en-US" dirty="0"/>
              <a:t>文档摘要：</a:t>
            </a:r>
            <a:r>
              <a:rPr lang="zh-CN" altLang="en-US" sz="1600" dirty="0"/>
              <a:t>涉及的文本生成技术，又恰好是 </a:t>
            </a:r>
            <a:r>
              <a:rPr lang="en-US" altLang="zh-CN" sz="1600" dirty="0"/>
              <a:t>RNN </a:t>
            </a:r>
            <a:r>
              <a:rPr lang="zh-CN" altLang="en-US" sz="1600" dirty="0"/>
              <a:t>语言模型所擅长的。</a:t>
            </a:r>
            <a:endParaRPr lang="en-US" altLang="zh-CN" sz="1600" dirty="0"/>
          </a:p>
          <a:p>
            <a:r>
              <a:rPr lang="zh-CN" altLang="en-US" dirty="0"/>
              <a:t>机器翻译：</a:t>
            </a:r>
            <a:r>
              <a:rPr lang="en-US" altLang="zh-CN" sz="1600" dirty="0"/>
              <a:t>Google </a:t>
            </a:r>
            <a:r>
              <a:rPr lang="zh-CN" altLang="en-US" sz="1600" dirty="0"/>
              <a:t>早已利用基于神经网络的机器翻译技术淘汰了基于短语的机器翻译技术。</a:t>
            </a:r>
          </a:p>
        </p:txBody>
      </p:sp>
    </p:spTree>
    <p:extLst>
      <p:ext uri="{BB962C8B-B14F-4D97-AF65-F5344CB8AC3E}">
        <p14:creationId xmlns:p14="http://schemas.microsoft.com/office/powerpoint/2010/main" val="284679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775A2-AAFA-429B-956C-9009EC9D62BA}"/>
              </a:ext>
            </a:extLst>
          </p:cNvPr>
          <p:cNvSpPr>
            <a:spLocks noGrp="1"/>
          </p:cNvSpPr>
          <p:nvPr>
            <p:ph type="title"/>
          </p:nvPr>
        </p:nvSpPr>
        <p:spPr/>
        <p:txBody>
          <a:bodyPr/>
          <a:lstStyle/>
          <a:p>
            <a:r>
              <a:rPr lang="zh-CN" altLang="en-US" dirty="0"/>
              <a:t>自然语言处理的未来图景宏伟而广阔</a:t>
            </a:r>
          </a:p>
        </p:txBody>
      </p:sp>
      <p:sp>
        <p:nvSpPr>
          <p:cNvPr id="3" name="内容占位符 2">
            <a:extLst>
              <a:ext uri="{FF2B5EF4-FFF2-40B4-BE49-F238E27FC236}">
                <a16:creationId xmlns:a16="http://schemas.microsoft.com/office/drawing/2014/main" id="{17C33578-0801-4F0D-A840-5BF5C38EFCC5}"/>
              </a:ext>
            </a:extLst>
          </p:cNvPr>
          <p:cNvSpPr>
            <a:spLocks noGrp="1"/>
          </p:cNvSpPr>
          <p:nvPr>
            <p:ph idx="1"/>
          </p:nvPr>
        </p:nvSpPr>
        <p:spPr>
          <a:xfrm>
            <a:off x="278245" y="2372246"/>
            <a:ext cx="9047339" cy="2838242"/>
          </a:xfrm>
        </p:spPr>
        <p:txBody>
          <a:bodyPr/>
          <a:lstStyle/>
          <a:p>
            <a:pPr marL="0" indent="0">
              <a:buNone/>
            </a:pPr>
            <a:r>
              <a:rPr lang="zh-CN" altLang="en-US" dirty="0"/>
              <a:t>自然语言处理入门系列文章就作为这条漫漫长路上的一块垫脚石，</a:t>
            </a:r>
            <a:endParaRPr lang="en-US" altLang="zh-CN" dirty="0"/>
          </a:p>
          <a:p>
            <a:pPr marL="0" indent="0">
              <a:buNone/>
            </a:pPr>
            <a:r>
              <a:rPr lang="zh-CN" altLang="en-US" dirty="0"/>
              <a:t>希望给予读者一些必备的人门概念。</a:t>
            </a:r>
            <a:endParaRPr lang="en-US" altLang="zh-CN" dirty="0"/>
          </a:p>
          <a:p>
            <a:pPr marL="0" indent="0">
              <a:buNone/>
            </a:pPr>
            <a:r>
              <a:rPr lang="zh-CN" altLang="en-US" dirty="0"/>
              <a:t>至于接下来的修行，前路漫漫，与君共勉。</a:t>
            </a:r>
            <a:endParaRPr lang="en-US" altLang="zh-CN" dirty="0"/>
          </a:p>
          <a:p>
            <a:pPr marL="0" indent="0">
              <a:buNone/>
            </a:pPr>
            <a:endParaRPr lang="en-US" altLang="zh-CN" dirty="0"/>
          </a:p>
          <a:p>
            <a:pPr marL="0" indent="0">
              <a:buNone/>
            </a:pPr>
            <a:endParaRPr lang="en-US" altLang="zh-CN" dirty="0"/>
          </a:p>
          <a:p>
            <a:pPr marL="0" indent="0" algn="r">
              <a:buNone/>
            </a:pPr>
            <a:r>
              <a:rPr lang="zh-CN" altLang="en-US" dirty="0"/>
              <a:t>何晗</a:t>
            </a:r>
            <a:r>
              <a:rPr lang="en-US" altLang="zh-CN" dirty="0"/>
              <a:t>《</a:t>
            </a:r>
            <a:r>
              <a:rPr lang="zh-CN" altLang="en-US" dirty="0"/>
              <a:t>自然语言处理入门</a:t>
            </a:r>
            <a:r>
              <a:rPr lang="en-US" altLang="zh-CN" dirty="0"/>
              <a:t>》</a:t>
            </a:r>
            <a:endParaRPr lang="zh-CN" altLang="en-US" dirty="0"/>
          </a:p>
        </p:txBody>
      </p:sp>
      <p:sp>
        <p:nvSpPr>
          <p:cNvPr id="5" name="文本框 4">
            <a:extLst>
              <a:ext uri="{FF2B5EF4-FFF2-40B4-BE49-F238E27FC236}">
                <a16:creationId xmlns:a16="http://schemas.microsoft.com/office/drawing/2014/main" id="{EB356C24-5D08-4DCC-9EA6-D0DBFE726903}"/>
              </a:ext>
            </a:extLst>
          </p:cNvPr>
          <p:cNvSpPr txBox="1"/>
          <p:nvPr/>
        </p:nvSpPr>
        <p:spPr>
          <a:xfrm>
            <a:off x="278245" y="6324794"/>
            <a:ext cx="4980561" cy="276999"/>
          </a:xfrm>
          <a:prstGeom prst="rect">
            <a:avLst/>
          </a:prstGeom>
          <a:noFill/>
        </p:spPr>
        <p:txBody>
          <a:bodyPr wrap="square">
            <a:spAutoFit/>
          </a:bodyPr>
          <a:lstStyle/>
          <a:p>
            <a:r>
              <a:rPr lang="en-US" altLang="zh-CN" sz="1200" dirty="0"/>
              <a:t>https://github.com/NLP-LOVE/Introduction-NLP</a:t>
            </a:r>
            <a:endParaRPr lang="zh-CN" altLang="en-US" sz="1200" dirty="0"/>
          </a:p>
        </p:txBody>
      </p:sp>
      <p:pic>
        <p:nvPicPr>
          <p:cNvPr id="7" name="图片 6">
            <a:extLst>
              <a:ext uri="{FF2B5EF4-FFF2-40B4-BE49-F238E27FC236}">
                <a16:creationId xmlns:a16="http://schemas.microsoft.com/office/drawing/2014/main" id="{E51604E5-50CE-4860-8668-D6FA64407D36}"/>
              </a:ext>
            </a:extLst>
          </p:cNvPr>
          <p:cNvPicPr>
            <a:picLocks noChangeAspect="1"/>
          </p:cNvPicPr>
          <p:nvPr/>
        </p:nvPicPr>
        <p:blipFill>
          <a:blip r:embed="rId2"/>
          <a:stretch>
            <a:fillRect/>
          </a:stretch>
        </p:blipFill>
        <p:spPr>
          <a:xfrm>
            <a:off x="9630832" y="2372246"/>
            <a:ext cx="2393221" cy="3899817"/>
          </a:xfrm>
          <a:prstGeom prst="rect">
            <a:avLst/>
          </a:prstGeom>
        </p:spPr>
      </p:pic>
      <p:sp>
        <p:nvSpPr>
          <p:cNvPr id="9" name="文本框 8">
            <a:extLst>
              <a:ext uri="{FF2B5EF4-FFF2-40B4-BE49-F238E27FC236}">
                <a16:creationId xmlns:a16="http://schemas.microsoft.com/office/drawing/2014/main" id="{65AF711F-1DA5-4E14-BB99-203BB4E4E5D5}"/>
              </a:ext>
            </a:extLst>
          </p:cNvPr>
          <p:cNvSpPr txBox="1"/>
          <p:nvPr/>
        </p:nvSpPr>
        <p:spPr>
          <a:xfrm>
            <a:off x="278245" y="6544816"/>
            <a:ext cx="6096000" cy="276999"/>
          </a:xfrm>
          <a:prstGeom prst="rect">
            <a:avLst/>
          </a:prstGeom>
          <a:noFill/>
        </p:spPr>
        <p:txBody>
          <a:bodyPr wrap="square">
            <a:spAutoFit/>
          </a:bodyPr>
          <a:lstStyle/>
          <a:p>
            <a:r>
              <a:rPr lang="en-US" altLang="zh-CN" sz="1200" dirty="0"/>
              <a:t>https://github.com/hankcs/HanLP/tree/v1.7.5/src/test/java/com/hankcs/book</a:t>
            </a:r>
            <a:endParaRPr lang="zh-CN" altLang="en-US" sz="1200" dirty="0"/>
          </a:p>
        </p:txBody>
      </p:sp>
      <p:pic>
        <p:nvPicPr>
          <p:cNvPr id="13" name="图片 12">
            <a:extLst>
              <a:ext uri="{FF2B5EF4-FFF2-40B4-BE49-F238E27FC236}">
                <a16:creationId xmlns:a16="http://schemas.microsoft.com/office/drawing/2014/main" id="{DB04A5D7-4924-462A-A8C8-397B5E8A1BA9}"/>
              </a:ext>
            </a:extLst>
          </p:cNvPr>
          <p:cNvPicPr>
            <a:picLocks noChangeAspect="1"/>
          </p:cNvPicPr>
          <p:nvPr/>
        </p:nvPicPr>
        <p:blipFill>
          <a:blip r:embed="rId3"/>
          <a:stretch>
            <a:fillRect/>
          </a:stretch>
        </p:blipFill>
        <p:spPr>
          <a:xfrm>
            <a:off x="390865" y="3801486"/>
            <a:ext cx="1943612" cy="2470577"/>
          </a:xfrm>
          <a:prstGeom prst="rect">
            <a:avLst/>
          </a:prstGeom>
        </p:spPr>
      </p:pic>
    </p:spTree>
    <p:extLst>
      <p:ext uri="{BB962C8B-B14F-4D97-AF65-F5344CB8AC3E}">
        <p14:creationId xmlns:p14="http://schemas.microsoft.com/office/powerpoint/2010/main" val="3642048831"/>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TM04033917[[fn=柏林]]</Template>
  <TotalTime>272</TotalTime>
  <Words>488</Words>
  <Application>Microsoft Office PowerPoint</Application>
  <PresentationFormat>宽屏</PresentationFormat>
  <Paragraphs>47</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Arial</vt:lpstr>
      <vt:lpstr>Franklin Gothic Book</vt:lpstr>
      <vt:lpstr>Wingdings</vt:lpstr>
      <vt:lpstr>柏林</vt:lpstr>
      <vt:lpstr>自然语言处理技术基础 Natural Language Processing，NLP</vt:lpstr>
      <vt:lpstr>第9章 语义分析</vt:lpstr>
      <vt:lpstr>PowerPoint 演示文稿</vt:lpstr>
      <vt:lpstr>词义消歧 Word Sense Disambiguation ，WSD</vt:lpstr>
      <vt:lpstr>PowerPoint 演示文稿</vt:lpstr>
      <vt:lpstr>NLP进阶</vt:lpstr>
      <vt:lpstr>NLP进阶 - 词嵌入的预训练方面</vt:lpstr>
      <vt:lpstr>另一些以前认为很难的 NLP 任务</vt:lpstr>
      <vt:lpstr>自然语言处理的未来图景宏伟而广阔</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47</cp:revision>
  <dcterms:created xsi:type="dcterms:W3CDTF">2020-06-27T17:50:52Z</dcterms:created>
  <dcterms:modified xsi:type="dcterms:W3CDTF">2020-08-23T05:00:45Z</dcterms:modified>
</cp:coreProperties>
</file>