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notesMasterIdLst>
    <p:notesMasterId r:id="rId39"/>
  </p:notesMasterIdLst>
  <p:sldIdLst>
    <p:sldId id="256" r:id="rId2"/>
    <p:sldId id="257" r:id="rId3"/>
    <p:sldId id="265" r:id="rId4"/>
    <p:sldId id="258" r:id="rId5"/>
    <p:sldId id="301" r:id="rId6"/>
    <p:sldId id="267" r:id="rId7"/>
    <p:sldId id="266" r:id="rId8"/>
    <p:sldId id="268" r:id="rId9"/>
    <p:sldId id="269" r:id="rId10"/>
    <p:sldId id="260" r:id="rId11"/>
    <p:sldId id="270" r:id="rId12"/>
    <p:sldId id="272" r:id="rId13"/>
    <p:sldId id="264" r:id="rId14"/>
    <p:sldId id="273" r:id="rId15"/>
    <p:sldId id="274" r:id="rId16"/>
    <p:sldId id="271" r:id="rId17"/>
    <p:sldId id="275" r:id="rId18"/>
    <p:sldId id="277" r:id="rId19"/>
    <p:sldId id="288" r:id="rId20"/>
    <p:sldId id="291" r:id="rId21"/>
    <p:sldId id="282" r:id="rId22"/>
    <p:sldId id="284" r:id="rId23"/>
    <p:sldId id="292" r:id="rId24"/>
    <p:sldId id="281" r:id="rId25"/>
    <p:sldId id="295" r:id="rId26"/>
    <p:sldId id="280" r:id="rId27"/>
    <p:sldId id="296" r:id="rId28"/>
    <p:sldId id="278" r:id="rId29"/>
    <p:sldId id="297" r:id="rId30"/>
    <p:sldId id="299" r:id="rId31"/>
    <p:sldId id="279" r:id="rId32"/>
    <p:sldId id="300" r:id="rId33"/>
    <p:sldId id="294" r:id="rId34"/>
    <p:sldId id="261" r:id="rId35"/>
    <p:sldId id="262" r:id="rId36"/>
    <p:sldId id="293" r:id="rId37"/>
    <p:sldId id="287"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8" d="100"/>
          <a:sy n="118" d="100"/>
        </p:scale>
        <p:origin x="6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A3F8F1-0507-4C58-AF8A-4F57D2C19965}"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zh-CN" altLang="en-US"/>
        </a:p>
      </dgm:t>
    </dgm:pt>
    <dgm:pt modelId="{F2A57570-84B2-4956-BB72-712B08D13C25}">
      <dgm:prSet/>
      <dgm:spPr>
        <a:solidFill>
          <a:schemeClr val="accent1">
            <a:lumMod val="50000"/>
          </a:schemeClr>
        </a:solidFill>
      </dgm:spPr>
      <dgm:t>
        <a:bodyPr/>
        <a:lstStyle/>
        <a:p>
          <a:r>
            <a:rPr lang="en-US" dirty="0"/>
            <a:t>3.1 n</a:t>
          </a:r>
          <a:r>
            <a:rPr lang="zh-CN" dirty="0"/>
            <a:t>元语法的基本概念</a:t>
          </a:r>
          <a:endParaRPr lang="en-US" altLang="zh-CN" dirty="0"/>
        </a:p>
        <a:p>
          <a:br>
            <a:rPr lang="zh-CN" dirty="0"/>
          </a:br>
          <a:r>
            <a:rPr lang="en-US" dirty="0"/>
            <a:t>3.2 </a:t>
          </a:r>
          <a:r>
            <a:rPr lang="zh-CN" dirty="0"/>
            <a:t>数据平滑技术</a:t>
          </a:r>
          <a:endParaRPr lang="en-US" altLang="zh-CN" dirty="0"/>
        </a:p>
        <a:p>
          <a:br>
            <a:rPr lang="zh-CN" dirty="0"/>
          </a:br>
          <a:r>
            <a:rPr lang="en-US" dirty="0"/>
            <a:t>3.3 </a:t>
          </a:r>
          <a:r>
            <a:rPr lang="zh-CN" dirty="0"/>
            <a:t>开发和测试模型的数据集</a:t>
          </a:r>
          <a:endParaRPr lang="en-US" altLang="zh-CN" dirty="0"/>
        </a:p>
        <a:p>
          <a:br>
            <a:rPr lang="zh-CN" dirty="0"/>
          </a:br>
          <a:r>
            <a:rPr lang="en-US" dirty="0"/>
            <a:t>3.4 </a:t>
          </a:r>
          <a:r>
            <a:rPr lang="zh-CN" dirty="0"/>
            <a:t>基于词类的</a:t>
          </a:r>
          <a:r>
            <a:rPr lang="en-US" dirty="0"/>
            <a:t>n-gram</a:t>
          </a:r>
          <a:r>
            <a:rPr lang="zh-CN" dirty="0"/>
            <a:t>模型</a:t>
          </a:r>
        </a:p>
      </dgm:t>
    </dgm:pt>
    <dgm:pt modelId="{34A363CB-FD4D-4B1E-BD47-9C3871A6E3C5}" type="parTrans" cxnId="{65D94A3B-5B80-4DD0-B058-E20DBD840DF8}">
      <dgm:prSet/>
      <dgm:spPr/>
      <dgm:t>
        <a:bodyPr/>
        <a:lstStyle/>
        <a:p>
          <a:endParaRPr lang="zh-CN" altLang="en-US"/>
        </a:p>
      </dgm:t>
    </dgm:pt>
    <dgm:pt modelId="{F3532CD6-CA5D-45AB-9A1B-D5C16BE74FEB}" type="sibTrans" cxnId="{65D94A3B-5B80-4DD0-B058-E20DBD840DF8}">
      <dgm:prSet/>
      <dgm:spPr/>
      <dgm:t>
        <a:bodyPr/>
        <a:lstStyle/>
        <a:p>
          <a:endParaRPr lang="zh-CN" altLang="en-US"/>
        </a:p>
      </dgm:t>
    </dgm:pt>
    <dgm:pt modelId="{AA0DBF04-CB82-45CD-A60F-5BAFA71A1345}" type="pres">
      <dgm:prSet presAssocID="{03A3F8F1-0507-4C58-AF8A-4F57D2C19965}" presName="linear" presStyleCnt="0">
        <dgm:presLayoutVars>
          <dgm:animLvl val="lvl"/>
          <dgm:resizeHandles val="exact"/>
        </dgm:presLayoutVars>
      </dgm:prSet>
      <dgm:spPr/>
    </dgm:pt>
    <dgm:pt modelId="{C1087F7C-58D9-4EAF-9282-8B47682B7C96}" type="pres">
      <dgm:prSet presAssocID="{F2A57570-84B2-4956-BB72-712B08D13C25}" presName="parentText" presStyleLbl="node1" presStyleIdx="0" presStyleCnt="1" custScaleY="105540" custLinFactNeighborX="3992" custLinFactNeighborY="19020">
        <dgm:presLayoutVars>
          <dgm:chMax val="0"/>
          <dgm:bulletEnabled val="1"/>
        </dgm:presLayoutVars>
      </dgm:prSet>
      <dgm:spPr/>
    </dgm:pt>
  </dgm:ptLst>
  <dgm:cxnLst>
    <dgm:cxn modelId="{4FDC2334-52A3-4A44-A94F-770D811ACDD2}" type="presOf" srcId="{F2A57570-84B2-4956-BB72-712B08D13C25}" destId="{C1087F7C-58D9-4EAF-9282-8B47682B7C96}" srcOrd="0" destOrd="0" presId="urn:microsoft.com/office/officeart/2005/8/layout/vList2"/>
    <dgm:cxn modelId="{65D94A3B-5B80-4DD0-B058-E20DBD840DF8}" srcId="{03A3F8F1-0507-4C58-AF8A-4F57D2C19965}" destId="{F2A57570-84B2-4956-BB72-712B08D13C25}" srcOrd="0" destOrd="0" parTransId="{34A363CB-FD4D-4B1E-BD47-9C3871A6E3C5}" sibTransId="{F3532CD6-CA5D-45AB-9A1B-D5C16BE74FEB}"/>
    <dgm:cxn modelId="{5D2033E2-00DC-4339-AE98-806F5D5AFD0D}" type="presOf" srcId="{03A3F8F1-0507-4C58-AF8A-4F57D2C19965}" destId="{AA0DBF04-CB82-45CD-A60F-5BAFA71A1345}" srcOrd="0" destOrd="0" presId="urn:microsoft.com/office/officeart/2005/8/layout/vList2"/>
    <dgm:cxn modelId="{2D74C170-DED2-4888-A564-AFF295BDD620}" type="presParOf" srcId="{AA0DBF04-CB82-45CD-A60F-5BAFA71A1345}" destId="{C1087F7C-58D9-4EAF-9282-8B47682B7C9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479E91-2C7A-47A9-B2A1-A96A928879CA}"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zh-CN" altLang="en-US"/>
        </a:p>
      </dgm:t>
    </dgm:pt>
    <dgm:pt modelId="{280AD041-D981-4AD6-A1F3-96F4583226B9}">
      <dgm:prSet/>
      <dgm:spPr>
        <a:solidFill>
          <a:schemeClr val="accent1">
            <a:lumMod val="50000"/>
          </a:schemeClr>
        </a:solidFill>
      </dgm:spPr>
      <dgm:t>
        <a:bodyPr/>
        <a:lstStyle/>
        <a:p>
          <a:r>
            <a:rPr lang="en-US" dirty="0"/>
            <a:t>3.2.1 Laplace</a:t>
          </a:r>
          <a:r>
            <a:rPr lang="zh-CN" dirty="0"/>
            <a:t>法则</a:t>
          </a:r>
          <a:br>
            <a:rPr lang="zh-CN" dirty="0"/>
          </a:br>
          <a:r>
            <a:rPr lang="en-US" dirty="0"/>
            <a:t>3.2.2 Good-Turing</a:t>
          </a:r>
          <a:r>
            <a:rPr lang="zh-CN" dirty="0"/>
            <a:t>估计</a:t>
          </a:r>
          <a:br>
            <a:rPr lang="zh-CN" dirty="0"/>
          </a:br>
          <a:r>
            <a:rPr lang="en-US" dirty="0"/>
            <a:t>3.2.3 </a:t>
          </a:r>
          <a:r>
            <a:rPr lang="zh-CN" dirty="0"/>
            <a:t>绝对折扣和线性折扣</a:t>
          </a:r>
          <a:br>
            <a:rPr lang="zh-CN" dirty="0"/>
          </a:br>
          <a:r>
            <a:rPr lang="en-US" dirty="0"/>
            <a:t>3.2.4 Witten-Bell</a:t>
          </a:r>
          <a:r>
            <a:rPr lang="zh-CN" dirty="0"/>
            <a:t>平滑算法</a:t>
          </a:r>
          <a:br>
            <a:rPr lang="zh-CN" dirty="0"/>
          </a:br>
          <a:r>
            <a:rPr lang="en-US" dirty="0"/>
            <a:t>3.2.5 </a:t>
          </a:r>
          <a:r>
            <a:rPr lang="zh-CN" dirty="0"/>
            <a:t>扣留估计</a:t>
          </a:r>
          <a:br>
            <a:rPr lang="zh-CN" dirty="0"/>
          </a:br>
          <a:r>
            <a:rPr lang="en-US" dirty="0"/>
            <a:t>3.2.6 </a:t>
          </a:r>
          <a:r>
            <a:rPr lang="zh-CN" dirty="0"/>
            <a:t>交叉校验</a:t>
          </a:r>
          <a:br>
            <a:rPr lang="zh-CN" dirty="0"/>
          </a:br>
          <a:r>
            <a:rPr lang="en-US" dirty="0"/>
            <a:t>3.2.7 </a:t>
          </a:r>
          <a:r>
            <a:rPr lang="zh-CN" dirty="0"/>
            <a:t>删除插值法 </a:t>
          </a:r>
          <a:r>
            <a:rPr lang="en-US" dirty="0"/>
            <a:t>| </a:t>
          </a:r>
          <a:r>
            <a:rPr lang="zh-CN" dirty="0"/>
            <a:t>线性插值平滑</a:t>
          </a:r>
          <a:br>
            <a:rPr lang="zh-CN" dirty="0"/>
          </a:br>
          <a:r>
            <a:rPr lang="en-US" dirty="0"/>
            <a:t>3.2.8 Katz</a:t>
          </a:r>
          <a:r>
            <a:rPr lang="zh-CN" dirty="0"/>
            <a:t>回退算法</a:t>
          </a:r>
        </a:p>
      </dgm:t>
    </dgm:pt>
    <dgm:pt modelId="{20D53532-4BDD-462F-A007-EAE74B75DE38}" type="parTrans" cxnId="{9A01886A-E541-44F5-B930-97AC8D6059E5}">
      <dgm:prSet/>
      <dgm:spPr/>
      <dgm:t>
        <a:bodyPr/>
        <a:lstStyle/>
        <a:p>
          <a:endParaRPr lang="zh-CN" altLang="en-US"/>
        </a:p>
      </dgm:t>
    </dgm:pt>
    <dgm:pt modelId="{D3D19A9B-9BD7-4EFF-A557-F64837B44D61}" type="sibTrans" cxnId="{9A01886A-E541-44F5-B930-97AC8D6059E5}">
      <dgm:prSet/>
      <dgm:spPr/>
      <dgm:t>
        <a:bodyPr/>
        <a:lstStyle/>
        <a:p>
          <a:endParaRPr lang="zh-CN" altLang="en-US"/>
        </a:p>
      </dgm:t>
    </dgm:pt>
    <dgm:pt modelId="{4FAE73E8-43BE-4997-8344-1F5FD53FD961}" type="pres">
      <dgm:prSet presAssocID="{38479E91-2C7A-47A9-B2A1-A96A928879CA}" presName="linear" presStyleCnt="0">
        <dgm:presLayoutVars>
          <dgm:animLvl val="lvl"/>
          <dgm:resizeHandles val="exact"/>
        </dgm:presLayoutVars>
      </dgm:prSet>
      <dgm:spPr/>
    </dgm:pt>
    <dgm:pt modelId="{DA34DB68-C531-420C-84B7-27E30485748C}" type="pres">
      <dgm:prSet presAssocID="{280AD041-D981-4AD6-A1F3-96F4583226B9}" presName="parentText" presStyleLbl="node1" presStyleIdx="0" presStyleCnt="1">
        <dgm:presLayoutVars>
          <dgm:chMax val="0"/>
          <dgm:bulletEnabled val="1"/>
        </dgm:presLayoutVars>
      </dgm:prSet>
      <dgm:spPr/>
    </dgm:pt>
  </dgm:ptLst>
  <dgm:cxnLst>
    <dgm:cxn modelId="{9A01886A-E541-44F5-B930-97AC8D6059E5}" srcId="{38479E91-2C7A-47A9-B2A1-A96A928879CA}" destId="{280AD041-D981-4AD6-A1F3-96F4583226B9}" srcOrd="0" destOrd="0" parTransId="{20D53532-4BDD-462F-A007-EAE74B75DE38}" sibTransId="{D3D19A9B-9BD7-4EFF-A557-F64837B44D61}"/>
    <dgm:cxn modelId="{A9CEB27E-999B-47BD-B794-8B373D5C6CD2}" type="presOf" srcId="{38479E91-2C7A-47A9-B2A1-A96A928879CA}" destId="{4FAE73E8-43BE-4997-8344-1F5FD53FD961}" srcOrd="0" destOrd="0" presId="urn:microsoft.com/office/officeart/2005/8/layout/vList2"/>
    <dgm:cxn modelId="{6488D7E6-A13E-44FD-9E58-A3F85BA39AC3}" type="presOf" srcId="{280AD041-D981-4AD6-A1F3-96F4583226B9}" destId="{DA34DB68-C531-420C-84B7-27E30485748C}" srcOrd="0" destOrd="0" presId="urn:microsoft.com/office/officeart/2005/8/layout/vList2"/>
    <dgm:cxn modelId="{001450BD-19CC-4EE2-86CB-75956324653F}" type="presParOf" srcId="{4FAE73E8-43BE-4997-8344-1F5FD53FD961}" destId="{DA34DB68-C531-420C-84B7-27E30485748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087F7C-58D9-4EAF-9282-8B47682B7C96}">
      <dsp:nvSpPr>
        <dsp:cNvPr id="0" name=""/>
        <dsp:cNvSpPr/>
      </dsp:nvSpPr>
      <dsp:spPr>
        <a:xfrm>
          <a:off x="0" y="37214"/>
          <a:ext cx="9060308" cy="3793360"/>
        </a:xfrm>
        <a:prstGeom prst="roundRect">
          <a:avLst/>
        </a:prstGeom>
        <a:solidFill>
          <a:schemeClr val="accent1">
            <a:lumMod val="5000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3.1 n</a:t>
          </a:r>
          <a:r>
            <a:rPr lang="zh-CN" sz="2400" kern="1200" dirty="0"/>
            <a:t>元语法的基本概念</a:t>
          </a:r>
          <a:endParaRPr lang="en-US" altLang="zh-CN" sz="2400" kern="1200" dirty="0"/>
        </a:p>
        <a:p>
          <a:pPr marL="0" lvl="0" indent="0" algn="l" defTabSz="1066800">
            <a:lnSpc>
              <a:spcPct val="90000"/>
            </a:lnSpc>
            <a:spcBef>
              <a:spcPct val="0"/>
            </a:spcBef>
            <a:spcAft>
              <a:spcPct val="35000"/>
            </a:spcAft>
            <a:buNone/>
          </a:pPr>
          <a:br>
            <a:rPr lang="zh-CN" sz="2400" kern="1200" dirty="0"/>
          </a:br>
          <a:r>
            <a:rPr lang="en-US" sz="2400" kern="1200" dirty="0"/>
            <a:t>3.2 </a:t>
          </a:r>
          <a:r>
            <a:rPr lang="zh-CN" sz="2400" kern="1200" dirty="0"/>
            <a:t>数据平滑技术</a:t>
          </a:r>
          <a:endParaRPr lang="en-US" altLang="zh-CN" sz="2400" kern="1200" dirty="0"/>
        </a:p>
        <a:p>
          <a:pPr marL="0" lvl="0" indent="0" algn="l" defTabSz="1066800">
            <a:lnSpc>
              <a:spcPct val="90000"/>
            </a:lnSpc>
            <a:spcBef>
              <a:spcPct val="0"/>
            </a:spcBef>
            <a:spcAft>
              <a:spcPct val="35000"/>
            </a:spcAft>
            <a:buNone/>
          </a:pPr>
          <a:br>
            <a:rPr lang="zh-CN" sz="2400" kern="1200" dirty="0"/>
          </a:br>
          <a:r>
            <a:rPr lang="en-US" sz="2400" kern="1200" dirty="0"/>
            <a:t>3.3 </a:t>
          </a:r>
          <a:r>
            <a:rPr lang="zh-CN" sz="2400" kern="1200" dirty="0"/>
            <a:t>开发和测试模型的数据集</a:t>
          </a:r>
          <a:endParaRPr lang="en-US" altLang="zh-CN" sz="2400" kern="1200" dirty="0"/>
        </a:p>
        <a:p>
          <a:pPr marL="0" lvl="0" indent="0" algn="l" defTabSz="1066800">
            <a:lnSpc>
              <a:spcPct val="90000"/>
            </a:lnSpc>
            <a:spcBef>
              <a:spcPct val="0"/>
            </a:spcBef>
            <a:spcAft>
              <a:spcPct val="35000"/>
            </a:spcAft>
            <a:buNone/>
          </a:pPr>
          <a:br>
            <a:rPr lang="zh-CN" sz="2400" kern="1200" dirty="0"/>
          </a:br>
          <a:r>
            <a:rPr lang="en-US" sz="2400" kern="1200" dirty="0"/>
            <a:t>3.4 </a:t>
          </a:r>
          <a:r>
            <a:rPr lang="zh-CN" sz="2400" kern="1200" dirty="0"/>
            <a:t>基于词类的</a:t>
          </a:r>
          <a:r>
            <a:rPr lang="en-US" sz="2400" kern="1200" dirty="0"/>
            <a:t>n-gram</a:t>
          </a:r>
          <a:r>
            <a:rPr lang="zh-CN" sz="2400" kern="1200" dirty="0"/>
            <a:t>模型</a:t>
          </a:r>
        </a:p>
      </dsp:txBody>
      <dsp:txXfrm>
        <a:off x="185177" y="222391"/>
        <a:ext cx="8689954" cy="34230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4DB68-C531-420C-84B7-27E30485748C}">
      <dsp:nvSpPr>
        <dsp:cNvPr id="0" name=""/>
        <dsp:cNvSpPr/>
      </dsp:nvSpPr>
      <dsp:spPr>
        <a:xfrm>
          <a:off x="0" y="30617"/>
          <a:ext cx="9613860" cy="3538080"/>
        </a:xfrm>
        <a:prstGeom prst="roundRect">
          <a:avLst/>
        </a:prstGeom>
        <a:solidFill>
          <a:schemeClr val="accent1">
            <a:lumMod val="5000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3.2.1 Laplace</a:t>
          </a:r>
          <a:r>
            <a:rPr lang="zh-CN" sz="2400" kern="1200" dirty="0"/>
            <a:t>法则</a:t>
          </a:r>
          <a:br>
            <a:rPr lang="zh-CN" sz="2400" kern="1200" dirty="0"/>
          </a:br>
          <a:r>
            <a:rPr lang="en-US" sz="2400" kern="1200" dirty="0"/>
            <a:t>3.2.2 Good-Turing</a:t>
          </a:r>
          <a:r>
            <a:rPr lang="zh-CN" sz="2400" kern="1200" dirty="0"/>
            <a:t>估计</a:t>
          </a:r>
          <a:br>
            <a:rPr lang="zh-CN" sz="2400" kern="1200" dirty="0"/>
          </a:br>
          <a:r>
            <a:rPr lang="en-US" sz="2400" kern="1200" dirty="0"/>
            <a:t>3.2.3 </a:t>
          </a:r>
          <a:r>
            <a:rPr lang="zh-CN" sz="2400" kern="1200" dirty="0"/>
            <a:t>绝对折扣和线性折扣</a:t>
          </a:r>
          <a:br>
            <a:rPr lang="zh-CN" sz="2400" kern="1200" dirty="0"/>
          </a:br>
          <a:r>
            <a:rPr lang="en-US" sz="2400" kern="1200" dirty="0"/>
            <a:t>3.2.4 Witten-Bell</a:t>
          </a:r>
          <a:r>
            <a:rPr lang="zh-CN" sz="2400" kern="1200" dirty="0"/>
            <a:t>平滑算法</a:t>
          </a:r>
          <a:br>
            <a:rPr lang="zh-CN" sz="2400" kern="1200" dirty="0"/>
          </a:br>
          <a:r>
            <a:rPr lang="en-US" sz="2400" kern="1200" dirty="0"/>
            <a:t>3.2.5 </a:t>
          </a:r>
          <a:r>
            <a:rPr lang="zh-CN" sz="2400" kern="1200" dirty="0"/>
            <a:t>扣留估计</a:t>
          </a:r>
          <a:br>
            <a:rPr lang="zh-CN" sz="2400" kern="1200" dirty="0"/>
          </a:br>
          <a:r>
            <a:rPr lang="en-US" sz="2400" kern="1200" dirty="0"/>
            <a:t>3.2.6 </a:t>
          </a:r>
          <a:r>
            <a:rPr lang="zh-CN" sz="2400" kern="1200" dirty="0"/>
            <a:t>交叉校验</a:t>
          </a:r>
          <a:br>
            <a:rPr lang="zh-CN" sz="2400" kern="1200" dirty="0"/>
          </a:br>
          <a:r>
            <a:rPr lang="en-US" sz="2400" kern="1200" dirty="0"/>
            <a:t>3.2.7 </a:t>
          </a:r>
          <a:r>
            <a:rPr lang="zh-CN" sz="2400" kern="1200" dirty="0"/>
            <a:t>删除插值法 </a:t>
          </a:r>
          <a:r>
            <a:rPr lang="en-US" sz="2400" kern="1200" dirty="0"/>
            <a:t>| </a:t>
          </a:r>
          <a:r>
            <a:rPr lang="zh-CN" sz="2400" kern="1200" dirty="0"/>
            <a:t>线性插值平滑</a:t>
          </a:r>
          <a:br>
            <a:rPr lang="zh-CN" sz="2400" kern="1200" dirty="0"/>
          </a:br>
          <a:r>
            <a:rPr lang="en-US" sz="2400" kern="1200" dirty="0"/>
            <a:t>3.2.8 Katz</a:t>
          </a:r>
          <a:r>
            <a:rPr lang="zh-CN" sz="2400" kern="1200" dirty="0"/>
            <a:t>回退算法</a:t>
          </a:r>
        </a:p>
      </dsp:txBody>
      <dsp:txXfrm>
        <a:off x="172715" y="203332"/>
        <a:ext cx="9268430" cy="31926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8A4951-365A-4D19-8A7D-1CE16F106E57}" type="datetimeFigureOut">
              <a:rPr lang="zh-CN" altLang="en-US" smtClean="0"/>
              <a:t>2020/10/11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9DE5A5-2B86-4914-8F01-630F1D05879C}" type="slidenum">
              <a:rPr lang="zh-CN" altLang="en-US" smtClean="0"/>
              <a:t>‹#›</a:t>
            </a:fld>
            <a:endParaRPr lang="zh-CN" altLang="en-US"/>
          </a:p>
        </p:txBody>
      </p:sp>
    </p:spTree>
    <p:extLst>
      <p:ext uri="{BB962C8B-B14F-4D97-AF65-F5344CB8AC3E}">
        <p14:creationId xmlns:p14="http://schemas.microsoft.com/office/powerpoint/2010/main" val="3585062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75A8372-3934-40C9-8C99-4D7614F5323B}" type="slidenum">
              <a:rPr lang="zh-CN" altLang="en-US" smtClean="0"/>
              <a:t>5</a:t>
            </a:fld>
            <a:endParaRPr lang="zh-CN" altLang="en-US"/>
          </a:p>
        </p:txBody>
      </p:sp>
    </p:spTree>
    <p:extLst>
      <p:ext uri="{BB962C8B-B14F-4D97-AF65-F5344CB8AC3E}">
        <p14:creationId xmlns:p14="http://schemas.microsoft.com/office/powerpoint/2010/main" val="28842919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2020/10/11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255346" y="2750337"/>
            <a:ext cx="1171888" cy="1356442"/>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47973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309"/>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222159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1161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882044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64466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29455" y="470992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96831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2020/10/11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140075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161E7BD-2304-4CFF-AC2E-DAADCB15FF3C}" type="datetimeFigureOut">
              <a:rPr lang="zh-CN" altLang="en-US" smtClean="0"/>
              <a:t>2020/10/11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758405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2020/10/11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77960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161E7BD-2304-4CFF-AC2E-DAADCB15FF3C}" type="datetimeFigureOut">
              <a:rPr lang="zh-CN" altLang="en-US" smtClean="0"/>
              <a:t>2020/10/11</a:t>
            </a:fld>
            <a:endParaRPr lang="zh-CN" altLang="en-US"/>
          </a:p>
        </p:txBody>
      </p:sp>
      <p:sp>
        <p:nvSpPr>
          <p:cNvPr id="5" name="Footer Placeholder 4"/>
          <p:cNvSpPr>
            <a:spLocks noGrp="1"/>
          </p:cNvSpPr>
          <p:nvPr>
            <p:ph type="ftr" sz="quarter" idx="11"/>
          </p:nvPr>
        </p:nvSpPr>
        <p:spPr>
          <a:xfrm>
            <a:off x="680321" y="5936188"/>
            <a:ext cx="6126805" cy="365125"/>
          </a:xfrm>
        </p:spPr>
        <p:txBody>
          <a:bodyPr/>
          <a:lstStyle/>
          <a:p>
            <a:endParaRPr lang="zh-CN" alt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7773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61E7BD-2304-4CFF-AC2E-DAADCB15FF3C}" type="datetimeFigureOut">
              <a:rPr lang="zh-CN" altLang="en-US" smtClean="0"/>
              <a:t>2020/10/11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695203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161E7BD-2304-4CFF-AC2E-DAADCB15FF3C}" type="datetimeFigureOut">
              <a:rPr lang="zh-CN" altLang="en-US" smtClean="0"/>
              <a:t>2020/10/11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729455" y="2869895"/>
            <a:ext cx="1154151" cy="1090789"/>
          </a:xfrm>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4228224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486446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0322" y="3030008"/>
            <a:ext cx="4698355"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594123" y="3030008"/>
            <a:ext cx="4700059"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161E7BD-2304-4CFF-AC2E-DAADCB15FF3C}" type="datetimeFigureOut">
              <a:rPr lang="zh-CN" altLang="en-US" smtClean="0"/>
              <a:t>2020/10/11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3415516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161E7BD-2304-4CFF-AC2E-DAADCB15FF3C}" type="datetimeFigureOut">
              <a:rPr lang="zh-CN" altLang="en-US" smtClean="0"/>
              <a:t>2020/10/11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88324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161E7BD-2304-4CFF-AC2E-DAADCB15FF3C}" type="datetimeFigureOut">
              <a:rPr lang="zh-CN" altLang="en-US" smtClean="0"/>
              <a:t>2020/10/11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601457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2152287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61E7BD-2304-4CFF-AC2E-DAADCB15FF3C}" type="datetimeFigureOut">
              <a:rPr lang="zh-CN" altLang="en-US" smtClean="0"/>
              <a:t>2020/10/11</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095582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61E7BD-2304-4CFF-AC2E-DAADCB15FF3C}" type="datetimeFigureOut">
              <a:rPr lang="zh-CN" altLang="en-US" smtClean="0"/>
              <a:t>2020/10/11</a:t>
            </a:fld>
            <a:endParaRPr lang="zh-CN" alt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FFFFDD1-674E-49C1-9A4F-FA173DBDC130}" type="slidenum">
              <a:rPr lang="zh-CN" altLang="en-US" smtClean="0"/>
              <a:t>‹#›</a:t>
            </a:fld>
            <a:endParaRPr lang="zh-CN" altLang="en-US"/>
          </a:p>
        </p:txBody>
      </p:sp>
    </p:spTree>
    <p:extLst>
      <p:ext uri="{BB962C8B-B14F-4D97-AF65-F5344CB8AC3E}">
        <p14:creationId xmlns:p14="http://schemas.microsoft.com/office/powerpoint/2010/main" val="1900796101"/>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FAD0AA-D545-4246-A9B6-B19BC6633152}"/>
              </a:ext>
            </a:extLst>
          </p:cNvPr>
          <p:cNvSpPr>
            <a:spLocks noGrp="1"/>
          </p:cNvSpPr>
          <p:nvPr>
            <p:ph type="ctrTitle"/>
          </p:nvPr>
        </p:nvSpPr>
        <p:spPr/>
        <p:txBody>
          <a:bodyPr/>
          <a:lstStyle/>
          <a:p>
            <a:r>
              <a:rPr lang="zh-CN" altLang="en-US" dirty="0"/>
              <a:t>自然语言处理技术基础</a:t>
            </a:r>
            <a:br>
              <a:rPr lang="en-US" altLang="zh-CN" dirty="0"/>
            </a:br>
            <a:r>
              <a:rPr lang="en-US" altLang="zh-CN" sz="2800" dirty="0"/>
              <a:t>Natural Language Processing</a:t>
            </a:r>
            <a:r>
              <a:rPr lang="zh-CN" altLang="en-US" sz="2800" dirty="0"/>
              <a:t>，</a:t>
            </a:r>
            <a:r>
              <a:rPr lang="en-US" altLang="zh-CN" sz="2800" dirty="0"/>
              <a:t>NLP</a:t>
            </a:r>
            <a:endParaRPr lang="zh-CN" altLang="en-US" sz="2800" dirty="0"/>
          </a:p>
        </p:txBody>
      </p:sp>
      <p:sp>
        <p:nvSpPr>
          <p:cNvPr id="3" name="副标题 2">
            <a:extLst>
              <a:ext uri="{FF2B5EF4-FFF2-40B4-BE49-F238E27FC236}">
                <a16:creationId xmlns:a16="http://schemas.microsoft.com/office/drawing/2014/main" id="{5AEE3665-4B91-404B-82B7-F893AB2EEF54}"/>
              </a:ext>
            </a:extLst>
          </p:cNvPr>
          <p:cNvSpPr>
            <a:spLocks noGrp="1"/>
          </p:cNvSpPr>
          <p:nvPr>
            <p:ph type="subTitle" idx="1"/>
          </p:nvPr>
        </p:nvSpPr>
        <p:spPr/>
        <p:txBody>
          <a:bodyPr/>
          <a:lstStyle/>
          <a:p>
            <a:r>
              <a:rPr lang="zh-CN" altLang="en-US" dirty="0"/>
              <a:t>网络空间安全与计算机学院</a:t>
            </a:r>
          </a:p>
        </p:txBody>
      </p:sp>
      <p:pic>
        <p:nvPicPr>
          <p:cNvPr id="6146" name="Picture 2">
            <a:extLst>
              <a:ext uri="{FF2B5EF4-FFF2-40B4-BE49-F238E27FC236}">
                <a16:creationId xmlns:a16="http://schemas.microsoft.com/office/drawing/2014/main" id="{83010770-CCB3-4E60-8491-520459293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13" y="158333"/>
            <a:ext cx="956755" cy="427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132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597671-CEFA-4649-80FE-338744E31567}"/>
              </a:ext>
            </a:extLst>
          </p:cNvPr>
          <p:cNvSpPr>
            <a:spLocks noGrp="1"/>
          </p:cNvSpPr>
          <p:nvPr>
            <p:ph type="title"/>
          </p:nvPr>
        </p:nvSpPr>
        <p:spPr/>
        <p:txBody>
          <a:bodyPr/>
          <a:lstStyle/>
          <a:p>
            <a:r>
              <a:rPr lang="en-US" altLang="zh-CN" dirty="0"/>
              <a:t>3.2 </a:t>
            </a:r>
            <a:r>
              <a:rPr lang="zh-CN" altLang="en-US" dirty="0"/>
              <a:t>数据平滑技术</a:t>
            </a:r>
          </a:p>
        </p:txBody>
      </p:sp>
      <p:sp>
        <p:nvSpPr>
          <p:cNvPr id="3" name="内容占位符 2">
            <a:extLst>
              <a:ext uri="{FF2B5EF4-FFF2-40B4-BE49-F238E27FC236}">
                <a16:creationId xmlns:a16="http://schemas.microsoft.com/office/drawing/2014/main" id="{673426AF-1DEF-432A-805C-776458A85DB2}"/>
              </a:ext>
            </a:extLst>
          </p:cNvPr>
          <p:cNvSpPr>
            <a:spLocks noGrp="1"/>
          </p:cNvSpPr>
          <p:nvPr>
            <p:ph idx="1"/>
          </p:nvPr>
        </p:nvSpPr>
        <p:spPr>
          <a:xfrm>
            <a:off x="680321" y="2336873"/>
            <a:ext cx="10662130" cy="1346667"/>
          </a:xfrm>
          <a:solidFill>
            <a:schemeClr val="accent1">
              <a:lumMod val="50000"/>
            </a:schemeClr>
          </a:solidFill>
        </p:spPr>
        <p:txBody>
          <a:bodyPr>
            <a:normAutofit/>
          </a:bodyPr>
          <a:lstStyle/>
          <a:p>
            <a:pPr marL="0" indent="0">
              <a:buNone/>
            </a:pPr>
            <a:r>
              <a:rPr lang="zh-CN" altLang="en-US" sz="2800" dirty="0">
                <a:solidFill>
                  <a:schemeClr val="accent2"/>
                </a:solidFill>
              </a:rPr>
              <a:t>“数据稀疏”问题：       </a:t>
            </a:r>
            <a:endParaRPr lang="en-US" altLang="zh-CN" sz="2800" dirty="0">
              <a:solidFill>
                <a:schemeClr val="accent2"/>
              </a:solidFill>
            </a:endParaRPr>
          </a:p>
          <a:p>
            <a:pPr marL="0" indent="0">
              <a:buNone/>
            </a:pPr>
            <a:r>
              <a:rPr lang="en-US" altLang="zh-CN" sz="2000" dirty="0"/>
              <a:t>n</a:t>
            </a:r>
            <a:r>
              <a:rPr lang="zh-CN" altLang="en-US" sz="2000" dirty="0"/>
              <a:t>元语法模型中，统计结果中出现了“零概率事件” ，即：这种现象本来就不该出现；</a:t>
            </a:r>
            <a:endParaRPr lang="en-US" altLang="zh-CN" sz="2000" dirty="0"/>
          </a:p>
          <a:p>
            <a:pPr marL="0" indent="0">
              <a:buNone/>
            </a:pPr>
            <a:r>
              <a:rPr lang="zh-CN" altLang="en-US" sz="2000" dirty="0"/>
              <a:t>但更多的时候，是由于模型的训练文本的规模及其分布存在着一定的局限性和片面性。</a:t>
            </a:r>
            <a:endParaRPr lang="en-US" altLang="zh-CN" sz="2000" dirty="0"/>
          </a:p>
        </p:txBody>
      </p:sp>
      <p:sp>
        <p:nvSpPr>
          <p:cNvPr id="4" name="矩形 3">
            <a:extLst>
              <a:ext uri="{FF2B5EF4-FFF2-40B4-BE49-F238E27FC236}">
                <a16:creationId xmlns:a16="http://schemas.microsoft.com/office/drawing/2014/main" id="{1B71D4FB-1663-4238-891A-8A2EC3477400}"/>
              </a:ext>
            </a:extLst>
          </p:cNvPr>
          <p:cNvSpPr/>
          <p:nvPr/>
        </p:nvSpPr>
        <p:spPr>
          <a:xfrm>
            <a:off x="680321" y="4378005"/>
            <a:ext cx="10590179" cy="1446550"/>
          </a:xfrm>
          <a:prstGeom prst="rect">
            <a:avLst/>
          </a:prstGeom>
          <a:solidFill>
            <a:schemeClr val="accent1">
              <a:lumMod val="50000"/>
            </a:schemeClr>
          </a:solidFill>
        </p:spPr>
        <p:txBody>
          <a:bodyPr wrap="square">
            <a:spAutoFit/>
          </a:bodyPr>
          <a:lstStyle/>
          <a:p>
            <a:r>
              <a:rPr lang="zh-CN" altLang="en-US" sz="2800" dirty="0">
                <a:solidFill>
                  <a:schemeClr val="accent2"/>
                </a:solidFill>
              </a:rPr>
              <a:t>“数据平滑技术”：</a:t>
            </a:r>
            <a:endParaRPr lang="en-US" altLang="zh-CN" sz="2800" dirty="0">
              <a:solidFill>
                <a:schemeClr val="accent2"/>
              </a:solidFill>
            </a:endParaRPr>
          </a:p>
          <a:p>
            <a:r>
              <a:rPr lang="zh-CN" altLang="en-US" sz="2000" dirty="0"/>
              <a:t>为了产生更准确的概率来调整最大似然估计的技术。</a:t>
            </a:r>
            <a:endParaRPr lang="en-US" altLang="zh-CN" sz="2000" dirty="0"/>
          </a:p>
          <a:p>
            <a:r>
              <a:rPr lang="zh-CN" altLang="en-US" sz="2000" dirty="0"/>
              <a:t>基本思想就是：</a:t>
            </a:r>
            <a:r>
              <a:rPr lang="zh-CN" altLang="en-US" sz="2000" dirty="0">
                <a:solidFill>
                  <a:schemeClr val="accent2"/>
                </a:solidFill>
              </a:rPr>
              <a:t>提高低概率（如零概率），降低高概率，尽量使概率分布趋于平均</a:t>
            </a:r>
            <a:r>
              <a:rPr lang="zh-CN" altLang="en-US" sz="2000" dirty="0"/>
              <a:t>。</a:t>
            </a:r>
            <a:endParaRPr lang="en-US" altLang="zh-CN" sz="2000" dirty="0"/>
          </a:p>
          <a:p>
            <a:r>
              <a:rPr lang="zh-CN" altLang="en-US" sz="2000" dirty="0"/>
              <a:t>平滑算法，就是</a:t>
            </a:r>
            <a:r>
              <a:rPr lang="zh-CN" altLang="en-US" sz="2000" b="1" dirty="0">
                <a:solidFill>
                  <a:schemeClr val="accent2"/>
                </a:solidFill>
              </a:rPr>
              <a:t>劫富济贫</a:t>
            </a:r>
            <a:r>
              <a:rPr lang="zh-CN" altLang="en-US" sz="2000" dirty="0"/>
              <a:t>。</a:t>
            </a:r>
          </a:p>
        </p:txBody>
      </p:sp>
    </p:spTree>
    <p:extLst>
      <p:ext uri="{BB962C8B-B14F-4D97-AF65-F5344CB8AC3E}">
        <p14:creationId xmlns:p14="http://schemas.microsoft.com/office/powerpoint/2010/main" val="4127394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597671-CEFA-4649-80FE-338744E31567}"/>
              </a:ext>
            </a:extLst>
          </p:cNvPr>
          <p:cNvSpPr>
            <a:spLocks noGrp="1"/>
          </p:cNvSpPr>
          <p:nvPr>
            <p:ph type="title"/>
          </p:nvPr>
        </p:nvSpPr>
        <p:spPr/>
        <p:txBody>
          <a:bodyPr/>
          <a:lstStyle/>
          <a:p>
            <a:r>
              <a:rPr lang="en-US" altLang="zh-CN" dirty="0"/>
              <a:t>3.2 </a:t>
            </a:r>
            <a:r>
              <a:rPr lang="zh-CN" altLang="en-US" dirty="0"/>
              <a:t>数据平滑技术</a:t>
            </a:r>
          </a:p>
        </p:txBody>
      </p:sp>
      <p:graphicFrame>
        <p:nvGraphicFramePr>
          <p:cNvPr id="4" name="内容占位符 3">
            <a:extLst>
              <a:ext uri="{FF2B5EF4-FFF2-40B4-BE49-F238E27FC236}">
                <a16:creationId xmlns:a16="http://schemas.microsoft.com/office/drawing/2014/main" id="{A4B339DB-D2EC-4134-BC6A-06B5585584F1}"/>
              </a:ext>
            </a:extLst>
          </p:cNvPr>
          <p:cNvGraphicFramePr>
            <a:graphicFrameLocks noGrp="1"/>
          </p:cNvGraphicFramePr>
          <p:nvPr>
            <p:ph idx="1"/>
            <p:extLst>
              <p:ext uri="{D42A27DB-BD31-4B8C-83A1-F6EECF244321}">
                <p14:modId xmlns:p14="http://schemas.microsoft.com/office/powerpoint/2010/main" val="4244632421"/>
              </p:ext>
            </p:extLst>
          </p:nvPr>
        </p:nvGraphicFramePr>
        <p:xfrm>
          <a:off x="680321" y="2336873"/>
          <a:ext cx="9613861" cy="3599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7044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B4573-3976-4BDB-89C7-0E99B4E60566}"/>
              </a:ext>
            </a:extLst>
          </p:cNvPr>
          <p:cNvSpPr>
            <a:spLocks noGrp="1"/>
          </p:cNvSpPr>
          <p:nvPr>
            <p:ph type="title"/>
          </p:nvPr>
        </p:nvSpPr>
        <p:spPr/>
        <p:txBody>
          <a:bodyPr/>
          <a:lstStyle/>
          <a:p>
            <a:r>
              <a:rPr lang="en-US" altLang="zh-CN" b="1" dirty="0"/>
              <a:t>3.2.1 Laplace</a:t>
            </a:r>
            <a:r>
              <a:rPr lang="zh-CN" altLang="en-US" b="1" dirty="0"/>
              <a:t>法则</a:t>
            </a:r>
            <a:endParaRPr lang="zh-CN" altLang="en-US" dirty="0"/>
          </a:p>
        </p:txBody>
      </p:sp>
      <p:sp>
        <p:nvSpPr>
          <p:cNvPr id="3" name="内容占位符 2">
            <a:extLst>
              <a:ext uri="{FF2B5EF4-FFF2-40B4-BE49-F238E27FC236}">
                <a16:creationId xmlns:a16="http://schemas.microsoft.com/office/drawing/2014/main" id="{DCFA3A41-CE66-4215-B286-2895A88526EC}"/>
              </a:ext>
            </a:extLst>
          </p:cNvPr>
          <p:cNvSpPr>
            <a:spLocks noGrp="1"/>
          </p:cNvSpPr>
          <p:nvPr>
            <p:ph idx="1"/>
          </p:nvPr>
        </p:nvSpPr>
        <p:spPr>
          <a:xfrm>
            <a:off x="265890" y="2336873"/>
            <a:ext cx="7535693" cy="3731933"/>
          </a:xfr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18900000" scaled="1"/>
            <a:tileRect/>
          </a:gradFill>
        </p:spPr>
        <p:txBody>
          <a:bodyPr>
            <a:normAutofit/>
          </a:bodyPr>
          <a:lstStyle/>
          <a:p>
            <a:pPr marL="0" indent="0">
              <a:buNone/>
            </a:pPr>
            <a:r>
              <a:rPr lang="zh-CN" altLang="en-US" sz="1200" dirty="0"/>
              <a:t>拉普拉斯  </a:t>
            </a:r>
            <a:r>
              <a:rPr lang="en-US" altLang="zh-CN" sz="1200" dirty="0"/>
              <a:t>(Pierre-Simon Laplace</a:t>
            </a:r>
            <a:r>
              <a:rPr lang="zh-CN" altLang="en-US" sz="1200" dirty="0"/>
              <a:t>，</a:t>
            </a:r>
            <a:r>
              <a:rPr lang="en-US" altLang="zh-CN" sz="1200" dirty="0"/>
              <a:t>1749</a:t>
            </a:r>
            <a:r>
              <a:rPr lang="zh-CN" altLang="en-US" sz="1200" dirty="0"/>
              <a:t>－</a:t>
            </a:r>
            <a:r>
              <a:rPr lang="en-US" altLang="zh-CN" sz="1200" dirty="0"/>
              <a:t>1827)</a:t>
            </a:r>
            <a:r>
              <a:rPr lang="zh-CN" altLang="en-US" sz="1200" dirty="0"/>
              <a:t> ：法国分析学家、概率论学家和物理学家，法国科学院院士。</a:t>
            </a:r>
            <a:endParaRPr lang="en-US" altLang="zh-CN" sz="1200" dirty="0"/>
          </a:p>
          <a:p>
            <a:pPr marL="0" indent="0">
              <a:buNone/>
            </a:pPr>
            <a:endParaRPr lang="en-US" altLang="zh-CN" dirty="0"/>
          </a:p>
          <a:p>
            <a:pPr marL="0" indent="0">
              <a:buNone/>
            </a:pPr>
            <a:r>
              <a:rPr lang="zh-CN" altLang="en-US" dirty="0">
                <a:solidFill>
                  <a:schemeClr val="accent2"/>
                </a:solidFill>
              </a:rPr>
              <a:t>拉普拉斯平滑</a:t>
            </a:r>
            <a:r>
              <a:rPr lang="zh-CN" altLang="en-US" dirty="0"/>
              <a:t>（</a:t>
            </a:r>
            <a:r>
              <a:rPr lang="en-US" altLang="zh-CN" dirty="0"/>
              <a:t>Laplace Smoothing</a:t>
            </a:r>
            <a:r>
              <a:rPr lang="zh-CN" altLang="en-US" dirty="0"/>
              <a:t>）：</a:t>
            </a:r>
            <a:endParaRPr lang="en-US" altLang="zh-CN" dirty="0"/>
          </a:p>
          <a:p>
            <a:pPr marL="0" indent="0">
              <a:buNone/>
            </a:pPr>
            <a:r>
              <a:rPr lang="zh-CN" altLang="en-US" sz="1800" dirty="0"/>
              <a:t>又称 </a:t>
            </a:r>
            <a:r>
              <a:rPr lang="zh-CN" altLang="en-US" sz="1800" b="1" dirty="0">
                <a:solidFill>
                  <a:schemeClr val="accent2">
                    <a:lumMod val="60000"/>
                    <a:lumOff val="40000"/>
                  </a:schemeClr>
                </a:solidFill>
              </a:rPr>
              <a:t>加</a:t>
            </a:r>
            <a:r>
              <a:rPr lang="en-US" altLang="zh-CN" sz="1800" b="1" dirty="0">
                <a:solidFill>
                  <a:schemeClr val="accent2">
                    <a:lumMod val="60000"/>
                    <a:lumOff val="40000"/>
                  </a:schemeClr>
                </a:solidFill>
              </a:rPr>
              <a:t>1</a:t>
            </a:r>
            <a:r>
              <a:rPr lang="zh-CN" altLang="en-US" sz="1800" b="1" dirty="0">
                <a:solidFill>
                  <a:schemeClr val="accent2">
                    <a:lumMod val="60000"/>
                    <a:lumOff val="40000"/>
                  </a:schemeClr>
                </a:solidFill>
              </a:rPr>
              <a:t>平滑</a:t>
            </a:r>
            <a:r>
              <a:rPr lang="zh-CN" altLang="en-US" sz="1800" dirty="0"/>
              <a:t>。解决</a:t>
            </a:r>
            <a:r>
              <a:rPr lang="zh-CN" altLang="en-US" sz="1800" u="sng" dirty="0"/>
              <a:t>零概率问题</a:t>
            </a:r>
            <a:r>
              <a:rPr lang="zh-CN" altLang="en-US" sz="1800" dirty="0"/>
              <a:t>。</a:t>
            </a:r>
            <a:endParaRPr lang="en-US" altLang="zh-CN" sz="1800" dirty="0"/>
          </a:p>
          <a:p>
            <a:pPr marL="0" indent="0">
              <a:buNone/>
            </a:pPr>
            <a:endParaRPr lang="en-US" altLang="zh-CN" dirty="0"/>
          </a:p>
          <a:p>
            <a:pPr marL="0" indent="0">
              <a:buNone/>
            </a:pPr>
            <a:r>
              <a:rPr lang="zh-CN" altLang="en-US" dirty="0">
                <a:solidFill>
                  <a:schemeClr val="accent2"/>
                </a:solidFill>
              </a:rPr>
              <a:t>零概率问题</a:t>
            </a:r>
            <a:r>
              <a:rPr lang="zh-CN" altLang="en-US" dirty="0"/>
              <a:t>：</a:t>
            </a:r>
            <a:endParaRPr lang="en-US" altLang="zh-CN" dirty="0"/>
          </a:p>
          <a:p>
            <a:pPr marL="0" indent="0">
              <a:buNone/>
            </a:pPr>
            <a:r>
              <a:rPr lang="zh-CN" altLang="en-US" sz="1800" dirty="0"/>
              <a:t>若一个词语没有在训练样本中出现，则该词语出现概率为</a:t>
            </a:r>
            <a:r>
              <a:rPr lang="en-US" altLang="zh-CN" sz="1800" dirty="0"/>
              <a:t>0</a:t>
            </a:r>
            <a:r>
              <a:rPr lang="zh-CN" altLang="en-US" sz="1800" dirty="0"/>
              <a:t>。</a:t>
            </a:r>
            <a:endParaRPr lang="en-US" altLang="zh-CN" sz="1800" dirty="0"/>
          </a:p>
          <a:p>
            <a:pPr marL="0" indent="0">
              <a:buNone/>
            </a:pPr>
            <a:endParaRPr lang="en-US" altLang="zh-CN" dirty="0"/>
          </a:p>
        </p:txBody>
      </p:sp>
      <p:pic>
        <p:nvPicPr>
          <p:cNvPr id="6" name="图片 5">
            <a:extLst>
              <a:ext uri="{FF2B5EF4-FFF2-40B4-BE49-F238E27FC236}">
                <a16:creationId xmlns:a16="http://schemas.microsoft.com/office/drawing/2014/main" id="{73018B5C-070F-4657-9D98-0097767E857A}"/>
              </a:ext>
            </a:extLst>
          </p:cNvPr>
          <p:cNvPicPr>
            <a:picLocks noChangeAspect="1"/>
          </p:cNvPicPr>
          <p:nvPr/>
        </p:nvPicPr>
        <p:blipFill>
          <a:blip r:embed="rId2"/>
          <a:stretch>
            <a:fillRect/>
          </a:stretch>
        </p:blipFill>
        <p:spPr>
          <a:xfrm>
            <a:off x="8098275" y="2336871"/>
            <a:ext cx="3731933" cy="3731933"/>
          </a:xfrm>
          <a:prstGeom prst="rect">
            <a:avLst/>
          </a:prstGeom>
        </p:spPr>
      </p:pic>
    </p:spTree>
    <p:extLst>
      <p:ext uri="{BB962C8B-B14F-4D97-AF65-F5344CB8AC3E}">
        <p14:creationId xmlns:p14="http://schemas.microsoft.com/office/powerpoint/2010/main" val="1455616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B4573-3976-4BDB-89C7-0E99B4E60566}"/>
              </a:ext>
            </a:extLst>
          </p:cNvPr>
          <p:cNvSpPr>
            <a:spLocks noGrp="1"/>
          </p:cNvSpPr>
          <p:nvPr>
            <p:ph type="title"/>
          </p:nvPr>
        </p:nvSpPr>
        <p:spPr/>
        <p:txBody>
          <a:bodyPr/>
          <a:lstStyle/>
          <a:p>
            <a:r>
              <a:rPr lang="en-US" altLang="zh-CN" b="1" dirty="0"/>
              <a:t>Add-one (Laplace) Smoothing</a:t>
            </a:r>
            <a:endParaRPr lang="en-US" altLang="zh-CN" dirty="0"/>
          </a:p>
        </p:txBody>
      </p:sp>
      <p:sp>
        <p:nvSpPr>
          <p:cNvPr id="3" name="内容占位符 2">
            <a:extLst>
              <a:ext uri="{FF2B5EF4-FFF2-40B4-BE49-F238E27FC236}">
                <a16:creationId xmlns:a16="http://schemas.microsoft.com/office/drawing/2014/main" id="{DCFA3A41-CE66-4215-B286-2895A88526EC}"/>
              </a:ext>
            </a:extLst>
          </p:cNvPr>
          <p:cNvSpPr>
            <a:spLocks noGrp="1"/>
          </p:cNvSpPr>
          <p:nvPr>
            <p:ph idx="1"/>
          </p:nvPr>
        </p:nvSpPr>
        <p:spPr>
          <a:xfrm>
            <a:off x="680322" y="2336872"/>
            <a:ext cx="9540206" cy="2449137"/>
          </a:xfr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buNone/>
            </a:pPr>
            <a:r>
              <a:rPr lang="zh-CN" altLang="en-US" dirty="0"/>
              <a:t>最简单、最直观、最古老的一种平滑算法：</a:t>
            </a:r>
            <a:endParaRPr lang="en-US" altLang="zh-CN" dirty="0"/>
          </a:p>
          <a:p>
            <a:pPr marL="0" indent="0">
              <a:buNone/>
            </a:pPr>
            <a:endParaRPr lang="en-US" altLang="zh-CN" dirty="0"/>
          </a:p>
          <a:p>
            <a:pPr marL="0" indent="0">
              <a:buNone/>
            </a:pPr>
            <a:r>
              <a:rPr lang="en-US" altLang="zh-CN" dirty="0">
                <a:solidFill>
                  <a:schemeClr val="accent2"/>
                </a:solidFill>
              </a:rPr>
              <a:t>1. </a:t>
            </a:r>
            <a:r>
              <a:rPr lang="zh-CN" altLang="en-US" dirty="0">
                <a:solidFill>
                  <a:schemeClr val="accent2"/>
                </a:solidFill>
              </a:rPr>
              <a:t>每一种情况出现的次数加</a:t>
            </a:r>
            <a:r>
              <a:rPr lang="en-US" altLang="zh-CN" dirty="0">
                <a:solidFill>
                  <a:schemeClr val="accent2"/>
                </a:solidFill>
              </a:rPr>
              <a:t>1</a:t>
            </a:r>
            <a:endParaRPr lang="zh-CN" altLang="en-US" dirty="0">
              <a:solidFill>
                <a:schemeClr val="accent2"/>
              </a:solidFill>
            </a:endParaRPr>
          </a:p>
          <a:p>
            <a:pPr marL="0" indent="0">
              <a:buNone/>
            </a:pPr>
            <a:r>
              <a:rPr lang="en-US" altLang="zh-CN" dirty="0">
                <a:solidFill>
                  <a:schemeClr val="accent2"/>
                </a:solidFill>
              </a:rPr>
              <a:t>2. </a:t>
            </a:r>
            <a:r>
              <a:rPr lang="zh-CN" altLang="en-US" dirty="0">
                <a:solidFill>
                  <a:schemeClr val="accent2"/>
                </a:solidFill>
              </a:rPr>
              <a:t>规定任何一个</a:t>
            </a:r>
            <a:r>
              <a:rPr lang="en-US" altLang="zh-CN" dirty="0">
                <a:solidFill>
                  <a:schemeClr val="accent2"/>
                </a:solidFill>
              </a:rPr>
              <a:t>n-gram</a:t>
            </a:r>
            <a:r>
              <a:rPr lang="zh-CN" altLang="en-US" dirty="0">
                <a:solidFill>
                  <a:schemeClr val="accent2"/>
                </a:solidFill>
              </a:rPr>
              <a:t>在训练语料至少出现一次</a:t>
            </a:r>
            <a:endParaRPr lang="en-US" altLang="zh-CN" dirty="0">
              <a:solidFill>
                <a:schemeClr val="accent2"/>
              </a:solidFill>
            </a:endParaRPr>
          </a:p>
          <a:p>
            <a:pPr marL="0" indent="0">
              <a:buNone/>
            </a:pPr>
            <a:r>
              <a:rPr lang="en-US" altLang="zh-CN" dirty="0">
                <a:solidFill>
                  <a:schemeClr val="accent2"/>
                </a:solidFill>
              </a:rPr>
              <a:t>3. </a:t>
            </a:r>
            <a:r>
              <a:rPr lang="zh-CN" altLang="en-US" dirty="0">
                <a:solidFill>
                  <a:schemeClr val="accent2"/>
                </a:solidFill>
              </a:rPr>
              <a:t>没有出现过的</a:t>
            </a:r>
            <a:r>
              <a:rPr lang="en-US" altLang="zh-CN" dirty="0">
                <a:solidFill>
                  <a:schemeClr val="accent2"/>
                </a:solidFill>
              </a:rPr>
              <a:t>n-gram</a:t>
            </a:r>
            <a:r>
              <a:rPr lang="zh-CN" altLang="en-US" dirty="0">
                <a:solidFill>
                  <a:schemeClr val="accent2"/>
                </a:solidFill>
              </a:rPr>
              <a:t>的概率不再是</a:t>
            </a:r>
            <a:r>
              <a:rPr lang="en-US" altLang="zh-CN" dirty="0">
                <a:solidFill>
                  <a:schemeClr val="accent2"/>
                </a:solidFill>
              </a:rPr>
              <a:t>0</a:t>
            </a:r>
            <a:endParaRPr lang="zh-CN" altLang="en-US" dirty="0">
              <a:solidFill>
                <a:schemeClr val="accent2"/>
              </a:solidFill>
            </a:endParaRPr>
          </a:p>
          <a:p>
            <a:endParaRPr lang="en-US" altLang="zh-CN" b="1" dirty="0"/>
          </a:p>
          <a:p>
            <a:endParaRPr lang="en-US" altLang="zh-CN" b="1" dirty="0"/>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A5753A01-75CD-4165-A283-48FA48D3B375}"/>
                  </a:ext>
                </a:extLst>
              </p:cNvPr>
              <p:cNvSpPr txBox="1"/>
              <p:nvPr/>
            </p:nvSpPr>
            <p:spPr>
              <a:xfrm>
                <a:off x="680320" y="4906822"/>
                <a:ext cx="9540206" cy="963918"/>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𝑃</m:t>
                          </m:r>
                        </m:e>
                        <m:sub>
                          <m:r>
                            <a:rPr lang="en-US" altLang="zh-CN" sz="3200" b="0" i="1" smtClean="0">
                              <a:latin typeface="Cambria Math" panose="02040503050406030204" pitchFamily="18" charset="0"/>
                            </a:rPr>
                            <m:t>𝐿𝑎𝑝</m:t>
                          </m:r>
                        </m:sub>
                      </m:sSub>
                      <m:d>
                        <m:dPr>
                          <m:ctrlPr>
                            <a:rPr lang="en-US" altLang="zh-CN" sz="3200" b="0" i="1" smtClean="0">
                              <a:latin typeface="Cambria Math" panose="02040503050406030204" pitchFamily="18" charset="0"/>
                            </a:rPr>
                          </m:ctrlPr>
                        </m:dPr>
                        <m:e>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𝑤</m:t>
                              </m:r>
                            </m:e>
                            <m:sub>
                              <m:r>
                                <a:rPr lang="en-US" altLang="zh-CN" sz="3200" b="0" i="1" smtClean="0">
                                  <a:latin typeface="Cambria Math" panose="02040503050406030204" pitchFamily="18" charset="0"/>
                                </a:rPr>
                                <m:t>1</m:t>
                              </m:r>
                            </m:sub>
                          </m:sSub>
                          <m:r>
                            <a:rPr lang="en-US" altLang="zh-CN" sz="3200" b="0" i="1" smtClean="0">
                              <a:latin typeface="Cambria Math" panose="02040503050406030204" pitchFamily="18" charset="0"/>
                              <a:ea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𝑤</m:t>
                              </m:r>
                            </m:e>
                            <m:sub>
                              <m:r>
                                <a:rPr lang="en-US" altLang="zh-CN" sz="3200" b="0" i="1" smtClean="0">
                                  <a:latin typeface="Cambria Math" panose="02040503050406030204" pitchFamily="18" charset="0"/>
                                </a:rPr>
                                <m:t>𝑛</m:t>
                              </m:r>
                            </m:sub>
                          </m:sSub>
                        </m:e>
                      </m:d>
                      <m:r>
                        <a:rPr lang="en-US" altLang="zh-CN" sz="3200" b="0" i="1" smtClean="0">
                          <a:latin typeface="Cambria Math" panose="02040503050406030204" pitchFamily="18" charset="0"/>
                        </a:rPr>
                        <m:t>=</m:t>
                      </m:r>
                      <m:f>
                        <m:fPr>
                          <m:ctrlPr>
                            <a:rPr lang="en-US" altLang="zh-CN" sz="3200" b="0" i="1" smtClean="0">
                              <a:latin typeface="Cambria Math" panose="02040503050406030204" pitchFamily="18" charset="0"/>
                            </a:rPr>
                          </m:ctrlPr>
                        </m:fPr>
                        <m:num>
                          <m:r>
                            <a:rPr lang="en-US" altLang="zh-CN" sz="3200" b="0" i="1" smtClean="0">
                              <a:latin typeface="Cambria Math" panose="02040503050406030204" pitchFamily="18" charset="0"/>
                            </a:rPr>
                            <m:t>𝐶</m:t>
                          </m:r>
                          <m:d>
                            <m:dPr>
                              <m:ctrlPr>
                                <a:rPr lang="en-US" altLang="zh-CN" sz="3200" i="1">
                                  <a:latin typeface="Cambria Math" panose="02040503050406030204" pitchFamily="18" charset="0"/>
                                </a:rPr>
                              </m:ctrlPr>
                            </m:dPr>
                            <m:e>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𝑤</m:t>
                                  </m:r>
                                </m:e>
                                <m:sub>
                                  <m:r>
                                    <a:rPr lang="en-US" altLang="zh-CN" sz="3200" i="1">
                                      <a:latin typeface="Cambria Math" panose="02040503050406030204" pitchFamily="18" charset="0"/>
                                    </a:rPr>
                                    <m:t>1</m:t>
                                  </m:r>
                                </m:sub>
                              </m:sSub>
                              <m:r>
                                <a:rPr lang="en-US" altLang="zh-CN" sz="3200" i="1">
                                  <a:latin typeface="Cambria Math" panose="02040503050406030204" pitchFamily="18" charset="0"/>
                                  <a:ea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𝑤</m:t>
                                  </m:r>
                                </m:e>
                                <m:sub>
                                  <m:r>
                                    <a:rPr lang="en-US" altLang="zh-CN" sz="3200" i="1">
                                      <a:latin typeface="Cambria Math" panose="02040503050406030204" pitchFamily="18" charset="0"/>
                                    </a:rPr>
                                    <m:t>𝑛</m:t>
                                  </m:r>
                                </m:sub>
                              </m:sSub>
                            </m:e>
                          </m:d>
                          <m:r>
                            <a:rPr lang="en-US" altLang="zh-CN" sz="3200" b="0" i="1" smtClean="0">
                              <a:latin typeface="Cambria Math" panose="02040503050406030204" pitchFamily="18" charset="0"/>
                            </a:rPr>
                            <m:t>+1</m:t>
                          </m:r>
                        </m:num>
                        <m:den>
                          <m:r>
                            <a:rPr lang="en-US" altLang="zh-CN" sz="3200" b="0" i="1" smtClean="0">
                              <a:latin typeface="Cambria Math" panose="02040503050406030204" pitchFamily="18" charset="0"/>
                            </a:rPr>
                            <m:t>𝑁</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𝑇</m:t>
                          </m:r>
                        </m:den>
                      </m:f>
                    </m:oMath>
                  </m:oMathPara>
                </a14:m>
                <a:endParaRPr lang="zh-CN" altLang="en-US" sz="3200" dirty="0"/>
              </a:p>
            </p:txBody>
          </p:sp>
        </mc:Choice>
        <mc:Fallback>
          <p:sp>
            <p:nvSpPr>
              <p:cNvPr id="5" name="文本框 4">
                <a:extLst>
                  <a:ext uri="{FF2B5EF4-FFF2-40B4-BE49-F238E27FC236}">
                    <a16:creationId xmlns:a16="http://schemas.microsoft.com/office/drawing/2014/main" id="{A5753A01-75CD-4165-A283-48FA48D3B375}"/>
                  </a:ext>
                </a:extLst>
              </p:cNvPr>
              <p:cNvSpPr txBox="1">
                <a:spLocks noRot="1" noChangeAspect="1" noMove="1" noResize="1" noEditPoints="1" noAdjustHandles="1" noChangeArrowheads="1" noChangeShapeType="1" noTextEdit="1"/>
              </p:cNvSpPr>
              <p:nvPr/>
            </p:nvSpPr>
            <p:spPr>
              <a:xfrm>
                <a:off x="680320" y="4906822"/>
                <a:ext cx="9540206" cy="963918"/>
              </a:xfrm>
              <a:prstGeom prst="rect">
                <a:avLst/>
              </a:prstGeom>
              <a:blipFill>
                <a:blip r:embed="rId2"/>
                <a:stretch>
                  <a:fillRect/>
                </a:stretch>
              </a:blipFill>
              <a:ln>
                <a:noFill/>
              </a:ln>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5CCDE779-B246-4F3D-8EFE-821EF134B2D1}"/>
              </a:ext>
            </a:extLst>
          </p:cNvPr>
          <p:cNvSpPr/>
          <p:nvPr/>
        </p:nvSpPr>
        <p:spPr>
          <a:xfrm>
            <a:off x="680321" y="6376640"/>
            <a:ext cx="4703532" cy="369332"/>
          </a:xfrm>
          <a:prstGeom prst="rect">
            <a:avLst/>
          </a:prstGeom>
        </p:spPr>
        <p:txBody>
          <a:bodyPr wrap="none">
            <a:spAutoFit/>
          </a:bodyPr>
          <a:lstStyle/>
          <a:p>
            <a:r>
              <a:rPr lang="zh-CN" altLang="en-US" b="1" dirty="0"/>
              <a:t>扩展：</a:t>
            </a:r>
            <a:r>
              <a:rPr lang="en-US" altLang="zh-CN" b="1" dirty="0"/>
              <a:t>Add-k Smoothing</a:t>
            </a:r>
            <a:r>
              <a:rPr lang="zh-CN" altLang="en-US" b="1" dirty="0"/>
              <a:t>（</a:t>
            </a:r>
            <a:r>
              <a:rPr lang="en-US" altLang="zh-CN" b="1" dirty="0"/>
              <a:t>Lidstone’s law</a:t>
            </a:r>
            <a:r>
              <a:rPr lang="zh-CN" altLang="en-US" b="1" dirty="0"/>
              <a:t>）</a:t>
            </a:r>
            <a:endParaRPr lang="zh-CN" altLang="en-US" dirty="0"/>
          </a:p>
        </p:txBody>
      </p:sp>
    </p:spTree>
    <p:extLst>
      <p:ext uri="{BB962C8B-B14F-4D97-AF65-F5344CB8AC3E}">
        <p14:creationId xmlns:p14="http://schemas.microsoft.com/office/powerpoint/2010/main" val="391757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3683C5-AC2D-4B0D-BC4E-5912454BA953}"/>
              </a:ext>
            </a:extLst>
          </p:cNvPr>
          <p:cNvSpPr>
            <a:spLocks noGrp="1"/>
          </p:cNvSpPr>
          <p:nvPr>
            <p:ph type="title"/>
          </p:nvPr>
        </p:nvSpPr>
        <p:spPr/>
        <p:txBody>
          <a:bodyPr/>
          <a:lstStyle/>
          <a:p>
            <a:r>
              <a:rPr lang="zh-CN" altLang="en-US" dirty="0"/>
              <a:t>应用</a:t>
            </a:r>
            <a:r>
              <a:rPr lang="en-US" altLang="zh-CN" dirty="0"/>
              <a:t>Laplace</a:t>
            </a:r>
            <a:r>
              <a:rPr lang="zh-CN" altLang="en-US" dirty="0"/>
              <a:t>平滑的二元文法的条件概率</a:t>
            </a:r>
          </a:p>
        </p:txBody>
      </p:sp>
      <mc:AlternateContent xmlns:mc="http://schemas.openxmlformats.org/markup-compatibility/2006" xmlns:a14="http://schemas.microsoft.com/office/drawing/2010/main">
        <mc:Choice Requires="a14">
          <p:graphicFrame>
            <p:nvGraphicFramePr>
              <p:cNvPr id="5" name="表格 5">
                <a:extLst>
                  <a:ext uri="{FF2B5EF4-FFF2-40B4-BE49-F238E27FC236}">
                    <a16:creationId xmlns:a16="http://schemas.microsoft.com/office/drawing/2014/main" id="{544A493C-9A68-4D28-BE2C-767E5C085CBD}"/>
                  </a:ext>
                </a:extLst>
              </p:cNvPr>
              <p:cNvGraphicFramePr>
                <a:graphicFrameLocks noGrp="1"/>
              </p:cNvGraphicFramePr>
              <p:nvPr>
                <p:ph idx="1"/>
                <p:extLst>
                  <p:ext uri="{D42A27DB-BD31-4B8C-83A1-F6EECF244321}">
                    <p14:modId xmlns:p14="http://schemas.microsoft.com/office/powerpoint/2010/main" val="44138724"/>
                  </p:ext>
                </p:extLst>
              </p:nvPr>
            </p:nvGraphicFramePr>
            <p:xfrm>
              <a:off x="616187" y="2732389"/>
              <a:ext cx="10914331" cy="2241169"/>
            </p:xfrm>
            <a:graphic>
              <a:graphicData uri="http://schemas.openxmlformats.org/drawingml/2006/table">
                <a:tbl>
                  <a:tblPr firstRow="1" bandRow="1">
                    <a:tableStyleId>{5C22544A-7EE6-4342-B048-85BDC9FD1C3A}</a:tableStyleId>
                  </a:tblPr>
                  <a:tblGrid>
                    <a:gridCol w="920174">
                      <a:extLst>
                        <a:ext uri="{9D8B030D-6E8A-4147-A177-3AD203B41FA5}">
                          <a16:colId xmlns:a16="http://schemas.microsoft.com/office/drawing/2014/main" val="2973096955"/>
                        </a:ext>
                      </a:extLst>
                    </a:gridCol>
                    <a:gridCol w="1001276">
                      <a:extLst>
                        <a:ext uri="{9D8B030D-6E8A-4147-A177-3AD203B41FA5}">
                          <a16:colId xmlns:a16="http://schemas.microsoft.com/office/drawing/2014/main" val="330142843"/>
                        </a:ext>
                      </a:extLst>
                    </a:gridCol>
                    <a:gridCol w="935014">
                      <a:extLst>
                        <a:ext uri="{9D8B030D-6E8A-4147-A177-3AD203B41FA5}">
                          <a16:colId xmlns:a16="http://schemas.microsoft.com/office/drawing/2014/main" val="58428511"/>
                        </a:ext>
                      </a:extLst>
                    </a:gridCol>
                    <a:gridCol w="1332581">
                      <a:extLst>
                        <a:ext uri="{9D8B030D-6E8A-4147-A177-3AD203B41FA5}">
                          <a16:colId xmlns:a16="http://schemas.microsoft.com/office/drawing/2014/main" val="2286060966"/>
                        </a:ext>
                      </a:extLst>
                    </a:gridCol>
                    <a:gridCol w="2657798">
                      <a:extLst>
                        <a:ext uri="{9D8B030D-6E8A-4147-A177-3AD203B41FA5}">
                          <a16:colId xmlns:a16="http://schemas.microsoft.com/office/drawing/2014/main" val="1084713757"/>
                        </a:ext>
                      </a:extLst>
                    </a:gridCol>
                    <a:gridCol w="4067488">
                      <a:extLst>
                        <a:ext uri="{9D8B030D-6E8A-4147-A177-3AD203B41FA5}">
                          <a16:colId xmlns:a16="http://schemas.microsoft.com/office/drawing/2014/main" val="1187550432"/>
                        </a:ext>
                      </a:extLst>
                    </a:gridCol>
                  </a:tblGrid>
                  <a:tr h="370840">
                    <a:tc>
                      <a:txBody>
                        <a:bodyPr/>
                        <a:lstStyle/>
                        <a:p>
                          <a:pPr algn="ctr"/>
                          <a:r>
                            <a:rPr lang="zh-CN" altLang="en-US" dirty="0"/>
                            <a:t>序号</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𝐿𝑎𝑝</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oMath>
                            </m:oMathPara>
                          </a14:m>
                          <a:endParaRPr lang="zh-CN" altLang="en-US" dirty="0"/>
                        </a:p>
                      </a:txBody>
                      <a:tcPr>
                        <a:solidFill>
                          <a:schemeClr val="accent1">
                            <a:lumMod val="50000"/>
                          </a:schemeClr>
                        </a:solidFill>
                      </a:tcPr>
                    </a:tc>
                    <a:extLst>
                      <a:ext uri="{0D108BD9-81ED-4DB2-BD59-A6C34878D82A}">
                        <a16:rowId xmlns:a16="http://schemas.microsoft.com/office/drawing/2014/main" val="610828664"/>
                      </a:ext>
                    </a:extLst>
                  </a:tr>
                  <a:tr h="370840">
                    <a:tc>
                      <a:txBody>
                        <a:bodyPr/>
                        <a:lstStyle/>
                        <a:p>
                          <a:pPr algn="ctr"/>
                          <a:r>
                            <a:rPr lang="en-US" altLang="zh-CN" dirty="0"/>
                            <a:t>1</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50 / 100=0.5</a:t>
                          </a:r>
                          <a:endParaRPr lang="zh-CN" altLang="en-US" dirty="0"/>
                        </a:p>
                      </a:txBody>
                      <a:tcPr/>
                    </a:tc>
                    <a:tc>
                      <a:txBody>
                        <a:bodyPr/>
                        <a:lstStyle/>
                        <a:p>
                          <a:pPr algn="ctr"/>
                          <a:r>
                            <a:rPr lang="zh-CN" altLang="en-US" dirty="0"/>
                            <a:t>（</a:t>
                          </a:r>
                          <a:r>
                            <a:rPr lang="en-US" altLang="zh-CN" dirty="0"/>
                            <a:t>50+1</a:t>
                          </a:r>
                          <a:r>
                            <a:rPr lang="zh-CN" altLang="en-US" dirty="0"/>
                            <a:t>）</a:t>
                          </a:r>
                          <a:r>
                            <a:rPr lang="en-US" altLang="zh-CN" dirty="0"/>
                            <a:t>/</a:t>
                          </a:r>
                          <a:r>
                            <a:rPr lang="zh-CN" altLang="en-US" dirty="0"/>
                            <a:t>（</a:t>
                          </a:r>
                          <a:r>
                            <a:rPr lang="en-US" altLang="zh-CN" dirty="0"/>
                            <a:t>100+4</a:t>
                          </a:r>
                          <a:r>
                            <a:rPr lang="zh-CN" altLang="en-US" dirty="0"/>
                            <a:t>）≈</a:t>
                          </a:r>
                          <a:r>
                            <a:rPr lang="en-US" altLang="zh-CN" dirty="0"/>
                            <a:t> 0.49</a:t>
                          </a:r>
                          <a:endParaRPr lang="zh-CN" altLang="en-US" dirty="0"/>
                        </a:p>
                      </a:txBody>
                      <a:tcPr/>
                    </a:tc>
                    <a:extLst>
                      <a:ext uri="{0D108BD9-81ED-4DB2-BD59-A6C34878D82A}">
                        <a16:rowId xmlns:a16="http://schemas.microsoft.com/office/drawing/2014/main" val="2269910409"/>
                      </a:ext>
                    </a:extLst>
                  </a:tr>
                  <a:tr h="370840">
                    <a:tc>
                      <a:txBody>
                        <a:bodyPr/>
                        <a:lstStyle/>
                        <a:p>
                          <a:pPr algn="ctr"/>
                          <a:r>
                            <a:rPr lang="en-US" altLang="zh-CN" dirty="0"/>
                            <a:t>2</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40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40 / 100=0.4</a:t>
                          </a:r>
                          <a:endParaRPr lang="zh-CN" altLang="en-US" dirty="0"/>
                        </a:p>
                      </a:txBody>
                      <a:tcPr/>
                    </a:tc>
                    <a:tc>
                      <a:txBody>
                        <a:bodyPr/>
                        <a:lstStyle/>
                        <a:p>
                          <a:pPr algn="ctr"/>
                          <a:r>
                            <a:rPr lang="zh-CN" altLang="en-US" dirty="0"/>
                            <a:t>（</a:t>
                          </a:r>
                          <a:r>
                            <a:rPr lang="en-US" altLang="zh-CN" dirty="0"/>
                            <a:t>40+1</a:t>
                          </a:r>
                          <a:r>
                            <a:rPr lang="zh-CN" altLang="en-US" dirty="0"/>
                            <a:t>）</a:t>
                          </a:r>
                          <a:r>
                            <a:rPr lang="en-US" altLang="zh-CN" dirty="0"/>
                            <a:t>/</a:t>
                          </a:r>
                          <a:r>
                            <a:rPr lang="zh-CN" altLang="en-US" dirty="0"/>
                            <a:t>（</a:t>
                          </a:r>
                          <a:r>
                            <a:rPr lang="en-US" altLang="zh-CN" dirty="0"/>
                            <a:t>100+4</a:t>
                          </a:r>
                          <a:r>
                            <a:rPr lang="zh-CN" altLang="en-US" dirty="0"/>
                            <a:t>）≈</a:t>
                          </a:r>
                          <a:r>
                            <a:rPr lang="en-US" altLang="zh-CN" dirty="0"/>
                            <a:t> 0.39</a:t>
                          </a:r>
                          <a:endParaRPr lang="zh-CN" altLang="en-US" dirty="0"/>
                        </a:p>
                      </a:txBody>
                      <a:tcPr/>
                    </a:tc>
                    <a:extLst>
                      <a:ext uri="{0D108BD9-81ED-4DB2-BD59-A6C34878D82A}">
                        <a16:rowId xmlns:a16="http://schemas.microsoft.com/office/drawing/2014/main" val="1717461975"/>
                      </a:ext>
                    </a:extLst>
                  </a:tr>
                  <a:tr h="370840">
                    <a:tc>
                      <a:txBody>
                        <a:bodyPr/>
                        <a:lstStyle/>
                        <a:p>
                          <a:pPr algn="ctr"/>
                          <a:r>
                            <a:rPr lang="en-US" altLang="zh-CN" dirty="0"/>
                            <a:t>3</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10 / 100=0.1</a:t>
                          </a:r>
                          <a:endParaRPr lang="zh-CN" altLang="en-US" dirty="0"/>
                        </a:p>
                      </a:txBody>
                      <a:tcPr/>
                    </a:tc>
                    <a:tc>
                      <a:txBody>
                        <a:bodyPr/>
                        <a:lstStyle/>
                        <a:p>
                          <a:pPr algn="ctr"/>
                          <a:r>
                            <a:rPr lang="zh-CN" altLang="en-US" dirty="0"/>
                            <a:t>（</a:t>
                          </a:r>
                          <a:r>
                            <a:rPr lang="en-US" altLang="zh-CN" dirty="0"/>
                            <a:t>10+1</a:t>
                          </a:r>
                          <a:r>
                            <a:rPr lang="zh-CN" altLang="en-US" dirty="0"/>
                            <a:t>）</a:t>
                          </a:r>
                          <a:r>
                            <a:rPr lang="en-US" altLang="zh-CN" dirty="0"/>
                            <a:t>/</a:t>
                          </a:r>
                          <a:r>
                            <a:rPr lang="zh-CN" altLang="en-US" dirty="0"/>
                            <a:t>（</a:t>
                          </a:r>
                          <a:r>
                            <a:rPr lang="en-US" altLang="zh-CN" dirty="0"/>
                            <a:t>100+4</a:t>
                          </a:r>
                          <a:r>
                            <a:rPr lang="zh-CN" altLang="en-US" dirty="0"/>
                            <a:t>）≈</a:t>
                          </a:r>
                          <a:r>
                            <a:rPr lang="en-US" altLang="zh-CN" dirty="0"/>
                            <a:t> 0.11</a:t>
                          </a:r>
                          <a:endParaRPr lang="zh-CN" altLang="en-US" dirty="0"/>
                        </a:p>
                      </a:txBody>
                      <a:tcPr/>
                    </a:tc>
                    <a:extLst>
                      <a:ext uri="{0D108BD9-81ED-4DB2-BD59-A6C34878D82A}">
                        <a16:rowId xmlns:a16="http://schemas.microsoft.com/office/drawing/2014/main" val="730457598"/>
                      </a:ext>
                    </a:extLst>
                  </a:tr>
                  <a:tr h="370840">
                    <a:tc>
                      <a:txBody>
                        <a:bodyPr/>
                        <a:lstStyle/>
                        <a:p>
                          <a:pPr algn="ctr"/>
                          <a:r>
                            <a:rPr lang="en-US" altLang="zh-CN" dirty="0"/>
                            <a:t>4</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read</a:t>
                          </a:r>
                          <a:endParaRPr lang="zh-CN" altLang="en-US" dirty="0"/>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 / 100=0 </a:t>
                          </a:r>
                          <a:endParaRPr lang="zh-CN" altLang="en-US" dirty="0"/>
                        </a:p>
                      </a:txBody>
                      <a:tcPr/>
                    </a:tc>
                    <a:tc>
                      <a:txBody>
                        <a:bodyPr/>
                        <a:lstStyle/>
                        <a:p>
                          <a:pPr algn="ctr"/>
                          <a:r>
                            <a:rPr lang="zh-CN" altLang="en-US" dirty="0"/>
                            <a:t>（  </a:t>
                          </a:r>
                          <a:r>
                            <a:rPr lang="en-US" altLang="zh-CN" dirty="0"/>
                            <a:t>0+1</a:t>
                          </a:r>
                          <a:r>
                            <a:rPr lang="zh-CN" altLang="en-US" dirty="0"/>
                            <a:t>）</a:t>
                          </a:r>
                          <a:r>
                            <a:rPr lang="en-US" altLang="zh-CN" dirty="0"/>
                            <a:t>/</a:t>
                          </a:r>
                          <a:r>
                            <a:rPr lang="zh-CN" altLang="en-US" dirty="0"/>
                            <a:t>（</a:t>
                          </a:r>
                          <a:r>
                            <a:rPr lang="en-US" altLang="zh-CN" dirty="0"/>
                            <a:t>100+4</a:t>
                          </a:r>
                          <a:r>
                            <a:rPr lang="zh-CN" altLang="en-US" dirty="0"/>
                            <a:t>）≈</a:t>
                          </a:r>
                          <a:r>
                            <a:rPr lang="en-US" altLang="zh-CN" dirty="0"/>
                            <a:t> 0.01</a:t>
                          </a:r>
                          <a:endParaRPr lang="zh-CN" altLang="en-US" dirty="0"/>
                        </a:p>
                      </a:txBody>
                      <a:tcPr/>
                    </a:tc>
                    <a:extLst>
                      <a:ext uri="{0D108BD9-81ED-4DB2-BD59-A6C34878D82A}">
                        <a16:rowId xmlns:a16="http://schemas.microsoft.com/office/drawing/2014/main" val="3247301700"/>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V=4</a:t>
                          </a:r>
                          <a:endParaRPr lang="zh-CN" altLang="en-US" dirty="0"/>
                        </a:p>
                      </a:txBody>
                      <a:tcPr/>
                    </a:tc>
                    <a:tc>
                      <a:txBody>
                        <a:bodyPr/>
                        <a:lstStyle/>
                        <a:p>
                          <a:pPr algn="ctr"/>
                          <a:r>
                            <a:rPr lang="en-US" altLang="zh-CN" dirty="0"/>
                            <a:t>N=100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698678940"/>
                      </a:ext>
                    </a:extLst>
                  </a:tr>
                </a:tbl>
              </a:graphicData>
            </a:graphic>
          </p:graphicFrame>
        </mc:Choice>
        <mc:Fallback xmlns="">
          <p:graphicFrame>
            <p:nvGraphicFramePr>
              <p:cNvPr id="5" name="表格 5">
                <a:extLst>
                  <a:ext uri="{FF2B5EF4-FFF2-40B4-BE49-F238E27FC236}">
                    <a16:creationId xmlns:a16="http://schemas.microsoft.com/office/drawing/2014/main" id="{544A493C-9A68-4D28-BE2C-767E5C085CBD}"/>
                  </a:ext>
                </a:extLst>
              </p:cNvPr>
              <p:cNvGraphicFramePr>
                <a:graphicFrameLocks noGrp="1"/>
              </p:cNvGraphicFramePr>
              <p:nvPr>
                <p:ph idx="1"/>
                <p:extLst>
                  <p:ext uri="{D42A27DB-BD31-4B8C-83A1-F6EECF244321}">
                    <p14:modId xmlns:p14="http://schemas.microsoft.com/office/powerpoint/2010/main" val="44138724"/>
                  </p:ext>
                </p:extLst>
              </p:nvPr>
            </p:nvGraphicFramePr>
            <p:xfrm>
              <a:off x="616187" y="2732389"/>
              <a:ext cx="10914331" cy="2241169"/>
            </p:xfrm>
            <a:graphic>
              <a:graphicData uri="http://schemas.openxmlformats.org/drawingml/2006/table">
                <a:tbl>
                  <a:tblPr firstRow="1" bandRow="1">
                    <a:tableStyleId>{5C22544A-7EE6-4342-B048-85BDC9FD1C3A}</a:tableStyleId>
                  </a:tblPr>
                  <a:tblGrid>
                    <a:gridCol w="920174">
                      <a:extLst>
                        <a:ext uri="{9D8B030D-6E8A-4147-A177-3AD203B41FA5}">
                          <a16:colId xmlns:a16="http://schemas.microsoft.com/office/drawing/2014/main" val="2973096955"/>
                        </a:ext>
                      </a:extLst>
                    </a:gridCol>
                    <a:gridCol w="1001276">
                      <a:extLst>
                        <a:ext uri="{9D8B030D-6E8A-4147-A177-3AD203B41FA5}">
                          <a16:colId xmlns:a16="http://schemas.microsoft.com/office/drawing/2014/main" val="330142843"/>
                        </a:ext>
                      </a:extLst>
                    </a:gridCol>
                    <a:gridCol w="935014">
                      <a:extLst>
                        <a:ext uri="{9D8B030D-6E8A-4147-A177-3AD203B41FA5}">
                          <a16:colId xmlns:a16="http://schemas.microsoft.com/office/drawing/2014/main" val="58428511"/>
                        </a:ext>
                      </a:extLst>
                    </a:gridCol>
                    <a:gridCol w="1332581">
                      <a:extLst>
                        <a:ext uri="{9D8B030D-6E8A-4147-A177-3AD203B41FA5}">
                          <a16:colId xmlns:a16="http://schemas.microsoft.com/office/drawing/2014/main" val="2286060966"/>
                        </a:ext>
                      </a:extLst>
                    </a:gridCol>
                    <a:gridCol w="2657798">
                      <a:extLst>
                        <a:ext uri="{9D8B030D-6E8A-4147-A177-3AD203B41FA5}">
                          <a16:colId xmlns:a16="http://schemas.microsoft.com/office/drawing/2014/main" val="1084713757"/>
                        </a:ext>
                      </a:extLst>
                    </a:gridCol>
                    <a:gridCol w="4067488">
                      <a:extLst>
                        <a:ext uri="{9D8B030D-6E8A-4147-A177-3AD203B41FA5}">
                          <a16:colId xmlns:a16="http://schemas.microsoft.com/office/drawing/2014/main" val="1187550432"/>
                        </a:ext>
                      </a:extLst>
                    </a:gridCol>
                  </a:tblGrid>
                  <a:tr h="386969">
                    <a:tc>
                      <a:txBody>
                        <a:bodyPr/>
                        <a:lstStyle/>
                        <a:p>
                          <a:pPr algn="ctr"/>
                          <a:r>
                            <a:rPr lang="zh-CN" altLang="en-US" dirty="0"/>
                            <a:t>序号</a:t>
                          </a:r>
                        </a:p>
                      </a:txBody>
                      <a:tcPr>
                        <a:solidFill>
                          <a:schemeClr val="accent1">
                            <a:lumMod val="50000"/>
                          </a:schemeClr>
                        </a:solidFill>
                      </a:tcPr>
                    </a:tc>
                    <a:tc>
                      <a:txBody>
                        <a:bodyPr/>
                        <a:lstStyle/>
                        <a:p>
                          <a:endParaRPr lang="zh-CN"/>
                        </a:p>
                      </a:txBody>
                      <a:tcPr>
                        <a:blipFill>
                          <a:blip r:embed="rId2"/>
                          <a:stretch>
                            <a:fillRect l="-92683" t="-7813" r="-902439" b="-498438"/>
                          </a:stretch>
                        </a:blipFill>
                      </a:tcPr>
                    </a:tc>
                    <a:tc>
                      <a:txBody>
                        <a:bodyPr/>
                        <a:lstStyle/>
                        <a:p>
                          <a:endParaRPr lang="zh-CN"/>
                        </a:p>
                      </a:txBody>
                      <a:tcPr>
                        <a:blipFill>
                          <a:blip r:embed="rId2"/>
                          <a:stretch>
                            <a:fillRect l="-205195" t="-7813" r="-861039" b="-498438"/>
                          </a:stretch>
                        </a:blipFill>
                      </a:tcPr>
                    </a:tc>
                    <a:tc>
                      <a:txBody>
                        <a:bodyPr/>
                        <a:lstStyle/>
                        <a:p>
                          <a:endParaRPr lang="zh-CN"/>
                        </a:p>
                      </a:txBody>
                      <a:tcPr>
                        <a:blipFill>
                          <a:blip r:embed="rId2"/>
                          <a:stretch>
                            <a:fillRect l="-215596" t="-7813" r="-508257" b="-498438"/>
                          </a:stretch>
                        </a:blipFill>
                      </a:tcPr>
                    </a:tc>
                    <a:tc>
                      <a:txBody>
                        <a:bodyPr/>
                        <a:lstStyle/>
                        <a:p>
                          <a:endParaRPr lang="zh-CN"/>
                        </a:p>
                      </a:txBody>
                      <a:tcPr>
                        <a:blipFill>
                          <a:blip r:embed="rId2"/>
                          <a:stretch>
                            <a:fillRect l="-157437" t="-7813" r="-153547" b="-498438"/>
                          </a:stretch>
                        </a:blipFill>
                      </a:tcPr>
                    </a:tc>
                    <a:tc>
                      <a:txBody>
                        <a:bodyPr/>
                        <a:lstStyle/>
                        <a:p>
                          <a:endParaRPr lang="zh-CN"/>
                        </a:p>
                      </a:txBody>
                      <a:tcPr>
                        <a:blipFill>
                          <a:blip r:embed="rId2"/>
                          <a:stretch>
                            <a:fillRect l="-168666" t="-7813" r="-600" b="-498438"/>
                          </a:stretch>
                        </a:blipFill>
                      </a:tcPr>
                    </a:tc>
                    <a:extLst>
                      <a:ext uri="{0D108BD9-81ED-4DB2-BD59-A6C34878D82A}">
                        <a16:rowId xmlns:a16="http://schemas.microsoft.com/office/drawing/2014/main" val="610828664"/>
                      </a:ext>
                    </a:extLst>
                  </a:tr>
                  <a:tr h="370840">
                    <a:tc>
                      <a:txBody>
                        <a:bodyPr/>
                        <a:lstStyle/>
                        <a:p>
                          <a:pPr algn="ctr"/>
                          <a:r>
                            <a:rPr lang="en-US" altLang="zh-CN" dirty="0"/>
                            <a:t>1</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50 / 100=0.5</a:t>
                          </a:r>
                          <a:endParaRPr lang="zh-CN" altLang="en-US" dirty="0"/>
                        </a:p>
                      </a:txBody>
                      <a:tcPr/>
                    </a:tc>
                    <a:tc>
                      <a:txBody>
                        <a:bodyPr/>
                        <a:lstStyle/>
                        <a:p>
                          <a:pPr algn="ctr"/>
                          <a:r>
                            <a:rPr lang="zh-CN" altLang="en-US" dirty="0"/>
                            <a:t>（</a:t>
                          </a:r>
                          <a:r>
                            <a:rPr lang="en-US" altLang="zh-CN" dirty="0"/>
                            <a:t>50+1</a:t>
                          </a:r>
                          <a:r>
                            <a:rPr lang="zh-CN" altLang="en-US" dirty="0"/>
                            <a:t>）</a:t>
                          </a:r>
                          <a:r>
                            <a:rPr lang="en-US" altLang="zh-CN" dirty="0"/>
                            <a:t>/</a:t>
                          </a:r>
                          <a:r>
                            <a:rPr lang="zh-CN" altLang="en-US" dirty="0"/>
                            <a:t>（</a:t>
                          </a:r>
                          <a:r>
                            <a:rPr lang="en-US" altLang="zh-CN" dirty="0"/>
                            <a:t>100+4</a:t>
                          </a:r>
                          <a:r>
                            <a:rPr lang="zh-CN" altLang="en-US" dirty="0"/>
                            <a:t>）≈</a:t>
                          </a:r>
                          <a:r>
                            <a:rPr lang="en-US" altLang="zh-CN" dirty="0"/>
                            <a:t> 0.49</a:t>
                          </a:r>
                          <a:endParaRPr lang="zh-CN" altLang="en-US" dirty="0"/>
                        </a:p>
                      </a:txBody>
                      <a:tcPr/>
                    </a:tc>
                    <a:extLst>
                      <a:ext uri="{0D108BD9-81ED-4DB2-BD59-A6C34878D82A}">
                        <a16:rowId xmlns:a16="http://schemas.microsoft.com/office/drawing/2014/main" val="2269910409"/>
                      </a:ext>
                    </a:extLst>
                  </a:tr>
                  <a:tr h="370840">
                    <a:tc>
                      <a:txBody>
                        <a:bodyPr/>
                        <a:lstStyle/>
                        <a:p>
                          <a:pPr algn="ctr"/>
                          <a:r>
                            <a:rPr lang="en-US" altLang="zh-CN" dirty="0"/>
                            <a:t>2</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40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40 / 100=0.4</a:t>
                          </a:r>
                          <a:endParaRPr lang="zh-CN" altLang="en-US" dirty="0"/>
                        </a:p>
                      </a:txBody>
                      <a:tcPr/>
                    </a:tc>
                    <a:tc>
                      <a:txBody>
                        <a:bodyPr/>
                        <a:lstStyle/>
                        <a:p>
                          <a:pPr algn="ctr"/>
                          <a:r>
                            <a:rPr lang="zh-CN" altLang="en-US" dirty="0"/>
                            <a:t>（</a:t>
                          </a:r>
                          <a:r>
                            <a:rPr lang="en-US" altLang="zh-CN" dirty="0"/>
                            <a:t>40+1</a:t>
                          </a:r>
                          <a:r>
                            <a:rPr lang="zh-CN" altLang="en-US" dirty="0"/>
                            <a:t>）</a:t>
                          </a:r>
                          <a:r>
                            <a:rPr lang="en-US" altLang="zh-CN" dirty="0"/>
                            <a:t>/</a:t>
                          </a:r>
                          <a:r>
                            <a:rPr lang="zh-CN" altLang="en-US" dirty="0"/>
                            <a:t>（</a:t>
                          </a:r>
                          <a:r>
                            <a:rPr lang="en-US" altLang="zh-CN" dirty="0"/>
                            <a:t>100+4</a:t>
                          </a:r>
                          <a:r>
                            <a:rPr lang="zh-CN" altLang="en-US" dirty="0"/>
                            <a:t>）≈</a:t>
                          </a:r>
                          <a:r>
                            <a:rPr lang="en-US" altLang="zh-CN" dirty="0"/>
                            <a:t> 0.39</a:t>
                          </a:r>
                          <a:endParaRPr lang="zh-CN" altLang="en-US" dirty="0"/>
                        </a:p>
                      </a:txBody>
                      <a:tcPr/>
                    </a:tc>
                    <a:extLst>
                      <a:ext uri="{0D108BD9-81ED-4DB2-BD59-A6C34878D82A}">
                        <a16:rowId xmlns:a16="http://schemas.microsoft.com/office/drawing/2014/main" val="1717461975"/>
                      </a:ext>
                    </a:extLst>
                  </a:tr>
                  <a:tr h="370840">
                    <a:tc>
                      <a:txBody>
                        <a:bodyPr/>
                        <a:lstStyle/>
                        <a:p>
                          <a:pPr algn="ctr"/>
                          <a:r>
                            <a:rPr lang="en-US" altLang="zh-CN" dirty="0"/>
                            <a:t>3</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10 / 100=0.1</a:t>
                          </a:r>
                          <a:endParaRPr lang="zh-CN" altLang="en-US" dirty="0"/>
                        </a:p>
                      </a:txBody>
                      <a:tcPr/>
                    </a:tc>
                    <a:tc>
                      <a:txBody>
                        <a:bodyPr/>
                        <a:lstStyle/>
                        <a:p>
                          <a:pPr algn="ctr"/>
                          <a:r>
                            <a:rPr lang="zh-CN" altLang="en-US" dirty="0"/>
                            <a:t>（</a:t>
                          </a:r>
                          <a:r>
                            <a:rPr lang="en-US" altLang="zh-CN" dirty="0"/>
                            <a:t>10+1</a:t>
                          </a:r>
                          <a:r>
                            <a:rPr lang="zh-CN" altLang="en-US" dirty="0"/>
                            <a:t>）</a:t>
                          </a:r>
                          <a:r>
                            <a:rPr lang="en-US" altLang="zh-CN" dirty="0"/>
                            <a:t>/</a:t>
                          </a:r>
                          <a:r>
                            <a:rPr lang="zh-CN" altLang="en-US" dirty="0"/>
                            <a:t>（</a:t>
                          </a:r>
                          <a:r>
                            <a:rPr lang="en-US" altLang="zh-CN" dirty="0"/>
                            <a:t>100+4</a:t>
                          </a:r>
                          <a:r>
                            <a:rPr lang="zh-CN" altLang="en-US" dirty="0"/>
                            <a:t>）≈</a:t>
                          </a:r>
                          <a:r>
                            <a:rPr lang="en-US" altLang="zh-CN" dirty="0"/>
                            <a:t> 0.11</a:t>
                          </a:r>
                          <a:endParaRPr lang="zh-CN" altLang="en-US" dirty="0"/>
                        </a:p>
                      </a:txBody>
                      <a:tcPr/>
                    </a:tc>
                    <a:extLst>
                      <a:ext uri="{0D108BD9-81ED-4DB2-BD59-A6C34878D82A}">
                        <a16:rowId xmlns:a16="http://schemas.microsoft.com/office/drawing/2014/main" val="730457598"/>
                      </a:ext>
                    </a:extLst>
                  </a:tr>
                  <a:tr h="370840">
                    <a:tc>
                      <a:txBody>
                        <a:bodyPr/>
                        <a:lstStyle/>
                        <a:p>
                          <a:pPr algn="ctr"/>
                          <a:r>
                            <a:rPr lang="en-US" altLang="zh-CN" dirty="0"/>
                            <a:t>4</a:t>
                          </a:r>
                          <a:endParaRPr lang="zh-CN" altLang="en-US" dirty="0"/>
                        </a:p>
                      </a:txBody>
                      <a:tcPr/>
                    </a:tc>
                    <a:tc>
                      <a:txBody>
                        <a:bodyPr/>
                        <a:lstStyle/>
                        <a:p>
                          <a:pPr algn="ctr"/>
                          <a:r>
                            <a:rPr lang="en-US" altLang="zh-CN" dirty="0"/>
                            <a:t>Tom</a:t>
                          </a:r>
                          <a:endParaRPr lang="zh-CN" altLang="en-US" dirty="0"/>
                        </a:p>
                      </a:txBody>
                      <a:tcPr/>
                    </a:tc>
                    <a:tc>
                      <a:txBody>
                        <a:bodyPr/>
                        <a:lstStyle/>
                        <a:p>
                          <a:pPr algn="ctr"/>
                          <a:r>
                            <a:rPr lang="en-US" altLang="zh-CN" dirty="0"/>
                            <a:t>read</a:t>
                          </a:r>
                          <a:endParaRPr lang="zh-CN" altLang="en-US" dirty="0"/>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 / 100=0 </a:t>
                          </a:r>
                          <a:endParaRPr lang="zh-CN" altLang="en-US" dirty="0"/>
                        </a:p>
                      </a:txBody>
                      <a:tcPr/>
                    </a:tc>
                    <a:tc>
                      <a:txBody>
                        <a:bodyPr/>
                        <a:lstStyle/>
                        <a:p>
                          <a:pPr algn="ctr"/>
                          <a:r>
                            <a:rPr lang="zh-CN" altLang="en-US" dirty="0"/>
                            <a:t>（  </a:t>
                          </a:r>
                          <a:r>
                            <a:rPr lang="en-US" altLang="zh-CN" dirty="0"/>
                            <a:t>0+1</a:t>
                          </a:r>
                          <a:r>
                            <a:rPr lang="zh-CN" altLang="en-US" dirty="0"/>
                            <a:t>）</a:t>
                          </a:r>
                          <a:r>
                            <a:rPr lang="en-US" altLang="zh-CN" dirty="0"/>
                            <a:t>/</a:t>
                          </a:r>
                          <a:r>
                            <a:rPr lang="zh-CN" altLang="en-US" dirty="0"/>
                            <a:t>（</a:t>
                          </a:r>
                          <a:r>
                            <a:rPr lang="en-US" altLang="zh-CN" dirty="0"/>
                            <a:t>100+4</a:t>
                          </a:r>
                          <a:r>
                            <a:rPr lang="zh-CN" altLang="en-US" dirty="0"/>
                            <a:t>）≈</a:t>
                          </a:r>
                          <a:r>
                            <a:rPr lang="en-US" altLang="zh-CN" dirty="0"/>
                            <a:t> 0.01</a:t>
                          </a:r>
                          <a:endParaRPr lang="zh-CN" altLang="en-US" dirty="0"/>
                        </a:p>
                      </a:txBody>
                      <a:tcPr/>
                    </a:tc>
                    <a:extLst>
                      <a:ext uri="{0D108BD9-81ED-4DB2-BD59-A6C34878D82A}">
                        <a16:rowId xmlns:a16="http://schemas.microsoft.com/office/drawing/2014/main" val="3247301700"/>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V=4</a:t>
                          </a:r>
                          <a:endParaRPr lang="zh-CN" altLang="en-US" dirty="0"/>
                        </a:p>
                      </a:txBody>
                      <a:tcPr/>
                    </a:tc>
                    <a:tc>
                      <a:txBody>
                        <a:bodyPr/>
                        <a:lstStyle/>
                        <a:p>
                          <a:pPr algn="ctr"/>
                          <a:r>
                            <a:rPr lang="en-US" altLang="zh-CN" dirty="0"/>
                            <a:t>N=100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698678940"/>
                      </a:ext>
                    </a:extLst>
                  </a:tr>
                </a:tbl>
              </a:graphicData>
            </a:graphic>
          </p:graphicFrame>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997306C1-A2E8-413B-B053-9958583FA2B4}"/>
                  </a:ext>
                </a:extLst>
              </p:cNvPr>
              <p:cNvSpPr/>
              <p:nvPr/>
            </p:nvSpPr>
            <p:spPr>
              <a:xfrm>
                <a:off x="7891125" y="5241591"/>
                <a:ext cx="3380605" cy="6767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𝐿𝑎𝑝</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r>
                            <a:rPr lang="en-US" altLang="zh-CN" i="1">
                              <a:latin typeface="Cambria Math" panose="02040503050406030204" pitchFamily="18" charset="0"/>
                            </a:rPr>
                            <m:t>+1</m:t>
                          </m:r>
                        </m:num>
                        <m:den>
                          <m:r>
                            <a:rPr lang="en-US" altLang="zh-CN" i="1">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e>
                          </m:d>
                          <m:r>
                            <a:rPr lang="en-US" altLang="zh-CN" i="1">
                              <a:latin typeface="Cambria Math" panose="02040503050406030204" pitchFamily="18" charset="0"/>
                            </a:rPr>
                            <m:t>+</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r>
                            <a:rPr lang="en-US" altLang="zh-CN" b="0" i="1" smtClean="0">
                              <a:latin typeface="Cambria Math" panose="02040503050406030204" pitchFamily="18" charset="0"/>
                            </a:rPr>
                            <m:t>|</m:t>
                          </m:r>
                        </m:den>
                      </m:f>
                    </m:oMath>
                  </m:oMathPara>
                </a14:m>
                <a:endParaRPr lang="zh-CN" altLang="en-US" dirty="0"/>
              </a:p>
            </p:txBody>
          </p:sp>
        </mc:Choice>
        <mc:Fallback xmlns="">
          <p:sp>
            <p:nvSpPr>
              <p:cNvPr id="4" name="矩形 3">
                <a:extLst>
                  <a:ext uri="{FF2B5EF4-FFF2-40B4-BE49-F238E27FC236}">
                    <a16:creationId xmlns:a16="http://schemas.microsoft.com/office/drawing/2014/main" id="{997306C1-A2E8-413B-B053-9958583FA2B4}"/>
                  </a:ext>
                </a:extLst>
              </p:cNvPr>
              <p:cNvSpPr>
                <a:spLocks noRot="1" noChangeAspect="1" noMove="1" noResize="1" noEditPoints="1" noAdjustHandles="1" noChangeArrowheads="1" noChangeShapeType="1" noTextEdit="1"/>
              </p:cNvSpPr>
              <p:nvPr/>
            </p:nvSpPr>
            <p:spPr>
              <a:xfrm>
                <a:off x="7891125" y="5241591"/>
                <a:ext cx="3380605" cy="67672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6F9DE7D9-3970-40C5-A0E4-B551AAD368A0}"/>
                  </a:ext>
                </a:extLst>
              </p:cNvPr>
              <p:cNvSpPr/>
              <p:nvPr/>
            </p:nvSpPr>
            <p:spPr>
              <a:xfrm>
                <a:off x="4708145" y="5241591"/>
                <a:ext cx="3021083" cy="669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𝐶</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r>
                            <a:rPr lang="en-US" altLang="zh-CN" i="1">
                              <a:latin typeface="Cambria Math" panose="02040503050406030204" pitchFamily="18" charset="0"/>
                            </a:rPr>
                            <m:t>)</m:t>
                          </m:r>
                        </m:num>
                        <m:den>
                          <m:r>
                            <a:rPr lang="en-US" altLang="zh-CN" i="1">
                              <a:latin typeface="Cambria Math" panose="02040503050406030204" pitchFamily="18" charset="0"/>
                            </a:rPr>
                            <m:t>𝐶</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r>
                            <a:rPr lang="en-US" altLang="zh-CN" i="1">
                              <a:latin typeface="Cambria Math" panose="02040503050406030204" pitchFamily="18" charset="0"/>
                            </a:rPr>
                            <m:t>)</m:t>
                          </m:r>
                        </m:den>
                      </m:f>
                    </m:oMath>
                  </m:oMathPara>
                </a14:m>
                <a:endParaRPr lang="zh-CN" altLang="en-US" dirty="0"/>
              </a:p>
            </p:txBody>
          </p:sp>
        </mc:Choice>
        <mc:Fallback xmlns="">
          <p:sp>
            <p:nvSpPr>
              <p:cNvPr id="8" name="矩形 7">
                <a:extLst>
                  <a:ext uri="{FF2B5EF4-FFF2-40B4-BE49-F238E27FC236}">
                    <a16:creationId xmlns:a16="http://schemas.microsoft.com/office/drawing/2014/main" id="{6F9DE7D9-3970-40C5-A0E4-B551AAD368A0}"/>
                  </a:ext>
                </a:extLst>
              </p:cNvPr>
              <p:cNvSpPr>
                <a:spLocks noRot="1" noChangeAspect="1" noMove="1" noResize="1" noEditPoints="1" noAdjustHandles="1" noChangeArrowheads="1" noChangeShapeType="1" noTextEdit="1"/>
              </p:cNvSpPr>
              <p:nvPr/>
            </p:nvSpPr>
            <p:spPr>
              <a:xfrm>
                <a:off x="4708145" y="5241591"/>
                <a:ext cx="3021083" cy="669094"/>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14713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7B8545C7-C9DE-464B-A5E3-3A2CB4E00D2B}"/>
              </a:ext>
            </a:extLst>
          </p:cNvPr>
          <p:cNvSpPr txBox="1">
            <a:spLocks/>
          </p:cNvSpPr>
          <p:nvPr/>
        </p:nvSpPr>
        <p:spPr>
          <a:xfrm>
            <a:off x="603111" y="3753749"/>
            <a:ext cx="10726983" cy="882906"/>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zh-CN" altLang="en-US" dirty="0"/>
              <a:t>词表</a:t>
            </a:r>
            <a:r>
              <a:rPr lang="en-US" altLang="zh-CN" sz="2000" dirty="0"/>
              <a:t>V = { </a:t>
            </a:r>
            <a:r>
              <a:rPr lang="en-US" altLang="zh-CN" sz="2000" dirty="0">
                <a:latin typeface="+mn-ea"/>
                <a:cs typeface="Microsoft Himalaya" panose="01010100010101010101" pitchFamily="2" charset="0"/>
              </a:rPr>
              <a:t>Father, read, Holy, Bible, Mother, a, text, book, He, by, grandpa</a:t>
            </a:r>
            <a:r>
              <a:rPr lang="zh-CN" altLang="en-US" sz="2000" dirty="0">
                <a:latin typeface="+mn-ea"/>
                <a:cs typeface="Microsoft Himalaya" panose="01010100010101010101" pitchFamily="2" charset="0"/>
              </a:rPr>
              <a:t>，</a:t>
            </a:r>
            <a:r>
              <a:rPr lang="en-US" altLang="zh-CN" sz="2000" dirty="0">
                <a:latin typeface="+mn-ea"/>
                <a:cs typeface="Microsoft Himalaya" panose="01010100010101010101" pitchFamily="2" charset="0"/>
              </a:rPr>
              <a:t>&lt;BOS&gt;,&lt;EOS&gt;</a:t>
            </a:r>
            <a:r>
              <a:rPr lang="en-US" altLang="zh-CN" sz="2000" dirty="0"/>
              <a:t> }</a:t>
            </a:r>
          </a:p>
          <a:p>
            <a:pPr marL="0" indent="0">
              <a:buNone/>
            </a:pPr>
            <a:r>
              <a:rPr lang="en-US" altLang="zh-CN" sz="2000" dirty="0">
                <a:latin typeface="+mn-ea"/>
                <a:cs typeface="Microsoft Himalaya" panose="01010100010101010101" pitchFamily="2" charset="0"/>
              </a:rPr>
              <a:t>|V| = 13</a:t>
            </a:r>
            <a:endParaRPr lang="zh-CN" altLang="en-US" sz="2000" dirty="0">
              <a:latin typeface="+mn-ea"/>
              <a:cs typeface="Microsoft Himalaya" panose="01010100010101010101" pitchFamily="2" charset="0"/>
            </a:endParaRPr>
          </a:p>
        </p:txBody>
      </p:sp>
      <mc:AlternateContent xmlns:mc="http://schemas.openxmlformats.org/markup-compatibility/2006" xmlns:a14="http://schemas.microsoft.com/office/drawing/2010/main">
        <mc:Choice Requires="a14">
          <p:sp>
            <p:nvSpPr>
              <p:cNvPr id="6" name="内容占位符 2">
                <a:extLst>
                  <a:ext uri="{FF2B5EF4-FFF2-40B4-BE49-F238E27FC236}">
                    <a16:creationId xmlns:a16="http://schemas.microsoft.com/office/drawing/2014/main" id="{99C1A72A-E054-4B68-8577-3919730C9FB2}"/>
                  </a:ext>
                </a:extLst>
              </p:cNvPr>
              <p:cNvSpPr txBox="1">
                <a:spLocks/>
              </p:cNvSpPr>
              <p:nvPr/>
            </p:nvSpPr>
            <p:spPr>
              <a:xfrm>
                <a:off x="603111" y="2306806"/>
                <a:ext cx="10726983" cy="1080938"/>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a:rPr lang="en-US" altLang="zh-CN" sz="1800" b="0" i="1" smtClean="0">
                          <a:latin typeface="Cambria Math" panose="02040503050406030204" pitchFamily="18" charset="0"/>
                          <a:cs typeface="Microsoft Himalaya" panose="01010100010101010101" pitchFamily="2" charset="0"/>
                        </a:rPr>
                        <m:t>𝑝</m:t>
                      </m:r>
                      <m:r>
                        <a:rPr lang="en-US" altLang="zh-CN" sz="1800" b="0" i="1" smtClean="0">
                          <a:latin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Father</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𝐹𝑎𝑡h𝑒𝑟</m:t>
                      </m:r>
                      <m:r>
                        <a:rPr lang="en-US" altLang="zh-CN" sz="1800" b="0" i="1" smtClean="0">
                          <a:latin typeface="Cambria Math" panose="02040503050406030204" pitchFamily="18" charset="0"/>
                          <a:cs typeface="Microsoft Himalaya" panose="01010100010101010101" pitchFamily="2" charset="0"/>
                        </a:rPr>
                        <m:t>|&lt;</m:t>
                      </m:r>
                      <m:r>
                        <a:rPr lang="en-US" altLang="zh-CN" sz="1800" b="0" i="1" smtClean="0">
                          <a:latin typeface="Cambria Math" panose="02040503050406030204" pitchFamily="18" charset="0"/>
                          <a:cs typeface="Microsoft Himalaya" panose="01010100010101010101" pitchFamily="2" charset="0"/>
                        </a:rPr>
                        <m:t>𝐵𝑂𝑆</m:t>
                      </m:r>
                      <m:r>
                        <a:rPr lang="en-US" altLang="zh-CN" sz="1800" b="0" i="1" smtClean="0">
                          <a:latin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𝑟𝑒𝑎𝑑</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𝐹𝑎𝑡h𝑒𝑟</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𝑎</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𝑏𝑜𝑜𝑘</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(&lt;</m:t>
                      </m:r>
                      <m:r>
                        <a:rPr lang="en-US" altLang="zh-CN" sz="1800" b="0" i="1" smtClean="0">
                          <a:latin typeface="Cambria Math" panose="02040503050406030204" pitchFamily="18" charset="0"/>
                          <a:cs typeface="Microsoft Himalaya" panose="01010100010101010101" pitchFamily="2" charset="0"/>
                        </a:rPr>
                        <m:t>𝐸𝑂𝑆</m:t>
                      </m:r>
                      <m:r>
                        <a:rPr lang="en-US" altLang="zh-CN" sz="1800" b="0" i="1" smtClean="0">
                          <a:latin typeface="Cambria Math" panose="02040503050406030204" pitchFamily="18" charset="0"/>
                          <a:cs typeface="Microsoft Himalaya" panose="01010100010101010101" pitchFamily="2" charset="0"/>
                        </a:rPr>
                        <m:t>&gt;|</m:t>
                      </m:r>
                      <m:r>
                        <a:rPr lang="en-US" altLang="zh-CN" sz="1800" b="0" i="1" smtClean="0">
                          <a:latin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cs typeface="Microsoft Himalaya" panose="01010100010101010101" pitchFamily="2" charset="0"/>
                        </a:rPr>
                        <m:t>)</m:t>
                      </m:r>
                    </m:oMath>
                  </m:oMathPara>
                </a14:m>
                <a:endParaRPr lang="en-US" altLang="zh-CN" sz="1800" i="1" dirty="0">
                  <a:latin typeface="Microsoft Himalaya" panose="01010100010101010101" pitchFamily="2" charset="0"/>
                  <a:cs typeface="Microsoft Himalaya" panose="01010100010101010101" pitchFamily="2" charset="0"/>
                </a:endParaRPr>
              </a:p>
              <a:p>
                <a:pPr marL="0" indent="0">
                  <a:buNone/>
                </a:pPr>
                <a:endParaRPr lang="en-US" altLang="zh-CN" sz="1800" i="1" dirty="0">
                  <a:latin typeface="Microsoft Himalaya" panose="01010100010101010101" pitchFamily="2" charset="0"/>
                  <a:cs typeface="Microsoft Himalaya" panose="01010100010101010101" pitchFamily="2" charset="0"/>
                </a:endParaRPr>
              </a:p>
              <a:p>
                <a:pPr marL="0" indent="0">
                  <a:buNone/>
                </a:pPr>
                <a14:m>
                  <m:oMathPara xmlns:m="http://schemas.openxmlformats.org/officeDocument/2006/math">
                    <m:oMathParaPr>
                      <m:jc m:val="left"/>
                    </m:oMathParaPr>
                    <m:oMath xmlns:m="http://schemas.openxmlformats.org/officeDocument/2006/math">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Grandpa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smtClean="0">
                          <a:solidFill>
                            <a:schemeClr val="accent2"/>
                          </a:solidFill>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smtClean="0">
                          <a:solidFill>
                            <a:schemeClr val="accent2"/>
                          </a:solidFill>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solidFill>
                            <a:schemeClr val="accent2"/>
                          </a:solidFill>
                          <a:latin typeface="Cambria Math" panose="02040503050406030204" pitchFamily="18" charset="0"/>
                          <a:ea typeface="Cambria Math" panose="02040503050406030204" pitchFamily="18" charset="0"/>
                          <a:cs typeface="Microsoft Himalaya" panose="01010100010101010101" pitchFamily="2" charset="0"/>
                        </a:rPr>
                        <m:t>Grandpa</m:t>
                      </m:r>
                      <m:r>
                        <a:rPr lang="en-US" altLang="zh-CN" sz="1800" i="1">
                          <a:solidFill>
                            <a:schemeClr val="accent2"/>
                          </a:solidFill>
                          <a:latin typeface="Cambria Math" panose="02040503050406030204" pitchFamily="18" charset="0"/>
                          <a:ea typeface="Cambria Math" panose="02040503050406030204" pitchFamily="18" charset="0"/>
                          <a:cs typeface="Microsoft Himalaya" panose="01010100010101010101" pitchFamily="2" charset="0"/>
                        </a:rPr>
                        <m:t>|&lt;</m:t>
                      </m:r>
                      <m:r>
                        <a:rPr lang="en-US" altLang="zh-CN" sz="1800" i="1">
                          <a:solidFill>
                            <a:schemeClr val="accent2"/>
                          </a:solidFill>
                          <a:latin typeface="Cambria Math" panose="02040503050406030204" pitchFamily="18" charset="0"/>
                          <a:ea typeface="Cambria Math" panose="02040503050406030204" pitchFamily="18" charset="0"/>
                          <a:cs typeface="Microsoft Himalaya" panose="01010100010101010101" pitchFamily="2" charset="0"/>
                        </a:rPr>
                        <m:t>𝐵𝑂𝑆</m:t>
                      </m:r>
                      <m:r>
                        <a:rPr lang="en-US" altLang="zh-CN" sz="1800" i="1">
                          <a:solidFill>
                            <a:schemeClr val="accent2"/>
                          </a:solidFill>
                          <a:latin typeface="Cambria Math" panose="02040503050406030204" pitchFamily="18" charset="0"/>
                          <a:ea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Grandpa</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(&lt;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𝐸𝑂𝑆</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oMath>
                  </m:oMathPara>
                </a14:m>
                <a:endParaRPr lang="en-US" altLang="zh-CN" sz="1800" i="1" dirty="0">
                  <a:latin typeface="Cambria Math" panose="02040503050406030204" pitchFamily="18" charset="0"/>
                  <a:ea typeface="Cambria Math" panose="02040503050406030204" pitchFamily="18" charset="0"/>
                  <a:cs typeface="Microsoft Himalaya" panose="01010100010101010101" pitchFamily="2" charset="0"/>
                </a:endParaRPr>
              </a:p>
              <a:p>
                <a:pPr marL="0" indent="0">
                  <a:buNone/>
                </a:pPr>
                <a:endParaRPr lang="zh-CN" altLang="en-US" sz="1800" i="1" dirty="0">
                  <a:latin typeface="Microsoft Himalaya" panose="01010100010101010101" pitchFamily="2" charset="0"/>
                  <a:cs typeface="Microsoft Himalaya" panose="01010100010101010101" pitchFamily="2" charset="0"/>
                </a:endParaRPr>
              </a:p>
            </p:txBody>
          </p:sp>
        </mc:Choice>
        <mc:Fallback xmlns="">
          <p:sp>
            <p:nvSpPr>
              <p:cNvPr id="6" name="内容占位符 2">
                <a:extLst>
                  <a:ext uri="{FF2B5EF4-FFF2-40B4-BE49-F238E27FC236}">
                    <a16:creationId xmlns:a16="http://schemas.microsoft.com/office/drawing/2014/main" id="{99C1A72A-E054-4B68-8577-3919730C9FB2}"/>
                  </a:ext>
                </a:extLst>
              </p:cNvPr>
              <p:cNvSpPr txBox="1">
                <a:spLocks noRot="1" noChangeAspect="1" noMove="1" noResize="1" noEditPoints="1" noAdjustHandles="1" noChangeArrowheads="1" noChangeShapeType="1" noTextEdit="1"/>
              </p:cNvSpPr>
              <p:nvPr/>
            </p:nvSpPr>
            <p:spPr>
              <a:xfrm>
                <a:off x="603111" y="2306806"/>
                <a:ext cx="10726983" cy="1080938"/>
              </a:xfrm>
              <a:prstGeom prst="rect">
                <a:avLst/>
              </a:prstGeom>
              <a:blipFill>
                <a:blip r:embed="rId2"/>
                <a:stretch>
                  <a:fillRect t="-1124"/>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矩形 6">
                <a:extLst>
                  <a:ext uri="{FF2B5EF4-FFF2-40B4-BE49-F238E27FC236}">
                    <a16:creationId xmlns:a16="http://schemas.microsoft.com/office/drawing/2014/main" id="{4EAF55D4-2A28-4260-8650-B7FDFDEAEA5E}"/>
                  </a:ext>
                </a:extLst>
              </p:cNvPr>
              <p:cNvSpPr/>
              <p:nvPr/>
            </p:nvSpPr>
            <p:spPr>
              <a:xfrm>
                <a:off x="603112" y="5002661"/>
                <a:ext cx="6329467" cy="1155060"/>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14:m>
                  <m:oMath xmlns:m="http://schemas.openxmlformats.org/officeDocument/2006/math">
                    <m:r>
                      <a:rPr lang="en-US" altLang="zh-CN" i="1" smtClean="0">
                        <a:latin typeface="Cambria Math" panose="02040503050406030204" pitchFamily="18" charset="0"/>
                        <a:cs typeface="Microsoft Himalaya" panose="01010100010101010101" pitchFamily="2" charset="0"/>
                      </a:rPr>
                      <m:t>𝑝</m:t>
                    </m:r>
                    <m:r>
                      <a:rPr lang="en-US" altLang="zh-CN" i="1" smtClean="0">
                        <a:latin typeface="Cambria Math" panose="02040503050406030204" pitchFamily="18" charset="0"/>
                        <a:cs typeface="Microsoft Himalaya" panose="01010100010101010101" pitchFamily="2" charset="0"/>
                      </a:rPr>
                      <m:t>(</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Father</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i="1">
                        <a:latin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16</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m:t>
                    </m:r>
                  </m:oMath>
                </a14:m>
                <a:r>
                  <a:rPr lang="el-GR" altLang="zh-CN" dirty="0">
                    <a:ea typeface="Cambria Math" panose="02040503050406030204" pitchFamily="18" charset="0"/>
                    <a:cs typeface="Microsoft Himalaya" panose="01010100010101010101" pitchFamily="2" charset="0"/>
                  </a:rPr>
                  <a:t> </a:t>
                </a:r>
                <a14:m>
                  <m:oMath xmlns:m="http://schemas.openxmlformats.org/officeDocument/2006/math">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14</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 </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3</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16</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 </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m:t>
                        </m:r>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5</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 </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15</m:t>
                        </m:r>
                      </m:den>
                    </m:f>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 </m:t>
                    </m:r>
                    <m:r>
                      <a:rPr lang="en-US" altLang="zh-CN" i="1">
                        <a:latin typeface="Cambria Math" panose="02040503050406030204" pitchFamily="18" charset="0"/>
                        <a:ea typeface="Cambria Math" panose="02040503050406030204" pitchFamily="18" charset="0"/>
                        <a:cs typeface="Microsoft Himalaya" panose="01010100010101010101" pitchFamily="2" charset="0"/>
                      </a:rPr>
                      <m:t>=</m:t>
                    </m:r>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0.00006</m:t>
                    </m:r>
                  </m:oMath>
                </a14:m>
                <a:r>
                  <a:rPr lang="en-US" altLang="zh-CN" i="1" dirty="0">
                    <a:latin typeface="Microsoft Himalaya" panose="01010100010101010101" pitchFamily="2" charset="0"/>
                    <a:cs typeface="Microsoft Himalaya" panose="01010100010101010101" pitchFamily="2" charset="0"/>
                  </a:rPr>
                  <a:t>  </a:t>
                </a:r>
              </a:p>
              <a:p>
                <a:endParaRPr lang="en-US" altLang="zh-CN" i="1" dirty="0">
                  <a:latin typeface="Microsoft Himalaya" panose="01010100010101010101" pitchFamily="2" charset="0"/>
                  <a:cs typeface="Microsoft Himalaya" panose="01010100010101010101" pitchFamily="2" charset="0"/>
                </a:endParaRPr>
              </a:p>
              <a:p>
                <a14:m>
                  <m:oMath xmlns:m="http://schemas.openxmlformats.org/officeDocument/2006/math">
                    <m:r>
                      <a:rPr lang="en-US" altLang="zh-CN" i="1">
                        <a:latin typeface="Cambria Math" panose="02040503050406030204" pitchFamily="18" charset="0"/>
                        <a:ea typeface="Cambria Math" panose="02040503050406030204" pitchFamily="18" charset="0"/>
                        <a:cs typeface="Microsoft Himalaya" panose="01010100010101010101" pitchFamily="2" charset="0"/>
                      </a:rPr>
                      <m:t>𝑝</m:t>
                    </m:r>
                    <m:d>
                      <m:dPr>
                        <m:ctrlPr>
                          <a:rPr lang="en-US" altLang="zh-CN" i="1">
                            <a:latin typeface="Cambria Math" panose="02040503050406030204" pitchFamily="18" charset="0"/>
                            <a:ea typeface="Cambria Math" panose="02040503050406030204" pitchFamily="18" charset="0"/>
                            <a:cs typeface="Microsoft Himalaya" panose="01010100010101010101" pitchFamily="2" charset="0"/>
                          </a:rPr>
                        </m:ctrlPr>
                      </m:dPr>
                      <m:e>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Grandpa</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i="1" dirty="0">
                            <a:latin typeface="Cambria Math" panose="02040503050406030204" pitchFamily="18" charset="0"/>
                            <a:ea typeface="Cambria Math" panose="02040503050406030204" pitchFamily="18" charset="0"/>
                            <a:cs typeface="Microsoft Himalaya" panose="01010100010101010101" pitchFamily="2" charset="0"/>
                          </a:rPr>
                          <m:t>book</m:t>
                        </m:r>
                      </m:e>
                    </m:d>
                    <m:r>
                      <a:rPr lang="en-US" altLang="zh-CN" i="1">
                        <a:latin typeface="Cambria Math" panose="02040503050406030204" pitchFamily="18" charset="0"/>
                        <a:ea typeface="Cambria Math" panose="02040503050406030204" pitchFamily="18" charset="0"/>
                        <a:cs typeface="Microsoft Himalaya" panose="01010100010101010101" pitchFamily="2" charset="0"/>
                      </a:rPr>
                      <m:t>=</m:t>
                    </m:r>
                    <m:f>
                      <m:fPr>
                        <m:ctrlPr>
                          <a:rPr lang="el-GR" altLang="zh-CN" i="1" smtClean="0">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solidFill>
                              <a:schemeClr val="accent2"/>
                            </a:solidFill>
                            <a:latin typeface="Cambria Math" panose="02040503050406030204" pitchFamily="18" charset="0"/>
                            <a:ea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16</m:t>
                        </m:r>
                      </m:den>
                    </m:f>
                    <m:r>
                      <a:rPr lang="el-GR" altLang="zh-CN" i="1" smtClean="0">
                        <a:latin typeface="Cambria Math" panose="02040503050406030204" pitchFamily="18" charset="0"/>
                        <a:ea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ea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14</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m:t>
                    </m:r>
                  </m:oMath>
                </a14:m>
                <a:r>
                  <a:rPr lang="el-GR" altLang="zh-CN" dirty="0">
                    <a:ea typeface="Cambria Math" panose="02040503050406030204" pitchFamily="18" charset="0"/>
                    <a:cs typeface="Microsoft Himalaya" panose="01010100010101010101" pitchFamily="2" charset="0"/>
                  </a:rPr>
                  <a:t> </a:t>
                </a:r>
                <a14:m>
                  <m:oMath xmlns:m="http://schemas.openxmlformats.org/officeDocument/2006/math">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3</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16</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15</m:t>
                        </m:r>
                      </m:den>
                    </m:f>
                    <m:r>
                      <a:rPr lang="el-GR" altLang="zh-CN" i="1">
                        <a:latin typeface="Cambria Math" panose="02040503050406030204" pitchFamily="18" charset="0"/>
                        <a:ea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ea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ea typeface="Cambria Math" panose="02040503050406030204" pitchFamily="18" charset="0"/>
                            <a:cs typeface="Microsoft Himalaya" panose="01010100010101010101" pitchFamily="2" charset="0"/>
                          </a:rPr>
                          <m:t>2</m:t>
                        </m:r>
                      </m:num>
                      <m:den>
                        <m:r>
                          <a:rPr lang="en-US" altLang="zh-CN" i="1">
                            <a:latin typeface="Cambria Math" panose="02040503050406030204" pitchFamily="18" charset="0"/>
                            <a:ea typeface="Cambria Math" panose="02040503050406030204" pitchFamily="18" charset="0"/>
                            <a:cs typeface="Microsoft Himalaya" panose="01010100010101010101" pitchFamily="2" charset="0"/>
                          </a:rPr>
                          <m:t>15</m:t>
                        </m:r>
                      </m:den>
                    </m:f>
                    <m:r>
                      <a:rPr lang="en-US" altLang="zh-CN" i="1">
                        <a:latin typeface="Cambria Math" panose="02040503050406030204" pitchFamily="18" charset="0"/>
                        <a:ea typeface="Cambria Math" panose="02040503050406030204" pitchFamily="18" charset="0"/>
                        <a:cs typeface="Microsoft Himalaya" panose="01010100010101010101" pitchFamily="2" charset="0"/>
                      </a:rPr>
                      <m:t>=</m:t>
                    </m:r>
                    <m:r>
                      <a:rPr lang="en-US" altLang="zh-CN" b="0" i="1" smtClean="0">
                        <a:latin typeface="Cambria Math" panose="02040503050406030204" pitchFamily="18" charset="0"/>
                        <a:ea typeface="Cambria Math" panose="02040503050406030204" pitchFamily="18" charset="0"/>
                        <a:cs typeface="Microsoft Himalaya" panose="01010100010101010101" pitchFamily="2" charset="0"/>
                      </a:rPr>
                      <m:t>0.000015</m:t>
                    </m:r>
                  </m:oMath>
                </a14:m>
                <a:endParaRPr lang="en-US" altLang="zh-CN" i="1" dirty="0">
                  <a:latin typeface="Cambria Math" panose="02040503050406030204" pitchFamily="18" charset="0"/>
                  <a:ea typeface="Cambria Math" panose="02040503050406030204" pitchFamily="18" charset="0"/>
                  <a:cs typeface="Microsoft Himalaya" panose="01010100010101010101" pitchFamily="2" charset="0"/>
                </a:endParaRPr>
              </a:p>
            </p:txBody>
          </p:sp>
        </mc:Choice>
        <mc:Fallback>
          <p:sp>
            <p:nvSpPr>
              <p:cNvPr id="7" name="矩形 6">
                <a:extLst>
                  <a:ext uri="{FF2B5EF4-FFF2-40B4-BE49-F238E27FC236}">
                    <a16:creationId xmlns:a16="http://schemas.microsoft.com/office/drawing/2014/main" id="{4EAF55D4-2A28-4260-8650-B7FDFDEAEA5E}"/>
                  </a:ext>
                </a:extLst>
              </p:cNvPr>
              <p:cNvSpPr>
                <a:spLocks noRot="1" noChangeAspect="1" noMove="1" noResize="1" noEditPoints="1" noAdjustHandles="1" noChangeArrowheads="1" noChangeShapeType="1" noTextEdit="1"/>
              </p:cNvSpPr>
              <p:nvPr/>
            </p:nvSpPr>
            <p:spPr>
              <a:xfrm>
                <a:off x="603112" y="5002661"/>
                <a:ext cx="6329467" cy="1155060"/>
              </a:xfrm>
              <a:prstGeom prst="rect">
                <a:avLst/>
              </a:prstGeom>
              <a:blipFill>
                <a:blip r:embed="rId3"/>
                <a:stretch>
                  <a:fillRect b="-529"/>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0618250B-57ED-451F-A958-7FD3AA17C92C}"/>
                  </a:ext>
                </a:extLst>
              </p:cNvPr>
              <p:cNvSpPr/>
              <p:nvPr/>
            </p:nvSpPr>
            <p:spPr>
              <a:xfrm>
                <a:off x="5770495" y="993391"/>
                <a:ext cx="3380605" cy="6767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𝐿𝑎𝑝</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r>
                            <a:rPr lang="en-US" altLang="zh-CN" i="1">
                              <a:latin typeface="Cambria Math" panose="02040503050406030204" pitchFamily="18" charset="0"/>
                            </a:rPr>
                            <m:t>+1</m:t>
                          </m:r>
                        </m:num>
                        <m:den>
                          <m:r>
                            <a:rPr lang="en-US" altLang="zh-CN" i="1">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e>
                          </m:d>
                          <m:r>
                            <a:rPr lang="en-US" altLang="zh-CN" i="1">
                              <a:latin typeface="Cambria Math" panose="02040503050406030204" pitchFamily="18" charset="0"/>
                            </a:rPr>
                            <m:t>+</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r>
                            <a:rPr lang="en-US" altLang="zh-CN" b="0" i="1" smtClean="0">
                              <a:latin typeface="Cambria Math" panose="02040503050406030204" pitchFamily="18" charset="0"/>
                            </a:rPr>
                            <m:t>|</m:t>
                          </m:r>
                        </m:den>
                      </m:f>
                    </m:oMath>
                  </m:oMathPara>
                </a14:m>
                <a:endParaRPr lang="zh-CN" altLang="en-US" dirty="0"/>
              </a:p>
            </p:txBody>
          </p:sp>
        </mc:Choice>
        <mc:Fallback xmlns="">
          <p:sp>
            <p:nvSpPr>
              <p:cNvPr id="5" name="矩形 4">
                <a:extLst>
                  <a:ext uri="{FF2B5EF4-FFF2-40B4-BE49-F238E27FC236}">
                    <a16:creationId xmlns:a16="http://schemas.microsoft.com/office/drawing/2014/main" id="{0618250B-57ED-451F-A958-7FD3AA17C92C}"/>
                  </a:ext>
                </a:extLst>
              </p:cNvPr>
              <p:cNvSpPr>
                <a:spLocks noRot="1" noChangeAspect="1" noMove="1" noResize="1" noEditPoints="1" noAdjustHandles="1" noChangeArrowheads="1" noChangeShapeType="1" noTextEdit="1"/>
              </p:cNvSpPr>
              <p:nvPr/>
            </p:nvSpPr>
            <p:spPr>
              <a:xfrm>
                <a:off x="5770495" y="993391"/>
                <a:ext cx="3380605" cy="67672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3A63B3B1-29F8-45BC-BD95-6555A2C884BB}"/>
                  </a:ext>
                </a:extLst>
              </p:cNvPr>
              <p:cNvSpPr/>
              <p:nvPr/>
            </p:nvSpPr>
            <p:spPr>
              <a:xfrm>
                <a:off x="1303464" y="993391"/>
                <a:ext cx="3021083" cy="669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𝐶</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r>
                            <a:rPr lang="en-US" altLang="zh-CN" i="1">
                              <a:latin typeface="Cambria Math" panose="02040503050406030204" pitchFamily="18" charset="0"/>
                            </a:rPr>
                            <m:t>)</m:t>
                          </m:r>
                        </m:num>
                        <m:den>
                          <m:r>
                            <a:rPr lang="en-US" altLang="zh-CN" i="1">
                              <a:latin typeface="Cambria Math" panose="02040503050406030204" pitchFamily="18" charset="0"/>
                            </a:rPr>
                            <m:t>𝐶</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r>
                            <a:rPr lang="en-US" altLang="zh-CN" i="1">
                              <a:latin typeface="Cambria Math" panose="02040503050406030204" pitchFamily="18" charset="0"/>
                            </a:rPr>
                            <m:t>)</m:t>
                          </m:r>
                        </m:den>
                      </m:f>
                    </m:oMath>
                  </m:oMathPara>
                </a14:m>
                <a:endParaRPr lang="zh-CN" altLang="en-US" dirty="0"/>
              </a:p>
            </p:txBody>
          </p:sp>
        </mc:Choice>
        <mc:Fallback xmlns="">
          <p:sp>
            <p:nvSpPr>
              <p:cNvPr id="13" name="矩形 12">
                <a:extLst>
                  <a:ext uri="{FF2B5EF4-FFF2-40B4-BE49-F238E27FC236}">
                    <a16:creationId xmlns:a16="http://schemas.microsoft.com/office/drawing/2014/main" id="{3A63B3B1-29F8-45BC-BD95-6555A2C884BB}"/>
                  </a:ext>
                </a:extLst>
              </p:cNvPr>
              <p:cNvSpPr>
                <a:spLocks noRot="1" noChangeAspect="1" noMove="1" noResize="1" noEditPoints="1" noAdjustHandles="1" noChangeArrowheads="1" noChangeShapeType="1" noTextEdit="1"/>
              </p:cNvSpPr>
              <p:nvPr/>
            </p:nvSpPr>
            <p:spPr>
              <a:xfrm>
                <a:off x="1303464" y="993391"/>
                <a:ext cx="3021083" cy="669094"/>
              </a:xfrm>
              <a:prstGeom prst="rect">
                <a:avLst/>
              </a:prstGeom>
              <a:blipFill>
                <a:blip r:embed="rId5"/>
                <a:stretch>
                  <a:fillRect/>
                </a:stretch>
              </a:blipFill>
            </p:spPr>
            <p:txBody>
              <a:bodyPr/>
              <a:lstStyle/>
              <a:p>
                <a:r>
                  <a:rPr lang="zh-CN" altLang="en-US">
                    <a:noFill/>
                  </a:rPr>
                  <a:t> </a:t>
                </a:r>
              </a:p>
            </p:txBody>
          </p:sp>
        </mc:Fallback>
      </mc:AlternateContent>
      <p:sp>
        <p:nvSpPr>
          <p:cNvPr id="14" name="箭头: 右 13">
            <a:extLst>
              <a:ext uri="{FF2B5EF4-FFF2-40B4-BE49-F238E27FC236}">
                <a16:creationId xmlns:a16="http://schemas.microsoft.com/office/drawing/2014/main" id="{44B56A2B-F7B9-4E49-86CB-159DCCC2C976}"/>
              </a:ext>
            </a:extLst>
          </p:cNvPr>
          <p:cNvSpPr/>
          <p:nvPr/>
        </p:nvSpPr>
        <p:spPr>
          <a:xfrm>
            <a:off x="4639469" y="1073485"/>
            <a:ext cx="1063558" cy="596630"/>
          </a:xfrm>
          <a:prstGeom prst="rightArrow">
            <a:avLst>
              <a:gd name="adj1" fmla="val 50000"/>
              <a:gd name="adj2" fmla="val 8695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AF00134C-3E24-4B27-BBA7-C4E4F14E2C56}"/>
              </a:ext>
            </a:extLst>
          </p:cNvPr>
          <p:cNvPicPr>
            <a:picLocks noChangeAspect="1"/>
          </p:cNvPicPr>
          <p:nvPr/>
        </p:nvPicPr>
        <p:blipFill>
          <a:blip r:embed="rId6"/>
          <a:stretch>
            <a:fillRect/>
          </a:stretch>
        </p:blipFill>
        <p:spPr>
          <a:xfrm>
            <a:off x="9832659" y="4435834"/>
            <a:ext cx="2007730" cy="2003582"/>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9" name="图片 8">
            <a:extLst>
              <a:ext uri="{FF2B5EF4-FFF2-40B4-BE49-F238E27FC236}">
                <a16:creationId xmlns:a16="http://schemas.microsoft.com/office/drawing/2014/main" id="{4DD65E12-C819-427F-8F8B-5592809ECEF7}"/>
              </a:ext>
            </a:extLst>
          </p:cNvPr>
          <p:cNvPicPr>
            <a:picLocks noChangeAspect="1"/>
          </p:cNvPicPr>
          <p:nvPr/>
        </p:nvPicPr>
        <p:blipFill>
          <a:blip r:embed="rId7"/>
          <a:stretch>
            <a:fillRect/>
          </a:stretch>
        </p:blipFill>
        <p:spPr>
          <a:xfrm>
            <a:off x="6142016" y="6322676"/>
            <a:ext cx="3295427" cy="272349"/>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1" name="图片 10">
            <a:extLst>
              <a:ext uri="{FF2B5EF4-FFF2-40B4-BE49-F238E27FC236}">
                <a16:creationId xmlns:a16="http://schemas.microsoft.com/office/drawing/2014/main" id="{39683C0E-94F3-4117-8ADD-62D2778EB6CC}"/>
              </a:ext>
            </a:extLst>
          </p:cNvPr>
          <p:cNvPicPr>
            <a:picLocks noChangeAspect="1"/>
          </p:cNvPicPr>
          <p:nvPr/>
        </p:nvPicPr>
        <p:blipFill>
          <a:blip r:embed="rId8"/>
          <a:stretch>
            <a:fillRect/>
          </a:stretch>
        </p:blipFill>
        <p:spPr>
          <a:xfrm>
            <a:off x="7327795" y="4861934"/>
            <a:ext cx="1912040" cy="99163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187828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099671-7653-455A-A0C9-9398E81BF664}"/>
              </a:ext>
            </a:extLst>
          </p:cNvPr>
          <p:cNvSpPr>
            <a:spLocks noGrp="1"/>
          </p:cNvSpPr>
          <p:nvPr>
            <p:ph type="title"/>
          </p:nvPr>
        </p:nvSpPr>
        <p:spPr/>
        <p:txBody>
          <a:bodyPr/>
          <a:lstStyle/>
          <a:p>
            <a:r>
              <a:rPr lang="en-US" altLang="zh-CN" b="1" dirty="0"/>
              <a:t>3.2.2 Good-Turing</a:t>
            </a:r>
            <a:r>
              <a:rPr lang="zh-CN" altLang="en-US" b="1" dirty="0"/>
              <a:t>估计</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48F045ED-0532-49AD-ABEA-F77E669F5DE7}"/>
                  </a:ext>
                </a:extLst>
              </p:cNvPr>
              <p:cNvSpPr>
                <a:spLocks noGrp="1"/>
              </p:cNvSpPr>
              <p:nvPr>
                <p:ph idx="1"/>
              </p:nvPr>
            </p:nvSpPr>
            <p:spPr>
              <a:xfrm>
                <a:off x="680321" y="2336873"/>
                <a:ext cx="7289875" cy="3966650"/>
              </a:xfrm>
              <a:solidFill>
                <a:schemeClr val="accent1">
                  <a:lumMod val="50000"/>
                </a:schemeClr>
              </a:solidFill>
            </p:spPr>
            <p:txBody>
              <a:bodyPr>
                <a:normAutofit/>
              </a:bodyPr>
              <a:lstStyle/>
              <a:p>
                <a:r>
                  <a:rPr lang="zh-CN" altLang="en-US" sz="1800" dirty="0"/>
                  <a:t>古德</a:t>
                </a:r>
                <a:r>
                  <a:rPr lang="en-US" altLang="zh-CN" sz="1800" dirty="0"/>
                  <a:t>-</a:t>
                </a:r>
                <a:r>
                  <a:rPr lang="zh-CN" altLang="en-US" sz="1800" dirty="0"/>
                  <a:t>图灵估计 是 很多平滑技术的核心</a:t>
                </a:r>
                <a:endParaRPr lang="en-US" altLang="zh-CN" sz="1800" dirty="0"/>
              </a:p>
              <a:p>
                <a:r>
                  <a:rPr lang="en-US" altLang="zh-CN" sz="1800" dirty="0"/>
                  <a:t>1953</a:t>
                </a:r>
                <a:r>
                  <a:rPr lang="zh-CN" altLang="en-US" sz="1800" dirty="0"/>
                  <a:t>年，古德（</a:t>
                </a:r>
                <a:r>
                  <a:rPr lang="en-US" altLang="zh-CN" sz="1800" dirty="0"/>
                  <a:t>I. J. Good</a:t>
                </a:r>
                <a:r>
                  <a:rPr lang="zh-CN" altLang="en-US" sz="1800" dirty="0"/>
                  <a:t>）引用 图灵（</a:t>
                </a:r>
                <a:r>
                  <a:rPr lang="en-US" altLang="zh-CN" sz="1800" dirty="0"/>
                  <a:t>Turing</a:t>
                </a:r>
                <a:r>
                  <a:rPr lang="zh-CN" altLang="en-US" sz="1800" dirty="0"/>
                  <a:t>）的方法提出</a:t>
                </a:r>
                <a:endParaRPr lang="en-US" altLang="zh-CN" sz="1800" dirty="0"/>
              </a:p>
              <a:p>
                <a:endParaRPr lang="en-US" altLang="zh-CN" sz="1800" dirty="0"/>
              </a:p>
              <a:p>
                <a:pPr marL="0" indent="0">
                  <a:buNone/>
                </a:pPr>
                <a:r>
                  <a:rPr lang="zh-CN" altLang="en-US" dirty="0"/>
                  <a:t>基本思想：</a:t>
                </a:r>
                <a:endParaRPr lang="en-US" altLang="zh-CN" dirty="0"/>
              </a:p>
              <a:p>
                <a:pPr marL="0" indent="0">
                  <a:buNone/>
                </a:pPr>
                <a:r>
                  <a:rPr lang="zh-CN" altLang="en-US" b="1" dirty="0">
                    <a:solidFill>
                      <a:schemeClr val="accent2"/>
                    </a:solidFill>
                  </a:rPr>
                  <a:t>对于任何发生</a:t>
                </a:r>
                <a14:m>
                  <m:oMath xmlns:m="http://schemas.openxmlformats.org/officeDocument/2006/math">
                    <m:r>
                      <a:rPr lang="en-US" altLang="zh-CN" b="1" i="1">
                        <a:solidFill>
                          <a:schemeClr val="accent2"/>
                        </a:solidFill>
                        <a:latin typeface="Cambria Math" panose="02040503050406030204" pitchFamily="18" charset="0"/>
                      </a:rPr>
                      <m:t>𝒓</m:t>
                    </m:r>
                  </m:oMath>
                </a14:m>
                <a:r>
                  <a:rPr lang="zh-CN" altLang="en-US" b="1" dirty="0">
                    <a:solidFill>
                      <a:schemeClr val="accent2"/>
                    </a:solidFill>
                  </a:rPr>
                  <a:t>次的</a:t>
                </a:r>
                <a:r>
                  <a:rPr lang="en-US" altLang="zh-CN" b="1" dirty="0">
                    <a:solidFill>
                      <a:schemeClr val="accent2"/>
                    </a:solidFill>
                  </a:rPr>
                  <a:t>n</a:t>
                </a:r>
                <a:r>
                  <a:rPr lang="zh-CN" altLang="en-US" b="1" dirty="0">
                    <a:solidFill>
                      <a:schemeClr val="accent2"/>
                    </a:solidFill>
                  </a:rPr>
                  <a:t>元语法，都假设它发生了</a:t>
                </a:r>
                <a14:m>
                  <m:oMath xmlns:m="http://schemas.openxmlformats.org/officeDocument/2006/math">
                    <m:sSup>
                      <m:sSupPr>
                        <m:ctrlPr>
                          <a:rPr lang="en-US" altLang="zh-CN" b="1" i="1">
                            <a:solidFill>
                              <a:schemeClr val="accent2"/>
                            </a:solidFill>
                            <a:latin typeface="Cambria Math" panose="02040503050406030204" pitchFamily="18" charset="0"/>
                          </a:rPr>
                        </m:ctrlPr>
                      </m:sSupPr>
                      <m:e>
                        <m:r>
                          <a:rPr lang="en-US" altLang="zh-CN" b="1" i="1">
                            <a:solidFill>
                              <a:schemeClr val="accent2"/>
                            </a:solidFill>
                            <a:latin typeface="Cambria Math" panose="02040503050406030204" pitchFamily="18" charset="0"/>
                          </a:rPr>
                          <m:t>𝒓</m:t>
                        </m:r>
                      </m:e>
                      <m:sup>
                        <m:r>
                          <a:rPr lang="en-US" altLang="zh-CN" b="1" i="1">
                            <a:solidFill>
                              <a:schemeClr val="accent2"/>
                            </a:solidFill>
                            <a:latin typeface="Cambria Math" panose="02040503050406030204" pitchFamily="18" charset="0"/>
                          </a:rPr>
                          <m:t>∗</m:t>
                        </m:r>
                      </m:sup>
                    </m:sSup>
                    <m:r>
                      <a:rPr lang="en-US" altLang="zh-CN" b="1" i="1">
                        <a:solidFill>
                          <a:schemeClr val="accent2"/>
                        </a:solidFill>
                        <a:latin typeface="Cambria Math" panose="02040503050406030204" pitchFamily="18" charset="0"/>
                      </a:rPr>
                      <m:t> </m:t>
                    </m:r>
                  </m:oMath>
                </a14:m>
                <a:r>
                  <a:rPr lang="zh-CN" altLang="en-US" b="1" dirty="0">
                    <a:solidFill>
                      <a:schemeClr val="accent2"/>
                    </a:solidFill>
                  </a:rPr>
                  <a:t>次</a:t>
                </a:r>
                <a:endParaRPr lang="en-US" altLang="zh-CN" dirty="0">
                  <a:solidFill>
                    <a:schemeClr val="accent2"/>
                  </a:solidFill>
                </a:endParaRPr>
              </a:p>
              <a:p>
                <a:endParaRPr lang="en-US" altLang="zh-CN" dirty="0"/>
              </a:p>
              <a:p>
                <a:pPr marL="0" indent="0">
                  <a:buNone/>
                </a:pPr>
                <a14:m>
                  <m:oMathPara xmlns:m="http://schemas.openxmlformats.org/officeDocument/2006/math">
                    <m:oMathParaPr>
                      <m:jc m:val="centerGroup"/>
                    </m:oMathParaPr>
                    <m:oMath xmlns:m="http://schemas.openxmlformats.org/officeDocument/2006/math">
                      <m:sSup>
                        <m:sSupPr>
                          <m:ctrlPr>
                            <a:rPr lang="en-US" altLang="zh-CN" sz="3200" i="1" smtClean="0">
                              <a:latin typeface="Cambria Math" panose="02040503050406030204" pitchFamily="18" charset="0"/>
                            </a:rPr>
                          </m:ctrlPr>
                        </m:sSupPr>
                        <m:e>
                          <m:r>
                            <a:rPr lang="en-US" altLang="zh-CN" sz="3200" b="0" i="1" smtClean="0">
                              <a:latin typeface="Cambria Math" panose="02040503050406030204" pitchFamily="18" charset="0"/>
                            </a:rPr>
                            <m:t>𝑟</m:t>
                          </m:r>
                        </m:e>
                        <m:sup>
                          <m:r>
                            <a:rPr lang="en-US" altLang="zh-CN" sz="3200" b="0" i="1" smtClean="0">
                              <a:latin typeface="Cambria Math" panose="02040503050406030204" pitchFamily="18" charset="0"/>
                            </a:rPr>
                            <m:t>∗</m:t>
                          </m:r>
                        </m:sup>
                      </m:sSup>
                      <m:r>
                        <a:rPr lang="en-US" altLang="zh-CN" sz="3200" i="1">
                          <a:latin typeface="Cambria Math" panose="02040503050406030204" pitchFamily="18" charset="0"/>
                        </a:rPr>
                        <m:t>=</m:t>
                      </m:r>
                      <m:r>
                        <a:rPr lang="zh-CN" altLang="en-US" sz="3200" i="1" smtClean="0">
                          <a:latin typeface="Cambria Math" panose="02040503050406030204" pitchFamily="18" charset="0"/>
                        </a:rPr>
                        <m:t>（</m:t>
                      </m:r>
                      <m:r>
                        <a:rPr lang="en-US" altLang="zh-CN" sz="3200" b="0" i="1" smtClean="0">
                          <a:latin typeface="Cambria Math" panose="02040503050406030204" pitchFamily="18" charset="0"/>
                        </a:rPr>
                        <m:t>𝑟</m:t>
                      </m:r>
                      <m:r>
                        <a:rPr lang="en-US" altLang="zh-CN" sz="3200" b="0" i="1" smtClean="0">
                          <a:latin typeface="Cambria Math" panose="02040503050406030204" pitchFamily="18" charset="0"/>
                        </a:rPr>
                        <m:t>+1</m:t>
                      </m:r>
                      <m:r>
                        <a:rPr lang="zh-CN" altLang="en-US" sz="3200" i="1" smtClean="0">
                          <a:latin typeface="Cambria Math" panose="02040503050406030204" pitchFamily="18" charset="0"/>
                        </a:rPr>
                        <m:t>）</m:t>
                      </m:r>
                      <m:f>
                        <m:fPr>
                          <m:ctrlPr>
                            <a:rPr lang="el-GR" altLang="zh-CN" sz="3200" i="1" smtClean="0">
                              <a:latin typeface="Cambria Math" panose="02040503050406030204" pitchFamily="18" charset="0"/>
                            </a:rPr>
                          </m:ctrlPr>
                        </m:fPr>
                        <m:num>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𝑛</m:t>
                              </m:r>
                            </m:e>
                            <m:sub>
                              <m:r>
                                <a:rPr lang="en-US" altLang="zh-CN" sz="3200" i="1">
                                  <a:latin typeface="Cambria Math" panose="02040503050406030204" pitchFamily="18" charset="0"/>
                                </a:rPr>
                                <m:t>𝑟</m:t>
                              </m:r>
                              <m:r>
                                <a:rPr lang="en-US" altLang="zh-CN" sz="3200" b="0" i="1" smtClean="0">
                                  <a:latin typeface="Cambria Math" panose="02040503050406030204" pitchFamily="18" charset="0"/>
                                </a:rPr>
                                <m:t>+1</m:t>
                              </m:r>
                            </m:sub>
                          </m:sSub>
                        </m:num>
                        <m:den>
                          <m:sSub>
                            <m:sSubPr>
                              <m:ctrlPr>
                                <a:rPr lang="en-US" altLang="zh-CN" sz="3200" i="1" smtClean="0">
                                  <a:latin typeface="Cambria Math" panose="02040503050406030204" pitchFamily="18" charset="0"/>
                                </a:rPr>
                              </m:ctrlPr>
                            </m:sSubPr>
                            <m:e>
                              <m:r>
                                <a:rPr lang="en-US" altLang="zh-CN" sz="3200" b="0" i="1" smtClean="0">
                                  <a:latin typeface="Cambria Math" panose="02040503050406030204" pitchFamily="18" charset="0"/>
                                </a:rPr>
                                <m:t>𝑛</m:t>
                              </m:r>
                            </m:e>
                            <m:sub>
                              <m:r>
                                <a:rPr lang="en-US" altLang="zh-CN" sz="3200" b="0" i="1" smtClean="0">
                                  <a:latin typeface="Cambria Math" panose="02040503050406030204" pitchFamily="18" charset="0"/>
                                </a:rPr>
                                <m:t>𝑟</m:t>
                              </m:r>
                            </m:sub>
                          </m:sSub>
                        </m:den>
                      </m:f>
                    </m:oMath>
                  </m:oMathPara>
                </a14:m>
                <a:endParaRPr lang="en-US" altLang="zh-CN" sz="3200" dirty="0"/>
              </a:p>
              <a:p>
                <a:endParaRPr lang="en-US" altLang="zh-CN" dirty="0"/>
              </a:p>
            </p:txBody>
          </p:sp>
        </mc:Choice>
        <mc:Fallback>
          <p:sp>
            <p:nvSpPr>
              <p:cNvPr id="3" name="内容占位符 2">
                <a:extLst>
                  <a:ext uri="{FF2B5EF4-FFF2-40B4-BE49-F238E27FC236}">
                    <a16:creationId xmlns:a16="http://schemas.microsoft.com/office/drawing/2014/main" id="{48F045ED-0532-49AD-ABEA-F77E669F5DE7}"/>
                  </a:ext>
                </a:extLst>
              </p:cNvPr>
              <p:cNvSpPr>
                <a:spLocks noGrp="1" noRot="1" noChangeAspect="1" noMove="1" noResize="1" noEditPoints="1" noAdjustHandles="1" noChangeArrowheads="1" noChangeShapeType="1" noTextEdit="1"/>
              </p:cNvSpPr>
              <p:nvPr>
                <p:ph idx="1"/>
              </p:nvPr>
            </p:nvSpPr>
            <p:spPr>
              <a:xfrm>
                <a:off x="680321" y="2336873"/>
                <a:ext cx="7289875" cy="3966650"/>
              </a:xfrm>
              <a:blipFill>
                <a:blip r:embed="rId2"/>
                <a:stretch>
                  <a:fillRect l="-1339" t="-1536"/>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C9DA79C5-5F5B-427A-846F-E803CC9CDA69}"/>
              </a:ext>
            </a:extLst>
          </p:cNvPr>
          <p:cNvPicPr>
            <a:picLocks noChangeAspect="1"/>
          </p:cNvPicPr>
          <p:nvPr/>
        </p:nvPicPr>
        <p:blipFill>
          <a:blip r:embed="rId3"/>
          <a:stretch>
            <a:fillRect/>
          </a:stretch>
        </p:blipFill>
        <p:spPr>
          <a:xfrm>
            <a:off x="8495491" y="2336873"/>
            <a:ext cx="2931268" cy="3966650"/>
          </a:xfrm>
          <a:prstGeom prst="rect">
            <a:avLst/>
          </a:prstGeom>
        </p:spPr>
      </p:pic>
    </p:spTree>
    <p:extLst>
      <p:ext uri="{BB962C8B-B14F-4D97-AF65-F5344CB8AC3E}">
        <p14:creationId xmlns:p14="http://schemas.microsoft.com/office/powerpoint/2010/main" val="1963420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FD58F1-D8D5-4CD6-AC02-C0EF470CDDAA}"/>
              </a:ext>
            </a:extLst>
          </p:cNvPr>
          <p:cNvSpPr>
            <a:spLocks noGrp="1"/>
          </p:cNvSpPr>
          <p:nvPr>
            <p:ph type="title"/>
          </p:nvPr>
        </p:nvSpPr>
        <p:spPr/>
        <p:txBody>
          <a:bodyPr/>
          <a:lstStyle/>
          <a:p>
            <a:r>
              <a:rPr lang="zh-CN" altLang="en-US" dirty="0"/>
              <a:t>应用</a:t>
            </a:r>
            <a:r>
              <a:rPr lang="en-US" altLang="zh-CN" dirty="0"/>
              <a:t>Good-Turing</a:t>
            </a:r>
            <a:r>
              <a:rPr lang="zh-CN" altLang="en-US" dirty="0"/>
              <a:t>估计的二元文法的条件概率</a:t>
            </a:r>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014A0563-070B-4D97-AAEE-72F96AE6C137}"/>
                  </a:ext>
                </a:extLst>
              </p:cNvPr>
              <p:cNvGraphicFramePr>
                <a:graphicFrameLocks noGrp="1"/>
              </p:cNvGraphicFramePr>
              <p:nvPr>
                <p:ph idx="1"/>
                <p:extLst>
                  <p:ext uri="{D42A27DB-BD31-4B8C-83A1-F6EECF244321}">
                    <p14:modId xmlns:p14="http://schemas.microsoft.com/office/powerpoint/2010/main" val="783517421"/>
                  </p:ext>
                </p:extLst>
              </p:nvPr>
            </p:nvGraphicFramePr>
            <p:xfrm>
              <a:off x="681038" y="2336800"/>
              <a:ext cx="10518741" cy="2966720"/>
            </p:xfrm>
            <a:graphic>
              <a:graphicData uri="http://schemas.openxmlformats.org/drawingml/2006/table">
                <a:tbl>
                  <a:tblPr firstRow="1" bandRow="1">
                    <a:tableStyleId>{5C22544A-7EE6-4342-B048-85BDC9FD1C3A}</a:tableStyleId>
                  </a:tblPr>
                  <a:tblGrid>
                    <a:gridCol w="2121435">
                      <a:extLst>
                        <a:ext uri="{9D8B030D-6E8A-4147-A177-3AD203B41FA5}">
                          <a16:colId xmlns:a16="http://schemas.microsoft.com/office/drawing/2014/main" val="1241307136"/>
                        </a:ext>
                      </a:extLst>
                    </a:gridCol>
                    <a:gridCol w="3668359">
                      <a:extLst>
                        <a:ext uri="{9D8B030D-6E8A-4147-A177-3AD203B41FA5}">
                          <a16:colId xmlns:a16="http://schemas.microsoft.com/office/drawing/2014/main" val="2167806246"/>
                        </a:ext>
                      </a:extLst>
                    </a:gridCol>
                    <a:gridCol w="4728947">
                      <a:extLst>
                        <a:ext uri="{9D8B030D-6E8A-4147-A177-3AD203B41FA5}">
                          <a16:colId xmlns:a16="http://schemas.microsoft.com/office/drawing/2014/main" val="219347104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pPr algn="ct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sub>
                              </m:sSub>
                            </m:oMath>
                          </a14:m>
                          <a:r>
                            <a:rPr lang="zh-CN" altLang="en-US" dirty="0"/>
                            <a:t>（词数）</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𝑟</m:t>
                                    </m:r>
                                  </m:e>
                                  <m:sup>
                                    <m:r>
                                      <a:rPr lang="en-US" altLang="zh-CN" i="1">
                                        <a:latin typeface="Cambria Math" panose="02040503050406030204" pitchFamily="18" charset="0"/>
                                      </a:rPr>
                                      <m:t>∗</m:t>
                                    </m:r>
                                  </m:sup>
                                </m:sSup>
                              </m:oMath>
                            </m:oMathPara>
                          </a14:m>
                          <a:endParaRPr lang="zh-CN" altLang="en-US" dirty="0"/>
                        </a:p>
                      </a:txBody>
                      <a:tcPr>
                        <a:solidFill>
                          <a:schemeClr val="accent1">
                            <a:lumMod val="50000"/>
                          </a:schemeClr>
                        </a:solidFill>
                      </a:tcPr>
                    </a:tc>
                    <a:extLst>
                      <a:ext uri="{0D108BD9-81ED-4DB2-BD59-A6C34878D82A}">
                        <a16:rowId xmlns:a16="http://schemas.microsoft.com/office/drawing/2014/main" val="3047203556"/>
                      </a:ext>
                    </a:extLst>
                  </a:tr>
                  <a:tr h="370840">
                    <a:tc>
                      <a:txBody>
                        <a:bodyPr/>
                        <a:lstStyle/>
                        <a:p>
                          <a:pPr algn="ctr"/>
                          <a:r>
                            <a:rPr lang="en-US" altLang="zh-CN" dirty="0"/>
                            <a:t>0</a:t>
                          </a:r>
                          <a:endParaRPr lang="zh-CN" altLang="en-US" dirty="0"/>
                        </a:p>
                      </a:txBody>
                      <a:tcPr/>
                    </a:tc>
                    <a:tc>
                      <a:txBody>
                        <a:bodyPr/>
                        <a:lstStyle/>
                        <a:p>
                          <a:pPr algn="ctr"/>
                          <a:r>
                            <a:rPr lang="en-US" altLang="zh-CN" dirty="0"/>
                            <a:t>60</a:t>
                          </a:r>
                          <a:endParaRPr lang="zh-CN" altLang="en-US" dirty="0"/>
                        </a:p>
                      </a:txBody>
                      <a:tcPr/>
                    </a:tc>
                    <a:tc>
                      <a:txBody>
                        <a:bodyPr/>
                        <a:lstStyle/>
                        <a:p>
                          <a:pPr algn="ctr"/>
                          <a:r>
                            <a:rPr lang="zh-CN" altLang="en-US" dirty="0"/>
                            <a:t>（</a:t>
                          </a:r>
                          <a:r>
                            <a:rPr lang="en-US" altLang="zh-CN" dirty="0"/>
                            <a:t>0+1</a:t>
                          </a:r>
                          <a:r>
                            <a:rPr lang="zh-CN" altLang="en-US" dirty="0"/>
                            <a:t>）</a:t>
                          </a:r>
                          <a:r>
                            <a:rPr lang="en-US" altLang="zh-CN" dirty="0"/>
                            <a:t>× 50 / 60 = 0.83</a:t>
                          </a:r>
                          <a:endParaRPr lang="zh-CN" altLang="en-US" dirty="0"/>
                        </a:p>
                      </a:txBody>
                      <a:tcPr/>
                    </a:tc>
                    <a:extLst>
                      <a:ext uri="{0D108BD9-81ED-4DB2-BD59-A6C34878D82A}">
                        <a16:rowId xmlns:a16="http://schemas.microsoft.com/office/drawing/2014/main" val="3991967146"/>
                      </a:ext>
                    </a:extLst>
                  </a:tr>
                  <a:tr h="370840">
                    <a:tc>
                      <a:txBody>
                        <a:bodyPr/>
                        <a:lstStyle/>
                        <a:p>
                          <a:pPr algn="ctr"/>
                          <a:r>
                            <a:rPr lang="en-US" altLang="zh-CN" dirty="0"/>
                            <a:t>1</a:t>
                          </a:r>
                          <a:endParaRPr lang="zh-CN" altLang="en-US" dirty="0"/>
                        </a:p>
                      </a:txBody>
                      <a:tcPr/>
                    </a:tc>
                    <a:tc>
                      <a:txBody>
                        <a:bodyPr/>
                        <a:lstStyle/>
                        <a:p>
                          <a:pPr algn="ctr"/>
                          <a:r>
                            <a:rPr lang="en-US" altLang="zh-CN" dirty="0"/>
                            <a:t>50</a:t>
                          </a:r>
                          <a:endParaRPr lang="zh-CN" altLang="en-US" dirty="0"/>
                        </a:p>
                      </a:txBody>
                      <a:tcPr/>
                    </a:tc>
                    <a:tc>
                      <a:txBody>
                        <a:bodyPr/>
                        <a:lstStyle/>
                        <a:p>
                          <a:pPr algn="ctr"/>
                          <a:r>
                            <a:rPr lang="zh-CN" altLang="en-US" dirty="0"/>
                            <a:t>（</a:t>
                          </a:r>
                          <a:r>
                            <a:rPr lang="en-US" altLang="zh-CN" dirty="0"/>
                            <a:t>1+1</a:t>
                          </a:r>
                          <a:r>
                            <a:rPr lang="zh-CN" altLang="en-US" dirty="0"/>
                            <a:t>）</a:t>
                          </a:r>
                          <a:r>
                            <a:rPr lang="en-US" altLang="zh-CN" dirty="0"/>
                            <a:t>× 40 / 50 = 1.60</a:t>
                          </a:r>
                          <a:endParaRPr lang="zh-CN" altLang="en-US" dirty="0"/>
                        </a:p>
                      </a:txBody>
                      <a:tcPr/>
                    </a:tc>
                    <a:extLst>
                      <a:ext uri="{0D108BD9-81ED-4DB2-BD59-A6C34878D82A}">
                        <a16:rowId xmlns:a16="http://schemas.microsoft.com/office/drawing/2014/main" val="107418339"/>
                      </a:ext>
                    </a:extLst>
                  </a:tr>
                  <a:tr h="370840">
                    <a:tc>
                      <a:txBody>
                        <a:bodyPr/>
                        <a:lstStyle/>
                        <a:p>
                          <a:pPr algn="ctr"/>
                          <a:r>
                            <a:rPr lang="en-US" altLang="zh-CN" dirty="0"/>
                            <a:t>2</a:t>
                          </a:r>
                          <a:endParaRPr lang="zh-CN" altLang="en-US" dirty="0"/>
                        </a:p>
                      </a:txBody>
                      <a:tcPr/>
                    </a:tc>
                    <a:tc>
                      <a:txBody>
                        <a:bodyPr/>
                        <a:lstStyle/>
                        <a:p>
                          <a:pPr algn="ctr"/>
                          <a:r>
                            <a:rPr lang="en-US" altLang="zh-CN" dirty="0"/>
                            <a:t>40</a:t>
                          </a:r>
                          <a:endParaRPr lang="zh-CN" altLang="en-US" dirty="0"/>
                        </a:p>
                      </a:txBody>
                      <a:tcPr/>
                    </a:tc>
                    <a:tc>
                      <a:txBody>
                        <a:bodyPr/>
                        <a:lstStyle/>
                        <a:p>
                          <a:pPr algn="ctr"/>
                          <a:r>
                            <a:rPr lang="zh-CN" altLang="en-US" dirty="0"/>
                            <a:t>（</a:t>
                          </a:r>
                          <a:r>
                            <a:rPr lang="en-US" altLang="zh-CN" dirty="0"/>
                            <a:t>2+1</a:t>
                          </a:r>
                          <a:r>
                            <a:rPr lang="zh-CN" altLang="en-US" dirty="0"/>
                            <a:t>）</a:t>
                          </a:r>
                          <a:r>
                            <a:rPr lang="en-US" altLang="zh-CN" dirty="0"/>
                            <a:t>× 30 / 40 = 2.25</a:t>
                          </a:r>
                          <a:endParaRPr lang="zh-CN" altLang="en-US" dirty="0"/>
                        </a:p>
                      </a:txBody>
                      <a:tcPr/>
                    </a:tc>
                    <a:extLst>
                      <a:ext uri="{0D108BD9-81ED-4DB2-BD59-A6C34878D82A}">
                        <a16:rowId xmlns:a16="http://schemas.microsoft.com/office/drawing/2014/main" val="665642710"/>
                      </a:ext>
                    </a:extLst>
                  </a:tr>
                  <a:tr h="370840">
                    <a:tc>
                      <a:txBody>
                        <a:bodyPr/>
                        <a:lstStyle/>
                        <a:p>
                          <a:pPr algn="ctr"/>
                          <a:r>
                            <a:rPr lang="en-US" altLang="zh-CN" dirty="0"/>
                            <a:t>3</a:t>
                          </a:r>
                          <a:endParaRPr lang="zh-CN" altLang="en-US" dirty="0"/>
                        </a:p>
                      </a:txBody>
                      <a:tcPr/>
                    </a:tc>
                    <a:tc>
                      <a:txBody>
                        <a:bodyPr/>
                        <a:lstStyle/>
                        <a:p>
                          <a:pPr algn="ctr"/>
                          <a:r>
                            <a:rPr lang="en-US" altLang="zh-CN" dirty="0"/>
                            <a:t>30</a:t>
                          </a:r>
                          <a:endParaRPr lang="zh-CN" altLang="en-US" dirty="0"/>
                        </a:p>
                      </a:txBody>
                      <a:tcPr/>
                    </a:tc>
                    <a:tc>
                      <a:txBody>
                        <a:bodyPr/>
                        <a:lstStyle/>
                        <a:p>
                          <a:pPr algn="ctr"/>
                          <a:r>
                            <a:rPr lang="zh-CN" altLang="en-US" dirty="0"/>
                            <a:t>（</a:t>
                          </a:r>
                          <a:r>
                            <a:rPr lang="en-US" altLang="zh-CN" dirty="0"/>
                            <a:t>3+1</a:t>
                          </a:r>
                          <a:r>
                            <a:rPr lang="zh-CN" altLang="en-US" dirty="0"/>
                            <a:t>）</a:t>
                          </a:r>
                          <a:r>
                            <a:rPr lang="en-US" altLang="zh-CN" dirty="0"/>
                            <a:t>× 20 / 30 = 2.67</a:t>
                          </a:r>
                          <a:endParaRPr lang="zh-CN" altLang="en-US" dirty="0"/>
                        </a:p>
                      </a:txBody>
                      <a:tcPr/>
                    </a:tc>
                    <a:extLst>
                      <a:ext uri="{0D108BD9-81ED-4DB2-BD59-A6C34878D82A}">
                        <a16:rowId xmlns:a16="http://schemas.microsoft.com/office/drawing/2014/main" val="2819005190"/>
                      </a:ext>
                    </a:extLst>
                  </a:tr>
                  <a:tr h="370840">
                    <a:tc>
                      <a:txBody>
                        <a:bodyPr/>
                        <a:lstStyle/>
                        <a:p>
                          <a:pPr algn="ctr"/>
                          <a:r>
                            <a:rPr lang="en-US" altLang="zh-CN" dirty="0"/>
                            <a:t>4</a:t>
                          </a:r>
                          <a:endParaRPr lang="zh-CN" altLang="en-US" dirty="0"/>
                        </a:p>
                      </a:txBody>
                      <a:tcPr/>
                    </a:tc>
                    <a:tc>
                      <a:txBody>
                        <a:bodyPr/>
                        <a:lstStyle/>
                        <a:p>
                          <a:pPr algn="ctr"/>
                          <a:r>
                            <a:rPr lang="en-US" altLang="zh-CN" dirty="0"/>
                            <a:t>20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4+1</a:t>
                          </a:r>
                          <a:r>
                            <a:rPr lang="zh-CN" altLang="en-US" dirty="0"/>
                            <a:t>）</a:t>
                          </a:r>
                          <a:r>
                            <a:rPr lang="en-US" altLang="zh-CN" dirty="0"/>
                            <a:t>× 10 / 20 = 2.50</a:t>
                          </a:r>
                          <a:endParaRPr lang="zh-CN" altLang="en-US" dirty="0"/>
                        </a:p>
                      </a:txBody>
                      <a:tcPr/>
                    </a:tc>
                    <a:extLst>
                      <a:ext uri="{0D108BD9-81ED-4DB2-BD59-A6C34878D82A}">
                        <a16:rowId xmlns:a16="http://schemas.microsoft.com/office/drawing/2014/main" val="2056419164"/>
                      </a:ext>
                    </a:extLst>
                  </a:tr>
                  <a:tr h="370840">
                    <a:tc>
                      <a:txBody>
                        <a:bodyPr/>
                        <a:lstStyle/>
                        <a:p>
                          <a:pPr algn="ctr"/>
                          <a:r>
                            <a:rPr lang="en-US" altLang="zh-CN" dirty="0"/>
                            <a:t>5</a:t>
                          </a:r>
                          <a:endParaRPr lang="zh-CN" altLang="en-US" dirty="0"/>
                        </a:p>
                      </a:txBody>
                      <a:tcPr/>
                    </a:tc>
                    <a:tc>
                      <a:txBody>
                        <a:bodyPr/>
                        <a:lstStyle/>
                        <a:p>
                          <a:pPr algn="ctr"/>
                          <a:r>
                            <a:rPr lang="en-US" altLang="zh-CN" dirty="0"/>
                            <a:t>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extLst>
                      <a:ext uri="{0D108BD9-81ED-4DB2-BD59-A6C34878D82A}">
                        <a16:rowId xmlns:a16="http://schemas.microsoft.com/office/drawing/2014/main" val="1705583845"/>
                      </a:ext>
                    </a:extLst>
                  </a:tr>
                  <a:tr h="370840">
                    <a:tc>
                      <a:txBody>
                        <a:bodyPr/>
                        <a:lstStyle/>
                        <a:p>
                          <a:pPr algn="ctr"/>
                          <a:r>
                            <a:rPr lang="zh-CN" altLang="en-US" dirty="0"/>
                            <a:t>总计</a:t>
                          </a:r>
                        </a:p>
                      </a:txBody>
                      <a:tcPr/>
                    </a:tc>
                    <a:tc>
                      <a:txBody>
                        <a:bodyPr/>
                        <a:lstStyle/>
                        <a:p>
                          <a:pPr algn="ctr"/>
                          <a:r>
                            <a:rPr lang="en-US" altLang="zh-CN" dirty="0"/>
                            <a:t>V=210</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950016139"/>
                      </a:ext>
                    </a:extLst>
                  </a:tr>
                </a:tbl>
              </a:graphicData>
            </a:graphic>
          </p:graphicFrame>
        </mc:Choice>
        <mc:Fallback xmlns="">
          <p:graphicFrame>
            <p:nvGraphicFramePr>
              <p:cNvPr id="4" name="表格 4">
                <a:extLst>
                  <a:ext uri="{FF2B5EF4-FFF2-40B4-BE49-F238E27FC236}">
                    <a16:creationId xmlns:a16="http://schemas.microsoft.com/office/drawing/2014/main" id="{014A0563-070B-4D97-AAEE-72F96AE6C137}"/>
                  </a:ext>
                </a:extLst>
              </p:cNvPr>
              <p:cNvGraphicFramePr>
                <a:graphicFrameLocks noGrp="1"/>
              </p:cNvGraphicFramePr>
              <p:nvPr>
                <p:ph idx="1"/>
                <p:extLst>
                  <p:ext uri="{D42A27DB-BD31-4B8C-83A1-F6EECF244321}">
                    <p14:modId xmlns:p14="http://schemas.microsoft.com/office/powerpoint/2010/main" val="783517421"/>
                  </p:ext>
                </p:extLst>
              </p:nvPr>
            </p:nvGraphicFramePr>
            <p:xfrm>
              <a:off x="681038" y="2336800"/>
              <a:ext cx="10518741" cy="2966720"/>
            </p:xfrm>
            <a:graphic>
              <a:graphicData uri="http://schemas.openxmlformats.org/drawingml/2006/table">
                <a:tbl>
                  <a:tblPr firstRow="1" bandRow="1">
                    <a:tableStyleId>{5C22544A-7EE6-4342-B048-85BDC9FD1C3A}</a:tableStyleId>
                  </a:tblPr>
                  <a:tblGrid>
                    <a:gridCol w="2121435">
                      <a:extLst>
                        <a:ext uri="{9D8B030D-6E8A-4147-A177-3AD203B41FA5}">
                          <a16:colId xmlns:a16="http://schemas.microsoft.com/office/drawing/2014/main" val="1241307136"/>
                        </a:ext>
                      </a:extLst>
                    </a:gridCol>
                    <a:gridCol w="3668359">
                      <a:extLst>
                        <a:ext uri="{9D8B030D-6E8A-4147-A177-3AD203B41FA5}">
                          <a16:colId xmlns:a16="http://schemas.microsoft.com/office/drawing/2014/main" val="2167806246"/>
                        </a:ext>
                      </a:extLst>
                    </a:gridCol>
                    <a:gridCol w="4728947">
                      <a:extLst>
                        <a:ext uri="{9D8B030D-6E8A-4147-A177-3AD203B41FA5}">
                          <a16:colId xmlns:a16="http://schemas.microsoft.com/office/drawing/2014/main" val="219347104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endParaRPr lang="zh-CN"/>
                        </a:p>
                      </a:txBody>
                      <a:tcPr>
                        <a:blipFill>
                          <a:blip r:embed="rId2"/>
                          <a:stretch>
                            <a:fillRect l="-57877" t="-8197" r="-129353" b="-722951"/>
                          </a:stretch>
                        </a:blipFill>
                      </a:tcPr>
                    </a:tc>
                    <a:tc>
                      <a:txBody>
                        <a:bodyPr/>
                        <a:lstStyle/>
                        <a:p>
                          <a:endParaRPr lang="zh-CN"/>
                        </a:p>
                      </a:txBody>
                      <a:tcPr>
                        <a:blipFill>
                          <a:blip r:embed="rId2"/>
                          <a:stretch>
                            <a:fillRect l="-122680" t="-8197" r="-515" b="-722951"/>
                          </a:stretch>
                        </a:blipFill>
                      </a:tcPr>
                    </a:tc>
                    <a:extLst>
                      <a:ext uri="{0D108BD9-81ED-4DB2-BD59-A6C34878D82A}">
                        <a16:rowId xmlns:a16="http://schemas.microsoft.com/office/drawing/2014/main" val="3047203556"/>
                      </a:ext>
                    </a:extLst>
                  </a:tr>
                  <a:tr h="370840">
                    <a:tc>
                      <a:txBody>
                        <a:bodyPr/>
                        <a:lstStyle/>
                        <a:p>
                          <a:pPr algn="ctr"/>
                          <a:r>
                            <a:rPr lang="en-US" altLang="zh-CN" dirty="0"/>
                            <a:t>0</a:t>
                          </a:r>
                          <a:endParaRPr lang="zh-CN" altLang="en-US" dirty="0"/>
                        </a:p>
                      </a:txBody>
                      <a:tcPr/>
                    </a:tc>
                    <a:tc>
                      <a:txBody>
                        <a:bodyPr/>
                        <a:lstStyle/>
                        <a:p>
                          <a:pPr algn="ctr"/>
                          <a:r>
                            <a:rPr lang="en-US" altLang="zh-CN" dirty="0"/>
                            <a:t>60</a:t>
                          </a:r>
                          <a:endParaRPr lang="zh-CN" altLang="en-US" dirty="0"/>
                        </a:p>
                      </a:txBody>
                      <a:tcPr/>
                    </a:tc>
                    <a:tc>
                      <a:txBody>
                        <a:bodyPr/>
                        <a:lstStyle/>
                        <a:p>
                          <a:pPr algn="ctr"/>
                          <a:r>
                            <a:rPr lang="zh-CN" altLang="en-US" dirty="0"/>
                            <a:t>（</a:t>
                          </a:r>
                          <a:r>
                            <a:rPr lang="en-US" altLang="zh-CN" dirty="0"/>
                            <a:t>0+1</a:t>
                          </a:r>
                          <a:r>
                            <a:rPr lang="zh-CN" altLang="en-US" dirty="0"/>
                            <a:t>）</a:t>
                          </a:r>
                          <a:r>
                            <a:rPr lang="en-US" altLang="zh-CN" dirty="0"/>
                            <a:t>× 50 / 60 = 0.83</a:t>
                          </a:r>
                          <a:endParaRPr lang="zh-CN" altLang="en-US" dirty="0"/>
                        </a:p>
                      </a:txBody>
                      <a:tcPr/>
                    </a:tc>
                    <a:extLst>
                      <a:ext uri="{0D108BD9-81ED-4DB2-BD59-A6C34878D82A}">
                        <a16:rowId xmlns:a16="http://schemas.microsoft.com/office/drawing/2014/main" val="3991967146"/>
                      </a:ext>
                    </a:extLst>
                  </a:tr>
                  <a:tr h="370840">
                    <a:tc>
                      <a:txBody>
                        <a:bodyPr/>
                        <a:lstStyle/>
                        <a:p>
                          <a:pPr algn="ctr"/>
                          <a:r>
                            <a:rPr lang="en-US" altLang="zh-CN" dirty="0"/>
                            <a:t>1</a:t>
                          </a:r>
                          <a:endParaRPr lang="zh-CN" altLang="en-US" dirty="0"/>
                        </a:p>
                      </a:txBody>
                      <a:tcPr/>
                    </a:tc>
                    <a:tc>
                      <a:txBody>
                        <a:bodyPr/>
                        <a:lstStyle/>
                        <a:p>
                          <a:pPr algn="ctr"/>
                          <a:r>
                            <a:rPr lang="en-US" altLang="zh-CN" dirty="0"/>
                            <a:t>50</a:t>
                          </a:r>
                          <a:endParaRPr lang="zh-CN" altLang="en-US" dirty="0"/>
                        </a:p>
                      </a:txBody>
                      <a:tcPr/>
                    </a:tc>
                    <a:tc>
                      <a:txBody>
                        <a:bodyPr/>
                        <a:lstStyle/>
                        <a:p>
                          <a:pPr algn="ctr"/>
                          <a:r>
                            <a:rPr lang="zh-CN" altLang="en-US" dirty="0"/>
                            <a:t>（</a:t>
                          </a:r>
                          <a:r>
                            <a:rPr lang="en-US" altLang="zh-CN" dirty="0"/>
                            <a:t>1+1</a:t>
                          </a:r>
                          <a:r>
                            <a:rPr lang="zh-CN" altLang="en-US" dirty="0"/>
                            <a:t>）</a:t>
                          </a:r>
                          <a:r>
                            <a:rPr lang="en-US" altLang="zh-CN" dirty="0"/>
                            <a:t>× 40 / 50 = 1.60</a:t>
                          </a:r>
                          <a:endParaRPr lang="zh-CN" altLang="en-US" dirty="0"/>
                        </a:p>
                      </a:txBody>
                      <a:tcPr/>
                    </a:tc>
                    <a:extLst>
                      <a:ext uri="{0D108BD9-81ED-4DB2-BD59-A6C34878D82A}">
                        <a16:rowId xmlns:a16="http://schemas.microsoft.com/office/drawing/2014/main" val="107418339"/>
                      </a:ext>
                    </a:extLst>
                  </a:tr>
                  <a:tr h="370840">
                    <a:tc>
                      <a:txBody>
                        <a:bodyPr/>
                        <a:lstStyle/>
                        <a:p>
                          <a:pPr algn="ctr"/>
                          <a:r>
                            <a:rPr lang="en-US" altLang="zh-CN" dirty="0"/>
                            <a:t>2</a:t>
                          </a:r>
                          <a:endParaRPr lang="zh-CN" altLang="en-US" dirty="0"/>
                        </a:p>
                      </a:txBody>
                      <a:tcPr/>
                    </a:tc>
                    <a:tc>
                      <a:txBody>
                        <a:bodyPr/>
                        <a:lstStyle/>
                        <a:p>
                          <a:pPr algn="ctr"/>
                          <a:r>
                            <a:rPr lang="en-US" altLang="zh-CN" dirty="0"/>
                            <a:t>40</a:t>
                          </a:r>
                          <a:endParaRPr lang="zh-CN" altLang="en-US" dirty="0"/>
                        </a:p>
                      </a:txBody>
                      <a:tcPr/>
                    </a:tc>
                    <a:tc>
                      <a:txBody>
                        <a:bodyPr/>
                        <a:lstStyle/>
                        <a:p>
                          <a:pPr algn="ctr"/>
                          <a:r>
                            <a:rPr lang="zh-CN" altLang="en-US" dirty="0"/>
                            <a:t>（</a:t>
                          </a:r>
                          <a:r>
                            <a:rPr lang="en-US" altLang="zh-CN" dirty="0"/>
                            <a:t>2+1</a:t>
                          </a:r>
                          <a:r>
                            <a:rPr lang="zh-CN" altLang="en-US" dirty="0"/>
                            <a:t>）</a:t>
                          </a:r>
                          <a:r>
                            <a:rPr lang="en-US" altLang="zh-CN" dirty="0"/>
                            <a:t>× 30 / 40 = 2.25</a:t>
                          </a:r>
                          <a:endParaRPr lang="zh-CN" altLang="en-US" dirty="0"/>
                        </a:p>
                      </a:txBody>
                      <a:tcPr/>
                    </a:tc>
                    <a:extLst>
                      <a:ext uri="{0D108BD9-81ED-4DB2-BD59-A6C34878D82A}">
                        <a16:rowId xmlns:a16="http://schemas.microsoft.com/office/drawing/2014/main" val="665642710"/>
                      </a:ext>
                    </a:extLst>
                  </a:tr>
                  <a:tr h="370840">
                    <a:tc>
                      <a:txBody>
                        <a:bodyPr/>
                        <a:lstStyle/>
                        <a:p>
                          <a:pPr algn="ctr"/>
                          <a:r>
                            <a:rPr lang="en-US" altLang="zh-CN" dirty="0"/>
                            <a:t>3</a:t>
                          </a:r>
                          <a:endParaRPr lang="zh-CN" altLang="en-US" dirty="0"/>
                        </a:p>
                      </a:txBody>
                      <a:tcPr/>
                    </a:tc>
                    <a:tc>
                      <a:txBody>
                        <a:bodyPr/>
                        <a:lstStyle/>
                        <a:p>
                          <a:pPr algn="ctr"/>
                          <a:r>
                            <a:rPr lang="en-US" altLang="zh-CN" dirty="0"/>
                            <a:t>30</a:t>
                          </a:r>
                          <a:endParaRPr lang="zh-CN" altLang="en-US" dirty="0"/>
                        </a:p>
                      </a:txBody>
                      <a:tcPr/>
                    </a:tc>
                    <a:tc>
                      <a:txBody>
                        <a:bodyPr/>
                        <a:lstStyle/>
                        <a:p>
                          <a:pPr algn="ctr"/>
                          <a:r>
                            <a:rPr lang="zh-CN" altLang="en-US" dirty="0"/>
                            <a:t>（</a:t>
                          </a:r>
                          <a:r>
                            <a:rPr lang="en-US" altLang="zh-CN" dirty="0"/>
                            <a:t>3+1</a:t>
                          </a:r>
                          <a:r>
                            <a:rPr lang="zh-CN" altLang="en-US" dirty="0"/>
                            <a:t>）</a:t>
                          </a:r>
                          <a:r>
                            <a:rPr lang="en-US" altLang="zh-CN" dirty="0"/>
                            <a:t>× 20 / 30 = 2.67</a:t>
                          </a:r>
                          <a:endParaRPr lang="zh-CN" altLang="en-US" dirty="0"/>
                        </a:p>
                      </a:txBody>
                      <a:tcPr/>
                    </a:tc>
                    <a:extLst>
                      <a:ext uri="{0D108BD9-81ED-4DB2-BD59-A6C34878D82A}">
                        <a16:rowId xmlns:a16="http://schemas.microsoft.com/office/drawing/2014/main" val="2819005190"/>
                      </a:ext>
                    </a:extLst>
                  </a:tr>
                  <a:tr h="370840">
                    <a:tc>
                      <a:txBody>
                        <a:bodyPr/>
                        <a:lstStyle/>
                        <a:p>
                          <a:pPr algn="ctr"/>
                          <a:r>
                            <a:rPr lang="en-US" altLang="zh-CN" dirty="0"/>
                            <a:t>4</a:t>
                          </a:r>
                          <a:endParaRPr lang="zh-CN" altLang="en-US" dirty="0"/>
                        </a:p>
                      </a:txBody>
                      <a:tcPr/>
                    </a:tc>
                    <a:tc>
                      <a:txBody>
                        <a:bodyPr/>
                        <a:lstStyle/>
                        <a:p>
                          <a:pPr algn="ctr"/>
                          <a:r>
                            <a:rPr lang="en-US" altLang="zh-CN" dirty="0"/>
                            <a:t>20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4+1</a:t>
                          </a:r>
                          <a:r>
                            <a:rPr lang="zh-CN" altLang="en-US" dirty="0"/>
                            <a:t>）</a:t>
                          </a:r>
                          <a:r>
                            <a:rPr lang="en-US" altLang="zh-CN" dirty="0"/>
                            <a:t>× 10 / 20 = 2.50</a:t>
                          </a:r>
                          <a:endParaRPr lang="zh-CN" altLang="en-US" dirty="0"/>
                        </a:p>
                      </a:txBody>
                      <a:tcPr/>
                    </a:tc>
                    <a:extLst>
                      <a:ext uri="{0D108BD9-81ED-4DB2-BD59-A6C34878D82A}">
                        <a16:rowId xmlns:a16="http://schemas.microsoft.com/office/drawing/2014/main" val="2056419164"/>
                      </a:ext>
                    </a:extLst>
                  </a:tr>
                  <a:tr h="370840">
                    <a:tc>
                      <a:txBody>
                        <a:bodyPr/>
                        <a:lstStyle/>
                        <a:p>
                          <a:pPr algn="ctr"/>
                          <a:r>
                            <a:rPr lang="en-US" altLang="zh-CN" dirty="0"/>
                            <a:t>5</a:t>
                          </a:r>
                          <a:endParaRPr lang="zh-CN" altLang="en-US" dirty="0"/>
                        </a:p>
                      </a:txBody>
                      <a:tcPr/>
                    </a:tc>
                    <a:tc>
                      <a:txBody>
                        <a:bodyPr/>
                        <a:lstStyle/>
                        <a:p>
                          <a:pPr algn="ctr"/>
                          <a:r>
                            <a:rPr lang="en-US" altLang="zh-CN" dirty="0"/>
                            <a:t>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a:t>
                          </a:r>
                          <a:endParaRPr lang="zh-CN" altLang="en-US" dirty="0"/>
                        </a:p>
                      </a:txBody>
                      <a:tcPr/>
                    </a:tc>
                    <a:extLst>
                      <a:ext uri="{0D108BD9-81ED-4DB2-BD59-A6C34878D82A}">
                        <a16:rowId xmlns:a16="http://schemas.microsoft.com/office/drawing/2014/main" val="1705583845"/>
                      </a:ext>
                    </a:extLst>
                  </a:tr>
                  <a:tr h="370840">
                    <a:tc>
                      <a:txBody>
                        <a:bodyPr/>
                        <a:lstStyle/>
                        <a:p>
                          <a:pPr algn="ctr"/>
                          <a:r>
                            <a:rPr lang="zh-CN" altLang="en-US" dirty="0"/>
                            <a:t>总计</a:t>
                          </a:r>
                        </a:p>
                      </a:txBody>
                      <a:tcPr/>
                    </a:tc>
                    <a:tc>
                      <a:txBody>
                        <a:bodyPr/>
                        <a:lstStyle/>
                        <a:p>
                          <a:pPr algn="ctr"/>
                          <a:r>
                            <a:rPr lang="en-US" altLang="zh-CN" dirty="0"/>
                            <a:t>V=210</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950016139"/>
                      </a:ext>
                    </a:extLst>
                  </a:tr>
                </a:tbl>
              </a:graphicData>
            </a:graphic>
          </p:graphicFrame>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D90D1394-21EF-4ACA-AA38-9D2BA4871B7A}"/>
                  </a:ext>
                </a:extLst>
              </p:cNvPr>
              <p:cNvSpPr/>
              <p:nvPr/>
            </p:nvSpPr>
            <p:spPr>
              <a:xfrm>
                <a:off x="7650058" y="5618085"/>
                <a:ext cx="2235612" cy="6120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𝑟</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zh-CN" altLang="en-US"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+1</m:t>
                      </m:r>
                      <m:r>
                        <a:rPr lang="zh-CN" altLang="en-US" i="1">
                          <a:latin typeface="Cambria Math" panose="02040503050406030204" pitchFamily="18" charset="0"/>
                        </a:rPr>
                        <m:t>）</m:t>
                      </m:r>
                      <m:f>
                        <m:fPr>
                          <m:ctrlPr>
                            <a:rPr lang="el-GR"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r>
                                <a:rPr lang="en-US" altLang="zh-CN" i="1">
                                  <a:latin typeface="Cambria Math" panose="02040503050406030204" pitchFamily="18" charset="0"/>
                                </a:rPr>
                                <m:t>+1</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sub>
                          </m:sSub>
                        </m:den>
                      </m:f>
                    </m:oMath>
                  </m:oMathPara>
                </a14:m>
                <a:endParaRPr lang="zh-CN" altLang="en-US" dirty="0"/>
              </a:p>
            </p:txBody>
          </p:sp>
        </mc:Choice>
        <mc:Fallback xmlns="">
          <p:sp>
            <p:nvSpPr>
              <p:cNvPr id="5" name="矩形 4">
                <a:extLst>
                  <a:ext uri="{FF2B5EF4-FFF2-40B4-BE49-F238E27FC236}">
                    <a16:creationId xmlns:a16="http://schemas.microsoft.com/office/drawing/2014/main" id="{D90D1394-21EF-4ACA-AA38-9D2BA4871B7A}"/>
                  </a:ext>
                </a:extLst>
              </p:cNvPr>
              <p:cNvSpPr>
                <a:spLocks noRot="1" noChangeAspect="1" noMove="1" noResize="1" noEditPoints="1" noAdjustHandles="1" noChangeArrowheads="1" noChangeShapeType="1" noTextEdit="1"/>
              </p:cNvSpPr>
              <p:nvPr/>
            </p:nvSpPr>
            <p:spPr>
              <a:xfrm>
                <a:off x="7650058" y="5618085"/>
                <a:ext cx="2235612" cy="612027"/>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37530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en-US" altLang="zh-CN" dirty="0"/>
              <a:t>3.2.3 </a:t>
            </a:r>
            <a:r>
              <a:rPr lang="zh-CN" altLang="zh-CN" dirty="0"/>
              <a:t>绝对折扣</a:t>
            </a:r>
            <a:r>
              <a:rPr lang="en-US" altLang="zh-CN" dirty="0"/>
              <a:t> </a:t>
            </a:r>
            <a:r>
              <a:rPr lang="zh-CN" altLang="zh-CN" dirty="0"/>
              <a:t>和</a:t>
            </a:r>
            <a:r>
              <a:rPr lang="en-US" altLang="zh-CN" dirty="0"/>
              <a:t> </a:t>
            </a:r>
            <a:r>
              <a:rPr lang="zh-CN" altLang="zh-CN" dirty="0"/>
              <a:t>线性折扣</a:t>
            </a:r>
            <a:endParaRPr lang="zh-CN" altLang="en-US" dirty="0"/>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680321" y="2483292"/>
            <a:ext cx="8087543" cy="1388318"/>
          </a:xfrm>
          <a:solidFill>
            <a:schemeClr val="accent1">
              <a:lumMod val="50000"/>
            </a:schemeClr>
          </a:solidFill>
        </p:spPr>
        <p:txBody>
          <a:bodyPr>
            <a:normAutofit/>
          </a:bodyPr>
          <a:lstStyle/>
          <a:p>
            <a:r>
              <a:rPr lang="zh-CN" altLang="en-US" dirty="0"/>
              <a:t>绝对减值法（</a:t>
            </a:r>
            <a:r>
              <a:rPr lang="en-US" altLang="zh-CN" dirty="0"/>
              <a:t>Absolute discounting</a:t>
            </a:r>
            <a:r>
              <a:rPr lang="zh-CN" altLang="en-US" dirty="0"/>
              <a:t>）</a:t>
            </a:r>
            <a:endParaRPr lang="en-US" altLang="zh-CN" dirty="0"/>
          </a:p>
          <a:p>
            <a:endParaRPr lang="zh-CN" altLang="en-US" dirty="0"/>
          </a:p>
          <a:p>
            <a:r>
              <a:rPr lang="zh-CN" altLang="en-US" dirty="0"/>
              <a:t>线性减值法（</a:t>
            </a:r>
            <a:r>
              <a:rPr lang="en-US" altLang="zh-CN" dirty="0"/>
              <a:t>Linear discounting</a:t>
            </a:r>
            <a:r>
              <a:rPr lang="zh-CN" altLang="en-US" dirty="0"/>
              <a:t>）</a:t>
            </a:r>
          </a:p>
          <a:p>
            <a:endParaRPr lang="zh-CN" altLang="en-US" dirty="0"/>
          </a:p>
        </p:txBody>
      </p:sp>
    </p:spTree>
    <p:extLst>
      <p:ext uri="{BB962C8B-B14F-4D97-AF65-F5344CB8AC3E}">
        <p14:creationId xmlns:p14="http://schemas.microsoft.com/office/powerpoint/2010/main" val="939002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46EDF5-1244-439B-BD43-F74840742312}"/>
              </a:ext>
            </a:extLst>
          </p:cNvPr>
          <p:cNvSpPr>
            <a:spLocks noGrp="1"/>
          </p:cNvSpPr>
          <p:nvPr>
            <p:ph type="title"/>
          </p:nvPr>
        </p:nvSpPr>
        <p:spPr/>
        <p:txBody>
          <a:bodyPr/>
          <a:lstStyle/>
          <a:p>
            <a:r>
              <a:rPr lang="en-US" altLang="zh-CN" dirty="0"/>
              <a:t>Absolute discounting</a:t>
            </a:r>
            <a:endParaRPr lang="zh-CN" altLang="en-US" dirty="0"/>
          </a:p>
        </p:txBody>
      </p:sp>
      <mc:AlternateContent xmlns:mc="http://schemas.openxmlformats.org/markup-compatibility/2006">
        <mc:Choice xmlns:a14="http://schemas.microsoft.com/office/drawing/2010/main" Requires="a14">
          <p:graphicFrame>
            <p:nvGraphicFramePr>
              <p:cNvPr id="4" name="表格 4">
                <a:extLst>
                  <a:ext uri="{FF2B5EF4-FFF2-40B4-BE49-F238E27FC236}">
                    <a16:creationId xmlns:a16="http://schemas.microsoft.com/office/drawing/2014/main" id="{B35762C8-B2EC-45E2-B815-376693855DF3}"/>
                  </a:ext>
                </a:extLst>
              </p:cNvPr>
              <p:cNvGraphicFramePr>
                <a:graphicFrameLocks noGrp="1"/>
              </p:cNvGraphicFramePr>
              <p:nvPr>
                <p:ph idx="1"/>
                <p:extLst>
                  <p:ext uri="{D42A27DB-BD31-4B8C-83A1-F6EECF244321}">
                    <p14:modId xmlns:p14="http://schemas.microsoft.com/office/powerpoint/2010/main" val="1097573676"/>
                  </p:ext>
                </p:extLst>
              </p:nvPr>
            </p:nvGraphicFramePr>
            <p:xfrm>
              <a:off x="680321" y="2203498"/>
              <a:ext cx="9613900" cy="2966720"/>
            </p:xfrm>
            <a:graphic>
              <a:graphicData uri="http://schemas.openxmlformats.org/drawingml/2006/table">
                <a:tbl>
                  <a:tblPr firstRow="1" bandRow="1">
                    <a:tableStyleId>{5C22544A-7EE6-4342-B048-85BDC9FD1C3A}</a:tableStyleId>
                  </a:tblPr>
                  <a:tblGrid>
                    <a:gridCol w="1536868">
                      <a:extLst>
                        <a:ext uri="{9D8B030D-6E8A-4147-A177-3AD203B41FA5}">
                          <a16:colId xmlns:a16="http://schemas.microsoft.com/office/drawing/2014/main" val="1547888800"/>
                        </a:ext>
                      </a:extLst>
                    </a:gridCol>
                    <a:gridCol w="1660188">
                      <a:extLst>
                        <a:ext uri="{9D8B030D-6E8A-4147-A177-3AD203B41FA5}">
                          <a16:colId xmlns:a16="http://schemas.microsoft.com/office/drawing/2014/main" val="117389619"/>
                        </a:ext>
                      </a:extLst>
                    </a:gridCol>
                    <a:gridCol w="1309991">
                      <a:extLst>
                        <a:ext uri="{9D8B030D-6E8A-4147-A177-3AD203B41FA5}">
                          <a16:colId xmlns:a16="http://schemas.microsoft.com/office/drawing/2014/main" val="3609058566"/>
                        </a:ext>
                      </a:extLst>
                    </a:gridCol>
                    <a:gridCol w="5106853">
                      <a:extLst>
                        <a:ext uri="{9D8B030D-6E8A-4147-A177-3AD203B41FA5}">
                          <a16:colId xmlns:a16="http://schemas.microsoft.com/office/drawing/2014/main" val="344343268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pPr algn="ct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sub>
                              </m:sSub>
                            </m:oMath>
                          </a14:m>
                          <a:r>
                            <a:rPr lang="zh-CN" altLang="en-US" dirty="0"/>
                            <a:t>（词数）</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𝑤</m:t>
                                    </m:r>
                                  </m:e>
                                </m:d>
                              </m:oMath>
                            </m:oMathPara>
                          </a14:m>
                          <a:endParaRPr lang="zh-CN" altLang="en-US" dirty="0"/>
                        </a:p>
                      </a:txBody>
                      <a:tcPr>
                        <a:solidFill>
                          <a:schemeClr val="accent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𝐴𝐷</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𝑤</m:t>
                                  </m:r>
                                </m:e>
                              </m:d>
                            </m:oMath>
                          </a14:m>
                          <a:r>
                            <a:rPr lang="zh-CN" altLang="en-US" dirty="0"/>
                            <a:t> </a:t>
                          </a:r>
                          <a:r>
                            <a:rPr lang="zh-CN" altLang="en-US" dirty="0">
                              <a:solidFill>
                                <a:schemeClr val="accent2"/>
                              </a:solidFill>
                            </a:rPr>
                            <a:t>（</a:t>
                          </a:r>
                          <a:r>
                            <a:rPr lang="en-US" altLang="zh-CN" dirty="0">
                              <a:solidFill>
                                <a:schemeClr val="accent2"/>
                              </a:solidFill>
                            </a:rPr>
                            <a:t>b=0.1</a:t>
                          </a:r>
                          <a:r>
                            <a:rPr lang="zh-CN" altLang="en-US" dirty="0">
                              <a:solidFill>
                                <a:schemeClr val="accent2"/>
                              </a:solidFill>
                            </a:rPr>
                            <a:t>）</a:t>
                          </a:r>
                        </a:p>
                      </a:txBody>
                      <a:tcPr>
                        <a:solidFill>
                          <a:schemeClr val="accent1">
                            <a:lumMod val="50000"/>
                          </a:schemeClr>
                        </a:solidFill>
                      </a:tcPr>
                    </a:tc>
                    <a:extLst>
                      <a:ext uri="{0D108BD9-81ED-4DB2-BD59-A6C34878D82A}">
                        <a16:rowId xmlns:a16="http://schemas.microsoft.com/office/drawing/2014/main" val="2060554489"/>
                      </a:ext>
                    </a:extLst>
                  </a:tr>
                  <a:tr h="370840">
                    <a:tc>
                      <a:txBody>
                        <a:bodyPr/>
                        <a:lstStyle/>
                        <a:p>
                          <a:pPr algn="ctr"/>
                          <a:r>
                            <a:rPr lang="en-US" altLang="zh-CN" dirty="0"/>
                            <a:t>0</a:t>
                          </a:r>
                          <a:endParaRPr lang="zh-CN" altLang="en-US" dirty="0"/>
                        </a:p>
                      </a:txBody>
                      <a:tcPr/>
                    </a:tc>
                    <a:tc>
                      <a:txBody>
                        <a:bodyPr/>
                        <a:lstStyle/>
                        <a:p>
                          <a:pPr algn="ctr"/>
                          <a:r>
                            <a:rPr lang="en-US" altLang="zh-CN" dirty="0"/>
                            <a:t>16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(40 - 16) × 0.1 / (50 × 16) = 0.003</a:t>
                          </a:r>
                          <a:endParaRPr lang="zh-CN" altLang="en-US" dirty="0"/>
                        </a:p>
                      </a:txBody>
                      <a:tcPr/>
                    </a:tc>
                    <a:extLst>
                      <a:ext uri="{0D108BD9-81ED-4DB2-BD59-A6C34878D82A}">
                        <a16:rowId xmlns:a16="http://schemas.microsoft.com/office/drawing/2014/main" val="3212162756"/>
                      </a:ext>
                    </a:extLst>
                  </a:tr>
                  <a:tr h="370840">
                    <a:tc>
                      <a:txBody>
                        <a:bodyPr/>
                        <a:lstStyle/>
                        <a:p>
                          <a:pPr algn="ctr"/>
                          <a:r>
                            <a:rPr lang="en-US" altLang="zh-CN" dirty="0"/>
                            <a:t>1</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0.02</a:t>
                          </a:r>
                          <a:endParaRPr lang="zh-CN" altLang="en-US" dirty="0"/>
                        </a:p>
                      </a:txBody>
                      <a:tcPr/>
                    </a:tc>
                    <a:tc>
                      <a:txBody>
                        <a:bodyPr/>
                        <a:lstStyle/>
                        <a:p>
                          <a:pPr algn="ctr"/>
                          <a:r>
                            <a:rPr lang="en-US" altLang="zh-CN" dirty="0"/>
                            <a:t>(1 – 0.1) / 50 = 0.018</a:t>
                          </a:r>
                          <a:endParaRPr lang="zh-CN" altLang="en-US" dirty="0"/>
                        </a:p>
                      </a:txBody>
                      <a:tcPr/>
                    </a:tc>
                    <a:extLst>
                      <a:ext uri="{0D108BD9-81ED-4DB2-BD59-A6C34878D82A}">
                        <a16:rowId xmlns:a16="http://schemas.microsoft.com/office/drawing/2014/main" val="3186179991"/>
                      </a:ext>
                    </a:extLst>
                  </a:tr>
                  <a:tr h="370840">
                    <a:tc>
                      <a:txBody>
                        <a:bodyPr/>
                        <a:lstStyle/>
                        <a:p>
                          <a:pPr algn="ctr"/>
                          <a:r>
                            <a:rPr lang="en-US" altLang="zh-CN" dirty="0"/>
                            <a:t>2</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0.04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(2 – 0.1) / 50 = 0.038</a:t>
                          </a:r>
                          <a:endParaRPr lang="zh-CN" altLang="en-US" dirty="0"/>
                        </a:p>
                      </a:txBody>
                      <a:tcPr/>
                    </a:tc>
                    <a:extLst>
                      <a:ext uri="{0D108BD9-81ED-4DB2-BD59-A6C34878D82A}">
                        <a16:rowId xmlns:a16="http://schemas.microsoft.com/office/drawing/2014/main" val="2025348574"/>
                      </a:ext>
                    </a:extLst>
                  </a:tr>
                  <a:tr h="370840">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0.06</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 – 0.1) / 50 = 0.058</a:t>
                          </a:r>
                          <a:endParaRPr lang="zh-CN" altLang="en-US" dirty="0"/>
                        </a:p>
                      </a:txBody>
                      <a:tcPr/>
                    </a:tc>
                    <a:extLst>
                      <a:ext uri="{0D108BD9-81ED-4DB2-BD59-A6C34878D82A}">
                        <a16:rowId xmlns:a16="http://schemas.microsoft.com/office/drawing/2014/main" val="745676191"/>
                      </a:ext>
                    </a:extLst>
                  </a:tr>
                  <a:tr h="370840">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0.08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 – 0.1) / 50 = 0.078</a:t>
                          </a:r>
                          <a:endParaRPr lang="zh-CN" altLang="en-US" dirty="0"/>
                        </a:p>
                      </a:txBody>
                      <a:tcPr/>
                    </a:tc>
                    <a:extLst>
                      <a:ext uri="{0D108BD9-81ED-4DB2-BD59-A6C34878D82A}">
                        <a16:rowId xmlns:a16="http://schemas.microsoft.com/office/drawing/2014/main" val="1218008963"/>
                      </a:ext>
                    </a:extLst>
                  </a:tr>
                  <a:tr h="370840">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 – 0.1) / 50 = 0.098</a:t>
                          </a:r>
                          <a:endParaRPr lang="zh-CN" altLang="en-US" dirty="0"/>
                        </a:p>
                      </a:txBody>
                      <a:tcPr/>
                    </a:tc>
                    <a:extLst>
                      <a:ext uri="{0D108BD9-81ED-4DB2-BD59-A6C34878D82A}">
                        <a16:rowId xmlns:a16="http://schemas.microsoft.com/office/drawing/2014/main" val="3542730418"/>
                      </a:ext>
                    </a:extLst>
                  </a:tr>
                  <a:tr h="370840">
                    <a:tc>
                      <a:txBody>
                        <a:bodyPr/>
                        <a:lstStyle/>
                        <a:p>
                          <a:pPr algn="ctr"/>
                          <a:r>
                            <a:rPr lang="zh-CN" altLang="en-US" dirty="0"/>
                            <a:t>总计</a:t>
                          </a:r>
                        </a:p>
                      </a:txBody>
                      <a:tcPr/>
                    </a:tc>
                    <a:tc>
                      <a:txBody>
                        <a:bodyPr/>
                        <a:lstStyle/>
                        <a:p>
                          <a:pPr algn="ctr"/>
                          <a:r>
                            <a:rPr lang="en-US" altLang="zh-CN" dirty="0"/>
                            <a:t>R=40, N=50</a:t>
                          </a:r>
                          <a:endParaRPr lang="zh-CN" altLang="en-US" dirty="0"/>
                        </a:p>
                      </a:txBody>
                      <a:tcPr/>
                    </a:tc>
                    <a:tc>
                      <a:txBody>
                        <a:bodyPr/>
                        <a:lstStyle/>
                        <a:p>
                          <a:pPr algn="ctr"/>
                          <a:endParaRPr lang="zh-CN" altLang="en-US"/>
                        </a:p>
                      </a:txBody>
                      <a:tcPr/>
                    </a:tc>
                    <a:tc>
                      <a:txBody>
                        <a:bodyPr/>
                        <a:lstStyle/>
                        <a:p>
                          <a:pPr algn="ctr"/>
                          <a:endParaRPr lang="zh-CN" altLang="en-US" dirty="0"/>
                        </a:p>
                      </a:txBody>
                      <a:tcPr/>
                    </a:tc>
                    <a:extLst>
                      <a:ext uri="{0D108BD9-81ED-4DB2-BD59-A6C34878D82A}">
                        <a16:rowId xmlns:a16="http://schemas.microsoft.com/office/drawing/2014/main" val="4167112176"/>
                      </a:ext>
                    </a:extLst>
                  </a:tr>
                </a:tbl>
              </a:graphicData>
            </a:graphic>
          </p:graphicFrame>
        </mc:Choice>
        <mc:Fallback>
          <p:graphicFrame>
            <p:nvGraphicFramePr>
              <p:cNvPr id="4" name="表格 4">
                <a:extLst>
                  <a:ext uri="{FF2B5EF4-FFF2-40B4-BE49-F238E27FC236}">
                    <a16:creationId xmlns:a16="http://schemas.microsoft.com/office/drawing/2014/main" id="{B35762C8-B2EC-45E2-B815-376693855DF3}"/>
                  </a:ext>
                </a:extLst>
              </p:cNvPr>
              <p:cNvGraphicFramePr>
                <a:graphicFrameLocks noGrp="1"/>
              </p:cNvGraphicFramePr>
              <p:nvPr>
                <p:ph idx="1"/>
                <p:extLst>
                  <p:ext uri="{D42A27DB-BD31-4B8C-83A1-F6EECF244321}">
                    <p14:modId xmlns:p14="http://schemas.microsoft.com/office/powerpoint/2010/main" val="1097573676"/>
                  </p:ext>
                </p:extLst>
              </p:nvPr>
            </p:nvGraphicFramePr>
            <p:xfrm>
              <a:off x="680321" y="2203498"/>
              <a:ext cx="9613900" cy="2966720"/>
            </p:xfrm>
            <a:graphic>
              <a:graphicData uri="http://schemas.openxmlformats.org/drawingml/2006/table">
                <a:tbl>
                  <a:tblPr firstRow="1" bandRow="1">
                    <a:tableStyleId>{5C22544A-7EE6-4342-B048-85BDC9FD1C3A}</a:tableStyleId>
                  </a:tblPr>
                  <a:tblGrid>
                    <a:gridCol w="1536868">
                      <a:extLst>
                        <a:ext uri="{9D8B030D-6E8A-4147-A177-3AD203B41FA5}">
                          <a16:colId xmlns:a16="http://schemas.microsoft.com/office/drawing/2014/main" val="1547888800"/>
                        </a:ext>
                      </a:extLst>
                    </a:gridCol>
                    <a:gridCol w="1660188">
                      <a:extLst>
                        <a:ext uri="{9D8B030D-6E8A-4147-A177-3AD203B41FA5}">
                          <a16:colId xmlns:a16="http://schemas.microsoft.com/office/drawing/2014/main" val="117389619"/>
                        </a:ext>
                      </a:extLst>
                    </a:gridCol>
                    <a:gridCol w="1309991">
                      <a:extLst>
                        <a:ext uri="{9D8B030D-6E8A-4147-A177-3AD203B41FA5}">
                          <a16:colId xmlns:a16="http://schemas.microsoft.com/office/drawing/2014/main" val="3609058566"/>
                        </a:ext>
                      </a:extLst>
                    </a:gridCol>
                    <a:gridCol w="5106853">
                      <a:extLst>
                        <a:ext uri="{9D8B030D-6E8A-4147-A177-3AD203B41FA5}">
                          <a16:colId xmlns:a16="http://schemas.microsoft.com/office/drawing/2014/main" val="344343268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endParaRPr lang="zh-CN"/>
                        </a:p>
                      </a:txBody>
                      <a:tcPr>
                        <a:blipFill>
                          <a:blip r:embed="rId2"/>
                          <a:stretch>
                            <a:fillRect l="-92674" t="-8197" r="-387179" b="-722951"/>
                          </a:stretch>
                        </a:blipFill>
                      </a:tcPr>
                    </a:tc>
                    <a:tc>
                      <a:txBody>
                        <a:bodyPr/>
                        <a:lstStyle/>
                        <a:p>
                          <a:endParaRPr lang="zh-CN"/>
                        </a:p>
                      </a:txBody>
                      <a:tcPr>
                        <a:blipFill>
                          <a:blip r:embed="rId2"/>
                          <a:stretch>
                            <a:fillRect l="-244651" t="-8197" r="-391628" b="-722951"/>
                          </a:stretch>
                        </a:blipFill>
                      </a:tcPr>
                    </a:tc>
                    <a:tc>
                      <a:txBody>
                        <a:bodyPr/>
                        <a:lstStyle/>
                        <a:p>
                          <a:endParaRPr lang="zh-CN"/>
                        </a:p>
                      </a:txBody>
                      <a:tcPr>
                        <a:blipFill>
                          <a:blip r:embed="rId2"/>
                          <a:stretch>
                            <a:fillRect l="-88425" t="-8197" r="-477" b="-722951"/>
                          </a:stretch>
                        </a:blipFill>
                      </a:tcPr>
                    </a:tc>
                    <a:extLst>
                      <a:ext uri="{0D108BD9-81ED-4DB2-BD59-A6C34878D82A}">
                        <a16:rowId xmlns:a16="http://schemas.microsoft.com/office/drawing/2014/main" val="2060554489"/>
                      </a:ext>
                    </a:extLst>
                  </a:tr>
                  <a:tr h="370840">
                    <a:tc>
                      <a:txBody>
                        <a:bodyPr/>
                        <a:lstStyle/>
                        <a:p>
                          <a:pPr algn="ctr"/>
                          <a:r>
                            <a:rPr lang="en-US" altLang="zh-CN" dirty="0"/>
                            <a:t>0</a:t>
                          </a:r>
                          <a:endParaRPr lang="zh-CN" altLang="en-US" dirty="0"/>
                        </a:p>
                      </a:txBody>
                      <a:tcPr/>
                    </a:tc>
                    <a:tc>
                      <a:txBody>
                        <a:bodyPr/>
                        <a:lstStyle/>
                        <a:p>
                          <a:pPr algn="ctr"/>
                          <a:r>
                            <a:rPr lang="en-US" altLang="zh-CN" dirty="0"/>
                            <a:t>16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(40 - 16) × 0.1 / (50 × 16) = 0.003</a:t>
                          </a:r>
                          <a:endParaRPr lang="zh-CN" altLang="en-US" dirty="0"/>
                        </a:p>
                      </a:txBody>
                      <a:tcPr/>
                    </a:tc>
                    <a:extLst>
                      <a:ext uri="{0D108BD9-81ED-4DB2-BD59-A6C34878D82A}">
                        <a16:rowId xmlns:a16="http://schemas.microsoft.com/office/drawing/2014/main" val="3212162756"/>
                      </a:ext>
                    </a:extLst>
                  </a:tr>
                  <a:tr h="370840">
                    <a:tc>
                      <a:txBody>
                        <a:bodyPr/>
                        <a:lstStyle/>
                        <a:p>
                          <a:pPr algn="ctr"/>
                          <a:r>
                            <a:rPr lang="en-US" altLang="zh-CN" dirty="0"/>
                            <a:t>1</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0.02</a:t>
                          </a:r>
                          <a:endParaRPr lang="zh-CN" altLang="en-US" dirty="0"/>
                        </a:p>
                      </a:txBody>
                      <a:tcPr/>
                    </a:tc>
                    <a:tc>
                      <a:txBody>
                        <a:bodyPr/>
                        <a:lstStyle/>
                        <a:p>
                          <a:pPr algn="ctr"/>
                          <a:r>
                            <a:rPr lang="en-US" altLang="zh-CN" dirty="0"/>
                            <a:t>(1 – 0.1) / 50 = 0.018</a:t>
                          </a:r>
                          <a:endParaRPr lang="zh-CN" altLang="en-US" dirty="0"/>
                        </a:p>
                      </a:txBody>
                      <a:tcPr/>
                    </a:tc>
                    <a:extLst>
                      <a:ext uri="{0D108BD9-81ED-4DB2-BD59-A6C34878D82A}">
                        <a16:rowId xmlns:a16="http://schemas.microsoft.com/office/drawing/2014/main" val="3186179991"/>
                      </a:ext>
                    </a:extLst>
                  </a:tr>
                  <a:tr h="370840">
                    <a:tc>
                      <a:txBody>
                        <a:bodyPr/>
                        <a:lstStyle/>
                        <a:p>
                          <a:pPr algn="ctr"/>
                          <a:r>
                            <a:rPr lang="en-US" altLang="zh-CN" dirty="0"/>
                            <a:t>2</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0.04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(2 – 0.1) / 50 = 0.038</a:t>
                          </a:r>
                          <a:endParaRPr lang="zh-CN" altLang="en-US" dirty="0"/>
                        </a:p>
                      </a:txBody>
                      <a:tcPr/>
                    </a:tc>
                    <a:extLst>
                      <a:ext uri="{0D108BD9-81ED-4DB2-BD59-A6C34878D82A}">
                        <a16:rowId xmlns:a16="http://schemas.microsoft.com/office/drawing/2014/main" val="2025348574"/>
                      </a:ext>
                    </a:extLst>
                  </a:tr>
                  <a:tr h="370840">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0.06</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 – 0.1) / 50 = 0.058</a:t>
                          </a:r>
                          <a:endParaRPr lang="zh-CN" altLang="en-US" dirty="0"/>
                        </a:p>
                      </a:txBody>
                      <a:tcPr/>
                    </a:tc>
                    <a:extLst>
                      <a:ext uri="{0D108BD9-81ED-4DB2-BD59-A6C34878D82A}">
                        <a16:rowId xmlns:a16="http://schemas.microsoft.com/office/drawing/2014/main" val="745676191"/>
                      </a:ext>
                    </a:extLst>
                  </a:tr>
                  <a:tr h="370840">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0.08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 – 0.1) / 50 = 0.078</a:t>
                          </a:r>
                          <a:endParaRPr lang="zh-CN" altLang="en-US" dirty="0"/>
                        </a:p>
                      </a:txBody>
                      <a:tcPr/>
                    </a:tc>
                    <a:extLst>
                      <a:ext uri="{0D108BD9-81ED-4DB2-BD59-A6C34878D82A}">
                        <a16:rowId xmlns:a16="http://schemas.microsoft.com/office/drawing/2014/main" val="1218008963"/>
                      </a:ext>
                    </a:extLst>
                  </a:tr>
                  <a:tr h="370840">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 – 0.1) / 50 = 0.098</a:t>
                          </a:r>
                          <a:endParaRPr lang="zh-CN" altLang="en-US" dirty="0"/>
                        </a:p>
                      </a:txBody>
                      <a:tcPr/>
                    </a:tc>
                    <a:extLst>
                      <a:ext uri="{0D108BD9-81ED-4DB2-BD59-A6C34878D82A}">
                        <a16:rowId xmlns:a16="http://schemas.microsoft.com/office/drawing/2014/main" val="3542730418"/>
                      </a:ext>
                    </a:extLst>
                  </a:tr>
                  <a:tr h="370840">
                    <a:tc>
                      <a:txBody>
                        <a:bodyPr/>
                        <a:lstStyle/>
                        <a:p>
                          <a:pPr algn="ctr"/>
                          <a:r>
                            <a:rPr lang="zh-CN" altLang="en-US" dirty="0"/>
                            <a:t>总计</a:t>
                          </a:r>
                        </a:p>
                      </a:txBody>
                      <a:tcPr/>
                    </a:tc>
                    <a:tc>
                      <a:txBody>
                        <a:bodyPr/>
                        <a:lstStyle/>
                        <a:p>
                          <a:pPr algn="ctr"/>
                          <a:r>
                            <a:rPr lang="en-US" altLang="zh-CN" dirty="0"/>
                            <a:t>R=40, N=50</a:t>
                          </a:r>
                          <a:endParaRPr lang="zh-CN" altLang="en-US" dirty="0"/>
                        </a:p>
                      </a:txBody>
                      <a:tcPr/>
                    </a:tc>
                    <a:tc>
                      <a:txBody>
                        <a:bodyPr/>
                        <a:lstStyle/>
                        <a:p>
                          <a:pPr algn="ctr"/>
                          <a:endParaRPr lang="zh-CN" altLang="en-US"/>
                        </a:p>
                      </a:txBody>
                      <a:tcPr/>
                    </a:tc>
                    <a:tc>
                      <a:txBody>
                        <a:bodyPr/>
                        <a:lstStyle/>
                        <a:p>
                          <a:pPr algn="ctr"/>
                          <a:endParaRPr lang="zh-CN" altLang="en-US" dirty="0"/>
                        </a:p>
                      </a:txBody>
                      <a:tcPr/>
                    </a:tc>
                    <a:extLst>
                      <a:ext uri="{0D108BD9-81ED-4DB2-BD59-A6C34878D82A}">
                        <a16:rowId xmlns:a16="http://schemas.microsoft.com/office/drawing/2014/main" val="4167112176"/>
                      </a:ext>
                    </a:extLst>
                  </a:tr>
                </a:tbl>
              </a:graphicData>
            </a:graphic>
          </p:graphicFrame>
        </mc:Fallback>
      </mc:AlternateContent>
      <p:pic>
        <p:nvPicPr>
          <p:cNvPr id="5" name="图片 4">
            <a:extLst>
              <a:ext uri="{FF2B5EF4-FFF2-40B4-BE49-F238E27FC236}">
                <a16:creationId xmlns:a16="http://schemas.microsoft.com/office/drawing/2014/main" id="{6DBA5DF0-5042-413C-AEB6-4CCCBED61342}"/>
              </a:ext>
            </a:extLst>
          </p:cNvPr>
          <p:cNvPicPr>
            <a:picLocks noChangeAspect="1"/>
          </p:cNvPicPr>
          <p:nvPr/>
        </p:nvPicPr>
        <p:blipFill>
          <a:blip r:embed="rId3"/>
          <a:stretch>
            <a:fillRect/>
          </a:stretch>
        </p:blipFill>
        <p:spPr>
          <a:xfrm>
            <a:off x="680321" y="5353566"/>
            <a:ext cx="2712955" cy="1165961"/>
          </a:xfrm>
          <a:prstGeom prst="rect">
            <a:avLst/>
          </a:prstGeom>
        </p:spPr>
      </p:pic>
      <p:sp>
        <p:nvSpPr>
          <p:cNvPr id="6" name="内容占位符 2">
            <a:extLst>
              <a:ext uri="{FF2B5EF4-FFF2-40B4-BE49-F238E27FC236}">
                <a16:creationId xmlns:a16="http://schemas.microsoft.com/office/drawing/2014/main" id="{4B204250-0F78-421F-8154-AEDC5C42E3C6}"/>
              </a:ext>
            </a:extLst>
          </p:cNvPr>
          <p:cNvSpPr txBox="1">
            <a:spLocks/>
          </p:cNvSpPr>
          <p:nvPr/>
        </p:nvSpPr>
        <p:spPr>
          <a:xfrm>
            <a:off x="4995234" y="927331"/>
            <a:ext cx="5298948" cy="9401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dirty="0"/>
              <a:t>从每个计数</a:t>
            </a:r>
            <a:r>
              <a:rPr lang="en-US" altLang="zh-CN" dirty="0"/>
              <a:t>r</a:t>
            </a:r>
            <a:r>
              <a:rPr lang="zh-CN" altLang="en-US" dirty="0"/>
              <a:t>中减去同样的量，</a:t>
            </a:r>
            <a:endParaRPr lang="en-US" altLang="zh-CN" dirty="0"/>
          </a:p>
          <a:p>
            <a:pPr marL="0" indent="0">
              <a:buFont typeface="Arial" panose="020B0604020202020204" pitchFamily="34" charset="0"/>
              <a:buNone/>
            </a:pPr>
            <a:r>
              <a:rPr lang="zh-CN" altLang="en-US" dirty="0"/>
              <a:t>剩余的概率量由未见事件均分。</a:t>
            </a:r>
            <a:endParaRPr lang="en-US" altLang="zh-CN" dirty="0"/>
          </a:p>
          <a:p>
            <a:endParaRPr lang="en-US" altLang="zh-CN" dirty="0"/>
          </a:p>
        </p:txBody>
      </p:sp>
      <p:sp>
        <p:nvSpPr>
          <p:cNvPr id="7" name="文本框 6">
            <a:extLst>
              <a:ext uri="{FF2B5EF4-FFF2-40B4-BE49-F238E27FC236}">
                <a16:creationId xmlns:a16="http://schemas.microsoft.com/office/drawing/2014/main" id="{D58A137E-8285-4386-8B2A-0F4ADCE0DFDF}"/>
              </a:ext>
            </a:extLst>
          </p:cNvPr>
          <p:cNvSpPr txBox="1"/>
          <p:nvPr/>
        </p:nvSpPr>
        <p:spPr>
          <a:xfrm>
            <a:off x="3694119" y="5286365"/>
            <a:ext cx="5151566" cy="369332"/>
          </a:xfrm>
          <a:prstGeom prst="rect">
            <a:avLst/>
          </a:prstGeom>
          <a:noFill/>
        </p:spPr>
        <p:txBody>
          <a:bodyPr wrap="square">
            <a:spAutoFit/>
          </a:bodyPr>
          <a:lstStyle/>
          <a:p>
            <a:r>
              <a:rPr lang="en-US" altLang="zh-CN" dirty="0"/>
              <a:t>n</a:t>
            </a:r>
            <a:r>
              <a:rPr lang="en-US" altLang="zh-CN" sz="1050" dirty="0"/>
              <a:t>0</a:t>
            </a:r>
            <a:r>
              <a:rPr lang="zh-CN" altLang="en-US" dirty="0"/>
              <a:t>为样本中未出现的事件的数目：</a:t>
            </a:r>
            <a:r>
              <a:rPr lang="en-US" altLang="zh-CN" dirty="0"/>
              <a:t>16</a:t>
            </a:r>
            <a:endParaRPr lang="zh-CN" altLang="en-US" dirty="0"/>
          </a:p>
        </p:txBody>
      </p:sp>
      <p:sp>
        <p:nvSpPr>
          <p:cNvPr id="9" name="文本框 8">
            <a:extLst>
              <a:ext uri="{FF2B5EF4-FFF2-40B4-BE49-F238E27FC236}">
                <a16:creationId xmlns:a16="http://schemas.microsoft.com/office/drawing/2014/main" id="{00BAD7A7-DF04-4862-AFB4-441031103107}"/>
              </a:ext>
            </a:extLst>
          </p:cNvPr>
          <p:cNvSpPr txBox="1"/>
          <p:nvPr/>
        </p:nvSpPr>
        <p:spPr>
          <a:xfrm>
            <a:off x="3694119" y="6099612"/>
            <a:ext cx="6701507" cy="646331"/>
          </a:xfrm>
          <a:prstGeom prst="rect">
            <a:avLst/>
          </a:prstGeom>
          <a:noFill/>
        </p:spPr>
        <p:txBody>
          <a:bodyPr wrap="square">
            <a:spAutoFit/>
          </a:bodyPr>
          <a:lstStyle/>
          <a:p>
            <a:r>
              <a:rPr lang="en-US" altLang="zh-CN" dirty="0"/>
              <a:t>N </a:t>
            </a:r>
            <a:r>
              <a:rPr lang="zh-CN" altLang="en-US" dirty="0"/>
              <a:t>为样本中出现了</a:t>
            </a:r>
            <a:r>
              <a:rPr lang="en-US" altLang="zh-CN" dirty="0"/>
              <a:t>r </a:t>
            </a:r>
            <a:r>
              <a:rPr lang="zh-CN" altLang="en-US" dirty="0"/>
              <a:t>次的事件总次数：</a:t>
            </a:r>
            <a:endParaRPr lang="en-US" altLang="zh-CN" dirty="0"/>
          </a:p>
          <a:p>
            <a:r>
              <a:rPr lang="en-US" altLang="zh-CN" dirty="0"/>
              <a:t>n</a:t>
            </a:r>
            <a:r>
              <a:rPr lang="en-US" altLang="zh-CN" sz="1050" dirty="0"/>
              <a:t>r</a:t>
            </a:r>
            <a:r>
              <a:rPr lang="en-US" altLang="zh-CN" dirty="0"/>
              <a:t> × r = 1*10+ 2*6 + 3*5 +4*2 +5*1= 10+12+15+8+5 = 50</a:t>
            </a:r>
            <a:endParaRPr lang="zh-CN" altLang="en-US" dirty="0"/>
          </a:p>
        </p:txBody>
      </p:sp>
      <p:sp>
        <p:nvSpPr>
          <p:cNvPr id="11" name="文本框 10">
            <a:extLst>
              <a:ext uri="{FF2B5EF4-FFF2-40B4-BE49-F238E27FC236}">
                <a16:creationId xmlns:a16="http://schemas.microsoft.com/office/drawing/2014/main" id="{D1F8BFAA-C0DE-4907-88EC-72C2471F351F}"/>
              </a:ext>
            </a:extLst>
          </p:cNvPr>
          <p:cNvSpPr txBox="1"/>
          <p:nvPr/>
        </p:nvSpPr>
        <p:spPr>
          <a:xfrm>
            <a:off x="3694119" y="5702826"/>
            <a:ext cx="6096000" cy="369332"/>
          </a:xfrm>
          <a:prstGeom prst="rect">
            <a:avLst/>
          </a:prstGeom>
          <a:noFill/>
        </p:spPr>
        <p:txBody>
          <a:bodyPr wrap="square">
            <a:spAutoFit/>
          </a:bodyPr>
          <a:lstStyle/>
          <a:p>
            <a:r>
              <a:rPr lang="en-US" altLang="zh-CN" dirty="0"/>
              <a:t>R </a:t>
            </a:r>
            <a:r>
              <a:rPr lang="zh-CN" altLang="en-US" dirty="0"/>
              <a:t>为所有可能事件的数目</a:t>
            </a:r>
            <a:r>
              <a:rPr lang="en-US" altLang="zh-CN" dirty="0"/>
              <a:t>:  16+10+6+5+2+1 = 40</a:t>
            </a:r>
            <a:endParaRPr lang="zh-CN" altLang="en-US" dirty="0"/>
          </a:p>
        </p:txBody>
      </p:sp>
    </p:spTree>
    <p:extLst>
      <p:ext uri="{BB962C8B-B14F-4D97-AF65-F5344CB8AC3E}">
        <p14:creationId xmlns:p14="http://schemas.microsoft.com/office/powerpoint/2010/main" val="2154955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AA155A-4A36-4085-BF68-DD9783C31505}"/>
              </a:ext>
            </a:extLst>
          </p:cNvPr>
          <p:cNvSpPr>
            <a:spLocks noGrp="1"/>
          </p:cNvSpPr>
          <p:nvPr>
            <p:ph type="title"/>
          </p:nvPr>
        </p:nvSpPr>
        <p:spPr/>
        <p:txBody>
          <a:bodyPr/>
          <a:lstStyle/>
          <a:p>
            <a:r>
              <a:rPr lang="zh-CN" altLang="en-US" b="1" dirty="0"/>
              <a:t>第</a:t>
            </a:r>
            <a:r>
              <a:rPr lang="en-US" altLang="zh-CN" b="1" dirty="0"/>
              <a:t>3</a:t>
            </a:r>
            <a:r>
              <a:rPr lang="zh-CN" altLang="en-US" b="1" dirty="0"/>
              <a:t>章 </a:t>
            </a:r>
            <a:r>
              <a:rPr lang="en-US" altLang="zh-CN" b="1" dirty="0"/>
              <a:t>n</a:t>
            </a:r>
            <a:r>
              <a:rPr lang="zh-CN" altLang="en-US" b="1" dirty="0"/>
              <a:t>元语法模型</a:t>
            </a:r>
          </a:p>
        </p:txBody>
      </p:sp>
      <p:graphicFrame>
        <p:nvGraphicFramePr>
          <p:cNvPr id="4" name="内容占位符 3">
            <a:extLst>
              <a:ext uri="{FF2B5EF4-FFF2-40B4-BE49-F238E27FC236}">
                <a16:creationId xmlns:a16="http://schemas.microsoft.com/office/drawing/2014/main" id="{C865FD3D-69BC-4968-A0FA-1F3418D46247}"/>
              </a:ext>
            </a:extLst>
          </p:cNvPr>
          <p:cNvGraphicFramePr>
            <a:graphicFrameLocks noGrp="1"/>
          </p:cNvGraphicFramePr>
          <p:nvPr>
            <p:ph idx="1"/>
            <p:extLst>
              <p:ext uri="{D42A27DB-BD31-4B8C-83A1-F6EECF244321}">
                <p14:modId xmlns:p14="http://schemas.microsoft.com/office/powerpoint/2010/main" val="3469884289"/>
              </p:ext>
            </p:extLst>
          </p:nvPr>
        </p:nvGraphicFramePr>
        <p:xfrm>
          <a:off x="680321" y="2354094"/>
          <a:ext cx="9060308" cy="3830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3975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46EDF5-1244-439B-BD43-F74840742312}"/>
              </a:ext>
            </a:extLst>
          </p:cNvPr>
          <p:cNvSpPr>
            <a:spLocks noGrp="1"/>
          </p:cNvSpPr>
          <p:nvPr>
            <p:ph type="title"/>
          </p:nvPr>
        </p:nvSpPr>
        <p:spPr/>
        <p:txBody>
          <a:bodyPr/>
          <a:lstStyle/>
          <a:p>
            <a:r>
              <a:rPr lang="en-US" altLang="zh-CN" dirty="0"/>
              <a:t>Linear discounting</a:t>
            </a:r>
            <a:endParaRPr lang="zh-CN" altLang="en-US" dirty="0"/>
          </a:p>
        </p:txBody>
      </p:sp>
      <mc:AlternateContent xmlns:mc="http://schemas.openxmlformats.org/markup-compatibility/2006">
        <mc:Choice xmlns:a14="http://schemas.microsoft.com/office/drawing/2010/main" Requires="a14">
          <p:graphicFrame>
            <p:nvGraphicFramePr>
              <p:cNvPr id="4" name="表格 4">
                <a:extLst>
                  <a:ext uri="{FF2B5EF4-FFF2-40B4-BE49-F238E27FC236}">
                    <a16:creationId xmlns:a16="http://schemas.microsoft.com/office/drawing/2014/main" id="{B35762C8-B2EC-45E2-B815-376693855DF3}"/>
                  </a:ext>
                </a:extLst>
              </p:cNvPr>
              <p:cNvGraphicFramePr>
                <a:graphicFrameLocks noGrp="1"/>
              </p:cNvGraphicFramePr>
              <p:nvPr>
                <p:ph idx="1"/>
                <p:extLst>
                  <p:ext uri="{D42A27DB-BD31-4B8C-83A1-F6EECF244321}">
                    <p14:modId xmlns:p14="http://schemas.microsoft.com/office/powerpoint/2010/main" val="137457162"/>
                  </p:ext>
                </p:extLst>
              </p:nvPr>
            </p:nvGraphicFramePr>
            <p:xfrm>
              <a:off x="324256" y="2330315"/>
              <a:ext cx="11361905" cy="2966720"/>
            </p:xfrm>
            <a:graphic>
              <a:graphicData uri="http://schemas.openxmlformats.org/drawingml/2006/table">
                <a:tbl>
                  <a:tblPr firstRow="1" bandRow="1">
                    <a:tableStyleId>{5C22544A-7EE6-4342-B048-85BDC9FD1C3A}</a:tableStyleId>
                  </a:tblPr>
                  <a:tblGrid>
                    <a:gridCol w="1005191">
                      <a:extLst>
                        <a:ext uri="{9D8B030D-6E8A-4147-A177-3AD203B41FA5}">
                          <a16:colId xmlns:a16="http://schemas.microsoft.com/office/drawing/2014/main" val="1547888800"/>
                        </a:ext>
                      </a:extLst>
                    </a:gridCol>
                    <a:gridCol w="1462390">
                      <a:extLst>
                        <a:ext uri="{9D8B030D-6E8A-4147-A177-3AD203B41FA5}">
                          <a16:colId xmlns:a16="http://schemas.microsoft.com/office/drawing/2014/main" val="117389619"/>
                        </a:ext>
                      </a:extLst>
                    </a:gridCol>
                    <a:gridCol w="1011088">
                      <a:extLst>
                        <a:ext uri="{9D8B030D-6E8A-4147-A177-3AD203B41FA5}">
                          <a16:colId xmlns:a16="http://schemas.microsoft.com/office/drawing/2014/main" val="3609058566"/>
                        </a:ext>
                      </a:extLst>
                    </a:gridCol>
                    <a:gridCol w="3941618">
                      <a:extLst>
                        <a:ext uri="{9D8B030D-6E8A-4147-A177-3AD203B41FA5}">
                          <a16:colId xmlns:a16="http://schemas.microsoft.com/office/drawing/2014/main" val="3443432686"/>
                        </a:ext>
                      </a:extLst>
                    </a:gridCol>
                    <a:gridCol w="3941618">
                      <a:extLst>
                        <a:ext uri="{9D8B030D-6E8A-4147-A177-3AD203B41FA5}">
                          <a16:colId xmlns:a16="http://schemas.microsoft.com/office/drawing/2014/main" val="3066657991"/>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pPr algn="ct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sub>
                              </m:sSub>
                            </m:oMath>
                          </a14:m>
                          <a:r>
                            <a:rPr lang="zh-CN" altLang="en-US" dirty="0"/>
                            <a:t>（词数）</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𝑤</m:t>
                                    </m:r>
                                  </m:e>
                                </m:d>
                              </m:oMath>
                            </m:oMathPara>
                          </a14:m>
                          <a:endParaRPr lang="zh-CN" altLang="en-US" dirty="0"/>
                        </a:p>
                      </a:txBody>
                      <a:tcPr>
                        <a:solidFill>
                          <a:schemeClr val="accent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𝐴𝐷</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𝑤</m:t>
                                  </m:r>
                                </m:e>
                              </m:d>
                            </m:oMath>
                          </a14:m>
                          <a:r>
                            <a:rPr lang="zh-CN" altLang="en-US" dirty="0"/>
                            <a:t> （</a:t>
                          </a:r>
                          <a:r>
                            <a:rPr lang="en-US" altLang="zh-CN" dirty="0"/>
                            <a:t>b=0.1</a:t>
                          </a:r>
                          <a:r>
                            <a:rPr lang="zh-CN" altLang="en-US" dirty="0"/>
                            <a:t>）</a:t>
                          </a:r>
                        </a:p>
                      </a:txBody>
                      <a:tcPr>
                        <a:solidFill>
                          <a:schemeClr val="accent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𝐿𝐷</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𝑤</m:t>
                                  </m:r>
                                </m:e>
                              </m:d>
                            </m:oMath>
                          </a14:m>
                          <a:r>
                            <a:rPr lang="zh-CN" altLang="en-US" dirty="0"/>
                            <a:t> </a:t>
                          </a:r>
                          <a:r>
                            <a:rPr lang="zh-CN" altLang="en-US" dirty="0">
                              <a:solidFill>
                                <a:schemeClr val="accent2"/>
                              </a:solidFill>
                            </a:rPr>
                            <a:t>（</a:t>
                          </a:r>
                          <a:r>
                            <a:rPr lang="en-US" altLang="zh-CN" dirty="0">
                              <a:solidFill>
                                <a:schemeClr val="accent2"/>
                              </a:solidFill>
                            </a:rPr>
                            <a:t>α=0.1</a:t>
                          </a:r>
                          <a:r>
                            <a:rPr lang="zh-CN" altLang="en-US" dirty="0">
                              <a:solidFill>
                                <a:schemeClr val="accent2"/>
                              </a:solidFill>
                            </a:rPr>
                            <a:t>）</a:t>
                          </a:r>
                        </a:p>
                      </a:txBody>
                      <a:tcPr>
                        <a:solidFill>
                          <a:schemeClr val="accent1">
                            <a:lumMod val="50000"/>
                          </a:schemeClr>
                        </a:solidFill>
                      </a:tcPr>
                    </a:tc>
                    <a:extLst>
                      <a:ext uri="{0D108BD9-81ED-4DB2-BD59-A6C34878D82A}">
                        <a16:rowId xmlns:a16="http://schemas.microsoft.com/office/drawing/2014/main" val="2060554489"/>
                      </a:ext>
                    </a:extLst>
                  </a:tr>
                  <a:tr h="370840">
                    <a:tc>
                      <a:txBody>
                        <a:bodyPr/>
                        <a:lstStyle/>
                        <a:p>
                          <a:pPr algn="ctr"/>
                          <a:r>
                            <a:rPr lang="en-US" altLang="zh-CN" dirty="0"/>
                            <a:t>0</a:t>
                          </a:r>
                          <a:endParaRPr lang="zh-CN" altLang="en-US" dirty="0"/>
                        </a:p>
                      </a:txBody>
                      <a:tcPr/>
                    </a:tc>
                    <a:tc>
                      <a:txBody>
                        <a:bodyPr/>
                        <a:lstStyle/>
                        <a:p>
                          <a:pPr algn="ctr"/>
                          <a:r>
                            <a:rPr lang="en-US" altLang="zh-CN" dirty="0"/>
                            <a:t>16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(40 - 16) × 0.1 / (50 × 16) = 0.003</a:t>
                          </a:r>
                          <a:endParaRPr lang="zh-CN" altLang="en-US" dirty="0"/>
                        </a:p>
                      </a:txBody>
                      <a:tcPr/>
                    </a:tc>
                    <a:tc>
                      <a:txBody>
                        <a:bodyPr/>
                        <a:lstStyle/>
                        <a:p>
                          <a:pPr algn="ctr"/>
                          <a:r>
                            <a:rPr lang="en-US" altLang="zh-CN" dirty="0"/>
                            <a:t>0.1 / 16 = 0.00625</a:t>
                          </a:r>
                          <a:endParaRPr lang="zh-CN" altLang="en-US" dirty="0"/>
                        </a:p>
                      </a:txBody>
                      <a:tcPr/>
                    </a:tc>
                    <a:extLst>
                      <a:ext uri="{0D108BD9-81ED-4DB2-BD59-A6C34878D82A}">
                        <a16:rowId xmlns:a16="http://schemas.microsoft.com/office/drawing/2014/main" val="3212162756"/>
                      </a:ext>
                    </a:extLst>
                  </a:tr>
                  <a:tr h="370840">
                    <a:tc>
                      <a:txBody>
                        <a:bodyPr/>
                        <a:lstStyle/>
                        <a:p>
                          <a:pPr algn="ctr"/>
                          <a:r>
                            <a:rPr lang="en-US" altLang="zh-CN" dirty="0"/>
                            <a:t>1</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0.02</a:t>
                          </a:r>
                          <a:endParaRPr lang="zh-CN" altLang="en-US" dirty="0"/>
                        </a:p>
                      </a:txBody>
                      <a:tcPr/>
                    </a:tc>
                    <a:tc>
                      <a:txBody>
                        <a:bodyPr/>
                        <a:lstStyle/>
                        <a:p>
                          <a:pPr algn="ctr"/>
                          <a:r>
                            <a:rPr lang="en-US" altLang="zh-CN" dirty="0"/>
                            <a:t>(1 – 0.1) / 50 = 0.018</a:t>
                          </a:r>
                          <a:endParaRPr lang="zh-CN" altLang="en-US" dirty="0"/>
                        </a:p>
                      </a:txBody>
                      <a:tcPr/>
                    </a:tc>
                    <a:tc>
                      <a:txBody>
                        <a:bodyPr/>
                        <a:lstStyle/>
                        <a:p>
                          <a:pPr algn="ctr"/>
                          <a:r>
                            <a:rPr lang="zh-CN" altLang="en-US" dirty="0"/>
                            <a:t>（</a:t>
                          </a:r>
                          <a:r>
                            <a:rPr lang="en-US" altLang="zh-CN" dirty="0"/>
                            <a:t>1-0.1</a:t>
                          </a:r>
                          <a:r>
                            <a:rPr lang="zh-CN" altLang="en-US" dirty="0"/>
                            <a:t>）</a:t>
                          </a:r>
                          <a:r>
                            <a:rPr lang="en-US" altLang="zh-CN" dirty="0"/>
                            <a:t>× 1 / 50 = 0.018</a:t>
                          </a:r>
                          <a:endParaRPr lang="zh-CN" altLang="en-US" dirty="0"/>
                        </a:p>
                      </a:txBody>
                      <a:tcPr/>
                    </a:tc>
                    <a:extLst>
                      <a:ext uri="{0D108BD9-81ED-4DB2-BD59-A6C34878D82A}">
                        <a16:rowId xmlns:a16="http://schemas.microsoft.com/office/drawing/2014/main" val="3186179991"/>
                      </a:ext>
                    </a:extLst>
                  </a:tr>
                  <a:tr h="370840">
                    <a:tc>
                      <a:txBody>
                        <a:bodyPr/>
                        <a:lstStyle/>
                        <a:p>
                          <a:pPr algn="ctr"/>
                          <a:r>
                            <a:rPr lang="en-US" altLang="zh-CN" dirty="0"/>
                            <a:t>2</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0.04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(2 – 0.1) / 50 = 0.038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2 / 50 = 0.036</a:t>
                          </a:r>
                          <a:endParaRPr lang="zh-CN" altLang="en-US" dirty="0"/>
                        </a:p>
                      </a:txBody>
                      <a:tcPr/>
                    </a:tc>
                    <a:extLst>
                      <a:ext uri="{0D108BD9-81ED-4DB2-BD59-A6C34878D82A}">
                        <a16:rowId xmlns:a16="http://schemas.microsoft.com/office/drawing/2014/main" val="2025348574"/>
                      </a:ext>
                    </a:extLst>
                  </a:tr>
                  <a:tr h="370840">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0.06</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 – 0.1) / 50 = 0.058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3 / 50 = 0.054</a:t>
                          </a:r>
                          <a:endParaRPr lang="zh-CN" altLang="en-US" dirty="0"/>
                        </a:p>
                      </a:txBody>
                      <a:tcPr/>
                    </a:tc>
                    <a:extLst>
                      <a:ext uri="{0D108BD9-81ED-4DB2-BD59-A6C34878D82A}">
                        <a16:rowId xmlns:a16="http://schemas.microsoft.com/office/drawing/2014/main" val="745676191"/>
                      </a:ext>
                    </a:extLst>
                  </a:tr>
                  <a:tr h="370840">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0.08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 – 0.1) / 50 = 0.078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4 / 50 = 0.072</a:t>
                          </a:r>
                          <a:endParaRPr lang="zh-CN" altLang="en-US" dirty="0"/>
                        </a:p>
                      </a:txBody>
                      <a:tcPr/>
                    </a:tc>
                    <a:extLst>
                      <a:ext uri="{0D108BD9-81ED-4DB2-BD59-A6C34878D82A}">
                        <a16:rowId xmlns:a16="http://schemas.microsoft.com/office/drawing/2014/main" val="1218008963"/>
                      </a:ext>
                    </a:extLst>
                  </a:tr>
                  <a:tr h="370840">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 – 0.1) / 50 = 0.098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5 / 50 = 0.090</a:t>
                          </a:r>
                          <a:endParaRPr lang="zh-CN" altLang="en-US" dirty="0"/>
                        </a:p>
                      </a:txBody>
                      <a:tcPr/>
                    </a:tc>
                    <a:extLst>
                      <a:ext uri="{0D108BD9-81ED-4DB2-BD59-A6C34878D82A}">
                        <a16:rowId xmlns:a16="http://schemas.microsoft.com/office/drawing/2014/main" val="3542730418"/>
                      </a:ext>
                    </a:extLst>
                  </a:tr>
                  <a:tr h="370840">
                    <a:tc>
                      <a:txBody>
                        <a:bodyPr/>
                        <a:lstStyle/>
                        <a:p>
                          <a:pPr algn="ctr"/>
                          <a:r>
                            <a:rPr lang="zh-CN" altLang="en-US" dirty="0"/>
                            <a:t>总计</a:t>
                          </a:r>
                        </a:p>
                      </a:txBody>
                      <a:tcPr/>
                    </a:tc>
                    <a:tc>
                      <a:txBody>
                        <a:bodyPr/>
                        <a:lstStyle/>
                        <a:p>
                          <a:pPr algn="ctr"/>
                          <a:r>
                            <a:rPr lang="en-US" altLang="zh-CN" dirty="0"/>
                            <a:t>V=40, N=50</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4167112176"/>
                      </a:ext>
                    </a:extLst>
                  </a:tr>
                </a:tbl>
              </a:graphicData>
            </a:graphic>
          </p:graphicFrame>
        </mc:Choice>
        <mc:Fallback>
          <p:graphicFrame>
            <p:nvGraphicFramePr>
              <p:cNvPr id="4" name="表格 4">
                <a:extLst>
                  <a:ext uri="{FF2B5EF4-FFF2-40B4-BE49-F238E27FC236}">
                    <a16:creationId xmlns:a16="http://schemas.microsoft.com/office/drawing/2014/main" id="{B35762C8-B2EC-45E2-B815-376693855DF3}"/>
                  </a:ext>
                </a:extLst>
              </p:cNvPr>
              <p:cNvGraphicFramePr>
                <a:graphicFrameLocks noGrp="1"/>
              </p:cNvGraphicFramePr>
              <p:nvPr>
                <p:ph idx="1"/>
                <p:extLst>
                  <p:ext uri="{D42A27DB-BD31-4B8C-83A1-F6EECF244321}">
                    <p14:modId xmlns:p14="http://schemas.microsoft.com/office/powerpoint/2010/main" val="137457162"/>
                  </p:ext>
                </p:extLst>
              </p:nvPr>
            </p:nvGraphicFramePr>
            <p:xfrm>
              <a:off x="324256" y="2330315"/>
              <a:ext cx="11361905" cy="2966720"/>
            </p:xfrm>
            <a:graphic>
              <a:graphicData uri="http://schemas.openxmlformats.org/drawingml/2006/table">
                <a:tbl>
                  <a:tblPr firstRow="1" bandRow="1">
                    <a:tableStyleId>{5C22544A-7EE6-4342-B048-85BDC9FD1C3A}</a:tableStyleId>
                  </a:tblPr>
                  <a:tblGrid>
                    <a:gridCol w="1005191">
                      <a:extLst>
                        <a:ext uri="{9D8B030D-6E8A-4147-A177-3AD203B41FA5}">
                          <a16:colId xmlns:a16="http://schemas.microsoft.com/office/drawing/2014/main" val="1547888800"/>
                        </a:ext>
                      </a:extLst>
                    </a:gridCol>
                    <a:gridCol w="1462390">
                      <a:extLst>
                        <a:ext uri="{9D8B030D-6E8A-4147-A177-3AD203B41FA5}">
                          <a16:colId xmlns:a16="http://schemas.microsoft.com/office/drawing/2014/main" val="117389619"/>
                        </a:ext>
                      </a:extLst>
                    </a:gridCol>
                    <a:gridCol w="1011088">
                      <a:extLst>
                        <a:ext uri="{9D8B030D-6E8A-4147-A177-3AD203B41FA5}">
                          <a16:colId xmlns:a16="http://schemas.microsoft.com/office/drawing/2014/main" val="3609058566"/>
                        </a:ext>
                      </a:extLst>
                    </a:gridCol>
                    <a:gridCol w="3941618">
                      <a:extLst>
                        <a:ext uri="{9D8B030D-6E8A-4147-A177-3AD203B41FA5}">
                          <a16:colId xmlns:a16="http://schemas.microsoft.com/office/drawing/2014/main" val="3443432686"/>
                        </a:ext>
                      </a:extLst>
                    </a:gridCol>
                    <a:gridCol w="3941618">
                      <a:extLst>
                        <a:ext uri="{9D8B030D-6E8A-4147-A177-3AD203B41FA5}">
                          <a16:colId xmlns:a16="http://schemas.microsoft.com/office/drawing/2014/main" val="3066657991"/>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endParaRPr lang="zh-CN"/>
                        </a:p>
                      </a:txBody>
                      <a:tcPr>
                        <a:blipFill>
                          <a:blip r:embed="rId2"/>
                          <a:stretch>
                            <a:fillRect l="-69167" t="-8197" r="-610000" b="-722951"/>
                          </a:stretch>
                        </a:blipFill>
                      </a:tcPr>
                    </a:tc>
                    <a:tc>
                      <a:txBody>
                        <a:bodyPr/>
                        <a:lstStyle/>
                        <a:p>
                          <a:endParaRPr lang="zh-CN"/>
                        </a:p>
                      </a:txBody>
                      <a:tcPr>
                        <a:blipFill>
                          <a:blip r:embed="rId2"/>
                          <a:stretch>
                            <a:fillRect l="-244578" t="-8197" r="-781928" b="-722951"/>
                          </a:stretch>
                        </a:blipFill>
                      </a:tcPr>
                    </a:tc>
                    <a:tc>
                      <a:txBody>
                        <a:bodyPr/>
                        <a:lstStyle/>
                        <a:p>
                          <a:endParaRPr lang="zh-CN"/>
                        </a:p>
                      </a:txBody>
                      <a:tcPr>
                        <a:blipFill>
                          <a:blip r:embed="rId2"/>
                          <a:stretch>
                            <a:fillRect l="-88408" t="-8197" r="-100618" b="-722951"/>
                          </a:stretch>
                        </a:blipFill>
                      </a:tcPr>
                    </a:tc>
                    <a:tc>
                      <a:txBody>
                        <a:bodyPr/>
                        <a:lstStyle/>
                        <a:p>
                          <a:endParaRPr lang="zh-CN"/>
                        </a:p>
                      </a:txBody>
                      <a:tcPr>
                        <a:blipFill>
                          <a:blip r:embed="rId2"/>
                          <a:stretch>
                            <a:fillRect l="-188408" t="-8197" r="-618" b="-722951"/>
                          </a:stretch>
                        </a:blipFill>
                      </a:tcPr>
                    </a:tc>
                    <a:extLst>
                      <a:ext uri="{0D108BD9-81ED-4DB2-BD59-A6C34878D82A}">
                        <a16:rowId xmlns:a16="http://schemas.microsoft.com/office/drawing/2014/main" val="2060554489"/>
                      </a:ext>
                    </a:extLst>
                  </a:tr>
                  <a:tr h="370840">
                    <a:tc>
                      <a:txBody>
                        <a:bodyPr/>
                        <a:lstStyle/>
                        <a:p>
                          <a:pPr algn="ctr"/>
                          <a:r>
                            <a:rPr lang="en-US" altLang="zh-CN" dirty="0"/>
                            <a:t>0</a:t>
                          </a:r>
                          <a:endParaRPr lang="zh-CN" altLang="en-US" dirty="0"/>
                        </a:p>
                      </a:txBody>
                      <a:tcPr/>
                    </a:tc>
                    <a:tc>
                      <a:txBody>
                        <a:bodyPr/>
                        <a:lstStyle/>
                        <a:p>
                          <a:pPr algn="ctr"/>
                          <a:r>
                            <a:rPr lang="en-US" altLang="zh-CN" dirty="0"/>
                            <a:t>16</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(40 - 16) × 0.1 / (50 × 16) = 0.003</a:t>
                          </a:r>
                          <a:endParaRPr lang="zh-CN" altLang="en-US" dirty="0"/>
                        </a:p>
                      </a:txBody>
                      <a:tcPr/>
                    </a:tc>
                    <a:tc>
                      <a:txBody>
                        <a:bodyPr/>
                        <a:lstStyle/>
                        <a:p>
                          <a:pPr algn="ctr"/>
                          <a:r>
                            <a:rPr lang="en-US" altLang="zh-CN" dirty="0"/>
                            <a:t>0.1 / 16 = 0.00625</a:t>
                          </a:r>
                          <a:endParaRPr lang="zh-CN" altLang="en-US" dirty="0"/>
                        </a:p>
                      </a:txBody>
                      <a:tcPr/>
                    </a:tc>
                    <a:extLst>
                      <a:ext uri="{0D108BD9-81ED-4DB2-BD59-A6C34878D82A}">
                        <a16:rowId xmlns:a16="http://schemas.microsoft.com/office/drawing/2014/main" val="3212162756"/>
                      </a:ext>
                    </a:extLst>
                  </a:tr>
                  <a:tr h="370840">
                    <a:tc>
                      <a:txBody>
                        <a:bodyPr/>
                        <a:lstStyle/>
                        <a:p>
                          <a:pPr algn="ctr"/>
                          <a:r>
                            <a:rPr lang="en-US" altLang="zh-CN" dirty="0"/>
                            <a:t>1</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0.02</a:t>
                          </a:r>
                          <a:endParaRPr lang="zh-CN" altLang="en-US" dirty="0"/>
                        </a:p>
                      </a:txBody>
                      <a:tcPr/>
                    </a:tc>
                    <a:tc>
                      <a:txBody>
                        <a:bodyPr/>
                        <a:lstStyle/>
                        <a:p>
                          <a:pPr algn="ctr"/>
                          <a:r>
                            <a:rPr lang="en-US" altLang="zh-CN" dirty="0"/>
                            <a:t>(1 – 0.1) / 50 = 0.018</a:t>
                          </a:r>
                          <a:endParaRPr lang="zh-CN" altLang="en-US" dirty="0"/>
                        </a:p>
                      </a:txBody>
                      <a:tcPr/>
                    </a:tc>
                    <a:tc>
                      <a:txBody>
                        <a:bodyPr/>
                        <a:lstStyle/>
                        <a:p>
                          <a:pPr algn="ctr"/>
                          <a:r>
                            <a:rPr lang="zh-CN" altLang="en-US" dirty="0"/>
                            <a:t>（</a:t>
                          </a:r>
                          <a:r>
                            <a:rPr lang="en-US" altLang="zh-CN" dirty="0"/>
                            <a:t>1-0.1</a:t>
                          </a:r>
                          <a:r>
                            <a:rPr lang="zh-CN" altLang="en-US" dirty="0"/>
                            <a:t>）</a:t>
                          </a:r>
                          <a:r>
                            <a:rPr lang="en-US" altLang="zh-CN" dirty="0"/>
                            <a:t>× 1 / 50 = 0.018</a:t>
                          </a:r>
                          <a:endParaRPr lang="zh-CN" altLang="en-US" dirty="0"/>
                        </a:p>
                      </a:txBody>
                      <a:tcPr/>
                    </a:tc>
                    <a:extLst>
                      <a:ext uri="{0D108BD9-81ED-4DB2-BD59-A6C34878D82A}">
                        <a16:rowId xmlns:a16="http://schemas.microsoft.com/office/drawing/2014/main" val="3186179991"/>
                      </a:ext>
                    </a:extLst>
                  </a:tr>
                  <a:tr h="370840">
                    <a:tc>
                      <a:txBody>
                        <a:bodyPr/>
                        <a:lstStyle/>
                        <a:p>
                          <a:pPr algn="ctr"/>
                          <a:r>
                            <a:rPr lang="en-US" altLang="zh-CN" dirty="0"/>
                            <a:t>2</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0.04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(2 – 0.1) / 50 = 0.038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2 / 50 = 0.036</a:t>
                          </a:r>
                          <a:endParaRPr lang="zh-CN" altLang="en-US" dirty="0"/>
                        </a:p>
                      </a:txBody>
                      <a:tcPr/>
                    </a:tc>
                    <a:extLst>
                      <a:ext uri="{0D108BD9-81ED-4DB2-BD59-A6C34878D82A}">
                        <a16:rowId xmlns:a16="http://schemas.microsoft.com/office/drawing/2014/main" val="2025348574"/>
                      </a:ext>
                    </a:extLst>
                  </a:tr>
                  <a:tr h="370840">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0.06</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 – 0.1) / 50 = 0.058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3 / 50 = 0.054</a:t>
                          </a:r>
                          <a:endParaRPr lang="zh-CN" altLang="en-US" dirty="0"/>
                        </a:p>
                      </a:txBody>
                      <a:tcPr/>
                    </a:tc>
                    <a:extLst>
                      <a:ext uri="{0D108BD9-81ED-4DB2-BD59-A6C34878D82A}">
                        <a16:rowId xmlns:a16="http://schemas.microsoft.com/office/drawing/2014/main" val="745676191"/>
                      </a:ext>
                    </a:extLst>
                  </a:tr>
                  <a:tr h="370840">
                    <a:tc>
                      <a:txBody>
                        <a:bodyPr/>
                        <a:lstStyle/>
                        <a:p>
                          <a:pPr algn="ctr"/>
                          <a:r>
                            <a:rPr lang="en-US" altLang="zh-CN" dirty="0"/>
                            <a:t>4</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0.08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 – 0.1) / 50 = 0.078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4 / 50 = 0.072</a:t>
                          </a:r>
                          <a:endParaRPr lang="zh-CN" altLang="en-US" dirty="0"/>
                        </a:p>
                      </a:txBody>
                      <a:tcPr/>
                    </a:tc>
                    <a:extLst>
                      <a:ext uri="{0D108BD9-81ED-4DB2-BD59-A6C34878D82A}">
                        <a16:rowId xmlns:a16="http://schemas.microsoft.com/office/drawing/2014/main" val="1218008963"/>
                      </a:ext>
                    </a:extLst>
                  </a:tr>
                  <a:tr h="370840">
                    <a:tc>
                      <a:txBody>
                        <a:bodyPr/>
                        <a:lstStyle/>
                        <a:p>
                          <a:pPr algn="ctr"/>
                          <a:r>
                            <a:rPr lang="en-US" altLang="zh-CN" dirty="0"/>
                            <a:t>5</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0.10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 – 0.1) / 50 = 0.098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1-0.1</a:t>
                          </a:r>
                          <a:r>
                            <a:rPr lang="zh-CN" altLang="en-US" dirty="0"/>
                            <a:t>）</a:t>
                          </a:r>
                          <a:r>
                            <a:rPr lang="en-US" altLang="zh-CN" dirty="0"/>
                            <a:t>× 5 / 50 = 0.090</a:t>
                          </a:r>
                          <a:endParaRPr lang="zh-CN" altLang="en-US" dirty="0"/>
                        </a:p>
                      </a:txBody>
                      <a:tcPr/>
                    </a:tc>
                    <a:extLst>
                      <a:ext uri="{0D108BD9-81ED-4DB2-BD59-A6C34878D82A}">
                        <a16:rowId xmlns:a16="http://schemas.microsoft.com/office/drawing/2014/main" val="3542730418"/>
                      </a:ext>
                    </a:extLst>
                  </a:tr>
                  <a:tr h="370840">
                    <a:tc>
                      <a:txBody>
                        <a:bodyPr/>
                        <a:lstStyle/>
                        <a:p>
                          <a:pPr algn="ctr"/>
                          <a:r>
                            <a:rPr lang="zh-CN" altLang="en-US" dirty="0"/>
                            <a:t>总计</a:t>
                          </a:r>
                        </a:p>
                      </a:txBody>
                      <a:tcPr/>
                    </a:tc>
                    <a:tc>
                      <a:txBody>
                        <a:bodyPr/>
                        <a:lstStyle/>
                        <a:p>
                          <a:pPr algn="ctr"/>
                          <a:r>
                            <a:rPr lang="en-US" altLang="zh-CN" dirty="0"/>
                            <a:t>V=40, N=50</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4167112176"/>
                      </a:ext>
                    </a:extLst>
                  </a:tr>
                </a:tbl>
              </a:graphicData>
            </a:graphic>
          </p:graphicFrame>
        </mc:Fallback>
      </mc:AlternateContent>
      <p:sp>
        <p:nvSpPr>
          <p:cNvPr id="6" name="内容占位符 2">
            <a:extLst>
              <a:ext uri="{FF2B5EF4-FFF2-40B4-BE49-F238E27FC236}">
                <a16:creationId xmlns:a16="http://schemas.microsoft.com/office/drawing/2014/main" id="{4B204250-0F78-421F-8154-AEDC5C42E3C6}"/>
              </a:ext>
            </a:extLst>
          </p:cNvPr>
          <p:cNvSpPr txBox="1">
            <a:spLocks/>
          </p:cNvSpPr>
          <p:nvPr/>
        </p:nvSpPr>
        <p:spPr>
          <a:xfrm>
            <a:off x="4629750" y="942614"/>
            <a:ext cx="6959134" cy="9401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zh-CN" altLang="en-US" dirty="0"/>
              <a:t>从每个计数</a:t>
            </a:r>
            <a:r>
              <a:rPr lang="en-US" altLang="zh-CN" dirty="0"/>
              <a:t>r</a:t>
            </a:r>
            <a:r>
              <a:rPr lang="zh-CN" altLang="en-US" dirty="0"/>
              <a:t>中减去与该计数成正比的量，</a:t>
            </a:r>
            <a:endParaRPr lang="en-US" altLang="zh-CN" dirty="0"/>
          </a:p>
          <a:p>
            <a:pPr marL="0" indent="0">
              <a:buNone/>
            </a:pPr>
            <a:r>
              <a:rPr lang="zh-CN" altLang="en-US" dirty="0"/>
              <a:t>剩余概率量被未见事件均分。</a:t>
            </a:r>
          </a:p>
          <a:p>
            <a:endParaRPr lang="en-US" altLang="zh-CN" dirty="0"/>
          </a:p>
        </p:txBody>
      </p:sp>
      <p:pic>
        <p:nvPicPr>
          <p:cNvPr id="7" name="图片 6">
            <a:extLst>
              <a:ext uri="{FF2B5EF4-FFF2-40B4-BE49-F238E27FC236}">
                <a16:creationId xmlns:a16="http://schemas.microsoft.com/office/drawing/2014/main" id="{DE0AF951-C89E-4F61-BC1C-0E90A90F66E2}"/>
              </a:ext>
            </a:extLst>
          </p:cNvPr>
          <p:cNvPicPr>
            <a:picLocks noChangeAspect="1"/>
          </p:cNvPicPr>
          <p:nvPr/>
        </p:nvPicPr>
        <p:blipFill>
          <a:blip r:embed="rId3"/>
          <a:stretch>
            <a:fillRect/>
          </a:stretch>
        </p:blipFill>
        <p:spPr>
          <a:xfrm>
            <a:off x="8424154" y="5459069"/>
            <a:ext cx="2804403" cy="1097375"/>
          </a:xfrm>
          <a:prstGeom prst="rect">
            <a:avLst/>
          </a:prstGeom>
        </p:spPr>
      </p:pic>
      <p:sp>
        <p:nvSpPr>
          <p:cNvPr id="8" name="文本框 7">
            <a:extLst>
              <a:ext uri="{FF2B5EF4-FFF2-40B4-BE49-F238E27FC236}">
                <a16:creationId xmlns:a16="http://schemas.microsoft.com/office/drawing/2014/main" id="{5802D325-FC79-44D7-AE07-97A394BD94F8}"/>
              </a:ext>
            </a:extLst>
          </p:cNvPr>
          <p:cNvSpPr txBox="1"/>
          <p:nvPr/>
        </p:nvSpPr>
        <p:spPr>
          <a:xfrm>
            <a:off x="324256" y="6187112"/>
            <a:ext cx="6096000" cy="369332"/>
          </a:xfrm>
          <a:prstGeom prst="rect">
            <a:avLst/>
          </a:prstGeom>
          <a:noFill/>
        </p:spPr>
        <p:txBody>
          <a:bodyPr wrap="square">
            <a:spAutoFit/>
          </a:bodyPr>
          <a:lstStyle/>
          <a:p>
            <a:r>
              <a:rPr lang="zh-CN" altLang="en-US" dirty="0"/>
              <a:t>绝对减值法产生的</a:t>
            </a:r>
            <a:r>
              <a:rPr lang="en-US" altLang="zh-CN" dirty="0"/>
              <a:t>n-gram </a:t>
            </a:r>
            <a:r>
              <a:rPr lang="zh-CN" altLang="en-US" dirty="0"/>
              <a:t>通常优于线性减值法。</a:t>
            </a:r>
          </a:p>
        </p:txBody>
      </p:sp>
    </p:spTree>
    <p:extLst>
      <p:ext uri="{BB962C8B-B14F-4D97-AF65-F5344CB8AC3E}">
        <p14:creationId xmlns:p14="http://schemas.microsoft.com/office/powerpoint/2010/main" val="1136771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en-US" altLang="zh-CN" dirty="0"/>
              <a:t>3.2.4 Witten-Bell</a:t>
            </a:r>
            <a:r>
              <a:rPr lang="zh-CN" altLang="zh-CN" dirty="0"/>
              <a:t>平滑算法</a:t>
            </a:r>
            <a:endParaRPr lang="zh-CN" altLang="en-US" dirty="0"/>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680321" y="2336872"/>
            <a:ext cx="10701041" cy="4037987"/>
          </a:xfrm>
          <a:solidFill>
            <a:schemeClr val="accent1">
              <a:lumMod val="50000"/>
            </a:schemeClr>
          </a:solidFill>
        </p:spPr>
        <p:txBody>
          <a:bodyPr>
            <a:normAutofit/>
          </a:bodyPr>
          <a:lstStyle/>
          <a:p>
            <a:pPr marL="0" indent="0">
              <a:buNone/>
            </a:pPr>
            <a:r>
              <a:rPr lang="en-US" altLang="zh-CN" sz="1800" dirty="0"/>
              <a:t>T. C. Bell</a:t>
            </a:r>
            <a:r>
              <a:rPr lang="zh-CN" altLang="en-US" sz="1800" dirty="0"/>
              <a:t>，</a:t>
            </a:r>
            <a:r>
              <a:rPr lang="en-US" altLang="zh-CN" sz="1800" dirty="0"/>
              <a:t>J. G. Cleary</a:t>
            </a:r>
            <a:r>
              <a:rPr lang="zh-CN" altLang="en-US" sz="1800" dirty="0"/>
              <a:t>，</a:t>
            </a:r>
            <a:r>
              <a:rPr lang="en-US" altLang="zh-CN" sz="1800" dirty="0"/>
              <a:t>I. H. Witten 1991</a:t>
            </a:r>
            <a:r>
              <a:rPr lang="zh-CN" altLang="en-US" sz="1800" dirty="0"/>
              <a:t>年提出的平滑算法</a:t>
            </a:r>
            <a:endParaRPr lang="en-US" altLang="zh-CN" sz="1800" dirty="0"/>
          </a:p>
          <a:p>
            <a:pPr marL="0" indent="0">
              <a:buNone/>
            </a:pPr>
            <a:r>
              <a:rPr lang="zh-CN" altLang="en-US" sz="1800" dirty="0"/>
              <a:t>是</a:t>
            </a:r>
            <a:r>
              <a:rPr lang="en-US" altLang="zh-CN" sz="1800" dirty="0"/>
              <a:t>Jelinek-Mercer</a:t>
            </a:r>
            <a:r>
              <a:rPr lang="zh-CN" altLang="en-US" sz="1800" dirty="0"/>
              <a:t>算法的一种特例</a:t>
            </a:r>
          </a:p>
          <a:p>
            <a:endParaRPr lang="en-US" altLang="zh-CN" dirty="0"/>
          </a:p>
          <a:p>
            <a:pPr marL="0" indent="0">
              <a:buNone/>
            </a:pPr>
            <a:r>
              <a:rPr lang="zh-CN" altLang="en-US" sz="3200" dirty="0"/>
              <a:t>基本思想：</a:t>
            </a:r>
            <a:endParaRPr lang="en-US" altLang="zh-CN" sz="3200" dirty="0"/>
          </a:p>
          <a:p>
            <a:pPr marL="0" indent="0">
              <a:buNone/>
            </a:pPr>
            <a:r>
              <a:rPr lang="zh-CN" altLang="en-US" sz="2800" b="1" dirty="0">
                <a:solidFill>
                  <a:schemeClr val="accent2"/>
                </a:solidFill>
              </a:rPr>
              <a:t>如果</a:t>
            </a:r>
            <a:r>
              <a:rPr lang="zh-CN" altLang="en-US" dirty="0">
                <a:solidFill>
                  <a:schemeClr val="accent2"/>
                </a:solidFill>
              </a:rPr>
              <a:t>测试过程中一个实例在训练语料库中未出现过，它是第一次出现。</a:t>
            </a:r>
            <a:endParaRPr lang="en-US" altLang="zh-CN" dirty="0">
              <a:solidFill>
                <a:schemeClr val="accent2"/>
              </a:solidFill>
            </a:endParaRPr>
          </a:p>
          <a:p>
            <a:pPr marL="0" indent="0">
              <a:buNone/>
            </a:pPr>
            <a:r>
              <a:rPr lang="zh-CN" altLang="en-US" sz="2800" b="1" dirty="0">
                <a:solidFill>
                  <a:schemeClr val="accent2"/>
                </a:solidFill>
              </a:rPr>
              <a:t>那么</a:t>
            </a:r>
            <a:endParaRPr lang="en-US" altLang="zh-CN" sz="2800" b="1" dirty="0">
              <a:solidFill>
                <a:schemeClr val="accent2"/>
              </a:solidFill>
            </a:endParaRPr>
          </a:p>
          <a:p>
            <a:pPr marL="0" indent="0">
              <a:buNone/>
            </a:pPr>
            <a:r>
              <a:rPr lang="zh-CN" altLang="en-US" dirty="0">
                <a:solidFill>
                  <a:schemeClr val="accent2"/>
                </a:solidFill>
              </a:rPr>
              <a:t>可以用在训练语料库中</a:t>
            </a:r>
            <a:r>
              <a:rPr lang="zh-CN" altLang="en-US" dirty="0">
                <a:solidFill>
                  <a:schemeClr val="accent2"/>
                </a:solidFill>
                <a:highlight>
                  <a:srgbClr val="000080"/>
                </a:highlight>
              </a:rPr>
              <a:t>第一次出现的实例的概率</a:t>
            </a:r>
            <a:r>
              <a:rPr lang="zh-CN" altLang="en-US" dirty="0">
                <a:solidFill>
                  <a:schemeClr val="accent2"/>
                </a:solidFill>
              </a:rPr>
              <a:t>来代替</a:t>
            </a:r>
            <a:r>
              <a:rPr lang="zh-CN" altLang="en-US" dirty="0">
                <a:solidFill>
                  <a:schemeClr val="accent2"/>
                </a:solidFill>
                <a:highlight>
                  <a:srgbClr val="000080"/>
                </a:highlight>
              </a:rPr>
              <a:t>未出现实例的概率</a:t>
            </a:r>
            <a:r>
              <a:rPr lang="zh-CN" altLang="en-US" dirty="0">
                <a:solidFill>
                  <a:schemeClr val="accent2"/>
                </a:solidFill>
              </a:rPr>
              <a:t>。 </a:t>
            </a:r>
            <a:endParaRPr lang="en-US" altLang="zh-CN" dirty="0">
              <a:solidFill>
                <a:schemeClr val="accent2"/>
              </a:solidFill>
            </a:endParaRPr>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1616158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F51180-D7AD-4E29-8C17-3B9B491B78CF}"/>
              </a:ext>
            </a:extLst>
          </p:cNvPr>
          <p:cNvSpPr>
            <a:spLocks noGrp="1"/>
          </p:cNvSpPr>
          <p:nvPr>
            <p:ph type="title"/>
          </p:nvPr>
        </p:nvSpPr>
        <p:spPr/>
        <p:txBody>
          <a:bodyPr/>
          <a:lstStyle/>
          <a:p>
            <a:r>
              <a:rPr lang="zh-CN" altLang="en-US" dirty="0"/>
              <a:t>“出现次数为零的词”分到的概率</a:t>
            </a:r>
          </a:p>
        </p:txBody>
      </p:sp>
      <mc:AlternateContent xmlns:mc="http://schemas.openxmlformats.org/markup-compatibility/2006" xmlns:a14="http://schemas.microsoft.com/office/drawing/2010/main">
        <mc:Choice Requires="a14">
          <p:graphicFrame>
            <p:nvGraphicFramePr>
              <p:cNvPr id="6" name="表格 4">
                <a:extLst>
                  <a:ext uri="{FF2B5EF4-FFF2-40B4-BE49-F238E27FC236}">
                    <a16:creationId xmlns:a16="http://schemas.microsoft.com/office/drawing/2014/main" id="{D1A04B98-3F98-4DD2-B0DC-687649266355}"/>
                  </a:ext>
                </a:extLst>
              </p:cNvPr>
              <p:cNvGraphicFramePr>
                <a:graphicFrameLocks noGrp="1"/>
              </p:cNvGraphicFramePr>
              <p:nvPr>
                <p:ph idx="1"/>
                <p:extLst>
                  <p:ext uri="{D42A27DB-BD31-4B8C-83A1-F6EECF244321}">
                    <p14:modId xmlns:p14="http://schemas.microsoft.com/office/powerpoint/2010/main" val="398957661"/>
                  </p:ext>
                </p:extLst>
              </p:nvPr>
            </p:nvGraphicFramePr>
            <p:xfrm>
              <a:off x="200424" y="2498928"/>
              <a:ext cx="2899457" cy="2966720"/>
            </p:xfrm>
            <a:graphic>
              <a:graphicData uri="http://schemas.openxmlformats.org/drawingml/2006/table">
                <a:tbl>
                  <a:tblPr firstRow="1" bandRow="1">
                    <a:tableStyleId>{5C22544A-7EE6-4342-B048-85BDC9FD1C3A}</a:tableStyleId>
                  </a:tblPr>
                  <a:tblGrid>
                    <a:gridCol w="1018776">
                      <a:extLst>
                        <a:ext uri="{9D8B030D-6E8A-4147-A177-3AD203B41FA5}">
                          <a16:colId xmlns:a16="http://schemas.microsoft.com/office/drawing/2014/main" val="1241307136"/>
                        </a:ext>
                      </a:extLst>
                    </a:gridCol>
                    <a:gridCol w="1880681">
                      <a:extLst>
                        <a:ext uri="{9D8B030D-6E8A-4147-A177-3AD203B41FA5}">
                          <a16:colId xmlns:a16="http://schemas.microsoft.com/office/drawing/2014/main" val="216780624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pPr algn="ct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𝑟</m:t>
                                  </m:r>
                                </m:sub>
                              </m:sSub>
                            </m:oMath>
                          </a14:m>
                          <a:r>
                            <a:rPr lang="zh-CN" altLang="en-US" dirty="0"/>
                            <a:t>（词数）</a:t>
                          </a:r>
                        </a:p>
                      </a:txBody>
                      <a:tcPr>
                        <a:solidFill>
                          <a:schemeClr val="accent1">
                            <a:lumMod val="50000"/>
                          </a:schemeClr>
                        </a:solidFill>
                      </a:tcPr>
                    </a:tc>
                    <a:extLst>
                      <a:ext uri="{0D108BD9-81ED-4DB2-BD59-A6C34878D82A}">
                        <a16:rowId xmlns:a16="http://schemas.microsoft.com/office/drawing/2014/main" val="3047203556"/>
                      </a:ext>
                    </a:extLst>
                  </a:tr>
                  <a:tr h="370840">
                    <a:tc>
                      <a:txBody>
                        <a:bodyPr/>
                        <a:lstStyle/>
                        <a:p>
                          <a:pPr algn="ctr"/>
                          <a:r>
                            <a:rPr lang="en-US" altLang="zh-CN" dirty="0"/>
                            <a:t>0</a:t>
                          </a:r>
                          <a:endParaRPr lang="zh-CN" altLang="en-US" dirty="0"/>
                        </a:p>
                      </a:txBody>
                      <a:tcPr/>
                    </a:tc>
                    <a:tc>
                      <a:txBody>
                        <a:bodyPr/>
                        <a:lstStyle/>
                        <a:p>
                          <a:pPr algn="ctr"/>
                          <a:r>
                            <a:rPr lang="en-US" altLang="zh-CN" dirty="0"/>
                            <a:t>60</a:t>
                          </a:r>
                          <a:endParaRPr lang="zh-CN" altLang="en-US" dirty="0"/>
                        </a:p>
                      </a:txBody>
                      <a:tcPr/>
                    </a:tc>
                    <a:extLst>
                      <a:ext uri="{0D108BD9-81ED-4DB2-BD59-A6C34878D82A}">
                        <a16:rowId xmlns:a16="http://schemas.microsoft.com/office/drawing/2014/main" val="3991967146"/>
                      </a:ext>
                    </a:extLst>
                  </a:tr>
                  <a:tr h="370840">
                    <a:tc>
                      <a:txBody>
                        <a:bodyPr/>
                        <a:lstStyle/>
                        <a:p>
                          <a:pPr algn="ctr"/>
                          <a:r>
                            <a:rPr lang="en-US" altLang="zh-CN" dirty="0"/>
                            <a:t>1</a:t>
                          </a:r>
                          <a:endParaRPr lang="zh-CN" altLang="en-US" dirty="0"/>
                        </a:p>
                      </a:txBody>
                      <a:tcPr/>
                    </a:tc>
                    <a:tc>
                      <a:txBody>
                        <a:bodyPr/>
                        <a:lstStyle/>
                        <a:p>
                          <a:pPr algn="ctr"/>
                          <a:r>
                            <a:rPr lang="en-US" altLang="zh-CN" dirty="0"/>
                            <a:t>50</a:t>
                          </a:r>
                          <a:endParaRPr lang="zh-CN" altLang="en-US" dirty="0"/>
                        </a:p>
                      </a:txBody>
                      <a:tcPr/>
                    </a:tc>
                    <a:extLst>
                      <a:ext uri="{0D108BD9-81ED-4DB2-BD59-A6C34878D82A}">
                        <a16:rowId xmlns:a16="http://schemas.microsoft.com/office/drawing/2014/main" val="107418339"/>
                      </a:ext>
                    </a:extLst>
                  </a:tr>
                  <a:tr h="370840">
                    <a:tc>
                      <a:txBody>
                        <a:bodyPr/>
                        <a:lstStyle/>
                        <a:p>
                          <a:pPr algn="ctr"/>
                          <a:r>
                            <a:rPr lang="en-US" altLang="zh-CN" dirty="0"/>
                            <a:t>2</a:t>
                          </a:r>
                          <a:endParaRPr lang="zh-CN" altLang="en-US" dirty="0"/>
                        </a:p>
                      </a:txBody>
                      <a:tcPr/>
                    </a:tc>
                    <a:tc>
                      <a:txBody>
                        <a:bodyPr/>
                        <a:lstStyle/>
                        <a:p>
                          <a:pPr algn="ctr"/>
                          <a:r>
                            <a:rPr lang="en-US" altLang="zh-CN" dirty="0"/>
                            <a:t>40</a:t>
                          </a:r>
                          <a:endParaRPr lang="zh-CN" altLang="en-US" dirty="0"/>
                        </a:p>
                      </a:txBody>
                      <a:tcPr/>
                    </a:tc>
                    <a:extLst>
                      <a:ext uri="{0D108BD9-81ED-4DB2-BD59-A6C34878D82A}">
                        <a16:rowId xmlns:a16="http://schemas.microsoft.com/office/drawing/2014/main" val="665642710"/>
                      </a:ext>
                    </a:extLst>
                  </a:tr>
                  <a:tr h="370840">
                    <a:tc>
                      <a:txBody>
                        <a:bodyPr/>
                        <a:lstStyle/>
                        <a:p>
                          <a:pPr algn="ctr"/>
                          <a:r>
                            <a:rPr lang="en-US" altLang="zh-CN" dirty="0"/>
                            <a:t>3</a:t>
                          </a:r>
                          <a:endParaRPr lang="zh-CN" altLang="en-US" dirty="0"/>
                        </a:p>
                      </a:txBody>
                      <a:tcPr/>
                    </a:tc>
                    <a:tc>
                      <a:txBody>
                        <a:bodyPr/>
                        <a:lstStyle/>
                        <a:p>
                          <a:pPr algn="ctr"/>
                          <a:r>
                            <a:rPr lang="en-US" altLang="zh-CN" dirty="0"/>
                            <a:t>30</a:t>
                          </a:r>
                          <a:endParaRPr lang="zh-CN" altLang="en-US" dirty="0"/>
                        </a:p>
                      </a:txBody>
                      <a:tcPr/>
                    </a:tc>
                    <a:extLst>
                      <a:ext uri="{0D108BD9-81ED-4DB2-BD59-A6C34878D82A}">
                        <a16:rowId xmlns:a16="http://schemas.microsoft.com/office/drawing/2014/main" val="2819005190"/>
                      </a:ext>
                    </a:extLst>
                  </a:tr>
                  <a:tr h="370840">
                    <a:tc>
                      <a:txBody>
                        <a:bodyPr/>
                        <a:lstStyle/>
                        <a:p>
                          <a:pPr algn="ctr"/>
                          <a:r>
                            <a:rPr lang="en-US" altLang="zh-CN" dirty="0"/>
                            <a:t>4</a:t>
                          </a:r>
                          <a:endParaRPr lang="zh-CN" altLang="en-US" dirty="0"/>
                        </a:p>
                      </a:txBody>
                      <a:tcPr/>
                    </a:tc>
                    <a:tc>
                      <a:txBody>
                        <a:bodyPr/>
                        <a:lstStyle/>
                        <a:p>
                          <a:pPr algn="ctr"/>
                          <a:r>
                            <a:rPr lang="en-US" altLang="zh-CN" dirty="0"/>
                            <a:t>20</a:t>
                          </a:r>
                          <a:endParaRPr lang="zh-CN" altLang="en-US" dirty="0"/>
                        </a:p>
                      </a:txBody>
                      <a:tcPr/>
                    </a:tc>
                    <a:extLst>
                      <a:ext uri="{0D108BD9-81ED-4DB2-BD59-A6C34878D82A}">
                        <a16:rowId xmlns:a16="http://schemas.microsoft.com/office/drawing/2014/main" val="2056419164"/>
                      </a:ext>
                    </a:extLst>
                  </a:tr>
                  <a:tr h="370840">
                    <a:tc>
                      <a:txBody>
                        <a:bodyPr/>
                        <a:lstStyle/>
                        <a:p>
                          <a:pPr algn="ctr"/>
                          <a:r>
                            <a:rPr lang="en-US" altLang="zh-CN" dirty="0"/>
                            <a:t>5</a:t>
                          </a:r>
                          <a:endParaRPr lang="zh-CN" altLang="en-US" dirty="0"/>
                        </a:p>
                      </a:txBody>
                      <a:tcPr/>
                    </a:tc>
                    <a:tc>
                      <a:txBody>
                        <a:bodyPr/>
                        <a:lstStyle/>
                        <a:p>
                          <a:pPr algn="ctr"/>
                          <a:r>
                            <a:rPr lang="en-US" altLang="zh-CN" dirty="0"/>
                            <a:t>10</a:t>
                          </a:r>
                          <a:endParaRPr lang="zh-CN" altLang="en-US" dirty="0"/>
                        </a:p>
                      </a:txBody>
                      <a:tcPr/>
                    </a:tc>
                    <a:extLst>
                      <a:ext uri="{0D108BD9-81ED-4DB2-BD59-A6C34878D82A}">
                        <a16:rowId xmlns:a16="http://schemas.microsoft.com/office/drawing/2014/main" val="1705583845"/>
                      </a:ext>
                    </a:extLst>
                  </a:tr>
                  <a:tr h="370840">
                    <a:tc>
                      <a:txBody>
                        <a:bodyPr/>
                        <a:lstStyle/>
                        <a:p>
                          <a:pPr algn="ctr"/>
                          <a:r>
                            <a:rPr lang="zh-CN" altLang="en-US" dirty="0"/>
                            <a:t>总计</a:t>
                          </a:r>
                        </a:p>
                      </a:txBody>
                      <a:tcPr/>
                    </a:tc>
                    <a:tc>
                      <a:txBody>
                        <a:bodyPr/>
                        <a:lstStyle/>
                        <a:p>
                          <a:pPr algn="ctr"/>
                          <a:r>
                            <a:rPr lang="en-US" altLang="zh-CN" dirty="0"/>
                            <a:t>V=210</a:t>
                          </a:r>
                          <a:endParaRPr lang="zh-CN" altLang="en-US" dirty="0"/>
                        </a:p>
                      </a:txBody>
                      <a:tcPr/>
                    </a:tc>
                    <a:extLst>
                      <a:ext uri="{0D108BD9-81ED-4DB2-BD59-A6C34878D82A}">
                        <a16:rowId xmlns:a16="http://schemas.microsoft.com/office/drawing/2014/main" val="2950016139"/>
                      </a:ext>
                    </a:extLst>
                  </a:tr>
                </a:tbl>
              </a:graphicData>
            </a:graphic>
          </p:graphicFrame>
        </mc:Choice>
        <mc:Fallback xmlns="">
          <p:graphicFrame>
            <p:nvGraphicFramePr>
              <p:cNvPr id="6" name="表格 4">
                <a:extLst>
                  <a:ext uri="{FF2B5EF4-FFF2-40B4-BE49-F238E27FC236}">
                    <a16:creationId xmlns:a16="http://schemas.microsoft.com/office/drawing/2014/main" id="{D1A04B98-3F98-4DD2-B0DC-687649266355}"/>
                  </a:ext>
                </a:extLst>
              </p:cNvPr>
              <p:cNvGraphicFramePr>
                <a:graphicFrameLocks noGrp="1"/>
              </p:cNvGraphicFramePr>
              <p:nvPr>
                <p:ph idx="1"/>
                <p:extLst>
                  <p:ext uri="{D42A27DB-BD31-4B8C-83A1-F6EECF244321}">
                    <p14:modId xmlns:p14="http://schemas.microsoft.com/office/powerpoint/2010/main" val="398957661"/>
                  </p:ext>
                </p:extLst>
              </p:nvPr>
            </p:nvGraphicFramePr>
            <p:xfrm>
              <a:off x="200424" y="2498928"/>
              <a:ext cx="2899457" cy="2966720"/>
            </p:xfrm>
            <a:graphic>
              <a:graphicData uri="http://schemas.openxmlformats.org/drawingml/2006/table">
                <a:tbl>
                  <a:tblPr firstRow="1" bandRow="1">
                    <a:tableStyleId>{5C22544A-7EE6-4342-B048-85BDC9FD1C3A}</a:tableStyleId>
                  </a:tblPr>
                  <a:tblGrid>
                    <a:gridCol w="1018776">
                      <a:extLst>
                        <a:ext uri="{9D8B030D-6E8A-4147-A177-3AD203B41FA5}">
                          <a16:colId xmlns:a16="http://schemas.microsoft.com/office/drawing/2014/main" val="1241307136"/>
                        </a:ext>
                      </a:extLst>
                    </a:gridCol>
                    <a:gridCol w="1880681">
                      <a:extLst>
                        <a:ext uri="{9D8B030D-6E8A-4147-A177-3AD203B41FA5}">
                          <a16:colId xmlns:a16="http://schemas.microsoft.com/office/drawing/2014/main" val="2167806246"/>
                        </a:ext>
                      </a:extLst>
                    </a:gridCol>
                  </a:tblGrid>
                  <a:tr h="370840">
                    <a:tc>
                      <a:txBody>
                        <a:bodyPr/>
                        <a:lstStyle/>
                        <a:p>
                          <a:pPr algn="ctr"/>
                          <a:r>
                            <a:rPr lang="en-US" altLang="zh-CN" dirty="0"/>
                            <a:t>r</a:t>
                          </a:r>
                          <a:r>
                            <a:rPr lang="zh-CN" altLang="en-US" dirty="0"/>
                            <a:t>（次数）</a:t>
                          </a:r>
                        </a:p>
                      </a:txBody>
                      <a:tcPr>
                        <a:solidFill>
                          <a:schemeClr val="accent1">
                            <a:lumMod val="50000"/>
                          </a:schemeClr>
                        </a:solidFill>
                      </a:tcPr>
                    </a:tc>
                    <a:tc>
                      <a:txBody>
                        <a:bodyPr/>
                        <a:lstStyle/>
                        <a:p>
                          <a:endParaRPr lang="zh-CN"/>
                        </a:p>
                      </a:txBody>
                      <a:tcPr>
                        <a:blipFill>
                          <a:blip r:embed="rId2"/>
                          <a:stretch>
                            <a:fillRect l="-54693" t="-8197" r="-1294" b="-724590"/>
                          </a:stretch>
                        </a:blipFill>
                      </a:tcPr>
                    </a:tc>
                    <a:extLst>
                      <a:ext uri="{0D108BD9-81ED-4DB2-BD59-A6C34878D82A}">
                        <a16:rowId xmlns:a16="http://schemas.microsoft.com/office/drawing/2014/main" val="3047203556"/>
                      </a:ext>
                    </a:extLst>
                  </a:tr>
                  <a:tr h="370840">
                    <a:tc>
                      <a:txBody>
                        <a:bodyPr/>
                        <a:lstStyle/>
                        <a:p>
                          <a:pPr algn="ctr"/>
                          <a:r>
                            <a:rPr lang="en-US" altLang="zh-CN" dirty="0"/>
                            <a:t>0</a:t>
                          </a:r>
                          <a:endParaRPr lang="zh-CN" altLang="en-US" dirty="0"/>
                        </a:p>
                      </a:txBody>
                      <a:tcPr/>
                    </a:tc>
                    <a:tc>
                      <a:txBody>
                        <a:bodyPr/>
                        <a:lstStyle/>
                        <a:p>
                          <a:pPr algn="ctr"/>
                          <a:r>
                            <a:rPr lang="en-US" altLang="zh-CN" dirty="0"/>
                            <a:t>60</a:t>
                          </a:r>
                          <a:endParaRPr lang="zh-CN" altLang="en-US" dirty="0"/>
                        </a:p>
                      </a:txBody>
                      <a:tcPr/>
                    </a:tc>
                    <a:extLst>
                      <a:ext uri="{0D108BD9-81ED-4DB2-BD59-A6C34878D82A}">
                        <a16:rowId xmlns:a16="http://schemas.microsoft.com/office/drawing/2014/main" val="3991967146"/>
                      </a:ext>
                    </a:extLst>
                  </a:tr>
                  <a:tr h="370840">
                    <a:tc>
                      <a:txBody>
                        <a:bodyPr/>
                        <a:lstStyle/>
                        <a:p>
                          <a:pPr algn="ctr"/>
                          <a:r>
                            <a:rPr lang="en-US" altLang="zh-CN" dirty="0"/>
                            <a:t>1</a:t>
                          </a:r>
                          <a:endParaRPr lang="zh-CN" altLang="en-US" dirty="0"/>
                        </a:p>
                      </a:txBody>
                      <a:tcPr/>
                    </a:tc>
                    <a:tc>
                      <a:txBody>
                        <a:bodyPr/>
                        <a:lstStyle/>
                        <a:p>
                          <a:pPr algn="ctr"/>
                          <a:r>
                            <a:rPr lang="en-US" altLang="zh-CN" dirty="0"/>
                            <a:t>50</a:t>
                          </a:r>
                          <a:endParaRPr lang="zh-CN" altLang="en-US" dirty="0"/>
                        </a:p>
                      </a:txBody>
                      <a:tcPr/>
                    </a:tc>
                    <a:extLst>
                      <a:ext uri="{0D108BD9-81ED-4DB2-BD59-A6C34878D82A}">
                        <a16:rowId xmlns:a16="http://schemas.microsoft.com/office/drawing/2014/main" val="107418339"/>
                      </a:ext>
                    </a:extLst>
                  </a:tr>
                  <a:tr h="370840">
                    <a:tc>
                      <a:txBody>
                        <a:bodyPr/>
                        <a:lstStyle/>
                        <a:p>
                          <a:pPr algn="ctr"/>
                          <a:r>
                            <a:rPr lang="en-US" altLang="zh-CN" dirty="0"/>
                            <a:t>2</a:t>
                          </a:r>
                          <a:endParaRPr lang="zh-CN" altLang="en-US" dirty="0"/>
                        </a:p>
                      </a:txBody>
                      <a:tcPr/>
                    </a:tc>
                    <a:tc>
                      <a:txBody>
                        <a:bodyPr/>
                        <a:lstStyle/>
                        <a:p>
                          <a:pPr algn="ctr"/>
                          <a:r>
                            <a:rPr lang="en-US" altLang="zh-CN" dirty="0"/>
                            <a:t>40</a:t>
                          </a:r>
                          <a:endParaRPr lang="zh-CN" altLang="en-US" dirty="0"/>
                        </a:p>
                      </a:txBody>
                      <a:tcPr/>
                    </a:tc>
                    <a:extLst>
                      <a:ext uri="{0D108BD9-81ED-4DB2-BD59-A6C34878D82A}">
                        <a16:rowId xmlns:a16="http://schemas.microsoft.com/office/drawing/2014/main" val="665642710"/>
                      </a:ext>
                    </a:extLst>
                  </a:tr>
                  <a:tr h="370840">
                    <a:tc>
                      <a:txBody>
                        <a:bodyPr/>
                        <a:lstStyle/>
                        <a:p>
                          <a:pPr algn="ctr"/>
                          <a:r>
                            <a:rPr lang="en-US" altLang="zh-CN" dirty="0"/>
                            <a:t>3</a:t>
                          </a:r>
                          <a:endParaRPr lang="zh-CN" altLang="en-US" dirty="0"/>
                        </a:p>
                      </a:txBody>
                      <a:tcPr/>
                    </a:tc>
                    <a:tc>
                      <a:txBody>
                        <a:bodyPr/>
                        <a:lstStyle/>
                        <a:p>
                          <a:pPr algn="ctr"/>
                          <a:r>
                            <a:rPr lang="en-US" altLang="zh-CN" dirty="0"/>
                            <a:t>30</a:t>
                          </a:r>
                          <a:endParaRPr lang="zh-CN" altLang="en-US" dirty="0"/>
                        </a:p>
                      </a:txBody>
                      <a:tcPr/>
                    </a:tc>
                    <a:extLst>
                      <a:ext uri="{0D108BD9-81ED-4DB2-BD59-A6C34878D82A}">
                        <a16:rowId xmlns:a16="http://schemas.microsoft.com/office/drawing/2014/main" val="2819005190"/>
                      </a:ext>
                    </a:extLst>
                  </a:tr>
                  <a:tr h="370840">
                    <a:tc>
                      <a:txBody>
                        <a:bodyPr/>
                        <a:lstStyle/>
                        <a:p>
                          <a:pPr algn="ctr"/>
                          <a:r>
                            <a:rPr lang="en-US" altLang="zh-CN" dirty="0"/>
                            <a:t>4</a:t>
                          </a:r>
                          <a:endParaRPr lang="zh-CN" altLang="en-US" dirty="0"/>
                        </a:p>
                      </a:txBody>
                      <a:tcPr/>
                    </a:tc>
                    <a:tc>
                      <a:txBody>
                        <a:bodyPr/>
                        <a:lstStyle/>
                        <a:p>
                          <a:pPr algn="ctr"/>
                          <a:r>
                            <a:rPr lang="en-US" altLang="zh-CN" dirty="0"/>
                            <a:t>20</a:t>
                          </a:r>
                          <a:endParaRPr lang="zh-CN" altLang="en-US" dirty="0"/>
                        </a:p>
                      </a:txBody>
                      <a:tcPr/>
                    </a:tc>
                    <a:extLst>
                      <a:ext uri="{0D108BD9-81ED-4DB2-BD59-A6C34878D82A}">
                        <a16:rowId xmlns:a16="http://schemas.microsoft.com/office/drawing/2014/main" val="2056419164"/>
                      </a:ext>
                    </a:extLst>
                  </a:tr>
                  <a:tr h="370840">
                    <a:tc>
                      <a:txBody>
                        <a:bodyPr/>
                        <a:lstStyle/>
                        <a:p>
                          <a:pPr algn="ctr"/>
                          <a:r>
                            <a:rPr lang="en-US" altLang="zh-CN" dirty="0"/>
                            <a:t>5</a:t>
                          </a:r>
                          <a:endParaRPr lang="zh-CN" altLang="en-US" dirty="0"/>
                        </a:p>
                      </a:txBody>
                      <a:tcPr/>
                    </a:tc>
                    <a:tc>
                      <a:txBody>
                        <a:bodyPr/>
                        <a:lstStyle/>
                        <a:p>
                          <a:pPr algn="ctr"/>
                          <a:r>
                            <a:rPr lang="en-US" altLang="zh-CN" dirty="0"/>
                            <a:t>10</a:t>
                          </a:r>
                          <a:endParaRPr lang="zh-CN" altLang="en-US" dirty="0"/>
                        </a:p>
                      </a:txBody>
                      <a:tcPr/>
                    </a:tc>
                    <a:extLst>
                      <a:ext uri="{0D108BD9-81ED-4DB2-BD59-A6C34878D82A}">
                        <a16:rowId xmlns:a16="http://schemas.microsoft.com/office/drawing/2014/main" val="1705583845"/>
                      </a:ext>
                    </a:extLst>
                  </a:tr>
                  <a:tr h="370840">
                    <a:tc>
                      <a:txBody>
                        <a:bodyPr/>
                        <a:lstStyle/>
                        <a:p>
                          <a:pPr algn="ctr"/>
                          <a:r>
                            <a:rPr lang="zh-CN" altLang="en-US" dirty="0"/>
                            <a:t>总计</a:t>
                          </a:r>
                        </a:p>
                      </a:txBody>
                      <a:tcPr/>
                    </a:tc>
                    <a:tc>
                      <a:txBody>
                        <a:bodyPr/>
                        <a:lstStyle/>
                        <a:p>
                          <a:pPr algn="ctr"/>
                          <a:r>
                            <a:rPr lang="en-US" altLang="zh-CN" dirty="0"/>
                            <a:t>V=210</a:t>
                          </a:r>
                          <a:endParaRPr lang="zh-CN" altLang="en-US" dirty="0"/>
                        </a:p>
                      </a:txBody>
                      <a:tcPr/>
                    </a:tc>
                    <a:extLst>
                      <a:ext uri="{0D108BD9-81ED-4DB2-BD59-A6C34878D82A}">
                        <a16:rowId xmlns:a16="http://schemas.microsoft.com/office/drawing/2014/main" val="2950016139"/>
                      </a:ext>
                    </a:extLst>
                  </a:tr>
                </a:tbl>
              </a:graphicData>
            </a:graphic>
          </p:graphicFrame>
        </mc:Fallback>
      </mc:AlternateContent>
      <p:sp>
        <p:nvSpPr>
          <p:cNvPr id="4" name="文本框 3">
            <a:extLst>
              <a:ext uri="{FF2B5EF4-FFF2-40B4-BE49-F238E27FC236}">
                <a16:creationId xmlns:a16="http://schemas.microsoft.com/office/drawing/2014/main" id="{002C6E1A-38D0-49C9-BAF8-97B7F4EA61B8}"/>
              </a:ext>
            </a:extLst>
          </p:cNvPr>
          <p:cNvSpPr txBox="1"/>
          <p:nvPr/>
        </p:nvSpPr>
        <p:spPr>
          <a:xfrm>
            <a:off x="3313889" y="2548043"/>
            <a:ext cx="8677687" cy="2677656"/>
          </a:xfrm>
          <a:prstGeom prst="rect">
            <a:avLst/>
          </a:prstGeom>
          <a:noFill/>
        </p:spPr>
        <p:txBody>
          <a:bodyPr wrap="square" rtlCol="0">
            <a:spAutoFit/>
          </a:bodyPr>
          <a:lstStyle/>
          <a:p>
            <a:r>
              <a:rPr lang="zh-CN" altLang="en-US" sz="2400" dirty="0"/>
              <a:t>总数量：</a:t>
            </a:r>
            <a:r>
              <a:rPr lang="en-US" altLang="zh-CN" sz="2400" dirty="0"/>
              <a:t>N = 1×50 + 2×40 + 3×30 + 4×20 + 5×10 = 350</a:t>
            </a:r>
          </a:p>
          <a:p>
            <a:endParaRPr lang="en-US" altLang="zh-CN" sz="2400" dirty="0"/>
          </a:p>
          <a:p>
            <a:r>
              <a:rPr lang="zh-CN" altLang="en-US" sz="2400" dirty="0"/>
              <a:t>种类数：</a:t>
            </a:r>
            <a:r>
              <a:rPr lang="en-US" altLang="zh-CN" sz="2400" dirty="0"/>
              <a:t>T = 10+20+30+40+50 = 150</a:t>
            </a:r>
          </a:p>
          <a:p>
            <a:endParaRPr lang="en-US" altLang="zh-CN" sz="2400" dirty="0"/>
          </a:p>
          <a:p>
            <a:r>
              <a:rPr lang="zh-CN" altLang="en-US" sz="2400" dirty="0"/>
              <a:t>训练语料库看到新实例概率：</a:t>
            </a:r>
            <a:r>
              <a:rPr lang="en-US" altLang="zh-CN" sz="2400" dirty="0">
                <a:highlight>
                  <a:srgbClr val="000080"/>
                </a:highlight>
              </a:rPr>
              <a:t>T / (N+T) </a:t>
            </a:r>
            <a:r>
              <a:rPr lang="en-US" altLang="zh-CN" sz="2400" dirty="0"/>
              <a:t>= 150 / (350 +150) = 0.3</a:t>
            </a:r>
          </a:p>
          <a:p>
            <a:endParaRPr lang="en-US" altLang="zh-CN" sz="2400" dirty="0"/>
          </a:p>
          <a:p>
            <a:r>
              <a:rPr lang="en-US" altLang="zh-CN" sz="2400" dirty="0"/>
              <a:t>0.3 / 60 = 0.005</a:t>
            </a:r>
            <a:endParaRPr lang="zh-CN" altLang="en-US" sz="2400" dirty="0"/>
          </a:p>
        </p:txBody>
      </p:sp>
    </p:spTree>
    <p:extLst>
      <p:ext uri="{BB962C8B-B14F-4D97-AF65-F5344CB8AC3E}">
        <p14:creationId xmlns:p14="http://schemas.microsoft.com/office/powerpoint/2010/main" val="2777009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B44C48-F95D-4B1C-BA35-9541616CE9D1}"/>
              </a:ext>
            </a:extLst>
          </p:cNvPr>
          <p:cNvSpPr>
            <a:spLocks noGrp="1"/>
          </p:cNvSpPr>
          <p:nvPr>
            <p:ph type="title"/>
          </p:nvPr>
        </p:nvSpPr>
        <p:spPr/>
        <p:txBody>
          <a:bodyPr/>
          <a:lstStyle/>
          <a:p>
            <a:r>
              <a:rPr lang="zh-CN" altLang="en-US" dirty="0"/>
              <a:t>应用</a:t>
            </a:r>
            <a:r>
              <a:rPr lang="en-US" altLang="zh-CN" dirty="0"/>
              <a:t>Witten-Bell</a:t>
            </a:r>
            <a:r>
              <a:rPr lang="zh-CN" altLang="en-US" dirty="0"/>
              <a:t>的二元文法的条件概率</a:t>
            </a:r>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253C3E7E-5CCE-4C15-B019-855972284C92}"/>
                  </a:ext>
                </a:extLst>
              </p:cNvPr>
              <p:cNvGraphicFramePr>
                <a:graphicFrameLocks noGrp="1"/>
              </p:cNvGraphicFramePr>
              <p:nvPr>
                <p:ph idx="1"/>
                <p:extLst>
                  <p:ext uri="{D42A27DB-BD31-4B8C-83A1-F6EECF244321}">
                    <p14:modId xmlns:p14="http://schemas.microsoft.com/office/powerpoint/2010/main" val="481514505"/>
                  </p:ext>
                </p:extLst>
              </p:nvPr>
            </p:nvGraphicFramePr>
            <p:xfrm>
              <a:off x="723141" y="3069617"/>
              <a:ext cx="10745718" cy="2595880"/>
            </p:xfrm>
            <a:graphic>
              <a:graphicData uri="http://schemas.openxmlformats.org/drawingml/2006/table">
                <a:tbl>
                  <a:tblPr firstRow="1" bandRow="1">
                    <a:tableStyleId>{5C22544A-7EE6-4342-B048-85BDC9FD1C3A}</a:tableStyleId>
                  </a:tblPr>
                  <a:tblGrid>
                    <a:gridCol w="817023">
                      <a:extLst>
                        <a:ext uri="{9D8B030D-6E8A-4147-A177-3AD203B41FA5}">
                          <a16:colId xmlns:a16="http://schemas.microsoft.com/office/drawing/2014/main" val="1676231573"/>
                        </a:ext>
                      </a:extLst>
                    </a:gridCol>
                    <a:gridCol w="1206229">
                      <a:extLst>
                        <a:ext uri="{9D8B030D-6E8A-4147-A177-3AD203B41FA5}">
                          <a16:colId xmlns:a16="http://schemas.microsoft.com/office/drawing/2014/main" val="4168920643"/>
                        </a:ext>
                      </a:extLst>
                    </a:gridCol>
                    <a:gridCol w="1154349">
                      <a:extLst>
                        <a:ext uri="{9D8B030D-6E8A-4147-A177-3AD203B41FA5}">
                          <a16:colId xmlns:a16="http://schemas.microsoft.com/office/drawing/2014/main" val="873151567"/>
                        </a:ext>
                      </a:extLst>
                    </a:gridCol>
                    <a:gridCol w="1206230">
                      <a:extLst>
                        <a:ext uri="{9D8B030D-6E8A-4147-A177-3AD203B41FA5}">
                          <a16:colId xmlns:a16="http://schemas.microsoft.com/office/drawing/2014/main" val="3031377677"/>
                        </a:ext>
                      </a:extLst>
                    </a:gridCol>
                    <a:gridCol w="2393004">
                      <a:extLst>
                        <a:ext uri="{9D8B030D-6E8A-4147-A177-3AD203B41FA5}">
                          <a16:colId xmlns:a16="http://schemas.microsoft.com/office/drawing/2014/main" val="1130947072"/>
                        </a:ext>
                      </a:extLst>
                    </a:gridCol>
                    <a:gridCol w="3968883">
                      <a:extLst>
                        <a:ext uri="{9D8B030D-6E8A-4147-A177-3AD203B41FA5}">
                          <a16:colId xmlns:a16="http://schemas.microsoft.com/office/drawing/2014/main" val="618140727"/>
                        </a:ext>
                      </a:extLst>
                    </a:gridCol>
                  </a:tblGrid>
                  <a:tr h="370840">
                    <a:tc>
                      <a:txBody>
                        <a:bodyPr/>
                        <a:lstStyle/>
                        <a:p>
                          <a:pPr algn="ctr"/>
                          <a:r>
                            <a:rPr lang="zh-CN" altLang="en-US" dirty="0"/>
                            <a:t>序号</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𝑀𝐿𝐸</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m:rPr>
                                        <m:sty m:val="p"/>
                                      </m:rPr>
                                      <a:rPr lang="en-US" altLang="zh-CN" i="1" smtClean="0">
                                        <a:latin typeface="Cambria Math" panose="02040503050406030204" pitchFamily="18" charset="0"/>
                                      </a:rPr>
                                      <m:t>WB</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oMath>
                            </m:oMathPara>
                          </a14:m>
                          <a:endParaRPr lang="zh-CN" altLang="en-US" dirty="0"/>
                        </a:p>
                      </a:txBody>
                      <a:tcPr>
                        <a:solidFill>
                          <a:schemeClr val="accent1">
                            <a:lumMod val="50000"/>
                          </a:schemeClr>
                        </a:solidFill>
                      </a:tcPr>
                    </a:tc>
                    <a:extLst>
                      <a:ext uri="{0D108BD9-81ED-4DB2-BD59-A6C34878D82A}">
                        <a16:rowId xmlns:a16="http://schemas.microsoft.com/office/drawing/2014/main" val="1497683303"/>
                      </a:ext>
                    </a:extLst>
                  </a:tr>
                  <a:tr h="370840">
                    <a:tc>
                      <a:txBody>
                        <a:bodyPr/>
                        <a:lstStyle/>
                        <a:p>
                          <a:pPr algn="ctr"/>
                          <a:r>
                            <a:rPr lang="en-US" altLang="zh-CN" dirty="0"/>
                            <a:t>1</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50 ÷ 97=0.52</a:t>
                          </a:r>
                          <a:endParaRPr lang="zh-CN" altLang="en-US" dirty="0"/>
                        </a:p>
                      </a:txBody>
                      <a:tcPr/>
                    </a:tc>
                    <a:tc>
                      <a:txBody>
                        <a:bodyPr/>
                        <a:lstStyle/>
                        <a:p>
                          <a:pPr algn="ctr"/>
                          <a:r>
                            <a:rPr lang="en-US" altLang="zh-CN" dirty="0"/>
                            <a:t>50 ÷ </a:t>
                          </a:r>
                          <a:r>
                            <a:rPr lang="zh-CN" altLang="en-US" dirty="0"/>
                            <a:t>（</a:t>
                          </a:r>
                          <a:r>
                            <a:rPr lang="en-US" altLang="zh-CN" dirty="0"/>
                            <a:t>3+97</a:t>
                          </a:r>
                          <a:r>
                            <a:rPr lang="zh-CN" altLang="en-US" dirty="0"/>
                            <a:t>）</a:t>
                          </a:r>
                          <a:r>
                            <a:rPr lang="en-US" altLang="zh-CN" dirty="0"/>
                            <a:t>= 0.5</a:t>
                          </a:r>
                          <a:endParaRPr lang="zh-CN" altLang="en-US" dirty="0"/>
                        </a:p>
                      </a:txBody>
                      <a:tcPr/>
                    </a:tc>
                    <a:extLst>
                      <a:ext uri="{0D108BD9-81ED-4DB2-BD59-A6C34878D82A}">
                        <a16:rowId xmlns:a16="http://schemas.microsoft.com/office/drawing/2014/main" val="3516873029"/>
                      </a:ext>
                    </a:extLst>
                  </a:tr>
                  <a:tr h="370840">
                    <a:tc>
                      <a:txBody>
                        <a:bodyPr/>
                        <a:lstStyle/>
                        <a:p>
                          <a:pPr algn="ctr"/>
                          <a:r>
                            <a:rPr lang="en-US" altLang="zh-CN" dirty="0"/>
                            <a:t>2</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37</a:t>
                          </a:r>
                          <a:endParaRPr lang="zh-CN" altLang="en-US" dirty="0"/>
                        </a:p>
                      </a:txBody>
                      <a:tcPr/>
                    </a:tc>
                    <a:tc>
                      <a:txBody>
                        <a:bodyPr/>
                        <a:lstStyle/>
                        <a:p>
                          <a:pPr algn="ctr"/>
                          <a:r>
                            <a:rPr lang="en-US" altLang="zh-CN" dirty="0"/>
                            <a:t>37 ÷ 97=0.38</a:t>
                          </a:r>
                          <a:endParaRPr lang="zh-CN" altLang="en-US" dirty="0"/>
                        </a:p>
                      </a:txBody>
                      <a:tcPr/>
                    </a:tc>
                    <a:tc>
                      <a:txBody>
                        <a:bodyPr/>
                        <a:lstStyle/>
                        <a:p>
                          <a:pPr algn="ctr"/>
                          <a:r>
                            <a:rPr lang="en-US" altLang="zh-CN" dirty="0"/>
                            <a:t>37 ÷ </a:t>
                          </a:r>
                          <a:r>
                            <a:rPr lang="zh-CN" altLang="en-US" dirty="0"/>
                            <a:t>（</a:t>
                          </a:r>
                          <a:r>
                            <a:rPr lang="en-US" altLang="zh-CN" dirty="0"/>
                            <a:t>3+97</a:t>
                          </a:r>
                          <a:r>
                            <a:rPr lang="zh-CN" altLang="en-US" dirty="0"/>
                            <a:t>）</a:t>
                          </a:r>
                          <a:r>
                            <a:rPr lang="en-US" altLang="zh-CN" dirty="0"/>
                            <a:t>= 0.37</a:t>
                          </a:r>
                          <a:endParaRPr lang="zh-CN" altLang="en-US" dirty="0"/>
                        </a:p>
                      </a:txBody>
                      <a:tcPr/>
                    </a:tc>
                    <a:extLst>
                      <a:ext uri="{0D108BD9-81ED-4DB2-BD59-A6C34878D82A}">
                        <a16:rowId xmlns:a16="http://schemas.microsoft.com/office/drawing/2014/main" val="58734317"/>
                      </a:ext>
                    </a:extLst>
                  </a:tr>
                  <a:tr h="370840">
                    <a:tc>
                      <a:txBody>
                        <a:bodyPr/>
                        <a:lstStyle/>
                        <a:p>
                          <a:pPr algn="ctr"/>
                          <a:r>
                            <a:rPr lang="en-US" altLang="zh-CN" dirty="0"/>
                            <a:t>3</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10 ÷ 97=0.10</a:t>
                          </a:r>
                          <a:endParaRPr lang="zh-CN" altLang="en-US" dirty="0"/>
                        </a:p>
                      </a:txBody>
                      <a:tcPr/>
                    </a:tc>
                    <a:tc>
                      <a:txBody>
                        <a:bodyPr/>
                        <a:lstStyle/>
                        <a:p>
                          <a:pPr algn="ctr"/>
                          <a:r>
                            <a:rPr lang="en-US" altLang="zh-CN" dirty="0"/>
                            <a:t>10 ÷</a:t>
                          </a:r>
                          <a:r>
                            <a:rPr lang="zh-CN" altLang="en-US" dirty="0"/>
                            <a:t>（</a:t>
                          </a:r>
                          <a:r>
                            <a:rPr lang="en-US" altLang="zh-CN" dirty="0"/>
                            <a:t>3+97</a:t>
                          </a:r>
                          <a:r>
                            <a:rPr lang="zh-CN" altLang="en-US" dirty="0"/>
                            <a:t>）</a:t>
                          </a:r>
                          <a:r>
                            <a:rPr lang="en-US" altLang="zh-CN" dirty="0"/>
                            <a:t>= 0.10</a:t>
                          </a:r>
                          <a:endParaRPr lang="zh-CN" altLang="en-US" dirty="0"/>
                        </a:p>
                      </a:txBody>
                      <a:tcPr/>
                    </a:tc>
                    <a:extLst>
                      <a:ext uri="{0D108BD9-81ED-4DB2-BD59-A6C34878D82A}">
                        <a16:rowId xmlns:a16="http://schemas.microsoft.com/office/drawing/2014/main" val="3226475957"/>
                      </a:ext>
                    </a:extLst>
                  </a:tr>
                  <a:tr h="370840">
                    <a:tc>
                      <a:txBody>
                        <a:bodyPr/>
                        <a:lstStyle/>
                        <a:p>
                          <a:pPr algn="ctr"/>
                          <a:r>
                            <a:rPr lang="en-US" altLang="zh-CN" dirty="0"/>
                            <a:t>4</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read</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 ÷ 97=0</a:t>
                          </a:r>
                          <a:endParaRPr lang="zh-CN" altLang="en-US" dirty="0"/>
                        </a:p>
                      </a:txBody>
                      <a:tcPr/>
                    </a:tc>
                    <a:tc>
                      <a:txBody>
                        <a:bodyPr/>
                        <a:lstStyle/>
                        <a:p>
                          <a:pPr algn="ctr"/>
                          <a:r>
                            <a:rPr lang="en-US" altLang="zh-CN" dirty="0"/>
                            <a:t>3 ÷</a:t>
                          </a:r>
                          <a:r>
                            <a:rPr lang="zh-CN" altLang="en-US" dirty="0"/>
                            <a:t>（</a:t>
                          </a:r>
                          <a:r>
                            <a:rPr lang="en-US" altLang="zh-CN" dirty="0"/>
                            <a:t>3+97</a:t>
                          </a:r>
                          <a:r>
                            <a:rPr lang="zh-CN" altLang="en-US" dirty="0"/>
                            <a:t>）</a:t>
                          </a:r>
                          <a:r>
                            <a:rPr lang="en-US" altLang="zh-CN" dirty="0"/>
                            <a:t>÷ 2= 0.015</a:t>
                          </a:r>
                          <a:endParaRPr lang="zh-CN" altLang="en-US" dirty="0"/>
                        </a:p>
                      </a:txBody>
                      <a:tcPr/>
                    </a:tc>
                    <a:extLst>
                      <a:ext uri="{0D108BD9-81ED-4DB2-BD59-A6C34878D82A}">
                        <a16:rowId xmlns:a16="http://schemas.microsoft.com/office/drawing/2014/main" val="3537095492"/>
                      </a:ext>
                    </a:extLst>
                  </a:tr>
                  <a:tr h="370840">
                    <a:tc>
                      <a:txBody>
                        <a:bodyPr/>
                        <a:lstStyle/>
                        <a:p>
                          <a:pPr algn="ctr"/>
                          <a:r>
                            <a:rPr lang="en-US" altLang="zh-CN" dirty="0"/>
                            <a:t>5</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 ÷ 97=0</a:t>
                          </a:r>
                          <a:endParaRPr lang="zh-CN" altLang="en-US" dirty="0"/>
                        </a:p>
                      </a:txBody>
                      <a:tcPr/>
                    </a:tc>
                    <a:tc>
                      <a:txBody>
                        <a:bodyPr/>
                        <a:lstStyle/>
                        <a:p>
                          <a:pPr algn="ctr"/>
                          <a:r>
                            <a:rPr lang="en-US" altLang="zh-CN" dirty="0"/>
                            <a:t>3 ÷</a:t>
                          </a:r>
                          <a:r>
                            <a:rPr lang="zh-CN" altLang="en-US" dirty="0"/>
                            <a:t>（</a:t>
                          </a:r>
                          <a:r>
                            <a:rPr lang="en-US" altLang="zh-CN" dirty="0"/>
                            <a:t>3+97</a:t>
                          </a:r>
                          <a:r>
                            <a:rPr lang="zh-CN" altLang="en-US" dirty="0"/>
                            <a:t>）</a:t>
                          </a:r>
                          <a:r>
                            <a:rPr lang="en-US" altLang="zh-CN" dirty="0"/>
                            <a:t>÷ 2= 0.015</a:t>
                          </a:r>
                          <a:endParaRPr lang="zh-CN" altLang="en-US" dirty="0"/>
                        </a:p>
                      </a:txBody>
                      <a:tcPr/>
                    </a:tc>
                    <a:extLst>
                      <a:ext uri="{0D108BD9-81ED-4DB2-BD59-A6C34878D82A}">
                        <a16:rowId xmlns:a16="http://schemas.microsoft.com/office/drawing/2014/main" val="257197601"/>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V=5</a:t>
                          </a:r>
                          <a:endParaRPr lang="zh-CN" altLang="en-US" dirty="0"/>
                        </a:p>
                      </a:txBody>
                      <a:tcPr/>
                    </a:tc>
                    <a:tc>
                      <a:txBody>
                        <a:bodyPr/>
                        <a:lstStyle/>
                        <a:p>
                          <a:pPr algn="ctr"/>
                          <a:r>
                            <a:rPr lang="en-US" altLang="zh-CN" dirty="0"/>
                            <a:t>N=97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707128682"/>
                      </a:ext>
                    </a:extLst>
                  </a:tr>
                </a:tbl>
              </a:graphicData>
            </a:graphic>
          </p:graphicFrame>
        </mc:Choice>
        <mc:Fallback xmlns="">
          <p:graphicFrame>
            <p:nvGraphicFramePr>
              <p:cNvPr id="4" name="表格 4">
                <a:extLst>
                  <a:ext uri="{FF2B5EF4-FFF2-40B4-BE49-F238E27FC236}">
                    <a16:creationId xmlns:a16="http://schemas.microsoft.com/office/drawing/2014/main" id="{253C3E7E-5CCE-4C15-B019-855972284C92}"/>
                  </a:ext>
                </a:extLst>
              </p:cNvPr>
              <p:cNvGraphicFramePr>
                <a:graphicFrameLocks noGrp="1"/>
              </p:cNvGraphicFramePr>
              <p:nvPr>
                <p:ph idx="1"/>
                <p:extLst>
                  <p:ext uri="{D42A27DB-BD31-4B8C-83A1-F6EECF244321}">
                    <p14:modId xmlns:p14="http://schemas.microsoft.com/office/powerpoint/2010/main" val="481514505"/>
                  </p:ext>
                </p:extLst>
              </p:nvPr>
            </p:nvGraphicFramePr>
            <p:xfrm>
              <a:off x="723141" y="3069617"/>
              <a:ext cx="10745718" cy="2595880"/>
            </p:xfrm>
            <a:graphic>
              <a:graphicData uri="http://schemas.openxmlformats.org/drawingml/2006/table">
                <a:tbl>
                  <a:tblPr firstRow="1" bandRow="1">
                    <a:tableStyleId>{5C22544A-7EE6-4342-B048-85BDC9FD1C3A}</a:tableStyleId>
                  </a:tblPr>
                  <a:tblGrid>
                    <a:gridCol w="817023">
                      <a:extLst>
                        <a:ext uri="{9D8B030D-6E8A-4147-A177-3AD203B41FA5}">
                          <a16:colId xmlns:a16="http://schemas.microsoft.com/office/drawing/2014/main" val="1676231573"/>
                        </a:ext>
                      </a:extLst>
                    </a:gridCol>
                    <a:gridCol w="1206229">
                      <a:extLst>
                        <a:ext uri="{9D8B030D-6E8A-4147-A177-3AD203B41FA5}">
                          <a16:colId xmlns:a16="http://schemas.microsoft.com/office/drawing/2014/main" val="4168920643"/>
                        </a:ext>
                      </a:extLst>
                    </a:gridCol>
                    <a:gridCol w="1154349">
                      <a:extLst>
                        <a:ext uri="{9D8B030D-6E8A-4147-A177-3AD203B41FA5}">
                          <a16:colId xmlns:a16="http://schemas.microsoft.com/office/drawing/2014/main" val="873151567"/>
                        </a:ext>
                      </a:extLst>
                    </a:gridCol>
                    <a:gridCol w="1206230">
                      <a:extLst>
                        <a:ext uri="{9D8B030D-6E8A-4147-A177-3AD203B41FA5}">
                          <a16:colId xmlns:a16="http://schemas.microsoft.com/office/drawing/2014/main" val="3031377677"/>
                        </a:ext>
                      </a:extLst>
                    </a:gridCol>
                    <a:gridCol w="2393004">
                      <a:extLst>
                        <a:ext uri="{9D8B030D-6E8A-4147-A177-3AD203B41FA5}">
                          <a16:colId xmlns:a16="http://schemas.microsoft.com/office/drawing/2014/main" val="1130947072"/>
                        </a:ext>
                      </a:extLst>
                    </a:gridCol>
                    <a:gridCol w="3968883">
                      <a:extLst>
                        <a:ext uri="{9D8B030D-6E8A-4147-A177-3AD203B41FA5}">
                          <a16:colId xmlns:a16="http://schemas.microsoft.com/office/drawing/2014/main" val="618140727"/>
                        </a:ext>
                      </a:extLst>
                    </a:gridCol>
                  </a:tblGrid>
                  <a:tr h="370840">
                    <a:tc>
                      <a:txBody>
                        <a:bodyPr/>
                        <a:lstStyle/>
                        <a:p>
                          <a:pPr algn="ctr"/>
                          <a:r>
                            <a:rPr lang="zh-CN" altLang="en-US" dirty="0"/>
                            <a:t>序号</a:t>
                          </a:r>
                        </a:p>
                      </a:txBody>
                      <a:tcPr>
                        <a:solidFill>
                          <a:schemeClr val="accent1">
                            <a:lumMod val="50000"/>
                          </a:schemeClr>
                        </a:solidFill>
                      </a:tcPr>
                    </a:tc>
                    <a:tc>
                      <a:txBody>
                        <a:bodyPr/>
                        <a:lstStyle/>
                        <a:p>
                          <a:endParaRPr lang="zh-CN"/>
                        </a:p>
                      </a:txBody>
                      <a:tcPr>
                        <a:blipFill>
                          <a:blip r:embed="rId2"/>
                          <a:stretch>
                            <a:fillRect l="-68182" t="-8197" r="-725253" b="-624590"/>
                          </a:stretch>
                        </a:blipFill>
                      </a:tcPr>
                    </a:tc>
                    <a:tc>
                      <a:txBody>
                        <a:bodyPr/>
                        <a:lstStyle/>
                        <a:p>
                          <a:endParaRPr lang="zh-CN"/>
                        </a:p>
                      </a:txBody>
                      <a:tcPr>
                        <a:blipFill>
                          <a:blip r:embed="rId2"/>
                          <a:stretch>
                            <a:fillRect l="-175263" t="-8197" r="-655789" b="-624590"/>
                          </a:stretch>
                        </a:blipFill>
                      </a:tcPr>
                    </a:tc>
                    <a:tc>
                      <a:txBody>
                        <a:bodyPr/>
                        <a:lstStyle/>
                        <a:p>
                          <a:endParaRPr lang="zh-CN"/>
                        </a:p>
                      </a:txBody>
                      <a:tcPr>
                        <a:blipFill>
                          <a:blip r:embed="rId2"/>
                          <a:stretch>
                            <a:fillRect l="-264141" t="-8197" r="-529293" b="-624590"/>
                          </a:stretch>
                        </a:blipFill>
                      </a:tcPr>
                    </a:tc>
                    <a:tc>
                      <a:txBody>
                        <a:bodyPr/>
                        <a:lstStyle/>
                        <a:p>
                          <a:endParaRPr lang="zh-CN"/>
                        </a:p>
                      </a:txBody>
                      <a:tcPr>
                        <a:blipFill>
                          <a:blip r:embed="rId2"/>
                          <a:stretch>
                            <a:fillRect l="-183929" t="-8197" r="-167347" b="-624590"/>
                          </a:stretch>
                        </a:blipFill>
                      </a:tcPr>
                    </a:tc>
                    <a:tc>
                      <a:txBody>
                        <a:bodyPr/>
                        <a:lstStyle/>
                        <a:p>
                          <a:endParaRPr lang="zh-CN"/>
                        </a:p>
                      </a:txBody>
                      <a:tcPr>
                        <a:blipFill>
                          <a:blip r:embed="rId2"/>
                          <a:stretch>
                            <a:fillRect l="-170706" t="-8197" r="-613" b="-624590"/>
                          </a:stretch>
                        </a:blipFill>
                      </a:tcPr>
                    </a:tc>
                    <a:extLst>
                      <a:ext uri="{0D108BD9-81ED-4DB2-BD59-A6C34878D82A}">
                        <a16:rowId xmlns:a16="http://schemas.microsoft.com/office/drawing/2014/main" val="1497683303"/>
                      </a:ext>
                    </a:extLst>
                  </a:tr>
                  <a:tr h="370840">
                    <a:tc>
                      <a:txBody>
                        <a:bodyPr/>
                        <a:lstStyle/>
                        <a:p>
                          <a:pPr algn="ctr"/>
                          <a:r>
                            <a:rPr lang="en-US" altLang="zh-CN" dirty="0"/>
                            <a:t>1</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50 ÷ 97=0.52</a:t>
                          </a:r>
                          <a:endParaRPr lang="zh-CN" altLang="en-US" dirty="0"/>
                        </a:p>
                      </a:txBody>
                      <a:tcPr/>
                    </a:tc>
                    <a:tc>
                      <a:txBody>
                        <a:bodyPr/>
                        <a:lstStyle/>
                        <a:p>
                          <a:pPr algn="ctr"/>
                          <a:r>
                            <a:rPr lang="en-US" altLang="zh-CN" dirty="0"/>
                            <a:t>50 ÷ </a:t>
                          </a:r>
                          <a:r>
                            <a:rPr lang="zh-CN" altLang="en-US" dirty="0"/>
                            <a:t>（</a:t>
                          </a:r>
                          <a:r>
                            <a:rPr lang="en-US" altLang="zh-CN" dirty="0"/>
                            <a:t>3+97</a:t>
                          </a:r>
                          <a:r>
                            <a:rPr lang="zh-CN" altLang="en-US" dirty="0"/>
                            <a:t>）</a:t>
                          </a:r>
                          <a:r>
                            <a:rPr lang="en-US" altLang="zh-CN" dirty="0"/>
                            <a:t>= 0.5</a:t>
                          </a:r>
                          <a:endParaRPr lang="zh-CN" altLang="en-US" dirty="0"/>
                        </a:p>
                      </a:txBody>
                      <a:tcPr/>
                    </a:tc>
                    <a:extLst>
                      <a:ext uri="{0D108BD9-81ED-4DB2-BD59-A6C34878D82A}">
                        <a16:rowId xmlns:a16="http://schemas.microsoft.com/office/drawing/2014/main" val="3516873029"/>
                      </a:ext>
                    </a:extLst>
                  </a:tr>
                  <a:tr h="370840">
                    <a:tc>
                      <a:txBody>
                        <a:bodyPr/>
                        <a:lstStyle/>
                        <a:p>
                          <a:pPr algn="ctr"/>
                          <a:r>
                            <a:rPr lang="en-US" altLang="zh-CN" dirty="0"/>
                            <a:t>2</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37</a:t>
                          </a:r>
                          <a:endParaRPr lang="zh-CN" altLang="en-US" dirty="0"/>
                        </a:p>
                      </a:txBody>
                      <a:tcPr/>
                    </a:tc>
                    <a:tc>
                      <a:txBody>
                        <a:bodyPr/>
                        <a:lstStyle/>
                        <a:p>
                          <a:pPr algn="ctr"/>
                          <a:r>
                            <a:rPr lang="en-US" altLang="zh-CN" dirty="0"/>
                            <a:t>37 ÷ 97=0.38</a:t>
                          </a:r>
                          <a:endParaRPr lang="zh-CN" altLang="en-US" dirty="0"/>
                        </a:p>
                      </a:txBody>
                      <a:tcPr/>
                    </a:tc>
                    <a:tc>
                      <a:txBody>
                        <a:bodyPr/>
                        <a:lstStyle/>
                        <a:p>
                          <a:pPr algn="ctr"/>
                          <a:r>
                            <a:rPr lang="en-US" altLang="zh-CN" dirty="0"/>
                            <a:t>37 ÷ </a:t>
                          </a:r>
                          <a:r>
                            <a:rPr lang="zh-CN" altLang="en-US" dirty="0"/>
                            <a:t>（</a:t>
                          </a:r>
                          <a:r>
                            <a:rPr lang="en-US" altLang="zh-CN" dirty="0"/>
                            <a:t>3+97</a:t>
                          </a:r>
                          <a:r>
                            <a:rPr lang="zh-CN" altLang="en-US" dirty="0"/>
                            <a:t>）</a:t>
                          </a:r>
                          <a:r>
                            <a:rPr lang="en-US" altLang="zh-CN" dirty="0"/>
                            <a:t>= 0.37</a:t>
                          </a:r>
                          <a:endParaRPr lang="zh-CN" altLang="en-US" dirty="0"/>
                        </a:p>
                      </a:txBody>
                      <a:tcPr/>
                    </a:tc>
                    <a:extLst>
                      <a:ext uri="{0D108BD9-81ED-4DB2-BD59-A6C34878D82A}">
                        <a16:rowId xmlns:a16="http://schemas.microsoft.com/office/drawing/2014/main" val="58734317"/>
                      </a:ext>
                    </a:extLst>
                  </a:tr>
                  <a:tr h="370840">
                    <a:tc>
                      <a:txBody>
                        <a:bodyPr/>
                        <a:lstStyle/>
                        <a:p>
                          <a:pPr algn="ctr"/>
                          <a:r>
                            <a:rPr lang="en-US" altLang="zh-CN" dirty="0"/>
                            <a:t>3</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10 ÷ 97=0.10</a:t>
                          </a:r>
                          <a:endParaRPr lang="zh-CN" altLang="en-US" dirty="0"/>
                        </a:p>
                      </a:txBody>
                      <a:tcPr/>
                    </a:tc>
                    <a:tc>
                      <a:txBody>
                        <a:bodyPr/>
                        <a:lstStyle/>
                        <a:p>
                          <a:pPr algn="ctr"/>
                          <a:r>
                            <a:rPr lang="en-US" altLang="zh-CN" dirty="0"/>
                            <a:t>10 ÷</a:t>
                          </a:r>
                          <a:r>
                            <a:rPr lang="zh-CN" altLang="en-US" dirty="0"/>
                            <a:t>（</a:t>
                          </a:r>
                          <a:r>
                            <a:rPr lang="en-US" altLang="zh-CN" dirty="0"/>
                            <a:t>3+97</a:t>
                          </a:r>
                          <a:r>
                            <a:rPr lang="zh-CN" altLang="en-US" dirty="0"/>
                            <a:t>）</a:t>
                          </a:r>
                          <a:r>
                            <a:rPr lang="en-US" altLang="zh-CN" dirty="0"/>
                            <a:t>= 0.10</a:t>
                          </a:r>
                          <a:endParaRPr lang="zh-CN" altLang="en-US" dirty="0"/>
                        </a:p>
                      </a:txBody>
                      <a:tcPr/>
                    </a:tc>
                    <a:extLst>
                      <a:ext uri="{0D108BD9-81ED-4DB2-BD59-A6C34878D82A}">
                        <a16:rowId xmlns:a16="http://schemas.microsoft.com/office/drawing/2014/main" val="3226475957"/>
                      </a:ext>
                    </a:extLst>
                  </a:tr>
                  <a:tr h="370840">
                    <a:tc>
                      <a:txBody>
                        <a:bodyPr/>
                        <a:lstStyle/>
                        <a:p>
                          <a:pPr algn="ctr"/>
                          <a:r>
                            <a:rPr lang="en-US" altLang="zh-CN" dirty="0"/>
                            <a:t>4</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read</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 ÷ 97=0</a:t>
                          </a:r>
                          <a:endParaRPr lang="zh-CN" altLang="en-US" dirty="0"/>
                        </a:p>
                      </a:txBody>
                      <a:tcPr/>
                    </a:tc>
                    <a:tc>
                      <a:txBody>
                        <a:bodyPr/>
                        <a:lstStyle/>
                        <a:p>
                          <a:pPr algn="ctr"/>
                          <a:r>
                            <a:rPr lang="en-US" altLang="zh-CN" dirty="0"/>
                            <a:t>3 ÷</a:t>
                          </a:r>
                          <a:r>
                            <a:rPr lang="zh-CN" altLang="en-US" dirty="0"/>
                            <a:t>（</a:t>
                          </a:r>
                          <a:r>
                            <a:rPr lang="en-US" altLang="zh-CN" dirty="0"/>
                            <a:t>3+97</a:t>
                          </a:r>
                          <a:r>
                            <a:rPr lang="zh-CN" altLang="en-US" dirty="0"/>
                            <a:t>）</a:t>
                          </a:r>
                          <a:r>
                            <a:rPr lang="en-US" altLang="zh-CN" dirty="0"/>
                            <a:t>÷ 2= 0.015</a:t>
                          </a:r>
                          <a:endParaRPr lang="zh-CN" altLang="en-US" dirty="0"/>
                        </a:p>
                      </a:txBody>
                      <a:tcPr/>
                    </a:tc>
                    <a:extLst>
                      <a:ext uri="{0D108BD9-81ED-4DB2-BD59-A6C34878D82A}">
                        <a16:rowId xmlns:a16="http://schemas.microsoft.com/office/drawing/2014/main" val="3537095492"/>
                      </a:ext>
                    </a:extLst>
                  </a:tr>
                  <a:tr h="370840">
                    <a:tc>
                      <a:txBody>
                        <a:bodyPr/>
                        <a:lstStyle/>
                        <a:p>
                          <a:pPr algn="ctr"/>
                          <a:r>
                            <a:rPr lang="en-US" altLang="zh-CN" dirty="0"/>
                            <a:t>5</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0 ÷ 97=0</a:t>
                          </a:r>
                          <a:endParaRPr lang="zh-CN" altLang="en-US" dirty="0"/>
                        </a:p>
                      </a:txBody>
                      <a:tcPr/>
                    </a:tc>
                    <a:tc>
                      <a:txBody>
                        <a:bodyPr/>
                        <a:lstStyle/>
                        <a:p>
                          <a:pPr algn="ctr"/>
                          <a:r>
                            <a:rPr lang="en-US" altLang="zh-CN" dirty="0"/>
                            <a:t>3 ÷</a:t>
                          </a:r>
                          <a:r>
                            <a:rPr lang="zh-CN" altLang="en-US" dirty="0"/>
                            <a:t>（</a:t>
                          </a:r>
                          <a:r>
                            <a:rPr lang="en-US" altLang="zh-CN" dirty="0"/>
                            <a:t>3+97</a:t>
                          </a:r>
                          <a:r>
                            <a:rPr lang="zh-CN" altLang="en-US" dirty="0"/>
                            <a:t>）</a:t>
                          </a:r>
                          <a:r>
                            <a:rPr lang="en-US" altLang="zh-CN" dirty="0"/>
                            <a:t>÷ 2= 0.015</a:t>
                          </a:r>
                          <a:endParaRPr lang="zh-CN" altLang="en-US" dirty="0"/>
                        </a:p>
                      </a:txBody>
                      <a:tcPr/>
                    </a:tc>
                    <a:extLst>
                      <a:ext uri="{0D108BD9-81ED-4DB2-BD59-A6C34878D82A}">
                        <a16:rowId xmlns:a16="http://schemas.microsoft.com/office/drawing/2014/main" val="257197601"/>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V=5</a:t>
                          </a:r>
                          <a:endParaRPr lang="zh-CN" altLang="en-US" dirty="0"/>
                        </a:p>
                      </a:txBody>
                      <a:tcPr/>
                    </a:tc>
                    <a:tc>
                      <a:txBody>
                        <a:bodyPr/>
                        <a:lstStyle/>
                        <a:p>
                          <a:pPr algn="ctr"/>
                          <a:r>
                            <a:rPr lang="en-US" altLang="zh-CN" dirty="0"/>
                            <a:t>N=97</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707128682"/>
                      </a:ext>
                    </a:extLst>
                  </a:tr>
                </a:tbl>
              </a:graphicData>
            </a:graphic>
          </p:graphicFrame>
        </mc:Fallback>
      </mc:AlternateContent>
    </p:spTree>
    <p:extLst>
      <p:ext uri="{BB962C8B-B14F-4D97-AF65-F5344CB8AC3E}">
        <p14:creationId xmlns:p14="http://schemas.microsoft.com/office/powerpoint/2010/main" val="1947825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en-US" altLang="zh-CN" dirty="0"/>
              <a:t>3.2.5 </a:t>
            </a:r>
            <a:r>
              <a:rPr lang="zh-CN" altLang="zh-CN" dirty="0"/>
              <a:t>扣留估计</a:t>
            </a:r>
            <a:r>
              <a:rPr lang="en-US" altLang="zh-CN" dirty="0"/>
              <a:t> (Held-out Estimation)</a:t>
            </a:r>
            <a:endParaRPr lang="zh-CN" altLang="en-US" dirty="0"/>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solidFill>
            <a:schemeClr val="accent1">
              <a:lumMod val="50000"/>
            </a:schemeClr>
          </a:solidFill>
        </p:spPr>
        <p:txBody>
          <a:bodyPr>
            <a:normAutofit/>
          </a:bodyPr>
          <a:lstStyle/>
          <a:p>
            <a:pPr marL="0" indent="0">
              <a:buNone/>
            </a:pPr>
            <a:r>
              <a:rPr lang="zh-CN" altLang="en-US" dirty="0"/>
              <a:t>给语料分块，利用语料块间的差异来平滑参数空间。</a:t>
            </a:r>
          </a:p>
          <a:p>
            <a:endParaRPr lang="en-US" altLang="zh-CN" dirty="0"/>
          </a:p>
          <a:p>
            <a:pPr marL="0" indent="0">
              <a:buNone/>
            </a:pPr>
            <a:r>
              <a:rPr lang="zh-CN" altLang="en-US" sz="3200" dirty="0"/>
              <a:t>算法思想：</a:t>
            </a:r>
            <a:endParaRPr lang="en-US" altLang="zh-CN" sz="3200" dirty="0"/>
          </a:p>
          <a:p>
            <a:pPr marL="0" indent="0">
              <a:buNone/>
            </a:pPr>
            <a:r>
              <a:rPr lang="zh-CN" altLang="en-US" dirty="0">
                <a:solidFill>
                  <a:schemeClr val="accent2"/>
                </a:solidFill>
              </a:rPr>
              <a:t>把训练数据分成两部分，</a:t>
            </a:r>
            <a:endParaRPr lang="en-US" altLang="zh-CN" dirty="0">
              <a:solidFill>
                <a:schemeClr val="accent2"/>
              </a:solidFill>
            </a:endParaRPr>
          </a:p>
          <a:p>
            <a:pPr marL="0" indent="0">
              <a:buNone/>
            </a:pPr>
            <a:r>
              <a:rPr lang="zh-CN" altLang="en-US" dirty="0">
                <a:solidFill>
                  <a:schemeClr val="accent2"/>
                </a:solidFill>
              </a:rPr>
              <a:t>一部分：建立最初的模型，</a:t>
            </a:r>
            <a:endParaRPr lang="en-US" altLang="zh-CN" dirty="0">
              <a:solidFill>
                <a:schemeClr val="accent2"/>
              </a:solidFill>
            </a:endParaRPr>
          </a:p>
          <a:p>
            <a:pPr marL="0" indent="0">
              <a:buNone/>
            </a:pPr>
            <a:r>
              <a:rPr lang="zh-CN" altLang="en-US" dirty="0">
                <a:solidFill>
                  <a:schemeClr val="accent2"/>
                </a:solidFill>
              </a:rPr>
              <a:t>一部分：精炼这个模型。</a:t>
            </a:r>
          </a:p>
          <a:p>
            <a:endParaRPr lang="zh-CN" altLang="en-US" dirty="0"/>
          </a:p>
        </p:txBody>
      </p:sp>
    </p:spTree>
    <p:extLst>
      <p:ext uri="{BB962C8B-B14F-4D97-AF65-F5344CB8AC3E}">
        <p14:creationId xmlns:p14="http://schemas.microsoft.com/office/powerpoint/2010/main" val="3915062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A071B-76CC-4AC5-85D7-FAD5FB9C92FC}"/>
              </a:ext>
            </a:extLst>
          </p:cNvPr>
          <p:cNvSpPr>
            <a:spLocks noGrp="1"/>
          </p:cNvSpPr>
          <p:nvPr>
            <p:ph type="title"/>
          </p:nvPr>
        </p:nvSpPr>
        <p:spPr/>
        <p:txBody>
          <a:bodyPr/>
          <a:lstStyle/>
          <a:p>
            <a:r>
              <a:rPr lang="zh-CN" altLang="en-US" dirty="0"/>
              <a:t>扣留估计算法 举例</a:t>
            </a:r>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46E4F136-08F5-4A00-B3D8-A9FCB8178D45}"/>
                  </a:ext>
                </a:extLst>
              </p:cNvPr>
              <p:cNvGraphicFramePr>
                <a:graphicFrameLocks noGrp="1"/>
              </p:cNvGraphicFramePr>
              <p:nvPr>
                <p:ph idx="1"/>
                <p:extLst>
                  <p:ext uri="{D42A27DB-BD31-4B8C-83A1-F6EECF244321}">
                    <p14:modId xmlns:p14="http://schemas.microsoft.com/office/powerpoint/2010/main" val="874493351"/>
                  </p:ext>
                </p:extLst>
              </p:nvPr>
            </p:nvGraphicFramePr>
            <p:xfrm>
              <a:off x="681038" y="2336800"/>
              <a:ext cx="9613900" cy="3708400"/>
            </p:xfrm>
            <a:graphic>
              <a:graphicData uri="http://schemas.openxmlformats.org/drawingml/2006/table">
                <a:tbl>
                  <a:tblPr firstRow="1" bandRow="1">
                    <a:tableStyleId>{5C22544A-7EE6-4342-B048-85BDC9FD1C3A}</a:tableStyleId>
                  </a:tblPr>
                  <a:tblGrid>
                    <a:gridCol w="732715">
                      <a:extLst>
                        <a:ext uri="{9D8B030D-6E8A-4147-A177-3AD203B41FA5}">
                          <a16:colId xmlns:a16="http://schemas.microsoft.com/office/drawing/2014/main" val="4260442161"/>
                        </a:ext>
                      </a:extLst>
                    </a:gridCol>
                    <a:gridCol w="1128409">
                      <a:extLst>
                        <a:ext uri="{9D8B030D-6E8A-4147-A177-3AD203B41FA5}">
                          <a16:colId xmlns:a16="http://schemas.microsoft.com/office/drawing/2014/main" val="2798865320"/>
                        </a:ext>
                      </a:extLst>
                    </a:gridCol>
                    <a:gridCol w="1647217">
                      <a:extLst>
                        <a:ext uri="{9D8B030D-6E8A-4147-A177-3AD203B41FA5}">
                          <a16:colId xmlns:a16="http://schemas.microsoft.com/office/drawing/2014/main" val="2385375544"/>
                        </a:ext>
                      </a:extLst>
                    </a:gridCol>
                    <a:gridCol w="1712068">
                      <a:extLst>
                        <a:ext uri="{9D8B030D-6E8A-4147-A177-3AD203B41FA5}">
                          <a16:colId xmlns:a16="http://schemas.microsoft.com/office/drawing/2014/main" val="40837110"/>
                        </a:ext>
                      </a:extLst>
                    </a:gridCol>
                    <a:gridCol w="4393491">
                      <a:extLst>
                        <a:ext uri="{9D8B030D-6E8A-4147-A177-3AD203B41FA5}">
                          <a16:colId xmlns:a16="http://schemas.microsoft.com/office/drawing/2014/main" val="3610402191"/>
                        </a:ext>
                      </a:extLst>
                    </a:gridCol>
                  </a:tblGrid>
                  <a:tr h="370840">
                    <a:tc>
                      <a:txBody>
                        <a:bodyPr/>
                        <a:lstStyle/>
                        <a:p>
                          <a:r>
                            <a:rPr lang="zh-CN" altLang="en-US" dirty="0"/>
                            <a:t>序号</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m:oMathPara>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语料</a:t>
                          </a:r>
                          <a:r>
                            <a:rPr lang="en-US" altLang="zh-CN" dirty="0"/>
                            <a:t>a</a:t>
                          </a:r>
                          <a:r>
                            <a:rPr lang="zh-CN" altLang="en-US" dirty="0"/>
                            <a:t>的</a:t>
                          </a:r>
                          <a14:m>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语料</a:t>
                          </a:r>
                          <a:r>
                            <a:rPr lang="en-US" altLang="zh-CN" dirty="0"/>
                            <a:t>b</a:t>
                          </a:r>
                          <a:r>
                            <a:rPr lang="zh-CN" altLang="en-US" dirty="0"/>
                            <a:t>的</a:t>
                          </a:r>
                          <a14:m>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𝑟</m:t>
                                    </m:r>
                                  </m:e>
                                  <m:sup>
                                    <m:r>
                                      <a:rPr lang="en-US" altLang="zh-CN" i="1">
                                        <a:latin typeface="Cambria Math" panose="02040503050406030204" pitchFamily="18" charset="0"/>
                                      </a:rPr>
                                      <m:t>∗</m:t>
                                    </m:r>
                                  </m:sup>
                                </m:sSup>
                              </m:oMath>
                            </m:oMathPara>
                          </a14:m>
                          <a:endParaRPr lang="zh-CN" altLang="en-US" dirty="0"/>
                        </a:p>
                      </a:txBody>
                      <a:tcPr/>
                    </a:tc>
                    <a:extLst>
                      <a:ext uri="{0D108BD9-81ED-4DB2-BD59-A6C34878D82A}">
                        <a16:rowId xmlns:a16="http://schemas.microsoft.com/office/drawing/2014/main" val="2798984181"/>
                      </a:ext>
                    </a:extLst>
                  </a:tr>
                  <a:tr h="370840">
                    <a:tc>
                      <a:txBody>
                        <a:bodyPr/>
                        <a:lstStyle/>
                        <a:p>
                          <a:r>
                            <a:rPr lang="en-US" altLang="zh-CN" dirty="0"/>
                            <a:t>1</a:t>
                          </a:r>
                          <a:endParaRPr lang="zh-CN" altLang="en-US" dirty="0"/>
                        </a:p>
                      </a:txBody>
                      <a:tcPr/>
                    </a:tc>
                    <a:tc>
                      <a:txBody>
                        <a:bodyPr/>
                        <a:lstStyle/>
                        <a:p>
                          <a:r>
                            <a:rPr lang="en-US" altLang="zh-CN" dirty="0"/>
                            <a:t>an</a:t>
                          </a:r>
                          <a:endParaRPr lang="zh-CN" altLang="en-US" dirty="0"/>
                        </a:p>
                      </a:txBody>
                      <a:tcPr/>
                    </a:tc>
                    <a:tc>
                      <a:txBody>
                        <a:bodyPr/>
                        <a:lstStyle/>
                        <a:p>
                          <a:r>
                            <a:rPr lang="en-US" altLang="zh-CN" dirty="0"/>
                            <a:t>20</a:t>
                          </a:r>
                          <a:endParaRPr lang="zh-CN" altLang="en-US" dirty="0"/>
                        </a:p>
                      </a:txBody>
                      <a:tcPr>
                        <a:solidFill>
                          <a:schemeClr val="accent6">
                            <a:lumMod val="60000"/>
                            <a:lumOff val="40000"/>
                          </a:schemeClr>
                        </a:solidFill>
                      </a:tcPr>
                    </a:tc>
                    <a:tc>
                      <a:txBody>
                        <a:bodyPr/>
                        <a:lstStyle/>
                        <a:p>
                          <a:r>
                            <a:rPr lang="en-US" altLang="zh-CN" dirty="0"/>
                            <a:t>15</a:t>
                          </a:r>
                          <a:endParaRPr lang="zh-CN" altLang="en-US" dirty="0"/>
                        </a:p>
                      </a:txBody>
                      <a:tcPr>
                        <a:solidFill>
                          <a:schemeClr val="accent6">
                            <a:lumMod val="60000"/>
                            <a:lumOff val="40000"/>
                          </a:schemeClr>
                        </a:solidFill>
                      </a:tcPr>
                    </a:tc>
                    <a:tc>
                      <a:txBody>
                        <a:bodyPr/>
                        <a:lstStyle/>
                        <a:p>
                          <a:r>
                            <a:rPr lang="zh-CN" altLang="en-US" dirty="0"/>
                            <a:t>（</a:t>
                          </a:r>
                          <a:r>
                            <a:rPr lang="en-US" altLang="zh-CN" dirty="0"/>
                            <a:t>15+30</a:t>
                          </a:r>
                          <a:r>
                            <a:rPr lang="zh-CN" altLang="en-US" dirty="0"/>
                            <a:t>）</a:t>
                          </a:r>
                          <a:r>
                            <a:rPr lang="en-US" altLang="zh-CN" dirty="0"/>
                            <a:t>/ 2 = 22.5</a:t>
                          </a:r>
                          <a:endParaRPr lang="zh-CN" altLang="en-US" dirty="0"/>
                        </a:p>
                      </a:txBody>
                      <a:tcPr/>
                    </a:tc>
                    <a:extLst>
                      <a:ext uri="{0D108BD9-81ED-4DB2-BD59-A6C34878D82A}">
                        <a16:rowId xmlns:a16="http://schemas.microsoft.com/office/drawing/2014/main" val="3103072301"/>
                      </a:ext>
                    </a:extLst>
                  </a:tr>
                  <a:tr h="370840">
                    <a:tc>
                      <a:txBody>
                        <a:bodyPr/>
                        <a:lstStyle/>
                        <a:p>
                          <a:r>
                            <a:rPr lang="en-US" altLang="zh-CN" dirty="0"/>
                            <a:t>2</a:t>
                          </a:r>
                          <a:endParaRPr lang="zh-CN" altLang="en-US" dirty="0"/>
                        </a:p>
                      </a:txBody>
                      <a:tcPr/>
                    </a:tc>
                    <a:tc>
                      <a:txBody>
                        <a:bodyPr/>
                        <a:lstStyle/>
                        <a:p>
                          <a:r>
                            <a:rPr lang="en-US" altLang="zh-CN" dirty="0"/>
                            <a:t>apple</a:t>
                          </a:r>
                          <a:endParaRPr lang="zh-CN" altLang="en-US" dirty="0"/>
                        </a:p>
                      </a:txBody>
                      <a:tcPr/>
                    </a:tc>
                    <a:tc>
                      <a:txBody>
                        <a:bodyPr/>
                        <a:lstStyle/>
                        <a:p>
                          <a:r>
                            <a:rPr lang="en-US" altLang="zh-CN" dirty="0"/>
                            <a:t>20</a:t>
                          </a:r>
                          <a:endParaRPr lang="zh-CN" altLang="en-US" dirty="0"/>
                        </a:p>
                      </a:txBody>
                      <a:tcPr>
                        <a:solidFill>
                          <a:schemeClr val="accent6">
                            <a:lumMod val="60000"/>
                            <a:lumOff val="40000"/>
                          </a:schemeClr>
                        </a:solidFill>
                      </a:tcPr>
                    </a:tc>
                    <a:tc>
                      <a:txBody>
                        <a:bodyPr/>
                        <a:lstStyle/>
                        <a:p>
                          <a:r>
                            <a:rPr lang="en-US" altLang="zh-CN" dirty="0"/>
                            <a:t>30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15+30</a:t>
                          </a:r>
                          <a:r>
                            <a:rPr lang="zh-CN" altLang="en-US" dirty="0"/>
                            <a:t>）</a:t>
                          </a:r>
                          <a:r>
                            <a:rPr lang="en-US" altLang="zh-CN" dirty="0"/>
                            <a:t>/ 2 = 22.5</a:t>
                          </a:r>
                          <a:endParaRPr lang="zh-CN" altLang="en-US" dirty="0"/>
                        </a:p>
                      </a:txBody>
                      <a:tcPr/>
                    </a:tc>
                    <a:extLst>
                      <a:ext uri="{0D108BD9-81ED-4DB2-BD59-A6C34878D82A}">
                        <a16:rowId xmlns:a16="http://schemas.microsoft.com/office/drawing/2014/main" val="2566833992"/>
                      </a:ext>
                    </a:extLst>
                  </a:tr>
                  <a:tr h="370840">
                    <a:tc>
                      <a:txBody>
                        <a:bodyPr/>
                        <a:lstStyle/>
                        <a:p>
                          <a:r>
                            <a:rPr lang="en-US" altLang="zh-CN" dirty="0"/>
                            <a:t>3</a:t>
                          </a:r>
                          <a:endParaRPr lang="zh-CN" altLang="en-US" dirty="0"/>
                        </a:p>
                      </a:txBody>
                      <a:tcPr/>
                    </a:tc>
                    <a:tc>
                      <a:txBody>
                        <a:bodyPr/>
                        <a:lstStyle/>
                        <a:p>
                          <a:r>
                            <a:rPr lang="en-US" altLang="zh-CN" dirty="0"/>
                            <a:t>book</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35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958283924"/>
                      </a:ext>
                    </a:extLst>
                  </a:tr>
                  <a:tr h="370840">
                    <a:tc>
                      <a:txBody>
                        <a:bodyPr/>
                        <a:lstStyle/>
                        <a:p>
                          <a:r>
                            <a:rPr lang="en-US" altLang="zh-CN" dirty="0"/>
                            <a:t>4</a:t>
                          </a:r>
                          <a:endParaRPr lang="zh-CN" altLang="en-US" dirty="0"/>
                        </a:p>
                      </a:txBody>
                      <a:tcPr/>
                    </a:tc>
                    <a:tc>
                      <a:txBody>
                        <a:bodyPr/>
                        <a:lstStyle/>
                        <a:p>
                          <a:r>
                            <a:rPr lang="en-US" altLang="zh-CN" dirty="0"/>
                            <a:t>chicken</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25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3657432186"/>
                      </a:ext>
                    </a:extLst>
                  </a:tr>
                  <a:tr h="370840">
                    <a:tc>
                      <a:txBody>
                        <a:bodyPr/>
                        <a:lstStyle/>
                        <a:p>
                          <a:r>
                            <a:rPr lang="en-US" altLang="zh-CN" dirty="0"/>
                            <a:t>5</a:t>
                          </a:r>
                          <a:endParaRPr lang="zh-CN" altLang="en-US" dirty="0"/>
                        </a:p>
                      </a:txBody>
                      <a:tcPr/>
                    </a:tc>
                    <a:tc>
                      <a:txBody>
                        <a:bodyPr/>
                        <a:lstStyle/>
                        <a:p>
                          <a:r>
                            <a:rPr lang="en-US" altLang="zh-CN" dirty="0"/>
                            <a:t>eat</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25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3863242086"/>
                      </a:ext>
                    </a:extLst>
                  </a:tr>
                  <a:tr h="370840">
                    <a:tc>
                      <a:txBody>
                        <a:bodyPr/>
                        <a:lstStyle/>
                        <a:p>
                          <a:r>
                            <a:rPr lang="en-US" altLang="zh-CN" dirty="0"/>
                            <a:t>6</a:t>
                          </a:r>
                          <a:endParaRPr lang="zh-CN" altLang="en-US" dirty="0"/>
                        </a:p>
                      </a:txBody>
                      <a:tcPr/>
                    </a:tc>
                    <a:tc>
                      <a:txBody>
                        <a:bodyPr/>
                        <a:lstStyle/>
                        <a:p>
                          <a:r>
                            <a:rPr lang="en-US" altLang="zh-CN" dirty="0"/>
                            <a:t>good</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4250271551"/>
                      </a:ext>
                    </a:extLst>
                  </a:tr>
                  <a:tr h="370840">
                    <a:tc>
                      <a:txBody>
                        <a:bodyPr/>
                        <a:lstStyle/>
                        <a:p>
                          <a:r>
                            <a:rPr lang="en-US" altLang="zh-CN" dirty="0"/>
                            <a:t>7</a:t>
                          </a:r>
                          <a:endParaRPr lang="zh-CN" altLang="en-US" dirty="0"/>
                        </a:p>
                      </a:txBody>
                      <a:tcPr/>
                    </a:tc>
                    <a:tc>
                      <a:txBody>
                        <a:bodyPr/>
                        <a:lstStyle/>
                        <a:p>
                          <a:r>
                            <a:rPr lang="en-US" altLang="zh-CN" dirty="0"/>
                            <a:t>hello</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35</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2958658814"/>
                      </a:ext>
                    </a:extLst>
                  </a:tr>
                  <a:tr h="370840">
                    <a:tc>
                      <a:txBody>
                        <a:bodyPr/>
                        <a:lstStyle/>
                        <a:p>
                          <a:r>
                            <a:rPr lang="en-US" altLang="zh-CN" dirty="0"/>
                            <a:t>8</a:t>
                          </a:r>
                          <a:endParaRPr lang="zh-CN" altLang="en-US" dirty="0"/>
                        </a:p>
                      </a:txBody>
                      <a:tcPr/>
                    </a:tc>
                    <a:tc>
                      <a:txBody>
                        <a:bodyPr/>
                        <a:lstStyle/>
                        <a:p>
                          <a:r>
                            <a:rPr lang="en-US" altLang="zh-CN" dirty="0"/>
                            <a:t>the</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45</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423278550"/>
                      </a:ext>
                    </a:extLst>
                  </a:tr>
                  <a:tr h="370840">
                    <a:tc>
                      <a:txBody>
                        <a:bodyPr/>
                        <a:lstStyle/>
                        <a:p>
                          <a:r>
                            <a:rPr lang="zh-CN" altLang="en-US" dirty="0"/>
                            <a:t>总计</a:t>
                          </a:r>
                        </a:p>
                      </a:txBody>
                      <a:tcPr/>
                    </a:tc>
                    <a:tc>
                      <a:txBody>
                        <a:bodyPr/>
                        <a:lstStyle/>
                        <a:p>
                          <a:endParaRPr lang="zh-CN" altLang="en-US"/>
                        </a:p>
                      </a:txBody>
                      <a:tcPr/>
                    </a:tc>
                    <a:tc>
                      <a:txBody>
                        <a:bodyPr/>
                        <a:lstStyle/>
                        <a:p>
                          <a:r>
                            <a:rPr lang="en-US" altLang="zh-CN" dirty="0"/>
                            <a:t>250</a:t>
                          </a:r>
                          <a:endParaRPr lang="zh-CN" altLang="en-US" dirty="0"/>
                        </a:p>
                      </a:txBody>
                      <a:tcPr/>
                    </a:tc>
                    <a:tc>
                      <a:txBody>
                        <a:bodyPr/>
                        <a:lstStyle/>
                        <a:p>
                          <a:r>
                            <a:rPr lang="en-US" altLang="zh-CN" dirty="0"/>
                            <a:t>250</a:t>
                          </a:r>
                          <a:endParaRPr lang="zh-CN" altLang="en-US" dirty="0"/>
                        </a:p>
                      </a:txBody>
                      <a:tcPr/>
                    </a:tc>
                    <a:tc>
                      <a:txBody>
                        <a:bodyPr/>
                        <a:lstStyle/>
                        <a:p>
                          <a:endParaRPr lang="zh-CN" altLang="en-US" dirty="0"/>
                        </a:p>
                      </a:txBody>
                      <a:tcPr/>
                    </a:tc>
                    <a:extLst>
                      <a:ext uri="{0D108BD9-81ED-4DB2-BD59-A6C34878D82A}">
                        <a16:rowId xmlns:a16="http://schemas.microsoft.com/office/drawing/2014/main" val="791791647"/>
                      </a:ext>
                    </a:extLst>
                  </a:tr>
                </a:tbl>
              </a:graphicData>
            </a:graphic>
          </p:graphicFrame>
        </mc:Choice>
        <mc:Fallback xmlns="">
          <p:graphicFrame>
            <p:nvGraphicFramePr>
              <p:cNvPr id="4" name="表格 4">
                <a:extLst>
                  <a:ext uri="{FF2B5EF4-FFF2-40B4-BE49-F238E27FC236}">
                    <a16:creationId xmlns:a16="http://schemas.microsoft.com/office/drawing/2014/main" id="{46E4F136-08F5-4A00-B3D8-A9FCB8178D45}"/>
                  </a:ext>
                </a:extLst>
              </p:cNvPr>
              <p:cNvGraphicFramePr>
                <a:graphicFrameLocks noGrp="1"/>
              </p:cNvGraphicFramePr>
              <p:nvPr>
                <p:ph idx="1"/>
                <p:extLst>
                  <p:ext uri="{D42A27DB-BD31-4B8C-83A1-F6EECF244321}">
                    <p14:modId xmlns:p14="http://schemas.microsoft.com/office/powerpoint/2010/main" val="874493351"/>
                  </p:ext>
                </p:extLst>
              </p:nvPr>
            </p:nvGraphicFramePr>
            <p:xfrm>
              <a:off x="681038" y="2336800"/>
              <a:ext cx="9613900" cy="3708400"/>
            </p:xfrm>
            <a:graphic>
              <a:graphicData uri="http://schemas.openxmlformats.org/drawingml/2006/table">
                <a:tbl>
                  <a:tblPr firstRow="1" bandRow="1">
                    <a:tableStyleId>{5C22544A-7EE6-4342-B048-85BDC9FD1C3A}</a:tableStyleId>
                  </a:tblPr>
                  <a:tblGrid>
                    <a:gridCol w="732715">
                      <a:extLst>
                        <a:ext uri="{9D8B030D-6E8A-4147-A177-3AD203B41FA5}">
                          <a16:colId xmlns:a16="http://schemas.microsoft.com/office/drawing/2014/main" val="4260442161"/>
                        </a:ext>
                      </a:extLst>
                    </a:gridCol>
                    <a:gridCol w="1128409">
                      <a:extLst>
                        <a:ext uri="{9D8B030D-6E8A-4147-A177-3AD203B41FA5}">
                          <a16:colId xmlns:a16="http://schemas.microsoft.com/office/drawing/2014/main" val="2798865320"/>
                        </a:ext>
                      </a:extLst>
                    </a:gridCol>
                    <a:gridCol w="1647217">
                      <a:extLst>
                        <a:ext uri="{9D8B030D-6E8A-4147-A177-3AD203B41FA5}">
                          <a16:colId xmlns:a16="http://schemas.microsoft.com/office/drawing/2014/main" val="2385375544"/>
                        </a:ext>
                      </a:extLst>
                    </a:gridCol>
                    <a:gridCol w="1712068">
                      <a:extLst>
                        <a:ext uri="{9D8B030D-6E8A-4147-A177-3AD203B41FA5}">
                          <a16:colId xmlns:a16="http://schemas.microsoft.com/office/drawing/2014/main" val="40837110"/>
                        </a:ext>
                      </a:extLst>
                    </a:gridCol>
                    <a:gridCol w="4393491">
                      <a:extLst>
                        <a:ext uri="{9D8B030D-6E8A-4147-A177-3AD203B41FA5}">
                          <a16:colId xmlns:a16="http://schemas.microsoft.com/office/drawing/2014/main" val="3610402191"/>
                        </a:ext>
                      </a:extLst>
                    </a:gridCol>
                  </a:tblGrid>
                  <a:tr h="370840">
                    <a:tc>
                      <a:txBody>
                        <a:bodyPr/>
                        <a:lstStyle/>
                        <a:p>
                          <a:r>
                            <a:rPr lang="zh-CN" altLang="en-US" dirty="0"/>
                            <a:t>序号</a:t>
                          </a:r>
                        </a:p>
                      </a:txBody>
                      <a:tcPr/>
                    </a:tc>
                    <a:tc>
                      <a:txBody>
                        <a:bodyPr/>
                        <a:lstStyle/>
                        <a:p>
                          <a:endParaRPr lang="zh-CN"/>
                        </a:p>
                      </a:txBody>
                      <a:tcPr>
                        <a:blipFill>
                          <a:blip r:embed="rId2"/>
                          <a:stretch>
                            <a:fillRect l="-65405" t="-8197" r="-690270" b="-922951"/>
                          </a:stretch>
                        </a:blipFill>
                      </a:tcPr>
                    </a:tc>
                    <a:tc>
                      <a:txBody>
                        <a:bodyPr/>
                        <a:lstStyle/>
                        <a:p>
                          <a:endParaRPr lang="zh-CN"/>
                        </a:p>
                      </a:txBody>
                      <a:tcPr>
                        <a:blipFill>
                          <a:blip r:embed="rId2"/>
                          <a:stretch>
                            <a:fillRect l="-112915" t="-8197" r="-371218" b="-922951"/>
                          </a:stretch>
                        </a:blipFill>
                      </a:tcPr>
                    </a:tc>
                    <a:tc>
                      <a:txBody>
                        <a:bodyPr/>
                        <a:lstStyle/>
                        <a:p>
                          <a:endParaRPr lang="zh-CN"/>
                        </a:p>
                      </a:txBody>
                      <a:tcPr>
                        <a:blipFill>
                          <a:blip r:embed="rId2"/>
                          <a:stretch>
                            <a:fillRect l="-205338" t="-8197" r="-258007" b="-922951"/>
                          </a:stretch>
                        </a:blipFill>
                      </a:tcPr>
                    </a:tc>
                    <a:tc>
                      <a:txBody>
                        <a:bodyPr/>
                        <a:lstStyle/>
                        <a:p>
                          <a:endParaRPr lang="zh-CN"/>
                        </a:p>
                      </a:txBody>
                      <a:tcPr>
                        <a:blipFill>
                          <a:blip r:embed="rId2"/>
                          <a:stretch>
                            <a:fillRect l="-119001" t="-8197" r="-555" b="-922951"/>
                          </a:stretch>
                        </a:blipFill>
                      </a:tcPr>
                    </a:tc>
                    <a:extLst>
                      <a:ext uri="{0D108BD9-81ED-4DB2-BD59-A6C34878D82A}">
                        <a16:rowId xmlns:a16="http://schemas.microsoft.com/office/drawing/2014/main" val="2798984181"/>
                      </a:ext>
                    </a:extLst>
                  </a:tr>
                  <a:tr h="370840">
                    <a:tc>
                      <a:txBody>
                        <a:bodyPr/>
                        <a:lstStyle/>
                        <a:p>
                          <a:r>
                            <a:rPr lang="en-US" altLang="zh-CN" dirty="0"/>
                            <a:t>1</a:t>
                          </a:r>
                          <a:endParaRPr lang="zh-CN" altLang="en-US" dirty="0"/>
                        </a:p>
                      </a:txBody>
                      <a:tcPr/>
                    </a:tc>
                    <a:tc>
                      <a:txBody>
                        <a:bodyPr/>
                        <a:lstStyle/>
                        <a:p>
                          <a:r>
                            <a:rPr lang="en-US" altLang="zh-CN" dirty="0"/>
                            <a:t>an</a:t>
                          </a:r>
                          <a:endParaRPr lang="zh-CN" altLang="en-US" dirty="0"/>
                        </a:p>
                      </a:txBody>
                      <a:tcPr/>
                    </a:tc>
                    <a:tc>
                      <a:txBody>
                        <a:bodyPr/>
                        <a:lstStyle/>
                        <a:p>
                          <a:r>
                            <a:rPr lang="en-US" altLang="zh-CN" dirty="0"/>
                            <a:t>20</a:t>
                          </a:r>
                          <a:endParaRPr lang="zh-CN" altLang="en-US" dirty="0"/>
                        </a:p>
                      </a:txBody>
                      <a:tcPr>
                        <a:solidFill>
                          <a:schemeClr val="accent6">
                            <a:lumMod val="60000"/>
                            <a:lumOff val="40000"/>
                          </a:schemeClr>
                        </a:solidFill>
                      </a:tcPr>
                    </a:tc>
                    <a:tc>
                      <a:txBody>
                        <a:bodyPr/>
                        <a:lstStyle/>
                        <a:p>
                          <a:r>
                            <a:rPr lang="en-US" altLang="zh-CN" dirty="0"/>
                            <a:t>15</a:t>
                          </a:r>
                          <a:endParaRPr lang="zh-CN" altLang="en-US" dirty="0"/>
                        </a:p>
                      </a:txBody>
                      <a:tcPr>
                        <a:solidFill>
                          <a:schemeClr val="accent6">
                            <a:lumMod val="60000"/>
                            <a:lumOff val="40000"/>
                          </a:schemeClr>
                        </a:solidFill>
                      </a:tcPr>
                    </a:tc>
                    <a:tc>
                      <a:txBody>
                        <a:bodyPr/>
                        <a:lstStyle/>
                        <a:p>
                          <a:r>
                            <a:rPr lang="zh-CN" altLang="en-US" dirty="0"/>
                            <a:t>（</a:t>
                          </a:r>
                          <a:r>
                            <a:rPr lang="en-US" altLang="zh-CN" dirty="0"/>
                            <a:t>15+30</a:t>
                          </a:r>
                          <a:r>
                            <a:rPr lang="zh-CN" altLang="en-US" dirty="0"/>
                            <a:t>）</a:t>
                          </a:r>
                          <a:r>
                            <a:rPr lang="en-US" altLang="zh-CN" dirty="0"/>
                            <a:t>/ 2 = 22.5</a:t>
                          </a:r>
                          <a:endParaRPr lang="zh-CN" altLang="en-US" dirty="0"/>
                        </a:p>
                      </a:txBody>
                      <a:tcPr/>
                    </a:tc>
                    <a:extLst>
                      <a:ext uri="{0D108BD9-81ED-4DB2-BD59-A6C34878D82A}">
                        <a16:rowId xmlns:a16="http://schemas.microsoft.com/office/drawing/2014/main" val="3103072301"/>
                      </a:ext>
                    </a:extLst>
                  </a:tr>
                  <a:tr h="370840">
                    <a:tc>
                      <a:txBody>
                        <a:bodyPr/>
                        <a:lstStyle/>
                        <a:p>
                          <a:r>
                            <a:rPr lang="en-US" altLang="zh-CN" dirty="0"/>
                            <a:t>2</a:t>
                          </a:r>
                          <a:endParaRPr lang="zh-CN" altLang="en-US" dirty="0"/>
                        </a:p>
                      </a:txBody>
                      <a:tcPr/>
                    </a:tc>
                    <a:tc>
                      <a:txBody>
                        <a:bodyPr/>
                        <a:lstStyle/>
                        <a:p>
                          <a:r>
                            <a:rPr lang="en-US" altLang="zh-CN" dirty="0"/>
                            <a:t>apple</a:t>
                          </a:r>
                          <a:endParaRPr lang="zh-CN" altLang="en-US" dirty="0"/>
                        </a:p>
                      </a:txBody>
                      <a:tcPr/>
                    </a:tc>
                    <a:tc>
                      <a:txBody>
                        <a:bodyPr/>
                        <a:lstStyle/>
                        <a:p>
                          <a:r>
                            <a:rPr lang="en-US" altLang="zh-CN" dirty="0"/>
                            <a:t>20</a:t>
                          </a:r>
                          <a:endParaRPr lang="zh-CN" altLang="en-US" dirty="0"/>
                        </a:p>
                      </a:txBody>
                      <a:tcPr>
                        <a:solidFill>
                          <a:schemeClr val="accent6">
                            <a:lumMod val="60000"/>
                            <a:lumOff val="40000"/>
                          </a:schemeClr>
                        </a:solidFill>
                      </a:tcPr>
                    </a:tc>
                    <a:tc>
                      <a:txBody>
                        <a:bodyPr/>
                        <a:lstStyle/>
                        <a:p>
                          <a:r>
                            <a:rPr lang="en-US" altLang="zh-CN" dirty="0"/>
                            <a:t>30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15+30</a:t>
                          </a:r>
                          <a:r>
                            <a:rPr lang="zh-CN" altLang="en-US" dirty="0"/>
                            <a:t>）</a:t>
                          </a:r>
                          <a:r>
                            <a:rPr lang="en-US" altLang="zh-CN" dirty="0"/>
                            <a:t>/ 2 = 22.5</a:t>
                          </a:r>
                          <a:endParaRPr lang="zh-CN" altLang="en-US" dirty="0"/>
                        </a:p>
                      </a:txBody>
                      <a:tcPr/>
                    </a:tc>
                    <a:extLst>
                      <a:ext uri="{0D108BD9-81ED-4DB2-BD59-A6C34878D82A}">
                        <a16:rowId xmlns:a16="http://schemas.microsoft.com/office/drawing/2014/main" val="2566833992"/>
                      </a:ext>
                    </a:extLst>
                  </a:tr>
                  <a:tr h="370840">
                    <a:tc>
                      <a:txBody>
                        <a:bodyPr/>
                        <a:lstStyle/>
                        <a:p>
                          <a:r>
                            <a:rPr lang="en-US" altLang="zh-CN" dirty="0"/>
                            <a:t>3</a:t>
                          </a:r>
                          <a:endParaRPr lang="zh-CN" altLang="en-US" dirty="0"/>
                        </a:p>
                      </a:txBody>
                      <a:tcPr/>
                    </a:tc>
                    <a:tc>
                      <a:txBody>
                        <a:bodyPr/>
                        <a:lstStyle/>
                        <a:p>
                          <a:r>
                            <a:rPr lang="en-US" altLang="zh-CN" dirty="0"/>
                            <a:t>book</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35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958283924"/>
                      </a:ext>
                    </a:extLst>
                  </a:tr>
                  <a:tr h="370840">
                    <a:tc>
                      <a:txBody>
                        <a:bodyPr/>
                        <a:lstStyle/>
                        <a:p>
                          <a:r>
                            <a:rPr lang="en-US" altLang="zh-CN" dirty="0"/>
                            <a:t>4</a:t>
                          </a:r>
                          <a:endParaRPr lang="zh-CN" altLang="en-US" dirty="0"/>
                        </a:p>
                      </a:txBody>
                      <a:tcPr/>
                    </a:tc>
                    <a:tc>
                      <a:txBody>
                        <a:bodyPr/>
                        <a:lstStyle/>
                        <a:p>
                          <a:r>
                            <a:rPr lang="en-US" altLang="zh-CN" dirty="0"/>
                            <a:t>chicken</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25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3657432186"/>
                      </a:ext>
                    </a:extLst>
                  </a:tr>
                  <a:tr h="370840">
                    <a:tc>
                      <a:txBody>
                        <a:bodyPr/>
                        <a:lstStyle/>
                        <a:p>
                          <a:r>
                            <a:rPr lang="en-US" altLang="zh-CN" dirty="0"/>
                            <a:t>5</a:t>
                          </a:r>
                          <a:endParaRPr lang="zh-CN" altLang="en-US" dirty="0"/>
                        </a:p>
                      </a:txBody>
                      <a:tcPr/>
                    </a:tc>
                    <a:tc>
                      <a:txBody>
                        <a:bodyPr/>
                        <a:lstStyle/>
                        <a:p>
                          <a:r>
                            <a:rPr lang="en-US" altLang="zh-CN" dirty="0"/>
                            <a:t>eat</a:t>
                          </a:r>
                          <a:endParaRPr lang="zh-CN" altLang="en-US" dirty="0"/>
                        </a:p>
                      </a:txBody>
                      <a:tcPr/>
                    </a:tc>
                    <a:tc>
                      <a:txBody>
                        <a:bodyPr/>
                        <a:lstStyle/>
                        <a:p>
                          <a:r>
                            <a:rPr lang="en-US" altLang="zh-CN" dirty="0"/>
                            <a:t>30</a:t>
                          </a:r>
                          <a:endParaRPr lang="zh-CN" altLang="en-US" dirty="0"/>
                        </a:p>
                      </a:txBody>
                      <a:tcPr>
                        <a:solidFill>
                          <a:srgbClr val="FFC000"/>
                        </a:solidFill>
                      </a:tcPr>
                    </a:tc>
                    <a:tc>
                      <a:txBody>
                        <a:bodyPr/>
                        <a:lstStyle/>
                        <a:p>
                          <a:r>
                            <a:rPr lang="en-US" altLang="zh-CN" dirty="0"/>
                            <a:t>25</a:t>
                          </a:r>
                          <a:endParaRPr lang="zh-CN" altLang="en-US" dirty="0"/>
                        </a:p>
                      </a:txBody>
                      <a:tcPr>
                        <a:solidFill>
                          <a:srgbClr val="FFC000"/>
                        </a:solidFill>
                      </a:tcPr>
                    </a:tc>
                    <a:tc>
                      <a:txBody>
                        <a:bodyPr/>
                        <a:lstStyle/>
                        <a:p>
                          <a:r>
                            <a:rPr lang="zh-CN" altLang="en-US" dirty="0"/>
                            <a:t>（</a:t>
                          </a:r>
                          <a:r>
                            <a:rPr lang="en-US" altLang="zh-CN" dirty="0"/>
                            <a:t>35+25+25</a:t>
                          </a:r>
                          <a:r>
                            <a:rPr lang="zh-CN" altLang="en-US" dirty="0"/>
                            <a:t>）</a:t>
                          </a:r>
                          <a:r>
                            <a:rPr lang="en-US" altLang="zh-CN" dirty="0"/>
                            <a:t>/ 3 = 28.3</a:t>
                          </a:r>
                          <a:endParaRPr lang="zh-CN" altLang="en-US" dirty="0"/>
                        </a:p>
                      </a:txBody>
                      <a:tcPr/>
                    </a:tc>
                    <a:extLst>
                      <a:ext uri="{0D108BD9-81ED-4DB2-BD59-A6C34878D82A}">
                        <a16:rowId xmlns:a16="http://schemas.microsoft.com/office/drawing/2014/main" val="3863242086"/>
                      </a:ext>
                    </a:extLst>
                  </a:tr>
                  <a:tr h="370840">
                    <a:tc>
                      <a:txBody>
                        <a:bodyPr/>
                        <a:lstStyle/>
                        <a:p>
                          <a:r>
                            <a:rPr lang="en-US" altLang="zh-CN" dirty="0"/>
                            <a:t>6</a:t>
                          </a:r>
                          <a:endParaRPr lang="zh-CN" altLang="en-US" dirty="0"/>
                        </a:p>
                      </a:txBody>
                      <a:tcPr/>
                    </a:tc>
                    <a:tc>
                      <a:txBody>
                        <a:bodyPr/>
                        <a:lstStyle/>
                        <a:p>
                          <a:r>
                            <a:rPr lang="en-US" altLang="zh-CN" dirty="0"/>
                            <a:t>good</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4250271551"/>
                      </a:ext>
                    </a:extLst>
                  </a:tr>
                  <a:tr h="370840">
                    <a:tc>
                      <a:txBody>
                        <a:bodyPr/>
                        <a:lstStyle/>
                        <a:p>
                          <a:r>
                            <a:rPr lang="en-US" altLang="zh-CN" dirty="0"/>
                            <a:t>7</a:t>
                          </a:r>
                          <a:endParaRPr lang="zh-CN" altLang="en-US" dirty="0"/>
                        </a:p>
                      </a:txBody>
                      <a:tcPr/>
                    </a:tc>
                    <a:tc>
                      <a:txBody>
                        <a:bodyPr/>
                        <a:lstStyle/>
                        <a:p>
                          <a:r>
                            <a:rPr lang="en-US" altLang="zh-CN" dirty="0"/>
                            <a:t>hello</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35</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2958658814"/>
                      </a:ext>
                    </a:extLst>
                  </a:tr>
                  <a:tr h="370840">
                    <a:tc>
                      <a:txBody>
                        <a:bodyPr/>
                        <a:lstStyle/>
                        <a:p>
                          <a:r>
                            <a:rPr lang="en-US" altLang="zh-CN" dirty="0"/>
                            <a:t>8</a:t>
                          </a:r>
                          <a:endParaRPr lang="zh-CN" altLang="en-US" dirty="0"/>
                        </a:p>
                      </a:txBody>
                      <a:tcPr/>
                    </a:tc>
                    <a:tc>
                      <a:txBody>
                        <a:bodyPr/>
                        <a:lstStyle/>
                        <a:p>
                          <a:r>
                            <a:rPr lang="en-US" altLang="zh-CN" dirty="0"/>
                            <a:t>the</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45</a:t>
                          </a:r>
                          <a:endParaRPr lang="zh-CN" altLang="en-US" dirty="0"/>
                        </a:p>
                      </a:txBody>
                      <a:tcPr>
                        <a:solidFill>
                          <a:schemeClr val="accent5">
                            <a:lumMod val="60000"/>
                            <a:lumOff val="40000"/>
                          </a:schemeClr>
                        </a:solidFill>
                      </a:tcPr>
                    </a:tc>
                    <a:tc>
                      <a:txBody>
                        <a:bodyPr/>
                        <a:lstStyle/>
                        <a:p>
                          <a:r>
                            <a:rPr lang="zh-CN" altLang="en-US" dirty="0"/>
                            <a:t>（</a:t>
                          </a:r>
                          <a:r>
                            <a:rPr lang="en-US" altLang="zh-CN" dirty="0"/>
                            <a:t>40+35+45</a:t>
                          </a:r>
                          <a:r>
                            <a:rPr lang="zh-CN" altLang="en-US" dirty="0"/>
                            <a:t>）</a:t>
                          </a:r>
                          <a:r>
                            <a:rPr lang="en-US" altLang="zh-CN" dirty="0"/>
                            <a:t>/ 3 = 40</a:t>
                          </a:r>
                          <a:endParaRPr lang="zh-CN" altLang="en-US" dirty="0"/>
                        </a:p>
                      </a:txBody>
                      <a:tcPr/>
                    </a:tc>
                    <a:extLst>
                      <a:ext uri="{0D108BD9-81ED-4DB2-BD59-A6C34878D82A}">
                        <a16:rowId xmlns:a16="http://schemas.microsoft.com/office/drawing/2014/main" val="423278550"/>
                      </a:ext>
                    </a:extLst>
                  </a:tr>
                  <a:tr h="370840">
                    <a:tc>
                      <a:txBody>
                        <a:bodyPr/>
                        <a:lstStyle/>
                        <a:p>
                          <a:r>
                            <a:rPr lang="zh-CN" altLang="en-US" dirty="0"/>
                            <a:t>总计</a:t>
                          </a:r>
                        </a:p>
                      </a:txBody>
                      <a:tcPr/>
                    </a:tc>
                    <a:tc>
                      <a:txBody>
                        <a:bodyPr/>
                        <a:lstStyle/>
                        <a:p>
                          <a:endParaRPr lang="zh-CN" altLang="en-US"/>
                        </a:p>
                      </a:txBody>
                      <a:tcPr/>
                    </a:tc>
                    <a:tc>
                      <a:txBody>
                        <a:bodyPr/>
                        <a:lstStyle/>
                        <a:p>
                          <a:r>
                            <a:rPr lang="en-US" altLang="zh-CN" dirty="0"/>
                            <a:t>250</a:t>
                          </a:r>
                          <a:endParaRPr lang="zh-CN" altLang="en-US" dirty="0"/>
                        </a:p>
                      </a:txBody>
                      <a:tcPr/>
                    </a:tc>
                    <a:tc>
                      <a:txBody>
                        <a:bodyPr/>
                        <a:lstStyle/>
                        <a:p>
                          <a:r>
                            <a:rPr lang="en-US" altLang="zh-CN" dirty="0"/>
                            <a:t>250</a:t>
                          </a:r>
                          <a:endParaRPr lang="zh-CN" altLang="en-US" dirty="0"/>
                        </a:p>
                      </a:txBody>
                      <a:tcPr/>
                    </a:tc>
                    <a:tc>
                      <a:txBody>
                        <a:bodyPr/>
                        <a:lstStyle/>
                        <a:p>
                          <a:endParaRPr lang="zh-CN" altLang="en-US" dirty="0"/>
                        </a:p>
                      </a:txBody>
                      <a:tcPr/>
                    </a:tc>
                    <a:extLst>
                      <a:ext uri="{0D108BD9-81ED-4DB2-BD59-A6C34878D82A}">
                        <a16:rowId xmlns:a16="http://schemas.microsoft.com/office/drawing/2014/main" val="791791647"/>
                      </a:ext>
                    </a:extLst>
                  </a:tr>
                </a:tbl>
              </a:graphicData>
            </a:graphic>
          </p:graphicFrame>
        </mc:Fallback>
      </mc:AlternateContent>
    </p:spTree>
    <p:extLst>
      <p:ext uri="{BB962C8B-B14F-4D97-AF65-F5344CB8AC3E}">
        <p14:creationId xmlns:p14="http://schemas.microsoft.com/office/powerpoint/2010/main" val="4280579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en-US" altLang="zh-CN" dirty="0"/>
              <a:t>3.2.6 </a:t>
            </a:r>
            <a:r>
              <a:rPr lang="zh-CN" altLang="zh-CN" dirty="0"/>
              <a:t>交叉校验</a:t>
            </a:r>
            <a:r>
              <a:rPr lang="en-US" altLang="zh-CN" dirty="0"/>
              <a:t> </a:t>
            </a:r>
            <a:r>
              <a:rPr lang="zh-CN" altLang="en-US" dirty="0"/>
              <a:t>（</a:t>
            </a:r>
            <a:r>
              <a:rPr lang="en-US" altLang="zh-CN" dirty="0"/>
              <a:t>Cross Validation</a:t>
            </a:r>
            <a:r>
              <a:rPr lang="zh-CN" altLang="en-US" dirty="0"/>
              <a:t>）</a:t>
            </a:r>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680321" y="2336873"/>
            <a:ext cx="10675100" cy="3599316"/>
          </a:xfrm>
          <a:solidFill>
            <a:schemeClr val="accent1">
              <a:lumMod val="50000"/>
            </a:schemeClr>
          </a:solidFill>
        </p:spPr>
        <p:txBody>
          <a:bodyPr>
            <a:normAutofit/>
          </a:bodyPr>
          <a:lstStyle/>
          <a:p>
            <a:pPr marL="0" indent="0">
              <a:buNone/>
            </a:pPr>
            <a:r>
              <a:rPr lang="zh-CN" altLang="en-US" dirty="0"/>
              <a:t>扣留估计的缺点：最初训练数据少，概率估计不可靠</a:t>
            </a:r>
            <a:endParaRPr lang="en-US" altLang="zh-CN" dirty="0"/>
          </a:p>
          <a:p>
            <a:pPr marL="0" indent="0">
              <a:buNone/>
            </a:pPr>
            <a:endParaRPr lang="en-US" altLang="zh-CN" dirty="0"/>
          </a:p>
          <a:p>
            <a:pPr marL="0" indent="0">
              <a:buNone/>
            </a:pPr>
            <a:r>
              <a:rPr lang="zh-CN" altLang="en-US" dirty="0"/>
              <a:t>改进方案：</a:t>
            </a:r>
            <a:endParaRPr lang="en-US" altLang="zh-CN" dirty="0"/>
          </a:p>
          <a:p>
            <a:pPr marL="0" indent="0">
              <a:buNone/>
            </a:pPr>
            <a:r>
              <a:rPr lang="zh-CN" altLang="en-US" dirty="0">
                <a:solidFill>
                  <a:schemeClr val="accent2"/>
                </a:solidFill>
              </a:rPr>
              <a:t>训练数据的每一部分 即作为最初的训练数据，也作为留存数据；</a:t>
            </a:r>
            <a:endParaRPr lang="en-US" altLang="zh-CN" dirty="0">
              <a:solidFill>
                <a:schemeClr val="accent2"/>
              </a:solidFill>
            </a:endParaRPr>
          </a:p>
          <a:p>
            <a:pPr marL="0" indent="0">
              <a:buNone/>
            </a:pPr>
            <a:r>
              <a:rPr lang="zh-CN" altLang="en-US" dirty="0">
                <a:solidFill>
                  <a:schemeClr val="accent2"/>
                </a:solidFill>
              </a:rPr>
              <a:t>对两部分数据分别进行训练和平滑。</a:t>
            </a:r>
            <a:endParaRPr lang="en-US" altLang="zh-CN" dirty="0">
              <a:solidFill>
                <a:schemeClr val="accent2"/>
              </a:solidFill>
            </a:endParaRPr>
          </a:p>
          <a:p>
            <a:pPr marL="0" indent="0">
              <a:buNone/>
            </a:pPr>
            <a:r>
              <a:rPr lang="zh-CN" altLang="en-US" dirty="0"/>
              <a:t>统计学上称之为：</a:t>
            </a:r>
            <a:r>
              <a:rPr lang="zh-CN" altLang="en-US" b="1" dirty="0">
                <a:highlight>
                  <a:srgbClr val="008000"/>
                </a:highlight>
              </a:rPr>
              <a:t>交叉检验</a:t>
            </a:r>
            <a:endParaRPr lang="en-US" altLang="zh-CN" b="1" dirty="0">
              <a:highlight>
                <a:srgbClr val="008000"/>
              </a:highlight>
            </a:endParaRPr>
          </a:p>
          <a:p>
            <a:pPr marL="0" indent="0">
              <a:buNone/>
            </a:pPr>
            <a:endParaRPr lang="en-US" altLang="zh-CN" dirty="0"/>
          </a:p>
          <a:p>
            <a:pPr marL="0" indent="0">
              <a:buNone/>
            </a:pPr>
            <a:r>
              <a:rPr lang="zh-CN" altLang="en-US" sz="1600" dirty="0"/>
              <a:t>双向交叉检验：删除估计（</a:t>
            </a:r>
            <a:r>
              <a:rPr lang="en-US" altLang="zh-CN" sz="1600" dirty="0"/>
              <a:t>Deleted Estimation</a:t>
            </a:r>
            <a:r>
              <a:rPr lang="zh-CN" altLang="en-US" sz="1600" dirty="0"/>
              <a:t>） </a:t>
            </a:r>
          </a:p>
          <a:p>
            <a:endParaRPr lang="zh-CN" altLang="en-US" dirty="0"/>
          </a:p>
        </p:txBody>
      </p:sp>
    </p:spTree>
    <p:extLst>
      <p:ext uri="{BB962C8B-B14F-4D97-AF65-F5344CB8AC3E}">
        <p14:creationId xmlns:p14="http://schemas.microsoft.com/office/powerpoint/2010/main" val="362338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zh-CN" altLang="zh-CN" dirty="0"/>
              <a:t>交叉校验</a:t>
            </a:r>
            <a:r>
              <a:rPr lang="en-US" altLang="zh-CN" dirty="0"/>
              <a:t> </a:t>
            </a:r>
            <a:r>
              <a:rPr lang="zh-CN" altLang="en-US" dirty="0"/>
              <a:t>举例</a:t>
            </a:r>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3E72A096-CA0E-4208-AF61-22178F85682F}"/>
                  </a:ext>
                </a:extLst>
              </p:cNvPr>
              <p:cNvGraphicFramePr>
                <a:graphicFrameLocks noGrp="1"/>
              </p:cNvGraphicFramePr>
              <p:nvPr>
                <p:ph idx="1"/>
                <p:extLst>
                  <p:ext uri="{D42A27DB-BD31-4B8C-83A1-F6EECF244321}">
                    <p14:modId xmlns:p14="http://schemas.microsoft.com/office/powerpoint/2010/main" val="3987602760"/>
                  </p:ext>
                </p:extLst>
              </p:nvPr>
            </p:nvGraphicFramePr>
            <p:xfrm>
              <a:off x="739403" y="2194128"/>
              <a:ext cx="10603045" cy="4450080"/>
            </p:xfrm>
            <a:graphic>
              <a:graphicData uri="http://schemas.openxmlformats.org/drawingml/2006/table">
                <a:tbl>
                  <a:tblPr firstRow="1" bandRow="1">
                    <a:tableStyleId>{5C22544A-7EE6-4342-B048-85BDC9FD1C3A}</a:tableStyleId>
                  </a:tblPr>
                  <a:tblGrid>
                    <a:gridCol w="829993">
                      <a:extLst>
                        <a:ext uri="{9D8B030D-6E8A-4147-A177-3AD203B41FA5}">
                          <a16:colId xmlns:a16="http://schemas.microsoft.com/office/drawing/2014/main" val="2362633276"/>
                        </a:ext>
                      </a:extLst>
                    </a:gridCol>
                    <a:gridCol w="1413753">
                      <a:extLst>
                        <a:ext uri="{9D8B030D-6E8A-4147-A177-3AD203B41FA5}">
                          <a16:colId xmlns:a16="http://schemas.microsoft.com/office/drawing/2014/main" val="1749533160"/>
                        </a:ext>
                      </a:extLst>
                    </a:gridCol>
                    <a:gridCol w="1971472">
                      <a:extLst>
                        <a:ext uri="{9D8B030D-6E8A-4147-A177-3AD203B41FA5}">
                          <a16:colId xmlns:a16="http://schemas.microsoft.com/office/drawing/2014/main" val="1773236711"/>
                        </a:ext>
                      </a:extLst>
                    </a:gridCol>
                    <a:gridCol w="1932562">
                      <a:extLst>
                        <a:ext uri="{9D8B030D-6E8A-4147-A177-3AD203B41FA5}">
                          <a16:colId xmlns:a16="http://schemas.microsoft.com/office/drawing/2014/main" val="3094781975"/>
                        </a:ext>
                      </a:extLst>
                    </a:gridCol>
                    <a:gridCol w="4455265">
                      <a:extLst>
                        <a:ext uri="{9D8B030D-6E8A-4147-A177-3AD203B41FA5}">
                          <a16:colId xmlns:a16="http://schemas.microsoft.com/office/drawing/2014/main" val="3967885096"/>
                        </a:ext>
                      </a:extLst>
                    </a:gridCol>
                  </a:tblGrid>
                  <a:tr h="370840">
                    <a:tc>
                      <a:txBody>
                        <a:bodyPr/>
                        <a:lstStyle/>
                        <a:p>
                          <a:r>
                            <a:rPr lang="zh-CN" altLang="en-US" dirty="0"/>
                            <a:t>序号</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m:oMathPara>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语料</a:t>
                          </a:r>
                          <a:r>
                            <a:rPr lang="en-US" altLang="zh-CN" dirty="0"/>
                            <a:t>a</a:t>
                          </a:r>
                          <a:r>
                            <a:rPr lang="zh-CN" altLang="en-US" dirty="0"/>
                            <a:t>的</a:t>
                          </a:r>
                          <a14:m>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a14:m>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语料</a:t>
                          </a:r>
                          <a:r>
                            <a:rPr lang="en-US" altLang="zh-CN" dirty="0"/>
                            <a:t>b</a:t>
                          </a:r>
                          <a:r>
                            <a:rPr lang="zh-CN" altLang="en-US" dirty="0"/>
                            <a:t>的</a:t>
                          </a:r>
                          <a14:m>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𝑟</m:t>
                                    </m:r>
                                  </m:e>
                                  <m:sup>
                                    <m:r>
                                      <a:rPr lang="en-US" altLang="zh-CN" i="1">
                                        <a:latin typeface="Cambria Math" panose="02040503050406030204" pitchFamily="18" charset="0"/>
                                      </a:rPr>
                                      <m:t>∗</m:t>
                                    </m:r>
                                  </m:sup>
                                </m:sSup>
                              </m:oMath>
                            </m:oMathPara>
                          </a14:m>
                          <a:endParaRPr lang="zh-CN" altLang="en-US" dirty="0"/>
                        </a:p>
                      </a:txBody>
                      <a:tcPr/>
                    </a:tc>
                    <a:extLst>
                      <a:ext uri="{0D108BD9-81ED-4DB2-BD59-A6C34878D82A}">
                        <a16:rowId xmlns:a16="http://schemas.microsoft.com/office/drawing/2014/main" val="2032585294"/>
                      </a:ext>
                    </a:extLst>
                  </a:tr>
                  <a:tr h="370840">
                    <a:tc>
                      <a:txBody>
                        <a:bodyPr/>
                        <a:lstStyle/>
                        <a:p>
                          <a:r>
                            <a:rPr lang="en-US" altLang="zh-CN" dirty="0"/>
                            <a:t>1</a:t>
                          </a:r>
                          <a:endParaRPr lang="zh-CN" altLang="en-US" dirty="0"/>
                        </a:p>
                      </a:txBody>
                      <a:tcPr/>
                    </a:tc>
                    <a:tc>
                      <a:txBody>
                        <a:bodyPr/>
                        <a:lstStyle/>
                        <a:p>
                          <a:r>
                            <a:rPr lang="en-US" altLang="zh-CN" dirty="0"/>
                            <a:t>an</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17947868"/>
                      </a:ext>
                    </a:extLst>
                  </a:tr>
                  <a:tr h="370840">
                    <a:tc>
                      <a:txBody>
                        <a:bodyPr/>
                        <a:lstStyle/>
                        <a:p>
                          <a:r>
                            <a:rPr lang="en-US" altLang="zh-CN" dirty="0"/>
                            <a:t>2</a:t>
                          </a:r>
                          <a:endParaRPr lang="zh-CN" altLang="en-US" dirty="0"/>
                        </a:p>
                      </a:txBody>
                      <a:tcPr/>
                    </a:tc>
                    <a:tc>
                      <a:txBody>
                        <a:bodyPr/>
                        <a:lstStyle/>
                        <a:p>
                          <a:r>
                            <a:rPr lang="en-US" altLang="zh-CN" dirty="0"/>
                            <a:t>apple</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2462112952"/>
                      </a:ext>
                    </a:extLst>
                  </a:tr>
                  <a:tr h="370840">
                    <a:tc>
                      <a:txBody>
                        <a:bodyPr/>
                        <a:lstStyle/>
                        <a:p>
                          <a:r>
                            <a:rPr lang="en-US" altLang="zh-CN" dirty="0"/>
                            <a:t>3</a:t>
                          </a:r>
                          <a:endParaRPr lang="zh-CN" altLang="en-US" dirty="0"/>
                        </a:p>
                      </a:txBody>
                      <a:tcPr/>
                    </a:tc>
                    <a:tc>
                      <a:txBody>
                        <a:bodyPr/>
                        <a:lstStyle/>
                        <a:p>
                          <a:r>
                            <a:rPr lang="en-US" altLang="zh-CN" dirty="0"/>
                            <a:t>book</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4139452369"/>
                      </a:ext>
                    </a:extLst>
                  </a:tr>
                  <a:tr h="370840">
                    <a:tc>
                      <a:txBody>
                        <a:bodyPr/>
                        <a:lstStyle/>
                        <a:p>
                          <a:r>
                            <a:rPr lang="en-US" altLang="zh-CN" dirty="0"/>
                            <a:t>4</a:t>
                          </a:r>
                          <a:endParaRPr lang="zh-CN" altLang="en-US" dirty="0"/>
                        </a:p>
                      </a:txBody>
                      <a:tcPr/>
                    </a:tc>
                    <a:tc>
                      <a:txBody>
                        <a:bodyPr/>
                        <a:lstStyle/>
                        <a:p>
                          <a:r>
                            <a:rPr lang="en-US" altLang="zh-CN" dirty="0"/>
                            <a:t>chicken</a:t>
                          </a:r>
                          <a:endParaRPr lang="zh-CN" altLang="en-US" dirty="0"/>
                        </a:p>
                      </a:txBody>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422115444"/>
                      </a:ext>
                    </a:extLst>
                  </a:tr>
                  <a:tr h="370840">
                    <a:tc>
                      <a:txBody>
                        <a:bodyPr/>
                        <a:lstStyle/>
                        <a:p>
                          <a:r>
                            <a:rPr lang="en-US" altLang="zh-CN" dirty="0"/>
                            <a:t>5</a:t>
                          </a:r>
                          <a:endParaRPr lang="zh-CN" altLang="en-US" dirty="0"/>
                        </a:p>
                      </a:txBody>
                      <a:tcPr/>
                    </a:tc>
                    <a:tc>
                      <a:txBody>
                        <a:bodyPr/>
                        <a:lstStyle/>
                        <a:p>
                          <a:r>
                            <a:rPr lang="en-US" altLang="zh-CN" dirty="0"/>
                            <a:t>eat</a:t>
                          </a:r>
                          <a:endParaRPr lang="zh-CN" altLang="en-US" dirty="0"/>
                        </a:p>
                      </a:txBody>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3961679550"/>
                      </a:ext>
                    </a:extLst>
                  </a:tr>
                  <a:tr h="370840">
                    <a:tc>
                      <a:txBody>
                        <a:bodyPr/>
                        <a:lstStyle/>
                        <a:p>
                          <a:r>
                            <a:rPr lang="en-US" altLang="zh-CN" dirty="0"/>
                            <a:t>6</a:t>
                          </a:r>
                          <a:endParaRPr lang="zh-CN" altLang="en-US" dirty="0"/>
                        </a:p>
                      </a:txBody>
                      <a:tcPr/>
                    </a:tc>
                    <a:tc>
                      <a:txBody>
                        <a:bodyPr/>
                        <a:lstStyle/>
                        <a:p>
                          <a:r>
                            <a:rPr lang="en-US" altLang="zh-CN" dirty="0"/>
                            <a:t>good</a:t>
                          </a:r>
                          <a:endParaRPr lang="zh-CN" altLang="en-US" dirty="0"/>
                        </a:p>
                      </a:txBody>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820062478"/>
                      </a:ext>
                    </a:extLst>
                  </a:tr>
                  <a:tr h="370840">
                    <a:tc>
                      <a:txBody>
                        <a:bodyPr/>
                        <a:lstStyle/>
                        <a:p>
                          <a:r>
                            <a:rPr lang="en-US" altLang="zh-CN" dirty="0"/>
                            <a:t>7</a:t>
                          </a:r>
                          <a:endParaRPr lang="zh-CN" altLang="en-US" dirty="0"/>
                        </a:p>
                      </a:txBody>
                      <a:tcPr/>
                    </a:tc>
                    <a:tc>
                      <a:txBody>
                        <a:bodyPr/>
                        <a:lstStyle/>
                        <a:p>
                          <a:r>
                            <a:rPr lang="en-US" altLang="zh-CN" dirty="0"/>
                            <a:t>hello</a:t>
                          </a:r>
                          <a:endParaRPr lang="zh-CN" altLang="en-US" dirty="0"/>
                        </a:p>
                      </a:txBody>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283305805"/>
                      </a:ext>
                    </a:extLst>
                  </a:tr>
                  <a:tr h="370840">
                    <a:tc>
                      <a:txBody>
                        <a:bodyPr/>
                        <a:lstStyle/>
                        <a:p>
                          <a:r>
                            <a:rPr lang="en-US" altLang="zh-CN" dirty="0"/>
                            <a:t>8</a:t>
                          </a:r>
                          <a:endParaRPr lang="zh-CN" altLang="en-US" dirty="0"/>
                        </a:p>
                      </a:txBody>
                      <a:tcPr/>
                    </a:tc>
                    <a:tc>
                      <a:txBody>
                        <a:bodyPr/>
                        <a:lstStyle/>
                        <a:p>
                          <a:r>
                            <a:rPr lang="en-US" altLang="zh-CN" dirty="0"/>
                            <a:t>the</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795182549"/>
                      </a:ext>
                    </a:extLst>
                  </a:tr>
                  <a:tr h="370840">
                    <a:tc>
                      <a:txBody>
                        <a:bodyPr/>
                        <a:lstStyle/>
                        <a:p>
                          <a:r>
                            <a:rPr lang="en-US" altLang="zh-CN" dirty="0"/>
                            <a:t>9</a:t>
                          </a:r>
                          <a:endParaRPr lang="zh-CN" altLang="en-US" dirty="0"/>
                        </a:p>
                      </a:txBody>
                      <a:tcPr/>
                    </a:tc>
                    <a:tc>
                      <a:txBody>
                        <a:bodyPr/>
                        <a:lstStyle/>
                        <a:p>
                          <a:r>
                            <a:rPr lang="en-US" altLang="zh-CN" dirty="0"/>
                            <a:t>yes</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3732574874"/>
                      </a:ext>
                    </a:extLst>
                  </a:tr>
                  <a:tr h="370840">
                    <a:tc>
                      <a:txBody>
                        <a:bodyPr/>
                        <a:lstStyle/>
                        <a:p>
                          <a:r>
                            <a:rPr lang="en-US" altLang="zh-CN" dirty="0"/>
                            <a:t>10</a:t>
                          </a:r>
                          <a:endParaRPr lang="zh-CN" altLang="en-US" dirty="0"/>
                        </a:p>
                      </a:txBody>
                      <a:tcPr/>
                    </a:tc>
                    <a:tc>
                      <a:txBody>
                        <a:bodyPr/>
                        <a:lstStyle/>
                        <a:p>
                          <a:r>
                            <a:rPr lang="en-US" altLang="zh-CN" dirty="0"/>
                            <a:t>what</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747337788"/>
                      </a:ext>
                    </a:extLst>
                  </a:tr>
                  <a:tr h="370840">
                    <a:tc>
                      <a:txBody>
                        <a:bodyPr/>
                        <a:lstStyle/>
                        <a:p>
                          <a:r>
                            <a:rPr lang="zh-CN" altLang="en-US" dirty="0"/>
                            <a:t>总计</a:t>
                          </a:r>
                        </a:p>
                      </a:txBody>
                      <a:tcPr/>
                    </a:tc>
                    <a:tc>
                      <a:txBody>
                        <a:bodyPr/>
                        <a:lstStyle/>
                        <a:p>
                          <a:endParaRPr lang="zh-CN" altLang="en-US"/>
                        </a:p>
                      </a:txBody>
                      <a:tcPr/>
                    </a:tc>
                    <a:tc>
                      <a:txBody>
                        <a:bodyPr/>
                        <a:lstStyle/>
                        <a:p>
                          <a:r>
                            <a:rPr lang="en-US" altLang="zh-CN" dirty="0"/>
                            <a:t>1000</a:t>
                          </a:r>
                          <a:endParaRPr lang="zh-CN" altLang="en-US" dirty="0"/>
                        </a:p>
                      </a:txBody>
                      <a:tcPr/>
                    </a:tc>
                    <a:tc>
                      <a:txBody>
                        <a:bodyPr/>
                        <a:lstStyle/>
                        <a:p>
                          <a:r>
                            <a:rPr lang="en-US" altLang="zh-CN" dirty="0"/>
                            <a:t>1000</a:t>
                          </a:r>
                          <a:endParaRPr lang="zh-CN" altLang="en-US" dirty="0"/>
                        </a:p>
                      </a:txBody>
                      <a:tcPr/>
                    </a:tc>
                    <a:tc>
                      <a:txBody>
                        <a:bodyPr/>
                        <a:lstStyle/>
                        <a:p>
                          <a:endParaRPr lang="zh-CN" altLang="en-US" dirty="0"/>
                        </a:p>
                      </a:txBody>
                      <a:tcPr/>
                    </a:tc>
                    <a:extLst>
                      <a:ext uri="{0D108BD9-81ED-4DB2-BD59-A6C34878D82A}">
                        <a16:rowId xmlns:a16="http://schemas.microsoft.com/office/drawing/2014/main" val="1950048708"/>
                      </a:ext>
                    </a:extLst>
                  </a:tr>
                </a:tbl>
              </a:graphicData>
            </a:graphic>
          </p:graphicFrame>
        </mc:Choice>
        <mc:Fallback xmlns="">
          <p:graphicFrame>
            <p:nvGraphicFramePr>
              <p:cNvPr id="4" name="表格 4">
                <a:extLst>
                  <a:ext uri="{FF2B5EF4-FFF2-40B4-BE49-F238E27FC236}">
                    <a16:creationId xmlns:a16="http://schemas.microsoft.com/office/drawing/2014/main" id="{3E72A096-CA0E-4208-AF61-22178F85682F}"/>
                  </a:ext>
                </a:extLst>
              </p:cNvPr>
              <p:cNvGraphicFramePr>
                <a:graphicFrameLocks noGrp="1"/>
              </p:cNvGraphicFramePr>
              <p:nvPr>
                <p:ph idx="1"/>
                <p:extLst>
                  <p:ext uri="{D42A27DB-BD31-4B8C-83A1-F6EECF244321}">
                    <p14:modId xmlns:p14="http://schemas.microsoft.com/office/powerpoint/2010/main" val="3987602760"/>
                  </p:ext>
                </p:extLst>
              </p:nvPr>
            </p:nvGraphicFramePr>
            <p:xfrm>
              <a:off x="739403" y="2194128"/>
              <a:ext cx="10603045" cy="4450080"/>
            </p:xfrm>
            <a:graphic>
              <a:graphicData uri="http://schemas.openxmlformats.org/drawingml/2006/table">
                <a:tbl>
                  <a:tblPr firstRow="1" bandRow="1">
                    <a:tableStyleId>{5C22544A-7EE6-4342-B048-85BDC9FD1C3A}</a:tableStyleId>
                  </a:tblPr>
                  <a:tblGrid>
                    <a:gridCol w="829993">
                      <a:extLst>
                        <a:ext uri="{9D8B030D-6E8A-4147-A177-3AD203B41FA5}">
                          <a16:colId xmlns:a16="http://schemas.microsoft.com/office/drawing/2014/main" val="2362633276"/>
                        </a:ext>
                      </a:extLst>
                    </a:gridCol>
                    <a:gridCol w="1413753">
                      <a:extLst>
                        <a:ext uri="{9D8B030D-6E8A-4147-A177-3AD203B41FA5}">
                          <a16:colId xmlns:a16="http://schemas.microsoft.com/office/drawing/2014/main" val="1749533160"/>
                        </a:ext>
                      </a:extLst>
                    </a:gridCol>
                    <a:gridCol w="1971472">
                      <a:extLst>
                        <a:ext uri="{9D8B030D-6E8A-4147-A177-3AD203B41FA5}">
                          <a16:colId xmlns:a16="http://schemas.microsoft.com/office/drawing/2014/main" val="1773236711"/>
                        </a:ext>
                      </a:extLst>
                    </a:gridCol>
                    <a:gridCol w="1932562">
                      <a:extLst>
                        <a:ext uri="{9D8B030D-6E8A-4147-A177-3AD203B41FA5}">
                          <a16:colId xmlns:a16="http://schemas.microsoft.com/office/drawing/2014/main" val="3094781975"/>
                        </a:ext>
                      </a:extLst>
                    </a:gridCol>
                    <a:gridCol w="4455265">
                      <a:extLst>
                        <a:ext uri="{9D8B030D-6E8A-4147-A177-3AD203B41FA5}">
                          <a16:colId xmlns:a16="http://schemas.microsoft.com/office/drawing/2014/main" val="3967885096"/>
                        </a:ext>
                      </a:extLst>
                    </a:gridCol>
                  </a:tblGrid>
                  <a:tr h="370840">
                    <a:tc>
                      <a:txBody>
                        <a:bodyPr/>
                        <a:lstStyle/>
                        <a:p>
                          <a:r>
                            <a:rPr lang="zh-CN" altLang="en-US" dirty="0"/>
                            <a:t>序号</a:t>
                          </a:r>
                        </a:p>
                      </a:txBody>
                      <a:tcPr/>
                    </a:tc>
                    <a:tc>
                      <a:txBody>
                        <a:bodyPr/>
                        <a:lstStyle/>
                        <a:p>
                          <a:endParaRPr lang="zh-CN"/>
                        </a:p>
                      </a:txBody>
                      <a:tcPr>
                        <a:blipFill>
                          <a:blip r:embed="rId2"/>
                          <a:stretch>
                            <a:fillRect l="-59052" t="-8197" r="-593103" b="-1122951"/>
                          </a:stretch>
                        </a:blipFill>
                      </a:tcPr>
                    </a:tc>
                    <a:tc>
                      <a:txBody>
                        <a:bodyPr/>
                        <a:lstStyle/>
                        <a:p>
                          <a:endParaRPr lang="zh-CN"/>
                        </a:p>
                      </a:txBody>
                      <a:tcPr>
                        <a:blipFill>
                          <a:blip r:embed="rId2"/>
                          <a:stretch>
                            <a:fillRect l="-113889" t="-8197" r="-324691" b="-1122951"/>
                          </a:stretch>
                        </a:blipFill>
                      </a:tcPr>
                    </a:tc>
                    <a:tc>
                      <a:txBody>
                        <a:bodyPr/>
                        <a:lstStyle/>
                        <a:p>
                          <a:endParaRPr lang="zh-CN"/>
                        </a:p>
                      </a:txBody>
                      <a:tcPr>
                        <a:blipFill>
                          <a:blip r:embed="rId2"/>
                          <a:stretch>
                            <a:fillRect l="-218612" t="-8197" r="-231861" b="-1122951"/>
                          </a:stretch>
                        </a:blipFill>
                      </a:tcPr>
                    </a:tc>
                    <a:tc>
                      <a:txBody>
                        <a:bodyPr/>
                        <a:lstStyle/>
                        <a:p>
                          <a:endParaRPr lang="zh-CN"/>
                        </a:p>
                      </a:txBody>
                      <a:tcPr>
                        <a:blipFill>
                          <a:blip r:embed="rId2"/>
                          <a:stretch>
                            <a:fillRect l="-138167" t="-8197" r="-547" b="-1122951"/>
                          </a:stretch>
                        </a:blipFill>
                      </a:tcPr>
                    </a:tc>
                    <a:extLst>
                      <a:ext uri="{0D108BD9-81ED-4DB2-BD59-A6C34878D82A}">
                        <a16:rowId xmlns:a16="http://schemas.microsoft.com/office/drawing/2014/main" val="2032585294"/>
                      </a:ext>
                    </a:extLst>
                  </a:tr>
                  <a:tr h="370840">
                    <a:tc>
                      <a:txBody>
                        <a:bodyPr/>
                        <a:lstStyle/>
                        <a:p>
                          <a:r>
                            <a:rPr lang="en-US" altLang="zh-CN" dirty="0"/>
                            <a:t>1</a:t>
                          </a:r>
                          <a:endParaRPr lang="zh-CN" altLang="en-US" dirty="0"/>
                        </a:p>
                      </a:txBody>
                      <a:tcPr/>
                    </a:tc>
                    <a:tc>
                      <a:txBody>
                        <a:bodyPr/>
                        <a:lstStyle/>
                        <a:p>
                          <a:r>
                            <a:rPr lang="en-US" altLang="zh-CN" dirty="0"/>
                            <a:t>an</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17947868"/>
                      </a:ext>
                    </a:extLst>
                  </a:tr>
                  <a:tr h="370840">
                    <a:tc>
                      <a:txBody>
                        <a:bodyPr/>
                        <a:lstStyle/>
                        <a:p>
                          <a:r>
                            <a:rPr lang="en-US" altLang="zh-CN" dirty="0"/>
                            <a:t>2</a:t>
                          </a:r>
                          <a:endParaRPr lang="zh-CN" altLang="en-US" dirty="0"/>
                        </a:p>
                      </a:txBody>
                      <a:tcPr/>
                    </a:tc>
                    <a:tc>
                      <a:txBody>
                        <a:bodyPr/>
                        <a:lstStyle/>
                        <a:p>
                          <a:r>
                            <a:rPr lang="en-US" altLang="zh-CN" dirty="0"/>
                            <a:t>apple</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2462112952"/>
                      </a:ext>
                    </a:extLst>
                  </a:tr>
                  <a:tr h="370840">
                    <a:tc>
                      <a:txBody>
                        <a:bodyPr/>
                        <a:lstStyle/>
                        <a:p>
                          <a:r>
                            <a:rPr lang="en-US" altLang="zh-CN" dirty="0"/>
                            <a:t>3</a:t>
                          </a:r>
                          <a:endParaRPr lang="zh-CN" altLang="en-US" dirty="0"/>
                        </a:p>
                      </a:txBody>
                      <a:tcPr/>
                    </a:tc>
                    <a:tc>
                      <a:txBody>
                        <a:bodyPr/>
                        <a:lstStyle/>
                        <a:p>
                          <a:r>
                            <a:rPr lang="en-US" altLang="zh-CN" dirty="0"/>
                            <a:t>book</a:t>
                          </a:r>
                          <a:endParaRPr lang="zh-CN" altLang="en-US" dirty="0"/>
                        </a:p>
                      </a:txBody>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280+160</a:t>
                          </a:r>
                          <a:r>
                            <a:rPr lang="zh-CN" altLang="en-US" dirty="0"/>
                            <a:t>）</a:t>
                          </a:r>
                          <a:r>
                            <a:rPr lang="en-US" altLang="zh-CN" dirty="0"/>
                            <a:t>/</a:t>
                          </a:r>
                          <a:r>
                            <a:rPr lang="zh-CN" altLang="en-US" dirty="0"/>
                            <a:t>（</a:t>
                          </a:r>
                          <a:r>
                            <a:rPr lang="en-US" altLang="zh-CN" dirty="0"/>
                            <a:t>3+1</a:t>
                          </a:r>
                          <a:r>
                            <a:rPr lang="zh-CN" altLang="en-US" dirty="0"/>
                            <a:t>）</a:t>
                          </a:r>
                          <a:r>
                            <a:rPr lang="en-US" altLang="zh-CN" dirty="0"/>
                            <a:t>= 110</a:t>
                          </a:r>
                          <a:endParaRPr lang="zh-CN" altLang="en-US" dirty="0"/>
                        </a:p>
                      </a:txBody>
                      <a:tcPr/>
                    </a:tc>
                    <a:extLst>
                      <a:ext uri="{0D108BD9-81ED-4DB2-BD59-A6C34878D82A}">
                        <a16:rowId xmlns:a16="http://schemas.microsoft.com/office/drawing/2014/main" val="4139452369"/>
                      </a:ext>
                    </a:extLst>
                  </a:tr>
                  <a:tr h="370840">
                    <a:tc>
                      <a:txBody>
                        <a:bodyPr/>
                        <a:lstStyle/>
                        <a:p>
                          <a:r>
                            <a:rPr lang="en-US" altLang="zh-CN" dirty="0"/>
                            <a:t>4</a:t>
                          </a:r>
                          <a:endParaRPr lang="zh-CN" altLang="en-US" dirty="0"/>
                        </a:p>
                      </a:txBody>
                      <a:tcPr/>
                    </a:tc>
                    <a:tc>
                      <a:txBody>
                        <a:bodyPr/>
                        <a:lstStyle/>
                        <a:p>
                          <a:r>
                            <a:rPr lang="en-US" altLang="zh-CN" dirty="0"/>
                            <a:t>chicken</a:t>
                          </a:r>
                          <a:endParaRPr lang="zh-CN" altLang="en-US" dirty="0"/>
                        </a:p>
                      </a:txBody>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422115444"/>
                      </a:ext>
                    </a:extLst>
                  </a:tr>
                  <a:tr h="370840">
                    <a:tc>
                      <a:txBody>
                        <a:bodyPr/>
                        <a:lstStyle/>
                        <a:p>
                          <a:r>
                            <a:rPr lang="en-US" altLang="zh-CN" dirty="0"/>
                            <a:t>5</a:t>
                          </a:r>
                          <a:endParaRPr lang="zh-CN" altLang="en-US" dirty="0"/>
                        </a:p>
                      </a:txBody>
                      <a:tcPr/>
                    </a:tc>
                    <a:tc>
                      <a:txBody>
                        <a:bodyPr/>
                        <a:lstStyle/>
                        <a:p>
                          <a:r>
                            <a:rPr lang="en-US" altLang="zh-CN" dirty="0"/>
                            <a:t>eat</a:t>
                          </a:r>
                          <a:endParaRPr lang="zh-CN" altLang="en-US" dirty="0"/>
                        </a:p>
                      </a:txBody>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3961679550"/>
                      </a:ext>
                    </a:extLst>
                  </a:tr>
                  <a:tr h="370840">
                    <a:tc>
                      <a:txBody>
                        <a:bodyPr/>
                        <a:lstStyle/>
                        <a:p>
                          <a:r>
                            <a:rPr lang="en-US" altLang="zh-CN" dirty="0"/>
                            <a:t>6</a:t>
                          </a:r>
                          <a:endParaRPr lang="zh-CN" altLang="en-US" dirty="0"/>
                        </a:p>
                      </a:txBody>
                      <a:tcPr/>
                    </a:tc>
                    <a:tc>
                      <a:txBody>
                        <a:bodyPr/>
                        <a:lstStyle/>
                        <a:p>
                          <a:r>
                            <a:rPr lang="en-US" altLang="zh-CN" dirty="0"/>
                            <a:t>good</a:t>
                          </a:r>
                          <a:endParaRPr lang="zh-CN" altLang="en-US" dirty="0"/>
                        </a:p>
                      </a:txBody>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820062478"/>
                      </a:ext>
                    </a:extLst>
                  </a:tr>
                  <a:tr h="370840">
                    <a:tc>
                      <a:txBody>
                        <a:bodyPr/>
                        <a:lstStyle/>
                        <a:p>
                          <a:r>
                            <a:rPr lang="en-US" altLang="zh-CN" dirty="0"/>
                            <a:t>7</a:t>
                          </a:r>
                          <a:endParaRPr lang="zh-CN" altLang="en-US" dirty="0"/>
                        </a:p>
                      </a:txBody>
                      <a:tcPr/>
                    </a:tc>
                    <a:tc>
                      <a:txBody>
                        <a:bodyPr/>
                        <a:lstStyle/>
                        <a:p>
                          <a:r>
                            <a:rPr lang="en-US" altLang="zh-CN" dirty="0"/>
                            <a:t>hello</a:t>
                          </a:r>
                          <a:endParaRPr lang="zh-CN" altLang="en-US" dirty="0"/>
                        </a:p>
                      </a:txBody>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240+360</a:t>
                          </a:r>
                          <a:r>
                            <a:rPr lang="zh-CN" altLang="en-US" dirty="0"/>
                            <a:t>）</a:t>
                          </a:r>
                          <a:r>
                            <a:rPr lang="en-US" altLang="zh-CN" dirty="0"/>
                            <a:t>/</a:t>
                          </a:r>
                          <a:r>
                            <a:rPr lang="zh-CN" altLang="en-US" dirty="0"/>
                            <a:t>（</a:t>
                          </a:r>
                          <a:r>
                            <a:rPr lang="en-US" altLang="zh-CN" dirty="0"/>
                            <a:t>2+4</a:t>
                          </a:r>
                          <a:r>
                            <a:rPr lang="zh-CN" altLang="en-US" dirty="0"/>
                            <a:t>）</a:t>
                          </a:r>
                          <a:r>
                            <a:rPr lang="en-US" altLang="zh-CN" dirty="0"/>
                            <a:t>= 100</a:t>
                          </a:r>
                          <a:endParaRPr lang="zh-CN" altLang="en-US" dirty="0"/>
                        </a:p>
                      </a:txBody>
                      <a:tcPr/>
                    </a:tc>
                    <a:extLst>
                      <a:ext uri="{0D108BD9-81ED-4DB2-BD59-A6C34878D82A}">
                        <a16:rowId xmlns:a16="http://schemas.microsoft.com/office/drawing/2014/main" val="2283305805"/>
                      </a:ext>
                    </a:extLst>
                  </a:tr>
                  <a:tr h="370840">
                    <a:tc>
                      <a:txBody>
                        <a:bodyPr/>
                        <a:lstStyle/>
                        <a:p>
                          <a:r>
                            <a:rPr lang="en-US" altLang="zh-CN" dirty="0"/>
                            <a:t>8</a:t>
                          </a:r>
                          <a:endParaRPr lang="zh-CN" altLang="en-US" dirty="0"/>
                        </a:p>
                      </a:txBody>
                      <a:tcPr/>
                    </a:tc>
                    <a:tc>
                      <a:txBody>
                        <a:bodyPr/>
                        <a:lstStyle/>
                        <a:p>
                          <a:r>
                            <a:rPr lang="en-US" altLang="zh-CN" dirty="0"/>
                            <a:t>the</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80</a:t>
                          </a:r>
                          <a:endParaRPr lang="zh-CN" altLang="en-US"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795182549"/>
                      </a:ext>
                    </a:extLst>
                  </a:tr>
                  <a:tr h="370840">
                    <a:tc>
                      <a:txBody>
                        <a:bodyPr/>
                        <a:lstStyle/>
                        <a:p>
                          <a:r>
                            <a:rPr lang="en-US" altLang="zh-CN" dirty="0"/>
                            <a:t>9</a:t>
                          </a:r>
                          <a:endParaRPr lang="zh-CN" altLang="en-US" dirty="0"/>
                        </a:p>
                      </a:txBody>
                      <a:tcPr/>
                    </a:tc>
                    <a:tc>
                      <a:txBody>
                        <a:bodyPr/>
                        <a:lstStyle/>
                        <a:p>
                          <a:r>
                            <a:rPr lang="en-US" altLang="zh-CN" dirty="0"/>
                            <a:t>yes</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120</a:t>
                          </a:r>
                          <a:endParaRPr lang="zh-CN" altLang="en-US" dirty="0"/>
                        </a:p>
                      </a:txBody>
                      <a:tcPr>
                        <a:solidFill>
                          <a:schemeClr val="accent2">
                            <a:lumMod val="60000"/>
                            <a:lumOff val="40000"/>
                          </a:schemeClr>
                        </a:solidFill>
                      </a:tcPr>
                    </a:tc>
                    <a:tc>
                      <a:txBody>
                        <a:bodyPr/>
                        <a:lstStyle/>
                        <a:p>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3732574874"/>
                      </a:ext>
                    </a:extLst>
                  </a:tr>
                  <a:tr h="370840">
                    <a:tc>
                      <a:txBody>
                        <a:bodyPr/>
                        <a:lstStyle/>
                        <a:p>
                          <a:r>
                            <a:rPr lang="en-US" altLang="zh-CN" dirty="0"/>
                            <a:t>10</a:t>
                          </a:r>
                          <a:endParaRPr lang="zh-CN" altLang="en-US" dirty="0"/>
                        </a:p>
                      </a:txBody>
                      <a:tcPr/>
                    </a:tc>
                    <a:tc>
                      <a:txBody>
                        <a:bodyPr/>
                        <a:lstStyle/>
                        <a:p>
                          <a:r>
                            <a:rPr lang="en-US" altLang="zh-CN" dirty="0"/>
                            <a:t>what</a:t>
                          </a:r>
                          <a:endParaRPr lang="zh-CN" altLang="en-US" dirty="0"/>
                        </a:p>
                      </a:txBody>
                      <a:tcPr/>
                    </a:tc>
                    <a:tc>
                      <a:txBody>
                        <a:bodyPr/>
                        <a:lstStyle/>
                        <a:p>
                          <a:r>
                            <a:rPr lang="en-US" altLang="zh-CN" dirty="0"/>
                            <a:t>160</a:t>
                          </a:r>
                          <a:endParaRPr lang="zh-CN" altLang="en-US" dirty="0"/>
                        </a:p>
                      </a:txBody>
                      <a:tcPr>
                        <a:solidFill>
                          <a:schemeClr val="accent4">
                            <a:lumMod val="60000"/>
                            <a:lumOff val="40000"/>
                          </a:schemeClr>
                        </a:solidFill>
                      </a:tcPr>
                    </a:tc>
                    <a:tc>
                      <a:txBody>
                        <a:bodyPr/>
                        <a:lstStyle/>
                        <a:p>
                          <a:r>
                            <a:rPr lang="en-US" altLang="zh-CN" dirty="0"/>
                            <a:t>40</a:t>
                          </a:r>
                          <a:endParaRPr lang="zh-CN" altLang="en-US" dirty="0"/>
                        </a:p>
                      </a:txBody>
                      <a:tcPr>
                        <a:solidFill>
                          <a:schemeClr val="accent5">
                            <a:lumMod val="60000"/>
                            <a:lumOff val="40000"/>
                          </a:schemeClr>
                        </a:solidFill>
                      </a:tcPr>
                    </a:tc>
                    <a:tc>
                      <a:txBody>
                        <a:bodyPr/>
                        <a:lstStyle/>
                        <a:p>
                          <a:r>
                            <a:rPr lang="zh-CN" altLang="en-US" dirty="0"/>
                            <a:t>（</a:t>
                          </a:r>
                          <a:r>
                            <a:rPr lang="en-US" altLang="zh-CN" dirty="0"/>
                            <a:t>240+120</a:t>
                          </a:r>
                          <a:r>
                            <a:rPr lang="zh-CN" altLang="en-US" dirty="0"/>
                            <a:t>）</a:t>
                          </a:r>
                          <a:r>
                            <a:rPr lang="en-US" altLang="zh-CN" dirty="0"/>
                            <a:t>/</a:t>
                          </a:r>
                          <a:r>
                            <a:rPr lang="zh-CN" altLang="en-US" dirty="0"/>
                            <a:t>（</a:t>
                          </a:r>
                          <a:r>
                            <a:rPr lang="en-US" altLang="zh-CN" dirty="0"/>
                            <a:t>3+1</a:t>
                          </a:r>
                          <a:r>
                            <a:rPr lang="zh-CN" altLang="en-US" dirty="0"/>
                            <a:t>）</a:t>
                          </a:r>
                          <a:r>
                            <a:rPr lang="en-US" altLang="zh-CN" dirty="0"/>
                            <a:t>= 90</a:t>
                          </a:r>
                          <a:endParaRPr lang="zh-CN" altLang="en-US" dirty="0"/>
                        </a:p>
                      </a:txBody>
                      <a:tcPr/>
                    </a:tc>
                    <a:extLst>
                      <a:ext uri="{0D108BD9-81ED-4DB2-BD59-A6C34878D82A}">
                        <a16:rowId xmlns:a16="http://schemas.microsoft.com/office/drawing/2014/main" val="747337788"/>
                      </a:ext>
                    </a:extLst>
                  </a:tr>
                  <a:tr h="370840">
                    <a:tc>
                      <a:txBody>
                        <a:bodyPr/>
                        <a:lstStyle/>
                        <a:p>
                          <a:r>
                            <a:rPr lang="zh-CN" altLang="en-US" dirty="0"/>
                            <a:t>总计</a:t>
                          </a:r>
                        </a:p>
                      </a:txBody>
                      <a:tcPr/>
                    </a:tc>
                    <a:tc>
                      <a:txBody>
                        <a:bodyPr/>
                        <a:lstStyle/>
                        <a:p>
                          <a:endParaRPr lang="zh-CN" altLang="en-US"/>
                        </a:p>
                      </a:txBody>
                      <a:tcPr/>
                    </a:tc>
                    <a:tc>
                      <a:txBody>
                        <a:bodyPr/>
                        <a:lstStyle/>
                        <a:p>
                          <a:r>
                            <a:rPr lang="en-US" altLang="zh-CN" dirty="0"/>
                            <a:t>1000</a:t>
                          </a:r>
                          <a:endParaRPr lang="zh-CN" altLang="en-US" dirty="0"/>
                        </a:p>
                      </a:txBody>
                      <a:tcPr/>
                    </a:tc>
                    <a:tc>
                      <a:txBody>
                        <a:bodyPr/>
                        <a:lstStyle/>
                        <a:p>
                          <a:r>
                            <a:rPr lang="en-US" altLang="zh-CN" dirty="0"/>
                            <a:t>1000</a:t>
                          </a:r>
                          <a:endParaRPr lang="zh-CN" altLang="en-US" dirty="0"/>
                        </a:p>
                      </a:txBody>
                      <a:tcPr/>
                    </a:tc>
                    <a:tc>
                      <a:txBody>
                        <a:bodyPr/>
                        <a:lstStyle/>
                        <a:p>
                          <a:endParaRPr lang="zh-CN" altLang="en-US" dirty="0"/>
                        </a:p>
                      </a:txBody>
                      <a:tcPr/>
                    </a:tc>
                    <a:extLst>
                      <a:ext uri="{0D108BD9-81ED-4DB2-BD59-A6C34878D82A}">
                        <a16:rowId xmlns:a16="http://schemas.microsoft.com/office/drawing/2014/main" val="1950048708"/>
                      </a:ext>
                    </a:extLst>
                  </a:tr>
                </a:tbl>
              </a:graphicData>
            </a:graphic>
          </p:graphicFrame>
        </mc:Fallback>
      </mc:AlternateContent>
    </p:spTree>
    <p:extLst>
      <p:ext uri="{BB962C8B-B14F-4D97-AF65-F5344CB8AC3E}">
        <p14:creationId xmlns:p14="http://schemas.microsoft.com/office/powerpoint/2010/main" val="42314339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normAutofit/>
          </a:bodyPr>
          <a:lstStyle/>
          <a:p>
            <a:r>
              <a:rPr lang="en-US" altLang="zh-CN" dirty="0"/>
              <a:t>3.2.7 </a:t>
            </a:r>
            <a:r>
              <a:rPr lang="zh-CN" altLang="zh-CN" dirty="0"/>
              <a:t>删除插值法</a:t>
            </a:r>
            <a:r>
              <a:rPr lang="en-US" altLang="zh-CN" dirty="0"/>
              <a:t> </a:t>
            </a:r>
            <a:r>
              <a:rPr lang="zh-CN" altLang="en-US" dirty="0"/>
              <a:t>（</a:t>
            </a:r>
            <a:r>
              <a:rPr lang="en-US" altLang="zh-CN" dirty="0"/>
              <a:t> Deleted Interpolation </a:t>
            </a:r>
            <a:r>
              <a:rPr lang="zh-CN" altLang="en-US" dirty="0"/>
              <a:t>）</a:t>
            </a:r>
            <a:br>
              <a:rPr lang="en-US" altLang="zh-CN" dirty="0"/>
            </a:br>
            <a:r>
              <a:rPr lang="en-US" altLang="zh-CN" sz="1800" dirty="0"/>
              <a:t>                 </a:t>
            </a:r>
            <a:r>
              <a:rPr lang="zh-CN" altLang="en-US" sz="1800" dirty="0"/>
              <a:t>也称：线性插值法（</a:t>
            </a:r>
            <a:r>
              <a:rPr lang="en-US" altLang="zh-CN" sz="1800" dirty="0"/>
              <a:t> Linear Interpolation </a:t>
            </a:r>
            <a:r>
              <a:rPr lang="zh-CN" altLang="en-US" sz="1800" dirty="0"/>
              <a:t>）；</a:t>
            </a:r>
            <a:r>
              <a:rPr lang="en-US" altLang="zh-CN" sz="1800" dirty="0"/>
              <a:t> Jelinek-mercer</a:t>
            </a:r>
            <a:r>
              <a:rPr lang="zh-CN" altLang="en-US" sz="1800" dirty="0"/>
              <a:t>平滑</a:t>
            </a:r>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680321" y="2336873"/>
            <a:ext cx="10928019" cy="3599316"/>
          </a:xfrm>
          <a:solidFill>
            <a:schemeClr val="accent1">
              <a:lumMod val="50000"/>
            </a:schemeClr>
          </a:solidFill>
        </p:spPr>
        <p:txBody>
          <a:bodyPr>
            <a:normAutofit fontScale="92500" lnSpcReduction="20000"/>
          </a:bodyPr>
          <a:lstStyle/>
          <a:p>
            <a:pPr marL="0" indent="0">
              <a:buNone/>
            </a:pPr>
            <a:r>
              <a:rPr lang="zh-CN" altLang="en-US" sz="1800" dirty="0"/>
              <a:t>前面几种平滑算法存在的问题：</a:t>
            </a:r>
            <a:endParaRPr lang="en-US" altLang="zh-CN" sz="1800" dirty="0"/>
          </a:p>
          <a:p>
            <a:pPr marL="0" indent="0">
              <a:buNone/>
            </a:pPr>
            <a:r>
              <a:rPr lang="zh-CN" altLang="en-US" sz="1800" dirty="0"/>
              <a:t>对于未出现或很少出现的</a:t>
            </a:r>
            <a:r>
              <a:rPr lang="en-US" altLang="zh-CN" sz="1800" dirty="0"/>
              <a:t>n-gram</a:t>
            </a:r>
            <a:r>
              <a:rPr lang="zh-CN" altLang="en-US" sz="1800" dirty="0"/>
              <a:t>都给予相同的概率估计，不太合理。</a:t>
            </a:r>
            <a:endParaRPr lang="en-US" altLang="zh-CN" sz="1800" dirty="0"/>
          </a:p>
          <a:p>
            <a:pPr marL="0" indent="0">
              <a:buNone/>
            </a:pPr>
            <a:endParaRPr lang="en-US" altLang="zh-CN" sz="1800" dirty="0"/>
          </a:p>
          <a:p>
            <a:pPr marL="0" indent="0">
              <a:buNone/>
            </a:pPr>
            <a:r>
              <a:rPr lang="zh-CN" altLang="en-US" sz="1800" dirty="0"/>
              <a:t>假设：</a:t>
            </a:r>
            <a:endParaRPr lang="en-US" altLang="zh-CN" sz="1800" dirty="0"/>
          </a:p>
          <a:p>
            <a:pPr marL="0" indent="0">
              <a:buNone/>
            </a:pPr>
            <a:r>
              <a:rPr lang="en-US" altLang="zh-CN" sz="1800" dirty="0"/>
              <a:t>C(send the) = 0 </a:t>
            </a:r>
            <a:r>
              <a:rPr lang="zh-CN" altLang="en-US" sz="1800" dirty="0"/>
              <a:t>；</a:t>
            </a:r>
            <a:r>
              <a:rPr lang="en-US" altLang="zh-CN" sz="1800" dirty="0"/>
              <a:t>C(send thou) = 0</a:t>
            </a:r>
          </a:p>
          <a:p>
            <a:pPr marL="0" indent="0">
              <a:buNone/>
            </a:pPr>
            <a:endParaRPr lang="en-US" altLang="zh-CN" sz="1800" dirty="0"/>
          </a:p>
          <a:p>
            <a:pPr marL="0" indent="0">
              <a:buNone/>
            </a:pPr>
            <a:r>
              <a:rPr lang="zh-CN" altLang="en-US" sz="1800" dirty="0"/>
              <a:t>采用前面的几种平滑方法，都会得到结论：</a:t>
            </a:r>
            <a:endParaRPr lang="en-US" altLang="zh-CN" sz="1800" dirty="0"/>
          </a:p>
          <a:p>
            <a:pPr marL="0" indent="0">
              <a:buNone/>
            </a:pPr>
            <a:r>
              <a:rPr lang="en-US" altLang="zh-CN" sz="1800" dirty="0"/>
              <a:t>P( the | send ) = P( thou | send )</a:t>
            </a:r>
          </a:p>
          <a:p>
            <a:pPr marL="0" indent="0">
              <a:buNone/>
            </a:pPr>
            <a:endParaRPr lang="en-US" altLang="zh-CN" sz="1800" dirty="0"/>
          </a:p>
          <a:p>
            <a:pPr marL="0" indent="0">
              <a:buNone/>
            </a:pPr>
            <a:r>
              <a:rPr lang="zh-CN" altLang="en-US" sz="1800" dirty="0"/>
              <a:t>但是直觉上，我们认为应该有：</a:t>
            </a:r>
            <a:endParaRPr lang="en-US" altLang="zh-CN" sz="1800" dirty="0"/>
          </a:p>
          <a:p>
            <a:pPr marL="0" indent="0">
              <a:buNone/>
            </a:pPr>
            <a:r>
              <a:rPr lang="en-US" altLang="zh-CN" sz="1800" dirty="0"/>
              <a:t>P( the | send ) &gt; P( thou | send )</a:t>
            </a:r>
          </a:p>
          <a:p>
            <a:pPr marL="0" indent="0">
              <a:buNone/>
            </a:pPr>
            <a:endParaRPr lang="en-US" altLang="zh-CN" sz="1800" dirty="0"/>
          </a:p>
          <a:p>
            <a:pPr marL="0" indent="0">
              <a:buNone/>
            </a:pPr>
            <a:endParaRPr lang="en-US" altLang="zh-CN" sz="1800" dirty="0"/>
          </a:p>
        </p:txBody>
      </p:sp>
    </p:spTree>
    <p:extLst>
      <p:ext uri="{BB962C8B-B14F-4D97-AF65-F5344CB8AC3E}">
        <p14:creationId xmlns:p14="http://schemas.microsoft.com/office/powerpoint/2010/main" val="976915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E2CE9-44FD-48F5-A8B1-168B7117531B}"/>
              </a:ext>
            </a:extLst>
          </p:cNvPr>
          <p:cNvSpPr>
            <a:spLocks noGrp="1"/>
          </p:cNvSpPr>
          <p:nvPr>
            <p:ph type="title"/>
          </p:nvPr>
        </p:nvSpPr>
        <p:spPr/>
        <p:txBody>
          <a:bodyPr/>
          <a:lstStyle/>
          <a:p>
            <a:r>
              <a:rPr lang="zh-CN" altLang="en-US" dirty="0"/>
              <a:t>解决方案</a:t>
            </a:r>
          </a:p>
        </p:txBody>
      </p:sp>
      <p:sp>
        <p:nvSpPr>
          <p:cNvPr id="3" name="内容占位符 2">
            <a:extLst>
              <a:ext uri="{FF2B5EF4-FFF2-40B4-BE49-F238E27FC236}">
                <a16:creationId xmlns:a16="http://schemas.microsoft.com/office/drawing/2014/main" id="{5DF9B494-6F37-4132-BBC3-5894EBE3FD6C}"/>
              </a:ext>
            </a:extLst>
          </p:cNvPr>
          <p:cNvSpPr>
            <a:spLocks noGrp="1"/>
          </p:cNvSpPr>
          <p:nvPr>
            <p:ph idx="1"/>
          </p:nvPr>
        </p:nvSpPr>
        <p:spPr>
          <a:solidFill>
            <a:schemeClr val="accent1">
              <a:lumMod val="50000"/>
            </a:schemeClr>
          </a:solidFill>
        </p:spPr>
        <p:txBody>
          <a:bodyPr>
            <a:normAutofit/>
          </a:bodyPr>
          <a:lstStyle/>
          <a:p>
            <a:pPr marL="0" indent="0">
              <a:buNone/>
            </a:pPr>
            <a:r>
              <a:rPr lang="zh-CN" altLang="en-US" dirty="0"/>
              <a:t>改进方案：</a:t>
            </a:r>
            <a:endParaRPr lang="en-US" altLang="zh-CN" dirty="0"/>
          </a:p>
          <a:p>
            <a:pPr marL="0" indent="0">
              <a:buNone/>
            </a:pPr>
            <a:r>
              <a:rPr lang="zh-CN" altLang="en-US" dirty="0">
                <a:solidFill>
                  <a:schemeClr val="accent2"/>
                </a:solidFill>
              </a:rPr>
              <a:t>如果</a:t>
            </a:r>
            <a:r>
              <a:rPr lang="en-US" altLang="zh-CN" dirty="0">
                <a:solidFill>
                  <a:schemeClr val="accent2"/>
                </a:solidFill>
              </a:rPr>
              <a:t>(n-1)-gram</a:t>
            </a:r>
            <a:r>
              <a:rPr lang="zh-CN" altLang="en-US" dirty="0">
                <a:solidFill>
                  <a:schemeClr val="accent2"/>
                </a:solidFill>
              </a:rPr>
              <a:t>本身很少出现，给</a:t>
            </a:r>
            <a:r>
              <a:rPr lang="en-US" altLang="zh-CN" dirty="0">
                <a:solidFill>
                  <a:schemeClr val="accent2"/>
                </a:solidFill>
              </a:rPr>
              <a:t>n-gram</a:t>
            </a:r>
            <a:r>
              <a:rPr lang="zh-CN" altLang="en-US" dirty="0">
                <a:solidFill>
                  <a:schemeClr val="accent2"/>
                </a:solidFill>
              </a:rPr>
              <a:t>一个较低的估计值；</a:t>
            </a:r>
            <a:endParaRPr lang="en-US" altLang="zh-CN" dirty="0">
              <a:solidFill>
                <a:schemeClr val="accent2"/>
              </a:solidFill>
            </a:endParaRPr>
          </a:p>
          <a:p>
            <a:pPr marL="0" indent="0">
              <a:buNone/>
            </a:pPr>
            <a:r>
              <a:rPr lang="zh-CN" altLang="en-US" dirty="0">
                <a:solidFill>
                  <a:schemeClr val="accent2"/>
                </a:solidFill>
              </a:rPr>
              <a:t>如果</a:t>
            </a:r>
            <a:r>
              <a:rPr lang="en-US" altLang="zh-CN" dirty="0">
                <a:solidFill>
                  <a:schemeClr val="accent2"/>
                </a:solidFill>
              </a:rPr>
              <a:t>(n-1)-gram</a:t>
            </a:r>
            <a:r>
              <a:rPr lang="zh-CN" altLang="en-US" dirty="0">
                <a:solidFill>
                  <a:schemeClr val="accent2"/>
                </a:solidFill>
              </a:rPr>
              <a:t>是个中等频率，给</a:t>
            </a:r>
            <a:r>
              <a:rPr lang="en-US" altLang="zh-CN" dirty="0">
                <a:solidFill>
                  <a:schemeClr val="accent2"/>
                </a:solidFill>
              </a:rPr>
              <a:t>n-gram</a:t>
            </a:r>
            <a:r>
              <a:rPr lang="zh-CN" altLang="en-US" dirty="0">
                <a:solidFill>
                  <a:schemeClr val="accent2"/>
                </a:solidFill>
              </a:rPr>
              <a:t>一个较高的估计值。</a:t>
            </a:r>
          </a:p>
          <a:p>
            <a:pPr marL="0" indent="0">
              <a:buNone/>
            </a:pPr>
            <a:endParaRPr lang="en-US" altLang="zh-CN" dirty="0"/>
          </a:p>
          <a:p>
            <a:pPr marL="0" indent="0">
              <a:buNone/>
            </a:pPr>
            <a:r>
              <a:rPr lang="zh-CN" altLang="en-US" dirty="0"/>
              <a:t>组合估计法</a:t>
            </a:r>
            <a:endParaRPr lang="en-US" altLang="zh-CN" dirty="0"/>
          </a:p>
          <a:p>
            <a:pPr lvl="1"/>
            <a:r>
              <a:rPr lang="zh-CN" altLang="en-US" dirty="0"/>
              <a:t>删除插值法</a:t>
            </a:r>
            <a:endParaRPr lang="en-US" altLang="zh-CN" dirty="0"/>
          </a:p>
          <a:p>
            <a:pPr lvl="1"/>
            <a:r>
              <a:rPr lang="en-US" altLang="zh-CN" dirty="0"/>
              <a:t>Katz</a:t>
            </a:r>
            <a:r>
              <a:rPr lang="zh-CN" altLang="en-US" dirty="0"/>
              <a:t>回退算法</a:t>
            </a:r>
            <a:endParaRPr lang="en-US" altLang="zh-CN" dirty="0"/>
          </a:p>
        </p:txBody>
      </p:sp>
    </p:spTree>
    <p:extLst>
      <p:ext uri="{BB962C8B-B14F-4D97-AF65-F5344CB8AC3E}">
        <p14:creationId xmlns:p14="http://schemas.microsoft.com/office/powerpoint/2010/main" val="4209713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A84F39-21DC-4C6E-97B0-0569BFB3CC45}"/>
              </a:ext>
            </a:extLst>
          </p:cNvPr>
          <p:cNvSpPr>
            <a:spLocks noGrp="1"/>
          </p:cNvSpPr>
          <p:nvPr>
            <p:ph type="title"/>
          </p:nvPr>
        </p:nvSpPr>
        <p:spPr/>
        <p:txBody>
          <a:bodyPr/>
          <a:lstStyle/>
          <a:p>
            <a:r>
              <a:rPr lang="zh-CN" altLang="en-US" b="1" dirty="0"/>
              <a:t>语言模型</a:t>
            </a:r>
            <a:r>
              <a:rPr lang="zh-CN" altLang="en-US" dirty="0"/>
              <a:t>（</a:t>
            </a:r>
            <a:r>
              <a:rPr lang="en-US" altLang="zh-CN" dirty="0"/>
              <a:t>language model, LM</a:t>
            </a:r>
            <a:r>
              <a:rPr lang="zh-CN" altLang="en-US" dirty="0"/>
              <a:t>）</a:t>
            </a:r>
          </a:p>
        </p:txBody>
      </p:sp>
      <p:sp>
        <p:nvSpPr>
          <p:cNvPr id="3" name="内容占位符 2">
            <a:extLst>
              <a:ext uri="{FF2B5EF4-FFF2-40B4-BE49-F238E27FC236}">
                <a16:creationId xmlns:a16="http://schemas.microsoft.com/office/drawing/2014/main" id="{37A520E0-269F-419F-9259-B6DB609F3148}"/>
              </a:ext>
            </a:extLst>
          </p:cNvPr>
          <p:cNvSpPr>
            <a:spLocks noGrp="1"/>
          </p:cNvSpPr>
          <p:nvPr>
            <p:ph idx="1"/>
          </p:nvPr>
        </p:nvSpPr>
        <p:spPr>
          <a:xfrm>
            <a:off x="680320" y="2143385"/>
            <a:ext cx="8348193" cy="1285615"/>
          </a:xfrm>
          <a:solidFill>
            <a:schemeClr val="accent1">
              <a:lumMod val="50000"/>
            </a:schemeClr>
          </a:solidFill>
        </p:spPr>
        <p:txBody>
          <a:bodyPr>
            <a:normAutofit/>
          </a:bodyPr>
          <a:lstStyle/>
          <a:p>
            <a:pPr marL="0" lvl="0" indent="0" eaLnBrk="0" fontAlgn="base" hangingPunct="0">
              <a:lnSpc>
                <a:spcPct val="100000"/>
              </a:lnSpc>
              <a:spcBef>
                <a:spcPct val="0"/>
              </a:spcBef>
              <a:spcAft>
                <a:spcPct val="0"/>
              </a:spcAft>
              <a:buNone/>
            </a:pPr>
            <a:r>
              <a:rPr lang="zh-CN" altLang="zh-CN" b="1" dirty="0">
                <a:latin typeface="+mn-ea"/>
              </a:rPr>
              <a:t>通俗解释：判断该</a:t>
            </a:r>
            <a:r>
              <a:rPr lang="zh-CN" altLang="zh-CN" b="1" u="sng" dirty="0">
                <a:latin typeface="+mn-ea"/>
              </a:rPr>
              <a:t>语言序列</a:t>
            </a:r>
            <a:r>
              <a:rPr lang="zh-CN" altLang="zh-CN" b="1" dirty="0">
                <a:latin typeface="+mn-ea"/>
              </a:rPr>
              <a:t>是否是正常语句</a:t>
            </a:r>
            <a:endParaRPr lang="en-US" altLang="zh-CN" b="1" dirty="0">
              <a:latin typeface="+mn-ea"/>
            </a:endParaRPr>
          </a:p>
          <a:p>
            <a:pPr marL="0" lvl="0" indent="0" eaLnBrk="0" fontAlgn="base" hangingPunct="0">
              <a:lnSpc>
                <a:spcPct val="100000"/>
              </a:lnSpc>
              <a:spcBef>
                <a:spcPct val="0"/>
              </a:spcBef>
              <a:spcAft>
                <a:spcPct val="0"/>
              </a:spcAft>
              <a:buNone/>
            </a:pPr>
            <a:endParaRPr lang="en-US" altLang="zh-CN" b="1" dirty="0">
              <a:latin typeface="+mn-ea"/>
            </a:endParaRPr>
          </a:p>
          <a:p>
            <a:pPr marL="0" indent="0" eaLnBrk="0" fontAlgn="base" hangingPunct="0">
              <a:lnSpc>
                <a:spcPct val="100000"/>
              </a:lnSpc>
              <a:spcBef>
                <a:spcPct val="0"/>
              </a:spcBef>
              <a:spcAft>
                <a:spcPct val="0"/>
              </a:spcAft>
              <a:buNone/>
            </a:pPr>
            <a:r>
              <a:rPr lang="zh-CN" altLang="zh-CN" b="1" dirty="0">
                <a:latin typeface="+mn-ea"/>
              </a:rPr>
              <a:t>标准定义：计算该</a:t>
            </a:r>
            <a:r>
              <a:rPr lang="zh-CN" altLang="en-US" b="1" u="sng" dirty="0">
                <a:latin typeface="+mn-ea"/>
              </a:rPr>
              <a:t>语言</a:t>
            </a:r>
            <a:r>
              <a:rPr lang="zh-CN" altLang="zh-CN" b="1" u="sng" dirty="0">
                <a:latin typeface="+mn-ea"/>
              </a:rPr>
              <a:t>序列</a:t>
            </a:r>
            <a:r>
              <a:rPr lang="zh-CN" altLang="en-US" b="1" dirty="0">
                <a:latin typeface="+mn-ea"/>
              </a:rPr>
              <a:t>出现</a:t>
            </a:r>
            <a:r>
              <a:rPr lang="zh-CN" altLang="zh-CN" b="1" dirty="0">
                <a:latin typeface="+mn-ea"/>
              </a:rPr>
              <a:t>的概率</a:t>
            </a:r>
            <a:endParaRPr lang="en-US" altLang="zh-CN" b="1" dirty="0">
              <a:latin typeface="+mn-ea"/>
            </a:endParaRPr>
          </a:p>
        </p:txBody>
      </p:sp>
      <p:sp>
        <p:nvSpPr>
          <p:cNvPr id="8" name="Rectangle 5">
            <a:extLst>
              <a:ext uri="{FF2B5EF4-FFF2-40B4-BE49-F238E27FC236}">
                <a16:creationId xmlns:a16="http://schemas.microsoft.com/office/drawing/2014/main" id="{959F3595-A2A4-47CB-AD56-DA57C4A38F07}"/>
              </a:ext>
            </a:extLst>
          </p:cNvPr>
          <p:cNvSpPr>
            <a:spLocks noChangeArrowheads="1"/>
          </p:cNvSpPr>
          <p:nvPr/>
        </p:nvSpPr>
        <p:spPr bwMode="auto">
          <a:xfrm>
            <a:off x="0" y="-362849"/>
            <a:ext cx="65" cy="7256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22180" rIns="0" bIns="2221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AutoShape 6" descr="[公式]">
            <a:extLst>
              <a:ext uri="{FF2B5EF4-FFF2-40B4-BE49-F238E27FC236}">
                <a16:creationId xmlns:a16="http://schemas.microsoft.com/office/drawing/2014/main" id="{40D80978-91F4-4378-8067-3862B04DB6BD}"/>
              </a:ext>
            </a:extLst>
          </p:cNvPr>
          <p:cNvSpPr>
            <a:spLocks noChangeAspect="1" noChangeArrowheads="1"/>
          </p:cNvSpPr>
          <p:nvPr/>
        </p:nvSpPr>
        <p:spPr bwMode="auto">
          <a:xfrm>
            <a:off x="2784475" y="-4270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7" descr="[公式]">
            <a:extLst>
              <a:ext uri="{FF2B5EF4-FFF2-40B4-BE49-F238E27FC236}">
                <a16:creationId xmlns:a16="http://schemas.microsoft.com/office/drawing/2014/main" id="{EB03540A-4589-4C62-B643-56768277FBDE}"/>
              </a:ext>
            </a:extLst>
          </p:cNvPr>
          <p:cNvSpPr>
            <a:spLocks noChangeAspect="1" noChangeArrowheads="1"/>
          </p:cNvSpPr>
          <p:nvPr/>
        </p:nvSpPr>
        <p:spPr bwMode="auto">
          <a:xfrm>
            <a:off x="7194550" y="-4270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8" descr="[公式]">
            <a:extLst>
              <a:ext uri="{FF2B5EF4-FFF2-40B4-BE49-F238E27FC236}">
                <a16:creationId xmlns:a16="http://schemas.microsoft.com/office/drawing/2014/main" id="{B74B019F-2550-4C2F-A330-F5A8C21EC52D}"/>
              </a:ext>
            </a:extLst>
          </p:cNvPr>
          <p:cNvSpPr>
            <a:spLocks noChangeAspect="1" noChangeArrowheads="1"/>
          </p:cNvSpPr>
          <p:nvPr/>
        </p:nvSpPr>
        <p:spPr bwMode="auto">
          <a:xfrm>
            <a:off x="7127875"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文本框 11">
            <a:extLst>
              <a:ext uri="{FF2B5EF4-FFF2-40B4-BE49-F238E27FC236}">
                <a16:creationId xmlns:a16="http://schemas.microsoft.com/office/drawing/2014/main" id="{F0E9DADB-0449-43A9-AC4C-3A6B6858CE74}"/>
              </a:ext>
            </a:extLst>
          </p:cNvPr>
          <p:cNvSpPr txBox="1"/>
          <p:nvPr/>
        </p:nvSpPr>
        <p:spPr>
          <a:xfrm>
            <a:off x="680319" y="3653973"/>
            <a:ext cx="8348193" cy="1015663"/>
          </a:xfrm>
          <a:prstGeom prst="rect">
            <a:avLst/>
          </a:prstGeom>
          <a:solidFill>
            <a:schemeClr val="accent1">
              <a:lumMod val="50000"/>
            </a:schemeClr>
          </a:solidFill>
        </p:spPr>
        <p:txBody>
          <a:bodyPr wrap="square" rtlCol="0">
            <a:spAutoFit/>
          </a:bodyPr>
          <a:lstStyle/>
          <a:p>
            <a:pPr marL="342900" indent="-342900">
              <a:buFont typeface="Wingdings" panose="05000000000000000000" pitchFamily="2" charset="2"/>
              <a:buChar char="Ø"/>
            </a:pPr>
            <a:r>
              <a:rPr lang="en-US" altLang="zh-CN" sz="2000" b="1" dirty="0">
                <a:solidFill>
                  <a:schemeClr val="accent2">
                    <a:lumMod val="75000"/>
                  </a:schemeClr>
                </a:solidFill>
              </a:rPr>
              <a:t>100</a:t>
            </a:r>
            <a:r>
              <a:rPr lang="zh-CN" altLang="en-US" sz="2000" b="1" dirty="0">
                <a:solidFill>
                  <a:schemeClr val="accent2">
                    <a:lumMod val="75000"/>
                  </a:schemeClr>
                </a:solidFill>
              </a:rPr>
              <a:t>个句子中有一个</a:t>
            </a:r>
            <a:r>
              <a:rPr lang="en-US" altLang="zh-CN" sz="2000" b="1" dirty="0">
                <a:solidFill>
                  <a:schemeClr val="accent2">
                    <a:lumMod val="75000"/>
                  </a:schemeClr>
                </a:solidFill>
              </a:rPr>
              <a:t>OK</a:t>
            </a:r>
            <a:r>
              <a:rPr lang="zh-CN" altLang="en-US" sz="2000" b="1" dirty="0">
                <a:solidFill>
                  <a:schemeClr val="accent2">
                    <a:lumMod val="75000"/>
                  </a:schemeClr>
                </a:solidFill>
              </a:rPr>
              <a:t>：</a:t>
            </a:r>
            <a:r>
              <a:rPr lang="en-US" altLang="zh-CN" sz="2000" b="1" dirty="0">
                <a:solidFill>
                  <a:schemeClr val="accent2">
                    <a:lumMod val="75000"/>
                  </a:schemeClr>
                </a:solidFill>
              </a:rPr>
              <a:t>P(OK) = 0.01 </a:t>
            </a:r>
          </a:p>
          <a:p>
            <a:pPr marL="342900" indent="-342900">
              <a:buFont typeface="Wingdings" panose="05000000000000000000" pitchFamily="2" charset="2"/>
              <a:buChar char="Ø"/>
            </a:pPr>
            <a:r>
              <a:rPr lang="en-US" altLang="zh-CN" sz="2000" b="1" dirty="0">
                <a:solidFill>
                  <a:schemeClr val="accent2">
                    <a:lumMod val="75000"/>
                  </a:schemeClr>
                </a:solidFill>
              </a:rPr>
              <a:t>P(An Apple ate</a:t>
            </a:r>
            <a:r>
              <a:rPr lang="zh-CN" altLang="en-US" sz="2000" b="1" dirty="0">
                <a:solidFill>
                  <a:schemeClr val="accent2">
                    <a:lumMod val="75000"/>
                  </a:schemeClr>
                </a:solidFill>
              </a:rPr>
              <a:t> </a:t>
            </a:r>
            <a:r>
              <a:rPr lang="en-US" altLang="zh-CN" sz="2000" b="1" dirty="0">
                <a:solidFill>
                  <a:schemeClr val="accent2">
                    <a:lumMod val="75000"/>
                  </a:schemeClr>
                </a:solidFill>
              </a:rPr>
              <a:t>the</a:t>
            </a:r>
            <a:r>
              <a:rPr lang="zh-CN" altLang="en-US" sz="2000" b="1" dirty="0">
                <a:solidFill>
                  <a:schemeClr val="accent2">
                    <a:lumMod val="75000"/>
                  </a:schemeClr>
                </a:solidFill>
              </a:rPr>
              <a:t> </a:t>
            </a:r>
            <a:r>
              <a:rPr lang="en-US" altLang="zh-CN" sz="2000" b="1" dirty="0">
                <a:solidFill>
                  <a:schemeClr val="accent2">
                    <a:lumMod val="75000"/>
                  </a:schemeClr>
                </a:solidFill>
              </a:rPr>
              <a:t>chicken) = 0</a:t>
            </a:r>
          </a:p>
          <a:p>
            <a:pPr marL="342900" indent="-342900">
              <a:buFont typeface="Wingdings" panose="05000000000000000000" pitchFamily="2" charset="2"/>
              <a:buChar char="Ø"/>
            </a:pPr>
            <a:r>
              <a:rPr lang="en-US" altLang="zh-CN" sz="2000" b="1" dirty="0">
                <a:solidFill>
                  <a:schemeClr val="accent2">
                    <a:lumMod val="75000"/>
                  </a:schemeClr>
                </a:solidFill>
              </a:rPr>
              <a:t>P(</a:t>
            </a:r>
            <a:r>
              <a:rPr lang="zh-CN" altLang="en-US" sz="2000" b="1" dirty="0">
                <a:solidFill>
                  <a:schemeClr val="accent2">
                    <a:lumMod val="75000"/>
                  </a:schemeClr>
                </a:solidFill>
              </a:rPr>
              <a:t>我爱学习</a:t>
            </a:r>
            <a:r>
              <a:rPr lang="en-US" altLang="zh-CN" sz="2000" b="1" dirty="0">
                <a:solidFill>
                  <a:schemeClr val="accent2">
                    <a:lumMod val="75000"/>
                  </a:schemeClr>
                </a:solidFill>
              </a:rPr>
              <a:t>) &gt; P(</a:t>
            </a:r>
            <a:r>
              <a:rPr lang="zh-CN" altLang="en-US" sz="2000" b="1" dirty="0">
                <a:solidFill>
                  <a:schemeClr val="accent2">
                    <a:lumMod val="75000"/>
                  </a:schemeClr>
                </a:solidFill>
              </a:rPr>
              <a:t>学习爱我</a:t>
            </a:r>
            <a:r>
              <a:rPr lang="en-US" altLang="zh-CN" sz="2000" b="1" dirty="0">
                <a:solidFill>
                  <a:schemeClr val="accent2">
                    <a:lumMod val="75000"/>
                  </a:schemeClr>
                </a:solidFill>
              </a:rPr>
              <a:t>)</a:t>
            </a:r>
            <a:endParaRPr lang="zh-CN" altLang="en-US" sz="2000" b="1" dirty="0">
              <a:solidFill>
                <a:schemeClr val="accent2">
                  <a:lumMod val="75000"/>
                </a:schemeClr>
              </a:solidFill>
            </a:endParaRPr>
          </a:p>
        </p:txBody>
      </p:sp>
      <p:pic>
        <p:nvPicPr>
          <p:cNvPr id="14" name="图片 13">
            <a:extLst>
              <a:ext uri="{FF2B5EF4-FFF2-40B4-BE49-F238E27FC236}">
                <a16:creationId xmlns:a16="http://schemas.microsoft.com/office/drawing/2014/main" id="{75A29D6A-218C-447E-920C-783CE1D71B0F}"/>
              </a:ext>
            </a:extLst>
          </p:cNvPr>
          <p:cNvPicPr>
            <a:picLocks noChangeAspect="1"/>
          </p:cNvPicPr>
          <p:nvPr/>
        </p:nvPicPr>
        <p:blipFill>
          <a:blip r:embed="rId2"/>
          <a:stretch>
            <a:fillRect/>
          </a:stretch>
        </p:blipFill>
        <p:spPr>
          <a:xfrm>
            <a:off x="680318" y="4894609"/>
            <a:ext cx="8348193" cy="1066411"/>
          </a:xfrm>
          <a:prstGeom prst="rect">
            <a:avLst/>
          </a:prstGeom>
        </p:spPr>
      </p:pic>
    </p:spTree>
    <p:extLst>
      <p:ext uri="{BB962C8B-B14F-4D97-AF65-F5344CB8AC3E}">
        <p14:creationId xmlns:p14="http://schemas.microsoft.com/office/powerpoint/2010/main" val="3362151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normAutofit/>
          </a:bodyPr>
          <a:lstStyle/>
          <a:p>
            <a:r>
              <a:rPr lang="en-US" altLang="zh-CN" dirty="0"/>
              <a:t>Bigram</a:t>
            </a:r>
            <a:r>
              <a:rPr lang="zh-CN" altLang="en-US" dirty="0"/>
              <a:t>模型中的</a:t>
            </a:r>
            <a:r>
              <a:rPr lang="zh-CN" altLang="zh-CN" dirty="0"/>
              <a:t>删除插值法</a:t>
            </a:r>
            <a:br>
              <a:rPr lang="en-US" altLang="zh-CN" dirty="0"/>
            </a:br>
            <a:r>
              <a:rPr lang="zh-CN" altLang="en-US" sz="1800" dirty="0"/>
              <a:t>线性插值法（</a:t>
            </a:r>
            <a:r>
              <a:rPr lang="en-US" altLang="zh-CN" sz="1800" dirty="0"/>
              <a:t> Linear Interpolation </a:t>
            </a:r>
            <a:r>
              <a:rPr lang="zh-CN" altLang="en-US" sz="1800" dirty="0"/>
              <a:t>）；</a:t>
            </a:r>
            <a:r>
              <a:rPr lang="en-US" altLang="zh-CN" sz="1800" dirty="0"/>
              <a:t> Jelinek-mercer</a:t>
            </a:r>
            <a:r>
              <a:rPr lang="zh-CN" altLang="en-US" sz="1800" dirty="0"/>
              <a:t>平滑</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1354773" y="3093479"/>
                <a:ext cx="6732156" cy="555485"/>
              </a:xfrm>
              <a:solidFill>
                <a:schemeClr val="accent1">
                  <a:lumMod val="50000"/>
                </a:schemeClr>
              </a:solidFill>
            </p:spPr>
            <p:txBody>
              <a:bodyPr>
                <a:normAutofit/>
              </a:bodyPr>
              <a:lstStyle/>
              <a:p>
                <a:pPr marL="0" indent="0">
                  <a:buNone/>
                </a:pPr>
                <a14:m>
                  <m:oMathPara xmlns:m="http://schemas.openxmlformats.org/officeDocument/2006/math">
                    <m:oMathParaPr>
                      <m:jc m:val="left"/>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𝑃</m:t>
                          </m:r>
                        </m:e>
                        <m:sub>
                          <m:r>
                            <a:rPr lang="en-US" altLang="zh-CN" sz="1800" b="0" i="1" smtClean="0">
                              <a:latin typeface="Cambria Math" panose="02040503050406030204" pitchFamily="18" charset="0"/>
                            </a:rPr>
                            <m:t>𝐼𝑛𝑡𝑒𝑟𝑝</m:t>
                          </m:r>
                        </m:sub>
                      </m:sSub>
                      <m:d>
                        <m:dPr>
                          <m:ctrlPr>
                            <a:rPr lang="en-US" altLang="zh-CN" sz="1800" b="0" i="1" smtClean="0">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𝑤</m:t>
                              </m:r>
                            </m:e>
                            <m:sub>
                              <m:r>
                                <m:rPr>
                                  <m:sty m:val="p"/>
                                </m:rPr>
                                <a:rPr lang="en-US" altLang="zh-CN" sz="1800" i="1">
                                  <a:latin typeface="Cambria Math" panose="02040503050406030204" pitchFamily="18" charset="0"/>
                                </a:rPr>
                                <m:t>i</m:t>
                              </m:r>
                            </m:sub>
                          </m:sSub>
                          <m:r>
                            <a:rPr lang="en-US" altLang="zh-CN" sz="1800" i="1">
                              <a:latin typeface="Cambria Math" panose="02040503050406030204" pitchFamily="18" charset="0"/>
                              <a:ea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𝑤</m:t>
                              </m:r>
                            </m:e>
                            <m:sub>
                              <m:r>
                                <a:rPr lang="en-US" altLang="zh-CN" sz="1800" i="1">
                                  <a:latin typeface="Cambria Math" panose="02040503050406030204" pitchFamily="18" charset="0"/>
                                </a:rPr>
                                <m:t>𝑖</m:t>
                              </m:r>
                              <m:r>
                                <a:rPr lang="en-US" altLang="zh-CN" sz="1800" i="1">
                                  <a:latin typeface="Cambria Math" panose="02040503050406030204" pitchFamily="18" charset="0"/>
                                </a:rPr>
                                <m:t>−1</m:t>
                              </m:r>
                            </m:sub>
                          </m:sSub>
                        </m:e>
                      </m:d>
                      <m:r>
                        <a:rPr lang="en-US" altLang="zh-CN" sz="1800" b="0" i="1" smtClean="0">
                          <a:latin typeface="Cambria Math" panose="02040503050406030204" pitchFamily="18" charset="0"/>
                        </a:rPr>
                        <m:t>=</m:t>
                      </m:r>
                      <m:r>
                        <m:rPr>
                          <m:sty m:val="p"/>
                        </m:rPr>
                        <a:rPr lang="el-GR" altLang="zh-CN" sz="1800" i="1">
                          <a:latin typeface="Cambria Math" panose="02040503050406030204" pitchFamily="18" charset="0"/>
                        </a:rPr>
                        <m:t>λ</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r>
                            <a:rPr lang="en-US" altLang="zh-CN" sz="1800" b="0" i="1" smtClean="0">
                              <a:latin typeface="Cambria Math" panose="02040503050406030204" pitchFamily="18" charset="0"/>
                            </a:rPr>
                            <m:t>𝑀𝐿</m:t>
                          </m:r>
                        </m:sub>
                      </m:sSub>
                      <m:d>
                        <m:dPr>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𝑤</m:t>
                              </m:r>
                            </m:e>
                            <m:sub>
                              <m:r>
                                <m:rPr>
                                  <m:sty m:val="p"/>
                                </m:rPr>
                                <a:rPr lang="en-US" altLang="zh-CN" sz="1800" i="1">
                                  <a:latin typeface="Cambria Math" panose="02040503050406030204" pitchFamily="18" charset="0"/>
                                </a:rPr>
                                <m:t>i</m:t>
                              </m:r>
                            </m:sub>
                          </m:sSub>
                          <m:r>
                            <a:rPr lang="en-US" altLang="zh-CN" sz="1800" i="1">
                              <a:latin typeface="Cambria Math" panose="02040503050406030204" pitchFamily="18" charset="0"/>
                              <a:ea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𝑤</m:t>
                              </m:r>
                            </m:e>
                            <m:sub>
                              <m:r>
                                <a:rPr lang="en-US" altLang="zh-CN" sz="1800" i="1">
                                  <a:latin typeface="Cambria Math" panose="02040503050406030204" pitchFamily="18" charset="0"/>
                                </a:rPr>
                                <m:t>𝑖</m:t>
                              </m:r>
                              <m:r>
                                <a:rPr lang="en-US" altLang="zh-CN" sz="1800" i="1">
                                  <a:latin typeface="Cambria Math" panose="02040503050406030204" pitchFamily="18" charset="0"/>
                                </a:rPr>
                                <m:t>−1</m:t>
                              </m:r>
                            </m:sub>
                          </m:sSub>
                        </m:e>
                      </m:d>
                      <m:r>
                        <a:rPr lang="en-US" altLang="zh-CN" sz="1800" b="0" i="1" smtClean="0">
                          <a:latin typeface="Cambria Math" panose="02040503050406030204" pitchFamily="18" charset="0"/>
                        </a:rPr>
                        <m:t>+</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1−</m:t>
                          </m:r>
                          <m:r>
                            <m:rPr>
                              <m:sty m:val="p"/>
                            </m:rPr>
                            <a:rPr lang="el-GR" altLang="zh-CN" sz="1800" i="1">
                              <a:latin typeface="Cambria Math" panose="02040503050406030204" pitchFamily="18" charset="0"/>
                            </a:rPr>
                            <m:t>λ</m:t>
                          </m:r>
                        </m:e>
                      </m:d>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r>
                            <a:rPr lang="en-US" altLang="zh-CN" sz="1800" i="1">
                              <a:latin typeface="Cambria Math" panose="02040503050406030204" pitchFamily="18" charset="0"/>
                            </a:rPr>
                            <m:t>𝑀𝐿</m:t>
                          </m:r>
                        </m:sub>
                      </m:sSub>
                      <m:d>
                        <m:dPr>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𝑤</m:t>
                              </m:r>
                            </m:e>
                            <m:sub>
                              <m:r>
                                <m:rPr>
                                  <m:sty m:val="p"/>
                                </m:rPr>
                                <a:rPr lang="en-US" altLang="zh-CN" sz="1800" i="1">
                                  <a:latin typeface="Cambria Math" panose="02040503050406030204" pitchFamily="18" charset="0"/>
                                </a:rPr>
                                <m:t>i</m:t>
                              </m:r>
                            </m:sub>
                          </m:sSub>
                        </m:e>
                      </m:d>
                      <m:r>
                        <a:rPr lang="en-US" altLang="zh-CN" sz="1800" b="0" i="1" smtClean="0">
                          <a:latin typeface="Cambria Math" panose="02040503050406030204" pitchFamily="18" charset="0"/>
                        </a:rPr>
                        <m:t>    , 0≤</m:t>
                      </m:r>
                      <m:r>
                        <m:rPr>
                          <m:sty m:val="p"/>
                        </m:rPr>
                        <a:rPr lang="el-GR" altLang="zh-CN" sz="1800" b="0" i="1" smtClean="0">
                          <a:latin typeface="Cambria Math" panose="02040503050406030204" pitchFamily="18" charset="0"/>
                        </a:rPr>
                        <m:t>λ</m:t>
                      </m:r>
                      <m:r>
                        <a:rPr lang="en-US" altLang="zh-CN" sz="1800" i="1">
                          <a:latin typeface="Cambria Math" panose="02040503050406030204" pitchFamily="18" charset="0"/>
                        </a:rPr>
                        <m:t>≤</m:t>
                      </m:r>
                      <m:r>
                        <a:rPr lang="en-US" altLang="zh-CN" sz="1800" b="0" i="1" smtClean="0">
                          <a:latin typeface="Cambria Math" panose="02040503050406030204" pitchFamily="18" charset="0"/>
                        </a:rPr>
                        <m:t>1</m:t>
                      </m:r>
                    </m:oMath>
                  </m:oMathPara>
                </a14:m>
                <a:endParaRPr lang="en-US" altLang="zh-CN" sz="1800" dirty="0"/>
              </a:p>
            </p:txBody>
          </p:sp>
        </mc:Choice>
        <mc:Fallback xmlns="">
          <p:sp>
            <p:nvSpPr>
              <p:cNvPr id="3" name="内容占位符 2">
                <a:extLst>
                  <a:ext uri="{FF2B5EF4-FFF2-40B4-BE49-F238E27FC236}">
                    <a16:creationId xmlns:a16="http://schemas.microsoft.com/office/drawing/2014/main" id="{8D9A7BD2-B6CF-41E5-9911-08B2C589E543}"/>
                  </a:ext>
                </a:extLst>
              </p:cNvPr>
              <p:cNvSpPr>
                <a:spLocks noGrp="1" noRot="1" noChangeAspect="1" noMove="1" noResize="1" noEditPoints="1" noAdjustHandles="1" noChangeArrowheads="1" noChangeShapeType="1" noTextEdit="1"/>
              </p:cNvSpPr>
              <p:nvPr>
                <p:ph idx="1"/>
              </p:nvPr>
            </p:nvSpPr>
            <p:spPr>
              <a:xfrm>
                <a:off x="1354773" y="3093479"/>
                <a:ext cx="6732156" cy="555485"/>
              </a:xfr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EA8D04BF-5C2F-4483-A5B5-880AD2089F92}"/>
                  </a:ext>
                </a:extLst>
              </p:cNvPr>
              <p:cNvSpPr/>
              <p:nvPr/>
            </p:nvSpPr>
            <p:spPr>
              <a:xfrm>
                <a:off x="1266890" y="4249872"/>
                <a:ext cx="4110805"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𝑀𝐿</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𝑡h𝑒</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𝑠𝑒𝑛𝑑</m:t>
                          </m:r>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𝑀𝐿</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𝑡h</m:t>
                          </m:r>
                          <m:r>
                            <a:rPr lang="en-US" altLang="zh-CN" b="0" i="1" smtClean="0">
                              <a:latin typeface="Cambria Math" panose="02040503050406030204" pitchFamily="18" charset="0"/>
                            </a:rPr>
                            <m:t>𝑜𝑢</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𝑠𝑒𝑛𝑑</m:t>
                          </m:r>
                        </m:e>
                      </m:d>
                      <m:r>
                        <a:rPr lang="en-US" altLang="zh-CN" b="0" i="1" smtClean="0">
                          <a:latin typeface="Cambria Math" panose="02040503050406030204" pitchFamily="18" charset="0"/>
                        </a:rPr>
                        <m:t>=0</m:t>
                      </m:r>
                    </m:oMath>
                  </m:oMathPara>
                </a14:m>
                <a:endParaRPr lang="zh-CN" altLang="en-US" dirty="0"/>
              </a:p>
              <a:p>
                <a:endParaRPr lang="zh-CN" altLang="en-US" dirty="0"/>
              </a:p>
            </p:txBody>
          </p:sp>
        </mc:Choice>
        <mc:Fallback xmlns="">
          <p:sp>
            <p:nvSpPr>
              <p:cNvPr id="4" name="矩形 3">
                <a:extLst>
                  <a:ext uri="{FF2B5EF4-FFF2-40B4-BE49-F238E27FC236}">
                    <a16:creationId xmlns:a16="http://schemas.microsoft.com/office/drawing/2014/main" id="{EA8D04BF-5C2F-4483-A5B5-880AD2089F92}"/>
                  </a:ext>
                </a:extLst>
              </p:cNvPr>
              <p:cNvSpPr>
                <a:spLocks noRot="1" noChangeAspect="1" noMove="1" noResize="1" noEditPoints="1" noAdjustHandles="1" noChangeArrowheads="1" noChangeShapeType="1" noTextEdit="1"/>
              </p:cNvSpPr>
              <p:nvPr/>
            </p:nvSpPr>
            <p:spPr>
              <a:xfrm>
                <a:off x="1266890" y="4249872"/>
                <a:ext cx="4110805" cy="646331"/>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E8396413-CCBA-485C-A0E8-79BD11936BDC}"/>
                  </a:ext>
                </a:extLst>
              </p:cNvPr>
              <p:cNvSpPr/>
              <p:nvPr/>
            </p:nvSpPr>
            <p:spPr>
              <a:xfrm>
                <a:off x="1248103" y="4896203"/>
                <a:ext cx="2568652"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𝑀𝐿</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𝑡h𝑒</m:t>
                          </m:r>
                        </m:e>
                      </m:d>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𝑀𝐿</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𝑡h</m:t>
                          </m:r>
                          <m:r>
                            <a:rPr lang="en-US" altLang="zh-CN" b="0" i="1" smtClean="0">
                              <a:latin typeface="Cambria Math" panose="02040503050406030204" pitchFamily="18" charset="0"/>
                            </a:rPr>
                            <m:t>𝑜𝑢</m:t>
                          </m:r>
                        </m:e>
                      </m:d>
                    </m:oMath>
                  </m:oMathPara>
                </a14:m>
                <a:endParaRPr lang="zh-CN" altLang="en-US" dirty="0"/>
              </a:p>
              <a:p>
                <a:endParaRPr lang="zh-CN" altLang="en-US" dirty="0"/>
              </a:p>
            </p:txBody>
          </p:sp>
        </mc:Choice>
        <mc:Fallback xmlns="">
          <p:sp>
            <p:nvSpPr>
              <p:cNvPr id="6" name="矩形 5">
                <a:extLst>
                  <a:ext uri="{FF2B5EF4-FFF2-40B4-BE49-F238E27FC236}">
                    <a16:creationId xmlns:a16="http://schemas.microsoft.com/office/drawing/2014/main" id="{E8396413-CCBA-485C-A0E8-79BD11936BDC}"/>
                  </a:ext>
                </a:extLst>
              </p:cNvPr>
              <p:cNvSpPr>
                <a:spLocks noRot="1" noChangeAspect="1" noMove="1" noResize="1" noEditPoints="1" noAdjustHandles="1" noChangeArrowheads="1" noChangeShapeType="1" noTextEdit="1"/>
              </p:cNvSpPr>
              <p:nvPr/>
            </p:nvSpPr>
            <p:spPr>
              <a:xfrm>
                <a:off x="1248103" y="4896203"/>
                <a:ext cx="2568652" cy="646331"/>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8D3BCAC7-7D9A-4F2E-8F55-1ED2B32F17A5}"/>
                  </a:ext>
                </a:extLst>
              </p:cNvPr>
              <p:cNvSpPr/>
              <p:nvPr/>
            </p:nvSpPr>
            <p:spPr>
              <a:xfrm>
                <a:off x="1266890" y="5542534"/>
                <a:ext cx="4270272" cy="6677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𝐼𝑛𝑡𝑒𝑟𝑝</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𝑡h𝑒</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𝑠𝑒𝑛𝑑</m:t>
                          </m:r>
                        </m:e>
                      </m:d>
                      <m:r>
                        <a:rPr lang="en-US" altLang="zh-CN" b="0" i="1" smtClean="0">
                          <a:latin typeface="Cambria Math" panose="02040503050406030204" pitchFamily="18" charset="0"/>
                        </a:rPr>
                        <m:t>&gt;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𝐼𝑛𝑡𝑒𝑟𝑝</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𝑡h</m:t>
                          </m:r>
                          <m:r>
                            <a:rPr lang="en-US" altLang="zh-CN" b="0" i="1" smtClean="0">
                              <a:latin typeface="Cambria Math" panose="02040503050406030204" pitchFamily="18" charset="0"/>
                            </a:rPr>
                            <m:t>𝑜𝑢</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𝑠𝑒𝑛𝑑</m:t>
                          </m:r>
                        </m:e>
                      </m:d>
                    </m:oMath>
                  </m:oMathPara>
                </a14:m>
                <a:endParaRPr lang="zh-CN" altLang="en-US" dirty="0"/>
              </a:p>
              <a:p>
                <a:endParaRPr lang="zh-CN" altLang="en-US" dirty="0"/>
              </a:p>
            </p:txBody>
          </p:sp>
        </mc:Choice>
        <mc:Fallback xmlns="">
          <p:sp>
            <p:nvSpPr>
              <p:cNvPr id="8" name="矩形 7">
                <a:extLst>
                  <a:ext uri="{FF2B5EF4-FFF2-40B4-BE49-F238E27FC236}">
                    <a16:creationId xmlns:a16="http://schemas.microsoft.com/office/drawing/2014/main" id="{8D3BCAC7-7D9A-4F2E-8F55-1ED2B32F17A5}"/>
                  </a:ext>
                </a:extLst>
              </p:cNvPr>
              <p:cNvSpPr>
                <a:spLocks noRot="1" noChangeAspect="1" noMove="1" noResize="1" noEditPoints="1" noAdjustHandles="1" noChangeArrowheads="1" noChangeShapeType="1" noTextEdit="1"/>
              </p:cNvSpPr>
              <p:nvPr/>
            </p:nvSpPr>
            <p:spPr>
              <a:xfrm>
                <a:off x="1266890" y="5542534"/>
                <a:ext cx="4270272" cy="667747"/>
              </a:xfrm>
              <a:prstGeom prst="rect">
                <a:avLst/>
              </a:prstGeom>
              <a:blipFill>
                <a:blip r:embed="rId5"/>
                <a:stretch>
                  <a:fillRect/>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917E4009-96EC-4F75-B142-278EFC738A4B}"/>
              </a:ext>
            </a:extLst>
          </p:cNvPr>
          <p:cNvSpPr txBox="1"/>
          <p:nvPr/>
        </p:nvSpPr>
        <p:spPr>
          <a:xfrm>
            <a:off x="1238655" y="2238797"/>
            <a:ext cx="8650125" cy="369332"/>
          </a:xfrm>
          <a:prstGeom prst="rect">
            <a:avLst/>
          </a:prstGeom>
          <a:noFill/>
        </p:spPr>
        <p:txBody>
          <a:bodyPr wrap="none" rtlCol="0">
            <a:spAutoFit/>
          </a:bodyPr>
          <a:lstStyle/>
          <a:p>
            <a:r>
              <a:rPr lang="zh-CN" altLang="en-US" dirty="0"/>
              <a:t>第</a:t>
            </a:r>
            <a:r>
              <a:rPr lang="en-US" altLang="zh-CN" dirty="0"/>
              <a:t>n</a:t>
            </a:r>
            <a:r>
              <a:rPr lang="zh-CN" altLang="en-US" dirty="0"/>
              <a:t>阶平滑模型可以递归的定义为</a:t>
            </a:r>
            <a:r>
              <a:rPr lang="en-US" altLang="zh-CN" dirty="0"/>
              <a:t>n</a:t>
            </a:r>
            <a:r>
              <a:rPr lang="zh-CN" altLang="en-US" dirty="0"/>
              <a:t>阶最大似然估计模型和</a:t>
            </a:r>
            <a:r>
              <a:rPr lang="en-US" altLang="zh-CN" dirty="0"/>
              <a:t>n-1</a:t>
            </a:r>
            <a:r>
              <a:rPr lang="zh-CN" altLang="en-US" dirty="0"/>
              <a:t>阶平滑模型之间的差值</a:t>
            </a:r>
          </a:p>
        </p:txBody>
      </p:sp>
    </p:spTree>
    <p:extLst>
      <p:ext uri="{BB962C8B-B14F-4D97-AF65-F5344CB8AC3E}">
        <p14:creationId xmlns:p14="http://schemas.microsoft.com/office/powerpoint/2010/main" val="13042387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C7503-325A-4233-9DD8-4FC23960BDCB}"/>
              </a:ext>
            </a:extLst>
          </p:cNvPr>
          <p:cNvSpPr>
            <a:spLocks noGrp="1"/>
          </p:cNvSpPr>
          <p:nvPr>
            <p:ph type="title"/>
          </p:nvPr>
        </p:nvSpPr>
        <p:spPr/>
        <p:txBody>
          <a:bodyPr/>
          <a:lstStyle/>
          <a:p>
            <a:r>
              <a:rPr lang="en-US" altLang="zh-CN" dirty="0"/>
              <a:t>3.2.8 Katz</a:t>
            </a:r>
            <a:r>
              <a:rPr lang="zh-CN" altLang="zh-CN" dirty="0"/>
              <a:t>回退算法</a:t>
            </a:r>
            <a:endParaRPr lang="zh-CN" altLang="en-US" dirty="0"/>
          </a:p>
        </p:txBody>
      </p:sp>
      <p:sp>
        <p:nvSpPr>
          <p:cNvPr id="3" name="内容占位符 2">
            <a:extLst>
              <a:ext uri="{FF2B5EF4-FFF2-40B4-BE49-F238E27FC236}">
                <a16:creationId xmlns:a16="http://schemas.microsoft.com/office/drawing/2014/main" id="{8D9A7BD2-B6CF-41E5-9911-08B2C589E543}"/>
              </a:ext>
            </a:extLst>
          </p:cNvPr>
          <p:cNvSpPr>
            <a:spLocks noGrp="1"/>
          </p:cNvSpPr>
          <p:nvPr>
            <p:ph idx="1"/>
          </p:nvPr>
        </p:nvSpPr>
        <p:spPr>
          <a:xfrm>
            <a:off x="382621" y="2207171"/>
            <a:ext cx="11238689" cy="4128778"/>
          </a:xfrm>
          <a:solidFill>
            <a:schemeClr val="accent1">
              <a:lumMod val="50000"/>
            </a:schemeClr>
          </a:solidFill>
        </p:spPr>
        <p:txBody>
          <a:bodyPr/>
          <a:lstStyle/>
          <a:p>
            <a:r>
              <a:rPr lang="en-US" altLang="zh-CN" dirty="0"/>
              <a:t>Back-off (Katz) smoothing</a:t>
            </a:r>
          </a:p>
          <a:p>
            <a:r>
              <a:rPr lang="en-US" altLang="zh-CN" dirty="0"/>
              <a:t>Katz</a:t>
            </a:r>
            <a:r>
              <a:rPr lang="zh-CN" altLang="en-US" dirty="0"/>
              <a:t>平滑方法，</a:t>
            </a:r>
            <a:r>
              <a:rPr lang="en-US" altLang="zh-CN" dirty="0"/>
              <a:t>1987</a:t>
            </a:r>
          </a:p>
          <a:p>
            <a:endParaRPr lang="en-US" altLang="zh-CN" dirty="0"/>
          </a:p>
          <a:p>
            <a:r>
              <a:rPr lang="zh-CN" altLang="en-US" dirty="0">
                <a:solidFill>
                  <a:schemeClr val="accent2"/>
                </a:solidFill>
              </a:rPr>
              <a:t>根据低一阶的分布，将从非零计数中减去的计数量分配给计数量为零的高元语法。</a:t>
            </a:r>
            <a:endParaRPr lang="en-US" altLang="zh-CN" dirty="0">
              <a:solidFill>
                <a:schemeClr val="accent2"/>
              </a:solidFill>
            </a:endParaRPr>
          </a:p>
          <a:p>
            <a:endParaRPr lang="en-US" altLang="zh-CN" dirty="0"/>
          </a:p>
          <a:p>
            <a:r>
              <a:rPr lang="zh-CN" altLang="en-US" dirty="0"/>
              <a:t>是</a:t>
            </a:r>
            <a:r>
              <a:rPr lang="en-US" altLang="zh-CN" dirty="0"/>
              <a:t>Good-Turing</a:t>
            </a:r>
            <a:r>
              <a:rPr lang="zh-CN" altLang="en-US" dirty="0"/>
              <a:t>估计方法的扩展，加入了高阶模型与低阶模型的结合。</a:t>
            </a:r>
            <a:br>
              <a:rPr lang="zh-CN" altLang="zh-CN" dirty="0"/>
            </a:br>
            <a:endParaRPr lang="zh-CN" altLang="en-US" dirty="0"/>
          </a:p>
        </p:txBody>
      </p:sp>
    </p:spTree>
    <p:extLst>
      <p:ext uri="{BB962C8B-B14F-4D97-AF65-F5344CB8AC3E}">
        <p14:creationId xmlns:p14="http://schemas.microsoft.com/office/powerpoint/2010/main" val="34623438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8DCF9C-1DD1-47B4-B779-655B163CF327}"/>
              </a:ext>
            </a:extLst>
          </p:cNvPr>
          <p:cNvSpPr>
            <a:spLocks noGrp="1"/>
          </p:cNvSpPr>
          <p:nvPr>
            <p:ph type="title"/>
          </p:nvPr>
        </p:nvSpPr>
        <p:spPr/>
        <p:txBody>
          <a:bodyPr/>
          <a:lstStyle/>
          <a:p>
            <a:r>
              <a:rPr lang="en-US" altLang="zh-CN" dirty="0"/>
              <a:t>Katz</a:t>
            </a:r>
            <a:r>
              <a:rPr lang="zh-CN" altLang="zh-CN" dirty="0"/>
              <a:t>回退算法</a:t>
            </a:r>
            <a:r>
              <a:rPr lang="en-US" altLang="zh-CN" dirty="0"/>
              <a:t> </a:t>
            </a:r>
            <a:r>
              <a:rPr lang="zh-CN" altLang="en-US" dirty="0"/>
              <a:t>举例</a:t>
            </a:r>
          </a:p>
        </p:txBody>
      </p:sp>
      <mc:AlternateContent xmlns:mc="http://schemas.openxmlformats.org/markup-compatibility/2006" xmlns:a14="http://schemas.microsoft.com/office/drawing/2010/main">
        <mc:Choice Requires="a14">
          <p:graphicFrame>
            <p:nvGraphicFramePr>
              <p:cNvPr id="4" name="表格 4">
                <a:extLst>
                  <a:ext uri="{FF2B5EF4-FFF2-40B4-BE49-F238E27FC236}">
                    <a16:creationId xmlns:a16="http://schemas.microsoft.com/office/drawing/2014/main" id="{E9C2AE5D-3BF1-40F8-AD29-762A33F2C535}"/>
                  </a:ext>
                </a:extLst>
              </p:cNvPr>
              <p:cNvGraphicFramePr>
                <a:graphicFrameLocks/>
              </p:cNvGraphicFramePr>
              <p:nvPr>
                <p:extLst>
                  <p:ext uri="{D42A27DB-BD31-4B8C-83A1-F6EECF244321}">
                    <p14:modId xmlns:p14="http://schemas.microsoft.com/office/powerpoint/2010/main" val="428867237"/>
                  </p:ext>
                </p:extLst>
              </p:nvPr>
            </p:nvGraphicFramePr>
            <p:xfrm>
              <a:off x="723141" y="3069617"/>
              <a:ext cx="10745718" cy="2595880"/>
            </p:xfrm>
            <a:graphic>
              <a:graphicData uri="http://schemas.openxmlformats.org/drawingml/2006/table">
                <a:tbl>
                  <a:tblPr firstRow="1" bandRow="1">
                    <a:tableStyleId>{5C22544A-7EE6-4342-B048-85BDC9FD1C3A}</a:tableStyleId>
                  </a:tblPr>
                  <a:tblGrid>
                    <a:gridCol w="817023">
                      <a:extLst>
                        <a:ext uri="{9D8B030D-6E8A-4147-A177-3AD203B41FA5}">
                          <a16:colId xmlns:a16="http://schemas.microsoft.com/office/drawing/2014/main" val="1676231573"/>
                        </a:ext>
                      </a:extLst>
                    </a:gridCol>
                    <a:gridCol w="1206229">
                      <a:extLst>
                        <a:ext uri="{9D8B030D-6E8A-4147-A177-3AD203B41FA5}">
                          <a16:colId xmlns:a16="http://schemas.microsoft.com/office/drawing/2014/main" val="4168920643"/>
                        </a:ext>
                      </a:extLst>
                    </a:gridCol>
                    <a:gridCol w="1154349">
                      <a:extLst>
                        <a:ext uri="{9D8B030D-6E8A-4147-A177-3AD203B41FA5}">
                          <a16:colId xmlns:a16="http://schemas.microsoft.com/office/drawing/2014/main" val="873151567"/>
                        </a:ext>
                      </a:extLst>
                    </a:gridCol>
                    <a:gridCol w="1206230">
                      <a:extLst>
                        <a:ext uri="{9D8B030D-6E8A-4147-A177-3AD203B41FA5}">
                          <a16:colId xmlns:a16="http://schemas.microsoft.com/office/drawing/2014/main" val="3031377677"/>
                        </a:ext>
                      </a:extLst>
                    </a:gridCol>
                    <a:gridCol w="2393004">
                      <a:extLst>
                        <a:ext uri="{9D8B030D-6E8A-4147-A177-3AD203B41FA5}">
                          <a16:colId xmlns:a16="http://schemas.microsoft.com/office/drawing/2014/main" val="1130947072"/>
                        </a:ext>
                      </a:extLst>
                    </a:gridCol>
                    <a:gridCol w="3968883">
                      <a:extLst>
                        <a:ext uri="{9D8B030D-6E8A-4147-A177-3AD203B41FA5}">
                          <a16:colId xmlns:a16="http://schemas.microsoft.com/office/drawing/2014/main" val="618140727"/>
                        </a:ext>
                      </a:extLst>
                    </a:gridCol>
                  </a:tblGrid>
                  <a:tr h="370840">
                    <a:tc>
                      <a:txBody>
                        <a:bodyPr/>
                        <a:lstStyle/>
                        <a:p>
                          <a:pPr algn="ctr"/>
                          <a:r>
                            <a:rPr lang="zh-CN" altLang="en-US" dirty="0"/>
                            <a:t>序号</a:t>
                          </a:r>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i="1">
                                        <a:latin typeface="Cambria Math" panose="02040503050406030204" pitchFamily="18" charset="0"/>
                                      </a:rPr>
                                      <m:t>−1</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m:oMathPara>
                          </a14:m>
                          <a:endParaRPr lang="zh-CN" altLang="en-US" dirty="0"/>
                        </a:p>
                      </a:txBody>
                      <a:tcPr>
                        <a:solidFill>
                          <a:schemeClr val="accent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𝐶</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e>
                                </m:d>
                              </m:oMath>
                            </m:oMathPara>
                          </a14:m>
                          <a:endParaRPr lang="zh-CN" altLang="en-US" dirty="0"/>
                        </a:p>
                      </a:txBody>
                      <a:tcPr>
                        <a:solidFill>
                          <a:schemeClr val="accent1">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m:rPr>
                                        <m:sty m:val="p"/>
                                      </m:rPr>
                                      <a:rPr lang="en-US" altLang="zh-CN" i="1" smtClean="0">
                                        <a:latin typeface="Cambria Math" panose="02040503050406030204" pitchFamily="18" charset="0"/>
                                      </a:rPr>
                                      <m:t>WB</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m:rPr>
                                            <m:sty m:val="p"/>
                                          </m:rPr>
                                          <a:rPr lang="en-US" altLang="zh-CN" i="1" smtClean="0">
                                            <a:latin typeface="Cambria Math" panose="02040503050406030204" pitchFamily="18" charset="0"/>
                                          </a:rPr>
                                          <m:t>i</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oMath>
                            </m:oMathPara>
                          </a14:m>
                          <a:endParaRPr lang="zh-CN" altLang="en-US" dirty="0"/>
                        </a:p>
                      </a:txBody>
                      <a:tcPr>
                        <a:solidFill>
                          <a:schemeClr val="accent1">
                            <a:lumMod val="50000"/>
                          </a:schemeClr>
                        </a:solidFill>
                      </a:tcPr>
                    </a:tc>
                    <a:extLst>
                      <a:ext uri="{0D108BD9-81ED-4DB2-BD59-A6C34878D82A}">
                        <a16:rowId xmlns:a16="http://schemas.microsoft.com/office/drawing/2014/main" val="1497683303"/>
                      </a:ext>
                    </a:extLst>
                  </a:tr>
                  <a:tr h="370840">
                    <a:tc>
                      <a:txBody>
                        <a:bodyPr/>
                        <a:lstStyle/>
                        <a:p>
                          <a:pPr algn="ctr"/>
                          <a:r>
                            <a:rPr lang="en-US" altLang="zh-CN" dirty="0"/>
                            <a:t>1</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600</a:t>
                          </a:r>
                          <a:endParaRPr lang="zh-CN" altLang="en-US" dirty="0"/>
                        </a:p>
                      </a:txBody>
                      <a:tcPr/>
                    </a:tc>
                    <a:tc>
                      <a:txBody>
                        <a:bodyPr/>
                        <a:lstStyle/>
                        <a:p>
                          <a:pPr algn="ctr"/>
                          <a:r>
                            <a:rPr lang="en-US" altLang="zh-CN" dirty="0"/>
                            <a:t>50 × 0.9 ÷ 100= 0.45</a:t>
                          </a:r>
                          <a:endParaRPr lang="zh-CN" altLang="en-US" dirty="0"/>
                        </a:p>
                      </a:txBody>
                      <a:tcPr/>
                    </a:tc>
                    <a:extLst>
                      <a:ext uri="{0D108BD9-81ED-4DB2-BD59-A6C34878D82A}">
                        <a16:rowId xmlns:a16="http://schemas.microsoft.com/office/drawing/2014/main" val="3516873029"/>
                      </a:ext>
                    </a:extLst>
                  </a:tr>
                  <a:tr h="370840">
                    <a:tc>
                      <a:txBody>
                        <a:bodyPr/>
                        <a:lstStyle/>
                        <a:p>
                          <a:pPr algn="ctr"/>
                          <a:r>
                            <a:rPr lang="en-US" altLang="zh-CN" dirty="0"/>
                            <a:t>2</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40</a:t>
                          </a:r>
                          <a:endParaRPr lang="zh-CN" altLang="en-US" dirty="0"/>
                        </a:p>
                      </a:txBody>
                      <a:tcPr/>
                    </a:tc>
                    <a:tc>
                      <a:txBody>
                        <a:bodyPr/>
                        <a:lstStyle/>
                        <a:p>
                          <a:pPr algn="ctr"/>
                          <a:r>
                            <a:rPr lang="en-US" altLang="zh-CN" dirty="0"/>
                            <a:t>500</a:t>
                          </a:r>
                          <a:endParaRPr lang="zh-CN" altLang="en-US" dirty="0"/>
                        </a:p>
                      </a:txBody>
                      <a:tcPr/>
                    </a:tc>
                    <a:tc>
                      <a:txBody>
                        <a:bodyPr/>
                        <a:lstStyle/>
                        <a:p>
                          <a:pPr algn="ctr"/>
                          <a:r>
                            <a:rPr lang="en-US" altLang="zh-CN" dirty="0"/>
                            <a:t>40 × 0.9 ÷ 100= 0.36</a:t>
                          </a:r>
                          <a:endParaRPr lang="zh-CN" altLang="en-US" dirty="0"/>
                        </a:p>
                      </a:txBody>
                      <a:tcPr/>
                    </a:tc>
                    <a:extLst>
                      <a:ext uri="{0D108BD9-81ED-4DB2-BD59-A6C34878D82A}">
                        <a16:rowId xmlns:a16="http://schemas.microsoft.com/office/drawing/2014/main" val="58734317"/>
                      </a:ext>
                    </a:extLst>
                  </a:tr>
                  <a:tr h="370840">
                    <a:tc>
                      <a:txBody>
                        <a:bodyPr/>
                        <a:lstStyle/>
                        <a:p>
                          <a:pPr algn="ctr"/>
                          <a:r>
                            <a:rPr lang="en-US" altLang="zh-CN" dirty="0"/>
                            <a:t>3</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300</a:t>
                          </a:r>
                          <a:endParaRPr lang="zh-CN" altLang="en-US" dirty="0"/>
                        </a:p>
                      </a:txBody>
                      <a:tcPr/>
                    </a:tc>
                    <a:tc>
                      <a:txBody>
                        <a:bodyPr/>
                        <a:lstStyle/>
                        <a:p>
                          <a:pPr algn="ctr"/>
                          <a:r>
                            <a:rPr lang="en-US" altLang="zh-CN" dirty="0"/>
                            <a:t>10 × 0.9 ÷ 100= 0.09</a:t>
                          </a:r>
                          <a:endParaRPr lang="zh-CN" altLang="en-US" dirty="0"/>
                        </a:p>
                      </a:txBody>
                      <a:tcPr/>
                    </a:tc>
                    <a:extLst>
                      <a:ext uri="{0D108BD9-81ED-4DB2-BD59-A6C34878D82A}">
                        <a16:rowId xmlns:a16="http://schemas.microsoft.com/office/drawing/2014/main" val="3226475957"/>
                      </a:ext>
                    </a:extLst>
                  </a:tr>
                  <a:tr h="370840">
                    <a:tc>
                      <a:txBody>
                        <a:bodyPr/>
                        <a:lstStyle/>
                        <a:p>
                          <a:pPr algn="ctr"/>
                          <a:r>
                            <a:rPr lang="en-US" altLang="zh-CN" dirty="0"/>
                            <a:t>4</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read</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150</a:t>
                          </a:r>
                          <a:endParaRPr lang="zh-CN" altLang="en-US" dirty="0"/>
                        </a:p>
                      </a:txBody>
                      <a:tcPr/>
                    </a:tc>
                    <a:tc>
                      <a:txBody>
                        <a:bodyPr/>
                        <a:lstStyle/>
                        <a:p>
                          <a:pPr algn="ctr"/>
                          <a:r>
                            <a:rPr lang="en-US" altLang="zh-CN" dirty="0"/>
                            <a:t>0.1 ÷</a:t>
                          </a:r>
                          <a:r>
                            <a:rPr lang="zh-CN" altLang="en-US" dirty="0"/>
                            <a:t>（</a:t>
                          </a:r>
                          <a:r>
                            <a:rPr lang="en-US" altLang="zh-CN" dirty="0"/>
                            <a:t>150+50</a:t>
                          </a:r>
                          <a:r>
                            <a:rPr lang="zh-CN" altLang="en-US" dirty="0"/>
                            <a:t>）</a:t>
                          </a:r>
                          <a:r>
                            <a:rPr lang="en-US" altLang="zh-CN" dirty="0"/>
                            <a:t>× 150 = 0.075</a:t>
                          </a:r>
                          <a:endParaRPr lang="zh-CN" altLang="en-US" dirty="0"/>
                        </a:p>
                      </a:txBody>
                      <a:tcPr/>
                    </a:tc>
                    <a:extLst>
                      <a:ext uri="{0D108BD9-81ED-4DB2-BD59-A6C34878D82A}">
                        <a16:rowId xmlns:a16="http://schemas.microsoft.com/office/drawing/2014/main" val="3537095492"/>
                      </a:ext>
                    </a:extLst>
                  </a:tr>
                  <a:tr h="370840">
                    <a:tc>
                      <a:txBody>
                        <a:bodyPr/>
                        <a:lstStyle/>
                        <a:p>
                          <a:pPr algn="ctr"/>
                          <a:r>
                            <a:rPr lang="en-US" altLang="zh-CN" dirty="0"/>
                            <a:t>5</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50</a:t>
                          </a:r>
                          <a:endParaRPr lang="zh-CN" altLang="en-US" dirty="0"/>
                        </a:p>
                      </a:txBody>
                      <a:tcPr/>
                    </a:tc>
                    <a:tc>
                      <a:txBody>
                        <a:bodyPr/>
                        <a:lstStyle/>
                        <a:p>
                          <a:pPr algn="ctr"/>
                          <a:r>
                            <a:rPr lang="en-US" altLang="zh-CN" dirty="0"/>
                            <a:t>0.1 ÷</a:t>
                          </a:r>
                          <a:r>
                            <a:rPr lang="zh-CN" altLang="en-US" dirty="0"/>
                            <a:t>（</a:t>
                          </a:r>
                          <a:r>
                            <a:rPr lang="en-US" altLang="zh-CN" dirty="0"/>
                            <a:t>150+50</a:t>
                          </a:r>
                          <a:r>
                            <a:rPr lang="zh-CN" altLang="en-US" dirty="0"/>
                            <a:t>）</a:t>
                          </a:r>
                          <a:r>
                            <a:rPr lang="en-US" altLang="zh-CN" dirty="0"/>
                            <a:t>×   50 = 0.025</a:t>
                          </a:r>
                          <a:endParaRPr lang="zh-CN" altLang="en-US" dirty="0"/>
                        </a:p>
                      </a:txBody>
                      <a:tcPr/>
                    </a:tc>
                    <a:extLst>
                      <a:ext uri="{0D108BD9-81ED-4DB2-BD59-A6C34878D82A}">
                        <a16:rowId xmlns:a16="http://schemas.microsoft.com/office/drawing/2014/main" val="257197601"/>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V=5</a:t>
                          </a:r>
                          <a:endParaRPr lang="zh-CN" altLang="en-US" dirty="0"/>
                        </a:p>
                      </a:txBody>
                      <a:tcPr/>
                    </a:tc>
                    <a:tc>
                      <a:txBody>
                        <a:bodyPr/>
                        <a:lstStyle/>
                        <a:p>
                          <a:pPr algn="ctr"/>
                          <a:r>
                            <a:rPr lang="en-US" altLang="zh-CN" dirty="0"/>
                            <a:t>N=100</a:t>
                          </a:r>
                          <a:endParaRPr lang="zh-CN" altLang="en-US" dirty="0"/>
                        </a:p>
                      </a:txBody>
                      <a:tcPr/>
                    </a:tc>
                    <a:tc>
                      <a:txBody>
                        <a:bodyPr/>
                        <a:lstStyle/>
                        <a:p>
                          <a:pPr algn="ct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707128682"/>
                      </a:ext>
                    </a:extLst>
                  </a:tr>
                </a:tbl>
              </a:graphicData>
            </a:graphic>
          </p:graphicFrame>
        </mc:Choice>
        <mc:Fallback xmlns="">
          <p:graphicFrame>
            <p:nvGraphicFramePr>
              <p:cNvPr id="4" name="表格 4">
                <a:extLst>
                  <a:ext uri="{FF2B5EF4-FFF2-40B4-BE49-F238E27FC236}">
                    <a16:creationId xmlns:a16="http://schemas.microsoft.com/office/drawing/2014/main" id="{E9C2AE5D-3BF1-40F8-AD29-762A33F2C535}"/>
                  </a:ext>
                </a:extLst>
              </p:cNvPr>
              <p:cNvGraphicFramePr>
                <a:graphicFrameLocks/>
              </p:cNvGraphicFramePr>
              <p:nvPr>
                <p:extLst>
                  <p:ext uri="{D42A27DB-BD31-4B8C-83A1-F6EECF244321}">
                    <p14:modId xmlns:p14="http://schemas.microsoft.com/office/powerpoint/2010/main" val="428867237"/>
                  </p:ext>
                </p:extLst>
              </p:nvPr>
            </p:nvGraphicFramePr>
            <p:xfrm>
              <a:off x="723141" y="3069617"/>
              <a:ext cx="10745718" cy="2595880"/>
            </p:xfrm>
            <a:graphic>
              <a:graphicData uri="http://schemas.openxmlformats.org/drawingml/2006/table">
                <a:tbl>
                  <a:tblPr firstRow="1" bandRow="1">
                    <a:tableStyleId>{5C22544A-7EE6-4342-B048-85BDC9FD1C3A}</a:tableStyleId>
                  </a:tblPr>
                  <a:tblGrid>
                    <a:gridCol w="817023">
                      <a:extLst>
                        <a:ext uri="{9D8B030D-6E8A-4147-A177-3AD203B41FA5}">
                          <a16:colId xmlns:a16="http://schemas.microsoft.com/office/drawing/2014/main" val="1676231573"/>
                        </a:ext>
                      </a:extLst>
                    </a:gridCol>
                    <a:gridCol w="1206229">
                      <a:extLst>
                        <a:ext uri="{9D8B030D-6E8A-4147-A177-3AD203B41FA5}">
                          <a16:colId xmlns:a16="http://schemas.microsoft.com/office/drawing/2014/main" val="4168920643"/>
                        </a:ext>
                      </a:extLst>
                    </a:gridCol>
                    <a:gridCol w="1154349">
                      <a:extLst>
                        <a:ext uri="{9D8B030D-6E8A-4147-A177-3AD203B41FA5}">
                          <a16:colId xmlns:a16="http://schemas.microsoft.com/office/drawing/2014/main" val="873151567"/>
                        </a:ext>
                      </a:extLst>
                    </a:gridCol>
                    <a:gridCol w="1206230">
                      <a:extLst>
                        <a:ext uri="{9D8B030D-6E8A-4147-A177-3AD203B41FA5}">
                          <a16:colId xmlns:a16="http://schemas.microsoft.com/office/drawing/2014/main" val="3031377677"/>
                        </a:ext>
                      </a:extLst>
                    </a:gridCol>
                    <a:gridCol w="2393004">
                      <a:extLst>
                        <a:ext uri="{9D8B030D-6E8A-4147-A177-3AD203B41FA5}">
                          <a16:colId xmlns:a16="http://schemas.microsoft.com/office/drawing/2014/main" val="1130947072"/>
                        </a:ext>
                      </a:extLst>
                    </a:gridCol>
                    <a:gridCol w="3968883">
                      <a:extLst>
                        <a:ext uri="{9D8B030D-6E8A-4147-A177-3AD203B41FA5}">
                          <a16:colId xmlns:a16="http://schemas.microsoft.com/office/drawing/2014/main" val="618140727"/>
                        </a:ext>
                      </a:extLst>
                    </a:gridCol>
                  </a:tblGrid>
                  <a:tr h="370840">
                    <a:tc>
                      <a:txBody>
                        <a:bodyPr/>
                        <a:lstStyle/>
                        <a:p>
                          <a:pPr algn="ctr"/>
                          <a:r>
                            <a:rPr lang="zh-CN" altLang="en-US" dirty="0"/>
                            <a:t>序号</a:t>
                          </a:r>
                        </a:p>
                      </a:txBody>
                      <a:tcPr>
                        <a:solidFill>
                          <a:schemeClr val="accent1">
                            <a:lumMod val="50000"/>
                          </a:schemeClr>
                        </a:solidFill>
                      </a:tcPr>
                    </a:tc>
                    <a:tc>
                      <a:txBody>
                        <a:bodyPr/>
                        <a:lstStyle/>
                        <a:p>
                          <a:endParaRPr lang="zh-CN"/>
                        </a:p>
                      </a:txBody>
                      <a:tcPr>
                        <a:blipFill>
                          <a:blip r:embed="rId2"/>
                          <a:stretch>
                            <a:fillRect l="-68182" t="-8197" r="-725253" b="-624590"/>
                          </a:stretch>
                        </a:blipFill>
                      </a:tcPr>
                    </a:tc>
                    <a:tc>
                      <a:txBody>
                        <a:bodyPr/>
                        <a:lstStyle/>
                        <a:p>
                          <a:endParaRPr lang="zh-CN"/>
                        </a:p>
                      </a:txBody>
                      <a:tcPr>
                        <a:blipFill>
                          <a:blip r:embed="rId2"/>
                          <a:stretch>
                            <a:fillRect l="-175263" t="-8197" r="-655789" b="-624590"/>
                          </a:stretch>
                        </a:blipFill>
                      </a:tcPr>
                    </a:tc>
                    <a:tc>
                      <a:txBody>
                        <a:bodyPr/>
                        <a:lstStyle/>
                        <a:p>
                          <a:endParaRPr lang="zh-CN"/>
                        </a:p>
                      </a:txBody>
                      <a:tcPr>
                        <a:blipFill>
                          <a:blip r:embed="rId2"/>
                          <a:stretch>
                            <a:fillRect l="-264141" t="-8197" r="-529293" b="-624590"/>
                          </a:stretch>
                        </a:blipFill>
                      </a:tcPr>
                    </a:tc>
                    <a:tc>
                      <a:txBody>
                        <a:bodyPr/>
                        <a:lstStyle/>
                        <a:p>
                          <a:endParaRPr lang="zh-CN"/>
                        </a:p>
                      </a:txBody>
                      <a:tcPr>
                        <a:blipFill>
                          <a:blip r:embed="rId2"/>
                          <a:stretch>
                            <a:fillRect l="-183929" t="-8197" r="-167347" b="-624590"/>
                          </a:stretch>
                        </a:blipFill>
                      </a:tcPr>
                    </a:tc>
                    <a:tc>
                      <a:txBody>
                        <a:bodyPr/>
                        <a:lstStyle/>
                        <a:p>
                          <a:endParaRPr lang="zh-CN"/>
                        </a:p>
                      </a:txBody>
                      <a:tcPr>
                        <a:blipFill>
                          <a:blip r:embed="rId2"/>
                          <a:stretch>
                            <a:fillRect l="-170706" t="-8197" r="-613" b="-624590"/>
                          </a:stretch>
                        </a:blipFill>
                      </a:tcPr>
                    </a:tc>
                    <a:extLst>
                      <a:ext uri="{0D108BD9-81ED-4DB2-BD59-A6C34878D82A}">
                        <a16:rowId xmlns:a16="http://schemas.microsoft.com/office/drawing/2014/main" val="1497683303"/>
                      </a:ext>
                    </a:extLst>
                  </a:tr>
                  <a:tr h="370840">
                    <a:tc>
                      <a:txBody>
                        <a:bodyPr/>
                        <a:lstStyle/>
                        <a:p>
                          <a:pPr algn="ctr"/>
                          <a:r>
                            <a:rPr lang="en-US" altLang="zh-CN" dirty="0"/>
                            <a:t>1</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write</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600</a:t>
                          </a:r>
                          <a:endParaRPr lang="zh-CN" altLang="en-US" dirty="0"/>
                        </a:p>
                      </a:txBody>
                      <a:tcPr/>
                    </a:tc>
                    <a:tc>
                      <a:txBody>
                        <a:bodyPr/>
                        <a:lstStyle/>
                        <a:p>
                          <a:pPr algn="ctr"/>
                          <a:r>
                            <a:rPr lang="en-US" altLang="zh-CN" dirty="0"/>
                            <a:t>50 × 0.9 ÷ 100= 0.45</a:t>
                          </a:r>
                          <a:endParaRPr lang="zh-CN" altLang="en-US" dirty="0"/>
                        </a:p>
                      </a:txBody>
                      <a:tcPr/>
                    </a:tc>
                    <a:extLst>
                      <a:ext uri="{0D108BD9-81ED-4DB2-BD59-A6C34878D82A}">
                        <a16:rowId xmlns:a16="http://schemas.microsoft.com/office/drawing/2014/main" val="3516873029"/>
                      </a:ext>
                    </a:extLst>
                  </a:tr>
                  <a:tr h="370840">
                    <a:tc>
                      <a:txBody>
                        <a:bodyPr/>
                        <a:lstStyle/>
                        <a:p>
                          <a:pPr algn="ctr"/>
                          <a:r>
                            <a:rPr lang="en-US" altLang="zh-CN" dirty="0"/>
                            <a:t>2</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look</a:t>
                          </a:r>
                          <a:endParaRPr lang="zh-CN" altLang="en-US" dirty="0"/>
                        </a:p>
                      </a:txBody>
                      <a:tcPr/>
                    </a:tc>
                    <a:tc>
                      <a:txBody>
                        <a:bodyPr/>
                        <a:lstStyle/>
                        <a:p>
                          <a:pPr algn="ctr"/>
                          <a:r>
                            <a:rPr lang="en-US" altLang="zh-CN" dirty="0"/>
                            <a:t>40</a:t>
                          </a:r>
                          <a:endParaRPr lang="zh-CN" altLang="en-US" dirty="0"/>
                        </a:p>
                      </a:txBody>
                      <a:tcPr/>
                    </a:tc>
                    <a:tc>
                      <a:txBody>
                        <a:bodyPr/>
                        <a:lstStyle/>
                        <a:p>
                          <a:pPr algn="ctr"/>
                          <a:r>
                            <a:rPr lang="en-US" altLang="zh-CN" dirty="0"/>
                            <a:t>500</a:t>
                          </a:r>
                          <a:endParaRPr lang="zh-CN" altLang="en-US" dirty="0"/>
                        </a:p>
                      </a:txBody>
                      <a:tcPr/>
                    </a:tc>
                    <a:tc>
                      <a:txBody>
                        <a:bodyPr/>
                        <a:lstStyle/>
                        <a:p>
                          <a:pPr algn="ctr"/>
                          <a:r>
                            <a:rPr lang="en-US" altLang="zh-CN" dirty="0"/>
                            <a:t>40 × 0.9 ÷ 100= 0.36</a:t>
                          </a:r>
                          <a:endParaRPr lang="zh-CN" altLang="en-US" dirty="0"/>
                        </a:p>
                      </a:txBody>
                      <a:tcPr/>
                    </a:tc>
                    <a:extLst>
                      <a:ext uri="{0D108BD9-81ED-4DB2-BD59-A6C34878D82A}">
                        <a16:rowId xmlns:a16="http://schemas.microsoft.com/office/drawing/2014/main" val="58734317"/>
                      </a:ext>
                    </a:extLst>
                  </a:tr>
                  <a:tr h="370840">
                    <a:tc>
                      <a:txBody>
                        <a:bodyPr/>
                        <a:lstStyle/>
                        <a:p>
                          <a:pPr algn="ctr"/>
                          <a:r>
                            <a:rPr lang="en-US" altLang="zh-CN" dirty="0"/>
                            <a:t>3</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eat</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300</a:t>
                          </a:r>
                          <a:endParaRPr lang="zh-CN" altLang="en-US" dirty="0"/>
                        </a:p>
                      </a:txBody>
                      <a:tcPr/>
                    </a:tc>
                    <a:tc>
                      <a:txBody>
                        <a:bodyPr/>
                        <a:lstStyle/>
                        <a:p>
                          <a:pPr algn="ctr"/>
                          <a:r>
                            <a:rPr lang="en-US" altLang="zh-CN" dirty="0"/>
                            <a:t>10 × 0.9 ÷ 100= 0.09</a:t>
                          </a:r>
                          <a:endParaRPr lang="zh-CN" altLang="en-US" dirty="0"/>
                        </a:p>
                      </a:txBody>
                      <a:tcPr/>
                    </a:tc>
                    <a:extLst>
                      <a:ext uri="{0D108BD9-81ED-4DB2-BD59-A6C34878D82A}">
                        <a16:rowId xmlns:a16="http://schemas.microsoft.com/office/drawing/2014/main" val="3226475957"/>
                      </a:ext>
                    </a:extLst>
                  </a:tr>
                  <a:tr h="370840">
                    <a:tc>
                      <a:txBody>
                        <a:bodyPr/>
                        <a:lstStyle/>
                        <a:p>
                          <a:pPr algn="ctr"/>
                          <a:r>
                            <a:rPr lang="en-US" altLang="zh-CN" dirty="0"/>
                            <a:t>4</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read</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150</a:t>
                          </a:r>
                          <a:endParaRPr lang="zh-CN" altLang="en-US" dirty="0"/>
                        </a:p>
                      </a:txBody>
                      <a:tcPr/>
                    </a:tc>
                    <a:tc>
                      <a:txBody>
                        <a:bodyPr/>
                        <a:lstStyle/>
                        <a:p>
                          <a:pPr algn="ctr"/>
                          <a:r>
                            <a:rPr lang="en-US" altLang="zh-CN" dirty="0"/>
                            <a:t>0.1 ÷</a:t>
                          </a:r>
                          <a:r>
                            <a:rPr lang="zh-CN" altLang="en-US" dirty="0"/>
                            <a:t>（</a:t>
                          </a:r>
                          <a:r>
                            <a:rPr lang="en-US" altLang="zh-CN" dirty="0"/>
                            <a:t>150+50</a:t>
                          </a:r>
                          <a:r>
                            <a:rPr lang="zh-CN" altLang="en-US" dirty="0"/>
                            <a:t>）</a:t>
                          </a:r>
                          <a:r>
                            <a:rPr lang="en-US" altLang="zh-CN" dirty="0"/>
                            <a:t>× 150 = 0.075</a:t>
                          </a:r>
                          <a:endParaRPr lang="zh-CN" altLang="en-US" dirty="0"/>
                        </a:p>
                      </a:txBody>
                      <a:tcPr/>
                    </a:tc>
                    <a:extLst>
                      <a:ext uri="{0D108BD9-81ED-4DB2-BD59-A6C34878D82A}">
                        <a16:rowId xmlns:a16="http://schemas.microsoft.com/office/drawing/2014/main" val="3537095492"/>
                      </a:ext>
                    </a:extLst>
                  </a:tr>
                  <a:tr h="370840">
                    <a:tc>
                      <a:txBody>
                        <a:bodyPr/>
                        <a:lstStyle/>
                        <a:p>
                          <a:pPr algn="ctr"/>
                          <a:r>
                            <a:rPr lang="en-US" altLang="zh-CN" dirty="0"/>
                            <a:t>5</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father</a:t>
                          </a:r>
                          <a:endParaRPr lang="zh-CN" altLang="en-US" dirty="0"/>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50</a:t>
                          </a:r>
                          <a:endParaRPr lang="zh-CN" altLang="en-US" dirty="0"/>
                        </a:p>
                      </a:txBody>
                      <a:tcPr/>
                    </a:tc>
                    <a:tc>
                      <a:txBody>
                        <a:bodyPr/>
                        <a:lstStyle/>
                        <a:p>
                          <a:pPr algn="ctr"/>
                          <a:r>
                            <a:rPr lang="en-US" altLang="zh-CN" dirty="0"/>
                            <a:t>0.1 ÷</a:t>
                          </a:r>
                          <a:r>
                            <a:rPr lang="zh-CN" altLang="en-US" dirty="0"/>
                            <a:t>（</a:t>
                          </a:r>
                          <a:r>
                            <a:rPr lang="en-US" altLang="zh-CN" dirty="0"/>
                            <a:t>150+50</a:t>
                          </a:r>
                          <a:r>
                            <a:rPr lang="zh-CN" altLang="en-US" dirty="0"/>
                            <a:t>）</a:t>
                          </a:r>
                          <a:r>
                            <a:rPr lang="en-US" altLang="zh-CN" dirty="0"/>
                            <a:t>×   50 = 0.025</a:t>
                          </a:r>
                          <a:endParaRPr lang="zh-CN" altLang="en-US" dirty="0"/>
                        </a:p>
                      </a:txBody>
                      <a:tcPr/>
                    </a:tc>
                    <a:extLst>
                      <a:ext uri="{0D108BD9-81ED-4DB2-BD59-A6C34878D82A}">
                        <a16:rowId xmlns:a16="http://schemas.microsoft.com/office/drawing/2014/main" val="257197601"/>
                      </a:ext>
                    </a:extLst>
                  </a:tr>
                  <a:tr h="370840">
                    <a:tc>
                      <a:txBody>
                        <a:bodyPr/>
                        <a:lstStyle/>
                        <a:p>
                          <a:pPr algn="ctr"/>
                          <a:r>
                            <a:rPr lang="zh-CN" altLang="en-US" dirty="0"/>
                            <a:t>总计</a:t>
                          </a:r>
                        </a:p>
                      </a:txBody>
                      <a:tcPr/>
                    </a:tc>
                    <a:tc>
                      <a:txBody>
                        <a:bodyPr/>
                        <a:lstStyle/>
                        <a:p>
                          <a:pPr algn="ctr"/>
                          <a:endParaRPr lang="zh-CN" altLang="en-US"/>
                        </a:p>
                      </a:txBody>
                      <a:tcPr/>
                    </a:tc>
                    <a:tc>
                      <a:txBody>
                        <a:bodyPr/>
                        <a:lstStyle/>
                        <a:p>
                          <a:pPr algn="ctr"/>
                          <a:r>
                            <a:rPr lang="en-US" altLang="zh-CN" dirty="0"/>
                            <a:t>V=5</a:t>
                          </a:r>
                          <a:endParaRPr lang="zh-CN" altLang="en-US" dirty="0"/>
                        </a:p>
                      </a:txBody>
                      <a:tcPr/>
                    </a:tc>
                    <a:tc>
                      <a:txBody>
                        <a:bodyPr/>
                        <a:lstStyle/>
                        <a:p>
                          <a:pPr algn="ctr"/>
                          <a:r>
                            <a:rPr lang="en-US" altLang="zh-CN" dirty="0"/>
                            <a:t>N=100</a:t>
                          </a:r>
                          <a:endParaRPr lang="zh-CN" altLang="en-US" dirty="0"/>
                        </a:p>
                      </a:txBody>
                      <a:tcPr/>
                    </a:tc>
                    <a:tc>
                      <a:txBody>
                        <a:bodyPr/>
                        <a:lstStyle/>
                        <a:p>
                          <a:pPr algn="ct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707128682"/>
                      </a:ext>
                    </a:extLst>
                  </a:tr>
                </a:tbl>
              </a:graphicData>
            </a:graphic>
          </p:graphicFrame>
        </mc:Fallback>
      </mc:AlternateContent>
    </p:spTree>
    <p:extLst>
      <p:ext uri="{BB962C8B-B14F-4D97-AF65-F5344CB8AC3E}">
        <p14:creationId xmlns:p14="http://schemas.microsoft.com/office/powerpoint/2010/main" val="16889462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D8DD86-2150-40A4-BF0B-472B0B1018DA}"/>
              </a:ext>
            </a:extLst>
          </p:cNvPr>
          <p:cNvSpPr>
            <a:spLocks noGrp="1"/>
          </p:cNvSpPr>
          <p:nvPr>
            <p:ph type="title"/>
          </p:nvPr>
        </p:nvSpPr>
        <p:spPr/>
        <p:txBody>
          <a:bodyPr/>
          <a:lstStyle/>
          <a:p>
            <a:r>
              <a:rPr lang="en-US" altLang="zh-CN" dirty="0"/>
              <a:t>Katz</a:t>
            </a:r>
            <a:r>
              <a:rPr lang="zh-CN" altLang="zh-CN" dirty="0"/>
              <a:t>回退算法</a:t>
            </a:r>
            <a:endParaRPr lang="zh-CN" altLang="en-US" dirty="0"/>
          </a:p>
        </p:txBody>
      </p:sp>
      <p:pic>
        <p:nvPicPr>
          <p:cNvPr id="5" name="内容占位符 4">
            <a:extLst>
              <a:ext uri="{FF2B5EF4-FFF2-40B4-BE49-F238E27FC236}">
                <a16:creationId xmlns:a16="http://schemas.microsoft.com/office/drawing/2014/main" id="{C28CB19B-1E7A-4D44-8BAD-35DB40C4844E}"/>
              </a:ext>
            </a:extLst>
          </p:cNvPr>
          <p:cNvPicPr>
            <a:picLocks noGrp="1" noChangeAspect="1"/>
          </p:cNvPicPr>
          <p:nvPr>
            <p:ph idx="1"/>
          </p:nvPr>
        </p:nvPicPr>
        <p:blipFill>
          <a:blip r:embed="rId2"/>
          <a:stretch>
            <a:fillRect/>
          </a:stretch>
        </p:blipFill>
        <p:spPr>
          <a:xfrm>
            <a:off x="847864" y="3235013"/>
            <a:ext cx="9446318" cy="2170231"/>
          </a:xfrm>
        </p:spPr>
      </p:pic>
    </p:spTree>
    <p:extLst>
      <p:ext uri="{BB962C8B-B14F-4D97-AF65-F5344CB8AC3E}">
        <p14:creationId xmlns:p14="http://schemas.microsoft.com/office/powerpoint/2010/main" val="4942422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61C673-221B-4EE3-9F60-438226DB5F46}"/>
              </a:ext>
            </a:extLst>
          </p:cNvPr>
          <p:cNvSpPr>
            <a:spLocks noGrp="1"/>
          </p:cNvSpPr>
          <p:nvPr>
            <p:ph type="title"/>
          </p:nvPr>
        </p:nvSpPr>
        <p:spPr/>
        <p:txBody>
          <a:bodyPr/>
          <a:lstStyle/>
          <a:p>
            <a:r>
              <a:rPr lang="en-US" altLang="zh-CN" dirty="0"/>
              <a:t>3.3 </a:t>
            </a:r>
            <a:r>
              <a:rPr lang="zh-CN" altLang="en-US" dirty="0"/>
              <a:t>开发和测试模型的数据集</a:t>
            </a:r>
          </a:p>
        </p:txBody>
      </p:sp>
      <p:sp>
        <p:nvSpPr>
          <p:cNvPr id="3" name="内容占位符 2">
            <a:extLst>
              <a:ext uri="{FF2B5EF4-FFF2-40B4-BE49-F238E27FC236}">
                <a16:creationId xmlns:a16="http://schemas.microsoft.com/office/drawing/2014/main" id="{C1AF40F5-AF21-4B0F-AB36-8EEE7F12130A}"/>
              </a:ext>
            </a:extLst>
          </p:cNvPr>
          <p:cNvSpPr>
            <a:spLocks noGrp="1"/>
          </p:cNvSpPr>
          <p:nvPr>
            <p:ph idx="1"/>
          </p:nvPr>
        </p:nvSpPr>
        <p:spPr>
          <a:xfrm>
            <a:off x="680321" y="2336873"/>
            <a:ext cx="9613861" cy="1411518"/>
          </a:xfrm>
        </p:spPr>
        <p:txBody>
          <a:bodyPr/>
          <a:lstStyle/>
          <a:p>
            <a:r>
              <a:rPr lang="zh-CN" altLang="en-US" dirty="0"/>
              <a:t>训练集（训练数据）</a:t>
            </a:r>
            <a:endParaRPr lang="en-US" altLang="zh-CN" dirty="0"/>
          </a:p>
          <a:p>
            <a:r>
              <a:rPr lang="zh-CN" altLang="en-US" dirty="0"/>
              <a:t>测试集（测试数据）</a:t>
            </a:r>
          </a:p>
        </p:txBody>
      </p:sp>
      <p:grpSp>
        <p:nvGrpSpPr>
          <p:cNvPr id="20" name="组合 19">
            <a:extLst>
              <a:ext uri="{FF2B5EF4-FFF2-40B4-BE49-F238E27FC236}">
                <a16:creationId xmlns:a16="http://schemas.microsoft.com/office/drawing/2014/main" id="{6B6C5080-763F-4C6F-BCD2-90340AFDBABD}"/>
              </a:ext>
            </a:extLst>
          </p:cNvPr>
          <p:cNvGrpSpPr/>
          <p:nvPr/>
        </p:nvGrpSpPr>
        <p:grpSpPr>
          <a:xfrm>
            <a:off x="680321" y="4369993"/>
            <a:ext cx="10418027" cy="926891"/>
            <a:chOff x="680321" y="3980887"/>
            <a:chExt cx="10418027" cy="926891"/>
          </a:xfrm>
        </p:grpSpPr>
        <p:sp>
          <p:nvSpPr>
            <p:cNvPr id="4" name="矩形: 圆角 3">
              <a:extLst>
                <a:ext uri="{FF2B5EF4-FFF2-40B4-BE49-F238E27FC236}">
                  <a16:creationId xmlns:a16="http://schemas.microsoft.com/office/drawing/2014/main" id="{2A1FCCE1-554A-4E8F-A13A-6CCC5F0D35BB}"/>
                </a:ext>
              </a:extLst>
            </p:cNvPr>
            <p:cNvSpPr/>
            <p:nvPr/>
          </p:nvSpPr>
          <p:spPr>
            <a:xfrm>
              <a:off x="680321" y="3980888"/>
              <a:ext cx="170558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设计算法</a:t>
              </a:r>
            </a:p>
          </p:txBody>
        </p:sp>
        <p:sp>
          <p:nvSpPr>
            <p:cNvPr id="6" name="矩形: 圆角 5">
              <a:extLst>
                <a:ext uri="{FF2B5EF4-FFF2-40B4-BE49-F238E27FC236}">
                  <a16:creationId xmlns:a16="http://schemas.microsoft.com/office/drawing/2014/main" id="{D72B18C0-C4A5-44EA-919E-E317C6E320E0}"/>
                </a:ext>
              </a:extLst>
            </p:cNvPr>
            <p:cNvSpPr/>
            <p:nvPr/>
          </p:nvSpPr>
          <p:spPr>
            <a:xfrm>
              <a:off x="2858432" y="3980888"/>
              <a:ext cx="170558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进行训练</a:t>
              </a:r>
            </a:p>
          </p:txBody>
        </p:sp>
        <p:sp>
          <p:nvSpPr>
            <p:cNvPr id="8" name="矩形: 圆角 7">
              <a:extLst>
                <a:ext uri="{FF2B5EF4-FFF2-40B4-BE49-F238E27FC236}">
                  <a16:creationId xmlns:a16="http://schemas.microsoft.com/office/drawing/2014/main" id="{04112821-4DC8-40E6-B6C9-3A83BBBCE719}"/>
                </a:ext>
              </a:extLst>
            </p:cNvPr>
            <p:cNvSpPr/>
            <p:nvPr/>
          </p:nvSpPr>
          <p:spPr>
            <a:xfrm>
              <a:off x="5036543" y="3980887"/>
              <a:ext cx="170558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测试算法</a:t>
              </a:r>
            </a:p>
          </p:txBody>
        </p:sp>
        <p:sp>
          <p:nvSpPr>
            <p:cNvPr id="10" name="矩形: 圆角 9">
              <a:extLst>
                <a:ext uri="{FF2B5EF4-FFF2-40B4-BE49-F238E27FC236}">
                  <a16:creationId xmlns:a16="http://schemas.microsoft.com/office/drawing/2014/main" id="{8F3B9103-88AC-4858-9752-56448C076A70}"/>
                </a:ext>
              </a:extLst>
            </p:cNvPr>
            <p:cNvSpPr/>
            <p:nvPr/>
          </p:nvSpPr>
          <p:spPr>
            <a:xfrm>
              <a:off x="7209501" y="3980887"/>
              <a:ext cx="170558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发现问题</a:t>
              </a:r>
            </a:p>
          </p:txBody>
        </p:sp>
        <p:sp>
          <p:nvSpPr>
            <p:cNvPr id="12" name="矩形: 圆角 11">
              <a:extLst>
                <a:ext uri="{FF2B5EF4-FFF2-40B4-BE49-F238E27FC236}">
                  <a16:creationId xmlns:a16="http://schemas.microsoft.com/office/drawing/2014/main" id="{476670A4-B04B-4BB5-A9C2-5DE05182242E}"/>
                </a:ext>
              </a:extLst>
            </p:cNvPr>
            <p:cNvSpPr/>
            <p:nvPr/>
          </p:nvSpPr>
          <p:spPr>
            <a:xfrm>
              <a:off x="9392765" y="3993378"/>
              <a:ext cx="170558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改进算法</a:t>
              </a:r>
            </a:p>
          </p:txBody>
        </p:sp>
        <p:sp>
          <p:nvSpPr>
            <p:cNvPr id="13" name="箭头: 右 12">
              <a:extLst>
                <a:ext uri="{FF2B5EF4-FFF2-40B4-BE49-F238E27FC236}">
                  <a16:creationId xmlns:a16="http://schemas.microsoft.com/office/drawing/2014/main" id="{55C894F4-3FF9-4BA9-8AD0-9D2C147D47E1}"/>
                </a:ext>
              </a:extLst>
            </p:cNvPr>
            <p:cNvSpPr/>
            <p:nvPr/>
          </p:nvSpPr>
          <p:spPr>
            <a:xfrm>
              <a:off x="2385904" y="4254238"/>
              <a:ext cx="472528" cy="367699"/>
            </a:xfrm>
            <a:prstGeom prst="rightArrow">
              <a:avLst>
                <a:gd name="adj1" fmla="val 50000"/>
                <a:gd name="adj2" fmla="val 6940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5" name="箭头: 右 14">
              <a:extLst>
                <a:ext uri="{FF2B5EF4-FFF2-40B4-BE49-F238E27FC236}">
                  <a16:creationId xmlns:a16="http://schemas.microsoft.com/office/drawing/2014/main" id="{932EFB7C-F890-47AF-9E87-84EC41C532EA}"/>
                </a:ext>
              </a:extLst>
            </p:cNvPr>
            <p:cNvSpPr/>
            <p:nvPr/>
          </p:nvSpPr>
          <p:spPr>
            <a:xfrm>
              <a:off x="4569168" y="4254238"/>
              <a:ext cx="472528" cy="367699"/>
            </a:xfrm>
            <a:prstGeom prst="rightArrow">
              <a:avLst>
                <a:gd name="adj1" fmla="val 50000"/>
                <a:gd name="adj2" fmla="val 6940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7" name="箭头: 右 16">
              <a:extLst>
                <a:ext uri="{FF2B5EF4-FFF2-40B4-BE49-F238E27FC236}">
                  <a16:creationId xmlns:a16="http://schemas.microsoft.com/office/drawing/2014/main" id="{434B3FF5-988A-4C79-B884-D7D11FF26815}"/>
                </a:ext>
              </a:extLst>
            </p:cNvPr>
            <p:cNvSpPr/>
            <p:nvPr/>
          </p:nvSpPr>
          <p:spPr>
            <a:xfrm>
              <a:off x="6742126" y="4266729"/>
              <a:ext cx="472528" cy="367699"/>
            </a:xfrm>
            <a:prstGeom prst="rightArrow">
              <a:avLst>
                <a:gd name="adj1" fmla="val 50000"/>
                <a:gd name="adj2" fmla="val 6940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9" name="箭头: 右 18">
              <a:extLst>
                <a:ext uri="{FF2B5EF4-FFF2-40B4-BE49-F238E27FC236}">
                  <a16:creationId xmlns:a16="http://schemas.microsoft.com/office/drawing/2014/main" id="{1FE904AB-F21C-4FDC-8B08-4AF7356E7E8A}"/>
                </a:ext>
              </a:extLst>
            </p:cNvPr>
            <p:cNvSpPr/>
            <p:nvPr/>
          </p:nvSpPr>
          <p:spPr>
            <a:xfrm>
              <a:off x="8920237" y="4254238"/>
              <a:ext cx="472528" cy="367699"/>
            </a:xfrm>
            <a:prstGeom prst="rightArrow">
              <a:avLst>
                <a:gd name="adj1" fmla="val 50000"/>
                <a:gd name="adj2" fmla="val 6940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grpSp>
    </p:spTree>
    <p:extLst>
      <p:ext uri="{BB962C8B-B14F-4D97-AF65-F5344CB8AC3E}">
        <p14:creationId xmlns:p14="http://schemas.microsoft.com/office/powerpoint/2010/main" val="6420510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6DB136-619F-44A8-9F40-34786C1EC11F}"/>
              </a:ext>
            </a:extLst>
          </p:cNvPr>
          <p:cNvSpPr>
            <a:spLocks noGrp="1"/>
          </p:cNvSpPr>
          <p:nvPr>
            <p:ph type="title"/>
          </p:nvPr>
        </p:nvSpPr>
        <p:spPr/>
        <p:txBody>
          <a:bodyPr/>
          <a:lstStyle/>
          <a:p>
            <a:r>
              <a:rPr lang="en-US" altLang="zh-CN" dirty="0"/>
              <a:t>3.4 </a:t>
            </a:r>
            <a:r>
              <a:rPr lang="zh-CN" altLang="en-US" dirty="0"/>
              <a:t>基于词类的</a:t>
            </a:r>
            <a:r>
              <a:rPr lang="en-US" altLang="zh-CN" dirty="0"/>
              <a:t>n-gram</a:t>
            </a:r>
            <a:r>
              <a:rPr lang="zh-CN" altLang="en-US" dirty="0"/>
              <a:t>模型</a:t>
            </a:r>
          </a:p>
        </p:txBody>
      </p:sp>
      <p:sp>
        <p:nvSpPr>
          <p:cNvPr id="3" name="内容占位符 2">
            <a:extLst>
              <a:ext uri="{FF2B5EF4-FFF2-40B4-BE49-F238E27FC236}">
                <a16:creationId xmlns:a16="http://schemas.microsoft.com/office/drawing/2014/main" id="{349031CF-49DE-4891-9EAE-59665522EDB6}"/>
              </a:ext>
            </a:extLst>
          </p:cNvPr>
          <p:cNvSpPr>
            <a:spLocks noGrp="1"/>
          </p:cNvSpPr>
          <p:nvPr>
            <p:ph idx="1"/>
          </p:nvPr>
        </p:nvSpPr>
        <p:spPr>
          <a:solidFill>
            <a:schemeClr val="accent1">
              <a:lumMod val="50000"/>
            </a:schemeClr>
          </a:solidFill>
        </p:spPr>
        <p:txBody>
          <a:bodyPr/>
          <a:lstStyle/>
          <a:p>
            <a:pPr marL="0" indent="0">
              <a:buNone/>
            </a:pPr>
            <a:r>
              <a:rPr lang="zh-CN" altLang="en-US" dirty="0"/>
              <a:t>一般来说，可以将“词类”和“词性”视为相同的意思。</a:t>
            </a:r>
            <a:br>
              <a:rPr lang="zh-CN" altLang="en-US" dirty="0"/>
            </a:br>
            <a:endParaRPr lang="en-US" altLang="zh-CN" dirty="0"/>
          </a:p>
          <a:p>
            <a:r>
              <a:rPr lang="zh-CN" altLang="en-US" dirty="0"/>
              <a:t>词类 </a:t>
            </a:r>
            <a:r>
              <a:rPr lang="en-US" altLang="zh-CN" dirty="0"/>
              <a:t>Word Classes</a:t>
            </a:r>
          </a:p>
          <a:p>
            <a:r>
              <a:rPr lang="zh-CN" altLang="en-US" dirty="0"/>
              <a:t>词性 </a:t>
            </a:r>
            <a:r>
              <a:rPr lang="en-US" altLang="zh-CN" dirty="0"/>
              <a:t>Part of speech</a:t>
            </a:r>
          </a:p>
          <a:p>
            <a:endParaRPr lang="en-US" altLang="zh-CN" dirty="0"/>
          </a:p>
          <a:p>
            <a:pPr marL="0" indent="0">
              <a:buNone/>
            </a:pPr>
            <a:r>
              <a:rPr lang="zh-CN" altLang="en-US" dirty="0"/>
              <a:t>如果仔细区分这两个词语的意思的话，二者的意思略有区别：</a:t>
            </a:r>
            <a:endParaRPr lang="en-US" altLang="zh-CN" dirty="0"/>
          </a:p>
          <a:p>
            <a:pPr lvl="1"/>
            <a:r>
              <a:rPr lang="zh-CN" altLang="en-US" dirty="0"/>
              <a:t>“词类”的范围更大一些</a:t>
            </a:r>
            <a:endParaRPr lang="en-US" altLang="zh-CN" dirty="0"/>
          </a:p>
          <a:p>
            <a:pPr lvl="1"/>
            <a:r>
              <a:rPr lang="zh-CN" altLang="en-US" dirty="0"/>
              <a:t>“词性”的单位略小一些</a:t>
            </a:r>
          </a:p>
        </p:txBody>
      </p:sp>
    </p:spTree>
    <p:extLst>
      <p:ext uri="{BB962C8B-B14F-4D97-AF65-F5344CB8AC3E}">
        <p14:creationId xmlns:p14="http://schemas.microsoft.com/office/powerpoint/2010/main" val="4692852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D77FB6-B3EA-4482-A58C-DA7BE0C2F983}"/>
              </a:ext>
            </a:extLst>
          </p:cNvPr>
          <p:cNvSpPr>
            <a:spLocks noGrp="1"/>
          </p:cNvSpPr>
          <p:nvPr>
            <p:ph type="title"/>
          </p:nvPr>
        </p:nvSpPr>
        <p:spPr/>
        <p:txBody>
          <a:bodyPr/>
          <a:lstStyle/>
          <a:p>
            <a:r>
              <a:rPr lang="en-US" altLang="zh-CN" dirty="0"/>
              <a:t>3.4 </a:t>
            </a:r>
            <a:r>
              <a:rPr lang="zh-CN" altLang="en-US" dirty="0"/>
              <a:t>基于词类的</a:t>
            </a:r>
            <a:r>
              <a:rPr lang="en-US" altLang="zh-CN" dirty="0"/>
              <a:t>n-gram</a:t>
            </a:r>
            <a:r>
              <a:rPr lang="zh-CN" altLang="en-US" dirty="0"/>
              <a:t>模型</a:t>
            </a:r>
          </a:p>
        </p:txBody>
      </p:sp>
      <p:sp>
        <p:nvSpPr>
          <p:cNvPr id="3" name="内容占位符 2">
            <a:extLst>
              <a:ext uri="{FF2B5EF4-FFF2-40B4-BE49-F238E27FC236}">
                <a16:creationId xmlns:a16="http://schemas.microsoft.com/office/drawing/2014/main" id="{56EA190F-8C77-485C-96E8-8A0B11D82F3C}"/>
              </a:ext>
            </a:extLst>
          </p:cNvPr>
          <p:cNvSpPr>
            <a:spLocks noGrp="1"/>
          </p:cNvSpPr>
          <p:nvPr>
            <p:ph idx="1"/>
          </p:nvPr>
        </p:nvSpPr>
        <p:spPr>
          <a:xfrm>
            <a:off x="615471" y="2121650"/>
            <a:ext cx="1388427" cy="415047"/>
          </a:xfrm>
          <a:solidFill>
            <a:schemeClr val="accent1">
              <a:lumMod val="50000"/>
            </a:schemeClr>
          </a:solidFill>
        </p:spPr>
        <p:txBody>
          <a:bodyPr>
            <a:normAutofit lnSpcReduction="10000"/>
          </a:bodyPr>
          <a:lstStyle/>
          <a:p>
            <a:pPr marL="0" indent="0">
              <a:buNone/>
            </a:pPr>
            <a:r>
              <a:rPr lang="en-US" altLang="zh-CN" dirty="0"/>
              <a:t>trigram</a:t>
            </a:r>
            <a:endParaRPr lang="zh-CN" altLang="en-US" dirty="0"/>
          </a:p>
        </p:txBody>
      </p:sp>
      <mc:AlternateContent xmlns:mc="http://schemas.openxmlformats.org/markup-compatibility/2006" xmlns:a14="http://schemas.microsoft.com/office/drawing/2010/main">
        <mc:Choice Requires="a14">
          <p:sp>
            <p:nvSpPr>
              <p:cNvPr id="4" name="内容占位符 2">
                <a:extLst>
                  <a:ext uri="{FF2B5EF4-FFF2-40B4-BE49-F238E27FC236}">
                    <a16:creationId xmlns:a16="http://schemas.microsoft.com/office/drawing/2014/main" id="{8C860058-FF94-4D3C-8543-0855ACA3A451}"/>
                  </a:ext>
                </a:extLst>
              </p:cNvPr>
              <p:cNvSpPr txBox="1">
                <a:spLocks/>
              </p:cNvSpPr>
              <p:nvPr/>
            </p:nvSpPr>
            <p:spPr>
              <a:xfrm>
                <a:off x="593079" y="2822863"/>
                <a:ext cx="4819048" cy="415045"/>
              </a:xfrm>
              <a:prstGeom prst="rect">
                <a:avLst/>
              </a:prstGeom>
              <a:solidFill>
                <a:schemeClr val="accent1">
                  <a:lumMod val="5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r>
                        <a:rPr lang="en-US" altLang="zh-CN" sz="1800" b="0" i="1" smtClean="0">
                          <a:latin typeface="Cambria Math" panose="02040503050406030204" pitchFamily="18" charset="0"/>
                        </a:rPr>
                        <m:t>𝑃</m:t>
                      </m:r>
                      <m:d>
                        <m:dPr>
                          <m:ctrlPr>
                            <a:rPr lang="en-US" altLang="zh-CN" sz="1800" i="1" smtClean="0">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𝑤</m:t>
                              </m:r>
                            </m:e>
                            <m:sub>
                              <m:r>
                                <a:rPr lang="en-US" altLang="zh-CN" sz="1800" b="0" i="1" smtClean="0">
                                  <a:latin typeface="Cambria Math" panose="02040503050406030204" pitchFamily="18" charset="0"/>
                                </a:rPr>
                                <m:t>3</m:t>
                              </m:r>
                            </m:sub>
                          </m:sSub>
                          <m:r>
                            <a:rPr lang="en-US" altLang="zh-CN" sz="1800" i="1">
                              <a:latin typeface="Cambria Math" panose="02040503050406030204" pitchFamily="18" charset="0"/>
                              <a:ea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𝑤</m:t>
                              </m:r>
                            </m:e>
                            <m:sub>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𝑤</m:t>
                              </m:r>
                            </m:e>
                            <m:sub>
                              <m:r>
                                <a:rPr lang="en-US" altLang="zh-CN" sz="1800" b="0" i="1" smtClean="0">
                                  <a:latin typeface="Cambria Math" panose="02040503050406030204" pitchFamily="18" charset="0"/>
                                </a:rPr>
                                <m:t>2</m:t>
                              </m:r>
                            </m:sub>
                          </m:sSub>
                        </m:e>
                      </m:d>
                      <m:r>
                        <a:rPr lang="en-US" altLang="zh-CN" sz="1800" i="1" smtClean="0">
                          <a:latin typeface="Cambria Math" panose="02040503050406030204" pitchFamily="18" charset="0"/>
                        </a:rPr>
                        <m:t>=</m:t>
                      </m:r>
                      <m:r>
                        <a:rPr lang="en-US" altLang="zh-CN" sz="1800" i="1">
                          <a:latin typeface="Cambria Math" panose="02040503050406030204" pitchFamily="18" charset="0"/>
                        </a:rPr>
                        <m:t>𝑃</m:t>
                      </m:r>
                      <m:d>
                        <m:dPr>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𝐶</m:t>
                              </m:r>
                            </m:e>
                            <m:sub>
                              <m:r>
                                <a:rPr lang="en-US" altLang="zh-CN" sz="1800" i="1">
                                  <a:latin typeface="Cambria Math" panose="02040503050406030204" pitchFamily="18" charset="0"/>
                                </a:rPr>
                                <m:t>3</m:t>
                              </m:r>
                            </m:sub>
                          </m:sSub>
                          <m:r>
                            <a:rPr lang="en-US" altLang="zh-CN" sz="1800" i="1">
                              <a:latin typeface="Cambria Math" panose="02040503050406030204" pitchFamily="18" charset="0"/>
                              <a:ea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𝐶</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𝐶</m:t>
                              </m:r>
                            </m:e>
                            <m:sub>
                              <m:r>
                                <a:rPr lang="en-US" altLang="zh-CN" sz="1800" i="1">
                                  <a:latin typeface="Cambria Math" panose="02040503050406030204" pitchFamily="18" charset="0"/>
                                </a:rPr>
                                <m:t>2</m:t>
                              </m:r>
                            </m:sub>
                          </m:sSub>
                        </m:e>
                      </m:d>
                      <m:r>
                        <a:rPr lang="en-US" altLang="zh-CN" sz="1800" i="1">
                          <a:latin typeface="Cambria Math" panose="02040503050406030204" pitchFamily="18" charset="0"/>
                        </a:rPr>
                        <m:t>𝑃</m:t>
                      </m:r>
                      <m:d>
                        <m:dPr>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𝑤</m:t>
                              </m:r>
                            </m:e>
                            <m:sub>
                              <m:r>
                                <a:rPr lang="en-US" altLang="zh-CN" sz="1800" i="1">
                                  <a:latin typeface="Cambria Math" panose="02040503050406030204" pitchFamily="18" charset="0"/>
                                </a:rPr>
                                <m:t>3</m:t>
                              </m:r>
                            </m:sub>
                          </m:sSub>
                          <m:r>
                            <a:rPr lang="en-US" altLang="zh-CN" sz="1800" i="1">
                              <a:latin typeface="Cambria Math" panose="02040503050406030204" pitchFamily="18" charset="0"/>
                              <a:ea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𝐶</m:t>
                              </m:r>
                            </m:e>
                            <m:sub>
                              <m:r>
                                <a:rPr lang="en-US" altLang="zh-CN" sz="1800" b="0" i="1" smtClean="0">
                                  <a:latin typeface="Cambria Math" panose="02040503050406030204" pitchFamily="18" charset="0"/>
                                </a:rPr>
                                <m:t>3</m:t>
                              </m:r>
                            </m:sub>
                          </m:sSub>
                        </m:e>
                      </m:d>
                    </m:oMath>
                  </m:oMathPara>
                </a14:m>
                <a:endParaRPr lang="en-US" altLang="zh-CN" sz="1800" dirty="0"/>
              </a:p>
            </p:txBody>
          </p:sp>
        </mc:Choice>
        <mc:Fallback xmlns="">
          <p:sp>
            <p:nvSpPr>
              <p:cNvPr id="4" name="内容占位符 2">
                <a:extLst>
                  <a:ext uri="{FF2B5EF4-FFF2-40B4-BE49-F238E27FC236}">
                    <a16:creationId xmlns:a16="http://schemas.microsoft.com/office/drawing/2014/main" id="{8C860058-FF94-4D3C-8543-0855ACA3A451}"/>
                  </a:ext>
                </a:extLst>
              </p:cNvPr>
              <p:cNvSpPr txBox="1">
                <a:spLocks noRot="1" noChangeAspect="1" noMove="1" noResize="1" noEditPoints="1" noAdjustHandles="1" noChangeArrowheads="1" noChangeShapeType="1" noTextEdit="1"/>
              </p:cNvSpPr>
              <p:nvPr/>
            </p:nvSpPr>
            <p:spPr>
              <a:xfrm>
                <a:off x="593079" y="2822863"/>
                <a:ext cx="4819048" cy="415045"/>
              </a:xfrm>
              <a:prstGeom prst="rect">
                <a:avLst/>
              </a:prstGeom>
              <a:blipFill>
                <a:blip r:embed="rId2"/>
                <a:stretch>
                  <a:fillRect/>
                </a:stretch>
              </a:blipFill>
            </p:spPr>
            <p:txBody>
              <a:bodyPr/>
              <a:lstStyle/>
              <a:p>
                <a:r>
                  <a:rPr lang="zh-CN" altLang="en-US">
                    <a:noFill/>
                  </a:rPr>
                  <a:t> </a:t>
                </a:r>
              </a:p>
            </p:txBody>
          </p:sp>
        </mc:Fallback>
      </mc:AlternateContent>
      <p:sp>
        <p:nvSpPr>
          <p:cNvPr id="5" name="内容占位符 2">
            <a:extLst>
              <a:ext uri="{FF2B5EF4-FFF2-40B4-BE49-F238E27FC236}">
                <a16:creationId xmlns:a16="http://schemas.microsoft.com/office/drawing/2014/main" id="{B3D25B9A-0B89-4A05-AE77-DC19014A9756}"/>
              </a:ext>
            </a:extLst>
          </p:cNvPr>
          <p:cNvSpPr txBox="1">
            <a:spLocks/>
          </p:cNvSpPr>
          <p:nvPr/>
        </p:nvSpPr>
        <p:spPr>
          <a:xfrm>
            <a:off x="615471" y="3671012"/>
            <a:ext cx="4819048" cy="3049003"/>
          </a:xfrm>
          <a:prstGeom prst="rect">
            <a:avLst/>
          </a:prstGeom>
          <a:solidFill>
            <a:schemeClr val="accent1">
              <a:lumMod val="5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457200" indent="-457200">
              <a:buAutoNum type="arabicPeriod"/>
            </a:pPr>
            <a:r>
              <a:rPr lang="zh-CN" altLang="en-US" dirty="0"/>
              <a:t>类模型提出的意义</a:t>
            </a:r>
            <a:endParaRPr lang="en-US" altLang="zh-CN" dirty="0"/>
          </a:p>
          <a:p>
            <a:pPr marL="914400" lvl="1" indent="-457200">
              <a:buFont typeface="+mj-ea"/>
              <a:buAutoNum type="circleNumDbPlain"/>
            </a:pPr>
            <a:r>
              <a:rPr lang="zh-CN" altLang="en-US" dirty="0"/>
              <a:t>降低模型参数的规模</a:t>
            </a:r>
            <a:endParaRPr lang="en-US" altLang="zh-CN" dirty="0"/>
          </a:p>
          <a:p>
            <a:pPr marL="914400" lvl="1" indent="-457200">
              <a:buFont typeface="+mj-ea"/>
              <a:buAutoNum type="circleNumDbPlain"/>
            </a:pPr>
            <a:r>
              <a:rPr lang="zh-CN" altLang="en-US" dirty="0"/>
              <a:t>稀疏矩阵的一种解决方式</a:t>
            </a:r>
            <a:endParaRPr lang="en-US" altLang="zh-CN" dirty="0"/>
          </a:p>
          <a:p>
            <a:pPr marL="914400" lvl="1" indent="-457200">
              <a:buFont typeface="+mj-ea"/>
              <a:buAutoNum type="circleNumDbPlain"/>
            </a:pPr>
            <a:endParaRPr lang="en-US" altLang="zh-CN" dirty="0"/>
          </a:p>
          <a:p>
            <a:pPr marL="457200" indent="-457200">
              <a:buAutoNum type="arabicPeriod"/>
            </a:pPr>
            <a:r>
              <a:rPr lang="zh-CN" altLang="en-US" dirty="0"/>
              <a:t>词类的构造方法</a:t>
            </a:r>
            <a:endParaRPr lang="en-US" altLang="zh-CN" dirty="0"/>
          </a:p>
          <a:p>
            <a:pPr marL="914400" lvl="1" indent="-457200">
              <a:buFont typeface="+mj-ea"/>
              <a:buAutoNum type="circleNumDbPlain"/>
            </a:pPr>
            <a:r>
              <a:rPr lang="zh-CN" altLang="en-US" dirty="0"/>
              <a:t>基于词性的</a:t>
            </a:r>
            <a:r>
              <a:rPr lang="en-US" altLang="zh-CN" dirty="0"/>
              <a:t>n-gram</a:t>
            </a:r>
            <a:r>
              <a:rPr lang="zh-CN" altLang="en-US" dirty="0"/>
              <a:t>模型</a:t>
            </a:r>
            <a:endParaRPr lang="en-US" altLang="zh-CN" dirty="0"/>
          </a:p>
          <a:p>
            <a:pPr marL="914400" lvl="1" indent="-457200">
              <a:buFont typeface="+mj-ea"/>
              <a:buAutoNum type="circleNumDbPlain"/>
            </a:pPr>
            <a:r>
              <a:rPr lang="zh-CN" altLang="en-US" dirty="0"/>
              <a:t>基于词的自动聚类的</a:t>
            </a:r>
            <a:r>
              <a:rPr lang="en-US" altLang="zh-CN" dirty="0"/>
              <a:t>n-gram</a:t>
            </a:r>
            <a:r>
              <a:rPr lang="zh-CN" altLang="en-US" dirty="0"/>
              <a:t>模型</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4E68881A-400B-4C86-91C3-EDE73F58C4D8}"/>
                  </a:ext>
                </a:extLst>
              </p:cNvPr>
              <p:cNvSpPr txBox="1"/>
              <p:nvPr/>
            </p:nvSpPr>
            <p:spPr>
              <a:xfrm>
                <a:off x="6096000" y="2056204"/>
                <a:ext cx="5992238" cy="2862322"/>
              </a:xfrm>
              <a:prstGeom prst="rect">
                <a:avLst/>
              </a:prstGeom>
              <a:solidFill>
                <a:schemeClr val="accent6">
                  <a:lumMod val="75000"/>
                </a:schemeClr>
              </a:solidFill>
            </p:spPr>
            <p:txBody>
              <a:bodyPr wrap="square" rtlCol="0">
                <a:spAutoFit/>
              </a:bodyPr>
              <a:lstStyle/>
              <a:p>
                <a:r>
                  <a:rPr lang="en-US" altLang="zh-CN" dirty="0"/>
                  <a:t>Two red pencils.</a:t>
                </a:r>
              </a:p>
              <a:p>
                <a:r>
                  <a:rPr lang="en-US" altLang="zh-CN" dirty="0"/>
                  <a:t>Three green pencils.</a:t>
                </a:r>
              </a:p>
              <a:p>
                <a:r>
                  <a:rPr lang="en-US" altLang="zh-CN" dirty="0"/>
                  <a:t>Four blue pencils.</a:t>
                </a:r>
              </a:p>
              <a:p>
                <a:r>
                  <a:rPr lang="en-US" altLang="zh-CN" dirty="0"/>
                  <a:t>Five beautiful little birds.</a:t>
                </a:r>
              </a:p>
              <a:p>
                <a:endParaRPr lang="en-US" altLang="zh-CN" dirty="0"/>
              </a:p>
              <a:p>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𝑡𝑤𝑜</m:t>
                        </m:r>
                        <m:r>
                          <a:rPr lang="en-US" altLang="zh-CN" i="1">
                            <a:latin typeface="Cambria Math" panose="02040503050406030204" pitchFamily="18" charset="0"/>
                          </a:rPr>
                          <m:t>,</m:t>
                        </m:r>
                        <m:r>
                          <a:rPr lang="en-US" altLang="zh-CN" b="0" i="1" smtClean="0">
                            <a:latin typeface="Cambria Math" panose="02040503050406030204" pitchFamily="18" charset="0"/>
                          </a:rPr>
                          <m:t>𝑟𝑒𝑑</m:t>
                        </m:r>
                      </m:e>
                    </m:d>
                  </m:oMath>
                </a14:m>
                <a:r>
                  <a:rPr lang="zh-CN" altLang="en-US" dirty="0"/>
                  <a:t>、</a:t>
                </a:r>
                <a:endParaRPr lang="en-US" altLang="zh-CN" dirty="0"/>
              </a:p>
              <a:p>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three</m:t>
                        </m:r>
                        <m:r>
                          <a:rPr lang="en-US" altLang="zh-CN" i="1">
                            <a:latin typeface="Cambria Math" panose="02040503050406030204" pitchFamily="18" charset="0"/>
                          </a:rPr>
                          <m:t>,</m:t>
                        </m:r>
                        <m:r>
                          <a:rPr lang="en-US" altLang="zh-CN" b="0" i="1" smtClean="0">
                            <a:latin typeface="Cambria Math" panose="02040503050406030204" pitchFamily="18" charset="0"/>
                          </a:rPr>
                          <m:t>𝑔𝑟𝑒𝑒𝑛</m:t>
                        </m:r>
                      </m:e>
                    </m:d>
                  </m:oMath>
                </a14:m>
                <a:r>
                  <a:rPr lang="zh-CN" altLang="en-US" dirty="0"/>
                  <a:t>、</a:t>
                </a:r>
                <a:r>
                  <a:rPr lang="en-US" altLang="zh-CN" dirty="0"/>
                  <a:t> </a:t>
                </a:r>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𝑓𝑜𝑢𝑟</m:t>
                          </m:r>
                          <m:r>
                            <a:rPr lang="en-US" altLang="zh-CN" i="1">
                              <a:latin typeface="Cambria Math" panose="02040503050406030204" pitchFamily="18" charset="0"/>
                            </a:rPr>
                            <m:t>,</m:t>
                          </m:r>
                          <m:r>
                            <a:rPr lang="en-US" altLang="zh-CN" b="0" i="1" smtClean="0">
                              <a:latin typeface="Cambria Math" panose="02040503050406030204" pitchFamily="18" charset="0"/>
                            </a:rPr>
                            <m:t>𝑏𝑙𝑢𝑒</m:t>
                          </m:r>
                        </m:e>
                      </m:d>
                    </m:oMath>
                  </m:oMathPara>
                </a14:m>
                <a:endParaRPr lang="en-US" altLang="zh-CN" dirty="0"/>
              </a:p>
              <a:p>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𝑛𝑢𝑚</m:t>
                          </m:r>
                          <m:r>
                            <a:rPr lang="en-US" altLang="zh-CN" i="1">
                              <a:latin typeface="Cambria Math" panose="02040503050406030204" pitchFamily="18" charset="0"/>
                            </a:rPr>
                            <m:t>,</m:t>
                          </m:r>
                          <m:r>
                            <a:rPr lang="en-US" altLang="zh-CN" b="0" i="1" smtClean="0">
                              <a:latin typeface="Cambria Math" panose="02040503050406030204" pitchFamily="18" charset="0"/>
                            </a:rPr>
                            <m:t>𝑎𝑑𝑗</m:t>
                          </m:r>
                        </m:e>
                      </m:d>
                    </m:oMath>
                  </m:oMathPara>
                </a14:m>
                <a:endParaRPr lang="zh-CN" altLang="en-US" dirty="0"/>
              </a:p>
            </p:txBody>
          </p:sp>
        </mc:Choice>
        <mc:Fallback xmlns="">
          <p:sp>
            <p:nvSpPr>
              <p:cNvPr id="7" name="文本框 6">
                <a:extLst>
                  <a:ext uri="{FF2B5EF4-FFF2-40B4-BE49-F238E27FC236}">
                    <a16:creationId xmlns:a16="http://schemas.microsoft.com/office/drawing/2014/main" id="{4E68881A-400B-4C86-91C3-EDE73F58C4D8}"/>
                  </a:ext>
                </a:extLst>
              </p:cNvPr>
              <p:cNvSpPr txBox="1">
                <a:spLocks noRot="1" noChangeAspect="1" noMove="1" noResize="1" noEditPoints="1" noAdjustHandles="1" noChangeArrowheads="1" noChangeShapeType="1" noTextEdit="1"/>
              </p:cNvSpPr>
              <p:nvPr/>
            </p:nvSpPr>
            <p:spPr>
              <a:xfrm>
                <a:off x="6096000" y="2056204"/>
                <a:ext cx="5992238" cy="2862322"/>
              </a:xfrm>
              <a:prstGeom prst="rect">
                <a:avLst/>
              </a:prstGeom>
              <a:blipFill>
                <a:blip r:embed="rId3"/>
                <a:stretch>
                  <a:fillRect l="-814" t="-1064" b="-8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4F6C0F0C-E139-464B-A32A-9CAB86969674}"/>
                  </a:ext>
                </a:extLst>
              </p:cNvPr>
              <p:cNvSpPr txBox="1"/>
              <p:nvPr/>
            </p:nvSpPr>
            <p:spPr>
              <a:xfrm>
                <a:off x="6096000" y="4978439"/>
                <a:ext cx="5992238" cy="1754326"/>
              </a:xfrm>
              <a:prstGeom prst="rect">
                <a:avLst/>
              </a:prstGeom>
              <a:solidFill>
                <a:schemeClr val="accent6">
                  <a:lumMod val="75000"/>
                </a:schemeClr>
              </a:solidFill>
            </p:spPr>
            <p:txBody>
              <a:bodyPr wrap="square" rtlCol="0">
                <a:spAutoFit/>
              </a:bodyPr>
              <a:lstStyle/>
              <a:p>
                <a:r>
                  <a:rPr lang="en-US" altLang="zh-CN" dirty="0"/>
                  <a:t>“Four yellow pencils”</a:t>
                </a:r>
              </a:p>
              <a:p>
                <a:r>
                  <a:rPr lang="zh-CN" altLang="en-US" dirty="0"/>
                  <a:t>基于词：</a:t>
                </a:r>
                <a:endParaRPr lang="en-US" altLang="zh-CN" dirty="0"/>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𝑓𝑜𝑢𝑟</m:t>
                          </m:r>
                          <m:r>
                            <a:rPr lang="en-US" altLang="zh-CN" i="1">
                              <a:latin typeface="Cambria Math" panose="02040503050406030204" pitchFamily="18" charset="0"/>
                            </a:rPr>
                            <m:t>,</m:t>
                          </m:r>
                          <m:r>
                            <a:rPr lang="en-US" altLang="zh-CN" b="0" i="1" smtClean="0">
                              <a:latin typeface="Cambria Math" panose="02040503050406030204" pitchFamily="18" charset="0"/>
                            </a:rPr>
                            <m:t>𝑦𝑒𝑙𝑙𝑜𝑤</m:t>
                          </m:r>
                        </m:e>
                      </m:d>
                      <m:r>
                        <a:rPr lang="en-US" altLang="zh-CN" b="0" i="1" smtClean="0">
                          <a:latin typeface="Cambria Math" panose="02040503050406030204" pitchFamily="18" charset="0"/>
                        </a:rPr>
                        <m:t>=0</m:t>
                      </m:r>
                    </m:oMath>
                  </m:oMathPara>
                </a14:m>
                <a:endParaRPr lang="en-US" altLang="zh-CN" dirty="0"/>
              </a:p>
              <a:p>
                <a:r>
                  <a:rPr lang="zh-CN" altLang="en-US" dirty="0"/>
                  <a:t>基于词类：</a:t>
                </a:r>
                <a:endParaRPr lang="en-US" altLang="zh-CN" dirty="0"/>
              </a:p>
              <a:p>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𝑓𝑜𝑢𝑟</m:t>
                        </m:r>
                        <m:r>
                          <a:rPr lang="en-US" altLang="zh-CN" i="1">
                            <a:latin typeface="Cambria Math" panose="02040503050406030204" pitchFamily="18" charset="0"/>
                          </a:rPr>
                          <m:t>,</m:t>
                        </m:r>
                        <m:r>
                          <a:rPr lang="en-US" altLang="zh-CN" i="1">
                            <a:latin typeface="Cambria Math" panose="02040503050406030204" pitchFamily="18" charset="0"/>
                          </a:rPr>
                          <m:t>𝑦𝑒𝑙𝑙𝑜𝑤</m:t>
                        </m:r>
                      </m:e>
                    </m:d>
                    <m:r>
                      <a:rPr lang="en-US" altLang="zh-CN" i="1">
                        <a:latin typeface="Cambria Math" panose="02040503050406030204" pitchFamily="18" charset="0"/>
                      </a:rPr>
                      <m:t>=</m:t>
                    </m:r>
                  </m:oMath>
                </a14:m>
                <a:r>
                  <a:rPr lang="en-US" altLang="zh-CN" i="1" dirty="0">
                    <a:latin typeface="Cambria Math" panose="02040503050406030204" pitchFamily="18" charset="0"/>
                  </a:rPr>
                  <a:t> </a:t>
                </a:r>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𝑛𝑢𝑚</m:t>
                        </m:r>
                        <m:r>
                          <a:rPr lang="en-US" altLang="zh-CN" i="1">
                            <a:latin typeface="Cambria Math" panose="02040503050406030204" pitchFamily="18" charset="0"/>
                          </a:rPr>
                          <m:t>,</m:t>
                        </m:r>
                        <m:r>
                          <a:rPr lang="en-US" altLang="zh-CN" b="0" i="1" smtClean="0">
                            <a:latin typeface="Cambria Math" panose="02040503050406030204" pitchFamily="18" charset="0"/>
                          </a:rPr>
                          <m:t>𝑎𝑑𝑗</m:t>
                        </m:r>
                      </m:e>
                    </m:d>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𝑝𝑒𝑛𝑐𝑖𝑙𝑠</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𝑛</m:t>
                        </m:r>
                      </m:e>
                    </m:d>
                  </m:oMath>
                </a14:m>
                <a:endParaRPr lang="en-US" altLang="zh-CN" dirty="0"/>
              </a:p>
              <a:p>
                <a:r>
                  <a:rPr lang="en-US" altLang="zh-CN" dirty="0"/>
                  <a:t>= </a:t>
                </a:r>
                <a:r>
                  <a:rPr lang="zh-CN" altLang="en-US" dirty="0"/>
                  <a:t>（</a:t>
                </a:r>
                <a:r>
                  <a:rPr lang="en-US" altLang="zh-CN" dirty="0"/>
                  <a:t>3/4</a:t>
                </a:r>
                <a:r>
                  <a:rPr lang="zh-CN" altLang="en-US" dirty="0"/>
                  <a:t>）</a:t>
                </a:r>
                <a:r>
                  <a:rPr lang="en-US" altLang="zh-CN" dirty="0"/>
                  <a:t>×</a:t>
                </a:r>
                <a:r>
                  <a:rPr lang="zh-CN" altLang="en-US" dirty="0"/>
                  <a:t>（</a:t>
                </a:r>
                <a:r>
                  <a:rPr lang="en-US" altLang="zh-CN" dirty="0"/>
                  <a:t>3/4</a:t>
                </a:r>
                <a:r>
                  <a:rPr lang="zh-CN" altLang="en-US" dirty="0"/>
                  <a:t>）</a:t>
                </a:r>
                <a:r>
                  <a:rPr lang="en-US" altLang="zh-CN" dirty="0"/>
                  <a:t>= 0.5625</a:t>
                </a:r>
                <a:endParaRPr lang="zh-CN" altLang="en-US" dirty="0"/>
              </a:p>
            </p:txBody>
          </p:sp>
        </mc:Choice>
        <mc:Fallback xmlns="">
          <p:sp>
            <p:nvSpPr>
              <p:cNvPr id="9" name="文本框 8">
                <a:extLst>
                  <a:ext uri="{FF2B5EF4-FFF2-40B4-BE49-F238E27FC236}">
                    <a16:creationId xmlns:a16="http://schemas.microsoft.com/office/drawing/2014/main" id="{4F6C0F0C-E139-464B-A32A-9CAB86969674}"/>
                  </a:ext>
                </a:extLst>
              </p:cNvPr>
              <p:cNvSpPr txBox="1">
                <a:spLocks noRot="1" noChangeAspect="1" noMove="1" noResize="1" noEditPoints="1" noAdjustHandles="1" noChangeArrowheads="1" noChangeShapeType="1" noTextEdit="1"/>
              </p:cNvSpPr>
              <p:nvPr/>
            </p:nvSpPr>
            <p:spPr>
              <a:xfrm>
                <a:off x="6096000" y="4978439"/>
                <a:ext cx="5992238" cy="1754326"/>
              </a:xfrm>
              <a:prstGeom prst="rect">
                <a:avLst/>
              </a:prstGeom>
              <a:blipFill>
                <a:blip r:embed="rId4"/>
                <a:stretch>
                  <a:fillRect l="-814" t="-2091" b="-4878"/>
                </a:stretch>
              </a:blipFill>
            </p:spPr>
            <p:txBody>
              <a:bodyPr/>
              <a:lstStyle/>
              <a:p>
                <a:r>
                  <a:rPr lang="zh-CN" altLang="en-US">
                    <a:noFill/>
                  </a:rPr>
                  <a:t> </a:t>
                </a:r>
              </a:p>
            </p:txBody>
          </p:sp>
        </mc:Fallback>
      </mc:AlternateContent>
      <p:cxnSp>
        <p:nvCxnSpPr>
          <p:cNvPr id="16" name="直接箭头连接符 15">
            <a:extLst>
              <a:ext uri="{FF2B5EF4-FFF2-40B4-BE49-F238E27FC236}">
                <a16:creationId xmlns:a16="http://schemas.microsoft.com/office/drawing/2014/main" id="{7C7F3439-FC73-4A8B-AEEE-F9D4F1D28E74}"/>
              </a:ext>
            </a:extLst>
          </p:cNvPr>
          <p:cNvCxnSpPr>
            <a:cxnSpLocks/>
          </p:cNvCxnSpPr>
          <p:nvPr/>
        </p:nvCxnSpPr>
        <p:spPr>
          <a:xfrm>
            <a:off x="4053191" y="4237935"/>
            <a:ext cx="193256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8BA61D92-9514-4EB7-B320-8098AB904776}"/>
              </a:ext>
            </a:extLst>
          </p:cNvPr>
          <p:cNvCxnSpPr>
            <a:cxnSpLocks/>
          </p:cNvCxnSpPr>
          <p:nvPr/>
        </p:nvCxnSpPr>
        <p:spPr>
          <a:xfrm>
            <a:off x="4461753" y="4752767"/>
            <a:ext cx="1575881" cy="9109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94886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ADF162C-8C31-4702-8C51-3D52B99A40F0}"/>
              </a:ext>
            </a:extLst>
          </p:cNvPr>
          <p:cNvSpPr/>
          <p:nvPr/>
        </p:nvSpPr>
        <p:spPr>
          <a:xfrm>
            <a:off x="3630456" y="3298074"/>
            <a:ext cx="4054395" cy="1323439"/>
          </a:xfrm>
          <a:prstGeom prst="rect">
            <a:avLst/>
          </a:prstGeom>
          <a:noFill/>
        </p:spPr>
        <p:txBody>
          <a:bodyPr wrap="square" lIns="91440" tIns="45720" rIns="91440" bIns="45720">
            <a:spAutoFit/>
          </a:bodyPr>
          <a:lstStyle/>
          <a:p>
            <a:pPr algn="ctr"/>
            <a:r>
              <a:rPr lang="en-US" altLang="zh-CN" sz="8000" b="1" dirty="0">
                <a:ln w="12700">
                  <a:solidFill>
                    <a:schemeClr val="accent3">
                      <a:lumMod val="50000"/>
                    </a:schemeClr>
                  </a:solidFill>
                  <a:prstDash val="solid"/>
                </a:ln>
                <a:effectLst>
                  <a:innerShdw blurRad="177800">
                    <a:schemeClr val="accent3">
                      <a:lumMod val="50000"/>
                    </a:schemeClr>
                  </a:innerShdw>
                </a:effectLst>
                <a:latin typeface="Franklin Gothic Book" panose="020B0503020102020204" pitchFamily="34" charset="0"/>
              </a:rPr>
              <a:t>THE END</a:t>
            </a:r>
            <a:endParaRPr lang="zh-CN" altLang="en-US" sz="8000" b="1" dirty="0">
              <a:ln w="12700">
                <a:solidFill>
                  <a:schemeClr val="accent3">
                    <a:lumMod val="50000"/>
                  </a:schemeClr>
                </a:solidFill>
                <a:prstDash val="solid"/>
              </a:ln>
              <a:effectLst>
                <a:innerShdw blurRad="177800">
                  <a:schemeClr val="accent3">
                    <a:lumMod val="50000"/>
                  </a:schemeClr>
                </a:innerShdw>
              </a:effectLst>
              <a:latin typeface="Franklin Gothic Book" panose="020B0503020102020204" pitchFamily="34" charset="0"/>
            </a:endParaRPr>
          </a:p>
        </p:txBody>
      </p:sp>
    </p:spTree>
    <p:extLst>
      <p:ext uri="{BB962C8B-B14F-4D97-AF65-F5344CB8AC3E}">
        <p14:creationId xmlns:p14="http://schemas.microsoft.com/office/powerpoint/2010/main" val="1615317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8F4FF3-67B6-41F6-8027-D37B194B927E}"/>
              </a:ext>
            </a:extLst>
          </p:cNvPr>
          <p:cNvSpPr>
            <a:spLocks noGrp="1"/>
          </p:cNvSpPr>
          <p:nvPr>
            <p:ph type="title"/>
          </p:nvPr>
        </p:nvSpPr>
        <p:spPr/>
        <p:txBody>
          <a:bodyPr/>
          <a:lstStyle/>
          <a:p>
            <a:r>
              <a:rPr lang="en-US" altLang="zh-CN" dirty="0"/>
              <a:t>3.1  n</a:t>
            </a:r>
            <a:r>
              <a:rPr lang="zh-CN" altLang="en-US" dirty="0"/>
              <a:t>元语法（</a:t>
            </a:r>
            <a:r>
              <a:rPr lang="en-US" altLang="zh-CN" dirty="0"/>
              <a:t>n-gram</a:t>
            </a:r>
            <a:r>
              <a:rPr lang="zh-CN" altLang="en-US" dirty="0"/>
              <a:t>）的基本概念</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A6811479-1EEF-4B59-87B2-2F603873065B}"/>
                  </a:ext>
                </a:extLst>
              </p:cNvPr>
              <p:cNvSpPr>
                <a:spLocks noGrp="1"/>
              </p:cNvSpPr>
              <p:nvPr>
                <p:ph idx="1"/>
              </p:nvPr>
            </p:nvSpPr>
            <p:spPr>
              <a:xfrm>
                <a:off x="1083009" y="2193622"/>
                <a:ext cx="9613861" cy="2103928"/>
              </a:xfr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spcBef>
                    <a:spcPts val="900"/>
                  </a:spcBef>
                  <a:spcAft>
                    <a:spcPts val="900"/>
                  </a:spcAft>
                  <a:buNone/>
                </a:pPr>
                <a:r>
                  <a:rPr lang="zh-CN" altLang="en-US" dirty="0">
                    <a:latin typeface="+mn-ea"/>
                    <a:cs typeface="Times New Roman" panose="02020603050405020304" pitchFamily="18" charset="0"/>
                  </a:rPr>
                  <a:t>句子（语言序列）</a:t>
                </a:r>
                <a14:m>
                  <m:oMath xmlns:m="http://schemas.openxmlformats.org/officeDocument/2006/math">
                    <m:r>
                      <a:rPr lang="zh-CN" altLang="en-US"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𝑠</m:t>
                    </m:r>
                    <m:r>
                      <a:rPr lang="en-US" altLang="zh-CN" b="0" i="1" smtClean="0">
                        <a:latin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𝑤</m:t>
                        </m:r>
                      </m:e>
                      <m:sub>
                        <m:r>
                          <a:rPr lang="en-US" altLang="zh-CN" b="0" i="1" smtClean="0">
                            <a:latin typeface="Cambria Math" panose="02040503050406030204" pitchFamily="18" charset="0"/>
                            <a:cs typeface="Times New Roman" panose="02020603050405020304" pitchFamily="18" charset="0"/>
                          </a:rPr>
                          <m:t>1</m:t>
                        </m:r>
                      </m:sub>
                    </m:sSub>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𝑤</m:t>
                        </m:r>
                      </m:e>
                      <m:sub>
                        <m:r>
                          <a:rPr lang="en-US" altLang="zh-CN" b="0" i="1" smtClean="0">
                            <a:latin typeface="Cambria Math" panose="02040503050406030204" pitchFamily="18" charset="0"/>
                            <a:cs typeface="Times New Roman" panose="02020603050405020304" pitchFamily="18" charset="0"/>
                          </a:rPr>
                          <m:t>2</m:t>
                        </m:r>
                      </m:sub>
                    </m:sSub>
                    <m:r>
                      <a:rPr lang="en-US" altLang="zh-CN" i="1" smtClean="0">
                        <a:latin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𝑤</m:t>
                        </m:r>
                      </m:e>
                      <m:sub>
                        <m:r>
                          <a:rPr lang="en-US" altLang="zh-CN" b="0" i="1" smtClean="0">
                            <a:latin typeface="Cambria Math" panose="02040503050406030204" pitchFamily="18" charset="0"/>
                            <a:cs typeface="Times New Roman" panose="02020603050405020304" pitchFamily="18" charset="0"/>
                          </a:rPr>
                          <m:t>𝑙</m:t>
                        </m:r>
                      </m:sub>
                    </m:sSub>
                  </m:oMath>
                </a14:m>
                <a:r>
                  <a:rPr lang="en-US" altLang="zh-CN" dirty="0">
                    <a:latin typeface="+mn-ea"/>
                    <a:cs typeface="Times New Roman" panose="02020603050405020304" pitchFamily="18" charset="0"/>
                  </a:rPr>
                  <a:t> </a:t>
                </a:r>
              </a:p>
              <a:p>
                <a:pPr marL="0" indent="0">
                  <a:spcBef>
                    <a:spcPts val="900"/>
                  </a:spcBef>
                  <a:spcAft>
                    <a:spcPts val="900"/>
                  </a:spcAft>
                  <a:buNone/>
                </a:pPr>
                <a:r>
                  <a:rPr lang="zh-CN" altLang="en-US" sz="1600" dirty="0">
                    <a:latin typeface="+mn-ea"/>
                    <a:cs typeface="Times New Roman" panose="02020603050405020304" pitchFamily="18" charset="0"/>
                  </a:rPr>
                  <a:t>共包含</a:t>
                </a:r>
                <a14:m>
                  <m:oMath xmlns:m="http://schemas.openxmlformats.org/officeDocument/2006/math">
                    <m:r>
                      <a:rPr lang="en-US" altLang="zh-CN" sz="1600" b="0" i="1" smtClean="0">
                        <a:latin typeface="Cambria Math" panose="02040503050406030204" pitchFamily="18" charset="0"/>
                        <a:cs typeface="Times New Roman" panose="02020603050405020304" pitchFamily="18" charset="0"/>
                      </a:rPr>
                      <m:t>𝑙</m:t>
                    </m:r>
                  </m:oMath>
                </a14:m>
                <a:r>
                  <a:rPr lang="zh-CN" altLang="en-US" sz="1600" dirty="0">
                    <a:latin typeface="+mn-ea"/>
                    <a:cs typeface="Times New Roman" panose="02020603050405020304" pitchFamily="18" charset="0"/>
                  </a:rPr>
                  <a:t>个单词</a:t>
                </a:r>
                <a:r>
                  <a:rPr lang="en-US" altLang="zh-CN" sz="1600" dirty="0">
                    <a:latin typeface="+mn-ea"/>
                    <a:cs typeface="Times New Roman" panose="02020603050405020304" pitchFamily="18" charset="0"/>
                  </a:rPr>
                  <a:t>(</a:t>
                </a:r>
                <a:r>
                  <a:rPr lang="zh-CN" altLang="en-US" sz="1600" dirty="0">
                    <a:latin typeface="+mn-ea"/>
                    <a:cs typeface="Times New Roman" panose="02020603050405020304" pitchFamily="18" charset="0"/>
                  </a:rPr>
                  <a:t>各单词具有先后顺序，不要求单词之间互不相同。</a:t>
                </a:r>
                <a:r>
                  <a:rPr lang="en-US" altLang="zh-CN" sz="1600" dirty="0">
                    <a:latin typeface="+mn-ea"/>
                    <a:cs typeface="Times New Roman" panose="02020603050405020304" pitchFamily="18" charset="0"/>
                  </a:rPr>
                  <a:t>)</a:t>
                </a:r>
              </a:p>
              <a:p>
                <a:pPr marL="0" indent="0">
                  <a:spcBef>
                    <a:spcPts val="900"/>
                  </a:spcBef>
                  <a:spcAft>
                    <a:spcPts val="900"/>
                  </a:spcAft>
                  <a:buNone/>
                </a:pPr>
                <a:r>
                  <a:rPr lang="zh-CN" altLang="en-US" dirty="0">
                    <a:latin typeface="+mn-ea"/>
                    <a:cs typeface="Times New Roman" panose="02020603050405020304" pitchFamily="18" charset="0"/>
                  </a:rPr>
                  <a:t>概率计算公式为：</a:t>
                </a:r>
                <a:endParaRPr lang="en-US" altLang="zh-CN" dirty="0">
                  <a:latin typeface="+mn-ea"/>
                  <a:cs typeface="Times New Roman" panose="02020603050405020304" pitchFamily="18" charset="0"/>
                </a:endParaRPr>
              </a:p>
              <a:p>
                <a:pPr marL="0" indent="0">
                  <a:spcBef>
                    <a:spcPts val="900"/>
                  </a:spcBef>
                  <a:spcAft>
                    <a:spcPts val="900"/>
                  </a:spcAft>
                  <a:buNone/>
                </a:pPr>
                <a14:m>
                  <m:oMathPara xmlns:m="http://schemas.openxmlformats.org/officeDocument/2006/math">
                    <m:oMathParaPr>
                      <m:jc m:val="center"/>
                    </m:oMathParaPr>
                    <m:oMath xmlns:m="http://schemas.openxmlformats.org/officeDocument/2006/math">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𝑝</m:t>
                      </m:r>
                      <m:d>
                        <m:dPr>
                          <m:ctrlP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dPr>
                        <m:e>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𝑠</m:t>
                          </m:r>
                        </m:e>
                      </m:d>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𝑝</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𝑝</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𝑝</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3</m:t>
                          </m:r>
                        </m:sub>
                      </m:sSub>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sz="2800" i="1">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𝑝</m:t>
                      </m:r>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𝑙</m:t>
                          </m:r>
                        </m:sub>
                      </m:s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sz="280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𝑙</m:t>
                          </m:r>
                          <m:r>
                            <a:rPr lang="en-US" altLang="zh-CN" sz="2800" b="0"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sz="2800" i="1">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altLang="zh-CN" sz="2800" dirty="0">
                  <a:solidFill>
                    <a:schemeClr val="accent2"/>
                  </a:solidFill>
                  <a:latin typeface="Cambria" panose="02040503050406030204" pitchFamily="18" charset="0"/>
                  <a:ea typeface="SimSun" panose="02010600030101010101" pitchFamily="2" charset="-122"/>
                  <a:cs typeface="Times New Roman" panose="02020603050405020304" pitchFamily="18" charset="0"/>
                </a:endParaRPr>
              </a:p>
            </p:txBody>
          </p:sp>
        </mc:Choice>
        <mc:Fallback>
          <p:sp>
            <p:nvSpPr>
              <p:cNvPr id="3" name="内容占位符 2">
                <a:extLst>
                  <a:ext uri="{FF2B5EF4-FFF2-40B4-BE49-F238E27FC236}">
                    <a16:creationId xmlns:a16="http://schemas.microsoft.com/office/drawing/2014/main" id="{A6811479-1EEF-4B59-87B2-2F603873065B}"/>
                  </a:ext>
                </a:extLst>
              </p:cNvPr>
              <p:cNvSpPr>
                <a:spLocks noGrp="1" noRot="1" noChangeAspect="1" noMove="1" noResize="1" noEditPoints="1" noAdjustHandles="1" noChangeArrowheads="1" noChangeShapeType="1" noTextEdit="1"/>
              </p:cNvSpPr>
              <p:nvPr>
                <p:ph idx="1"/>
              </p:nvPr>
            </p:nvSpPr>
            <p:spPr>
              <a:xfrm>
                <a:off x="1083009" y="2193622"/>
                <a:ext cx="9613861" cy="2103928"/>
              </a:xfrm>
              <a:blipFill>
                <a:blip r:embed="rId2"/>
                <a:stretch>
                  <a:fillRect l="-1015" t="-3768"/>
                </a:stretch>
              </a:blipFill>
              <a:ln>
                <a:noFill/>
              </a:ln>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22C5C866-C3DE-4B3B-8B4C-9FF3070D2059}"/>
              </a:ext>
            </a:extLst>
          </p:cNvPr>
          <p:cNvSpPr/>
          <p:nvPr/>
        </p:nvSpPr>
        <p:spPr>
          <a:xfrm>
            <a:off x="1083008" y="5118335"/>
            <a:ext cx="9613861" cy="1440394"/>
          </a:xfrm>
          <a:prstGeom prst="rect">
            <a:avLst/>
          </a:prstGeom>
          <a:solidFill>
            <a:schemeClr val="accent1">
              <a:lumMod val="50000"/>
            </a:schemeClr>
          </a:solidFill>
        </p:spPr>
        <p:txBody>
          <a:bodyPr wrap="square">
            <a:spAutoFit/>
          </a:bodyPr>
          <a:lstStyle/>
          <a:p>
            <a:pPr defTabSz="914400">
              <a:lnSpc>
                <a:spcPct val="90000"/>
              </a:lnSpc>
              <a:spcBef>
                <a:spcPts val="900"/>
              </a:spcBef>
              <a:spcAft>
                <a:spcPts val="900"/>
              </a:spcAft>
            </a:pPr>
            <a:r>
              <a:rPr lang="zh-CN" altLang="en-US" sz="2400" b="1" dirty="0">
                <a:solidFill>
                  <a:schemeClr val="accent5">
                    <a:lumMod val="60000"/>
                    <a:lumOff val="40000"/>
                  </a:schemeClr>
                </a:solidFill>
                <a:latin typeface="+mn-ea"/>
              </a:rPr>
              <a:t>存在</a:t>
            </a:r>
            <a:r>
              <a:rPr lang="zh-CN" altLang="en-US" sz="2400" b="1" dirty="0">
                <a:solidFill>
                  <a:schemeClr val="accent5">
                    <a:lumMod val="60000"/>
                    <a:lumOff val="40000"/>
                  </a:schemeClr>
                </a:solidFill>
                <a:latin typeface="+mn-ea"/>
                <a:cs typeface="Times New Roman" panose="02020603050405020304" pitchFamily="18" charset="0"/>
              </a:rPr>
              <a:t>问题：</a:t>
            </a:r>
            <a:endParaRPr lang="en-US" altLang="zh-CN" sz="2400" b="1" dirty="0">
              <a:solidFill>
                <a:schemeClr val="accent5">
                  <a:lumMod val="60000"/>
                  <a:lumOff val="40000"/>
                </a:schemeClr>
              </a:solidFill>
              <a:latin typeface="+mn-ea"/>
              <a:cs typeface="Times New Roman" panose="02020603050405020304" pitchFamily="18" charset="0"/>
            </a:endParaRPr>
          </a:p>
          <a:p>
            <a:pPr marL="800100" lvl="1" indent="-342900" defTabSz="914400">
              <a:lnSpc>
                <a:spcPct val="90000"/>
              </a:lnSpc>
              <a:spcBef>
                <a:spcPts val="900"/>
              </a:spcBef>
              <a:spcAft>
                <a:spcPts val="900"/>
              </a:spcAft>
              <a:buFont typeface="Wingdings" panose="05000000000000000000" pitchFamily="2" charset="2"/>
              <a:buChar char="l"/>
            </a:pPr>
            <a:r>
              <a:rPr lang="zh-CN" altLang="en-US" sz="2000" dirty="0">
                <a:latin typeface="+mn-ea"/>
                <a:cs typeface="Times New Roman" panose="02020603050405020304" pitchFamily="18" charset="0"/>
              </a:rPr>
              <a:t>计算代价过大</a:t>
            </a:r>
            <a:r>
              <a:rPr lang="en-US" altLang="zh-CN" sz="2000" dirty="0">
                <a:latin typeface="+mn-ea"/>
                <a:cs typeface="Times New Roman" panose="02020603050405020304" pitchFamily="18" charset="0"/>
              </a:rPr>
              <a:t>-</a:t>
            </a:r>
            <a:r>
              <a:rPr lang="zh-CN" altLang="en-US" sz="2000" b="1" dirty="0">
                <a:solidFill>
                  <a:schemeClr val="accent5">
                    <a:lumMod val="60000"/>
                    <a:lumOff val="40000"/>
                  </a:schemeClr>
                </a:solidFill>
                <a:latin typeface="+mn-ea"/>
                <a:cs typeface="Times New Roman" panose="02020603050405020304" pitchFamily="18" charset="0"/>
              </a:rPr>
              <a:t>解决方案：</a:t>
            </a:r>
            <a:r>
              <a:rPr lang="zh-CN" altLang="en-US" sz="2000" dirty="0">
                <a:latin typeface="+mn-ea"/>
                <a:cs typeface="Times New Roman" panose="02020603050405020304" pitchFamily="18" charset="0"/>
              </a:rPr>
              <a:t>马尔科夫假设</a:t>
            </a:r>
            <a:endParaRPr lang="en-US" altLang="zh-CN" sz="2000" dirty="0">
              <a:latin typeface="+mn-ea"/>
              <a:cs typeface="Times New Roman" panose="02020603050405020304" pitchFamily="18" charset="0"/>
            </a:endParaRPr>
          </a:p>
          <a:p>
            <a:pPr marL="800100" lvl="1" indent="-342900" defTabSz="914400">
              <a:lnSpc>
                <a:spcPct val="90000"/>
              </a:lnSpc>
              <a:spcBef>
                <a:spcPts val="900"/>
              </a:spcBef>
              <a:spcAft>
                <a:spcPts val="900"/>
              </a:spcAft>
              <a:buFont typeface="Wingdings" panose="05000000000000000000" pitchFamily="2" charset="2"/>
              <a:buChar char="l"/>
            </a:pPr>
            <a:r>
              <a:rPr lang="zh-CN" altLang="en-US" sz="2000" dirty="0">
                <a:latin typeface="+mn-ea"/>
                <a:cs typeface="Times New Roman" panose="02020603050405020304" pitchFamily="18" charset="0"/>
              </a:rPr>
              <a:t>数据稀疏</a:t>
            </a:r>
            <a:r>
              <a:rPr lang="zh-CN" altLang="en-US" sz="2000" dirty="0">
                <a:latin typeface="+mn-ea"/>
              </a:rPr>
              <a:t>严重</a:t>
            </a:r>
            <a:r>
              <a:rPr lang="en-US" altLang="zh-CN" sz="2000" dirty="0">
                <a:latin typeface="+mn-ea"/>
              </a:rPr>
              <a:t>-</a:t>
            </a:r>
            <a:r>
              <a:rPr lang="zh-CN" altLang="en-US" sz="2000" b="1" dirty="0">
                <a:solidFill>
                  <a:schemeClr val="accent5">
                    <a:lumMod val="60000"/>
                    <a:lumOff val="40000"/>
                  </a:schemeClr>
                </a:solidFill>
                <a:latin typeface="+mn-ea"/>
                <a:cs typeface="Times New Roman" panose="02020603050405020304" pitchFamily="18" charset="0"/>
              </a:rPr>
              <a:t>解决方案：</a:t>
            </a:r>
            <a:r>
              <a:rPr lang="zh-CN" altLang="en-US" sz="2000" dirty="0">
                <a:latin typeface="+mn-ea"/>
              </a:rPr>
              <a:t>数据平滑技术</a:t>
            </a: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4A73B791-654B-47A9-BC6B-BCE0F6F67C0A}"/>
                  </a:ext>
                </a:extLst>
              </p:cNvPr>
              <p:cNvSpPr txBox="1"/>
              <p:nvPr/>
            </p:nvSpPr>
            <p:spPr>
              <a:xfrm>
                <a:off x="1083008" y="4297550"/>
                <a:ext cx="9613861" cy="856132"/>
              </a:xfrm>
              <a:prstGeom prst="rect">
                <a:avLst/>
              </a:prstGeom>
              <a:noFill/>
            </p:spPr>
            <p:txBody>
              <a:bodyPr wrap="square">
                <a:spAutoFit/>
              </a:bodyPr>
              <a:lstStyle/>
              <a:p>
                <a:pPr marL="0" indent="0">
                  <a:buNone/>
                </a:pPr>
                <a:r>
                  <a:rPr lang="zh-CN" altLang="en-US" dirty="0">
                    <a:latin typeface="+mn-ea"/>
                    <a:cs typeface="Microsoft Himalaya" panose="01010100010101010101" pitchFamily="2" charset="0"/>
                  </a:rPr>
                  <a:t>例如：</a:t>
                </a:r>
                <a:endParaRPr lang="en-US" altLang="zh-CN" dirty="0">
                  <a:latin typeface="+mn-ea"/>
                  <a:cs typeface="Microsoft Himalaya" panose="01010100010101010101" pitchFamily="2" charset="0"/>
                </a:endParaRPr>
              </a:p>
              <a:p>
                <a:pPr/>
                <a14:m>
                  <m:oMathPara xmlns:m="http://schemas.openxmlformats.org/officeDocument/2006/math">
                    <m:oMathParaPr>
                      <m:jc m:val="left"/>
                    </m:oMathParaPr>
                    <m:oMath xmlns:m="http://schemas.openxmlformats.org/officeDocument/2006/math">
                      <m:r>
                        <a:rPr lang="en-US" altLang="zh-CN" sz="1600" b="0" i="1" smtClean="0">
                          <a:latin typeface="Cambria Math" panose="02040503050406030204" pitchFamily="18" charset="0"/>
                          <a:cs typeface="Microsoft Himalaya" panose="01010100010101010101" pitchFamily="2" charset="0"/>
                        </a:rPr>
                        <m:t>𝑝</m:t>
                      </m:r>
                      <m:d>
                        <m:dPr>
                          <m:ctrlPr>
                            <a:rPr lang="en-US" altLang="zh-CN" sz="1600" b="0" i="1" smtClean="0">
                              <a:latin typeface="Cambria Math" panose="02040503050406030204" pitchFamily="18" charset="0"/>
                              <a:cs typeface="Microsoft Himalaya" panose="01010100010101010101" pitchFamily="2" charset="0"/>
                            </a:rPr>
                          </m:ctrlPr>
                        </m:dPr>
                        <m:e>
                          <m:r>
                            <m:rPr>
                              <m:nor/>
                            </m:rPr>
                            <a:rPr lang="en-US" altLang="zh-CN" sz="1600" i="1" dirty="0">
                              <a:latin typeface="Cambria Math" panose="02040503050406030204" pitchFamily="18" charset="0"/>
                              <a:ea typeface="Cambria Math" panose="02040503050406030204" pitchFamily="18" charset="0"/>
                              <a:cs typeface="Microsoft Himalaya" panose="01010100010101010101" pitchFamily="2" charset="0"/>
                            </a:rPr>
                            <m:t>Father</m:t>
                          </m:r>
                          <m:r>
                            <m:rPr>
                              <m:nor/>
                            </m:rPr>
                            <a:rPr lang="en-US" altLang="zh-CN" sz="16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6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6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6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6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600" i="1" dirty="0">
                              <a:latin typeface="Cambria Math" panose="02040503050406030204" pitchFamily="18" charset="0"/>
                              <a:ea typeface="Cambria Math" panose="02040503050406030204" pitchFamily="18" charset="0"/>
                              <a:cs typeface="Microsoft Himalaya" panose="01010100010101010101" pitchFamily="2" charset="0"/>
                            </a:rPr>
                            <m:t>book</m:t>
                          </m:r>
                        </m:e>
                      </m:d>
                      <m:r>
                        <a:rPr lang="en-US" altLang="zh-CN" sz="1600" i="1">
                          <a:latin typeface="Cambria Math" panose="02040503050406030204" pitchFamily="18" charset="0"/>
                          <a:cs typeface="Microsoft Himalaya" panose="01010100010101010101" pitchFamily="2" charset="0"/>
                        </a:rPr>
                        <m:t>=</m:t>
                      </m:r>
                    </m:oMath>
                  </m:oMathPara>
                </a14:m>
                <a:endParaRPr lang="en-US" altLang="zh-CN" sz="1600" i="1" dirty="0">
                  <a:latin typeface="Cambria Math" panose="02040503050406030204" pitchFamily="18" charset="0"/>
                  <a:cs typeface="Microsoft Himalaya" panose="01010100010101010101" pitchFamily="2" charset="0"/>
                </a:endParaRPr>
              </a:p>
              <a:p>
                <a:pPr/>
                <a14:m>
                  <m:oMathPara xmlns:m="http://schemas.openxmlformats.org/officeDocument/2006/math">
                    <m:oMathParaPr>
                      <m:jc m:val="left"/>
                    </m:oMathParaPr>
                    <m:oMath xmlns:m="http://schemas.openxmlformats.org/officeDocument/2006/math">
                      <m:r>
                        <a:rPr lang="en-US" altLang="zh-CN" sz="1600" b="0" i="1" smtClean="0">
                          <a:latin typeface="Cambria Math" panose="02040503050406030204" pitchFamily="18" charset="0"/>
                          <a:cs typeface="Microsoft Himalaya" panose="01010100010101010101" pitchFamily="2" charset="0"/>
                        </a:rPr>
                        <m:t>                      </m:t>
                      </m:r>
                      <m:r>
                        <a:rPr lang="en-US" altLang="zh-CN" sz="1600" i="1">
                          <a:latin typeface="Cambria Math" panose="02040503050406030204" pitchFamily="18" charset="0"/>
                          <a:cs typeface="Microsoft Himalaya" panose="01010100010101010101" pitchFamily="2" charset="0"/>
                        </a:rPr>
                        <m:t>𝑝</m:t>
                      </m:r>
                      <m:r>
                        <a:rPr lang="en-US" altLang="zh-CN" sz="1600" i="1">
                          <a:latin typeface="Cambria Math" panose="02040503050406030204" pitchFamily="18" charset="0"/>
                          <a:cs typeface="Microsoft Himalaya" panose="01010100010101010101" pitchFamily="2" charset="0"/>
                        </a:rPr>
                        <m:t>(</m:t>
                      </m:r>
                      <m:r>
                        <a:rPr lang="en-US" altLang="zh-CN" sz="1600" b="0" i="1" smtClean="0">
                          <a:latin typeface="Cambria Math" panose="02040503050406030204" pitchFamily="18" charset="0"/>
                          <a:cs typeface="Microsoft Himalaya" panose="01010100010101010101" pitchFamily="2" charset="0"/>
                        </a:rPr>
                        <m:t>𝐹𝑎𝑡h𝑒𝑟</m:t>
                      </m:r>
                      <m:r>
                        <a:rPr lang="en-US" altLang="zh-CN" sz="1600" b="0" i="1" smtClean="0">
                          <a:latin typeface="Cambria Math" panose="02040503050406030204" pitchFamily="18" charset="0"/>
                          <a:cs typeface="Microsoft Himalaya" panose="01010100010101010101" pitchFamily="2" charset="0"/>
                        </a:rPr>
                        <m:t>|&lt;</m:t>
                      </m:r>
                      <m:r>
                        <a:rPr lang="en-US" altLang="zh-CN" sz="1600" b="0" i="1" smtClean="0">
                          <a:latin typeface="Cambria Math" panose="02040503050406030204" pitchFamily="18" charset="0"/>
                          <a:cs typeface="Microsoft Himalaya" panose="01010100010101010101" pitchFamily="2" charset="0"/>
                        </a:rPr>
                        <m:t>𝐵𝑂𝑆</m:t>
                      </m:r>
                      <m:r>
                        <a:rPr lang="en-US" altLang="zh-CN" sz="1600" b="0" i="1" smtClean="0">
                          <a:latin typeface="Cambria Math" panose="02040503050406030204" pitchFamily="18" charset="0"/>
                          <a:cs typeface="Microsoft Himalaya" panose="01010100010101010101" pitchFamily="2" charset="0"/>
                        </a:rPr>
                        <m:t>&gt;)</m:t>
                      </m:r>
                      <m:r>
                        <a:rPr lang="en-US" altLang="zh-CN" sz="1600" i="1">
                          <a:latin typeface="Cambria Math" panose="02040503050406030204" pitchFamily="18" charset="0"/>
                          <a:cs typeface="Microsoft Himalaya" panose="01010100010101010101" pitchFamily="2" charset="0"/>
                        </a:rPr>
                        <m:t>𝑝</m:t>
                      </m:r>
                      <m:r>
                        <a:rPr lang="en-US" altLang="zh-CN" sz="1600" i="1">
                          <a:latin typeface="Cambria Math" panose="02040503050406030204" pitchFamily="18" charset="0"/>
                          <a:cs typeface="Microsoft Himalaya" panose="01010100010101010101" pitchFamily="2" charset="0"/>
                        </a:rPr>
                        <m:t>(</m:t>
                      </m:r>
                      <m:r>
                        <a:rPr lang="en-US" altLang="zh-CN" sz="1600" b="0" i="1" smtClean="0">
                          <a:latin typeface="Cambria Math" panose="02040503050406030204" pitchFamily="18" charset="0"/>
                          <a:cs typeface="Microsoft Himalaya" panose="01010100010101010101" pitchFamily="2" charset="0"/>
                        </a:rPr>
                        <m:t>𝑟𝑒𝑎𝑑</m:t>
                      </m:r>
                      <m:r>
                        <a:rPr lang="en-US" altLang="zh-CN" sz="1600" b="0" i="1" smtClean="0">
                          <a:latin typeface="Cambria Math" panose="02040503050406030204" pitchFamily="18" charset="0"/>
                          <a:cs typeface="Microsoft Himalaya" panose="01010100010101010101" pitchFamily="2" charset="0"/>
                        </a:rPr>
                        <m:t>|</m:t>
                      </m:r>
                      <m:r>
                        <a:rPr lang="en-US" altLang="zh-CN" sz="1600" b="0" i="1" smtClean="0">
                          <a:latin typeface="Cambria Math" panose="02040503050406030204" pitchFamily="18" charset="0"/>
                          <a:cs typeface="Microsoft Himalaya" panose="01010100010101010101" pitchFamily="2" charset="0"/>
                        </a:rPr>
                        <m:t>𝐹𝑎𝑡h𝑒𝑟</m:t>
                      </m:r>
                      <m:r>
                        <a:rPr lang="en-US" altLang="zh-CN" sz="1600" i="1">
                          <a:latin typeface="Cambria Math" panose="02040503050406030204" pitchFamily="18" charset="0"/>
                          <a:cs typeface="Microsoft Himalaya" panose="01010100010101010101" pitchFamily="2" charset="0"/>
                        </a:rPr>
                        <m:t>)</m:t>
                      </m:r>
                      <m:r>
                        <a:rPr lang="en-US" altLang="zh-CN" sz="1600" i="1">
                          <a:latin typeface="Cambria Math" panose="02040503050406030204" pitchFamily="18" charset="0"/>
                          <a:cs typeface="Microsoft Himalaya" panose="01010100010101010101" pitchFamily="2" charset="0"/>
                        </a:rPr>
                        <m:t>𝑝</m:t>
                      </m:r>
                      <m:r>
                        <a:rPr lang="en-US" altLang="zh-CN" sz="1600" i="1">
                          <a:latin typeface="Cambria Math" panose="02040503050406030204" pitchFamily="18" charset="0"/>
                          <a:cs typeface="Microsoft Himalaya" panose="01010100010101010101" pitchFamily="2" charset="0"/>
                        </a:rPr>
                        <m:t>(</m:t>
                      </m:r>
                      <m:r>
                        <a:rPr lang="en-US" altLang="zh-CN" sz="1600" b="0" i="1" smtClean="0">
                          <a:latin typeface="Cambria Math" panose="02040503050406030204" pitchFamily="18" charset="0"/>
                          <a:cs typeface="Microsoft Himalaya" panose="01010100010101010101" pitchFamily="2" charset="0"/>
                        </a:rPr>
                        <m:t>𝑎</m:t>
                      </m:r>
                      <m:r>
                        <a:rPr lang="en-US" altLang="zh-CN" sz="1600" b="0" i="1" smtClean="0">
                          <a:latin typeface="Cambria Math" panose="02040503050406030204" pitchFamily="18" charset="0"/>
                          <a:cs typeface="Microsoft Himalaya" panose="01010100010101010101" pitchFamily="2" charset="0"/>
                        </a:rPr>
                        <m:t>|</m:t>
                      </m:r>
                      <m:r>
                        <m:rPr>
                          <m:sty m:val="p"/>
                        </m:rPr>
                        <a:rPr lang="en-US" altLang="zh-CN" sz="1600" i="1">
                          <a:latin typeface="Cambria Math" panose="02040503050406030204" pitchFamily="18" charset="0"/>
                          <a:cs typeface="Microsoft Himalaya" panose="01010100010101010101" pitchFamily="2" charset="0"/>
                        </a:rPr>
                        <m:t>father</m:t>
                      </m:r>
                      <m:r>
                        <a:rPr lang="en-US" altLang="zh-CN" sz="1600" b="0" i="1" smtClean="0">
                          <a:latin typeface="Cambria Math" panose="02040503050406030204" pitchFamily="18" charset="0"/>
                          <a:cs typeface="Microsoft Himalaya" panose="01010100010101010101" pitchFamily="2" charset="0"/>
                        </a:rPr>
                        <m:t>,</m:t>
                      </m:r>
                      <m:r>
                        <a:rPr lang="en-US" altLang="zh-CN" sz="1600" b="0" i="1" smtClean="0">
                          <a:latin typeface="Cambria Math" panose="02040503050406030204" pitchFamily="18" charset="0"/>
                          <a:cs typeface="Microsoft Himalaya" panose="01010100010101010101" pitchFamily="2" charset="0"/>
                        </a:rPr>
                        <m:t>𝑟𝑒𝑎𝑑</m:t>
                      </m:r>
                      <m:r>
                        <a:rPr lang="en-US" altLang="zh-CN" sz="1600" i="1">
                          <a:latin typeface="Cambria Math" panose="02040503050406030204" pitchFamily="18" charset="0"/>
                          <a:cs typeface="Microsoft Himalaya" panose="01010100010101010101" pitchFamily="2" charset="0"/>
                        </a:rPr>
                        <m:t>)</m:t>
                      </m:r>
                      <m:r>
                        <a:rPr lang="en-US" altLang="zh-CN" sz="1600" i="1">
                          <a:latin typeface="Cambria Math" panose="02040503050406030204" pitchFamily="18" charset="0"/>
                          <a:cs typeface="Microsoft Himalaya" panose="01010100010101010101" pitchFamily="2" charset="0"/>
                        </a:rPr>
                        <m:t>𝑝</m:t>
                      </m:r>
                      <m:r>
                        <a:rPr lang="en-US" altLang="zh-CN" sz="1600" i="1">
                          <a:latin typeface="Cambria Math" panose="02040503050406030204" pitchFamily="18" charset="0"/>
                          <a:cs typeface="Microsoft Himalaya" panose="01010100010101010101" pitchFamily="2" charset="0"/>
                        </a:rPr>
                        <m:t>(</m:t>
                      </m:r>
                      <m:r>
                        <a:rPr lang="en-US" altLang="zh-CN" sz="1600" b="0" i="1" smtClean="0">
                          <a:latin typeface="Cambria Math" panose="02040503050406030204" pitchFamily="18" charset="0"/>
                          <a:cs typeface="Microsoft Himalaya" panose="01010100010101010101" pitchFamily="2" charset="0"/>
                        </a:rPr>
                        <m:t>𝑏𝑜𝑜𝑘</m:t>
                      </m:r>
                      <m:r>
                        <a:rPr lang="en-US" altLang="zh-CN" sz="1600" b="0" i="1" smtClean="0">
                          <a:latin typeface="Cambria Math" panose="02040503050406030204" pitchFamily="18" charset="0"/>
                          <a:cs typeface="Microsoft Himalaya" panose="01010100010101010101" pitchFamily="2" charset="0"/>
                        </a:rPr>
                        <m:t>|</m:t>
                      </m:r>
                      <m:r>
                        <m:rPr>
                          <m:sty m:val="p"/>
                        </m:rPr>
                        <a:rPr lang="en-US" altLang="zh-CN" sz="1600" i="1">
                          <a:latin typeface="Cambria Math" panose="02040503050406030204" pitchFamily="18" charset="0"/>
                          <a:cs typeface="Microsoft Himalaya" panose="01010100010101010101" pitchFamily="2" charset="0"/>
                        </a:rPr>
                        <m:t>father</m:t>
                      </m:r>
                      <m:r>
                        <a:rPr lang="en-US" altLang="zh-CN" sz="1600" i="1">
                          <a:latin typeface="Cambria Math" panose="02040503050406030204" pitchFamily="18" charset="0"/>
                          <a:cs typeface="Microsoft Himalaya" panose="01010100010101010101" pitchFamily="2" charset="0"/>
                        </a:rPr>
                        <m:t>,</m:t>
                      </m:r>
                      <m:r>
                        <a:rPr lang="en-US" altLang="zh-CN" sz="1600" i="1">
                          <a:latin typeface="Cambria Math" panose="02040503050406030204" pitchFamily="18" charset="0"/>
                          <a:cs typeface="Microsoft Himalaya" panose="01010100010101010101" pitchFamily="2" charset="0"/>
                        </a:rPr>
                        <m:t>𝑟𝑒𝑎𝑑</m:t>
                      </m:r>
                      <m:r>
                        <a:rPr lang="en-US" altLang="zh-CN" sz="1600" b="0" i="1" smtClean="0">
                          <a:latin typeface="Cambria Math" panose="02040503050406030204" pitchFamily="18" charset="0"/>
                          <a:cs typeface="Microsoft Himalaya" panose="01010100010101010101" pitchFamily="2" charset="0"/>
                        </a:rPr>
                        <m:t>,</m:t>
                      </m:r>
                      <m:r>
                        <a:rPr lang="en-US" altLang="zh-CN" sz="1600" i="1">
                          <a:latin typeface="Cambria Math" panose="02040503050406030204" pitchFamily="18" charset="0"/>
                          <a:cs typeface="Microsoft Himalaya" panose="01010100010101010101" pitchFamily="2" charset="0"/>
                        </a:rPr>
                        <m:t>𝑎</m:t>
                      </m:r>
                      <m:r>
                        <a:rPr lang="en-US" altLang="zh-CN" sz="1600" i="1">
                          <a:latin typeface="Cambria Math" panose="02040503050406030204" pitchFamily="18" charset="0"/>
                          <a:cs typeface="Microsoft Himalaya" panose="01010100010101010101" pitchFamily="2" charset="0"/>
                        </a:rPr>
                        <m:t>)</m:t>
                      </m:r>
                      <m:r>
                        <a:rPr lang="en-US" altLang="zh-CN" sz="1600" i="1">
                          <a:latin typeface="Cambria Math" panose="02040503050406030204" pitchFamily="18" charset="0"/>
                          <a:cs typeface="Microsoft Himalaya" panose="01010100010101010101" pitchFamily="2" charset="0"/>
                        </a:rPr>
                        <m:t>𝑝</m:t>
                      </m:r>
                      <m:r>
                        <a:rPr lang="en-US" altLang="zh-CN" sz="1600" i="1">
                          <a:latin typeface="Cambria Math" panose="02040503050406030204" pitchFamily="18" charset="0"/>
                          <a:cs typeface="Microsoft Himalaya" panose="01010100010101010101" pitchFamily="2" charset="0"/>
                        </a:rPr>
                        <m:t>(&lt;</m:t>
                      </m:r>
                      <m:r>
                        <a:rPr lang="en-US" altLang="zh-CN" sz="1600" b="0" i="1" smtClean="0">
                          <a:latin typeface="Cambria Math" panose="02040503050406030204" pitchFamily="18" charset="0"/>
                          <a:cs typeface="Microsoft Himalaya" panose="01010100010101010101" pitchFamily="2" charset="0"/>
                        </a:rPr>
                        <m:t>𝐸𝑂𝑆</m:t>
                      </m:r>
                      <m:r>
                        <a:rPr lang="en-US" altLang="zh-CN" sz="1600" b="0" i="1" smtClean="0">
                          <a:latin typeface="Cambria Math" panose="02040503050406030204" pitchFamily="18" charset="0"/>
                          <a:cs typeface="Microsoft Himalaya" panose="01010100010101010101" pitchFamily="2" charset="0"/>
                        </a:rPr>
                        <m:t>&gt;|</m:t>
                      </m:r>
                      <m:r>
                        <a:rPr lang="en-US" altLang="zh-CN" sz="1600" b="0" i="1" smtClean="0">
                          <a:latin typeface="Cambria Math" panose="02040503050406030204" pitchFamily="18" charset="0"/>
                          <a:cs typeface="Microsoft Himalaya" panose="01010100010101010101" pitchFamily="2" charset="0"/>
                        </a:rPr>
                        <m:t>𝑏𝑜𝑜𝑘</m:t>
                      </m:r>
                      <m:r>
                        <a:rPr lang="en-US" altLang="zh-CN" sz="1600" i="1">
                          <a:latin typeface="Cambria Math" panose="02040503050406030204" pitchFamily="18" charset="0"/>
                          <a:cs typeface="Microsoft Himalaya" panose="01010100010101010101" pitchFamily="2" charset="0"/>
                        </a:rPr>
                        <m:t>)</m:t>
                      </m:r>
                    </m:oMath>
                  </m:oMathPara>
                </a14:m>
                <a:endParaRPr lang="zh-CN" altLang="en-US" sz="1600" i="1" dirty="0">
                  <a:latin typeface="Microsoft Himalaya" panose="01010100010101010101" pitchFamily="2" charset="0"/>
                  <a:cs typeface="Microsoft Himalaya" panose="01010100010101010101" pitchFamily="2" charset="0"/>
                </a:endParaRPr>
              </a:p>
            </p:txBody>
          </p:sp>
        </mc:Choice>
        <mc:Fallback>
          <p:sp>
            <p:nvSpPr>
              <p:cNvPr id="6" name="文本框 5">
                <a:extLst>
                  <a:ext uri="{FF2B5EF4-FFF2-40B4-BE49-F238E27FC236}">
                    <a16:creationId xmlns:a16="http://schemas.microsoft.com/office/drawing/2014/main" id="{4A73B791-654B-47A9-BC6B-BCE0F6F67C0A}"/>
                  </a:ext>
                </a:extLst>
              </p:cNvPr>
              <p:cNvSpPr txBox="1">
                <a:spLocks noRot="1" noChangeAspect="1" noMove="1" noResize="1" noEditPoints="1" noAdjustHandles="1" noChangeArrowheads="1" noChangeShapeType="1" noTextEdit="1"/>
              </p:cNvSpPr>
              <p:nvPr/>
            </p:nvSpPr>
            <p:spPr>
              <a:xfrm>
                <a:off x="1083008" y="4297550"/>
                <a:ext cx="9613861" cy="856132"/>
              </a:xfrm>
              <a:prstGeom prst="rect">
                <a:avLst/>
              </a:prstGeom>
              <a:blipFill>
                <a:blip r:embed="rId3"/>
                <a:stretch>
                  <a:fillRect l="-571" t="-4286" b="-7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77328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9C3386-E6C5-4C64-A290-D17DA7D87DE4}"/>
              </a:ext>
            </a:extLst>
          </p:cNvPr>
          <p:cNvSpPr>
            <a:spLocks noGrp="1"/>
          </p:cNvSpPr>
          <p:nvPr>
            <p:ph type="title"/>
          </p:nvPr>
        </p:nvSpPr>
        <p:spPr/>
        <p:txBody>
          <a:bodyPr/>
          <a:lstStyle/>
          <a:p>
            <a:r>
              <a:rPr lang="zh-CN" altLang="en-US" dirty="0"/>
              <a:t>马尔科夫 </a:t>
            </a:r>
            <a:r>
              <a:rPr lang="en-US" altLang="zh-CN" dirty="0"/>
              <a:t>Andrey Markov</a:t>
            </a:r>
            <a:r>
              <a:rPr lang="zh-CN" altLang="en-US" dirty="0"/>
              <a:t>，</a:t>
            </a:r>
            <a:r>
              <a:rPr lang="en-US" altLang="zh-CN" dirty="0"/>
              <a:t>1856</a:t>
            </a:r>
            <a:r>
              <a:rPr lang="zh-CN" altLang="en-US" dirty="0"/>
              <a:t>－</a:t>
            </a:r>
            <a:r>
              <a:rPr lang="en-US" altLang="zh-CN" dirty="0"/>
              <a:t>1922</a:t>
            </a:r>
            <a:endParaRPr lang="zh-CN" altLang="en-US" dirty="0"/>
          </a:p>
        </p:txBody>
      </p:sp>
      <p:sp>
        <p:nvSpPr>
          <p:cNvPr id="3" name="内容占位符 2">
            <a:extLst>
              <a:ext uri="{FF2B5EF4-FFF2-40B4-BE49-F238E27FC236}">
                <a16:creationId xmlns:a16="http://schemas.microsoft.com/office/drawing/2014/main" id="{725A3505-6F84-48E3-8313-D87B360F1EFE}"/>
              </a:ext>
            </a:extLst>
          </p:cNvPr>
          <p:cNvSpPr>
            <a:spLocks noGrp="1"/>
          </p:cNvSpPr>
          <p:nvPr>
            <p:ph idx="1"/>
          </p:nvPr>
        </p:nvSpPr>
        <p:spPr>
          <a:xfrm>
            <a:off x="401462" y="2358563"/>
            <a:ext cx="8366402" cy="4044898"/>
          </a:xfrm>
          <a:solidFill>
            <a:schemeClr val="accent1">
              <a:lumMod val="50000"/>
            </a:schemeClr>
          </a:solidFill>
          <a:ln>
            <a:noFill/>
          </a:ln>
        </p:spPr>
        <p:style>
          <a:lnRef idx="0">
            <a:scrgbClr r="0" g="0" b="0"/>
          </a:lnRef>
          <a:fillRef idx="1002">
            <a:schemeClr val="dk2"/>
          </a:fillRef>
          <a:effectRef idx="0">
            <a:scrgbClr r="0" g="0" b="0"/>
          </a:effectRef>
          <a:fontRef idx="minor">
            <a:schemeClr val="lt1"/>
          </a:fontRef>
        </p:style>
        <p:txBody>
          <a:bodyPr>
            <a:normAutofit/>
          </a:bodyPr>
          <a:lstStyle/>
          <a:p>
            <a:pPr marL="0" indent="0">
              <a:buNone/>
            </a:pPr>
            <a:endParaRPr lang="en-US" altLang="zh-CN" sz="2800" dirty="0">
              <a:solidFill>
                <a:schemeClr val="bg1"/>
              </a:solidFill>
            </a:endParaRPr>
          </a:p>
          <a:p>
            <a:r>
              <a:rPr lang="en-US" altLang="zh-CN" dirty="0"/>
              <a:t>1874</a:t>
            </a:r>
            <a:r>
              <a:rPr lang="zh-CN" altLang="en-US" dirty="0"/>
              <a:t>年入圣彼得堡大学，师从切比雪夫，毕业后留校任教</a:t>
            </a:r>
            <a:endParaRPr lang="en-US" altLang="zh-CN" dirty="0"/>
          </a:p>
          <a:p>
            <a:endParaRPr lang="en-US" altLang="zh-CN" dirty="0"/>
          </a:p>
          <a:p>
            <a:r>
              <a:rPr lang="zh-CN" altLang="en-US" dirty="0"/>
              <a:t>研究数论和概率论</a:t>
            </a:r>
            <a:endParaRPr lang="en-US" altLang="zh-CN" dirty="0"/>
          </a:p>
          <a:p>
            <a:endParaRPr lang="en-US" altLang="zh-CN" dirty="0"/>
          </a:p>
          <a:p>
            <a:r>
              <a:rPr lang="zh-CN" altLang="en-US" dirty="0"/>
              <a:t>开创了随机过程（马尔可夫过程）</a:t>
            </a:r>
            <a:endParaRPr lang="en-US" altLang="zh-CN" dirty="0"/>
          </a:p>
        </p:txBody>
      </p:sp>
      <p:pic>
        <p:nvPicPr>
          <p:cNvPr id="2050" name="Picture 2">
            <a:extLst>
              <a:ext uri="{FF2B5EF4-FFF2-40B4-BE49-F238E27FC236}">
                <a16:creationId xmlns:a16="http://schemas.microsoft.com/office/drawing/2014/main" id="{A9679D0C-4C5D-4FFD-ADEB-8580CC9801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3731" y="2369408"/>
            <a:ext cx="3094704" cy="4023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181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431661-28CE-4542-AB6D-6E20306E17FA}"/>
              </a:ext>
            </a:extLst>
          </p:cNvPr>
          <p:cNvSpPr>
            <a:spLocks noGrp="1"/>
          </p:cNvSpPr>
          <p:nvPr>
            <p:ph type="title"/>
          </p:nvPr>
        </p:nvSpPr>
        <p:spPr/>
        <p:txBody>
          <a:bodyPr/>
          <a:lstStyle/>
          <a:p>
            <a:r>
              <a:rPr lang="zh-CN" altLang="en-US" dirty="0"/>
              <a:t>马尔科夫假设（</a:t>
            </a:r>
            <a:r>
              <a:rPr lang="en-US" altLang="zh-CN" dirty="0"/>
              <a:t>Markov Assumption</a:t>
            </a:r>
            <a:r>
              <a:rPr lang="zh-CN" altLang="en-US"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CEFE70E-C600-410D-AD7B-1BFB19FA1CC0}"/>
                  </a:ext>
                </a:extLst>
              </p:cNvPr>
              <p:cNvSpPr>
                <a:spLocks noGrp="1"/>
              </p:cNvSpPr>
              <p:nvPr>
                <p:ph idx="1"/>
              </p:nvPr>
            </p:nvSpPr>
            <p:spPr>
              <a:xfrm>
                <a:off x="938873" y="2160358"/>
                <a:ext cx="9613861" cy="2625651"/>
              </a:xfrm>
              <a:solidFill>
                <a:schemeClr val="accent1">
                  <a:lumMod val="50000"/>
                </a:schemeClr>
              </a:solidFill>
            </p:spPr>
            <p:txBody>
              <a:bodyPr/>
              <a:lstStyle/>
              <a:p>
                <a:pPr marL="0" indent="0">
                  <a:buNone/>
                </a:pPr>
                <a:r>
                  <a:rPr lang="zh-CN" altLang="en-US" dirty="0">
                    <a:latin typeface="+mn-ea"/>
                    <a:cs typeface="Times New Roman" panose="02020603050405020304" pitchFamily="18" charset="0"/>
                  </a:rPr>
                  <a:t>一个词的出现概率仅与它之前的</a:t>
                </a:r>
                <a:r>
                  <a:rPr lang="en-US" altLang="zh-CN" b="1" dirty="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a:t>(n-1)</a:t>
                </a:r>
                <a:r>
                  <a:rPr lang="zh-CN" altLang="en-US" dirty="0">
                    <a:latin typeface="+mn-ea"/>
                    <a:cs typeface="Times New Roman" panose="02020603050405020304" pitchFamily="18" charset="0"/>
                  </a:rPr>
                  <a:t>个词有关：</a:t>
                </a:r>
                <a:endParaRPr lang="en-US" altLang="zh-CN" dirty="0">
                  <a:latin typeface="+mn-ea"/>
                  <a:cs typeface="Times New Roman" panose="02020603050405020304" pitchFamily="18" charset="0"/>
                </a:endParaRPr>
              </a:p>
              <a:p>
                <a:pPr marL="0" indent="0">
                  <a:buNone/>
                </a:pPr>
                <a:endParaRPr lang="en-US" altLang="zh-CN" i="1" dirty="0">
                  <a:latin typeface="Cambria Math" panose="02040503050406030204" pitchFamily="18" charset="0"/>
                  <a:ea typeface="SimSun" panose="02010600030101010101" pitchFamily="2"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SimSun" panose="02010600030101010101" pitchFamily="2" charset="-122"/>
                          <a:cs typeface="Times New Roman" panose="02020603050405020304" pitchFamily="18" charset="0"/>
                        </a:rPr>
                        <m:t>𝑝</m:t>
                      </m:r>
                      <m:d>
                        <m:d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dPr>
                        <m:e>
                          <m:r>
                            <a:rPr lang="en-US" altLang="zh-CN" i="1">
                              <a:latin typeface="Cambria Math" panose="02040503050406030204" pitchFamily="18" charset="0"/>
                              <a:ea typeface="SimSun" panose="02010600030101010101" pitchFamily="2" charset="-122"/>
                              <a:cs typeface="Times New Roman" panose="02020603050405020304" pitchFamily="18" charset="0"/>
                            </a:rPr>
                            <m:t>𝑠</m:t>
                          </m:r>
                        </m:e>
                      </m:d>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3</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𝑙</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𝑙</m:t>
                          </m:r>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altLang="zh-CN" dirty="0">
                  <a:latin typeface="Cambria" panose="02040503050406030204" pitchFamily="18" charset="0"/>
                  <a:ea typeface="SimSun" panose="02010600030101010101" pitchFamily="2" charset="-122"/>
                  <a:cs typeface="Times New Roman" panose="02020603050405020304" pitchFamily="18" charset="0"/>
                </a:endParaRPr>
              </a:p>
              <a:p>
                <a:pPr marL="0" indent="0">
                  <a:buNone/>
                </a:pPr>
                <a:endParaRPr lang="en-US" altLang="zh-CN" dirty="0">
                  <a:latin typeface="Cambria" panose="02040503050406030204" pitchFamily="18" charset="0"/>
                  <a:ea typeface="SimSun" panose="02010600030101010101" pitchFamily="2" charset="-122"/>
                  <a:cs typeface="Times New Roman" panose="02020603050405020304" pitchFamily="18" charset="0"/>
                </a:endParaRPr>
              </a:p>
              <a:p>
                <a:pPr marL="0" indent="0">
                  <a:buNone/>
                </a:pPr>
                <a:endParaRPr lang="en-US" altLang="zh-CN" dirty="0">
                  <a:latin typeface="Cambria" panose="02040503050406030204" pitchFamily="18" charset="0"/>
                  <a:ea typeface="SimSun" panose="02010600030101010101" pitchFamily="2"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SimSun" panose="02010600030101010101" pitchFamily="2" charset="-122"/>
                          <a:cs typeface="Times New Roman" panose="02020603050405020304" pitchFamily="18" charset="0"/>
                        </a:rPr>
                        <m:t>𝑝</m:t>
                      </m:r>
                      <m:d>
                        <m:d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dPr>
                        <m:e>
                          <m:r>
                            <a:rPr lang="en-US" altLang="zh-CN" i="1">
                              <a:latin typeface="Cambria Math" panose="02040503050406030204" pitchFamily="18" charset="0"/>
                              <a:ea typeface="SimSun" panose="02010600030101010101" pitchFamily="2" charset="-122"/>
                              <a:cs typeface="Times New Roman" panose="02020603050405020304" pitchFamily="18" charset="0"/>
                            </a:rPr>
                            <m:t>𝑠</m:t>
                          </m:r>
                        </m:e>
                      </m:d>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2</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3</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2</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SimSun" panose="02010600030101010101" pitchFamily="2" charset="-122"/>
                          <a:cs typeface="Times New Roman" panose="02020603050405020304" pitchFamily="18" charset="0"/>
                        </a:rPr>
                        <m:t>𝑝</m:t>
                      </m:r>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𝑙</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sSub>
                        <m:sSubPr>
                          <m:ctrlPr>
                            <a:rPr lang="en-US" altLang="zh-CN" b="1" i="1" smtClean="0">
                              <a:solidFill>
                                <a:srgbClr val="00B0F0"/>
                              </a:solidFill>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b="1" i="1">
                              <a:solidFill>
                                <a:srgbClr val="00B0F0"/>
                              </a:solidFill>
                              <a:latin typeface="Cambria Math" panose="02040503050406030204" pitchFamily="18" charset="0"/>
                              <a:ea typeface="SimSun" panose="02010600030101010101" pitchFamily="2" charset="-122"/>
                              <a:cs typeface="Times New Roman" panose="02020603050405020304" pitchFamily="18" charset="0"/>
                            </a:rPr>
                            <m:t>𝒘</m:t>
                          </m:r>
                        </m:e>
                        <m:sub>
                          <m:r>
                            <a:rPr lang="en-US" altLang="zh-CN" b="1" i="1" smtClean="0">
                              <a:solidFill>
                                <a:srgbClr val="00B0F0"/>
                              </a:solidFill>
                              <a:latin typeface="Cambria Math" panose="02040503050406030204" pitchFamily="18" charset="0"/>
                              <a:ea typeface="SimSun" panose="02010600030101010101" pitchFamily="2" charset="-122"/>
                              <a:cs typeface="Times New Roman" panose="02020603050405020304" pitchFamily="18" charset="0"/>
                            </a:rPr>
                            <m:t>𝒍</m:t>
                          </m:r>
                          <m:r>
                            <a:rPr lang="en-US" altLang="zh-CN" b="1" i="1" smtClean="0">
                              <a:solidFill>
                                <a:srgbClr val="00B0F0"/>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b="1"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𝒏</m:t>
                          </m:r>
                          <m:r>
                            <a:rPr lang="en-US" altLang="zh-CN" b="1"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m:t>
                          </m:r>
                          <m:r>
                            <a:rPr lang="en-US" altLang="zh-CN" b="1" i="1" smtClean="0">
                              <a:solidFill>
                                <a:schemeClr val="accent2"/>
                              </a:solidFill>
                              <a:latin typeface="Cambria Math" panose="02040503050406030204" pitchFamily="18" charset="0"/>
                              <a:ea typeface="SimSun" panose="02010600030101010101" pitchFamily="2" charset="-122"/>
                              <a:cs typeface="Times New Roman" panose="02020603050405020304" pitchFamily="18" charset="0"/>
                            </a:rPr>
                            <m:t>𝟏</m:t>
                          </m:r>
                          <m:r>
                            <a:rPr lang="en-US" altLang="zh-CN" b="1" i="1" smtClean="0">
                              <a:solidFill>
                                <a:srgbClr val="00B0F0"/>
                              </a:solidFill>
                              <a:latin typeface="Cambria Math" panose="02040503050406030204" pitchFamily="18" charset="0"/>
                              <a:ea typeface="SimSun" panose="02010600030101010101" pitchFamily="2" charset="-122"/>
                              <a:cs typeface="Times New Roman" panose="02020603050405020304" pitchFamily="18" charset="0"/>
                            </a:rPr>
                            <m:t>)</m:t>
                          </m:r>
                        </m:sub>
                      </m:sSub>
                      <m:r>
                        <a:rPr lang="en-US" altLang="zh-CN"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ea typeface="SimSun" panose="02010600030101010101" pitchFamily="2" charset="-122"/>
                              <a:cs typeface="Times New Roman" panose="02020603050405020304" pitchFamily="18" charset="0"/>
                            </a:rPr>
                          </m:ctrlPr>
                        </m:sSubPr>
                        <m:e>
                          <m:r>
                            <a:rPr lang="en-US" altLang="zh-CN" i="1">
                              <a:latin typeface="Cambria Math" panose="02040503050406030204" pitchFamily="18" charset="0"/>
                              <a:ea typeface="SimSun" panose="02010600030101010101" pitchFamily="2" charset="-122"/>
                              <a:cs typeface="Times New Roman" panose="02020603050405020304" pitchFamily="18" charset="0"/>
                            </a:rPr>
                            <m:t>𝑤</m:t>
                          </m:r>
                        </m:e>
                        <m:sub>
                          <m:r>
                            <a:rPr lang="en-US" altLang="zh-CN" i="1">
                              <a:latin typeface="Cambria Math" panose="02040503050406030204" pitchFamily="18" charset="0"/>
                              <a:ea typeface="SimSun" panose="02010600030101010101" pitchFamily="2" charset="-122"/>
                              <a:cs typeface="Times New Roman" panose="02020603050405020304" pitchFamily="18" charset="0"/>
                            </a:rPr>
                            <m:t>𝑙</m:t>
                          </m:r>
                          <m:r>
                            <a:rPr lang="en-US" altLang="zh-CN" i="1">
                              <a:latin typeface="Cambria Math" panose="02040503050406030204" pitchFamily="18" charset="0"/>
                              <a:ea typeface="SimSun" panose="02010600030101010101" pitchFamily="2" charset="-122"/>
                              <a:cs typeface="Times New Roman" panose="02020603050405020304" pitchFamily="18" charset="0"/>
                            </a:rPr>
                            <m:t>−1</m:t>
                          </m:r>
                        </m:sub>
                      </m:sSub>
                      <m:r>
                        <a:rPr lang="en-US" altLang="zh-CN" i="1">
                          <a:latin typeface="Cambria Math" panose="02040503050406030204" pitchFamily="18" charset="0"/>
                          <a:ea typeface="SimSun" panose="02010600030101010101" pitchFamily="2" charset="-122"/>
                          <a:cs typeface="Times New Roman" panose="02020603050405020304" pitchFamily="18" charset="0"/>
                        </a:rPr>
                        <m:t>)</m:t>
                      </m:r>
                    </m:oMath>
                  </m:oMathPara>
                </a14:m>
                <a:endParaRPr lang="en-US" altLang="zh-CN" dirty="0">
                  <a:latin typeface="Cambria" panose="02040503050406030204" pitchFamily="18" charset="0"/>
                  <a:ea typeface="SimSun" panose="02010600030101010101" pitchFamily="2" charset="-122"/>
                  <a:cs typeface="Times New Roman" panose="02020603050405020304" pitchFamily="18" charset="0"/>
                </a:endParaRPr>
              </a:p>
              <a:p>
                <a:pPr marL="0" indent="0">
                  <a:buNone/>
                </a:pPr>
                <a:endParaRPr lang="en-US" altLang="zh-CN" dirty="0">
                  <a:latin typeface="Cambria" panose="02040503050406030204" pitchFamily="18" charset="0"/>
                  <a:ea typeface="SimSun" panose="02010600030101010101" pitchFamily="2" charset="-122"/>
                  <a:cs typeface="Times New Roman" panose="02020603050405020304" pitchFamily="18" charset="0"/>
                </a:endParaRPr>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4CEFE70E-C600-410D-AD7B-1BFB19FA1CC0}"/>
                  </a:ext>
                </a:extLst>
              </p:cNvPr>
              <p:cNvSpPr>
                <a:spLocks noGrp="1" noRot="1" noChangeAspect="1" noMove="1" noResize="1" noEditPoints="1" noAdjustHandles="1" noChangeArrowheads="1" noChangeShapeType="1" noTextEdit="1"/>
              </p:cNvSpPr>
              <p:nvPr>
                <p:ph idx="1"/>
              </p:nvPr>
            </p:nvSpPr>
            <p:spPr>
              <a:xfrm>
                <a:off x="938873" y="2160358"/>
                <a:ext cx="9613861" cy="2625651"/>
              </a:xfrm>
              <a:blipFill>
                <a:blip r:embed="rId2"/>
                <a:stretch>
                  <a:fillRect l="-951" t="-3712"/>
                </a:stretch>
              </a:blipFill>
            </p:spPr>
            <p:txBody>
              <a:bodyPr/>
              <a:lstStyle/>
              <a:p>
                <a:r>
                  <a:rPr lang="zh-CN" altLang="en-US">
                    <a:noFill/>
                  </a:rPr>
                  <a:t> </a:t>
                </a:r>
              </a:p>
            </p:txBody>
          </p:sp>
        </mc:Fallback>
      </mc:AlternateContent>
      <p:sp>
        <p:nvSpPr>
          <p:cNvPr id="4" name="箭头: 下 3">
            <a:extLst>
              <a:ext uri="{FF2B5EF4-FFF2-40B4-BE49-F238E27FC236}">
                <a16:creationId xmlns:a16="http://schemas.microsoft.com/office/drawing/2014/main" id="{7DDF7565-FDE2-423C-945C-C64C6065259A}"/>
              </a:ext>
            </a:extLst>
          </p:cNvPr>
          <p:cNvSpPr/>
          <p:nvPr/>
        </p:nvSpPr>
        <p:spPr>
          <a:xfrm>
            <a:off x="5052749" y="3499574"/>
            <a:ext cx="869004" cy="70039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rgbClr val="00B050"/>
              </a:solidFill>
            </a:endParaRPr>
          </a:p>
        </p:txBody>
      </p:sp>
      <mc:AlternateContent xmlns:mc="http://schemas.openxmlformats.org/markup-compatibility/2006">
        <mc:Choice xmlns:a14="http://schemas.microsoft.com/office/drawing/2010/main" Requires="a14">
          <p:sp>
            <p:nvSpPr>
              <p:cNvPr id="5" name="矩形 4">
                <a:extLst>
                  <a:ext uri="{FF2B5EF4-FFF2-40B4-BE49-F238E27FC236}">
                    <a16:creationId xmlns:a16="http://schemas.microsoft.com/office/drawing/2014/main" id="{86EC65D2-3246-4E47-997E-145D9709DFE5}"/>
                  </a:ext>
                </a:extLst>
              </p:cNvPr>
              <p:cNvSpPr/>
              <p:nvPr/>
            </p:nvSpPr>
            <p:spPr>
              <a:xfrm>
                <a:off x="3062144" y="5027825"/>
                <a:ext cx="5584670" cy="13126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en-US" altLang="zh-CN" sz="2800" i="1" smtClean="0">
                              <a:latin typeface="Cambria Math" panose="02040503050406030204" pitchFamily="18" charset="0"/>
                            </a:rPr>
                          </m:ctrlPr>
                        </m:mPr>
                        <m:mr>
                          <m:e>
                            <m:d>
                              <m:dPr>
                                <m:begChr m:val=""/>
                                <m:ctrlPr>
                                  <a:rPr lang="en-US" altLang="zh-CN" sz="2800" i="1">
                                    <a:latin typeface="Cambria Math" panose="02040503050406030204" pitchFamily="18" charset="0"/>
                                  </a:rPr>
                                </m:ctrlPr>
                              </m:dPr>
                              <m:e>
                                <m:r>
                                  <a:rPr lang="en-US" altLang="zh-CN" sz="2800" i="1">
                                    <a:latin typeface="Cambria Math" panose="02040503050406030204" pitchFamily="18" charset="0"/>
                                  </a:rPr>
                                  <m:t>𝑝</m:t>
                                </m:r>
                                <m:r>
                                  <a:rPr lang="en-US" altLang="zh-CN" sz="2800">
                                    <a:latin typeface="Cambria Math" panose="02040503050406030204" pitchFamily="18" charset="0"/>
                                  </a:rPr>
                                  <m:t>(</m:t>
                                </m:r>
                                <m:r>
                                  <a:rPr lang="en-US" altLang="zh-CN" sz="2800" b="1" i="1" smtClean="0">
                                    <a:latin typeface="Cambria Math" panose="02040503050406030204" pitchFamily="18" charset="0"/>
                                  </a:rPr>
                                  <m:t>𝒔</m:t>
                                </m:r>
                              </m:e>
                            </m:d>
                          </m:e>
                          <m:e>
                            <m:r>
                              <a:rPr lang="en-US" altLang="zh-CN" sz="2800">
                                <a:latin typeface="Cambria Math" panose="02040503050406030204" pitchFamily="18" charset="0"/>
                              </a:rPr>
                              <m:t>=</m:t>
                            </m:r>
                            <m:nary>
                              <m:naryPr>
                                <m:chr m:val="∏"/>
                                <m:limLoc m:val="undOvr"/>
                                <m:grow m:val="on"/>
                                <m:ctrlPr>
                                  <a:rPr lang="en-US" altLang="zh-CN" sz="2800" i="1">
                                    <a:latin typeface="Cambria Math" panose="02040503050406030204" pitchFamily="18" charset="0"/>
                                  </a:rPr>
                                </m:ctrlPr>
                              </m:naryPr>
                              <m:sub>
                                <m:r>
                                  <a:rPr lang="en-US" altLang="zh-CN" sz="2800" i="1">
                                    <a:latin typeface="Cambria Math" panose="02040503050406030204" pitchFamily="18" charset="0"/>
                                  </a:rPr>
                                  <m:t>𝑖</m:t>
                                </m:r>
                                <m:r>
                                  <a:rPr lang="en-US" altLang="zh-CN" sz="2800">
                                    <a:latin typeface="Cambria Math" panose="02040503050406030204" pitchFamily="18" charset="0"/>
                                  </a:rPr>
                                  <m:t>=1</m:t>
                                </m:r>
                              </m:sub>
                              <m:sup>
                                <m:r>
                                  <a:rPr lang="en-US" altLang="zh-CN" sz="2800" i="1">
                                    <a:latin typeface="Cambria Math" panose="02040503050406030204" pitchFamily="18" charset="0"/>
                                  </a:rPr>
                                  <m:t>𝑙</m:t>
                                </m:r>
                              </m:sup>
                              <m:e>
                                <m:d>
                                  <m:dPr>
                                    <m:begChr m:val=""/>
                                    <m:ctrlPr>
                                      <a:rPr lang="en-US" altLang="zh-CN" sz="2800" i="1">
                                        <a:latin typeface="Cambria Math" panose="02040503050406030204" pitchFamily="18" charset="0"/>
                                      </a:rPr>
                                    </m:ctrlPr>
                                  </m:dPr>
                                  <m:e>
                                    <m:r>
                                      <a:rPr lang="en-US" altLang="zh-CN" sz="2800" i="1">
                                        <a:latin typeface="Cambria Math" panose="02040503050406030204" pitchFamily="18" charset="0"/>
                                      </a:rPr>
                                      <m:t>𝑝</m:t>
                                    </m:r>
                                    <m:r>
                                      <a:rPr lang="en-US" altLang="zh-CN" sz="280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𝑤</m:t>
                                        </m:r>
                                      </m:e>
                                      <m:sub>
                                        <m:r>
                                          <a:rPr lang="en-US" altLang="zh-CN" sz="2800" b="0" i="1" smtClean="0">
                                            <a:latin typeface="Cambria Math" panose="02040503050406030204" pitchFamily="18" charset="0"/>
                                          </a:rPr>
                                          <m:t>𝑖</m:t>
                                        </m:r>
                                      </m:sub>
                                    </m:sSub>
                                    <m:r>
                                      <a:rPr lang="en-US" altLang="zh-CN" sz="280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𝑤</m:t>
                                        </m:r>
                                      </m:e>
                                      <m:sub>
                                        <m:r>
                                          <a:rPr lang="en-US" altLang="zh-CN" sz="2800" i="1">
                                            <a:latin typeface="Cambria Math" panose="02040503050406030204" pitchFamily="18" charset="0"/>
                                          </a:rPr>
                                          <m:t>𝑖</m:t>
                                        </m:r>
                                        <m:r>
                                          <a:rPr lang="en-US" altLang="zh-CN" sz="2800">
                                            <a:latin typeface="Cambria Math" panose="02040503050406030204" pitchFamily="18" charset="0"/>
                                          </a:rPr>
                                          <m:t>−</m:t>
                                        </m:r>
                                        <m:r>
                                          <a:rPr lang="en-US" altLang="zh-CN" sz="2800" i="1">
                                            <a:latin typeface="Cambria Math" panose="02040503050406030204" pitchFamily="18" charset="0"/>
                                          </a:rPr>
                                          <m:t>𝑛</m:t>
                                        </m:r>
                                        <m:r>
                                          <a:rPr lang="en-US" altLang="zh-CN" sz="2800">
                                            <a:latin typeface="Cambria Math" panose="02040503050406030204" pitchFamily="18" charset="0"/>
                                          </a:rPr>
                                          <m:t>+1</m:t>
                                        </m:r>
                                      </m:sub>
                                    </m:sSub>
                                    <m:r>
                                      <a:rPr lang="en-US" altLang="zh-CN" sz="280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𝑤</m:t>
                                        </m:r>
                                      </m:e>
                                      <m:sub>
                                        <m:r>
                                          <a:rPr lang="en-US" altLang="zh-CN" sz="2800" i="1">
                                            <a:latin typeface="Cambria Math" panose="02040503050406030204" pitchFamily="18" charset="0"/>
                                          </a:rPr>
                                          <m:t>𝑖</m:t>
                                        </m:r>
                                        <m:r>
                                          <a:rPr lang="en-US" altLang="zh-CN" sz="2800">
                                            <a:latin typeface="Cambria Math" panose="02040503050406030204" pitchFamily="18" charset="0"/>
                                          </a:rPr>
                                          <m:t>−1</m:t>
                                        </m:r>
                                      </m:sub>
                                    </m:sSub>
                                  </m:e>
                                </m:d>
                              </m:e>
                            </m:nary>
                          </m:e>
                        </m:mr>
                      </m:m>
                    </m:oMath>
                  </m:oMathPara>
                </a14:m>
                <a:endParaRPr lang="zh-CN" altLang="en-US" sz="2800" dirty="0"/>
              </a:p>
            </p:txBody>
          </p:sp>
        </mc:Choice>
        <mc:Fallback>
          <p:sp>
            <p:nvSpPr>
              <p:cNvPr id="5" name="矩形 4">
                <a:extLst>
                  <a:ext uri="{FF2B5EF4-FFF2-40B4-BE49-F238E27FC236}">
                    <a16:creationId xmlns:a16="http://schemas.microsoft.com/office/drawing/2014/main" id="{86EC65D2-3246-4E47-997E-145D9709DFE5}"/>
                  </a:ext>
                </a:extLst>
              </p:cNvPr>
              <p:cNvSpPr>
                <a:spLocks noRot="1" noChangeAspect="1" noMove="1" noResize="1" noEditPoints="1" noAdjustHandles="1" noChangeArrowheads="1" noChangeShapeType="1" noTextEdit="1"/>
              </p:cNvSpPr>
              <p:nvPr/>
            </p:nvSpPr>
            <p:spPr>
              <a:xfrm>
                <a:off x="3062144" y="5027825"/>
                <a:ext cx="5584670" cy="1312603"/>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174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A6811479-1EEF-4B59-87B2-2F603873065B}"/>
                  </a:ext>
                </a:extLst>
              </p:cNvPr>
              <p:cNvSpPr>
                <a:spLocks noGrp="1"/>
              </p:cNvSpPr>
              <p:nvPr>
                <p:ph idx="1"/>
              </p:nvPr>
            </p:nvSpPr>
            <p:spPr>
              <a:xfrm>
                <a:off x="339709" y="2138953"/>
                <a:ext cx="10055918" cy="1680774"/>
              </a:xfrm>
              <a:solidFill>
                <a:schemeClr val="accent1">
                  <a:lumMod val="50000"/>
                </a:schemeClr>
              </a:solidFill>
            </p:spPr>
            <p:txBody>
              <a:bodyPr>
                <a:normAutofit fontScale="70000" lnSpcReduction="20000"/>
              </a:bodyPr>
              <a:lstStyle/>
              <a:p>
                <a:pPr>
                  <a:spcBef>
                    <a:spcPts val="900"/>
                  </a:spcBef>
                  <a:spcAft>
                    <a:spcPts val="900"/>
                  </a:spcAft>
                </a:pPr>
                <a:r>
                  <a:rPr lang="zh-CN" altLang="en-US" sz="2800" dirty="0"/>
                  <a:t>当</a:t>
                </a:r>
                <a14:m>
                  <m:oMath xmlns:m="http://schemas.openxmlformats.org/officeDocument/2006/math">
                    <m:r>
                      <a:rPr lang="en-US" altLang="zh-CN" sz="2800">
                        <a:latin typeface="Cambria Math" panose="02040503050406030204" pitchFamily="18" charset="0"/>
                      </a:rPr>
                      <m:t>𝑛</m:t>
                    </m:r>
                    <m:r>
                      <a:rPr lang="en-US" altLang="zh-CN" sz="2800">
                        <a:latin typeface="Cambria Math" panose="02040503050406030204" pitchFamily="18" charset="0"/>
                      </a:rPr>
                      <m:t>=1</m:t>
                    </m:r>
                  </m:oMath>
                </a14:m>
                <a:r>
                  <a:rPr lang="zh-CN" altLang="en-US" sz="2800" dirty="0"/>
                  <a:t>时的</a:t>
                </a:r>
                <a:r>
                  <a:rPr lang="en-US" altLang="zh-CN" sz="2800" dirty="0"/>
                  <a:t>n</a:t>
                </a:r>
                <a:r>
                  <a:rPr lang="zh-CN" altLang="en-US" sz="2800" dirty="0"/>
                  <a:t>元语法称为一元语法（</a:t>
                </a:r>
                <a:r>
                  <a:rPr lang="en-US" altLang="zh-CN" sz="2800" dirty="0"/>
                  <a:t>unigram</a:t>
                </a:r>
                <a:r>
                  <a:rPr lang="zh-CN" altLang="en-US" sz="2800" dirty="0"/>
                  <a:t>）</a:t>
                </a:r>
                <a:endParaRPr lang="en-US" altLang="zh-CN" sz="2800" dirty="0"/>
              </a:p>
              <a:p>
                <a:pPr>
                  <a:spcBef>
                    <a:spcPts val="900"/>
                  </a:spcBef>
                  <a:spcAft>
                    <a:spcPts val="900"/>
                  </a:spcAft>
                </a:pPr>
                <a:r>
                  <a:rPr lang="zh-CN" altLang="en-US" sz="2800" dirty="0"/>
                  <a:t>当</a:t>
                </a:r>
                <a14:m>
                  <m:oMath xmlns:m="http://schemas.openxmlformats.org/officeDocument/2006/math">
                    <m:r>
                      <a:rPr lang="en-US" altLang="zh-CN" sz="2800">
                        <a:latin typeface="Cambria Math" panose="02040503050406030204" pitchFamily="18" charset="0"/>
                      </a:rPr>
                      <m:t>𝑛</m:t>
                    </m:r>
                    <m:r>
                      <a:rPr lang="en-US" altLang="zh-CN" sz="2800">
                        <a:latin typeface="Cambria Math" panose="02040503050406030204" pitchFamily="18" charset="0"/>
                      </a:rPr>
                      <m:t>=2</m:t>
                    </m:r>
                  </m:oMath>
                </a14:m>
                <a:r>
                  <a:rPr lang="zh-CN" altLang="en-US" sz="2800" dirty="0"/>
                  <a:t>时的</a:t>
                </a:r>
                <a:r>
                  <a:rPr lang="en-US" altLang="zh-CN" sz="2800" dirty="0"/>
                  <a:t>n</a:t>
                </a:r>
                <a:r>
                  <a:rPr lang="zh-CN" altLang="en-US" sz="2800" dirty="0"/>
                  <a:t>元语法称为二元语法（</a:t>
                </a:r>
                <a:r>
                  <a:rPr lang="en-US" altLang="zh-CN" sz="2800" dirty="0"/>
                  <a:t>bigram</a:t>
                </a:r>
                <a:r>
                  <a:rPr lang="zh-CN" altLang="en-US" sz="2800" dirty="0"/>
                  <a:t>）</a:t>
                </a:r>
                <a:endParaRPr lang="en-US" altLang="zh-CN" sz="2800" dirty="0"/>
              </a:p>
              <a:p>
                <a:pPr>
                  <a:spcBef>
                    <a:spcPts val="900"/>
                  </a:spcBef>
                  <a:spcAft>
                    <a:spcPts val="900"/>
                  </a:spcAft>
                </a:pPr>
                <a:r>
                  <a:rPr lang="zh-CN" altLang="en-US" sz="2800" dirty="0"/>
                  <a:t>当</a:t>
                </a:r>
                <a14:m>
                  <m:oMath xmlns:m="http://schemas.openxmlformats.org/officeDocument/2006/math">
                    <m:r>
                      <a:rPr lang="en-US" altLang="zh-CN" sz="2800">
                        <a:latin typeface="Cambria Math" panose="02040503050406030204" pitchFamily="18" charset="0"/>
                      </a:rPr>
                      <m:t>𝑛</m:t>
                    </m:r>
                    <m:r>
                      <a:rPr lang="en-US" altLang="zh-CN" sz="2800">
                        <a:latin typeface="Cambria Math" panose="02040503050406030204" pitchFamily="18" charset="0"/>
                      </a:rPr>
                      <m:t>=3</m:t>
                    </m:r>
                  </m:oMath>
                </a14:m>
                <a:r>
                  <a:rPr lang="zh-CN" altLang="en-US" sz="2800" dirty="0"/>
                  <a:t>时的</a:t>
                </a:r>
                <a:r>
                  <a:rPr lang="en-US" altLang="zh-CN" sz="2800" dirty="0"/>
                  <a:t>n</a:t>
                </a:r>
                <a:r>
                  <a:rPr lang="zh-CN" altLang="en-US" sz="2800" dirty="0"/>
                  <a:t>元语法称为三元语法（</a:t>
                </a:r>
                <a:r>
                  <a:rPr lang="en-US" altLang="zh-CN" sz="2800" dirty="0"/>
                  <a:t>trigram</a:t>
                </a:r>
                <a:r>
                  <a:rPr lang="zh-CN" altLang="en-US" sz="2800" dirty="0"/>
                  <a:t>）</a:t>
                </a:r>
                <a:endParaRPr lang="en-US" altLang="zh-CN" sz="2800" dirty="0"/>
              </a:p>
              <a:p>
                <a:pPr>
                  <a:spcBef>
                    <a:spcPts val="900"/>
                  </a:spcBef>
                  <a:spcAft>
                    <a:spcPts val="900"/>
                  </a:spcAft>
                </a:pPr>
                <a14:m>
                  <m:oMath xmlns:m="http://schemas.openxmlformats.org/officeDocument/2006/math">
                    <m:r>
                      <m:rPr>
                        <m:nor/>
                      </m:rPr>
                      <a:rPr lang="zh-CN" altLang="en-US" sz="2800" dirty="0"/>
                      <m:t>当</m:t>
                    </m:r>
                    <m:r>
                      <a:rPr lang="en-US" altLang="zh-CN" sz="2800">
                        <a:latin typeface="Cambria Math" panose="02040503050406030204" pitchFamily="18" charset="0"/>
                      </a:rPr>
                      <m:t>𝑛</m:t>
                    </m:r>
                    <m:r>
                      <a:rPr lang="en-US" altLang="zh-CN" sz="2800">
                        <a:latin typeface="Cambria Math" panose="02040503050406030204" pitchFamily="18" charset="0"/>
                      </a:rPr>
                      <m:t>&gt;=4</m:t>
                    </m:r>
                  </m:oMath>
                </a14:m>
                <a:r>
                  <a:rPr lang="zh-CN" altLang="en-US" sz="2800" dirty="0"/>
                  <a:t>时数据稀疏和计算代价又变得显著起来，实际工程中几乎不使用。</a:t>
                </a:r>
                <a:endParaRPr lang="en-US" altLang="zh-CN" dirty="0">
                  <a:latin typeface="Cambria" panose="02040503050406030204" pitchFamily="18" charset="0"/>
                  <a:ea typeface="SimSun" panose="02010600030101010101" pitchFamily="2" charset="-122"/>
                  <a:cs typeface="Times New Roman" panose="02020603050405020304" pitchFamily="18" charset="0"/>
                </a:endParaRPr>
              </a:p>
            </p:txBody>
          </p:sp>
        </mc:Choice>
        <mc:Fallback>
          <p:sp>
            <p:nvSpPr>
              <p:cNvPr id="3" name="内容占位符 2">
                <a:extLst>
                  <a:ext uri="{FF2B5EF4-FFF2-40B4-BE49-F238E27FC236}">
                    <a16:creationId xmlns:a16="http://schemas.microsoft.com/office/drawing/2014/main" id="{A6811479-1EEF-4B59-87B2-2F603873065B}"/>
                  </a:ext>
                </a:extLst>
              </p:cNvPr>
              <p:cNvSpPr>
                <a:spLocks noGrp="1" noRot="1" noChangeAspect="1" noMove="1" noResize="1" noEditPoints="1" noAdjustHandles="1" noChangeArrowheads="1" noChangeShapeType="1" noTextEdit="1"/>
              </p:cNvSpPr>
              <p:nvPr>
                <p:ph idx="1"/>
              </p:nvPr>
            </p:nvSpPr>
            <p:spPr>
              <a:xfrm>
                <a:off x="339709" y="2138953"/>
                <a:ext cx="10055918" cy="1680774"/>
              </a:xfrm>
              <a:blipFill>
                <a:blip r:embed="rId2"/>
                <a:stretch>
                  <a:fillRect l="-546" t="-6884" b="-43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Rectangle 7">
                <a:extLst>
                  <a:ext uri="{FF2B5EF4-FFF2-40B4-BE49-F238E27FC236}">
                    <a16:creationId xmlns:a16="http://schemas.microsoft.com/office/drawing/2014/main" id="{FB889C16-41B2-4E14-9928-52C7DF53955C}"/>
                  </a:ext>
                </a:extLst>
              </p:cNvPr>
              <p:cNvSpPr>
                <a:spLocks noGrp="1"/>
              </p:cNvSpPr>
              <p:nvPr>
                <p:ph type="title"/>
              </p:nvPr>
            </p:nvSpPr>
            <p:spPr>
              <a:xfrm>
                <a:off x="680321" y="698406"/>
                <a:ext cx="9613861" cy="119058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m>
                        <m:mPr>
                          <m:plcHide m:val="on"/>
                          <m:mcs>
                            <m:mc>
                              <m:mcPr>
                                <m:count m:val="2"/>
                                <m:mcJc m:val="center"/>
                              </m:mcPr>
                            </m:mc>
                          </m:mcs>
                          <m:ctrlPr>
                            <a:rPr lang="en-US" sz="2800" i="1" smtClean="0">
                              <a:latin typeface="Cambria Math" panose="02040503050406030204" pitchFamily="18" charset="0"/>
                            </a:rPr>
                          </m:ctrlPr>
                        </m:mPr>
                        <m:mr>
                          <m:e>
                            <m:d>
                              <m:dPr>
                                <m:begChr m:val=""/>
                                <m:ctrlPr>
                                  <a:rPr lang="en-US" sz="2800" i="1">
                                    <a:latin typeface="Cambria Math" panose="02040503050406030204" pitchFamily="18" charset="0"/>
                                  </a:rPr>
                                </m:ctrlPr>
                              </m:dPr>
                              <m:e>
                                <m:r>
                                  <a:rPr lang="en-US" sz="2800" i="1">
                                    <a:latin typeface="Cambria Math" panose="02040503050406030204" pitchFamily="18" charset="0"/>
                                  </a:rPr>
                                  <m:t>𝑝</m:t>
                                </m:r>
                                <m:r>
                                  <a:rPr lang="en-US" sz="2800" i="0">
                                    <a:latin typeface="Cambria Math" panose="02040503050406030204" pitchFamily="18" charset="0"/>
                                  </a:rPr>
                                  <m:t>(</m:t>
                                </m:r>
                                <m:r>
                                  <a:rPr lang="en-US" sz="2800" b="1" i="1" smtClean="0">
                                    <a:latin typeface="Cambria Math" panose="02040503050406030204" pitchFamily="18" charset="0"/>
                                  </a:rPr>
                                  <m:t>𝒔</m:t>
                                </m:r>
                              </m:e>
                            </m:d>
                          </m:e>
                          <m:e>
                            <m:r>
                              <a:rPr lang="en-US" sz="2800" b="0" i="0">
                                <a:latin typeface="Cambria Math" panose="02040503050406030204" pitchFamily="18" charset="0"/>
                              </a:rPr>
                              <m:t>=</m:t>
                            </m:r>
                            <m:nary>
                              <m:naryPr>
                                <m:chr m:val="∏"/>
                                <m:limLoc m:val="undOvr"/>
                                <m:grow m:val="on"/>
                                <m:ctrlPr>
                                  <a:rPr lang="en-US" sz="2800" b="0" i="1">
                                    <a:latin typeface="Cambria Math" panose="02040503050406030204" pitchFamily="18" charset="0"/>
                                  </a:rPr>
                                </m:ctrlPr>
                              </m:naryPr>
                              <m:sub>
                                <m:r>
                                  <a:rPr lang="en-US" sz="2800" b="0" i="1" smtClean="0">
                                    <a:latin typeface="Cambria Math" panose="02040503050406030204" pitchFamily="18" charset="0"/>
                                  </a:rPr>
                                  <m:t>𝑖</m:t>
                                </m:r>
                                <m:r>
                                  <a:rPr lang="en-US" sz="2800" b="0" i="0">
                                    <a:latin typeface="Cambria Math" panose="02040503050406030204" pitchFamily="18" charset="0"/>
                                  </a:rPr>
                                  <m:t>=1</m:t>
                                </m:r>
                              </m:sub>
                              <m:sup>
                                <m:r>
                                  <a:rPr lang="en-US" sz="2800" b="0" i="1" smtClean="0">
                                    <a:latin typeface="Cambria Math" panose="02040503050406030204" pitchFamily="18" charset="0"/>
                                  </a:rPr>
                                  <m:t>𝑙</m:t>
                                </m:r>
                              </m:sup>
                              <m:e>
                                <m:d>
                                  <m:dPr>
                                    <m:begChr m:val=""/>
                                    <m:ctrlPr>
                                      <a:rPr lang="en-US" sz="2800" b="0" i="1">
                                        <a:latin typeface="Cambria Math" panose="02040503050406030204" pitchFamily="18" charset="0"/>
                                      </a:rPr>
                                    </m:ctrlPr>
                                  </m:dPr>
                                  <m:e>
                                    <m:r>
                                      <a:rPr lang="en-US" sz="2800" b="0" i="1">
                                        <a:latin typeface="Cambria Math" panose="02040503050406030204" pitchFamily="18" charset="0"/>
                                      </a:rPr>
                                      <m:t>𝑝</m:t>
                                    </m:r>
                                    <m:r>
                                      <a:rPr lang="en-US" sz="2800" b="0" i="0">
                                        <a:latin typeface="Cambria Math" panose="02040503050406030204" pitchFamily="18" charset="0"/>
                                      </a:rPr>
                                      <m:t>(</m:t>
                                    </m:r>
                                    <m:sSub>
                                      <m:sSubPr>
                                        <m:ctrlPr>
                                          <a:rPr lang="en-US" sz="2800" b="0" i="1">
                                            <a:latin typeface="Cambria Math" panose="02040503050406030204" pitchFamily="18" charset="0"/>
                                          </a:rPr>
                                        </m:ctrlPr>
                                      </m:sSubPr>
                                      <m:e>
                                        <m:r>
                                          <a:rPr lang="en-US" sz="2800" b="0" i="1">
                                            <a:latin typeface="Cambria Math" panose="02040503050406030204" pitchFamily="18" charset="0"/>
                                          </a:rPr>
                                          <m:t>𝑤</m:t>
                                        </m:r>
                                      </m:e>
                                      <m:sub>
                                        <m:r>
                                          <a:rPr lang="en-US" sz="2800" b="0" i="1" smtClean="0">
                                            <a:latin typeface="Cambria Math" panose="02040503050406030204" pitchFamily="18" charset="0"/>
                                          </a:rPr>
                                          <m:t>𝑖</m:t>
                                        </m:r>
                                      </m:sub>
                                    </m:sSub>
                                    <m:r>
                                      <a:rPr lang="en-US" sz="2800" b="0" i="0">
                                        <a:latin typeface="Cambria Math" panose="02040503050406030204" pitchFamily="18" charset="0"/>
                                      </a:rPr>
                                      <m:t>∣</m:t>
                                    </m:r>
                                    <m:sSub>
                                      <m:sSubPr>
                                        <m:ctrlPr>
                                          <a:rPr lang="en-US" sz="2800" b="0" i="1">
                                            <a:latin typeface="Cambria Math" panose="02040503050406030204" pitchFamily="18" charset="0"/>
                                          </a:rPr>
                                        </m:ctrlPr>
                                      </m:sSubPr>
                                      <m:e>
                                        <m:r>
                                          <a:rPr lang="en-US" sz="2800" b="0" i="1">
                                            <a:latin typeface="Cambria Math" panose="02040503050406030204" pitchFamily="18" charset="0"/>
                                          </a:rPr>
                                          <m:t>𝑤</m:t>
                                        </m:r>
                                      </m:e>
                                      <m:sub>
                                        <m:r>
                                          <a:rPr lang="en-US" sz="2800" b="0" i="1" smtClean="0">
                                            <a:latin typeface="Cambria Math" panose="02040503050406030204" pitchFamily="18" charset="0"/>
                                          </a:rPr>
                                          <m:t>𝑖</m:t>
                                        </m:r>
                                        <m:r>
                                          <a:rPr lang="en-US" sz="2800" b="0" i="0">
                                            <a:latin typeface="Cambria Math" panose="02040503050406030204" pitchFamily="18" charset="0"/>
                                          </a:rPr>
                                          <m:t>−</m:t>
                                        </m:r>
                                        <m:r>
                                          <a:rPr lang="en-US" sz="2800" b="0" i="1">
                                            <a:latin typeface="Cambria Math" panose="02040503050406030204" pitchFamily="18" charset="0"/>
                                          </a:rPr>
                                          <m:t>𝑛</m:t>
                                        </m:r>
                                        <m:r>
                                          <a:rPr lang="en-US" sz="2800" b="0" i="0">
                                            <a:latin typeface="Cambria Math" panose="02040503050406030204" pitchFamily="18" charset="0"/>
                                          </a:rPr>
                                          <m:t>+1</m:t>
                                        </m:r>
                                      </m:sub>
                                    </m:sSub>
                                    <m:r>
                                      <a:rPr lang="en-US" sz="2800" b="0" i="0">
                                        <a:latin typeface="Cambria Math" panose="02040503050406030204" pitchFamily="18" charset="0"/>
                                      </a:rPr>
                                      <m:t>…</m:t>
                                    </m:r>
                                    <m:sSub>
                                      <m:sSubPr>
                                        <m:ctrlPr>
                                          <a:rPr lang="en-US" sz="2800" b="0" i="1">
                                            <a:latin typeface="Cambria Math" panose="02040503050406030204" pitchFamily="18" charset="0"/>
                                          </a:rPr>
                                        </m:ctrlPr>
                                      </m:sSubPr>
                                      <m:e>
                                        <m:r>
                                          <a:rPr lang="en-US" sz="2800" b="0" i="1">
                                            <a:latin typeface="Cambria Math" panose="02040503050406030204" pitchFamily="18" charset="0"/>
                                          </a:rPr>
                                          <m:t>𝑤</m:t>
                                        </m:r>
                                      </m:e>
                                      <m:sub>
                                        <m:r>
                                          <a:rPr lang="en-US" sz="2800" b="0" i="1" smtClean="0">
                                            <a:latin typeface="Cambria Math" panose="02040503050406030204" pitchFamily="18" charset="0"/>
                                          </a:rPr>
                                          <m:t>𝑖</m:t>
                                        </m:r>
                                        <m:r>
                                          <a:rPr lang="en-US" sz="2800" b="0" i="0">
                                            <a:latin typeface="Cambria Math" panose="02040503050406030204" pitchFamily="18" charset="0"/>
                                          </a:rPr>
                                          <m:t>−1</m:t>
                                        </m:r>
                                      </m:sub>
                                    </m:sSub>
                                  </m:e>
                                </m:d>
                              </m:e>
                            </m:nary>
                          </m:e>
                        </m:mr>
                      </m:m>
                    </m:oMath>
                  </m:oMathPara>
                </a14:m>
                <a:endParaRPr lang="en-US" sz="2800" dirty="0"/>
              </a:p>
            </p:txBody>
          </p:sp>
        </mc:Choice>
        <mc:Fallback xmlns="">
          <p:sp>
            <p:nvSpPr>
              <p:cNvPr id="6" name="Rectangle 7">
                <a:extLst>
                  <a:ext uri="{FF2B5EF4-FFF2-40B4-BE49-F238E27FC236}">
                    <a16:creationId xmlns:a16="http://schemas.microsoft.com/office/drawing/2014/main" id="{FB889C16-41B2-4E14-9928-52C7DF53955C}"/>
                  </a:ext>
                </a:extLst>
              </p:cNvPr>
              <p:cNvSpPr>
                <a:spLocks noGrp="1" noRot="1" noChangeAspect="1" noMove="1" noResize="1" noEditPoints="1" noAdjustHandles="1" noChangeArrowheads="1" noChangeShapeType="1" noTextEdit="1"/>
              </p:cNvSpPr>
              <p:nvPr>
                <p:ph type="title"/>
              </p:nvPr>
            </p:nvSpPr>
            <p:spPr>
              <a:xfrm>
                <a:off x="680321" y="698406"/>
                <a:ext cx="9613861" cy="119058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5632F75F-8F13-447B-A86B-41EAEB8E07A6}"/>
                  </a:ext>
                </a:extLst>
              </p:cNvPr>
              <p:cNvSpPr/>
              <p:nvPr/>
            </p:nvSpPr>
            <p:spPr>
              <a:xfrm>
                <a:off x="283443" y="4021204"/>
                <a:ext cx="10112183" cy="1307794"/>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zh-CN" altLang="en-US" sz="2800" b="1" dirty="0">
                    <a:solidFill>
                      <a:schemeClr val="accent2"/>
                    </a:solidFill>
                  </a:rPr>
                  <a:t>二元语法（</a:t>
                </a:r>
                <a:r>
                  <a:rPr lang="en-US" altLang="zh-CN" sz="2800" b="1" dirty="0">
                    <a:solidFill>
                      <a:schemeClr val="accent2"/>
                    </a:solidFill>
                  </a:rPr>
                  <a:t>bigram</a:t>
                </a:r>
                <a:r>
                  <a:rPr lang="zh-CN" altLang="en-US" sz="2800" b="1" dirty="0">
                    <a:solidFill>
                      <a:schemeClr val="accent2"/>
                    </a:solidFill>
                  </a:rPr>
                  <a:t>）</a:t>
                </a:r>
                <a:r>
                  <a:rPr lang="zh-CN" altLang="en-US" sz="2400" dirty="0"/>
                  <a:t>一个词的出现仅依赖于它前面出现的一个词</a:t>
                </a:r>
                <a:endParaRPr lang="en-US" altLang="zh-CN" sz="2400" dirty="0"/>
              </a:p>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en-US" altLang="zh-CN" i="1" smtClean="0">
                              <a:latin typeface="Cambria Math" panose="02040503050406030204" pitchFamily="18" charset="0"/>
                            </a:rPr>
                          </m:ctrlPr>
                        </m:mPr>
                        <m:mr>
                          <m:e>
                            <m:d>
                              <m:dPr>
                                <m:begChr m:val=""/>
                                <m:ctrlPr>
                                  <a:rPr lang="en-US" altLang="zh-CN" i="1">
                                    <a:latin typeface="Cambria Math" panose="02040503050406030204" pitchFamily="18" charset="0"/>
                                  </a:rPr>
                                </m:ctrlPr>
                              </m:dPr>
                              <m:e>
                                <m:r>
                                  <a:rPr lang="en-US" altLang="zh-CN" i="1">
                                    <a:latin typeface="Cambria Math" panose="02040503050406030204" pitchFamily="18" charset="0"/>
                                  </a:rPr>
                                  <m:t>𝑝</m:t>
                                </m:r>
                                <m:r>
                                  <a:rPr lang="en-US" altLang="zh-CN">
                                    <a:latin typeface="Cambria Math" panose="02040503050406030204" pitchFamily="18" charset="0"/>
                                  </a:rPr>
                                  <m:t>(</m:t>
                                </m:r>
                                <m:r>
                                  <a:rPr lang="en-US" altLang="zh-CN" b="1" i="1">
                                    <a:latin typeface="Cambria Math" panose="02040503050406030204" pitchFamily="18" charset="0"/>
                                  </a:rPr>
                                  <m:t>𝒔</m:t>
                                </m:r>
                              </m:e>
                            </m:d>
                          </m:e>
                          <m:e>
                            <m:r>
                              <a:rPr lang="en-US" altLang="zh-CN">
                                <a:latin typeface="Cambria Math" panose="02040503050406030204" pitchFamily="18" charset="0"/>
                              </a:rPr>
                              <m:t>=</m:t>
                            </m:r>
                            <m:nary>
                              <m:naryPr>
                                <m:chr m:val="∏"/>
                                <m:limLoc m:val="undOvr"/>
                                <m:grow m:val="on"/>
                                <m:ctrlPr>
                                  <a:rPr lang="en-US" altLang="zh-CN" i="1">
                                    <a:latin typeface="Cambria Math" panose="02040503050406030204" pitchFamily="18" charset="0"/>
                                  </a:rPr>
                                </m:ctrlPr>
                              </m:naryPr>
                              <m:sub>
                                <m:r>
                                  <a:rPr lang="en-US" altLang="zh-CN" i="1">
                                    <a:latin typeface="Cambria Math" panose="02040503050406030204" pitchFamily="18" charset="0"/>
                                  </a:rPr>
                                  <m:t>𝑖</m:t>
                                </m:r>
                                <m:r>
                                  <a:rPr lang="en-US" altLang="zh-CN">
                                    <a:latin typeface="Cambria Math" panose="02040503050406030204" pitchFamily="18" charset="0"/>
                                  </a:rPr>
                                  <m:t>=1</m:t>
                                </m:r>
                              </m:sub>
                              <m:sup>
                                <m:r>
                                  <a:rPr lang="en-US" altLang="zh-CN" i="1">
                                    <a:latin typeface="Cambria Math" panose="02040503050406030204" pitchFamily="18" charset="0"/>
                                  </a:rPr>
                                  <m:t>𝑙</m:t>
                                </m:r>
                              </m:sup>
                              <m:e>
                                <m:d>
                                  <m:dPr>
                                    <m:begChr m:val=""/>
                                    <m:ctrlPr>
                                      <a:rPr lang="en-US" altLang="zh-CN" i="1">
                                        <a:latin typeface="Cambria Math" panose="02040503050406030204" pitchFamily="18" charset="0"/>
                                      </a:rPr>
                                    </m:ctrlPr>
                                  </m:dPr>
                                  <m:e>
                                    <m:r>
                                      <a:rPr lang="en-US" altLang="zh-CN" i="1">
                                        <a:latin typeface="Cambria Math" panose="02040503050406030204" pitchFamily="18" charset="0"/>
                                      </a:rPr>
                                      <m:t>𝑝</m:t>
                                    </m:r>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𝑖</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a:latin typeface="Cambria Math" panose="02040503050406030204" pitchFamily="18" charset="0"/>
                                          </a:rPr>
                                          <m:t>−1</m:t>
                                        </m:r>
                                      </m:sub>
                                    </m:sSub>
                                  </m:e>
                                </m:d>
                              </m:e>
                            </m:nary>
                          </m:e>
                        </m:mr>
                      </m:m>
                    </m:oMath>
                  </m:oMathPara>
                </a14:m>
                <a:endParaRPr lang="zh-CN" altLang="en-US" dirty="0"/>
              </a:p>
            </p:txBody>
          </p:sp>
        </mc:Choice>
        <mc:Fallback>
          <p:sp>
            <p:nvSpPr>
              <p:cNvPr id="9" name="矩形 8">
                <a:extLst>
                  <a:ext uri="{FF2B5EF4-FFF2-40B4-BE49-F238E27FC236}">
                    <a16:creationId xmlns:a16="http://schemas.microsoft.com/office/drawing/2014/main" id="{5632F75F-8F13-447B-A86B-41EAEB8E07A6}"/>
                  </a:ext>
                </a:extLst>
              </p:cNvPr>
              <p:cNvSpPr>
                <a:spLocks noRot="1" noChangeAspect="1" noMove="1" noResize="1" noEditPoints="1" noAdjustHandles="1" noChangeArrowheads="1" noChangeShapeType="1" noTextEdit="1"/>
              </p:cNvSpPr>
              <p:nvPr/>
            </p:nvSpPr>
            <p:spPr>
              <a:xfrm>
                <a:off x="283443" y="4021204"/>
                <a:ext cx="10112183" cy="1307794"/>
              </a:xfrm>
              <a:prstGeom prst="rect">
                <a:avLst/>
              </a:prstGeom>
              <a:blipFill>
                <a:blip r:embed="rId4"/>
                <a:stretch>
                  <a:fillRect l="-1206" t="-5607"/>
                </a:stretch>
              </a:blipFill>
              <a:ln>
                <a:noFill/>
              </a:ln>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54B058C5-ADC0-4947-BBA5-68A5858A7A6A}"/>
              </a:ext>
            </a:extLst>
          </p:cNvPr>
          <p:cNvSpPr/>
          <p:nvPr/>
        </p:nvSpPr>
        <p:spPr>
          <a:xfrm>
            <a:off x="524363" y="6382096"/>
            <a:ext cx="5120312" cy="369332"/>
          </a:xfrm>
          <a:prstGeom prst="rect">
            <a:avLst/>
          </a:prstGeom>
        </p:spPr>
        <p:txBody>
          <a:bodyPr wrap="none">
            <a:spAutoFit/>
          </a:bodyPr>
          <a:lstStyle/>
          <a:p>
            <a:r>
              <a:rPr lang="en-US" altLang="zh-CN" dirty="0"/>
              <a:t>{I, love}, {love, deep}, {love, deep}, {deep, learning}</a:t>
            </a:r>
            <a:endParaRPr lang="zh-CN" altLang="en-US" dirty="0"/>
          </a:p>
        </p:txBody>
      </p:sp>
      <p:pic>
        <p:nvPicPr>
          <p:cNvPr id="12" name="图片 11">
            <a:extLst>
              <a:ext uri="{FF2B5EF4-FFF2-40B4-BE49-F238E27FC236}">
                <a16:creationId xmlns:a16="http://schemas.microsoft.com/office/drawing/2014/main" id="{913CCD53-A7EB-4C9D-8F38-1EE1975D38EF}"/>
              </a:ext>
            </a:extLst>
          </p:cNvPr>
          <p:cNvPicPr>
            <a:picLocks noChangeAspect="1"/>
          </p:cNvPicPr>
          <p:nvPr/>
        </p:nvPicPr>
        <p:blipFill>
          <a:blip r:embed="rId5"/>
          <a:stretch>
            <a:fillRect/>
          </a:stretch>
        </p:blipFill>
        <p:spPr>
          <a:xfrm>
            <a:off x="339708" y="5530476"/>
            <a:ext cx="5489621" cy="705416"/>
          </a:xfrm>
          <a:prstGeom prst="rect">
            <a:avLst/>
          </a:prstGeom>
        </p:spPr>
      </p:pic>
    </p:spTree>
    <p:extLst>
      <p:ext uri="{BB962C8B-B14F-4D97-AF65-F5344CB8AC3E}">
        <p14:creationId xmlns:p14="http://schemas.microsoft.com/office/powerpoint/2010/main" val="2643189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E6A4A8-C1C1-465F-989A-21035E2A585C}"/>
              </a:ext>
            </a:extLst>
          </p:cNvPr>
          <p:cNvSpPr>
            <a:spLocks noGrp="1"/>
          </p:cNvSpPr>
          <p:nvPr>
            <p:ph type="title"/>
          </p:nvPr>
        </p:nvSpPr>
        <p:spPr/>
        <p:txBody>
          <a:bodyPr/>
          <a:lstStyle/>
          <a:p>
            <a:r>
              <a:rPr lang="zh-CN" altLang="en-US" sz="2800" dirty="0"/>
              <a:t>二元语法模型</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AB4EBF7-DD88-4A3F-B1C9-003996DF22B0}"/>
                  </a:ext>
                </a:extLst>
              </p:cNvPr>
              <p:cNvSpPr>
                <a:spLocks noGrp="1"/>
              </p:cNvSpPr>
              <p:nvPr>
                <p:ph idx="1"/>
              </p:nvPr>
            </p:nvSpPr>
            <p:spPr>
              <a:xfrm>
                <a:off x="644035" y="4836846"/>
                <a:ext cx="3979846" cy="1284194"/>
              </a:xfr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a:normAutofit fontScale="92500" lnSpcReduction="20000"/>
              </a:bodyPr>
              <a:lstStyle/>
              <a:p>
                <a:pPr marL="0" indent="0">
                  <a:buNone/>
                </a:pPr>
                <a:r>
                  <a:rPr lang="zh-CN" altLang="en-US" sz="2000" dirty="0">
                    <a:solidFill>
                      <a:schemeClr val="accent2"/>
                    </a:solidFill>
                  </a:rPr>
                  <a:t>最大似然估计（</a:t>
                </a:r>
                <a:r>
                  <a:rPr lang="en-US" altLang="zh-CN" sz="2000" dirty="0">
                    <a:solidFill>
                      <a:schemeClr val="accent2"/>
                    </a:solidFill>
                  </a:rPr>
                  <a:t>MLE</a:t>
                </a:r>
                <a:r>
                  <a:rPr lang="zh-CN" altLang="en-US" sz="2000" dirty="0">
                    <a:solidFill>
                      <a:schemeClr val="accent2"/>
                    </a:solidFill>
                  </a:rPr>
                  <a:t>）</a:t>
                </a:r>
                <a:r>
                  <a:rPr lang="en-US" altLang="zh-CN" sz="2000" dirty="0">
                    <a:solidFill>
                      <a:schemeClr val="accent2"/>
                    </a:solidFill>
                  </a:rPr>
                  <a:t>:</a:t>
                </a:r>
              </a:p>
              <a:p>
                <a:pPr marL="0" indent="0">
                  <a:buNone/>
                </a:pPr>
                <a:endParaRPr lang="en-US" altLang="zh-CN"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m:t>
                              </m:r>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𝐶</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b="0" i="1" smtClean="0">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num>
                        <m:den>
                          <m:r>
                            <a:rPr lang="en-US" altLang="zh-CN" b="0" i="1" smtClean="0">
                              <a:latin typeface="Cambria Math" panose="02040503050406030204" pitchFamily="18" charset="0"/>
                            </a:rPr>
                            <m:t>𝐶</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den>
                      </m:f>
                    </m:oMath>
                  </m:oMathPara>
                </a14:m>
                <a:endParaRPr lang="zh-CN" altLang="en-US" dirty="0"/>
              </a:p>
            </p:txBody>
          </p:sp>
        </mc:Choice>
        <mc:Fallback>
          <p:sp>
            <p:nvSpPr>
              <p:cNvPr id="3" name="内容占位符 2">
                <a:extLst>
                  <a:ext uri="{FF2B5EF4-FFF2-40B4-BE49-F238E27FC236}">
                    <a16:creationId xmlns:a16="http://schemas.microsoft.com/office/drawing/2014/main" id="{5AB4EBF7-DD88-4A3F-B1C9-003996DF22B0}"/>
                  </a:ext>
                </a:extLst>
              </p:cNvPr>
              <p:cNvSpPr>
                <a:spLocks noGrp="1" noRot="1" noChangeAspect="1" noMove="1" noResize="1" noEditPoints="1" noAdjustHandles="1" noChangeArrowheads="1" noChangeShapeType="1" noTextEdit="1"/>
              </p:cNvSpPr>
              <p:nvPr>
                <p:ph idx="1"/>
              </p:nvPr>
            </p:nvSpPr>
            <p:spPr>
              <a:xfrm>
                <a:off x="644035" y="4836846"/>
                <a:ext cx="3979846" cy="1284194"/>
              </a:xfrm>
              <a:blipFill>
                <a:blip r:embed="rId2"/>
                <a:stretch>
                  <a:fillRect l="-1531" t="-8057"/>
                </a:stretch>
              </a:blipFill>
              <a:ln>
                <a:noFill/>
              </a:ln>
            </p:spPr>
            <p:txBody>
              <a:bodyPr/>
              <a:lstStyle/>
              <a:p>
                <a:r>
                  <a:rPr lang="zh-CN" altLang="en-US">
                    <a:noFill/>
                  </a:rPr>
                  <a:t> </a:t>
                </a:r>
              </a:p>
            </p:txBody>
          </p:sp>
        </mc:Fallback>
      </mc:AlternateContent>
      <p:sp>
        <p:nvSpPr>
          <p:cNvPr id="4" name="内容占位符 2">
            <a:extLst>
              <a:ext uri="{FF2B5EF4-FFF2-40B4-BE49-F238E27FC236}">
                <a16:creationId xmlns:a16="http://schemas.microsoft.com/office/drawing/2014/main" id="{7B8545C7-C9DE-464B-A5E3-3A2CB4E00D2B}"/>
              </a:ext>
            </a:extLst>
          </p:cNvPr>
          <p:cNvSpPr txBox="1">
            <a:spLocks/>
          </p:cNvSpPr>
          <p:nvPr/>
        </p:nvSpPr>
        <p:spPr>
          <a:xfrm>
            <a:off x="644035" y="3429001"/>
            <a:ext cx="3979846" cy="1188396"/>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dirty="0">
                <a:solidFill>
                  <a:schemeClr val="accent2"/>
                </a:solidFill>
              </a:rPr>
              <a:t>训练语料库</a:t>
            </a:r>
            <a:r>
              <a:rPr lang="en-US" altLang="zh-CN" dirty="0">
                <a:solidFill>
                  <a:schemeClr val="accent2"/>
                </a:solidFill>
              </a:rPr>
              <a:t>S</a:t>
            </a:r>
            <a:r>
              <a:rPr lang="zh-CN" altLang="en-US" dirty="0">
                <a:solidFill>
                  <a:schemeClr val="accent2"/>
                </a:solidFill>
              </a:rPr>
              <a:t>：</a:t>
            </a:r>
            <a:endParaRPr lang="en-US" altLang="zh-CN" dirty="0">
              <a:solidFill>
                <a:schemeClr val="accent2"/>
              </a:solidFill>
            </a:endParaRPr>
          </a:p>
          <a:p>
            <a:pPr marL="0" indent="0">
              <a:buFont typeface="Arial" panose="020B0604020202020204" pitchFamily="34" charset="0"/>
              <a:buNone/>
            </a:pPr>
            <a:r>
              <a:rPr lang="en-US" altLang="zh-CN" sz="1700" i="1" dirty="0">
                <a:latin typeface="+mn-ea"/>
                <a:cs typeface="Microsoft Himalaya" panose="01010100010101010101" pitchFamily="2" charset="0"/>
              </a:rPr>
              <a:t>Father read Holy Bible.</a:t>
            </a:r>
          </a:p>
          <a:p>
            <a:pPr marL="0" indent="0">
              <a:buNone/>
            </a:pPr>
            <a:r>
              <a:rPr lang="en-US" altLang="zh-CN" sz="1700" i="1" dirty="0">
                <a:latin typeface="+mn-ea"/>
                <a:cs typeface="Microsoft Himalaya" panose="01010100010101010101" pitchFamily="2" charset="0"/>
              </a:rPr>
              <a:t>Mother read a text book.</a:t>
            </a:r>
          </a:p>
          <a:p>
            <a:pPr marL="0" indent="0">
              <a:buFont typeface="Arial" panose="020B0604020202020204" pitchFamily="34" charset="0"/>
              <a:buNone/>
            </a:pPr>
            <a:r>
              <a:rPr lang="en-US" altLang="zh-CN" sz="1700" i="1" dirty="0">
                <a:latin typeface="+mn-ea"/>
                <a:cs typeface="Microsoft Himalaya" panose="01010100010101010101" pitchFamily="2" charset="0"/>
              </a:rPr>
              <a:t>He read a book by grandpa.</a:t>
            </a:r>
            <a:endParaRPr lang="zh-CN" altLang="en-US" sz="1700" i="1" dirty="0">
              <a:latin typeface="+mn-ea"/>
              <a:cs typeface="Microsoft Himalaya" panose="01010100010101010101" pitchFamily="2" charset="0"/>
            </a:endParaRPr>
          </a:p>
        </p:txBody>
      </p:sp>
      <mc:AlternateContent xmlns:mc="http://schemas.openxmlformats.org/markup-compatibility/2006" xmlns:a14="http://schemas.microsoft.com/office/drawing/2010/main">
        <mc:Choice Requires="a14">
          <p:sp>
            <p:nvSpPr>
              <p:cNvPr id="6" name="内容占位符 2">
                <a:extLst>
                  <a:ext uri="{FF2B5EF4-FFF2-40B4-BE49-F238E27FC236}">
                    <a16:creationId xmlns:a16="http://schemas.microsoft.com/office/drawing/2014/main" id="{99C1A72A-E054-4B68-8577-3919730C9FB2}"/>
                  </a:ext>
                </a:extLst>
              </p:cNvPr>
              <p:cNvSpPr txBox="1">
                <a:spLocks/>
              </p:cNvSpPr>
              <p:nvPr/>
            </p:nvSpPr>
            <p:spPr>
              <a:xfrm>
                <a:off x="603113" y="2159897"/>
                <a:ext cx="10396243" cy="1080938"/>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zh-CN" altLang="en-US" dirty="0">
                    <a:solidFill>
                      <a:schemeClr val="accent2"/>
                    </a:solidFill>
                    <a:latin typeface="+mn-ea"/>
                    <a:cs typeface="Microsoft Himalaya" panose="01010100010101010101" pitchFamily="2" charset="0"/>
                  </a:rPr>
                  <a:t>“</a:t>
                </a:r>
                <a:r>
                  <a:rPr lang="en-US" altLang="zh-CN" dirty="0">
                    <a:solidFill>
                      <a:schemeClr val="accent2"/>
                    </a:solidFill>
                    <a:latin typeface="+mn-ea"/>
                    <a:cs typeface="Microsoft Himalaya" panose="01010100010101010101" pitchFamily="2" charset="0"/>
                  </a:rPr>
                  <a:t>Father read a book</a:t>
                </a:r>
                <a:r>
                  <a:rPr lang="zh-CN" altLang="en-US" dirty="0">
                    <a:solidFill>
                      <a:schemeClr val="accent2"/>
                    </a:solidFill>
                    <a:latin typeface="+mn-ea"/>
                    <a:cs typeface="Microsoft Himalaya" panose="01010100010101010101" pitchFamily="2" charset="0"/>
                  </a:rPr>
                  <a:t>”的概率</a:t>
                </a:r>
                <a:r>
                  <a:rPr lang="en-US" altLang="zh-CN" dirty="0">
                    <a:solidFill>
                      <a:schemeClr val="accent2"/>
                    </a:solidFill>
                    <a:latin typeface="+mn-ea"/>
                    <a:cs typeface="Microsoft Himalaya" panose="01010100010101010101" pitchFamily="2" charset="0"/>
                  </a:rPr>
                  <a:t>:</a:t>
                </a:r>
              </a:p>
              <a:p>
                <a:pPr marL="0" indent="0">
                  <a:buNone/>
                </a:pPr>
                <a:endParaRPr lang="en-US" altLang="zh-CN" dirty="0">
                  <a:latin typeface="+mn-ea"/>
                  <a:cs typeface="Microsoft Himalaya" panose="01010100010101010101" pitchFamily="2" charset="0"/>
                </a:endParaRPr>
              </a:p>
              <a:p>
                <a:pPr marL="0" indent="0">
                  <a:buNone/>
                </a:pPr>
                <a14:m>
                  <m:oMathPara xmlns:m="http://schemas.openxmlformats.org/officeDocument/2006/math">
                    <m:oMathParaPr>
                      <m:jc m:val="left"/>
                    </m:oMathParaPr>
                    <m:oMath xmlns:m="http://schemas.openxmlformats.org/officeDocument/2006/math">
                      <m:r>
                        <a:rPr lang="en-US" altLang="zh-CN" sz="1800" b="0" i="1" smtClean="0">
                          <a:latin typeface="Cambria Math" panose="02040503050406030204" pitchFamily="18" charset="0"/>
                          <a:cs typeface="Microsoft Himalaya" panose="01010100010101010101" pitchFamily="2" charset="0"/>
                        </a:rPr>
                        <m:t>𝑝</m:t>
                      </m:r>
                      <m:r>
                        <a:rPr lang="en-US" altLang="zh-CN" sz="1800" b="0" i="1" smtClean="0">
                          <a:latin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Father</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𝐹𝑎𝑡h𝑒𝑟</m:t>
                      </m:r>
                      <m:r>
                        <a:rPr lang="en-US" altLang="zh-CN" sz="1800" b="0" i="1" smtClean="0">
                          <a:latin typeface="Cambria Math" panose="02040503050406030204" pitchFamily="18" charset="0"/>
                          <a:cs typeface="Microsoft Himalaya" panose="01010100010101010101" pitchFamily="2" charset="0"/>
                        </a:rPr>
                        <m:t>|&lt;</m:t>
                      </m:r>
                      <m:r>
                        <a:rPr lang="en-US" altLang="zh-CN" sz="1800" b="0" i="1" smtClean="0">
                          <a:latin typeface="Cambria Math" panose="02040503050406030204" pitchFamily="18" charset="0"/>
                          <a:cs typeface="Microsoft Himalaya" panose="01010100010101010101" pitchFamily="2" charset="0"/>
                        </a:rPr>
                        <m:t>𝐵𝑂𝑆</m:t>
                      </m:r>
                      <m:r>
                        <a:rPr lang="en-US" altLang="zh-CN" sz="1800" b="0" i="1" smtClean="0">
                          <a:latin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𝑟𝑒𝑎𝑑</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𝐹𝑎𝑡h𝑒𝑟</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𝑎</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𝑏𝑜𝑜𝑘</m:t>
                      </m:r>
                      <m:r>
                        <a:rPr lang="en-US" altLang="zh-CN" sz="1800" b="0" i="1" smtClean="0">
                          <a:latin typeface="Cambria Math" panose="02040503050406030204" pitchFamily="18" charset="0"/>
                          <a:cs typeface="Microsoft Himalaya" panose="01010100010101010101" pitchFamily="2" charset="0"/>
                        </a:rPr>
                        <m:t>|</m:t>
                      </m:r>
                      <m:r>
                        <a:rPr lang="en-US" altLang="zh-CN" sz="1800" b="0" i="1" smtClean="0">
                          <a:latin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cs typeface="Microsoft Himalaya" panose="01010100010101010101" pitchFamily="2" charset="0"/>
                        </a:rPr>
                        <m:t>(&lt;</m:t>
                      </m:r>
                      <m:r>
                        <a:rPr lang="en-US" altLang="zh-CN" sz="1800" b="0" i="1" smtClean="0">
                          <a:latin typeface="Cambria Math" panose="02040503050406030204" pitchFamily="18" charset="0"/>
                          <a:cs typeface="Microsoft Himalaya" panose="01010100010101010101" pitchFamily="2" charset="0"/>
                        </a:rPr>
                        <m:t>𝐸𝑂𝑆</m:t>
                      </m:r>
                      <m:r>
                        <a:rPr lang="en-US" altLang="zh-CN" sz="1800" b="0" i="1" smtClean="0">
                          <a:latin typeface="Cambria Math" panose="02040503050406030204" pitchFamily="18" charset="0"/>
                          <a:cs typeface="Microsoft Himalaya" panose="01010100010101010101" pitchFamily="2" charset="0"/>
                        </a:rPr>
                        <m:t>&gt;|</m:t>
                      </m:r>
                      <m:r>
                        <a:rPr lang="en-US" altLang="zh-CN" sz="1800" b="0" i="1" smtClean="0">
                          <a:latin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cs typeface="Microsoft Himalaya" panose="01010100010101010101" pitchFamily="2" charset="0"/>
                        </a:rPr>
                        <m:t>)</m:t>
                      </m:r>
                    </m:oMath>
                  </m:oMathPara>
                </a14:m>
                <a:endParaRPr lang="zh-CN" altLang="en-US" sz="1800" i="1" dirty="0">
                  <a:latin typeface="Microsoft Himalaya" panose="01010100010101010101" pitchFamily="2" charset="0"/>
                  <a:cs typeface="Microsoft Himalaya" panose="01010100010101010101" pitchFamily="2" charset="0"/>
                </a:endParaRPr>
              </a:p>
            </p:txBody>
          </p:sp>
        </mc:Choice>
        <mc:Fallback xmlns="">
          <p:sp>
            <p:nvSpPr>
              <p:cNvPr id="6" name="内容占位符 2">
                <a:extLst>
                  <a:ext uri="{FF2B5EF4-FFF2-40B4-BE49-F238E27FC236}">
                    <a16:creationId xmlns:a16="http://schemas.microsoft.com/office/drawing/2014/main" id="{99C1A72A-E054-4B68-8577-3919730C9FB2}"/>
                  </a:ext>
                </a:extLst>
              </p:cNvPr>
              <p:cNvSpPr txBox="1">
                <a:spLocks noRot="1" noChangeAspect="1" noMove="1" noResize="1" noEditPoints="1" noAdjustHandles="1" noChangeArrowheads="1" noChangeShapeType="1" noTextEdit="1"/>
              </p:cNvSpPr>
              <p:nvPr/>
            </p:nvSpPr>
            <p:spPr>
              <a:xfrm>
                <a:off x="603113" y="2159897"/>
                <a:ext cx="10396243" cy="1080938"/>
              </a:xfrm>
              <a:prstGeom prst="rect">
                <a:avLst/>
              </a:prstGeom>
              <a:blipFill>
                <a:blip r:embed="rId3"/>
                <a:stretch>
                  <a:fillRect l="-938" t="-1011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4EAF55D4-2A28-4260-8650-B7FDFDEAEA5E}"/>
                  </a:ext>
                </a:extLst>
              </p:cNvPr>
              <p:cNvSpPr/>
              <p:nvPr/>
            </p:nvSpPr>
            <p:spPr>
              <a:xfrm>
                <a:off x="6504562" y="3432099"/>
                <a:ext cx="4494794" cy="2688941"/>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14:m>
                  <m:oMathPara xmlns:m="http://schemas.openxmlformats.org/officeDocument/2006/math">
                    <m:oMathParaPr>
                      <m:jc m:val="left"/>
                    </m:oMathParaPr>
                    <m:oMath xmlns:m="http://schemas.openxmlformats.org/officeDocument/2006/math">
                      <m:r>
                        <a:rPr lang="en-US" altLang="zh-CN" i="1" smtClean="0">
                          <a:latin typeface="Cambria Math" panose="02040503050406030204" pitchFamily="18" charset="0"/>
                          <a:cs typeface="Microsoft Himalaya" panose="01010100010101010101" pitchFamily="2" charset="0"/>
                        </a:rPr>
                        <m:t>𝑝</m:t>
                      </m:r>
                      <m:d>
                        <m:dPr>
                          <m:ctrlPr>
                            <a:rPr lang="en-US" altLang="zh-CN" i="1">
                              <a:latin typeface="Cambria Math" panose="02040503050406030204" pitchFamily="18" charset="0"/>
                              <a:cs typeface="Microsoft Himalaya" panose="01010100010101010101" pitchFamily="2" charset="0"/>
                            </a:rPr>
                          </m:ctrlPr>
                        </m:dPr>
                        <m:e>
                          <m:r>
                            <a:rPr lang="en-US" altLang="zh-CN" i="1">
                              <a:latin typeface="Cambria Math" panose="02040503050406030204" pitchFamily="18" charset="0"/>
                              <a:cs typeface="Microsoft Himalaya" panose="01010100010101010101" pitchFamily="2" charset="0"/>
                            </a:rPr>
                            <m:t>𝐹𝑎𝑡h𝑒𝑟</m:t>
                          </m:r>
                        </m:e>
                        <m:e>
                          <m:r>
                            <a:rPr lang="en-US" altLang="zh-CN" i="1">
                              <a:latin typeface="Cambria Math" panose="02040503050406030204" pitchFamily="18" charset="0"/>
                              <a:cs typeface="Microsoft Himalaya" panose="01010100010101010101" pitchFamily="2" charset="0"/>
                            </a:rPr>
                            <m:t>&lt;</m:t>
                          </m:r>
                          <m:r>
                            <a:rPr lang="en-US" altLang="zh-CN" i="1">
                              <a:latin typeface="Cambria Math" panose="02040503050406030204" pitchFamily="18" charset="0"/>
                              <a:cs typeface="Microsoft Himalaya" panose="01010100010101010101" pitchFamily="2" charset="0"/>
                            </a:rPr>
                            <m:t>𝐵𝑂𝑆</m:t>
                          </m:r>
                          <m:r>
                            <a:rPr lang="en-US" altLang="zh-CN" i="1">
                              <a:latin typeface="Cambria Math" panose="02040503050406030204" pitchFamily="18" charset="0"/>
                              <a:cs typeface="Microsoft Himalaya" panose="01010100010101010101" pitchFamily="2" charset="0"/>
                            </a:rPr>
                            <m:t>&gt;</m:t>
                          </m:r>
                        </m:e>
                      </m:d>
                      <m:r>
                        <a:rPr lang="en-US" altLang="zh-CN" i="1" smtClean="0">
                          <a:latin typeface="Cambria Math" panose="02040503050406030204" pitchFamily="18" charset="0"/>
                          <a:cs typeface="Microsoft Himalaya" panose="01010100010101010101" pitchFamily="2" charset="0"/>
                        </a:rPr>
                        <m:t>=</m:t>
                      </m:r>
                      <m:f>
                        <m:fPr>
                          <m:ctrlPr>
                            <a:rPr lang="el-GR" altLang="zh-CN" i="1" smtClean="0">
                              <a:latin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cs typeface="Microsoft Himalaya" panose="01010100010101010101" pitchFamily="2" charset="0"/>
                            </a:rPr>
                            <m:t>3</m:t>
                          </m:r>
                        </m:den>
                      </m:f>
                    </m:oMath>
                  </m:oMathPara>
                </a14:m>
                <a:endParaRPr lang="en-US" altLang="zh-CN" i="1" dirty="0">
                  <a:latin typeface="Cambria Math" panose="02040503050406030204" pitchFamily="18" charset="0"/>
                  <a:cs typeface="Microsoft Himalaya" panose="01010100010101010101" pitchFamily="2"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cs typeface="Microsoft Himalaya" panose="01010100010101010101" pitchFamily="2" charset="0"/>
                        </a:rPr>
                        <m:t>𝑝</m:t>
                      </m:r>
                      <m:d>
                        <m:dPr>
                          <m:ctrlPr>
                            <a:rPr lang="en-US" altLang="zh-CN" i="1">
                              <a:latin typeface="Cambria Math" panose="02040503050406030204" pitchFamily="18" charset="0"/>
                              <a:cs typeface="Microsoft Himalaya" panose="01010100010101010101" pitchFamily="2" charset="0"/>
                            </a:rPr>
                          </m:ctrlPr>
                        </m:dPr>
                        <m:e>
                          <m:r>
                            <a:rPr lang="en-US" altLang="zh-CN" i="1">
                              <a:latin typeface="Cambria Math" panose="02040503050406030204" pitchFamily="18" charset="0"/>
                              <a:cs typeface="Microsoft Himalaya" panose="01010100010101010101" pitchFamily="2" charset="0"/>
                            </a:rPr>
                            <m:t>𝑟𝑒𝑎𝑑</m:t>
                          </m:r>
                        </m:e>
                        <m:e>
                          <m:r>
                            <a:rPr lang="en-US" altLang="zh-CN" i="1">
                              <a:latin typeface="Cambria Math" panose="02040503050406030204" pitchFamily="18" charset="0"/>
                              <a:cs typeface="Microsoft Himalaya" panose="01010100010101010101" pitchFamily="2" charset="0"/>
                            </a:rPr>
                            <m:t>𝐹𝑎𝑡h𝑒𝑟</m:t>
                          </m:r>
                        </m:e>
                      </m:d>
                      <m:r>
                        <a:rPr lang="en-US" altLang="zh-CN" i="1">
                          <a:latin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cs typeface="Microsoft Himalaya" panose="01010100010101010101" pitchFamily="2" charset="0"/>
                            </a:rPr>
                            <m:t>1</m:t>
                          </m:r>
                        </m:den>
                      </m:f>
                    </m:oMath>
                  </m:oMathPara>
                </a14:m>
                <a:endParaRPr lang="en-US" altLang="zh-CN" i="1" dirty="0">
                  <a:latin typeface="Cambria Math" panose="02040503050406030204" pitchFamily="18" charset="0"/>
                  <a:cs typeface="Microsoft Himalaya" panose="01010100010101010101" pitchFamily="2"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cs typeface="Microsoft Himalaya" panose="01010100010101010101" pitchFamily="2" charset="0"/>
                        </a:rPr>
                        <m:t>𝑝</m:t>
                      </m:r>
                      <m:d>
                        <m:dPr>
                          <m:ctrlPr>
                            <a:rPr lang="en-US" altLang="zh-CN" i="1">
                              <a:latin typeface="Cambria Math" panose="02040503050406030204" pitchFamily="18" charset="0"/>
                              <a:cs typeface="Microsoft Himalaya" panose="01010100010101010101" pitchFamily="2" charset="0"/>
                            </a:rPr>
                          </m:ctrlPr>
                        </m:dPr>
                        <m:e>
                          <m:r>
                            <a:rPr lang="en-US" altLang="zh-CN" i="1">
                              <a:latin typeface="Cambria Math" panose="02040503050406030204" pitchFamily="18" charset="0"/>
                              <a:cs typeface="Microsoft Himalaya" panose="01010100010101010101" pitchFamily="2" charset="0"/>
                            </a:rPr>
                            <m:t>𝑎</m:t>
                          </m:r>
                        </m:e>
                        <m:e>
                          <m:r>
                            <a:rPr lang="en-US" altLang="zh-CN" i="1">
                              <a:latin typeface="Cambria Math" panose="02040503050406030204" pitchFamily="18" charset="0"/>
                              <a:cs typeface="Microsoft Himalaya" panose="01010100010101010101" pitchFamily="2" charset="0"/>
                            </a:rPr>
                            <m:t>𝑟𝑒𝑎𝑑</m:t>
                          </m:r>
                        </m:e>
                      </m:d>
                      <m:r>
                        <a:rPr lang="en-US" altLang="zh-CN" i="1">
                          <a:latin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cs typeface="Microsoft Himalaya" panose="01010100010101010101" pitchFamily="2" charset="0"/>
                            </a:rPr>
                          </m:ctrlPr>
                        </m:fPr>
                        <m:num>
                          <m:r>
                            <a:rPr lang="en-US" altLang="zh-CN" b="0" i="1" smtClean="0">
                              <a:latin typeface="Cambria Math" panose="02040503050406030204" pitchFamily="18" charset="0"/>
                              <a:cs typeface="Microsoft Himalaya" panose="01010100010101010101" pitchFamily="2" charset="0"/>
                            </a:rPr>
                            <m:t>2</m:t>
                          </m:r>
                        </m:num>
                        <m:den>
                          <m:r>
                            <a:rPr lang="en-US" altLang="zh-CN" i="1">
                              <a:latin typeface="Cambria Math" panose="02040503050406030204" pitchFamily="18" charset="0"/>
                              <a:cs typeface="Microsoft Himalaya" panose="01010100010101010101" pitchFamily="2" charset="0"/>
                            </a:rPr>
                            <m:t>3</m:t>
                          </m:r>
                        </m:den>
                      </m:f>
                    </m:oMath>
                  </m:oMathPara>
                </a14:m>
                <a:endParaRPr lang="en-US" altLang="zh-CN" i="1" dirty="0">
                  <a:latin typeface="Cambria Math" panose="02040503050406030204" pitchFamily="18" charset="0"/>
                  <a:cs typeface="Microsoft Himalaya" panose="01010100010101010101" pitchFamily="2"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cs typeface="Microsoft Himalaya" panose="01010100010101010101" pitchFamily="2" charset="0"/>
                        </a:rPr>
                        <m:t>𝑝</m:t>
                      </m:r>
                      <m:d>
                        <m:dPr>
                          <m:ctrlPr>
                            <a:rPr lang="en-US" altLang="zh-CN" i="1">
                              <a:latin typeface="Cambria Math" panose="02040503050406030204" pitchFamily="18" charset="0"/>
                              <a:cs typeface="Microsoft Himalaya" panose="01010100010101010101" pitchFamily="2" charset="0"/>
                            </a:rPr>
                          </m:ctrlPr>
                        </m:dPr>
                        <m:e>
                          <m:r>
                            <a:rPr lang="en-US" altLang="zh-CN" i="1">
                              <a:latin typeface="Cambria Math" panose="02040503050406030204" pitchFamily="18" charset="0"/>
                              <a:cs typeface="Microsoft Himalaya" panose="01010100010101010101" pitchFamily="2" charset="0"/>
                            </a:rPr>
                            <m:t>𝑏𝑜𝑜𝑘</m:t>
                          </m:r>
                        </m:e>
                        <m:e>
                          <m:r>
                            <a:rPr lang="en-US" altLang="zh-CN" i="1">
                              <a:latin typeface="Cambria Math" panose="02040503050406030204" pitchFamily="18" charset="0"/>
                              <a:cs typeface="Microsoft Himalaya" panose="01010100010101010101" pitchFamily="2" charset="0"/>
                            </a:rPr>
                            <m:t>𝑎</m:t>
                          </m:r>
                        </m:e>
                      </m:d>
                      <m:r>
                        <a:rPr lang="en-US" altLang="zh-CN" i="1">
                          <a:latin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cs typeface="Microsoft Himalaya" panose="01010100010101010101" pitchFamily="2" charset="0"/>
                            </a:rPr>
                            <m:t>2</m:t>
                          </m:r>
                        </m:den>
                      </m:f>
                    </m:oMath>
                  </m:oMathPara>
                </a14:m>
                <a:endParaRPr lang="en-US" altLang="zh-CN" i="1" dirty="0">
                  <a:latin typeface="Cambria Math" panose="02040503050406030204" pitchFamily="18" charset="0"/>
                  <a:cs typeface="Microsoft Himalaya" panose="01010100010101010101" pitchFamily="2" charset="0"/>
                </a:endParaRPr>
              </a:p>
              <a:p>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cs typeface="Microsoft Himalaya" panose="01010100010101010101" pitchFamily="2" charset="0"/>
                        </a:rPr>
                        <m:t>𝑝</m:t>
                      </m:r>
                      <m:r>
                        <a:rPr lang="en-US" altLang="zh-CN" i="1">
                          <a:latin typeface="Cambria Math" panose="02040503050406030204" pitchFamily="18" charset="0"/>
                          <a:cs typeface="Microsoft Himalaya" panose="01010100010101010101" pitchFamily="2" charset="0"/>
                        </a:rPr>
                        <m:t>(&lt;</m:t>
                      </m:r>
                      <m:r>
                        <a:rPr lang="en-US" altLang="zh-CN" i="1">
                          <a:latin typeface="Cambria Math" panose="02040503050406030204" pitchFamily="18" charset="0"/>
                          <a:cs typeface="Microsoft Himalaya" panose="01010100010101010101" pitchFamily="2" charset="0"/>
                        </a:rPr>
                        <m:t>𝐸𝑂𝑆</m:t>
                      </m:r>
                      <m:r>
                        <a:rPr lang="en-US" altLang="zh-CN" i="1">
                          <a:latin typeface="Cambria Math" panose="02040503050406030204" pitchFamily="18" charset="0"/>
                          <a:cs typeface="Microsoft Himalaya" panose="01010100010101010101" pitchFamily="2" charset="0"/>
                        </a:rPr>
                        <m:t>&gt;|</m:t>
                      </m:r>
                      <m:r>
                        <a:rPr lang="en-US" altLang="zh-CN" i="1">
                          <a:latin typeface="Cambria Math" panose="02040503050406030204" pitchFamily="18" charset="0"/>
                          <a:cs typeface="Microsoft Himalaya" panose="01010100010101010101" pitchFamily="2" charset="0"/>
                        </a:rPr>
                        <m:t>𝑏𝑜𝑜𝑘</m:t>
                      </m:r>
                      <m:r>
                        <a:rPr lang="en-US" altLang="zh-CN" i="1">
                          <a:latin typeface="Cambria Math" panose="02040503050406030204" pitchFamily="18" charset="0"/>
                          <a:cs typeface="Microsoft Himalaya" panose="01010100010101010101" pitchFamily="2" charset="0"/>
                        </a:rPr>
                        <m:t>)=</m:t>
                      </m:r>
                      <m:f>
                        <m:fPr>
                          <m:ctrlPr>
                            <a:rPr lang="el-GR" altLang="zh-CN" i="1">
                              <a:latin typeface="Cambria Math" panose="02040503050406030204" pitchFamily="18" charset="0"/>
                              <a:cs typeface="Microsoft Himalaya" panose="01010100010101010101" pitchFamily="2" charset="0"/>
                            </a:rPr>
                          </m:ctrlPr>
                        </m:fPr>
                        <m:num>
                          <m:r>
                            <a:rPr lang="en-US" altLang="zh-CN" i="1">
                              <a:latin typeface="Cambria Math" panose="02040503050406030204" pitchFamily="18" charset="0"/>
                              <a:cs typeface="Microsoft Himalaya" panose="01010100010101010101" pitchFamily="2" charset="0"/>
                            </a:rPr>
                            <m:t>1</m:t>
                          </m:r>
                        </m:num>
                        <m:den>
                          <m:r>
                            <a:rPr lang="en-US" altLang="zh-CN" b="0" i="1" smtClean="0">
                              <a:latin typeface="Cambria Math" panose="02040503050406030204" pitchFamily="18" charset="0"/>
                              <a:cs typeface="Microsoft Himalaya" panose="01010100010101010101" pitchFamily="2" charset="0"/>
                            </a:rPr>
                            <m:t>2</m:t>
                          </m:r>
                        </m:den>
                      </m:f>
                    </m:oMath>
                  </m:oMathPara>
                </a14:m>
                <a:endParaRPr lang="zh-CN" altLang="en-US" dirty="0"/>
              </a:p>
            </p:txBody>
          </p:sp>
        </mc:Choice>
        <mc:Fallback xmlns="">
          <p:sp>
            <p:nvSpPr>
              <p:cNvPr id="7" name="矩形 6">
                <a:extLst>
                  <a:ext uri="{FF2B5EF4-FFF2-40B4-BE49-F238E27FC236}">
                    <a16:creationId xmlns:a16="http://schemas.microsoft.com/office/drawing/2014/main" id="{4EAF55D4-2A28-4260-8650-B7FDFDEAEA5E}"/>
                  </a:ext>
                </a:extLst>
              </p:cNvPr>
              <p:cNvSpPr>
                <a:spLocks noRot="1" noChangeAspect="1" noMove="1" noResize="1" noEditPoints="1" noAdjustHandles="1" noChangeArrowheads="1" noChangeShapeType="1" noTextEdit="1"/>
              </p:cNvSpPr>
              <p:nvPr/>
            </p:nvSpPr>
            <p:spPr>
              <a:xfrm>
                <a:off x="6504562" y="3432099"/>
                <a:ext cx="4494794" cy="2688941"/>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5C6679C0-D55C-44FC-94C2-53A3F90D3A1C}"/>
                  </a:ext>
                </a:extLst>
              </p:cNvPr>
              <p:cNvSpPr txBox="1"/>
              <p:nvPr/>
            </p:nvSpPr>
            <p:spPr>
              <a:xfrm>
                <a:off x="6452681" y="6222619"/>
                <a:ext cx="3761362" cy="369332"/>
              </a:xfrm>
              <a:prstGeom prst="rect">
                <a:avLst/>
              </a:prstGeom>
              <a:noFill/>
            </p:spPr>
            <p:txBody>
              <a:bodyPr wrap="square">
                <a:spAutoFit/>
              </a:bodyPr>
              <a:lstStyle/>
              <a:p>
                <a14:m>
                  <m:oMath xmlns:m="http://schemas.openxmlformats.org/officeDocument/2006/math">
                    <m:r>
                      <a:rPr lang="en-US" altLang="zh-CN" sz="1800" b="0" i="1" smtClean="0">
                        <a:latin typeface="Cambria Math" panose="02040503050406030204" pitchFamily="18" charset="0"/>
                        <a:cs typeface="Microsoft Himalaya" panose="01010100010101010101" pitchFamily="2" charset="0"/>
                      </a:rPr>
                      <m:t>𝑝</m:t>
                    </m:r>
                    <m:r>
                      <a:rPr lang="en-US" altLang="zh-CN" sz="1800" b="0" i="1" smtClean="0">
                        <a:latin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Father</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cs typeface="Microsoft Himalaya" panose="01010100010101010101" pitchFamily="2" charset="0"/>
                      </a:rPr>
                      <m:t>)=</m:t>
                    </m:r>
                  </m:oMath>
                </a14:m>
                <a:r>
                  <a:rPr lang="zh-CN" altLang="en-US" dirty="0"/>
                  <a:t> </a:t>
                </a:r>
                <a:r>
                  <a:rPr lang="en-US" altLang="zh-CN" dirty="0"/>
                  <a:t>0.06</a:t>
                </a:r>
                <a:endParaRPr lang="zh-CN" altLang="en-US" dirty="0"/>
              </a:p>
            </p:txBody>
          </p:sp>
        </mc:Choice>
        <mc:Fallback xmlns="">
          <p:sp>
            <p:nvSpPr>
              <p:cNvPr id="8" name="文本框 7">
                <a:extLst>
                  <a:ext uri="{FF2B5EF4-FFF2-40B4-BE49-F238E27FC236}">
                    <a16:creationId xmlns:a16="http://schemas.microsoft.com/office/drawing/2014/main" id="{5C6679C0-D55C-44FC-94C2-53A3F90D3A1C}"/>
                  </a:ext>
                </a:extLst>
              </p:cNvPr>
              <p:cNvSpPr txBox="1">
                <a:spLocks noRot="1" noChangeAspect="1" noMove="1" noResize="1" noEditPoints="1" noAdjustHandles="1" noChangeArrowheads="1" noChangeShapeType="1" noTextEdit="1"/>
              </p:cNvSpPr>
              <p:nvPr/>
            </p:nvSpPr>
            <p:spPr>
              <a:xfrm>
                <a:off x="6452681" y="6222619"/>
                <a:ext cx="3761362" cy="369332"/>
              </a:xfrm>
              <a:prstGeom prst="rect">
                <a:avLst/>
              </a:prstGeom>
              <a:blipFill>
                <a:blip r:embed="rId5"/>
                <a:stretch>
                  <a:fillRect t="-10000" b="-2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52217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EDCB81-ECF7-44BB-8EDF-EC198C8E1E39}"/>
              </a:ext>
            </a:extLst>
          </p:cNvPr>
          <p:cNvSpPr>
            <a:spLocks noGrp="1"/>
          </p:cNvSpPr>
          <p:nvPr>
            <p:ph type="title"/>
          </p:nvPr>
        </p:nvSpPr>
        <p:spPr/>
        <p:txBody>
          <a:bodyPr/>
          <a:lstStyle/>
          <a:p>
            <a:r>
              <a:rPr lang="zh-CN" altLang="en-US" dirty="0"/>
              <a:t>数据稀疏问题</a:t>
            </a:r>
          </a:p>
        </p:txBody>
      </p:sp>
      <mc:AlternateContent xmlns:mc="http://schemas.openxmlformats.org/markup-compatibility/2006">
        <mc:Choice xmlns:a14="http://schemas.microsoft.com/office/drawing/2010/main" Requires="a14">
          <p:sp>
            <p:nvSpPr>
              <p:cNvPr id="5" name="内容占位符 2">
                <a:extLst>
                  <a:ext uri="{FF2B5EF4-FFF2-40B4-BE49-F238E27FC236}">
                    <a16:creationId xmlns:a16="http://schemas.microsoft.com/office/drawing/2014/main" id="{DF393E5E-9AF8-4015-A86E-0B40CCE0A2CC}"/>
                  </a:ext>
                </a:extLst>
              </p:cNvPr>
              <p:cNvSpPr txBox="1">
                <a:spLocks noGrp="1"/>
              </p:cNvSpPr>
              <p:nvPr>
                <p:ph idx="1"/>
              </p:nvPr>
            </p:nvSpPr>
            <p:spPr>
              <a:xfrm>
                <a:off x="608985" y="2239596"/>
                <a:ext cx="10701041" cy="4193629"/>
              </a:xfrm>
              <a:prstGeom prst="rect">
                <a:avLst/>
              </a:prstGeom>
              <a:solidFill>
                <a:schemeClr val="accent1">
                  <a:lumMod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zh-CN" altLang="en-US" dirty="0">
                    <a:latin typeface="+mn-ea"/>
                    <a:cs typeface="Microsoft Himalaya" panose="01010100010101010101" pitchFamily="2" charset="0"/>
                  </a:rPr>
                  <a:t>“</a:t>
                </a:r>
                <a:r>
                  <a:rPr lang="en-US" altLang="zh-CN" dirty="0">
                    <a:latin typeface="+mn-ea"/>
                    <a:cs typeface="Microsoft Himalaya" panose="01010100010101010101" pitchFamily="2" charset="0"/>
                  </a:rPr>
                  <a:t>Grandpa read a book</a:t>
                </a:r>
                <a:r>
                  <a:rPr lang="zh-CN" altLang="en-US" dirty="0">
                    <a:latin typeface="+mn-ea"/>
                    <a:cs typeface="Microsoft Himalaya" panose="01010100010101010101" pitchFamily="2" charset="0"/>
                  </a:rPr>
                  <a:t>”的概率</a:t>
                </a:r>
                <a:r>
                  <a:rPr lang="en-US" altLang="zh-CN" dirty="0">
                    <a:latin typeface="+mn-ea"/>
                    <a:cs typeface="Microsoft Himalaya" panose="01010100010101010101" pitchFamily="2" charset="0"/>
                  </a:rPr>
                  <a:t>:</a:t>
                </a:r>
              </a:p>
              <a:p>
                <a:pPr marL="0" indent="0">
                  <a:buNone/>
                </a:pPr>
                <a:endParaRPr lang="en-US" altLang="zh-CN" dirty="0">
                  <a:latin typeface="+mn-ea"/>
                  <a:cs typeface="Microsoft Himalaya" panose="01010100010101010101" pitchFamily="2" charset="0"/>
                </a:endParaRPr>
              </a:p>
              <a:p>
                <a:pPr marL="0" indent="0">
                  <a:buNone/>
                </a:pPr>
                <a14:m>
                  <m:oMathPara xmlns:m="http://schemas.openxmlformats.org/officeDocument/2006/math">
                    <m:oMathParaPr>
                      <m:jc m:val="left"/>
                    </m:oMathParaPr>
                    <m:oMath xmlns:m="http://schemas.openxmlformats.org/officeDocument/2006/math">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Grandpa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smtClean="0">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smtClean="0">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Grandpa</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|&lt;</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𝐵𝑂𝑆</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Grandpa</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𝑟𝑒𝑎𝑑</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𝑎</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(&lt;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𝐸𝑂𝑆</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&gt;|</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𝑏𝑜𝑜𝑘</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oMath>
                  </m:oMathPara>
                </a14:m>
                <a:endParaRPr lang="en-US" altLang="zh-CN" sz="1800" i="1" dirty="0">
                  <a:latin typeface="Cambria Math" panose="02040503050406030204" pitchFamily="18" charset="0"/>
                  <a:ea typeface="Cambria Math" panose="02040503050406030204" pitchFamily="18" charset="0"/>
                  <a:cs typeface="Microsoft Himalaya" panose="01010100010101010101" pitchFamily="2" charset="0"/>
                </a:endParaRPr>
              </a:p>
              <a:p>
                <a:pPr marL="0" indent="0">
                  <a:buNone/>
                </a:pPr>
                <a:endParaRPr lang="en-US" altLang="zh-CN" sz="1800" i="1" dirty="0">
                  <a:latin typeface="Cambria Math" panose="02040503050406030204" pitchFamily="18" charset="0"/>
                  <a:ea typeface="Cambria Math" panose="02040503050406030204" pitchFamily="18" charset="0"/>
                  <a:cs typeface="Microsoft Himalaya" panose="01010100010101010101" pitchFamily="2" charset="0"/>
                </a:endParaRPr>
              </a:p>
              <a:p>
                <a:pPr marL="0" indent="0">
                  <a:buNone/>
                </a:pPr>
                <a14:m>
                  <m:oMath xmlns:m="http://schemas.openxmlformats.org/officeDocument/2006/math">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Grandpa</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|&lt;</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𝐵𝑂𝑆</m:t>
                    </m:r>
                    <m:r>
                      <a:rPr lang="en-US" altLang="zh-CN" sz="1800" i="1">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&gt;)=0</m:t>
                    </m:r>
                  </m:oMath>
                </a14:m>
                <a: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a:t>  </a:t>
                </a:r>
                <a:r>
                  <a:rPr lang="zh-CN" altLang="en-US" sz="1800" i="1" dirty="0">
                    <a:latin typeface="Cambria Math" panose="02040503050406030204" pitchFamily="18" charset="0"/>
                    <a:ea typeface="Cambria Math" panose="02040503050406030204" pitchFamily="18" charset="0"/>
                    <a:cs typeface="Microsoft Himalaya" panose="01010100010101010101" pitchFamily="2" charset="0"/>
                  </a:rPr>
                  <a:t> </a:t>
                </a:r>
                <a:r>
                  <a:rPr lang="zh-CN" altLang="en-US" dirty="0">
                    <a:latin typeface="Cambria Math" panose="02040503050406030204" pitchFamily="18" charset="0"/>
                    <a:ea typeface="Cambria Math" panose="02040503050406030204" pitchFamily="18" charset="0"/>
                    <a:cs typeface="Microsoft Himalaya" panose="01010100010101010101" pitchFamily="2" charset="0"/>
                  </a:rPr>
                  <a:t>⇒</a:t>
                </a:r>
                <a:r>
                  <a:rPr lang="zh-CN" altLang="en-US" sz="1800" i="1" dirty="0">
                    <a:latin typeface="Cambria Math" panose="02040503050406030204" pitchFamily="18" charset="0"/>
                    <a:ea typeface="Cambria Math" panose="02040503050406030204" pitchFamily="18" charset="0"/>
                    <a:cs typeface="Microsoft Himalaya" panose="01010100010101010101" pitchFamily="2" charset="0"/>
                  </a:rPr>
                  <a:t> </a:t>
                </a:r>
                <a14:m>
                  <m:oMath xmlns:m="http://schemas.openxmlformats.org/officeDocument/2006/math">
                    <m:r>
                      <a:rPr lang="en-US" altLang="zh-CN" sz="1800" b="0" i="1" smtClean="0">
                        <a:latin typeface="Cambria Math" panose="02040503050406030204" pitchFamily="18" charset="0"/>
                        <a:ea typeface="Cambria Math" panose="02040503050406030204" pitchFamily="18" charset="0"/>
                        <a:cs typeface="Microsoft Himalaya" panose="01010100010101010101" pitchFamily="2" charset="0"/>
                      </a:rPr>
                      <m:t> </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𝑝</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Grandpa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read</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a</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 </m:t>
                    </m:r>
                    <m:r>
                      <m:rPr>
                        <m:nor/>
                      </m:rPr>
                      <a:rPr lang="en-US" altLang="zh-CN" sz="1800" i="1" dirty="0">
                        <a:latin typeface="Cambria Math" panose="02040503050406030204" pitchFamily="18" charset="0"/>
                        <a:ea typeface="Cambria Math" panose="02040503050406030204" pitchFamily="18" charset="0"/>
                        <a:cs typeface="Microsoft Himalaya" panose="01010100010101010101" pitchFamily="2" charset="0"/>
                      </a:rPr>
                      <m:t>book</m:t>
                    </m:r>
                    <m:r>
                      <a:rPr lang="en-US" altLang="zh-CN" sz="1800" i="1">
                        <a:latin typeface="Cambria Math" panose="02040503050406030204" pitchFamily="18" charset="0"/>
                        <a:ea typeface="Cambria Math" panose="02040503050406030204" pitchFamily="18" charset="0"/>
                        <a:cs typeface="Microsoft Himalaya" panose="01010100010101010101" pitchFamily="2" charset="0"/>
                      </a:rPr>
                      <m:t>)=</m:t>
                    </m:r>
                    <m:r>
                      <a:rPr lang="en-US" altLang="zh-CN" sz="1800" b="0" i="1" smtClean="0">
                        <a:solidFill>
                          <a:srgbClr val="00B0F0"/>
                        </a:solidFill>
                        <a:latin typeface="Cambria Math" panose="02040503050406030204" pitchFamily="18" charset="0"/>
                        <a:ea typeface="Cambria Math" panose="02040503050406030204" pitchFamily="18" charset="0"/>
                        <a:cs typeface="Microsoft Himalaya" panose="01010100010101010101" pitchFamily="2" charset="0"/>
                      </a:rPr>
                      <m:t>0</m:t>
                    </m:r>
                  </m:oMath>
                </a14:m>
                <a:endParaRPr lang="en-US" altLang="zh-CN" sz="1800" i="1" dirty="0">
                  <a:latin typeface="Cambria Math" panose="02040503050406030204" pitchFamily="18" charset="0"/>
                  <a:ea typeface="Cambria Math" panose="02040503050406030204" pitchFamily="18" charset="0"/>
                  <a:cs typeface="Microsoft Himalaya" panose="01010100010101010101" pitchFamily="2" charset="0"/>
                </a:endParaRPr>
              </a:p>
              <a:p>
                <a:pPr marL="0" indent="0">
                  <a:buNone/>
                </a:pPr>
                <a:endParaRPr lang="en-US" altLang="zh-CN" sz="1800" i="1" dirty="0">
                  <a:latin typeface="Cambria Math" panose="02040503050406030204" pitchFamily="18" charset="0"/>
                  <a:ea typeface="Cambria Math" panose="02040503050406030204" pitchFamily="18" charset="0"/>
                  <a:cs typeface="Microsoft Himalaya" panose="01010100010101010101" pitchFamily="2" charset="0"/>
                </a:endParaRPr>
              </a:p>
              <a:p>
                <a:pPr marL="0" indent="0">
                  <a:buNone/>
                </a:pPr>
                <a:r>
                  <a:rPr lang="zh-CN" altLang="en-US" sz="2000" i="1" dirty="0">
                    <a:latin typeface="Cambria Math" panose="02040503050406030204" pitchFamily="18" charset="0"/>
                    <a:ea typeface="Cambria Math" panose="02040503050406030204" pitchFamily="18" charset="0"/>
                    <a:cs typeface="Microsoft Himalaya" panose="01010100010101010101" pitchFamily="2" charset="0"/>
                  </a:rPr>
                  <a:t>但是</a:t>
                </a:r>
                <a:r>
                  <a:rPr lang="en-US" altLang="zh-CN" sz="2000" dirty="0">
                    <a:latin typeface="+mn-ea"/>
                    <a:cs typeface="Microsoft Himalaya" panose="01010100010101010101" pitchFamily="2" charset="0"/>
                  </a:rPr>
                  <a:t> </a:t>
                </a:r>
                <a:r>
                  <a:rPr lang="zh-CN" altLang="en-US" sz="2000" dirty="0">
                    <a:latin typeface="+mn-ea"/>
                    <a:cs typeface="Microsoft Himalaya" panose="01010100010101010101" pitchFamily="2" charset="0"/>
                  </a:rPr>
                  <a:t>“</a:t>
                </a:r>
                <a:r>
                  <a:rPr lang="en-US" altLang="zh-CN" sz="2000" dirty="0">
                    <a:latin typeface="+mn-ea"/>
                    <a:cs typeface="Microsoft Himalaya" panose="01010100010101010101" pitchFamily="2" charset="0"/>
                  </a:rPr>
                  <a:t>Grandpa read a book. </a:t>
                </a:r>
                <a:r>
                  <a:rPr lang="zh-CN" altLang="en-US" sz="2000" dirty="0">
                    <a:latin typeface="+mn-ea"/>
                    <a:cs typeface="Microsoft Himalaya" panose="01010100010101010101" pitchFamily="2" charset="0"/>
                  </a:rPr>
                  <a:t>”</a:t>
                </a:r>
                <a:r>
                  <a:rPr lang="en-US" altLang="zh-CN" sz="2000" dirty="0">
                    <a:latin typeface="+mn-ea"/>
                    <a:cs typeface="Microsoft Himalaya" panose="01010100010101010101" pitchFamily="2" charset="0"/>
                  </a:rPr>
                  <a:t> </a:t>
                </a:r>
                <a:r>
                  <a:rPr lang="zh-CN" altLang="en-US" sz="2000" dirty="0">
                    <a:latin typeface="+mn-ea"/>
                    <a:cs typeface="Microsoft Himalaya" panose="01010100010101010101" pitchFamily="2" charset="0"/>
                  </a:rPr>
                  <a:t>这句话在实际生活中，是有可能出现的，概率不应为零。</a:t>
                </a:r>
                <a:endParaRPr lang="en-US" altLang="zh-CN" sz="2000" dirty="0">
                  <a:latin typeface="+mn-ea"/>
                  <a:cs typeface="Microsoft Himalaya" panose="01010100010101010101" pitchFamily="2" charset="0"/>
                </a:endParaRPr>
              </a:p>
              <a:p>
                <a:pPr marL="0" indent="0">
                  <a:buNone/>
                </a:pPr>
                <a:r>
                  <a:rPr lang="zh-CN" altLang="en-US" sz="2000" i="1" dirty="0">
                    <a:latin typeface="+mn-ea"/>
                    <a:ea typeface="Cambria Math" panose="02040503050406030204" pitchFamily="18" charset="0"/>
                    <a:cs typeface="Microsoft Himalaya" panose="01010100010101010101" pitchFamily="2" charset="0"/>
                  </a:rPr>
                  <a:t>出现这种情况的原因是：</a:t>
                </a:r>
                <a:r>
                  <a:rPr lang="zh-CN" altLang="en-US" sz="2000" b="1" dirty="0">
                    <a:solidFill>
                      <a:schemeClr val="accent2"/>
                    </a:solidFill>
                    <a:latin typeface="+mn-ea"/>
                    <a:ea typeface="Cambria Math" panose="02040503050406030204" pitchFamily="18" charset="0"/>
                    <a:cs typeface="Microsoft Himalaya" panose="01010100010101010101" pitchFamily="2" charset="0"/>
                  </a:rPr>
                  <a:t>训练文本存在</a:t>
                </a:r>
                <a:r>
                  <a:rPr lang="zh-CN" altLang="en-US" sz="2000" b="1" u="sng" dirty="0">
                    <a:solidFill>
                      <a:schemeClr val="accent2"/>
                    </a:solidFill>
                    <a:latin typeface="+mn-ea"/>
                    <a:ea typeface="Cambria Math" panose="02040503050406030204" pitchFamily="18" charset="0"/>
                    <a:cs typeface="Microsoft Himalaya" panose="01010100010101010101" pitchFamily="2" charset="0"/>
                  </a:rPr>
                  <a:t>局限性</a:t>
                </a:r>
                <a:r>
                  <a:rPr lang="zh-CN" altLang="en-US" sz="2000" b="1" dirty="0">
                    <a:solidFill>
                      <a:schemeClr val="accent2"/>
                    </a:solidFill>
                    <a:latin typeface="+mn-ea"/>
                    <a:ea typeface="Cambria Math" panose="02040503050406030204" pitchFamily="18" charset="0"/>
                    <a:cs typeface="Microsoft Himalaya" panose="01010100010101010101" pitchFamily="2" charset="0"/>
                  </a:rPr>
                  <a:t>和</a:t>
                </a:r>
                <a:r>
                  <a:rPr lang="zh-CN" altLang="en-US" sz="2000" b="1" u="sng" dirty="0">
                    <a:solidFill>
                      <a:schemeClr val="accent2"/>
                    </a:solidFill>
                    <a:latin typeface="+mn-ea"/>
                    <a:ea typeface="Cambria Math" panose="02040503050406030204" pitchFamily="18" charset="0"/>
                    <a:cs typeface="Microsoft Himalaya" panose="01010100010101010101" pitchFamily="2" charset="0"/>
                  </a:rPr>
                  <a:t>片面性</a:t>
                </a:r>
                <a:r>
                  <a:rPr lang="zh-CN" altLang="en-US" sz="2000" i="1" dirty="0">
                    <a:latin typeface="+mn-ea"/>
                    <a:ea typeface="Cambria Math" panose="02040503050406030204" pitchFamily="18" charset="0"/>
                    <a:cs typeface="Microsoft Himalaya" panose="01010100010101010101" pitchFamily="2" charset="0"/>
                  </a:rPr>
                  <a:t>。</a:t>
                </a:r>
                <a:endParaRPr lang="en-US" altLang="zh-CN" sz="2000" i="1" dirty="0">
                  <a:latin typeface="+mn-ea"/>
                  <a:ea typeface="Cambria Math" panose="02040503050406030204" pitchFamily="18" charset="0"/>
                  <a:cs typeface="Microsoft Himalaya" panose="01010100010101010101" pitchFamily="2" charset="0"/>
                </a:endParaRPr>
              </a:p>
              <a:p>
                <a:pPr marL="0" indent="0">
                  <a:buNone/>
                </a:pPr>
                <a:r>
                  <a:rPr lang="zh-CN" altLang="en-US" sz="2000" i="1" dirty="0">
                    <a:latin typeface="Cambria Math" panose="02040503050406030204" pitchFamily="18" charset="0"/>
                    <a:ea typeface="Cambria Math" panose="02040503050406030204" pitchFamily="18" charset="0"/>
                    <a:cs typeface="Microsoft Himalaya" panose="01010100010101010101" pitchFamily="2" charset="0"/>
                  </a:rPr>
                  <a:t>这就是</a:t>
                </a:r>
                <a:r>
                  <a:rPr lang="zh-CN" altLang="en-US" sz="2000" b="1" dirty="0">
                    <a:solidFill>
                      <a:schemeClr val="accent2"/>
                    </a:solidFill>
                  </a:rPr>
                  <a:t>数据稀疏问题</a:t>
                </a:r>
                <a:r>
                  <a:rPr lang="zh-CN" altLang="en-US" sz="2000" dirty="0"/>
                  <a:t>。</a:t>
                </a:r>
                <a:endParaRPr lang="zh-CN" altLang="en-US" sz="2000" i="1" dirty="0">
                  <a:latin typeface="Cambria Math" panose="02040503050406030204" pitchFamily="18" charset="0"/>
                  <a:ea typeface="Cambria Math" panose="02040503050406030204" pitchFamily="18" charset="0"/>
                  <a:cs typeface="Microsoft Himalaya" panose="01010100010101010101" pitchFamily="2" charset="0"/>
                </a:endParaRPr>
              </a:p>
            </p:txBody>
          </p:sp>
        </mc:Choice>
        <mc:Fallback>
          <p:sp>
            <p:nvSpPr>
              <p:cNvPr id="5" name="内容占位符 2">
                <a:extLst>
                  <a:ext uri="{FF2B5EF4-FFF2-40B4-BE49-F238E27FC236}">
                    <a16:creationId xmlns:a16="http://schemas.microsoft.com/office/drawing/2014/main" id="{DF393E5E-9AF8-4015-A86E-0B40CCE0A2CC}"/>
                  </a:ext>
                </a:extLst>
              </p:cNvPr>
              <p:cNvSpPr txBox="1">
                <a:spLocks noGrp="1" noRot="1" noChangeAspect="1" noMove="1" noResize="1" noEditPoints="1" noAdjustHandles="1" noChangeArrowheads="1" noChangeShapeType="1" noTextEdit="1"/>
              </p:cNvSpPr>
              <p:nvPr>
                <p:ph idx="1"/>
              </p:nvPr>
            </p:nvSpPr>
            <p:spPr>
              <a:xfrm>
                <a:off x="608985" y="2239596"/>
                <a:ext cx="10701041" cy="4193629"/>
              </a:xfrm>
              <a:prstGeom prst="rect">
                <a:avLst/>
              </a:prstGeom>
              <a:blipFill>
                <a:blip r:embed="rId2"/>
                <a:stretch>
                  <a:fillRect l="-912" t="-1890"/>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4182835447"/>
      </p:ext>
    </p:extLst>
  </p:cSld>
  <p:clrMapOvr>
    <a:masterClrMapping/>
  </p:clrMapOvr>
</p:sld>
</file>

<file path=ppt/theme/theme1.xml><?xml version="1.0" encoding="utf-8"?>
<a:theme xmlns:a="http://schemas.openxmlformats.org/drawingml/2006/main" name="柏林">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柏林">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TM04033917[[fn=柏林]]</Template>
  <TotalTime>1240</TotalTime>
  <Words>2996</Words>
  <Application>Microsoft Office PowerPoint</Application>
  <PresentationFormat>宽屏</PresentationFormat>
  <Paragraphs>581</Paragraphs>
  <Slides>37</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37</vt:i4>
      </vt:variant>
    </vt:vector>
  </HeadingPairs>
  <TitlesOfParts>
    <vt:vector size="46" baseType="lpstr">
      <vt:lpstr>等线</vt:lpstr>
      <vt:lpstr>等线 Light</vt:lpstr>
      <vt:lpstr>Arial</vt:lpstr>
      <vt:lpstr>Cambria</vt:lpstr>
      <vt:lpstr>Cambria Math</vt:lpstr>
      <vt:lpstr>Franklin Gothic Book</vt:lpstr>
      <vt:lpstr>Microsoft Himalaya</vt:lpstr>
      <vt:lpstr>Wingdings</vt:lpstr>
      <vt:lpstr>柏林</vt:lpstr>
      <vt:lpstr>自然语言处理技术基础 Natural Language Processing，NLP</vt:lpstr>
      <vt:lpstr>第3章 n元语法模型</vt:lpstr>
      <vt:lpstr>语言模型（language model, LM）</vt:lpstr>
      <vt:lpstr>3.1  n元语法（n-gram）的基本概念</vt:lpstr>
      <vt:lpstr>马尔科夫 Andrey Markov，1856－1922</vt:lpstr>
      <vt:lpstr>马尔科夫假设（Markov Assumption）</vt:lpstr>
      <vt:lpstr>■(├ p(s)&amp;=∏129_(i=1)^l▒├ p(w_i∣w_(i-n+1)…w_(i-1) ) )</vt:lpstr>
      <vt:lpstr>二元语法模型</vt:lpstr>
      <vt:lpstr>数据稀疏问题</vt:lpstr>
      <vt:lpstr>3.2 数据平滑技术</vt:lpstr>
      <vt:lpstr>3.2 数据平滑技术</vt:lpstr>
      <vt:lpstr>3.2.1 Laplace法则</vt:lpstr>
      <vt:lpstr>Add-one (Laplace) Smoothing</vt:lpstr>
      <vt:lpstr>应用Laplace平滑的二元文法的条件概率</vt:lpstr>
      <vt:lpstr>PowerPoint 演示文稿</vt:lpstr>
      <vt:lpstr>3.2.2 Good-Turing估计</vt:lpstr>
      <vt:lpstr>应用Good-Turing估计的二元文法的条件概率</vt:lpstr>
      <vt:lpstr>3.2.3 绝对折扣 和 线性折扣</vt:lpstr>
      <vt:lpstr>Absolute discounting</vt:lpstr>
      <vt:lpstr>Linear discounting</vt:lpstr>
      <vt:lpstr>3.2.4 Witten-Bell平滑算法</vt:lpstr>
      <vt:lpstr>“出现次数为零的词”分到的概率</vt:lpstr>
      <vt:lpstr>应用Witten-Bell的二元文法的条件概率</vt:lpstr>
      <vt:lpstr>3.2.5 扣留估计 (Held-out Estimation)</vt:lpstr>
      <vt:lpstr>扣留估计算法 举例</vt:lpstr>
      <vt:lpstr>3.2.6 交叉校验 （Cross Validation）</vt:lpstr>
      <vt:lpstr>交叉校验 举例</vt:lpstr>
      <vt:lpstr>3.2.7 删除插值法 （ Deleted Interpolation ）                  也称：线性插值法（ Linear Interpolation ）； Jelinek-mercer平滑</vt:lpstr>
      <vt:lpstr>解决方案</vt:lpstr>
      <vt:lpstr>Bigram模型中的删除插值法 线性插值法（ Linear Interpolation ）； Jelinek-mercer平滑</vt:lpstr>
      <vt:lpstr>3.2.8 Katz回退算法</vt:lpstr>
      <vt:lpstr>Katz回退算法 举例</vt:lpstr>
      <vt:lpstr>Katz回退算法</vt:lpstr>
      <vt:lpstr>3.3 开发和测试模型的数据集</vt:lpstr>
      <vt:lpstr>3.4 基于词类的n-gram模型</vt:lpstr>
      <vt:lpstr>3.4 基于词类的n-gram模型</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自然语言处理技术基础</dc:title>
  <dc:creator>David yonggang</dc:creator>
  <cp:lastModifiedBy>David yonggang</cp:lastModifiedBy>
  <cp:revision>179</cp:revision>
  <dcterms:created xsi:type="dcterms:W3CDTF">2020-06-27T17:50:52Z</dcterms:created>
  <dcterms:modified xsi:type="dcterms:W3CDTF">2020-10-11T16:13:32Z</dcterms:modified>
</cp:coreProperties>
</file>