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69" r:id="rId5"/>
    <p:sldId id="268" r:id="rId6"/>
    <p:sldId id="260" r:id="rId7"/>
    <p:sldId id="261" r:id="rId8"/>
    <p:sldId id="262" r:id="rId9"/>
    <p:sldId id="263" r:id="rId10"/>
    <p:sldId id="264" r:id="rId11"/>
    <p:sldId id="265" r:id="rId12"/>
    <p:sldId id="271" r:id="rId13"/>
    <p:sldId id="272" r:id="rId14"/>
    <p:sldId id="273" r:id="rId15"/>
    <p:sldId id="266" r:id="rId16"/>
    <p:sldId id="267"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2020/7/2</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2020/7/2</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nki.net/" TargetMode="External"/><Relationship Id="rId2" Type="http://schemas.openxmlformats.org/officeDocument/2006/relationships/hyperlink" Target="http://www.keenage.com/"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s://www.jianshu.com/p/c123c7534500"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aike.baidu.com/item/%E5%8A%A0%E5%B7%A5/735317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A9CBC-2D73-48C1-AEC8-8BB33B381DDB}"/>
              </a:ext>
            </a:extLst>
          </p:cNvPr>
          <p:cNvSpPr>
            <a:spLocks noGrp="1"/>
          </p:cNvSpPr>
          <p:nvPr>
            <p:ph type="title"/>
          </p:nvPr>
        </p:nvSpPr>
        <p:spPr/>
        <p:txBody>
          <a:bodyPr/>
          <a:lstStyle/>
          <a:p>
            <a:r>
              <a:rPr lang="zh-CN" altLang="en-US" dirty="0"/>
              <a:t>语料库建设</a:t>
            </a:r>
          </a:p>
        </p:txBody>
      </p:sp>
      <p:sp>
        <p:nvSpPr>
          <p:cNvPr id="3" name="内容占位符 2">
            <a:extLst>
              <a:ext uri="{FF2B5EF4-FFF2-40B4-BE49-F238E27FC236}">
                <a16:creationId xmlns:a16="http://schemas.microsoft.com/office/drawing/2014/main" id="{CF49CD78-D81E-48F4-936E-DBFAED0F1EC1}"/>
              </a:ext>
            </a:extLst>
          </p:cNvPr>
          <p:cNvSpPr>
            <a:spLocks noGrp="1"/>
          </p:cNvSpPr>
          <p:nvPr>
            <p:ph idx="1"/>
          </p:nvPr>
        </p:nvSpPr>
        <p:spPr/>
        <p:txBody>
          <a:bodyPr/>
          <a:lstStyle/>
          <a:p>
            <a:r>
              <a:rPr lang="en-US" altLang="zh-CN" dirty="0" err="1"/>
              <a:t>语料库建设指的是构建一份语料库的过程</a:t>
            </a:r>
            <a:endParaRPr lang="en-US" altLang="zh-CN" dirty="0"/>
          </a:p>
          <a:p>
            <a:pPr lvl="1"/>
            <a:r>
              <a:rPr lang="en-US" altLang="zh-CN" dirty="0" err="1"/>
              <a:t>规范制定</a:t>
            </a:r>
            <a:endParaRPr lang="en-US" altLang="zh-CN" dirty="0"/>
          </a:p>
          <a:p>
            <a:pPr lvl="1"/>
            <a:r>
              <a:rPr lang="en-US" altLang="zh-CN" dirty="0" err="1"/>
              <a:t>人员培训</a:t>
            </a:r>
            <a:endParaRPr lang="en-US" altLang="zh-CN" dirty="0"/>
          </a:p>
          <a:p>
            <a:pPr lvl="1"/>
            <a:r>
              <a:rPr lang="en-US" altLang="zh-CN" dirty="0" err="1"/>
              <a:t>人工标注</a:t>
            </a:r>
            <a:endParaRPr lang="en-US" altLang="zh-CN" dirty="0">
              <a:latin typeface="SimSun"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24715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05CE9-720E-49C6-8304-458587F8BDB3}"/>
              </a:ext>
            </a:extLst>
          </p:cNvPr>
          <p:cNvSpPr>
            <a:spLocks noGrp="1"/>
          </p:cNvSpPr>
          <p:nvPr>
            <p:ph type="title"/>
          </p:nvPr>
        </p:nvSpPr>
        <p:spPr/>
        <p:txBody>
          <a:bodyPr/>
          <a:lstStyle/>
          <a:p>
            <a:r>
              <a:rPr lang="en-US" altLang="zh-CN" dirty="0"/>
              <a:t>2.2 </a:t>
            </a:r>
            <a:r>
              <a:rPr lang="zh-CN" altLang="en-US" dirty="0"/>
              <a:t>词汇知识库</a:t>
            </a:r>
          </a:p>
        </p:txBody>
      </p:sp>
      <p:sp>
        <p:nvSpPr>
          <p:cNvPr id="3" name="内容占位符 2">
            <a:extLst>
              <a:ext uri="{FF2B5EF4-FFF2-40B4-BE49-F238E27FC236}">
                <a16:creationId xmlns:a16="http://schemas.microsoft.com/office/drawing/2014/main" id="{A6669110-39A5-45BE-89B0-48E63E123B84}"/>
              </a:ext>
            </a:extLst>
          </p:cNvPr>
          <p:cNvSpPr>
            <a:spLocks noGrp="1"/>
          </p:cNvSpPr>
          <p:nvPr>
            <p:ph idx="1"/>
          </p:nvPr>
        </p:nvSpPr>
        <p:spPr/>
        <p:txBody>
          <a:bodyPr/>
          <a:lstStyle/>
          <a:p>
            <a:pPr marL="0" indent="0">
              <a:buNone/>
            </a:pPr>
            <a:r>
              <a:rPr lang="en-US" altLang="zh-CN" dirty="0"/>
              <a:t>2.2.1 WordNet</a:t>
            </a:r>
            <a:br>
              <a:rPr lang="zh-CN" altLang="en-US" dirty="0"/>
            </a:br>
            <a:r>
              <a:rPr lang="en-US" altLang="zh-CN" dirty="0"/>
              <a:t>2.2.2 </a:t>
            </a:r>
            <a:r>
              <a:rPr lang="zh-CN" altLang="en-US" dirty="0"/>
              <a:t>知网</a:t>
            </a:r>
          </a:p>
        </p:txBody>
      </p:sp>
    </p:spTree>
    <p:extLst>
      <p:ext uri="{BB962C8B-B14F-4D97-AF65-F5344CB8AC3E}">
        <p14:creationId xmlns:p14="http://schemas.microsoft.com/office/powerpoint/2010/main" val="40502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5C12A-8AA3-43DF-ADBE-528B0087C024}"/>
              </a:ext>
            </a:extLst>
          </p:cNvPr>
          <p:cNvSpPr>
            <a:spLocks noGrp="1"/>
          </p:cNvSpPr>
          <p:nvPr>
            <p:ph type="title"/>
          </p:nvPr>
        </p:nvSpPr>
        <p:spPr/>
        <p:txBody>
          <a:bodyPr/>
          <a:lstStyle/>
          <a:p>
            <a:r>
              <a:rPr lang="zh-CN" altLang="en-US" dirty="0"/>
              <a:t>语言知识库</a:t>
            </a:r>
          </a:p>
        </p:txBody>
      </p:sp>
      <p:sp>
        <p:nvSpPr>
          <p:cNvPr id="3" name="内容占位符 2">
            <a:extLst>
              <a:ext uri="{FF2B5EF4-FFF2-40B4-BE49-F238E27FC236}">
                <a16:creationId xmlns:a16="http://schemas.microsoft.com/office/drawing/2014/main" id="{A29D8DD7-A783-44A7-96A2-5E571C2B6635}"/>
              </a:ext>
            </a:extLst>
          </p:cNvPr>
          <p:cNvSpPr>
            <a:spLocks noGrp="1"/>
          </p:cNvSpPr>
          <p:nvPr>
            <p:ph idx="1"/>
          </p:nvPr>
        </p:nvSpPr>
        <p:spPr/>
        <p:txBody>
          <a:bodyPr>
            <a:normAutofit/>
          </a:bodyPr>
          <a:lstStyle/>
          <a:p>
            <a:r>
              <a:rPr lang="zh-CN" altLang="en-US" dirty="0"/>
              <a:t>在自然处理和语言学研究中具有重要的用途，“语言知识库”比“语料库”包含更广泛的内容。</a:t>
            </a:r>
            <a:endParaRPr lang="en-US" altLang="zh-CN" dirty="0"/>
          </a:p>
          <a:p>
            <a:endParaRPr lang="en-US" altLang="zh-CN" dirty="0"/>
          </a:p>
          <a:p>
            <a:r>
              <a:rPr lang="zh-CN" altLang="en-US" dirty="0"/>
              <a:t>无论是词汇知识库、句法规则库</a:t>
            </a:r>
            <a:r>
              <a:rPr lang="en-US" altLang="zh-CN" dirty="0"/>
              <a:t>,</a:t>
            </a:r>
            <a:r>
              <a:rPr lang="zh-CN" altLang="en-US" dirty="0"/>
              <a:t>还是语法信息库、语义概念库等各类语言知识资源，都是</a:t>
            </a:r>
            <a:r>
              <a:rPr lang="en-US" altLang="zh-CN" dirty="0"/>
              <a:t>NLP</a:t>
            </a:r>
            <a:r>
              <a:rPr lang="zh-CN" altLang="en-US" dirty="0"/>
              <a:t>系统赖以建立的重要基础</a:t>
            </a:r>
            <a:r>
              <a:rPr lang="en-US" altLang="zh-CN" dirty="0"/>
              <a:t>,</a:t>
            </a:r>
            <a:r>
              <a:rPr lang="zh-CN" altLang="en-US" dirty="0"/>
              <a:t>甚至是不可或缺的基础</a:t>
            </a:r>
            <a:endParaRPr lang="en-US" altLang="zh-CN" dirty="0"/>
          </a:p>
          <a:p>
            <a:endParaRPr lang="en-US" altLang="zh-CN" dirty="0"/>
          </a:p>
          <a:p>
            <a:r>
              <a:rPr lang="zh-CN" altLang="en-US" dirty="0"/>
              <a:t>长期以来</a:t>
            </a:r>
            <a:r>
              <a:rPr lang="en-US" altLang="zh-CN" dirty="0"/>
              <a:t>,</a:t>
            </a:r>
            <a:r>
              <a:rPr lang="zh-CN" altLang="en-US" dirty="0"/>
              <a:t>国内外众多</a:t>
            </a:r>
            <a:r>
              <a:rPr lang="en-US" altLang="zh-CN" dirty="0"/>
              <a:t>NLP</a:t>
            </a:r>
            <a:r>
              <a:rPr lang="zh-CN" altLang="en-US" dirty="0"/>
              <a:t>专家和语言学家为建立语言知识库付出了巨大心血</a:t>
            </a:r>
            <a:r>
              <a:rPr lang="en-US" altLang="zh-CN" dirty="0"/>
              <a:t>,</a:t>
            </a:r>
            <a:r>
              <a:rPr lang="zh-CN" altLang="en-US" dirty="0"/>
              <a:t>取得了一批优秀成果。</a:t>
            </a:r>
          </a:p>
          <a:p>
            <a:endParaRPr lang="zh-CN" altLang="en-US" dirty="0"/>
          </a:p>
        </p:txBody>
      </p:sp>
    </p:spTree>
    <p:extLst>
      <p:ext uri="{BB962C8B-B14F-4D97-AF65-F5344CB8AC3E}">
        <p14:creationId xmlns:p14="http://schemas.microsoft.com/office/powerpoint/2010/main" val="886575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481E5-0F9F-4518-8BDE-E2B2E75EEB26}"/>
              </a:ext>
            </a:extLst>
          </p:cNvPr>
          <p:cNvSpPr>
            <a:spLocks noGrp="1"/>
          </p:cNvSpPr>
          <p:nvPr>
            <p:ph type="title"/>
          </p:nvPr>
        </p:nvSpPr>
        <p:spPr/>
        <p:txBody>
          <a:bodyPr/>
          <a:lstStyle/>
          <a:p>
            <a:r>
              <a:rPr lang="zh-CN" altLang="en-US" dirty="0"/>
              <a:t>语言知识库可分为两种不同的类型</a:t>
            </a:r>
          </a:p>
        </p:txBody>
      </p:sp>
      <p:sp>
        <p:nvSpPr>
          <p:cNvPr id="3" name="内容占位符 2">
            <a:extLst>
              <a:ext uri="{FF2B5EF4-FFF2-40B4-BE49-F238E27FC236}">
                <a16:creationId xmlns:a16="http://schemas.microsoft.com/office/drawing/2014/main" id="{E08DA826-0B4E-4F59-8E44-25A761A26A40}"/>
              </a:ext>
            </a:extLst>
          </p:cNvPr>
          <p:cNvSpPr>
            <a:spLocks noGrp="1"/>
          </p:cNvSpPr>
          <p:nvPr>
            <p:ph idx="1"/>
          </p:nvPr>
        </p:nvSpPr>
        <p:spPr>
          <a:xfrm>
            <a:off x="680321" y="2336873"/>
            <a:ext cx="10739951" cy="3599316"/>
          </a:xfrm>
        </p:spPr>
        <p:txBody>
          <a:bodyPr/>
          <a:lstStyle/>
          <a:p>
            <a:pPr marL="457200" indent="-457200">
              <a:buFont typeface="+mj-lt"/>
              <a:buAutoNum type="arabicPeriod"/>
            </a:pPr>
            <a:r>
              <a:rPr lang="zh-CN" altLang="en-US" dirty="0"/>
              <a:t>词典、规则库、语义概念库等</a:t>
            </a:r>
            <a:r>
              <a:rPr lang="en-US" altLang="zh-CN" dirty="0"/>
              <a:t>,</a:t>
            </a:r>
            <a:r>
              <a:rPr lang="zh-CN" altLang="en-US" dirty="0"/>
              <a:t>其中的语言知识表示是显性的，可采用形式化结构描述</a:t>
            </a:r>
            <a:r>
              <a:rPr lang="en-US" altLang="zh-CN" dirty="0"/>
              <a:t>;</a:t>
            </a:r>
          </a:p>
          <a:p>
            <a:pPr marL="457200" indent="-457200">
              <a:buFont typeface="+mj-lt"/>
              <a:buAutoNum type="arabicPeriod"/>
            </a:pPr>
            <a:endParaRPr lang="en-US" altLang="zh-CN" dirty="0"/>
          </a:p>
          <a:p>
            <a:pPr marL="457200" indent="-457200">
              <a:buFont typeface="+mj-lt"/>
              <a:buAutoNum type="arabicPeriod"/>
            </a:pPr>
            <a:r>
              <a:rPr lang="zh-CN" altLang="en-US" dirty="0"/>
              <a:t>语言知识存在于语料库之中，每个语言单位的出现，其范畴、意义、用法都是确定的。语料库的主体是文本</a:t>
            </a:r>
            <a:r>
              <a:rPr lang="en-US" altLang="zh-CN" dirty="0"/>
              <a:t>,</a:t>
            </a:r>
            <a:r>
              <a:rPr lang="zh-CN" altLang="en-US" dirty="0"/>
              <a:t>即语句的集合</a:t>
            </a:r>
            <a:r>
              <a:rPr lang="en-US" altLang="zh-CN" dirty="0"/>
              <a:t>,</a:t>
            </a:r>
            <a:r>
              <a:rPr lang="zh-CN" altLang="en-US" dirty="0"/>
              <a:t>每个语句都是线性的非结构化的文字序列</a:t>
            </a:r>
            <a:r>
              <a:rPr lang="en-US" altLang="zh-CN" dirty="0"/>
              <a:t>,</a:t>
            </a:r>
            <a:r>
              <a:rPr lang="zh-CN" altLang="en-US" dirty="0"/>
              <a:t>其中包含的知识都是隐性的。语料加工的目的就是要把隐性的知识显性化</a:t>
            </a:r>
            <a:r>
              <a:rPr lang="en-US" altLang="zh-CN" dirty="0"/>
              <a:t>,</a:t>
            </a:r>
            <a:r>
              <a:rPr lang="zh-CN" altLang="en-US" dirty="0"/>
              <a:t>以便于机器学习和引用。</a:t>
            </a:r>
          </a:p>
          <a:p>
            <a:endParaRPr lang="zh-CN" altLang="en-US" dirty="0"/>
          </a:p>
          <a:p>
            <a:endParaRPr lang="zh-CN" altLang="en-US" dirty="0"/>
          </a:p>
        </p:txBody>
      </p:sp>
    </p:spTree>
    <p:extLst>
      <p:ext uri="{BB962C8B-B14F-4D97-AF65-F5344CB8AC3E}">
        <p14:creationId xmlns:p14="http://schemas.microsoft.com/office/powerpoint/2010/main" val="2799914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AC9B0-8282-4929-ADCB-E9BDCD39AF5F}"/>
              </a:ext>
            </a:extLst>
          </p:cNvPr>
          <p:cNvSpPr>
            <a:spLocks noGrp="1"/>
          </p:cNvSpPr>
          <p:nvPr>
            <p:ph type="title"/>
          </p:nvPr>
        </p:nvSpPr>
        <p:spPr/>
        <p:txBody>
          <a:bodyPr/>
          <a:lstStyle/>
          <a:p>
            <a:r>
              <a:rPr lang="zh-CN" altLang="en-US" dirty="0"/>
              <a:t>教参</a:t>
            </a:r>
            <a:r>
              <a:rPr lang="en-US" altLang="zh-CN" dirty="0"/>
              <a:t>《</a:t>
            </a:r>
            <a:r>
              <a:rPr lang="zh-CN" altLang="en-US" dirty="0"/>
              <a:t>统计自然语言处理</a:t>
            </a:r>
            <a:r>
              <a:rPr lang="en-US" altLang="zh-CN" dirty="0"/>
              <a:t>》</a:t>
            </a:r>
            <a:r>
              <a:rPr lang="zh-CN" altLang="en-US" dirty="0"/>
              <a:t>（第二版）宗成庆 </a:t>
            </a:r>
          </a:p>
        </p:txBody>
      </p:sp>
      <p:pic>
        <p:nvPicPr>
          <p:cNvPr id="5" name="内容占位符 4">
            <a:extLst>
              <a:ext uri="{FF2B5EF4-FFF2-40B4-BE49-F238E27FC236}">
                <a16:creationId xmlns:a16="http://schemas.microsoft.com/office/drawing/2014/main" id="{9F56AFE0-8A90-4478-A69F-D2480AEA0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038" y="2795459"/>
            <a:ext cx="9613900" cy="2681545"/>
          </a:xfrm>
        </p:spPr>
      </p:pic>
    </p:spTree>
    <p:extLst>
      <p:ext uri="{BB962C8B-B14F-4D97-AF65-F5344CB8AC3E}">
        <p14:creationId xmlns:p14="http://schemas.microsoft.com/office/powerpoint/2010/main" val="455716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1E83-B1D4-4EDD-92D2-1A9C735FC131}"/>
              </a:ext>
            </a:extLst>
          </p:cNvPr>
          <p:cNvSpPr>
            <a:spLocks noGrp="1"/>
          </p:cNvSpPr>
          <p:nvPr>
            <p:ph type="title"/>
          </p:nvPr>
        </p:nvSpPr>
        <p:spPr/>
        <p:txBody>
          <a:bodyPr/>
          <a:lstStyle/>
          <a:p>
            <a:r>
              <a:rPr lang="en-US" altLang="zh-CN" dirty="0"/>
              <a:t>2.2.1 WordNet</a:t>
            </a:r>
            <a:endParaRPr lang="zh-CN" altLang="en-US" dirty="0"/>
          </a:p>
        </p:txBody>
      </p:sp>
      <p:sp>
        <p:nvSpPr>
          <p:cNvPr id="3" name="内容占位符 2">
            <a:extLst>
              <a:ext uri="{FF2B5EF4-FFF2-40B4-BE49-F238E27FC236}">
                <a16:creationId xmlns:a16="http://schemas.microsoft.com/office/drawing/2014/main" id="{159DCC92-1E9B-4742-9641-0EF1D06230FF}"/>
              </a:ext>
            </a:extLst>
          </p:cNvPr>
          <p:cNvSpPr>
            <a:spLocks noGrp="1"/>
          </p:cNvSpPr>
          <p:nvPr>
            <p:ph idx="1"/>
          </p:nvPr>
        </p:nvSpPr>
        <p:spPr/>
        <p:txBody>
          <a:bodyPr/>
          <a:lstStyle/>
          <a:p>
            <a:r>
              <a:rPr lang="en-US" altLang="zh-CN" dirty="0"/>
              <a:t>https://wordnet.princeton.edu/</a:t>
            </a:r>
            <a:endParaRPr lang="zh-CN" altLang="en-US" dirty="0"/>
          </a:p>
        </p:txBody>
      </p:sp>
      <p:pic>
        <p:nvPicPr>
          <p:cNvPr id="5" name="图片 4">
            <a:extLst>
              <a:ext uri="{FF2B5EF4-FFF2-40B4-BE49-F238E27FC236}">
                <a16:creationId xmlns:a16="http://schemas.microsoft.com/office/drawing/2014/main" id="{F68B1C1E-920E-4B8D-BA05-0DDBFB582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035" y="2224707"/>
            <a:ext cx="4797472" cy="4250672"/>
          </a:xfrm>
          <a:prstGeom prst="rect">
            <a:avLst/>
          </a:prstGeom>
        </p:spPr>
      </p:pic>
    </p:spTree>
    <p:extLst>
      <p:ext uri="{BB962C8B-B14F-4D97-AF65-F5344CB8AC3E}">
        <p14:creationId xmlns:p14="http://schemas.microsoft.com/office/powerpoint/2010/main" val="2997222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C952D-E9AB-43E4-91B8-4E1CBB928FF2}"/>
              </a:ext>
            </a:extLst>
          </p:cNvPr>
          <p:cNvSpPr>
            <a:spLocks noGrp="1"/>
          </p:cNvSpPr>
          <p:nvPr>
            <p:ph type="title"/>
          </p:nvPr>
        </p:nvSpPr>
        <p:spPr/>
        <p:txBody>
          <a:bodyPr/>
          <a:lstStyle/>
          <a:p>
            <a:r>
              <a:rPr lang="en-US" altLang="zh-CN" dirty="0"/>
              <a:t>2.2.2 </a:t>
            </a:r>
            <a:r>
              <a:rPr lang="zh-CN" altLang="en-US" dirty="0"/>
              <a:t>知网 </a:t>
            </a:r>
            <a:r>
              <a:rPr lang="en-US" altLang="zh-CN" dirty="0" err="1"/>
              <a:t>HowNet</a:t>
            </a:r>
            <a:endParaRPr lang="zh-CN" altLang="en-US" dirty="0"/>
          </a:p>
        </p:txBody>
      </p:sp>
      <p:sp>
        <p:nvSpPr>
          <p:cNvPr id="5" name="矩形 4">
            <a:extLst>
              <a:ext uri="{FF2B5EF4-FFF2-40B4-BE49-F238E27FC236}">
                <a16:creationId xmlns:a16="http://schemas.microsoft.com/office/drawing/2014/main" id="{E5A5ACD3-DD1F-4CB1-B20F-DF292E0479AA}"/>
              </a:ext>
            </a:extLst>
          </p:cNvPr>
          <p:cNvSpPr/>
          <p:nvPr/>
        </p:nvSpPr>
        <p:spPr>
          <a:xfrm>
            <a:off x="680321" y="6319929"/>
            <a:ext cx="2417650" cy="261610"/>
          </a:xfrm>
          <a:prstGeom prst="rect">
            <a:avLst/>
          </a:prstGeom>
        </p:spPr>
        <p:txBody>
          <a:bodyPr wrap="none">
            <a:spAutoFit/>
          </a:bodyPr>
          <a:lstStyle/>
          <a:p>
            <a:r>
              <a:rPr lang="en-US" altLang="zh-CN" sz="1100" dirty="0"/>
              <a:t>REF</a:t>
            </a:r>
            <a:r>
              <a:rPr lang="zh-CN" altLang="en-US" sz="1100" dirty="0"/>
              <a:t>：宗成庆 </a:t>
            </a:r>
            <a:r>
              <a:rPr lang="en-US" altLang="zh-CN" sz="1100" dirty="0"/>
              <a:t>《</a:t>
            </a:r>
            <a:r>
              <a:rPr lang="zh-CN" altLang="en-US" sz="1100" dirty="0"/>
              <a:t>统计自然语言处理</a:t>
            </a:r>
            <a:r>
              <a:rPr lang="en-US" altLang="zh-CN" sz="1100" dirty="0"/>
              <a:t>》</a:t>
            </a:r>
            <a:endParaRPr lang="zh-CN" altLang="en-US" sz="1100" dirty="0"/>
          </a:p>
        </p:txBody>
      </p:sp>
      <p:sp>
        <p:nvSpPr>
          <p:cNvPr id="7" name="内容占位符 6">
            <a:extLst>
              <a:ext uri="{FF2B5EF4-FFF2-40B4-BE49-F238E27FC236}">
                <a16:creationId xmlns:a16="http://schemas.microsoft.com/office/drawing/2014/main" id="{BC315852-2E3B-4D13-BAFE-B62C7DA8C01E}"/>
              </a:ext>
            </a:extLst>
          </p:cNvPr>
          <p:cNvSpPr>
            <a:spLocks noGrp="1"/>
          </p:cNvSpPr>
          <p:nvPr>
            <p:ph idx="1"/>
          </p:nvPr>
        </p:nvSpPr>
        <p:spPr>
          <a:xfrm>
            <a:off x="680321" y="2217906"/>
            <a:ext cx="8113483" cy="3994826"/>
          </a:xfrm>
        </p:spPr>
        <p:txBody>
          <a:bodyPr>
            <a:normAutofit/>
          </a:bodyPr>
          <a:lstStyle/>
          <a:p>
            <a:r>
              <a:rPr lang="zh-CN" altLang="en-US" dirty="0"/>
              <a:t>此知网</a:t>
            </a:r>
            <a:r>
              <a:rPr lang="en-US" altLang="zh-CN" dirty="0"/>
              <a:t>(</a:t>
            </a:r>
            <a:r>
              <a:rPr lang="en-US" altLang="zh-CN" dirty="0" err="1"/>
              <a:t>HowNet</a:t>
            </a:r>
            <a:r>
              <a:rPr lang="en-US" altLang="zh-CN" dirty="0"/>
              <a:t>)</a:t>
            </a:r>
            <a:r>
              <a:rPr lang="zh-CN" altLang="en-US" dirty="0"/>
              <a:t>非彼知网（</a:t>
            </a:r>
            <a:r>
              <a:rPr lang="en-US" altLang="zh-CN" dirty="0"/>
              <a:t> CNKI </a:t>
            </a:r>
            <a:r>
              <a:rPr lang="zh-CN" altLang="en-US" dirty="0"/>
              <a:t>）</a:t>
            </a:r>
            <a:endParaRPr lang="en-US" altLang="zh-CN" dirty="0"/>
          </a:p>
          <a:p>
            <a:r>
              <a:rPr lang="en-US" altLang="zh-CN" sz="1100" dirty="0">
                <a:hlinkClick r:id="rId2">
                  <a:extLst>
                    <a:ext uri="{A12FA001-AC4F-418D-AE19-62706E023703}">
                      <ahyp:hlinkClr xmlns:ahyp="http://schemas.microsoft.com/office/drawing/2018/hyperlinkcolor" val="tx"/>
                    </a:ext>
                  </a:extLst>
                </a:hlinkClick>
              </a:rPr>
              <a:t>http://www.keenage.com/</a:t>
            </a:r>
            <a:endParaRPr lang="en-US" altLang="zh-CN" sz="1100" dirty="0"/>
          </a:p>
          <a:p>
            <a:r>
              <a:rPr lang="en-US" altLang="zh-CN" sz="1100" dirty="0">
                <a:hlinkClick r:id="rId3">
                  <a:extLst>
                    <a:ext uri="{A12FA001-AC4F-418D-AE19-62706E023703}">
                      <ahyp:hlinkClr xmlns:ahyp="http://schemas.microsoft.com/office/drawing/2018/hyperlinkcolor" val="tx"/>
                    </a:ext>
                  </a:extLst>
                </a:hlinkClick>
              </a:rPr>
              <a:t>https://www.cnki.net/</a:t>
            </a:r>
            <a:endParaRPr lang="en-US" altLang="zh-CN" sz="1100" dirty="0"/>
          </a:p>
          <a:p>
            <a:endParaRPr lang="en-US" altLang="zh-CN" dirty="0"/>
          </a:p>
          <a:p>
            <a:r>
              <a:rPr lang="zh-CN" altLang="en-US" dirty="0"/>
              <a:t>知网是董振东和董强经过多年努力创建的语言知识库</a:t>
            </a:r>
            <a:endParaRPr lang="en-US" altLang="zh-CN" dirty="0"/>
          </a:p>
          <a:p>
            <a:endParaRPr lang="en-US" altLang="zh-CN" dirty="0"/>
          </a:p>
          <a:p>
            <a:r>
              <a:rPr lang="zh-CN" altLang="en-US" dirty="0"/>
              <a:t>是一个以汉语和英语的词语所代表的概念为描述对象</a:t>
            </a:r>
            <a:r>
              <a:rPr lang="en-US" altLang="zh-CN" dirty="0"/>
              <a:t>,</a:t>
            </a:r>
            <a:r>
              <a:rPr lang="zh-CN" altLang="en-US" dirty="0"/>
              <a:t>以揭示概念与概念之间以及概念所具有的属性之间的关系为基本内容的常识知识库。</a:t>
            </a:r>
          </a:p>
          <a:p>
            <a:endParaRPr lang="zh-CN" altLang="en-US" dirty="0"/>
          </a:p>
        </p:txBody>
      </p:sp>
      <p:pic>
        <p:nvPicPr>
          <p:cNvPr id="8" name="图片 7">
            <a:extLst>
              <a:ext uri="{FF2B5EF4-FFF2-40B4-BE49-F238E27FC236}">
                <a16:creationId xmlns:a16="http://schemas.microsoft.com/office/drawing/2014/main" id="{467A7CB9-D1FB-4B52-9018-CFF4DD53F861}"/>
              </a:ext>
            </a:extLst>
          </p:cNvPr>
          <p:cNvPicPr>
            <a:picLocks noChangeAspect="1"/>
          </p:cNvPicPr>
          <p:nvPr/>
        </p:nvPicPr>
        <p:blipFill>
          <a:blip r:embed="rId4"/>
          <a:stretch>
            <a:fillRect/>
          </a:stretch>
        </p:blipFill>
        <p:spPr>
          <a:xfrm>
            <a:off x="10622604" y="2151434"/>
            <a:ext cx="1219200" cy="1219200"/>
          </a:xfrm>
          <a:prstGeom prst="rect">
            <a:avLst/>
          </a:prstGeom>
        </p:spPr>
      </p:pic>
      <p:pic>
        <p:nvPicPr>
          <p:cNvPr id="9" name="图片 8">
            <a:extLst>
              <a:ext uri="{FF2B5EF4-FFF2-40B4-BE49-F238E27FC236}">
                <a16:creationId xmlns:a16="http://schemas.microsoft.com/office/drawing/2014/main" id="{17B3AAB5-2628-447D-AF43-E7EBCD3C4938}"/>
              </a:ext>
            </a:extLst>
          </p:cNvPr>
          <p:cNvPicPr>
            <a:picLocks noChangeAspect="1"/>
          </p:cNvPicPr>
          <p:nvPr/>
        </p:nvPicPr>
        <p:blipFill>
          <a:blip r:embed="rId5"/>
          <a:stretch>
            <a:fillRect/>
          </a:stretch>
        </p:blipFill>
        <p:spPr>
          <a:xfrm>
            <a:off x="10051915" y="3487367"/>
            <a:ext cx="1789889" cy="1006813"/>
          </a:xfrm>
          <a:prstGeom prst="rect">
            <a:avLst/>
          </a:prstGeom>
        </p:spPr>
      </p:pic>
    </p:spTree>
    <p:extLst>
      <p:ext uri="{BB962C8B-B14F-4D97-AF65-F5344CB8AC3E}">
        <p14:creationId xmlns:p14="http://schemas.microsoft.com/office/powerpoint/2010/main" val="9543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C952D-E9AB-43E4-91B8-4E1CBB928FF2}"/>
              </a:ext>
            </a:extLst>
          </p:cNvPr>
          <p:cNvSpPr>
            <a:spLocks noGrp="1"/>
          </p:cNvSpPr>
          <p:nvPr>
            <p:ph type="title"/>
          </p:nvPr>
        </p:nvSpPr>
        <p:spPr/>
        <p:txBody>
          <a:bodyPr/>
          <a:lstStyle/>
          <a:p>
            <a:r>
              <a:rPr lang="en-US" altLang="zh-CN" dirty="0"/>
              <a:t>2.2.2 </a:t>
            </a:r>
            <a:r>
              <a:rPr lang="zh-CN" altLang="en-US" dirty="0"/>
              <a:t>知网</a:t>
            </a:r>
          </a:p>
        </p:txBody>
      </p:sp>
      <p:pic>
        <p:nvPicPr>
          <p:cNvPr id="4" name="内容占位符 3">
            <a:extLst>
              <a:ext uri="{FF2B5EF4-FFF2-40B4-BE49-F238E27FC236}">
                <a16:creationId xmlns:a16="http://schemas.microsoft.com/office/drawing/2014/main" id="{5106D3B2-276F-4184-98C8-FFC7104FC363}"/>
              </a:ext>
            </a:extLst>
          </p:cNvPr>
          <p:cNvPicPr>
            <a:picLocks noGrp="1" noChangeAspect="1"/>
          </p:cNvPicPr>
          <p:nvPr>
            <p:ph idx="1"/>
          </p:nvPr>
        </p:nvPicPr>
        <p:blipFill>
          <a:blip r:embed="rId2"/>
          <a:stretch>
            <a:fillRect/>
          </a:stretch>
        </p:blipFill>
        <p:spPr>
          <a:xfrm>
            <a:off x="1078808" y="2560894"/>
            <a:ext cx="4058292" cy="3598863"/>
          </a:xfrm>
          <a:prstGeom prst="rect">
            <a:avLst/>
          </a:prstGeom>
        </p:spPr>
      </p:pic>
      <p:sp>
        <p:nvSpPr>
          <p:cNvPr id="5" name="矩形 4">
            <a:extLst>
              <a:ext uri="{FF2B5EF4-FFF2-40B4-BE49-F238E27FC236}">
                <a16:creationId xmlns:a16="http://schemas.microsoft.com/office/drawing/2014/main" id="{E5A5ACD3-DD1F-4CB1-B20F-DF292E0479AA}"/>
              </a:ext>
            </a:extLst>
          </p:cNvPr>
          <p:cNvSpPr/>
          <p:nvPr/>
        </p:nvSpPr>
        <p:spPr>
          <a:xfrm>
            <a:off x="680321" y="6159757"/>
            <a:ext cx="4355680" cy="369332"/>
          </a:xfrm>
          <a:prstGeom prst="rect">
            <a:avLst/>
          </a:prstGeom>
        </p:spPr>
        <p:txBody>
          <a:bodyPr wrap="none">
            <a:spAutoFit/>
          </a:bodyPr>
          <a:lstStyle/>
          <a:p>
            <a:r>
              <a:rPr lang="en-US" altLang="zh-CN" dirty="0">
                <a:hlinkClick r:id="rId3"/>
              </a:rPr>
              <a:t>https://www.jianshu.com/p/c123c7534500</a:t>
            </a:r>
            <a:endParaRPr lang="zh-CN" altLang="en-US" dirty="0"/>
          </a:p>
        </p:txBody>
      </p:sp>
    </p:spTree>
    <p:extLst>
      <p:ext uri="{BB962C8B-B14F-4D97-AF65-F5344CB8AC3E}">
        <p14:creationId xmlns:p14="http://schemas.microsoft.com/office/powerpoint/2010/main" val="101879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2</a:t>
            </a:r>
            <a:r>
              <a:rPr lang="zh-CN" altLang="en-US" b="1" dirty="0"/>
              <a:t>章 语料库与词汇知识库</a:t>
            </a:r>
          </a:p>
        </p:txBody>
      </p:sp>
      <p:sp>
        <p:nvSpPr>
          <p:cNvPr id="3" name="内容占位符 2">
            <a:extLst>
              <a:ext uri="{FF2B5EF4-FFF2-40B4-BE49-F238E27FC236}">
                <a16:creationId xmlns:a16="http://schemas.microsoft.com/office/drawing/2014/main" id="{81B33DC0-BF5D-412E-AF38-E6D4F60B9A29}"/>
              </a:ext>
            </a:extLst>
          </p:cNvPr>
          <p:cNvSpPr>
            <a:spLocks noGrp="1"/>
          </p:cNvSpPr>
          <p:nvPr>
            <p:ph idx="1"/>
          </p:nvPr>
        </p:nvSpPr>
        <p:spPr>
          <a:xfrm>
            <a:off x="680321" y="2336873"/>
            <a:ext cx="9613861" cy="4115808"/>
          </a:xfrm>
        </p:spPr>
        <p:txBody>
          <a:bodyPr>
            <a:noAutofit/>
          </a:bodyPr>
          <a:lstStyle/>
          <a:p>
            <a:pPr marL="0" indent="0">
              <a:buNone/>
            </a:pPr>
            <a:r>
              <a:rPr lang="en-US" altLang="zh-CN" dirty="0"/>
              <a:t>2.1 </a:t>
            </a:r>
            <a:r>
              <a:rPr lang="zh-CN" altLang="en-US" dirty="0"/>
              <a:t>语料库</a:t>
            </a:r>
            <a:br>
              <a:rPr lang="zh-CN" altLang="en-US" dirty="0"/>
            </a:br>
            <a:r>
              <a:rPr lang="zh-CN" altLang="en-US" dirty="0"/>
              <a:t>　　</a:t>
            </a:r>
            <a:r>
              <a:rPr lang="en-US" altLang="zh-CN" dirty="0"/>
              <a:t>2.1.1 </a:t>
            </a:r>
            <a:r>
              <a:rPr lang="zh-CN" altLang="en-US" dirty="0"/>
              <a:t>基本概念</a:t>
            </a:r>
            <a:br>
              <a:rPr lang="zh-CN" altLang="en-US" dirty="0"/>
            </a:br>
            <a:r>
              <a:rPr lang="zh-CN" altLang="en-US" dirty="0"/>
              <a:t>　　</a:t>
            </a:r>
            <a:r>
              <a:rPr lang="en-US" altLang="zh-CN" dirty="0"/>
              <a:t>2.1.2 </a:t>
            </a:r>
            <a:r>
              <a:rPr lang="zh-CN" altLang="en-US" dirty="0"/>
              <a:t>语料库类型</a:t>
            </a:r>
            <a:br>
              <a:rPr lang="zh-CN" altLang="en-US" dirty="0"/>
            </a:br>
            <a:r>
              <a:rPr lang="zh-CN" altLang="en-US" dirty="0"/>
              <a:t>　　</a:t>
            </a:r>
            <a:r>
              <a:rPr lang="en-US" altLang="zh-CN" dirty="0"/>
              <a:t>2.1.3 </a:t>
            </a:r>
            <a:r>
              <a:rPr lang="zh-CN" altLang="en-US" dirty="0"/>
              <a:t>典型语料库介绍</a:t>
            </a:r>
            <a:br>
              <a:rPr lang="zh-CN" altLang="en-US" dirty="0"/>
            </a:br>
            <a:r>
              <a:rPr lang="zh-CN" altLang="en-US" dirty="0"/>
              <a:t>　　</a:t>
            </a:r>
            <a:r>
              <a:rPr lang="en-US" altLang="zh-CN" dirty="0"/>
              <a:t>2.1.4 </a:t>
            </a:r>
            <a:r>
              <a:rPr lang="zh-CN" altLang="en-US" dirty="0"/>
              <a:t>语料处理的基本问题</a:t>
            </a:r>
            <a:endParaRPr lang="en-US" altLang="zh-CN" dirty="0"/>
          </a:p>
          <a:p>
            <a:pPr marL="0" indent="0">
              <a:buNone/>
            </a:pPr>
            <a:br>
              <a:rPr lang="zh-CN" altLang="en-US" dirty="0"/>
            </a:br>
            <a:r>
              <a:rPr lang="en-US" altLang="zh-CN" dirty="0"/>
              <a:t>2.2 </a:t>
            </a:r>
            <a:r>
              <a:rPr lang="zh-CN" altLang="en-US" dirty="0"/>
              <a:t>词汇知识库</a:t>
            </a:r>
            <a:br>
              <a:rPr lang="zh-CN" altLang="en-US" dirty="0"/>
            </a:br>
            <a:r>
              <a:rPr lang="zh-CN" altLang="en-US" dirty="0"/>
              <a:t>　　</a:t>
            </a:r>
            <a:r>
              <a:rPr lang="en-US" altLang="zh-CN" dirty="0"/>
              <a:t>2.2.1 WordNet</a:t>
            </a:r>
            <a:br>
              <a:rPr lang="zh-CN" altLang="en-US" dirty="0"/>
            </a:br>
            <a:r>
              <a:rPr lang="zh-CN" altLang="en-US" dirty="0"/>
              <a:t>　　</a:t>
            </a:r>
            <a:r>
              <a:rPr lang="en-US" altLang="zh-CN" dirty="0"/>
              <a:t>2.2.2 </a:t>
            </a:r>
            <a:r>
              <a:rPr lang="zh-CN" altLang="en-US" dirty="0"/>
              <a:t>知网</a:t>
            </a:r>
          </a:p>
        </p:txBody>
      </p:sp>
    </p:spTree>
    <p:extLst>
      <p:ext uri="{BB962C8B-B14F-4D97-AF65-F5344CB8AC3E}">
        <p14:creationId xmlns:p14="http://schemas.microsoft.com/office/powerpoint/2010/main" val="113397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en-US" altLang="zh-CN" dirty="0"/>
              <a:t>2.1 </a:t>
            </a:r>
            <a:r>
              <a:rPr lang="zh-CN" altLang="en-US" dirty="0"/>
              <a:t>语料库 </a:t>
            </a:r>
            <a:r>
              <a:rPr lang="en-US" altLang="zh-CN" dirty="0"/>
              <a:t>corpora</a:t>
            </a:r>
            <a:endParaRPr lang="zh-CN" altLang="en-US" dirty="0"/>
          </a:p>
        </p:txBody>
      </p:sp>
      <p:sp>
        <p:nvSpPr>
          <p:cNvPr id="3" name="内容占位符 2">
            <a:extLst>
              <a:ext uri="{FF2B5EF4-FFF2-40B4-BE49-F238E27FC236}">
                <a16:creationId xmlns:a16="http://schemas.microsoft.com/office/drawing/2014/main" id="{10F75FFE-7D97-4BB3-A254-430226398EED}"/>
              </a:ext>
            </a:extLst>
          </p:cNvPr>
          <p:cNvSpPr>
            <a:spLocks noGrp="1"/>
          </p:cNvSpPr>
          <p:nvPr>
            <p:ph idx="1"/>
          </p:nvPr>
        </p:nvSpPr>
        <p:spPr/>
        <p:txBody>
          <a:bodyPr>
            <a:normAutofit/>
          </a:bodyPr>
          <a:lstStyle/>
          <a:p>
            <a:r>
              <a:rPr lang="zh-CN" altLang="en-US" b="1" dirty="0"/>
              <a:t>语料库</a:t>
            </a:r>
            <a:r>
              <a:rPr lang="zh-CN" altLang="en-US" dirty="0"/>
              <a:t>是指存放语言材料的数据库。</a:t>
            </a:r>
            <a:endParaRPr lang="en-US" altLang="zh-CN" dirty="0"/>
          </a:p>
          <a:p>
            <a:endParaRPr lang="en-US" altLang="zh-CN" dirty="0"/>
          </a:p>
          <a:p>
            <a:pPr marL="0" indent="0">
              <a:buNone/>
            </a:pPr>
            <a:endParaRPr lang="en-US" altLang="zh-CN" b="1" dirty="0"/>
          </a:p>
          <a:p>
            <a:pPr marL="457200" indent="-457200">
              <a:buFont typeface="+mj-lt"/>
              <a:buAutoNum type="arabicPeriod"/>
            </a:pPr>
            <a:r>
              <a:rPr lang="zh-CN" altLang="en-US" dirty="0"/>
              <a:t>语料库中存放的是在语言的实际使用中真实出现过的语言材料；</a:t>
            </a:r>
            <a:endParaRPr lang="en-US" altLang="zh-CN" dirty="0"/>
          </a:p>
          <a:p>
            <a:pPr marL="457200" indent="-457200">
              <a:buFont typeface="+mj-lt"/>
              <a:buAutoNum type="arabicPeriod"/>
            </a:pPr>
            <a:r>
              <a:rPr lang="zh-CN" altLang="en-US" dirty="0"/>
              <a:t>语料库是以电子计算机为载体承载语言知识的基础资源；</a:t>
            </a:r>
            <a:endParaRPr lang="en-US" altLang="zh-CN" dirty="0"/>
          </a:p>
          <a:p>
            <a:pPr marL="457200" indent="-457200">
              <a:buFont typeface="+mj-lt"/>
              <a:buAutoNum type="arabicPeriod"/>
            </a:pPr>
            <a:r>
              <a:rPr lang="zh-CN" altLang="en-US" dirty="0"/>
              <a:t>真实语料需要经过</a:t>
            </a:r>
            <a:r>
              <a:rPr lang="zh-CN" altLang="en-US" dirty="0">
                <a:hlinkClick r:id="rId2">
                  <a:extLst>
                    <a:ext uri="{A12FA001-AC4F-418D-AE19-62706E023703}">
                      <ahyp:hlinkClr xmlns:ahyp="http://schemas.microsoft.com/office/drawing/2018/hyperlinkcolor" val="tx"/>
                    </a:ext>
                  </a:extLst>
                </a:hlinkClick>
              </a:rPr>
              <a:t>加工</a:t>
            </a:r>
            <a:r>
              <a:rPr lang="zh-CN" altLang="en-US" dirty="0"/>
              <a:t>（分析和处理），才能成为有用的资源。</a:t>
            </a:r>
            <a:br>
              <a:rPr lang="zh-CN" altLang="en-US" dirty="0"/>
            </a:br>
            <a:endParaRPr lang="zh-CN" altLang="en-US" dirty="0"/>
          </a:p>
        </p:txBody>
      </p:sp>
    </p:spTree>
    <p:extLst>
      <p:ext uri="{BB962C8B-B14F-4D97-AF65-F5344CB8AC3E}">
        <p14:creationId xmlns:p14="http://schemas.microsoft.com/office/powerpoint/2010/main" val="335904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b="1" dirty="0"/>
              <a:t>语料库的分类：</a:t>
            </a:r>
            <a:endParaRPr lang="zh-CN" altLang="en-US" dirty="0"/>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p:txBody>
          <a:bodyPr/>
          <a:lstStyle/>
          <a:p>
            <a:r>
              <a:rPr lang="zh-CN" altLang="en-US" dirty="0"/>
              <a:t>按照语种划分，语料库可分成单语语料库、双语语料库和多语语料库。</a:t>
            </a:r>
          </a:p>
          <a:p>
            <a:r>
              <a:rPr lang="zh-CN" altLang="en-US" dirty="0"/>
              <a:t>按照语体划分，语料库可分为书面语料库、非书面语料库。</a:t>
            </a:r>
          </a:p>
          <a:p>
            <a:r>
              <a:rPr lang="zh-CN" altLang="en-US" dirty="0"/>
              <a:t>按照对应方式划分，语料库可分为平行语料库、对照语料库。</a:t>
            </a:r>
          </a:p>
        </p:txBody>
      </p:sp>
    </p:spTree>
    <p:extLst>
      <p:ext uri="{BB962C8B-B14F-4D97-AF65-F5344CB8AC3E}">
        <p14:creationId xmlns:p14="http://schemas.microsoft.com/office/powerpoint/2010/main" val="1603435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C63BD-EBB7-41D1-9AC1-B68CD01C9538}"/>
              </a:ext>
            </a:extLst>
          </p:cNvPr>
          <p:cNvSpPr>
            <a:spLocks noGrp="1"/>
          </p:cNvSpPr>
          <p:nvPr>
            <p:ph type="title"/>
          </p:nvPr>
        </p:nvSpPr>
        <p:spPr/>
        <p:txBody>
          <a:bodyPr/>
          <a:lstStyle/>
          <a:p>
            <a:r>
              <a:rPr lang="zh-CN" altLang="en-US" dirty="0"/>
              <a:t>中文分词语料库</a:t>
            </a:r>
          </a:p>
        </p:txBody>
      </p:sp>
      <p:sp>
        <p:nvSpPr>
          <p:cNvPr id="3" name="内容占位符 2">
            <a:extLst>
              <a:ext uri="{FF2B5EF4-FFF2-40B4-BE49-F238E27FC236}">
                <a16:creationId xmlns:a16="http://schemas.microsoft.com/office/drawing/2014/main" id="{DF206624-FD0E-4DF0-933F-3721AF82EB57}"/>
              </a:ext>
            </a:extLst>
          </p:cNvPr>
          <p:cNvSpPr>
            <a:spLocks noGrp="1"/>
          </p:cNvSpPr>
          <p:nvPr>
            <p:ph idx="1"/>
          </p:nvPr>
        </p:nvSpPr>
        <p:spPr>
          <a:xfrm>
            <a:off x="401462" y="2421179"/>
            <a:ext cx="8256156" cy="3599316"/>
          </a:xfrm>
        </p:spPr>
        <p:txBody>
          <a:bodyPr/>
          <a:lstStyle/>
          <a:p>
            <a:r>
              <a:rPr lang="en-US" altLang="zh-CN" dirty="0"/>
              <a:t>人工正确切分后的句子集合</a:t>
            </a:r>
            <a:endParaRPr lang="en-US" altLang="zh-CN" dirty="0">
              <a:latin typeface="SimSun" panose="02010600030101010101" pitchFamily="2" charset="-122"/>
              <a:cs typeface="Times New Roman" panose="02020603050405020304" pitchFamily="18" charset="0"/>
            </a:endParaRPr>
          </a:p>
          <a:p>
            <a:endParaRPr lang="en-US" altLang="zh-CN" dirty="0"/>
          </a:p>
          <a:p>
            <a:r>
              <a:rPr lang="zh-CN" altLang="en-US" dirty="0"/>
              <a:t>例如：</a:t>
            </a:r>
            <a:r>
              <a:rPr lang="en-US" altLang="zh-CN" dirty="0">
                <a:latin typeface="SimSun" panose="02010600030101010101" pitchFamily="2" charset="-122"/>
                <a:ea typeface="SimSun" panose="02010600030101010101" pitchFamily="2" charset="-122"/>
                <a:cs typeface="Times New Roman" panose="02020603050405020304" pitchFamily="18" charset="0"/>
              </a:rPr>
              <a:t>先</a:t>
            </a:r>
            <a:r>
              <a:rPr lang="en-US" altLang="zh-CN" dirty="0">
                <a:latin typeface="Calibri" panose="020F0502020204030204" pitchFamily="34" charset="0"/>
                <a:ea typeface="SimSun" panose="02010600030101010101" pitchFamily="2" charset="-122"/>
                <a:cs typeface="Times New Roman" panose="02020603050405020304" pitchFamily="18" charset="0"/>
              </a:rPr>
              <a:t> </a:t>
            </a:r>
            <a:r>
              <a:rPr lang="en-US" altLang="zh-CN" dirty="0">
                <a:latin typeface="SimSun" panose="02010600030101010101" pitchFamily="2" charset="-122"/>
                <a:ea typeface="SimSun" panose="02010600030101010101" pitchFamily="2" charset="-122"/>
                <a:cs typeface="Times New Roman" panose="02020603050405020304" pitchFamily="18" charset="0"/>
              </a:rPr>
              <a:t>有</a:t>
            </a:r>
            <a:r>
              <a:rPr lang="en-US" altLang="zh-CN" dirty="0">
                <a:latin typeface="Calibri" panose="020F0502020204030204" pitchFamily="34" charset="0"/>
                <a:ea typeface="SimSun" panose="02010600030101010101" pitchFamily="2" charset="-122"/>
                <a:cs typeface="Times New Roman" panose="02020603050405020304" pitchFamily="18" charset="0"/>
              </a:rPr>
              <a:t> </a:t>
            </a:r>
            <a:r>
              <a:rPr lang="en-US" altLang="zh-CN" dirty="0">
                <a:latin typeface="SimSun" panose="02010600030101010101" pitchFamily="2" charset="-122"/>
                <a:ea typeface="SimSun" panose="02010600030101010101" pitchFamily="2" charset="-122"/>
                <a:cs typeface="Times New Roman" panose="02020603050405020304" pitchFamily="18" charset="0"/>
              </a:rPr>
              <a:t>通货膨胀</a:t>
            </a:r>
            <a:r>
              <a:rPr lang="en-US" altLang="zh-CN" dirty="0">
                <a:latin typeface="Calibri" panose="020F0502020204030204" pitchFamily="34" charset="0"/>
                <a:ea typeface="SimSun" panose="02010600030101010101" pitchFamily="2" charset="-122"/>
                <a:cs typeface="Times New Roman" panose="02020603050405020304" pitchFamily="18" charset="0"/>
              </a:rPr>
              <a:t> </a:t>
            </a:r>
            <a:r>
              <a:rPr lang="en-US" altLang="zh-CN" dirty="0">
                <a:latin typeface="SimSun" panose="02010600030101010101" pitchFamily="2" charset="-122"/>
                <a:ea typeface="SimSun" panose="02010600030101010101" pitchFamily="2" charset="-122"/>
                <a:cs typeface="Times New Roman" panose="02020603050405020304" pitchFamily="18" charset="0"/>
              </a:rPr>
              <a:t>干扰</a:t>
            </a:r>
            <a:r>
              <a:rPr lang="en-US" altLang="zh-CN" dirty="0">
                <a:latin typeface="Calibri" panose="020F0502020204030204" pitchFamily="34" charset="0"/>
                <a:ea typeface="SimSun" panose="02010600030101010101" pitchFamily="2" charset="-122"/>
                <a:cs typeface="Times New Roman" panose="02020603050405020304" pitchFamily="18" charset="0"/>
              </a:rPr>
              <a:t> , </a:t>
            </a:r>
            <a:r>
              <a:rPr lang="en-US" altLang="zh-CN" dirty="0">
                <a:latin typeface="SimSun" panose="02010600030101010101" pitchFamily="2" charset="-122"/>
                <a:ea typeface="SimSun" panose="02010600030101010101" pitchFamily="2" charset="-122"/>
                <a:cs typeface="Times New Roman" panose="02020603050405020304" pitchFamily="18" charset="0"/>
              </a:rPr>
              <a:t>后</a:t>
            </a:r>
            <a:r>
              <a:rPr lang="en-US" altLang="zh-CN" dirty="0">
                <a:latin typeface="Calibri" panose="020F0502020204030204" pitchFamily="34" charset="0"/>
                <a:ea typeface="SimSun" panose="02010600030101010101" pitchFamily="2" charset="-122"/>
                <a:cs typeface="Times New Roman" panose="02020603050405020304" pitchFamily="18" charset="0"/>
              </a:rPr>
              <a:t> </a:t>
            </a:r>
            <a:r>
              <a:rPr lang="en-US" altLang="zh-CN" dirty="0">
                <a:latin typeface="SimSun" panose="02010600030101010101" pitchFamily="2" charset="-122"/>
                <a:ea typeface="SimSun" panose="02010600030101010101" pitchFamily="2" charset="-122"/>
                <a:cs typeface="Times New Roman" panose="02020603050405020304" pitchFamily="18" charset="0"/>
              </a:rPr>
              <a:t>有</a:t>
            </a:r>
            <a:r>
              <a:rPr lang="en-US" altLang="zh-CN" dirty="0">
                <a:latin typeface="Calibri" panose="020F0502020204030204" pitchFamily="34" charset="0"/>
                <a:ea typeface="SimSun" panose="02010600030101010101" pitchFamily="2" charset="-122"/>
                <a:cs typeface="Times New Roman" panose="02020603050405020304" pitchFamily="18" charset="0"/>
              </a:rPr>
              <a:t> </a:t>
            </a:r>
            <a:r>
              <a:rPr lang="en-US" altLang="zh-CN" dirty="0">
                <a:latin typeface="SimSun" panose="02010600030101010101" pitchFamily="2" charset="-122"/>
                <a:ea typeface="SimSun" panose="02010600030101010101" pitchFamily="2" charset="-122"/>
                <a:cs typeface="Times New Roman" panose="02020603050405020304" pitchFamily="18" charset="0"/>
              </a:rPr>
              <a:t>通货</a:t>
            </a:r>
            <a:r>
              <a:rPr lang="en-US" altLang="zh-CN" dirty="0">
                <a:latin typeface="Calibri" panose="020F0502020204030204" pitchFamily="34" charset="0"/>
                <a:ea typeface="SimSun" panose="02010600030101010101" pitchFamily="2" charset="-122"/>
                <a:cs typeface="Times New Roman" panose="02020603050405020304" pitchFamily="18" charset="0"/>
              </a:rPr>
              <a:t> </a:t>
            </a:r>
            <a:r>
              <a:rPr lang="en-US" altLang="zh-CN" dirty="0">
                <a:latin typeface="SimSun" panose="02010600030101010101" pitchFamily="2" charset="-122"/>
                <a:ea typeface="SimSun" panose="02010600030101010101" pitchFamily="2" charset="-122"/>
                <a:cs typeface="Times New Roman" panose="02020603050405020304" pitchFamily="18" charset="0"/>
              </a:rPr>
              <a:t>紧缩</a:t>
            </a:r>
            <a:r>
              <a:rPr lang="en-US" altLang="zh-CN" dirty="0">
                <a:latin typeface="Calibri" panose="020F0502020204030204" pitchFamily="34" charset="0"/>
                <a:ea typeface="SimSun" panose="02010600030101010101" pitchFamily="2" charset="-122"/>
                <a:cs typeface="Times New Roman" panose="02020603050405020304" pitchFamily="18" charset="0"/>
              </a:rPr>
              <a:t> </a:t>
            </a:r>
            <a:r>
              <a:rPr lang="en-US" altLang="zh-CN" dirty="0">
                <a:latin typeface="SimSun" panose="02010600030101010101" pitchFamily="2" charset="-122"/>
                <a:ea typeface="SimSun" panose="02010600030101010101" pitchFamily="2" charset="-122"/>
                <a:cs typeface="Times New Roman" panose="02020603050405020304" pitchFamily="18" charset="0"/>
              </a:rPr>
              <a:t>叫板</a:t>
            </a:r>
            <a:r>
              <a:rPr lang="en-US" altLang="zh-CN" dirty="0">
                <a:latin typeface="Calibri" panose="020F0502020204030204" pitchFamily="34" charset="0"/>
                <a:ea typeface="SimSun" panose="02010600030101010101" pitchFamily="2" charset="-122"/>
                <a:cs typeface="Times New Roman" panose="02020603050405020304" pitchFamily="18" charset="0"/>
              </a:rPr>
              <a:t> </a:t>
            </a:r>
            <a:r>
              <a:rPr lang="en-US" altLang="zh-CN" dirty="0">
                <a:latin typeface="SimSun" panose="02010600030101010101" pitchFamily="2" charset="-122"/>
                <a:ea typeface="SimSun" panose="02010600030101010101" pitchFamily="2" charset="-122"/>
                <a:cs typeface="Times New Roman" panose="02020603050405020304" pitchFamily="18" charset="0"/>
              </a:rPr>
              <a:t>。</a:t>
            </a:r>
            <a:endParaRPr lang="en-US" altLang="zh-CN" dirty="0">
              <a:latin typeface="Calibri" panose="020F0502020204030204" pitchFamily="34" charset="0"/>
              <a:ea typeface="SimSun" panose="02010600030101010101" pitchFamily="2" charset="-122"/>
              <a:cs typeface="Times New Roman" panose="02020603050405020304" pitchFamily="18" charset="0"/>
            </a:endParaRPr>
          </a:p>
          <a:p>
            <a:endParaRPr lang="en-US" altLang="zh-CN" dirty="0"/>
          </a:p>
          <a:p>
            <a:endParaRPr lang="en-US" altLang="zh-CN" dirty="0"/>
          </a:p>
          <a:p>
            <a:r>
              <a:rPr lang="zh-CN" altLang="en-US" dirty="0"/>
              <a:t>北大人民日报语料库</a:t>
            </a:r>
            <a:endParaRPr lang="en-US" altLang="zh-CN" dirty="0"/>
          </a:p>
          <a:p>
            <a:r>
              <a:rPr lang="zh-CN" altLang="en-US" dirty="0"/>
              <a:t>微软亚洲研究院</a:t>
            </a:r>
            <a:endParaRPr lang="en-US" altLang="zh-CN" dirty="0"/>
          </a:p>
          <a:p>
            <a:endParaRPr lang="zh-CN" altLang="en-US" dirty="0"/>
          </a:p>
        </p:txBody>
      </p:sp>
      <p:pic>
        <p:nvPicPr>
          <p:cNvPr id="4" name="图片 3">
            <a:extLst>
              <a:ext uri="{FF2B5EF4-FFF2-40B4-BE49-F238E27FC236}">
                <a16:creationId xmlns:a16="http://schemas.microsoft.com/office/drawing/2014/main" id="{CCD460FE-BCF7-48EE-89CE-B74CB566ED4B}"/>
              </a:ext>
            </a:extLst>
          </p:cNvPr>
          <p:cNvPicPr>
            <a:picLocks noChangeAspect="1"/>
          </p:cNvPicPr>
          <p:nvPr/>
        </p:nvPicPr>
        <p:blipFill>
          <a:blip r:embed="rId2"/>
          <a:stretch>
            <a:fillRect/>
          </a:stretch>
        </p:blipFill>
        <p:spPr>
          <a:xfrm>
            <a:off x="9444341" y="4445512"/>
            <a:ext cx="2287217" cy="644287"/>
          </a:xfrm>
          <a:prstGeom prst="rect">
            <a:avLst/>
          </a:prstGeom>
        </p:spPr>
      </p:pic>
      <p:pic>
        <p:nvPicPr>
          <p:cNvPr id="5" name="图片 4">
            <a:extLst>
              <a:ext uri="{FF2B5EF4-FFF2-40B4-BE49-F238E27FC236}">
                <a16:creationId xmlns:a16="http://schemas.microsoft.com/office/drawing/2014/main" id="{715C0CA5-D981-4A68-AA7A-9F4CAEA84666}"/>
              </a:ext>
            </a:extLst>
          </p:cNvPr>
          <p:cNvPicPr>
            <a:picLocks noChangeAspect="1"/>
          </p:cNvPicPr>
          <p:nvPr/>
        </p:nvPicPr>
        <p:blipFill>
          <a:blip r:embed="rId3"/>
          <a:stretch>
            <a:fillRect/>
          </a:stretch>
        </p:blipFill>
        <p:spPr>
          <a:xfrm>
            <a:off x="9444341" y="5174002"/>
            <a:ext cx="2287218" cy="930770"/>
          </a:xfrm>
          <a:prstGeom prst="rect">
            <a:avLst/>
          </a:prstGeom>
        </p:spPr>
      </p:pic>
    </p:spTree>
    <p:extLst>
      <p:ext uri="{BB962C8B-B14F-4D97-AF65-F5344CB8AC3E}">
        <p14:creationId xmlns:p14="http://schemas.microsoft.com/office/powerpoint/2010/main" val="28550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1DC2B-B153-4752-8203-54AF78848519}"/>
              </a:ext>
            </a:extLst>
          </p:cNvPr>
          <p:cNvSpPr>
            <a:spLocks noGrp="1"/>
          </p:cNvSpPr>
          <p:nvPr>
            <p:ph type="title"/>
          </p:nvPr>
        </p:nvSpPr>
        <p:spPr/>
        <p:txBody>
          <a:bodyPr/>
          <a:lstStyle/>
          <a:p>
            <a:r>
              <a:rPr lang="zh-CN" altLang="en-US" dirty="0"/>
              <a:t>词性标注语料库</a:t>
            </a:r>
          </a:p>
        </p:txBody>
      </p:sp>
      <p:sp>
        <p:nvSpPr>
          <p:cNvPr id="3" name="内容占位符 2">
            <a:extLst>
              <a:ext uri="{FF2B5EF4-FFF2-40B4-BE49-F238E27FC236}">
                <a16:creationId xmlns:a16="http://schemas.microsoft.com/office/drawing/2014/main" id="{6DF051B2-21CD-47B0-B9D6-E3FD1CA671AD}"/>
              </a:ext>
            </a:extLst>
          </p:cNvPr>
          <p:cNvSpPr>
            <a:spLocks noGrp="1"/>
          </p:cNvSpPr>
          <p:nvPr>
            <p:ph idx="1"/>
          </p:nvPr>
        </p:nvSpPr>
        <p:spPr/>
        <p:txBody>
          <a:bodyPr/>
          <a:lstStyle/>
          <a:p>
            <a:r>
              <a:rPr lang="zh-CN" altLang="en-US" dirty="0"/>
              <a:t>切分并为每个词语指定一个词性的语料</a:t>
            </a:r>
            <a:endParaRPr lang="en-US" altLang="zh-CN" dirty="0">
              <a:latin typeface="SimSun" panose="02010600030101010101" pitchFamily="2" charset="-122"/>
              <a:cs typeface="Times New Roman" panose="02020603050405020304" pitchFamily="18" charset="0"/>
            </a:endParaRPr>
          </a:p>
          <a:p>
            <a:endParaRPr lang="en-US" altLang="zh-CN" dirty="0"/>
          </a:p>
          <a:p>
            <a:r>
              <a:rPr lang="en-US" altLang="zh-CN" dirty="0" err="1">
                <a:latin typeface="SimSun" panose="02010600030101010101" pitchFamily="2" charset="-122"/>
                <a:ea typeface="SimSun" panose="02010600030101010101" pitchFamily="2" charset="-122"/>
                <a:cs typeface="Times New Roman" panose="02020603050405020304" pitchFamily="18" charset="0"/>
              </a:rPr>
              <a:t>迈向</a:t>
            </a:r>
            <a:r>
              <a:rPr lang="en-US" altLang="zh-CN" dirty="0">
                <a:latin typeface="Calibri" panose="020F0502020204030204" pitchFamily="34" charset="0"/>
                <a:ea typeface="SimSun" panose="02010600030101010101" pitchFamily="2" charset="-122"/>
                <a:cs typeface="Times New Roman" panose="02020603050405020304" pitchFamily="18" charset="0"/>
              </a:rPr>
              <a:t>/v </a:t>
            </a:r>
            <a:r>
              <a:rPr lang="en-US" altLang="zh-CN" dirty="0" err="1">
                <a:latin typeface="SimSun" panose="02010600030101010101" pitchFamily="2" charset="-122"/>
                <a:ea typeface="SimSun" panose="02010600030101010101" pitchFamily="2" charset="-122"/>
                <a:cs typeface="Times New Roman" panose="02020603050405020304" pitchFamily="18" charset="0"/>
              </a:rPr>
              <a:t>充满</a:t>
            </a:r>
            <a:r>
              <a:rPr lang="en-US" altLang="zh-CN" dirty="0">
                <a:latin typeface="Calibri" panose="020F0502020204030204" pitchFamily="34" charset="0"/>
                <a:ea typeface="SimSun" panose="02010600030101010101" pitchFamily="2" charset="-122"/>
                <a:cs typeface="Times New Roman" panose="02020603050405020304" pitchFamily="18" charset="0"/>
              </a:rPr>
              <a:t>/v </a:t>
            </a:r>
            <a:r>
              <a:rPr lang="en-US" altLang="zh-CN" dirty="0" err="1">
                <a:latin typeface="SimSun" panose="02010600030101010101" pitchFamily="2" charset="-122"/>
                <a:ea typeface="SimSun" panose="02010600030101010101" pitchFamily="2" charset="-122"/>
                <a:cs typeface="Times New Roman" panose="02020603050405020304" pitchFamily="18" charset="0"/>
              </a:rPr>
              <a:t>希望</a:t>
            </a:r>
            <a:r>
              <a:rPr lang="en-US" altLang="zh-CN" dirty="0">
                <a:latin typeface="Calibri" panose="020F0502020204030204" pitchFamily="34" charset="0"/>
                <a:ea typeface="SimSun" panose="02010600030101010101" pitchFamily="2" charset="-122"/>
                <a:cs typeface="Times New Roman" panose="02020603050405020304" pitchFamily="18" charset="0"/>
              </a:rPr>
              <a:t>/n </a:t>
            </a:r>
            <a:r>
              <a:rPr lang="en-US" altLang="zh-CN" dirty="0">
                <a:latin typeface="SimSun" panose="02010600030101010101" pitchFamily="2" charset="-122"/>
                <a:ea typeface="SimSun" panose="02010600030101010101" pitchFamily="2" charset="-122"/>
                <a:cs typeface="Times New Roman" panose="02020603050405020304" pitchFamily="18" charset="0"/>
              </a:rPr>
              <a:t>的</a:t>
            </a:r>
            <a:r>
              <a:rPr lang="en-US" altLang="zh-CN" dirty="0">
                <a:latin typeface="Calibri" panose="020F0502020204030204" pitchFamily="34" charset="0"/>
                <a:ea typeface="SimSun" panose="02010600030101010101" pitchFamily="2" charset="-122"/>
                <a:cs typeface="Times New Roman" panose="02020603050405020304" pitchFamily="18" charset="0"/>
              </a:rPr>
              <a:t>/u </a:t>
            </a:r>
            <a:r>
              <a:rPr lang="en-US" altLang="zh-CN" dirty="0">
                <a:latin typeface="SimSun" panose="02010600030101010101" pitchFamily="2" charset="-122"/>
                <a:ea typeface="SimSun" panose="02010600030101010101" pitchFamily="2" charset="-122"/>
                <a:cs typeface="Times New Roman" panose="02020603050405020304" pitchFamily="18" charset="0"/>
              </a:rPr>
              <a:t>新</a:t>
            </a:r>
            <a:r>
              <a:rPr lang="en-US" altLang="zh-CN" dirty="0">
                <a:latin typeface="Calibri" panose="020F0502020204030204" pitchFamily="34" charset="0"/>
                <a:ea typeface="SimSun" panose="02010600030101010101" pitchFamily="2" charset="-122"/>
                <a:cs typeface="Times New Roman" panose="02020603050405020304" pitchFamily="18" charset="0"/>
              </a:rPr>
              <a:t>/a </a:t>
            </a:r>
            <a:r>
              <a:rPr lang="en-US" altLang="zh-CN" dirty="0" err="1">
                <a:latin typeface="SimSun" panose="02010600030101010101" pitchFamily="2" charset="-122"/>
                <a:ea typeface="SimSun" panose="02010600030101010101" pitchFamily="2" charset="-122"/>
                <a:cs typeface="Times New Roman" panose="02020603050405020304" pitchFamily="18" charset="0"/>
              </a:rPr>
              <a:t>世纪</a:t>
            </a:r>
            <a:r>
              <a:rPr lang="en-US" altLang="zh-CN" dirty="0">
                <a:latin typeface="Calibri" panose="020F0502020204030204" pitchFamily="34" charset="0"/>
                <a:ea typeface="SimSun" panose="02010600030101010101" pitchFamily="2" charset="-122"/>
                <a:cs typeface="Times New Roman" panose="02020603050405020304" pitchFamily="18" charset="0"/>
              </a:rPr>
              <a:t>/n ——/w </a:t>
            </a:r>
            <a:r>
              <a:rPr lang="en-US" altLang="zh-CN" dirty="0" err="1">
                <a:latin typeface="SimSun" panose="02010600030101010101" pitchFamily="2" charset="-122"/>
                <a:ea typeface="SimSun" panose="02010600030101010101" pitchFamily="2" charset="-122"/>
                <a:cs typeface="Times New Roman" panose="02020603050405020304" pitchFamily="18" charset="0"/>
              </a:rPr>
              <a:t>一九九八年</a:t>
            </a:r>
            <a:r>
              <a:rPr lang="en-US" altLang="zh-CN" dirty="0">
                <a:latin typeface="Calibri" panose="020F0502020204030204" pitchFamily="34" charset="0"/>
                <a:ea typeface="SimSun" panose="02010600030101010101" pitchFamily="2" charset="-122"/>
                <a:cs typeface="Times New Roman" panose="02020603050405020304" pitchFamily="18" charset="0"/>
              </a:rPr>
              <a:t>/t </a:t>
            </a:r>
            <a:r>
              <a:rPr lang="en-US" altLang="zh-CN" dirty="0" err="1">
                <a:latin typeface="SimSun" panose="02010600030101010101" pitchFamily="2" charset="-122"/>
                <a:ea typeface="SimSun" panose="02010600030101010101" pitchFamily="2" charset="-122"/>
                <a:cs typeface="Times New Roman" panose="02020603050405020304" pitchFamily="18" charset="0"/>
              </a:rPr>
              <a:t>新年</a:t>
            </a:r>
            <a:r>
              <a:rPr lang="en-US" altLang="zh-CN" dirty="0">
                <a:latin typeface="Calibri" panose="020F0502020204030204" pitchFamily="34" charset="0"/>
                <a:ea typeface="SimSun" panose="02010600030101010101" pitchFamily="2" charset="-122"/>
                <a:cs typeface="Times New Roman" panose="02020603050405020304" pitchFamily="18" charset="0"/>
              </a:rPr>
              <a:t>/t </a:t>
            </a:r>
            <a:r>
              <a:rPr lang="en-US" altLang="zh-CN" dirty="0" err="1">
                <a:latin typeface="SimSun" panose="02010600030101010101" pitchFamily="2" charset="-122"/>
                <a:ea typeface="SimSun" panose="02010600030101010101" pitchFamily="2" charset="-122"/>
                <a:cs typeface="Times New Roman" panose="02020603050405020304" pitchFamily="18" charset="0"/>
              </a:rPr>
              <a:t>讲话</a:t>
            </a:r>
            <a:r>
              <a:rPr lang="en-US" altLang="zh-CN" dirty="0">
                <a:latin typeface="Calibri" panose="020F0502020204030204" pitchFamily="34" charset="0"/>
                <a:ea typeface="SimSun" panose="02010600030101010101" pitchFamily="2" charset="-122"/>
                <a:cs typeface="Times New Roman" panose="02020603050405020304" pitchFamily="18" charset="0"/>
              </a:rPr>
              <a:t>/n </a:t>
            </a:r>
            <a:r>
              <a:rPr lang="en-US" altLang="zh-CN" dirty="0">
                <a:latin typeface="SimSun" panose="02010600030101010101" pitchFamily="2" charset="-122"/>
                <a:ea typeface="SimSun" panose="02010600030101010101" pitchFamily="2" charset="-122"/>
                <a:cs typeface="Times New Roman" panose="02020603050405020304" pitchFamily="18" charset="0"/>
              </a:rPr>
              <a:t>（</a:t>
            </a:r>
            <a:r>
              <a:rPr lang="en-US" altLang="zh-CN" dirty="0">
                <a:latin typeface="Calibri" panose="020F0502020204030204" pitchFamily="34" charset="0"/>
                <a:ea typeface="SimSun" panose="02010600030101010101" pitchFamily="2" charset="-122"/>
                <a:cs typeface="Times New Roman" panose="02020603050405020304" pitchFamily="18" charset="0"/>
              </a:rPr>
              <a:t>/w </a:t>
            </a:r>
            <a:r>
              <a:rPr lang="en-US" altLang="zh-CN" dirty="0">
                <a:latin typeface="SimSun" panose="02010600030101010101" pitchFamily="2" charset="-122"/>
                <a:ea typeface="SimSun" panose="02010600030101010101" pitchFamily="2" charset="-122"/>
                <a:cs typeface="Times New Roman" panose="02020603050405020304" pitchFamily="18" charset="0"/>
              </a:rPr>
              <a:t>附</a:t>
            </a:r>
            <a:r>
              <a:rPr lang="en-US" altLang="zh-CN" dirty="0">
                <a:latin typeface="Calibri" panose="020F0502020204030204" pitchFamily="34" charset="0"/>
                <a:ea typeface="SimSun" panose="02010600030101010101" pitchFamily="2" charset="-122"/>
                <a:cs typeface="Times New Roman" panose="02020603050405020304" pitchFamily="18" charset="0"/>
              </a:rPr>
              <a:t>/v </a:t>
            </a:r>
            <a:r>
              <a:rPr lang="en-US" altLang="zh-CN" dirty="0" err="1">
                <a:latin typeface="SimSun" panose="02010600030101010101" pitchFamily="2" charset="-122"/>
                <a:ea typeface="SimSun" panose="02010600030101010101" pitchFamily="2" charset="-122"/>
                <a:cs typeface="Times New Roman" panose="02020603050405020304" pitchFamily="18" charset="0"/>
              </a:rPr>
              <a:t>图片</a:t>
            </a:r>
            <a:r>
              <a:rPr lang="en-US" altLang="zh-CN" dirty="0">
                <a:latin typeface="Calibri" panose="020F0502020204030204" pitchFamily="34" charset="0"/>
                <a:ea typeface="SimSun" panose="02010600030101010101" pitchFamily="2" charset="-122"/>
                <a:cs typeface="Times New Roman" panose="02020603050405020304" pitchFamily="18" charset="0"/>
              </a:rPr>
              <a:t>/n </a:t>
            </a:r>
            <a:r>
              <a:rPr lang="en-US" altLang="zh-CN" dirty="0">
                <a:latin typeface="SimSun" panose="02010600030101010101" pitchFamily="2" charset="-122"/>
                <a:ea typeface="SimSun" panose="02010600030101010101" pitchFamily="2" charset="-122"/>
                <a:cs typeface="Times New Roman" panose="02020603050405020304" pitchFamily="18" charset="0"/>
              </a:rPr>
              <a:t>１</a:t>
            </a:r>
            <a:r>
              <a:rPr lang="en-US" altLang="zh-CN" dirty="0">
                <a:latin typeface="Calibri" panose="020F0502020204030204" pitchFamily="34" charset="0"/>
                <a:ea typeface="SimSun" panose="02010600030101010101" pitchFamily="2" charset="-122"/>
                <a:cs typeface="Times New Roman" panose="02020603050405020304" pitchFamily="18" charset="0"/>
              </a:rPr>
              <a:t>/m </a:t>
            </a:r>
            <a:r>
              <a:rPr lang="en-US" altLang="zh-CN" dirty="0">
                <a:latin typeface="SimSun" panose="02010600030101010101" pitchFamily="2" charset="-122"/>
                <a:ea typeface="SimSun" panose="02010600030101010101" pitchFamily="2" charset="-122"/>
                <a:cs typeface="Times New Roman" panose="02020603050405020304" pitchFamily="18" charset="0"/>
              </a:rPr>
              <a:t>张</a:t>
            </a:r>
            <a:r>
              <a:rPr lang="en-US" altLang="zh-CN" dirty="0">
                <a:latin typeface="Calibri" panose="020F0502020204030204" pitchFamily="34" charset="0"/>
                <a:ea typeface="SimSun" panose="02010600030101010101" pitchFamily="2" charset="-122"/>
                <a:cs typeface="Times New Roman" panose="02020603050405020304" pitchFamily="18" charset="0"/>
              </a:rPr>
              <a:t>/q </a:t>
            </a:r>
            <a:r>
              <a:rPr lang="en-US" altLang="zh-CN" dirty="0">
                <a:latin typeface="SimSun" panose="02010600030101010101" pitchFamily="2" charset="-122"/>
                <a:ea typeface="SimSun" panose="02010600030101010101" pitchFamily="2" charset="-122"/>
                <a:cs typeface="Times New Roman" panose="02020603050405020304" pitchFamily="18" charset="0"/>
              </a:rPr>
              <a:t>）</a:t>
            </a:r>
            <a:r>
              <a:rPr lang="en-US" altLang="zh-CN" dirty="0">
                <a:latin typeface="Calibri" panose="020F0502020204030204" pitchFamily="34" charset="0"/>
                <a:ea typeface="SimSun" panose="02010600030101010101" pitchFamily="2" charset="-122"/>
                <a:cs typeface="Times New Roman" panose="02020603050405020304" pitchFamily="18" charset="0"/>
              </a:rPr>
              <a:t>/w</a:t>
            </a:r>
          </a:p>
          <a:p>
            <a:endParaRPr lang="zh-CN" altLang="en-US" dirty="0"/>
          </a:p>
        </p:txBody>
      </p:sp>
    </p:spTree>
    <p:extLst>
      <p:ext uri="{BB962C8B-B14F-4D97-AF65-F5344CB8AC3E}">
        <p14:creationId xmlns:p14="http://schemas.microsoft.com/office/powerpoint/2010/main" val="403305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9D97A-CA5B-4E92-9045-88667371DCF1}"/>
              </a:ext>
            </a:extLst>
          </p:cNvPr>
          <p:cNvSpPr>
            <a:spLocks noGrp="1"/>
          </p:cNvSpPr>
          <p:nvPr>
            <p:ph type="title"/>
          </p:nvPr>
        </p:nvSpPr>
        <p:spPr/>
        <p:txBody>
          <a:bodyPr/>
          <a:lstStyle/>
          <a:p>
            <a:r>
              <a:rPr lang="zh-CN" altLang="en-US" dirty="0"/>
              <a:t>命名实体识别语料库</a:t>
            </a:r>
          </a:p>
        </p:txBody>
      </p:sp>
      <p:sp>
        <p:nvSpPr>
          <p:cNvPr id="3" name="内容占位符 2">
            <a:extLst>
              <a:ext uri="{FF2B5EF4-FFF2-40B4-BE49-F238E27FC236}">
                <a16:creationId xmlns:a16="http://schemas.microsoft.com/office/drawing/2014/main" id="{1D824C92-C447-4022-9392-083BCDE9E4A1}"/>
              </a:ext>
            </a:extLst>
          </p:cNvPr>
          <p:cNvSpPr>
            <a:spLocks noGrp="1"/>
          </p:cNvSpPr>
          <p:nvPr>
            <p:ph idx="1"/>
          </p:nvPr>
        </p:nvSpPr>
        <p:spPr/>
        <p:txBody>
          <a:bodyPr/>
          <a:lstStyle/>
          <a:p>
            <a:r>
              <a:rPr lang="zh-CN" altLang="en-US" dirty="0"/>
              <a:t>人工标注了文本内部制作者关心的实体名词以及实体类别</a:t>
            </a:r>
            <a:endParaRPr lang="en-US" altLang="zh-CN" dirty="0">
              <a:latin typeface="SimSun" panose="02010600030101010101" pitchFamily="2" charset="-122"/>
              <a:cs typeface="Times New Roman" panose="02020603050405020304" pitchFamily="18" charset="0"/>
            </a:endParaRPr>
          </a:p>
          <a:p>
            <a:endParaRPr lang="en-US" altLang="zh-CN" dirty="0"/>
          </a:p>
          <a:p>
            <a:r>
              <a:rPr lang="en-US" altLang="zh-CN" b="1" dirty="0" err="1">
                <a:latin typeface="SimSun" panose="02010600030101010101" pitchFamily="2" charset="-122"/>
                <a:ea typeface="SimSun" panose="02010600030101010101" pitchFamily="2" charset="-122"/>
                <a:cs typeface="Times New Roman" panose="02020603050405020304" pitchFamily="18" charset="0"/>
              </a:rPr>
              <a:t>萨哈夫</a:t>
            </a:r>
            <a:r>
              <a:rPr lang="en-US" altLang="zh-CN" b="1" dirty="0">
                <a:latin typeface="Calibri" panose="020F0502020204030204" pitchFamily="34" charset="0"/>
                <a:ea typeface="SimSun" panose="02010600030101010101" pitchFamily="2" charset="-122"/>
                <a:cs typeface="Times New Roman" panose="02020603050405020304" pitchFamily="18" charset="0"/>
              </a:rPr>
              <a:t>/nr</a:t>
            </a:r>
            <a:r>
              <a:rPr lang="en-US" altLang="zh-CN" dirty="0">
                <a:latin typeface="Calibri" panose="020F0502020204030204" pitchFamily="34" charset="0"/>
                <a:ea typeface="SimSun" panose="02010600030101010101" pitchFamily="2" charset="-122"/>
                <a:cs typeface="Times New Roman" panose="02020603050405020304" pitchFamily="18" charset="0"/>
              </a:rPr>
              <a:t> </a:t>
            </a:r>
            <a:r>
              <a:rPr lang="en-US" altLang="zh-CN" dirty="0">
                <a:latin typeface="SimSun" panose="02010600030101010101" pitchFamily="2" charset="-122"/>
                <a:ea typeface="SimSun" panose="02010600030101010101" pitchFamily="2" charset="-122"/>
                <a:cs typeface="Times New Roman" panose="02020603050405020304" pitchFamily="18" charset="0"/>
              </a:rPr>
              <a:t>说</a:t>
            </a:r>
            <a:r>
              <a:rPr lang="en-US" altLang="zh-CN" dirty="0">
                <a:latin typeface="Calibri" panose="020F0502020204030204" pitchFamily="34" charset="0"/>
                <a:ea typeface="SimSun" panose="02010600030101010101" pitchFamily="2" charset="-122"/>
                <a:cs typeface="Times New Roman" panose="02020603050405020304" pitchFamily="18" charset="0"/>
              </a:rPr>
              <a:t>/v </a:t>
            </a:r>
            <a:r>
              <a:rPr lang="en-US" altLang="zh-CN" dirty="0">
                <a:latin typeface="SimSun" panose="02010600030101010101" pitchFamily="2" charset="-122"/>
                <a:ea typeface="SimSun" panose="02010600030101010101" pitchFamily="2" charset="-122"/>
                <a:cs typeface="Times New Roman" panose="02020603050405020304" pitchFamily="18" charset="0"/>
              </a:rPr>
              <a:t>，</a:t>
            </a:r>
            <a:r>
              <a:rPr lang="en-US" altLang="zh-CN" dirty="0">
                <a:latin typeface="Calibri" panose="020F0502020204030204" pitchFamily="34" charset="0"/>
                <a:ea typeface="SimSun" panose="02010600030101010101" pitchFamily="2" charset="-122"/>
                <a:cs typeface="Times New Roman" panose="02020603050405020304" pitchFamily="18" charset="0"/>
              </a:rPr>
              <a:t>/w </a:t>
            </a:r>
            <a:r>
              <a:rPr lang="en-US" altLang="zh-CN" b="1" dirty="0" err="1">
                <a:latin typeface="SimSun" panose="02010600030101010101" pitchFamily="2" charset="-122"/>
                <a:ea typeface="SimSun" panose="02010600030101010101" pitchFamily="2" charset="-122"/>
                <a:cs typeface="Times New Roman" panose="02020603050405020304" pitchFamily="18" charset="0"/>
              </a:rPr>
              <a:t>伊拉克</a:t>
            </a:r>
            <a:r>
              <a:rPr lang="en-US" altLang="zh-CN" b="1" dirty="0">
                <a:latin typeface="Calibri" panose="020F0502020204030204" pitchFamily="34" charset="0"/>
                <a:ea typeface="SimSun" panose="02010600030101010101" pitchFamily="2" charset="-122"/>
                <a:cs typeface="Times New Roman" panose="02020603050405020304" pitchFamily="18" charset="0"/>
              </a:rPr>
              <a:t>/ns</a:t>
            </a:r>
            <a:r>
              <a:rPr lang="en-US" altLang="zh-CN" dirty="0">
                <a:latin typeface="Calibri" panose="020F0502020204030204" pitchFamily="34" charset="0"/>
                <a:ea typeface="SimSun" panose="02010600030101010101" pitchFamily="2" charset="-122"/>
                <a:cs typeface="Times New Roman" panose="02020603050405020304" pitchFamily="18" charset="0"/>
              </a:rPr>
              <a:t> </a:t>
            </a:r>
            <a:r>
              <a:rPr lang="en-US" altLang="zh-CN" dirty="0">
                <a:latin typeface="SimSun" panose="02010600030101010101" pitchFamily="2" charset="-122"/>
                <a:ea typeface="SimSun" panose="02010600030101010101" pitchFamily="2" charset="-122"/>
                <a:cs typeface="Times New Roman" panose="02020603050405020304" pitchFamily="18" charset="0"/>
              </a:rPr>
              <a:t>将</a:t>
            </a:r>
            <a:r>
              <a:rPr lang="en-US" altLang="zh-CN" dirty="0">
                <a:latin typeface="Calibri" panose="020F0502020204030204" pitchFamily="34" charset="0"/>
                <a:ea typeface="SimSun" panose="02010600030101010101" pitchFamily="2" charset="-122"/>
                <a:cs typeface="Times New Roman" panose="02020603050405020304" pitchFamily="18" charset="0"/>
              </a:rPr>
              <a:t>/d </a:t>
            </a:r>
            <a:r>
              <a:rPr lang="en-US" altLang="zh-CN" dirty="0">
                <a:latin typeface="SimSun" panose="02010600030101010101" pitchFamily="2" charset="-122"/>
                <a:ea typeface="SimSun" panose="02010600030101010101" pitchFamily="2" charset="-122"/>
                <a:cs typeface="Times New Roman" panose="02020603050405020304" pitchFamily="18" charset="0"/>
              </a:rPr>
              <a:t>同</a:t>
            </a:r>
            <a:r>
              <a:rPr lang="en-US" altLang="zh-CN" dirty="0">
                <a:latin typeface="Calibri" panose="020F0502020204030204" pitchFamily="34" charset="0"/>
                <a:ea typeface="SimSun" panose="02010600030101010101" pitchFamily="2" charset="-122"/>
                <a:cs typeface="Times New Roman" panose="02020603050405020304" pitchFamily="18" charset="0"/>
              </a:rPr>
              <a:t>/p </a:t>
            </a:r>
            <a:r>
              <a:rPr lang="en-US" altLang="zh-CN" b="1" dirty="0">
                <a:latin typeface="Calibri" panose="020F0502020204030204" pitchFamily="34" charset="0"/>
                <a:ea typeface="SimSun" panose="02010600030101010101" pitchFamily="2" charset="-122"/>
                <a:cs typeface="Times New Roman" panose="02020603050405020304" pitchFamily="18" charset="0"/>
              </a:rPr>
              <a:t>[</a:t>
            </a:r>
            <a:r>
              <a:rPr lang="en-US" altLang="zh-CN" b="1" dirty="0" err="1">
                <a:latin typeface="SimSun" panose="02010600030101010101" pitchFamily="2" charset="-122"/>
                <a:ea typeface="SimSun" panose="02010600030101010101" pitchFamily="2" charset="-122"/>
                <a:cs typeface="Times New Roman" panose="02020603050405020304" pitchFamily="18" charset="0"/>
              </a:rPr>
              <a:t>联合国</a:t>
            </a:r>
            <a:r>
              <a:rPr lang="en-US" altLang="zh-CN" b="1" dirty="0">
                <a:latin typeface="Calibri" panose="020F0502020204030204" pitchFamily="34" charset="0"/>
                <a:ea typeface="SimSun" panose="02010600030101010101" pitchFamily="2" charset="-122"/>
                <a:cs typeface="Times New Roman" panose="02020603050405020304" pitchFamily="18" charset="0"/>
              </a:rPr>
              <a:t>/</a:t>
            </a:r>
            <a:r>
              <a:rPr lang="en-US" altLang="zh-CN" b="1" dirty="0" err="1">
                <a:latin typeface="Calibri" panose="020F0502020204030204" pitchFamily="34" charset="0"/>
                <a:ea typeface="SimSun" panose="02010600030101010101" pitchFamily="2" charset="-122"/>
                <a:cs typeface="Times New Roman" panose="02020603050405020304" pitchFamily="18" charset="0"/>
              </a:rPr>
              <a:t>nt</a:t>
            </a:r>
            <a:r>
              <a:rPr lang="en-US" altLang="zh-CN" b="1" dirty="0">
                <a:latin typeface="Calibri" panose="020F0502020204030204" pitchFamily="34" charset="0"/>
                <a:ea typeface="SimSun" panose="02010600030101010101" pitchFamily="2" charset="-122"/>
                <a:cs typeface="Times New Roman" panose="02020603050405020304" pitchFamily="18" charset="0"/>
              </a:rPr>
              <a:t> </a:t>
            </a:r>
            <a:r>
              <a:rPr lang="en-US" altLang="zh-CN" b="1" dirty="0" err="1">
                <a:latin typeface="SimSun" panose="02010600030101010101" pitchFamily="2" charset="-122"/>
                <a:ea typeface="SimSun" panose="02010600030101010101" pitchFamily="2" charset="-122"/>
                <a:cs typeface="Times New Roman" panose="02020603050405020304" pitchFamily="18" charset="0"/>
              </a:rPr>
              <a:t>销毁</a:t>
            </a:r>
            <a:r>
              <a:rPr lang="en-US" altLang="zh-CN" b="1" dirty="0">
                <a:latin typeface="Calibri" panose="020F0502020204030204" pitchFamily="34" charset="0"/>
                <a:ea typeface="SimSun" panose="02010600030101010101" pitchFamily="2" charset="-122"/>
                <a:cs typeface="Times New Roman" panose="02020603050405020304" pitchFamily="18" charset="0"/>
              </a:rPr>
              <a:t>/v </a:t>
            </a:r>
            <a:r>
              <a:rPr lang="en-US" altLang="zh-CN" b="1" dirty="0" err="1">
                <a:latin typeface="SimSun" panose="02010600030101010101" pitchFamily="2" charset="-122"/>
                <a:ea typeface="SimSun" panose="02010600030101010101" pitchFamily="2" charset="-122"/>
                <a:cs typeface="Times New Roman" panose="02020603050405020304" pitchFamily="18" charset="0"/>
              </a:rPr>
              <a:t>伊拉克</a:t>
            </a:r>
            <a:r>
              <a:rPr lang="en-US" altLang="zh-CN" b="1" dirty="0">
                <a:latin typeface="Calibri" panose="020F0502020204030204" pitchFamily="34" charset="0"/>
                <a:ea typeface="SimSun" panose="02010600030101010101" pitchFamily="2" charset="-122"/>
                <a:cs typeface="Times New Roman" panose="02020603050405020304" pitchFamily="18" charset="0"/>
              </a:rPr>
              <a:t>/ns </a:t>
            </a:r>
            <a:r>
              <a:rPr lang="en-US" altLang="zh-CN" b="1" dirty="0" err="1">
                <a:latin typeface="SimSun" panose="02010600030101010101" pitchFamily="2" charset="-122"/>
                <a:ea typeface="SimSun" panose="02010600030101010101" pitchFamily="2" charset="-122"/>
                <a:cs typeface="Times New Roman" panose="02020603050405020304" pitchFamily="18" charset="0"/>
              </a:rPr>
              <a:t>大规模</a:t>
            </a:r>
            <a:r>
              <a:rPr lang="en-US" altLang="zh-CN" b="1" dirty="0">
                <a:latin typeface="Calibri" panose="020F0502020204030204" pitchFamily="34" charset="0"/>
                <a:ea typeface="SimSun" panose="02010600030101010101" pitchFamily="2" charset="-122"/>
                <a:cs typeface="Times New Roman" panose="02020603050405020304" pitchFamily="18" charset="0"/>
              </a:rPr>
              <a:t>/b </a:t>
            </a:r>
            <a:r>
              <a:rPr lang="en-US" altLang="zh-CN" b="1" dirty="0" err="1">
                <a:latin typeface="SimSun" panose="02010600030101010101" pitchFamily="2" charset="-122"/>
                <a:ea typeface="SimSun" panose="02010600030101010101" pitchFamily="2" charset="-122"/>
                <a:cs typeface="Times New Roman" panose="02020603050405020304" pitchFamily="18" charset="0"/>
              </a:rPr>
              <a:t>杀伤性</a:t>
            </a:r>
            <a:r>
              <a:rPr lang="en-US" altLang="zh-CN" b="1" dirty="0">
                <a:latin typeface="Calibri" panose="020F0502020204030204" pitchFamily="34" charset="0"/>
                <a:ea typeface="SimSun" panose="02010600030101010101" pitchFamily="2" charset="-122"/>
                <a:cs typeface="Times New Roman" panose="02020603050405020304" pitchFamily="18" charset="0"/>
              </a:rPr>
              <a:t>/n </a:t>
            </a:r>
            <a:r>
              <a:rPr lang="en-US" altLang="zh-CN" b="1" dirty="0" err="1">
                <a:latin typeface="SimSun" panose="02010600030101010101" pitchFamily="2" charset="-122"/>
                <a:ea typeface="SimSun" panose="02010600030101010101" pitchFamily="2" charset="-122"/>
                <a:cs typeface="Times New Roman" panose="02020603050405020304" pitchFamily="18" charset="0"/>
              </a:rPr>
              <a:t>武器</a:t>
            </a:r>
            <a:r>
              <a:rPr lang="en-US" altLang="zh-CN" b="1" dirty="0">
                <a:latin typeface="Calibri" panose="020F0502020204030204" pitchFamily="34" charset="0"/>
                <a:ea typeface="SimSun" panose="02010600030101010101" pitchFamily="2" charset="-122"/>
                <a:cs typeface="Times New Roman" panose="02020603050405020304" pitchFamily="18" charset="0"/>
              </a:rPr>
              <a:t>/n </a:t>
            </a:r>
            <a:r>
              <a:rPr lang="en-US" altLang="zh-CN" b="1" dirty="0" err="1">
                <a:latin typeface="SimSun" panose="02010600030101010101" pitchFamily="2" charset="-122"/>
                <a:ea typeface="SimSun" panose="02010600030101010101" pitchFamily="2" charset="-122"/>
                <a:cs typeface="Times New Roman" panose="02020603050405020304" pitchFamily="18" charset="0"/>
              </a:rPr>
              <a:t>特别</a:t>
            </a:r>
            <a:r>
              <a:rPr lang="en-US" altLang="zh-CN" b="1" dirty="0">
                <a:latin typeface="Calibri" panose="020F0502020204030204" pitchFamily="34" charset="0"/>
                <a:ea typeface="SimSun" panose="02010600030101010101" pitchFamily="2" charset="-122"/>
                <a:cs typeface="Times New Roman" panose="02020603050405020304" pitchFamily="18" charset="0"/>
              </a:rPr>
              <a:t>/a </a:t>
            </a:r>
            <a:r>
              <a:rPr lang="en-US" altLang="zh-CN" b="1" dirty="0" err="1">
                <a:latin typeface="SimSun" panose="02010600030101010101" pitchFamily="2" charset="-122"/>
                <a:ea typeface="SimSun" panose="02010600030101010101" pitchFamily="2" charset="-122"/>
                <a:cs typeface="Times New Roman" panose="02020603050405020304" pitchFamily="18" charset="0"/>
              </a:rPr>
              <a:t>委员会</a:t>
            </a:r>
            <a:r>
              <a:rPr lang="en-US" altLang="zh-CN" b="1" dirty="0">
                <a:latin typeface="Calibri" panose="020F0502020204030204" pitchFamily="34" charset="0"/>
                <a:ea typeface="SimSun" panose="02010600030101010101" pitchFamily="2" charset="-122"/>
                <a:cs typeface="Times New Roman" panose="02020603050405020304" pitchFamily="18" charset="0"/>
              </a:rPr>
              <a:t>/n]/</a:t>
            </a:r>
            <a:r>
              <a:rPr lang="en-US" altLang="zh-CN" b="1" dirty="0" err="1">
                <a:latin typeface="Calibri" panose="020F0502020204030204" pitchFamily="34" charset="0"/>
                <a:ea typeface="SimSun" panose="02010600030101010101" pitchFamily="2" charset="-122"/>
                <a:cs typeface="Times New Roman" panose="02020603050405020304" pitchFamily="18" charset="0"/>
              </a:rPr>
              <a:t>nt</a:t>
            </a:r>
            <a:r>
              <a:rPr lang="en-US" altLang="zh-CN" dirty="0">
                <a:latin typeface="Calibri" panose="020F0502020204030204" pitchFamily="34" charset="0"/>
                <a:ea typeface="SimSun" panose="02010600030101010101" pitchFamily="2" charset="-122"/>
                <a:cs typeface="Times New Roman" panose="02020603050405020304" pitchFamily="18" charset="0"/>
              </a:rPr>
              <a:t> </a:t>
            </a:r>
            <a:r>
              <a:rPr lang="en-US" altLang="zh-CN" dirty="0" err="1">
                <a:latin typeface="SimSun" panose="02010600030101010101" pitchFamily="2" charset="-122"/>
                <a:ea typeface="SimSun" panose="02010600030101010101" pitchFamily="2" charset="-122"/>
                <a:cs typeface="Times New Roman" panose="02020603050405020304" pitchFamily="18" charset="0"/>
              </a:rPr>
              <a:t>继续</a:t>
            </a:r>
            <a:r>
              <a:rPr lang="en-US" altLang="zh-CN" dirty="0">
                <a:latin typeface="Calibri" panose="020F0502020204030204" pitchFamily="34" charset="0"/>
                <a:ea typeface="SimSun" panose="02010600030101010101" pitchFamily="2" charset="-122"/>
                <a:cs typeface="Times New Roman" panose="02020603050405020304" pitchFamily="18" charset="0"/>
              </a:rPr>
              <a:t>/v </a:t>
            </a:r>
            <a:r>
              <a:rPr lang="en-US" altLang="zh-CN" dirty="0" err="1">
                <a:latin typeface="SimSun" panose="02010600030101010101" pitchFamily="2" charset="-122"/>
                <a:ea typeface="SimSun" panose="02010600030101010101" pitchFamily="2" charset="-122"/>
                <a:cs typeface="Times New Roman" panose="02020603050405020304" pitchFamily="18" charset="0"/>
              </a:rPr>
              <a:t>保持</a:t>
            </a:r>
            <a:r>
              <a:rPr lang="en-US" altLang="zh-CN" dirty="0">
                <a:latin typeface="Calibri" panose="020F0502020204030204" pitchFamily="34" charset="0"/>
                <a:ea typeface="SimSun" panose="02010600030101010101" pitchFamily="2" charset="-122"/>
                <a:cs typeface="Times New Roman" panose="02020603050405020304" pitchFamily="18" charset="0"/>
              </a:rPr>
              <a:t>/v </a:t>
            </a:r>
            <a:r>
              <a:rPr lang="en-US" altLang="zh-CN" dirty="0" err="1">
                <a:latin typeface="SimSun" panose="02010600030101010101" pitchFamily="2" charset="-122"/>
                <a:ea typeface="SimSun" panose="02010600030101010101" pitchFamily="2" charset="-122"/>
                <a:cs typeface="Times New Roman" panose="02020603050405020304" pitchFamily="18" charset="0"/>
              </a:rPr>
              <a:t>合作</a:t>
            </a:r>
            <a:r>
              <a:rPr lang="en-US" altLang="zh-CN" dirty="0">
                <a:latin typeface="Calibri" panose="020F0502020204030204" pitchFamily="34" charset="0"/>
                <a:ea typeface="SimSun" panose="02010600030101010101" pitchFamily="2" charset="-122"/>
                <a:cs typeface="Times New Roman" panose="02020603050405020304" pitchFamily="18" charset="0"/>
              </a:rPr>
              <a:t>/v </a:t>
            </a:r>
            <a:r>
              <a:rPr lang="en-US" altLang="zh-CN" dirty="0">
                <a:latin typeface="SimSun" panose="02010600030101010101" pitchFamily="2" charset="-122"/>
                <a:ea typeface="SimSun" panose="02010600030101010101" pitchFamily="2" charset="-122"/>
                <a:cs typeface="Times New Roman" panose="02020603050405020304" pitchFamily="18" charset="0"/>
              </a:rPr>
              <a:t>。</a:t>
            </a:r>
            <a:r>
              <a:rPr lang="en-US" altLang="zh-CN" dirty="0">
                <a:latin typeface="Calibri" panose="020F0502020204030204" pitchFamily="34" charset="0"/>
                <a:ea typeface="SimSun" panose="02010600030101010101" pitchFamily="2" charset="-122"/>
                <a:cs typeface="Times New Roman" panose="02020603050405020304" pitchFamily="18" charset="0"/>
              </a:rPr>
              <a:t>/w</a:t>
            </a:r>
          </a:p>
          <a:p>
            <a:endParaRPr lang="zh-CN" altLang="en-US" dirty="0"/>
          </a:p>
        </p:txBody>
      </p:sp>
    </p:spTree>
    <p:extLst>
      <p:ext uri="{BB962C8B-B14F-4D97-AF65-F5344CB8AC3E}">
        <p14:creationId xmlns:p14="http://schemas.microsoft.com/office/powerpoint/2010/main" val="99085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BF737-02CB-4C41-B41D-65BCC3A5EC5A}"/>
              </a:ext>
            </a:extLst>
          </p:cNvPr>
          <p:cNvSpPr>
            <a:spLocks noGrp="1"/>
          </p:cNvSpPr>
          <p:nvPr>
            <p:ph type="title"/>
          </p:nvPr>
        </p:nvSpPr>
        <p:spPr/>
        <p:txBody>
          <a:bodyPr/>
          <a:lstStyle/>
          <a:p>
            <a:r>
              <a:rPr lang="zh-CN" altLang="en-US" dirty="0"/>
              <a:t>句法分析语料库</a:t>
            </a:r>
          </a:p>
        </p:txBody>
      </p:sp>
      <p:pic>
        <p:nvPicPr>
          <p:cNvPr id="4" name="Picture">
            <a:extLst>
              <a:ext uri="{FF2B5EF4-FFF2-40B4-BE49-F238E27FC236}">
                <a16:creationId xmlns:a16="http://schemas.microsoft.com/office/drawing/2014/main" id="{A62A6B81-4315-4773-9967-124171A6B025}"/>
              </a:ext>
            </a:extLst>
          </p:cNvPr>
          <p:cNvPicPr>
            <a:picLocks noGrp="1"/>
          </p:cNvPicPr>
          <p:nvPr>
            <p:ph idx="1"/>
          </p:nvPr>
        </p:nvPicPr>
        <p:blipFill>
          <a:blip r:embed="rId2"/>
          <a:stretch>
            <a:fillRect/>
          </a:stretch>
        </p:blipFill>
        <p:spPr bwMode="auto">
          <a:xfrm>
            <a:off x="594570" y="2925442"/>
            <a:ext cx="8801100" cy="2162175"/>
          </a:xfrm>
          <a:prstGeom prst="rect">
            <a:avLst/>
          </a:prstGeom>
          <a:noFill/>
          <a:ln w="9525">
            <a:noFill/>
            <a:headEnd/>
            <a:tailEnd/>
          </a:ln>
        </p:spPr>
      </p:pic>
    </p:spTree>
    <p:extLst>
      <p:ext uri="{BB962C8B-B14F-4D97-AF65-F5344CB8AC3E}">
        <p14:creationId xmlns:p14="http://schemas.microsoft.com/office/powerpoint/2010/main" val="362966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3451C-AA83-40F7-9A14-EA1C6E3BA6C0}"/>
              </a:ext>
            </a:extLst>
          </p:cNvPr>
          <p:cNvSpPr>
            <a:spLocks noGrp="1"/>
          </p:cNvSpPr>
          <p:nvPr>
            <p:ph type="title"/>
          </p:nvPr>
        </p:nvSpPr>
        <p:spPr/>
        <p:txBody>
          <a:bodyPr/>
          <a:lstStyle/>
          <a:p>
            <a:r>
              <a:rPr lang="zh-CN" altLang="en-US" dirty="0"/>
              <a:t>文本分类语料库</a:t>
            </a:r>
          </a:p>
        </p:txBody>
      </p:sp>
      <p:pic>
        <p:nvPicPr>
          <p:cNvPr id="4" name="Picture 9">
            <a:extLst>
              <a:ext uri="{FF2B5EF4-FFF2-40B4-BE49-F238E27FC236}">
                <a16:creationId xmlns:a16="http://schemas.microsoft.com/office/drawing/2014/main" id="{F36F6E71-256A-4291-B47C-DD548B0CD2C6}"/>
              </a:ext>
            </a:extLst>
          </p:cNvPr>
          <p:cNvPicPr>
            <a:picLocks noGrp="1" noChangeAspect="1"/>
          </p:cNvPicPr>
          <p:nvPr>
            <p:ph idx="1"/>
          </p:nvPr>
        </p:nvPicPr>
        <p:blipFill>
          <a:blip r:embed="rId2"/>
          <a:stretch>
            <a:fillRect/>
          </a:stretch>
        </p:blipFill>
        <p:spPr>
          <a:xfrm>
            <a:off x="1677792" y="2351790"/>
            <a:ext cx="7620392" cy="3568883"/>
          </a:xfrm>
          <a:prstGeom prst="rect">
            <a:avLst/>
          </a:prstGeom>
        </p:spPr>
      </p:pic>
    </p:spTree>
    <p:extLst>
      <p:ext uri="{BB962C8B-B14F-4D97-AF65-F5344CB8AC3E}">
        <p14:creationId xmlns:p14="http://schemas.microsoft.com/office/powerpoint/2010/main" val="4293633679"/>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TM04033917[[fn=柏林]]</Template>
  <TotalTime>223</TotalTime>
  <Words>662</Words>
  <Application>Microsoft Office PowerPoint</Application>
  <PresentationFormat>宽屏</PresentationFormat>
  <Paragraphs>65</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SimSun</vt:lpstr>
      <vt:lpstr>Arial</vt:lpstr>
      <vt:lpstr>Calibri</vt:lpstr>
      <vt:lpstr>柏林</vt:lpstr>
      <vt:lpstr>自然语言处理技术基础 Natural Language Processing，NLP</vt:lpstr>
      <vt:lpstr>第2章 语料库与词汇知识库</vt:lpstr>
      <vt:lpstr>2.1 语料库 corpora</vt:lpstr>
      <vt:lpstr>语料库的分类：</vt:lpstr>
      <vt:lpstr>中文分词语料库</vt:lpstr>
      <vt:lpstr>词性标注语料库</vt:lpstr>
      <vt:lpstr>命名实体识别语料库</vt:lpstr>
      <vt:lpstr>句法分析语料库</vt:lpstr>
      <vt:lpstr>文本分类语料库</vt:lpstr>
      <vt:lpstr>语料库建设</vt:lpstr>
      <vt:lpstr>2.2 词汇知识库</vt:lpstr>
      <vt:lpstr>语言知识库</vt:lpstr>
      <vt:lpstr>语言知识库可分为两种不同的类型</vt:lpstr>
      <vt:lpstr>教参《统计自然语言处理》（第二版）宗成庆 </vt:lpstr>
      <vt:lpstr>2.2.1 WordNet</vt:lpstr>
      <vt:lpstr>2.2.2 知网 HowNet</vt:lpstr>
      <vt:lpstr>2.2.2 知网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55</cp:revision>
  <dcterms:created xsi:type="dcterms:W3CDTF">2020-06-27T17:50:52Z</dcterms:created>
  <dcterms:modified xsi:type="dcterms:W3CDTF">2020-07-02T04:47:09Z</dcterms:modified>
</cp:coreProperties>
</file>