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75" r:id="rId5"/>
    <p:sldId id="288" r:id="rId6"/>
    <p:sldId id="289" r:id="rId7"/>
    <p:sldId id="274" r:id="rId8"/>
    <p:sldId id="276" r:id="rId9"/>
    <p:sldId id="269" r:id="rId10"/>
    <p:sldId id="277" r:id="rId11"/>
    <p:sldId id="281" r:id="rId12"/>
    <p:sldId id="290" r:id="rId13"/>
    <p:sldId id="282" r:id="rId14"/>
    <p:sldId id="265" r:id="rId15"/>
    <p:sldId id="273" r:id="rId16"/>
    <p:sldId id="271" r:id="rId17"/>
    <p:sldId id="266" r:id="rId18"/>
    <p:sldId id="291" r:id="rId19"/>
    <p:sldId id="267" r:id="rId20"/>
    <p:sldId id="270" r:id="rId21"/>
    <p:sldId id="278" r:id="rId22"/>
    <p:sldId id="279" r:id="rId23"/>
    <p:sldId id="280" r:id="rId24"/>
    <p:sldId id="391"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1464A-1A1D-47A3-9166-B3B2333FB49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ED311CF2-B9B3-4C58-A3D5-001917FEF826}">
      <dgm:prSet/>
      <dgm:spPr/>
      <dgm:t>
        <a:bodyPr/>
        <a:lstStyle/>
        <a:p>
          <a:r>
            <a:rPr lang="en-US" dirty="0"/>
            <a:t>2.1 </a:t>
          </a:r>
          <a:r>
            <a:rPr lang="zh-CN" dirty="0"/>
            <a:t>语料库</a:t>
          </a:r>
          <a:br>
            <a:rPr lang="zh-CN" dirty="0"/>
          </a:br>
          <a:r>
            <a:rPr lang="zh-CN" dirty="0"/>
            <a:t>　　</a:t>
          </a:r>
          <a:r>
            <a:rPr lang="en-US" dirty="0"/>
            <a:t>2.1.1 </a:t>
          </a:r>
          <a:r>
            <a:rPr lang="zh-CN" dirty="0"/>
            <a:t>基本概念</a:t>
          </a:r>
          <a:br>
            <a:rPr lang="zh-CN" dirty="0"/>
          </a:br>
          <a:r>
            <a:rPr lang="zh-CN" dirty="0"/>
            <a:t>　　</a:t>
          </a:r>
          <a:r>
            <a:rPr lang="en-US" dirty="0"/>
            <a:t>2.1.2 </a:t>
          </a:r>
          <a:r>
            <a:rPr lang="zh-CN" dirty="0"/>
            <a:t>语料库类型</a:t>
          </a:r>
          <a:br>
            <a:rPr lang="zh-CN" dirty="0"/>
          </a:br>
          <a:r>
            <a:rPr lang="zh-CN" dirty="0"/>
            <a:t>　　</a:t>
          </a:r>
          <a:r>
            <a:rPr lang="en-US" dirty="0"/>
            <a:t>2.1.3 </a:t>
          </a:r>
          <a:r>
            <a:rPr lang="zh-CN" dirty="0"/>
            <a:t>典型语料库介绍</a:t>
          </a:r>
          <a:br>
            <a:rPr lang="zh-CN" dirty="0"/>
          </a:br>
          <a:r>
            <a:rPr lang="zh-CN" dirty="0"/>
            <a:t>　　</a:t>
          </a:r>
          <a:r>
            <a:rPr lang="en-US" dirty="0"/>
            <a:t>2.1.4 </a:t>
          </a:r>
          <a:r>
            <a:rPr lang="zh-CN" dirty="0"/>
            <a:t>语料处理的基本问题</a:t>
          </a:r>
          <a:endParaRPr lang="en-US" altLang="zh-CN" dirty="0"/>
        </a:p>
        <a:p>
          <a:br>
            <a:rPr lang="zh-CN" dirty="0"/>
          </a:br>
          <a:r>
            <a:rPr lang="en-US" dirty="0"/>
            <a:t>2.2 </a:t>
          </a:r>
          <a:r>
            <a:rPr lang="zh-CN" dirty="0"/>
            <a:t>词汇知识库</a:t>
          </a:r>
          <a:br>
            <a:rPr lang="zh-CN" dirty="0"/>
          </a:br>
          <a:r>
            <a:rPr lang="zh-CN" dirty="0"/>
            <a:t>　　</a:t>
          </a:r>
          <a:r>
            <a:rPr lang="en-US" dirty="0"/>
            <a:t>2.2.1 WordNet</a:t>
          </a:r>
          <a:br>
            <a:rPr lang="zh-CN" dirty="0"/>
          </a:br>
          <a:r>
            <a:rPr lang="zh-CN" dirty="0"/>
            <a:t>　　</a:t>
          </a:r>
          <a:r>
            <a:rPr lang="en-US" dirty="0"/>
            <a:t>2.2.2 </a:t>
          </a:r>
          <a:r>
            <a:rPr lang="zh-CN" dirty="0"/>
            <a:t>知网</a:t>
          </a:r>
        </a:p>
      </dgm:t>
    </dgm:pt>
    <dgm:pt modelId="{CC498636-9684-41F4-8A9B-9B778C0E951E}" type="parTrans" cxnId="{6C954868-70D8-4AC9-8849-343A7420189E}">
      <dgm:prSet/>
      <dgm:spPr/>
      <dgm:t>
        <a:bodyPr/>
        <a:lstStyle/>
        <a:p>
          <a:endParaRPr lang="zh-CN" altLang="en-US"/>
        </a:p>
      </dgm:t>
    </dgm:pt>
    <dgm:pt modelId="{7910DC6D-9824-4447-8697-861841C9D7FB}" type="sibTrans" cxnId="{6C954868-70D8-4AC9-8849-343A7420189E}">
      <dgm:prSet/>
      <dgm:spPr/>
      <dgm:t>
        <a:bodyPr/>
        <a:lstStyle/>
        <a:p>
          <a:endParaRPr lang="zh-CN" altLang="en-US"/>
        </a:p>
      </dgm:t>
    </dgm:pt>
    <dgm:pt modelId="{0AE95077-7373-4A0E-A5DE-B0E98B149E2E}" type="pres">
      <dgm:prSet presAssocID="{F031464A-1A1D-47A3-9166-B3B2333FB49A}" presName="linear" presStyleCnt="0">
        <dgm:presLayoutVars>
          <dgm:animLvl val="lvl"/>
          <dgm:resizeHandles val="exact"/>
        </dgm:presLayoutVars>
      </dgm:prSet>
      <dgm:spPr/>
    </dgm:pt>
    <dgm:pt modelId="{F5073E78-AB87-4868-A5B5-21EC1AA57EB5}" type="pres">
      <dgm:prSet presAssocID="{ED311CF2-B9B3-4C58-A3D5-001917FEF826}" presName="parentText" presStyleLbl="node1" presStyleIdx="0" presStyleCnt="1" custLinFactNeighborY="3146">
        <dgm:presLayoutVars>
          <dgm:chMax val="0"/>
          <dgm:bulletEnabled val="1"/>
        </dgm:presLayoutVars>
      </dgm:prSet>
      <dgm:spPr/>
    </dgm:pt>
  </dgm:ptLst>
  <dgm:cxnLst>
    <dgm:cxn modelId="{E9B94B0B-52B9-4BA4-87B9-08A30528B1DB}" type="presOf" srcId="{ED311CF2-B9B3-4C58-A3D5-001917FEF826}" destId="{F5073E78-AB87-4868-A5B5-21EC1AA57EB5}" srcOrd="0" destOrd="0" presId="urn:microsoft.com/office/officeart/2005/8/layout/vList2"/>
    <dgm:cxn modelId="{6C954868-70D8-4AC9-8849-343A7420189E}" srcId="{F031464A-1A1D-47A3-9166-B3B2333FB49A}" destId="{ED311CF2-B9B3-4C58-A3D5-001917FEF826}" srcOrd="0" destOrd="0" parTransId="{CC498636-9684-41F4-8A9B-9B778C0E951E}" sibTransId="{7910DC6D-9824-4447-8697-861841C9D7FB}"/>
    <dgm:cxn modelId="{609CFA87-68F7-4C87-A44D-4E8C6788D048}" type="presOf" srcId="{F031464A-1A1D-47A3-9166-B3B2333FB49A}" destId="{0AE95077-7373-4A0E-A5DE-B0E98B149E2E}" srcOrd="0" destOrd="0" presId="urn:microsoft.com/office/officeart/2005/8/layout/vList2"/>
    <dgm:cxn modelId="{BBAEFDAC-A963-4FD8-8975-5F037C7FE5DB}" type="presParOf" srcId="{0AE95077-7373-4A0E-A5DE-B0E98B149E2E}" destId="{F5073E78-AB87-4868-A5B5-21EC1AA57E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4867A-6CA4-4E39-9A97-719E719FD97E}"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zh-CN" altLang="en-US"/>
        </a:p>
      </dgm:t>
    </dgm:pt>
    <dgm:pt modelId="{AC250EC5-6E98-462C-8D8D-F18CF6340AD3}">
      <dgm:prSet custT="1"/>
      <dgm:spPr/>
      <dgm:t>
        <a:bodyPr/>
        <a:lstStyle/>
        <a:p>
          <a:pPr algn="l"/>
          <a:r>
            <a:rPr lang="zh-CN" altLang="en-US" sz="2800" b="1" dirty="0"/>
            <a:t>语料库</a:t>
          </a:r>
          <a:r>
            <a:rPr lang="zh-CN" altLang="en-US" sz="2800" dirty="0"/>
            <a:t>：存放</a:t>
          </a:r>
          <a:r>
            <a:rPr lang="zh-CN" altLang="en-US" sz="2800" b="1" i="0" dirty="0">
              <a:solidFill>
                <a:schemeClr val="bg1"/>
              </a:solidFill>
              <a:highlight>
                <a:srgbClr val="FFFF00"/>
              </a:highlight>
            </a:rPr>
            <a:t>语言材料</a:t>
          </a:r>
          <a:r>
            <a:rPr lang="zh-CN" altLang="en-US" sz="2800" dirty="0"/>
            <a:t>的数据库</a:t>
          </a:r>
        </a:p>
      </dgm:t>
    </dgm:pt>
    <dgm:pt modelId="{40941BA7-4479-454B-A26F-7BDA7F566F7D}" type="parTrans" cxnId="{ED5CDCAF-AEFF-4BAB-87A0-C5081B1E4286}">
      <dgm:prSet/>
      <dgm:spPr/>
      <dgm:t>
        <a:bodyPr/>
        <a:lstStyle/>
        <a:p>
          <a:endParaRPr lang="zh-CN" altLang="en-US"/>
        </a:p>
      </dgm:t>
    </dgm:pt>
    <dgm:pt modelId="{384AC190-5B3C-48C1-8F3A-5EC5ACDFFC80}" type="sibTrans" cxnId="{ED5CDCAF-AEFF-4BAB-87A0-C5081B1E4286}">
      <dgm:prSet/>
      <dgm:spPr/>
      <dgm:t>
        <a:bodyPr/>
        <a:lstStyle/>
        <a:p>
          <a:endParaRPr lang="zh-CN" altLang="en-US"/>
        </a:p>
      </dgm:t>
    </dgm:pt>
    <dgm:pt modelId="{CB66D7DA-71FC-447A-B2AB-DA0BEFA0DD2C}">
      <dgm:prSet custT="1"/>
      <dgm:spPr/>
      <dgm:t>
        <a:bodyPr/>
        <a:lstStyle/>
        <a:p>
          <a:pPr>
            <a:buFont typeface="+mj-ea"/>
            <a:buAutoNum type="circleNumDbPlain"/>
          </a:pPr>
          <a:r>
            <a:rPr lang="zh-CN" altLang="en-US" sz="2400" dirty="0"/>
            <a:t>存放真实出现过的语言材料</a:t>
          </a:r>
        </a:p>
      </dgm:t>
    </dgm:pt>
    <dgm:pt modelId="{E4ED081A-A778-4F6A-8D82-62E6C592A2F6}" type="parTrans" cxnId="{78AE4919-5D3E-432E-8710-A8C466D2E62A}">
      <dgm:prSet/>
      <dgm:spPr/>
      <dgm:t>
        <a:bodyPr/>
        <a:lstStyle/>
        <a:p>
          <a:endParaRPr lang="zh-CN" altLang="en-US"/>
        </a:p>
      </dgm:t>
    </dgm:pt>
    <dgm:pt modelId="{0A36317F-E4E8-43C4-8ADA-B2170BB38B22}" type="sibTrans" cxnId="{78AE4919-5D3E-432E-8710-A8C466D2E62A}">
      <dgm:prSet/>
      <dgm:spPr/>
      <dgm:t>
        <a:bodyPr/>
        <a:lstStyle/>
        <a:p>
          <a:endParaRPr lang="zh-CN" altLang="en-US"/>
        </a:p>
      </dgm:t>
    </dgm:pt>
    <dgm:pt modelId="{B503C9AF-4637-472E-8E53-D7C95C2E7C1F}">
      <dgm:prSet custT="1"/>
      <dgm:spPr/>
      <dgm:t>
        <a:bodyPr/>
        <a:lstStyle/>
        <a:p>
          <a:pPr>
            <a:buFont typeface="+mj-ea"/>
            <a:buAutoNum type="circleNumDbPlain"/>
          </a:pPr>
          <a:r>
            <a:rPr lang="zh-CN" altLang="en-US" sz="2400" dirty="0"/>
            <a:t>计算机为载体承载语言知识</a:t>
          </a:r>
        </a:p>
      </dgm:t>
    </dgm:pt>
    <dgm:pt modelId="{62F0766C-3B04-477E-9002-C9AED5575CCF}" type="parTrans" cxnId="{CAE46C74-442E-42F4-B3FF-D6568774FB70}">
      <dgm:prSet/>
      <dgm:spPr/>
      <dgm:t>
        <a:bodyPr/>
        <a:lstStyle/>
        <a:p>
          <a:endParaRPr lang="zh-CN" altLang="en-US"/>
        </a:p>
      </dgm:t>
    </dgm:pt>
    <dgm:pt modelId="{A18E924E-3A6E-4C18-98DD-C2C43454F7A8}" type="sibTrans" cxnId="{CAE46C74-442E-42F4-B3FF-D6568774FB70}">
      <dgm:prSet/>
      <dgm:spPr/>
      <dgm:t>
        <a:bodyPr/>
        <a:lstStyle/>
        <a:p>
          <a:endParaRPr lang="zh-CN" altLang="en-US"/>
        </a:p>
      </dgm:t>
    </dgm:pt>
    <dgm:pt modelId="{D6D7446A-A23C-47A7-A2D8-8B62A2DB043B}">
      <dgm:prSet custT="1"/>
      <dgm:spPr/>
      <dgm:t>
        <a:bodyPr/>
        <a:lstStyle/>
        <a:p>
          <a:pPr>
            <a:buFont typeface="+mj-ea"/>
            <a:buAutoNum type="circleNumDbPlain"/>
          </a:pPr>
          <a:r>
            <a:rPr lang="zh-CN" altLang="en-US" sz="2400" dirty="0"/>
            <a:t>分析处理后的真实语言材料</a:t>
          </a:r>
        </a:p>
      </dgm:t>
    </dgm:pt>
    <dgm:pt modelId="{1F05CA48-F9E1-4A68-BB1D-5E5301ED3358}" type="parTrans" cxnId="{987106CD-F9E1-48D3-9544-418644BA9875}">
      <dgm:prSet/>
      <dgm:spPr/>
      <dgm:t>
        <a:bodyPr/>
        <a:lstStyle/>
        <a:p>
          <a:endParaRPr lang="zh-CN" altLang="en-US"/>
        </a:p>
      </dgm:t>
    </dgm:pt>
    <dgm:pt modelId="{1408D55A-2D1D-45A0-BB7A-88940F736267}" type="sibTrans" cxnId="{987106CD-F9E1-48D3-9544-418644BA9875}">
      <dgm:prSet/>
      <dgm:spPr/>
      <dgm:t>
        <a:bodyPr/>
        <a:lstStyle/>
        <a:p>
          <a:endParaRPr lang="zh-CN" altLang="en-US"/>
        </a:p>
      </dgm:t>
    </dgm:pt>
    <dgm:pt modelId="{3BD964E8-EBA2-4344-8567-72C49F59E069}" type="pres">
      <dgm:prSet presAssocID="{9404867A-6CA4-4E39-9A97-719E719FD97E}" presName="Name0" presStyleCnt="0">
        <dgm:presLayoutVars>
          <dgm:dir/>
          <dgm:animLvl val="lvl"/>
          <dgm:resizeHandles val="exact"/>
        </dgm:presLayoutVars>
      </dgm:prSet>
      <dgm:spPr/>
    </dgm:pt>
    <dgm:pt modelId="{DD33398C-3C02-45E0-99C3-01647D1BE11F}" type="pres">
      <dgm:prSet presAssocID="{AC250EC5-6E98-462C-8D8D-F18CF6340AD3}" presName="composite" presStyleCnt="0"/>
      <dgm:spPr/>
    </dgm:pt>
    <dgm:pt modelId="{8EFD8082-12CB-45CB-91A7-C489AE095ABA}" type="pres">
      <dgm:prSet presAssocID="{AC250EC5-6E98-462C-8D8D-F18CF6340AD3}" presName="parTx" presStyleLbl="alignNode1" presStyleIdx="0" presStyleCnt="1" custLinFactNeighborX="-2159" custLinFactNeighborY="1021">
        <dgm:presLayoutVars>
          <dgm:chMax val="0"/>
          <dgm:chPref val="0"/>
          <dgm:bulletEnabled val="1"/>
        </dgm:presLayoutVars>
      </dgm:prSet>
      <dgm:spPr/>
    </dgm:pt>
    <dgm:pt modelId="{3E3674EA-F203-4159-B9DF-5DCD5BF55A4E}" type="pres">
      <dgm:prSet presAssocID="{AC250EC5-6E98-462C-8D8D-F18CF6340AD3}" presName="desTx" presStyleLbl="alignAccFollowNode1" presStyleIdx="0" presStyleCnt="1" custLinFactNeighborX="270" custLinFactNeighborY="610">
        <dgm:presLayoutVars>
          <dgm:bulletEnabled val="1"/>
        </dgm:presLayoutVars>
      </dgm:prSet>
      <dgm:spPr/>
    </dgm:pt>
  </dgm:ptLst>
  <dgm:cxnLst>
    <dgm:cxn modelId="{A693B305-54B0-43D5-9D24-A8A7D89E20A8}" type="presOf" srcId="{CB66D7DA-71FC-447A-B2AB-DA0BEFA0DD2C}" destId="{3E3674EA-F203-4159-B9DF-5DCD5BF55A4E}" srcOrd="0" destOrd="0" presId="urn:microsoft.com/office/officeart/2005/8/layout/hList1"/>
    <dgm:cxn modelId="{78AE4919-5D3E-432E-8710-A8C466D2E62A}" srcId="{AC250EC5-6E98-462C-8D8D-F18CF6340AD3}" destId="{CB66D7DA-71FC-447A-B2AB-DA0BEFA0DD2C}" srcOrd="0" destOrd="0" parTransId="{E4ED081A-A778-4F6A-8D82-62E6C592A2F6}" sibTransId="{0A36317F-E4E8-43C4-8ADA-B2170BB38B22}"/>
    <dgm:cxn modelId="{EDA60968-A2C2-4AD7-BD31-9DE14FCDD2C2}" type="presOf" srcId="{D6D7446A-A23C-47A7-A2D8-8B62A2DB043B}" destId="{3E3674EA-F203-4159-B9DF-5DCD5BF55A4E}" srcOrd="0" destOrd="2" presId="urn:microsoft.com/office/officeart/2005/8/layout/hList1"/>
    <dgm:cxn modelId="{CAE46C74-442E-42F4-B3FF-D6568774FB70}" srcId="{AC250EC5-6E98-462C-8D8D-F18CF6340AD3}" destId="{B503C9AF-4637-472E-8E53-D7C95C2E7C1F}" srcOrd="1" destOrd="0" parTransId="{62F0766C-3B04-477E-9002-C9AED5575CCF}" sibTransId="{A18E924E-3A6E-4C18-98DD-C2C43454F7A8}"/>
    <dgm:cxn modelId="{BD07DFAA-F7CC-4A05-B698-2FF8F07A281A}" type="presOf" srcId="{9404867A-6CA4-4E39-9A97-719E719FD97E}" destId="{3BD964E8-EBA2-4344-8567-72C49F59E069}" srcOrd="0" destOrd="0" presId="urn:microsoft.com/office/officeart/2005/8/layout/hList1"/>
    <dgm:cxn modelId="{ED5CDCAF-AEFF-4BAB-87A0-C5081B1E4286}" srcId="{9404867A-6CA4-4E39-9A97-719E719FD97E}" destId="{AC250EC5-6E98-462C-8D8D-F18CF6340AD3}" srcOrd="0" destOrd="0" parTransId="{40941BA7-4479-454B-A26F-7BDA7F566F7D}" sibTransId="{384AC190-5B3C-48C1-8F3A-5EC5ACDFFC80}"/>
    <dgm:cxn modelId="{68F7F4B9-D6B7-47F8-B13E-5CEAB4A0754B}" type="presOf" srcId="{AC250EC5-6E98-462C-8D8D-F18CF6340AD3}" destId="{8EFD8082-12CB-45CB-91A7-C489AE095ABA}" srcOrd="0" destOrd="0" presId="urn:microsoft.com/office/officeart/2005/8/layout/hList1"/>
    <dgm:cxn modelId="{3C6435C8-5B38-48EE-8D5A-622D955CFACA}" type="presOf" srcId="{B503C9AF-4637-472E-8E53-D7C95C2E7C1F}" destId="{3E3674EA-F203-4159-B9DF-5DCD5BF55A4E}" srcOrd="0" destOrd="1" presId="urn:microsoft.com/office/officeart/2005/8/layout/hList1"/>
    <dgm:cxn modelId="{987106CD-F9E1-48D3-9544-418644BA9875}" srcId="{AC250EC5-6E98-462C-8D8D-F18CF6340AD3}" destId="{D6D7446A-A23C-47A7-A2D8-8B62A2DB043B}" srcOrd="2" destOrd="0" parTransId="{1F05CA48-F9E1-4A68-BB1D-5E5301ED3358}" sibTransId="{1408D55A-2D1D-45A0-BB7A-88940F736267}"/>
    <dgm:cxn modelId="{4ACB72FF-B990-41FC-B162-E65E54DB95DE}" type="presParOf" srcId="{3BD964E8-EBA2-4344-8567-72C49F59E069}" destId="{DD33398C-3C02-45E0-99C3-01647D1BE11F}" srcOrd="0" destOrd="0" presId="urn:microsoft.com/office/officeart/2005/8/layout/hList1"/>
    <dgm:cxn modelId="{08CAA0E0-EFD3-4510-9460-21C39152806C}" type="presParOf" srcId="{DD33398C-3C02-45E0-99C3-01647D1BE11F}" destId="{8EFD8082-12CB-45CB-91A7-C489AE095ABA}" srcOrd="0" destOrd="0" presId="urn:microsoft.com/office/officeart/2005/8/layout/hList1"/>
    <dgm:cxn modelId="{E8F2CAF5-E65D-46A8-B610-478A90B09680}" type="presParOf" srcId="{DD33398C-3C02-45E0-99C3-01647D1BE11F}" destId="{3E3674EA-F203-4159-B9DF-5DCD5BF55A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73E78-AB87-4868-A5B5-21EC1AA57EB5}">
      <dsp:nvSpPr>
        <dsp:cNvPr id="0" name=""/>
        <dsp:cNvSpPr/>
      </dsp:nvSpPr>
      <dsp:spPr>
        <a:xfrm>
          <a:off x="0" y="106812"/>
          <a:ext cx="8463679" cy="4329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2.1 </a:t>
          </a:r>
          <a:r>
            <a:rPr lang="zh-CN" sz="2500" kern="1200" dirty="0"/>
            <a:t>语料库</a:t>
          </a:r>
          <a:br>
            <a:rPr lang="zh-CN" sz="2500" kern="1200" dirty="0"/>
          </a:br>
          <a:r>
            <a:rPr lang="zh-CN" sz="2500" kern="1200" dirty="0"/>
            <a:t>　　</a:t>
          </a:r>
          <a:r>
            <a:rPr lang="en-US" sz="2500" kern="1200" dirty="0"/>
            <a:t>2.1.1 </a:t>
          </a:r>
          <a:r>
            <a:rPr lang="zh-CN" sz="2500" kern="1200" dirty="0"/>
            <a:t>基本概念</a:t>
          </a:r>
          <a:br>
            <a:rPr lang="zh-CN" sz="2500" kern="1200" dirty="0"/>
          </a:br>
          <a:r>
            <a:rPr lang="zh-CN" sz="2500" kern="1200" dirty="0"/>
            <a:t>　　</a:t>
          </a:r>
          <a:r>
            <a:rPr lang="en-US" sz="2500" kern="1200" dirty="0"/>
            <a:t>2.1.2 </a:t>
          </a:r>
          <a:r>
            <a:rPr lang="zh-CN" sz="2500" kern="1200" dirty="0"/>
            <a:t>语料库类型</a:t>
          </a:r>
          <a:br>
            <a:rPr lang="zh-CN" sz="2500" kern="1200" dirty="0"/>
          </a:br>
          <a:r>
            <a:rPr lang="zh-CN" sz="2500" kern="1200" dirty="0"/>
            <a:t>　　</a:t>
          </a:r>
          <a:r>
            <a:rPr lang="en-US" sz="2500" kern="1200" dirty="0"/>
            <a:t>2.1.3 </a:t>
          </a:r>
          <a:r>
            <a:rPr lang="zh-CN" sz="2500" kern="1200" dirty="0"/>
            <a:t>典型语料库介绍</a:t>
          </a:r>
          <a:br>
            <a:rPr lang="zh-CN" sz="2500" kern="1200" dirty="0"/>
          </a:br>
          <a:r>
            <a:rPr lang="zh-CN" sz="2500" kern="1200" dirty="0"/>
            <a:t>　　</a:t>
          </a:r>
          <a:r>
            <a:rPr lang="en-US" sz="2500" kern="1200" dirty="0"/>
            <a:t>2.1.4 </a:t>
          </a:r>
          <a:r>
            <a:rPr lang="zh-CN" sz="2500" kern="1200" dirty="0"/>
            <a:t>语料处理的基本问题</a:t>
          </a:r>
          <a:endParaRPr lang="en-US" altLang="zh-CN" sz="2500" kern="1200" dirty="0"/>
        </a:p>
        <a:p>
          <a:pPr marL="0" lvl="0" indent="0" algn="l" defTabSz="1111250">
            <a:lnSpc>
              <a:spcPct val="90000"/>
            </a:lnSpc>
            <a:spcBef>
              <a:spcPct val="0"/>
            </a:spcBef>
            <a:spcAft>
              <a:spcPct val="35000"/>
            </a:spcAft>
            <a:buNone/>
          </a:pPr>
          <a:br>
            <a:rPr lang="zh-CN" sz="2500" kern="1200" dirty="0"/>
          </a:br>
          <a:r>
            <a:rPr lang="en-US" sz="2500" kern="1200" dirty="0"/>
            <a:t>2.2 </a:t>
          </a:r>
          <a:r>
            <a:rPr lang="zh-CN" sz="2500" kern="1200" dirty="0"/>
            <a:t>词汇知识库</a:t>
          </a:r>
          <a:br>
            <a:rPr lang="zh-CN" sz="2500" kern="1200" dirty="0"/>
          </a:br>
          <a:r>
            <a:rPr lang="zh-CN" sz="2500" kern="1200" dirty="0"/>
            <a:t>　　</a:t>
          </a:r>
          <a:r>
            <a:rPr lang="en-US" sz="2500" kern="1200" dirty="0"/>
            <a:t>2.2.1 WordNet</a:t>
          </a:r>
          <a:br>
            <a:rPr lang="zh-CN" sz="2500" kern="1200" dirty="0"/>
          </a:br>
          <a:r>
            <a:rPr lang="zh-CN" sz="2500" kern="1200" dirty="0"/>
            <a:t>　　</a:t>
          </a:r>
          <a:r>
            <a:rPr lang="en-US" sz="2500" kern="1200" dirty="0"/>
            <a:t>2.2.2 </a:t>
          </a:r>
          <a:r>
            <a:rPr lang="zh-CN" sz="2500" kern="1200" dirty="0"/>
            <a:t>知网</a:t>
          </a:r>
        </a:p>
      </dsp:txBody>
      <dsp:txXfrm>
        <a:off x="211324" y="318136"/>
        <a:ext cx="8041031" cy="3906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D8082-12CB-45CB-91A7-C489AE095ABA}">
      <dsp:nvSpPr>
        <dsp:cNvPr id="0" name=""/>
        <dsp:cNvSpPr/>
      </dsp:nvSpPr>
      <dsp:spPr>
        <a:xfrm>
          <a:off x="0" y="20877"/>
          <a:ext cx="9613860" cy="7488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t>语料库</a:t>
          </a:r>
          <a:r>
            <a:rPr lang="zh-CN" altLang="en-US" sz="2800" kern="1200" dirty="0"/>
            <a:t>：存放</a:t>
          </a:r>
          <a:r>
            <a:rPr lang="zh-CN" altLang="en-US" sz="2800" b="1" i="0" kern="1200" dirty="0">
              <a:solidFill>
                <a:schemeClr val="bg1"/>
              </a:solidFill>
              <a:highlight>
                <a:srgbClr val="FFFF00"/>
              </a:highlight>
            </a:rPr>
            <a:t>语言材料</a:t>
          </a:r>
          <a:r>
            <a:rPr lang="zh-CN" altLang="en-US" sz="2800" kern="1200" dirty="0"/>
            <a:t>的数据库</a:t>
          </a:r>
        </a:p>
      </dsp:txBody>
      <dsp:txXfrm>
        <a:off x="0" y="20877"/>
        <a:ext cx="9613860" cy="748800"/>
      </dsp:txXfrm>
    </dsp:sp>
    <dsp:sp modelId="{3E3674EA-F203-4159-B9DF-5DCD5BF55A4E}">
      <dsp:nvSpPr>
        <dsp:cNvPr id="0" name=""/>
        <dsp:cNvSpPr/>
      </dsp:nvSpPr>
      <dsp:spPr>
        <a:xfrm>
          <a:off x="0" y="762251"/>
          <a:ext cx="9613860" cy="157013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mj-ea"/>
            <a:buAutoNum type="circleNumDbPlain"/>
          </a:pPr>
          <a:r>
            <a:rPr lang="zh-CN" altLang="en-US" sz="2400" kern="1200" dirty="0"/>
            <a:t>存放真实出现过的语言材料</a:t>
          </a:r>
        </a:p>
        <a:p>
          <a:pPr marL="228600" lvl="1" indent="-228600" algn="l" defTabSz="1066800">
            <a:lnSpc>
              <a:spcPct val="90000"/>
            </a:lnSpc>
            <a:spcBef>
              <a:spcPct val="0"/>
            </a:spcBef>
            <a:spcAft>
              <a:spcPct val="15000"/>
            </a:spcAft>
            <a:buFont typeface="+mj-ea"/>
            <a:buAutoNum type="circleNumDbPlain"/>
          </a:pPr>
          <a:r>
            <a:rPr lang="zh-CN" altLang="en-US" sz="2400" kern="1200" dirty="0"/>
            <a:t>计算机为载体承载语言知识</a:t>
          </a:r>
        </a:p>
        <a:p>
          <a:pPr marL="228600" lvl="1" indent="-228600" algn="l" defTabSz="1066800">
            <a:lnSpc>
              <a:spcPct val="90000"/>
            </a:lnSpc>
            <a:spcBef>
              <a:spcPct val="0"/>
            </a:spcBef>
            <a:spcAft>
              <a:spcPct val="15000"/>
            </a:spcAft>
            <a:buFont typeface="+mj-ea"/>
            <a:buAutoNum type="circleNumDbPlain"/>
          </a:pPr>
          <a:r>
            <a:rPr lang="zh-CN" altLang="en-US" sz="2400" kern="1200" dirty="0"/>
            <a:t>分析处理后的真实语言材料</a:t>
          </a:r>
        </a:p>
      </dsp:txBody>
      <dsp:txXfrm>
        <a:off x="0" y="762251"/>
        <a:ext cx="9613860" cy="1570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nblogs.com/merryfreespace/p/3234028.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nki.net/" TargetMode="External"/><Relationship Id="rId2" Type="http://schemas.openxmlformats.org/officeDocument/2006/relationships/hyperlink" Target="http://www.keenage.com/"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jianshu.com/p/c123c7534500"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ldc.upenn.edu/" TargetMode="External"/><Relationship Id="rId7" Type="http://schemas.openxmlformats.org/officeDocument/2006/relationships/hyperlink" Target="https://ota.bodleian.ox.ac.uk/repository/xmlui/"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icame.uib.no/" TargetMode="External"/><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klcl.pku.edu.cn/zygx/zyxz/index.htm" TargetMode="External"/><Relationship Id="rId2" Type="http://schemas.openxmlformats.org/officeDocument/2006/relationships/hyperlink" Target="http://corpus.zhonghuayuwen.org/index.aspx" TargetMode="External"/><Relationship Id="rId1" Type="http://schemas.openxmlformats.org/officeDocument/2006/relationships/slideLayout" Target="../slideLayouts/slideLayout2.xml"/><Relationship Id="rId4" Type="http://schemas.openxmlformats.org/officeDocument/2006/relationships/hyperlink" Target="http://ir.hit.edu.cn/demo/ltp/Sharing_Plan.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orpus.zhonghuayuwen.org/CnCindex.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1300554" cy="58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2.1.3 </a:t>
            </a:r>
            <a:r>
              <a:rPr lang="zh-CN" altLang="zh-CN" dirty="0"/>
              <a:t>典型语料库介绍</a:t>
            </a:r>
            <a:endParaRPr lang="zh-CN" altLang="en-US" dirty="0"/>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680322" y="2336872"/>
            <a:ext cx="3917618" cy="4180659"/>
          </a:xfrm>
        </p:spPr>
        <p:style>
          <a:lnRef idx="1">
            <a:schemeClr val="dk1"/>
          </a:lnRef>
          <a:fillRef idx="2">
            <a:schemeClr val="dk1"/>
          </a:fillRef>
          <a:effectRef idx="1">
            <a:schemeClr val="dk1"/>
          </a:effectRef>
          <a:fontRef idx="minor">
            <a:schemeClr val="dk1"/>
          </a:fontRef>
        </p:style>
        <p:txBody>
          <a:bodyPr>
            <a:normAutofit fontScale="92500" lnSpcReduction="20000"/>
          </a:bodyPr>
          <a:lstStyle/>
          <a:p>
            <a:r>
              <a:rPr lang="en-US" altLang="zh-CN" dirty="0"/>
              <a:t>Brown</a:t>
            </a:r>
            <a:r>
              <a:rPr lang="zh-CN" altLang="en-US" dirty="0"/>
              <a:t>语料库</a:t>
            </a:r>
            <a:endParaRPr lang="en-US" altLang="zh-CN" dirty="0"/>
          </a:p>
          <a:p>
            <a:r>
              <a:rPr lang="en-US" altLang="zh-CN" dirty="0"/>
              <a:t>LOB</a:t>
            </a:r>
            <a:r>
              <a:rPr lang="zh-CN" altLang="en-US" dirty="0"/>
              <a:t>（</a:t>
            </a:r>
            <a:r>
              <a:rPr lang="en-US" altLang="zh-CN" dirty="0"/>
              <a:t>Lancaster Oslo Bergen</a:t>
            </a:r>
            <a:r>
              <a:rPr lang="zh-CN" altLang="en-US" dirty="0"/>
              <a:t>）</a:t>
            </a:r>
            <a:endParaRPr lang="en-US" altLang="zh-CN" dirty="0"/>
          </a:p>
          <a:p>
            <a:r>
              <a:rPr lang="en-US" altLang="zh-CN" dirty="0"/>
              <a:t>Penn </a:t>
            </a:r>
            <a:r>
              <a:rPr lang="en-US" altLang="zh-CN" dirty="0" err="1"/>
              <a:t>TreeBank</a:t>
            </a:r>
            <a:endParaRPr lang="en-US" altLang="zh-CN" dirty="0"/>
          </a:p>
          <a:p>
            <a:r>
              <a:rPr lang="en-US" altLang="zh-CN" dirty="0" err="1"/>
              <a:t>PropBank</a:t>
            </a:r>
            <a:endParaRPr lang="en-US" altLang="zh-CN" dirty="0"/>
          </a:p>
          <a:p>
            <a:r>
              <a:rPr lang="en-US" altLang="zh-CN" dirty="0" err="1"/>
              <a:t>NomBank</a:t>
            </a:r>
            <a:endParaRPr lang="en-US" altLang="zh-CN" dirty="0"/>
          </a:p>
          <a:p>
            <a:r>
              <a:rPr lang="en-US" altLang="zh-CN" dirty="0" err="1"/>
              <a:t>FrameNet</a:t>
            </a:r>
            <a:endParaRPr lang="en-US" altLang="zh-CN" dirty="0"/>
          </a:p>
          <a:p>
            <a:r>
              <a:rPr lang="en-US" altLang="zh-CN" dirty="0"/>
              <a:t>The Canadian Hansards</a:t>
            </a:r>
          </a:p>
          <a:p>
            <a:r>
              <a:rPr lang="en-US" altLang="zh-CN" dirty="0"/>
              <a:t>LC-STAR</a:t>
            </a:r>
          </a:p>
          <a:p>
            <a:r>
              <a:rPr lang="en-US" altLang="zh-CN" dirty="0"/>
              <a:t>C-STAR</a:t>
            </a:r>
          </a:p>
          <a:p>
            <a:r>
              <a:rPr lang="zh-CN" altLang="en-US" b="1" dirty="0">
                <a:solidFill>
                  <a:schemeClr val="bg1"/>
                </a:solidFill>
                <a:highlight>
                  <a:srgbClr val="FFFF00"/>
                </a:highlight>
              </a:rPr>
              <a:t>北京大学语料库</a:t>
            </a:r>
            <a:endParaRPr lang="en-US" altLang="zh-CN" b="1" dirty="0">
              <a:solidFill>
                <a:schemeClr val="bg1"/>
              </a:solidFill>
              <a:highlight>
                <a:srgbClr val="FFFF00"/>
              </a:highlight>
            </a:endParaRPr>
          </a:p>
          <a:p>
            <a:r>
              <a:rPr lang="en-US" altLang="zh-CN" dirty="0"/>
              <a:t>LDC</a:t>
            </a:r>
            <a:r>
              <a:rPr lang="zh-CN" altLang="en-US" dirty="0"/>
              <a:t>中文树库</a:t>
            </a:r>
            <a:r>
              <a:rPr lang="en-US" altLang="zh-CN" dirty="0"/>
              <a:t>CTB</a:t>
            </a:r>
            <a:endParaRPr lang="zh-CN" altLang="en-US" dirty="0"/>
          </a:p>
        </p:txBody>
      </p:sp>
      <p:pic>
        <p:nvPicPr>
          <p:cNvPr id="5" name="图片 4">
            <a:extLst>
              <a:ext uri="{FF2B5EF4-FFF2-40B4-BE49-F238E27FC236}">
                <a16:creationId xmlns:a16="http://schemas.microsoft.com/office/drawing/2014/main" id="{76B728E2-7934-43F4-869A-8E3F63A955B7}"/>
              </a:ext>
            </a:extLst>
          </p:cNvPr>
          <p:cNvPicPr>
            <a:picLocks noChangeAspect="1"/>
          </p:cNvPicPr>
          <p:nvPr/>
        </p:nvPicPr>
        <p:blipFill>
          <a:blip r:embed="rId2"/>
          <a:stretch>
            <a:fillRect/>
          </a:stretch>
        </p:blipFill>
        <p:spPr>
          <a:xfrm>
            <a:off x="5905571" y="3429000"/>
            <a:ext cx="5170992" cy="2812205"/>
          </a:xfrm>
          <a:prstGeom prst="rect">
            <a:avLst/>
          </a:prstGeom>
        </p:spPr>
      </p:pic>
      <p:sp>
        <p:nvSpPr>
          <p:cNvPr id="7" name="文本框 6">
            <a:extLst>
              <a:ext uri="{FF2B5EF4-FFF2-40B4-BE49-F238E27FC236}">
                <a16:creationId xmlns:a16="http://schemas.microsoft.com/office/drawing/2014/main" id="{DE9FA00B-22FB-4D2F-B30E-983832987823}"/>
              </a:ext>
            </a:extLst>
          </p:cNvPr>
          <p:cNvSpPr txBox="1"/>
          <p:nvPr/>
        </p:nvSpPr>
        <p:spPr>
          <a:xfrm>
            <a:off x="5817140" y="6332865"/>
            <a:ext cx="6096000" cy="369332"/>
          </a:xfrm>
          <a:prstGeom prst="rect">
            <a:avLst/>
          </a:prstGeom>
          <a:noFill/>
        </p:spPr>
        <p:txBody>
          <a:bodyPr wrap="square">
            <a:spAutoFit/>
          </a:bodyPr>
          <a:lstStyle/>
          <a:p>
            <a:r>
              <a:rPr lang="en-US" altLang="zh-CN" dirty="0"/>
              <a:t>https://klcl.pku.edu.cn/zygx/zyxz/index.htm</a:t>
            </a:r>
            <a:endParaRPr lang="zh-CN" altLang="en-US" dirty="0"/>
          </a:p>
        </p:txBody>
      </p:sp>
      <p:sp>
        <p:nvSpPr>
          <p:cNvPr id="9" name="文本框 8">
            <a:extLst>
              <a:ext uri="{FF2B5EF4-FFF2-40B4-BE49-F238E27FC236}">
                <a16:creationId xmlns:a16="http://schemas.microsoft.com/office/drawing/2014/main" id="{6418CB47-12E1-4B1B-8321-E54FDF2CCAC8}"/>
              </a:ext>
            </a:extLst>
          </p:cNvPr>
          <p:cNvSpPr txBox="1"/>
          <p:nvPr/>
        </p:nvSpPr>
        <p:spPr>
          <a:xfrm>
            <a:off x="5817140" y="2137011"/>
            <a:ext cx="6096000" cy="1200329"/>
          </a:xfrm>
          <a:prstGeom prst="rect">
            <a:avLst/>
          </a:prstGeom>
          <a:noFill/>
        </p:spPr>
        <p:txBody>
          <a:bodyPr wrap="square">
            <a:spAutoFit/>
          </a:bodyPr>
          <a:lstStyle/>
          <a:p>
            <a:r>
              <a:rPr lang="zh-CN" altLang="en-US" b="1" dirty="0">
                <a:hlinkClick r:id="rId3">
                  <a:extLst>
                    <a:ext uri="{A12FA001-AC4F-418D-AE19-62706E023703}">
                      <ahyp:hlinkClr xmlns:ahyp="http://schemas.microsoft.com/office/drawing/2018/hyperlinkcolor" val="tx"/>
                    </a:ext>
                  </a:extLst>
                </a:hlinkClick>
              </a:rPr>
              <a:t>北大</a:t>
            </a:r>
            <a:r>
              <a:rPr lang="en-US" altLang="zh-CN" b="1" dirty="0">
                <a:hlinkClick r:id="rId3">
                  <a:extLst>
                    <a:ext uri="{A12FA001-AC4F-418D-AE19-62706E023703}">
                      <ahyp:hlinkClr xmlns:ahyp="http://schemas.microsoft.com/office/drawing/2018/hyperlinkcolor" val="tx"/>
                    </a:ext>
                  </a:extLst>
                </a:hlinkClick>
              </a:rPr>
              <a:t>《</a:t>
            </a:r>
            <a:r>
              <a:rPr lang="zh-CN" altLang="en-US" b="1" dirty="0">
                <a:hlinkClick r:id="rId3">
                  <a:extLst>
                    <a:ext uri="{A12FA001-AC4F-418D-AE19-62706E023703}">
                      <ahyp:hlinkClr xmlns:ahyp="http://schemas.microsoft.com/office/drawing/2018/hyperlinkcolor" val="tx"/>
                    </a:ext>
                  </a:extLst>
                </a:hlinkClick>
              </a:rPr>
              <a:t>人民日报</a:t>
            </a:r>
            <a:r>
              <a:rPr lang="en-US" altLang="zh-CN" b="1" dirty="0">
                <a:hlinkClick r:id="rId3">
                  <a:extLst>
                    <a:ext uri="{A12FA001-AC4F-418D-AE19-62706E023703}">
                      <ahyp:hlinkClr xmlns:ahyp="http://schemas.microsoft.com/office/drawing/2018/hyperlinkcolor" val="tx"/>
                    </a:ext>
                  </a:extLst>
                </a:hlinkClick>
              </a:rPr>
              <a:t>》</a:t>
            </a:r>
            <a:r>
              <a:rPr lang="zh-CN" altLang="en-US" b="1" dirty="0">
                <a:hlinkClick r:id="rId3">
                  <a:extLst>
                    <a:ext uri="{A12FA001-AC4F-418D-AE19-62706E023703}">
                      <ahyp:hlinkClr xmlns:ahyp="http://schemas.microsoft.com/office/drawing/2018/hyperlinkcolor" val="tx"/>
                    </a:ext>
                  </a:extLst>
                </a:hlinkClick>
              </a:rPr>
              <a:t>语料库</a:t>
            </a:r>
            <a:endParaRPr lang="zh-CN" altLang="en-US" b="1" dirty="0"/>
          </a:p>
          <a:p>
            <a:endParaRPr lang="en-US" altLang="zh-CN" dirty="0"/>
          </a:p>
          <a:p>
            <a:r>
              <a:rPr lang="zh-CN" altLang="en-US" dirty="0"/>
              <a:t>北京大学对</a:t>
            </a:r>
            <a:r>
              <a:rPr lang="en-US" altLang="zh-CN" dirty="0"/>
              <a:t>1998</a:t>
            </a:r>
            <a:r>
              <a:rPr lang="zh-CN" altLang="en-US" dirty="0"/>
              <a:t>年全年</a:t>
            </a:r>
            <a:r>
              <a:rPr lang="en-US" altLang="zh-CN" dirty="0"/>
              <a:t>《</a:t>
            </a:r>
            <a:r>
              <a:rPr lang="zh-CN" altLang="en-US" dirty="0"/>
              <a:t>人民日报</a:t>
            </a:r>
            <a:r>
              <a:rPr lang="en-US" altLang="zh-CN" dirty="0"/>
              <a:t>》</a:t>
            </a:r>
            <a:r>
              <a:rPr lang="zh-CN" altLang="en-US" dirty="0"/>
              <a:t>分词、词性标注</a:t>
            </a:r>
            <a:endParaRPr lang="en-US" altLang="zh-CN" dirty="0"/>
          </a:p>
          <a:p>
            <a:r>
              <a:rPr lang="en-US" altLang="zh-CN" dirty="0"/>
              <a:t>1999.4-2002.4</a:t>
            </a:r>
            <a:endParaRPr lang="zh-CN" altLang="en-US" dirty="0"/>
          </a:p>
        </p:txBody>
      </p:sp>
    </p:spTree>
    <p:extLst>
      <p:ext uri="{BB962C8B-B14F-4D97-AF65-F5344CB8AC3E}">
        <p14:creationId xmlns:p14="http://schemas.microsoft.com/office/powerpoint/2010/main" val="143254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2AC10-C57E-474C-885D-34905BC13EBA}"/>
              </a:ext>
            </a:extLst>
          </p:cNvPr>
          <p:cNvSpPr>
            <a:spLocks noGrp="1"/>
          </p:cNvSpPr>
          <p:nvPr>
            <p:ph type="title"/>
          </p:nvPr>
        </p:nvSpPr>
        <p:spPr/>
        <p:txBody>
          <a:bodyPr/>
          <a:lstStyle/>
          <a:p>
            <a:r>
              <a:rPr lang="en-US" altLang="zh-CN" b="1" dirty="0">
                <a:latin typeface="+mj-ea"/>
              </a:rPr>
              <a:t>icwb2-data </a:t>
            </a:r>
            <a:r>
              <a:rPr lang="zh-CN" altLang="en-US" b="1" dirty="0"/>
              <a:t>中文分词数据集</a:t>
            </a:r>
            <a:endParaRPr lang="zh-CN" altLang="en-US" dirty="0"/>
          </a:p>
        </p:txBody>
      </p:sp>
      <p:sp>
        <p:nvSpPr>
          <p:cNvPr id="3" name="内容占位符 2">
            <a:extLst>
              <a:ext uri="{FF2B5EF4-FFF2-40B4-BE49-F238E27FC236}">
                <a16:creationId xmlns:a16="http://schemas.microsoft.com/office/drawing/2014/main" id="{05C47050-A7CC-4AB9-B268-1F85673CAF97}"/>
              </a:ext>
            </a:extLst>
          </p:cNvPr>
          <p:cNvSpPr>
            <a:spLocks noGrp="1"/>
          </p:cNvSpPr>
          <p:nvPr>
            <p:ph idx="1"/>
          </p:nvPr>
        </p:nvSpPr>
        <p:spPr>
          <a:xfrm>
            <a:off x="680321" y="2118015"/>
            <a:ext cx="4131627" cy="3599316"/>
          </a:xfrm>
        </p:spPr>
        <p:style>
          <a:lnRef idx="1">
            <a:schemeClr val="dk1"/>
          </a:lnRef>
          <a:fillRef idx="2">
            <a:schemeClr val="dk1"/>
          </a:fillRef>
          <a:effectRef idx="1">
            <a:schemeClr val="dk1"/>
          </a:effectRef>
          <a:fontRef idx="minor">
            <a:schemeClr val="dk1"/>
          </a:fontRef>
        </p:style>
        <p:txBody>
          <a:bodyPr>
            <a:normAutofit lnSpcReduction="10000"/>
          </a:bodyPr>
          <a:lstStyle/>
          <a:p>
            <a:pPr marL="0" indent="0">
              <a:buNone/>
            </a:pPr>
            <a:r>
              <a:rPr lang="en-US" altLang="zh-CN" sz="3300" dirty="0"/>
              <a:t>2005.11</a:t>
            </a:r>
            <a:r>
              <a:rPr lang="zh-CN" altLang="en-US" sz="3300" dirty="0"/>
              <a:t>联合发布：</a:t>
            </a:r>
            <a:endParaRPr lang="en-US" altLang="zh-CN" sz="3300" dirty="0"/>
          </a:p>
          <a:p>
            <a:r>
              <a:rPr lang="zh-CN" altLang="en-US" dirty="0"/>
              <a:t>北京大学</a:t>
            </a:r>
            <a:endParaRPr lang="en-US" altLang="zh-CN" dirty="0"/>
          </a:p>
          <a:p>
            <a:r>
              <a:rPr lang="zh-CN" altLang="en-US" dirty="0"/>
              <a:t>香港城市大学</a:t>
            </a:r>
            <a:endParaRPr lang="en-US" altLang="zh-CN" dirty="0"/>
          </a:p>
          <a:p>
            <a:r>
              <a:rPr lang="zh-CN" altLang="en-US" dirty="0"/>
              <a:t>台湾 </a:t>
            </a:r>
            <a:r>
              <a:rPr lang="en-US" altLang="zh-CN" dirty="0"/>
              <a:t>CKIP, Academia Sinica </a:t>
            </a:r>
          </a:p>
          <a:p>
            <a:r>
              <a:rPr lang="zh-CN" altLang="en-US" dirty="0"/>
              <a:t>中国微软研究所</a:t>
            </a:r>
            <a:endParaRPr lang="en-US" altLang="zh-CN" dirty="0"/>
          </a:p>
          <a:p>
            <a:endParaRPr lang="en-US" altLang="zh-CN" dirty="0"/>
          </a:p>
          <a:p>
            <a:pPr marL="0" indent="0">
              <a:buNone/>
            </a:pPr>
            <a:r>
              <a:rPr lang="en-US" altLang="zh-CN" sz="1900" dirty="0"/>
              <a:t>AS </a:t>
            </a:r>
            <a:r>
              <a:rPr lang="zh-CN" altLang="en-US" sz="1900" dirty="0"/>
              <a:t>和 </a:t>
            </a:r>
            <a:r>
              <a:rPr lang="en-US" altLang="zh-CN" sz="1900" dirty="0"/>
              <a:t>CityU </a:t>
            </a:r>
            <a:r>
              <a:rPr lang="zh-CN" altLang="en-US" sz="1900" dirty="0"/>
              <a:t>为繁体中文数据集</a:t>
            </a:r>
            <a:endParaRPr lang="en-US" altLang="zh-CN" sz="1900" dirty="0"/>
          </a:p>
          <a:p>
            <a:pPr marL="0" indent="0">
              <a:buNone/>
            </a:pPr>
            <a:r>
              <a:rPr lang="en-US" altLang="zh-CN" sz="1900" dirty="0"/>
              <a:t>PK </a:t>
            </a:r>
            <a:r>
              <a:rPr lang="zh-CN" altLang="en-US" sz="1900" dirty="0"/>
              <a:t>和 </a:t>
            </a:r>
            <a:r>
              <a:rPr lang="en-US" altLang="zh-CN" sz="1900" dirty="0"/>
              <a:t>MSR </a:t>
            </a:r>
            <a:r>
              <a:rPr lang="zh-CN" altLang="en-US" sz="1900" dirty="0"/>
              <a:t>为简体中文数据集</a:t>
            </a:r>
            <a:endParaRPr lang="en-US" altLang="zh-CN" sz="1900" dirty="0"/>
          </a:p>
          <a:p>
            <a:pPr marL="0" indent="0">
              <a:buNone/>
            </a:pPr>
            <a:endParaRPr lang="en-US" altLang="zh-CN" dirty="0"/>
          </a:p>
        </p:txBody>
      </p:sp>
      <p:sp>
        <p:nvSpPr>
          <p:cNvPr id="5" name="文本框 4">
            <a:extLst>
              <a:ext uri="{FF2B5EF4-FFF2-40B4-BE49-F238E27FC236}">
                <a16:creationId xmlns:a16="http://schemas.microsoft.com/office/drawing/2014/main" id="{13BC9587-35A6-480B-A231-FB951692E6BF}"/>
              </a:ext>
            </a:extLst>
          </p:cNvPr>
          <p:cNvSpPr txBox="1"/>
          <p:nvPr/>
        </p:nvSpPr>
        <p:spPr>
          <a:xfrm>
            <a:off x="5188936" y="2428716"/>
            <a:ext cx="6276731" cy="1323439"/>
          </a:xfrm>
          <a:prstGeom prst="rect">
            <a:avLst/>
          </a:prstGeom>
          <a:noFill/>
        </p:spPr>
        <p:txBody>
          <a:bodyPr wrap="square">
            <a:spAutoFit/>
          </a:bodyPr>
          <a:lstStyle/>
          <a:p>
            <a:r>
              <a:rPr lang="en-US" altLang="zh-CN" sz="1000" dirty="0"/>
              <a:t>-----------------------------------------------------------------------------------</a:t>
            </a:r>
          </a:p>
          <a:p>
            <a:r>
              <a:rPr lang="en-US" altLang="zh-CN" sz="1000" dirty="0"/>
              <a:t>Corpus             		Encoding Types   Word        	Words Types    Character   Characters</a:t>
            </a:r>
          </a:p>
          <a:p>
            <a:r>
              <a:rPr lang="en-US" altLang="zh-CN" sz="1000" dirty="0"/>
              <a:t>-----------------------------------------------------------------------------------</a:t>
            </a:r>
          </a:p>
          <a:p>
            <a:r>
              <a:rPr lang="en-US" altLang="zh-CN" sz="1000" dirty="0"/>
              <a:t>Academia </a:t>
            </a:r>
            <a:r>
              <a:rPr lang="en-US" altLang="zh-CN" sz="1000" dirty="0" err="1"/>
              <a:t>Sinica</a:t>
            </a:r>
            <a:r>
              <a:rPr lang="en-US" altLang="zh-CN" sz="1000" dirty="0"/>
              <a:t>    	Big Five Plus   	141,340    	5,449,698     	6,117      8,368,050</a:t>
            </a:r>
          </a:p>
          <a:p>
            <a:r>
              <a:rPr lang="en-US" altLang="zh-CN" sz="1000" dirty="0" err="1"/>
              <a:t>CityU</a:t>
            </a:r>
            <a:r>
              <a:rPr lang="en-US" altLang="zh-CN" sz="1000" dirty="0"/>
              <a:t>  HKSCS 		Big Five   	69,085    	1,455,629     	4,923      2,403,355</a:t>
            </a:r>
          </a:p>
          <a:p>
            <a:r>
              <a:rPr lang="en-US" altLang="zh-CN" sz="1000" dirty="0"/>
              <a:t>Peking University  	CP936            	55,303    	1,109,947     	4,698      1,826,448</a:t>
            </a:r>
          </a:p>
          <a:p>
            <a:r>
              <a:rPr lang="en-US" altLang="zh-CN" sz="1000" dirty="0"/>
              <a:t>Microsoft Research 	CP936            	88,119    	2,368,391     	5,167      4,050,469</a:t>
            </a:r>
          </a:p>
          <a:p>
            <a:r>
              <a:rPr lang="en-US" altLang="zh-CN" sz="1000" dirty="0"/>
              <a:t>-----------------------------------------------------------------------------------</a:t>
            </a:r>
            <a:endParaRPr lang="zh-CN" altLang="en-US" sz="1000" dirty="0"/>
          </a:p>
        </p:txBody>
      </p:sp>
      <p:pic>
        <p:nvPicPr>
          <p:cNvPr id="7" name="图片 6">
            <a:extLst>
              <a:ext uri="{FF2B5EF4-FFF2-40B4-BE49-F238E27FC236}">
                <a16:creationId xmlns:a16="http://schemas.microsoft.com/office/drawing/2014/main" id="{E87B16C5-6A6E-4592-AE46-2002D53E121F}"/>
              </a:ext>
            </a:extLst>
          </p:cNvPr>
          <p:cNvPicPr>
            <a:picLocks noChangeAspect="1"/>
          </p:cNvPicPr>
          <p:nvPr/>
        </p:nvPicPr>
        <p:blipFill>
          <a:blip r:embed="rId2"/>
          <a:stretch>
            <a:fillRect/>
          </a:stretch>
        </p:blipFill>
        <p:spPr>
          <a:xfrm>
            <a:off x="5353870" y="4182034"/>
            <a:ext cx="1691787" cy="1501270"/>
          </a:xfrm>
          <a:prstGeom prst="rect">
            <a:avLst/>
          </a:prstGeom>
        </p:spPr>
      </p:pic>
      <p:sp>
        <p:nvSpPr>
          <p:cNvPr id="12" name="文本框 11">
            <a:extLst>
              <a:ext uri="{FF2B5EF4-FFF2-40B4-BE49-F238E27FC236}">
                <a16:creationId xmlns:a16="http://schemas.microsoft.com/office/drawing/2014/main" id="{772A7A20-D9D8-4BB2-BF66-9BA446933D2E}"/>
              </a:ext>
            </a:extLst>
          </p:cNvPr>
          <p:cNvSpPr txBox="1"/>
          <p:nvPr/>
        </p:nvSpPr>
        <p:spPr>
          <a:xfrm>
            <a:off x="597481" y="6201050"/>
            <a:ext cx="6096000" cy="369332"/>
          </a:xfrm>
          <a:prstGeom prst="rect">
            <a:avLst/>
          </a:prstGeom>
          <a:noFill/>
        </p:spPr>
        <p:txBody>
          <a:bodyPr wrap="square">
            <a:spAutoFit/>
          </a:bodyPr>
          <a:lstStyle/>
          <a:p>
            <a:r>
              <a:rPr lang="zh-CN" altLang="en-US" dirty="0"/>
              <a:t>第二届国际中文分词测评</a:t>
            </a:r>
          </a:p>
        </p:txBody>
      </p:sp>
      <p:sp>
        <p:nvSpPr>
          <p:cNvPr id="14" name="文本框 13">
            <a:extLst>
              <a:ext uri="{FF2B5EF4-FFF2-40B4-BE49-F238E27FC236}">
                <a16:creationId xmlns:a16="http://schemas.microsoft.com/office/drawing/2014/main" id="{7D0CC9CD-C9F0-4528-9406-113E6D935691}"/>
              </a:ext>
            </a:extLst>
          </p:cNvPr>
          <p:cNvSpPr txBox="1"/>
          <p:nvPr/>
        </p:nvSpPr>
        <p:spPr>
          <a:xfrm>
            <a:off x="597481" y="6478570"/>
            <a:ext cx="6096000" cy="369332"/>
          </a:xfrm>
          <a:prstGeom prst="rect">
            <a:avLst/>
          </a:prstGeom>
          <a:noFill/>
        </p:spPr>
        <p:txBody>
          <a:bodyPr wrap="square">
            <a:spAutoFit/>
          </a:bodyPr>
          <a:lstStyle/>
          <a:p>
            <a:r>
              <a:rPr lang="en-US" altLang="zh-CN" dirty="0"/>
              <a:t>http://sighan.cs.uchicago.edu/bakeoff2005/</a:t>
            </a:r>
          </a:p>
        </p:txBody>
      </p:sp>
      <p:sp>
        <p:nvSpPr>
          <p:cNvPr id="16" name="文本框 15">
            <a:extLst>
              <a:ext uri="{FF2B5EF4-FFF2-40B4-BE49-F238E27FC236}">
                <a16:creationId xmlns:a16="http://schemas.microsoft.com/office/drawing/2014/main" id="{1279787C-99AD-4B77-8D8E-77EE1524B9D9}"/>
              </a:ext>
            </a:extLst>
          </p:cNvPr>
          <p:cNvSpPr txBox="1"/>
          <p:nvPr/>
        </p:nvSpPr>
        <p:spPr>
          <a:xfrm>
            <a:off x="680321" y="5810185"/>
            <a:ext cx="6096000" cy="369332"/>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altLang="zh-CN" dirty="0"/>
              <a:t>Second International Chinese Word Segmentation Bakeoff</a:t>
            </a:r>
            <a:endParaRPr lang="zh-CN" altLang="en-US" dirty="0"/>
          </a:p>
        </p:txBody>
      </p:sp>
    </p:spTree>
    <p:extLst>
      <p:ext uri="{BB962C8B-B14F-4D97-AF65-F5344CB8AC3E}">
        <p14:creationId xmlns:p14="http://schemas.microsoft.com/office/powerpoint/2010/main" val="125818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BA47C-E91A-450C-B053-47F645EAB1B9}"/>
              </a:ext>
            </a:extLst>
          </p:cNvPr>
          <p:cNvSpPr>
            <a:spLocks noGrp="1"/>
          </p:cNvSpPr>
          <p:nvPr>
            <p:ph type="title"/>
          </p:nvPr>
        </p:nvSpPr>
        <p:spPr/>
        <p:txBody>
          <a:bodyPr/>
          <a:lstStyle/>
          <a:p>
            <a:r>
              <a:rPr lang="en-US" altLang="zh-CN" dirty="0"/>
              <a:t>SIGHAN -</a:t>
            </a:r>
            <a:r>
              <a:rPr lang="zh-CN" altLang="en-US" dirty="0"/>
              <a:t>汉字特别兴趣小组</a:t>
            </a:r>
          </a:p>
        </p:txBody>
      </p:sp>
      <p:sp>
        <p:nvSpPr>
          <p:cNvPr id="3" name="内容占位符 2">
            <a:extLst>
              <a:ext uri="{FF2B5EF4-FFF2-40B4-BE49-F238E27FC236}">
                <a16:creationId xmlns:a16="http://schemas.microsoft.com/office/drawing/2014/main" id="{C75FE01D-D406-49F9-AE04-64CD7ABBA3B8}"/>
              </a:ext>
            </a:extLst>
          </p:cNvPr>
          <p:cNvSpPr>
            <a:spLocks noGrp="1"/>
          </p:cNvSpPr>
          <p:nvPr>
            <p:ph idx="1"/>
          </p:nvPr>
        </p:nvSpPr>
        <p:spPr>
          <a:xfrm>
            <a:off x="616086" y="2258144"/>
            <a:ext cx="10597279" cy="4285262"/>
          </a:xfrm>
        </p:spPr>
        <p:txBody>
          <a:bodyPr>
            <a:normAutofit lnSpcReduction="10000"/>
          </a:bodyPr>
          <a:lstStyle/>
          <a:p>
            <a:pPr marL="0" indent="0">
              <a:buNone/>
            </a:pPr>
            <a:r>
              <a:rPr lang="zh-CN" altLang="en-US" sz="2800" dirty="0">
                <a:highlight>
                  <a:srgbClr val="000080"/>
                </a:highlight>
                <a:latin typeface="Helvetica" panose="020B0604020202020204" pitchFamily="34" charset="0"/>
              </a:rPr>
              <a:t>国际中文分词评测</a:t>
            </a:r>
            <a:endParaRPr lang="en-US" altLang="zh-CN" sz="2800" dirty="0">
              <a:highlight>
                <a:srgbClr val="000080"/>
              </a:highlight>
              <a:latin typeface="Helvetica" panose="020B0604020202020204" pitchFamily="34" charset="0"/>
            </a:endParaRPr>
          </a:p>
          <a:p>
            <a:pPr marL="0" indent="0">
              <a:buNone/>
            </a:pPr>
            <a:r>
              <a:rPr lang="en-US" altLang="zh-CN" sz="1200" dirty="0">
                <a:highlight>
                  <a:srgbClr val="000080"/>
                </a:highlight>
                <a:latin typeface="Helvetica" panose="020B0604020202020204" pitchFamily="34" charset="0"/>
              </a:rPr>
              <a:t>International Chinese Word Segmentation Bakeoff</a:t>
            </a:r>
          </a:p>
          <a:p>
            <a:pPr lvl="1"/>
            <a:r>
              <a:rPr lang="zh-CN" altLang="en-US" sz="1400" dirty="0">
                <a:latin typeface="Microsoft YaHei" panose="020B0503020204020204" pitchFamily="34" charset="-122"/>
                <a:ea typeface="Microsoft YaHei" panose="020B0503020204020204" pitchFamily="34" charset="-122"/>
              </a:rPr>
              <a:t>第一届</a:t>
            </a:r>
            <a:r>
              <a:rPr lang="en-US" altLang="zh-CN" sz="1400" dirty="0">
                <a:latin typeface="Microsoft YaHei" panose="020B0503020204020204" pitchFamily="34" charset="-122"/>
                <a:ea typeface="Microsoft YaHei" panose="020B0503020204020204" pitchFamily="34" charset="-122"/>
              </a:rPr>
              <a:t>2003</a:t>
            </a:r>
            <a:r>
              <a:rPr lang="zh-CN" altLang="en-US" sz="1400" dirty="0">
                <a:latin typeface="Microsoft YaHei" panose="020B0503020204020204" pitchFamily="34" charset="-122"/>
                <a:ea typeface="Microsoft YaHei" panose="020B0503020204020204" pitchFamily="34" charset="-122"/>
              </a:rPr>
              <a:t>年，日本札幌举行（</a:t>
            </a:r>
            <a:r>
              <a:rPr lang="en-US" altLang="zh-CN" sz="1400" dirty="0">
                <a:latin typeface="Microsoft YaHei" panose="020B0503020204020204" pitchFamily="34" charset="-122"/>
                <a:ea typeface="Microsoft YaHei" panose="020B0503020204020204" pitchFamily="34" charset="-122"/>
              </a:rPr>
              <a:t>Bakeoff 2003</a:t>
            </a:r>
            <a:r>
              <a:rPr lang="zh-CN" altLang="en-US" sz="1400" dirty="0">
                <a:latin typeface="Microsoft YaHei" panose="020B0503020204020204" pitchFamily="34" charset="-122"/>
                <a:ea typeface="Microsoft YaHei" panose="020B0503020204020204" pitchFamily="34" charset="-122"/>
              </a:rPr>
              <a:t>）</a:t>
            </a:r>
            <a:endParaRPr lang="en-US" altLang="zh-CN" sz="1400" dirty="0">
              <a:latin typeface="Microsoft YaHei" panose="020B0503020204020204" pitchFamily="34" charset="-122"/>
              <a:ea typeface="Microsoft YaHei" panose="020B0503020204020204" pitchFamily="34" charset="-122"/>
            </a:endParaRPr>
          </a:p>
          <a:p>
            <a:pPr lvl="1"/>
            <a:r>
              <a:rPr lang="zh-CN" altLang="en-US" sz="1400" dirty="0">
                <a:latin typeface="Microsoft YaHei" panose="020B0503020204020204" pitchFamily="34" charset="-122"/>
                <a:ea typeface="Microsoft YaHei" panose="020B0503020204020204" pitchFamily="34" charset="-122"/>
              </a:rPr>
              <a:t>第二届</a:t>
            </a:r>
            <a:r>
              <a:rPr lang="en-US" altLang="zh-CN" sz="1400" dirty="0">
                <a:latin typeface="Microsoft YaHei" panose="020B0503020204020204" pitchFamily="34" charset="-122"/>
                <a:ea typeface="Microsoft YaHei" panose="020B0503020204020204" pitchFamily="34" charset="-122"/>
              </a:rPr>
              <a:t>2005</a:t>
            </a:r>
            <a:r>
              <a:rPr lang="zh-CN" altLang="en-US" sz="1400" dirty="0">
                <a:latin typeface="Microsoft YaHei" panose="020B0503020204020204" pitchFamily="34" charset="-122"/>
                <a:ea typeface="Microsoft YaHei" panose="020B0503020204020204" pitchFamily="34" charset="-122"/>
              </a:rPr>
              <a:t>年，韩国济州岛举行（</a:t>
            </a:r>
            <a:r>
              <a:rPr lang="en-US" altLang="zh-CN" sz="1400" dirty="0">
                <a:latin typeface="Microsoft YaHei" panose="020B0503020204020204" pitchFamily="34" charset="-122"/>
                <a:ea typeface="Microsoft YaHei" panose="020B0503020204020204" pitchFamily="34" charset="-122"/>
              </a:rPr>
              <a:t>Bakeoff 2005</a:t>
            </a:r>
            <a:r>
              <a:rPr lang="zh-CN" altLang="en-US" sz="1400" dirty="0">
                <a:latin typeface="Microsoft YaHei" panose="020B0503020204020204" pitchFamily="34" charset="-122"/>
                <a:ea typeface="Microsoft YaHei" panose="020B0503020204020204" pitchFamily="34" charset="-122"/>
              </a:rPr>
              <a:t>）</a:t>
            </a:r>
            <a:endParaRPr lang="en-US" altLang="zh-CN" sz="1400" dirty="0">
              <a:latin typeface="Microsoft YaHei" panose="020B0503020204020204" pitchFamily="34" charset="-122"/>
              <a:ea typeface="Microsoft YaHei" panose="020B0503020204020204" pitchFamily="34" charset="-122"/>
            </a:endParaRPr>
          </a:p>
          <a:p>
            <a:pPr lvl="1"/>
            <a:r>
              <a:rPr lang="zh-CN" altLang="en-US" sz="1400" dirty="0">
                <a:latin typeface="Microsoft YaHei" panose="020B0503020204020204" pitchFamily="34" charset="-122"/>
                <a:ea typeface="Microsoft YaHei" panose="020B0503020204020204" pitchFamily="34" charset="-122"/>
              </a:rPr>
              <a:t>第三届</a:t>
            </a:r>
            <a:r>
              <a:rPr lang="en-US" altLang="zh-CN" sz="1400" dirty="0">
                <a:latin typeface="Microsoft YaHei" panose="020B0503020204020204" pitchFamily="34" charset="-122"/>
                <a:ea typeface="Microsoft YaHei" panose="020B0503020204020204" pitchFamily="34" charset="-122"/>
              </a:rPr>
              <a:t>2006</a:t>
            </a:r>
            <a:r>
              <a:rPr lang="zh-CN" altLang="en-US" sz="1400" dirty="0">
                <a:latin typeface="Microsoft YaHei" panose="020B0503020204020204" pitchFamily="34" charset="-122"/>
                <a:ea typeface="Microsoft YaHei" panose="020B0503020204020204" pitchFamily="34" charset="-122"/>
              </a:rPr>
              <a:t>年，澳大利亚悉尼举行（</a:t>
            </a:r>
            <a:r>
              <a:rPr lang="en-US" altLang="zh-CN" sz="1400" dirty="0">
                <a:latin typeface="Microsoft YaHei" panose="020B0503020204020204" pitchFamily="34" charset="-122"/>
                <a:ea typeface="Microsoft YaHei" panose="020B0503020204020204" pitchFamily="34" charset="-122"/>
              </a:rPr>
              <a:t>Bakeoff 2006</a:t>
            </a:r>
            <a:r>
              <a:rPr lang="zh-CN" altLang="en-US" sz="1400" dirty="0">
                <a:latin typeface="Microsoft YaHei" panose="020B0503020204020204" pitchFamily="34" charset="-122"/>
                <a:ea typeface="Microsoft YaHei" panose="020B0503020204020204" pitchFamily="34" charset="-122"/>
              </a:rPr>
              <a:t>）加入了</a:t>
            </a:r>
            <a:r>
              <a:rPr lang="zh-CN" altLang="en-US" sz="1400" b="1" u="sng" dirty="0">
                <a:latin typeface="Microsoft YaHei" panose="020B0503020204020204" pitchFamily="34" charset="-122"/>
                <a:ea typeface="Microsoft YaHei" panose="020B0503020204020204" pitchFamily="34" charset="-122"/>
              </a:rPr>
              <a:t>中文命名实体识别</a:t>
            </a:r>
            <a:r>
              <a:rPr lang="zh-CN" altLang="en-US" sz="1400" dirty="0">
                <a:latin typeface="Microsoft YaHei" panose="020B0503020204020204" pitchFamily="34" charset="-122"/>
                <a:ea typeface="Microsoft YaHei" panose="020B0503020204020204" pitchFamily="34" charset="-122"/>
              </a:rPr>
              <a:t>评测</a:t>
            </a:r>
            <a:endParaRPr lang="en-US" altLang="zh-CN" sz="1400" dirty="0">
              <a:latin typeface="Microsoft YaHei" panose="020B0503020204020204" pitchFamily="34" charset="-122"/>
              <a:ea typeface="Microsoft YaHei" panose="020B0503020204020204" pitchFamily="34" charset="-122"/>
            </a:endParaRPr>
          </a:p>
          <a:p>
            <a:pPr lvl="1"/>
            <a:r>
              <a:rPr lang="en-US" altLang="zh-CN" sz="1400" dirty="0">
                <a:latin typeface="Microsoft YaHei" panose="020B0503020204020204" pitchFamily="34" charset="-122"/>
                <a:ea typeface="Microsoft YaHei" panose="020B0503020204020204" pitchFamily="34" charset="-122"/>
              </a:rPr>
              <a:t>SIGHAN-4</a:t>
            </a:r>
          </a:p>
          <a:p>
            <a:pPr lvl="1"/>
            <a:r>
              <a:rPr lang="en-US" altLang="zh-CN" sz="1400" b="0" i="0" dirty="0">
                <a:effectLst/>
                <a:latin typeface="Microsoft YaHei" panose="020B0503020204020204" pitchFamily="34" charset="-122"/>
                <a:ea typeface="Microsoft YaHei" panose="020B0503020204020204" pitchFamily="34" charset="-122"/>
              </a:rPr>
              <a:t>SIGHAN-5</a:t>
            </a:r>
            <a:endParaRPr lang="en-US" altLang="zh-CN" sz="1400" b="0" i="0" dirty="0">
              <a:effectLst/>
              <a:latin typeface="Helvetica" panose="020B0604020202020204" pitchFamily="34" charset="0"/>
            </a:endParaRPr>
          </a:p>
          <a:p>
            <a:pPr lvl="1"/>
            <a:r>
              <a:rPr lang="en-US" altLang="zh-CN" sz="1400" dirty="0">
                <a:latin typeface="Microsoft YaHei" panose="020B0503020204020204" pitchFamily="34" charset="-122"/>
                <a:ea typeface="Microsoft YaHei" panose="020B0503020204020204" pitchFamily="34" charset="-122"/>
              </a:rPr>
              <a:t>SIGHAN-6</a:t>
            </a:r>
          </a:p>
          <a:p>
            <a:pPr lvl="1"/>
            <a:r>
              <a:rPr lang="en-US" altLang="zh-CN" sz="1400" dirty="0">
                <a:latin typeface="Microsoft YaHei" panose="020B0503020204020204" pitchFamily="34" charset="-122"/>
                <a:ea typeface="Microsoft YaHei" panose="020B0503020204020204" pitchFamily="34" charset="-122"/>
              </a:rPr>
              <a:t>SIGHAN-7 2013 Nagoya</a:t>
            </a:r>
            <a:r>
              <a:rPr lang="zh-CN" altLang="en-US" sz="1400" dirty="0">
                <a:latin typeface="Microsoft YaHei" panose="020B0503020204020204" pitchFamily="34" charset="-122"/>
                <a:ea typeface="Microsoft YaHei" panose="020B0503020204020204" pitchFamily="34" charset="-122"/>
              </a:rPr>
              <a:t>名古屋，</a:t>
            </a:r>
            <a:r>
              <a:rPr lang="en-US" altLang="zh-CN" sz="1400" dirty="0">
                <a:latin typeface="Microsoft YaHei" panose="020B0503020204020204" pitchFamily="34" charset="-122"/>
                <a:ea typeface="Microsoft YaHei" panose="020B0503020204020204" pitchFamily="34" charset="-122"/>
              </a:rPr>
              <a:t>Japan</a:t>
            </a:r>
          </a:p>
          <a:p>
            <a:pPr lvl="1"/>
            <a:r>
              <a:rPr lang="en-US" altLang="zh-CN" sz="1400" dirty="0">
                <a:latin typeface="Microsoft YaHei" panose="020B0503020204020204" pitchFamily="34" charset="-122"/>
                <a:ea typeface="Microsoft YaHei" panose="020B0503020204020204" pitchFamily="34" charset="-122"/>
              </a:rPr>
              <a:t>SIGHAN-8 2015 Beijing</a:t>
            </a:r>
            <a:r>
              <a:rPr lang="zh-CN" altLang="en-US" sz="1400" dirty="0">
                <a:latin typeface="Microsoft YaHei" panose="020B0503020204020204" pitchFamily="34" charset="-122"/>
                <a:ea typeface="Microsoft YaHei" panose="020B0503020204020204" pitchFamily="34" charset="-122"/>
              </a:rPr>
              <a:t>北京，</a:t>
            </a:r>
            <a:r>
              <a:rPr lang="en-US" altLang="zh-CN" sz="1400" dirty="0">
                <a:latin typeface="Microsoft YaHei" panose="020B0503020204020204" pitchFamily="34" charset="-122"/>
                <a:ea typeface="Microsoft YaHei" panose="020B0503020204020204" pitchFamily="34" charset="-122"/>
              </a:rPr>
              <a:t>China</a:t>
            </a:r>
          </a:p>
          <a:p>
            <a:pPr lvl="1"/>
            <a:r>
              <a:rPr lang="en-US" altLang="zh-CN" sz="1400" dirty="0">
                <a:latin typeface="Microsoft YaHei" panose="020B0503020204020204" pitchFamily="34" charset="-122"/>
                <a:ea typeface="Microsoft YaHei" panose="020B0503020204020204" pitchFamily="34" charset="-122"/>
              </a:rPr>
              <a:t>SIGHAN-9 2017 Taipei</a:t>
            </a:r>
            <a:r>
              <a:rPr lang="zh-CN" altLang="en-US" sz="1400" dirty="0">
                <a:latin typeface="Microsoft YaHei" panose="020B0503020204020204" pitchFamily="34" charset="-122"/>
                <a:ea typeface="Microsoft YaHei" panose="020B0503020204020204" pitchFamily="34" charset="-122"/>
              </a:rPr>
              <a:t>台北，</a:t>
            </a:r>
            <a:r>
              <a:rPr lang="en-US" altLang="zh-CN" sz="1400" dirty="0">
                <a:latin typeface="Microsoft YaHei" panose="020B0503020204020204" pitchFamily="34" charset="-122"/>
                <a:ea typeface="Microsoft YaHei" panose="020B0503020204020204" pitchFamily="34" charset="-122"/>
              </a:rPr>
              <a:t>China</a:t>
            </a:r>
          </a:p>
          <a:p>
            <a:pPr lvl="1"/>
            <a:endParaRPr lang="en-US" altLang="zh-CN" sz="1400" dirty="0">
              <a:solidFill>
                <a:srgbClr val="000000"/>
              </a:solidFill>
              <a:latin typeface="Microsoft YaHei" panose="020B0503020204020204" pitchFamily="34" charset="-122"/>
              <a:ea typeface="Microsoft YaHei" panose="020B0503020204020204" pitchFamily="34" charset="-122"/>
            </a:endParaRPr>
          </a:p>
          <a:p>
            <a:pPr marL="0" indent="0">
              <a:buNone/>
            </a:pPr>
            <a:r>
              <a:rPr lang="en-US" altLang="zh-CN" sz="1700" dirty="0">
                <a:latin typeface="Helvetica" panose="020B0604020202020204" pitchFamily="34" charset="0"/>
              </a:rPr>
              <a:t>2010</a:t>
            </a:r>
            <a:r>
              <a:rPr lang="zh-CN" altLang="en-US" sz="1700" dirty="0">
                <a:latin typeface="Helvetica" panose="020B0604020202020204" pitchFamily="34" charset="0"/>
              </a:rPr>
              <a:t>年第一届</a:t>
            </a:r>
            <a:r>
              <a:rPr lang="en-US" altLang="zh-CN" sz="1700" dirty="0">
                <a:latin typeface="Helvetica" panose="020B0604020202020204" pitchFamily="34" charset="0"/>
              </a:rPr>
              <a:t>CIPS-SIGHAN</a:t>
            </a:r>
            <a:r>
              <a:rPr lang="zh-CN" altLang="en-US" sz="1700" dirty="0">
                <a:latin typeface="Helvetica" panose="020B0604020202020204" pitchFamily="34" charset="0"/>
              </a:rPr>
              <a:t>联合会议 北京</a:t>
            </a:r>
            <a:endParaRPr lang="en-US" altLang="zh-CN" sz="1700" dirty="0">
              <a:latin typeface="Helvetica" panose="020B0604020202020204" pitchFamily="34" charset="0"/>
            </a:endParaRPr>
          </a:p>
          <a:p>
            <a:pPr marL="0" indent="0">
              <a:buNone/>
            </a:pPr>
            <a:r>
              <a:rPr lang="en-US" altLang="zh-CN" sz="1700" dirty="0">
                <a:latin typeface="Helvetica" panose="020B0604020202020204" pitchFamily="34" charset="0"/>
              </a:rPr>
              <a:t>2012</a:t>
            </a:r>
            <a:r>
              <a:rPr lang="zh-CN" altLang="en-US" sz="1700" dirty="0">
                <a:latin typeface="Helvetica" panose="020B0604020202020204" pitchFamily="34" charset="0"/>
              </a:rPr>
              <a:t>年第二届</a:t>
            </a:r>
            <a:r>
              <a:rPr lang="en-US" altLang="zh-CN" sz="1700" dirty="0">
                <a:latin typeface="Helvetica" panose="020B0604020202020204" pitchFamily="34" charset="0"/>
              </a:rPr>
              <a:t>CIPS-SIGHAN</a:t>
            </a:r>
            <a:r>
              <a:rPr lang="zh-CN" altLang="en-US" sz="1700" dirty="0">
                <a:latin typeface="Helvetica" panose="020B0604020202020204" pitchFamily="34" charset="0"/>
              </a:rPr>
              <a:t>联合会议 天津</a:t>
            </a:r>
            <a:endParaRPr lang="en-US" altLang="zh-CN" sz="1700" dirty="0">
              <a:latin typeface="Helvetica" panose="020B0604020202020204" pitchFamily="34" charset="0"/>
            </a:endParaRPr>
          </a:p>
          <a:p>
            <a:pPr marL="0" indent="0">
              <a:buNone/>
            </a:pPr>
            <a:r>
              <a:rPr lang="en-US" altLang="zh-CN" sz="1700" dirty="0">
                <a:latin typeface="Helvetica" panose="020B0604020202020204" pitchFamily="34" charset="0"/>
              </a:rPr>
              <a:t>2014</a:t>
            </a:r>
            <a:r>
              <a:rPr lang="zh-CN" altLang="en-US" sz="1700" dirty="0">
                <a:latin typeface="Helvetica" panose="020B0604020202020204" pitchFamily="34" charset="0"/>
              </a:rPr>
              <a:t>年第三届</a:t>
            </a:r>
            <a:r>
              <a:rPr lang="en-US" altLang="zh-CN" sz="1700" dirty="0">
                <a:latin typeface="Helvetica" panose="020B0604020202020204" pitchFamily="34" charset="0"/>
              </a:rPr>
              <a:t>CIPS-SIGHAN</a:t>
            </a:r>
            <a:r>
              <a:rPr lang="zh-CN" altLang="en-US" sz="1700" dirty="0">
                <a:latin typeface="Helvetica" panose="020B0604020202020204" pitchFamily="34" charset="0"/>
              </a:rPr>
              <a:t>联合会议 武汉</a:t>
            </a:r>
          </a:p>
          <a:p>
            <a:pPr marL="0" indent="0">
              <a:buNone/>
            </a:pPr>
            <a:endParaRPr lang="zh-CN" altLang="en-US" sz="2800" dirty="0">
              <a:latin typeface="Helvetica" panose="020B0604020202020204" pitchFamily="34" charset="0"/>
            </a:endParaRPr>
          </a:p>
        </p:txBody>
      </p:sp>
      <p:sp>
        <p:nvSpPr>
          <p:cNvPr id="7" name="文本框 6">
            <a:extLst>
              <a:ext uri="{FF2B5EF4-FFF2-40B4-BE49-F238E27FC236}">
                <a16:creationId xmlns:a16="http://schemas.microsoft.com/office/drawing/2014/main" id="{D2E1005F-BC63-4D02-8092-3D8EB2E2D66F}"/>
              </a:ext>
            </a:extLst>
          </p:cNvPr>
          <p:cNvSpPr txBox="1"/>
          <p:nvPr/>
        </p:nvSpPr>
        <p:spPr>
          <a:xfrm>
            <a:off x="680321" y="222447"/>
            <a:ext cx="60960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http://sighan.cs.uchicago.edu/</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ED3BF6A4-166C-4607-9F17-C98956C30C67}"/>
              </a:ext>
            </a:extLst>
          </p:cNvPr>
          <p:cNvSpPr txBox="1"/>
          <p:nvPr/>
        </p:nvSpPr>
        <p:spPr>
          <a:xfrm>
            <a:off x="6446195" y="1177206"/>
            <a:ext cx="2924783"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国际计算语言学会（</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ACL</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p>
        </p:txBody>
      </p:sp>
      <p:pic>
        <p:nvPicPr>
          <p:cNvPr id="11" name="图片 10">
            <a:extLst>
              <a:ext uri="{FF2B5EF4-FFF2-40B4-BE49-F238E27FC236}">
                <a16:creationId xmlns:a16="http://schemas.microsoft.com/office/drawing/2014/main" id="{51CDE204-0338-40CE-802F-B1A992C8E827}"/>
              </a:ext>
            </a:extLst>
          </p:cNvPr>
          <p:cNvPicPr>
            <a:picLocks noChangeAspect="1"/>
          </p:cNvPicPr>
          <p:nvPr/>
        </p:nvPicPr>
        <p:blipFill>
          <a:blip r:embed="rId2"/>
          <a:stretch>
            <a:fillRect/>
          </a:stretch>
        </p:blipFill>
        <p:spPr>
          <a:xfrm>
            <a:off x="680321" y="1612129"/>
            <a:ext cx="7273158" cy="323116"/>
          </a:xfrm>
          <a:prstGeom prst="rect">
            <a:avLst/>
          </a:prstGeom>
        </p:spPr>
      </p:pic>
      <p:pic>
        <p:nvPicPr>
          <p:cNvPr id="5" name="图片 4">
            <a:extLst>
              <a:ext uri="{FF2B5EF4-FFF2-40B4-BE49-F238E27FC236}">
                <a16:creationId xmlns:a16="http://schemas.microsoft.com/office/drawing/2014/main" id="{CF7E5987-A577-4C3D-A654-EEFF09534DFB}"/>
              </a:ext>
            </a:extLst>
          </p:cNvPr>
          <p:cNvPicPr>
            <a:picLocks noChangeAspect="1"/>
          </p:cNvPicPr>
          <p:nvPr/>
        </p:nvPicPr>
        <p:blipFill>
          <a:blip r:embed="rId3"/>
          <a:stretch>
            <a:fillRect/>
          </a:stretch>
        </p:blipFill>
        <p:spPr>
          <a:xfrm>
            <a:off x="10781733" y="953311"/>
            <a:ext cx="1247347" cy="723100"/>
          </a:xfrm>
          <a:prstGeom prst="rect">
            <a:avLst/>
          </a:prstGeom>
        </p:spPr>
      </p:pic>
    </p:spTree>
    <p:extLst>
      <p:ext uri="{BB962C8B-B14F-4D97-AF65-F5344CB8AC3E}">
        <p14:creationId xmlns:p14="http://schemas.microsoft.com/office/powerpoint/2010/main" val="374812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EC0FA-84A5-41F1-9454-628341AB085D}"/>
              </a:ext>
            </a:extLst>
          </p:cNvPr>
          <p:cNvSpPr>
            <a:spLocks noGrp="1"/>
          </p:cNvSpPr>
          <p:nvPr>
            <p:ph type="title"/>
          </p:nvPr>
        </p:nvSpPr>
        <p:spPr/>
        <p:txBody>
          <a:bodyPr/>
          <a:lstStyle/>
          <a:p>
            <a:r>
              <a:rPr lang="en-US" altLang="zh-CN" dirty="0"/>
              <a:t>2.1.4 </a:t>
            </a:r>
            <a:r>
              <a:rPr lang="zh-CN" altLang="zh-CN" dirty="0"/>
              <a:t>语料处理的基本问题</a:t>
            </a:r>
            <a:endParaRPr lang="zh-CN" altLang="en-US" dirty="0"/>
          </a:p>
        </p:txBody>
      </p:sp>
      <p:sp>
        <p:nvSpPr>
          <p:cNvPr id="3" name="内容占位符 2">
            <a:extLst>
              <a:ext uri="{FF2B5EF4-FFF2-40B4-BE49-F238E27FC236}">
                <a16:creationId xmlns:a16="http://schemas.microsoft.com/office/drawing/2014/main" id="{855985AA-91F5-4ADC-A8B1-85122754A503}"/>
              </a:ext>
            </a:extLst>
          </p:cNvPr>
          <p:cNvSpPr>
            <a:spLocks noGrp="1"/>
          </p:cNvSpPr>
          <p:nvPr>
            <p:ph idx="1"/>
          </p:nvPr>
        </p:nvSpPr>
        <p:spPr/>
        <p:txBody>
          <a:bodyPr/>
          <a:lstStyle/>
          <a:p>
            <a:pPr marL="0" indent="0">
              <a:buNone/>
            </a:pPr>
            <a:r>
              <a:rPr lang="zh-CN" altLang="en-US" dirty="0">
                <a:highlight>
                  <a:srgbClr val="000080"/>
                </a:highlight>
              </a:rPr>
              <a:t>汉语预处理：</a:t>
            </a:r>
            <a:endParaRPr lang="en-US" altLang="zh-CN" dirty="0">
              <a:highlight>
                <a:srgbClr val="000080"/>
              </a:highlight>
            </a:endParaRPr>
          </a:p>
          <a:p>
            <a:pPr lvl="1"/>
            <a:r>
              <a:rPr lang="zh-CN" altLang="en-US" dirty="0"/>
              <a:t>分词（第六章详细介绍）</a:t>
            </a:r>
            <a:endParaRPr lang="en-US" altLang="zh-CN" dirty="0"/>
          </a:p>
          <a:p>
            <a:endParaRPr lang="en-US" altLang="zh-CN" dirty="0"/>
          </a:p>
          <a:p>
            <a:pPr marL="0" indent="0">
              <a:buNone/>
            </a:pPr>
            <a:r>
              <a:rPr lang="zh-CN" altLang="en-US" dirty="0">
                <a:highlight>
                  <a:srgbClr val="000080"/>
                </a:highlight>
              </a:rPr>
              <a:t>英语预处理：</a:t>
            </a:r>
            <a:endParaRPr lang="en-US" altLang="zh-CN" dirty="0">
              <a:highlight>
                <a:srgbClr val="000080"/>
              </a:highlight>
            </a:endParaRPr>
          </a:p>
          <a:p>
            <a:pPr lvl="1"/>
            <a:r>
              <a:rPr lang="zh-CN" altLang="en-US" dirty="0"/>
              <a:t>空格围起了多个词</a:t>
            </a:r>
            <a:endParaRPr lang="en-US" altLang="zh-CN" dirty="0"/>
          </a:p>
          <a:p>
            <a:pPr marL="1257300" lvl="2" indent="-342900">
              <a:buFont typeface="+mj-ea"/>
              <a:buAutoNum type="circleNumDbPlain"/>
            </a:pPr>
            <a:r>
              <a:rPr lang="zh-CN" altLang="en-US" dirty="0"/>
              <a:t>词</a:t>
            </a:r>
            <a:r>
              <a:rPr lang="en-US" altLang="zh-CN" dirty="0"/>
              <a:t>+</a:t>
            </a:r>
            <a:r>
              <a:rPr lang="zh-CN" altLang="en-US" dirty="0"/>
              <a:t>标点 ：</a:t>
            </a:r>
            <a:r>
              <a:rPr lang="en-US" altLang="zh-CN" dirty="0"/>
              <a:t>etc.</a:t>
            </a:r>
          </a:p>
          <a:p>
            <a:pPr marL="1257300" lvl="2" indent="-342900">
              <a:buFont typeface="+mj-ea"/>
              <a:buAutoNum type="circleNumDbPlain"/>
            </a:pPr>
            <a:r>
              <a:rPr lang="zh-CN" altLang="en-US" dirty="0"/>
              <a:t>词</a:t>
            </a:r>
            <a:r>
              <a:rPr lang="en-US" altLang="zh-CN" dirty="0"/>
              <a:t>+</a:t>
            </a:r>
            <a:r>
              <a:rPr lang="zh-CN" altLang="en-US" dirty="0"/>
              <a:t>单撇号：</a:t>
            </a:r>
            <a:r>
              <a:rPr lang="en-US" altLang="zh-CN" dirty="0"/>
              <a:t>isn’t</a:t>
            </a:r>
          </a:p>
          <a:p>
            <a:pPr marL="1257300" lvl="2" indent="-342900">
              <a:buFont typeface="+mj-ea"/>
              <a:buAutoNum type="circleNumDbPlain"/>
            </a:pPr>
            <a:r>
              <a:rPr lang="zh-CN" altLang="en-US" dirty="0"/>
              <a:t>连接字符连接多个单词：</a:t>
            </a:r>
            <a:r>
              <a:rPr lang="en-US" altLang="zh-CN" dirty="0"/>
              <a:t>26-years-old</a:t>
            </a:r>
          </a:p>
          <a:p>
            <a:pPr lvl="1"/>
            <a:r>
              <a:rPr lang="zh-CN" altLang="en-US" dirty="0"/>
              <a:t>空格不是分界标志</a:t>
            </a:r>
            <a:endParaRPr lang="en-US" altLang="zh-CN" dirty="0"/>
          </a:p>
          <a:p>
            <a:pPr lvl="2"/>
            <a:r>
              <a:rPr lang="zh-CN" altLang="en-US" dirty="0"/>
              <a:t>例如：</a:t>
            </a:r>
            <a:r>
              <a:rPr lang="en-US" altLang="zh-CN" dirty="0"/>
              <a:t>138 0312 8888 </a:t>
            </a:r>
            <a:r>
              <a:rPr lang="zh-CN" altLang="en-US" dirty="0"/>
              <a:t>、</a:t>
            </a:r>
            <a:r>
              <a:rPr lang="en-US" altLang="zh-CN" dirty="0"/>
              <a:t>New York</a:t>
            </a:r>
            <a:endParaRPr lang="zh-CN" altLang="en-US" dirty="0"/>
          </a:p>
        </p:txBody>
      </p:sp>
    </p:spTree>
    <p:extLst>
      <p:ext uri="{BB962C8B-B14F-4D97-AF65-F5344CB8AC3E}">
        <p14:creationId xmlns:p14="http://schemas.microsoft.com/office/powerpoint/2010/main" val="219390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05CE9-720E-49C6-8304-458587F8BDB3}"/>
              </a:ext>
            </a:extLst>
          </p:cNvPr>
          <p:cNvSpPr>
            <a:spLocks noGrp="1"/>
          </p:cNvSpPr>
          <p:nvPr>
            <p:ph type="title"/>
          </p:nvPr>
        </p:nvSpPr>
        <p:spPr/>
        <p:txBody>
          <a:bodyPr/>
          <a:lstStyle/>
          <a:p>
            <a:r>
              <a:rPr lang="en-US" altLang="zh-CN" dirty="0"/>
              <a:t>2.2 </a:t>
            </a:r>
            <a:r>
              <a:rPr lang="zh-CN" altLang="en-US" dirty="0"/>
              <a:t>词汇知识库</a:t>
            </a:r>
          </a:p>
        </p:txBody>
      </p:sp>
      <p:sp>
        <p:nvSpPr>
          <p:cNvPr id="3" name="内容占位符 2">
            <a:extLst>
              <a:ext uri="{FF2B5EF4-FFF2-40B4-BE49-F238E27FC236}">
                <a16:creationId xmlns:a16="http://schemas.microsoft.com/office/drawing/2014/main" id="{A6669110-39A5-45BE-89B0-48E63E123B84}"/>
              </a:ext>
            </a:extLst>
          </p:cNvPr>
          <p:cNvSpPr>
            <a:spLocks noGrp="1"/>
          </p:cNvSpPr>
          <p:nvPr>
            <p:ph idx="1"/>
          </p:nvPr>
        </p:nvSpPr>
        <p:spPr/>
        <p:txBody>
          <a:bodyPr/>
          <a:lstStyle/>
          <a:p>
            <a:pPr marL="0" indent="0">
              <a:buNone/>
            </a:pPr>
            <a:r>
              <a:rPr lang="en-US" altLang="zh-CN" dirty="0"/>
              <a:t>2.2.1 WordNet</a:t>
            </a:r>
          </a:p>
          <a:p>
            <a:pPr marL="0" indent="0">
              <a:buNone/>
            </a:pPr>
            <a:br>
              <a:rPr lang="zh-CN" altLang="en-US" dirty="0"/>
            </a:br>
            <a:r>
              <a:rPr lang="en-US" altLang="zh-CN" dirty="0"/>
              <a:t>2.2.2 </a:t>
            </a:r>
            <a:r>
              <a:rPr lang="zh-CN" altLang="en-US" dirty="0"/>
              <a:t>知网</a:t>
            </a:r>
          </a:p>
        </p:txBody>
      </p:sp>
    </p:spTree>
    <p:extLst>
      <p:ext uri="{BB962C8B-B14F-4D97-AF65-F5344CB8AC3E}">
        <p14:creationId xmlns:p14="http://schemas.microsoft.com/office/powerpoint/2010/main" val="40502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AC9B0-8282-4929-ADCB-E9BDCD39AF5F}"/>
              </a:ext>
            </a:extLst>
          </p:cNvPr>
          <p:cNvSpPr>
            <a:spLocks noGrp="1"/>
          </p:cNvSpPr>
          <p:nvPr>
            <p:ph type="title"/>
          </p:nvPr>
        </p:nvSpPr>
        <p:spPr/>
        <p:txBody>
          <a:bodyPr/>
          <a:lstStyle/>
          <a:p>
            <a:r>
              <a:rPr lang="zh-CN" altLang="en-US" dirty="0"/>
              <a:t>教参</a:t>
            </a:r>
            <a:r>
              <a:rPr lang="en-US" altLang="zh-CN" dirty="0"/>
              <a:t>《</a:t>
            </a:r>
            <a:r>
              <a:rPr lang="zh-CN" altLang="en-US" dirty="0"/>
              <a:t>统计自然语言处理</a:t>
            </a:r>
            <a:r>
              <a:rPr lang="en-US" altLang="zh-CN" dirty="0"/>
              <a:t>》</a:t>
            </a:r>
            <a:r>
              <a:rPr lang="zh-CN" altLang="en-US" dirty="0"/>
              <a:t>（第二版）宗成庆 </a:t>
            </a:r>
          </a:p>
        </p:txBody>
      </p:sp>
      <p:pic>
        <p:nvPicPr>
          <p:cNvPr id="5" name="内容占位符 4">
            <a:extLst>
              <a:ext uri="{FF2B5EF4-FFF2-40B4-BE49-F238E27FC236}">
                <a16:creationId xmlns:a16="http://schemas.microsoft.com/office/drawing/2014/main" id="{9F56AFE0-8A90-4478-A69F-D2480AEA0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38" y="2795459"/>
            <a:ext cx="9613900" cy="2681545"/>
          </a:xfrm>
        </p:spPr>
      </p:pic>
    </p:spTree>
    <p:extLst>
      <p:ext uri="{BB962C8B-B14F-4D97-AF65-F5344CB8AC3E}">
        <p14:creationId xmlns:p14="http://schemas.microsoft.com/office/powerpoint/2010/main" val="45571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5C12A-8AA3-43DF-ADBE-528B0087C024}"/>
              </a:ext>
            </a:extLst>
          </p:cNvPr>
          <p:cNvSpPr>
            <a:spLocks noGrp="1"/>
          </p:cNvSpPr>
          <p:nvPr>
            <p:ph type="title"/>
          </p:nvPr>
        </p:nvSpPr>
        <p:spPr/>
        <p:txBody>
          <a:bodyPr/>
          <a:lstStyle/>
          <a:p>
            <a:r>
              <a:rPr lang="en-US" altLang="zh-CN" dirty="0"/>
              <a:t>2.2 </a:t>
            </a:r>
            <a:r>
              <a:rPr lang="zh-CN" altLang="en-US" dirty="0"/>
              <a:t>语言知识库</a:t>
            </a:r>
          </a:p>
        </p:txBody>
      </p:sp>
      <p:sp>
        <p:nvSpPr>
          <p:cNvPr id="3" name="内容占位符 2">
            <a:extLst>
              <a:ext uri="{FF2B5EF4-FFF2-40B4-BE49-F238E27FC236}">
                <a16:creationId xmlns:a16="http://schemas.microsoft.com/office/drawing/2014/main" id="{A29D8DD7-A783-44A7-96A2-5E571C2B6635}"/>
              </a:ext>
            </a:extLst>
          </p:cNvPr>
          <p:cNvSpPr>
            <a:spLocks noGrp="1"/>
          </p:cNvSpPr>
          <p:nvPr>
            <p:ph idx="1"/>
          </p:nvPr>
        </p:nvSpPr>
        <p:spPr/>
        <p:txBody>
          <a:bodyPr>
            <a:normAutofit/>
          </a:bodyPr>
          <a:lstStyle/>
          <a:p>
            <a:pPr marL="0" indent="0">
              <a:buNone/>
            </a:pPr>
            <a:r>
              <a:rPr lang="zh-CN" altLang="en-US" sz="3200" dirty="0">
                <a:highlight>
                  <a:srgbClr val="000080"/>
                </a:highlight>
              </a:rPr>
              <a:t>“语言知识库”比“语料库”包含更广泛的内容</a:t>
            </a:r>
            <a:endParaRPr lang="en-US" altLang="zh-CN" sz="3200" dirty="0">
              <a:highlight>
                <a:srgbClr val="000080"/>
              </a:highlight>
            </a:endParaRPr>
          </a:p>
          <a:p>
            <a:endParaRPr lang="en-US" altLang="zh-CN" dirty="0"/>
          </a:p>
          <a:p>
            <a:r>
              <a:rPr lang="zh-CN" altLang="en-US" dirty="0"/>
              <a:t>包括：词汇知识库、句法规则库、语法信息库、语义概念库等</a:t>
            </a:r>
            <a:endParaRPr lang="en-US" altLang="zh-CN" dirty="0"/>
          </a:p>
          <a:p>
            <a:r>
              <a:rPr lang="en-US" altLang="zh-CN" dirty="0"/>
              <a:t>NLP</a:t>
            </a:r>
            <a:r>
              <a:rPr lang="zh-CN" altLang="en-US" dirty="0"/>
              <a:t>系统赖以建立的重要基础，甚至是不可或缺的基础</a:t>
            </a:r>
            <a:endParaRPr lang="en-US" altLang="zh-CN" dirty="0"/>
          </a:p>
          <a:p>
            <a:r>
              <a:rPr lang="en-US" altLang="zh-CN" dirty="0"/>
              <a:t>NLP</a:t>
            </a:r>
            <a:r>
              <a:rPr lang="zh-CN" altLang="en-US" dirty="0"/>
              <a:t>专家和语言学家付出了巨大心血，取得了一批优秀成果</a:t>
            </a:r>
          </a:p>
          <a:p>
            <a:endParaRPr lang="zh-CN" altLang="en-US" dirty="0"/>
          </a:p>
        </p:txBody>
      </p:sp>
    </p:spTree>
    <p:extLst>
      <p:ext uri="{BB962C8B-B14F-4D97-AF65-F5344CB8AC3E}">
        <p14:creationId xmlns:p14="http://schemas.microsoft.com/office/powerpoint/2010/main" val="88657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1E83-B1D4-4EDD-92D2-1A9C735FC131}"/>
              </a:ext>
            </a:extLst>
          </p:cNvPr>
          <p:cNvSpPr>
            <a:spLocks noGrp="1"/>
          </p:cNvSpPr>
          <p:nvPr>
            <p:ph type="title"/>
          </p:nvPr>
        </p:nvSpPr>
        <p:spPr/>
        <p:txBody>
          <a:bodyPr/>
          <a:lstStyle/>
          <a:p>
            <a:r>
              <a:rPr lang="en-US" altLang="zh-CN" dirty="0"/>
              <a:t>2.2.1 WordNet</a:t>
            </a:r>
            <a:endParaRPr lang="zh-CN" altLang="en-US" dirty="0"/>
          </a:p>
        </p:txBody>
      </p:sp>
      <p:sp>
        <p:nvSpPr>
          <p:cNvPr id="3" name="内容占位符 2">
            <a:extLst>
              <a:ext uri="{FF2B5EF4-FFF2-40B4-BE49-F238E27FC236}">
                <a16:creationId xmlns:a16="http://schemas.microsoft.com/office/drawing/2014/main" id="{159DCC92-1E9B-4742-9641-0EF1D06230FF}"/>
              </a:ext>
            </a:extLst>
          </p:cNvPr>
          <p:cNvSpPr>
            <a:spLocks noGrp="1"/>
          </p:cNvSpPr>
          <p:nvPr>
            <p:ph idx="1"/>
          </p:nvPr>
        </p:nvSpPr>
        <p:spPr>
          <a:xfrm>
            <a:off x="6096000" y="6417788"/>
            <a:ext cx="4358606" cy="390114"/>
          </a:xfrm>
        </p:spPr>
        <p:txBody>
          <a:bodyPr>
            <a:normAutofit fontScale="92500" lnSpcReduction="10000"/>
          </a:bodyPr>
          <a:lstStyle/>
          <a:p>
            <a:r>
              <a:rPr lang="en-US" altLang="zh-CN" dirty="0"/>
              <a:t>https://wordnet.princeton.edu/</a:t>
            </a:r>
            <a:endParaRPr lang="zh-CN" altLang="en-US" dirty="0"/>
          </a:p>
        </p:txBody>
      </p:sp>
      <p:pic>
        <p:nvPicPr>
          <p:cNvPr id="5" name="图片 4">
            <a:extLst>
              <a:ext uri="{FF2B5EF4-FFF2-40B4-BE49-F238E27FC236}">
                <a16:creationId xmlns:a16="http://schemas.microsoft.com/office/drawing/2014/main" id="{F68B1C1E-920E-4B8D-BA05-0DDBFB582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58329"/>
            <a:ext cx="4797472" cy="4250672"/>
          </a:xfrm>
          <a:prstGeom prst="rect">
            <a:avLst/>
          </a:prstGeom>
        </p:spPr>
      </p:pic>
      <p:sp>
        <p:nvSpPr>
          <p:cNvPr id="6" name="文本框 5">
            <a:extLst>
              <a:ext uri="{FF2B5EF4-FFF2-40B4-BE49-F238E27FC236}">
                <a16:creationId xmlns:a16="http://schemas.microsoft.com/office/drawing/2014/main" id="{F8B73BB4-A650-4428-A241-030B33ECAEA4}"/>
              </a:ext>
            </a:extLst>
          </p:cNvPr>
          <p:cNvSpPr txBox="1"/>
          <p:nvPr/>
        </p:nvSpPr>
        <p:spPr>
          <a:xfrm>
            <a:off x="544749" y="2167116"/>
            <a:ext cx="6096000" cy="1200329"/>
          </a:xfrm>
          <a:prstGeom prst="rect">
            <a:avLst/>
          </a:prstGeom>
          <a:noFill/>
        </p:spPr>
        <p:txBody>
          <a:bodyPr wrap="square">
            <a:spAutoFit/>
          </a:bodyPr>
          <a:lstStyle/>
          <a:p>
            <a:r>
              <a:rPr lang="zh-CN" altLang="en-US" dirty="0"/>
              <a:t>基于</a:t>
            </a:r>
            <a:r>
              <a:rPr lang="zh-CN" altLang="en-US" b="1" dirty="0"/>
              <a:t>认知语言学</a:t>
            </a:r>
            <a:r>
              <a:rPr lang="zh-CN" altLang="en-US" dirty="0"/>
              <a:t>的英语词典。</a:t>
            </a:r>
            <a:endParaRPr lang="en-US" altLang="zh-CN" dirty="0"/>
          </a:p>
          <a:p>
            <a:endParaRPr lang="en-US" altLang="zh-CN" dirty="0"/>
          </a:p>
          <a:p>
            <a:r>
              <a:rPr lang="zh-CN" altLang="en-US" dirty="0"/>
              <a:t>它不是光把单词以字母顺序排列，</a:t>
            </a:r>
            <a:endParaRPr lang="en-US" altLang="zh-CN" dirty="0"/>
          </a:p>
          <a:p>
            <a:r>
              <a:rPr lang="zh-CN" altLang="en-US" dirty="0"/>
              <a:t>而且按照单词的意义组成一个“单词的网络”。</a:t>
            </a:r>
          </a:p>
        </p:txBody>
      </p:sp>
      <p:sp>
        <p:nvSpPr>
          <p:cNvPr id="8" name="文本框 7">
            <a:extLst>
              <a:ext uri="{FF2B5EF4-FFF2-40B4-BE49-F238E27FC236}">
                <a16:creationId xmlns:a16="http://schemas.microsoft.com/office/drawing/2014/main" id="{F41EE2BD-C3FC-4B8C-ACEF-F040C6FD4FB8}"/>
              </a:ext>
            </a:extLst>
          </p:cNvPr>
          <p:cNvSpPr txBox="1"/>
          <p:nvPr/>
        </p:nvSpPr>
        <p:spPr>
          <a:xfrm>
            <a:off x="544749" y="3587354"/>
            <a:ext cx="2846962" cy="2308324"/>
          </a:xfrm>
          <a:prstGeom prst="rect">
            <a:avLst/>
          </a:prstGeom>
          <a:noFill/>
        </p:spPr>
        <p:txBody>
          <a:bodyPr wrap="square">
            <a:spAutoFit/>
          </a:bodyPr>
          <a:lstStyle/>
          <a:p>
            <a:r>
              <a:rPr lang="zh-CN" altLang="en-US" dirty="0"/>
              <a:t>包含描述：</a:t>
            </a:r>
            <a:endParaRPr lang="en-US" altLang="zh-CN" dirty="0"/>
          </a:p>
          <a:p>
            <a:pPr marL="285750" indent="-285750">
              <a:buFont typeface="Arial" panose="020B0604020202020204" pitchFamily="34" charset="0"/>
              <a:buChar char="•"/>
            </a:pPr>
            <a:r>
              <a:rPr lang="zh-CN" altLang="en-US" dirty="0">
                <a:highlight>
                  <a:srgbClr val="000080"/>
                </a:highlight>
              </a:rPr>
              <a:t>概念含义</a:t>
            </a:r>
            <a:endParaRPr lang="en-US" altLang="zh-CN" dirty="0">
              <a:highlight>
                <a:srgbClr val="000080"/>
              </a:highlight>
            </a:endParaRPr>
          </a:p>
          <a:p>
            <a:pPr marL="285750" indent="-285750">
              <a:buFont typeface="Arial" panose="020B0604020202020204" pitchFamily="34" charset="0"/>
              <a:buChar char="•"/>
            </a:pPr>
            <a:r>
              <a:rPr lang="zh-CN" altLang="en-US" dirty="0">
                <a:highlight>
                  <a:srgbClr val="000080"/>
                </a:highlight>
              </a:rPr>
              <a:t>一义多词</a:t>
            </a:r>
            <a:endParaRPr lang="en-US" altLang="zh-CN" dirty="0">
              <a:highlight>
                <a:srgbClr val="000080"/>
              </a:highlight>
            </a:endParaRPr>
          </a:p>
          <a:p>
            <a:pPr marL="285750" indent="-285750">
              <a:buFont typeface="Arial" panose="020B0604020202020204" pitchFamily="34" charset="0"/>
              <a:buChar char="•"/>
            </a:pPr>
            <a:r>
              <a:rPr lang="zh-CN" altLang="en-US" dirty="0">
                <a:highlight>
                  <a:srgbClr val="000080"/>
                </a:highlight>
              </a:rPr>
              <a:t>一词多义</a:t>
            </a:r>
            <a:endParaRPr lang="en-US" altLang="zh-CN" dirty="0">
              <a:highlight>
                <a:srgbClr val="000080"/>
              </a:highlight>
            </a:endParaRPr>
          </a:p>
          <a:p>
            <a:pPr marL="285750" indent="-285750">
              <a:buFont typeface="Arial" panose="020B0604020202020204" pitchFamily="34" charset="0"/>
              <a:buChar char="•"/>
            </a:pPr>
            <a:r>
              <a:rPr lang="zh-CN" altLang="en-US" dirty="0">
                <a:highlight>
                  <a:srgbClr val="000080"/>
                </a:highlight>
              </a:rPr>
              <a:t>类别归属</a:t>
            </a:r>
            <a:endParaRPr lang="en-US" altLang="zh-CN" dirty="0">
              <a:highlight>
                <a:srgbClr val="000080"/>
              </a:highlight>
            </a:endParaRPr>
          </a:p>
          <a:p>
            <a:pPr marL="285750" indent="-285750">
              <a:buFont typeface="Arial" panose="020B0604020202020204" pitchFamily="34" charset="0"/>
              <a:buChar char="•"/>
            </a:pPr>
            <a:r>
              <a:rPr lang="zh-CN" altLang="en-US" dirty="0">
                <a:highlight>
                  <a:srgbClr val="000080"/>
                </a:highlight>
              </a:rPr>
              <a:t>近义</a:t>
            </a:r>
            <a:endParaRPr lang="en-US" altLang="zh-CN" dirty="0">
              <a:highlight>
                <a:srgbClr val="000080"/>
              </a:highlight>
            </a:endParaRPr>
          </a:p>
          <a:p>
            <a:pPr marL="285750" indent="-285750">
              <a:buFont typeface="Arial" panose="020B0604020202020204" pitchFamily="34" charset="0"/>
              <a:buChar char="•"/>
            </a:pPr>
            <a:r>
              <a:rPr lang="zh-CN" altLang="en-US" dirty="0">
                <a:highlight>
                  <a:srgbClr val="000080"/>
                </a:highlight>
              </a:rPr>
              <a:t>反义</a:t>
            </a:r>
            <a:endParaRPr lang="en-US" altLang="zh-CN" dirty="0">
              <a:highlight>
                <a:srgbClr val="000080"/>
              </a:highlight>
            </a:endParaRPr>
          </a:p>
          <a:p>
            <a:pPr marL="285750" indent="-285750">
              <a:buFont typeface="Arial" panose="020B0604020202020204" pitchFamily="34" charset="0"/>
              <a:buChar char="•"/>
            </a:pPr>
            <a:r>
              <a:rPr lang="en-US" altLang="zh-CN" dirty="0">
                <a:highlight>
                  <a:srgbClr val="000080"/>
                </a:highlight>
              </a:rPr>
              <a:t>……</a:t>
            </a:r>
            <a:endParaRPr lang="zh-CN" altLang="en-US" dirty="0">
              <a:highlight>
                <a:srgbClr val="000080"/>
              </a:highlight>
            </a:endParaRPr>
          </a:p>
        </p:txBody>
      </p:sp>
    </p:spTree>
    <p:extLst>
      <p:ext uri="{BB962C8B-B14F-4D97-AF65-F5344CB8AC3E}">
        <p14:creationId xmlns:p14="http://schemas.microsoft.com/office/powerpoint/2010/main" val="2997222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CC6A2-6223-4747-9300-52B652A351B3}"/>
              </a:ext>
            </a:extLst>
          </p:cNvPr>
          <p:cNvSpPr>
            <a:spLocks noGrp="1"/>
          </p:cNvSpPr>
          <p:nvPr>
            <p:ph type="title"/>
          </p:nvPr>
        </p:nvSpPr>
        <p:spPr/>
        <p:txBody>
          <a:bodyPr/>
          <a:lstStyle/>
          <a:p>
            <a:r>
              <a:rPr lang="en-US" altLang="zh-CN" dirty="0"/>
              <a:t>Wordnet </a:t>
            </a:r>
            <a:r>
              <a:rPr lang="zh-CN" altLang="en-US" dirty="0"/>
              <a:t>使用</a:t>
            </a:r>
          </a:p>
        </p:txBody>
      </p:sp>
      <p:sp>
        <p:nvSpPr>
          <p:cNvPr id="3" name="内容占位符 2">
            <a:extLst>
              <a:ext uri="{FF2B5EF4-FFF2-40B4-BE49-F238E27FC236}">
                <a16:creationId xmlns:a16="http://schemas.microsoft.com/office/drawing/2014/main" id="{43D314F3-DFBD-427D-B9B9-EA90C45D6366}"/>
              </a:ext>
            </a:extLst>
          </p:cNvPr>
          <p:cNvSpPr>
            <a:spLocks noGrp="1"/>
          </p:cNvSpPr>
          <p:nvPr>
            <p:ph idx="1"/>
          </p:nvPr>
        </p:nvSpPr>
        <p:spPr/>
        <p:txBody>
          <a:bodyPr/>
          <a:lstStyle/>
          <a:p>
            <a:r>
              <a:rPr lang="en-US" altLang="zh-CN" dirty="0"/>
              <a:t>wordnet</a:t>
            </a:r>
            <a:r>
              <a:rPr lang="zh-CN" altLang="en-US" dirty="0"/>
              <a:t>是</a:t>
            </a:r>
            <a:r>
              <a:rPr lang="en-US" altLang="zh-CN" dirty="0" err="1"/>
              <a:t>nltk</a:t>
            </a:r>
            <a:r>
              <a:rPr lang="zh-CN" altLang="en-US" dirty="0"/>
              <a:t>的一个组件，因此需要先下载</a:t>
            </a:r>
            <a:r>
              <a:rPr lang="en-US" altLang="zh-CN" dirty="0" err="1"/>
              <a:t>nltk</a:t>
            </a:r>
            <a:endParaRPr lang="en-US" altLang="zh-CN" dirty="0"/>
          </a:p>
          <a:p>
            <a:endParaRPr lang="zh-CN" altLang="en-US" dirty="0"/>
          </a:p>
        </p:txBody>
      </p:sp>
      <p:pic>
        <p:nvPicPr>
          <p:cNvPr id="5" name="图片 4">
            <a:extLst>
              <a:ext uri="{FF2B5EF4-FFF2-40B4-BE49-F238E27FC236}">
                <a16:creationId xmlns:a16="http://schemas.microsoft.com/office/drawing/2014/main" id="{4FEAC068-C78F-4C44-B344-13AB2B2E0DAC}"/>
              </a:ext>
            </a:extLst>
          </p:cNvPr>
          <p:cNvPicPr>
            <a:picLocks noChangeAspect="1"/>
          </p:cNvPicPr>
          <p:nvPr/>
        </p:nvPicPr>
        <p:blipFill>
          <a:blip r:embed="rId2"/>
          <a:stretch>
            <a:fillRect/>
          </a:stretch>
        </p:blipFill>
        <p:spPr>
          <a:xfrm>
            <a:off x="7859941" y="159736"/>
            <a:ext cx="3917019" cy="6538527"/>
          </a:xfrm>
          <a:prstGeom prst="rect">
            <a:avLst/>
          </a:prstGeom>
        </p:spPr>
      </p:pic>
      <p:pic>
        <p:nvPicPr>
          <p:cNvPr id="9" name="图片 8">
            <a:extLst>
              <a:ext uri="{FF2B5EF4-FFF2-40B4-BE49-F238E27FC236}">
                <a16:creationId xmlns:a16="http://schemas.microsoft.com/office/drawing/2014/main" id="{6D4DABEA-DCC8-4CCE-928B-C826064E1CB6}"/>
              </a:ext>
            </a:extLst>
          </p:cNvPr>
          <p:cNvPicPr>
            <a:picLocks noChangeAspect="1"/>
          </p:cNvPicPr>
          <p:nvPr/>
        </p:nvPicPr>
        <p:blipFill>
          <a:blip r:embed="rId3"/>
          <a:stretch>
            <a:fillRect/>
          </a:stretch>
        </p:blipFill>
        <p:spPr>
          <a:xfrm>
            <a:off x="902067" y="2918480"/>
            <a:ext cx="5310665" cy="3752420"/>
          </a:xfrm>
          <a:prstGeom prst="rect">
            <a:avLst/>
          </a:prstGeom>
        </p:spPr>
      </p:pic>
    </p:spTree>
    <p:extLst>
      <p:ext uri="{BB962C8B-B14F-4D97-AF65-F5344CB8AC3E}">
        <p14:creationId xmlns:p14="http://schemas.microsoft.com/office/powerpoint/2010/main" val="62101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 </a:t>
            </a:r>
            <a:r>
              <a:rPr lang="en-US" altLang="zh-CN" dirty="0" err="1"/>
              <a:t>HowNet</a:t>
            </a:r>
            <a:endParaRPr lang="zh-CN" altLang="en-US" dirty="0"/>
          </a:p>
        </p:txBody>
      </p:sp>
      <p:sp>
        <p:nvSpPr>
          <p:cNvPr id="5" name="矩形 4">
            <a:extLst>
              <a:ext uri="{FF2B5EF4-FFF2-40B4-BE49-F238E27FC236}">
                <a16:creationId xmlns:a16="http://schemas.microsoft.com/office/drawing/2014/main" id="{E5A5ACD3-DD1F-4CB1-B20F-DF292E0479AA}"/>
              </a:ext>
            </a:extLst>
          </p:cNvPr>
          <p:cNvSpPr/>
          <p:nvPr/>
        </p:nvSpPr>
        <p:spPr>
          <a:xfrm>
            <a:off x="680321" y="6319929"/>
            <a:ext cx="2417650" cy="261610"/>
          </a:xfrm>
          <a:prstGeom prst="rect">
            <a:avLst/>
          </a:prstGeom>
        </p:spPr>
        <p:txBody>
          <a:bodyPr wrap="none">
            <a:spAutoFit/>
          </a:bodyPr>
          <a:lstStyle/>
          <a:p>
            <a:r>
              <a:rPr lang="en-US" altLang="zh-CN" sz="1100" dirty="0"/>
              <a:t>REF</a:t>
            </a:r>
            <a:r>
              <a:rPr lang="zh-CN" altLang="en-US" sz="1100" dirty="0"/>
              <a:t>：宗成庆 </a:t>
            </a:r>
            <a:r>
              <a:rPr lang="en-US" altLang="zh-CN" sz="1100" dirty="0"/>
              <a:t>《</a:t>
            </a:r>
            <a:r>
              <a:rPr lang="zh-CN" altLang="en-US" sz="1100" dirty="0"/>
              <a:t>统计自然语言处理</a:t>
            </a:r>
            <a:r>
              <a:rPr lang="en-US" altLang="zh-CN" sz="1100" dirty="0"/>
              <a:t>》</a:t>
            </a:r>
            <a:endParaRPr lang="zh-CN" altLang="en-US" sz="1100" dirty="0"/>
          </a:p>
        </p:txBody>
      </p:sp>
      <p:sp>
        <p:nvSpPr>
          <p:cNvPr id="7" name="内容占位符 6">
            <a:extLst>
              <a:ext uri="{FF2B5EF4-FFF2-40B4-BE49-F238E27FC236}">
                <a16:creationId xmlns:a16="http://schemas.microsoft.com/office/drawing/2014/main" id="{BC315852-2E3B-4D13-BAFE-B62C7DA8C01E}"/>
              </a:ext>
            </a:extLst>
          </p:cNvPr>
          <p:cNvSpPr>
            <a:spLocks noGrp="1"/>
          </p:cNvSpPr>
          <p:nvPr>
            <p:ph idx="1"/>
          </p:nvPr>
        </p:nvSpPr>
        <p:spPr>
          <a:xfrm>
            <a:off x="680321" y="2217906"/>
            <a:ext cx="8113483" cy="3994826"/>
          </a:xfrm>
        </p:spPr>
        <p:txBody>
          <a:bodyPr>
            <a:normAutofit/>
          </a:bodyPr>
          <a:lstStyle/>
          <a:p>
            <a:r>
              <a:rPr lang="zh-CN" altLang="en-US" dirty="0"/>
              <a:t>此</a:t>
            </a:r>
            <a:r>
              <a:rPr lang="zh-CN" altLang="en-US" dirty="0">
                <a:highlight>
                  <a:srgbClr val="000080"/>
                </a:highlight>
              </a:rPr>
              <a:t>知网</a:t>
            </a:r>
            <a:r>
              <a:rPr lang="en-US" altLang="zh-CN" dirty="0">
                <a:highlight>
                  <a:srgbClr val="000080"/>
                </a:highlight>
              </a:rPr>
              <a:t>(</a:t>
            </a:r>
            <a:r>
              <a:rPr lang="en-US" altLang="zh-CN" dirty="0" err="1">
                <a:highlight>
                  <a:srgbClr val="000080"/>
                </a:highlight>
              </a:rPr>
              <a:t>HowNet</a:t>
            </a:r>
            <a:r>
              <a:rPr lang="en-US" altLang="zh-CN" dirty="0">
                <a:highlight>
                  <a:srgbClr val="000080"/>
                </a:highlight>
              </a:rPr>
              <a:t>)</a:t>
            </a:r>
            <a:r>
              <a:rPr lang="zh-CN" altLang="en-US" dirty="0"/>
              <a:t>非彼</a:t>
            </a:r>
            <a:r>
              <a:rPr lang="zh-CN" altLang="en-US" dirty="0">
                <a:highlight>
                  <a:srgbClr val="000080"/>
                </a:highlight>
              </a:rPr>
              <a:t>知网（</a:t>
            </a:r>
            <a:r>
              <a:rPr lang="en-US" altLang="zh-CN" dirty="0">
                <a:highlight>
                  <a:srgbClr val="000080"/>
                </a:highlight>
              </a:rPr>
              <a:t> CNKI </a:t>
            </a:r>
            <a:r>
              <a:rPr lang="zh-CN" altLang="en-US" dirty="0">
                <a:highlight>
                  <a:srgbClr val="000080"/>
                </a:highlight>
              </a:rPr>
              <a:t>）</a:t>
            </a:r>
            <a:endParaRPr lang="en-US" altLang="zh-CN" dirty="0">
              <a:highlight>
                <a:srgbClr val="000080"/>
              </a:highlight>
            </a:endParaRPr>
          </a:p>
          <a:p>
            <a:r>
              <a:rPr lang="en-US" altLang="zh-CN" sz="1100" dirty="0">
                <a:hlinkClick r:id="rId2">
                  <a:extLst>
                    <a:ext uri="{A12FA001-AC4F-418D-AE19-62706E023703}">
                      <ahyp:hlinkClr xmlns:ahyp="http://schemas.microsoft.com/office/drawing/2018/hyperlinkcolor" val="tx"/>
                    </a:ext>
                  </a:extLst>
                </a:hlinkClick>
              </a:rPr>
              <a:t>http://www.keenage.com/</a:t>
            </a:r>
            <a:endParaRPr lang="en-US" altLang="zh-CN" sz="1100" dirty="0"/>
          </a:p>
          <a:p>
            <a:r>
              <a:rPr lang="en-US" altLang="zh-CN" sz="1100" dirty="0">
                <a:hlinkClick r:id="rId3">
                  <a:extLst>
                    <a:ext uri="{A12FA001-AC4F-418D-AE19-62706E023703}">
                      <ahyp:hlinkClr xmlns:ahyp="http://schemas.microsoft.com/office/drawing/2018/hyperlinkcolor" val="tx"/>
                    </a:ext>
                  </a:extLst>
                </a:hlinkClick>
              </a:rPr>
              <a:t>https://www.cnki.net/</a:t>
            </a:r>
            <a:endParaRPr lang="en-US" altLang="zh-CN" sz="1100" dirty="0"/>
          </a:p>
          <a:p>
            <a:endParaRPr lang="en-US" altLang="zh-CN" dirty="0"/>
          </a:p>
          <a:p>
            <a:r>
              <a:rPr lang="zh-CN" altLang="en-US" dirty="0"/>
              <a:t>知网是董振东和董强经过多年努力创建的语言知识库</a:t>
            </a:r>
            <a:endParaRPr lang="en-US" altLang="zh-CN" dirty="0"/>
          </a:p>
          <a:p>
            <a:endParaRPr lang="en-US" altLang="zh-CN" dirty="0"/>
          </a:p>
          <a:p>
            <a:r>
              <a:rPr lang="zh-CN" altLang="en-US" dirty="0"/>
              <a:t>是一个以汉语和英语的词语所代表的概念为描述对象</a:t>
            </a:r>
          </a:p>
        </p:txBody>
      </p:sp>
      <p:pic>
        <p:nvPicPr>
          <p:cNvPr id="8" name="图片 7">
            <a:extLst>
              <a:ext uri="{FF2B5EF4-FFF2-40B4-BE49-F238E27FC236}">
                <a16:creationId xmlns:a16="http://schemas.microsoft.com/office/drawing/2014/main" id="{467A7CB9-D1FB-4B52-9018-CFF4DD53F861}"/>
              </a:ext>
            </a:extLst>
          </p:cNvPr>
          <p:cNvPicPr>
            <a:picLocks noChangeAspect="1"/>
          </p:cNvPicPr>
          <p:nvPr/>
        </p:nvPicPr>
        <p:blipFill>
          <a:blip r:embed="rId4"/>
          <a:stretch>
            <a:fillRect/>
          </a:stretch>
        </p:blipFill>
        <p:spPr>
          <a:xfrm>
            <a:off x="9636865" y="2534055"/>
            <a:ext cx="1789889" cy="1789889"/>
          </a:xfrm>
          <a:prstGeom prst="rect">
            <a:avLst/>
          </a:prstGeom>
        </p:spPr>
      </p:pic>
      <p:pic>
        <p:nvPicPr>
          <p:cNvPr id="9" name="图片 8">
            <a:extLst>
              <a:ext uri="{FF2B5EF4-FFF2-40B4-BE49-F238E27FC236}">
                <a16:creationId xmlns:a16="http://schemas.microsoft.com/office/drawing/2014/main" id="{17B3AAB5-2628-447D-AF43-E7EBCD3C4938}"/>
              </a:ext>
            </a:extLst>
          </p:cNvPr>
          <p:cNvPicPr>
            <a:picLocks noChangeAspect="1"/>
          </p:cNvPicPr>
          <p:nvPr/>
        </p:nvPicPr>
        <p:blipFill>
          <a:blip r:embed="rId5"/>
          <a:stretch>
            <a:fillRect/>
          </a:stretch>
        </p:blipFill>
        <p:spPr>
          <a:xfrm>
            <a:off x="9636865" y="4795236"/>
            <a:ext cx="1789889" cy="1006813"/>
          </a:xfrm>
          <a:prstGeom prst="rect">
            <a:avLst/>
          </a:prstGeom>
        </p:spPr>
      </p:pic>
    </p:spTree>
    <p:extLst>
      <p:ext uri="{BB962C8B-B14F-4D97-AF65-F5344CB8AC3E}">
        <p14:creationId xmlns:p14="http://schemas.microsoft.com/office/powerpoint/2010/main" val="9543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2</a:t>
            </a:r>
            <a:r>
              <a:rPr lang="zh-CN" altLang="en-US" b="1" dirty="0"/>
              <a:t>章 语料库与词汇知识库</a:t>
            </a:r>
          </a:p>
        </p:txBody>
      </p:sp>
      <p:graphicFrame>
        <p:nvGraphicFramePr>
          <p:cNvPr id="4" name="内容占位符 3">
            <a:extLst>
              <a:ext uri="{FF2B5EF4-FFF2-40B4-BE49-F238E27FC236}">
                <a16:creationId xmlns:a16="http://schemas.microsoft.com/office/drawing/2014/main" id="{D93C9664-B57F-4321-A606-6844A273EF1D}"/>
              </a:ext>
            </a:extLst>
          </p:cNvPr>
          <p:cNvGraphicFramePr>
            <a:graphicFrameLocks noGrp="1"/>
          </p:cNvGraphicFramePr>
          <p:nvPr>
            <p:ph idx="1"/>
            <p:extLst>
              <p:ext uri="{D42A27DB-BD31-4B8C-83A1-F6EECF244321}">
                <p14:modId xmlns:p14="http://schemas.microsoft.com/office/powerpoint/2010/main" val="1240082395"/>
              </p:ext>
            </p:extLst>
          </p:nvPr>
        </p:nvGraphicFramePr>
        <p:xfrm>
          <a:off x="680321" y="2016868"/>
          <a:ext cx="8463679" cy="4435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a:t>
            </a:r>
          </a:p>
        </p:txBody>
      </p:sp>
      <p:pic>
        <p:nvPicPr>
          <p:cNvPr id="4" name="内容占位符 3">
            <a:extLst>
              <a:ext uri="{FF2B5EF4-FFF2-40B4-BE49-F238E27FC236}">
                <a16:creationId xmlns:a16="http://schemas.microsoft.com/office/drawing/2014/main" id="{5106D3B2-276F-4184-98C8-FFC7104FC363}"/>
              </a:ext>
            </a:extLst>
          </p:cNvPr>
          <p:cNvPicPr>
            <a:picLocks noGrp="1" noChangeAspect="1"/>
          </p:cNvPicPr>
          <p:nvPr>
            <p:ph idx="1"/>
          </p:nvPr>
        </p:nvPicPr>
        <p:blipFill>
          <a:blip r:embed="rId2"/>
          <a:stretch>
            <a:fillRect/>
          </a:stretch>
        </p:blipFill>
        <p:spPr>
          <a:xfrm>
            <a:off x="680321" y="2314460"/>
            <a:ext cx="4058292" cy="3598863"/>
          </a:xfrm>
          <a:prstGeom prst="rect">
            <a:avLst/>
          </a:prstGeom>
        </p:spPr>
      </p:pic>
      <p:sp>
        <p:nvSpPr>
          <p:cNvPr id="5" name="矩形 4">
            <a:extLst>
              <a:ext uri="{FF2B5EF4-FFF2-40B4-BE49-F238E27FC236}">
                <a16:creationId xmlns:a16="http://schemas.microsoft.com/office/drawing/2014/main" id="{E5A5ACD3-DD1F-4CB1-B20F-DF292E0479AA}"/>
              </a:ext>
            </a:extLst>
          </p:cNvPr>
          <p:cNvSpPr/>
          <p:nvPr/>
        </p:nvSpPr>
        <p:spPr>
          <a:xfrm>
            <a:off x="680321" y="6159757"/>
            <a:ext cx="4355680" cy="369332"/>
          </a:xfrm>
          <a:prstGeom prst="rect">
            <a:avLst/>
          </a:prstGeom>
        </p:spPr>
        <p:txBody>
          <a:bodyPr wrap="none">
            <a:spAutoFit/>
          </a:bodyPr>
          <a:lstStyle/>
          <a:p>
            <a:r>
              <a:rPr lang="en-US" altLang="zh-CN" dirty="0">
                <a:hlinkClick r:id="rId3"/>
              </a:rPr>
              <a:t>https://www.jianshu.com/p/c123c7534500</a:t>
            </a:r>
            <a:endParaRPr lang="zh-CN" altLang="en-US" dirty="0"/>
          </a:p>
        </p:txBody>
      </p:sp>
      <p:sp>
        <p:nvSpPr>
          <p:cNvPr id="6" name="文本框 5">
            <a:extLst>
              <a:ext uri="{FF2B5EF4-FFF2-40B4-BE49-F238E27FC236}">
                <a16:creationId xmlns:a16="http://schemas.microsoft.com/office/drawing/2014/main" id="{B7CE29A9-7669-49F5-A218-AA4373900DD7}"/>
              </a:ext>
            </a:extLst>
          </p:cNvPr>
          <p:cNvSpPr txBox="1"/>
          <p:nvPr/>
        </p:nvSpPr>
        <p:spPr>
          <a:xfrm>
            <a:off x="4938725" y="2427301"/>
            <a:ext cx="7088222" cy="1569660"/>
          </a:xfrm>
          <a:prstGeom prst="rect">
            <a:avLst/>
          </a:prstGeom>
          <a:noFill/>
        </p:spPr>
        <p:txBody>
          <a:bodyPr wrap="square">
            <a:spAutoFit/>
          </a:bodyPr>
          <a:lstStyle/>
          <a:p>
            <a:r>
              <a:rPr lang="zh-CN" altLang="en-US" sz="3200" dirty="0"/>
              <a:t>揭示概念与概念之间</a:t>
            </a:r>
            <a:endParaRPr lang="en-US" altLang="zh-CN" sz="3200" dirty="0"/>
          </a:p>
          <a:p>
            <a:r>
              <a:rPr lang="zh-CN" altLang="en-US" sz="3200" dirty="0"/>
              <a:t>以及概念所具有的属性之间的关系</a:t>
            </a:r>
            <a:endParaRPr lang="en-US" altLang="zh-CN" sz="3200" dirty="0"/>
          </a:p>
          <a:p>
            <a:r>
              <a:rPr lang="zh-CN" altLang="en-US" sz="3200" dirty="0"/>
              <a:t>为基本内容的常识知识库。</a:t>
            </a:r>
          </a:p>
        </p:txBody>
      </p:sp>
    </p:spTree>
    <p:extLst>
      <p:ext uri="{BB962C8B-B14F-4D97-AF65-F5344CB8AC3E}">
        <p14:creationId xmlns:p14="http://schemas.microsoft.com/office/powerpoint/2010/main" val="101879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国外语料库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62500" lnSpcReduction="20000"/>
          </a:bodyPr>
          <a:lstStyle/>
          <a:p>
            <a:r>
              <a:rPr lang="en-US" altLang="zh-CN" b="1" dirty="0"/>
              <a:t>BBC</a:t>
            </a:r>
            <a:r>
              <a:rPr lang="zh-CN" altLang="en-US" b="1" dirty="0"/>
              <a:t>语料库：</a:t>
            </a:r>
            <a:r>
              <a:rPr lang="en-US" altLang="zh-CN" b="1" dirty="0"/>
              <a:t>http://bcc.blcu.edu.cn/</a:t>
            </a:r>
            <a:endParaRPr lang="en-US" altLang="zh-CN" dirty="0"/>
          </a:p>
          <a:p>
            <a:r>
              <a:rPr lang="en-US" altLang="zh-CN" b="1" dirty="0"/>
              <a:t>BNC-</a:t>
            </a:r>
            <a:r>
              <a:rPr lang="zh-CN" altLang="en-US" b="1" dirty="0"/>
              <a:t>英国国家语料库（</a:t>
            </a:r>
            <a:r>
              <a:rPr lang="en-US" altLang="zh-CN" b="1" dirty="0"/>
              <a:t>British National Corpus</a:t>
            </a:r>
            <a:r>
              <a:rPr lang="zh-CN" altLang="en-US" b="1" dirty="0"/>
              <a:t>）：</a:t>
            </a:r>
            <a:r>
              <a:rPr lang="en-US" altLang="zh-CN" b="1" dirty="0"/>
              <a:t>http://www.natcorp.ox.ac.uk/</a:t>
            </a:r>
            <a:endParaRPr lang="en-US" altLang="zh-CN" dirty="0"/>
          </a:p>
          <a:p>
            <a:r>
              <a:rPr lang="en-US" altLang="zh-CN" b="1" dirty="0"/>
              <a:t>BOE-</a:t>
            </a:r>
            <a:r>
              <a:rPr lang="zh-CN" altLang="en-US" b="1" dirty="0"/>
              <a:t>柯林斯英语语料库（</a:t>
            </a:r>
            <a:r>
              <a:rPr lang="en-US" altLang="zh-CN" b="1" dirty="0"/>
              <a:t>the Bank of English</a:t>
            </a:r>
            <a:r>
              <a:rPr lang="zh-CN" altLang="en-US" b="1" dirty="0"/>
              <a:t>）：</a:t>
            </a:r>
            <a:r>
              <a:rPr lang="en-US" altLang="zh-CN" b="1" dirty="0"/>
              <a:t>http://www.collinslanguage.com/wordbanks/</a:t>
            </a:r>
            <a:endParaRPr lang="en-US" altLang="zh-CN" dirty="0"/>
          </a:p>
          <a:p>
            <a:r>
              <a:rPr lang="zh-CN" altLang="en-US" b="1" dirty="0"/>
              <a:t>联合国文件数据库（提供</a:t>
            </a:r>
            <a:r>
              <a:rPr lang="en-US" altLang="zh-CN" b="1" dirty="0"/>
              <a:t>80</a:t>
            </a:r>
            <a:r>
              <a:rPr lang="zh-CN" altLang="en-US" b="1" dirty="0"/>
              <a:t>万份六种语言平行文档）</a:t>
            </a:r>
            <a:r>
              <a:rPr lang="en-US" altLang="zh-CN" b="1" dirty="0"/>
              <a:t>http://documents.un.org/simple.asp</a:t>
            </a:r>
            <a:endParaRPr lang="en-US" altLang="zh-CN" dirty="0"/>
          </a:p>
          <a:p>
            <a:r>
              <a:rPr lang="en-US" altLang="zh-CN" b="1" dirty="0"/>
              <a:t>ANC-</a:t>
            </a:r>
            <a:r>
              <a:rPr lang="zh-CN" altLang="en-US" b="1" dirty="0"/>
              <a:t>美国国家语料库（</a:t>
            </a:r>
            <a:r>
              <a:rPr lang="en-US" altLang="zh-CN" b="1" dirty="0"/>
              <a:t>American National Corpus</a:t>
            </a:r>
            <a:r>
              <a:rPr lang="zh-CN" altLang="en-US" b="1" dirty="0"/>
              <a:t>）</a:t>
            </a:r>
            <a:r>
              <a:rPr lang="en-US" altLang="zh-CN" b="1" dirty="0"/>
              <a:t>:http://www.anc.org/</a:t>
            </a:r>
            <a:endParaRPr lang="en-US" altLang="zh-CN" dirty="0"/>
          </a:p>
          <a:p>
            <a:r>
              <a:rPr lang="zh-CN" altLang="en-US" b="1" dirty="0"/>
              <a:t>兰开斯特汉语语料库 </a:t>
            </a:r>
            <a:r>
              <a:rPr lang="en-US" altLang="zh-CN" b="1" dirty="0"/>
              <a:t>(LCMC) http://ota.oucs.ox.ac.uk/scripts/download.php?otaid=2474</a:t>
            </a:r>
            <a:endParaRPr lang="en-US" altLang="zh-CN" dirty="0"/>
          </a:p>
          <a:p>
            <a:r>
              <a:rPr lang="en-US" altLang="zh-CN" b="1" dirty="0"/>
              <a:t>OLAC</a:t>
            </a:r>
            <a:r>
              <a:rPr lang="zh-CN" altLang="en-US" b="1" dirty="0"/>
              <a:t>语言开发典藏社群（</a:t>
            </a:r>
            <a:r>
              <a:rPr lang="en-US" altLang="zh-CN" b="1" dirty="0"/>
              <a:t>Open Language Archives Community</a:t>
            </a:r>
            <a:r>
              <a:rPr lang="zh-CN" altLang="en-US" b="1" dirty="0"/>
              <a:t>）</a:t>
            </a:r>
            <a:r>
              <a:rPr lang="en-US" altLang="zh-CN" b="1" dirty="0"/>
              <a:t>http://search.language-archives.org/index.html</a:t>
            </a:r>
            <a:endParaRPr lang="en-US" altLang="zh-CN" dirty="0"/>
          </a:p>
          <a:p>
            <a:r>
              <a:rPr lang="en-US" altLang="zh-CN" b="1" dirty="0"/>
              <a:t>COCA-</a:t>
            </a:r>
            <a:r>
              <a:rPr lang="zh-CN" altLang="en-US" b="1" dirty="0"/>
              <a:t>美国当代英语语料库</a:t>
            </a:r>
            <a:r>
              <a:rPr lang="en-US" altLang="zh-CN" b="1" dirty="0"/>
              <a:t>(Corpus of Contemporary American English)http://www.americancorpus.org/</a:t>
            </a:r>
            <a:endParaRPr lang="en-US" altLang="zh-CN" dirty="0"/>
          </a:p>
          <a:p>
            <a:r>
              <a:rPr lang="en-US" altLang="zh-CN" b="1" dirty="0"/>
              <a:t>COHA-</a:t>
            </a:r>
            <a:r>
              <a:rPr lang="zh-CN" altLang="en-US" b="1" dirty="0"/>
              <a:t>美国近当代英语语料库（</a:t>
            </a:r>
            <a:r>
              <a:rPr lang="en-US" altLang="zh-CN" b="1" dirty="0"/>
              <a:t>Corpus of Historical American English</a:t>
            </a:r>
            <a:r>
              <a:rPr lang="zh-CN" altLang="en-US" b="1" dirty="0"/>
              <a:t>）：</a:t>
            </a:r>
            <a:r>
              <a:rPr lang="en-US" altLang="zh-CN" b="1" dirty="0"/>
              <a:t>http://corpus.byu.edu.coha/</a:t>
            </a:r>
            <a:endParaRPr lang="en-US" altLang="zh-CN" dirty="0"/>
          </a:p>
          <a:p>
            <a:r>
              <a:rPr lang="en-US" altLang="zh-CN" b="1" dirty="0"/>
              <a:t>SKETCHENGINE</a:t>
            </a:r>
            <a:r>
              <a:rPr lang="zh-CN" altLang="en-US" b="1" dirty="0"/>
              <a:t>多语言语料库：</a:t>
            </a:r>
            <a:r>
              <a:rPr lang="en-US" altLang="zh-CN" b="1" dirty="0"/>
              <a:t>www.sketchengine.co.uk</a:t>
            </a:r>
            <a:endParaRPr lang="en-US" altLang="zh-CN" dirty="0"/>
          </a:p>
          <a:p>
            <a:r>
              <a:rPr lang="en-US" altLang="zh-CN" b="1" dirty="0"/>
              <a:t>BASE-</a:t>
            </a:r>
            <a:r>
              <a:rPr lang="zh-CN" altLang="en-US" b="1" dirty="0"/>
              <a:t>英国学术口语语料库（</a:t>
            </a:r>
            <a:r>
              <a:rPr lang="en-US" altLang="zh-CN" b="1" dirty="0"/>
              <a:t>British Academic Spoken English Corpus</a:t>
            </a:r>
            <a:r>
              <a:rPr lang="zh-CN" altLang="en-US" b="1" dirty="0"/>
              <a:t>）：</a:t>
            </a:r>
            <a:r>
              <a:rPr lang="en-US" altLang="zh-CN" b="1" dirty="0"/>
              <a:t>http://www2.warwick.ac.uk/fac/soc/celte/research/base/</a:t>
            </a:r>
            <a:endParaRPr lang="en-US" altLang="zh-CN" dirty="0"/>
          </a:p>
          <a:p>
            <a:r>
              <a:rPr lang="en-US" altLang="zh-CN" b="1" dirty="0"/>
              <a:t>Leeds: http://corpus.leeds.ac.uk/internet.html</a:t>
            </a:r>
            <a:endParaRPr lang="en-US" altLang="zh-CN" dirty="0"/>
          </a:p>
          <a:p>
            <a:r>
              <a:rPr lang="en-US" altLang="zh-CN" b="1" dirty="0" err="1"/>
              <a:t>JustTheWord</a:t>
            </a:r>
            <a:r>
              <a:rPr lang="zh-CN" altLang="en-US" b="1" dirty="0"/>
              <a:t>： </a:t>
            </a:r>
            <a:r>
              <a:rPr lang="en-US" altLang="zh-CN" b="1" dirty="0"/>
              <a:t>http://193.133.140.102/JustTheWord/index.html</a:t>
            </a:r>
            <a:endParaRPr lang="en-US" altLang="zh-CN" dirty="0"/>
          </a:p>
          <a:p>
            <a:r>
              <a:rPr lang="en-US" altLang="zh-CN" b="1" dirty="0" err="1"/>
              <a:t>Lextutor</a:t>
            </a:r>
            <a:r>
              <a:rPr lang="en-US" altLang="zh-CN" b="1" dirty="0"/>
              <a:t>: http://www.lextutor.ca/</a:t>
            </a:r>
            <a:endParaRPr lang="en-US" altLang="zh-CN" dirty="0"/>
          </a:p>
          <a:p>
            <a:r>
              <a:rPr lang="en-US" altLang="zh-CN" b="1" dirty="0"/>
              <a:t>Web </a:t>
            </a:r>
            <a:r>
              <a:rPr lang="en-US" altLang="zh-CN" b="1" dirty="0" err="1"/>
              <a:t>Concordancer</a:t>
            </a:r>
            <a:r>
              <a:rPr lang="en-US" altLang="zh-CN" b="1" dirty="0"/>
              <a:t>: www.edict.com.hk</a:t>
            </a:r>
            <a:endParaRPr lang="zh-CN" altLang="en-US" dirty="0"/>
          </a:p>
        </p:txBody>
      </p:sp>
    </p:spTree>
    <p:extLst>
      <p:ext uri="{BB962C8B-B14F-4D97-AF65-F5344CB8AC3E}">
        <p14:creationId xmlns:p14="http://schemas.microsoft.com/office/powerpoint/2010/main" val="432971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1</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20000"/>
          </a:bodyPr>
          <a:lstStyle/>
          <a:p>
            <a:r>
              <a:rPr lang="zh-CN" altLang="pl-PL" b="1" dirty="0"/>
              <a:t>语料库：</a:t>
            </a:r>
            <a:r>
              <a:rPr lang="pl-PL" altLang="zh-CN" b="1" dirty="0"/>
              <a:t>http://yulk.org/</a:t>
            </a:r>
            <a:endParaRPr lang="pl-PL" altLang="zh-CN" dirty="0"/>
          </a:p>
          <a:p>
            <a:r>
              <a:rPr lang="zh-CN" altLang="pl-PL" b="1" dirty="0"/>
              <a:t>语料库在线：</a:t>
            </a:r>
            <a:r>
              <a:rPr lang="pl-PL" altLang="zh-CN" b="1" dirty="0"/>
              <a:t>http://www.cncorpus.org/</a:t>
            </a:r>
            <a:endParaRPr lang="pl-PL" altLang="zh-CN" dirty="0"/>
          </a:p>
          <a:p>
            <a:r>
              <a:rPr lang="zh-CN" altLang="pl-PL" b="1" dirty="0"/>
              <a:t>北京大学中国语言学研究中心 ：</a:t>
            </a:r>
            <a:r>
              <a:rPr lang="pl-PL" altLang="zh-CN" b="1" dirty="0"/>
              <a:t>http://ccl.pku.edu.cn/corpus.asp</a:t>
            </a:r>
            <a:endParaRPr lang="pl-PL" altLang="zh-CN" dirty="0"/>
          </a:p>
          <a:p>
            <a:r>
              <a:rPr lang="zh-CN" altLang="pl-PL" b="1" dirty="0"/>
              <a:t>国家语委现代汉语语料库： </a:t>
            </a:r>
            <a:r>
              <a:rPr lang="pl-PL" altLang="zh-CN" b="1" dirty="0"/>
              <a:t>http://www.cncorpus.org/</a:t>
            </a:r>
            <a:endParaRPr lang="pl-PL" altLang="zh-CN" dirty="0"/>
          </a:p>
          <a:p>
            <a:r>
              <a:rPr lang="zh-CN" altLang="pl-PL" b="1" dirty="0"/>
              <a:t>北外语料库语言学：</a:t>
            </a:r>
            <a:r>
              <a:rPr lang="pl-PL" altLang="zh-CN" b="1" dirty="0"/>
              <a:t>http://www.bfsu-corpus.org/</a:t>
            </a:r>
            <a:endParaRPr lang="pl-PL" altLang="zh-CN" dirty="0"/>
          </a:p>
          <a:p>
            <a:r>
              <a:rPr lang="zh-CN" altLang="pl-PL" b="1" dirty="0"/>
              <a:t>古代汉语语料库： </a:t>
            </a:r>
            <a:r>
              <a:rPr lang="pl-PL" altLang="zh-CN" b="1" dirty="0"/>
              <a:t>http://www.cncorpus.org/login.aspx</a:t>
            </a:r>
            <a:endParaRPr lang="pl-PL" altLang="zh-CN" dirty="0"/>
          </a:p>
          <a:p>
            <a:r>
              <a:rPr lang="zh-CN" altLang="pl-PL" b="1" dirty="0"/>
              <a:t>语料库语言学在线：</a:t>
            </a:r>
            <a:r>
              <a:rPr lang="pl-PL" altLang="zh-CN" b="1" dirty="0"/>
              <a:t>http://ccl.pku.edu.cn/corpus.asp</a:t>
            </a:r>
            <a:endParaRPr lang="pl-PL" altLang="zh-CN" dirty="0"/>
          </a:p>
          <a:p>
            <a:r>
              <a:rPr lang="pl-PL" altLang="zh-CN" b="1" dirty="0"/>
              <a:t>《</a:t>
            </a:r>
            <a:r>
              <a:rPr lang="zh-CN" altLang="pl-PL" b="1" dirty="0"/>
              <a:t>人民日报</a:t>
            </a:r>
            <a:r>
              <a:rPr lang="pl-PL" altLang="zh-CN" b="1" dirty="0"/>
              <a:t>》</a:t>
            </a:r>
            <a:r>
              <a:rPr lang="zh-CN" altLang="pl-PL" b="1" dirty="0"/>
              <a:t>标注语料库： </a:t>
            </a:r>
            <a:r>
              <a:rPr lang="pl-PL" altLang="zh-CN" b="1" dirty="0"/>
              <a:t>http://www.icl.pku.edu.cn/icl_res/</a:t>
            </a:r>
            <a:endParaRPr lang="pl-PL" altLang="zh-CN" dirty="0"/>
          </a:p>
          <a:p>
            <a:r>
              <a:rPr lang="zh-CN" altLang="pl-PL" b="1" dirty="0"/>
              <a:t>汉语国际教育技术研发中心：</a:t>
            </a:r>
            <a:r>
              <a:rPr lang="pl-PL" altLang="zh-CN" b="1" dirty="0"/>
              <a:t>HSK</a:t>
            </a:r>
            <a:r>
              <a:rPr lang="zh-CN" altLang="pl-PL" b="1" dirty="0"/>
              <a:t>动态作文语料库</a:t>
            </a:r>
            <a:r>
              <a:rPr lang="pl-PL" altLang="zh-CN" b="1" dirty="0"/>
              <a:t>http://202.112.195.192:8060/hsk/login.asp</a:t>
            </a:r>
            <a:endParaRPr lang="en-US" altLang="zh-CN" b="1" dirty="0"/>
          </a:p>
          <a:p>
            <a:r>
              <a:rPr lang="zh-CN" altLang="pl-PL" b="1" dirty="0"/>
              <a:t>语言研究所：北京口语语料查询系统（</a:t>
            </a:r>
            <a:r>
              <a:rPr lang="pl-PL" altLang="zh-CN" b="1" dirty="0"/>
              <a:t>BJKY</a:t>
            </a:r>
            <a:r>
              <a:rPr lang="zh-CN" altLang="pl-PL" b="1" dirty="0"/>
              <a:t>）</a:t>
            </a:r>
            <a:r>
              <a:rPr lang="pl-PL" altLang="zh-CN" b="1" dirty="0"/>
              <a:t>http://www.blcu.edu.cn/yys/6_beijing/6_beijing_chaxun.asp</a:t>
            </a:r>
            <a:endParaRPr lang="pl-PL" altLang="zh-CN" dirty="0"/>
          </a:p>
          <a:p>
            <a:r>
              <a:rPr lang="zh-CN" altLang="pl-PL" b="1" dirty="0"/>
              <a:t>现代汉语平衡语料库： </a:t>
            </a:r>
            <a:r>
              <a:rPr lang="pl-PL" altLang="zh-CN" b="1" dirty="0"/>
              <a:t>http://www.sinica.edu.tw/SinicaCorpus/</a:t>
            </a:r>
            <a:endParaRPr lang="pl-PL" altLang="zh-CN" dirty="0"/>
          </a:p>
          <a:p>
            <a:r>
              <a:rPr lang="zh-CN" altLang="pl-PL" b="1" dirty="0"/>
              <a:t>古汉语语料库： </a:t>
            </a:r>
            <a:r>
              <a:rPr lang="pl-PL" altLang="zh-CN" b="1" dirty="0"/>
              <a:t>http://www.sinica.edu.tw/ftms-bin/ftmsw</a:t>
            </a:r>
            <a:endParaRPr lang="pl-PL" altLang="zh-CN" dirty="0"/>
          </a:p>
          <a:p>
            <a:r>
              <a:rPr lang="zh-CN" altLang="pl-PL" b="1" dirty="0"/>
              <a:t>近代汉语标记语料库： </a:t>
            </a:r>
            <a:r>
              <a:rPr lang="pl-PL" altLang="zh-CN" b="1" dirty="0"/>
              <a:t>http://www.sinica.edu.tw/Early_Mandarin/</a:t>
            </a:r>
            <a:endParaRPr lang="pl-PL" altLang="zh-CN" dirty="0"/>
          </a:p>
          <a:p>
            <a:endParaRPr lang="pl-PL" altLang="zh-CN" dirty="0"/>
          </a:p>
        </p:txBody>
      </p:sp>
    </p:spTree>
    <p:extLst>
      <p:ext uri="{BB962C8B-B14F-4D97-AF65-F5344CB8AC3E}">
        <p14:creationId xmlns:p14="http://schemas.microsoft.com/office/powerpoint/2010/main" val="361104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2</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10000"/>
          </a:bodyPr>
          <a:lstStyle/>
          <a:p>
            <a:r>
              <a:rPr lang="zh-CN" altLang="pl-PL" b="1" dirty="0"/>
              <a:t>树图数据库： </a:t>
            </a:r>
            <a:r>
              <a:rPr lang="pl-PL" altLang="zh-CN" b="1" dirty="0"/>
              <a:t>http://treebank.sinica.edu.tw/</a:t>
            </a:r>
            <a:endParaRPr lang="pl-PL" altLang="zh-CN" dirty="0"/>
          </a:p>
          <a:p>
            <a:r>
              <a:rPr lang="zh-CN" altLang="pl-PL" b="1" dirty="0"/>
              <a:t>中英双语知识本体词网</a:t>
            </a:r>
            <a:r>
              <a:rPr lang="pl-PL" altLang="zh-CN" b="1" dirty="0"/>
              <a:t>http://bow.sinica.edu.tw/</a:t>
            </a:r>
            <a:endParaRPr lang="pl-PL" altLang="zh-CN" dirty="0"/>
          </a:p>
          <a:p>
            <a:r>
              <a:rPr lang="zh-CN" altLang="pl-PL" b="1" dirty="0"/>
              <a:t>搜文解字：</a:t>
            </a:r>
            <a:r>
              <a:rPr lang="pl-PL" altLang="zh-CN" b="1" dirty="0"/>
              <a:t>http://words.sinica.edu.tw/</a:t>
            </a:r>
            <a:endParaRPr lang="pl-PL" altLang="zh-CN" dirty="0"/>
          </a:p>
          <a:p>
            <a:r>
              <a:rPr lang="zh-CN" altLang="pl-PL" b="1" dirty="0"/>
              <a:t>文国寻宝记：</a:t>
            </a:r>
            <a:r>
              <a:rPr lang="pl-PL" altLang="zh-CN" b="1" dirty="0"/>
              <a:t>http://www.sinica.edu.tw/wen/</a:t>
            </a:r>
            <a:endParaRPr lang="pl-PL" altLang="zh-CN" dirty="0"/>
          </a:p>
          <a:p>
            <a:r>
              <a:rPr lang="zh-CN" altLang="pl-PL" b="1" dirty="0"/>
              <a:t>唐诗三百首：</a:t>
            </a:r>
            <a:r>
              <a:rPr lang="en-US" altLang="zh-CN" b="1" dirty="0"/>
              <a:t> </a:t>
            </a:r>
            <a:r>
              <a:rPr lang="pl-PL" altLang="zh-CN" b="1" dirty="0"/>
              <a:t>http://cls.admin.yzu.edu.tw/300/</a:t>
            </a:r>
            <a:endParaRPr lang="pl-PL" altLang="zh-CN" dirty="0"/>
          </a:p>
          <a:p>
            <a:r>
              <a:rPr lang="zh-CN" altLang="pl-PL" b="1" dirty="0"/>
              <a:t>汉籍电子文献： </a:t>
            </a:r>
            <a:r>
              <a:rPr lang="pl-PL" altLang="zh-CN" b="1" dirty="0"/>
              <a:t>http://www.sinica.edu.tw/~tdbproj/handy1/</a:t>
            </a:r>
            <a:endParaRPr lang="pl-PL" altLang="zh-CN" dirty="0"/>
          </a:p>
          <a:p>
            <a:r>
              <a:rPr lang="zh-CN" altLang="pl-PL" b="1" dirty="0"/>
              <a:t>红楼梦网络教学研究数据中心： </a:t>
            </a:r>
            <a:r>
              <a:rPr lang="pl-PL" altLang="zh-CN" b="1" dirty="0"/>
              <a:t>http://cls.hs.yzu.edu.tw/HLM/home.htm</a:t>
            </a:r>
            <a:endParaRPr lang="pl-PL" altLang="zh-CN" dirty="0"/>
          </a:p>
          <a:p>
            <a:r>
              <a:rPr lang="zh-CN" altLang="pl-PL" b="1" dirty="0"/>
              <a:t>中国传媒大学文本语料库检索系统：</a:t>
            </a:r>
            <a:r>
              <a:rPr lang="pl-PL" altLang="zh-CN" b="1" dirty="0"/>
              <a:t>http://ling.cuc.edu.cn/RawPub/</a:t>
            </a:r>
            <a:endParaRPr lang="pl-PL" altLang="zh-CN" dirty="0"/>
          </a:p>
          <a:p>
            <a:r>
              <a:rPr lang="zh-CN" altLang="pl-PL" b="1" dirty="0"/>
              <a:t>哈工大信息检索研究室对外共享语料库资源： </a:t>
            </a:r>
            <a:r>
              <a:rPr lang="pl-PL" altLang="zh-CN" b="1" dirty="0"/>
              <a:t>http://ir.hit.edu.cn/demo/ltp/Sharing_Plan.htm</a:t>
            </a:r>
            <a:endParaRPr lang="pl-PL" altLang="zh-CN" dirty="0"/>
          </a:p>
          <a:p>
            <a:r>
              <a:rPr lang="zh-CN" altLang="pl-PL" b="1" dirty="0"/>
              <a:t>香港教育学院语言资讯科学中心及其语料库实验室： </a:t>
            </a:r>
            <a:r>
              <a:rPr lang="pl-PL" altLang="zh-CN" b="1" dirty="0"/>
              <a:t>http://www.livac.org/index.php?lang=sc</a:t>
            </a:r>
            <a:endParaRPr lang="pl-PL" altLang="zh-CN" dirty="0"/>
          </a:p>
          <a:p>
            <a:r>
              <a:rPr lang="zh-CN" altLang="pl-PL" b="1" dirty="0"/>
              <a:t>中文语言资源联盟： </a:t>
            </a:r>
            <a:r>
              <a:rPr lang="pl-PL" altLang="zh-CN" b="1" dirty="0"/>
              <a:t>http://www.chineseldc.org/</a:t>
            </a:r>
            <a:endParaRPr lang="pl-PL" altLang="zh-CN" dirty="0"/>
          </a:p>
          <a:p>
            <a:r>
              <a:rPr lang="zh-CN" altLang="pl-PL" b="1" dirty="0"/>
              <a:t>杨百翰大学语料库： </a:t>
            </a:r>
            <a:r>
              <a:rPr lang="pl-PL" altLang="zh-CN" b="1" dirty="0"/>
              <a:t>http://view.byu.edu/</a:t>
            </a:r>
            <a:endParaRPr lang="pl-PL" altLang="zh-CN" dirty="0"/>
          </a:p>
        </p:txBody>
      </p:sp>
    </p:spTree>
    <p:extLst>
      <p:ext uri="{BB962C8B-B14F-4D97-AF65-F5344CB8AC3E}">
        <p14:creationId xmlns:p14="http://schemas.microsoft.com/office/powerpoint/2010/main" val="401469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748E1-08F2-40D6-A7D1-61B23AD0B208}"/>
              </a:ext>
            </a:extLst>
          </p:cNvPr>
          <p:cNvSpPr>
            <a:spLocks noGrp="1"/>
          </p:cNvSpPr>
          <p:nvPr>
            <p:ph type="title"/>
          </p:nvPr>
        </p:nvSpPr>
        <p:spPr/>
        <p:txBody>
          <a:bodyPr/>
          <a:lstStyle/>
          <a:p>
            <a:r>
              <a:rPr lang="zh-CN" altLang="en-US" dirty="0"/>
              <a:t>第三周，上课带笔记本电脑</a:t>
            </a:r>
          </a:p>
        </p:txBody>
      </p:sp>
      <p:sp>
        <p:nvSpPr>
          <p:cNvPr id="3" name="内容占位符 2">
            <a:extLst>
              <a:ext uri="{FF2B5EF4-FFF2-40B4-BE49-F238E27FC236}">
                <a16:creationId xmlns:a16="http://schemas.microsoft.com/office/drawing/2014/main" id="{559E4F8F-EFF8-4711-BA72-2016E9598569}"/>
              </a:ext>
            </a:extLst>
          </p:cNvPr>
          <p:cNvSpPr>
            <a:spLocks noGrp="1"/>
          </p:cNvSpPr>
          <p:nvPr>
            <p:ph idx="1"/>
          </p:nvPr>
        </p:nvSpPr>
        <p:spPr>
          <a:xfrm>
            <a:off x="680321" y="2336873"/>
            <a:ext cx="10143322" cy="4083382"/>
          </a:xfrm>
        </p:spPr>
        <p:style>
          <a:lnRef idx="1">
            <a:schemeClr val="dk1"/>
          </a:lnRef>
          <a:fillRef idx="3">
            <a:schemeClr val="dk1"/>
          </a:fillRef>
          <a:effectRef idx="2">
            <a:schemeClr val="dk1"/>
          </a:effectRef>
          <a:fontRef idx="minor">
            <a:schemeClr val="lt1"/>
          </a:fontRef>
        </p:style>
        <p:txBody>
          <a:bodyPr>
            <a:normAutofit/>
          </a:bodyPr>
          <a:lstStyle/>
          <a:p>
            <a:pPr marL="0" indent="0">
              <a:buNone/>
            </a:pPr>
            <a:r>
              <a:rPr lang="zh-CN" altLang="en-US" dirty="0"/>
              <a:t>课上要求完成以下任务：</a:t>
            </a:r>
            <a:endParaRPr lang="en-US" altLang="zh-CN" dirty="0"/>
          </a:p>
          <a:p>
            <a:pPr marL="457200" indent="-457200">
              <a:buFont typeface="+mj-ea"/>
              <a:buAutoNum type="circleNumDbPlain"/>
            </a:pPr>
            <a:r>
              <a:rPr lang="zh-CN" altLang="en-US" dirty="0"/>
              <a:t>分词 </a:t>
            </a:r>
            <a:r>
              <a:rPr lang="en-US" altLang="zh-CN" dirty="0"/>
              <a:t>WS</a:t>
            </a:r>
          </a:p>
          <a:p>
            <a:pPr marL="457200" indent="-457200">
              <a:buFont typeface="+mj-ea"/>
              <a:buAutoNum type="circleNumDbPlain"/>
            </a:pPr>
            <a:r>
              <a:rPr lang="zh-CN" altLang="en-US" dirty="0"/>
              <a:t>词云 </a:t>
            </a:r>
            <a:r>
              <a:rPr lang="en-US" altLang="zh-CN" dirty="0" err="1"/>
              <a:t>WordCloud</a:t>
            </a:r>
            <a:endParaRPr lang="en-US" altLang="zh-CN" dirty="0"/>
          </a:p>
          <a:p>
            <a:pPr marL="457200" indent="-457200">
              <a:buFont typeface="+mj-ea"/>
              <a:buAutoNum type="circleNumDbPlain"/>
            </a:pPr>
            <a:r>
              <a:rPr lang="zh-CN" altLang="en-US" dirty="0"/>
              <a:t>文本转语音 </a:t>
            </a:r>
            <a:r>
              <a:rPr lang="en-US" altLang="zh-CN" dirty="0"/>
              <a:t>TTS</a:t>
            </a:r>
          </a:p>
          <a:p>
            <a:pPr marL="457200" indent="-457200">
              <a:buFont typeface="+mj-ea"/>
              <a:buAutoNum type="circleNumDbPlain"/>
            </a:pPr>
            <a:r>
              <a:rPr lang="zh-CN" altLang="en-US" dirty="0"/>
              <a:t>使用</a:t>
            </a:r>
            <a:r>
              <a:rPr lang="en-US" altLang="zh-CN" dirty="0"/>
              <a:t>wordnet</a:t>
            </a:r>
          </a:p>
          <a:p>
            <a:endParaRPr lang="en-US" altLang="zh-CN" dirty="0"/>
          </a:p>
        </p:txBody>
      </p:sp>
    </p:spTree>
    <p:extLst>
      <p:ext uri="{BB962C8B-B14F-4D97-AF65-F5344CB8AC3E}">
        <p14:creationId xmlns:p14="http://schemas.microsoft.com/office/powerpoint/2010/main" val="2631849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en-US" altLang="zh-CN" dirty="0"/>
              <a:t>2.1 </a:t>
            </a:r>
            <a:r>
              <a:rPr lang="zh-CN" altLang="en-US" dirty="0"/>
              <a:t>语料库  </a:t>
            </a:r>
            <a:r>
              <a:rPr lang="en-US" altLang="zh-CN" dirty="0"/>
              <a:t>Corpus</a:t>
            </a:r>
            <a:r>
              <a:rPr lang="zh-CN" altLang="en-US" dirty="0"/>
              <a:t>（</a:t>
            </a:r>
            <a:r>
              <a:rPr lang="en-US" altLang="zh-CN" dirty="0"/>
              <a:t>Corpora </a:t>
            </a:r>
            <a:r>
              <a:rPr lang="zh-CN" altLang="en-US" dirty="0"/>
              <a:t>复数）</a:t>
            </a:r>
          </a:p>
        </p:txBody>
      </p:sp>
      <p:graphicFrame>
        <p:nvGraphicFramePr>
          <p:cNvPr id="4" name="内容占位符 3">
            <a:extLst>
              <a:ext uri="{FF2B5EF4-FFF2-40B4-BE49-F238E27FC236}">
                <a16:creationId xmlns:a16="http://schemas.microsoft.com/office/drawing/2014/main" id="{E1FCE9C1-93F1-499D-AAEF-3AC91394685C}"/>
              </a:ext>
            </a:extLst>
          </p:cNvPr>
          <p:cNvGraphicFramePr>
            <a:graphicFrameLocks noGrp="1"/>
          </p:cNvGraphicFramePr>
          <p:nvPr>
            <p:ph idx="1"/>
            <p:extLst>
              <p:ext uri="{D42A27DB-BD31-4B8C-83A1-F6EECF244321}">
                <p14:modId xmlns:p14="http://schemas.microsoft.com/office/powerpoint/2010/main" val="1623430489"/>
              </p:ext>
            </p:extLst>
          </p:nvPr>
        </p:nvGraphicFramePr>
        <p:xfrm>
          <a:off x="589530" y="2170058"/>
          <a:ext cx="9613861" cy="2345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8354D46C-D049-43E6-8861-57F38BAE1FF7}"/>
              </a:ext>
            </a:extLst>
          </p:cNvPr>
          <p:cNvPicPr>
            <a:picLocks noChangeAspect="1"/>
          </p:cNvPicPr>
          <p:nvPr/>
        </p:nvPicPr>
        <p:blipFill>
          <a:blip r:embed="rId7"/>
          <a:stretch>
            <a:fillRect/>
          </a:stretch>
        </p:blipFill>
        <p:spPr>
          <a:xfrm>
            <a:off x="810023" y="4851355"/>
            <a:ext cx="10897544" cy="16689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5904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主要语料库</a:t>
            </a:r>
          </a:p>
        </p:txBody>
      </p:sp>
      <p:pic>
        <p:nvPicPr>
          <p:cNvPr id="7" name="图片 6">
            <a:extLst>
              <a:ext uri="{FF2B5EF4-FFF2-40B4-BE49-F238E27FC236}">
                <a16:creationId xmlns:a16="http://schemas.microsoft.com/office/drawing/2014/main" id="{AED64C98-CE1E-4910-8B20-7261B0DDAAE8}"/>
              </a:ext>
            </a:extLst>
          </p:cNvPr>
          <p:cNvPicPr>
            <a:picLocks noChangeAspect="1"/>
          </p:cNvPicPr>
          <p:nvPr/>
        </p:nvPicPr>
        <p:blipFill>
          <a:blip r:embed="rId2"/>
          <a:stretch>
            <a:fillRect/>
          </a:stretch>
        </p:blipFill>
        <p:spPr>
          <a:xfrm>
            <a:off x="758141" y="2035278"/>
            <a:ext cx="3536735" cy="1039422"/>
          </a:xfrm>
          <a:prstGeom prst="rect">
            <a:avLst/>
          </a:prstGeom>
        </p:spPr>
      </p:pic>
      <p:sp>
        <p:nvSpPr>
          <p:cNvPr id="8" name="矩形 7">
            <a:extLst>
              <a:ext uri="{FF2B5EF4-FFF2-40B4-BE49-F238E27FC236}">
                <a16:creationId xmlns:a16="http://schemas.microsoft.com/office/drawing/2014/main" id="{C0387ED2-792C-4941-B997-7F59C104C63C}"/>
              </a:ext>
            </a:extLst>
          </p:cNvPr>
          <p:cNvSpPr/>
          <p:nvPr/>
        </p:nvSpPr>
        <p:spPr>
          <a:xfrm>
            <a:off x="649126" y="3073826"/>
            <a:ext cx="2935419" cy="369332"/>
          </a:xfrm>
          <a:prstGeom prst="rect">
            <a:avLst/>
          </a:prstGeom>
        </p:spPr>
        <p:txBody>
          <a:bodyPr wrap="none">
            <a:spAutoFit/>
          </a:bodyPr>
          <a:lstStyle/>
          <a:p>
            <a:r>
              <a:rPr lang="en-US" altLang="zh-CN" dirty="0">
                <a:hlinkClick r:id="rId3">
                  <a:extLst>
                    <a:ext uri="{A12FA001-AC4F-418D-AE19-62706E023703}">
                      <ahyp:hlinkClr xmlns:ahyp="http://schemas.microsoft.com/office/drawing/2018/hyperlinkcolor" val="tx"/>
                    </a:ext>
                  </a:extLst>
                </a:hlinkClick>
              </a:rPr>
              <a:t>https://www.ldc.upenn.edu/</a:t>
            </a:r>
            <a:endParaRPr lang="zh-CN" altLang="en-US" dirty="0"/>
          </a:p>
        </p:txBody>
      </p:sp>
      <p:pic>
        <p:nvPicPr>
          <p:cNvPr id="9" name="图片 8">
            <a:extLst>
              <a:ext uri="{FF2B5EF4-FFF2-40B4-BE49-F238E27FC236}">
                <a16:creationId xmlns:a16="http://schemas.microsoft.com/office/drawing/2014/main" id="{269236A4-9A20-4E88-8C62-ACAF9391F187}"/>
              </a:ext>
            </a:extLst>
          </p:cNvPr>
          <p:cNvPicPr>
            <a:picLocks noChangeAspect="1"/>
          </p:cNvPicPr>
          <p:nvPr/>
        </p:nvPicPr>
        <p:blipFill>
          <a:blip r:embed="rId4"/>
          <a:stretch>
            <a:fillRect/>
          </a:stretch>
        </p:blipFill>
        <p:spPr>
          <a:xfrm>
            <a:off x="903595" y="6013614"/>
            <a:ext cx="800555" cy="248059"/>
          </a:xfrm>
          <a:prstGeom prst="rect">
            <a:avLst/>
          </a:prstGeom>
        </p:spPr>
      </p:pic>
      <p:sp>
        <p:nvSpPr>
          <p:cNvPr id="10" name="矩形 9">
            <a:extLst>
              <a:ext uri="{FF2B5EF4-FFF2-40B4-BE49-F238E27FC236}">
                <a16:creationId xmlns:a16="http://schemas.microsoft.com/office/drawing/2014/main" id="{CDEBED14-198D-4388-9B7A-9971D3373CAF}"/>
              </a:ext>
            </a:extLst>
          </p:cNvPr>
          <p:cNvSpPr/>
          <p:nvPr/>
        </p:nvSpPr>
        <p:spPr>
          <a:xfrm>
            <a:off x="758141" y="6243836"/>
            <a:ext cx="1335622" cy="253916"/>
          </a:xfrm>
          <a:prstGeom prst="rect">
            <a:avLst/>
          </a:prstGeom>
        </p:spPr>
        <p:txBody>
          <a:bodyPr wrap="none">
            <a:spAutoFit/>
          </a:bodyPr>
          <a:lstStyle/>
          <a:p>
            <a:r>
              <a:rPr lang="en-US" altLang="zh-CN" sz="1050" dirty="0">
                <a:hlinkClick r:id="rId5">
                  <a:extLst>
                    <a:ext uri="{A12FA001-AC4F-418D-AE19-62706E023703}">
                      <ahyp:hlinkClr xmlns:ahyp="http://schemas.microsoft.com/office/drawing/2018/hyperlinkcolor" val="tx"/>
                    </a:ext>
                  </a:extLst>
                </a:hlinkClick>
              </a:rPr>
              <a:t>http://icame.uib.no/</a:t>
            </a:r>
            <a:endParaRPr lang="zh-CN" altLang="en-US" sz="1050" dirty="0"/>
          </a:p>
        </p:txBody>
      </p:sp>
      <p:pic>
        <p:nvPicPr>
          <p:cNvPr id="11" name="图片 10">
            <a:extLst>
              <a:ext uri="{FF2B5EF4-FFF2-40B4-BE49-F238E27FC236}">
                <a16:creationId xmlns:a16="http://schemas.microsoft.com/office/drawing/2014/main" id="{D35D82FE-BB63-4F79-AD5B-FC3AEA7B74F9}"/>
              </a:ext>
            </a:extLst>
          </p:cNvPr>
          <p:cNvPicPr>
            <a:picLocks noChangeAspect="1"/>
          </p:cNvPicPr>
          <p:nvPr/>
        </p:nvPicPr>
        <p:blipFill>
          <a:blip r:embed="rId6"/>
          <a:stretch>
            <a:fillRect/>
          </a:stretch>
        </p:blipFill>
        <p:spPr>
          <a:xfrm>
            <a:off x="2158936" y="6013614"/>
            <a:ext cx="460443" cy="460443"/>
          </a:xfrm>
          <a:prstGeom prst="rect">
            <a:avLst/>
          </a:prstGeom>
        </p:spPr>
      </p:pic>
      <p:sp>
        <p:nvSpPr>
          <p:cNvPr id="12" name="矩形 11">
            <a:extLst>
              <a:ext uri="{FF2B5EF4-FFF2-40B4-BE49-F238E27FC236}">
                <a16:creationId xmlns:a16="http://schemas.microsoft.com/office/drawing/2014/main" id="{90B4DADC-B476-4034-8B65-55BA667A9B9A}"/>
              </a:ext>
            </a:extLst>
          </p:cNvPr>
          <p:cNvSpPr/>
          <p:nvPr/>
        </p:nvSpPr>
        <p:spPr>
          <a:xfrm>
            <a:off x="2619379" y="6243836"/>
            <a:ext cx="2855269" cy="253916"/>
          </a:xfrm>
          <a:prstGeom prst="rect">
            <a:avLst/>
          </a:prstGeom>
        </p:spPr>
        <p:txBody>
          <a:bodyPr wrap="none">
            <a:spAutoFit/>
          </a:bodyPr>
          <a:lstStyle/>
          <a:p>
            <a:r>
              <a:rPr lang="en-US" altLang="zh-CN" sz="1050" dirty="0">
                <a:hlinkClick r:id="rId7">
                  <a:extLst>
                    <a:ext uri="{A12FA001-AC4F-418D-AE19-62706E023703}">
                      <ahyp:hlinkClr xmlns:ahyp="http://schemas.microsoft.com/office/drawing/2018/hyperlinkcolor" val="tx"/>
                    </a:ext>
                  </a:extLst>
                </a:hlinkClick>
              </a:rPr>
              <a:t>https://ota.bodleian.ox.ac.uk/repository/xmlui/</a:t>
            </a:r>
            <a:endParaRPr lang="zh-CN" altLang="en-US" sz="1050" dirty="0"/>
          </a:p>
        </p:txBody>
      </p:sp>
      <p:sp>
        <p:nvSpPr>
          <p:cNvPr id="13" name="文本框 12">
            <a:extLst>
              <a:ext uri="{FF2B5EF4-FFF2-40B4-BE49-F238E27FC236}">
                <a16:creationId xmlns:a16="http://schemas.microsoft.com/office/drawing/2014/main" id="{797AD3F8-19A3-419D-B4A0-2F2789FECCB2}"/>
              </a:ext>
            </a:extLst>
          </p:cNvPr>
          <p:cNvSpPr txBox="1"/>
          <p:nvPr/>
        </p:nvSpPr>
        <p:spPr>
          <a:xfrm>
            <a:off x="758141" y="3653533"/>
            <a:ext cx="5518210"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dirty="0"/>
              <a:t>LDC</a:t>
            </a:r>
            <a:r>
              <a:rPr lang="zh-CN" altLang="en-US" dirty="0"/>
              <a:t>，全名</a:t>
            </a:r>
            <a:r>
              <a:rPr lang="en-US" altLang="zh-CN" dirty="0"/>
              <a:t>Linguistic Data Consortium</a:t>
            </a:r>
            <a:r>
              <a:rPr lang="zh-CN" altLang="en-US" dirty="0"/>
              <a:t>，语言数据联盟</a:t>
            </a:r>
            <a:endParaRPr lang="en-US" altLang="zh-CN" dirty="0"/>
          </a:p>
        </p:txBody>
      </p:sp>
      <p:pic>
        <p:nvPicPr>
          <p:cNvPr id="5" name="图片 4">
            <a:extLst>
              <a:ext uri="{FF2B5EF4-FFF2-40B4-BE49-F238E27FC236}">
                <a16:creationId xmlns:a16="http://schemas.microsoft.com/office/drawing/2014/main" id="{0DD9FBCB-D1B9-4145-93AE-C8989E80C02B}"/>
              </a:ext>
            </a:extLst>
          </p:cNvPr>
          <p:cNvPicPr>
            <a:picLocks noChangeAspect="1"/>
          </p:cNvPicPr>
          <p:nvPr/>
        </p:nvPicPr>
        <p:blipFill>
          <a:blip r:embed="rId8"/>
          <a:stretch>
            <a:fillRect/>
          </a:stretch>
        </p:blipFill>
        <p:spPr>
          <a:xfrm>
            <a:off x="7782199" y="2186795"/>
            <a:ext cx="3760675" cy="1626402"/>
          </a:xfrm>
          <a:prstGeom prst="rect">
            <a:avLst/>
          </a:prstGeom>
        </p:spPr>
      </p:pic>
      <p:pic>
        <p:nvPicPr>
          <p:cNvPr id="14" name="图片 13">
            <a:extLst>
              <a:ext uri="{FF2B5EF4-FFF2-40B4-BE49-F238E27FC236}">
                <a16:creationId xmlns:a16="http://schemas.microsoft.com/office/drawing/2014/main" id="{99C775C9-97B7-4B0C-BE59-AF360272E235}"/>
              </a:ext>
            </a:extLst>
          </p:cNvPr>
          <p:cNvPicPr>
            <a:picLocks noChangeAspect="1"/>
          </p:cNvPicPr>
          <p:nvPr/>
        </p:nvPicPr>
        <p:blipFill>
          <a:blip r:embed="rId9"/>
          <a:stretch>
            <a:fillRect/>
          </a:stretch>
        </p:blipFill>
        <p:spPr>
          <a:xfrm>
            <a:off x="7786318" y="4184598"/>
            <a:ext cx="3756556" cy="741425"/>
          </a:xfrm>
          <a:prstGeom prst="rect">
            <a:avLst/>
          </a:prstGeom>
        </p:spPr>
      </p:pic>
      <p:pic>
        <p:nvPicPr>
          <p:cNvPr id="16" name="图片 15">
            <a:extLst>
              <a:ext uri="{FF2B5EF4-FFF2-40B4-BE49-F238E27FC236}">
                <a16:creationId xmlns:a16="http://schemas.microsoft.com/office/drawing/2014/main" id="{85CC2F40-72E6-427A-866F-0F15DABFFF30}"/>
              </a:ext>
            </a:extLst>
          </p:cNvPr>
          <p:cNvPicPr>
            <a:picLocks noChangeAspect="1"/>
          </p:cNvPicPr>
          <p:nvPr/>
        </p:nvPicPr>
        <p:blipFill>
          <a:blip r:embed="rId10"/>
          <a:stretch>
            <a:fillRect/>
          </a:stretch>
        </p:blipFill>
        <p:spPr>
          <a:xfrm>
            <a:off x="5583666" y="5297423"/>
            <a:ext cx="5959208" cy="1200329"/>
          </a:xfrm>
          <a:prstGeom prst="rect">
            <a:avLst/>
          </a:prstGeom>
        </p:spPr>
      </p:pic>
      <p:sp>
        <p:nvSpPr>
          <p:cNvPr id="15" name="文本框 14">
            <a:extLst>
              <a:ext uri="{FF2B5EF4-FFF2-40B4-BE49-F238E27FC236}">
                <a16:creationId xmlns:a16="http://schemas.microsoft.com/office/drawing/2014/main" id="{15107DBF-E94B-4585-9AB5-41411897B33C}"/>
              </a:ext>
            </a:extLst>
          </p:cNvPr>
          <p:cNvSpPr txBox="1"/>
          <p:nvPr/>
        </p:nvSpPr>
        <p:spPr>
          <a:xfrm>
            <a:off x="597245" y="4322642"/>
            <a:ext cx="6795776" cy="923330"/>
          </a:xfrm>
          <a:prstGeom prst="rect">
            <a:avLst/>
          </a:prstGeom>
          <a:noFill/>
        </p:spPr>
        <p:txBody>
          <a:bodyPr wrap="square">
            <a:spAutoFit/>
          </a:bodyPr>
          <a:lstStyle/>
          <a:p>
            <a:r>
              <a:rPr lang="zh-CN" altLang="en-US" dirty="0"/>
              <a:t>由大学、图书馆、企业、政府、研究机构共同合办的联合企业，</a:t>
            </a:r>
          </a:p>
          <a:p>
            <a:r>
              <a:rPr lang="zh-CN" altLang="en-US" dirty="0"/>
              <a:t>成立于</a:t>
            </a:r>
            <a:r>
              <a:rPr lang="en-US" altLang="zh-CN" dirty="0"/>
              <a:t>1992</a:t>
            </a:r>
            <a:r>
              <a:rPr lang="zh-CN" altLang="en-US" dirty="0"/>
              <a:t>年，</a:t>
            </a:r>
          </a:p>
          <a:p>
            <a:r>
              <a:rPr lang="zh-CN" altLang="en-US" dirty="0"/>
              <a:t>目前由宾夕法尼亚大学负责主要运营。</a:t>
            </a:r>
          </a:p>
        </p:txBody>
      </p:sp>
    </p:spTree>
    <p:extLst>
      <p:ext uri="{BB962C8B-B14F-4D97-AF65-F5344CB8AC3E}">
        <p14:creationId xmlns:p14="http://schemas.microsoft.com/office/powerpoint/2010/main" val="200788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FD6EC-4CFD-4A6D-B166-C54C60353558}"/>
              </a:ext>
            </a:extLst>
          </p:cNvPr>
          <p:cNvSpPr>
            <a:spLocks noGrp="1"/>
          </p:cNvSpPr>
          <p:nvPr>
            <p:ph type="title"/>
          </p:nvPr>
        </p:nvSpPr>
        <p:spPr/>
        <p:txBody>
          <a:bodyPr/>
          <a:lstStyle/>
          <a:p>
            <a:r>
              <a:rPr lang="zh-CN" altLang="en-US" dirty="0"/>
              <a:t>国内语料库</a:t>
            </a:r>
          </a:p>
        </p:txBody>
      </p:sp>
      <p:sp>
        <p:nvSpPr>
          <p:cNvPr id="3" name="内容占位符 2">
            <a:extLst>
              <a:ext uri="{FF2B5EF4-FFF2-40B4-BE49-F238E27FC236}">
                <a16:creationId xmlns:a16="http://schemas.microsoft.com/office/drawing/2014/main" id="{BC6CF59F-9B80-40AD-BB1B-C10C76E7A271}"/>
              </a:ext>
            </a:extLst>
          </p:cNvPr>
          <p:cNvSpPr>
            <a:spLocks noGrp="1"/>
          </p:cNvSpPr>
          <p:nvPr>
            <p:ph idx="1"/>
          </p:nvPr>
        </p:nvSpPr>
        <p:spPr/>
        <p:txBody>
          <a:bodyPr>
            <a:normAutofit/>
          </a:bodyPr>
          <a:lstStyle/>
          <a:p>
            <a:pPr marL="0" indent="0">
              <a:buNone/>
            </a:pPr>
            <a:r>
              <a:rPr lang="zh-CN" altLang="en-US" dirty="0"/>
              <a:t>教育部语言文字应用研究所计算语言学研究室</a:t>
            </a:r>
            <a:endParaRPr lang="en-US" altLang="zh-CN" dirty="0"/>
          </a:p>
          <a:p>
            <a:pPr marL="0" indent="0">
              <a:buNone/>
            </a:pPr>
            <a:r>
              <a:rPr lang="en-US" altLang="zh-CN" sz="1600" dirty="0">
                <a:hlinkClick r:id="rId2">
                  <a:extLst>
                    <a:ext uri="{A12FA001-AC4F-418D-AE19-62706E023703}">
                      <ahyp:hlinkClr xmlns:ahyp="http://schemas.microsoft.com/office/drawing/2018/hyperlinkcolor" val="tx"/>
                    </a:ext>
                  </a:extLst>
                </a:hlinkClick>
              </a:rPr>
              <a:t>http://corpus.zhonghuayuwen.org/index.aspx</a:t>
            </a:r>
            <a:endParaRPr lang="en-US" altLang="zh-CN" sz="1600" dirty="0"/>
          </a:p>
          <a:p>
            <a:pPr marL="0" indent="0">
              <a:buNone/>
            </a:pPr>
            <a:endParaRPr lang="en-US" altLang="zh-CN" dirty="0"/>
          </a:p>
          <a:p>
            <a:pPr marL="0" indent="0">
              <a:buNone/>
            </a:pPr>
            <a:r>
              <a:rPr lang="zh-CN" altLang="en-US" dirty="0"/>
              <a:t>北京大学计算语言学研究所</a:t>
            </a:r>
            <a:endParaRPr lang="en-US" altLang="zh-CN" dirty="0"/>
          </a:p>
          <a:p>
            <a:pPr marL="0" indent="0">
              <a:buNone/>
            </a:pPr>
            <a:r>
              <a:rPr lang="en-US" altLang="zh-CN" sz="1600" dirty="0">
                <a:hlinkClick r:id="rId3">
                  <a:extLst>
                    <a:ext uri="{A12FA001-AC4F-418D-AE19-62706E023703}">
                      <ahyp:hlinkClr xmlns:ahyp="http://schemas.microsoft.com/office/drawing/2018/hyperlinkcolor" val="tx"/>
                    </a:ext>
                  </a:extLst>
                </a:hlinkClick>
              </a:rPr>
              <a:t>https://klcl.pku.edu.cn/zygx/zyxz/index.htm</a:t>
            </a:r>
            <a:endParaRPr lang="en-US" altLang="zh-CN" sz="1600" dirty="0"/>
          </a:p>
          <a:p>
            <a:pPr marL="0" indent="0">
              <a:buNone/>
            </a:pPr>
            <a:endParaRPr lang="en-US" altLang="zh-CN" dirty="0"/>
          </a:p>
          <a:p>
            <a:pPr marL="0" indent="0">
              <a:buNone/>
            </a:pPr>
            <a:r>
              <a:rPr lang="zh-CN" altLang="en-US" dirty="0"/>
              <a:t>哈工大信息检索研究中心</a:t>
            </a:r>
            <a:endParaRPr lang="en-US" altLang="zh-CN" dirty="0"/>
          </a:p>
          <a:p>
            <a:pPr marL="0" indent="0">
              <a:buNone/>
            </a:pPr>
            <a:r>
              <a:rPr lang="en-US" altLang="zh-CN" sz="1600" dirty="0">
                <a:hlinkClick r:id="rId4">
                  <a:extLst>
                    <a:ext uri="{A12FA001-AC4F-418D-AE19-62706E023703}">
                      <ahyp:hlinkClr xmlns:ahyp="http://schemas.microsoft.com/office/drawing/2018/hyperlinkcolor" val="tx"/>
                    </a:ext>
                  </a:extLst>
                </a:hlinkClick>
              </a:rPr>
              <a:t>http://ir.hit.edu.cn/demo/ltp/Sharing_Plan.htm</a:t>
            </a:r>
            <a:endParaRPr lang="zh-CN" altLang="en-US" sz="1600" dirty="0"/>
          </a:p>
        </p:txBody>
      </p:sp>
    </p:spTree>
    <p:extLst>
      <p:ext uri="{BB962C8B-B14F-4D97-AF65-F5344CB8AC3E}">
        <p14:creationId xmlns:p14="http://schemas.microsoft.com/office/powerpoint/2010/main" val="337729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DFCAD-E0D3-4354-8D73-12EAEC206A03}"/>
              </a:ext>
            </a:extLst>
          </p:cNvPr>
          <p:cNvSpPr>
            <a:spLocks noGrp="1"/>
          </p:cNvSpPr>
          <p:nvPr>
            <p:ph type="title"/>
          </p:nvPr>
        </p:nvSpPr>
        <p:spPr/>
        <p:txBody>
          <a:bodyPr/>
          <a:lstStyle/>
          <a:p>
            <a:r>
              <a:rPr lang="zh-CN" altLang="en-US" dirty="0"/>
              <a:t>现代汉语语料库检索 </a:t>
            </a:r>
          </a:p>
        </p:txBody>
      </p:sp>
      <p:sp>
        <p:nvSpPr>
          <p:cNvPr id="3" name="内容占位符 2">
            <a:extLst>
              <a:ext uri="{FF2B5EF4-FFF2-40B4-BE49-F238E27FC236}">
                <a16:creationId xmlns:a16="http://schemas.microsoft.com/office/drawing/2014/main" id="{F6890513-E992-43BD-8F3D-9CA78F4CE97F}"/>
              </a:ext>
            </a:extLst>
          </p:cNvPr>
          <p:cNvSpPr>
            <a:spLocks noGrp="1"/>
          </p:cNvSpPr>
          <p:nvPr>
            <p:ph idx="1"/>
          </p:nvPr>
        </p:nvSpPr>
        <p:spPr>
          <a:xfrm>
            <a:off x="680320" y="1526235"/>
            <a:ext cx="9455901" cy="307931"/>
          </a:xfrm>
        </p:spPr>
        <p:txBody>
          <a:bodyPr>
            <a:normAutofit fontScale="77500" lnSpcReduction="20000"/>
          </a:bodyPr>
          <a:lstStyle/>
          <a:p>
            <a:pPr marL="0" indent="0">
              <a:buNone/>
            </a:pPr>
            <a:r>
              <a:rPr lang="en-US" altLang="zh-CN" dirty="0">
                <a:hlinkClick r:id="rId2">
                  <a:extLst>
                    <a:ext uri="{A12FA001-AC4F-418D-AE19-62706E023703}">
                      <ahyp:hlinkClr xmlns:ahyp="http://schemas.microsoft.com/office/drawing/2018/hyperlinkcolor" val="tx"/>
                    </a:ext>
                  </a:extLst>
                </a:hlinkClick>
              </a:rPr>
              <a:t>http://corpus.zhonghuayuwen.org/CnCindex.aspx</a:t>
            </a:r>
            <a:endParaRPr lang="zh-CN" altLang="en-US" dirty="0"/>
          </a:p>
        </p:txBody>
      </p:sp>
      <p:pic>
        <p:nvPicPr>
          <p:cNvPr id="5" name="图片 4">
            <a:extLst>
              <a:ext uri="{FF2B5EF4-FFF2-40B4-BE49-F238E27FC236}">
                <a16:creationId xmlns:a16="http://schemas.microsoft.com/office/drawing/2014/main" id="{BA305D0D-356D-4286-91A3-D27A4A4471D4}"/>
              </a:ext>
            </a:extLst>
          </p:cNvPr>
          <p:cNvPicPr>
            <a:picLocks noChangeAspect="1"/>
          </p:cNvPicPr>
          <p:nvPr/>
        </p:nvPicPr>
        <p:blipFill>
          <a:blip r:embed="rId3"/>
          <a:stretch>
            <a:fillRect/>
          </a:stretch>
        </p:blipFill>
        <p:spPr>
          <a:xfrm>
            <a:off x="271394" y="1834166"/>
            <a:ext cx="11415749" cy="5014395"/>
          </a:xfrm>
          <a:prstGeom prst="rect">
            <a:avLst/>
          </a:prstGeom>
        </p:spPr>
      </p:pic>
    </p:spTree>
    <p:extLst>
      <p:ext uri="{BB962C8B-B14F-4D97-AF65-F5344CB8AC3E}">
        <p14:creationId xmlns:p14="http://schemas.microsoft.com/office/powerpoint/2010/main" val="426193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自然语言处理工具包</a:t>
            </a:r>
          </a:p>
        </p:txBody>
      </p:sp>
      <p:sp>
        <p:nvSpPr>
          <p:cNvPr id="14" name="矩形 13">
            <a:extLst>
              <a:ext uri="{FF2B5EF4-FFF2-40B4-BE49-F238E27FC236}">
                <a16:creationId xmlns:a16="http://schemas.microsoft.com/office/drawing/2014/main" id="{00550CCB-021B-453F-AC82-567AD4AFB2C3}"/>
              </a:ext>
            </a:extLst>
          </p:cNvPr>
          <p:cNvSpPr/>
          <p:nvPr/>
        </p:nvSpPr>
        <p:spPr>
          <a:xfrm>
            <a:off x="596630" y="2209083"/>
            <a:ext cx="3670570" cy="2739211"/>
          </a:xfrm>
          <a:prstGeom prst="rect">
            <a:avLst/>
          </a:prstGeom>
        </p:spPr>
        <p:txBody>
          <a:bodyPr wrap="square">
            <a:spAutoFit/>
          </a:bodyPr>
          <a:lstStyle/>
          <a:p>
            <a:endParaRPr lang="en-US" altLang="zh-CN" sz="2800" dirty="0"/>
          </a:p>
          <a:p>
            <a:pPr marL="285750" indent="-285750">
              <a:buFont typeface="Arial" panose="020B0604020202020204" pitchFamily="34" charset="0"/>
              <a:buChar char="•"/>
            </a:pPr>
            <a:r>
              <a:rPr lang="zh-CN" altLang="en-US" dirty="0"/>
              <a:t>结巴分词 </a:t>
            </a:r>
            <a:r>
              <a:rPr lang="en-US" altLang="zh-CN" dirty="0"/>
              <a:t>jieba</a:t>
            </a:r>
          </a:p>
          <a:p>
            <a:pPr marL="285750" indent="-285750">
              <a:buFont typeface="Arial" panose="020B0604020202020204" pitchFamily="34" charset="0"/>
              <a:buChar char="•"/>
            </a:pPr>
            <a:r>
              <a:rPr lang="en-US" altLang="zh-CN" b="1" dirty="0">
                <a:solidFill>
                  <a:schemeClr val="bg1"/>
                </a:solidFill>
                <a:highlight>
                  <a:srgbClr val="FFFF00"/>
                </a:highlight>
              </a:rPr>
              <a:t>HanLP</a:t>
            </a:r>
          </a:p>
          <a:p>
            <a:pPr marL="285750" indent="-285750">
              <a:buFont typeface="Arial" panose="020B0604020202020204" pitchFamily="34" charset="0"/>
              <a:buChar char="•"/>
            </a:pPr>
            <a:r>
              <a:rPr lang="en-US" altLang="zh-CN" dirty="0"/>
              <a:t>SnowNLP</a:t>
            </a:r>
            <a:endParaRPr lang="zh-CN" altLang="en-US" dirty="0"/>
          </a:p>
          <a:p>
            <a:pPr marL="285750" indent="-285750">
              <a:buFont typeface="Arial" panose="020B0604020202020204" pitchFamily="34" charset="0"/>
              <a:buChar char="•"/>
            </a:pPr>
            <a:r>
              <a:rPr lang="en-US" altLang="zh-CN" dirty="0"/>
              <a:t>NLPIR</a:t>
            </a:r>
          </a:p>
          <a:p>
            <a:pPr marL="285750" indent="-285750">
              <a:buFont typeface="Arial" panose="020B0604020202020204" pitchFamily="34" charset="0"/>
              <a:buChar char="•"/>
            </a:pPr>
            <a:r>
              <a:rPr lang="zh-CN" altLang="en-US" dirty="0"/>
              <a:t>哈工大 </a:t>
            </a:r>
            <a:r>
              <a:rPr lang="en-US" altLang="zh-CN" dirty="0"/>
              <a:t>LTP</a:t>
            </a:r>
          </a:p>
          <a:p>
            <a:pPr marL="285750" indent="-285750">
              <a:buFont typeface="Arial" panose="020B0604020202020204" pitchFamily="34" charset="0"/>
              <a:buChar char="•"/>
            </a:pPr>
            <a:r>
              <a:rPr lang="zh-CN" altLang="en-US" dirty="0"/>
              <a:t>中科院 </a:t>
            </a:r>
            <a:r>
              <a:rPr lang="en-US" altLang="zh-CN" b="1" dirty="0">
                <a:solidFill>
                  <a:schemeClr val="bg1"/>
                </a:solidFill>
                <a:highlight>
                  <a:srgbClr val="FFFF00"/>
                </a:highlight>
              </a:rPr>
              <a:t>ICTCLAS</a:t>
            </a:r>
            <a:endParaRPr lang="en-US" altLang="zh-CN" dirty="0"/>
          </a:p>
          <a:p>
            <a:pPr marL="285750" indent="-285750">
              <a:buFont typeface="Arial" panose="020B0604020202020204" pitchFamily="34" charset="0"/>
              <a:buChar char="•"/>
            </a:pPr>
            <a:r>
              <a:rPr lang="zh-CN" altLang="en-US" dirty="0"/>
              <a:t>清华大学 </a:t>
            </a:r>
            <a:r>
              <a:rPr lang="en-US" altLang="zh-CN" dirty="0"/>
              <a:t>THULAC</a:t>
            </a:r>
          </a:p>
          <a:p>
            <a:pPr marL="285750" indent="-285750">
              <a:buFont typeface="Arial" panose="020B0604020202020204" pitchFamily="34" charset="0"/>
              <a:buChar char="•"/>
            </a:pPr>
            <a:r>
              <a:rPr lang="zh-CN" altLang="en-US" dirty="0"/>
              <a:t>复旦大学 </a:t>
            </a:r>
            <a:r>
              <a:rPr lang="en-US" altLang="zh-CN" dirty="0" err="1"/>
              <a:t>FudanNLP</a:t>
            </a:r>
            <a:endParaRPr lang="en-US" altLang="zh-CN" dirty="0"/>
          </a:p>
        </p:txBody>
      </p:sp>
      <p:sp>
        <p:nvSpPr>
          <p:cNvPr id="15" name="矩形 14">
            <a:extLst>
              <a:ext uri="{FF2B5EF4-FFF2-40B4-BE49-F238E27FC236}">
                <a16:creationId xmlns:a16="http://schemas.microsoft.com/office/drawing/2014/main" id="{AA774795-6AF6-4333-90F5-C03D1CE6DFEE}"/>
              </a:ext>
            </a:extLst>
          </p:cNvPr>
          <p:cNvSpPr/>
          <p:nvPr/>
        </p:nvSpPr>
        <p:spPr>
          <a:xfrm>
            <a:off x="4383931" y="2209083"/>
            <a:ext cx="2081720" cy="1908215"/>
          </a:xfrm>
          <a:prstGeom prst="rect">
            <a:avLst/>
          </a:prstGeom>
        </p:spPr>
        <p:txBody>
          <a:bodyPr wrap="square">
            <a:spAutoFit/>
          </a:bodyPr>
          <a:lstStyle/>
          <a:p>
            <a:endParaRPr lang="en-US" altLang="zh-CN" sz="2800" dirty="0"/>
          </a:p>
          <a:p>
            <a:pPr marL="285750" indent="-285750">
              <a:buFont typeface="Arial" panose="020B0604020202020204" pitchFamily="34" charset="0"/>
              <a:buChar char="•"/>
            </a:pPr>
            <a:r>
              <a:rPr lang="en-US" altLang="zh-CN" dirty="0"/>
              <a:t>NLTK</a:t>
            </a:r>
          </a:p>
          <a:p>
            <a:pPr marL="285750" indent="-285750">
              <a:buFont typeface="Arial" panose="020B0604020202020204" pitchFamily="34" charset="0"/>
              <a:buChar char="•"/>
            </a:pPr>
            <a:r>
              <a:rPr lang="en-US" altLang="zh-CN" dirty="0"/>
              <a:t>Genism</a:t>
            </a:r>
          </a:p>
          <a:p>
            <a:pPr marL="285750" indent="-285750">
              <a:buFont typeface="Arial" panose="020B0604020202020204" pitchFamily="34" charset="0"/>
              <a:buChar char="•"/>
            </a:pPr>
            <a:r>
              <a:rPr lang="en-US" altLang="zh-CN" dirty="0"/>
              <a:t>TextBlob</a:t>
            </a:r>
          </a:p>
          <a:p>
            <a:pPr marL="285750" indent="-285750">
              <a:buFont typeface="Arial" panose="020B0604020202020204" pitchFamily="34" charset="0"/>
              <a:buChar char="•"/>
            </a:pPr>
            <a:r>
              <a:rPr lang="en-US" altLang="zh-CN" dirty="0"/>
              <a:t>Stanford NLP</a:t>
            </a:r>
          </a:p>
          <a:p>
            <a:pPr marL="285750" indent="-285750">
              <a:buFont typeface="Arial" panose="020B0604020202020204" pitchFamily="34" charset="0"/>
              <a:buChar char="•"/>
            </a:pPr>
            <a:r>
              <a:rPr lang="en-US" altLang="zh-CN" dirty="0"/>
              <a:t>Spacy</a:t>
            </a:r>
            <a:endParaRPr lang="zh-CN" altLang="en-US" dirty="0"/>
          </a:p>
        </p:txBody>
      </p:sp>
      <p:pic>
        <p:nvPicPr>
          <p:cNvPr id="16" name="图片 15">
            <a:extLst>
              <a:ext uri="{FF2B5EF4-FFF2-40B4-BE49-F238E27FC236}">
                <a16:creationId xmlns:a16="http://schemas.microsoft.com/office/drawing/2014/main" id="{8A6F8E29-9B92-48C7-8EE5-063A0CD5A783}"/>
              </a:ext>
            </a:extLst>
          </p:cNvPr>
          <p:cNvPicPr>
            <a:picLocks noChangeAspect="1"/>
          </p:cNvPicPr>
          <p:nvPr/>
        </p:nvPicPr>
        <p:blipFill>
          <a:blip r:embed="rId2"/>
          <a:stretch>
            <a:fillRect/>
          </a:stretch>
        </p:blipFill>
        <p:spPr>
          <a:xfrm>
            <a:off x="7115880" y="4687514"/>
            <a:ext cx="4215315" cy="1621275"/>
          </a:xfrm>
          <a:prstGeom prst="rect">
            <a:avLst/>
          </a:prstGeom>
        </p:spPr>
      </p:pic>
      <p:pic>
        <p:nvPicPr>
          <p:cNvPr id="17" name="图片 16">
            <a:extLst>
              <a:ext uri="{FF2B5EF4-FFF2-40B4-BE49-F238E27FC236}">
                <a16:creationId xmlns:a16="http://schemas.microsoft.com/office/drawing/2014/main" id="{F42AB6D0-369E-493A-BAA5-3D5337A214B2}"/>
              </a:ext>
            </a:extLst>
          </p:cNvPr>
          <p:cNvPicPr>
            <a:picLocks noChangeAspect="1"/>
          </p:cNvPicPr>
          <p:nvPr/>
        </p:nvPicPr>
        <p:blipFill>
          <a:blip r:embed="rId3"/>
          <a:stretch>
            <a:fillRect/>
          </a:stretch>
        </p:blipFill>
        <p:spPr>
          <a:xfrm>
            <a:off x="7117594" y="2260964"/>
            <a:ext cx="4213601" cy="2103514"/>
          </a:xfrm>
          <a:prstGeom prst="rect">
            <a:avLst/>
          </a:prstGeom>
        </p:spPr>
      </p:pic>
      <p:sp>
        <p:nvSpPr>
          <p:cNvPr id="3" name="文本框 2">
            <a:extLst>
              <a:ext uri="{FF2B5EF4-FFF2-40B4-BE49-F238E27FC236}">
                <a16:creationId xmlns:a16="http://schemas.microsoft.com/office/drawing/2014/main" id="{C153761D-C7B6-4E8A-8FE2-70BA990E99FF}"/>
              </a:ext>
            </a:extLst>
          </p:cNvPr>
          <p:cNvSpPr txBox="1"/>
          <p:nvPr/>
        </p:nvSpPr>
        <p:spPr>
          <a:xfrm>
            <a:off x="850880" y="5830110"/>
            <a:ext cx="3416320" cy="369332"/>
          </a:xfrm>
          <a:prstGeom prst="rect">
            <a:avLst/>
          </a:prstGeom>
          <a:noFill/>
        </p:spPr>
        <p:txBody>
          <a:bodyPr wrap="none" rtlCol="0">
            <a:spAutoFit/>
          </a:bodyPr>
          <a:lstStyle/>
          <a:p>
            <a:r>
              <a:rPr lang="zh-CN" altLang="en-US" dirty="0"/>
              <a:t>使用工具为免费文本资源加标记</a:t>
            </a:r>
          </a:p>
        </p:txBody>
      </p:sp>
    </p:spTree>
    <p:extLst>
      <p:ext uri="{BB962C8B-B14F-4D97-AF65-F5344CB8AC3E}">
        <p14:creationId xmlns:p14="http://schemas.microsoft.com/office/powerpoint/2010/main" val="101991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2799D-229A-48FD-9B18-B57E0D42A39A}"/>
              </a:ext>
            </a:extLst>
          </p:cNvPr>
          <p:cNvSpPr>
            <a:spLocks noGrp="1"/>
          </p:cNvSpPr>
          <p:nvPr>
            <p:ph type="title"/>
          </p:nvPr>
        </p:nvSpPr>
        <p:spPr/>
        <p:txBody>
          <a:bodyPr/>
          <a:lstStyle/>
          <a:p>
            <a:r>
              <a:rPr lang="zh-CN" altLang="en-US" dirty="0"/>
              <a:t>语料库语言学 </a:t>
            </a:r>
            <a:r>
              <a:rPr lang="en-US" altLang="zh-CN" dirty="0"/>
              <a:t>( Corpus Linguistics )</a:t>
            </a:r>
            <a:endParaRPr lang="zh-CN" altLang="en-US" dirty="0"/>
          </a:p>
        </p:txBody>
      </p:sp>
      <p:sp>
        <p:nvSpPr>
          <p:cNvPr id="3" name="内容占位符 2">
            <a:extLst>
              <a:ext uri="{FF2B5EF4-FFF2-40B4-BE49-F238E27FC236}">
                <a16:creationId xmlns:a16="http://schemas.microsoft.com/office/drawing/2014/main" id="{69C19889-A63A-48E2-8888-F5522DC9E5F7}"/>
              </a:ext>
            </a:extLst>
          </p:cNvPr>
          <p:cNvSpPr>
            <a:spLocks noGrp="1"/>
          </p:cNvSpPr>
          <p:nvPr>
            <p:ph idx="1"/>
          </p:nvPr>
        </p:nvSpPr>
        <p:spPr>
          <a:xfrm>
            <a:off x="101354" y="5003501"/>
            <a:ext cx="8468985" cy="1528282"/>
          </a:xfrm>
        </p:spPr>
        <p:txBody>
          <a:bodyPr>
            <a:normAutofit/>
          </a:bodyPr>
          <a:lstStyle/>
          <a:p>
            <a:r>
              <a:rPr lang="zh-CN" altLang="en-US" sz="2000" dirty="0"/>
              <a:t>当代语言学与计算机科学交叉</a:t>
            </a:r>
          </a:p>
          <a:p>
            <a:r>
              <a:rPr lang="zh-CN" altLang="en-US" sz="2000" dirty="0"/>
              <a:t>用计算机对巨量的语料库进行高速检索、统计和展示</a:t>
            </a:r>
            <a:endParaRPr lang="en-US" altLang="zh-CN" sz="2000" dirty="0"/>
          </a:p>
          <a:p>
            <a:r>
              <a:rPr lang="zh-CN" altLang="en-US" sz="2000" dirty="0"/>
              <a:t>揭示真实语言使用的倾向性规律及其所传递的意义、功能乃至思想意识</a:t>
            </a:r>
          </a:p>
        </p:txBody>
      </p:sp>
      <p:pic>
        <p:nvPicPr>
          <p:cNvPr id="4" name="图片 3">
            <a:extLst>
              <a:ext uri="{FF2B5EF4-FFF2-40B4-BE49-F238E27FC236}">
                <a16:creationId xmlns:a16="http://schemas.microsoft.com/office/drawing/2014/main" id="{43B4630C-23D7-4E2B-AC74-721D23482AF0}"/>
              </a:ext>
            </a:extLst>
          </p:cNvPr>
          <p:cNvPicPr>
            <a:picLocks noChangeAspect="1"/>
          </p:cNvPicPr>
          <p:nvPr/>
        </p:nvPicPr>
        <p:blipFill>
          <a:blip r:embed="rId2"/>
          <a:stretch>
            <a:fillRect/>
          </a:stretch>
        </p:blipFill>
        <p:spPr>
          <a:xfrm>
            <a:off x="8393956" y="1034956"/>
            <a:ext cx="3696690" cy="5353455"/>
          </a:xfrm>
          <a:prstGeom prst="rect">
            <a:avLst/>
          </a:prstGeom>
        </p:spPr>
      </p:pic>
      <p:sp>
        <p:nvSpPr>
          <p:cNvPr id="5" name="文本框 4">
            <a:extLst>
              <a:ext uri="{FF2B5EF4-FFF2-40B4-BE49-F238E27FC236}">
                <a16:creationId xmlns:a16="http://schemas.microsoft.com/office/drawing/2014/main" id="{013D7EE0-ABB2-4DFE-9375-BE36CDE6368B}"/>
              </a:ext>
            </a:extLst>
          </p:cNvPr>
          <p:cNvSpPr txBox="1"/>
          <p:nvPr/>
        </p:nvSpPr>
        <p:spPr>
          <a:xfrm>
            <a:off x="253483" y="2249705"/>
            <a:ext cx="6288901" cy="523220"/>
          </a:xfrm>
          <a:prstGeom prst="rect">
            <a:avLst/>
          </a:prstGeom>
          <a:noFill/>
        </p:spPr>
        <p:txBody>
          <a:bodyPr wrap="none" rtlCol="0">
            <a:spAutoFit/>
          </a:bodyPr>
          <a:lstStyle/>
          <a:p>
            <a:r>
              <a:rPr lang="zh-CN" altLang="en-US" sz="2800" dirty="0"/>
              <a:t>基于语料库进行语言学研究的一门学科</a:t>
            </a:r>
          </a:p>
        </p:txBody>
      </p:sp>
      <p:sp>
        <p:nvSpPr>
          <p:cNvPr id="7" name="文本框 6">
            <a:extLst>
              <a:ext uri="{FF2B5EF4-FFF2-40B4-BE49-F238E27FC236}">
                <a16:creationId xmlns:a16="http://schemas.microsoft.com/office/drawing/2014/main" id="{6BBB8B9B-324F-46B9-B6DA-9DC509222B0A}"/>
              </a:ext>
            </a:extLst>
          </p:cNvPr>
          <p:cNvSpPr txBox="1"/>
          <p:nvPr/>
        </p:nvSpPr>
        <p:spPr>
          <a:xfrm>
            <a:off x="292362" y="2964883"/>
            <a:ext cx="8101594" cy="1200329"/>
          </a:xfrm>
          <a:prstGeom prst="rect">
            <a:avLst/>
          </a:prstGeom>
          <a:noFill/>
        </p:spPr>
        <p:txBody>
          <a:bodyPr wrap="square">
            <a:spAutoFit/>
          </a:bodyPr>
          <a:lstStyle/>
          <a:p>
            <a:r>
              <a:rPr lang="zh-CN" altLang="en-US" dirty="0"/>
              <a:t>研究自然语言电子文本的</a:t>
            </a:r>
            <a:r>
              <a:rPr lang="zh-CN" altLang="en-US" b="1" u="sng" dirty="0"/>
              <a:t>采集、存储、标注、检索、统计</a:t>
            </a:r>
            <a:r>
              <a:rPr lang="zh-CN" altLang="en-US" dirty="0"/>
              <a:t>等方法的一门学问</a:t>
            </a:r>
            <a:endParaRPr lang="en-US" altLang="zh-CN" dirty="0"/>
          </a:p>
          <a:p>
            <a:endParaRPr lang="en-US" altLang="zh-CN" dirty="0"/>
          </a:p>
          <a:p>
            <a:r>
              <a:rPr lang="zh-CN" altLang="en-US" dirty="0"/>
              <a:t>目的是通过对客观存在的大规模真实文本中的语言事实进行定量分析</a:t>
            </a:r>
            <a:r>
              <a:rPr lang="en-US" altLang="zh-CN" dirty="0"/>
              <a:t>,</a:t>
            </a:r>
          </a:p>
          <a:p>
            <a:r>
              <a:rPr lang="zh-CN" altLang="en-US" dirty="0"/>
              <a:t>为语言学研究或自然语言处理系统开发提供支持。</a:t>
            </a:r>
          </a:p>
        </p:txBody>
      </p:sp>
    </p:spTree>
    <p:extLst>
      <p:ext uri="{BB962C8B-B14F-4D97-AF65-F5344CB8AC3E}">
        <p14:creationId xmlns:p14="http://schemas.microsoft.com/office/powerpoint/2010/main" val="295752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2.1.2 </a:t>
            </a:r>
            <a:r>
              <a:rPr lang="zh-CN" altLang="en-US" dirty="0"/>
              <a:t>语料库类型</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p:txBody>
          <a:bodyPr/>
          <a:lstStyle/>
          <a:p>
            <a:r>
              <a:rPr lang="zh-CN" altLang="en-US" dirty="0"/>
              <a:t>按用途：通用语料库 专用语料库</a:t>
            </a:r>
            <a:endParaRPr lang="en-US" altLang="zh-CN" dirty="0"/>
          </a:p>
          <a:p>
            <a:endParaRPr lang="en-US" altLang="zh-CN" dirty="0"/>
          </a:p>
          <a:p>
            <a:r>
              <a:rPr lang="zh-CN" altLang="en-US" dirty="0"/>
              <a:t>按语种：单语语料库 多语语料库 双语</a:t>
            </a:r>
            <a:r>
              <a:rPr lang="en-US" altLang="zh-CN" dirty="0"/>
              <a:t>/</a:t>
            </a:r>
            <a:r>
              <a:rPr lang="zh-CN" altLang="en-US" dirty="0"/>
              <a:t>平行语料库</a:t>
            </a:r>
            <a:endParaRPr lang="en-US" altLang="zh-CN" dirty="0"/>
          </a:p>
          <a:p>
            <a:endParaRPr lang="en-US" altLang="zh-CN" dirty="0"/>
          </a:p>
          <a:p>
            <a:r>
              <a:rPr lang="zh-CN" altLang="en-US" dirty="0"/>
              <a:t>按时效性：共时语料库 历时语料库</a:t>
            </a:r>
            <a:endParaRPr lang="en-US" altLang="zh-CN" dirty="0"/>
          </a:p>
          <a:p>
            <a:endParaRPr lang="en-US" altLang="zh-CN" dirty="0"/>
          </a:p>
          <a:p>
            <a:r>
              <a:rPr lang="zh-CN" altLang="en-US" dirty="0"/>
              <a:t>按是否被标注：生语料库 熟语料库</a:t>
            </a:r>
            <a:endParaRPr lang="en-US" altLang="zh-CN" dirty="0"/>
          </a:p>
        </p:txBody>
      </p:sp>
    </p:spTree>
    <p:extLst>
      <p:ext uri="{BB962C8B-B14F-4D97-AF65-F5344CB8AC3E}">
        <p14:creationId xmlns:p14="http://schemas.microsoft.com/office/powerpoint/2010/main" val="1603435461"/>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635</TotalTime>
  <Words>1778</Words>
  <Application>Microsoft Office PowerPoint</Application>
  <PresentationFormat>宽屏</PresentationFormat>
  <Paragraphs>219</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等线 Light</vt:lpstr>
      <vt:lpstr>Microsoft YaHei</vt:lpstr>
      <vt:lpstr>Arial</vt:lpstr>
      <vt:lpstr>Franklin Gothic Book</vt:lpstr>
      <vt:lpstr>Helvetica</vt:lpstr>
      <vt:lpstr>柏林</vt:lpstr>
      <vt:lpstr>自然语言处理技术基础 Natural Language Processing，NLP</vt:lpstr>
      <vt:lpstr>第2章 语料库与词汇知识库</vt:lpstr>
      <vt:lpstr>2.1 语料库  Corpus（Corpora 复数）</vt:lpstr>
      <vt:lpstr>主要语料库</vt:lpstr>
      <vt:lpstr>国内语料库</vt:lpstr>
      <vt:lpstr>现代汉语语料库检索 </vt:lpstr>
      <vt:lpstr>自然语言处理工具包</vt:lpstr>
      <vt:lpstr>语料库语言学 ( Corpus Linguistics )</vt:lpstr>
      <vt:lpstr>2.1.2 语料库类型</vt:lpstr>
      <vt:lpstr>2.1.3 典型语料库介绍</vt:lpstr>
      <vt:lpstr>icwb2-data 中文分词数据集</vt:lpstr>
      <vt:lpstr>SIGHAN -汉字特别兴趣小组</vt:lpstr>
      <vt:lpstr>2.1.4 语料处理的基本问题</vt:lpstr>
      <vt:lpstr>2.2 词汇知识库</vt:lpstr>
      <vt:lpstr>教参《统计自然语言处理》（第二版）宗成庆 </vt:lpstr>
      <vt:lpstr>2.2 语言知识库</vt:lpstr>
      <vt:lpstr>2.2.1 WordNet</vt:lpstr>
      <vt:lpstr>Wordnet 使用</vt:lpstr>
      <vt:lpstr>2.2.2 知网 HowNet</vt:lpstr>
      <vt:lpstr>2.2.2 知网</vt:lpstr>
      <vt:lpstr>国外语料库  </vt:lpstr>
      <vt:lpstr>国内语料库 1  </vt:lpstr>
      <vt:lpstr>国内语料库 2 </vt:lpstr>
      <vt:lpstr>第三周，上课带笔记本电脑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103</cp:revision>
  <dcterms:created xsi:type="dcterms:W3CDTF">2020-06-27T17:50:52Z</dcterms:created>
  <dcterms:modified xsi:type="dcterms:W3CDTF">2020-09-21T14:43:53Z</dcterms:modified>
</cp:coreProperties>
</file>