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352" r:id="rId7"/>
    <p:sldId id="263" r:id="rId8"/>
    <p:sldId id="353" r:id="rId9"/>
    <p:sldId id="264" r:id="rId10"/>
    <p:sldId id="314" r:id="rId11"/>
    <p:sldId id="315" r:id="rId12"/>
    <p:sldId id="354" r:id="rId13"/>
    <p:sldId id="355" r:id="rId14"/>
    <p:sldId id="356" r:id="rId15"/>
    <p:sldId id="357" r:id="rId16"/>
    <p:sldId id="317" r:id="rId17"/>
    <p:sldId id="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9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0F0E-BEB6-EA48-B651-8B80B020ED7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7D7AF-1A14-834E-A82E-0B2C1C7F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3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3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80-94DB-7F4F-9E45-8E9F42B2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A21C-71B4-C34F-BF23-2CB179C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F403-3432-A146-B7AF-E1A0B073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0BF6-AA2A-DE45-A2AF-1CA6964CC6E6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F7C5-D627-EA44-9D8C-9D73B061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282A-5C44-8546-B947-3739714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5C6-66A8-5E4C-B004-B55788C1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417B3-EDE1-8141-9643-6E26107A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4594-9624-414D-8F8E-A9D960E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BD9D-2EF8-AA46-A88D-7F29EE2B79CD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F046-3DF2-EF41-9156-B8B4193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ECDA-E819-3641-98C4-E8F086DE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21821-9CC1-1142-8008-0B5E224E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8E7F-5873-F946-A06D-31E19B35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2BD8-6E62-574C-98AC-39F5939D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E220-9607-E14F-93BA-ACB82826DCB3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DEC7-CA33-C242-9513-AAFB52A2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F80-50A6-6349-9307-BE7ECFD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96B1-0510-704F-BE60-ED3BBBE1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0ABD-F3E4-6C4B-B9C4-8CE81477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9201-0D5A-F340-B641-5D808E9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2D26-3F9A-E14B-82C2-F59323BA0F60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558F-879B-E04C-B223-8D8962D9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AE89-8582-B64E-A6BD-C61E3BAF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BFD5-39D1-DF42-884B-DEC9C49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5D03-9490-2E49-A5AE-E684504E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0EA9-FED7-6E40-80AD-BD214BB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A24-D189-444E-8740-E52BA0B0DB5B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8D35-5FA3-4A42-9C3C-BE53555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A54D-5A95-5C4E-AD42-0FD56E9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94E9-1314-9842-9A42-35FA7689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E073-9DD3-7748-ACE8-C8A02EE27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43BD1-4D19-F44A-9AB7-8E0FF1D2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9355-FC8C-A241-A54E-A228B3F8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5690-F144-194A-9E73-74FA897FF0B7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69B6-79F0-4841-9168-70B5CFA9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470A-8DF8-9147-B67B-79DB1574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095-0064-AD48-8E0A-8E58C99F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CF12-7DD7-6849-AF44-9FB9C0FA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4AF4-05D4-2347-9B4E-5D0604989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380CC-1937-FB4D-833A-E65D53E18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7726-8702-9741-828B-2D78402E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90F7-0F39-D143-9001-C7671CC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8EBB-5742-7D45-9A98-88F5BBCCAA86}" type="datetime1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9964E-CA32-614A-8608-ABCEEDD2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537F-5A73-6A44-B7EC-3E2DAE90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05F-102E-4E42-8E3D-5D742E1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9B53A-0A52-E34B-AA2F-D72820F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4EF-4AB7-284F-8E06-F261B78A6C58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56C2E-44C6-4344-9DA4-8E3FF7C8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A9A4D-F3FE-FB43-B7A5-C6E9188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5BF12-E4A8-804B-8B18-2CEFCF26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D1B1-5A3B-754C-AD70-9F66832C0445}" type="datetime1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3356D-FD96-944D-A050-608F619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A2C3-AC8F-E54D-AB88-24D9127F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E84D-F9E2-4043-928C-3A7BCDF5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562C-EBAC-2B4D-9D66-1CCA08C6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90765-AC88-E94A-BF8F-8A0BB977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32B2-3C4A-A24B-A000-C2200FD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3999-7A5C-7D4E-97B0-CF7C5EAE6637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6FAF-E975-AF4A-9D65-62C191F1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937A-267E-0C4C-B8A7-3F2BF0B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51D5-48DE-D147-A1F8-DA1D978D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B91C3-3585-9B41-9C89-96FE2027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BE68-4F98-A04D-8A74-1996D0DE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4D99-47EC-4F4A-AB53-B2F6A644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B7B-2F9A-BB4A-A375-1C20B1FB05BD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62EB-C52C-004B-9D08-7B6F4A0F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55A5-19C4-FE45-9995-A695A2D0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hankcs/HanL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70D1-529E-344E-8253-455B4F31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C6AE-26EE-8246-A186-AB3CD74C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66DA-1976-CB48-849E-EDD4BC41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ED93-12C4-6149-A6D5-F96AC552038D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A94B-2A31-8D45-A0BB-8287569A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BF05-A44F-3545-9B2C-C8DF67F250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216FB-6A12-4C49-9FB4-2CD4160D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zh-CN" altLang="en-US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自然语言处理入门</a:t>
            </a:r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</a:t>
            </a: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hyperlink" Target="https://github.com/hankcs/HanL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 信息抽取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9.1 </a:t>
            </a:r>
            <a:r>
              <a:rPr lang="zh-CN" altLang="en-US" b="1" dirty="0"/>
              <a:t>新词提取</a:t>
            </a:r>
            <a:endParaRPr lang="en-US" altLang="zh-CN" b="1" dirty="0"/>
          </a:p>
          <a:p>
            <a:r>
              <a:rPr lang="en-US" b="1" dirty="0"/>
              <a:t>9.2 </a:t>
            </a:r>
            <a:r>
              <a:rPr lang="zh-CN" altLang="en-US" b="1" dirty="0"/>
              <a:t>关键词提取</a:t>
            </a:r>
            <a:endParaRPr lang="en-US" b="1" dirty="0"/>
          </a:p>
          <a:p>
            <a:r>
              <a:rPr lang="en-US" b="1" dirty="0"/>
              <a:t>9.3 </a:t>
            </a:r>
            <a:r>
              <a:rPr lang="zh-CN" altLang="en-US" b="1" dirty="0"/>
              <a:t>短语提取</a:t>
            </a:r>
            <a:endParaRPr lang="en-US" b="1" dirty="0"/>
          </a:p>
          <a:p>
            <a:r>
              <a:rPr lang="en-US" b="1" dirty="0"/>
              <a:t>9.4 </a:t>
            </a:r>
            <a:r>
              <a:rPr lang="zh-CN" altLang="en-US" b="1" dirty="0"/>
              <a:t>关键句提取</a:t>
            </a:r>
            <a:endParaRPr lang="en-US" b="1" dirty="0"/>
          </a:p>
          <a:p>
            <a:r>
              <a:rPr lang="en-US" b="1" dirty="0"/>
              <a:t>9.5 </a:t>
            </a:r>
            <a:r>
              <a:rPr lang="zh-CN" altLang="en-US" b="1" dirty="0"/>
              <a:t>总结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9.2.2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相较于词频，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TF-IDF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还综合考虑词语的稀有程度</a:t>
                </a:r>
                <a:endParaRPr lang="en-US" altLang="zh-CN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代表单词（</a:t>
                </a:r>
                <a:r>
                  <a:rPr lang="en-US" dirty="0"/>
                  <a:t>term</a:t>
                </a:r>
                <a:r>
                  <a:rPr lang="zh-CN" altLang="en-US" dirty="0"/>
                  <a:t>），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代表文档（</a:t>
                </a:r>
                <a:r>
                  <a:rPr lang="en-US" dirty="0"/>
                  <a:t>document</a:t>
                </a:r>
                <a:r>
                  <a:rPr lang="zh-CN" altLang="en-US" dirty="0"/>
                  <a:t>），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中的出现频次，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代表有多少篇文档包含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DF</m:t>
                    </m:r>
                  </m:oMath>
                </a14:m>
                <a:r>
                  <a:rPr lang="zh-CN" altLang="en-US" dirty="0"/>
                  <a:t>的倒数（</a:t>
                </a:r>
                <a:r>
                  <a:rPr lang="en-US" dirty="0"/>
                  <a:t>inverse</a:t>
                </a:r>
                <a:r>
                  <a:rPr lang="zh-CN" altLang="en-US" dirty="0"/>
                  <a:t>）称为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IDF</m:t>
                    </m:r>
                  </m:oMath>
                </a14:m>
                <a:r>
                  <a:rPr lang="zh-CN" altLang="en-US" dirty="0"/>
                  <a:t>，这也是</a:t>
                </a:r>
                <a:r>
                  <a:rPr lang="en-US" dirty="0"/>
                  <a:t>TF-IDF</a:t>
                </a:r>
                <a:r>
                  <a:rPr lang="zh-CN" altLang="en-US" dirty="0"/>
                  <a:t>得名的由来</a:t>
                </a:r>
                <a:endParaRPr 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 r="-1086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B96A7-919B-2544-96CE-B35ECC111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600" y="2546350"/>
            <a:ext cx="6654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9.2.3 </a:t>
            </a:r>
            <a:r>
              <a:rPr lang="en-US" b="1" dirty="0" err="1"/>
              <a:t>TextRank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TextRank</a:t>
            </a:r>
            <a:r>
              <a:rPr lang="en-US" dirty="0" err="1">
                <a:cs typeface="Times New Roman" panose="02020603050405020304" pitchFamily="18" charset="0"/>
              </a:rPr>
              <a:t>就是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en-US" dirty="0" err="1">
                <a:cs typeface="Times New Roman" panose="02020603050405020304" pitchFamily="18" charset="0"/>
              </a:rPr>
              <a:t>在文本上的应用</a:t>
            </a:r>
            <a:endParaRPr lang="en-US" dirty="0"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zh-CN" altLang="en-US" dirty="0"/>
              <a:t>将互联网看作有向图，互联网上的网页视作节点，迭代更新权重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57426-1858-6043-ADC7-C3B59E89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3366294"/>
            <a:ext cx="952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9.2.3 </a:t>
            </a:r>
            <a:r>
              <a:rPr lang="en-US" b="1" dirty="0" err="1"/>
              <a:t>TextRank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将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应用到关键词提取，将单词视作节点而已，每个单词的外链来自自身前后固定大小的窗口内的所有单词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819EC61E-09C5-444D-9FD5-8F31C415DB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429000" y="2934024"/>
            <a:ext cx="5334000" cy="17913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9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9.3 </a:t>
            </a:r>
            <a:r>
              <a:rPr lang="zh-CN" altLang="en-US" b="1" dirty="0"/>
              <a:t>短语提取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将新词提取中的“字符”替换为“单词”，马上得到短语提取</a:t>
            </a:r>
            <a:endParaRPr lang="en-US" altLang="zh-CN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注意先过滤停用词才能得到更好的效果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1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 </a:t>
            </a:r>
            <a:r>
              <a:rPr lang="zh-CN" altLang="en-US" b="1" dirty="0"/>
              <a:t>关键句提取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/>
              <a:t>改进链接的</a:t>
            </a:r>
            <a:r>
              <a:rPr lang="en-US" altLang="zh-CN" dirty="0"/>
              <a:t>BM25</a:t>
            </a:r>
            <a:r>
              <a:rPr lang="zh-CN" altLang="en-US" dirty="0"/>
              <a:t>权重计算</a:t>
            </a:r>
            <a:endParaRPr lang="en-US" altLang="zh-CN" dirty="0"/>
          </a:p>
          <a:p>
            <a:pPr lvl="1" latinLnBrk="1">
              <a:spcAft>
                <a:spcPts val="1000"/>
              </a:spcAft>
            </a:pPr>
            <a:r>
              <a:rPr lang="zh-CN" altLang="en-US" dirty="0"/>
              <a:t>窗口的中心句与相邻的句子间的链接有强有弱，相似的句子将得到更高的投票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EF886-8868-7D4D-B6AD-D75704DB9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54184"/>
            <a:ext cx="10037851" cy="1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6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 </a:t>
            </a:r>
            <a:r>
              <a:rPr lang="zh-CN" altLang="en-US" b="1" dirty="0"/>
              <a:t>关键句提取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是两个常数，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𝑎𝑣𝑔𝐷𝐿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是所有文档的平均长度</a:t>
                </a:r>
                <a:endParaRPr lang="en-US" altLang="zh-CN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越大，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对文档得分的正面影响越大。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越大，文档长度对得分的负面影响越大</a:t>
                </a:r>
                <a:endParaRPr 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EF886-8868-7D4D-B6AD-D75704DB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54184"/>
            <a:ext cx="10037851" cy="1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9.4.2 </a:t>
            </a:r>
            <a:r>
              <a:rPr lang="en-US" b="1" dirty="0" err="1"/>
              <a:t>TextRank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Cambria" panose="02040503050406030204" pitchFamily="18" charset="0"/>
                <a:cs typeface="Times New Roman" panose="02020603050405020304" pitchFamily="18" charset="0"/>
              </a:rPr>
              <a:t>BM25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相似度作为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PageRank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中的链接的权重，于是得到一种改进算法，称为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TextRank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2F6D5F-C62A-414B-89EA-9C238B670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43857"/>
            <a:ext cx="11000198" cy="11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9.5 </a:t>
            </a:r>
            <a:r>
              <a:rPr lang="zh-CN" altLang="en-US" b="1" dirty="0"/>
              <a:t>总结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/>
              <a:t>常见的无监督信息抽取算法</a:t>
            </a:r>
            <a:endParaRPr lang="en-US" altLang="zh-CN" dirty="0"/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关键词提取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关键句提取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新词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、短语提取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689DEE2A-5D60-B943-B9B6-DD651F0FF21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595919" y="2969117"/>
            <a:ext cx="6557481" cy="16612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6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9.1.1 </a:t>
            </a:r>
            <a:r>
              <a:rPr lang="zh-CN" altLang="en-US" b="1" dirty="0"/>
              <a:t>概述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579F66-77CA-6241-879A-F8EF6F45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什么是新词？</a:t>
            </a:r>
            <a:endParaRPr lang="en-US" altLang="zh-CN" dirty="0"/>
          </a:p>
          <a:p>
            <a:pPr lvl="1"/>
            <a:r>
              <a:rPr lang="zh-CN" altLang="en-US" dirty="0"/>
              <a:t>新词是一个相对的概念</a:t>
            </a:r>
            <a:endParaRPr lang="en-US" altLang="zh-CN" dirty="0"/>
          </a:p>
          <a:p>
            <a:pPr lvl="2"/>
            <a:r>
              <a:rPr lang="zh-CN" altLang="en-US" dirty="0"/>
              <a:t>你觉得新，我不一定觉得新</a:t>
            </a:r>
            <a:endParaRPr lang="en-US" altLang="zh-CN" dirty="0"/>
          </a:p>
          <a:p>
            <a:pPr lvl="1"/>
            <a:r>
              <a:rPr lang="zh-CN" altLang="en-US" b="1" dirty="0"/>
              <a:t>词典之外的词语（也就是未登录词</a:t>
            </a:r>
            <a:r>
              <a:rPr lang="en-US" b="1" dirty="0"/>
              <a:t>OOV）</a:t>
            </a:r>
            <a:r>
              <a:rPr lang="zh-CN" altLang="en-US" b="1" dirty="0"/>
              <a:t>称作新词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9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9.1.2 </a:t>
            </a:r>
            <a:r>
              <a:rPr lang="zh-CN" altLang="en-US" b="1" dirty="0"/>
              <a:t>基本原理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提取出大量文本（生语料）中的词语，无论新旧；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用词典过滤掉已有的词语，于是得到新词。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9.1.3 </a:t>
            </a:r>
            <a:r>
              <a:rPr lang="zh-CN" altLang="en-US" b="1" dirty="0"/>
              <a:t>信息熵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zh-CN" altLang="en-US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信息熵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entropy</a:t>
                </a: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）指的是某条消息所含的信息量</a:t>
                </a:r>
                <a:endParaRPr lang="en-US" altLang="zh-CN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信息熵的计算方法如下：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"/>
                  </a:spcBef>
                  <a:spcAft>
                    <a:spcPts val="18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单次抛硬币试验结果的信息熵为：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正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正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反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反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140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2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9.1.4 </a:t>
            </a:r>
            <a:r>
              <a:rPr lang="en-US" b="1" dirty="0" err="1"/>
              <a:t>互信息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 err="1">
                    <a:cs typeface="Times New Roman" panose="02020603050405020304" pitchFamily="18" charset="0"/>
                  </a:rPr>
                  <a:t>互信息</a:t>
                </a:r>
                <a:r>
                  <a:rPr lang="en-US" dirty="0" err="1">
                    <a:cs typeface="Times New Roman" panose="02020603050405020304" pitchFamily="18" charset="0"/>
                  </a:rPr>
                  <a:t>（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Mutual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Information</a:t>
                </a:r>
                <a:r>
                  <a:rPr lang="en-US" dirty="0" err="1">
                    <a:cs typeface="Times New Roman" panose="02020603050405020304" pitchFamily="18" charset="0"/>
                  </a:rPr>
                  <a:t>）指的是两个离散型随机变量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err="1"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err="1">
                    <a:cs typeface="Times New Roman" panose="02020603050405020304" pitchFamily="18" charset="0"/>
                  </a:rPr>
                  <a:t>相关程度的度量，定义如下</a:t>
                </a:r>
                <a:r>
                  <a:rPr lang="en-US" dirty="0">
                    <a:cs typeface="Times New Roman" panose="02020603050405020304" pitchFamily="18" charset="0"/>
                  </a:rPr>
                  <a:t>：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900"/>
                  </a:spcBef>
                  <a:spcAft>
                    <a:spcPts val="900"/>
                  </a:spcAft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AA034-E728-8B4E-9BCE-174433EBB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0" y="2724944"/>
            <a:ext cx="6667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9.1.4 </a:t>
            </a:r>
            <a:r>
              <a:rPr lang="en-US" b="1" dirty="0" err="1"/>
              <a:t>互信息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8" name="Picture" title="fig:">
            <a:extLst>
              <a:ext uri="{FF2B5EF4-FFF2-40B4-BE49-F238E27FC236}">
                <a16:creationId xmlns:a16="http://schemas.microsoft.com/office/drawing/2014/main" id="{B18DB2C9-D493-3F45-ABD7-FB623EBAFB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2090428" y="1825625"/>
            <a:ext cx="8011143" cy="4351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27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9.1.5 </a:t>
            </a:r>
            <a:r>
              <a:rPr lang="en-US" b="1" dirty="0" err="1"/>
              <a:t>实现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有了左右信息熵和互信息之后，将两个指标低于一定阈值的片段过滤掉，剩下的片段按频次降序排列，截取最高频次的</a:t>
            </a:r>
            <a:r>
              <a:rPr lang="en-US" i="1" dirty="0">
                <a:latin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个片段即完成了词语提取流程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90033A-ACBC-3E42-82F0-2C3DB17C8C70}"/>
              </a:ext>
            </a:extLst>
          </p:cNvPr>
          <p:cNvSpPr/>
          <p:nvPr/>
        </p:nvSpPr>
        <p:spPr>
          <a:xfrm>
            <a:off x="990600" y="3635155"/>
            <a:ext cx="1022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List&lt;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WordInfo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wordInfoList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HanLP.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extractWords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IOUtil.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newBufferedReader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(corpus),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wordInfoList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36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9.1.5 </a:t>
            </a:r>
            <a:r>
              <a:rPr lang="en-US" b="1" dirty="0" err="1"/>
              <a:t>实现</a:t>
            </a:r>
            <a:endParaRPr lang="en-US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5C817A-BA96-9341-B993-8E07011586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628900">
                  <a:extLst>
                    <a:ext uri="{9D8B030D-6E8A-4147-A177-3AD203B41FA5}">
                      <a16:colId xmlns:a16="http://schemas.microsoft.com/office/drawing/2014/main" val="3331567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6303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13858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2064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红楼梦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西游记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水浒传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三国演义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3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什么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凤姐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黛玉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姑娘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宝钗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丫头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老太太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奶奶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自己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平儿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老爷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告诉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咱们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姨妈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薛姨妈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探春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紫鹃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鸳鸯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湘云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如此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妹妹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婆子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李纨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答应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尤氏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晴雯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媳妇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屋里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打发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刘姥姥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小丫头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林黛玉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薛蟠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香菱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孩子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姊妹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到底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明白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连忙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丫鬟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麝月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姨娘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哥哥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小厮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果然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周瑞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意思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怎么样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主意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已经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越发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跟前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瞧瞧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房中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喜欢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贾赦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惜春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句话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雨村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贾芸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吩咐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况且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悄悄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嫂子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素日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芳官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金桂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贾环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言语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雪雁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时候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多少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嬷嬷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迎春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林之孝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糊涂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女孩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伏侍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奴才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预备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衣服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林姑娘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收拾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赵姨娘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莺儿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年纪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父亲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行者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八戒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师父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三藏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大圣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唐僧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沙僧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菩萨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和尚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妖精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甚么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悟空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国王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徒弟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呆子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闻言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今日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宝贝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取经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铁棒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认得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果然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性命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观看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神通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公主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玉帝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变作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哥哥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门外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土地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欢喜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陛下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贫僧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金箍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变做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爷爷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模样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多少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兵器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袈裟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怪物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变化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手段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近前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往西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唬得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娘娘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衣服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猪八戒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左右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仔细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吩咐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金箍棒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师徒们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晓得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奈何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观音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安排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言语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孙悟空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钉钯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叩头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毫毛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关文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半空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五百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拜佛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递与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妖邪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筋斗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汝等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抬头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径至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战兢兢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孩儿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扯住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齐天大圣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葫芦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皇帝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收拾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壁厢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小的们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忍不住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佛祖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未曾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玄奘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往西天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本事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造化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白马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求经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揭谛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宋江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李逵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武松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如何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哥哥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林冲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吴用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头领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智深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戴宗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卢俊义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梁山泊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燕青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先锋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好汉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花荣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晁盖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柴进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石秀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杨志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呼延灼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鲁智深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秦明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公孙胜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张顺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史进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兄长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朱仝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阮小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知府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关胜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商议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庄客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杨雄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李俊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性命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弟兄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东京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西门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怎地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随即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和尚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收拾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甚么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小喽罗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高太尉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宋公明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慌忙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众头领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向前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朴刀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时迁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朝廷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认得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雷横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枢密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徐宁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西门庆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安排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唤做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解珍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员外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王婆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琼英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分付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解宝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十余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寻思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酒店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大怒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方腊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孙立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董平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左右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童贯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旋风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高俅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梁中书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索超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乔道清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必然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吴学究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黄信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长老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大虫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师父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押司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传令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施恩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朱贵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迎接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将佐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城池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玄德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孔明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却说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司马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丞相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关公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云长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荆州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夏侯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吕布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诸葛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商议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魏延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赵云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左右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刘备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司马懿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姜维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次日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东吴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袁绍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周瑜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陛下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都督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黄忠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背后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太守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有诗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孟获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先锋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邓艾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诸葛亮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张辽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江东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奈何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曹仁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徐州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成都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徐晃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忽然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喊声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鲁肃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众官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祁山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百姓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十里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庞德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百余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接应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刘表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董卓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许褚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分付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粮草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许都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皇叔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孙策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文武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追赶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五千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洛阳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五百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兄弟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关兴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星夜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挺枪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西川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子龙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准备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袁术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司马昭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刘璋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曹洪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张翼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甘宁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夏侯渊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一彪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英雄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孟达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乘势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陆逊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吕蒙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朝廷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于禁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首级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襄阳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曹丕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埋伏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传令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坚守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投降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张苞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遣使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庞统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心腹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郭淮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964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5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 </a:t>
            </a:r>
            <a:r>
              <a:rPr lang="zh-CN" altLang="en-US" b="1" dirty="0"/>
              <a:t>关键词提取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词频</a:t>
            </a:r>
            <a:endParaRPr lang="en-US" altLang="zh-CN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TF-IDF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TextRank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1485</Words>
  <Application>Microsoft Office PowerPoint</Application>
  <PresentationFormat>宽屏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Cambria</vt:lpstr>
      <vt:lpstr>Cambria Math</vt:lpstr>
      <vt:lpstr>Consolas</vt:lpstr>
      <vt:lpstr>Office Theme</vt:lpstr>
      <vt:lpstr>第九章 信息抽取</vt:lpstr>
      <vt:lpstr>9.1.1 概述</vt:lpstr>
      <vt:lpstr>9.1.2 基本原理</vt:lpstr>
      <vt:lpstr>9.1.3 信息熵</vt:lpstr>
      <vt:lpstr>9.1.4 互信息</vt:lpstr>
      <vt:lpstr>9.1.4 互信息</vt:lpstr>
      <vt:lpstr>9.1.5 实现</vt:lpstr>
      <vt:lpstr>9.1.5 实现</vt:lpstr>
      <vt:lpstr>9.2 关键词提取</vt:lpstr>
      <vt:lpstr>9.2.2 TF-IDF</vt:lpstr>
      <vt:lpstr>9.2.3 TextRank</vt:lpstr>
      <vt:lpstr>9.2.3 TextRank</vt:lpstr>
      <vt:lpstr>9.3 短语提取</vt:lpstr>
      <vt:lpstr>9.4 关键句提取</vt:lpstr>
      <vt:lpstr>9.4 关键句提取</vt:lpstr>
      <vt:lpstr>9.4.2 TextRank</vt:lpstr>
      <vt:lpstr>9.5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韩 和</dc:creator>
  <cp:lastModifiedBy>David yonggang</cp:lastModifiedBy>
  <cp:revision>377</cp:revision>
  <dcterms:created xsi:type="dcterms:W3CDTF">2019-10-06T17:25:52Z</dcterms:created>
  <dcterms:modified xsi:type="dcterms:W3CDTF">2020-06-29T16:38:36Z</dcterms:modified>
</cp:coreProperties>
</file>