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68" r:id="rId4"/>
    <p:sldId id="258" r:id="rId5"/>
    <p:sldId id="259" r:id="rId6"/>
    <p:sldId id="263" r:id="rId7"/>
    <p:sldId id="269" r:id="rId8"/>
    <p:sldId id="270" r:id="rId9"/>
    <p:sldId id="290" r:id="rId10"/>
    <p:sldId id="271" r:id="rId11"/>
    <p:sldId id="264" r:id="rId12"/>
    <p:sldId id="265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9" r:id="rId21"/>
    <p:sldId id="262" r:id="rId22"/>
    <p:sldId id="267" r:id="rId23"/>
    <p:sldId id="279" r:id="rId24"/>
    <p:sldId id="260" r:id="rId25"/>
    <p:sldId id="288" r:id="rId26"/>
    <p:sldId id="261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72"/>
    <a:srgbClr val="CC330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7233-8365-47AA-8D8D-0BE88F1C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：区位码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695181-6DFD-48E3-8095-F83A981F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70" y="871354"/>
            <a:ext cx="4099085" cy="57760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0256E7-6593-49B2-913B-A7A7FD31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119" y="4354459"/>
            <a:ext cx="2456344" cy="22929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0AC639-DEC5-4E62-8A3E-F2BCFD40C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08" y="4354459"/>
            <a:ext cx="2420647" cy="22567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2CBB12-8490-4BDA-8F02-5E5F43A18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08" y="1705095"/>
            <a:ext cx="5110455" cy="250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EB360-75CC-4E4D-819B-AB8D144D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BC560-8E17-4094-A514-0838DE6E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64" y="2706524"/>
            <a:ext cx="10525942" cy="250750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zh-CN" altLang="en-US" dirty="0"/>
              <a:t>中国台湾、香港与澳门地区，使用的</a:t>
            </a:r>
            <a:r>
              <a:rPr lang="zh-CN" altLang="en-US" b="1" dirty="0">
                <a:solidFill>
                  <a:srgbClr val="FF0000"/>
                </a:solidFill>
              </a:rPr>
              <a:t>繁体中文</a:t>
            </a:r>
            <a:r>
              <a:rPr lang="zh-CN" altLang="en-US" b="1" dirty="0">
                <a:solidFill>
                  <a:srgbClr val="FFFF00"/>
                </a:solidFill>
              </a:rPr>
              <a:t>字符集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年，为统一繁体字符集编码，台湾</a:t>
            </a:r>
            <a:r>
              <a:rPr lang="zh-CN" altLang="en-US" dirty="0">
                <a:solidFill>
                  <a:srgbClr val="FFFF00"/>
                </a:solidFill>
              </a:rPr>
              <a:t>五大厂商</a:t>
            </a:r>
            <a:r>
              <a:rPr lang="zh-CN" altLang="en-US" dirty="0"/>
              <a:t>制定编码方案。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因其来源被称为五大码，英文写作</a:t>
            </a:r>
            <a:r>
              <a:rPr lang="en-US" altLang="zh-CN" b="1" dirty="0">
                <a:solidFill>
                  <a:srgbClr val="FFFF00"/>
                </a:solidFill>
              </a:rPr>
              <a:t>Big5</a:t>
            </a:r>
            <a:r>
              <a:rPr lang="zh-CN" altLang="en-US" dirty="0"/>
              <a:t>，普遍被称为</a:t>
            </a:r>
            <a:r>
              <a:rPr lang="zh-CN" altLang="en-US" b="1" dirty="0">
                <a:solidFill>
                  <a:srgbClr val="FFFF00"/>
                </a:solidFill>
              </a:rPr>
              <a:t>大五码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43F1A-0B26-4DC2-94BA-DA279AE5465D}"/>
              </a:ext>
            </a:extLst>
          </p:cNvPr>
          <p:cNvSpPr txBox="1"/>
          <p:nvPr/>
        </p:nvSpPr>
        <p:spPr>
          <a:xfrm>
            <a:off x="531163" y="5600824"/>
            <a:ext cx="10525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五大厂商：宏碁 </a:t>
            </a:r>
            <a:r>
              <a:rPr lang="en-US" altLang="zh-CN" sz="1200" dirty="0"/>
              <a:t>Acer</a:t>
            </a:r>
            <a:r>
              <a:rPr lang="zh-CN" altLang="en-US" sz="1200" dirty="0"/>
              <a:t>、神通 </a:t>
            </a:r>
            <a:r>
              <a:rPr lang="en-US" altLang="zh-CN" sz="1200" dirty="0" err="1"/>
              <a:t>MiTAC</a:t>
            </a:r>
            <a:r>
              <a:rPr lang="zh-CN" altLang="en-US" sz="1200" dirty="0"/>
              <a:t>、佳佳、零壹 </a:t>
            </a:r>
            <a:r>
              <a:rPr lang="en-US" altLang="zh-CN" sz="1200" dirty="0"/>
              <a:t>Zero One</a:t>
            </a:r>
            <a:r>
              <a:rPr lang="zh-CN" altLang="en-US" sz="1200" dirty="0"/>
              <a:t>、大众 </a:t>
            </a:r>
            <a:r>
              <a:rPr lang="en-US" altLang="zh-CN" sz="1200" dirty="0"/>
              <a:t>FIC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685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A323B-4F56-40E9-B100-D5E08965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Unicode </a:t>
            </a:r>
            <a:r>
              <a:rPr lang="zh-CN" altLang="en-US" dirty="0"/>
              <a:t>与 </a:t>
            </a:r>
            <a:r>
              <a:rPr lang="en-US" altLang="zh-CN" dirty="0"/>
              <a:t>ISO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1A34F-F190-435B-A7C5-B6E359DD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9308"/>
            <a:ext cx="10629705" cy="255938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Unicode </a:t>
            </a:r>
            <a:r>
              <a:rPr lang="en-US" altLang="zh-CN" b="1" dirty="0"/>
              <a:t>(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统一码</a:t>
            </a:r>
            <a:r>
              <a:rPr lang="en-US" altLang="zh-CN" b="1" dirty="0"/>
              <a:t>)</a:t>
            </a:r>
            <a:r>
              <a:rPr lang="zh-CN" altLang="en-US" dirty="0"/>
              <a:t>容纳世界上所有文字和符号的字符编码方案。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ISO</a:t>
            </a:r>
            <a:r>
              <a:rPr lang="zh-CN" altLang="en-US" dirty="0"/>
              <a:t>针对各国文字符号统一编码制定 </a:t>
            </a:r>
            <a:r>
              <a:rPr lang="en-US" altLang="zh-CN" b="1" dirty="0">
                <a:solidFill>
                  <a:srgbClr val="FF0000"/>
                </a:solidFill>
              </a:rPr>
              <a:t>ISO 10646</a:t>
            </a:r>
            <a:r>
              <a:rPr lang="zh-CN" altLang="en-US" dirty="0"/>
              <a:t>定义标准字符集。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highlight>
                  <a:srgbClr val="008000"/>
                </a:highlight>
              </a:rPr>
              <a:t>1991</a:t>
            </a:r>
            <a:r>
              <a:rPr lang="zh-CN" altLang="en-US" sz="1800" dirty="0">
                <a:highlight>
                  <a:srgbClr val="008000"/>
                </a:highlight>
              </a:rPr>
              <a:t>年，</a:t>
            </a:r>
            <a:r>
              <a:rPr lang="zh-CN" altLang="en-US" sz="1800" b="1" dirty="0">
                <a:highlight>
                  <a:srgbClr val="008000"/>
                </a:highlight>
              </a:rPr>
              <a:t>两个项目合并</a:t>
            </a:r>
            <a:r>
              <a:rPr lang="zh-CN" altLang="en-US" sz="1800" dirty="0">
                <a:highlight>
                  <a:srgbClr val="008000"/>
                </a:highlight>
              </a:rPr>
              <a:t>，同步发展 </a:t>
            </a:r>
            <a:r>
              <a:rPr lang="en-US" altLang="zh-CN" sz="1800" dirty="0">
                <a:highlight>
                  <a:srgbClr val="008000"/>
                </a:highlight>
              </a:rPr>
              <a:t>Unicode </a:t>
            </a:r>
            <a:r>
              <a:rPr lang="zh-CN" altLang="en-US" sz="1800" dirty="0">
                <a:highlight>
                  <a:srgbClr val="008000"/>
                </a:highlight>
              </a:rPr>
              <a:t>和 </a:t>
            </a:r>
            <a:r>
              <a:rPr lang="en-US" altLang="zh-CN" sz="1800" dirty="0">
                <a:highlight>
                  <a:srgbClr val="008000"/>
                </a:highlight>
              </a:rPr>
              <a:t>ISO 10646 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Unicode 3.0 </a:t>
            </a:r>
            <a:r>
              <a:rPr lang="zh-CN" altLang="en-US" sz="1800" dirty="0"/>
              <a:t>与 </a:t>
            </a:r>
            <a:r>
              <a:rPr lang="en-US" altLang="zh-CN" sz="1800" dirty="0"/>
              <a:t>ISO 10646 </a:t>
            </a:r>
            <a:r>
              <a:rPr lang="zh-CN" altLang="en-US" sz="1800" dirty="0"/>
              <a:t>使用相同的字库和字码。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两个项目仍都存在，并独立地公布各自的标准。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8D0F3B-F7CA-49AF-AF91-E47D05D2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887890"/>
            <a:ext cx="964761" cy="1137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519577-CBD3-4D20-858C-BCDF7558BAD8}"/>
              </a:ext>
            </a:extLst>
          </p:cNvPr>
          <p:cNvSpPr txBox="1"/>
          <p:nvPr/>
        </p:nvSpPr>
        <p:spPr>
          <a:xfrm>
            <a:off x="680321" y="6321724"/>
            <a:ext cx="2996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https://home.unicode.org/</a:t>
            </a:r>
            <a:endParaRPr lang="zh-CN" altLang="en-US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EE4A1A-E697-456A-902A-991AB63FB6F0}"/>
              </a:ext>
            </a:extLst>
          </p:cNvPr>
          <p:cNvSpPr txBox="1"/>
          <p:nvPr/>
        </p:nvSpPr>
        <p:spPr>
          <a:xfrm>
            <a:off x="6707001" y="6076024"/>
            <a:ext cx="4409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https://www.iso.org/standard/69119.html</a:t>
            </a:r>
            <a:endParaRPr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17EFE8-E7CD-4F39-BE6A-532A1DF8C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254" y="4887890"/>
            <a:ext cx="4536772" cy="118813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B530AA0-273F-4EC8-A4D8-D175D05E2D86}"/>
              </a:ext>
            </a:extLst>
          </p:cNvPr>
          <p:cNvSpPr txBox="1"/>
          <p:nvPr/>
        </p:nvSpPr>
        <p:spPr>
          <a:xfrm>
            <a:off x="680321" y="6075503"/>
            <a:ext cx="57976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Unicode</a:t>
            </a:r>
            <a:r>
              <a:rPr lang="zh-CN" altLang="en-US" sz="1000" dirty="0"/>
              <a:t>集团是由美国的</a:t>
            </a:r>
            <a:r>
              <a:rPr lang="en-US" altLang="zh-CN" sz="1000" dirty="0"/>
              <a:t>HP</a:t>
            </a:r>
            <a:r>
              <a:rPr lang="zh-CN" altLang="en-US" sz="1000" dirty="0"/>
              <a:t>、</a:t>
            </a:r>
            <a:r>
              <a:rPr lang="en-US" altLang="zh-CN" sz="1000" dirty="0"/>
              <a:t>Microsoft</a:t>
            </a:r>
            <a:r>
              <a:rPr lang="zh-CN" altLang="en-US" sz="1000" dirty="0"/>
              <a:t>、</a:t>
            </a:r>
            <a:r>
              <a:rPr lang="en-US" altLang="zh-CN" sz="1000" dirty="0"/>
              <a:t>IBM</a:t>
            </a:r>
            <a:r>
              <a:rPr lang="zh-CN" altLang="en-US" sz="1000" dirty="0"/>
              <a:t>、</a:t>
            </a:r>
            <a:r>
              <a:rPr lang="en-US" altLang="zh-CN" sz="1000" dirty="0"/>
              <a:t>Apple</a:t>
            </a:r>
            <a:r>
              <a:rPr lang="zh-CN" altLang="en-US" sz="1000" dirty="0"/>
              <a:t>等几家知名的大型计算机企业所组成的联盟集团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72C95-1BC0-43CC-904F-A5DCA300D15D}"/>
              </a:ext>
            </a:extLst>
          </p:cNvPr>
          <p:cNvSpPr txBox="1"/>
          <p:nvPr/>
        </p:nvSpPr>
        <p:spPr>
          <a:xfrm>
            <a:off x="6707001" y="6375585"/>
            <a:ext cx="3409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GB13000</a:t>
            </a:r>
            <a:r>
              <a:rPr lang="zh-CN" altLang="en-US" sz="1100" dirty="0"/>
              <a:t>等同采用国际标准</a:t>
            </a:r>
            <a:r>
              <a:rPr lang="en-US" altLang="zh-CN" sz="1100" dirty="0"/>
              <a:t>ISO/IEC 10646-2003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4880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36" y="3238042"/>
            <a:ext cx="6332553" cy="16220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四维编码空间</a:t>
            </a:r>
            <a:r>
              <a:rPr lang="zh-CN" altLang="en-US" b="1" dirty="0">
                <a:solidFill>
                  <a:srgbClr val="FFFF00"/>
                </a:solidFill>
              </a:rPr>
              <a:t>，采用十六进制全编码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/>
            <a:r>
              <a:rPr lang="zh-CN" altLang="en-US" sz="1600" dirty="0"/>
              <a:t>总体分为</a:t>
            </a:r>
            <a:r>
              <a:rPr lang="en-US" altLang="zh-CN" sz="1600" dirty="0"/>
              <a:t>	128</a:t>
            </a:r>
            <a:r>
              <a:rPr lang="zh-CN" altLang="en-US" sz="1600" dirty="0"/>
              <a:t>个 三维组</a:t>
            </a:r>
            <a:r>
              <a:rPr lang="en-US" altLang="zh-CN" sz="1600" dirty="0"/>
              <a:t>	(group)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7F</a:t>
            </a:r>
          </a:p>
          <a:p>
            <a:pPr lvl="1"/>
            <a:r>
              <a:rPr lang="zh-CN" altLang="en-US" sz="1600" dirty="0"/>
              <a:t>每个组含</a:t>
            </a:r>
            <a:r>
              <a:rPr lang="en-US" altLang="zh-CN" sz="1600" dirty="0"/>
              <a:t>	256</a:t>
            </a:r>
            <a:r>
              <a:rPr lang="zh-CN" altLang="en-US" sz="1600" dirty="0"/>
              <a:t>个 平面</a:t>
            </a:r>
            <a:r>
              <a:rPr lang="en-US" altLang="zh-CN" sz="1600" dirty="0"/>
              <a:t>	(plane)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FF</a:t>
            </a:r>
          </a:p>
          <a:p>
            <a:pPr lvl="1"/>
            <a:r>
              <a:rPr lang="zh-CN" altLang="en-US" sz="1600" dirty="0"/>
              <a:t>每平面含</a:t>
            </a:r>
            <a:r>
              <a:rPr lang="en-US" altLang="zh-CN" sz="1600" dirty="0"/>
              <a:t>	256</a:t>
            </a:r>
            <a:r>
              <a:rPr lang="zh-CN" altLang="en-US" sz="1600" dirty="0"/>
              <a:t>个 行</a:t>
            </a:r>
            <a:r>
              <a:rPr lang="en-US" altLang="zh-CN" sz="1600" dirty="0"/>
              <a:t>		(row)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FF</a:t>
            </a:r>
          </a:p>
          <a:p>
            <a:pPr lvl="1"/>
            <a:r>
              <a:rPr lang="zh-CN" altLang="en-US" sz="1600" dirty="0"/>
              <a:t>每一行含</a:t>
            </a:r>
            <a:r>
              <a:rPr lang="en-US" altLang="zh-CN" sz="1600" dirty="0"/>
              <a:t>	256</a:t>
            </a:r>
            <a:r>
              <a:rPr lang="zh-CN" altLang="en-US" sz="1600" dirty="0"/>
              <a:t>个 码位</a:t>
            </a:r>
            <a:r>
              <a:rPr lang="en-US" altLang="zh-CN" sz="1600" dirty="0"/>
              <a:t>	(cell)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FF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F8DCE9-49EC-4BFD-9057-3C96A168C8AC}"/>
              </a:ext>
            </a:extLst>
          </p:cNvPr>
          <p:cNvSpPr txBox="1"/>
          <p:nvPr/>
        </p:nvSpPr>
        <p:spPr>
          <a:xfrm>
            <a:off x="261100" y="6184108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http://blog.chinaunix.net/uid-22805258-id-1768946.html</a:t>
            </a:r>
            <a:endParaRPr lang="zh-CN" altLang="en-US" sz="9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68E9E0-8819-4283-8E06-A839DA632FDE}"/>
              </a:ext>
            </a:extLst>
          </p:cNvPr>
          <p:cNvSpPr txBox="1"/>
          <p:nvPr/>
        </p:nvSpPr>
        <p:spPr>
          <a:xfrm>
            <a:off x="290435" y="2224391"/>
            <a:ext cx="6332554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dirty="0"/>
              <a:t>英文全称：</a:t>
            </a:r>
            <a:r>
              <a:rPr lang="en-US" altLang="zh-CN" sz="1600" dirty="0"/>
              <a:t>Information technology - </a:t>
            </a:r>
            <a:r>
              <a:rPr lang="en-US" altLang="zh-CN" sz="1600" b="1" dirty="0"/>
              <a:t>U</a:t>
            </a:r>
            <a:r>
              <a:rPr lang="en-US" altLang="zh-CN" sz="1600" dirty="0"/>
              <a:t>niversal Multiple-Octet Coded </a:t>
            </a:r>
            <a:r>
              <a:rPr lang="en-US" altLang="zh-CN" sz="1600" b="1" dirty="0"/>
              <a:t>C</a:t>
            </a:r>
            <a:r>
              <a:rPr lang="en-US" altLang="zh-CN" sz="1600" dirty="0"/>
              <a:t>haracter </a:t>
            </a:r>
            <a:r>
              <a:rPr lang="en-US" altLang="zh-CN" sz="1600" b="1" dirty="0"/>
              <a:t>S</a:t>
            </a:r>
            <a:r>
              <a:rPr lang="en-US" altLang="zh-CN" sz="1600" dirty="0"/>
              <a:t>et</a:t>
            </a:r>
            <a:r>
              <a:rPr lang="zh-CN" altLang="en-US" sz="1600" dirty="0"/>
              <a:t>，简称 </a:t>
            </a:r>
            <a:r>
              <a:rPr lang="en-US" altLang="zh-CN" sz="1600" b="1" dirty="0"/>
              <a:t>UCS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中文全称：</a:t>
            </a:r>
            <a:r>
              <a:rPr lang="zh-CN" altLang="en-US" sz="1600" b="1" dirty="0">
                <a:highlight>
                  <a:srgbClr val="008000"/>
                </a:highlight>
              </a:rPr>
              <a:t>信息技术</a:t>
            </a:r>
            <a:r>
              <a:rPr lang="en-US" altLang="zh-CN" sz="1600" b="1" dirty="0">
                <a:highlight>
                  <a:srgbClr val="008000"/>
                </a:highlight>
              </a:rPr>
              <a:t>-</a:t>
            </a:r>
            <a:r>
              <a:rPr lang="zh-CN" altLang="en-US" sz="1600" b="1" dirty="0">
                <a:highlight>
                  <a:srgbClr val="008000"/>
                </a:highlight>
              </a:rPr>
              <a:t>通用多八位编码字符集</a:t>
            </a:r>
            <a:r>
              <a:rPr lang="zh-CN" altLang="en-US" sz="1600" dirty="0"/>
              <a:t>，亦称 </a:t>
            </a:r>
            <a:r>
              <a:rPr lang="zh-CN" altLang="en-US" sz="1600" b="1" dirty="0">
                <a:highlight>
                  <a:srgbClr val="008000"/>
                </a:highlight>
              </a:rPr>
              <a:t>大字符集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DB8492-B18C-4D18-8169-476DA3C76A79}"/>
              </a:ext>
            </a:extLst>
          </p:cNvPr>
          <p:cNvSpPr txBox="1"/>
          <p:nvPr/>
        </p:nvSpPr>
        <p:spPr>
          <a:xfrm>
            <a:off x="261100" y="5069330"/>
            <a:ext cx="6361889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/>
              <a:t>每个字符由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四个八位序列</a:t>
            </a:r>
            <a:r>
              <a:rPr lang="zh-CN" altLang="en-US" dirty="0"/>
              <a:t>表示，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按照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组</a:t>
            </a:r>
            <a:r>
              <a:rPr lang="zh-CN" altLang="en-US" b="1" dirty="0">
                <a:solidFill>
                  <a:srgbClr val="FFFF00"/>
                </a:solidFill>
              </a:rPr>
              <a:t>八位、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面</a:t>
            </a:r>
            <a:r>
              <a:rPr lang="zh-CN" altLang="en-US" b="1" dirty="0">
                <a:solidFill>
                  <a:srgbClr val="FFFF00"/>
                </a:solidFill>
              </a:rPr>
              <a:t>八位、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行</a:t>
            </a:r>
            <a:r>
              <a:rPr lang="zh-CN" altLang="en-US" b="1" dirty="0">
                <a:solidFill>
                  <a:srgbClr val="FFFF00"/>
                </a:solidFill>
              </a:rPr>
              <a:t>八位、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列</a:t>
            </a:r>
            <a:r>
              <a:rPr lang="zh-CN" altLang="en-US" b="1" dirty="0">
                <a:solidFill>
                  <a:srgbClr val="FFFF00"/>
                </a:solidFill>
              </a:rPr>
              <a:t>八位</a:t>
            </a:r>
            <a:r>
              <a:rPr lang="zh-CN" altLang="en-US" dirty="0"/>
              <a:t>的顺序：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effectLst/>
                <a:ea typeface="宋体" panose="02010600030101010101" pitchFamily="2" charset="-122"/>
              </a:rPr>
              <a:t>Group-octet 	Plane-octet 	Row-octet 	Cell-octet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099B1-9F3F-4EEC-8A9C-7D296F2F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84" y="2224391"/>
            <a:ext cx="5315242" cy="37682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2C5E6C-6CD2-4A25-AD58-3BBE9A19295F}"/>
              </a:ext>
            </a:extLst>
          </p:cNvPr>
          <p:cNvSpPr txBox="1"/>
          <p:nvPr/>
        </p:nvSpPr>
        <p:spPr>
          <a:xfrm>
            <a:off x="261100" y="6393549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https://www.it610.com/article/2396566.htm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56784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3" y="2117468"/>
            <a:ext cx="5972942" cy="2205722"/>
          </a:xfrm>
          <a:solidFill>
            <a:schemeClr val="accent1">
              <a:lumMod val="5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基本多文种平面</a:t>
            </a:r>
            <a:r>
              <a:rPr lang="en-US" altLang="zh-CN" sz="1800" dirty="0"/>
              <a:t>BMP</a:t>
            </a:r>
            <a:r>
              <a:rPr lang="zh-CN" altLang="en-US" sz="1800" dirty="0"/>
              <a:t>（</a:t>
            </a:r>
            <a:r>
              <a:rPr lang="en-US" altLang="zh-CN" sz="1800" dirty="0"/>
              <a:t> Basic Multilingual Plane 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第</a:t>
            </a:r>
            <a:r>
              <a:rPr lang="en-US" altLang="zh-CN" sz="2200" dirty="0"/>
              <a:t>0</a:t>
            </a:r>
            <a:r>
              <a:rPr lang="zh-CN" altLang="en-US" sz="2200" dirty="0"/>
              <a:t>平面，即：</a:t>
            </a:r>
            <a:r>
              <a:rPr lang="en-US" altLang="zh-CN" sz="2200" dirty="0"/>
              <a:t>Group0</a:t>
            </a:r>
            <a:r>
              <a:rPr lang="zh-CN" altLang="en-US" sz="2200" dirty="0"/>
              <a:t>的</a:t>
            </a:r>
            <a:r>
              <a:rPr lang="en-US" altLang="zh-CN" sz="2200" dirty="0"/>
              <a:t>Plane0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是目前实际应用的</a:t>
            </a:r>
            <a:r>
              <a:rPr lang="en-US" altLang="zh-CN" sz="2200" dirty="0"/>
              <a:t>Unicode</a:t>
            </a:r>
            <a:r>
              <a:rPr lang="zh-CN" altLang="en-US" sz="2200" dirty="0"/>
              <a:t>版本（</a:t>
            </a:r>
            <a:r>
              <a:rPr lang="en-US" altLang="zh-CN" sz="2200" dirty="0"/>
              <a:t>2</a:t>
            </a:r>
            <a:r>
              <a:rPr lang="zh-CN" altLang="en-US" sz="2200" dirty="0"/>
              <a:t>字节）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此平面上用行、列八位即可表示一个编码字符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中日韩统一表意文字 </a:t>
            </a:r>
            <a:r>
              <a:rPr lang="en-US" altLang="zh-CN" sz="2200" dirty="0"/>
              <a:t>CJK Unified Ideographs</a:t>
            </a:r>
            <a:endParaRPr lang="zh-CN" altLang="en-US" sz="2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8B1566-7BAB-41EC-B89D-99FD682A9BAF}"/>
              </a:ext>
            </a:extLst>
          </p:cNvPr>
          <p:cNvSpPr txBox="1"/>
          <p:nvPr/>
        </p:nvSpPr>
        <p:spPr>
          <a:xfrm>
            <a:off x="101741" y="6528912"/>
            <a:ext cx="35929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https://www.unicode.org/roadmaps/bmp/index.html</a:t>
            </a:r>
            <a:endParaRPr lang="zh-CN" altLang="en-US" sz="1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09766B8-6F5E-4276-AA1B-ADD55E39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3" y="4379886"/>
            <a:ext cx="3459780" cy="214902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5685BF-6E6B-499F-9BD8-BF3FCB54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51" y="2117468"/>
            <a:ext cx="5882452" cy="43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1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6174-80A7-4272-A725-B18C918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基本多文种平面的示意图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3D8B0-8A74-41E8-8E81-E3655452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4" y="2034013"/>
            <a:ext cx="7093945" cy="47274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514DF0-029D-4A5E-B93A-4B776EC358BD}"/>
              </a:ext>
            </a:extLst>
          </p:cNvPr>
          <p:cNvSpPr txBox="1"/>
          <p:nvPr/>
        </p:nvSpPr>
        <p:spPr>
          <a:xfrm>
            <a:off x="7425447" y="2034013"/>
            <a:ext cx="4675762" cy="42473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黑 </a:t>
            </a:r>
            <a:r>
              <a:rPr lang="en-US" altLang="zh-CN" dirty="0"/>
              <a:t>= </a:t>
            </a:r>
            <a:r>
              <a:rPr lang="zh-CN" altLang="en-US" dirty="0"/>
              <a:t>拉丁文字及符号</a:t>
            </a:r>
          </a:p>
          <a:p>
            <a:r>
              <a:rPr lang="zh-CN" altLang="en-US" dirty="0"/>
              <a:t>浅蓝 </a:t>
            </a:r>
            <a:r>
              <a:rPr lang="en-US" altLang="zh-CN" dirty="0"/>
              <a:t>= Linguistic scripts</a:t>
            </a:r>
          </a:p>
          <a:p>
            <a:r>
              <a:rPr lang="zh-CN" altLang="en-US" dirty="0"/>
              <a:t>蓝 </a:t>
            </a:r>
            <a:r>
              <a:rPr lang="en-US" altLang="zh-CN" dirty="0"/>
              <a:t>= </a:t>
            </a:r>
            <a:r>
              <a:rPr lang="zh-CN" altLang="en-US" dirty="0"/>
              <a:t>其他欧洲文字</a:t>
            </a:r>
          </a:p>
          <a:p>
            <a:r>
              <a:rPr lang="zh-CN" altLang="en-US" dirty="0"/>
              <a:t>橘 </a:t>
            </a:r>
            <a:r>
              <a:rPr lang="en-US" altLang="zh-CN" dirty="0"/>
              <a:t>= Middle Eastern and SW Asian scripts</a:t>
            </a:r>
          </a:p>
          <a:p>
            <a:r>
              <a:rPr lang="zh-CN" altLang="en-US" dirty="0"/>
              <a:t>浅橘 </a:t>
            </a:r>
            <a:r>
              <a:rPr lang="en-US" altLang="zh-CN" dirty="0"/>
              <a:t>= </a:t>
            </a:r>
            <a:r>
              <a:rPr lang="zh-CN" altLang="en-US" dirty="0"/>
              <a:t>非洲文字</a:t>
            </a:r>
          </a:p>
          <a:p>
            <a:r>
              <a:rPr lang="zh-CN" altLang="en-US" dirty="0"/>
              <a:t>绿 </a:t>
            </a:r>
            <a:r>
              <a:rPr lang="en-US" altLang="zh-CN" dirty="0"/>
              <a:t>= </a:t>
            </a:r>
            <a:r>
              <a:rPr lang="zh-CN" altLang="en-US" dirty="0"/>
              <a:t>南亚文字</a:t>
            </a:r>
          </a:p>
          <a:p>
            <a:r>
              <a:rPr lang="zh-CN" altLang="en-US" dirty="0"/>
              <a:t>紫 </a:t>
            </a:r>
            <a:r>
              <a:rPr lang="en-US" altLang="zh-CN" dirty="0"/>
              <a:t>= </a:t>
            </a:r>
            <a:r>
              <a:rPr lang="zh-CN" altLang="en-US" dirty="0"/>
              <a:t>东南亚文字</a:t>
            </a:r>
          </a:p>
          <a:p>
            <a:r>
              <a:rPr lang="zh-CN" altLang="en-US" dirty="0"/>
              <a:t>红 </a:t>
            </a:r>
            <a:r>
              <a:rPr lang="en-US" altLang="zh-CN" dirty="0"/>
              <a:t>= </a:t>
            </a:r>
            <a:r>
              <a:rPr lang="zh-CN" altLang="en-US" dirty="0"/>
              <a:t>东亚文字</a:t>
            </a:r>
          </a:p>
          <a:p>
            <a:r>
              <a:rPr lang="zh-CN" altLang="en-US" b="1" dirty="0">
                <a:solidFill>
                  <a:srgbClr val="FA8072"/>
                </a:solidFill>
              </a:rPr>
              <a:t>浅红 </a:t>
            </a:r>
            <a:r>
              <a:rPr lang="en-US" altLang="zh-CN" b="1" dirty="0">
                <a:solidFill>
                  <a:srgbClr val="FA8072"/>
                </a:solidFill>
              </a:rPr>
              <a:t>= </a:t>
            </a:r>
            <a:r>
              <a:rPr lang="zh-CN" altLang="en-US" b="1" dirty="0">
                <a:solidFill>
                  <a:srgbClr val="FA8072"/>
                </a:solidFill>
              </a:rPr>
              <a:t>中日韩汉字 </a:t>
            </a:r>
            <a:r>
              <a:rPr lang="en-US" altLang="zh-CN" b="1" dirty="0">
                <a:solidFill>
                  <a:srgbClr val="FA8072"/>
                </a:solidFill>
              </a:rPr>
              <a:t>CJK</a:t>
            </a:r>
            <a:endParaRPr lang="zh-CN" altLang="en-US" b="1" dirty="0">
              <a:solidFill>
                <a:srgbClr val="FA8072"/>
              </a:solidFill>
            </a:endParaRPr>
          </a:p>
          <a:p>
            <a:r>
              <a:rPr lang="zh-CN" altLang="en-US" dirty="0"/>
              <a:t>黄 </a:t>
            </a:r>
            <a:r>
              <a:rPr lang="en-US" altLang="zh-CN" dirty="0"/>
              <a:t>= Aboriginal scripts</a:t>
            </a:r>
          </a:p>
          <a:p>
            <a:r>
              <a:rPr lang="zh-CN" altLang="en-US" dirty="0"/>
              <a:t>紫红 </a:t>
            </a:r>
            <a:r>
              <a:rPr lang="en-US" altLang="zh-CN" dirty="0"/>
              <a:t>= </a:t>
            </a:r>
            <a:r>
              <a:rPr lang="zh-CN" altLang="en-US" dirty="0"/>
              <a:t>符号</a:t>
            </a:r>
          </a:p>
          <a:p>
            <a:r>
              <a:rPr lang="zh-CN" altLang="en-US" dirty="0"/>
              <a:t>深灰 </a:t>
            </a:r>
            <a:r>
              <a:rPr lang="en-US" altLang="zh-CN" dirty="0"/>
              <a:t>= Diacritics</a:t>
            </a:r>
          </a:p>
          <a:p>
            <a:r>
              <a:rPr lang="zh-CN" altLang="en-US" dirty="0"/>
              <a:t>浅灰 </a:t>
            </a:r>
            <a:r>
              <a:rPr lang="en-US" altLang="zh-CN" dirty="0"/>
              <a:t>= UTF-16surrogates and private use</a:t>
            </a:r>
          </a:p>
          <a:p>
            <a:r>
              <a:rPr lang="zh-CN" altLang="en-US" dirty="0"/>
              <a:t>蓝青 </a:t>
            </a:r>
            <a:r>
              <a:rPr lang="en-US" altLang="zh-CN" dirty="0"/>
              <a:t>= Miscellaneous characters</a:t>
            </a:r>
          </a:p>
          <a:p>
            <a:r>
              <a:rPr lang="zh-CN" altLang="en-US" dirty="0"/>
              <a:t>白 </a:t>
            </a:r>
            <a:r>
              <a:rPr lang="en-US" altLang="zh-CN" dirty="0"/>
              <a:t>= </a:t>
            </a:r>
            <a:r>
              <a:rPr lang="zh-CN" altLang="en-US" dirty="0"/>
              <a:t>未使用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8EA348-A721-4CA9-BFE7-53E6EA42BE37}"/>
              </a:ext>
            </a:extLst>
          </p:cNvPr>
          <p:cNvSpPr txBox="1"/>
          <p:nvPr/>
        </p:nvSpPr>
        <p:spPr>
          <a:xfrm>
            <a:off x="7425447" y="6392143"/>
            <a:ext cx="380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每个写着数字的格子代表</a:t>
            </a:r>
            <a:r>
              <a:rPr lang="en-US" altLang="zh-CN" dirty="0"/>
              <a:t>256</a:t>
            </a:r>
            <a:r>
              <a:rPr lang="zh-CN" altLang="en-US" dirty="0"/>
              <a:t>个码点</a:t>
            </a:r>
          </a:p>
        </p:txBody>
      </p:sp>
    </p:spTree>
    <p:extLst>
      <p:ext uri="{BB962C8B-B14F-4D97-AF65-F5344CB8AC3E}">
        <p14:creationId xmlns:p14="http://schemas.microsoft.com/office/powerpoint/2010/main" val="305014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FEC2C-903E-4A47-974C-27A33228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/>
              <a:t>转换格式 </a:t>
            </a:r>
            <a:r>
              <a:rPr lang="zh-CN" altLang="en-US" sz="2000" dirty="0"/>
              <a:t>（</a:t>
            </a:r>
            <a:r>
              <a:rPr lang="en-US" altLang="zh-CN" sz="2000" dirty="0"/>
              <a:t> Unicode Translation Format </a:t>
            </a:r>
            <a:r>
              <a:rPr lang="zh-CN" altLang="en-US" sz="2000" dirty="0"/>
              <a:t>，</a:t>
            </a:r>
            <a:r>
              <a:rPr lang="en-US" altLang="zh-CN" sz="2000" dirty="0">
                <a:highlight>
                  <a:srgbClr val="008000"/>
                </a:highlight>
              </a:rPr>
              <a:t>UTF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D9DE6-313C-4A07-8371-2FC93A47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30388"/>
            <a:ext cx="10596664" cy="458207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highlight>
                  <a:srgbClr val="008000"/>
                </a:highlight>
              </a:rPr>
              <a:t>UTF</a:t>
            </a:r>
            <a:r>
              <a:rPr lang="zh-CN" altLang="en-US" b="1" dirty="0">
                <a:highlight>
                  <a:srgbClr val="008000"/>
                </a:highlight>
              </a:rPr>
              <a:t>是</a:t>
            </a:r>
            <a:r>
              <a:rPr lang="en-US" altLang="zh-CN" b="1" dirty="0">
                <a:highlight>
                  <a:srgbClr val="008000"/>
                </a:highlight>
              </a:rPr>
              <a:t>Unicode</a:t>
            </a:r>
            <a:r>
              <a:rPr lang="zh-CN" altLang="en-US" b="1" dirty="0">
                <a:highlight>
                  <a:srgbClr val="008000"/>
                </a:highlight>
              </a:rPr>
              <a:t>的实现方式</a:t>
            </a:r>
            <a:r>
              <a:rPr lang="zh-CN" altLang="en-US" dirty="0"/>
              <a:t>，即怎样</a:t>
            </a:r>
            <a:r>
              <a:rPr lang="zh-CN" altLang="en-US" dirty="0">
                <a:highlight>
                  <a:srgbClr val="008000"/>
                </a:highlight>
              </a:rPr>
              <a:t>将</a:t>
            </a:r>
            <a:r>
              <a:rPr lang="en-US" altLang="zh-CN" dirty="0">
                <a:highlight>
                  <a:srgbClr val="008000"/>
                </a:highlight>
              </a:rPr>
              <a:t>Unicode</a:t>
            </a:r>
            <a:r>
              <a:rPr lang="zh-CN" altLang="en-US" dirty="0">
                <a:highlight>
                  <a:srgbClr val="008000"/>
                </a:highlight>
              </a:rPr>
              <a:t>定义的数字转换成程序数据</a:t>
            </a:r>
            <a:endParaRPr lang="en-US" altLang="zh-CN" dirty="0">
              <a:highlight>
                <a:srgbClr val="0080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FA2D9F-E2EF-4768-BC74-FE2A1DF244C6}"/>
              </a:ext>
            </a:extLst>
          </p:cNvPr>
          <p:cNvSpPr txBox="1"/>
          <p:nvPr/>
        </p:nvSpPr>
        <p:spPr>
          <a:xfrm>
            <a:off x="609599" y="3093396"/>
            <a:ext cx="10596663" cy="28623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例如，“</a:t>
            </a:r>
            <a:r>
              <a:rPr lang="zh-CN" altLang="en-US" dirty="0">
                <a:highlight>
                  <a:srgbClr val="008000"/>
                </a:highlight>
              </a:rPr>
              <a:t>汉</a:t>
            </a:r>
            <a:r>
              <a:rPr lang="zh-CN" altLang="en-US" dirty="0">
                <a:highlight>
                  <a:srgbClr val="800000"/>
                </a:highlight>
              </a:rPr>
              <a:t>字</a:t>
            </a:r>
            <a:r>
              <a:rPr lang="zh-CN" altLang="en-US" dirty="0"/>
              <a:t>”对应的数字是</a:t>
            </a:r>
            <a:r>
              <a:rPr lang="en-US" altLang="zh-CN" dirty="0">
                <a:highlight>
                  <a:srgbClr val="008000"/>
                </a:highlight>
              </a:rPr>
              <a:t>0x6c49</a:t>
            </a:r>
            <a:r>
              <a:rPr lang="zh-CN" altLang="en-US" dirty="0"/>
              <a:t>和</a:t>
            </a:r>
            <a:r>
              <a:rPr lang="en-US" altLang="zh-CN" dirty="0">
                <a:highlight>
                  <a:srgbClr val="800000"/>
                </a:highlight>
              </a:rPr>
              <a:t>0x5b57</a:t>
            </a:r>
            <a:r>
              <a:rPr lang="zh-CN" altLang="en-US" dirty="0"/>
              <a:t>，而编码的程序数据是：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BYTE 	data_utf8[] 	= 	{</a:t>
            </a:r>
            <a:r>
              <a:rPr lang="en-US" altLang="zh-CN" dirty="0">
                <a:highlight>
                  <a:srgbClr val="008000"/>
                </a:highlight>
              </a:rPr>
              <a:t>0xE6, 0xB1, 0x89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800000"/>
                </a:highlight>
              </a:rPr>
              <a:t>0xE5, 0xAD, 0x97</a:t>
            </a:r>
            <a:r>
              <a:rPr lang="en-US" altLang="zh-CN" dirty="0"/>
              <a:t>}; // UTF-8  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WORD 	data_utf16[] 	= 	{</a:t>
            </a:r>
            <a:r>
              <a:rPr lang="en-US" altLang="zh-CN" dirty="0">
                <a:highlight>
                  <a:srgbClr val="008000"/>
                </a:highlight>
              </a:rPr>
              <a:t>0x6c49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800000"/>
                </a:highlight>
              </a:rPr>
              <a:t>0x5b57</a:t>
            </a:r>
            <a:r>
              <a:rPr lang="en-US" altLang="zh-CN" dirty="0"/>
              <a:t>}; 					// UTF-16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DWORD 	data_utf32[] 	= 	{</a:t>
            </a:r>
            <a:r>
              <a:rPr lang="en-US" altLang="zh-CN" dirty="0">
                <a:highlight>
                  <a:srgbClr val="008000"/>
                </a:highlight>
              </a:rPr>
              <a:t>0x6c49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800000"/>
                </a:highlight>
              </a:rPr>
              <a:t>0x5b57</a:t>
            </a:r>
            <a:r>
              <a:rPr lang="en-US" altLang="zh-CN" dirty="0"/>
              <a:t>}; 					// UTF-32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endParaRPr lang="en-US" altLang="zh-CN" dirty="0"/>
          </a:p>
          <a:p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WORD</a:t>
            </a:r>
            <a:r>
              <a:rPr lang="zh-CN" altLang="en-US" dirty="0"/>
              <a:t>、</a:t>
            </a:r>
            <a:r>
              <a:rPr lang="en-US" altLang="zh-CN" dirty="0"/>
              <a:t>DWORD</a:t>
            </a:r>
            <a:r>
              <a:rPr lang="zh-CN" altLang="en-US" dirty="0"/>
              <a:t>分别表示无符号</a:t>
            </a:r>
            <a:r>
              <a:rPr lang="en-US" altLang="zh-CN" dirty="0"/>
              <a:t>8</a:t>
            </a:r>
            <a:r>
              <a:rPr lang="zh-CN" altLang="en-US" dirty="0"/>
              <a:t>位整数，无符号</a:t>
            </a:r>
            <a:r>
              <a:rPr lang="en-US" altLang="zh-CN" dirty="0"/>
              <a:t>16</a:t>
            </a:r>
            <a:r>
              <a:rPr lang="zh-CN" altLang="en-US" dirty="0"/>
              <a:t>位整数和无符号</a:t>
            </a:r>
            <a:r>
              <a:rPr lang="en-US" altLang="zh-CN" dirty="0"/>
              <a:t>32</a:t>
            </a:r>
            <a:r>
              <a:rPr lang="zh-CN" altLang="en-US" dirty="0"/>
              <a:t>位整数。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UTF-8  	</a:t>
            </a:r>
            <a:r>
              <a:rPr lang="zh-CN" altLang="en-US" dirty="0"/>
              <a:t>编码需要六个</a:t>
            </a:r>
            <a:r>
              <a:rPr lang="en-US" altLang="zh-CN" dirty="0"/>
              <a:t>BYTE</a:t>
            </a:r>
            <a:r>
              <a:rPr lang="zh-CN" altLang="en-US" dirty="0"/>
              <a:t>，</a:t>
            </a:r>
            <a:r>
              <a:rPr lang="en-US" altLang="zh-CN" dirty="0"/>
              <a:t>		6</a:t>
            </a:r>
            <a:r>
              <a:rPr lang="zh-CN" altLang="en-US" dirty="0"/>
              <a:t>个字节。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UTF-16	</a:t>
            </a:r>
            <a:r>
              <a:rPr lang="zh-CN" altLang="en-US" dirty="0"/>
              <a:t>编码需要两个</a:t>
            </a:r>
            <a:r>
              <a:rPr lang="en-US" altLang="zh-CN" dirty="0"/>
              <a:t>WORD</a:t>
            </a:r>
            <a:r>
              <a:rPr lang="zh-CN" altLang="en-US" dirty="0"/>
              <a:t>，</a:t>
            </a:r>
            <a:r>
              <a:rPr lang="en-US" altLang="zh-CN" dirty="0"/>
              <a:t>		4</a:t>
            </a:r>
            <a:r>
              <a:rPr lang="zh-CN" altLang="en-US" dirty="0"/>
              <a:t>个字节。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UTF-32	</a:t>
            </a:r>
            <a:r>
              <a:rPr lang="zh-CN" altLang="en-US" dirty="0"/>
              <a:t>编码需要两个</a:t>
            </a:r>
            <a:r>
              <a:rPr lang="en-US" altLang="zh-CN" dirty="0"/>
              <a:t>DWORD</a:t>
            </a:r>
            <a:r>
              <a:rPr lang="zh-CN" altLang="en-US" dirty="0"/>
              <a:t>，</a:t>
            </a:r>
            <a:r>
              <a:rPr lang="en-US" altLang="zh-CN" dirty="0"/>
              <a:t>	8</a:t>
            </a:r>
            <a:r>
              <a:rPr lang="zh-CN" altLang="en-US" dirty="0"/>
              <a:t>个字节。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F674BC-E57F-40E3-AE55-6D5F61FFA36D}"/>
              </a:ext>
            </a:extLst>
          </p:cNvPr>
          <p:cNvSpPr txBox="1"/>
          <p:nvPr/>
        </p:nvSpPr>
        <p:spPr>
          <a:xfrm>
            <a:off x="609600" y="640319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2747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31B0E-2F1F-467F-AB5D-931D548B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38A3E-1C6D-4668-AF0D-80C2AC0A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9" y="2259051"/>
            <a:ext cx="9613860" cy="1625528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UTF-8</a:t>
            </a:r>
            <a:r>
              <a:rPr lang="zh-CN" altLang="en-US" sz="2800" dirty="0"/>
              <a:t>的特点是对</a:t>
            </a:r>
            <a:r>
              <a:rPr lang="zh-CN" altLang="en-US" sz="2800" b="1" dirty="0">
                <a:solidFill>
                  <a:srgbClr val="FFFF00"/>
                </a:solidFill>
              </a:rPr>
              <a:t>不同范围的字符</a:t>
            </a:r>
            <a:r>
              <a:rPr lang="zh-CN" altLang="en-US" sz="2800" dirty="0"/>
              <a:t>使用</a:t>
            </a:r>
            <a:r>
              <a:rPr lang="zh-CN" altLang="en-US" sz="2800" b="1" dirty="0">
                <a:solidFill>
                  <a:srgbClr val="FFFF00"/>
                </a:solidFill>
              </a:rPr>
              <a:t>不同长度的编码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对于</a:t>
            </a:r>
            <a:r>
              <a:rPr lang="en-US" altLang="zh-CN" dirty="0"/>
              <a:t>0x00-0x7F</a:t>
            </a:r>
            <a:r>
              <a:rPr lang="zh-CN" altLang="en-US" dirty="0"/>
              <a:t>之间的字符，</a:t>
            </a:r>
            <a:r>
              <a:rPr lang="en-US" altLang="zh-CN" dirty="0"/>
              <a:t>UTF-8</a:t>
            </a:r>
            <a:r>
              <a:rPr lang="zh-CN" altLang="en-US" dirty="0"/>
              <a:t>编码与</a:t>
            </a:r>
            <a:r>
              <a:rPr lang="en-US" altLang="zh-CN" dirty="0"/>
              <a:t>ASCII</a:t>
            </a:r>
            <a:r>
              <a:rPr lang="zh-CN" altLang="en-US" dirty="0"/>
              <a:t>编码完全相同。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UTF-8</a:t>
            </a:r>
            <a:r>
              <a:rPr lang="zh-CN" altLang="en-US" dirty="0"/>
              <a:t>编码的最大长度是</a:t>
            </a:r>
            <a:r>
              <a:rPr lang="en-US" altLang="zh-CN" dirty="0"/>
              <a:t>4</a:t>
            </a:r>
            <a:r>
              <a:rPr lang="zh-CN" altLang="en-US" dirty="0"/>
              <a:t>个字节。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4</a:t>
            </a:r>
            <a:r>
              <a:rPr lang="zh-CN" altLang="en-US" dirty="0"/>
              <a:t>字节模板有</a:t>
            </a:r>
            <a:r>
              <a:rPr lang="en-US" altLang="zh-CN" dirty="0"/>
              <a:t>21</a:t>
            </a:r>
            <a:r>
              <a:rPr lang="zh-CN" altLang="en-US" dirty="0"/>
              <a:t>个</a:t>
            </a:r>
            <a:r>
              <a:rPr lang="en-US" altLang="zh-CN" dirty="0"/>
              <a:t>x</a:t>
            </a:r>
            <a:r>
              <a:rPr lang="zh-CN" altLang="en-US" dirty="0"/>
              <a:t>，即：可以容纳</a:t>
            </a:r>
            <a:r>
              <a:rPr lang="en-US" altLang="zh-CN" dirty="0"/>
              <a:t>21</a:t>
            </a:r>
            <a:r>
              <a:rPr lang="zh-CN" altLang="en-US" dirty="0"/>
              <a:t>位二进制数字。</a:t>
            </a:r>
            <a:endParaRPr lang="en-US" altLang="zh-CN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35098BB-EB6A-447E-906D-A0E43C6CB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40270"/>
              </p:ext>
            </p:extLst>
          </p:nvPr>
        </p:nvGraphicFramePr>
        <p:xfrm>
          <a:off x="511707" y="4250572"/>
          <a:ext cx="96138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880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6026980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0000"/>
                          </a:highlight>
                        </a:rPr>
                        <a:t>Unicode</a:t>
                      </a:r>
                      <a:r>
                        <a:rPr lang="zh-CN" altLang="en-US" dirty="0"/>
                        <a:t>编码</a:t>
                      </a:r>
                      <a:r>
                        <a:rPr lang="en-US" altLang="zh-CN" dirty="0"/>
                        <a:t>(16</a:t>
                      </a:r>
                      <a:r>
                        <a:rPr lang="zh-CN" altLang="en-US" dirty="0"/>
                        <a:t>进制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ighlight>
                            <a:srgbClr val="008000"/>
                          </a:highlight>
                        </a:rPr>
                        <a:t>UTF-8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字节流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二进制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000000 - 00007F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000080 - 0007FF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000800 - 00FFFF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010000 - 10FFFF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11110xxx 10xxxxxx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31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40" y="2051529"/>
            <a:ext cx="11203328" cy="19432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：“汉”字的</a:t>
            </a:r>
            <a:r>
              <a:rPr lang="en-US" altLang="zh-CN" dirty="0"/>
              <a:t>Unicode</a:t>
            </a:r>
            <a:r>
              <a:rPr lang="zh-CN" altLang="en-US" dirty="0"/>
              <a:t>编码是：</a:t>
            </a: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0800</a:t>
            </a:r>
            <a:r>
              <a:rPr lang="en-US" altLang="zh-CN" dirty="0"/>
              <a:t>-0x</a:t>
            </a:r>
            <a:r>
              <a:rPr lang="en-US" altLang="zh-CN" u="sng" dirty="0"/>
              <a:t>FFFF</a:t>
            </a:r>
            <a:r>
              <a:rPr lang="zh-CN" altLang="en-US" dirty="0"/>
              <a:t>之间，使用</a:t>
            </a:r>
            <a:r>
              <a:rPr lang="en-US" altLang="zh-CN" dirty="0"/>
              <a:t>3</a:t>
            </a:r>
            <a:r>
              <a:rPr lang="zh-CN" altLang="en-US" dirty="0"/>
              <a:t>字节模板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写成二进制是：</a:t>
            </a:r>
            <a:r>
              <a:rPr lang="en-US" altLang="zh-CN" dirty="0"/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0110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FF00"/>
                </a:solidFill>
              </a:rPr>
              <a:t>1100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FF00"/>
                </a:solidFill>
              </a:rPr>
              <a:t>01</a:t>
            </a:r>
            <a:r>
              <a:rPr lang="en-US" altLang="zh-CN" b="1" dirty="0">
                <a:solidFill>
                  <a:srgbClr val="00B050"/>
                </a:solidFill>
              </a:rPr>
              <a:t>00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00B050"/>
                </a:solidFill>
              </a:rPr>
              <a:t>1001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比特流代替模板的</a:t>
            </a:r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en-US" altLang="zh-CN" b="1" dirty="0">
                <a:solidFill>
                  <a:schemeClr val="bg1"/>
                </a:solidFill>
              </a:rPr>
              <a:t>1110</a:t>
            </a:r>
            <a:r>
              <a:rPr lang="en-US" altLang="zh-CN" b="1" dirty="0">
                <a:solidFill>
                  <a:srgbClr val="FF0000"/>
                </a:solidFill>
              </a:rPr>
              <a:t>0110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FFFF00"/>
                </a:solidFill>
              </a:rPr>
              <a:t>110001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00B050"/>
                </a:solidFill>
              </a:rPr>
              <a:t>001001</a:t>
            </a:r>
            <a:r>
              <a:rPr lang="zh-CN" altLang="en-US" dirty="0"/>
              <a:t>，即：</a:t>
            </a:r>
            <a:r>
              <a:rPr lang="en-US" altLang="zh-CN" dirty="0"/>
              <a:t>E6 B1 89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210459" y="651023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FF8E978-8585-48AD-A6D3-EBB32982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30720"/>
              </p:ext>
            </p:extLst>
          </p:nvPr>
        </p:nvGraphicFramePr>
        <p:xfrm>
          <a:off x="262339" y="4212189"/>
          <a:ext cx="11203328" cy="229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240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7581088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Unicode</a:t>
                      </a:r>
                      <a:r>
                        <a:rPr lang="zh-CN" altLang="en-US" sz="2400" dirty="0"/>
                        <a:t>编码</a:t>
                      </a:r>
                      <a:r>
                        <a:rPr lang="en-US" altLang="zh-CN" sz="2400" dirty="0"/>
                        <a:t>(16</a:t>
                      </a:r>
                      <a:r>
                        <a:rPr lang="zh-CN" altLang="en-US" sz="2400" dirty="0"/>
                        <a:t>进制</a:t>
                      </a:r>
                      <a:r>
                        <a:rPr lang="en-US" altLang="zh-CN" sz="2400" dirty="0"/>
                        <a:t>)</a:t>
                      </a:r>
                      <a:r>
                        <a:rPr lang="zh-CN" altLang="en-US" sz="24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UTF-8 </a:t>
                      </a:r>
                      <a:r>
                        <a:rPr lang="zh-CN" altLang="en-US" sz="2400" dirty="0"/>
                        <a:t>字节流</a:t>
                      </a:r>
                      <a:r>
                        <a:rPr lang="en-US" altLang="zh-CN" sz="2400" dirty="0"/>
                        <a:t>(</a:t>
                      </a:r>
                      <a:r>
                        <a:rPr lang="zh-CN" altLang="en-US" sz="2400" dirty="0"/>
                        <a:t>二进制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000000 - 00007F</a:t>
                      </a:r>
                      <a:r>
                        <a:rPr lang="zh-CN" altLang="en-US" sz="24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0xxxxxxx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000080 - 0007FF</a:t>
                      </a:r>
                      <a:r>
                        <a:rPr lang="zh-CN" altLang="en-US" sz="24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110xxxxx 10xxxxxx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000800 - 00FFFF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　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1110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xxxx</a:t>
                      </a:r>
                      <a:r>
                        <a:rPr lang="en-US" altLang="zh-CN" sz="2400" dirty="0"/>
                        <a:t> 10</a:t>
                      </a:r>
                      <a:r>
                        <a:rPr lang="en-US" altLang="zh-CN" sz="2400" b="1" dirty="0">
                          <a:solidFill>
                            <a:srgbClr val="FFFF00"/>
                          </a:solidFill>
                        </a:rPr>
                        <a:t>xxxxxx</a:t>
                      </a:r>
                      <a:r>
                        <a:rPr lang="en-US" altLang="zh-CN" sz="2400" dirty="0"/>
                        <a:t> 10</a:t>
                      </a:r>
                      <a:r>
                        <a:rPr lang="en-US" altLang="zh-CN" sz="2400" b="1" dirty="0">
                          <a:solidFill>
                            <a:srgbClr val="00B050"/>
                          </a:solidFill>
                        </a:rPr>
                        <a:t>xxxxxx</a:t>
                      </a:r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010000 - 10FFFF</a:t>
                      </a:r>
                      <a:r>
                        <a:rPr lang="zh-CN" altLang="en-US" sz="24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11110xxx 10xxxxxx 10xxxxxx 10xxxxxx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832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96" y="2196581"/>
            <a:ext cx="11064207" cy="2463932"/>
          </a:xfrm>
          <a:solidFill>
            <a:schemeClr val="accent1">
              <a:lumMod val="5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“        ”字</a:t>
            </a:r>
            <a:r>
              <a:rPr lang="en-US" altLang="zh-CN" dirty="0"/>
              <a:t>Unicode</a:t>
            </a:r>
            <a:r>
              <a:rPr lang="zh-CN" altLang="en-US" dirty="0"/>
              <a:t>编码：</a:t>
            </a: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（</a:t>
            </a:r>
            <a:r>
              <a:rPr lang="zh-CN" altLang="en-US" b="0" i="0" dirty="0">
                <a:effectLst/>
                <a:latin typeface="verdana" panose="020B0604030504040204" pitchFamily="34" charset="0"/>
              </a:rPr>
              <a:t>中日韩统一表意文字扩展</a:t>
            </a:r>
            <a:r>
              <a:rPr lang="en-US" altLang="zh-CN" b="0" i="0" dirty="0">
                <a:effectLst/>
                <a:latin typeface="verdana" panose="020B0604030504040204" pitchFamily="34" charset="0"/>
              </a:rPr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010000</a:t>
            </a:r>
            <a:r>
              <a:rPr lang="en-US" altLang="zh-CN" dirty="0"/>
              <a:t>-0x</a:t>
            </a:r>
            <a:r>
              <a:rPr lang="en-US" altLang="zh-CN" u="sng" dirty="0"/>
              <a:t>10FFFF</a:t>
            </a:r>
            <a:r>
              <a:rPr lang="zh-CN" altLang="en-US" dirty="0"/>
              <a:t>之间，使用</a:t>
            </a:r>
            <a:r>
              <a:rPr lang="en-US" altLang="zh-CN" dirty="0"/>
              <a:t>4</a:t>
            </a:r>
            <a:r>
              <a:rPr lang="zh-CN" altLang="en-US" dirty="0"/>
              <a:t>字节模板。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写成</a:t>
            </a:r>
            <a:r>
              <a:rPr lang="en-US" altLang="zh-CN" dirty="0"/>
              <a:t>21</a:t>
            </a:r>
            <a:r>
              <a:rPr lang="zh-CN" altLang="en-US" dirty="0"/>
              <a:t>位二进制数字</a:t>
            </a:r>
            <a:r>
              <a:rPr lang="zh-CN" altLang="en-US" sz="1000" dirty="0"/>
              <a:t>（</a:t>
            </a:r>
            <a:r>
              <a:rPr lang="zh-CN" altLang="en-US" sz="1000" b="1" dirty="0">
                <a:highlight>
                  <a:srgbClr val="008000"/>
                </a:highlight>
              </a:rPr>
              <a:t>不足</a:t>
            </a:r>
            <a:r>
              <a:rPr lang="en-US" altLang="zh-CN" sz="1000" b="1" dirty="0">
                <a:highlight>
                  <a:srgbClr val="008000"/>
                </a:highlight>
              </a:rPr>
              <a:t>21</a:t>
            </a:r>
            <a:r>
              <a:rPr lang="zh-CN" altLang="en-US" sz="1000" b="1" dirty="0">
                <a:highlight>
                  <a:srgbClr val="008000"/>
                </a:highlight>
              </a:rPr>
              <a:t>位就在前面补</a:t>
            </a:r>
            <a:r>
              <a:rPr lang="en-US" altLang="zh-CN" sz="1000" b="1" dirty="0">
                <a:highlight>
                  <a:srgbClr val="008000"/>
                </a:highlight>
              </a:rPr>
              <a:t>0</a:t>
            </a:r>
            <a:r>
              <a:rPr lang="zh-CN" altLang="en-US" sz="1000" dirty="0"/>
              <a:t>）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00</a:t>
            </a:r>
            <a:r>
              <a:rPr lang="en-US" altLang="zh-CN" b="1" dirty="0">
                <a:solidFill>
                  <a:srgbClr val="FFFF00"/>
                </a:solidFill>
              </a:rPr>
              <a:t>10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FF00"/>
                </a:solidFill>
              </a:rPr>
              <a:t>0000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92D050"/>
                </a:solidFill>
              </a:rPr>
              <a:t>1100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92D050"/>
                </a:solidFill>
              </a:rPr>
              <a:t>00</a:t>
            </a:r>
            <a:r>
              <a:rPr lang="en-US" altLang="zh-CN" b="1" dirty="0">
                <a:solidFill>
                  <a:srgbClr val="00B0F0"/>
                </a:solidFill>
              </a:rPr>
              <a:t>11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00B0F0"/>
                </a:solidFill>
              </a:rPr>
              <a:t>0000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比特流依次代替模板中的</a:t>
            </a:r>
            <a:r>
              <a:rPr lang="en-US" altLang="zh-CN" dirty="0"/>
              <a:t>x</a:t>
            </a:r>
            <a:r>
              <a:rPr lang="zh-CN" altLang="en-US" dirty="0"/>
              <a:t>，得到：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en-US" altLang="zh-CN" b="1" dirty="0">
                <a:solidFill>
                  <a:schemeClr val="bg1"/>
                </a:solidFill>
              </a:rPr>
              <a:t>11110</a:t>
            </a:r>
            <a:r>
              <a:rPr lang="en-US" altLang="zh-CN" b="1" dirty="0">
                <a:solidFill>
                  <a:srgbClr val="FF0000"/>
                </a:solidFill>
              </a:rPr>
              <a:t>000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FFFF00"/>
                </a:solidFill>
              </a:rPr>
              <a:t>100000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92D050"/>
                </a:solidFill>
              </a:rPr>
              <a:t>110000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00B0F0"/>
                </a:solidFill>
              </a:rPr>
              <a:t>110000</a:t>
            </a:r>
            <a:r>
              <a:rPr lang="zh-CN" altLang="en-US" dirty="0"/>
              <a:t>，即：</a:t>
            </a:r>
            <a:r>
              <a:rPr lang="en-US" altLang="zh-CN" dirty="0"/>
              <a:t>F0 A0 B0 B0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563896" y="6424594"/>
            <a:ext cx="52205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988A92-3041-4712-AA56-2FDC67DD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96880"/>
              </p:ext>
            </p:extLst>
          </p:nvPr>
        </p:nvGraphicFramePr>
        <p:xfrm>
          <a:off x="563896" y="4996484"/>
          <a:ext cx="5674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923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2843544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Unicode</a:t>
                      </a:r>
                      <a:r>
                        <a:rPr lang="zh-CN" altLang="en-US" sz="1200" dirty="0"/>
                        <a:t>编码</a:t>
                      </a:r>
                      <a:r>
                        <a:rPr lang="en-US" altLang="zh-CN" sz="1200" dirty="0"/>
                        <a:t>(16</a:t>
                      </a:r>
                      <a:r>
                        <a:rPr lang="zh-CN" altLang="en-US" sz="1200" dirty="0"/>
                        <a:t>进制</a:t>
                      </a:r>
                      <a:r>
                        <a:rPr lang="en-US" altLang="zh-CN" sz="1200" dirty="0"/>
                        <a:t>)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UTF-8 </a:t>
                      </a:r>
                      <a:r>
                        <a:rPr lang="zh-CN" altLang="en-US" sz="1200" dirty="0"/>
                        <a:t>字节流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二进制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000000 - 00007F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0xxxxxxx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000080 - 0007FF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110xxxxx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000800 - 00FFFF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1110xxxx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010000 - 10FFFF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11110xxx 10xxxxxx 10xxxxxx 10xxxxxx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1BEA5B0-5047-41CB-9244-CF441346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224" y="5039162"/>
            <a:ext cx="1470606" cy="13997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9CC383-5BF6-4276-90E9-FCC2D4A0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21" y="2240949"/>
            <a:ext cx="472481" cy="3505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8D1EFA8-43B2-4011-A64E-2461DFD617FD}"/>
              </a:ext>
            </a:extLst>
          </p:cNvPr>
          <p:cNvSpPr txBox="1"/>
          <p:nvPr/>
        </p:nvSpPr>
        <p:spPr>
          <a:xfrm>
            <a:off x="7840494" y="6438896"/>
            <a:ext cx="35278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https://www.ziti163.com/uni/20000-2A6DF.shtml?id=64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134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 字符编码与字频统计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45435"/>
            <a:ext cx="10525943" cy="2877153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6.1 </a:t>
            </a:r>
            <a:r>
              <a:rPr lang="zh-CN" altLang="en-US" dirty="0"/>
              <a:t>西文字符编码 </a:t>
            </a:r>
            <a:r>
              <a:rPr lang="en-US" altLang="zh-CN" dirty="0"/>
              <a:t>	ASCII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6.2 </a:t>
            </a:r>
            <a:r>
              <a:rPr lang="zh-CN" altLang="en-US" dirty="0"/>
              <a:t>中文字符编码 </a:t>
            </a:r>
            <a:r>
              <a:rPr lang="en-US" altLang="zh-CN" dirty="0"/>
              <a:t>	GB2312</a:t>
            </a:r>
            <a:r>
              <a:rPr lang="zh-CN" altLang="en-US" dirty="0"/>
              <a:t>、</a:t>
            </a:r>
            <a:r>
              <a:rPr lang="en-US" altLang="zh-CN" dirty="0"/>
              <a:t>BIG5</a:t>
            </a:r>
            <a:r>
              <a:rPr lang="zh-CN" altLang="en-US" dirty="0"/>
              <a:t>、</a:t>
            </a:r>
            <a:r>
              <a:rPr lang="en-US" altLang="zh-CN" dirty="0"/>
              <a:t>Unicode</a:t>
            </a:r>
            <a:r>
              <a:rPr lang="zh-CN" altLang="en-US" dirty="0"/>
              <a:t>、</a:t>
            </a:r>
            <a:r>
              <a:rPr lang="en-US" altLang="zh-CN" dirty="0"/>
              <a:t>GBK</a:t>
            </a:r>
            <a:r>
              <a:rPr lang="zh-CN" altLang="en-US" dirty="0"/>
              <a:t>、</a:t>
            </a:r>
            <a:r>
              <a:rPr lang="en-US" altLang="zh-CN" dirty="0"/>
              <a:t>GB 18030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6.4 </a:t>
            </a:r>
            <a:r>
              <a:rPr lang="zh-CN" altLang="en-US" dirty="0"/>
              <a:t>字频统计</a:t>
            </a:r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4A720-18EA-416F-91E2-C8E58B5A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3DD4FF-6F83-4265-82F8-12F192D3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41" y="2342724"/>
            <a:ext cx="5296359" cy="35283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917192-2014-4FAA-AD41-5062C9BF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840" y="2342724"/>
            <a:ext cx="3872286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0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9D38C-EED0-453C-AC68-664FBF41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46FF1-9EB1-490A-A393-21A01318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875137"/>
            <a:ext cx="9613861" cy="268696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GBK</a:t>
            </a:r>
            <a:r>
              <a:rPr lang="zh-CN" altLang="en-US" sz="3200" dirty="0"/>
              <a:t>即：汉字内码扩展规范</a:t>
            </a:r>
            <a:r>
              <a:rPr lang="zh-CN" altLang="en-US" sz="1800" dirty="0"/>
              <a:t>（</a:t>
            </a:r>
            <a:r>
              <a:rPr lang="en-US" altLang="zh-CN" sz="1800" dirty="0"/>
              <a:t> 1995.12.1</a:t>
            </a:r>
            <a:r>
              <a:rPr lang="zh-CN" altLang="en-US" sz="1800" dirty="0"/>
              <a:t>颁布）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向下兼容</a:t>
            </a:r>
            <a:r>
              <a:rPr lang="en-US" altLang="zh-CN" dirty="0"/>
              <a:t>GB2312</a:t>
            </a:r>
            <a:r>
              <a:rPr lang="zh-CN" altLang="en-US" dirty="0"/>
              <a:t>，向上支持</a:t>
            </a:r>
            <a:r>
              <a:rPr lang="en-US" altLang="zh-CN" dirty="0"/>
              <a:t>ISO 10646</a:t>
            </a:r>
            <a:r>
              <a:rPr lang="zh-CN" altLang="en-US" dirty="0"/>
              <a:t>，</a:t>
            </a:r>
            <a:r>
              <a:rPr lang="zh-CN" altLang="en-US" dirty="0">
                <a:highlight>
                  <a:srgbClr val="800000"/>
                </a:highlight>
              </a:rPr>
              <a:t>承上启下</a:t>
            </a:r>
            <a:endParaRPr lang="en-US" altLang="zh-CN" dirty="0">
              <a:highlight>
                <a:srgbClr val="800000"/>
              </a:highlight>
            </a:endParaRPr>
          </a:p>
          <a:p>
            <a:r>
              <a:rPr lang="zh-CN" altLang="en-US" dirty="0"/>
              <a:t>保持</a:t>
            </a:r>
            <a:r>
              <a:rPr lang="en-US" altLang="zh-CN" dirty="0"/>
              <a:t>GB2312</a:t>
            </a:r>
            <a:r>
              <a:rPr lang="zh-CN" altLang="en-US" dirty="0"/>
              <a:t>原貌，扩充至与</a:t>
            </a:r>
            <a:r>
              <a:rPr lang="en-US" altLang="zh-CN" dirty="0"/>
              <a:t>ISO 10646</a:t>
            </a:r>
            <a:r>
              <a:rPr lang="zh-CN" altLang="en-US" dirty="0"/>
              <a:t>的</a:t>
            </a:r>
            <a:r>
              <a:rPr lang="en-US" altLang="zh-CN" dirty="0"/>
              <a:t>CJK</a:t>
            </a:r>
            <a:r>
              <a:rPr lang="zh-CN" altLang="en-US" dirty="0"/>
              <a:t>等量，</a:t>
            </a:r>
            <a:r>
              <a:rPr lang="zh-CN" altLang="en-US" dirty="0">
                <a:highlight>
                  <a:srgbClr val="800000"/>
                </a:highlight>
              </a:rPr>
              <a:t>包含</a:t>
            </a:r>
            <a:r>
              <a:rPr lang="en-US" altLang="zh-CN" dirty="0">
                <a:highlight>
                  <a:srgbClr val="800000"/>
                </a:highlight>
              </a:rPr>
              <a:t>Big5</a:t>
            </a:r>
          </a:p>
          <a:p>
            <a:r>
              <a:rPr lang="en-US" altLang="zh-CN" dirty="0"/>
              <a:t>GBK</a:t>
            </a:r>
            <a:r>
              <a:rPr lang="zh-CN" altLang="en-US" dirty="0"/>
              <a:t>共</a:t>
            </a:r>
            <a:r>
              <a:rPr lang="en-US" altLang="zh-CN" dirty="0">
                <a:highlight>
                  <a:srgbClr val="800000"/>
                </a:highlight>
              </a:rPr>
              <a:t>20902</a:t>
            </a:r>
            <a:r>
              <a:rPr lang="zh-CN" altLang="en-US" dirty="0"/>
              <a:t>个汉字（</a:t>
            </a:r>
            <a:r>
              <a:rPr lang="en-US" altLang="zh-CN" dirty="0"/>
              <a:t>GB2312</a:t>
            </a:r>
            <a:r>
              <a:rPr lang="zh-CN" altLang="en-US" dirty="0"/>
              <a:t>共</a:t>
            </a:r>
            <a:r>
              <a:rPr lang="en-US" altLang="zh-CN" dirty="0"/>
              <a:t>6763</a:t>
            </a:r>
            <a:r>
              <a:rPr lang="zh-CN" altLang="en-US" dirty="0"/>
              <a:t>个汉字）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47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138BD-9DE3-4862-BBC0-0419488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6.2.5 GB 18030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2A659-EF0E-4B57-9949-90CDE90E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6626"/>
            <a:ext cx="10532428" cy="3599316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GB 18030</a:t>
            </a:r>
            <a:r>
              <a:rPr lang="zh-CN" altLang="en-US" sz="3200" dirty="0"/>
              <a:t> </a:t>
            </a:r>
            <a:r>
              <a:rPr lang="en-US" altLang="zh-CN" sz="3200" dirty="0"/>
              <a:t>《</a:t>
            </a:r>
            <a:r>
              <a:rPr lang="zh-CN" altLang="en-US" sz="3200" dirty="0"/>
              <a:t>信息技术 中文编码字符集</a:t>
            </a:r>
            <a:r>
              <a:rPr lang="en-US" altLang="zh-CN" sz="3200" dirty="0"/>
              <a:t>》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dirty="0"/>
              <a:t>GB18030-2000 《</a:t>
            </a:r>
            <a:r>
              <a:rPr lang="zh-CN" altLang="en-US" dirty="0"/>
              <a:t>信息技术 信息交换用汉字编码字符集基本集的扩充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GB18030-2005</a:t>
            </a:r>
          </a:p>
          <a:p>
            <a:r>
              <a:rPr lang="zh-CN" altLang="en-US" dirty="0"/>
              <a:t>向下兼容</a:t>
            </a:r>
            <a:r>
              <a:rPr lang="en-US" altLang="zh-CN" dirty="0"/>
              <a:t>GB2312 </a:t>
            </a:r>
            <a:r>
              <a:rPr lang="zh-CN" altLang="en-US" dirty="0"/>
              <a:t>和 </a:t>
            </a:r>
            <a:r>
              <a:rPr lang="en-US" altLang="zh-CN" dirty="0"/>
              <a:t>GBK</a:t>
            </a:r>
          </a:p>
          <a:p>
            <a:r>
              <a:rPr lang="zh-CN" altLang="en-US" dirty="0">
                <a:highlight>
                  <a:srgbClr val="800000"/>
                </a:highlight>
              </a:rPr>
              <a:t>与</a:t>
            </a:r>
            <a:r>
              <a:rPr lang="en-US" altLang="zh-CN" dirty="0">
                <a:highlight>
                  <a:srgbClr val="800000"/>
                </a:highlight>
              </a:rPr>
              <a:t>Unicode</a:t>
            </a:r>
            <a:r>
              <a:rPr lang="zh-CN" altLang="en-US" dirty="0">
                <a:highlight>
                  <a:srgbClr val="800000"/>
                </a:highlight>
              </a:rPr>
              <a:t>的码位一一对应</a:t>
            </a:r>
            <a:endParaRPr lang="en-US" altLang="zh-CN" dirty="0">
              <a:highlight>
                <a:srgbClr val="800000"/>
              </a:highlight>
            </a:endParaRPr>
          </a:p>
          <a:p>
            <a:r>
              <a:rPr lang="en-US" altLang="zh-CN" dirty="0"/>
              <a:t>GB 18030</a:t>
            </a:r>
            <a:r>
              <a:rPr lang="zh-CN" altLang="en-US" dirty="0"/>
              <a:t>共收录汉字</a:t>
            </a:r>
            <a:r>
              <a:rPr lang="en-US" altLang="zh-CN" dirty="0"/>
              <a:t>70,244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78374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880FBD2-9CEB-4C7D-A6C1-896C59E0D927}"/>
              </a:ext>
            </a:extLst>
          </p:cNvPr>
          <p:cNvSpPr/>
          <p:nvPr/>
        </p:nvSpPr>
        <p:spPr>
          <a:xfrm>
            <a:off x="6783421" y="3507218"/>
            <a:ext cx="4286654" cy="2367074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186C09-C464-4653-B3A8-8BFBCD7E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主要中文字符编码体系之间的关系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9F3E87-EF0D-44CA-B1D8-9012844E78DC}"/>
              </a:ext>
            </a:extLst>
          </p:cNvPr>
          <p:cNvSpPr/>
          <p:nvPr/>
        </p:nvSpPr>
        <p:spPr>
          <a:xfrm>
            <a:off x="3950280" y="2263303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2312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39C3DB-6EE1-4339-ADF5-3590308A8BC8}"/>
              </a:ext>
            </a:extLst>
          </p:cNvPr>
          <p:cNvSpPr/>
          <p:nvPr/>
        </p:nvSpPr>
        <p:spPr>
          <a:xfrm>
            <a:off x="3950280" y="4650940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72E7EB-D7A5-4154-A963-8F05ED0092FC}"/>
              </a:ext>
            </a:extLst>
          </p:cNvPr>
          <p:cNvSpPr/>
          <p:nvPr/>
        </p:nvSpPr>
        <p:spPr>
          <a:xfrm>
            <a:off x="3950280" y="5809765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18030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EE5793-5D24-4E7C-B8BC-C4309DB3EBCA}"/>
              </a:ext>
            </a:extLst>
          </p:cNvPr>
          <p:cNvSpPr/>
          <p:nvPr/>
        </p:nvSpPr>
        <p:spPr>
          <a:xfrm>
            <a:off x="7055795" y="2712849"/>
            <a:ext cx="1569396" cy="4993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930DC0-1CA8-411B-82E9-7C2745329FF2}"/>
              </a:ext>
            </a:extLst>
          </p:cNvPr>
          <p:cNvSpPr/>
          <p:nvPr/>
        </p:nvSpPr>
        <p:spPr>
          <a:xfrm>
            <a:off x="7075250" y="3646705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13000-1 / ISO10646-1:1993</a:t>
            </a:r>
          </a:p>
          <a:p>
            <a:pPr algn="ctr"/>
            <a:r>
              <a:rPr lang="en-US" altLang="zh-CN" dirty="0"/>
              <a:t>CJK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988D96-E22A-4226-9298-46359195E793}"/>
              </a:ext>
            </a:extLst>
          </p:cNvPr>
          <p:cNvSpPr/>
          <p:nvPr/>
        </p:nvSpPr>
        <p:spPr>
          <a:xfrm>
            <a:off x="7084978" y="4765066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Unicode / ISO10646</a:t>
            </a:r>
          </a:p>
          <a:p>
            <a:pPr algn="ctr"/>
            <a:r>
              <a:rPr lang="en-US" altLang="zh-CN" dirty="0"/>
              <a:t>CJK</a:t>
            </a:r>
            <a:r>
              <a:rPr lang="zh-CN" altLang="en-US" dirty="0"/>
              <a:t>统一汉字扩充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E37DAB6-2448-4420-B63A-AD9B97E7F0B2}"/>
              </a:ext>
            </a:extLst>
          </p:cNvPr>
          <p:cNvCxnSpPr>
            <a:stCxn id="4" idx="2"/>
          </p:cNvCxnSpPr>
          <p:nvPr/>
        </p:nvCxnSpPr>
        <p:spPr>
          <a:xfrm>
            <a:off x="4734978" y="2762656"/>
            <a:ext cx="2593192" cy="8191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F9FA028-2449-4B6D-A34D-074EC8ED59FA}"/>
              </a:ext>
            </a:extLst>
          </p:cNvPr>
          <p:cNvCxnSpPr>
            <a:stCxn id="10" idx="2"/>
          </p:cNvCxnSpPr>
          <p:nvPr/>
        </p:nvCxnSpPr>
        <p:spPr>
          <a:xfrm>
            <a:off x="7840493" y="3212202"/>
            <a:ext cx="6486" cy="4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650983-96FD-4EBA-A37C-584901371F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734978" y="2762656"/>
            <a:ext cx="0" cy="18882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38AD1D3-E46E-4487-B902-ECFE1FAEB4A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734978" y="5150293"/>
            <a:ext cx="0" cy="6594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324A2FA1-4A72-4791-8FDF-F80CB661C04B}"/>
              </a:ext>
            </a:extLst>
          </p:cNvPr>
          <p:cNvSpPr/>
          <p:nvPr/>
        </p:nvSpPr>
        <p:spPr>
          <a:xfrm rot="19875690">
            <a:off x="5416813" y="4414438"/>
            <a:ext cx="1768119" cy="27928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F0CB5B36-12E7-4898-9A51-D3B0FEB607F7}"/>
              </a:ext>
            </a:extLst>
          </p:cNvPr>
          <p:cNvSpPr/>
          <p:nvPr/>
        </p:nvSpPr>
        <p:spPr>
          <a:xfrm rot="19875690">
            <a:off x="5438359" y="5558880"/>
            <a:ext cx="1768119" cy="26254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52FAF1-8DDD-47FD-B316-4912F2CD63B1}"/>
              </a:ext>
            </a:extLst>
          </p:cNvPr>
          <p:cNvSpPr txBox="1"/>
          <p:nvPr/>
        </p:nvSpPr>
        <p:spPr>
          <a:xfrm>
            <a:off x="1326202" y="232815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4F5D1E-50C0-45B6-8300-0B92D67A51ED}"/>
              </a:ext>
            </a:extLst>
          </p:cNvPr>
          <p:cNvSpPr txBox="1"/>
          <p:nvPr/>
        </p:nvSpPr>
        <p:spPr>
          <a:xfrm>
            <a:off x="1326202" y="27778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1984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F0B36A-9213-4555-89D5-A0F6D92486B4}"/>
              </a:ext>
            </a:extLst>
          </p:cNvPr>
          <p:cNvSpPr txBox="1"/>
          <p:nvPr/>
        </p:nvSpPr>
        <p:spPr>
          <a:xfrm>
            <a:off x="1326203" y="37392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6DD16B-0709-4F9F-9EBD-BDEA233518B6}"/>
              </a:ext>
            </a:extLst>
          </p:cNvPr>
          <p:cNvSpPr txBox="1"/>
          <p:nvPr/>
        </p:nvSpPr>
        <p:spPr>
          <a:xfrm>
            <a:off x="1292541" y="47159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1995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7AC8E5F-F2EF-40BE-B72F-84D05387B872}"/>
              </a:ext>
            </a:extLst>
          </p:cNvPr>
          <p:cNvSpPr txBox="1"/>
          <p:nvPr/>
        </p:nvSpPr>
        <p:spPr>
          <a:xfrm>
            <a:off x="1292542" y="5874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1F4C2A-0D3F-4134-A93B-6D694D8441BD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1998181" y="2512819"/>
            <a:ext cx="1952099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FDFF905-3752-46F0-ABA7-A5789375A91D}"/>
              </a:ext>
            </a:extLst>
          </p:cNvPr>
          <p:cNvCxnSpPr>
            <a:stCxn id="28" idx="3"/>
            <a:endCxn id="10" idx="1"/>
          </p:cNvCxnSpPr>
          <p:nvPr/>
        </p:nvCxnSpPr>
        <p:spPr>
          <a:xfrm>
            <a:off x="1998181" y="2962525"/>
            <a:ext cx="5057614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450F4F3-3E12-4187-8409-FDCDC4C25EE4}"/>
              </a:ext>
            </a:extLst>
          </p:cNvPr>
          <p:cNvCxnSpPr>
            <a:stCxn id="30" idx="3"/>
          </p:cNvCxnSpPr>
          <p:nvPr/>
        </p:nvCxnSpPr>
        <p:spPr>
          <a:xfrm flipV="1">
            <a:off x="1998182" y="3923728"/>
            <a:ext cx="5086796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4DAA31B-844A-442C-B5F9-C2D5B15F851F}"/>
              </a:ext>
            </a:extLst>
          </p:cNvPr>
          <p:cNvCxnSpPr>
            <a:stCxn id="32" idx="3"/>
            <a:endCxn id="6" idx="1"/>
          </p:cNvCxnSpPr>
          <p:nvPr/>
        </p:nvCxnSpPr>
        <p:spPr>
          <a:xfrm>
            <a:off x="1964520" y="4900616"/>
            <a:ext cx="1985760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070E384-D9FE-4B15-8050-A4E6DEB36487}"/>
              </a:ext>
            </a:extLst>
          </p:cNvPr>
          <p:cNvCxnSpPr>
            <a:stCxn id="34" idx="3"/>
            <a:endCxn id="8" idx="1"/>
          </p:cNvCxnSpPr>
          <p:nvPr/>
        </p:nvCxnSpPr>
        <p:spPr>
          <a:xfrm>
            <a:off x="1964521" y="6059441"/>
            <a:ext cx="1985759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270C1B-69AB-495E-9EF1-68E0CDFB0074}"/>
              </a:ext>
            </a:extLst>
          </p:cNvPr>
          <p:cNvSpPr txBox="1"/>
          <p:nvPr/>
        </p:nvSpPr>
        <p:spPr>
          <a:xfrm>
            <a:off x="849549" y="3112852"/>
            <a:ext cx="881326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便于表示控制字符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便于在编程中对字符进行分类</a:t>
            </a:r>
          </a:p>
        </p:txBody>
      </p:sp>
    </p:spTree>
    <p:extLst>
      <p:ext uri="{BB962C8B-B14F-4D97-AF65-F5344CB8AC3E}">
        <p14:creationId xmlns:p14="http://schemas.microsoft.com/office/powerpoint/2010/main" val="1289760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C372C-D13F-457D-84E9-A71DB3AB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0F0325-39F4-45E7-85B2-39E3C941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70" y="2462096"/>
            <a:ext cx="3482642" cy="36426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8280EE-1F6C-4F70-BFCF-1F82B110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111" y="2462096"/>
            <a:ext cx="4525442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03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41673"/>
            <a:ext cx="9613861" cy="3117101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6.4.1 </a:t>
            </a:r>
            <a:r>
              <a:rPr lang="zh-CN" altLang="en-US" sz="3200" dirty="0"/>
              <a:t>字频统计的应用</a:t>
            </a:r>
            <a:endParaRPr lang="en-US" altLang="zh-CN" sz="3200" dirty="0"/>
          </a:p>
          <a:p>
            <a:pPr marL="0" indent="0">
              <a:buNone/>
            </a:pPr>
            <a:br>
              <a:rPr lang="zh-CN" altLang="en-US" sz="3200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6.4.2 </a:t>
            </a:r>
            <a:r>
              <a:rPr lang="zh-CN" altLang="en-US" sz="3200" dirty="0"/>
              <a:t>单字字频统计</a:t>
            </a:r>
            <a:endParaRPr lang="en-US" altLang="zh-CN" sz="3200" dirty="0"/>
          </a:p>
          <a:p>
            <a:pPr marL="0" indent="0">
              <a:buNone/>
            </a:pPr>
            <a:br>
              <a:rPr lang="zh-CN" altLang="en-US" sz="3200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6.4.3 </a:t>
            </a:r>
            <a:r>
              <a:rPr lang="zh-CN" altLang="en-US" sz="3200" dirty="0"/>
              <a:t>双字字频统计</a:t>
            </a:r>
          </a:p>
        </p:txBody>
      </p:sp>
    </p:spTree>
    <p:extLst>
      <p:ext uri="{BB962C8B-B14F-4D97-AF65-F5344CB8AC3E}">
        <p14:creationId xmlns:p14="http://schemas.microsoft.com/office/powerpoint/2010/main" val="1335123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41962-CEB3-4F88-88FE-B829235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6.4.1 </a:t>
            </a:r>
            <a:r>
              <a:rPr lang="zh-CN" altLang="en-US" sz="3600" dirty="0"/>
              <a:t>字频统计的应用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E9B66-611C-4D84-A158-0508DE57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40" y="2758405"/>
            <a:ext cx="9613861" cy="274745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汉字输入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汉字识别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中文文本校对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词汇获取</a:t>
            </a:r>
          </a:p>
        </p:txBody>
      </p:sp>
    </p:spTree>
    <p:extLst>
      <p:ext uri="{BB962C8B-B14F-4D97-AF65-F5344CB8AC3E}">
        <p14:creationId xmlns:p14="http://schemas.microsoft.com/office/powerpoint/2010/main" val="3614095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7CD4C-2E4E-43FA-96FF-5CE183B6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汉字输入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10C74-4600-449F-BD34-13753163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905440"/>
            <a:ext cx="9613861" cy="2118395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中文输入法：汉字输入系统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高字频，减少输入长度</a:t>
            </a:r>
            <a:endParaRPr lang="en-US" altLang="zh-CN" dirty="0"/>
          </a:p>
          <a:p>
            <a:r>
              <a:rPr lang="zh-CN" altLang="en-US" dirty="0"/>
              <a:t>高字频、词频，排序靠前</a:t>
            </a:r>
          </a:p>
        </p:txBody>
      </p:sp>
    </p:spTree>
    <p:extLst>
      <p:ext uri="{BB962C8B-B14F-4D97-AF65-F5344CB8AC3E}">
        <p14:creationId xmlns:p14="http://schemas.microsoft.com/office/powerpoint/2010/main" val="2729840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E07D9-42C4-4DB6-ABA8-EF804229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 </a:t>
            </a:r>
            <a:r>
              <a:rPr lang="zh-CN" altLang="en-US" sz="3600" dirty="0"/>
              <a:t>汉字识别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9FBA7-0BFB-4532-8112-A523CD43697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印刷汉字识别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手写汉字识别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字与字的同现关系，能提高汉字识别的正确率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同现关系</a:t>
            </a:r>
            <a:r>
              <a:rPr lang="zh-CN" altLang="en-US" dirty="0"/>
              <a:t>指的是</a:t>
            </a:r>
            <a:r>
              <a:rPr lang="zh-CN" altLang="en-US" dirty="0">
                <a:highlight>
                  <a:srgbClr val="008000"/>
                </a:highlight>
              </a:rPr>
              <a:t>词汇共同出现的倾向性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在语篇中，围绕一定的话题，一定的词往往会同时出回现，其他一些词汇就不大可能出现或根本不会出现。这种词的同现关系与语篇范围关系非常密切。</a:t>
            </a:r>
          </a:p>
        </p:txBody>
      </p:sp>
    </p:spTree>
    <p:extLst>
      <p:ext uri="{BB962C8B-B14F-4D97-AF65-F5344CB8AC3E}">
        <p14:creationId xmlns:p14="http://schemas.microsoft.com/office/powerpoint/2010/main" val="14930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AD008-C662-4BDA-80F6-1DA92A99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 字符编码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43D53-750F-4D50-917E-B3D43A57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54" y="2151150"/>
            <a:ext cx="6519072" cy="218973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字符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文字 </a:t>
            </a:r>
            <a:r>
              <a:rPr lang="en-US" altLang="zh-CN" dirty="0"/>
              <a:t>+ </a:t>
            </a:r>
            <a:r>
              <a:rPr lang="zh-CN" altLang="en-US" dirty="0"/>
              <a:t>符号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各国家文字、标点符号、图形符号、数字等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文本处理中最基本单位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6BC2E-9A04-44B3-8F5C-9592C734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319" y="2151149"/>
            <a:ext cx="3128883" cy="21897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4A78E1-B62B-4DB4-A071-83FFA2C4C378}"/>
              </a:ext>
            </a:extLst>
          </p:cNvPr>
          <p:cNvSpPr txBox="1"/>
          <p:nvPr/>
        </p:nvSpPr>
        <p:spPr>
          <a:xfrm>
            <a:off x="218954" y="4835918"/>
            <a:ext cx="10221248" cy="14014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字符编码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输入编码（外码）：输入字符时需要敲哪些键（输入法）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机内编码（内码）：用什么数字来表示和存储某个字符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344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D6E52-467A-4E97-886A-31D032D2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中文文本校对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95679-3822-4177-AAB8-2C2BA986C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991869"/>
            <a:ext cx="9613861" cy="2150821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检查文本中 语法、 词汇、 文字 方面的错误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使用正常语料中统计出来的字频数据是“正字”出现规律，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可以用来帮助识别“别字”</a:t>
            </a:r>
          </a:p>
        </p:txBody>
      </p:sp>
    </p:spTree>
    <p:extLst>
      <p:ext uri="{BB962C8B-B14F-4D97-AF65-F5344CB8AC3E}">
        <p14:creationId xmlns:p14="http://schemas.microsoft.com/office/powerpoint/2010/main" val="3129428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6D187-1370-4C27-A3CA-AAF45CB7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4 </a:t>
            </a:r>
            <a:r>
              <a:rPr lang="zh-CN" altLang="en-US" sz="3600" dirty="0"/>
              <a:t>词汇获取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50169-EA83-48AC-807C-FD715109341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未登录词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从大规模真实文本中统计双字、三字、四字</a:t>
            </a:r>
            <a:r>
              <a:rPr lang="en-US" altLang="zh-CN" dirty="0"/>
              <a:t>……</a:t>
            </a:r>
            <a:r>
              <a:rPr lang="zh-CN" altLang="en-US" dirty="0"/>
              <a:t>的连续同现频率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然后计算某种统计量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把统计量在某个阈值之上的双字、三字、四字</a:t>
            </a:r>
            <a:r>
              <a:rPr lang="en-US" altLang="zh-CN" dirty="0"/>
              <a:t>……</a:t>
            </a:r>
            <a:r>
              <a:rPr lang="zh-CN" altLang="en-US" dirty="0"/>
              <a:t>作为候选词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再利用其他方法（如人工检查）对候选词进行甄别</a:t>
            </a:r>
          </a:p>
        </p:txBody>
      </p:sp>
    </p:spTree>
    <p:extLst>
      <p:ext uri="{BB962C8B-B14F-4D97-AF65-F5344CB8AC3E}">
        <p14:creationId xmlns:p14="http://schemas.microsoft.com/office/powerpoint/2010/main" val="1137331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EE5F7-DA13-4FD1-AE22-21F1F439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</a:t>
            </a:r>
            <a:r>
              <a:rPr lang="zh-CN" altLang="en-US" dirty="0"/>
              <a:t>单字字频统计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F250A-0F1D-48BB-8E0B-5FAFF1CE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82907"/>
            <a:ext cx="3904649" cy="3599316"/>
          </a:xfrm>
          <a:solidFill>
            <a:schemeClr val="accent1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输入：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文本文件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输出：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文件中不同</a:t>
            </a:r>
            <a:r>
              <a:rPr lang="zh-CN" altLang="en-US" dirty="0">
                <a:highlight>
                  <a:srgbClr val="000080"/>
                </a:highlight>
              </a:rPr>
              <a:t>汉字</a:t>
            </a:r>
            <a:r>
              <a:rPr lang="zh-CN" altLang="en-US" dirty="0"/>
              <a:t>的个数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</a:t>
            </a:r>
            <a:r>
              <a:rPr lang="zh-CN" altLang="en-US" dirty="0">
                <a:highlight>
                  <a:srgbClr val="000080"/>
                </a:highlight>
              </a:rPr>
              <a:t>汉字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流程图、算法、编程实现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06C49-DE67-4EC8-9463-3C230AFD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00" y="2382907"/>
            <a:ext cx="3874346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28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12B8C-46A7-423F-B311-C55749FA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6.4.3 </a:t>
            </a:r>
            <a:r>
              <a:rPr lang="zh-CN" altLang="en-US" sz="3600" dirty="0"/>
              <a:t>双字字频统计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77032-D688-4CA8-83A2-12F44AA6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35" y="2325919"/>
            <a:ext cx="3710096" cy="3599316"/>
          </a:xfrm>
          <a:solidFill>
            <a:schemeClr val="accent1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输入：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文本文件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输出：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文件中不同</a:t>
            </a:r>
            <a:r>
              <a:rPr lang="zh-CN" altLang="en-US" dirty="0">
                <a:highlight>
                  <a:srgbClr val="000080"/>
                </a:highlight>
              </a:rPr>
              <a:t>字对</a:t>
            </a:r>
            <a:r>
              <a:rPr lang="zh-CN" altLang="en-US" dirty="0"/>
              <a:t>的个数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</a:t>
            </a:r>
            <a:r>
              <a:rPr lang="zh-CN" altLang="en-US" dirty="0">
                <a:highlight>
                  <a:srgbClr val="000080"/>
                </a:highlight>
              </a:rPr>
              <a:t>字对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流程图、算法、编程实现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06EF2-B42D-4DED-A31B-9371F314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55" y="2325919"/>
            <a:ext cx="4636923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73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ADF162C-8C31-4702-8C51-3D52B99A40F0}"/>
              </a:ext>
            </a:extLst>
          </p:cNvPr>
          <p:cNvSpPr/>
          <p:nvPr/>
        </p:nvSpPr>
        <p:spPr>
          <a:xfrm>
            <a:off x="3630456" y="3298074"/>
            <a:ext cx="40543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Franklin Gothic Book" panose="020B0503020102020204" pitchFamily="34" charset="0"/>
              </a:rPr>
              <a:t>THE END</a:t>
            </a:r>
            <a:endParaRPr lang="zh-CN" altLang="en-US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87" y="2049294"/>
            <a:ext cx="9613861" cy="152400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ASCII </a:t>
            </a:r>
            <a:r>
              <a:rPr lang="zh-CN" altLang="en-US" b="1" dirty="0">
                <a:solidFill>
                  <a:srgbClr val="FFFF00"/>
                </a:solidFill>
              </a:rPr>
              <a:t>码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美国标准信息交换码 </a:t>
            </a:r>
            <a:r>
              <a:rPr lang="en-US" altLang="zh-CN" sz="1400" dirty="0"/>
              <a:t>American Standard Code for Information Interchange</a:t>
            </a:r>
          </a:p>
          <a:p>
            <a:pPr lvl="1"/>
            <a:r>
              <a:rPr lang="zh-CN" altLang="en-US" dirty="0"/>
              <a:t>美国国家标准局（</a:t>
            </a:r>
            <a:r>
              <a:rPr lang="en-US" altLang="zh-CN" dirty="0"/>
              <a:t>ANSI</a:t>
            </a:r>
            <a:r>
              <a:rPr lang="zh-CN" altLang="en-US" dirty="0"/>
              <a:t>）制定</a:t>
            </a:r>
            <a:endParaRPr lang="en-US" altLang="zh-CN" dirty="0"/>
          </a:p>
          <a:p>
            <a:pPr lvl="1"/>
            <a:r>
              <a:rPr lang="zh-CN" altLang="en-US" dirty="0"/>
              <a:t>国际标准化组织（</a:t>
            </a:r>
            <a:r>
              <a:rPr lang="en-US" altLang="zh-CN" dirty="0"/>
              <a:t>ISO</a:t>
            </a:r>
            <a:r>
              <a:rPr lang="zh-CN" altLang="en-US" dirty="0"/>
              <a:t>）定为国际标准：</a:t>
            </a:r>
            <a:r>
              <a:rPr lang="en-US" altLang="zh-CN" dirty="0"/>
              <a:t>ISO/IEC 646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87B1B0-CFE0-45E6-B5F1-A041D779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87" y="3656137"/>
            <a:ext cx="4989752" cy="18959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EB8782-E659-462B-A000-CDC05A5A0819}"/>
              </a:ext>
            </a:extLst>
          </p:cNvPr>
          <p:cNvSpPr txBox="1"/>
          <p:nvPr/>
        </p:nvSpPr>
        <p:spPr>
          <a:xfrm>
            <a:off x="680321" y="6242074"/>
            <a:ext cx="504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https://www.iso.org/standard/4777.html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62D432-1112-4611-9942-79B8D17E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115" y="3656137"/>
            <a:ext cx="4223526" cy="29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87791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6.2.1 </a:t>
            </a:r>
            <a:r>
              <a:rPr lang="zh-CN" altLang="en-US" dirty="0"/>
              <a:t>国标码  </a:t>
            </a:r>
            <a:r>
              <a:rPr lang="en-US" altLang="zh-CN" dirty="0"/>
              <a:t>GB 2312-1980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6.2.3 Unicode</a:t>
            </a:r>
            <a:r>
              <a:rPr lang="zh-CN" altLang="en-US" dirty="0"/>
              <a:t>与</a:t>
            </a:r>
            <a:r>
              <a:rPr lang="en-US" altLang="zh-CN" dirty="0"/>
              <a:t>ISO/IEC 10646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6.2.5 GB 18030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06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77CC-4842-4597-A440-351B3360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lang="zh-CN" altLang="en-US" dirty="0"/>
              <a:t>国标码 </a:t>
            </a:r>
            <a:r>
              <a:rPr lang="en-US" altLang="zh-CN" dirty="0"/>
              <a:t>GB2312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E5413-5202-434A-A5C9-61ADE897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48122" cy="3707246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GB2312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: 1980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年国家标准总局发布国标码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全称：</a:t>
            </a:r>
            <a:r>
              <a:rPr lang="en-US" altLang="zh-CN" dirty="0"/>
              <a:t>《</a:t>
            </a:r>
            <a:r>
              <a:rPr lang="zh-CN" altLang="en-US" dirty="0"/>
              <a:t>信息交换用汉字编码字符集</a:t>
            </a:r>
            <a:r>
              <a:rPr lang="en-US" altLang="zh-CN" dirty="0"/>
              <a:t>——</a:t>
            </a:r>
            <a:r>
              <a:rPr lang="zh-CN" altLang="en-US" dirty="0"/>
              <a:t>基本集</a:t>
            </a:r>
            <a:r>
              <a:rPr lang="en-US" altLang="zh-CN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两个字节表示一个汉字，</a:t>
            </a:r>
            <a:r>
              <a:rPr lang="en-US" altLang="zh-CN" dirty="0"/>
              <a:t>ASCII</a:t>
            </a:r>
            <a:r>
              <a:rPr lang="zh-CN" altLang="en-US" dirty="0"/>
              <a:t>码都大于</a:t>
            </a:r>
            <a:r>
              <a:rPr lang="en-US" altLang="zh-CN" dirty="0"/>
              <a:t>127</a:t>
            </a:r>
            <a:r>
              <a:rPr lang="zh-CN" altLang="en-US" dirty="0"/>
              <a:t>：</a:t>
            </a:r>
            <a:r>
              <a:rPr lang="en-US" altLang="zh-CN" b="1" dirty="0">
                <a:highlight>
                  <a:srgbClr val="800000"/>
                </a:highlight>
              </a:rPr>
              <a:t>161(A1)-254(FF)</a:t>
            </a:r>
            <a:r>
              <a:rPr lang="zh-CN" altLang="en-US" dirty="0"/>
              <a:t>间的整数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编码空间共</a:t>
            </a:r>
            <a:r>
              <a:rPr lang="en-US" altLang="zh-CN" b="1" dirty="0"/>
              <a:t>8836</a:t>
            </a:r>
            <a:r>
              <a:rPr lang="zh-CN" altLang="en-US" dirty="0"/>
              <a:t>个：</a:t>
            </a:r>
            <a:r>
              <a:rPr lang="zh-CN" altLang="en-US" b="1" dirty="0">
                <a:highlight>
                  <a:srgbClr val="800000"/>
                </a:highlight>
              </a:rPr>
              <a:t>汉字</a:t>
            </a:r>
            <a:r>
              <a:rPr lang="en-US" altLang="zh-CN" b="1" dirty="0">
                <a:highlight>
                  <a:srgbClr val="800000"/>
                </a:highlight>
              </a:rPr>
              <a:t>6763</a:t>
            </a:r>
            <a:r>
              <a:rPr lang="zh-CN" altLang="en-US" b="1" dirty="0">
                <a:highlight>
                  <a:srgbClr val="800000"/>
                </a:highlight>
              </a:rPr>
              <a:t>个</a:t>
            </a:r>
            <a:r>
              <a:rPr lang="zh-CN" altLang="en-US" dirty="0"/>
              <a:t>、非汉字字符</a:t>
            </a:r>
            <a:r>
              <a:rPr lang="en-US" altLang="zh-CN" b="1" dirty="0"/>
              <a:t>682</a:t>
            </a:r>
            <a:r>
              <a:rPr lang="zh-CN" altLang="en-US" dirty="0"/>
              <a:t>个、空位</a:t>
            </a:r>
            <a:r>
              <a:rPr lang="en-US" altLang="zh-CN" b="1" dirty="0"/>
              <a:t>1391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81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45A9-F348-4367-85A0-2FC72E45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：输出字符和该字符两个字节的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D463E-22D4-4749-85BA-61B14A7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5" y="2884777"/>
            <a:ext cx="4548768" cy="32314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E5F586-CD2D-4E54-BDC0-BAD667D19E3D}"/>
              </a:ext>
            </a:extLst>
          </p:cNvPr>
          <p:cNvSpPr txBox="1"/>
          <p:nvPr/>
        </p:nvSpPr>
        <p:spPr>
          <a:xfrm>
            <a:off x="1254320" y="6281896"/>
            <a:ext cx="238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effectLst/>
              </a:rPr>
              <a:t>CodeBlocks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：</a:t>
            </a:r>
            <a:r>
              <a:rPr lang="en-US" altLang="zh-CN" b="1" dirty="0">
                <a:effectLst/>
              </a:rPr>
              <a:t>C++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D104AE-E5A4-4525-872D-C2F3D7CAF772}"/>
              </a:ext>
            </a:extLst>
          </p:cNvPr>
          <p:cNvSpPr txBox="1"/>
          <p:nvPr/>
        </p:nvSpPr>
        <p:spPr>
          <a:xfrm>
            <a:off x="7644063" y="6152293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Jupyter</a:t>
            </a:r>
            <a:r>
              <a:rPr lang="zh-CN" altLang="en-US" b="1" dirty="0"/>
              <a:t>：</a:t>
            </a:r>
            <a:r>
              <a:rPr lang="en-US" altLang="zh-CN" b="1" dirty="0"/>
              <a:t>python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435D0A-6D51-4437-A5DA-7F3DDD543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161" y="2239569"/>
            <a:ext cx="7260562" cy="38766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3282D8E-E684-4611-BDBA-25D5A4A42C7B}"/>
              </a:ext>
            </a:extLst>
          </p:cNvPr>
          <p:cNvSpPr txBox="1"/>
          <p:nvPr/>
        </p:nvSpPr>
        <p:spPr>
          <a:xfrm>
            <a:off x="173195" y="2239569"/>
            <a:ext cx="4548768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161(A1)-254(FF)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间的整数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31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7BB60-EA95-4795-9957-A48B333F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GB2312</a:t>
            </a:r>
            <a:r>
              <a:rPr lang="zh-CN" altLang="en-US" dirty="0"/>
              <a:t>中各类字符分布情况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019C6FE-0154-41AA-B189-51A7CB86B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047832"/>
              </p:ext>
            </p:extLst>
          </p:nvPr>
        </p:nvGraphicFramePr>
        <p:xfrm>
          <a:off x="363218" y="2057679"/>
          <a:ext cx="50777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782">
                  <a:extLst>
                    <a:ext uri="{9D8B030D-6E8A-4147-A177-3AD203B41FA5}">
                      <a16:colId xmlns:a16="http://schemas.microsoft.com/office/drawing/2014/main" val="1796967122"/>
                    </a:ext>
                  </a:extLst>
                </a:gridCol>
                <a:gridCol w="3283004">
                  <a:extLst>
                    <a:ext uri="{9D8B030D-6E8A-4147-A177-3AD203B41FA5}">
                      <a16:colId xmlns:a16="http://schemas.microsoft.com/office/drawing/2014/main" val="1653627187"/>
                    </a:ext>
                  </a:extLst>
                </a:gridCol>
              </a:tblGrid>
              <a:tr h="338602">
                <a:tc>
                  <a:txBody>
                    <a:bodyPr/>
                    <a:lstStyle/>
                    <a:p>
                      <a:r>
                        <a:rPr lang="zh-CN" altLang="en-US" dirty="0"/>
                        <a:t>首字节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9871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161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600" dirty="0"/>
                        <a:t>标点、一般符号 </a:t>
                      </a:r>
                      <a:r>
                        <a:rPr lang="en-US" altLang="zh-CN" sz="1600" dirty="0"/>
                        <a:t>202</a:t>
                      </a:r>
                    </a:p>
                    <a:p>
                      <a:r>
                        <a:rPr lang="zh-CN" altLang="en-US" sz="1600" dirty="0"/>
                        <a:t>序号 </a:t>
                      </a:r>
                      <a:r>
                        <a:rPr lang="en-US" altLang="zh-CN" sz="1600" dirty="0"/>
                        <a:t>60</a:t>
                      </a:r>
                    </a:p>
                    <a:p>
                      <a:r>
                        <a:rPr lang="zh-CN" altLang="en-US" sz="1600" dirty="0"/>
                        <a:t>数字 </a:t>
                      </a:r>
                      <a:r>
                        <a:rPr lang="en-US" altLang="zh-CN" sz="1600" dirty="0"/>
                        <a:t>22</a:t>
                      </a:r>
                    </a:p>
                    <a:p>
                      <a:r>
                        <a:rPr lang="zh-CN" altLang="en-US" sz="1600" dirty="0"/>
                        <a:t>拉丁字母 </a:t>
                      </a:r>
                      <a:r>
                        <a:rPr lang="en-US" altLang="zh-CN" sz="1600" dirty="0"/>
                        <a:t>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5699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82479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53967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dirty="0"/>
                        <a:t>日文假名 </a:t>
                      </a:r>
                      <a:r>
                        <a:rPr lang="en-US" altLang="zh-CN" sz="1600" dirty="0"/>
                        <a:t>169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83828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80936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希腊字母 </a:t>
                      </a:r>
                      <a:r>
                        <a:rPr lang="en-US" altLang="zh-CN" sz="1600" dirty="0"/>
                        <a:t>48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14373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俄文字母 </a:t>
                      </a:r>
                      <a:r>
                        <a:rPr lang="en-US" altLang="zh-CN" sz="1600" dirty="0"/>
                        <a:t>66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02067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r>
                        <a:rPr lang="en-US" altLang="zh-CN" dirty="0"/>
                        <a:t>168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汉语拼音符号 </a:t>
                      </a:r>
                      <a:r>
                        <a:rPr lang="en-US" altLang="zh-CN" sz="1600" dirty="0"/>
                        <a:t>26</a:t>
                      </a:r>
                    </a:p>
                    <a:p>
                      <a:r>
                        <a:rPr lang="zh-CN" altLang="en-US" sz="1600" dirty="0"/>
                        <a:t>汉语注音字母 </a:t>
                      </a:r>
                      <a:r>
                        <a:rPr lang="en-US" altLang="zh-CN" sz="1600" dirty="0"/>
                        <a:t>37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8171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r>
                        <a:rPr lang="en-US" altLang="zh-CN" dirty="0"/>
                        <a:t>176-215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一级汉字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3755</a:t>
                      </a:r>
                    </a:p>
                    <a:p>
                      <a:r>
                        <a:rPr lang="zh-CN" altLang="en-US" sz="1600" dirty="0"/>
                        <a:t>按</a:t>
                      </a:r>
                      <a:r>
                        <a:rPr lang="zh-CN" altLang="en-US" sz="1600" dirty="0">
                          <a:highlight>
                            <a:srgbClr val="00FF00"/>
                          </a:highlight>
                        </a:rPr>
                        <a:t>汉语拼音</a:t>
                      </a:r>
                      <a:r>
                        <a:rPr lang="zh-CN" altLang="en-US" sz="1600" dirty="0"/>
                        <a:t>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99707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r>
                        <a:rPr lang="en-US" altLang="zh-CN" dirty="0"/>
                        <a:t>216-247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二级汉字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3008</a:t>
                      </a:r>
                    </a:p>
                    <a:p>
                      <a:r>
                        <a:rPr lang="zh-CN" altLang="en-US" sz="1600" dirty="0"/>
                        <a:t>按</a:t>
                      </a:r>
                      <a:r>
                        <a:rPr lang="zh-CN" altLang="en-US" sz="1600" dirty="0">
                          <a:highlight>
                            <a:srgbClr val="00FF00"/>
                          </a:highlight>
                        </a:rPr>
                        <a:t>偏旁部首</a:t>
                      </a:r>
                      <a:r>
                        <a:rPr lang="zh-CN" altLang="en-US" sz="1600" dirty="0"/>
                        <a:t>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75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C7D89E-3EE7-4F5A-AB63-7FA0927B2B19}"/>
              </a:ext>
            </a:extLst>
          </p:cNvPr>
          <p:cNvSpPr txBox="1"/>
          <p:nvPr/>
        </p:nvSpPr>
        <p:spPr>
          <a:xfrm>
            <a:off x="5736078" y="2066468"/>
            <a:ext cx="6092705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/>
              <a:t>国务院关于公布</a:t>
            </a:r>
            <a:r>
              <a:rPr lang="en-US" altLang="zh-CN" sz="2000" b="1" dirty="0"/>
              <a:t>《</a:t>
            </a:r>
            <a:r>
              <a:rPr lang="zh-CN" altLang="en-US" sz="2000" b="1" dirty="0">
                <a:highlight>
                  <a:srgbClr val="008000"/>
                </a:highlight>
              </a:rPr>
              <a:t>通用规范汉字表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的通知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8132FA-0D9B-4B6A-BDA7-32DA7C897295}"/>
              </a:ext>
            </a:extLst>
          </p:cNvPr>
          <p:cNvSpPr txBox="1"/>
          <p:nvPr/>
        </p:nvSpPr>
        <p:spPr>
          <a:xfrm>
            <a:off x="5667368" y="2466578"/>
            <a:ext cx="35214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http://www.gov.cn/zwgk/2013-08/19/content_2469793.htm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478B39-3B79-48EE-AA50-F9484C3329F8}"/>
              </a:ext>
            </a:extLst>
          </p:cNvPr>
          <p:cNvSpPr txBox="1"/>
          <p:nvPr/>
        </p:nvSpPr>
        <p:spPr>
          <a:xfrm>
            <a:off x="5732782" y="2837380"/>
            <a:ext cx="6096000" cy="38779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共收字</a:t>
            </a:r>
            <a:r>
              <a:rPr lang="en-US" altLang="zh-CN" dirty="0"/>
              <a:t>8105</a:t>
            </a:r>
            <a:r>
              <a:rPr lang="zh-CN" altLang="en-US" dirty="0"/>
              <a:t>个，分为三级。</a:t>
            </a:r>
            <a:endParaRPr lang="en-US" altLang="zh-CN" dirty="0"/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一级字表：收字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3500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常用字集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主要满足基础教育和文化普及的基本用字需要</a:t>
            </a:r>
            <a:endParaRPr lang="en-US" altLang="zh-CN" sz="1200" dirty="0"/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二级字表：收字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3000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使用度仅次于一级字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一、二级字表主要满足出版印刷、辞书编纂和信息处理等方面的一般用字需要</a:t>
            </a:r>
            <a:endParaRPr lang="en-US" altLang="zh-CN" sz="1200" dirty="0"/>
          </a:p>
          <a:p>
            <a:endParaRPr lang="zh-CN" altLang="en-US" dirty="0"/>
          </a:p>
          <a:p>
            <a:r>
              <a:rPr lang="zh-CN" altLang="en-US" b="1" dirty="0">
                <a:solidFill>
                  <a:srgbClr val="C00000"/>
                </a:solidFill>
              </a:rPr>
              <a:t>三级字表：收字</a:t>
            </a:r>
            <a:r>
              <a:rPr lang="en-US" altLang="zh-CN" b="1" dirty="0">
                <a:solidFill>
                  <a:srgbClr val="C00000"/>
                </a:solidFill>
              </a:rPr>
              <a:t>1605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姓氏人名、地名、科学技术术语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中小学语文教材文言文用字中未进入一、二级字表的较通用的字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主要满足信息化时代与大众生活密切相关的专门领域的用字需要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712A7-EB61-4390-935D-83597066B4A1}"/>
              </a:ext>
            </a:extLst>
          </p:cNvPr>
          <p:cNvSpPr txBox="1"/>
          <p:nvPr/>
        </p:nvSpPr>
        <p:spPr>
          <a:xfrm>
            <a:off x="10642012" y="2204968"/>
            <a:ext cx="1186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2013</a:t>
            </a:r>
            <a:r>
              <a:rPr lang="zh-CN" altLang="en-US" sz="1100" dirty="0"/>
              <a:t>年</a:t>
            </a:r>
            <a:r>
              <a:rPr lang="en-US" altLang="zh-CN" sz="1100" dirty="0"/>
              <a:t>6</a:t>
            </a:r>
            <a:r>
              <a:rPr lang="zh-CN" altLang="en-US" sz="1100" dirty="0"/>
              <a:t>月</a:t>
            </a:r>
            <a:r>
              <a:rPr lang="en-US" altLang="zh-CN" sz="1100" dirty="0"/>
              <a:t>5</a:t>
            </a:r>
            <a:r>
              <a:rPr lang="zh-CN" altLang="en-US" sz="11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15308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7233-8365-47AA-8D8D-0BE88F1C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区位码：</a:t>
            </a:r>
            <a:r>
              <a:rPr lang="zh-CN" altLang="en-US" sz="3600" dirty="0"/>
              <a:t>汉字在方阵中的坐标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8D2EC-7753-45F9-8177-6DA467D3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25" y="2142457"/>
            <a:ext cx="3538671" cy="205351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highlight>
                  <a:srgbClr val="FF0000"/>
                </a:highlight>
              </a:rPr>
              <a:t>区码：前两位</a:t>
            </a:r>
            <a:endParaRPr lang="en-US" altLang="zh-CN" sz="2000" dirty="0">
              <a:highlight>
                <a:srgbClr val="FF0000"/>
              </a:highlight>
            </a:endParaRPr>
          </a:p>
          <a:p>
            <a:pPr marL="0" indent="0">
              <a:buNone/>
            </a:pPr>
            <a:r>
              <a:rPr lang="zh-CN" altLang="en-US" sz="2000" dirty="0">
                <a:highlight>
                  <a:srgbClr val="008000"/>
                </a:highlight>
              </a:rPr>
              <a:t>位码：后两位</a:t>
            </a:r>
            <a:endParaRPr lang="en-US" altLang="zh-CN" sz="2000" dirty="0">
              <a:highlight>
                <a:srgbClr val="00800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编码空间：</a:t>
            </a:r>
            <a:r>
              <a:rPr lang="en-US" altLang="zh-CN" sz="2000" dirty="0"/>
              <a:t>94 × 94</a:t>
            </a:r>
          </a:p>
          <a:p>
            <a:pPr marL="0" indent="0">
              <a:buNone/>
            </a:pPr>
            <a:r>
              <a:rPr lang="zh-CN" altLang="en-US" sz="2000" dirty="0"/>
              <a:t>每一行叫一个“区”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每个区有</a:t>
            </a:r>
            <a:r>
              <a:rPr lang="en-US" altLang="zh-CN" sz="2000" dirty="0"/>
              <a:t>94</a:t>
            </a:r>
            <a:r>
              <a:rPr lang="zh-CN" altLang="en-US" sz="2000" dirty="0"/>
              <a:t>个“位”</a:t>
            </a:r>
            <a:endParaRPr lang="en-US" altLang="zh-CN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E73726-534A-4999-87BD-39F3C58816B9}"/>
              </a:ext>
            </a:extLst>
          </p:cNvPr>
          <p:cNvSpPr txBox="1"/>
          <p:nvPr/>
        </p:nvSpPr>
        <p:spPr>
          <a:xfrm>
            <a:off x="8234945" y="6546391"/>
            <a:ext cx="262416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https://zhuanlan.zhihu.com/p/27120673</a:t>
            </a:r>
            <a:endParaRPr lang="zh-CN" altLang="en-US" sz="9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789803-2772-46FC-BFF4-D912B187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24" y="4286654"/>
            <a:ext cx="3550636" cy="237515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2F110AD-6E00-4860-8D24-FAE026B64225}"/>
              </a:ext>
            </a:extLst>
          </p:cNvPr>
          <p:cNvSpPr txBox="1"/>
          <p:nvPr/>
        </p:nvSpPr>
        <p:spPr>
          <a:xfrm>
            <a:off x="4239167" y="6546391"/>
            <a:ext cx="32955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https://www.cnblogs.com/wangmantou/p/13852024.html</a:t>
            </a:r>
            <a:endParaRPr lang="zh-CN" altLang="en-US" sz="9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E74314-438D-4E96-8ADA-91F3CE2C0F03}"/>
              </a:ext>
            </a:extLst>
          </p:cNvPr>
          <p:cNvSpPr txBox="1"/>
          <p:nvPr/>
        </p:nvSpPr>
        <p:spPr>
          <a:xfrm>
            <a:off x="8234945" y="2142457"/>
            <a:ext cx="3589331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“万”字在</a:t>
            </a:r>
            <a:r>
              <a:rPr lang="en-US" altLang="zh-CN" dirty="0">
                <a:highlight>
                  <a:srgbClr val="FF0000"/>
                </a:highlight>
              </a:rPr>
              <a:t>45</a:t>
            </a:r>
            <a:r>
              <a:rPr lang="zh-CN" altLang="en-US" dirty="0">
                <a:highlight>
                  <a:srgbClr val="FF0000"/>
                </a:highlight>
              </a:rPr>
              <a:t>区</a:t>
            </a:r>
            <a:r>
              <a:rPr lang="en-US" altLang="zh-CN" dirty="0">
                <a:highlight>
                  <a:srgbClr val="008000"/>
                </a:highlight>
              </a:rPr>
              <a:t>82</a:t>
            </a:r>
            <a:r>
              <a:rPr lang="zh-CN" altLang="en-US" dirty="0">
                <a:highlight>
                  <a:srgbClr val="008000"/>
                </a:highlight>
              </a:rPr>
              <a:t>位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所以“万”字的区位码是：</a:t>
            </a:r>
            <a:r>
              <a:rPr lang="en-US" altLang="zh-CN" dirty="0">
                <a:highlight>
                  <a:srgbClr val="FF0000"/>
                </a:highlight>
              </a:rPr>
              <a:t>45 </a:t>
            </a:r>
            <a:r>
              <a:rPr lang="en-US" altLang="zh-CN" dirty="0">
                <a:highlight>
                  <a:srgbClr val="008000"/>
                </a:highlight>
              </a:rPr>
              <a:t>82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AB1F05-6DAD-4A89-AFF4-91A719FCD49C}"/>
              </a:ext>
            </a:extLst>
          </p:cNvPr>
          <p:cNvSpPr txBox="1"/>
          <p:nvPr/>
        </p:nvSpPr>
        <p:spPr>
          <a:xfrm>
            <a:off x="4239167" y="2142457"/>
            <a:ext cx="3538671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“爸”字在</a:t>
            </a:r>
            <a:r>
              <a:rPr lang="en-US" altLang="zh-CN" dirty="0">
                <a:highlight>
                  <a:srgbClr val="FF0000"/>
                </a:highlight>
              </a:rPr>
              <a:t>16</a:t>
            </a:r>
            <a:r>
              <a:rPr lang="zh-CN" altLang="en-US" dirty="0">
                <a:highlight>
                  <a:srgbClr val="FF0000"/>
                </a:highlight>
              </a:rPr>
              <a:t>区</a:t>
            </a:r>
            <a:r>
              <a:rPr lang="en-US" altLang="zh-CN" dirty="0">
                <a:highlight>
                  <a:srgbClr val="008000"/>
                </a:highlight>
              </a:rPr>
              <a:t>54</a:t>
            </a:r>
            <a:r>
              <a:rPr lang="zh-CN" altLang="en-US" dirty="0">
                <a:highlight>
                  <a:srgbClr val="008000"/>
                </a:highlight>
              </a:rPr>
              <a:t>位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所以“万”字的区位码是：</a:t>
            </a:r>
            <a:r>
              <a:rPr lang="en-US" altLang="zh-CN" dirty="0">
                <a:highlight>
                  <a:srgbClr val="FF0000"/>
                </a:highlight>
              </a:rPr>
              <a:t>16 </a:t>
            </a:r>
            <a:r>
              <a:rPr lang="en-US" altLang="zh-CN" dirty="0">
                <a:highlight>
                  <a:srgbClr val="008000"/>
                </a:highlight>
              </a:rPr>
              <a:t>54</a:t>
            </a:r>
            <a:endParaRPr lang="zh-CN" altLang="en-US" dirty="0">
              <a:highlight>
                <a:srgbClr val="008000"/>
              </a:highlight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6EAD768-F98F-45EF-BD9D-4AADBA838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67" y="2893822"/>
            <a:ext cx="3550636" cy="31880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E32D537-B6B0-4D80-8D18-F22F91EC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945" y="2888784"/>
            <a:ext cx="3589331" cy="319305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269F809-E9DA-4389-8B50-2C51DFE69E57}"/>
              </a:ext>
            </a:extLst>
          </p:cNvPr>
          <p:cNvSpPr txBox="1"/>
          <p:nvPr/>
        </p:nvSpPr>
        <p:spPr>
          <a:xfrm>
            <a:off x="5622587" y="60818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8820FEC-DB7A-4C88-80D7-018B302F6A76}"/>
              </a:ext>
            </a:extLst>
          </p:cNvPr>
          <p:cNvSpPr txBox="1"/>
          <p:nvPr/>
        </p:nvSpPr>
        <p:spPr>
          <a:xfrm>
            <a:off x="9847981" y="606164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45</a:t>
            </a:r>
            <a:r>
              <a:rPr lang="zh-CN" altLang="en-US" dirty="0"/>
              <a:t>区</a:t>
            </a:r>
          </a:p>
        </p:txBody>
      </p:sp>
    </p:spTree>
    <p:extLst>
      <p:ext uri="{BB962C8B-B14F-4D97-AF65-F5344CB8AC3E}">
        <p14:creationId xmlns:p14="http://schemas.microsoft.com/office/powerpoint/2010/main" val="732800505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1475</TotalTime>
  <Words>2102</Words>
  <Application>Microsoft Office PowerPoint</Application>
  <PresentationFormat>宽屏</PresentationFormat>
  <Paragraphs>305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Arial</vt:lpstr>
      <vt:lpstr>Arial</vt:lpstr>
      <vt:lpstr>Franklin Gothic Book</vt:lpstr>
      <vt:lpstr>verdana</vt:lpstr>
      <vt:lpstr>Wingdings</vt:lpstr>
      <vt:lpstr>柏林</vt:lpstr>
      <vt:lpstr>自然语言处理技术基础 Natural Language Processing，NLP</vt:lpstr>
      <vt:lpstr>第6章 字符编码与字频统计</vt:lpstr>
      <vt:lpstr>字符 字符编码</vt:lpstr>
      <vt:lpstr>6.1 西文字符编码</vt:lpstr>
      <vt:lpstr>6.2 中文字符编码</vt:lpstr>
      <vt:lpstr>6.2.1 国标码 GB2312码</vt:lpstr>
      <vt:lpstr>CODE：输出字符和该字符两个字节的ASCII码</vt:lpstr>
      <vt:lpstr>GB2312中各类字符分布情况</vt:lpstr>
      <vt:lpstr>区位码：汉字在方阵中的坐标</vt:lpstr>
      <vt:lpstr>CODE：区位码</vt:lpstr>
      <vt:lpstr>6.2.2 大五码 Big5</vt:lpstr>
      <vt:lpstr>6.2.3 Unicode 与 ISO 10646</vt:lpstr>
      <vt:lpstr>ISO/IEC 10646</vt:lpstr>
      <vt:lpstr>ISO/IEC 10646</vt:lpstr>
      <vt:lpstr>基本多文种平面的示意图</vt:lpstr>
      <vt:lpstr>Unicode转换格式 （ Unicode Translation Format ，UTF ）</vt:lpstr>
      <vt:lpstr>UTF-8</vt:lpstr>
      <vt:lpstr>UTF-8</vt:lpstr>
      <vt:lpstr>UTF-8</vt:lpstr>
      <vt:lpstr>CODE</vt:lpstr>
      <vt:lpstr>6.2.4 国标扩展码 GBK</vt:lpstr>
      <vt:lpstr>6.2.5 GB 18030</vt:lpstr>
      <vt:lpstr>主要中文字符编码体系之间的关系</vt:lpstr>
      <vt:lpstr>6.3 字符编码知识的作用</vt:lpstr>
      <vt:lpstr>CODE</vt:lpstr>
      <vt:lpstr>6.4 字频统计</vt:lpstr>
      <vt:lpstr>6.4.1 字频统计的应用</vt:lpstr>
      <vt:lpstr>1 汉字输入</vt:lpstr>
      <vt:lpstr>2 汉字识别</vt:lpstr>
      <vt:lpstr>3 中文文本校对</vt:lpstr>
      <vt:lpstr>4 词汇获取</vt:lpstr>
      <vt:lpstr>6.4.2 单字字频统计</vt:lpstr>
      <vt:lpstr>6.4.3 双字字频统计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152</cp:revision>
  <dcterms:created xsi:type="dcterms:W3CDTF">2020-06-27T17:50:52Z</dcterms:created>
  <dcterms:modified xsi:type="dcterms:W3CDTF">2020-11-30T06:36:05Z</dcterms:modified>
</cp:coreProperties>
</file>