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71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67" r:id="rId21"/>
    <p:sldId id="279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4" y="2713009"/>
            <a:ext cx="10720496" cy="359931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中国台湾、香港与澳门地区，使用的</a:t>
            </a:r>
            <a:r>
              <a:rPr lang="zh-CN" altLang="en-US" b="1" dirty="0">
                <a:solidFill>
                  <a:schemeClr val="bg1"/>
                </a:solidFill>
              </a:rPr>
              <a:t>繁体中文字符集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年，为统一繁体字符集编码，台湾五大厂商制定编码方案。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因其来源被称为五大码，英文写作</a:t>
            </a:r>
            <a:r>
              <a:rPr lang="en-US" altLang="zh-CN" b="1" dirty="0">
                <a:solidFill>
                  <a:schemeClr val="bg1"/>
                </a:solidFill>
              </a:rPr>
              <a:t>Big5</a:t>
            </a:r>
            <a:r>
              <a:rPr lang="zh-CN" altLang="en-US" dirty="0"/>
              <a:t>，普遍被称为</a:t>
            </a:r>
            <a:r>
              <a:rPr lang="zh-CN" altLang="en-US" b="1" dirty="0">
                <a:solidFill>
                  <a:schemeClr val="bg1"/>
                </a:solidFill>
              </a:rPr>
              <a:t>大五码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43F1A-0B26-4DC2-94BA-DA279AE5465D}"/>
              </a:ext>
            </a:extLst>
          </p:cNvPr>
          <p:cNvSpPr txBox="1"/>
          <p:nvPr/>
        </p:nvSpPr>
        <p:spPr>
          <a:xfrm>
            <a:off x="615470" y="641146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五大厂：宏碁 </a:t>
            </a:r>
            <a:r>
              <a:rPr lang="en-US" altLang="zh-CN" sz="1200" dirty="0"/>
              <a:t>Acer</a:t>
            </a:r>
            <a:r>
              <a:rPr lang="zh-CN" altLang="en-US" sz="1200" dirty="0"/>
              <a:t>、神通 </a:t>
            </a:r>
            <a:r>
              <a:rPr lang="en-US" altLang="zh-CN" sz="1200" dirty="0" err="1"/>
              <a:t>MiTAC</a:t>
            </a:r>
            <a:r>
              <a:rPr lang="zh-CN" altLang="en-US" sz="1200" dirty="0"/>
              <a:t>、佳佳、零壹 </a:t>
            </a:r>
            <a:r>
              <a:rPr lang="en-US" altLang="zh-CN" sz="1200" dirty="0"/>
              <a:t>Zero One</a:t>
            </a:r>
            <a:r>
              <a:rPr lang="zh-CN" altLang="en-US" sz="1200" dirty="0"/>
              <a:t>、大众 </a:t>
            </a:r>
            <a:r>
              <a:rPr lang="en-US" altLang="zh-CN" sz="1200" dirty="0"/>
              <a:t>FIC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29705" cy="2559383"/>
          </a:xfrm>
        </p:spPr>
        <p:txBody>
          <a:bodyPr>
            <a:norm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Unicode Consortium</a:t>
            </a:r>
            <a:r>
              <a:rPr lang="zh-CN" altLang="en-US" dirty="0"/>
              <a:t>制定可容纳世界上所有文字和符号的字符编码方案。</a:t>
            </a:r>
          </a:p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ISO</a:t>
            </a:r>
            <a:r>
              <a:rPr lang="zh-CN" altLang="en-US" dirty="0"/>
              <a:t>针对各国文字符号统一编码制定 </a:t>
            </a:r>
            <a:r>
              <a:rPr lang="en-US" altLang="zh-CN" dirty="0"/>
              <a:t>ISO 10646</a:t>
            </a:r>
            <a:r>
              <a:rPr lang="zh-CN" altLang="en-US" dirty="0"/>
              <a:t>定义标准字符集。</a:t>
            </a:r>
            <a:endParaRPr lang="en-US" altLang="zh-CN" dirty="0"/>
          </a:p>
          <a:p>
            <a:r>
              <a:rPr lang="en-US" altLang="zh-CN" dirty="0"/>
              <a:t> 1991</a:t>
            </a:r>
            <a:r>
              <a:rPr lang="zh-CN" altLang="en-US" dirty="0"/>
              <a:t>年，</a:t>
            </a:r>
            <a:r>
              <a:rPr lang="zh-CN" altLang="en-US" b="1" dirty="0">
                <a:solidFill>
                  <a:schemeClr val="bg1"/>
                </a:solidFill>
              </a:rPr>
              <a:t>两个项目合并</a:t>
            </a:r>
            <a:r>
              <a:rPr lang="zh-CN" altLang="en-US" dirty="0"/>
              <a:t>，同步发展 </a:t>
            </a:r>
            <a:r>
              <a:rPr lang="en-US" altLang="zh-CN" dirty="0"/>
              <a:t>Unicode </a:t>
            </a:r>
            <a:r>
              <a:rPr lang="zh-CN" altLang="en-US" dirty="0"/>
              <a:t>和 </a:t>
            </a:r>
            <a:r>
              <a:rPr lang="en-US" altLang="zh-CN" dirty="0"/>
              <a:t>ISO 10646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Unicode 3.0 </a:t>
            </a:r>
            <a:r>
              <a:rPr lang="zh-CN" altLang="en-US" dirty="0"/>
              <a:t>与 </a:t>
            </a:r>
            <a:r>
              <a:rPr lang="en-US" altLang="zh-CN" dirty="0"/>
              <a:t>ISO 10646 </a:t>
            </a:r>
            <a:r>
              <a:rPr lang="zh-CN" altLang="en-US" dirty="0"/>
              <a:t>使用相同的字库和字码。</a:t>
            </a:r>
            <a:endParaRPr lang="en-US" altLang="zh-CN" dirty="0"/>
          </a:p>
          <a:p>
            <a:r>
              <a:rPr lang="zh-CN" altLang="en-US" dirty="0"/>
              <a:t> 两个项目仍都存在，并独立地公布各自的标准。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D0F3B-F7CA-49AF-AF91-E47D05D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54" y="4896255"/>
            <a:ext cx="964761" cy="1137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19577-CBD3-4D20-858C-BCDF7558BAD8}"/>
              </a:ext>
            </a:extLst>
          </p:cNvPr>
          <p:cNvSpPr txBox="1"/>
          <p:nvPr/>
        </p:nvSpPr>
        <p:spPr>
          <a:xfrm>
            <a:off x="1178769" y="6200080"/>
            <a:ext cx="2996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https://home.unicode.org/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E4A1A-E697-456A-902A-991AB63FB6F0}"/>
              </a:ext>
            </a:extLst>
          </p:cNvPr>
          <p:cNvSpPr txBox="1"/>
          <p:nvPr/>
        </p:nvSpPr>
        <p:spPr>
          <a:xfrm>
            <a:off x="6202564" y="6076024"/>
            <a:ext cx="4409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https://www.iso.org/standard/69119.html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17EFE8-E7CD-4F39-BE6A-532A1DF8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00" y="4845523"/>
            <a:ext cx="4536772" cy="1188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530AA0-273F-4EC8-A4D8-D175D05E2D86}"/>
              </a:ext>
            </a:extLst>
          </p:cNvPr>
          <p:cNvSpPr txBox="1"/>
          <p:nvPr/>
        </p:nvSpPr>
        <p:spPr>
          <a:xfrm>
            <a:off x="71334" y="6076969"/>
            <a:ext cx="5797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Unicode</a:t>
            </a:r>
            <a:r>
              <a:rPr lang="zh-CN" altLang="en-US" sz="1000" dirty="0"/>
              <a:t>集团是由美国的</a:t>
            </a:r>
            <a:r>
              <a:rPr lang="en-US" altLang="zh-CN" sz="1000" dirty="0"/>
              <a:t>HP</a:t>
            </a:r>
            <a:r>
              <a:rPr lang="zh-CN" altLang="en-US" sz="1000" dirty="0"/>
              <a:t>、</a:t>
            </a:r>
            <a:r>
              <a:rPr lang="en-US" altLang="zh-CN" sz="1000" dirty="0"/>
              <a:t>Microsoft</a:t>
            </a:r>
            <a:r>
              <a:rPr lang="zh-CN" altLang="en-US" sz="1000" dirty="0"/>
              <a:t>、</a:t>
            </a:r>
            <a:r>
              <a:rPr lang="en-US" altLang="zh-CN" sz="1000" dirty="0"/>
              <a:t>IBM</a:t>
            </a:r>
            <a:r>
              <a:rPr lang="zh-CN" altLang="en-US" sz="1000" dirty="0"/>
              <a:t>、</a:t>
            </a:r>
            <a:r>
              <a:rPr lang="en-US" altLang="zh-CN" sz="1000" dirty="0"/>
              <a:t>Apple</a:t>
            </a:r>
            <a:r>
              <a:rPr lang="zh-CN" altLang="en-US" sz="1000" dirty="0"/>
              <a:t>等几家知名的大型计算机企业所组成的联盟集团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72C95-1BC0-43CC-904F-A5DCA300D15D}"/>
              </a:ext>
            </a:extLst>
          </p:cNvPr>
          <p:cNvSpPr txBox="1"/>
          <p:nvPr/>
        </p:nvSpPr>
        <p:spPr>
          <a:xfrm>
            <a:off x="6202564" y="6322245"/>
            <a:ext cx="491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GB13000</a:t>
            </a:r>
            <a:r>
              <a:rPr lang="zh-CN" altLang="en-US" dirty="0"/>
              <a:t>等同采用国际标准</a:t>
            </a:r>
            <a:r>
              <a:rPr lang="en-US" altLang="zh-CN" dirty="0"/>
              <a:t>ISO/IEC 10646-2003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26" y="2210635"/>
            <a:ext cx="1093450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四维编码空间，采用十六进制全编码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总体分为</a:t>
            </a:r>
            <a:r>
              <a:rPr lang="en-US" altLang="zh-CN" dirty="0"/>
              <a:t>	128</a:t>
            </a:r>
            <a:r>
              <a:rPr lang="zh-CN" altLang="en-US" dirty="0"/>
              <a:t>个 三维组</a:t>
            </a:r>
            <a:r>
              <a:rPr lang="en-US" altLang="zh-CN" dirty="0"/>
              <a:t>	(group)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7F</a:t>
            </a:r>
          </a:p>
          <a:p>
            <a:pPr lvl="1"/>
            <a:r>
              <a:rPr lang="zh-CN" altLang="en-US" dirty="0"/>
              <a:t>每个组含</a:t>
            </a:r>
            <a:r>
              <a:rPr lang="en-US" altLang="zh-CN" dirty="0"/>
              <a:t>	256</a:t>
            </a:r>
            <a:r>
              <a:rPr lang="zh-CN" altLang="en-US" dirty="0"/>
              <a:t>个 平面</a:t>
            </a:r>
            <a:r>
              <a:rPr lang="en-US" altLang="zh-CN" dirty="0"/>
              <a:t>	(plane)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pPr lvl="1"/>
            <a:r>
              <a:rPr lang="zh-CN" altLang="en-US" dirty="0"/>
              <a:t>每平面含</a:t>
            </a:r>
            <a:r>
              <a:rPr lang="en-US" altLang="zh-CN" dirty="0"/>
              <a:t>	256</a:t>
            </a:r>
            <a:r>
              <a:rPr lang="zh-CN" altLang="en-US" dirty="0"/>
              <a:t>个 行</a:t>
            </a:r>
            <a:r>
              <a:rPr lang="en-US" altLang="zh-CN" dirty="0"/>
              <a:t>	(row)</a:t>
            </a:r>
            <a:r>
              <a:rPr lang="zh-CN" altLang="en-US" dirty="0"/>
              <a:t>，</a:t>
            </a:r>
            <a:r>
              <a:rPr lang="en-US" altLang="zh-CN" dirty="0"/>
              <a:t>	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pPr lvl="1"/>
            <a:r>
              <a:rPr lang="zh-CN" altLang="en-US" dirty="0"/>
              <a:t>每一行含</a:t>
            </a:r>
            <a:r>
              <a:rPr lang="en-US" altLang="zh-CN" dirty="0"/>
              <a:t>	256</a:t>
            </a:r>
            <a:r>
              <a:rPr lang="zh-CN" altLang="en-US" dirty="0"/>
              <a:t>个 码位</a:t>
            </a:r>
            <a:r>
              <a:rPr lang="en-US" altLang="zh-CN" dirty="0"/>
              <a:t>	(cell)</a:t>
            </a:r>
            <a:r>
              <a:rPr lang="zh-CN" altLang="en-US" dirty="0"/>
              <a:t>，</a:t>
            </a:r>
            <a:r>
              <a:rPr lang="en-US" altLang="zh-CN" dirty="0"/>
              <a:t>	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每个字符由</a:t>
            </a:r>
            <a:r>
              <a:rPr lang="zh-CN" altLang="en-US" b="1" dirty="0">
                <a:solidFill>
                  <a:schemeClr val="bg1"/>
                </a:solidFill>
              </a:rPr>
              <a:t>四个八位序列</a:t>
            </a:r>
            <a:r>
              <a:rPr lang="zh-CN" altLang="en-US" dirty="0"/>
              <a:t>表示，按照</a:t>
            </a:r>
            <a:r>
              <a:rPr lang="zh-CN" altLang="en-US" b="1" dirty="0">
                <a:solidFill>
                  <a:schemeClr val="bg1"/>
                </a:solidFill>
              </a:rPr>
              <a:t>组八位、面八位、行八位、列八位</a:t>
            </a:r>
            <a:r>
              <a:rPr lang="zh-CN" altLang="en-US" dirty="0"/>
              <a:t>的顺序：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ea typeface="宋体" panose="02010600030101010101" pitchFamily="2" charset="-122"/>
              </a:rPr>
              <a:t>Group-octet 	Plane-octet 	Row-octet 	Cell-octet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F8DCE9-49EC-4BFD-9057-3C96A168C8AC}"/>
              </a:ext>
            </a:extLst>
          </p:cNvPr>
          <p:cNvSpPr txBox="1"/>
          <p:nvPr/>
        </p:nvSpPr>
        <p:spPr>
          <a:xfrm>
            <a:off x="725717" y="624643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http://blog.chinaunix.net/uid-22805258-id-1768946.html</a:t>
            </a:r>
            <a:endParaRPr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8E9E0-8819-4283-8E06-A839DA632FDE}"/>
              </a:ext>
            </a:extLst>
          </p:cNvPr>
          <p:cNvSpPr txBox="1"/>
          <p:nvPr/>
        </p:nvSpPr>
        <p:spPr>
          <a:xfrm>
            <a:off x="680321" y="1433311"/>
            <a:ext cx="9727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dirty="0"/>
              <a:t>英文全称：</a:t>
            </a:r>
            <a:r>
              <a:rPr lang="en-US" altLang="zh-CN" sz="1600" dirty="0"/>
              <a:t>Information technology - </a:t>
            </a:r>
            <a:r>
              <a:rPr lang="en-US" altLang="zh-CN" sz="1600" b="1" dirty="0"/>
              <a:t>U</a:t>
            </a:r>
            <a:r>
              <a:rPr lang="en-US" altLang="zh-CN" sz="1600" dirty="0"/>
              <a:t>niversal Multiple-Octet Coded </a:t>
            </a:r>
            <a:r>
              <a:rPr lang="en-US" altLang="zh-CN" sz="1600" b="1" dirty="0"/>
              <a:t>C</a:t>
            </a:r>
            <a:r>
              <a:rPr lang="en-US" altLang="zh-CN" sz="1600" dirty="0"/>
              <a:t>haracter </a:t>
            </a:r>
            <a:r>
              <a:rPr lang="en-US" altLang="zh-CN" sz="1600" b="1" dirty="0"/>
              <a:t>S</a:t>
            </a:r>
            <a:r>
              <a:rPr lang="en-US" altLang="zh-CN" sz="1600" dirty="0"/>
              <a:t>et</a:t>
            </a:r>
            <a:r>
              <a:rPr lang="zh-CN" altLang="en-US" sz="1600" dirty="0"/>
              <a:t>，简称 </a:t>
            </a:r>
            <a:r>
              <a:rPr lang="en-US" altLang="zh-CN" sz="1600" b="1" dirty="0"/>
              <a:t>UCS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中文全称：信息技术</a:t>
            </a:r>
            <a:r>
              <a:rPr lang="en-US" altLang="zh-CN" sz="1600" dirty="0"/>
              <a:t>-</a:t>
            </a:r>
            <a:r>
              <a:rPr lang="zh-CN" altLang="en-US" sz="1600" b="1" dirty="0"/>
              <a:t>通用多八位编码字符集</a:t>
            </a:r>
            <a:r>
              <a:rPr lang="zh-CN" altLang="en-US" sz="1600" dirty="0"/>
              <a:t>，亦称 </a:t>
            </a:r>
            <a:r>
              <a:rPr lang="zh-CN" altLang="en-US" sz="1600" b="1" dirty="0"/>
              <a:t>大字符集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6784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2117468"/>
            <a:ext cx="6238982" cy="220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基本多文种平面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平面，即：</a:t>
            </a:r>
            <a:r>
              <a:rPr lang="en-US" altLang="zh-CN" dirty="0"/>
              <a:t>Group0</a:t>
            </a:r>
            <a:r>
              <a:rPr lang="zh-CN" altLang="en-US" dirty="0"/>
              <a:t>的</a:t>
            </a:r>
            <a:r>
              <a:rPr lang="en-US" altLang="zh-CN" dirty="0"/>
              <a:t>Plane0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dirty="0"/>
              <a:t>Basic Multilingual Plane</a:t>
            </a:r>
            <a:r>
              <a:rPr lang="zh-CN" altLang="en-US" dirty="0"/>
              <a:t>，简称</a:t>
            </a:r>
            <a:r>
              <a:rPr lang="en-US" altLang="zh-CN" dirty="0"/>
              <a:t>BMP</a:t>
            </a:r>
          </a:p>
          <a:p>
            <a:pPr lvl="1"/>
            <a:r>
              <a:rPr lang="zh-CN" altLang="en-US" dirty="0"/>
              <a:t>是目前实际应用的</a:t>
            </a:r>
            <a:r>
              <a:rPr lang="en-US" altLang="zh-CN" dirty="0"/>
              <a:t>Unicode</a:t>
            </a:r>
            <a:r>
              <a:rPr lang="zh-CN" altLang="en-US" dirty="0"/>
              <a:t>版本（</a:t>
            </a:r>
            <a:r>
              <a:rPr lang="en-US" altLang="zh-CN" dirty="0"/>
              <a:t>2</a:t>
            </a:r>
            <a:r>
              <a:rPr lang="zh-CN" altLang="en-US" dirty="0"/>
              <a:t>字节）</a:t>
            </a:r>
            <a:endParaRPr lang="en-US" altLang="zh-CN" dirty="0"/>
          </a:p>
          <a:p>
            <a:pPr lvl="1"/>
            <a:r>
              <a:rPr lang="zh-CN" altLang="en-US" dirty="0"/>
              <a:t>此平面上用行、列八位即可表示一个编码字符</a:t>
            </a:r>
            <a:endParaRPr lang="en-US" altLang="zh-CN" dirty="0"/>
          </a:p>
          <a:p>
            <a:pPr lvl="1"/>
            <a:r>
              <a:rPr lang="zh-CN" altLang="en-US" dirty="0"/>
              <a:t>中日韩统一表意文字 </a:t>
            </a:r>
            <a:r>
              <a:rPr lang="en-US" altLang="zh-CN" dirty="0"/>
              <a:t>CJK Unified Ideographs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8B1566-7BAB-41EC-B89D-99FD682A9BAF}"/>
              </a:ext>
            </a:extLst>
          </p:cNvPr>
          <p:cNvSpPr txBox="1"/>
          <p:nvPr/>
        </p:nvSpPr>
        <p:spPr>
          <a:xfrm>
            <a:off x="862442" y="6532040"/>
            <a:ext cx="3592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https://www.unicode.org/roadmaps/bmp/index.html</a:t>
            </a:r>
            <a:endParaRPr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9766B8-6F5E-4276-AA1B-ADD55E3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4" y="4330467"/>
            <a:ext cx="3459780" cy="2149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5685BF-6E6B-499F-9BD8-BF3FCB54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45" y="2215468"/>
            <a:ext cx="5882452" cy="4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6174-80A7-4272-A725-B18C918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基本多文种平面的示意图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3D8B0-8A74-41E8-8E81-E365545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" y="2034013"/>
            <a:ext cx="7093945" cy="472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4DF0-029D-4A5E-B93A-4B776EC358BD}"/>
              </a:ext>
            </a:extLst>
          </p:cNvPr>
          <p:cNvSpPr txBox="1"/>
          <p:nvPr/>
        </p:nvSpPr>
        <p:spPr>
          <a:xfrm>
            <a:off x="7425447" y="2034013"/>
            <a:ext cx="4675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黑 </a:t>
            </a:r>
            <a:r>
              <a:rPr lang="en-US" altLang="zh-CN" dirty="0"/>
              <a:t>= </a:t>
            </a:r>
            <a:r>
              <a:rPr lang="zh-CN" altLang="en-US" dirty="0"/>
              <a:t>拉丁文字及符号</a:t>
            </a:r>
          </a:p>
          <a:p>
            <a:r>
              <a:rPr lang="zh-CN" altLang="en-US" dirty="0"/>
              <a:t>浅蓝 </a:t>
            </a:r>
            <a:r>
              <a:rPr lang="en-US" altLang="zh-CN" dirty="0"/>
              <a:t>= Linguistic scripts</a:t>
            </a:r>
          </a:p>
          <a:p>
            <a:r>
              <a:rPr lang="zh-CN" altLang="en-US" dirty="0"/>
              <a:t>蓝 </a:t>
            </a:r>
            <a:r>
              <a:rPr lang="en-US" altLang="zh-CN" dirty="0"/>
              <a:t>= </a:t>
            </a:r>
            <a:r>
              <a:rPr lang="zh-CN" altLang="en-US" dirty="0"/>
              <a:t>其他欧洲文字</a:t>
            </a:r>
          </a:p>
          <a:p>
            <a:r>
              <a:rPr lang="zh-CN" altLang="en-US" dirty="0"/>
              <a:t>橘 </a:t>
            </a:r>
            <a:r>
              <a:rPr lang="en-US" altLang="zh-CN" dirty="0"/>
              <a:t>= Middle Eastern and SW Asian scripts</a:t>
            </a:r>
          </a:p>
          <a:p>
            <a:r>
              <a:rPr lang="zh-CN" altLang="en-US" dirty="0"/>
              <a:t>浅橘 </a:t>
            </a:r>
            <a:r>
              <a:rPr lang="en-US" altLang="zh-CN" dirty="0"/>
              <a:t>= </a:t>
            </a:r>
            <a:r>
              <a:rPr lang="zh-CN" altLang="en-US" dirty="0"/>
              <a:t>非洲文字</a:t>
            </a:r>
          </a:p>
          <a:p>
            <a:r>
              <a:rPr lang="zh-CN" altLang="en-US" dirty="0"/>
              <a:t>绿 </a:t>
            </a:r>
            <a:r>
              <a:rPr lang="en-US" altLang="zh-CN" dirty="0"/>
              <a:t>= </a:t>
            </a:r>
            <a:r>
              <a:rPr lang="zh-CN" altLang="en-US" dirty="0"/>
              <a:t>南亚文字</a:t>
            </a:r>
          </a:p>
          <a:p>
            <a:r>
              <a:rPr lang="zh-CN" altLang="en-US" dirty="0"/>
              <a:t>紫 </a:t>
            </a:r>
            <a:r>
              <a:rPr lang="en-US" altLang="zh-CN" dirty="0"/>
              <a:t>= </a:t>
            </a:r>
            <a:r>
              <a:rPr lang="zh-CN" altLang="en-US" dirty="0"/>
              <a:t>东南亚文字</a:t>
            </a:r>
          </a:p>
          <a:p>
            <a:r>
              <a:rPr lang="zh-CN" altLang="en-US" dirty="0"/>
              <a:t>红 </a:t>
            </a:r>
            <a:r>
              <a:rPr lang="en-US" altLang="zh-CN" dirty="0"/>
              <a:t>= </a:t>
            </a:r>
            <a:r>
              <a:rPr lang="zh-CN" altLang="en-US" dirty="0"/>
              <a:t>东亚文字</a:t>
            </a:r>
          </a:p>
          <a:p>
            <a:r>
              <a:rPr lang="zh-CN" altLang="en-US" dirty="0"/>
              <a:t>浅红 </a:t>
            </a:r>
            <a:r>
              <a:rPr lang="en-US" altLang="zh-CN" dirty="0"/>
              <a:t>= </a:t>
            </a:r>
            <a:r>
              <a:rPr lang="zh-CN" altLang="en-US" dirty="0"/>
              <a:t>中日韩汉字</a:t>
            </a:r>
          </a:p>
          <a:p>
            <a:r>
              <a:rPr lang="zh-CN" altLang="en-US" dirty="0"/>
              <a:t>黄 </a:t>
            </a:r>
            <a:r>
              <a:rPr lang="en-US" altLang="zh-CN" dirty="0"/>
              <a:t>= Aboriginal scripts</a:t>
            </a:r>
          </a:p>
          <a:p>
            <a:r>
              <a:rPr lang="zh-CN" altLang="en-US" dirty="0"/>
              <a:t>紫红 </a:t>
            </a:r>
            <a:r>
              <a:rPr lang="en-US" altLang="zh-CN" dirty="0"/>
              <a:t>= 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深灰 </a:t>
            </a:r>
            <a:r>
              <a:rPr lang="en-US" altLang="zh-CN" dirty="0"/>
              <a:t>= Diacritics</a:t>
            </a:r>
          </a:p>
          <a:p>
            <a:r>
              <a:rPr lang="zh-CN" altLang="en-US" dirty="0"/>
              <a:t>浅灰 </a:t>
            </a:r>
            <a:r>
              <a:rPr lang="en-US" altLang="zh-CN" dirty="0"/>
              <a:t>= UTF-16surrogates and private use</a:t>
            </a:r>
          </a:p>
          <a:p>
            <a:r>
              <a:rPr lang="zh-CN" altLang="en-US" dirty="0"/>
              <a:t>蓝青 </a:t>
            </a:r>
            <a:r>
              <a:rPr lang="en-US" altLang="zh-CN" dirty="0"/>
              <a:t>= Miscellaneous characters</a:t>
            </a:r>
          </a:p>
          <a:p>
            <a:r>
              <a:rPr lang="zh-CN" altLang="en-US" dirty="0"/>
              <a:t>白 </a:t>
            </a:r>
            <a:r>
              <a:rPr lang="en-US" altLang="zh-CN" dirty="0"/>
              <a:t>= </a:t>
            </a:r>
            <a:r>
              <a:rPr lang="zh-CN" altLang="en-US" dirty="0"/>
              <a:t>未使用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EA348-A721-4CA9-BFE7-53E6EA42BE37}"/>
              </a:ext>
            </a:extLst>
          </p:cNvPr>
          <p:cNvSpPr txBox="1"/>
          <p:nvPr/>
        </p:nvSpPr>
        <p:spPr>
          <a:xfrm>
            <a:off x="7425447" y="6392143"/>
            <a:ext cx="38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每个写着数字的格子代表</a:t>
            </a:r>
            <a:r>
              <a:rPr lang="en-US" altLang="zh-CN" dirty="0"/>
              <a:t>256</a:t>
            </a:r>
            <a:r>
              <a:rPr lang="zh-CN" altLang="en-US" dirty="0"/>
              <a:t>个码点</a:t>
            </a:r>
          </a:p>
        </p:txBody>
      </p:sp>
    </p:spTree>
    <p:extLst>
      <p:ext uri="{BB962C8B-B14F-4D97-AF65-F5344CB8AC3E}">
        <p14:creationId xmlns:p14="http://schemas.microsoft.com/office/powerpoint/2010/main" val="305014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C2C-903E-4A47-974C-27A33228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转换格式 </a:t>
            </a:r>
            <a:r>
              <a:rPr lang="zh-CN" altLang="en-US" sz="2000" dirty="0"/>
              <a:t>（</a:t>
            </a:r>
            <a:r>
              <a:rPr lang="en-US" altLang="zh-CN" sz="2000" dirty="0"/>
              <a:t> Unicode Translation Format </a:t>
            </a:r>
            <a:r>
              <a:rPr lang="zh-CN" altLang="en-US" sz="2000" dirty="0"/>
              <a:t>，</a:t>
            </a:r>
            <a:r>
              <a:rPr lang="en-US" altLang="zh-CN" sz="2000" dirty="0"/>
              <a:t>UTF </a:t>
            </a:r>
            <a:r>
              <a:rPr lang="zh-CN" altLang="en-US" sz="2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D9DE6-313C-4A07-8371-2FC93A47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00" y="2187716"/>
            <a:ext cx="10000649" cy="4582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UTF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的实现方式，即怎样将</a:t>
            </a:r>
            <a:r>
              <a:rPr lang="en-US" altLang="zh-CN" dirty="0"/>
              <a:t>Unicode</a:t>
            </a:r>
            <a:r>
              <a:rPr lang="zh-CN" altLang="en-US" dirty="0"/>
              <a:t>定义的数字转换成程序数据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A2D9F-E2EF-4768-BC74-FE2A1DF244C6}"/>
              </a:ext>
            </a:extLst>
          </p:cNvPr>
          <p:cNvSpPr txBox="1"/>
          <p:nvPr/>
        </p:nvSpPr>
        <p:spPr>
          <a:xfrm>
            <a:off x="609600" y="3093396"/>
            <a:ext cx="97471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例如，“汉字”对应的数字是</a:t>
            </a:r>
            <a:r>
              <a:rPr lang="en-US" altLang="zh-CN" dirty="0"/>
              <a:t>0x6c49</a:t>
            </a:r>
            <a:r>
              <a:rPr lang="zh-CN" altLang="en-US" dirty="0"/>
              <a:t>和</a:t>
            </a:r>
            <a:r>
              <a:rPr lang="en-US" altLang="zh-CN" dirty="0"/>
              <a:t>0x5b57</a:t>
            </a:r>
            <a:r>
              <a:rPr lang="zh-CN" altLang="en-US" dirty="0"/>
              <a:t>，而编码的程序数据是：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BYTE 	data_utf8[] 	= 	{0xE6, 0xB1, 0x89, 0xE5, 0xAD, 0x97}; // UTF-8  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WORD 	data_utf16[] 	= 	{0x6c49, 0x5b57}; 					// UTF-16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DWORD 	data_utf32[] 	= 	{0x6c49, 0x5b57}; 					// UTF-32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DWORD</a:t>
            </a:r>
            <a:r>
              <a:rPr lang="zh-CN" altLang="en-US" dirty="0"/>
              <a:t>分别表示无符号</a:t>
            </a:r>
            <a:r>
              <a:rPr lang="en-US" altLang="zh-CN" dirty="0"/>
              <a:t>8</a:t>
            </a:r>
            <a:r>
              <a:rPr lang="zh-CN" altLang="en-US" dirty="0"/>
              <a:t>位整数，无符号</a:t>
            </a:r>
            <a:r>
              <a:rPr lang="en-US" altLang="zh-CN" dirty="0"/>
              <a:t>16</a:t>
            </a:r>
            <a:r>
              <a:rPr lang="zh-CN" altLang="en-US" dirty="0"/>
              <a:t>位整数和无符号</a:t>
            </a:r>
            <a:r>
              <a:rPr lang="en-US" altLang="zh-CN" dirty="0"/>
              <a:t>32</a:t>
            </a:r>
            <a:r>
              <a:rPr lang="zh-CN" altLang="en-US" dirty="0"/>
              <a:t>位整数。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UTF-8  </a:t>
            </a:r>
            <a:r>
              <a:rPr lang="zh-CN" altLang="en-US" dirty="0"/>
              <a:t>编码需要</a:t>
            </a:r>
            <a:r>
              <a:rPr lang="en-US" altLang="zh-CN" dirty="0"/>
              <a:t>6</a:t>
            </a:r>
            <a:r>
              <a:rPr lang="zh-CN" altLang="en-US" dirty="0"/>
              <a:t>个字节（</a:t>
            </a:r>
            <a:r>
              <a:rPr lang="en-US" altLang="zh-CN" dirty="0"/>
              <a:t> BYTE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UTF-16</a:t>
            </a:r>
            <a:r>
              <a:rPr lang="zh-CN" altLang="en-US" dirty="0"/>
              <a:t>编码需要两个</a:t>
            </a:r>
            <a:r>
              <a:rPr lang="en-US" altLang="zh-CN" dirty="0"/>
              <a:t>WORD</a:t>
            </a:r>
            <a:r>
              <a:rPr lang="zh-CN" altLang="en-US" dirty="0"/>
              <a:t>，大小是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UTF-32</a:t>
            </a:r>
            <a:r>
              <a:rPr lang="zh-CN" altLang="en-US" dirty="0"/>
              <a:t>编码需要两个</a:t>
            </a:r>
            <a:r>
              <a:rPr lang="en-US" altLang="zh-CN" dirty="0"/>
              <a:t>DWORD</a:t>
            </a:r>
            <a:r>
              <a:rPr lang="zh-CN" altLang="en-US" dirty="0"/>
              <a:t>，大小是</a:t>
            </a:r>
            <a:r>
              <a:rPr lang="en-US" altLang="zh-CN" dirty="0"/>
              <a:t>8</a:t>
            </a:r>
            <a:r>
              <a:rPr lang="zh-CN" altLang="en-US" dirty="0"/>
              <a:t>个字节。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674BC-E57F-40E3-AE55-6D5F61FFA36D}"/>
              </a:ext>
            </a:extLst>
          </p:cNvPr>
          <p:cNvSpPr txBox="1"/>
          <p:nvPr/>
        </p:nvSpPr>
        <p:spPr>
          <a:xfrm>
            <a:off x="680321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47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1B0E-2F1F-467F-AB5D-931D548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38A3E-1C6D-4668-AF0D-80C2AC0A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8" y="2259051"/>
            <a:ext cx="9682879" cy="2047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UTF-8</a:t>
            </a:r>
            <a:r>
              <a:rPr lang="zh-CN" altLang="en-US" dirty="0"/>
              <a:t>的特点是对</a:t>
            </a:r>
            <a:r>
              <a:rPr lang="zh-CN" altLang="en-US" b="1" dirty="0">
                <a:solidFill>
                  <a:schemeClr val="bg1"/>
                </a:solidFill>
              </a:rPr>
              <a:t>不同范围的字符</a:t>
            </a:r>
            <a:r>
              <a:rPr lang="zh-CN" altLang="en-US" dirty="0"/>
              <a:t>使用</a:t>
            </a:r>
            <a:r>
              <a:rPr lang="zh-CN" altLang="en-US" b="1" dirty="0">
                <a:solidFill>
                  <a:schemeClr val="bg1"/>
                </a:solidFill>
              </a:rPr>
              <a:t>不同长度的编码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0x00-0x7F</a:t>
            </a:r>
            <a:r>
              <a:rPr lang="zh-CN" altLang="en-US" dirty="0"/>
              <a:t>之间的字符，</a:t>
            </a:r>
            <a:r>
              <a:rPr lang="en-US" altLang="zh-CN" dirty="0"/>
              <a:t>UTF-8</a:t>
            </a:r>
            <a:r>
              <a:rPr lang="zh-CN" altLang="en-US" dirty="0"/>
              <a:t>编码与</a:t>
            </a:r>
            <a:r>
              <a:rPr lang="en-US" altLang="zh-CN" dirty="0"/>
              <a:t>ASCII</a:t>
            </a:r>
            <a:r>
              <a:rPr lang="zh-CN" altLang="en-US" dirty="0"/>
              <a:t>编码完全相同。</a:t>
            </a:r>
            <a:endParaRPr lang="en-US" altLang="zh-CN" dirty="0"/>
          </a:p>
          <a:p>
            <a:pPr lvl="1"/>
            <a:r>
              <a:rPr lang="en-US" altLang="zh-CN" dirty="0"/>
              <a:t>UTF-8</a:t>
            </a:r>
            <a:r>
              <a:rPr lang="zh-CN" altLang="en-US" dirty="0"/>
              <a:t>编码的最大长度是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/>
            <a:r>
              <a:rPr lang="zh-CN" altLang="en-US" dirty="0"/>
              <a:t>从下表可以看出，</a:t>
            </a:r>
            <a:r>
              <a:rPr lang="en-US" altLang="zh-CN" dirty="0"/>
              <a:t>4</a:t>
            </a:r>
            <a:r>
              <a:rPr lang="zh-CN" altLang="en-US" dirty="0"/>
              <a:t>字节模板有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，即可以容纳</a:t>
            </a:r>
            <a:r>
              <a:rPr lang="en-US" altLang="zh-CN" dirty="0"/>
              <a:t>21</a:t>
            </a:r>
            <a:r>
              <a:rPr lang="zh-CN" altLang="en-US" dirty="0"/>
              <a:t>位二进制数字。</a:t>
            </a:r>
            <a:endParaRPr lang="en-US" altLang="zh-CN" dirty="0"/>
          </a:p>
          <a:p>
            <a:pPr lvl="1"/>
            <a:r>
              <a:rPr lang="en-US" altLang="zh-CN" dirty="0"/>
              <a:t>Unicode</a:t>
            </a:r>
            <a:r>
              <a:rPr lang="zh-CN" altLang="en-US" dirty="0"/>
              <a:t>的最大码位</a:t>
            </a:r>
            <a:r>
              <a:rPr lang="en-US" altLang="zh-CN" dirty="0"/>
              <a:t>0x10FFFF</a:t>
            </a:r>
            <a:r>
              <a:rPr lang="zh-CN" altLang="en-US" dirty="0"/>
              <a:t>只有</a:t>
            </a:r>
            <a:r>
              <a:rPr lang="en-US" altLang="zh-CN" dirty="0"/>
              <a:t>21</a:t>
            </a:r>
            <a:r>
              <a:rPr lang="zh-CN" altLang="en-US" dirty="0"/>
              <a:t>位。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5098BB-EB6A-447E-906D-A0E43C6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63599"/>
              </p:ext>
            </p:extLst>
          </p:nvPr>
        </p:nvGraphicFramePr>
        <p:xfrm>
          <a:off x="1091659" y="45672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Unicode</a:t>
                      </a:r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(16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UTF-8 </a:t>
                      </a:r>
                      <a:r>
                        <a:rPr lang="zh-CN" altLang="en-US" dirty="0"/>
                        <a:t>字节流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二进制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000000 - 00007F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000080 - 0007FF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000800 - 00FFFF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010000 - 10FFFF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11110xxx 10xxxxxx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9" y="2051529"/>
            <a:ext cx="11667321" cy="2624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：“汉”字的</a:t>
            </a:r>
            <a:r>
              <a:rPr lang="en-US" altLang="zh-CN" dirty="0"/>
              <a:t>Unicode</a:t>
            </a:r>
            <a:r>
              <a:rPr lang="zh-CN" altLang="en-US" dirty="0"/>
              <a:t>编码是：</a:t>
            </a: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0800</a:t>
            </a:r>
            <a:r>
              <a:rPr lang="en-US" altLang="zh-CN" dirty="0"/>
              <a:t>-0x</a:t>
            </a:r>
            <a:r>
              <a:rPr lang="en-US" altLang="zh-CN" u="sng" dirty="0"/>
              <a:t>FFFF</a:t>
            </a:r>
            <a:r>
              <a:rPr lang="zh-CN" altLang="en-US" dirty="0"/>
              <a:t>之间，使用</a:t>
            </a:r>
            <a:r>
              <a:rPr lang="en-US" altLang="zh-CN" dirty="0"/>
              <a:t>3</a:t>
            </a:r>
            <a:r>
              <a:rPr lang="zh-CN" altLang="en-US" dirty="0"/>
              <a:t>字节模板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写成二进制是：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01</a:t>
            </a:r>
            <a:r>
              <a:rPr lang="en-US" altLang="zh-CN" dirty="0">
                <a:solidFill>
                  <a:srgbClr val="00B050"/>
                </a:solidFill>
              </a:rPr>
              <a:t>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1001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比特流代替模板的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1110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110001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50"/>
                </a:solidFill>
              </a:rPr>
              <a:t>001001</a:t>
            </a:r>
            <a:r>
              <a:rPr lang="zh-CN" altLang="en-US" dirty="0"/>
              <a:t>，即：</a:t>
            </a:r>
            <a:r>
              <a:rPr lang="en-US" altLang="zh-CN" dirty="0"/>
              <a:t>E6 B1 89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875489" y="6438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http://blog.chinaunix.net/uid-22805258-id-1768945.html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F8E978-8585-48AD-A6D3-EBB32982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43289"/>
              </p:ext>
            </p:extLst>
          </p:nvPr>
        </p:nvGraphicFramePr>
        <p:xfrm>
          <a:off x="875489" y="4675762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3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6" y="2196581"/>
            <a:ext cx="11064207" cy="24639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“        ”字</a:t>
            </a:r>
            <a:r>
              <a:rPr lang="en-US" altLang="zh-CN" dirty="0"/>
              <a:t>Unicode</a:t>
            </a:r>
            <a:r>
              <a:rPr lang="zh-CN" altLang="en-US" dirty="0"/>
              <a:t>编码：</a:t>
            </a: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（</a:t>
            </a:r>
            <a:r>
              <a:rPr lang="zh-CN" altLang="en-US" b="0" i="0" dirty="0">
                <a:effectLst/>
                <a:latin typeface="verdana" panose="020B0604030504040204" pitchFamily="34" charset="0"/>
              </a:rPr>
              <a:t>中日韩统一表意文字扩展</a:t>
            </a:r>
            <a:r>
              <a:rPr lang="en-US" altLang="zh-CN" b="0" i="0" dirty="0">
                <a:effectLst/>
                <a:latin typeface="verdana" panose="020B0604030504040204" pitchFamily="34" charset="0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010000</a:t>
            </a:r>
            <a:r>
              <a:rPr lang="en-US" altLang="zh-CN" dirty="0"/>
              <a:t>-0x</a:t>
            </a:r>
            <a:r>
              <a:rPr lang="en-US" altLang="zh-CN" u="sng" dirty="0"/>
              <a:t>10FFFF</a:t>
            </a:r>
            <a:r>
              <a:rPr lang="zh-CN" altLang="en-US" dirty="0"/>
              <a:t>之间，使用</a:t>
            </a:r>
            <a:r>
              <a:rPr lang="en-US" altLang="zh-CN" dirty="0"/>
              <a:t>4</a:t>
            </a:r>
            <a:r>
              <a:rPr lang="zh-CN" altLang="en-US" dirty="0"/>
              <a:t>字节模板。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写成</a:t>
            </a:r>
            <a:r>
              <a:rPr lang="en-US" altLang="zh-CN" dirty="0"/>
              <a:t>21</a:t>
            </a:r>
            <a:r>
              <a:rPr lang="zh-CN" altLang="en-US" dirty="0"/>
              <a:t>位二进制数字</a:t>
            </a:r>
            <a:r>
              <a:rPr lang="zh-CN" altLang="en-US" sz="1000" dirty="0"/>
              <a:t>（不足</a:t>
            </a:r>
            <a:r>
              <a:rPr lang="en-US" altLang="zh-CN" sz="1000" dirty="0"/>
              <a:t>21</a:t>
            </a:r>
            <a:r>
              <a:rPr lang="zh-CN" altLang="en-US" sz="1000" dirty="0"/>
              <a:t>位就在前面补</a:t>
            </a:r>
            <a:r>
              <a:rPr lang="en-US" altLang="zh-CN" sz="1000" dirty="0"/>
              <a:t>0</a:t>
            </a:r>
            <a:r>
              <a:rPr lang="zh-CN" altLang="en-US" sz="1000" dirty="0"/>
              <a:t>）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FFFF00"/>
                </a:solidFill>
              </a:rPr>
              <a:t>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0000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00</a:t>
            </a:r>
            <a:r>
              <a:rPr lang="en-US" altLang="zh-CN" dirty="0">
                <a:solidFill>
                  <a:srgbClr val="00B0F0"/>
                </a:solidFill>
              </a:rPr>
              <a:t>11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F0"/>
                </a:solidFill>
              </a:rPr>
              <a:t>0000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比特流依次代替模板中的</a:t>
            </a:r>
            <a:r>
              <a:rPr lang="en-US" altLang="zh-CN" dirty="0"/>
              <a:t>x</a:t>
            </a:r>
            <a:r>
              <a:rPr lang="zh-CN" altLang="en-US" dirty="0"/>
              <a:t>，得到：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11110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100000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92D050"/>
                </a:solidFill>
              </a:rPr>
              <a:t>110000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F0"/>
                </a:solidFill>
              </a:rPr>
              <a:t>110000</a:t>
            </a:r>
            <a:r>
              <a:rPr lang="zh-CN" altLang="en-US" dirty="0"/>
              <a:t>，即：</a:t>
            </a:r>
            <a:r>
              <a:rPr lang="en-US" altLang="zh-CN" dirty="0"/>
              <a:t>F0 A0 B0 B0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875489" y="6438896"/>
            <a:ext cx="5220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988A92-3041-4712-AA56-2FDC67D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9165"/>
              </p:ext>
            </p:extLst>
          </p:nvPr>
        </p:nvGraphicFramePr>
        <p:xfrm>
          <a:off x="875489" y="5067296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1BEA5B0-5047-41CB-9244-CF44134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24" y="5039162"/>
            <a:ext cx="1470606" cy="139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CC383-5BF6-4276-90E9-FCC2D4A0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1" y="2240949"/>
            <a:ext cx="472481" cy="350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D1EFA8-43B2-4011-A64E-2461DFD617FD}"/>
              </a:ext>
            </a:extLst>
          </p:cNvPr>
          <p:cNvSpPr txBox="1"/>
          <p:nvPr/>
        </p:nvSpPr>
        <p:spPr>
          <a:xfrm>
            <a:off x="7840494" y="6438896"/>
            <a:ext cx="3527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https://www.ziti163.com/uni/20000-2A6DF.shtml?id=64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34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GBK</a:t>
            </a:r>
            <a:r>
              <a:rPr lang="zh-CN" altLang="en-US" sz="3200" dirty="0"/>
              <a:t>即：汉字内码扩展规范</a:t>
            </a:r>
            <a:r>
              <a:rPr lang="zh-CN" altLang="en-US" sz="1800" dirty="0"/>
              <a:t>（</a:t>
            </a:r>
            <a:r>
              <a:rPr lang="en-US" altLang="zh-CN" sz="1800" dirty="0"/>
              <a:t> 1995.12.1</a:t>
            </a:r>
            <a:r>
              <a:rPr lang="zh-CN" altLang="en-US" sz="1800" dirty="0"/>
              <a:t>颁布）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向下兼容</a:t>
            </a:r>
            <a:r>
              <a:rPr lang="en-US" altLang="zh-CN" dirty="0"/>
              <a:t>GB2312</a:t>
            </a:r>
            <a:r>
              <a:rPr lang="zh-CN" altLang="en-US" dirty="0"/>
              <a:t>，向上支持</a:t>
            </a:r>
            <a:r>
              <a:rPr lang="en-US" altLang="zh-CN" dirty="0"/>
              <a:t>ISO 10646</a:t>
            </a:r>
            <a:r>
              <a:rPr lang="zh-CN" altLang="en-US" dirty="0"/>
              <a:t>，承上启下</a:t>
            </a:r>
            <a:endParaRPr lang="en-US" altLang="zh-CN" dirty="0"/>
          </a:p>
          <a:p>
            <a:r>
              <a:rPr lang="zh-CN" altLang="en-US" dirty="0"/>
              <a:t>保持</a:t>
            </a:r>
            <a:r>
              <a:rPr lang="en-US" altLang="zh-CN" dirty="0"/>
              <a:t>GB2312</a:t>
            </a:r>
            <a:r>
              <a:rPr lang="zh-CN" altLang="en-US" dirty="0"/>
              <a:t>原貌，扩充至与</a:t>
            </a:r>
            <a:r>
              <a:rPr lang="en-US" altLang="zh-CN" dirty="0"/>
              <a:t>ISO 10646</a:t>
            </a:r>
            <a:r>
              <a:rPr lang="zh-CN" altLang="en-US" dirty="0"/>
              <a:t>的</a:t>
            </a:r>
            <a:r>
              <a:rPr lang="en-US" altLang="zh-CN" dirty="0"/>
              <a:t>CJK</a:t>
            </a:r>
            <a:r>
              <a:rPr lang="zh-CN" altLang="en-US" dirty="0"/>
              <a:t>等量，包含</a:t>
            </a:r>
            <a:r>
              <a:rPr lang="en-US" altLang="zh-CN" dirty="0"/>
              <a:t>Big5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个汉字（</a:t>
            </a:r>
            <a:r>
              <a:rPr lang="en-US" altLang="zh-CN" dirty="0"/>
              <a:t>GB2312</a:t>
            </a:r>
            <a:r>
              <a:rPr lang="zh-CN" altLang="en-US" dirty="0"/>
              <a:t>共</a:t>
            </a:r>
            <a:r>
              <a:rPr lang="en-US" altLang="zh-CN" dirty="0"/>
              <a:t>6763</a:t>
            </a:r>
            <a:r>
              <a:rPr lang="zh-CN" altLang="en-US" dirty="0"/>
              <a:t>个汉字）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6626"/>
            <a:ext cx="10532428" cy="35993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GB 18030</a:t>
            </a: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信息技术 中文编码字符集</a:t>
            </a:r>
            <a:r>
              <a:rPr lang="en-US" altLang="zh-CN" sz="3200" dirty="0"/>
              <a:t>》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GB18030-2000 《</a:t>
            </a:r>
            <a:r>
              <a:rPr lang="zh-CN" altLang="en-US" dirty="0"/>
              <a:t>信息技术 信息交换用汉字编码字符集基本集的扩充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GB18030-2005</a:t>
            </a:r>
          </a:p>
          <a:p>
            <a:r>
              <a:rPr lang="zh-CN" altLang="en-US" dirty="0"/>
              <a:t>向下兼容</a:t>
            </a:r>
            <a:r>
              <a:rPr lang="en-US" altLang="zh-CN" dirty="0"/>
              <a:t>GB2312 </a:t>
            </a:r>
            <a:r>
              <a:rPr lang="zh-CN" altLang="en-US" dirty="0"/>
              <a:t>和 </a:t>
            </a:r>
            <a:r>
              <a:rPr lang="en-US" altLang="zh-CN" dirty="0"/>
              <a:t>GBK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Unicode</a:t>
            </a:r>
            <a:r>
              <a:rPr lang="zh-CN" altLang="en-US" dirty="0"/>
              <a:t>的码位一一对应</a:t>
            </a:r>
            <a:endParaRPr lang="en-US" altLang="zh-CN" dirty="0"/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880FBD2-9CEB-4C7D-A6C1-896C59E0D927}"/>
              </a:ext>
            </a:extLst>
          </p:cNvPr>
          <p:cNvSpPr/>
          <p:nvPr/>
        </p:nvSpPr>
        <p:spPr>
          <a:xfrm>
            <a:off x="6783421" y="3507218"/>
            <a:ext cx="4286654" cy="23670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186C09-C464-4653-B3A8-8BFBCD7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主要中文字符编码体系之间的关系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9F3E87-EF0D-44CA-B1D8-9012844E78DC}"/>
              </a:ext>
            </a:extLst>
          </p:cNvPr>
          <p:cNvSpPr/>
          <p:nvPr/>
        </p:nvSpPr>
        <p:spPr>
          <a:xfrm>
            <a:off x="3950280" y="2263303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2312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9C3DB-6EE1-4339-ADF5-3590308A8BC8}"/>
              </a:ext>
            </a:extLst>
          </p:cNvPr>
          <p:cNvSpPr/>
          <p:nvPr/>
        </p:nvSpPr>
        <p:spPr>
          <a:xfrm>
            <a:off x="3950280" y="4650940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E7EB-D7A5-4154-A963-8F05ED0092FC}"/>
              </a:ext>
            </a:extLst>
          </p:cNvPr>
          <p:cNvSpPr/>
          <p:nvPr/>
        </p:nvSpPr>
        <p:spPr>
          <a:xfrm>
            <a:off x="3950280" y="5809765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5793-5D24-4E7C-B8BC-C4309DB3EBCA}"/>
              </a:ext>
            </a:extLst>
          </p:cNvPr>
          <p:cNvSpPr/>
          <p:nvPr/>
        </p:nvSpPr>
        <p:spPr>
          <a:xfrm>
            <a:off x="7055795" y="2712849"/>
            <a:ext cx="1569396" cy="499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30DC0-1CA8-411B-82E9-7C2745329FF2}"/>
              </a:ext>
            </a:extLst>
          </p:cNvPr>
          <p:cNvSpPr/>
          <p:nvPr/>
        </p:nvSpPr>
        <p:spPr>
          <a:xfrm>
            <a:off x="7075250" y="3646705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13000-1 / ISO10646-1:1993</a:t>
            </a:r>
          </a:p>
          <a:p>
            <a:pPr algn="ctr"/>
            <a:r>
              <a:rPr lang="en-US" altLang="zh-CN" dirty="0"/>
              <a:t>CJK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988D96-E22A-4226-9298-46359195E793}"/>
              </a:ext>
            </a:extLst>
          </p:cNvPr>
          <p:cNvSpPr/>
          <p:nvPr/>
        </p:nvSpPr>
        <p:spPr>
          <a:xfrm>
            <a:off x="7084978" y="4765066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Unicode / ISO10646</a:t>
            </a:r>
          </a:p>
          <a:p>
            <a:pPr algn="ctr"/>
            <a:r>
              <a:rPr lang="en-US" altLang="zh-CN" dirty="0"/>
              <a:t>CJK</a:t>
            </a:r>
            <a:r>
              <a:rPr lang="zh-CN" altLang="en-US" dirty="0"/>
              <a:t>统一汉字扩充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37DAB6-2448-4420-B63A-AD9B97E7F0B2}"/>
              </a:ext>
            </a:extLst>
          </p:cNvPr>
          <p:cNvCxnSpPr>
            <a:stCxn id="4" idx="2"/>
          </p:cNvCxnSpPr>
          <p:nvPr/>
        </p:nvCxnSpPr>
        <p:spPr>
          <a:xfrm>
            <a:off x="4734978" y="2762656"/>
            <a:ext cx="2593192" cy="8191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9FA028-2449-4B6D-A34D-074EC8ED59FA}"/>
              </a:ext>
            </a:extLst>
          </p:cNvPr>
          <p:cNvCxnSpPr>
            <a:stCxn id="10" idx="2"/>
          </p:cNvCxnSpPr>
          <p:nvPr/>
        </p:nvCxnSpPr>
        <p:spPr>
          <a:xfrm>
            <a:off x="7840493" y="3212202"/>
            <a:ext cx="6486" cy="4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650983-96FD-4EBA-A37C-584901371F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34978" y="2762656"/>
            <a:ext cx="0" cy="18882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8AD1D3-E46E-4487-B902-ECFE1FAEB4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34978" y="5150293"/>
            <a:ext cx="0" cy="659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324A2FA1-4A72-4791-8FDF-F80CB661C04B}"/>
              </a:ext>
            </a:extLst>
          </p:cNvPr>
          <p:cNvSpPr/>
          <p:nvPr/>
        </p:nvSpPr>
        <p:spPr>
          <a:xfrm rot="19875690">
            <a:off x="5416813" y="4414438"/>
            <a:ext cx="1768119" cy="27928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F0CB5B36-12E7-4898-9A51-D3B0FEB607F7}"/>
              </a:ext>
            </a:extLst>
          </p:cNvPr>
          <p:cNvSpPr/>
          <p:nvPr/>
        </p:nvSpPr>
        <p:spPr>
          <a:xfrm rot="19875690">
            <a:off x="5438359" y="5558880"/>
            <a:ext cx="1768119" cy="26254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52FAF1-8DDD-47FD-B316-4912F2CD63B1}"/>
              </a:ext>
            </a:extLst>
          </p:cNvPr>
          <p:cNvSpPr txBox="1"/>
          <p:nvPr/>
        </p:nvSpPr>
        <p:spPr>
          <a:xfrm>
            <a:off x="1326202" y="2328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4F5D1E-50C0-45B6-8300-0B92D67A51ED}"/>
              </a:ext>
            </a:extLst>
          </p:cNvPr>
          <p:cNvSpPr txBox="1"/>
          <p:nvPr/>
        </p:nvSpPr>
        <p:spPr>
          <a:xfrm>
            <a:off x="1326202" y="27778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F0B36A-9213-4555-89D5-A0F6D92486B4}"/>
              </a:ext>
            </a:extLst>
          </p:cNvPr>
          <p:cNvSpPr txBox="1"/>
          <p:nvPr/>
        </p:nvSpPr>
        <p:spPr>
          <a:xfrm>
            <a:off x="1326203" y="373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6DD16B-0709-4F9F-9EBD-BDEA233518B6}"/>
              </a:ext>
            </a:extLst>
          </p:cNvPr>
          <p:cNvSpPr txBox="1"/>
          <p:nvPr/>
        </p:nvSpPr>
        <p:spPr>
          <a:xfrm>
            <a:off x="1292541" y="4715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AC8E5F-F2EF-40BE-B72F-84D05387B872}"/>
              </a:ext>
            </a:extLst>
          </p:cNvPr>
          <p:cNvSpPr txBox="1"/>
          <p:nvPr/>
        </p:nvSpPr>
        <p:spPr>
          <a:xfrm>
            <a:off x="1292542" y="5874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1F4C2A-0D3F-4134-A93B-6D694D8441B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1998181" y="2512819"/>
            <a:ext cx="1952099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DFF905-3752-46F0-ABA7-A5789375A91D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1998181" y="2962525"/>
            <a:ext cx="505761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50F4F3-3E12-4187-8409-FDCDC4C25EE4}"/>
              </a:ext>
            </a:extLst>
          </p:cNvPr>
          <p:cNvCxnSpPr>
            <a:stCxn id="30" idx="3"/>
          </p:cNvCxnSpPr>
          <p:nvPr/>
        </p:nvCxnSpPr>
        <p:spPr>
          <a:xfrm flipV="1">
            <a:off x="1998182" y="3923728"/>
            <a:ext cx="5086796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DAA31B-844A-442C-B5F9-C2D5B15F851F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1964520" y="4900616"/>
            <a:ext cx="198576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70E384-D9FE-4B15-8050-A4E6DEB36487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521" y="6059441"/>
            <a:ext cx="1985759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/>
            </a:br>
            <a:r>
              <a:rPr lang="zh-CN" altLang="en-US" dirty="0"/>
              <a:t>　　</a:t>
            </a:r>
            <a:r>
              <a:rPr lang="en-US" altLang="zh-CN" dirty="0"/>
              <a:t>6.4.1 </a:t>
            </a:r>
            <a:r>
              <a:rPr lang="zh-CN" altLang="en-US" dirty="0"/>
              <a:t>字频统计的应用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6.4.3 </a:t>
            </a:r>
            <a:r>
              <a:rPr lang="zh-CN" altLang="en-US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r>
              <a:rPr lang="zh-CN" altLang="en-US" dirty="0"/>
              <a:t>包括各国家文字、标点符号、图形符号、数字等</a:t>
            </a:r>
            <a:endParaRPr lang="en-US" altLang="zh-CN" dirty="0"/>
          </a:p>
          <a:p>
            <a:r>
              <a:rPr lang="zh-CN" altLang="en-US" dirty="0"/>
              <a:t>一切文本处理中最基本单位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字符编码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输入编码（外码）：输入字符时需要敲哪些键（输入法）</a:t>
            </a:r>
            <a:endParaRPr lang="en-US" altLang="zh-CN" dirty="0"/>
          </a:p>
          <a:p>
            <a:r>
              <a:rPr lang="zh-CN" altLang="en-US" dirty="0"/>
              <a:t>机内编码（内码）：计算机上用什么数字来表示和存储某个字符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5779"/>
            <a:ext cx="9613861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highlight>
                  <a:srgbClr val="000080"/>
                </a:highlight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endParaRPr lang="en-US" altLang="zh-CN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57" y="3598760"/>
            <a:ext cx="6595352" cy="2506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1238657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707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sz="2800" dirty="0">
                <a:solidFill>
                  <a:srgbClr val="FFFF00"/>
                </a:solidFill>
                <a:highlight>
                  <a:srgbClr val="000080"/>
                </a:highlight>
              </a:rPr>
              <a:t>:1980</a:t>
            </a:r>
            <a:r>
              <a:rPr lang="zh-CN" alt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sz="2800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全称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dirty="0"/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编码空间共</a:t>
            </a:r>
            <a:r>
              <a:rPr lang="en-US" altLang="zh-CN" b="1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b="1" dirty="0"/>
              <a:t>682</a:t>
            </a:r>
            <a:r>
              <a:rPr lang="zh-CN" altLang="en-US" dirty="0"/>
              <a:t>个、空位</a:t>
            </a:r>
            <a:r>
              <a:rPr lang="en-US" altLang="zh-CN" b="1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7" y="2096228"/>
            <a:ext cx="5642657" cy="4008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2335445" y="6182168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</a:rPr>
              <a:t>CodeBlocks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C++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5C690-B1B5-4602-84E5-7C1E2F1D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76" y="2096228"/>
            <a:ext cx="3901778" cy="40085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8286088" y="618216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Jupyter</a:t>
            </a:r>
            <a:r>
              <a:rPr lang="zh-CN" altLang="en-US" b="1" dirty="0"/>
              <a:t>：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中各类字符分布情况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413369"/>
              </p:ext>
            </p:extLst>
          </p:nvPr>
        </p:nvGraphicFramePr>
        <p:xfrm>
          <a:off x="363217" y="2057679"/>
          <a:ext cx="5045311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303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3262008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标点、一般符号 </a:t>
                      </a:r>
                      <a:r>
                        <a:rPr lang="en-US" altLang="zh-CN" sz="1600" dirty="0"/>
                        <a:t>202</a:t>
                      </a:r>
                    </a:p>
                    <a:p>
                      <a:r>
                        <a:rPr lang="zh-CN" altLang="en-US" sz="1600" dirty="0"/>
                        <a:t>序号 </a:t>
                      </a:r>
                      <a:r>
                        <a:rPr lang="en-US" altLang="zh-CN" sz="1600" dirty="0"/>
                        <a:t>60</a:t>
                      </a:r>
                    </a:p>
                    <a:p>
                      <a:r>
                        <a:rPr lang="zh-CN" altLang="en-US" sz="1600" dirty="0"/>
                        <a:t>数字 </a:t>
                      </a:r>
                      <a:r>
                        <a:rPr lang="en-US" altLang="zh-CN" sz="1600" dirty="0"/>
                        <a:t>22</a:t>
                      </a:r>
                    </a:p>
                    <a:p>
                      <a:r>
                        <a:rPr lang="zh-CN" altLang="en-US" sz="1600" dirty="0"/>
                        <a:t>拉丁字母 </a:t>
                      </a:r>
                      <a:r>
                        <a:rPr lang="en-US" altLang="zh-CN" sz="1600" dirty="0"/>
                        <a:t>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日文假名 </a:t>
                      </a:r>
                      <a:r>
                        <a:rPr lang="en-US" altLang="zh-CN" sz="1600" dirty="0"/>
                        <a:t>169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希腊字母 </a:t>
                      </a:r>
                      <a:r>
                        <a:rPr lang="en-US" altLang="zh-CN" sz="1600" dirty="0"/>
                        <a:t>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俄文字母 </a:t>
                      </a:r>
                      <a:r>
                        <a:rPr lang="en-US" altLang="zh-CN" sz="1600" dirty="0"/>
                        <a:t>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汉语拼音符号 </a:t>
                      </a:r>
                      <a:r>
                        <a:rPr lang="en-US" altLang="zh-CN" sz="1600" dirty="0"/>
                        <a:t>26</a:t>
                      </a:r>
                    </a:p>
                    <a:p>
                      <a:r>
                        <a:rPr lang="zh-CN" altLang="en-US" sz="1600" dirty="0"/>
                        <a:t>汉语注音字母 </a:t>
                      </a:r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一级汉字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3755</a:t>
                      </a:r>
                    </a:p>
                    <a:p>
                      <a:r>
                        <a:rPr lang="zh-CN" altLang="en-US" sz="1600" dirty="0"/>
                        <a:t>按汉语拼音顺序排序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3008</a:t>
                      </a:r>
                    </a:p>
                    <a:p>
                      <a:r>
                        <a:rPr lang="zh-CN" altLang="en-US" sz="1600" dirty="0"/>
                        <a:t>按照部首排序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C7D89E-3EE7-4F5A-AB63-7FA0927B2B19}"/>
              </a:ext>
            </a:extLst>
          </p:cNvPr>
          <p:cNvSpPr txBox="1"/>
          <p:nvPr/>
        </p:nvSpPr>
        <p:spPr>
          <a:xfrm>
            <a:off x="5736078" y="2066468"/>
            <a:ext cx="6092705" cy="400110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国务院关于公布</a:t>
            </a:r>
            <a:r>
              <a:rPr lang="en-US" altLang="zh-CN" sz="2000" b="1" dirty="0">
                <a:solidFill>
                  <a:schemeClr val="bg1"/>
                </a:solidFill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</a:rPr>
              <a:t>通用规范汉字表</a:t>
            </a:r>
            <a:r>
              <a:rPr lang="en-US" altLang="zh-CN" sz="2000" b="1" dirty="0">
                <a:solidFill>
                  <a:schemeClr val="bg1"/>
                </a:solidFill>
              </a:rPr>
              <a:t>》</a:t>
            </a:r>
            <a:r>
              <a:rPr lang="zh-CN" altLang="en-US" sz="2000" b="1" dirty="0">
                <a:solidFill>
                  <a:schemeClr val="bg1"/>
                </a:solidFill>
              </a:rPr>
              <a:t>的通知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132FA-0D9B-4B6A-BDA7-32DA7C897295}"/>
              </a:ext>
            </a:extLst>
          </p:cNvPr>
          <p:cNvSpPr txBox="1"/>
          <p:nvPr/>
        </p:nvSpPr>
        <p:spPr>
          <a:xfrm>
            <a:off x="8463063" y="6556152"/>
            <a:ext cx="3521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http://www.gov.cn/zwgk/2013-08/19/content_2469793.htm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78B39-3B79-48EE-AA50-F9484C3329F8}"/>
              </a:ext>
            </a:extLst>
          </p:cNvPr>
          <p:cNvSpPr txBox="1"/>
          <p:nvPr/>
        </p:nvSpPr>
        <p:spPr>
          <a:xfrm>
            <a:off x="5736078" y="2575770"/>
            <a:ext cx="6096000" cy="3877985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共收字</a:t>
            </a:r>
            <a:r>
              <a:rPr lang="en-US" altLang="zh-CN" dirty="0">
                <a:solidFill>
                  <a:schemeClr val="bg1"/>
                </a:solidFill>
              </a:rPr>
              <a:t>8105</a:t>
            </a:r>
            <a:r>
              <a:rPr lang="zh-CN" altLang="en-US" dirty="0">
                <a:solidFill>
                  <a:schemeClr val="bg1"/>
                </a:solidFill>
              </a:rPr>
              <a:t>个，分为三级。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一级字表：收字</a:t>
            </a:r>
            <a:r>
              <a:rPr lang="en-US" altLang="zh-CN" b="1" dirty="0">
                <a:solidFill>
                  <a:srgbClr val="C00000"/>
                </a:solidFill>
              </a:rPr>
              <a:t>3500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常用字集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主要满足基础教育和文化普及的基本用字需要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二级字表：收字</a:t>
            </a:r>
            <a:r>
              <a:rPr lang="en-US" altLang="zh-CN" b="1" dirty="0">
                <a:solidFill>
                  <a:srgbClr val="C00000"/>
                </a:solidFill>
              </a:rPr>
              <a:t>3000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使用度仅次于一级字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一、二级字表主要满足出版印刷、辞书编纂和信息处理等方面的一般用字需要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三级字表：收字</a:t>
            </a:r>
            <a:r>
              <a:rPr lang="en-US" altLang="zh-CN" b="1" dirty="0">
                <a:solidFill>
                  <a:srgbClr val="C00000"/>
                </a:solidFill>
              </a:rPr>
              <a:t>1605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姓氏人名、地名、科学技术术语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中小学语文教材文言文用字中未进入一、二级字表的较通用的字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主要满足信息化时代与大众生活密切相关的专门领域的用字需要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712A7-EB61-4390-935D-83597066B4A1}"/>
              </a:ext>
            </a:extLst>
          </p:cNvPr>
          <p:cNvSpPr txBox="1"/>
          <p:nvPr/>
        </p:nvSpPr>
        <p:spPr>
          <a:xfrm>
            <a:off x="10642012" y="2204968"/>
            <a:ext cx="1186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2013</a:t>
            </a:r>
            <a:r>
              <a:rPr lang="zh-CN" altLang="en-US" sz="1100" dirty="0">
                <a:solidFill>
                  <a:schemeClr val="bg1"/>
                </a:solidFill>
              </a:rPr>
              <a:t>年</a:t>
            </a:r>
            <a:r>
              <a:rPr lang="en-US" altLang="zh-CN" sz="1100" dirty="0">
                <a:solidFill>
                  <a:schemeClr val="bg1"/>
                </a:solidFill>
              </a:rPr>
              <a:t>6</a:t>
            </a:r>
            <a:r>
              <a:rPr lang="zh-CN" altLang="en-US" sz="1100" dirty="0">
                <a:solidFill>
                  <a:schemeClr val="bg1"/>
                </a:solidFill>
              </a:rPr>
              <a:t>月</a:t>
            </a:r>
            <a:r>
              <a:rPr lang="en-US" altLang="zh-CN" sz="1100" dirty="0">
                <a:solidFill>
                  <a:schemeClr val="bg1"/>
                </a:solidFill>
              </a:rPr>
              <a:t>5</a:t>
            </a:r>
            <a:r>
              <a:rPr lang="zh-CN" altLang="en-US" sz="1100" dirty="0">
                <a:solidFill>
                  <a:schemeClr val="bg1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区位码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60" y="2167148"/>
            <a:ext cx="4454064" cy="250699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区码：前两位</a:t>
            </a:r>
            <a:endParaRPr lang="en-US" altLang="zh-CN" sz="2000" dirty="0"/>
          </a:p>
          <a:p>
            <a:r>
              <a:rPr lang="zh-CN" altLang="en-US" sz="2000" dirty="0"/>
              <a:t>位码：后两位</a:t>
            </a:r>
            <a:endParaRPr lang="en-US" altLang="zh-CN" sz="2000" dirty="0"/>
          </a:p>
          <a:p>
            <a:r>
              <a:rPr lang="zh-CN" altLang="en-US" sz="2000" dirty="0"/>
              <a:t>编码空间：</a:t>
            </a:r>
            <a:r>
              <a:rPr lang="en-US" altLang="zh-CN" sz="2000" dirty="0"/>
              <a:t>94 × 94</a:t>
            </a:r>
          </a:p>
          <a:p>
            <a:r>
              <a:rPr lang="zh-CN" altLang="en-US" sz="2000" dirty="0"/>
              <a:t>每一行叫一个“区”</a:t>
            </a:r>
            <a:endParaRPr lang="en-US" altLang="zh-CN" sz="2000" dirty="0"/>
          </a:p>
          <a:p>
            <a:r>
              <a:rPr lang="zh-CN" altLang="en-US" sz="2000" dirty="0"/>
              <a:t>每个区有</a:t>
            </a:r>
            <a:r>
              <a:rPr lang="en-US" altLang="zh-CN" sz="2000" dirty="0"/>
              <a:t>94</a:t>
            </a:r>
            <a:r>
              <a:rPr lang="zh-CN" altLang="en-US" sz="2000" dirty="0"/>
              <a:t>个“位”</a:t>
            </a:r>
            <a:endParaRPr lang="en-US" altLang="zh-CN" sz="2000" dirty="0"/>
          </a:p>
          <a:p>
            <a:r>
              <a:rPr lang="zh-CN" altLang="en-US" sz="2000" dirty="0"/>
              <a:t>汉字在方阵中的坐标称为“区位码”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6ADF22-4A19-4E78-BA29-B93E3371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1" y="4856517"/>
            <a:ext cx="3538671" cy="1753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AA62A4-9332-4B89-9D31-7E0C19D38A07}"/>
              </a:ext>
            </a:extLst>
          </p:cNvPr>
          <p:cNvSpPr txBox="1"/>
          <p:nvPr/>
        </p:nvSpPr>
        <p:spPr>
          <a:xfrm>
            <a:off x="192460" y="6546392"/>
            <a:ext cx="43125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https://zhuanlan.zhihu.com/p/27120673</a:t>
            </a:r>
            <a:endParaRPr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86" y="645567"/>
            <a:ext cx="1805315" cy="2543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5813F-93B6-4461-B519-25C74B55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486" y="3224377"/>
            <a:ext cx="7452263" cy="33858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831" y="642289"/>
            <a:ext cx="2728671" cy="2547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AC639-DEC5-4E62-8A3E-F2BCFD40C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966" y="645567"/>
            <a:ext cx="2728671" cy="25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1177</TotalTime>
  <Words>1756</Words>
  <Application>Microsoft Office PowerPoint</Application>
  <PresentationFormat>宽屏</PresentationFormat>
  <Paragraphs>245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Verdana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编程：输出字符和该字符两个字节的ASCII码</vt:lpstr>
      <vt:lpstr>GB2312中各类字符分布情况</vt:lpstr>
      <vt:lpstr>区位码</vt:lpstr>
      <vt:lpstr>6.2.2 大五码 Big5</vt:lpstr>
      <vt:lpstr>6.2.3 Unicode 与 ISO 10646</vt:lpstr>
      <vt:lpstr>ISO/IEC 10646</vt:lpstr>
      <vt:lpstr>ISO/IEC 10646</vt:lpstr>
      <vt:lpstr>基本多文种平面的示意图</vt:lpstr>
      <vt:lpstr>Unicode转换格式 （ Unicode Translation Format ，UTF ）</vt:lpstr>
      <vt:lpstr>UTF-8</vt:lpstr>
      <vt:lpstr>UTF-8</vt:lpstr>
      <vt:lpstr>UTF-8</vt:lpstr>
      <vt:lpstr>6.2.4 国标扩展码 GBK</vt:lpstr>
      <vt:lpstr>6.2.5 GB 18030</vt:lpstr>
      <vt:lpstr>主要中文字符编码体系之间的关系</vt:lpstr>
      <vt:lpstr>6.3 字符编码知识的作用</vt:lpstr>
      <vt:lpstr>6.4 字频统计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110</cp:revision>
  <dcterms:created xsi:type="dcterms:W3CDTF">2020-06-27T17:50:52Z</dcterms:created>
  <dcterms:modified xsi:type="dcterms:W3CDTF">2020-08-20T10:01:47Z</dcterms:modified>
</cp:coreProperties>
</file>