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2" r:id="rId1"/>
  </p:sldMasterIdLst>
  <p:sldIdLst>
    <p:sldId id="256" r:id="rId2"/>
    <p:sldId id="257" r:id="rId3"/>
    <p:sldId id="268" r:id="rId4"/>
    <p:sldId id="258" r:id="rId5"/>
    <p:sldId id="259" r:id="rId6"/>
    <p:sldId id="263" r:id="rId7"/>
    <p:sldId id="269" r:id="rId8"/>
    <p:sldId id="270" r:id="rId9"/>
    <p:sldId id="271" r:id="rId10"/>
    <p:sldId id="264" r:id="rId11"/>
    <p:sldId id="265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62" r:id="rId20"/>
    <p:sldId id="267" r:id="rId21"/>
    <p:sldId id="279" r:id="rId22"/>
    <p:sldId id="260" r:id="rId23"/>
    <p:sldId id="261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E9EB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8" d="100"/>
          <a:sy n="118" d="100"/>
        </p:scale>
        <p:origin x="61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E7BD-2304-4CFF-AC2E-DAADCB15FF3C}" type="datetimeFigureOut">
              <a:rPr lang="zh-CN" altLang="en-US" smtClean="0"/>
              <a:t>2020/8/21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7973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E7BD-2304-4CFF-AC2E-DAADCB15FF3C}" type="datetimeFigureOut">
              <a:rPr lang="zh-CN" altLang="en-US" smtClean="0"/>
              <a:t>2020/8/21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2159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E7BD-2304-4CFF-AC2E-DAADCB15FF3C}" type="datetimeFigureOut">
              <a:rPr lang="zh-CN" altLang="en-US" smtClean="0"/>
              <a:t>2020/8/21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20440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E7BD-2304-4CFF-AC2E-DAADCB15FF3C}" type="datetimeFigureOut">
              <a:rPr lang="zh-CN" altLang="en-US" smtClean="0"/>
              <a:t>2020/8/21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644663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E7BD-2304-4CFF-AC2E-DAADCB15FF3C}" type="datetimeFigureOut">
              <a:rPr lang="zh-CN" altLang="en-US" smtClean="0"/>
              <a:t>2020/8/21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83114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E7BD-2304-4CFF-AC2E-DAADCB15FF3C}" type="datetimeFigureOut">
              <a:rPr lang="zh-CN" altLang="en-US" smtClean="0"/>
              <a:t>2020/8/21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00754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E7BD-2304-4CFF-AC2E-DAADCB15FF3C}" type="datetimeFigureOut">
              <a:rPr lang="zh-CN" altLang="en-US" smtClean="0"/>
              <a:t>2020/8/21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84059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E7BD-2304-4CFF-AC2E-DAADCB15FF3C}" type="datetimeFigureOut">
              <a:rPr lang="zh-CN" altLang="en-US" smtClean="0"/>
              <a:t>2020/8/21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9606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161E7BD-2304-4CFF-AC2E-DAADCB15FF3C}" type="datetimeFigureOut">
              <a:rPr lang="zh-CN" altLang="en-US" smtClean="0"/>
              <a:t>2020/8/21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730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E7BD-2304-4CFF-AC2E-DAADCB15FF3C}" type="datetimeFigureOut">
              <a:rPr lang="zh-CN" altLang="en-US" smtClean="0"/>
              <a:t>2020/8/21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5203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E7BD-2304-4CFF-AC2E-DAADCB15FF3C}" type="datetimeFigureOut">
              <a:rPr lang="zh-CN" altLang="en-US" smtClean="0"/>
              <a:t>2020/8/21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8224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E7BD-2304-4CFF-AC2E-DAADCB15FF3C}" type="datetimeFigureOut">
              <a:rPr lang="zh-CN" altLang="en-US" smtClean="0"/>
              <a:t>2020/8/21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6446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E7BD-2304-4CFF-AC2E-DAADCB15FF3C}" type="datetimeFigureOut">
              <a:rPr lang="zh-CN" altLang="en-US" smtClean="0"/>
              <a:t>2020/8/21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5516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E7BD-2304-4CFF-AC2E-DAADCB15FF3C}" type="datetimeFigureOut">
              <a:rPr lang="zh-CN" altLang="en-US" smtClean="0"/>
              <a:t>2020/8/21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8324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E7BD-2304-4CFF-AC2E-DAADCB15FF3C}" type="datetimeFigureOut">
              <a:rPr lang="zh-CN" altLang="en-US" smtClean="0"/>
              <a:t>2020/8/21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1457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E7BD-2304-4CFF-AC2E-DAADCB15FF3C}" type="datetimeFigureOut">
              <a:rPr lang="zh-CN" altLang="en-US" smtClean="0"/>
              <a:t>2020/8/21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2287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E7BD-2304-4CFF-AC2E-DAADCB15FF3C}" type="datetimeFigureOut">
              <a:rPr lang="zh-CN" altLang="en-US" smtClean="0"/>
              <a:t>2020/8/21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5582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61E7BD-2304-4CFF-AC2E-DAADCB15FF3C}" type="datetimeFigureOut">
              <a:rPr lang="zh-CN" altLang="en-US" smtClean="0"/>
              <a:t>2020/8/21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07961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3" r:id="rId1"/>
    <p:sldLayoutId id="2147483834" r:id="rId2"/>
    <p:sldLayoutId id="2147483835" r:id="rId3"/>
    <p:sldLayoutId id="2147483836" r:id="rId4"/>
    <p:sldLayoutId id="2147483837" r:id="rId5"/>
    <p:sldLayoutId id="2147483838" r:id="rId6"/>
    <p:sldLayoutId id="2147483839" r:id="rId7"/>
    <p:sldLayoutId id="2147483840" r:id="rId8"/>
    <p:sldLayoutId id="2147483841" r:id="rId9"/>
    <p:sldLayoutId id="2147483842" r:id="rId10"/>
    <p:sldLayoutId id="2147483843" r:id="rId11"/>
    <p:sldLayoutId id="2147483844" r:id="rId12"/>
    <p:sldLayoutId id="2147483845" r:id="rId13"/>
    <p:sldLayoutId id="2147483846" r:id="rId14"/>
    <p:sldLayoutId id="2147483847" r:id="rId15"/>
    <p:sldLayoutId id="2147483848" r:id="rId16"/>
    <p:sldLayoutId id="214748384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FAD0AA-D545-4246-A9B6-B19BC66331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自然语言处理技术基础</a:t>
            </a:r>
            <a:br>
              <a:rPr lang="en-US" altLang="zh-CN" dirty="0"/>
            </a:br>
            <a:r>
              <a:rPr lang="en-US" altLang="zh-CN" sz="2800" dirty="0"/>
              <a:t>Natural Language Processing</a:t>
            </a:r>
            <a:r>
              <a:rPr lang="zh-CN" altLang="en-US" sz="2800" dirty="0"/>
              <a:t>，</a:t>
            </a:r>
            <a:r>
              <a:rPr lang="en-US" altLang="zh-CN" sz="2800" dirty="0"/>
              <a:t>NLP</a:t>
            </a:r>
            <a:endParaRPr lang="zh-CN" altLang="en-US" sz="28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AEE3665-4B91-404B-82B7-F893AB2EEF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网络空间安全与计算机学院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83010770-CCB3-4E60-8491-520459293F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13" y="158333"/>
            <a:ext cx="956755" cy="427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71324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EEB360-75CC-4E4D-819B-AB8D144D4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6.2.2 </a:t>
            </a:r>
            <a:r>
              <a:rPr lang="zh-CN" altLang="en-US" dirty="0"/>
              <a:t>大五码 </a:t>
            </a:r>
            <a:r>
              <a:rPr lang="en-US" altLang="zh-CN" dirty="0"/>
              <a:t>Big5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3BC560-8E17-4094-A514-0838DE6ED4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164" y="2713009"/>
            <a:ext cx="10720496" cy="3599316"/>
          </a:xfrm>
          <a:noFill/>
          <a:ln>
            <a:noFill/>
          </a:ln>
        </p:spPr>
        <p:txBody>
          <a:bodyPr>
            <a:normAutofit/>
          </a:bodyPr>
          <a:lstStyle/>
          <a:p>
            <a:r>
              <a:rPr lang="zh-CN" altLang="en-US" dirty="0"/>
              <a:t>中国台湾、香港与澳门地区，使用的</a:t>
            </a:r>
            <a:r>
              <a:rPr lang="zh-CN" altLang="en-US" b="1" dirty="0">
                <a:solidFill>
                  <a:schemeClr val="bg1"/>
                </a:solidFill>
              </a:rPr>
              <a:t>繁体中文字符集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1984</a:t>
            </a:r>
            <a:r>
              <a:rPr lang="zh-CN" altLang="en-US" dirty="0"/>
              <a:t>年，为统一繁体字符集编码，台湾五大厂商制定编码方案。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因其来源被称为五大码，英文写作</a:t>
            </a:r>
            <a:r>
              <a:rPr lang="en-US" altLang="zh-CN" b="1" dirty="0">
                <a:solidFill>
                  <a:schemeClr val="bg1"/>
                </a:solidFill>
              </a:rPr>
              <a:t>Big5</a:t>
            </a:r>
            <a:r>
              <a:rPr lang="zh-CN" altLang="en-US" dirty="0"/>
              <a:t>，普遍被称为</a:t>
            </a:r>
            <a:r>
              <a:rPr lang="zh-CN" altLang="en-US" b="1" dirty="0">
                <a:solidFill>
                  <a:schemeClr val="bg1"/>
                </a:solidFill>
              </a:rPr>
              <a:t>大五码</a:t>
            </a:r>
            <a:r>
              <a:rPr lang="zh-CN" altLang="en-US" dirty="0"/>
              <a:t>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E943F1A-0B26-4DC2-94BA-DA279AE5465D}"/>
              </a:ext>
            </a:extLst>
          </p:cNvPr>
          <p:cNvSpPr txBox="1"/>
          <p:nvPr/>
        </p:nvSpPr>
        <p:spPr>
          <a:xfrm>
            <a:off x="615470" y="6411463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/>
              <a:t>五大厂：宏碁 </a:t>
            </a:r>
            <a:r>
              <a:rPr lang="en-US" altLang="zh-CN" sz="1200" dirty="0"/>
              <a:t>Acer</a:t>
            </a:r>
            <a:r>
              <a:rPr lang="zh-CN" altLang="en-US" sz="1200" dirty="0"/>
              <a:t>、神通 </a:t>
            </a:r>
            <a:r>
              <a:rPr lang="en-US" altLang="zh-CN" sz="1200" dirty="0" err="1"/>
              <a:t>MiTAC</a:t>
            </a:r>
            <a:r>
              <a:rPr lang="zh-CN" altLang="en-US" sz="1200" dirty="0"/>
              <a:t>、佳佳、零壹 </a:t>
            </a:r>
            <a:r>
              <a:rPr lang="en-US" altLang="zh-CN" sz="1200" dirty="0"/>
              <a:t>Zero One</a:t>
            </a:r>
            <a:r>
              <a:rPr lang="zh-CN" altLang="en-US" sz="1200" dirty="0"/>
              <a:t>、大众 </a:t>
            </a:r>
            <a:r>
              <a:rPr lang="en-US" altLang="zh-CN" sz="1200" dirty="0"/>
              <a:t>FIC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5068517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9A323B-4F56-40E9-B100-D5E089653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6.2.3 Unicode </a:t>
            </a:r>
            <a:r>
              <a:rPr lang="zh-CN" altLang="en-US" dirty="0"/>
              <a:t>与 </a:t>
            </a:r>
            <a:r>
              <a:rPr lang="en-US" altLang="zh-CN" dirty="0"/>
              <a:t>ISO 10646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F1A34F-F190-435B-A7C5-B6E359DD28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10629705" cy="2559383"/>
          </a:xfrm>
        </p:spPr>
        <p:txBody>
          <a:bodyPr>
            <a:normAutofit/>
          </a:bodyPr>
          <a:lstStyle/>
          <a:p>
            <a:r>
              <a:rPr lang="en-US" altLang="zh-CN" b="1" dirty="0"/>
              <a:t> </a:t>
            </a:r>
            <a:r>
              <a:rPr lang="en-US" altLang="zh-CN" b="1" dirty="0">
                <a:solidFill>
                  <a:schemeClr val="bg1"/>
                </a:solidFill>
              </a:rPr>
              <a:t>Unicode Consortium</a:t>
            </a:r>
            <a:r>
              <a:rPr lang="zh-CN" altLang="en-US" dirty="0"/>
              <a:t>制定可容纳世界上所有文字和符号的字符编码方案。</a:t>
            </a:r>
          </a:p>
          <a:p>
            <a:r>
              <a:rPr lang="en-US" altLang="zh-CN" b="1" dirty="0"/>
              <a:t> </a:t>
            </a:r>
            <a:r>
              <a:rPr lang="en-US" altLang="zh-CN" b="1" dirty="0">
                <a:solidFill>
                  <a:schemeClr val="bg1"/>
                </a:solidFill>
              </a:rPr>
              <a:t>ISO</a:t>
            </a:r>
            <a:r>
              <a:rPr lang="zh-CN" altLang="en-US" dirty="0"/>
              <a:t>针对各国文字符号统一编码制定 </a:t>
            </a:r>
            <a:r>
              <a:rPr lang="en-US" altLang="zh-CN" dirty="0"/>
              <a:t>ISO 10646</a:t>
            </a:r>
            <a:r>
              <a:rPr lang="zh-CN" altLang="en-US" dirty="0"/>
              <a:t>定义标准字符集。</a:t>
            </a:r>
            <a:endParaRPr lang="en-US" altLang="zh-CN" dirty="0"/>
          </a:p>
          <a:p>
            <a:r>
              <a:rPr lang="en-US" altLang="zh-CN" dirty="0"/>
              <a:t> 1991</a:t>
            </a:r>
            <a:r>
              <a:rPr lang="zh-CN" altLang="en-US" dirty="0"/>
              <a:t>年，</a:t>
            </a:r>
            <a:r>
              <a:rPr lang="zh-CN" altLang="en-US" b="1" dirty="0">
                <a:solidFill>
                  <a:schemeClr val="bg1"/>
                </a:solidFill>
              </a:rPr>
              <a:t>两个项目合并</a:t>
            </a:r>
            <a:r>
              <a:rPr lang="zh-CN" altLang="en-US" dirty="0"/>
              <a:t>，同步发展 </a:t>
            </a:r>
            <a:r>
              <a:rPr lang="en-US" altLang="zh-CN" dirty="0"/>
              <a:t>Unicode </a:t>
            </a:r>
            <a:r>
              <a:rPr lang="zh-CN" altLang="en-US" dirty="0"/>
              <a:t>和 </a:t>
            </a:r>
            <a:r>
              <a:rPr lang="en-US" altLang="zh-CN" dirty="0"/>
              <a:t>ISO 10646 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/>
              <a:t> Unicode 3.0 </a:t>
            </a:r>
            <a:r>
              <a:rPr lang="zh-CN" altLang="en-US" dirty="0"/>
              <a:t>与 </a:t>
            </a:r>
            <a:r>
              <a:rPr lang="en-US" altLang="zh-CN" dirty="0"/>
              <a:t>ISO 10646 </a:t>
            </a:r>
            <a:r>
              <a:rPr lang="zh-CN" altLang="en-US" dirty="0"/>
              <a:t>使用相同的字库和字码。</a:t>
            </a:r>
            <a:endParaRPr lang="en-US" altLang="zh-CN" dirty="0"/>
          </a:p>
          <a:p>
            <a:r>
              <a:rPr lang="zh-CN" altLang="en-US" dirty="0"/>
              <a:t> 两个项目仍都存在，并独立地公布各自的标准。</a:t>
            </a: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38D0F3B-F7CA-49AF-AF91-E47D05D204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954" y="4896255"/>
            <a:ext cx="964761" cy="113740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0519577-CBD3-4D20-858C-BCDF7558BAD8}"/>
              </a:ext>
            </a:extLst>
          </p:cNvPr>
          <p:cNvSpPr txBox="1"/>
          <p:nvPr/>
        </p:nvSpPr>
        <p:spPr>
          <a:xfrm>
            <a:off x="1178769" y="6200080"/>
            <a:ext cx="29961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https://home.unicode.org/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1EE4A1A-E697-456A-902A-991AB63FB6F0}"/>
              </a:ext>
            </a:extLst>
          </p:cNvPr>
          <p:cNvSpPr txBox="1"/>
          <p:nvPr/>
        </p:nvSpPr>
        <p:spPr>
          <a:xfrm>
            <a:off x="6202564" y="6076024"/>
            <a:ext cx="440987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dirty="0"/>
              <a:t>https://www.iso.org/standard/69119.html</a:t>
            </a:r>
            <a:endParaRPr lang="zh-CN" altLang="en-US" sz="1000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1717EFE8-E7CD-4F39-BE6A-532A1DF8CE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3900" y="4845523"/>
            <a:ext cx="4536772" cy="1188134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7B530AA0-273F-4EC8-A4D8-D175D05E2D86}"/>
              </a:ext>
            </a:extLst>
          </p:cNvPr>
          <p:cNvSpPr txBox="1"/>
          <p:nvPr/>
        </p:nvSpPr>
        <p:spPr>
          <a:xfrm>
            <a:off x="71334" y="6076969"/>
            <a:ext cx="579768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dirty="0"/>
              <a:t>Unicode</a:t>
            </a:r>
            <a:r>
              <a:rPr lang="zh-CN" altLang="en-US" sz="1000" dirty="0"/>
              <a:t>集团是由美国的</a:t>
            </a:r>
            <a:r>
              <a:rPr lang="en-US" altLang="zh-CN" sz="1000" dirty="0"/>
              <a:t>HP</a:t>
            </a:r>
            <a:r>
              <a:rPr lang="zh-CN" altLang="en-US" sz="1000" dirty="0"/>
              <a:t>、</a:t>
            </a:r>
            <a:r>
              <a:rPr lang="en-US" altLang="zh-CN" sz="1000" dirty="0"/>
              <a:t>Microsoft</a:t>
            </a:r>
            <a:r>
              <a:rPr lang="zh-CN" altLang="en-US" sz="1000" dirty="0"/>
              <a:t>、</a:t>
            </a:r>
            <a:r>
              <a:rPr lang="en-US" altLang="zh-CN" sz="1000" dirty="0"/>
              <a:t>IBM</a:t>
            </a:r>
            <a:r>
              <a:rPr lang="zh-CN" altLang="en-US" sz="1000" dirty="0"/>
              <a:t>、</a:t>
            </a:r>
            <a:r>
              <a:rPr lang="en-US" altLang="zh-CN" sz="1000" dirty="0"/>
              <a:t>Apple</a:t>
            </a:r>
            <a:r>
              <a:rPr lang="zh-CN" altLang="en-US" sz="1000" dirty="0"/>
              <a:t>等几家知名的大型计算机企业所组成的联盟集团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29972C95-1BC0-43CC-904F-A5DCA300D15D}"/>
              </a:ext>
            </a:extLst>
          </p:cNvPr>
          <p:cNvSpPr txBox="1"/>
          <p:nvPr/>
        </p:nvSpPr>
        <p:spPr>
          <a:xfrm>
            <a:off x="6202564" y="6322245"/>
            <a:ext cx="49143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GB13000</a:t>
            </a:r>
            <a:r>
              <a:rPr lang="zh-CN" altLang="en-US" dirty="0"/>
              <a:t>等同采用国际标准</a:t>
            </a:r>
            <a:r>
              <a:rPr lang="en-US" altLang="zh-CN" dirty="0"/>
              <a:t>ISO/IEC 10646-2003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88034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CC044F-6BFE-48EB-9724-B55D3F04F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ISO/IEC 10646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E1FC17-6E07-4367-8B91-1CD11ACEE7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926" y="2210635"/>
            <a:ext cx="10934505" cy="35993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b="1" dirty="0">
                <a:solidFill>
                  <a:schemeClr val="bg1"/>
                </a:solidFill>
              </a:rPr>
              <a:t>四维编码空间，采用十六进制全编码</a:t>
            </a:r>
            <a:endParaRPr lang="en-US" altLang="zh-CN" b="1" dirty="0">
              <a:solidFill>
                <a:schemeClr val="bg1"/>
              </a:solidFill>
            </a:endParaRPr>
          </a:p>
          <a:p>
            <a:pPr lvl="1"/>
            <a:r>
              <a:rPr lang="zh-CN" altLang="en-US" dirty="0"/>
              <a:t>总体分为</a:t>
            </a:r>
            <a:r>
              <a:rPr lang="en-US" altLang="zh-CN" dirty="0"/>
              <a:t>	128</a:t>
            </a:r>
            <a:r>
              <a:rPr lang="zh-CN" altLang="en-US" dirty="0"/>
              <a:t>个 三维组</a:t>
            </a:r>
            <a:r>
              <a:rPr lang="en-US" altLang="zh-CN" dirty="0"/>
              <a:t>	(group)</a:t>
            </a:r>
            <a:r>
              <a:rPr lang="zh-CN" altLang="en-US" dirty="0"/>
              <a:t>，</a:t>
            </a:r>
            <a:r>
              <a:rPr lang="en-US" altLang="zh-CN" dirty="0"/>
              <a:t>	</a:t>
            </a:r>
            <a:r>
              <a:rPr lang="zh-CN" altLang="en-US" dirty="0"/>
              <a:t>范围：从</a:t>
            </a:r>
            <a:r>
              <a:rPr lang="en-US" altLang="zh-CN" dirty="0"/>
              <a:t>00</a:t>
            </a:r>
            <a:r>
              <a:rPr lang="zh-CN" altLang="en-US" dirty="0"/>
              <a:t>到</a:t>
            </a:r>
            <a:r>
              <a:rPr lang="en-US" altLang="zh-CN" dirty="0"/>
              <a:t>7F</a:t>
            </a:r>
          </a:p>
          <a:p>
            <a:pPr lvl="1"/>
            <a:r>
              <a:rPr lang="zh-CN" altLang="en-US" dirty="0"/>
              <a:t>每个组含</a:t>
            </a:r>
            <a:r>
              <a:rPr lang="en-US" altLang="zh-CN" dirty="0"/>
              <a:t>	256</a:t>
            </a:r>
            <a:r>
              <a:rPr lang="zh-CN" altLang="en-US" dirty="0"/>
              <a:t>个 平面</a:t>
            </a:r>
            <a:r>
              <a:rPr lang="en-US" altLang="zh-CN" dirty="0"/>
              <a:t>	(plane)</a:t>
            </a:r>
            <a:r>
              <a:rPr lang="zh-CN" altLang="en-US" dirty="0"/>
              <a:t>，</a:t>
            </a:r>
            <a:r>
              <a:rPr lang="en-US" altLang="zh-CN" dirty="0"/>
              <a:t>	</a:t>
            </a:r>
            <a:r>
              <a:rPr lang="zh-CN" altLang="en-US" dirty="0"/>
              <a:t>范围：从</a:t>
            </a:r>
            <a:r>
              <a:rPr lang="en-US" altLang="zh-CN" dirty="0"/>
              <a:t>00</a:t>
            </a:r>
            <a:r>
              <a:rPr lang="zh-CN" altLang="en-US" dirty="0"/>
              <a:t>到</a:t>
            </a:r>
            <a:r>
              <a:rPr lang="en-US" altLang="zh-CN" dirty="0"/>
              <a:t>FF</a:t>
            </a:r>
          </a:p>
          <a:p>
            <a:pPr lvl="1"/>
            <a:r>
              <a:rPr lang="zh-CN" altLang="en-US" dirty="0"/>
              <a:t>每平面含</a:t>
            </a:r>
            <a:r>
              <a:rPr lang="en-US" altLang="zh-CN" dirty="0"/>
              <a:t>	256</a:t>
            </a:r>
            <a:r>
              <a:rPr lang="zh-CN" altLang="en-US" dirty="0"/>
              <a:t>个 行</a:t>
            </a:r>
            <a:r>
              <a:rPr lang="en-US" altLang="zh-CN" dirty="0"/>
              <a:t>	(row)</a:t>
            </a:r>
            <a:r>
              <a:rPr lang="zh-CN" altLang="en-US" dirty="0"/>
              <a:t>，</a:t>
            </a:r>
            <a:r>
              <a:rPr lang="en-US" altLang="zh-CN" dirty="0"/>
              <a:t>		</a:t>
            </a:r>
            <a:r>
              <a:rPr lang="zh-CN" altLang="en-US" dirty="0"/>
              <a:t>范围：从</a:t>
            </a:r>
            <a:r>
              <a:rPr lang="en-US" altLang="zh-CN" dirty="0"/>
              <a:t>00</a:t>
            </a:r>
            <a:r>
              <a:rPr lang="zh-CN" altLang="en-US" dirty="0"/>
              <a:t>到</a:t>
            </a:r>
            <a:r>
              <a:rPr lang="en-US" altLang="zh-CN" dirty="0"/>
              <a:t>FF</a:t>
            </a:r>
          </a:p>
          <a:p>
            <a:pPr lvl="1"/>
            <a:r>
              <a:rPr lang="zh-CN" altLang="en-US" dirty="0"/>
              <a:t>每一行含</a:t>
            </a:r>
            <a:r>
              <a:rPr lang="en-US" altLang="zh-CN" dirty="0"/>
              <a:t>	256</a:t>
            </a:r>
            <a:r>
              <a:rPr lang="zh-CN" altLang="en-US" dirty="0"/>
              <a:t>个 码位</a:t>
            </a:r>
            <a:r>
              <a:rPr lang="en-US" altLang="zh-CN" dirty="0"/>
              <a:t>	(cell)</a:t>
            </a:r>
            <a:r>
              <a:rPr lang="zh-CN" altLang="en-US" dirty="0"/>
              <a:t>，</a:t>
            </a:r>
            <a:r>
              <a:rPr lang="en-US" altLang="zh-CN" dirty="0"/>
              <a:t>		</a:t>
            </a:r>
            <a:r>
              <a:rPr lang="zh-CN" altLang="en-US" dirty="0"/>
              <a:t>范围：从</a:t>
            </a:r>
            <a:r>
              <a:rPr lang="en-US" altLang="zh-CN" dirty="0"/>
              <a:t>00</a:t>
            </a:r>
            <a:r>
              <a:rPr lang="zh-CN" altLang="en-US" dirty="0"/>
              <a:t>到</a:t>
            </a:r>
            <a:r>
              <a:rPr lang="en-US" altLang="zh-CN" dirty="0"/>
              <a:t>FF</a:t>
            </a:r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每个字符由</a:t>
            </a:r>
            <a:r>
              <a:rPr lang="zh-CN" altLang="en-US" b="1" dirty="0">
                <a:solidFill>
                  <a:schemeClr val="bg1"/>
                </a:solidFill>
              </a:rPr>
              <a:t>四个八位序列</a:t>
            </a:r>
            <a:r>
              <a:rPr lang="zh-CN" altLang="en-US" dirty="0"/>
              <a:t>表示，按照</a:t>
            </a:r>
            <a:r>
              <a:rPr lang="zh-CN" altLang="en-US" b="1" dirty="0">
                <a:solidFill>
                  <a:schemeClr val="bg1"/>
                </a:solidFill>
              </a:rPr>
              <a:t>组八位、面八位、行八位、列八位</a:t>
            </a:r>
            <a:r>
              <a:rPr lang="zh-CN" altLang="en-US" dirty="0"/>
              <a:t>的顺序：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b="0" i="0" dirty="0">
                <a:effectLst/>
                <a:ea typeface="宋体" panose="02010600030101010101" pitchFamily="2" charset="-122"/>
              </a:rPr>
              <a:t>Group-octet 	Plane-octet 	Row-octet 	Cell-octet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DF8DCE9-49EC-4BFD-9057-3C96A168C8AC}"/>
              </a:ext>
            </a:extLst>
          </p:cNvPr>
          <p:cNvSpPr txBox="1"/>
          <p:nvPr/>
        </p:nvSpPr>
        <p:spPr>
          <a:xfrm>
            <a:off x="725717" y="6246434"/>
            <a:ext cx="6096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dirty="0"/>
              <a:t>http://blog.chinaunix.net/uid-22805258-id-1768946.html</a:t>
            </a:r>
            <a:endParaRPr lang="zh-CN" altLang="en-US" sz="10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968E9E0-8819-4283-8E06-A839DA632FDE}"/>
              </a:ext>
            </a:extLst>
          </p:cNvPr>
          <p:cNvSpPr txBox="1"/>
          <p:nvPr/>
        </p:nvSpPr>
        <p:spPr>
          <a:xfrm>
            <a:off x="680321" y="1433311"/>
            <a:ext cx="972765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zh-CN" altLang="en-US" sz="1600" dirty="0"/>
              <a:t>英文全称：</a:t>
            </a:r>
            <a:r>
              <a:rPr lang="en-US" altLang="zh-CN" sz="1600" dirty="0"/>
              <a:t>Information technology - </a:t>
            </a:r>
            <a:r>
              <a:rPr lang="en-US" altLang="zh-CN" sz="1600" b="1" dirty="0"/>
              <a:t>U</a:t>
            </a:r>
            <a:r>
              <a:rPr lang="en-US" altLang="zh-CN" sz="1600" dirty="0"/>
              <a:t>niversal Multiple-Octet Coded </a:t>
            </a:r>
            <a:r>
              <a:rPr lang="en-US" altLang="zh-CN" sz="1600" b="1" dirty="0"/>
              <a:t>C</a:t>
            </a:r>
            <a:r>
              <a:rPr lang="en-US" altLang="zh-CN" sz="1600" dirty="0"/>
              <a:t>haracter </a:t>
            </a:r>
            <a:r>
              <a:rPr lang="en-US" altLang="zh-CN" sz="1600" b="1" dirty="0"/>
              <a:t>S</a:t>
            </a:r>
            <a:r>
              <a:rPr lang="en-US" altLang="zh-CN" sz="1600" dirty="0"/>
              <a:t>et</a:t>
            </a:r>
            <a:r>
              <a:rPr lang="zh-CN" altLang="en-US" sz="1600" dirty="0"/>
              <a:t>，简称 </a:t>
            </a:r>
            <a:r>
              <a:rPr lang="en-US" altLang="zh-CN" sz="1600" b="1" dirty="0"/>
              <a:t>UCS</a:t>
            </a:r>
            <a:r>
              <a:rPr lang="zh-CN" altLang="en-US" sz="1600" dirty="0"/>
              <a:t>。</a:t>
            </a:r>
            <a:endParaRPr lang="en-US" altLang="zh-CN" sz="1600" dirty="0"/>
          </a:p>
          <a:p>
            <a:pPr marL="0" indent="0">
              <a:buNone/>
            </a:pPr>
            <a:r>
              <a:rPr lang="zh-CN" altLang="en-US" sz="1600" dirty="0"/>
              <a:t>中文全称：信息技术</a:t>
            </a:r>
            <a:r>
              <a:rPr lang="en-US" altLang="zh-CN" sz="1600" dirty="0"/>
              <a:t>-</a:t>
            </a:r>
            <a:r>
              <a:rPr lang="zh-CN" altLang="en-US" sz="1600" b="1" dirty="0"/>
              <a:t>通用多八位编码字符集</a:t>
            </a:r>
            <a:r>
              <a:rPr lang="zh-CN" altLang="en-US" sz="1600" dirty="0"/>
              <a:t>，亦称 </a:t>
            </a:r>
            <a:r>
              <a:rPr lang="zh-CN" altLang="en-US" sz="1600" b="1" dirty="0"/>
              <a:t>大字符集</a:t>
            </a:r>
            <a:r>
              <a:rPr lang="zh-CN" altLang="en-US" sz="1600" dirty="0"/>
              <a:t>。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5678424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CC044F-6BFE-48EB-9724-B55D3F04F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ISO/IEC 10646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E1FC17-6E07-4367-8B91-1CD11ACEE7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303" y="2117468"/>
            <a:ext cx="6238982" cy="22057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800" b="1" dirty="0">
                <a:solidFill>
                  <a:schemeClr val="bg1"/>
                </a:solidFill>
              </a:rPr>
              <a:t>基本多文种平面</a:t>
            </a:r>
            <a:endParaRPr lang="en-US" altLang="zh-CN" sz="2800" b="1" dirty="0">
              <a:solidFill>
                <a:schemeClr val="bg1"/>
              </a:solidFill>
            </a:endParaRPr>
          </a:p>
          <a:p>
            <a:pPr lvl="1"/>
            <a:r>
              <a:rPr lang="zh-CN" altLang="en-US" dirty="0"/>
              <a:t>第</a:t>
            </a:r>
            <a:r>
              <a:rPr lang="en-US" altLang="zh-CN" dirty="0"/>
              <a:t>0</a:t>
            </a:r>
            <a:r>
              <a:rPr lang="zh-CN" altLang="en-US" dirty="0"/>
              <a:t>平面，即：</a:t>
            </a:r>
            <a:r>
              <a:rPr lang="en-US" altLang="zh-CN" dirty="0"/>
              <a:t>Group0</a:t>
            </a:r>
            <a:r>
              <a:rPr lang="zh-CN" altLang="en-US" dirty="0"/>
              <a:t>的</a:t>
            </a:r>
            <a:r>
              <a:rPr lang="en-US" altLang="zh-CN" dirty="0"/>
              <a:t>Plane0</a:t>
            </a:r>
            <a:endParaRPr lang="en-US" altLang="zh-CN" b="1" dirty="0">
              <a:solidFill>
                <a:schemeClr val="bg1"/>
              </a:solidFill>
            </a:endParaRPr>
          </a:p>
          <a:p>
            <a:pPr lvl="1"/>
            <a:r>
              <a:rPr lang="en-US" altLang="zh-CN" dirty="0"/>
              <a:t>Basic Multilingual Plane</a:t>
            </a:r>
            <a:r>
              <a:rPr lang="zh-CN" altLang="en-US" dirty="0"/>
              <a:t>，简称</a:t>
            </a:r>
            <a:r>
              <a:rPr lang="en-US" altLang="zh-CN" dirty="0"/>
              <a:t>BMP</a:t>
            </a:r>
          </a:p>
          <a:p>
            <a:pPr lvl="1"/>
            <a:r>
              <a:rPr lang="zh-CN" altLang="en-US" dirty="0"/>
              <a:t>是目前实际应用的</a:t>
            </a:r>
            <a:r>
              <a:rPr lang="en-US" altLang="zh-CN" dirty="0"/>
              <a:t>Unicode</a:t>
            </a:r>
            <a:r>
              <a:rPr lang="zh-CN" altLang="en-US" dirty="0"/>
              <a:t>版本（</a:t>
            </a:r>
            <a:r>
              <a:rPr lang="en-US" altLang="zh-CN" dirty="0"/>
              <a:t>2</a:t>
            </a:r>
            <a:r>
              <a:rPr lang="zh-CN" altLang="en-US" dirty="0"/>
              <a:t>字节）</a:t>
            </a:r>
            <a:endParaRPr lang="en-US" altLang="zh-CN" dirty="0"/>
          </a:p>
          <a:p>
            <a:pPr lvl="1"/>
            <a:r>
              <a:rPr lang="zh-CN" altLang="en-US" dirty="0"/>
              <a:t>此平面上用行、列八位即可表示一个编码字符</a:t>
            </a:r>
            <a:endParaRPr lang="en-US" altLang="zh-CN" dirty="0"/>
          </a:p>
          <a:p>
            <a:pPr lvl="1"/>
            <a:r>
              <a:rPr lang="zh-CN" altLang="en-US" dirty="0"/>
              <a:t>中日韩统一表意文字 </a:t>
            </a:r>
            <a:r>
              <a:rPr lang="en-US" altLang="zh-CN" dirty="0"/>
              <a:t>CJK Unified Ideographs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F8B1566-7BAB-41EC-B89D-99FD682A9BAF}"/>
              </a:ext>
            </a:extLst>
          </p:cNvPr>
          <p:cNvSpPr txBox="1"/>
          <p:nvPr/>
        </p:nvSpPr>
        <p:spPr>
          <a:xfrm>
            <a:off x="862442" y="6532040"/>
            <a:ext cx="359290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dirty="0"/>
              <a:t>https://www.unicode.org/roadmaps/bmp/index.html</a:t>
            </a:r>
            <a:endParaRPr lang="zh-CN" altLang="en-US" sz="1000" dirty="0"/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C09766B8-6F5E-4276-AA1B-ADD55E3963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004" y="4330467"/>
            <a:ext cx="3459780" cy="2149026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6F5685BF-6E6B-499F-9BD8-BF3FCB54A1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1245" y="2215468"/>
            <a:ext cx="5882452" cy="4328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0116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666174-80A7-4272-A725-B18C9184A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基本多文种平面的示意图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A83D8B0-8A74-41E8-8E81-E36554527B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304" y="2034013"/>
            <a:ext cx="7093945" cy="4727462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7514DF0-029D-4A5E-B93A-4B776EC358BD}"/>
              </a:ext>
            </a:extLst>
          </p:cNvPr>
          <p:cNvSpPr txBox="1"/>
          <p:nvPr/>
        </p:nvSpPr>
        <p:spPr>
          <a:xfrm>
            <a:off x="7425447" y="2034013"/>
            <a:ext cx="4675762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黑 </a:t>
            </a:r>
            <a:r>
              <a:rPr lang="en-US" altLang="zh-CN" dirty="0"/>
              <a:t>= </a:t>
            </a:r>
            <a:r>
              <a:rPr lang="zh-CN" altLang="en-US" dirty="0"/>
              <a:t>拉丁文字及符号</a:t>
            </a:r>
          </a:p>
          <a:p>
            <a:r>
              <a:rPr lang="zh-CN" altLang="en-US" dirty="0"/>
              <a:t>浅蓝 </a:t>
            </a:r>
            <a:r>
              <a:rPr lang="en-US" altLang="zh-CN" dirty="0"/>
              <a:t>= Linguistic scripts</a:t>
            </a:r>
          </a:p>
          <a:p>
            <a:r>
              <a:rPr lang="zh-CN" altLang="en-US" dirty="0"/>
              <a:t>蓝 </a:t>
            </a:r>
            <a:r>
              <a:rPr lang="en-US" altLang="zh-CN" dirty="0"/>
              <a:t>= </a:t>
            </a:r>
            <a:r>
              <a:rPr lang="zh-CN" altLang="en-US" dirty="0"/>
              <a:t>其他欧洲文字</a:t>
            </a:r>
          </a:p>
          <a:p>
            <a:r>
              <a:rPr lang="zh-CN" altLang="en-US" dirty="0"/>
              <a:t>橘 </a:t>
            </a:r>
            <a:r>
              <a:rPr lang="en-US" altLang="zh-CN" dirty="0"/>
              <a:t>= Middle Eastern and SW Asian scripts</a:t>
            </a:r>
          </a:p>
          <a:p>
            <a:r>
              <a:rPr lang="zh-CN" altLang="en-US" dirty="0"/>
              <a:t>浅橘 </a:t>
            </a:r>
            <a:r>
              <a:rPr lang="en-US" altLang="zh-CN" dirty="0"/>
              <a:t>= </a:t>
            </a:r>
            <a:r>
              <a:rPr lang="zh-CN" altLang="en-US" dirty="0"/>
              <a:t>非洲文字</a:t>
            </a:r>
          </a:p>
          <a:p>
            <a:r>
              <a:rPr lang="zh-CN" altLang="en-US" dirty="0"/>
              <a:t>绿 </a:t>
            </a:r>
            <a:r>
              <a:rPr lang="en-US" altLang="zh-CN" dirty="0"/>
              <a:t>= </a:t>
            </a:r>
            <a:r>
              <a:rPr lang="zh-CN" altLang="en-US" dirty="0"/>
              <a:t>南亚文字</a:t>
            </a:r>
          </a:p>
          <a:p>
            <a:r>
              <a:rPr lang="zh-CN" altLang="en-US" dirty="0"/>
              <a:t>紫 </a:t>
            </a:r>
            <a:r>
              <a:rPr lang="en-US" altLang="zh-CN" dirty="0"/>
              <a:t>= </a:t>
            </a:r>
            <a:r>
              <a:rPr lang="zh-CN" altLang="en-US" dirty="0"/>
              <a:t>东南亚文字</a:t>
            </a:r>
          </a:p>
          <a:p>
            <a:r>
              <a:rPr lang="zh-CN" altLang="en-US" dirty="0"/>
              <a:t>红 </a:t>
            </a:r>
            <a:r>
              <a:rPr lang="en-US" altLang="zh-CN" dirty="0"/>
              <a:t>= </a:t>
            </a:r>
            <a:r>
              <a:rPr lang="zh-CN" altLang="en-US" dirty="0"/>
              <a:t>东亚文字</a:t>
            </a:r>
          </a:p>
          <a:p>
            <a:r>
              <a:rPr lang="zh-CN" altLang="en-US" dirty="0"/>
              <a:t>浅红 </a:t>
            </a:r>
            <a:r>
              <a:rPr lang="en-US" altLang="zh-CN" dirty="0"/>
              <a:t>= </a:t>
            </a:r>
            <a:r>
              <a:rPr lang="zh-CN" altLang="en-US" dirty="0"/>
              <a:t>中日韩汉字</a:t>
            </a:r>
          </a:p>
          <a:p>
            <a:r>
              <a:rPr lang="zh-CN" altLang="en-US" dirty="0"/>
              <a:t>黄 </a:t>
            </a:r>
            <a:r>
              <a:rPr lang="en-US" altLang="zh-CN" dirty="0"/>
              <a:t>= Aboriginal scripts</a:t>
            </a:r>
          </a:p>
          <a:p>
            <a:r>
              <a:rPr lang="zh-CN" altLang="en-US" dirty="0"/>
              <a:t>紫红 </a:t>
            </a:r>
            <a:r>
              <a:rPr lang="en-US" altLang="zh-CN" dirty="0"/>
              <a:t>= </a:t>
            </a:r>
            <a:r>
              <a:rPr lang="zh-CN" altLang="en-US" dirty="0"/>
              <a:t>符号</a:t>
            </a:r>
          </a:p>
          <a:p>
            <a:r>
              <a:rPr lang="zh-CN" altLang="en-US" dirty="0"/>
              <a:t>深灰 </a:t>
            </a:r>
            <a:r>
              <a:rPr lang="en-US" altLang="zh-CN" dirty="0"/>
              <a:t>= Diacritics</a:t>
            </a:r>
          </a:p>
          <a:p>
            <a:r>
              <a:rPr lang="zh-CN" altLang="en-US" dirty="0"/>
              <a:t>浅灰 </a:t>
            </a:r>
            <a:r>
              <a:rPr lang="en-US" altLang="zh-CN" dirty="0"/>
              <a:t>= UTF-16surrogates and private use</a:t>
            </a:r>
          </a:p>
          <a:p>
            <a:r>
              <a:rPr lang="zh-CN" altLang="en-US" dirty="0"/>
              <a:t>蓝青 </a:t>
            </a:r>
            <a:r>
              <a:rPr lang="en-US" altLang="zh-CN" dirty="0"/>
              <a:t>= Miscellaneous characters</a:t>
            </a:r>
          </a:p>
          <a:p>
            <a:r>
              <a:rPr lang="zh-CN" altLang="en-US" dirty="0"/>
              <a:t>白 </a:t>
            </a:r>
            <a:r>
              <a:rPr lang="en-US" altLang="zh-CN" dirty="0"/>
              <a:t>= </a:t>
            </a:r>
            <a:r>
              <a:rPr lang="zh-CN" altLang="en-US" dirty="0"/>
              <a:t>未使用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08EA348-A721-4CA9-BFE7-53E6EA42BE37}"/>
              </a:ext>
            </a:extLst>
          </p:cNvPr>
          <p:cNvSpPr txBox="1"/>
          <p:nvPr/>
        </p:nvSpPr>
        <p:spPr>
          <a:xfrm>
            <a:off x="7425447" y="6392143"/>
            <a:ext cx="38002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每个写着数字的格子代表</a:t>
            </a:r>
            <a:r>
              <a:rPr lang="en-US" altLang="zh-CN" dirty="0"/>
              <a:t>256</a:t>
            </a:r>
            <a:r>
              <a:rPr lang="zh-CN" altLang="en-US" dirty="0"/>
              <a:t>个码点</a:t>
            </a:r>
          </a:p>
        </p:txBody>
      </p:sp>
    </p:spTree>
    <p:extLst>
      <p:ext uri="{BB962C8B-B14F-4D97-AF65-F5344CB8AC3E}">
        <p14:creationId xmlns:p14="http://schemas.microsoft.com/office/powerpoint/2010/main" val="30501463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7FEC2C-903E-4A47-974C-27A332283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Unicode</a:t>
            </a:r>
            <a:r>
              <a:rPr lang="zh-CN" altLang="en-US" dirty="0"/>
              <a:t>转换格式 </a:t>
            </a:r>
            <a:r>
              <a:rPr lang="zh-CN" altLang="en-US" sz="2000" dirty="0"/>
              <a:t>（</a:t>
            </a:r>
            <a:r>
              <a:rPr lang="en-US" altLang="zh-CN" sz="2000" dirty="0"/>
              <a:t> Unicode Translation Format </a:t>
            </a:r>
            <a:r>
              <a:rPr lang="zh-CN" altLang="en-US" sz="2000" dirty="0"/>
              <a:t>，</a:t>
            </a:r>
            <a:r>
              <a:rPr lang="en-US" altLang="zh-CN" sz="2000" dirty="0"/>
              <a:t>UTF </a:t>
            </a:r>
            <a:r>
              <a:rPr lang="zh-CN" altLang="en-US" sz="2000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DD9DE6-313C-4A07-8371-2FC93A4781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2500" y="2187716"/>
            <a:ext cx="10000649" cy="458207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UTF</a:t>
            </a:r>
            <a:r>
              <a:rPr lang="zh-CN" altLang="en-US" dirty="0"/>
              <a:t>是</a:t>
            </a:r>
            <a:r>
              <a:rPr lang="en-US" altLang="zh-CN" dirty="0"/>
              <a:t>Unicode</a:t>
            </a:r>
            <a:r>
              <a:rPr lang="zh-CN" altLang="en-US" dirty="0"/>
              <a:t>的实现方式，即怎样将</a:t>
            </a:r>
            <a:r>
              <a:rPr lang="en-US" altLang="zh-CN" dirty="0"/>
              <a:t>Unicode</a:t>
            </a:r>
            <a:r>
              <a:rPr lang="zh-CN" altLang="en-US" dirty="0"/>
              <a:t>定义的数字转换成程序数据</a:t>
            </a:r>
            <a:endParaRPr lang="en-US" altLang="zh-CN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DFA2D9F-E2EF-4768-BC74-FE2A1DF244C6}"/>
              </a:ext>
            </a:extLst>
          </p:cNvPr>
          <p:cNvSpPr txBox="1"/>
          <p:nvPr/>
        </p:nvSpPr>
        <p:spPr>
          <a:xfrm>
            <a:off x="609600" y="3093396"/>
            <a:ext cx="974711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例如，“汉字”对应的数字是</a:t>
            </a:r>
            <a:r>
              <a:rPr lang="en-US" altLang="zh-CN" dirty="0"/>
              <a:t>0x6c49</a:t>
            </a:r>
            <a:r>
              <a:rPr lang="zh-CN" altLang="en-US" dirty="0"/>
              <a:t>和</a:t>
            </a:r>
            <a:r>
              <a:rPr lang="en-US" altLang="zh-CN" dirty="0"/>
              <a:t>0x5b57</a:t>
            </a:r>
            <a:r>
              <a:rPr lang="zh-CN" altLang="en-US" dirty="0"/>
              <a:t>，而编码的程序数据是：</a:t>
            </a:r>
          </a:p>
          <a:p>
            <a:r>
              <a:rPr lang="zh-CN" altLang="en-US" dirty="0"/>
              <a:t>　　</a:t>
            </a:r>
            <a:r>
              <a:rPr lang="en-US" altLang="zh-CN" dirty="0"/>
              <a:t>BYTE 	data_utf8[] 	= 	{0xE6, 0xB1, 0x89, 0xE5, 0xAD, 0x97}; // UTF-8  </a:t>
            </a:r>
            <a:r>
              <a:rPr lang="zh-CN" altLang="en-US" dirty="0"/>
              <a:t>编码</a:t>
            </a:r>
          </a:p>
          <a:p>
            <a:r>
              <a:rPr lang="zh-CN" altLang="en-US" dirty="0"/>
              <a:t>　　</a:t>
            </a:r>
            <a:r>
              <a:rPr lang="en-US" altLang="zh-CN" dirty="0"/>
              <a:t>WORD 	data_utf16[] 	= 	{0x6c49, 0x5b57}; 					// UTF-16</a:t>
            </a:r>
            <a:r>
              <a:rPr lang="zh-CN" altLang="en-US" dirty="0"/>
              <a:t>编码</a:t>
            </a:r>
          </a:p>
          <a:p>
            <a:r>
              <a:rPr lang="zh-CN" altLang="en-US" dirty="0"/>
              <a:t>　　</a:t>
            </a:r>
            <a:r>
              <a:rPr lang="en-US" altLang="zh-CN" dirty="0"/>
              <a:t>DWORD 	data_utf32[] 	= 	{0x6c49, 0x5b57}; 					// UTF-32</a:t>
            </a:r>
            <a:r>
              <a:rPr lang="zh-CN" altLang="en-US" dirty="0"/>
              <a:t>编码</a:t>
            </a:r>
          </a:p>
          <a:p>
            <a:r>
              <a:rPr lang="zh-CN" altLang="en-US" dirty="0"/>
              <a:t>　　</a:t>
            </a:r>
            <a:endParaRPr lang="en-US" altLang="zh-CN" dirty="0"/>
          </a:p>
          <a:p>
            <a:r>
              <a:rPr lang="en-US" altLang="zh-CN" dirty="0"/>
              <a:t>BYTE</a:t>
            </a:r>
            <a:r>
              <a:rPr lang="zh-CN" altLang="en-US" dirty="0"/>
              <a:t>、</a:t>
            </a:r>
            <a:r>
              <a:rPr lang="en-US" altLang="zh-CN" dirty="0"/>
              <a:t>WORD</a:t>
            </a:r>
            <a:r>
              <a:rPr lang="zh-CN" altLang="en-US" dirty="0"/>
              <a:t>、</a:t>
            </a:r>
            <a:r>
              <a:rPr lang="en-US" altLang="zh-CN" dirty="0"/>
              <a:t>DWORD</a:t>
            </a:r>
            <a:r>
              <a:rPr lang="zh-CN" altLang="en-US" dirty="0"/>
              <a:t>分别表示无符号</a:t>
            </a:r>
            <a:r>
              <a:rPr lang="en-US" altLang="zh-CN" dirty="0"/>
              <a:t>8</a:t>
            </a:r>
            <a:r>
              <a:rPr lang="zh-CN" altLang="en-US" dirty="0"/>
              <a:t>位整数，无符号</a:t>
            </a:r>
            <a:r>
              <a:rPr lang="en-US" altLang="zh-CN" dirty="0"/>
              <a:t>16</a:t>
            </a:r>
            <a:r>
              <a:rPr lang="zh-CN" altLang="en-US" dirty="0"/>
              <a:t>位整数和无符号</a:t>
            </a:r>
            <a:r>
              <a:rPr lang="en-US" altLang="zh-CN" dirty="0"/>
              <a:t>32</a:t>
            </a:r>
            <a:r>
              <a:rPr lang="zh-CN" altLang="en-US" dirty="0"/>
              <a:t>位整数。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“汉字”的</a:t>
            </a:r>
            <a:r>
              <a:rPr lang="en-US" altLang="zh-CN" dirty="0"/>
              <a:t>UTF-8  </a:t>
            </a:r>
            <a:r>
              <a:rPr lang="zh-CN" altLang="en-US" dirty="0"/>
              <a:t>编码需要</a:t>
            </a:r>
            <a:r>
              <a:rPr lang="en-US" altLang="zh-CN" dirty="0"/>
              <a:t>6</a:t>
            </a:r>
            <a:r>
              <a:rPr lang="zh-CN" altLang="en-US" dirty="0"/>
              <a:t>个字节（</a:t>
            </a:r>
            <a:r>
              <a:rPr lang="en-US" altLang="zh-CN" dirty="0"/>
              <a:t> BYTE </a:t>
            </a:r>
            <a:r>
              <a:rPr lang="zh-CN" altLang="en-US" dirty="0"/>
              <a:t>）。</a:t>
            </a:r>
            <a:endParaRPr lang="en-US" altLang="zh-CN" dirty="0"/>
          </a:p>
          <a:p>
            <a:r>
              <a:rPr lang="zh-CN" altLang="en-US" dirty="0"/>
              <a:t>“汉字”的</a:t>
            </a:r>
            <a:r>
              <a:rPr lang="en-US" altLang="zh-CN" dirty="0"/>
              <a:t>UTF-16</a:t>
            </a:r>
            <a:r>
              <a:rPr lang="zh-CN" altLang="en-US" dirty="0"/>
              <a:t>编码需要两个</a:t>
            </a:r>
            <a:r>
              <a:rPr lang="en-US" altLang="zh-CN" dirty="0"/>
              <a:t>WORD</a:t>
            </a:r>
            <a:r>
              <a:rPr lang="zh-CN" altLang="en-US" dirty="0"/>
              <a:t>，大小是</a:t>
            </a:r>
            <a:r>
              <a:rPr lang="en-US" altLang="zh-CN" dirty="0"/>
              <a:t>4</a:t>
            </a:r>
            <a:r>
              <a:rPr lang="zh-CN" altLang="en-US" dirty="0"/>
              <a:t>个字节。</a:t>
            </a:r>
            <a:endParaRPr lang="en-US" altLang="zh-CN" dirty="0"/>
          </a:p>
          <a:p>
            <a:r>
              <a:rPr lang="zh-CN" altLang="en-US" dirty="0"/>
              <a:t>“汉字”的</a:t>
            </a:r>
            <a:r>
              <a:rPr lang="en-US" altLang="zh-CN" dirty="0"/>
              <a:t>UTF-32</a:t>
            </a:r>
            <a:r>
              <a:rPr lang="zh-CN" altLang="en-US" dirty="0"/>
              <a:t>编码需要两个</a:t>
            </a:r>
            <a:r>
              <a:rPr lang="en-US" altLang="zh-CN" dirty="0"/>
              <a:t>DWORD</a:t>
            </a:r>
            <a:r>
              <a:rPr lang="zh-CN" altLang="en-US" dirty="0"/>
              <a:t>，大小是</a:t>
            </a:r>
            <a:r>
              <a:rPr lang="en-US" altLang="zh-CN" dirty="0"/>
              <a:t>8</a:t>
            </a:r>
            <a:r>
              <a:rPr lang="zh-CN" altLang="en-US" dirty="0"/>
              <a:t>个字节。</a:t>
            </a:r>
            <a:endParaRPr lang="en-US" altLang="zh-CN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AF674BC-E57F-40E3-AE55-6D5F61FFA36D}"/>
              </a:ext>
            </a:extLst>
          </p:cNvPr>
          <p:cNvSpPr txBox="1"/>
          <p:nvPr/>
        </p:nvSpPr>
        <p:spPr>
          <a:xfrm>
            <a:off x="680321" y="6611779"/>
            <a:ext cx="6096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dirty="0"/>
              <a:t>http://blog.chinaunix.net/uid-22805258-id-1768945.html</a:t>
            </a:r>
            <a:endParaRPr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6274737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731B0E-2F1F-467F-AB5D-931D548B5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UTF-8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438A3E-1C6D-4668-AF0D-80C2AC0A81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708" y="2259051"/>
            <a:ext cx="9682879" cy="204706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/>
              <a:t>UTF-8</a:t>
            </a:r>
            <a:r>
              <a:rPr lang="zh-CN" altLang="en-US" dirty="0"/>
              <a:t>的特点是对</a:t>
            </a:r>
            <a:r>
              <a:rPr lang="zh-CN" altLang="en-US" b="1" dirty="0">
                <a:solidFill>
                  <a:schemeClr val="bg1"/>
                </a:solidFill>
              </a:rPr>
              <a:t>不同范围的字符</a:t>
            </a:r>
            <a:r>
              <a:rPr lang="zh-CN" altLang="en-US" dirty="0"/>
              <a:t>使用</a:t>
            </a:r>
            <a:r>
              <a:rPr lang="zh-CN" altLang="en-US" b="1" dirty="0">
                <a:solidFill>
                  <a:schemeClr val="bg1"/>
                </a:solidFill>
              </a:rPr>
              <a:t>不同长度的编码</a:t>
            </a:r>
            <a:endParaRPr lang="en-US" altLang="zh-CN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zh-CN" b="1" dirty="0">
              <a:solidFill>
                <a:schemeClr val="bg1"/>
              </a:solidFill>
            </a:endParaRPr>
          </a:p>
          <a:p>
            <a:pPr lvl="1"/>
            <a:r>
              <a:rPr lang="zh-CN" altLang="en-US" dirty="0"/>
              <a:t>对于</a:t>
            </a:r>
            <a:r>
              <a:rPr lang="en-US" altLang="zh-CN" dirty="0"/>
              <a:t>0x00-0x7F</a:t>
            </a:r>
            <a:r>
              <a:rPr lang="zh-CN" altLang="en-US" dirty="0"/>
              <a:t>之间的字符，</a:t>
            </a:r>
            <a:r>
              <a:rPr lang="en-US" altLang="zh-CN" dirty="0"/>
              <a:t>UTF-8</a:t>
            </a:r>
            <a:r>
              <a:rPr lang="zh-CN" altLang="en-US" dirty="0"/>
              <a:t>编码与</a:t>
            </a:r>
            <a:r>
              <a:rPr lang="en-US" altLang="zh-CN" dirty="0"/>
              <a:t>ASCII</a:t>
            </a:r>
            <a:r>
              <a:rPr lang="zh-CN" altLang="en-US" dirty="0"/>
              <a:t>编码完全相同。</a:t>
            </a:r>
            <a:endParaRPr lang="en-US" altLang="zh-CN" dirty="0"/>
          </a:p>
          <a:p>
            <a:pPr lvl="1"/>
            <a:r>
              <a:rPr lang="en-US" altLang="zh-CN" dirty="0"/>
              <a:t>UTF-8</a:t>
            </a:r>
            <a:r>
              <a:rPr lang="zh-CN" altLang="en-US" dirty="0"/>
              <a:t>编码的最大长度是</a:t>
            </a:r>
            <a:r>
              <a:rPr lang="en-US" altLang="zh-CN" dirty="0"/>
              <a:t>4</a:t>
            </a:r>
            <a:r>
              <a:rPr lang="zh-CN" altLang="en-US" dirty="0"/>
              <a:t>个字节。</a:t>
            </a:r>
            <a:endParaRPr lang="en-US" altLang="zh-CN" dirty="0"/>
          </a:p>
          <a:p>
            <a:pPr lvl="1"/>
            <a:r>
              <a:rPr lang="zh-CN" altLang="en-US" dirty="0"/>
              <a:t>从下表可以看出，</a:t>
            </a:r>
            <a:r>
              <a:rPr lang="en-US" altLang="zh-CN" dirty="0"/>
              <a:t>4</a:t>
            </a:r>
            <a:r>
              <a:rPr lang="zh-CN" altLang="en-US" dirty="0"/>
              <a:t>字节模板有</a:t>
            </a:r>
            <a:r>
              <a:rPr lang="en-US" altLang="zh-CN" dirty="0"/>
              <a:t>21</a:t>
            </a:r>
            <a:r>
              <a:rPr lang="zh-CN" altLang="en-US" dirty="0"/>
              <a:t>个</a:t>
            </a:r>
            <a:r>
              <a:rPr lang="en-US" altLang="zh-CN" dirty="0"/>
              <a:t>x</a:t>
            </a:r>
            <a:r>
              <a:rPr lang="zh-CN" altLang="en-US" dirty="0"/>
              <a:t>，即可以容纳</a:t>
            </a:r>
            <a:r>
              <a:rPr lang="en-US" altLang="zh-CN" dirty="0"/>
              <a:t>21</a:t>
            </a:r>
            <a:r>
              <a:rPr lang="zh-CN" altLang="en-US" dirty="0"/>
              <a:t>位二进制数字。</a:t>
            </a:r>
            <a:endParaRPr lang="en-US" altLang="zh-CN" dirty="0"/>
          </a:p>
          <a:p>
            <a:pPr lvl="1"/>
            <a:r>
              <a:rPr lang="en-US" altLang="zh-CN" dirty="0"/>
              <a:t>Unicode</a:t>
            </a:r>
            <a:r>
              <a:rPr lang="zh-CN" altLang="en-US" dirty="0"/>
              <a:t>的最大码位</a:t>
            </a:r>
            <a:r>
              <a:rPr lang="en-US" altLang="zh-CN" dirty="0"/>
              <a:t>0x10FFFF</a:t>
            </a:r>
            <a:r>
              <a:rPr lang="zh-CN" altLang="en-US" dirty="0"/>
              <a:t>只有</a:t>
            </a:r>
            <a:r>
              <a:rPr lang="en-US" altLang="zh-CN" dirty="0"/>
              <a:t>21</a:t>
            </a:r>
            <a:r>
              <a:rPr lang="zh-CN" altLang="en-US" dirty="0"/>
              <a:t>位。</a:t>
            </a:r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B35098BB-EB6A-447E-906D-A0E43C6CB1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6463599"/>
              </p:ext>
            </p:extLst>
          </p:nvPr>
        </p:nvGraphicFramePr>
        <p:xfrm>
          <a:off x="1091659" y="4567207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912257984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2798238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Unicode</a:t>
                      </a:r>
                      <a:r>
                        <a:rPr lang="zh-CN" altLang="en-US" dirty="0"/>
                        <a:t>编码</a:t>
                      </a:r>
                      <a:r>
                        <a:rPr lang="en-US" altLang="zh-CN" dirty="0"/>
                        <a:t>(16</a:t>
                      </a:r>
                      <a:r>
                        <a:rPr lang="zh-CN" altLang="en-US" dirty="0"/>
                        <a:t>进制</a:t>
                      </a:r>
                      <a:r>
                        <a:rPr lang="en-US" altLang="zh-CN" dirty="0"/>
                        <a:t>)</a:t>
                      </a:r>
                      <a:r>
                        <a:rPr lang="zh-CN" altLang="en-US" dirty="0"/>
                        <a:t>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UTF-8 </a:t>
                      </a:r>
                      <a:r>
                        <a:rPr lang="zh-CN" altLang="en-US" dirty="0"/>
                        <a:t>字节流</a:t>
                      </a:r>
                      <a:r>
                        <a:rPr lang="en-US" altLang="zh-CN" dirty="0"/>
                        <a:t>(</a:t>
                      </a:r>
                      <a:r>
                        <a:rPr lang="zh-CN" altLang="en-US" dirty="0"/>
                        <a:t>二进制</a:t>
                      </a:r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7560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000000 - 00007F</a:t>
                      </a:r>
                      <a:r>
                        <a:rPr lang="zh-CN" altLang="en-US" dirty="0"/>
                        <a:t>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0xxxxxxx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3236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000080 - 0007FF</a:t>
                      </a:r>
                      <a:r>
                        <a:rPr lang="zh-CN" altLang="en-US" dirty="0"/>
                        <a:t>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110xxxxx 10xxxxxx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7415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000800 - 00FFFF</a:t>
                      </a:r>
                      <a:r>
                        <a:rPr lang="zh-CN" altLang="en-US" dirty="0"/>
                        <a:t>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1110xxxx 10xxxxxx 10xxxxxx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3414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010000 - 10FFFF</a:t>
                      </a:r>
                      <a:r>
                        <a:rPr lang="zh-CN" altLang="en-US" dirty="0"/>
                        <a:t>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11110xxx 10xxxxxx 10xxxxxx 10xxxxxx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09415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03129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21079A-5216-4737-9DEF-044B7932B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UTF-8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844E2C-6410-4CAB-ADFE-7337C9484B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339" y="2051529"/>
            <a:ext cx="11667321" cy="26242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例</a:t>
            </a:r>
            <a:r>
              <a:rPr lang="en-US" altLang="zh-CN" dirty="0"/>
              <a:t>1</a:t>
            </a:r>
            <a:r>
              <a:rPr lang="zh-CN" altLang="en-US" dirty="0"/>
              <a:t>：“汉”字的</a:t>
            </a:r>
            <a:r>
              <a:rPr lang="en-US" altLang="zh-CN" dirty="0"/>
              <a:t>Unicode</a:t>
            </a:r>
            <a:r>
              <a:rPr lang="zh-CN" altLang="en-US" dirty="0"/>
              <a:t>编码是：</a:t>
            </a:r>
            <a:r>
              <a:rPr lang="en-US" altLang="zh-CN" dirty="0"/>
              <a:t>0x</a:t>
            </a:r>
            <a:r>
              <a:rPr lang="en-US" altLang="zh-CN" u="sng" dirty="0"/>
              <a:t>6C49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457200" indent="-457200">
              <a:buFont typeface="+mj-ea"/>
              <a:buAutoNum type="circleNumDbPlain"/>
            </a:pPr>
            <a:r>
              <a:rPr lang="en-US" altLang="zh-CN" dirty="0"/>
              <a:t>0x</a:t>
            </a:r>
            <a:r>
              <a:rPr lang="en-US" altLang="zh-CN" u="sng" dirty="0"/>
              <a:t>6C49</a:t>
            </a:r>
            <a:r>
              <a:rPr lang="zh-CN" altLang="en-US" dirty="0"/>
              <a:t>在</a:t>
            </a:r>
            <a:r>
              <a:rPr lang="en-US" altLang="zh-CN" dirty="0"/>
              <a:t>0x</a:t>
            </a:r>
            <a:r>
              <a:rPr lang="en-US" altLang="zh-CN" u="sng" dirty="0"/>
              <a:t>0800</a:t>
            </a:r>
            <a:r>
              <a:rPr lang="en-US" altLang="zh-CN" dirty="0"/>
              <a:t>-0x</a:t>
            </a:r>
            <a:r>
              <a:rPr lang="en-US" altLang="zh-CN" u="sng" dirty="0"/>
              <a:t>FFFF</a:t>
            </a:r>
            <a:r>
              <a:rPr lang="zh-CN" altLang="en-US" dirty="0"/>
              <a:t>之间，使用</a:t>
            </a:r>
            <a:r>
              <a:rPr lang="en-US" altLang="zh-CN" dirty="0"/>
              <a:t>3</a:t>
            </a:r>
            <a:r>
              <a:rPr lang="zh-CN" altLang="en-US" dirty="0"/>
              <a:t>字节模板</a:t>
            </a:r>
            <a:endParaRPr lang="en-US" altLang="zh-CN" dirty="0"/>
          </a:p>
          <a:p>
            <a:pPr marL="457200" indent="-457200">
              <a:buFont typeface="+mj-ea"/>
              <a:buAutoNum type="circleNumDbPlain"/>
            </a:pPr>
            <a:r>
              <a:rPr lang="en-US" altLang="zh-CN" dirty="0"/>
              <a:t>0x</a:t>
            </a:r>
            <a:r>
              <a:rPr lang="en-US" altLang="zh-CN" u="sng" dirty="0"/>
              <a:t>6C49</a:t>
            </a:r>
            <a:r>
              <a:rPr lang="zh-CN" altLang="en-US" dirty="0"/>
              <a:t>写成二进制是：</a:t>
            </a:r>
            <a:r>
              <a:rPr lang="en-US" altLang="zh-CN" dirty="0"/>
              <a:t>	</a:t>
            </a:r>
            <a:r>
              <a:rPr lang="en-US" altLang="zh-CN" dirty="0">
                <a:solidFill>
                  <a:srgbClr val="FF0000"/>
                </a:solidFill>
              </a:rPr>
              <a:t>0110</a:t>
            </a:r>
            <a:r>
              <a:rPr lang="en-US" altLang="zh-CN" dirty="0"/>
              <a:t>  </a:t>
            </a:r>
            <a:r>
              <a:rPr lang="en-US" altLang="zh-CN" dirty="0">
                <a:solidFill>
                  <a:srgbClr val="FFFF00"/>
                </a:solidFill>
              </a:rPr>
              <a:t>1100</a:t>
            </a:r>
            <a:r>
              <a:rPr lang="en-US" altLang="zh-CN" dirty="0"/>
              <a:t>  </a:t>
            </a:r>
            <a:r>
              <a:rPr lang="en-US" altLang="zh-CN" dirty="0">
                <a:solidFill>
                  <a:srgbClr val="FFFF00"/>
                </a:solidFill>
              </a:rPr>
              <a:t>01</a:t>
            </a:r>
            <a:r>
              <a:rPr lang="en-US" altLang="zh-CN" dirty="0">
                <a:solidFill>
                  <a:srgbClr val="00B050"/>
                </a:solidFill>
              </a:rPr>
              <a:t>00</a:t>
            </a:r>
            <a:r>
              <a:rPr lang="en-US" altLang="zh-CN" dirty="0"/>
              <a:t>  </a:t>
            </a:r>
            <a:r>
              <a:rPr lang="en-US" altLang="zh-CN" dirty="0">
                <a:solidFill>
                  <a:srgbClr val="00B050"/>
                </a:solidFill>
              </a:rPr>
              <a:t>1001</a:t>
            </a:r>
            <a:r>
              <a:rPr lang="zh-CN" altLang="en-US" dirty="0"/>
              <a:t> </a:t>
            </a:r>
            <a:endParaRPr lang="en-US" altLang="zh-CN" dirty="0"/>
          </a:p>
          <a:p>
            <a:pPr marL="457200" indent="-457200">
              <a:buFont typeface="+mj-ea"/>
              <a:buAutoNum type="circleNumDbPlain"/>
            </a:pPr>
            <a:r>
              <a:rPr lang="zh-CN" altLang="en-US" dirty="0"/>
              <a:t>比特流代替模板的</a:t>
            </a:r>
            <a:r>
              <a:rPr lang="en-US" altLang="zh-CN" dirty="0"/>
              <a:t>x</a:t>
            </a:r>
            <a:r>
              <a:rPr lang="zh-CN" altLang="en-US" dirty="0"/>
              <a:t>：</a:t>
            </a:r>
            <a:r>
              <a:rPr lang="en-US" altLang="zh-CN" dirty="0"/>
              <a:t>	</a:t>
            </a:r>
            <a:r>
              <a:rPr lang="en-US" altLang="zh-CN" dirty="0">
                <a:solidFill>
                  <a:schemeClr val="bg1"/>
                </a:solidFill>
              </a:rPr>
              <a:t>1110</a:t>
            </a:r>
            <a:r>
              <a:rPr lang="en-US" altLang="zh-CN" dirty="0">
                <a:solidFill>
                  <a:srgbClr val="FF0000"/>
                </a:solidFill>
              </a:rPr>
              <a:t>0110</a:t>
            </a:r>
            <a:r>
              <a:rPr lang="en-US" altLang="zh-CN" dirty="0"/>
              <a:t>  </a:t>
            </a:r>
            <a:r>
              <a:rPr lang="en-US" altLang="zh-CN" dirty="0">
                <a:solidFill>
                  <a:schemeClr val="bg1"/>
                </a:solidFill>
              </a:rPr>
              <a:t>10</a:t>
            </a:r>
            <a:r>
              <a:rPr lang="en-US" altLang="zh-CN" dirty="0">
                <a:solidFill>
                  <a:srgbClr val="FFFF00"/>
                </a:solidFill>
              </a:rPr>
              <a:t>110001</a:t>
            </a:r>
            <a:r>
              <a:rPr lang="en-US" altLang="zh-CN" dirty="0"/>
              <a:t>  </a:t>
            </a:r>
            <a:r>
              <a:rPr lang="en-US" altLang="zh-CN" dirty="0">
                <a:solidFill>
                  <a:schemeClr val="bg1"/>
                </a:solidFill>
              </a:rPr>
              <a:t>10</a:t>
            </a:r>
            <a:r>
              <a:rPr lang="en-US" altLang="zh-CN" dirty="0">
                <a:solidFill>
                  <a:srgbClr val="00B050"/>
                </a:solidFill>
              </a:rPr>
              <a:t>001001</a:t>
            </a:r>
            <a:r>
              <a:rPr lang="zh-CN" altLang="en-US" dirty="0"/>
              <a:t>，即：</a:t>
            </a:r>
            <a:r>
              <a:rPr lang="en-US" altLang="zh-CN" dirty="0"/>
              <a:t>E6 B1 89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B14A1C7-6234-4788-A772-FD02701FB8EA}"/>
              </a:ext>
            </a:extLst>
          </p:cNvPr>
          <p:cNvSpPr txBox="1"/>
          <p:nvPr/>
        </p:nvSpPr>
        <p:spPr>
          <a:xfrm>
            <a:off x="875489" y="643889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http://blog.chinaunix.net/uid-22805258-id-1768945.html</a:t>
            </a:r>
            <a:endParaRPr lang="zh-CN" altLang="en-US" dirty="0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0FF8E978-8585-48AD-A6D3-EBB3298275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5243289"/>
              </p:ext>
            </p:extLst>
          </p:nvPr>
        </p:nvGraphicFramePr>
        <p:xfrm>
          <a:off x="875489" y="4675762"/>
          <a:ext cx="5674467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0923">
                  <a:extLst>
                    <a:ext uri="{9D8B030D-6E8A-4147-A177-3AD203B41FA5}">
                      <a16:colId xmlns:a16="http://schemas.microsoft.com/office/drawing/2014/main" val="1912257984"/>
                    </a:ext>
                  </a:extLst>
                </a:gridCol>
                <a:gridCol w="2843544">
                  <a:extLst>
                    <a:ext uri="{9D8B030D-6E8A-4147-A177-3AD203B41FA5}">
                      <a16:colId xmlns:a16="http://schemas.microsoft.com/office/drawing/2014/main" val="2279823891"/>
                    </a:ext>
                  </a:extLst>
                </a:gridCol>
              </a:tblGrid>
              <a:tr h="208657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Unicode</a:t>
                      </a:r>
                      <a:r>
                        <a:rPr lang="zh-CN" altLang="en-US" sz="1200" dirty="0"/>
                        <a:t>编码</a:t>
                      </a:r>
                      <a:r>
                        <a:rPr lang="en-US" altLang="zh-CN" sz="1200" dirty="0"/>
                        <a:t>(16</a:t>
                      </a:r>
                      <a:r>
                        <a:rPr lang="zh-CN" altLang="en-US" sz="1200" dirty="0"/>
                        <a:t>进制</a:t>
                      </a:r>
                      <a:r>
                        <a:rPr lang="en-US" altLang="zh-CN" sz="1200" dirty="0"/>
                        <a:t>)</a:t>
                      </a:r>
                      <a:r>
                        <a:rPr lang="zh-CN" altLang="en-US" sz="1200" dirty="0"/>
                        <a:t>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/>
                        <a:t>UTF-8 </a:t>
                      </a:r>
                      <a:r>
                        <a:rPr lang="zh-CN" altLang="en-US" sz="1200" dirty="0"/>
                        <a:t>字节流</a:t>
                      </a:r>
                      <a:r>
                        <a:rPr lang="en-US" altLang="zh-CN" sz="1200" dirty="0"/>
                        <a:t>(</a:t>
                      </a:r>
                      <a:r>
                        <a:rPr lang="zh-CN" altLang="en-US" sz="1200" dirty="0"/>
                        <a:t>二进制</a:t>
                      </a:r>
                      <a:r>
                        <a:rPr lang="en-US" altLang="zh-CN" sz="1200" dirty="0"/>
                        <a:t>)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7560248"/>
                  </a:ext>
                </a:extLst>
              </a:tr>
              <a:tr h="208657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000000 - 00007F</a:t>
                      </a:r>
                      <a:r>
                        <a:rPr lang="zh-CN" altLang="en-US" sz="1200" dirty="0"/>
                        <a:t>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0xxxxxxx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3236727"/>
                  </a:ext>
                </a:extLst>
              </a:tr>
              <a:tr h="208657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000080 - 0007FF</a:t>
                      </a:r>
                      <a:r>
                        <a:rPr lang="zh-CN" altLang="en-US" sz="1200" dirty="0"/>
                        <a:t>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110xxxxx 10xxxxxx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7415486"/>
                  </a:ext>
                </a:extLst>
              </a:tr>
              <a:tr h="208657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000800 - 00FFFF</a:t>
                      </a:r>
                      <a:r>
                        <a:rPr lang="zh-CN" altLang="en-US" sz="1200" dirty="0"/>
                        <a:t>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1110xxxx 10xxxxxx 10xxxxxx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3414862"/>
                  </a:ext>
                </a:extLst>
              </a:tr>
              <a:tr h="208657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010000 - 10FFFF</a:t>
                      </a:r>
                      <a:r>
                        <a:rPr lang="zh-CN" altLang="en-US" sz="1200" dirty="0"/>
                        <a:t>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11110xxx 10xxxxxx 10xxxxxx 10xxxxxx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09415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08329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21079A-5216-4737-9DEF-044B7932B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UTF-8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844E2C-6410-4CAB-ADFE-7337C9484B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896" y="2196581"/>
            <a:ext cx="11064207" cy="246393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en-US" dirty="0"/>
              <a:t>例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  <a:r>
              <a:rPr lang="en-US" altLang="zh-CN" dirty="0"/>
              <a:t> </a:t>
            </a:r>
            <a:r>
              <a:rPr lang="zh-CN" altLang="en-US" dirty="0"/>
              <a:t>“        ”字</a:t>
            </a:r>
            <a:r>
              <a:rPr lang="en-US" altLang="zh-CN" dirty="0"/>
              <a:t>Unicode</a:t>
            </a:r>
            <a:r>
              <a:rPr lang="zh-CN" altLang="en-US" dirty="0"/>
              <a:t>编码：</a:t>
            </a:r>
            <a:r>
              <a:rPr lang="en-US" altLang="zh-CN" dirty="0"/>
              <a:t>0x</a:t>
            </a:r>
            <a:r>
              <a:rPr lang="en-US" altLang="zh-CN" u="sng" dirty="0"/>
              <a:t>20C30</a:t>
            </a:r>
            <a:r>
              <a:rPr lang="zh-CN" altLang="en-US" dirty="0"/>
              <a:t>（</a:t>
            </a:r>
            <a:r>
              <a:rPr lang="zh-CN" altLang="en-US" b="0" i="0" dirty="0">
                <a:effectLst/>
                <a:latin typeface="verdana" panose="020B0604030504040204" pitchFamily="34" charset="0"/>
              </a:rPr>
              <a:t>中日韩统一表意文字扩展</a:t>
            </a:r>
            <a:r>
              <a:rPr lang="en-US" altLang="zh-CN" b="0" i="0" dirty="0">
                <a:effectLst/>
                <a:latin typeface="verdana" panose="020B0604030504040204" pitchFamily="34" charset="0"/>
              </a:rPr>
              <a:t> </a:t>
            </a:r>
            <a:r>
              <a:rPr lang="zh-CN" altLang="en-US" dirty="0"/>
              <a:t>）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457200" indent="-457200">
              <a:buFont typeface="+mj-ea"/>
              <a:buAutoNum type="circleNumDbPlain"/>
            </a:pPr>
            <a:r>
              <a:rPr lang="en-US" altLang="zh-CN" dirty="0"/>
              <a:t>0x</a:t>
            </a:r>
            <a:r>
              <a:rPr lang="en-US" altLang="zh-CN" u="sng" dirty="0"/>
              <a:t>20C30</a:t>
            </a:r>
            <a:r>
              <a:rPr lang="zh-CN" altLang="en-US" dirty="0"/>
              <a:t>在</a:t>
            </a:r>
            <a:r>
              <a:rPr lang="en-US" altLang="zh-CN" dirty="0"/>
              <a:t>0x</a:t>
            </a:r>
            <a:r>
              <a:rPr lang="en-US" altLang="zh-CN" u="sng" dirty="0"/>
              <a:t>010000</a:t>
            </a:r>
            <a:r>
              <a:rPr lang="en-US" altLang="zh-CN" dirty="0"/>
              <a:t>-0x</a:t>
            </a:r>
            <a:r>
              <a:rPr lang="en-US" altLang="zh-CN" u="sng" dirty="0"/>
              <a:t>10FFFF</a:t>
            </a:r>
            <a:r>
              <a:rPr lang="zh-CN" altLang="en-US" dirty="0"/>
              <a:t>之间，使用</a:t>
            </a:r>
            <a:r>
              <a:rPr lang="en-US" altLang="zh-CN" dirty="0"/>
              <a:t>4</a:t>
            </a:r>
            <a:r>
              <a:rPr lang="zh-CN" altLang="en-US" dirty="0"/>
              <a:t>字节模板。</a:t>
            </a:r>
            <a:endParaRPr lang="en-US" altLang="zh-CN" dirty="0"/>
          </a:p>
          <a:p>
            <a:pPr marL="457200" indent="-457200">
              <a:buFont typeface="+mj-ea"/>
              <a:buAutoNum type="circleNumDbPlain"/>
            </a:pPr>
            <a:r>
              <a:rPr lang="en-US" altLang="zh-CN" dirty="0"/>
              <a:t>0x</a:t>
            </a:r>
            <a:r>
              <a:rPr lang="en-US" altLang="zh-CN" u="sng" dirty="0"/>
              <a:t>20C30</a:t>
            </a:r>
            <a:r>
              <a:rPr lang="zh-CN" altLang="en-US" dirty="0"/>
              <a:t>写成</a:t>
            </a:r>
            <a:r>
              <a:rPr lang="en-US" altLang="zh-CN" dirty="0"/>
              <a:t>21</a:t>
            </a:r>
            <a:r>
              <a:rPr lang="zh-CN" altLang="en-US" dirty="0"/>
              <a:t>位二进制数字</a:t>
            </a:r>
            <a:r>
              <a:rPr lang="zh-CN" altLang="en-US" sz="1000" dirty="0"/>
              <a:t>（不足</a:t>
            </a:r>
            <a:r>
              <a:rPr lang="en-US" altLang="zh-CN" sz="1000" dirty="0"/>
              <a:t>21</a:t>
            </a:r>
            <a:r>
              <a:rPr lang="zh-CN" altLang="en-US" sz="1000" dirty="0"/>
              <a:t>位就在前面补</a:t>
            </a:r>
            <a:r>
              <a:rPr lang="en-US" altLang="zh-CN" sz="1000" dirty="0"/>
              <a:t>0</a:t>
            </a:r>
            <a:r>
              <a:rPr lang="zh-CN" altLang="en-US" sz="1000" dirty="0"/>
              <a:t>）</a:t>
            </a:r>
            <a:r>
              <a:rPr lang="zh-CN" altLang="en-US" dirty="0"/>
              <a:t>：</a:t>
            </a:r>
            <a:r>
              <a:rPr lang="en-US" altLang="zh-CN" dirty="0">
                <a:solidFill>
                  <a:srgbClr val="FF0000"/>
                </a:solidFill>
              </a:rPr>
              <a:t>0</a:t>
            </a:r>
            <a:r>
              <a:rPr lang="en-US" altLang="zh-CN" dirty="0"/>
              <a:t>  </a:t>
            </a:r>
            <a:r>
              <a:rPr lang="en-US" altLang="zh-CN" dirty="0">
                <a:solidFill>
                  <a:srgbClr val="FF0000"/>
                </a:solidFill>
              </a:rPr>
              <a:t>00</a:t>
            </a:r>
            <a:r>
              <a:rPr lang="en-US" altLang="zh-CN" dirty="0">
                <a:solidFill>
                  <a:srgbClr val="FFFF00"/>
                </a:solidFill>
              </a:rPr>
              <a:t>10</a:t>
            </a:r>
            <a:r>
              <a:rPr lang="en-US" altLang="zh-CN" dirty="0"/>
              <a:t>  </a:t>
            </a:r>
            <a:r>
              <a:rPr lang="en-US" altLang="zh-CN" dirty="0">
                <a:solidFill>
                  <a:srgbClr val="FFFF00"/>
                </a:solidFill>
              </a:rPr>
              <a:t>0000</a:t>
            </a:r>
            <a:r>
              <a:rPr lang="en-US" altLang="zh-CN" dirty="0"/>
              <a:t>  </a:t>
            </a:r>
            <a:r>
              <a:rPr lang="en-US" altLang="zh-CN" dirty="0">
                <a:solidFill>
                  <a:srgbClr val="92D050"/>
                </a:solidFill>
              </a:rPr>
              <a:t>1100</a:t>
            </a:r>
            <a:r>
              <a:rPr lang="en-US" altLang="zh-CN" dirty="0"/>
              <a:t>  </a:t>
            </a:r>
            <a:r>
              <a:rPr lang="en-US" altLang="zh-CN" dirty="0">
                <a:solidFill>
                  <a:srgbClr val="92D050"/>
                </a:solidFill>
              </a:rPr>
              <a:t>00</a:t>
            </a:r>
            <a:r>
              <a:rPr lang="en-US" altLang="zh-CN" dirty="0">
                <a:solidFill>
                  <a:srgbClr val="00B0F0"/>
                </a:solidFill>
              </a:rPr>
              <a:t>11</a:t>
            </a:r>
            <a:r>
              <a:rPr lang="en-US" altLang="zh-CN" dirty="0"/>
              <a:t>  </a:t>
            </a:r>
            <a:r>
              <a:rPr lang="en-US" altLang="zh-CN" dirty="0">
                <a:solidFill>
                  <a:srgbClr val="00B0F0"/>
                </a:solidFill>
              </a:rPr>
              <a:t>0000</a:t>
            </a:r>
          </a:p>
          <a:p>
            <a:pPr marL="457200" indent="-457200">
              <a:buFont typeface="+mj-ea"/>
              <a:buAutoNum type="circleNumDbPlain"/>
            </a:pPr>
            <a:r>
              <a:rPr lang="zh-CN" altLang="en-US" dirty="0"/>
              <a:t>比特流依次代替模板中的</a:t>
            </a:r>
            <a:r>
              <a:rPr lang="en-US" altLang="zh-CN" dirty="0"/>
              <a:t>x</a:t>
            </a:r>
            <a:r>
              <a:rPr lang="zh-CN" altLang="en-US" dirty="0"/>
              <a:t>，得到：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      11110</a:t>
            </a:r>
            <a:r>
              <a:rPr lang="en-US" altLang="zh-CN" dirty="0">
                <a:solidFill>
                  <a:srgbClr val="FF0000"/>
                </a:solidFill>
              </a:rPr>
              <a:t>000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chemeClr val="bg1"/>
                </a:solidFill>
              </a:rPr>
              <a:t>10</a:t>
            </a:r>
            <a:r>
              <a:rPr lang="en-US" altLang="zh-CN" dirty="0">
                <a:solidFill>
                  <a:srgbClr val="FFFF00"/>
                </a:solidFill>
              </a:rPr>
              <a:t>100000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chemeClr val="bg1"/>
                </a:solidFill>
              </a:rPr>
              <a:t>10</a:t>
            </a:r>
            <a:r>
              <a:rPr lang="en-US" altLang="zh-CN" dirty="0">
                <a:solidFill>
                  <a:srgbClr val="92D050"/>
                </a:solidFill>
              </a:rPr>
              <a:t>110000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chemeClr val="bg1"/>
                </a:solidFill>
              </a:rPr>
              <a:t>10</a:t>
            </a:r>
            <a:r>
              <a:rPr lang="en-US" altLang="zh-CN" dirty="0">
                <a:solidFill>
                  <a:srgbClr val="00B0F0"/>
                </a:solidFill>
              </a:rPr>
              <a:t>110000</a:t>
            </a:r>
            <a:r>
              <a:rPr lang="zh-CN" altLang="en-US" dirty="0"/>
              <a:t>，即：</a:t>
            </a:r>
            <a:r>
              <a:rPr lang="en-US" altLang="zh-CN" dirty="0"/>
              <a:t>F0 A0 B0 B0</a:t>
            </a:r>
            <a:r>
              <a:rPr lang="zh-CN" altLang="en-US" dirty="0"/>
              <a:t>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B14A1C7-6234-4788-A772-FD02701FB8EA}"/>
              </a:ext>
            </a:extLst>
          </p:cNvPr>
          <p:cNvSpPr txBox="1"/>
          <p:nvPr/>
        </p:nvSpPr>
        <p:spPr>
          <a:xfrm>
            <a:off x="875489" y="6438896"/>
            <a:ext cx="522051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dirty="0"/>
              <a:t>http://blog.chinaunix.net/uid-22805258-id-1768945.html</a:t>
            </a:r>
            <a:endParaRPr lang="zh-CN" altLang="en-US" sz="1000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36988A92-3041-4712-AA56-2FDC67DDC9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5189165"/>
              </p:ext>
            </p:extLst>
          </p:nvPr>
        </p:nvGraphicFramePr>
        <p:xfrm>
          <a:off x="875489" y="5067296"/>
          <a:ext cx="5674467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0923">
                  <a:extLst>
                    <a:ext uri="{9D8B030D-6E8A-4147-A177-3AD203B41FA5}">
                      <a16:colId xmlns:a16="http://schemas.microsoft.com/office/drawing/2014/main" val="1912257984"/>
                    </a:ext>
                  </a:extLst>
                </a:gridCol>
                <a:gridCol w="2843544">
                  <a:extLst>
                    <a:ext uri="{9D8B030D-6E8A-4147-A177-3AD203B41FA5}">
                      <a16:colId xmlns:a16="http://schemas.microsoft.com/office/drawing/2014/main" val="2279823891"/>
                    </a:ext>
                  </a:extLst>
                </a:gridCol>
              </a:tblGrid>
              <a:tr h="208657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Unicode</a:t>
                      </a:r>
                      <a:r>
                        <a:rPr lang="zh-CN" altLang="en-US" sz="1200" dirty="0"/>
                        <a:t>编码</a:t>
                      </a:r>
                      <a:r>
                        <a:rPr lang="en-US" altLang="zh-CN" sz="1200" dirty="0"/>
                        <a:t>(16</a:t>
                      </a:r>
                      <a:r>
                        <a:rPr lang="zh-CN" altLang="en-US" sz="1200" dirty="0"/>
                        <a:t>进制</a:t>
                      </a:r>
                      <a:r>
                        <a:rPr lang="en-US" altLang="zh-CN" sz="1200" dirty="0"/>
                        <a:t>)</a:t>
                      </a:r>
                      <a:r>
                        <a:rPr lang="zh-CN" altLang="en-US" sz="1200" dirty="0"/>
                        <a:t>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/>
                        <a:t>UTF-8 </a:t>
                      </a:r>
                      <a:r>
                        <a:rPr lang="zh-CN" altLang="en-US" sz="1200" dirty="0"/>
                        <a:t>字节流</a:t>
                      </a:r>
                      <a:r>
                        <a:rPr lang="en-US" altLang="zh-CN" sz="1200" dirty="0"/>
                        <a:t>(</a:t>
                      </a:r>
                      <a:r>
                        <a:rPr lang="zh-CN" altLang="en-US" sz="1200" dirty="0"/>
                        <a:t>二进制</a:t>
                      </a:r>
                      <a:r>
                        <a:rPr lang="en-US" altLang="zh-CN" sz="1200" dirty="0"/>
                        <a:t>)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7560248"/>
                  </a:ext>
                </a:extLst>
              </a:tr>
              <a:tr h="208657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000000 - 00007F</a:t>
                      </a:r>
                      <a:r>
                        <a:rPr lang="zh-CN" altLang="en-US" sz="1200" dirty="0"/>
                        <a:t>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0xxxxxxx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3236727"/>
                  </a:ext>
                </a:extLst>
              </a:tr>
              <a:tr h="208657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000080 - 0007FF</a:t>
                      </a:r>
                      <a:r>
                        <a:rPr lang="zh-CN" altLang="en-US" sz="1200" dirty="0"/>
                        <a:t>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110xxxxx 10xxxxxx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7415486"/>
                  </a:ext>
                </a:extLst>
              </a:tr>
              <a:tr h="208657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000800 - 00FFFF</a:t>
                      </a:r>
                      <a:r>
                        <a:rPr lang="zh-CN" altLang="en-US" sz="1200" dirty="0"/>
                        <a:t>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1110xxxx 10xxxxxx 10xxxxxx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3414862"/>
                  </a:ext>
                </a:extLst>
              </a:tr>
              <a:tr h="208657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010000 - 10FFFF</a:t>
                      </a:r>
                      <a:r>
                        <a:rPr lang="zh-CN" altLang="en-US" sz="1200" dirty="0"/>
                        <a:t>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11110xxx 10xxxxxx 10xxxxxx 10xxxxxx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0941591"/>
                  </a:ext>
                </a:extLst>
              </a:tr>
            </a:tbl>
          </a:graphicData>
        </a:graphic>
      </p:graphicFrame>
      <p:pic>
        <p:nvPicPr>
          <p:cNvPr id="9" name="图片 8">
            <a:extLst>
              <a:ext uri="{FF2B5EF4-FFF2-40B4-BE49-F238E27FC236}">
                <a16:creationId xmlns:a16="http://schemas.microsoft.com/office/drawing/2014/main" id="{61BEA5B0-5047-41CB-9244-CF441346B3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5224" y="5039162"/>
            <a:ext cx="1470606" cy="139973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F59CC383-5BF6-4276-90E9-FCC2D4A064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3721" y="2240949"/>
            <a:ext cx="472481" cy="350550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38D1EFA8-43B2-4011-A64E-2461DFD617FD}"/>
              </a:ext>
            </a:extLst>
          </p:cNvPr>
          <p:cNvSpPr txBox="1"/>
          <p:nvPr/>
        </p:nvSpPr>
        <p:spPr>
          <a:xfrm>
            <a:off x="7840494" y="6438896"/>
            <a:ext cx="352789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dirty="0"/>
              <a:t>https://www.ziti163.com/uni/20000-2A6DF.shtml?id=64</a:t>
            </a:r>
            <a:endParaRPr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5213425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D9D38C-EED0-453C-AC68-664FBF41B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6.2.4 </a:t>
            </a:r>
            <a:r>
              <a:rPr lang="zh-CN" altLang="en-US" dirty="0"/>
              <a:t>国标扩展码 </a:t>
            </a:r>
            <a:r>
              <a:rPr lang="en-US" altLang="zh-CN" dirty="0"/>
              <a:t>GBK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046FF1-9EB1-490A-A393-21A0131842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200" dirty="0"/>
              <a:t>GBK</a:t>
            </a:r>
            <a:r>
              <a:rPr lang="zh-CN" altLang="en-US" sz="3200" dirty="0"/>
              <a:t>即：汉字内码扩展规范</a:t>
            </a:r>
            <a:r>
              <a:rPr lang="zh-CN" altLang="en-US" sz="1800" dirty="0"/>
              <a:t>（</a:t>
            </a:r>
            <a:r>
              <a:rPr lang="en-US" altLang="zh-CN" sz="1800" dirty="0"/>
              <a:t> 1995.12.1</a:t>
            </a:r>
            <a:r>
              <a:rPr lang="zh-CN" altLang="en-US" sz="1800" dirty="0"/>
              <a:t>颁布）</a:t>
            </a:r>
            <a:endParaRPr lang="en-US" altLang="zh-CN" sz="1800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向下兼容</a:t>
            </a:r>
            <a:r>
              <a:rPr lang="en-US" altLang="zh-CN" dirty="0"/>
              <a:t>GB2312</a:t>
            </a:r>
            <a:r>
              <a:rPr lang="zh-CN" altLang="en-US" dirty="0"/>
              <a:t>，向上支持</a:t>
            </a:r>
            <a:r>
              <a:rPr lang="en-US" altLang="zh-CN" dirty="0"/>
              <a:t>ISO 10646</a:t>
            </a:r>
            <a:r>
              <a:rPr lang="zh-CN" altLang="en-US" dirty="0"/>
              <a:t>，承上启下</a:t>
            </a:r>
            <a:endParaRPr lang="en-US" altLang="zh-CN" dirty="0"/>
          </a:p>
          <a:p>
            <a:r>
              <a:rPr lang="zh-CN" altLang="en-US" dirty="0"/>
              <a:t>保持</a:t>
            </a:r>
            <a:r>
              <a:rPr lang="en-US" altLang="zh-CN" dirty="0"/>
              <a:t>GB2312</a:t>
            </a:r>
            <a:r>
              <a:rPr lang="zh-CN" altLang="en-US" dirty="0"/>
              <a:t>原貌，扩充至与</a:t>
            </a:r>
            <a:r>
              <a:rPr lang="en-US" altLang="zh-CN" dirty="0"/>
              <a:t>ISO 10646</a:t>
            </a:r>
            <a:r>
              <a:rPr lang="zh-CN" altLang="en-US" dirty="0"/>
              <a:t>的</a:t>
            </a:r>
            <a:r>
              <a:rPr lang="en-US" altLang="zh-CN" dirty="0"/>
              <a:t>CJK</a:t>
            </a:r>
            <a:r>
              <a:rPr lang="zh-CN" altLang="en-US" dirty="0"/>
              <a:t>等量，包含</a:t>
            </a:r>
            <a:r>
              <a:rPr lang="en-US" altLang="zh-CN" dirty="0"/>
              <a:t>Big5</a:t>
            </a:r>
          </a:p>
          <a:p>
            <a:r>
              <a:rPr lang="en-US" altLang="zh-CN" dirty="0"/>
              <a:t>GBK</a:t>
            </a:r>
            <a:r>
              <a:rPr lang="zh-CN" altLang="en-US" dirty="0"/>
              <a:t>共</a:t>
            </a:r>
            <a:r>
              <a:rPr lang="en-US" altLang="zh-CN" dirty="0"/>
              <a:t>20902</a:t>
            </a:r>
            <a:r>
              <a:rPr lang="zh-CN" altLang="en-US" dirty="0"/>
              <a:t>个汉字（</a:t>
            </a:r>
            <a:r>
              <a:rPr lang="en-US" altLang="zh-CN" dirty="0"/>
              <a:t>GB2312</a:t>
            </a:r>
            <a:r>
              <a:rPr lang="zh-CN" altLang="en-US" dirty="0"/>
              <a:t>共</a:t>
            </a:r>
            <a:r>
              <a:rPr lang="en-US" altLang="zh-CN" dirty="0"/>
              <a:t>6763</a:t>
            </a:r>
            <a:r>
              <a:rPr lang="zh-CN" altLang="en-US" dirty="0"/>
              <a:t>个汉字）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93747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AA155A-4A36-4085-BF68-DD9783C31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第</a:t>
            </a:r>
            <a:r>
              <a:rPr lang="en-US" altLang="zh-CN" b="1" dirty="0"/>
              <a:t>6</a:t>
            </a:r>
            <a:r>
              <a:rPr lang="zh-CN" altLang="en-US" b="1" dirty="0"/>
              <a:t>章 字符编码与字频统计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B33DC0-BF5D-412E-AF38-E6D4F60B9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11580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dirty="0"/>
              <a:t>6.1 </a:t>
            </a:r>
            <a:r>
              <a:rPr lang="zh-CN" altLang="en-US" dirty="0"/>
              <a:t>西文字符编码</a:t>
            </a:r>
            <a:br>
              <a:rPr lang="zh-CN" altLang="en-US" dirty="0"/>
            </a:b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6.2 </a:t>
            </a:r>
            <a:r>
              <a:rPr lang="zh-CN" altLang="en-US" dirty="0"/>
              <a:t>中文字符编码</a:t>
            </a:r>
            <a:br>
              <a:rPr lang="zh-CN" altLang="en-US" dirty="0"/>
            </a:b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6.3 </a:t>
            </a:r>
            <a:r>
              <a:rPr lang="zh-CN" altLang="en-US" dirty="0"/>
              <a:t>字符编码知识的作用</a:t>
            </a:r>
            <a:br>
              <a:rPr lang="zh-CN" altLang="en-US" dirty="0"/>
            </a:b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6.4 </a:t>
            </a:r>
            <a:r>
              <a:rPr lang="zh-CN" altLang="en-US" dirty="0"/>
              <a:t>字频统计</a:t>
            </a:r>
            <a:br>
              <a:rPr lang="zh-CN" altLang="en-US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39751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A138BD-9DE3-4862-BBC0-0419488DA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6.2.5 GB 18030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82A659-EF0E-4B57-9949-90CDE90E9A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226626"/>
            <a:ext cx="10532428" cy="3599316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3200" b="1" dirty="0"/>
              <a:t>GB 18030</a:t>
            </a:r>
            <a:r>
              <a:rPr lang="zh-CN" altLang="en-US" sz="3200" dirty="0"/>
              <a:t> </a:t>
            </a:r>
            <a:r>
              <a:rPr lang="en-US" altLang="zh-CN" sz="3200" dirty="0"/>
              <a:t>《</a:t>
            </a:r>
            <a:r>
              <a:rPr lang="zh-CN" altLang="en-US" sz="3200" dirty="0"/>
              <a:t>信息技术 中文编码字符集</a:t>
            </a:r>
            <a:r>
              <a:rPr lang="en-US" altLang="zh-CN" sz="3200" dirty="0"/>
              <a:t>》</a:t>
            </a:r>
          </a:p>
          <a:p>
            <a:pPr marL="0" indent="0">
              <a:buNone/>
            </a:pPr>
            <a:endParaRPr lang="en-US" altLang="zh-CN" sz="3200" dirty="0"/>
          </a:p>
          <a:p>
            <a:r>
              <a:rPr lang="en-US" altLang="zh-CN" dirty="0"/>
              <a:t>GB18030-2000 《</a:t>
            </a:r>
            <a:r>
              <a:rPr lang="zh-CN" altLang="en-US" dirty="0"/>
              <a:t>信息技术 信息交换用汉字编码字符集基本集的扩充</a:t>
            </a:r>
            <a:r>
              <a:rPr lang="en-US" altLang="zh-CN" dirty="0"/>
              <a:t>》</a:t>
            </a:r>
          </a:p>
          <a:p>
            <a:r>
              <a:rPr lang="en-US" altLang="zh-CN" dirty="0"/>
              <a:t>GB18030-2005</a:t>
            </a:r>
          </a:p>
          <a:p>
            <a:r>
              <a:rPr lang="zh-CN" altLang="en-US" dirty="0"/>
              <a:t>向下兼容</a:t>
            </a:r>
            <a:r>
              <a:rPr lang="en-US" altLang="zh-CN" dirty="0"/>
              <a:t>GB2312 </a:t>
            </a:r>
            <a:r>
              <a:rPr lang="zh-CN" altLang="en-US" dirty="0"/>
              <a:t>和 </a:t>
            </a:r>
            <a:r>
              <a:rPr lang="en-US" altLang="zh-CN" dirty="0"/>
              <a:t>GBK</a:t>
            </a:r>
          </a:p>
          <a:p>
            <a:r>
              <a:rPr lang="zh-CN" altLang="en-US" dirty="0"/>
              <a:t>与</a:t>
            </a:r>
            <a:r>
              <a:rPr lang="en-US" altLang="zh-CN" dirty="0"/>
              <a:t>Unicode</a:t>
            </a:r>
            <a:r>
              <a:rPr lang="zh-CN" altLang="en-US" dirty="0"/>
              <a:t>的码位一一对应</a:t>
            </a:r>
            <a:endParaRPr lang="en-US" altLang="zh-CN" dirty="0"/>
          </a:p>
          <a:p>
            <a:r>
              <a:rPr lang="en-US" altLang="zh-CN" dirty="0"/>
              <a:t>GB 18030</a:t>
            </a:r>
            <a:r>
              <a:rPr lang="zh-CN" altLang="en-US" dirty="0"/>
              <a:t>共收录汉字</a:t>
            </a:r>
            <a:r>
              <a:rPr lang="en-US" altLang="zh-CN" dirty="0"/>
              <a:t>70,244</a:t>
            </a:r>
            <a:r>
              <a:rPr lang="zh-CN" altLang="en-US" dirty="0"/>
              <a:t>个</a:t>
            </a:r>
          </a:p>
        </p:txBody>
      </p:sp>
    </p:spTree>
    <p:extLst>
      <p:ext uri="{BB962C8B-B14F-4D97-AF65-F5344CB8AC3E}">
        <p14:creationId xmlns:p14="http://schemas.microsoft.com/office/powerpoint/2010/main" val="37837400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矩形 44">
            <a:extLst>
              <a:ext uri="{FF2B5EF4-FFF2-40B4-BE49-F238E27FC236}">
                <a16:creationId xmlns:a16="http://schemas.microsoft.com/office/drawing/2014/main" id="{8880FBD2-9CEB-4C7D-A6C1-896C59E0D927}"/>
              </a:ext>
            </a:extLst>
          </p:cNvPr>
          <p:cNvSpPr/>
          <p:nvPr/>
        </p:nvSpPr>
        <p:spPr>
          <a:xfrm>
            <a:off x="6783421" y="3507218"/>
            <a:ext cx="4286654" cy="2367074"/>
          </a:xfrm>
          <a:prstGeom prst="rect">
            <a:avLst/>
          </a:prstGeom>
          <a:noFill/>
          <a:ln w="38100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3186C09-C464-4653-B3A8-8BFBCD7E7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主要中文字符编码体系之间的关系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29F3E87-EF0D-44CA-B1D8-9012844E78DC}"/>
              </a:ext>
            </a:extLst>
          </p:cNvPr>
          <p:cNvSpPr/>
          <p:nvPr/>
        </p:nvSpPr>
        <p:spPr>
          <a:xfrm>
            <a:off x="3950280" y="2263303"/>
            <a:ext cx="1569396" cy="499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GB 2312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C39C3DB-6EE1-4339-ADF5-3590308A8BC8}"/>
              </a:ext>
            </a:extLst>
          </p:cNvPr>
          <p:cNvSpPr/>
          <p:nvPr/>
        </p:nvSpPr>
        <p:spPr>
          <a:xfrm>
            <a:off x="3950280" y="4650940"/>
            <a:ext cx="1569396" cy="499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GBK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972E7EB-D7A5-4154-A963-8F05ED0092FC}"/>
              </a:ext>
            </a:extLst>
          </p:cNvPr>
          <p:cNvSpPr/>
          <p:nvPr/>
        </p:nvSpPr>
        <p:spPr>
          <a:xfrm>
            <a:off x="3950280" y="5809765"/>
            <a:ext cx="1569396" cy="499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GB 18030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AEE5793-5D24-4E7C-B8BC-C4309DB3EBCA}"/>
              </a:ext>
            </a:extLst>
          </p:cNvPr>
          <p:cNvSpPr/>
          <p:nvPr/>
        </p:nvSpPr>
        <p:spPr>
          <a:xfrm>
            <a:off x="7055795" y="2712849"/>
            <a:ext cx="1569396" cy="49935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Big5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B930DC0-1CA8-411B-82E9-7C2745329FF2}"/>
              </a:ext>
            </a:extLst>
          </p:cNvPr>
          <p:cNvSpPr/>
          <p:nvPr/>
        </p:nvSpPr>
        <p:spPr>
          <a:xfrm>
            <a:off x="7075250" y="3646705"/>
            <a:ext cx="3735422" cy="93385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GB 13000-1 / ISO10646-1:1993</a:t>
            </a:r>
          </a:p>
          <a:p>
            <a:pPr algn="ctr"/>
            <a:r>
              <a:rPr lang="en-US" altLang="zh-CN" dirty="0"/>
              <a:t>CJK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6988D96-E22A-4226-9298-46359195E793}"/>
              </a:ext>
            </a:extLst>
          </p:cNvPr>
          <p:cNvSpPr/>
          <p:nvPr/>
        </p:nvSpPr>
        <p:spPr>
          <a:xfrm>
            <a:off x="7084978" y="4765066"/>
            <a:ext cx="3735422" cy="93385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Unicode / ISO10646</a:t>
            </a:r>
          </a:p>
          <a:p>
            <a:pPr algn="ctr"/>
            <a:r>
              <a:rPr lang="en-US" altLang="zh-CN" dirty="0"/>
              <a:t>CJK</a:t>
            </a:r>
            <a:r>
              <a:rPr lang="zh-CN" altLang="en-US" dirty="0"/>
              <a:t>统一汉字扩充</a:t>
            </a:r>
            <a:r>
              <a:rPr lang="en-US" altLang="zh-CN" dirty="0"/>
              <a:t>A</a:t>
            </a:r>
            <a:endParaRPr lang="zh-CN" altLang="en-US" dirty="0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0E37DAB6-2448-4420-B63A-AD9B97E7F0B2}"/>
              </a:ext>
            </a:extLst>
          </p:cNvPr>
          <p:cNvCxnSpPr>
            <a:stCxn id="4" idx="2"/>
          </p:cNvCxnSpPr>
          <p:nvPr/>
        </p:nvCxnSpPr>
        <p:spPr>
          <a:xfrm>
            <a:off x="4734978" y="2762656"/>
            <a:ext cx="2593192" cy="819199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FF9FA028-2449-4B6D-A34D-074EC8ED59FA}"/>
              </a:ext>
            </a:extLst>
          </p:cNvPr>
          <p:cNvCxnSpPr>
            <a:stCxn id="10" idx="2"/>
          </p:cNvCxnSpPr>
          <p:nvPr/>
        </p:nvCxnSpPr>
        <p:spPr>
          <a:xfrm>
            <a:off x="7840493" y="3212202"/>
            <a:ext cx="6486" cy="434503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A8650983-96FD-4EBA-A37C-584901371FE8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4734978" y="2762656"/>
            <a:ext cx="0" cy="1888284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A38AD1D3-E46E-4487-B902-ECFE1FAEB4A6}"/>
              </a:ext>
            </a:extLst>
          </p:cNvPr>
          <p:cNvCxnSpPr>
            <a:stCxn id="6" idx="2"/>
            <a:endCxn id="8" idx="0"/>
          </p:cNvCxnSpPr>
          <p:nvPr/>
        </p:nvCxnSpPr>
        <p:spPr>
          <a:xfrm>
            <a:off x="4734978" y="5150293"/>
            <a:ext cx="0" cy="659472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箭头: 左右 22">
            <a:extLst>
              <a:ext uri="{FF2B5EF4-FFF2-40B4-BE49-F238E27FC236}">
                <a16:creationId xmlns:a16="http://schemas.microsoft.com/office/drawing/2014/main" id="{324A2FA1-4A72-4791-8FDF-F80CB661C04B}"/>
              </a:ext>
            </a:extLst>
          </p:cNvPr>
          <p:cNvSpPr/>
          <p:nvPr/>
        </p:nvSpPr>
        <p:spPr>
          <a:xfrm rot="19875690">
            <a:off x="5416813" y="4414438"/>
            <a:ext cx="1768119" cy="279287"/>
          </a:xfrm>
          <a:prstGeom prst="left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箭头: 左右 24">
            <a:extLst>
              <a:ext uri="{FF2B5EF4-FFF2-40B4-BE49-F238E27FC236}">
                <a16:creationId xmlns:a16="http://schemas.microsoft.com/office/drawing/2014/main" id="{F0CB5B36-12E7-4898-9A51-D3B0FEB607F7}"/>
              </a:ext>
            </a:extLst>
          </p:cNvPr>
          <p:cNvSpPr/>
          <p:nvPr/>
        </p:nvSpPr>
        <p:spPr>
          <a:xfrm rot="19875690">
            <a:off x="5438359" y="5558880"/>
            <a:ext cx="1768119" cy="262542"/>
          </a:xfrm>
          <a:prstGeom prst="left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9A52FAF1-8DDD-47FD-B316-4912F2CD63B1}"/>
              </a:ext>
            </a:extLst>
          </p:cNvPr>
          <p:cNvSpPr txBox="1"/>
          <p:nvPr/>
        </p:nvSpPr>
        <p:spPr>
          <a:xfrm>
            <a:off x="1326202" y="2328153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1980</a:t>
            </a:r>
            <a:endParaRPr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8A4F5D1E-50C0-45B6-8300-0B92D67A51ED}"/>
              </a:ext>
            </a:extLst>
          </p:cNvPr>
          <p:cNvSpPr txBox="1"/>
          <p:nvPr/>
        </p:nvSpPr>
        <p:spPr>
          <a:xfrm>
            <a:off x="1326202" y="2777859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1984</a:t>
            </a:r>
            <a:endParaRPr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5FF0B36A-9213-4555-89D5-A0F6D92486B4}"/>
              </a:ext>
            </a:extLst>
          </p:cNvPr>
          <p:cNvSpPr txBox="1"/>
          <p:nvPr/>
        </p:nvSpPr>
        <p:spPr>
          <a:xfrm>
            <a:off x="1326203" y="3739223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1993</a:t>
            </a:r>
            <a:endParaRPr lang="zh-CN" altLang="en-US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9E6DD16B-0709-4F9F-9EBD-BDEA233518B6}"/>
              </a:ext>
            </a:extLst>
          </p:cNvPr>
          <p:cNvSpPr txBox="1"/>
          <p:nvPr/>
        </p:nvSpPr>
        <p:spPr>
          <a:xfrm>
            <a:off x="1292541" y="4715950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1995</a:t>
            </a:r>
            <a:endParaRPr lang="zh-CN" altLang="en-US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37AC8E5F-F2EF-40BE-B72F-84D05387B872}"/>
              </a:ext>
            </a:extLst>
          </p:cNvPr>
          <p:cNvSpPr txBox="1"/>
          <p:nvPr/>
        </p:nvSpPr>
        <p:spPr>
          <a:xfrm>
            <a:off x="1292542" y="5874775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2000</a:t>
            </a:r>
            <a:endParaRPr lang="zh-CN" altLang="en-US" dirty="0"/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351F4C2A-0D3F-4134-A93B-6D694D8441BD}"/>
              </a:ext>
            </a:extLst>
          </p:cNvPr>
          <p:cNvCxnSpPr>
            <a:stCxn id="26" idx="3"/>
            <a:endCxn id="4" idx="1"/>
          </p:cNvCxnSpPr>
          <p:nvPr/>
        </p:nvCxnSpPr>
        <p:spPr>
          <a:xfrm>
            <a:off x="1998181" y="2512819"/>
            <a:ext cx="1952099" cy="16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4FDFF905-3752-46F0-ABA7-A5789375A91D}"/>
              </a:ext>
            </a:extLst>
          </p:cNvPr>
          <p:cNvCxnSpPr>
            <a:stCxn id="28" idx="3"/>
            <a:endCxn id="10" idx="1"/>
          </p:cNvCxnSpPr>
          <p:nvPr/>
        </p:nvCxnSpPr>
        <p:spPr>
          <a:xfrm>
            <a:off x="1998181" y="2962525"/>
            <a:ext cx="5057614" cy="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9450F4F3-3E12-4187-8409-FDCDC4C25EE4}"/>
              </a:ext>
            </a:extLst>
          </p:cNvPr>
          <p:cNvCxnSpPr>
            <a:stCxn id="30" idx="3"/>
          </p:cNvCxnSpPr>
          <p:nvPr/>
        </p:nvCxnSpPr>
        <p:spPr>
          <a:xfrm flipV="1">
            <a:off x="1998182" y="3923728"/>
            <a:ext cx="5086796" cy="16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A4DAA31B-844A-442C-B5F9-C2D5B15F851F}"/>
              </a:ext>
            </a:extLst>
          </p:cNvPr>
          <p:cNvCxnSpPr>
            <a:stCxn id="32" idx="3"/>
            <a:endCxn id="6" idx="1"/>
          </p:cNvCxnSpPr>
          <p:nvPr/>
        </p:nvCxnSpPr>
        <p:spPr>
          <a:xfrm>
            <a:off x="1964520" y="4900616"/>
            <a:ext cx="1985760" cy="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B070E384-D9FE-4B15-8050-A4E6DEB36487}"/>
              </a:ext>
            </a:extLst>
          </p:cNvPr>
          <p:cNvCxnSpPr>
            <a:stCxn id="34" idx="3"/>
            <a:endCxn id="8" idx="1"/>
          </p:cNvCxnSpPr>
          <p:nvPr/>
        </p:nvCxnSpPr>
        <p:spPr>
          <a:xfrm>
            <a:off x="1964521" y="6059441"/>
            <a:ext cx="1985759" cy="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8288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AA155A-4A36-4085-BF68-DD9783C31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6.3 </a:t>
            </a:r>
            <a:r>
              <a:rPr lang="zh-CN" altLang="en-US" dirty="0"/>
              <a:t>字符编码知识的作用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B33DC0-BF5D-412E-AF38-E6D4F60B9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115808"/>
          </a:xfrm>
        </p:spPr>
        <p:txBody>
          <a:bodyPr>
            <a:noAutofit/>
          </a:bodyPr>
          <a:lstStyle/>
          <a:p>
            <a:pPr marL="0" indent="0">
              <a:buNone/>
            </a:pPr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6270C1B-69AB-495E-9EF1-68E0CDFB0074}"/>
              </a:ext>
            </a:extLst>
          </p:cNvPr>
          <p:cNvSpPr txBox="1"/>
          <p:nvPr/>
        </p:nvSpPr>
        <p:spPr>
          <a:xfrm>
            <a:off x="1309991" y="2905328"/>
            <a:ext cx="653255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sz="3600" dirty="0"/>
              <a:t>便于表示控制字符</a:t>
            </a:r>
            <a:endParaRPr lang="en-US" altLang="zh-CN" sz="3600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sz="3600" dirty="0"/>
              <a:t>便于在编程中对字符进行分类</a:t>
            </a:r>
            <a:endParaRPr lang="en-US" altLang="zh-CN" sz="3600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sz="3600" dirty="0"/>
              <a:t>数据预处理时，处理“乱码”</a:t>
            </a:r>
          </a:p>
        </p:txBody>
      </p:sp>
    </p:spTree>
    <p:extLst>
      <p:ext uri="{BB962C8B-B14F-4D97-AF65-F5344CB8AC3E}">
        <p14:creationId xmlns:p14="http://schemas.microsoft.com/office/powerpoint/2010/main" val="12897603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AA155A-4A36-4085-BF68-DD9783C31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6.4 </a:t>
            </a:r>
            <a:r>
              <a:rPr lang="zh-CN" altLang="en-US" dirty="0"/>
              <a:t>字频统计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B33DC0-BF5D-412E-AF38-E6D4F60B9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115808"/>
          </a:xfrm>
        </p:spPr>
        <p:txBody>
          <a:bodyPr>
            <a:noAutofit/>
          </a:bodyPr>
          <a:lstStyle/>
          <a:p>
            <a:pPr marL="0" indent="0">
              <a:buNone/>
            </a:pPr>
            <a:br>
              <a:rPr lang="zh-CN" altLang="en-US" dirty="0"/>
            </a:br>
            <a:r>
              <a:rPr lang="zh-CN" altLang="en-US" sz="3200" dirty="0"/>
              <a:t>　　</a:t>
            </a:r>
            <a:r>
              <a:rPr lang="en-US" altLang="zh-CN" sz="3200" dirty="0"/>
              <a:t>6.4.1 </a:t>
            </a:r>
            <a:r>
              <a:rPr lang="zh-CN" altLang="en-US" sz="3200" dirty="0"/>
              <a:t>字频统计的应用</a:t>
            </a:r>
            <a:endParaRPr lang="en-US" altLang="zh-CN" sz="3200" dirty="0"/>
          </a:p>
          <a:p>
            <a:pPr marL="0" indent="0">
              <a:buNone/>
            </a:pPr>
            <a:br>
              <a:rPr lang="zh-CN" altLang="en-US" sz="3200" dirty="0"/>
            </a:br>
            <a:r>
              <a:rPr lang="zh-CN" altLang="en-US" sz="3200" dirty="0"/>
              <a:t>　　</a:t>
            </a:r>
            <a:r>
              <a:rPr lang="en-US" altLang="zh-CN" sz="3200" dirty="0"/>
              <a:t>6.4.2 </a:t>
            </a:r>
            <a:r>
              <a:rPr lang="zh-CN" altLang="en-US" sz="3200" dirty="0"/>
              <a:t>单字字频统计</a:t>
            </a:r>
            <a:endParaRPr lang="en-US" altLang="zh-CN" sz="3200" dirty="0"/>
          </a:p>
          <a:p>
            <a:pPr marL="0" indent="0">
              <a:buNone/>
            </a:pPr>
            <a:br>
              <a:rPr lang="zh-CN" altLang="en-US" sz="3200" dirty="0"/>
            </a:br>
            <a:r>
              <a:rPr lang="zh-CN" altLang="en-US" sz="3200" dirty="0"/>
              <a:t>　　</a:t>
            </a:r>
            <a:r>
              <a:rPr lang="en-US" altLang="zh-CN" sz="3200" dirty="0"/>
              <a:t>6.4.3 </a:t>
            </a:r>
            <a:r>
              <a:rPr lang="zh-CN" altLang="en-US" sz="3200" dirty="0"/>
              <a:t>双字字频统计</a:t>
            </a:r>
          </a:p>
        </p:txBody>
      </p:sp>
    </p:spTree>
    <p:extLst>
      <p:ext uri="{BB962C8B-B14F-4D97-AF65-F5344CB8AC3E}">
        <p14:creationId xmlns:p14="http://schemas.microsoft.com/office/powerpoint/2010/main" val="13351235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641962-CEB3-4F88-88FE-B82923530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6.4.1 </a:t>
            </a:r>
            <a:r>
              <a:rPr lang="zh-CN" altLang="en-US" sz="3600" dirty="0"/>
              <a:t>字频统计的应用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7E9B66-611C-4D84-A158-0508DE5794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3240" y="2758405"/>
            <a:ext cx="9613861" cy="2747450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zh-CN" altLang="en-US" sz="3600" dirty="0"/>
              <a:t>汉字输入</a:t>
            </a:r>
            <a:endParaRPr lang="en-US" altLang="zh-CN" sz="3600" dirty="0"/>
          </a:p>
          <a:p>
            <a:pPr marL="742950" indent="-742950">
              <a:buFont typeface="+mj-lt"/>
              <a:buAutoNum type="arabicPeriod"/>
            </a:pPr>
            <a:r>
              <a:rPr lang="zh-CN" altLang="en-US" sz="3600" dirty="0"/>
              <a:t>汉字识别</a:t>
            </a:r>
            <a:endParaRPr lang="en-US" altLang="zh-CN" sz="3600" dirty="0"/>
          </a:p>
          <a:p>
            <a:pPr marL="742950" indent="-742950">
              <a:buFont typeface="+mj-lt"/>
              <a:buAutoNum type="arabicPeriod"/>
            </a:pPr>
            <a:r>
              <a:rPr lang="zh-CN" altLang="en-US" sz="3600" dirty="0"/>
              <a:t>中文文本校对</a:t>
            </a:r>
            <a:endParaRPr lang="en-US" altLang="zh-CN" sz="3600" dirty="0"/>
          </a:p>
          <a:p>
            <a:pPr marL="742950" indent="-742950">
              <a:buFont typeface="+mj-lt"/>
              <a:buAutoNum type="arabicPeriod"/>
            </a:pPr>
            <a:r>
              <a:rPr lang="zh-CN" altLang="en-US" sz="3600" dirty="0"/>
              <a:t>词汇获取</a:t>
            </a:r>
          </a:p>
        </p:txBody>
      </p:sp>
    </p:spTree>
    <p:extLst>
      <p:ext uri="{BB962C8B-B14F-4D97-AF65-F5344CB8AC3E}">
        <p14:creationId xmlns:p14="http://schemas.microsoft.com/office/powerpoint/2010/main" val="36140958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77CD4C-2E4E-43FA-96FF-5CE183B62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汉字输入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210C74-4600-449F-BD34-1375316368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中文输入法：汉字输入系统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高字频，减少输入长度</a:t>
            </a:r>
            <a:endParaRPr lang="en-US" altLang="zh-CN" dirty="0"/>
          </a:p>
          <a:p>
            <a:r>
              <a:rPr lang="zh-CN" altLang="en-US" dirty="0"/>
              <a:t>高字频、词频，排序靠前</a:t>
            </a:r>
          </a:p>
        </p:txBody>
      </p:sp>
    </p:spTree>
    <p:extLst>
      <p:ext uri="{BB962C8B-B14F-4D97-AF65-F5344CB8AC3E}">
        <p14:creationId xmlns:p14="http://schemas.microsoft.com/office/powerpoint/2010/main" val="27298408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6E07D9-42C4-4DB6-ABA8-EF804229A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/>
              <a:t>汉字识别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69FBA7-0BFB-4532-8112-A523CD4369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印刷汉字识别 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手写汉字识别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字与字的同现关系，能提高汉字识别的正确率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同现关系指的是词汇共同出现的倾向性。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sz="2000" dirty="0"/>
              <a:t>在语篇中，围绕一定的话题，一定的词往往会同时出回现，而答其他一些词汇就不大可能出现或根本不会出现。这种词的同现关系与语篇范围关系非常密切。</a:t>
            </a:r>
          </a:p>
        </p:txBody>
      </p:sp>
    </p:spTree>
    <p:extLst>
      <p:ext uri="{BB962C8B-B14F-4D97-AF65-F5344CB8AC3E}">
        <p14:creationId xmlns:p14="http://schemas.microsoft.com/office/powerpoint/2010/main" val="1493047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ED6E52-467A-4E97-886A-31D032D23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中文文本校对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B95679-3822-4177-AAB8-2C2BA986C0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检查文本中 语法、 词汇、 文字 方面的错误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使用正常语料中统计出来的字频数据是 正字 出现规律，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可以用来帮助识别 别字</a:t>
            </a:r>
          </a:p>
        </p:txBody>
      </p:sp>
    </p:spTree>
    <p:extLst>
      <p:ext uri="{BB962C8B-B14F-4D97-AF65-F5344CB8AC3E}">
        <p14:creationId xmlns:p14="http://schemas.microsoft.com/office/powerpoint/2010/main" val="31294280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06D187-1370-4C27-A3CA-AAF45CB75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/>
              <a:t>词汇获取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350169-EA83-48AC-807C-FD71510934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未登录词</a:t>
            </a:r>
            <a:endParaRPr lang="en-US" altLang="zh-CN" dirty="0"/>
          </a:p>
          <a:p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从大规模真实文本中统计双字、三字、四字</a:t>
            </a:r>
            <a:r>
              <a:rPr lang="en-US" altLang="zh-CN" dirty="0"/>
              <a:t>……</a:t>
            </a:r>
            <a:r>
              <a:rPr lang="zh-CN" altLang="en-US" dirty="0"/>
              <a:t>的连续同现频率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然后计算某种统计量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把统计量在某个阈值之上的双字、三字、四字</a:t>
            </a:r>
            <a:r>
              <a:rPr lang="en-US" altLang="zh-CN" dirty="0"/>
              <a:t>……</a:t>
            </a:r>
            <a:r>
              <a:rPr lang="zh-CN" altLang="en-US" dirty="0"/>
              <a:t>作为候选词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再利用其他方法（如人工检查）对候选词进行甄别</a:t>
            </a:r>
          </a:p>
        </p:txBody>
      </p:sp>
    </p:spTree>
    <p:extLst>
      <p:ext uri="{BB962C8B-B14F-4D97-AF65-F5344CB8AC3E}">
        <p14:creationId xmlns:p14="http://schemas.microsoft.com/office/powerpoint/2010/main" val="11373314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4EE5F7-DA13-4FD1-AE22-21F1F4397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6.4.2 </a:t>
            </a:r>
            <a:r>
              <a:rPr lang="zh-CN" altLang="en-US" dirty="0"/>
              <a:t>单字字频统计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DF250A-0F1D-48BB-8E0B-5FAFF1CEE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140372"/>
            <a:ext cx="5506470" cy="35993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b="1" dirty="0"/>
              <a:t>输入：</a:t>
            </a:r>
            <a:endParaRPr lang="en-US" altLang="zh-CN" b="1" dirty="0"/>
          </a:p>
          <a:p>
            <a:pPr marL="0" indent="0">
              <a:buNone/>
            </a:pPr>
            <a:r>
              <a:rPr lang="zh-CN" altLang="en-US" dirty="0"/>
              <a:t>文本文件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b="1" dirty="0"/>
              <a:t>输出：</a:t>
            </a:r>
            <a:endParaRPr lang="en-US" altLang="zh-CN" b="1" dirty="0"/>
          </a:p>
          <a:p>
            <a:pPr marL="0" indent="0">
              <a:buNone/>
            </a:pPr>
            <a:r>
              <a:rPr lang="zh-CN" altLang="en-US" dirty="0"/>
              <a:t>文件中不同</a:t>
            </a:r>
            <a:r>
              <a:rPr lang="zh-CN" altLang="en-US" dirty="0">
                <a:highlight>
                  <a:srgbClr val="000080"/>
                </a:highlight>
              </a:rPr>
              <a:t>汉字</a:t>
            </a:r>
            <a:r>
              <a:rPr lang="zh-CN" altLang="en-US" dirty="0"/>
              <a:t>的个数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每个</a:t>
            </a:r>
            <a:r>
              <a:rPr lang="zh-CN" altLang="en-US" dirty="0">
                <a:highlight>
                  <a:srgbClr val="000080"/>
                </a:highlight>
              </a:rPr>
              <a:t>汉字</a:t>
            </a:r>
            <a:r>
              <a:rPr lang="zh-CN" altLang="en-US" dirty="0"/>
              <a:t>出现的次数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流程图、算法、编程实现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1206C49-DE67-4EC8-9463-3C230AFD6F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5362" y="943684"/>
            <a:ext cx="6226317" cy="5784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028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CAD008-C662-4BDA-80F6-1DA92A99E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 字符编码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943D53-750F-4D50-917E-B3D43A57FD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sz="2800" b="1" dirty="0">
                <a:solidFill>
                  <a:srgbClr val="FFFF00"/>
                </a:solidFill>
                <a:highlight>
                  <a:srgbClr val="000080"/>
                </a:highlight>
              </a:rPr>
              <a:t>字符</a:t>
            </a:r>
            <a:endParaRPr lang="en-US" altLang="zh-CN" sz="2800" b="1" dirty="0">
              <a:solidFill>
                <a:srgbClr val="FFFF00"/>
              </a:solidFill>
              <a:highlight>
                <a:srgbClr val="000080"/>
              </a:highlight>
            </a:endParaRPr>
          </a:p>
          <a:p>
            <a:r>
              <a:rPr lang="zh-CN" altLang="en-US" dirty="0"/>
              <a:t>文字 </a:t>
            </a:r>
            <a:r>
              <a:rPr lang="en-US" altLang="zh-CN" dirty="0"/>
              <a:t>+ </a:t>
            </a:r>
            <a:r>
              <a:rPr lang="zh-CN" altLang="en-US" dirty="0"/>
              <a:t>符号</a:t>
            </a:r>
            <a:endParaRPr lang="en-US" altLang="zh-CN" dirty="0"/>
          </a:p>
          <a:p>
            <a:r>
              <a:rPr lang="zh-CN" altLang="en-US" dirty="0"/>
              <a:t>包括各国家文字、标点符号、图形符号、数字等</a:t>
            </a:r>
            <a:endParaRPr lang="en-US" altLang="zh-CN" dirty="0"/>
          </a:p>
          <a:p>
            <a:r>
              <a:rPr lang="zh-CN" altLang="en-US" dirty="0"/>
              <a:t>一切文本处理中最基本单位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sz="2800" b="1" dirty="0">
                <a:solidFill>
                  <a:srgbClr val="FFFF00"/>
                </a:solidFill>
                <a:highlight>
                  <a:srgbClr val="000080"/>
                </a:highlight>
              </a:rPr>
              <a:t>字符编码</a:t>
            </a:r>
            <a:endParaRPr lang="en-US" altLang="zh-CN" sz="2800" b="1" dirty="0">
              <a:solidFill>
                <a:srgbClr val="FFFF00"/>
              </a:solidFill>
              <a:highlight>
                <a:srgbClr val="000080"/>
              </a:highlight>
            </a:endParaRPr>
          </a:p>
          <a:p>
            <a:r>
              <a:rPr lang="zh-CN" altLang="en-US" dirty="0"/>
              <a:t>输入编码（外码）：输入字符时需要敲哪些键（输入法）</a:t>
            </a:r>
            <a:endParaRPr lang="en-US" altLang="zh-CN" dirty="0"/>
          </a:p>
          <a:p>
            <a:r>
              <a:rPr lang="zh-CN" altLang="en-US" dirty="0"/>
              <a:t>机内编码（内码）：计算机上用什么数字来表示和存储某个字符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63448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012B8C-46A7-423F-B311-C55749FA4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6.4.3 </a:t>
            </a:r>
            <a:r>
              <a:rPr lang="zh-CN" altLang="en-US" sz="3600" dirty="0"/>
              <a:t>双字字频统计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F77032-D688-4CA8-83A2-12F44AA64F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b="1" dirty="0"/>
              <a:t>输入：</a:t>
            </a:r>
            <a:endParaRPr lang="en-US" altLang="zh-CN" b="1" dirty="0"/>
          </a:p>
          <a:p>
            <a:pPr marL="0" indent="0">
              <a:buNone/>
            </a:pPr>
            <a:r>
              <a:rPr lang="zh-CN" altLang="en-US" dirty="0"/>
              <a:t>文本文件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b="1" dirty="0"/>
              <a:t>输出：</a:t>
            </a:r>
            <a:endParaRPr lang="en-US" altLang="zh-CN" b="1" dirty="0"/>
          </a:p>
          <a:p>
            <a:pPr marL="0" indent="0">
              <a:buNone/>
            </a:pPr>
            <a:r>
              <a:rPr lang="zh-CN" altLang="en-US" dirty="0"/>
              <a:t>文件中不同</a:t>
            </a:r>
            <a:r>
              <a:rPr lang="zh-CN" altLang="en-US" dirty="0">
                <a:highlight>
                  <a:srgbClr val="000080"/>
                </a:highlight>
              </a:rPr>
              <a:t>字对</a:t>
            </a:r>
            <a:r>
              <a:rPr lang="zh-CN" altLang="en-US" dirty="0"/>
              <a:t>的个数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每个</a:t>
            </a:r>
            <a:r>
              <a:rPr lang="zh-CN" altLang="en-US" dirty="0">
                <a:highlight>
                  <a:srgbClr val="000080"/>
                </a:highlight>
              </a:rPr>
              <a:t>字对</a:t>
            </a:r>
            <a:r>
              <a:rPr lang="zh-CN" altLang="en-US" dirty="0"/>
              <a:t>出现的次数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流程图、算法、编程实现</a:t>
            </a: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AE06EF2-B42D-4DED-A31B-9371F314EA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6618" y="921811"/>
            <a:ext cx="7348105" cy="5703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6731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CADF162C-8C31-4702-8C51-3D52B99A40F0}"/>
              </a:ext>
            </a:extLst>
          </p:cNvPr>
          <p:cNvSpPr/>
          <p:nvPr/>
        </p:nvSpPr>
        <p:spPr>
          <a:xfrm>
            <a:off x="3630456" y="3298074"/>
            <a:ext cx="4054395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80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Franklin Gothic Book" panose="020B0503020102020204" pitchFamily="34" charset="0"/>
              </a:rPr>
              <a:t>THE END</a:t>
            </a:r>
            <a:endParaRPr lang="zh-CN" altLang="en-US" sz="80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Franklin Gothic Book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5317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AA155A-4A36-4085-BF68-DD9783C31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6.1 </a:t>
            </a:r>
            <a:r>
              <a:rPr lang="zh-CN" altLang="en-US" dirty="0"/>
              <a:t>西文字符编码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B33DC0-BF5D-412E-AF38-E6D4F60B9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055779"/>
            <a:ext cx="9613861" cy="1524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b="1" dirty="0">
                <a:solidFill>
                  <a:srgbClr val="FFFF00"/>
                </a:solidFill>
                <a:highlight>
                  <a:srgbClr val="000080"/>
                </a:highlight>
              </a:rPr>
              <a:t>ASCII </a:t>
            </a:r>
            <a:r>
              <a:rPr lang="zh-CN" altLang="en-US" b="1" dirty="0">
                <a:solidFill>
                  <a:srgbClr val="FFFF00"/>
                </a:solidFill>
                <a:highlight>
                  <a:srgbClr val="000080"/>
                </a:highlight>
              </a:rPr>
              <a:t>码</a:t>
            </a:r>
            <a:endParaRPr lang="en-US" altLang="zh-CN" b="1" dirty="0">
              <a:solidFill>
                <a:srgbClr val="FFFF00"/>
              </a:solidFill>
              <a:highlight>
                <a:srgbClr val="000080"/>
              </a:highlight>
            </a:endParaRPr>
          </a:p>
          <a:p>
            <a:pPr lvl="1"/>
            <a:r>
              <a:rPr lang="zh-CN" altLang="en-US" dirty="0"/>
              <a:t>美国标准信息交换码 </a:t>
            </a:r>
            <a:r>
              <a:rPr lang="en-US" altLang="zh-CN" sz="1400" dirty="0"/>
              <a:t>American Standard Code for Information Interchange</a:t>
            </a:r>
          </a:p>
          <a:p>
            <a:pPr lvl="1"/>
            <a:r>
              <a:rPr lang="zh-CN" altLang="en-US" dirty="0"/>
              <a:t>美国国家标准局（</a:t>
            </a:r>
            <a:r>
              <a:rPr lang="en-US" altLang="zh-CN" dirty="0"/>
              <a:t>ANSI</a:t>
            </a:r>
            <a:r>
              <a:rPr lang="zh-CN" altLang="en-US" dirty="0"/>
              <a:t>）制定</a:t>
            </a:r>
            <a:endParaRPr lang="en-US" altLang="zh-CN" dirty="0"/>
          </a:p>
          <a:p>
            <a:pPr lvl="1"/>
            <a:r>
              <a:rPr lang="zh-CN" altLang="en-US" dirty="0"/>
              <a:t>国际标准化组织（</a:t>
            </a:r>
            <a:r>
              <a:rPr lang="en-US" altLang="zh-CN" dirty="0"/>
              <a:t>ISO</a:t>
            </a:r>
            <a:r>
              <a:rPr lang="zh-CN" altLang="en-US" dirty="0"/>
              <a:t>）定为国际标准：</a:t>
            </a:r>
            <a:r>
              <a:rPr lang="en-US" altLang="zh-CN" dirty="0"/>
              <a:t>ISO/IEC 646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D87B1B0-CFE0-45E6-B5F1-A041D7797A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657" y="3598760"/>
            <a:ext cx="6595352" cy="2506012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66EB8782-E659-462B-A000-CDC05A5A0819}"/>
              </a:ext>
            </a:extLst>
          </p:cNvPr>
          <p:cNvSpPr txBox="1"/>
          <p:nvPr/>
        </p:nvSpPr>
        <p:spPr>
          <a:xfrm>
            <a:off x="1238657" y="62161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https://www.iso.org/standard/4777.html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4792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AA155A-4A36-4085-BF68-DD9783C31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6.2 </a:t>
            </a:r>
            <a:r>
              <a:rPr lang="zh-CN" altLang="en-US" dirty="0"/>
              <a:t>中文字符编码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B33DC0-BF5D-412E-AF38-E6D4F60B9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11580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dirty="0"/>
              <a:t>6.2.1 </a:t>
            </a:r>
            <a:r>
              <a:rPr lang="zh-CN" altLang="en-US" dirty="0"/>
              <a:t>国标码  </a:t>
            </a:r>
            <a:r>
              <a:rPr lang="en-US" altLang="zh-CN" dirty="0"/>
              <a:t>GB 2312-1980</a:t>
            </a:r>
          </a:p>
          <a:p>
            <a:pPr marL="0" indent="0">
              <a:buNone/>
            </a:pPr>
            <a:br>
              <a:rPr lang="zh-CN" altLang="en-US" dirty="0"/>
            </a:br>
            <a:r>
              <a:rPr lang="en-US" altLang="zh-CN" dirty="0"/>
              <a:t>6.2.2 </a:t>
            </a:r>
            <a:r>
              <a:rPr lang="zh-CN" altLang="en-US" dirty="0"/>
              <a:t>大五码 </a:t>
            </a:r>
            <a:r>
              <a:rPr lang="en-US" altLang="zh-CN" dirty="0"/>
              <a:t>big5</a:t>
            </a:r>
          </a:p>
          <a:p>
            <a:pPr marL="0" indent="0">
              <a:buNone/>
            </a:pPr>
            <a:br>
              <a:rPr lang="zh-CN" altLang="en-US" dirty="0"/>
            </a:br>
            <a:r>
              <a:rPr lang="en-US" altLang="zh-CN" dirty="0"/>
              <a:t>6.2.3 Unicode</a:t>
            </a:r>
            <a:r>
              <a:rPr lang="zh-CN" altLang="en-US" dirty="0"/>
              <a:t>与</a:t>
            </a:r>
            <a:r>
              <a:rPr lang="en-US" altLang="zh-CN" dirty="0"/>
              <a:t>ISO/IEC 10646</a:t>
            </a:r>
          </a:p>
          <a:p>
            <a:pPr marL="0" indent="0">
              <a:buNone/>
            </a:pPr>
            <a:br>
              <a:rPr lang="zh-CN" altLang="en-US" dirty="0"/>
            </a:br>
            <a:r>
              <a:rPr lang="en-US" altLang="zh-CN" dirty="0"/>
              <a:t>6.2.4 </a:t>
            </a:r>
            <a:r>
              <a:rPr lang="zh-CN" altLang="en-US" dirty="0"/>
              <a:t>国标扩展码 </a:t>
            </a:r>
            <a:r>
              <a:rPr lang="en-US" altLang="zh-CN" dirty="0"/>
              <a:t>GBK</a:t>
            </a:r>
          </a:p>
          <a:p>
            <a:pPr marL="0" indent="0">
              <a:buNone/>
            </a:pPr>
            <a:br>
              <a:rPr lang="zh-CN" altLang="en-US" dirty="0"/>
            </a:br>
            <a:r>
              <a:rPr lang="en-US" altLang="zh-CN" dirty="0"/>
              <a:t>6.2.5 GB 18030</a:t>
            </a:r>
            <a:br>
              <a:rPr lang="zh-CN" altLang="en-US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2062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4577CC-4842-4597-A440-351B33600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6.2.1 </a:t>
            </a:r>
            <a:r>
              <a:rPr lang="zh-CN" altLang="en-US" dirty="0"/>
              <a:t>国标码 </a:t>
            </a:r>
            <a:r>
              <a:rPr lang="en-US" altLang="zh-CN" dirty="0"/>
              <a:t>GB2312</a:t>
            </a:r>
            <a:r>
              <a:rPr lang="zh-CN" altLang="en-US" dirty="0"/>
              <a:t>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0E5413-5202-434A-A5C9-61ADE89798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10448122" cy="37072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800" dirty="0">
                <a:solidFill>
                  <a:srgbClr val="FFFF00"/>
                </a:solidFill>
                <a:highlight>
                  <a:srgbClr val="000080"/>
                </a:highlight>
              </a:rPr>
              <a:t>GB2312</a:t>
            </a:r>
            <a:r>
              <a:rPr lang="zh-CN" altLang="en-US" sz="2800" dirty="0">
                <a:solidFill>
                  <a:srgbClr val="FFFF00"/>
                </a:solidFill>
                <a:highlight>
                  <a:srgbClr val="000080"/>
                </a:highlight>
              </a:rPr>
              <a:t>码</a:t>
            </a:r>
            <a:r>
              <a:rPr lang="en-US" altLang="zh-CN" sz="2800" dirty="0">
                <a:solidFill>
                  <a:srgbClr val="FFFF00"/>
                </a:solidFill>
                <a:highlight>
                  <a:srgbClr val="000080"/>
                </a:highlight>
              </a:rPr>
              <a:t>:1980</a:t>
            </a:r>
            <a:r>
              <a:rPr lang="zh-CN" altLang="en-US" sz="2800" dirty="0">
                <a:solidFill>
                  <a:srgbClr val="FFFF00"/>
                </a:solidFill>
                <a:highlight>
                  <a:srgbClr val="000080"/>
                </a:highlight>
              </a:rPr>
              <a:t>年国家标准总局发布国标码</a:t>
            </a:r>
            <a:endParaRPr lang="en-US" altLang="zh-CN" sz="2800" dirty="0">
              <a:solidFill>
                <a:srgbClr val="FFFF00"/>
              </a:solidFill>
              <a:highlight>
                <a:srgbClr val="000080"/>
              </a:highlight>
            </a:endParaRPr>
          </a:p>
          <a:p>
            <a:pPr marL="0" indent="0">
              <a:buNone/>
            </a:pPr>
            <a:endParaRPr lang="en-US" altLang="zh-CN" dirty="0">
              <a:solidFill>
                <a:srgbClr val="FFFF00"/>
              </a:solidFill>
              <a:highlight>
                <a:srgbClr val="000080"/>
              </a:highlight>
            </a:endParaRPr>
          </a:p>
          <a:p>
            <a:r>
              <a:rPr lang="zh-CN" altLang="en-US" dirty="0"/>
              <a:t>全称</a:t>
            </a:r>
            <a:r>
              <a:rPr lang="en-US" altLang="zh-CN" dirty="0"/>
              <a:t>《</a:t>
            </a:r>
            <a:r>
              <a:rPr lang="zh-CN" altLang="en-US" dirty="0"/>
              <a:t>信息交换用汉字编码字符集</a:t>
            </a:r>
            <a:r>
              <a:rPr lang="en-US" altLang="zh-CN" dirty="0"/>
              <a:t>——</a:t>
            </a:r>
            <a:r>
              <a:rPr lang="zh-CN" altLang="en-US" dirty="0"/>
              <a:t>基本集</a:t>
            </a:r>
            <a:r>
              <a:rPr lang="en-US" altLang="zh-CN" dirty="0"/>
              <a:t>》</a:t>
            </a:r>
          </a:p>
          <a:p>
            <a:endParaRPr lang="en-US" altLang="zh-CN" dirty="0"/>
          </a:p>
          <a:p>
            <a:r>
              <a:rPr lang="zh-CN" altLang="en-US" dirty="0"/>
              <a:t>两个字节表示一个汉字，</a:t>
            </a:r>
            <a:r>
              <a:rPr lang="en-US" altLang="zh-CN" dirty="0"/>
              <a:t>ASCII</a:t>
            </a:r>
            <a:r>
              <a:rPr lang="zh-CN" altLang="en-US" dirty="0"/>
              <a:t>码都大于</a:t>
            </a:r>
            <a:r>
              <a:rPr lang="en-US" altLang="zh-CN" dirty="0"/>
              <a:t>127</a:t>
            </a:r>
            <a:r>
              <a:rPr lang="zh-CN" altLang="en-US" dirty="0"/>
              <a:t>：</a:t>
            </a:r>
            <a:r>
              <a:rPr lang="en-US" altLang="zh-CN" dirty="0"/>
              <a:t>161(A1)-254(FF)</a:t>
            </a:r>
            <a:r>
              <a:rPr lang="zh-CN" altLang="en-US" dirty="0"/>
              <a:t>间的整数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编码空间共</a:t>
            </a:r>
            <a:r>
              <a:rPr lang="en-US" altLang="zh-CN" b="1" dirty="0"/>
              <a:t>8836</a:t>
            </a:r>
            <a:r>
              <a:rPr lang="zh-CN" altLang="en-US" dirty="0"/>
              <a:t>个：</a:t>
            </a:r>
            <a:r>
              <a:rPr lang="zh-CN" altLang="en-US" b="1" dirty="0">
                <a:highlight>
                  <a:srgbClr val="800000"/>
                </a:highlight>
              </a:rPr>
              <a:t>汉字</a:t>
            </a:r>
            <a:r>
              <a:rPr lang="en-US" altLang="zh-CN" b="1" dirty="0">
                <a:highlight>
                  <a:srgbClr val="800000"/>
                </a:highlight>
              </a:rPr>
              <a:t>6763</a:t>
            </a:r>
            <a:r>
              <a:rPr lang="zh-CN" altLang="en-US" b="1" dirty="0">
                <a:highlight>
                  <a:srgbClr val="800000"/>
                </a:highlight>
              </a:rPr>
              <a:t>个</a:t>
            </a:r>
            <a:r>
              <a:rPr lang="zh-CN" altLang="en-US" dirty="0"/>
              <a:t>、非汉字字符</a:t>
            </a:r>
            <a:r>
              <a:rPr lang="en-US" altLang="zh-CN" b="1" dirty="0"/>
              <a:t>682</a:t>
            </a:r>
            <a:r>
              <a:rPr lang="zh-CN" altLang="en-US" dirty="0"/>
              <a:t>个、空位</a:t>
            </a:r>
            <a:r>
              <a:rPr lang="en-US" altLang="zh-CN" b="1" dirty="0"/>
              <a:t>1391</a:t>
            </a:r>
            <a:r>
              <a:rPr lang="zh-CN" altLang="en-US" dirty="0"/>
              <a:t>个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168132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FC45A9-F348-4367-85A0-2FC72E45A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编程：输出字符和该字符两个字节的</a:t>
            </a:r>
            <a:r>
              <a:rPr lang="en-US" altLang="zh-CN" dirty="0"/>
              <a:t>ASCII</a:t>
            </a:r>
            <a:r>
              <a:rPr lang="zh-CN" altLang="en-US" dirty="0"/>
              <a:t>码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2AD463E-22D4-4749-85BA-61B14A724A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197" y="2096228"/>
            <a:ext cx="5642657" cy="4008544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1FE5F586-CD2D-4E54-BDC0-BAD667D19E3D}"/>
              </a:ext>
            </a:extLst>
          </p:cNvPr>
          <p:cNvSpPr txBox="1"/>
          <p:nvPr/>
        </p:nvSpPr>
        <p:spPr>
          <a:xfrm>
            <a:off x="2335445" y="6182168"/>
            <a:ext cx="2386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 err="1">
                <a:effectLst/>
              </a:rPr>
              <a:t>CodeBlocks</a:t>
            </a:r>
            <a:r>
              <a:rPr lang="en-US" altLang="zh-CN" b="1" dirty="0">
                <a:effectLst/>
              </a:rPr>
              <a:t> </a:t>
            </a:r>
            <a:r>
              <a:rPr lang="zh-CN" altLang="en-US" b="1" dirty="0">
                <a:effectLst/>
              </a:rPr>
              <a:t>：</a:t>
            </a:r>
            <a:r>
              <a:rPr lang="en-US" altLang="zh-CN" b="1" dirty="0">
                <a:effectLst/>
              </a:rPr>
              <a:t>C++ 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5B5C690-B1B5-4602-84E5-7C1E2F1D75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1476" y="2096228"/>
            <a:ext cx="3901778" cy="4008544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FED104AE-E5A4-4525-872D-C2F3D7CAF772}"/>
              </a:ext>
            </a:extLst>
          </p:cNvPr>
          <p:cNvSpPr txBox="1"/>
          <p:nvPr/>
        </p:nvSpPr>
        <p:spPr>
          <a:xfrm>
            <a:off x="8286088" y="6182168"/>
            <a:ext cx="1936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/>
              <a:t>Jupyter</a:t>
            </a:r>
            <a:r>
              <a:rPr lang="zh-CN" altLang="en-US" b="1" dirty="0"/>
              <a:t>：</a:t>
            </a:r>
            <a:r>
              <a:rPr lang="en-US" altLang="zh-CN" b="1" dirty="0"/>
              <a:t>python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8683190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D7BB60-EA95-4795-9957-A48B333F3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GB2312</a:t>
            </a:r>
            <a:r>
              <a:rPr lang="zh-CN" altLang="en-US" dirty="0"/>
              <a:t>中各类字符分布情况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8019C6FE-0154-41AA-B189-51A7CB86B1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2413369"/>
              </p:ext>
            </p:extLst>
          </p:nvPr>
        </p:nvGraphicFramePr>
        <p:xfrm>
          <a:off x="363217" y="2057679"/>
          <a:ext cx="5045311" cy="4704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3303">
                  <a:extLst>
                    <a:ext uri="{9D8B030D-6E8A-4147-A177-3AD203B41FA5}">
                      <a16:colId xmlns:a16="http://schemas.microsoft.com/office/drawing/2014/main" val="1796967122"/>
                    </a:ext>
                  </a:extLst>
                </a:gridCol>
                <a:gridCol w="3262008">
                  <a:extLst>
                    <a:ext uri="{9D8B030D-6E8A-4147-A177-3AD203B41FA5}">
                      <a16:colId xmlns:a16="http://schemas.microsoft.com/office/drawing/2014/main" val="16536271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首字节</a:t>
                      </a:r>
                      <a:r>
                        <a:rPr lang="en-US" altLang="zh-CN" dirty="0"/>
                        <a:t>ASCII</a:t>
                      </a:r>
                      <a:r>
                        <a:rPr lang="zh-CN" altLang="en-US" dirty="0"/>
                        <a:t>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字符类型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349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161</a:t>
                      </a:r>
                      <a:endParaRPr lang="zh-CN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zh-CN" altLang="en-US" sz="1600" dirty="0"/>
                        <a:t>标点、一般符号 </a:t>
                      </a:r>
                      <a:r>
                        <a:rPr lang="en-US" altLang="zh-CN" sz="1600" dirty="0"/>
                        <a:t>202</a:t>
                      </a:r>
                    </a:p>
                    <a:p>
                      <a:r>
                        <a:rPr lang="zh-CN" altLang="en-US" sz="1600" dirty="0"/>
                        <a:t>序号 </a:t>
                      </a:r>
                      <a:r>
                        <a:rPr lang="en-US" altLang="zh-CN" sz="1600" dirty="0"/>
                        <a:t>60</a:t>
                      </a:r>
                    </a:p>
                    <a:p>
                      <a:r>
                        <a:rPr lang="zh-CN" altLang="en-US" sz="1600" dirty="0"/>
                        <a:t>数字 </a:t>
                      </a:r>
                      <a:r>
                        <a:rPr lang="en-US" altLang="zh-CN" sz="1600" dirty="0"/>
                        <a:t>22</a:t>
                      </a:r>
                    </a:p>
                    <a:p>
                      <a:r>
                        <a:rPr lang="zh-CN" altLang="en-US" sz="1600" dirty="0"/>
                        <a:t>拉丁字母 </a:t>
                      </a:r>
                      <a:r>
                        <a:rPr lang="en-US" altLang="zh-CN" sz="1600" dirty="0"/>
                        <a:t>52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085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162</a:t>
                      </a:r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50824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163</a:t>
                      </a:r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6153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164</a:t>
                      </a:r>
                      <a:endParaRPr lang="zh-CN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zh-CN" altLang="en-US" sz="1600" dirty="0"/>
                        <a:t>日文假名 </a:t>
                      </a:r>
                      <a:r>
                        <a:rPr lang="en-US" altLang="zh-CN" sz="1600" dirty="0"/>
                        <a:t>169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8883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165</a:t>
                      </a:r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7780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166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希腊字母 </a:t>
                      </a:r>
                      <a:r>
                        <a:rPr lang="en-US" altLang="zh-CN" sz="1600" dirty="0"/>
                        <a:t>48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5614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167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俄文字母 </a:t>
                      </a:r>
                      <a:r>
                        <a:rPr lang="en-US" altLang="zh-CN" sz="1600" dirty="0"/>
                        <a:t>66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6902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168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汉语拼音符号 </a:t>
                      </a:r>
                      <a:r>
                        <a:rPr lang="en-US" altLang="zh-CN" sz="1600" dirty="0"/>
                        <a:t>26</a:t>
                      </a:r>
                    </a:p>
                    <a:p>
                      <a:r>
                        <a:rPr lang="zh-CN" altLang="en-US" sz="1600" dirty="0"/>
                        <a:t>汉语注音字母 </a:t>
                      </a:r>
                      <a:r>
                        <a:rPr lang="en-US" altLang="zh-CN" sz="1600" dirty="0"/>
                        <a:t>37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6068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176-215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b="1" dirty="0">
                          <a:solidFill>
                            <a:srgbClr val="C00000"/>
                          </a:solidFill>
                        </a:rPr>
                        <a:t>一级汉字 </a:t>
                      </a:r>
                      <a:r>
                        <a:rPr lang="en-US" altLang="zh-CN" sz="1600" b="1" dirty="0">
                          <a:solidFill>
                            <a:srgbClr val="C00000"/>
                          </a:solidFill>
                        </a:rPr>
                        <a:t>3755</a:t>
                      </a:r>
                    </a:p>
                    <a:p>
                      <a:r>
                        <a:rPr lang="zh-CN" altLang="en-US" sz="1600" dirty="0"/>
                        <a:t>按汉语拼音顺序排序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8599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216-247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b="1" dirty="0">
                          <a:solidFill>
                            <a:srgbClr val="C00000"/>
                          </a:solidFill>
                        </a:rPr>
                        <a:t>二级汉字 </a:t>
                      </a:r>
                      <a:r>
                        <a:rPr lang="en-US" altLang="zh-CN" sz="1600" b="1" dirty="0">
                          <a:solidFill>
                            <a:srgbClr val="C00000"/>
                          </a:solidFill>
                        </a:rPr>
                        <a:t>3008</a:t>
                      </a:r>
                    </a:p>
                    <a:p>
                      <a:r>
                        <a:rPr lang="zh-CN" altLang="en-US" sz="1600" dirty="0"/>
                        <a:t>按照部首排序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666753"/>
                  </a:ext>
                </a:extLst>
              </a:tr>
            </a:tbl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64C7D89E-3EE7-4F5A-AB63-7FA0927B2B19}"/>
              </a:ext>
            </a:extLst>
          </p:cNvPr>
          <p:cNvSpPr txBox="1"/>
          <p:nvPr/>
        </p:nvSpPr>
        <p:spPr>
          <a:xfrm>
            <a:off x="5736078" y="2066468"/>
            <a:ext cx="6092705" cy="400110"/>
          </a:xfrm>
          <a:prstGeom prst="rect">
            <a:avLst/>
          </a:prstGeom>
          <a:solidFill>
            <a:srgbClr val="E9EBF5"/>
          </a:solidFill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</a:rPr>
              <a:t>国务院关于公布</a:t>
            </a:r>
            <a:r>
              <a:rPr lang="en-US" altLang="zh-CN" sz="2000" b="1" dirty="0">
                <a:solidFill>
                  <a:schemeClr val="bg1"/>
                </a:solidFill>
              </a:rPr>
              <a:t>《</a:t>
            </a:r>
            <a:r>
              <a:rPr lang="zh-CN" altLang="en-US" sz="2000" b="1" dirty="0">
                <a:solidFill>
                  <a:schemeClr val="bg1"/>
                </a:solidFill>
              </a:rPr>
              <a:t>通用规范汉字表</a:t>
            </a:r>
            <a:r>
              <a:rPr lang="en-US" altLang="zh-CN" sz="2000" b="1" dirty="0">
                <a:solidFill>
                  <a:schemeClr val="bg1"/>
                </a:solidFill>
              </a:rPr>
              <a:t>》</a:t>
            </a:r>
            <a:r>
              <a:rPr lang="zh-CN" altLang="en-US" sz="2000" b="1" dirty="0">
                <a:solidFill>
                  <a:schemeClr val="bg1"/>
                </a:solidFill>
              </a:rPr>
              <a:t>的通知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28132FA-0D9B-4B6A-BDA7-32DA7C897295}"/>
              </a:ext>
            </a:extLst>
          </p:cNvPr>
          <p:cNvSpPr txBox="1"/>
          <p:nvPr/>
        </p:nvSpPr>
        <p:spPr>
          <a:xfrm>
            <a:off x="8463063" y="6556152"/>
            <a:ext cx="352141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dirty="0"/>
              <a:t>http://www.gov.cn/zwgk/2013-08/19/content_2469793.htm</a:t>
            </a:r>
            <a:endParaRPr lang="zh-CN" altLang="en-US" sz="10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B478B39-3B79-48EE-AA50-F9484C3329F8}"/>
              </a:ext>
            </a:extLst>
          </p:cNvPr>
          <p:cNvSpPr txBox="1"/>
          <p:nvPr/>
        </p:nvSpPr>
        <p:spPr>
          <a:xfrm>
            <a:off x="5736078" y="2575770"/>
            <a:ext cx="6096000" cy="3877985"/>
          </a:xfrm>
          <a:prstGeom prst="rect">
            <a:avLst/>
          </a:prstGeom>
          <a:solidFill>
            <a:srgbClr val="E9EBF5"/>
          </a:solidFill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共收字</a:t>
            </a:r>
            <a:r>
              <a:rPr lang="en-US" altLang="zh-CN" dirty="0">
                <a:solidFill>
                  <a:schemeClr val="bg1"/>
                </a:solidFill>
              </a:rPr>
              <a:t>8105</a:t>
            </a:r>
            <a:r>
              <a:rPr lang="zh-CN" altLang="en-US" dirty="0">
                <a:solidFill>
                  <a:schemeClr val="bg1"/>
                </a:solidFill>
              </a:rPr>
              <a:t>个，分为三级。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  <a:p>
            <a:r>
              <a:rPr lang="zh-CN" altLang="en-US" b="1" dirty="0">
                <a:solidFill>
                  <a:srgbClr val="C00000"/>
                </a:solidFill>
              </a:rPr>
              <a:t>一级字表：收字</a:t>
            </a:r>
            <a:r>
              <a:rPr lang="en-US" altLang="zh-CN" b="1" dirty="0">
                <a:solidFill>
                  <a:srgbClr val="C00000"/>
                </a:solidFill>
              </a:rPr>
              <a:t>3500</a:t>
            </a:r>
            <a:r>
              <a:rPr lang="zh-CN" altLang="en-US" b="1" dirty="0">
                <a:solidFill>
                  <a:srgbClr val="C00000"/>
                </a:solidFill>
              </a:rPr>
              <a:t>个</a:t>
            </a:r>
            <a:endParaRPr lang="en-US" altLang="zh-CN" b="1" dirty="0">
              <a:solidFill>
                <a:srgbClr val="C0000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sz="1200" dirty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bg1"/>
                </a:solidFill>
              </a:rPr>
              <a:t>常用字集</a:t>
            </a:r>
            <a:endParaRPr lang="en-US" altLang="zh-CN" sz="1200" dirty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bg1"/>
                </a:solidFill>
              </a:rPr>
              <a:t>主要满足基础教育和文化普及的基本用字需要</a:t>
            </a:r>
            <a:endParaRPr lang="en-US" altLang="zh-CN" sz="1200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b="1" dirty="0">
                <a:solidFill>
                  <a:srgbClr val="C00000"/>
                </a:solidFill>
              </a:rPr>
              <a:t>二级字表：收字</a:t>
            </a:r>
            <a:r>
              <a:rPr lang="en-US" altLang="zh-CN" b="1" dirty="0">
                <a:solidFill>
                  <a:srgbClr val="C00000"/>
                </a:solidFill>
              </a:rPr>
              <a:t>3000</a:t>
            </a:r>
            <a:r>
              <a:rPr lang="zh-CN" altLang="en-US" b="1" dirty="0">
                <a:solidFill>
                  <a:srgbClr val="C00000"/>
                </a:solidFill>
              </a:rPr>
              <a:t>个</a:t>
            </a:r>
            <a:endParaRPr lang="en-US" altLang="zh-CN" b="1" dirty="0">
              <a:solidFill>
                <a:srgbClr val="C0000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sz="1200" dirty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bg1"/>
                </a:solidFill>
              </a:rPr>
              <a:t>使用度仅次于一级字</a:t>
            </a:r>
            <a:endParaRPr lang="en-US" altLang="zh-CN" sz="1200" dirty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bg1"/>
                </a:solidFill>
              </a:rPr>
              <a:t>一、二级字表主要满足出版印刷、辞书编纂和信息处理等方面的一般用字需要</a:t>
            </a:r>
            <a:endParaRPr lang="en-US" altLang="zh-CN" sz="1200" dirty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  <a:p>
            <a:r>
              <a:rPr lang="zh-CN" altLang="en-US" b="1" dirty="0">
                <a:solidFill>
                  <a:srgbClr val="C00000"/>
                </a:solidFill>
              </a:rPr>
              <a:t>三级字表：收字</a:t>
            </a:r>
            <a:r>
              <a:rPr lang="en-US" altLang="zh-CN" b="1" dirty="0">
                <a:solidFill>
                  <a:srgbClr val="C00000"/>
                </a:solidFill>
              </a:rPr>
              <a:t>1605</a:t>
            </a:r>
            <a:r>
              <a:rPr lang="zh-CN" altLang="en-US" b="1" dirty="0">
                <a:solidFill>
                  <a:srgbClr val="C00000"/>
                </a:solidFill>
              </a:rPr>
              <a:t>个</a:t>
            </a:r>
            <a:endParaRPr lang="en-US" altLang="zh-CN" b="1" dirty="0">
              <a:solidFill>
                <a:srgbClr val="C0000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sz="1200" dirty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bg1"/>
                </a:solidFill>
              </a:rPr>
              <a:t>姓氏人名、地名、科学技术术语</a:t>
            </a:r>
            <a:endParaRPr lang="en-US" altLang="zh-CN" sz="1200" dirty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bg1"/>
                </a:solidFill>
              </a:rPr>
              <a:t>中小学语文教材文言文用字中未进入一、二级字表的较通用的字</a:t>
            </a:r>
            <a:endParaRPr lang="en-US" altLang="zh-CN" sz="1200" dirty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bg1"/>
                </a:solidFill>
              </a:rPr>
              <a:t>主要满足信息化时代与大众生活密切相关的专门领域的用字需要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C5712A7-EB61-4390-935D-83597066B4A1}"/>
              </a:ext>
            </a:extLst>
          </p:cNvPr>
          <p:cNvSpPr txBox="1"/>
          <p:nvPr/>
        </p:nvSpPr>
        <p:spPr>
          <a:xfrm>
            <a:off x="10642012" y="2204968"/>
            <a:ext cx="118677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dirty="0">
                <a:solidFill>
                  <a:schemeClr val="bg1"/>
                </a:solidFill>
              </a:rPr>
              <a:t>2013</a:t>
            </a:r>
            <a:r>
              <a:rPr lang="zh-CN" altLang="en-US" sz="1100" dirty="0">
                <a:solidFill>
                  <a:schemeClr val="bg1"/>
                </a:solidFill>
              </a:rPr>
              <a:t>年</a:t>
            </a:r>
            <a:r>
              <a:rPr lang="en-US" altLang="zh-CN" sz="1100" dirty="0">
                <a:solidFill>
                  <a:schemeClr val="bg1"/>
                </a:solidFill>
              </a:rPr>
              <a:t>6</a:t>
            </a:r>
            <a:r>
              <a:rPr lang="zh-CN" altLang="en-US" sz="1100" dirty="0">
                <a:solidFill>
                  <a:schemeClr val="bg1"/>
                </a:solidFill>
              </a:rPr>
              <a:t>月</a:t>
            </a:r>
            <a:r>
              <a:rPr lang="en-US" altLang="zh-CN" sz="1100" dirty="0">
                <a:solidFill>
                  <a:schemeClr val="bg1"/>
                </a:solidFill>
              </a:rPr>
              <a:t>5</a:t>
            </a:r>
            <a:r>
              <a:rPr lang="zh-CN" altLang="en-US" sz="1100" dirty="0">
                <a:solidFill>
                  <a:schemeClr val="bg1"/>
                </a:solidFill>
              </a:rPr>
              <a:t>日</a:t>
            </a:r>
          </a:p>
        </p:txBody>
      </p:sp>
    </p:spTree>
    <p:extLst>
      <p:ext uri="{BB962C8B-B14F-4D97-AF65-F5344CB8AC3E}">
        <p14:creationId xmlns:p14="http://schemas.microsoft.com/office/powerpoint/2010/main" val="21530836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477233-8365-47AA-8D8D-0BE88F1C4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区位码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18D2EC-7753-45F9-8177-6DA467D3F6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460" y="2167148"/>
            <a:ext cx="4454064" cy="2506997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区码：前两位</a:t>
            </a:r>
            <a:endParaRPr lang="en-US" altLang="zh-CN" sz="2000" dirty="0"/>
          </a:p>
          <a:p>
            <a:r>
              <a:rPr lang="zh-CN" altLang="en-US" sz="2000" dirty="0"/>
              <a:t>位码：后两位</a:t>
            </a:r>
            <a:endParaRPr lang="en-US" altLang="zh-CN" sz="2000" dirty="0"/>
          </a:p>
          <a:p>
            <a:r>
              <a:rPr lang="zh-CN" altLang="en-US" sz="2000" dirty="0"/>
              <a:t>编码空间：</a:t>
            </a:r>
            <a:r>
              <a:rPr lang="en-US" altLang="zh-CN" sz="2000" dirty="0"/>
              <a:t>94 × 94</a:t>
            </a:r>
          </a:p>
          <a:p>
            <a:r>
              <a:rPr lang="zh-CN" altLang="en-US" sz="2000" dirty="0"/>
              <a:t>每一行叫一个“区”</a:t>
            </a:r>
            <a:endParaRPr lang="en-US" altLang="zh-CN" sz="2000" dirty="0"/>
          </a:p>
          <a:p>
            <a:r>
              <a:rPr lang="zh-CN" altLang="en-US" sz="2000" dirty="0"/>
              <a:t>每个区有</a:t>
            </a:r>
            <a:r>
              <a:rPr lang="en-US" altLang="zh-CN" sz="2000" dirty="0"/>
              <a:t>94</a:t>
            </a:r>
            <a:r>
              <a:rPr lang="zh-CN" altLang="en-US" sz="2000" dirty="0"/>
              <a:t>个“位”</a:t>
            </a:r>
            <a:endParaRPr lang="en-US" altLang="zh-CN" sz="2000" dirty="0"/>
          </a:p>
          <a:p>
            <a:r>
              <a:rPr lang="zh-CN" altLang="en-US" sz="2000" dirty="0"/>
              <a:t>汉字在方阵中的坐标称为“区位码”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56ADF22-4A19-4E78-BA29-B93E33712C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251" y="4856517"/>
            <a:ext cx="3538671" cy="175372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42AA62A4-9332-4B89-9D31-7E0C19D38A07}"/>
              </a:ext>
            </a:extLst>
          </p:cNvPr>
          <p:cNvSpPr txBox="1"/>
          <p:nvPr/>
        </p:nvSpPr>
        <p:spPr>
          <a:xfrm>
            <a:off x="192460" y="6546392"/>
            <a:ext cx="431259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dirty="0"/>
              <a:t>https://zhuanlan.zhihu.com/p/27120673</a:t>
            </a:r>
            <a:endParaRPr lang="zh-CN" altLang="en-US" sz="1000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7F695181-6DFD-48E3-8095-F83A981F31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6486" y="645567"/>
            <a:ext cx="1805315" cy="254388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F55813F-93B6-4461-B519-25C74B55FA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6486" y="3224377"/>
            <a:ext cx="7452263" cy="3385864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B90256E7-6593-49B2-913B-A7A7FD3178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67831" y="642289"/>
            <a:ext cx="2728671" cy="254716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50AC639-DEC5-4E62-8A3E-F2BCFD40C5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56966" y="645567"/>
            <a:ext cx="2728671" cy="2543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247645"/>
      </p:ext>
    </p:extLst>
  </p:cSld>
  <p:clrMapOvr>
    <a:masterClrMapping/>
  </p:clrMapOvr>
</p:sld>
</file>

<file path=ppt/theme/theme1.xml><?xml version="1.0" encoding="utf-8"?>
<a:theme xmlns:a="http://schemas.openxmlformats.org/drawingml/2006/main" name="柏林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柏林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TM04033917[[fn=柏林]]</Template>
  <TotalTime>1239</TotalTime>
  <Words>2031</Words>
  <Application>Microsoft Office PowerPoint</Application>
  <PresentationFormat>宽屏</PresentationFormat>
  <Paragraphs>299</Paragraphs>
  <Slides>31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7" baseType="lpstr">
      <vt:lpstr>等线</vt:lpstr>
      <vt:lpstr>等线 Light</vt:lpstr>
      <vt:lpstr>Arial</vt:lpstr>
      <vt:lpstr>Franklin Gothic Book</vt:lpstr>
      <vt:lpstr>verdana</vt:lpstr>
      <vt:lpstr>柏林</vt:lpstr>
      <vt:lpstr>自然语言处理技术基础 Natural Language Processing，NLP</vt:lpstr>
      <vt:lpstr>第6章 字符编码与字频统计</vt:lpstr>
      <vt:lpstr>字符 字符编码</vt:lpstr>
      <vt:lpstr>6.1 西文字符编码</vt:lpstr>
      <vt:lpstr>6.2 中文字符编码</vt:lpstr>
      <vt:lpstr>6.2.1 国标码 GB2312码</vt:lpstr>
      <vt:lpstr>编程：输出字符和该字符两个字节的ASCII码</vt:lpstr>
      <vt:lpstr>GB2312中各类字符分布情况</vt:lpstr>
      <vt:lpstr>区位码</vt:lpstr>
      <vt:lpstr>6.2.2 大五码 Big5</vt:lpstr>
      <vt:lpstr>6.2.3 Unicode 与 ISO 10646</vt:lpstr>
      <vt:lpstr>ISO/IEC 10646</vt:lpstr>
      <vt:lpstr>ISO/IEC 10646</vt:lpstr>
      <vt:lpstr>基本多文种平面的示意图</vt:lpstr>
      <vt:lpstr>Unicode转换格式 （ Unicode Translation Format ，UTF ）</vt:lpstr>
      <vt:lpstr>UTF-8</vt:lpstr>
      <vt:lpstr>UTF-8</vt:lpstr>
      <vt:lpstr>UTF-8</vt:lpstr>
      <vt:lpstr>6.2.4 国标扩展码 GBK</vt:lpstr>
      <vt:lpstr>6.2.5 GB 18030</vt:lpstr>
      <vt:lpstr>主要中文字符编码体系之间的关系</vt:lpstr>
      <vt:lpstr>6.3 字符编码知识的作用</vt:lpstr>
      <vt:lpstr>6.4 字频统计</vt:lpstr>
      <vt:lpstr>6.4.1 字频统计的应用</vt:lpstr>
      <vt:lpstr>汉字输入</vt:lpstr>
      <vt:lpstr>汉字识别</vt:lpstr>
      <vt:lpstr>中文文本校对</vt:lpstr>
      <vt:lpstr>词汇获取</vt:lpstr>
      <vt:lpstr>6.4.2 单字字频统计</vt:lpstr>
      <vt:lpstr>6.4.3 双字字频统计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自然语言处理技术基础</dc:title>
  <dc:creator>David yonggang</dc:creator>
  <cp:lastModifiedBy>David yonggang</cp:lastModifiedBy>
  <cp:revision>119</cp:revision>
  <dcterms:created xsi:type="dcterms:W3CDTF">2020-06-27T17:50:52Z</dcterms:created>
  <dcterms:modified xsi:type="dcterms:W3CDTF">2020-08-21T03:29:51Z</dcterms:modified>
</cp:coreProperties>
</file>