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sldIdLst>
    <p:sldId id="256" r:id="rId2"/>
    <p:sldId id="257" r:id="rId3"/>
    <p:sldId id="258" r:id="rId4"/>
    <p:sldId id="275" r:id="rId5"/>
    <p:sldId id="274" r:id="rId6"/>
    <p:sldId id="276" r:id="rId7"/>
    <p:sldId id="269" r:id="rId8"/>
    <p:sldId id="264" r:id="rId9"/>
    <p:sldId id="277" r:id="rId10"/>
    <p:sldId id="278" r:id="rId11"/>
    <p:sldId id="279" r:id="rId12"/>
    <p:sldId id="280" r:id="rId13"/>
    <p:sldId id="281" r:id="rId14"/>
    <p:sldId id="282" r:id="rId15"/>
    <p:sldId id="265" r:id="rId16"/>
    <p:sldId id="273" r:id="rId17"/>
    <p:sldId id="271" r:id="rId18"/>
    <p:sldId id="272" r:id="rId19"/>
    <p:sldId id="266" r:id="rId20"/>
    <p:sldId id="267"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6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31464A-1A1D-47A3-9166-B3B2333FB49A}"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zh-CN" altLang="en-US"/>
        </a:p>
      </dgm:t>
    </dgm:pt>
    <dgm:pt modelId="{ED311CF2-B9B3-4C58-A3D5-001917FEF826}">
      <dgm:prSet/>
      <dgm:spPr/>
      <dgm:t>
        <a:bodyPr/>
        <a:lstStyle/>
        <a:p>
          <a:r>
            <a:rPr lang="en-US" dirty="0"/>
            <a:t>2.1 </a:t>
          </a:r>
          <a:r>
            <a:rPr lang="zh-CN" dirty="0"/>
            <a:t>语料库</a:t>
          </a:r>
          <a:br>
            <a:rPr lang="zh-CN" dirty="0"/>
          </a:br>
          <a:r>
            <a:rPr lang="zh-CN" dirty="0"/>
            <a:t>　　</a:t>
          </a:r>
          <a:r>
            <a:rPr lang="en-US" dirty="0"/>
            <a:t>2.1.1 </a:t>
          </a:r>
          <a:r>
            <a:rPr lang="zh-CN" dirty="0"/>
            <a:t>基本概念</a:t>
          </a:r>
          <a:br>
            <a:rPr lang="zh-CN" dirty="0"/>
          </a:br>
          <a:r>
            <a:rPr lang="zh-CN" dirty="0"/>
            <a:t>　　</a:t>
          </a:r>
          <a:r>
            <a:rPr lang="en-US" dirty="0"/>
            <a:t>2.1.2 </a:t>
          </a:r>
          <a:r>
            <a:rPr lang="zh-CN" dirty="0"/>
            <a:t>语料库类型</a:t>
          </a:r>
          <a:br>
            <a:rPr lang="zh-CN" dirty="0"/>
          </a:br>
          <a:r>
            <a:rPr lang="zh-CN" dirty="0"/>
            <a:t>　　</a:t>
          </a:r>
          <a:r>
            <a:rPr lang="en-US" dirty="0"/>
            <a:t>2.1.3 </a:t>
          </a:r>
          <a:r>
            <a:rPr lang="zh-CN" dirty="0"/>
            <a:t>典型语料库介绍</a:t>
          </a:r>
          <a:br>
            <a:rPr lang="zh-CN" dirty="0"/>
          </a:br>
          <a:r>
            <a:rPr lang="zh-CN" dirty="0"/>
            <a:t>　　</a:t>
          </a:r>
          <a:r>
            <a:rPr lang="en-US" dirty="0"/>
            <a:t>2.1.4 </a:t>
          </a:r>
          <a:r>
            <a:rPr lang="zh-CN" dirty="0"/>
            <a:t>语料处理的基本问题</a:t>
          </a:r>
          <a:endParaRPr lang="en-US" altLang="zh-CN" dirty="0"/>
        </a:p>
        <a:p>
          <a:br>
            <a:rPr lang="zh-CN" dirty="0"/>
          </a:br>
          <a:r>
            <a:rPr lang="en-US" dirty="0"/>
            <a:t>2.2 </a:t>
          </a:r>
          <a:r>
            <a:rPr lang="zh-CN" dirty="0"/>
            <a:t>词汇知识库</a:t>
          </a:r>
          <a:br>
            <a:rPr lang="zh-CN" dirty="0"/>
          </a:br>
          <a:r>
            <a:rPr lang="zh-CN" dirty="0"/>
            <a:t>　　</a:t>
          </a:r>
          <a:r>
            <a:rPr lang="en-US" dirty="0"/>
            <a:t>2.2.1 WordNet</a:t>
          </a:r>
          <a:br>
            <a:rPr lang="zh-CN" dirty="0"/>
          </a:br>
          <a:r>
            <a:rPr lang="zh-CN" dirty="0"/>
            <a:t>　　</a:t>
          </a:r>
          <a:r>
            <a:rPr lang="en-US" dirty="0"/>
            <a:t>2.2.2 </a:t>
          </a:r>
          <a:r>
            <a:rPr lang="zh-CN" dirty="0"/>
            <a:t>知网</a:t>
          </a:r>
        </a:p>
      </dgm:t>
    </dgm:pt>
    <dgm:pt modelId="{CC498636-9684-41F4-8A9B-9B778C0E951E}" type="parTrans" cxnId="{6C954868-70D8-4AC9-8849-343A7420189E}">
      <dgm:prSet/>
      <dgm:spPr/>
      <dgm:t>
        <a:bodyPr/>
        <a:lstStyle/>
        <a:p>
          <a:endParaRPr lang="zh-CN" altLang="en-US"/>
        </a:p>
      </dgm:t>
    </dgm:pt>
    <dgm:pt modelId="{7910DC6D-9824-4447-8697-861841C9D7FB}" type="sibTrans" cxnId="{6C954868-70D8-4AC9-8849-343A7420189E}">
      <dgm:prSet/>
      <dgm:spPr/>
      <dgm:t>
        <a:bodyPr/>
        <a:lstStyle/>
        <a:p>
          <a:endParaRPr lang="zh-CN" altLang="en-US"/>
        </a:p>
      </dgm:t>
    </dgm:pt>
    <dgm:pt modelId="{0AE95077-7373-4A0E-A5DE-B0E98B149E2E}" type="pres">
      <dgm:prSet presAssocID="{F031464A-1A1D-47A3-9166-B3B2333FB49A}" presName="linear" presStyleCnt="0">
        <dgm:presLayoutVars>
          <dgm:animLvl val="lvl"/>
          <dgm:resizeHandles val="exact"/>
        </dgm:presLayoutVars>
      </dgm:prSet>
      <dgm:spPr/>
    </dgm:pt>
    <dgm:pt modelId="{F5073E78-AB87-4868-A5B5-21EC1AA57EB5}" type="pres">
      <dgm:prSet presAssocID="{ED311CF2-B9B3-4C58-A3D5-001917FEF826}" presName="parentText" presStyleLbl="node1" presStyleIdx="0" presStyleCnt="1" custLinFactNeighborY="3146">
        <dgm:presLayoutVars>
          <dgm:chMax val="0"/>
          <dgm:bulletEnabled val="1"/>
        </dgm:presLayoutVars>
      </dgm:prSet>
      <dgm:spPr/>
    </dgm:pt>
  </dgm:ptLst>
  <dgm:cxnLst>
    <dgm:cxn modelId="{E9B94B0B-52B9-4BA4-87B9-08A30528B1DB}" type="presOf" srcId="{ED311CF2-B9B3-4C58-A3D5-001917FEF826}" destId="{F5073E78-AB87-4868-A5B5-21EC1AA57EB5}" srcOrd="0" destOrd="0" presId="urn:microsoft.com/office/officeart/2005/8/layout/vList2"/>
    <dgm:cxn modelId="{6C954868-70D8-4AC9-8849-343A7420189E}" srcId="{F031464A-1A1D-47A3-9166-B3B2333FB49A}" destId="{ED311CF2-B9B3-4C58-A3D5-001917FEF826}" srcOrd="0" destOrd="0" parTransId="{CC498636-9684-41F4-8A9B-9B778C0E951E}" sibTransId="{7910DC6D-9824-4447-8697-861841C9D7FB}"/>
    <dgm:cxn modelId="{609CFA87-68F7-4C87-A44D-4E8C6788D048}" type="presOf" srcId="{F031464A-1A1D-47A3-9166-B3B2333FB49A}" destId="{0AE95077-7373-4A0E-A5DE-B0E98B149E2E}" srcOrd="0" destOrd="0" presId="urn:microsoft.com/office/officeart/2005/8/layout/vList2"/>
    <dgm:cxn modelId="{BBAEFDAC-A963-4FD8-8975-5F037C7FE5DB}" type="presParOf" srcId="{0AE95077-7373-4A0E-A5DE-B0E98B149E2E}" destId="{F5073E78-AB87-4868-A5B5-21EC1AA57EB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04867A-6CA4-4E39-9A97-719E719FD97E}"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zh-CN" altLang="en-US"/>
        </a:p>
      </dgm:t>
    </dgm:pt>
    <dgm:pt modelId="{AC250EC5-6E98-462C-8D8D-F18CF6340AD3}">
      <dgm:prSet custT="1"/>
      <dgm:spPr/>
      <dgm:t>
        <a:bodyPr/>
        <a:lstStyle/>
        <a:p>
          <a:pPr algn="l"/>
          <a:r>
            <a:rPr lang="zh-CN" altLang="en-US" sz="3200" b="1" dirty="0"/>
            <a:t>语料库</a:t>
          </a:r>
          <a:r>
            <a:rPr lang="zh-CN" altLang="en-US" sz="3200" dirty="0"/>
            <a:t>：存放语言材料的仓库</a:t>
          </a:r>
        </a:p>
      </dgm:t>
    </dgm:pt>
    <dgm:pt modelId="{40941BA7-4479-454B-A26F-7BDA7F566F7D}" type="parTrans" cxnId="{ED5CDCAF-AEFF-4BAB-87A0-C5081B1E4286}">
      <dgm:prSet/>
      <dgm:spPr/>
      <dgm:t>
        <a:bodyPr/>
        <a:lstStyle/>
        <a:p>
          <a:endParaRPr lang="zh-CN" altLang="en-US"/>
        </a:p>
      </dgm:t>
    </dgm:pt>
    <dgm:pt modelId="{384AC190-5B3C-48C1-8F3A-5EC5ACDFFC80}" type="sibTrans" cxnId="{ED5CDCAF-AEFF-4BAB-87A0-C5081B1E4286}">
      <dgm:prSet/>
      <dgm:spPr/>
      <dgm:t>
        <a:bodyPr/>
        <a:lstStyle/>
        <a:p>
          <a:endParaRPr lang="zh-CN" altLang="en-US"/>
        </a:p>
      </dgm:t>
    </dgm:pt>
    <dgm:pt modelId="{CB66D7DA-71FC-447A-B2AB-DA0BEFA0DD2C}">
      <dgm:prSet custT="1"/>
      <dgm:spPr/>
      <dgm:t>
        <a:bodyPr/>
        <a:lstStyle/>
        <a:p>
          <a:r>
            <a:rPr lang="zh-CN" altLang="en-US" sz="2400" dirty="0"/>
            <a:t>存放真实出现过的语言材料</a:t>
          </a:r>
        </a:p>
      </dgm:t>
    </dgm:pt>
    <dgm:pt modelId="{E4ED081A-A778-4F6A-8D82-62E6C592A2F6}" type="parTrans" cxnId="{78AE4919-5D3E-432E-8710-A8C466D2E62A}">
      <dgm:prSet/>
      <dgm:spPr/>
      <dgm:t>
        <a:bodyPr/>
        <a:lstStyle/>
        <a:p>
          <a:endParaRPr lang="zh-CN" altLang="en-US"/>
        </a:p>
      </dgm:t>
    </dgm:pt>
    <dgm:pt modelId="{0A36317F-E4E8-43C4-8ADA-B2170BB38B22}" type="sibTrans" cxnId="{78AE4919-5D3E-432E-8710-A8C466D2E62A}">
      <dgm:prSet/>
      <dgm:spPr/>
      <dgm:t>
        <a:bodyPr/>
        <a:lstStyle/>
        <a:p>
          <a:endParaRPr lang="zh-CN" altLang="en-US"/>
        </a:p>
      </dgm:t>
    </dgm:pt>
    <dgm:pt modelId="{B503C9AF-4637-472E-8E53-D7C95C2E7C1F}">
      <dgm:prSet custT="1"/>
      <dgm:spPr/>
      <dgm:t>
        <a:bodyPr/>
        <a:lstStyle/>
        <a:p>
          <a:r>
            <a:rPr lang="zh-CN" altLang="en-US" sz="2400" dirty="0"/>
            <a:t>以计算机为载体承载语言知识</a:t>
          </a:r>
        </a:p>
      </dgm:t>
    </dgm:pt>
    <dgm:pt modelId="{62F0766C-3B04-477E-9002-C9AED5575CCF}" type="parTrans" cxnId="{CAE46C74-442E-42F4-B3FF-D6568774FB70}">
      <dgm:prSet/>
      <dgm:spPr/>
      <dgm:t>
        <a:bodyPr/>
        <a:lstStyle/>
        <a:p>
          <a:endParaRPr lang="zh-CN" altLang="en-US"/>
        </a:p>
      </dgm:t>
    </dgm:pt>
    <dgm:pt modelId="{A18E924E-3A6E-4C18-98DD-C2C43454F7A8}" type="sibTrans" cxnId="{CAE46C74-442E-42F4-B3FF-D6568774FB70}">
      <dgm:prSet/>
      <dgm:spPr/>
      <dgm:t>
        <a:bodyPr/>
        <a:lstStyle/>
        <a:p>
          <a:endParaRPr lang="zh-CN" altLang="en-US"/>
        </a:p>
      </dgm:t>
    </dgm:pt>
    <dgm:pt modelId="{D6D7446A-A23C-47A7-A2D8-8B62A2DB043B}">
      <dgm:prSet custT="1"/>
      <dgm:spPr/>
      <dgm:t>
        <a:bodyPr/>
        <a:lstStyle/>
        <a:p>
          <a:r>
            <a:rPr lang="zh-CN" altLang="en-US" sz="2400" dirty="0"/>
            <a:t>分析处理之后的真实语料才有用</a:t>
          </a:r>
          <a:endParaRPr lang="zh-CN" altLang="en-US" sz="2800" dirty="0"/>
        </a:p>
      </dgm:t>
    </dgm:pt>
    <dgm:pt modelId="{1F05CA48-F9E1-4A68-BB1D-5E5301ED3358}" type="parTrans" cxnId="{987106CD-F9E1-48D3-9544-418644BA9875}">
      <dgm:prSet/>
      <dgm:spPr/>
      <dgm:t>
        <a:bodyPr/>
        <a:lstStyle/>
        <a:p>
          <a:endParaRPr lang="zh-CN" altLang="en-US"/>
        </a:p>
      </dgm:t>
    </dgm:pt>
    <dgm:pt modelId="{1408D55A-2D1D-45A0-BB7A-88940F736267}" type="sibTrans" cxnId="{987106CD-F9E1-48D3-9544-418644BA9875}">
      <dgm:prSet/>
      <dgm:spPr/>
      <dgm:t>
        <a:bodyPr/>
        <a:lstStyle/>
        <a:p>
          <a:endParaRPr lang="zh-CN" altLang="en-US"/>
        </a:p>
      </dgm:t>
    </dgm:pt>
    <dgm:pt modelId="{3BD964E8-EBA2-4344-8567-72C49F59E069}" type="pres">
      <dgm:prSet presAssocID="{9404867A-6CA4-4E39-9A97-719E719FD97E}" presName="Name0" presStyleCnt="0">
        <dgm:presLayoutVars>
          <dgm:dir/>
          <dgm:animLvl val="lvl"/>
          <dgm:resizeHandles val="exact"/>
        </dgm:presLayoutVars>
      </dgm:prSet>
      <dgm:spPr/>
    </dgm:pt>
    <dgm:pt modelId="{DD33398C-3C02-45E0-99C3-01647D1BE11F}" type="pres">
      <dgm:prSet presAssocID="{AC250EC5-6E98-462C-8D8D-F18CF6340AD3}" presName="composite" presStyleCnt="0"/>
      <dgm:spPr/>
    </dgm:pt>
    <dgm:pt modelId="{8EFD8082-12CB-45CB-91A7-C489AE095ABA}" type="pres">
      <dgm:prSet presAssocID="{AC250EC5-6E98-462C-8D8D-F18CF6340AD3}" presName="parTx" presStyleLbl="alignNode1" presStyleIdx="0" presStyleCnt="1">
        <dgm:presLayoutVars>
          <dgm:chMax val="0"/>
          <dgm:chPref val="0"/>
          <dgm:bulletEnabled val="1"/>
        </dgm:presLayoutVars>
      </dgm:prSet>
      <dgm:spPr/>
    </dgm:pt>
    <dgm:pt modelId="{3E3674EA-F203-4159-B9DF-5DCD5BF55A4E}" type="pres">
      <dgm:prSet presAssocID="{AC250EC5-6E98-462C-8D8D-F18CF6340AD3}" presName="desTx" presStyleLbl="alignAccFollowNode1" presStyleIdx="0" presStyleCnt="1">
        <dgm:presLayoutVars>
          <dgm:bulletEnabled val="1"/>
        </dgm:presLayoutVars>
      </dgm:prSet>
      <dgm:spPr/>
    </dgm:pt>
  </dgm:ptLst>
  <dgm:cxnLst>
    <dgm:cxn modelId="{A693B305-54B0-43D5-9D24-A8A7D89E20A8}" type="presOf" srcId="{CB66D7DA-71FC-447A-B2AB-DA0BEFA0DD2C}" destId="{3E3674EA-F203-4159-B9DF-5DCD5BF55A4E}" srcOrd="0" destOrd="0" presId="urn:microsoft.com/office/officeart/2005/8/layout/hList1"/>
    <dgm:cxn modelId="{78AE4919-5D3E-432E-8710-A8C466D2E62A}" srcId="{AC250EC5-6E98-462C-8D8D-F18CF6340AD3}" destId="{CB66D7DA-71FC-447A-B2AB-DA0BEFA0DD2C}" srcOrd="0" destOrd="0" parTransId="{E4ED081A-A778-4F6A-8D82-62E6C592A2F6}" sibTransId="{0A36317F-E4E8-43C4-8ADA-B2170BB38B22}"/>
    <dgm:cxn modelId="{EDA60968-A2C2-4AD7-BD31-9DE14FCDD2C2}" type="presOf" srcId="{D6D7446A-A23C-47A7-A2D8-8B62A2DB043B}" destId="{3E3674EA-F203-4159-B9DF-5DCD5BF55A4E}" srcOrd="0" destOrd="2" presId="urn:microsoft.com/office/officeart/2005/8/layout/hList1"/>
    <dgm:cxn modelId="{CAE46C74-442E-42F4-B3FF-D6568774FB70}" srcId="{AC250EC5-6E98-462C-8D8D-F18CF6340AD3}" destId="{B503C9AF-4637-472E-8E53-D7C95C2E7C1F}" srcOrd="1" destOrd="0" parTransId="{62F0766C-3B04-477E-9002-C9AED5575CCF}" sibTransId="{A18E924E-3A6E-4C18-98DD-C2C43454F7A8}"/>
    <dgm:cxn modelId="{BD07DFAA-F7CC-4A05-B698-2FF8F07A281A}" type="presOf" srcId="{9404867A-6CA4-4E39-9A97-719E719FD97E}" destId="{3BD964E8-EBA2-4344-8567-72C49F59E069}" srcOrd="0" destOrd="0" presId="urn:microsoft.com/office/officeart/2005/8/layout/hList1"/>
    <dgm:cxn modelId="{ED5CDCAF-AEFF-4BAB-87A0-C5081B1E4286}" srcId="{9404867A-6CA4-4E39-9A97-719E719FD97E}" destId="{AC250EC5-6E98-462C-8D8D-F18CF6340AD3}" srcOrd="0" destOrd="0" parTransId="{40941BA7-4479-454B-A26F-7BDA7F566F7D}" sibTransId="{384AC190-5B3C-48C1-8F3A-5EC5ACDFFC80}"/>
    <dgm:cxn modelId="{68F7F4B9-D6B7-47F8-B13E-5CEAB4A0754B}" type="presOf" srcId="{AC250EC5-6E98-462C-8D8D-F18CF6340AD3}" destId="{8EFD8082-12CB-45CB-91A7-C489AE095ABA}" srcOrd="0" destOrd="0" presId="urn:microsoft.com/office/officeart/2005/8/layout/hList1"/>
    <dgm:cxn modelId="{3C6435C8-5B38-48EE-8D5A-622D955CFACA}" type="presOf" srcId="{B503C9AF-4637-472E-8E53-D7C95C2E7C1F}" destId="{3E3674EA-F203-4159-B9DF-5DCD5BF55A4E}" srcOrd="0" destOrd="1" presId="urn:microsoft.com/office/officeart/2005/8/layout/hList1"/>
    <dgm:cxn modelId="{987106CD-F9E1-48D3-9544-418644BA9875}" srcId="{AC250EC5-6E98-462C-8D8D-F18CF6340AD3}" destId="{D6D7446A-A23C-47A7-A2D8-8B62A2DB043B}" srcOrd="2" destOrd="0" parTransId="{1F05CA48-F9E1-4A68-BB1D-5E5301ED3358}" sibTransId="{1408D55A-2D1D-45A0-BB7A-88940F736267}"/>
    <dgm:cxn modelId="{4ACB72FF-B990-41FC-B162-E65E54DB95DE}" type="presParOf" srcId="{3BD964E8-EBA2-4344-8567-72C49F59E069}" destId="{DD33398C-3C02-45E0-99C3-01647D1BE11F}" srcOrd="0" destOrd="0" presId="urn:microsoft.com/office/officeart/2005/8/layout/hList1"/>
    <dgm:cxn modelId="{08CAA0E0-EFD3-4510-9460-21C39152806C}" type="presParOf" srcId="{DD33398C-3C02-45E0-99C3-01647D1BE11F}" destId="{8EFD8082-12CB-45CB-91A7-C489AE095ABA}" srcOrd="0" destOrd="0" presId="urn:microsoft.com/office/officeart/2005/8/layout/hList1"/>
    <dgm:cxn modelId="{E8F2CAF5-E65D-46A8-B610-478A90B09680}" type="presParOf" srcId="{DD33398C-3C02-45E0-99C3-01647D1BE11F}" destId="{3E3674EA-F203-4159-B9DF-5DCD5BF55A4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073E78-AB87-4868-A5B5-21EC1AA57EB5}">
      <dsp:nvSpPr>
        <dsp:cNvPr id="0" name=""/>
        <dsp:cNvSpPr/>
      </dsp:nvSpPr>
      <dsp:spPr>
        <a:xfrm>
          <a:off x="0" y="106812"/>
          <a:ext cx="8463679" cy="43290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2.1 </a:t>
          </a:r>
          <a:r>
            <a:rPr lang="zh-CN" sz="2500" kern="1200" dirty="0"/>
            <a:t>语料库</a:t>
          </a:r>
          <a:br>
            <a:rPr lang="zh-CN" sz="2500" kern="1200" dirty="0"/>
          </a:br>
          <a:r>
            <a:rPr lang="zh-CN" sz="2500" kern="1200" dirty="0"/>
            <a:t>　　</a:t>
          </a:r>
          <a:r>
            <a:rPr lang="en-US" sz="2500" kern="1200" dirty="0"/>
            <a:t>2.1.1 </a:t>
          </a:r>
          <a:r>
            <a:rPr lang="zh-CN" sz="2500" kern="1200" dirty="0"/>
            <a:t>基本概念</a:t>
          </a:r>
          <a:br>
            <a:rPr lang="zh-CN" sz="2500" kern="1200" dirty="0"/>
          </a:br>
          <a:r>
            <a:rPr lang="zh-CN" sz="2500" kern="1200" dirty="0"/>
            <a:t>　　</a:t>
          </a:r>
          <a:r>
            <a:rPr lang="en-US" sz="2500" kern="1200" dirty="0"/>
            <a:t>2.1.2 </a:t>
          </a:r>
          <a:r>
            <a:rPr lang="zh-CN" sz="2500" kern="1200" dirty="0"/>
            <a:t>语料库类型</a:t>
          </a:r>
          <a:br>
            <a:rPr lang="zh-CN" sz="2500" kern="1200" dirty="0"/>
          </a:br>
          <a:r>
            <a:rPr lang="zh-CN" sz="2500" kern="1200" dirty="0"/>
            <a:t>　　</a:t>
          </a:r>
          <a:r>
            <a:rPr lang="en-US" sz="2500" kern="1200" dirty="0"/>
            <a:t>2.1.3 </a:t>
          </a:r>
          <a:r>
            <a:rPr lang="zh-CN" sz="2500" kern="1200" dirty="0"/>
            <a:t>典型语料库介绍</a:t>
          </a:r>
          <a:br>
            <a:rPr lang="zh-CN" sz="2500" kern="1200" dirty="0"/>
          </a:br>
          <a:r>
            <a:rPr lang="zh-CN" sz="2500" kern="1200" dirty="0"/>
            <a:t>　　</a:t>
          </a:r>
          <a:r>
            <a:rPr lang="en-US" sz="2500" kern="1200" dirty="0"/>
            <a:t>2.1.4 </a:t>
          </a:r>
          <a:r>
            <a:rPr lang="zh-CN" sz="2500" kern="1200" dirty="0"/>
            <a:t>语料处理的基本问题</a:t>
          </a:r>
          <a:endParaRPr lang="en-US" altLang="zh-CN" sz="2500" kern="1200" dirty="0"/>
        </a:p>
        <a:p>
          <a:pPr marL="0" lvl="0" indent="0" algn="l" defTabSz="1111250">
            <a:lnSpc>
              <a:spcPct val="90000"/>
            </a:lnSpc>
            <a:spcBef>
              <a:spcPct val="0"/>
            </a:spcBef>
            <a:spcAft>
              <a:spcPct val="35000"/>
            </a:spcAft>
            <a:buNone/>
          </a:pPr>
          <a:br>
            <a:rPr lang="zh-CN" sz="2500" kern="1200" dirty="0"/>
          </a:br>
          <a:r>
            <a:rPr lang="en-US" sz="2500" kern="1200" dirty="0"/>
            <a:t>2.2 </a:t>
          </a:r>
          <a:r>
            <a:rPr lang="zh-CN" sz="2500" kern="1200" dirty="0"/>
            <a:t>词汇知识库</a:t>
          </a:r>
          <a:br>
            <a:rPr lang="zh-CN" sz="2500" kern="1200" dirty="0"/>
          </a:br>
          <a:r>
            <a:rPr lang="zh-CN" sz="2500" kern="1200" dirty="0"/>
            <a:t>　　</a:t>
          </a:r>
          <a:r>
            <a:rPr lang="en-US" sz="2500" kern="1200" dirty="0"/>
            <a:t>2.2.1 WordNet</a:t>
          </a:r>
          <a:br>
            <a:rPr lang="zh-CN" sz="2500" kern="1200" dirty="0"/>
          </a:br>
          <a:r>
            <a:rPr lang="zh-CN" sz="2500" kern="1200" dirty="0"/>
            <a:t>　　</a:t>
          </a:r>
          <a:r>
            <a:rPr lang="en-US" sz="2500" kern="1200" dirty="0"/>
            <a:t>2.2.2 </a:t>
          </a:r>
          <a:r>
            <a:rPr lang="zh-CN" sz="2500" kern="1200" dirty="0"/>
            <a:t>知网</a:t>
          </a:r>
        </a:p>
      </dsp:txBody>
      <dsp:txXfrm>
        <a:off x="211324" y="318136"/>
        <a:ext cx="8041031" cy="39063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FD8082-12CB-45CB-91A7-C489AE095ABA}">
      <dsp:nvSpPr>
        <dsp:cNvPr id="0" name=""/>
        <dsp:cNvSpPr/>
      </dsp:nvSpPr>
      <dsp:spPr>
        <a:xfrm>
          <a:off x="0" y="18017"/>
          <a:ext cx="9613860" cy="14112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l" defTabSz="1422400">
            <a:lnSpc>
              <a:spcPct val="90000"/>
            </a:lnSpc>
            <a:spcBef>
              <a:spcPct val="0"/>
            </a:spcBef>
            <a:spcAft>
              <a:spcPct val="35000"/>
            </a:spcAft>
            <a:buNone/>
          </a:pPr>
          <a:r>
            <a:rPr lang="zh-CN" altLang="en-US" sz="3200" b="1" kern="1200" dirty="0"/>
            <a:t>语料库</a:t>
          </a:r>
          <a:r>
            <a:rPr lang="zh-CN" altLang="en-US" sz="3200" kern="1200" dirty="0"/>
            <a:t>：存放语言材料的仓库</a:t>
          </a:r>
        </a:p>
      </dsp:txBody>
      <dsp:txXfrm>
        <a:off x="0" y="18017"/>
        <a:ext cx="9613860" cy="1411200"/>
      </dsp:txXfrm>
    </dsp:sp>
    <dsp:sp modelId="{3E3674EA-F203-4159-B9DF-5DCD5BF55A4E}">
      <dsp:nvSpPr>
        <dsp:cNvPr id="0" name=""/>
        <dsp:cNvSpPr/>
      </dsp:nvSpPr>
      <dsp:spPr>
        <a:xfrm>
          <a:off x="0" y="1429218"/>
          <a:ext cx="9613860" cy="215208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a:t>存放真实出现过的语言材料</a:t>
          </a:r>
        </a:p>
        <a:p>
          <a:pPr marL="228600" lvl="1" indent="-228600" algn="l" defTabSz="1066800">
            <a:lnSpc>
              <a:spcPct val="90000"/>
            </a:lnSpc>
            <a:spcBef>
              <a:spcPct val="0"/>
            </a:spcBef>
            <a:spcAft>
              <a:spcPct val="15000"/>
            </a:spcAft>
            <a:buChar char="•"/>
          </a:pPr>
          <a:r>
            <a:rPr lang="zh-CN" altLang="en-US" sz="2400" kern="1200" dirty="0"/>
            <a:t>以计算机为载体承载语言知识</a:t>
          </a:r>
        </a:p>
        <a:p>
          <a:pPr marL="228600" lvl="1" indent="-228600" algn="l" defTabSz="1066800">
            <a:lnSpc>
              <a:spcPct val="90000"/>
            </a:lnSpc>
            <a:spcBef>
              <a:spcPct val="0"/>
            </a:spcBef>
            <a:spcAft>
              <a:spcPct val="15000"/>
            </a:spcAft>
            <a:buChar char="•"/>
          </a:pPr>
          <a:r>
            <a:rPr lang="zh-CN" altLang="en-US" sz="2400" kern="1200" dirty="0"/>
            <a:t>分析处理之后的真实语料才有用</a:t>
          </a:r>
          <a:endParaRPr lang="zh-CN" altLang="en-US" sz="2800" kern="1200" dirty="0"/>
        </a:p>
      </dsp:txBody>
      <dsp:txXfrm>
        <a:off x="0" y="1429218"/>
        <a:ext cx="9613860" cy="21520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2020/7/22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255346" y="2750337"/>
            <a:ext cx="1171888" cy="1356442"/>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47973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309"/>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22215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61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882044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64466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96831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2020/7/22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140075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2020/7/22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758405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2020/7/22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77960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161E7BD-2304-4CFF-AC2E-DAADCB15FF3C}" type="datetimeFigureOut">
              <a:rPr lang="zh-CN" altLang="en-US" smtClean="0"/>
              <a:t>2020/7/22</a:t>
            </a:fld>
            <a:endParaRPr lang="zh-CN" altLang="en-US"/>
          </a:p>
        </p:txBody>
      </p:sp>
      <p:sp>
        <p:nvSpPr>
          <p:cNvPr id="5" name="Footer Placeholder 4"/>
          <p:cNvSpPr>
            <a:spLocks noGrp="1"/>
          </p:cNvSpPr>
          <p:nvPr>
            <p:ph type="ftr" sz="quarter" idx="11"/>
          </p:nvPr>
        </p:nvSpPr>
        <p:spPr>
          <a:xfrm>
            <a:off x="680321" y="5936188"/>
            <a:ext cx="6126805" cy="365125"/>
          </a:xfrm>
        </p:spPr>
        <p:txBody>
          <a:bodyPr/>
          <a:lstStyle/>
          <a:p>
            <a:endParaRPr lang="zh-CN" alt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7773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2020/7/22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695203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161E7BD-2304-4CFF-AC2E-DAADCB15FF3C}" type="datetimeFigureOut">
              <a:rPr lang="zh-CN" altLang="en-US" smtClean="0"/>
              <a:t>2020/7/22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729455" y="286989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4228224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486446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0322" y="3030008"/>
            <a:ext cx="469835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594123" y="3030008"/>
            <a:ext cx="4700059"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161E7BD-2304-4CFF-AC2E-DAADCB15FF3C}" type="datetimeFigureOut">
              <a:rPr lang="zh-CN" altLang="en-US" smtClean="0"/>
              <a:t>2020/7/22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1551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161E7BD-2304-4CFF-AC2E-DAADCB15FF3C}" type="datetimeFigureOut">
              <a:rPr lang="zh-CN" altLang="en-US" smtClean="0"/>
              <a:t>2020/7/22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8832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161E7BD-2304-4CFF-AC2E-DAADCB15FF3C}" type="datetimeFigureOut">
              <a:rPr lang="zh-CN" altLang="en-US" smtClean="0"/>
              <a:t>2020/7/22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601457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15228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2020/7/22</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095582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61E7BD-2304-4CFF-AC2E-DAADCB15FF3C}" type="datetimeFigureOut">
              <a:rPr lang="zh-CN" altLang="en-US" smtClean="0"/>
              <a:t>2020/7/22</a:t>
            </a:fld>
            <a:endParaRPr lang="zh-CN" alt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00796101"/>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ighan.cs.uchicago.edu/bakeoff2005/"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hyperlink" Target="https://www.cnki.net/" TargetMode="External"/><Relationship Id="rId2" Type="http://schemas.openxmlformats.org/officeDocument/2006/relationships/hyperlink" Target="http://www.keenage.com/" TargetMode="Externa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hyperlink" Target="https://www.jianshu.com/p/c123c7534500"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hyperlink" Target="https://www.ldc.upenn.edu/" TargetMode="External"/><Relationship Id="rId7" Type="http://schemas.openxmlformats.org/officeDocument/2006/relationships/hyperlink" Target="https://ota.bodleian.ox.ac.uk/repository/xmlui/"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icame.uib.no/" TargetMode="Externa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AD0AA-D545-4246-A9B6-B19BC6633152}"/>
              </a:ext>
            </a:extLst>
          </p:cNvPr>
          <p:cNvSpPr>
            <a:spLocks noGrp="1"/>
          </p:cNvSpPr>
          <p:nvPr>
            <p:ph type="ctrTitle"/>
          </p:nvPr>
        </p:nvSpPr>
        <p:spPr/>
        <p:txBody>
          <a:bodyPr/>
          <a:lstStyle/>
          <a:p>
            <a:r>
              <a:rPr lang="zh-CN" altLang="en-US" dirty="0"/>
              <a:t>自然语言处理技术基础</a:t>
            </a:r>
            <a:br>
              <a:rPr lang="en-US" altLang="zh-CN" dirty="0"/>
            </a:br>
            <a:r>
              <a:rPr lang="en-US" altLang="zh-CN" sz="2800" dirty="0"/>
              <a:t>Natural Language Processing</a:t>
            </a:r>
            <a:r>
              <a:rPr lang="zh-CN" altLang="en-US" sz="2800" dirty="0"/>
              <a:t>，</a:t>
            </a:r>
            <a:r>
              <a:rPr lang="en-US" altLang="zh-CN" sz="2800" dirty="0"/>
              <a:t>NLP</a:t>
            </a:r>
            <a:endParaRPr lang="zh-CN" altLang="en-US" sz="2800" dirty="0"/>
          </a:p>
        </p:txBody>
      </p:sp>
      <p:sp>
        <p:nvSpPr>
          <p:cNvPr id="3" name="副标题 2">
            <a:extLst>
              <a:ext uri="{FF2B5EF4-FFF2-40B4-BE49-F238E27FC236}">
                <a16:creationId xmlns:a16="http://schemas.microsoft.com/office/drawing/2014/main" id="{5AEE3665-4B91-404B-82B7-F893AB2EEF54}"/>
              </a:ext>
            </a:extLst>
          </p:cNvPr>
          <p:cNvSpPr>
            <a:spLocks noGrp="1"/>
          </p:cNvSpPr>
          <p:nvPr>
            <p:ph type="subTitle" idx="1"/>
          </p:nvPr>
        </p:nvSpPr>
        <p:spPr/>
        <p:txBody>
          <a:bodyPr/>
          <a:lstStyle/>
          <a:p>
            <a:r>
              <a:rPr lang="zh-CN" altLang="en-US" dirty="0"/>
              <a:t>网络空间安全与计算机学院</a:t>
            </a:r>
          </a:p>
        </p:txBody>
      </p:sp>
      <p:pic>
        <p:nvPicPr>
          <p:cNvPr id="6146" name="Picture 2">
            <a:extLst>
              <a:ext uri="{FF2B5EF4-FFF2-40B4-BE49-F238E27FC236}">
                <a16:creationId xmlns:a16="http://schemas.microsoft.com/office/drawing/2014/main" id="{83010770-CCB3-4E60-8491-520459293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13" y="158333"/>
            <a:ext cx="956755" cy="427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13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DD84F-BA69-44F3-BF7B-CB7172895DA4}"/>
              </a:ext>
            </a:extLst>
          </p:cNvPr>
          <p:cNvSpPr>
            <a:spLocks noGrp="1"/>
          </p:cNvSpPr>
          <p:nvPr>
            <p:ph type="title"/>
          </p:nvPr>
        </p:nvSpPr>
        <p:spPr/>
        <p:txBody>
          <a:bodyPr/>
          <a:lstStyle/>
          <a:p>
            <a:r>
              <a:rPr lang="zh-CN" altLang="en-US" dirty="0"/>
              <a:t>国外语料库  </a:t>
            </a:r>
          </a:p>
        </p:txBody>
      </p:sp>
      <p:sp>
        <p:nvSpPr>
          <p:cNvPr id="3" name="内容占位符 2">
            <a:extLst>
              <a:ext uri="{FF2B5EF4-FFF2-40B4-BE49-F238E27FC236}">
                <a16:creationId xmlns:a16="http://schemas.microsoft.com/office/drawing/2014/main" id="{540AC86F-CCA5-468F-A236-C98F1CD586CE}"/>
              </a:ext>
            </a:extLst>
          </p:cNvPr>
          <p:cNvSpPr>
            <a:spLocks noGrp="1"/>
          </p:cNvSpPr>
          <p:nvPr>
            <p:ph idx="1"/>
          </p:nvPr>
        </p:nvSpPr>
        <p:spPr>
          <a:xfrm>
            <a:off x="304801" y="2049294"/>
            <a:ext cx="11640766" cy="4714672"/>
          </a:xfrm>
        </p:spPr>
        <p:txBody>
          <a:bodyPr>
            <a:normAutofit fontScale="62500" lnSpcReduction="20000"/>
          </a:bodyPr>
          <a:lstStyle/>
          <a:p>
            <a:r>
              <a:rPr lang="en-US" altLang="zh-CN" b="1" dirty="0"/>
              <a:t>BBC</a:t>
            </a:r>
            <a:r>
              <a:rPr lang="zh-CN" altLang="en-US" b="1" dirty="0"/>
              <a:t>语料库：</a:t>
            </a:r>
            <a:r>
              <a:rPr lang="en-US" altLang="zh-CN" b="1" dirty="0"/>
              <a:t>http://bcc.blcu.edu.cn/</a:t>
            </a:r>
            <a:endParaRPr lang="en-US" altLang="zh-CN" dirty="0"/>
          </a:p>
          <a:p>
            <a:r>
              <a:rPr lang="en-US" altLang="zh-CN" b="1" dirty="0"/>
              <a:t>BNC-</a:t>
            </a:r>
            <a:r>
              <a:rPr lang="zh-CN" altLang="en-US" b="1" dirty="0"/>
              <a:t>英国国家语料库（</a:t>
            </a:r>
            <a:r>
              <a:rPr lang="en-US" altLang="zh-CN" b="1" dirty="0"/>
              <a:t>British National Corpus</a:t>
            </a:r>
            <a:r>
              <a:rPr lang="zh-CN" altLang="en-US" b="1" dirty="0"/>
              <a:t>）：</a:t>
            </a:r>
            <a:r>
              <a:rPr lang="en-US" altLang="zh-CN" b="1" dirty="0"/>
              <a:t>http://www.natcorp.ox.ac.uk/</a:t>
            </a:r>
            <a:endParaRPr lang="en-US" altLang="zh-CN" dirty="0"/>
          </a:p>
          <a:p>
            <a:r>
              <a:rPr lang="en-US" altLang="zh-CN" b="1" dirty="0"/>
              <a:t>BOE-</a:t>
            </a:r>
            <a:r>
              <a:rPr lang="zh-CN" altLang="en-US" b="1" dirty="0"/>
              <a:t>柯林斯英语语料库（</a:t>
            </a:r>
            <a:r>
              <a:rPr lang="en-US" altLang="zh-CN" b="1" dirty="0"/>
              <a:t>the Bank of English</a:t>
            </a:r>
            <a:r>
              <a:rPr lang="zh-CN" altLang="en-US" b="1" dirty="0"/>
              <a:t>）：</a:t>
            </a:r>
            <a:r>
              <a:rPr lang="en-US" altLang="zh-CN" b="1" dirty="0"/>
              <a:t>http://www.collinslanguage.com/wordbanks/</a:t>
            </a:r>
            <a:endParaRPr lang="en-US" altLang="zh-CN" dirty="0"/>
          </a:p>
          <a:p>
            <a:r>
              <a:rPr lang="zh-CN" altLang="en-US" b="1" dirty="0"/>
              <a:t>联合国文件数据库（提供</a:t>
            </a:r>
            <a:r>
              <a:rPr lang="en-US" altLang="zh-CN" b="1" dirty="0"/>
              <a:t>80</a:t>
            </a:r>
            <a:r>
              <a:rPr lang="zh-CN" altLang="en-US" b="1" dirty="0"/>
              <a:t>万份六种语言平行文档）</a:t>
            </a:r>
            <a:r>
              <a:rPr lang="en-US" altLang="zh-CN" b="1" dirty="0"/>
              <a:t>http://documents.un.org/simple.asp</a:t>
            </a:r>
            <a:endParaRPr lang="en-US" altLang="zh-CN" dirty="0"/>
          </a:p>
          <a:p>
            <a:r>
              <a:rPr lang="en-US" altLang="zh-CN" b="1" dirty="0"/>
              <a:t>ANC-</a:t>
            </a:r>
            <a:r>
              <a:rPr lang="zh-CN" altLang="en-US" b="1" dirty="0"/>
              <a:t>美国国家语料库（</a:t>
            </a:r>
            <a:r>
              <a:rPr lang="en-US" altLang="zh-CN" b="1" dirty="0"/>
              <a:t>American National Corpus</a:t>
            </a:r>
            <a:r>
              <a:rPr lang="zh-CN" altLang="en-US" b="1" dirty="0"/>
              <a:t>）</a:t>
            </a:r>
            <a:r>
              <a:rPr lang="en-US" altLang="zh-CN" b="1" dirty="0"/>
              <a:t>:http://www.anc.org/</a:t>
            </a:r>
            <a:endParaRPr lang="en-US" altLang="zh-CN" dirty="0"/>
          </a:p>
          <a:p>
            <a:r>
              <a:rPr lang="zh-CN" altLang="en-US" b="1" dirty="0"/>
              <a:t>兰开斯特汉语语料库 </a:t>
            </a:r>
            <a:r>
              <a:rPr lang="en-US" altLang="zh-CN" b="1" dirty="0"/>
              <a:t>(LCMC) http://ota.oucs.ox.ac.uk/scripts/download.php?otaid=2474</a:t>
            </a:r>
            <a:endParaRPr lang="en-US" altLang="zh-CN" dirty="0"/>
          </a:p>
          <a:p>
            <a:r>
              <a:rPr lang="en-US" altLang="zh-CN" b="1" dirty="0"/>
              <a:t>OLAC</a:t>
            </a:r>
            <a:r>
              <a:rPr lang="zh-CN" altLang="en-US" b="1" dirty="0"/>
              <a:t>语言开发典藏社群（</a:t>
            </a:r>
            <a:r>
              <a:rPr lang="en-US" altLang="zh-CN" b="1" dirty="0"/>
              <a:t>Open Language Archives Community</a:t>
            </a:r>
            <a:r>
              <a:rPr lang="zh-CN" altLang="en-US" b="1" dirty="0"/>
              <a:t>）</a:t>
            </a:r>
            <a:r>
              <a:rPr lang="en-US" altLang="zh-CN" b="1" dirty="0"/>
              <a:t>http://search.language-archives.org/index.html</a:t>
            </a:r>
            <a:endParaRPr lang="en-US" altLang="zh-CN" dirty="0"/>
          </a:p>
          <a:p>
            <a:r>
              <a:rPr lang="en-US" altLang="zh-CN" b="1" dirty="0"/>
              <a:t>COCA-</a:t>
            </a:r>
            <a:r>
              <a:rPr lang="zh-CN" altLang="en-US" b="1" dirty="0"/>
              <a:t>美国当代英语语料库</a:t>
            </a:r>
            <a:r>
              <a:rPr lang="en-US" altLang="zh-CN" b="1" dirty="0"/>
              <a:t>(Corpus of Contemporary American English)http://www.americancorpus.org/</a:t>
            </a:r>
            <a:endParaRPr lang="en-US" altLang="zh-CN" dirty="0"/>
          </a:p>
          <a:p>
            <a:r>
              <a:rPr lang="en-US" altLang="zh-CN" b="1" dirty="0"/>
              <a:t>COHA-</a:t>
            </a:r>
            <a:r>
              <a:rPr lang="zh-CN" altLang="en-US" b="1" dirty="0"/>
              <a:t>美国近当代英语语料库（</a:t>
            </a:r>
            <a:r>
              <a:rPr lang="en-US" altLang="zh-CN" b="1" dirty="0"/>
              <a:t>Corpus of Historical American English</a:t>
            </a:r>
            <a:r>
              <a:rPr lang="zh-CN" altLang="en-US" b="1" dirty="0"/>
              <a:t>）：</a:t>
            </a:r>
            <a:r>
              <a:rPr lang="en-US" altLang="zh-CN" b="1" dirty="0"/>
              <a:t>http://corpus.byu.edu.coha/</a:t>
            </a:r>
            <a:endParaRPr lang="en-US" altLang="zh-CN" dirty="0"/>
          </a:p>
          <a:p>
            <a:r>
              <a:rPr lang="en-US" altLang="zh-CN" b="1" dirty="0"/>
              <a:t>SKETCHENGINE</a:t>
            </a:r>
            <a:r>
              <a:rPr lang="zh-CN" altLang="en-US" b="1" dirty="0"/>
              <a:t>多语言语料库：</a:t>
            </a:r>
            <a:r>
              <a:rPr lang="en-US" altLang="zh-CN" b="1" dirty="0"/>
              <a:t>www.sketchengine.co.uk</a:t>
            </a:r>
            <a:endParaRPr lang="en-US" altLang="zh-CN" dirty="0"/>
          </a:p>
          <a:p>
            <a:r>
              <a:rPr lang="en-US" altLang="zh-CN" b="1" dirty="0"/>
              <a:t>BASE-</a:t>
            </a:r>
            <a:r>
              <a:rPr lang="zh-CN" altLang="en-US" b="1" dirty="0"/>
              <a:t>英国学术口语语料库（</a:t>
            </a:r>
            <a:r>
              <a:rPr lang="en-US" altLang="zh-CN" b="1" dirty="0"/>
              <a:t>British Academic Spoken English Corpus</a:t>
            </a:r>
            <a:r>
              <a:rPr lang="zh-CN" altLang="en-US" b="1" dirty="0"/>
              <a:t>）：</a:t>
            </a:r>
            <a:r>
              <a:rPr lang="en-US" altLang="zh-CN" b="1" dirty="0"/>
              <a:t>http://www2.warwick.ac.uk/fac/soc/celte/research/base/</a:t>
            </a:r>
            <a:endParaRPr lang="en-US" altLang="zh-CN" dirty="0"/>
          </a:p>
          <a:p>
            <a:r>
              <a:rPr lang="en-US" altLang="zh-CN" b="1" dirty="0"/>
              <a:t>Leeds: http://corpus.leeds.ac.uk/internet.html</a:t>
            </a:r>
            <a:endParaRPr lang="en-US" altLang="zh-CN" dirty="0"/>
          </a:p>
          <a:p>
            <a:r>
              <a:rPr lang="en-US" altLang="zh-CN" b="1" dirty="0" err="1"/>
              <a:t>JustTheWord</a:t>
            </a:r>
            <a:r>
              <a:rPr lang="zh-CN" altLang="en-US" b="1" dirty="0"/>
              <a:t>： </a:t>
            </a:r>
            <a:r>
              <a:rPr lang="en-US" altLang="zh-CN" b="1" dirty="0"/>
              <a:t>http://193.133.140.102/JustTheWord/index.html</a:t>
            </a:r>
            <a:endParaRPr lang="en-US" altLang="zh-CN" dirty="0"/>
          </a:p>
          <a:p>
            <a:r>
              <a:rPr lang="en-US" altLang="zh-CN" b="1" dirty="0" err="1"/>
              <a:t>Lextutor</a:t>
            </a:r>
            <a:r>
              <a:rPr lang="en-US" altLang="zh-CN" b="1" dirty="0"/>
              <a:t>: http://www.lextutor.ca/</a:t>
            </a:r>
            <a:endParaRPr lang="en-US" altLang="zh-CN" dirty="0"/>
          </a:p>
          <a:p>
            <a:r>
              <a:rPr lang="en-US" altLang="zh-CN" b="1" dirty="0"/>
              <a:t>Web </a:t>
            </a:r>
            <a:r>
              <a:rPr lang="en-US" altLang="zh-CN" b="1" dirty="0" err="1"/>
              <a:t>Concordancer</a:t>
            </a:r>
            <a:r>
              <a:rPr lang="en-US" altLang="zh-CN" b="1" dirty="0"/>
              <a:t>: www.edict.com.hk</a:t>
            </a:r>
            <a:endParaRPr lang="zh-CN" altLang="en-US" dirty="0"/>
          </a:p>
        </p:txBody>
      </p:sp>
    </p:spTree>
    <p:extLst>
      <p:ext uri="{BB962C8B-B14F-4D97-AF65-F5344CB8AC3E}">
        <p14:creationId xmlns:p14="http://schemas.microsoft.com/office/powerpoint/2010/main" val="2667667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DD84F-BA69-44F3-BF7B-CB7172895DA4}"/>
              </a:ext>
            </a:extLst>
          </p:cNvPr>
          <p:cNvSpPr>
            <a:spLocks noGrp="1"/>
          </p:cNvSpPr>
          <p:nvPr>
            <p:ph type="title"/>
          </p:nvPr>
        </p:nvSpPr>
        <p:spPr/>
        <p:txBody>
          <a:bodyPr/>
          <a:lstStyle/>
          <a:p>
            <a:r>
              <a:rPr lang="zh-CN" altLang="en-US" dirty="0"/>
              <a:t>国内语料库 </a:t>
            </a:r>
            <a:r>
              <a:rPr lang="en-US" altLang="zh-CN" dirty="0"/>
              <a:t>1</a:t>
            </a:r>
            <a:r>
              <a:rPr lang="zh-CN" altLang="en-US" dirty="0"/>
              <a:t>  </a:t>
            </a:r>
          </a:p>
        </p:txBody>
      </p:sp>
      <p:sp>
        <p:nvSpPr>
          <p:cNvPr id="3" name="内容占位符 2">
            <a:extLst>
              <a:ext uri="{FF2B5EF4-FFF2-40B4-BE49-F238E27FC236}">
                <a16:creationId xmlns:a16="http://schemas.microsoft.com/office/drawing/2014/main" id="{540AC86F-CCA5-468F-A236-C98F1CD586CE}"/>
              </a:ext>
            </a:extLst>
          </p:cNvPr>
          <p:cNvSpPr>
            <a:spLocks noGrp="1"/>
          </p:cNvSpPr>
          <p:nvPr>
            <p:ph idx="1"/>
          </p:nvPr>
        </p:nvSpPr>
        <p:spPr>
          <a:xfrm>
            <a:off x="304801" y="2049294"/>
            <a:ext cx="11640766" cy="4714672"/>
          </a:xfrm>
        </p:spPr>
        <p:txBody>
          <a:bodyPr>
            <a:normAutofit fontScale="85000" lnSpcReduction="20000"/>
          </a:bodyPr>
          <a:lstStyle/>
          <a:p>
            <a:r>
              <a:rPr lang="zh-CN" altLang="pl-PL" b="1" dirty="0"/>
              <a:t>语料库：</a:t>
            </a:r>
            <a:r>
              <a:rPr lang="pl-PL" altLang="zh-CN" b="1" dirty="0"/>
              <a:t>http://yulk.org/</a:t>
            </a:r>
            <a:endParaRPr lang="pl-PL" altLang="zh-CN" dirty="0"/>
          </a:p>
          <a:p>
            <a:r>
              <a:rPr lang="zh-CN" altLang="pl-PL" b="1" dirty="0"/>
              <a:t>语料库在线：</a:t>
            </a:r>
            <a:r>
              <a:rPr lang="pl-PL" altLang="zh-CN" b="1" dirty="0"/>
              <a:t>http://www.cncorpus.org/</a:t>
            </a:r>
            <a:endParaRPr lang="pl-PL" altLang="zh-CN" dirty="0"/>
          </a:p>
          <a:p>
            <a:r>
              <a:rPr lang="zh-CN" altLang="pl-PL" b="1" dirty="0"/>
              <a:t>北京大学中国语言学研究中心 ：</a:t>
            </a:r>
            <a:r>
              <a:rPr lang="pl-PL" altLang="zh-CN" b="1" dirty="0"/>
              <a:t>http://ccl.pku.edu.cn/corpus.asp</a:t>
            </a:r>
            <a:endParaRPr lang="pl-PL" altLang="zh-CN" dirty="0"/>
          </a:p>
          <a:p>
            <a:r>
              <a:rPr lang="zh-CN" altLang="pl-PL" b="1" dirty="0"/>
              <a:t>国家语委现代汉语语料库</a:t>
            </a:r>
            <a:r>
              <a:rPr lang="pl-PL" altLang="zh-CN" b="1" dirty="0"/>
              <a:t>http://www.cncorpus.org/</a:t>
            </a:r>
            <a:endParaRPr lang="pl-PL" altLang="zh-CN" dirty="0"/>
          </a:p>
          <a:p>
            <a:r>
              <a:rPr lang="zh-CN" altLang="pl-PL" b="1" dirty="0"/>
              <a:t>北外语料库语言学：</a:t>
            </a:r>
            <a:r>
              <a:rPr lang="pl-PL" altLang="zh-CN" b="1" dirty="0"/>
              <a:t>http://www.bfsu-corpus.org/</a:t>
            </a:r>
            <a:endParaRPr lang="pl-PL" altLang="zh-CN" dirty="0"/>
          </a:p>
          <a:p>
            <a:r>
              <a:rPr lang="zh-CN" altLang="pl-PL" b="1" dirty="0"/>
              <a:t>古代汉语语料库</a:t>
            </a:r>
            <a:r>
              <a:rPr lang="pl-PL" altLang="zh-CN" b="1" dirty="0"/>
              <a:t>http://www.cncorpus.org/login.aspx</a:t>
            </a:r>
            <a:endParaRPr lang="pl-PL" altLang="zh-CN" dirty="0"/>
          </a:p>
          <a:p>
            <a:r>
              <a:rPr lang="zh-CN" altLang="pl-PL" b="1" dirty="0"/>
              <a:t>语料库语言学在线：</a:t>
            </a:r>
            <a:r>
              <a:rPr lang="pl-PL" altLang="zh-CN" b="1" dirty="0"/>
              <a:t>http://ccl.pku.edu.cn/corpus.asp</a:t>
            </a:r>
            <a:endParaRPr lang="pl-PL" altLang="zh-CN" dirty="0"/>
          </a:p>
          <a:p>
            <a:r>
              <a:rPr lang="pl-PL" altLang="zh-CN" b="1" dirty="0"/>
              <a:t>《</a:t>
            </a:r>
            <a:r>
              <a:rPr lang="zh-CN" altLang="pl-PL" b="1" dirty="0"/>
              <a:t>人民日报</a:t>
            </a:r>
            <a:r>
              <a:rPr lang="pl-PL" altLang="zh-CN" b="1" dirty="0"/>
              <a:t>》</a:t>
            </a:r>
            <a:r>
              <a:rPr lang="zh-CN" altLang="pl-PL" b="1" dirty="0"/>
              <a:t>标注语料库</a:t>
            </a:r>
            <a:r>
              <a:rPr lang="pl-PL" altLang="zh-CN" b="1" dirty="0"/>
              <a:t>http://www.icl.pku.edu.cn/icl_res/</a:t>
            </a:r>
            <a:endParaRPr lang="pl-PL" altLang="zh-CN" dirty="0"/>
          </a:p>
          <a:p>
            <a:r>
              <a:rPr lang="zh-CN" altLang="pl-PL" b="1" dirty="0"/>
              <a:t>汉语国际教育技术研发中心：</a:t>
            </a:r>
            <a:r>
              <a:rPr lang="pl-PL" altLang="zh-CN" b="1" dirty="0"/>
              <a:t>HSK</a:t>
            </a:r>
            <a:r>
              <a:rPr lang="zh-CN" altLang="pl-PL" b="1" dirty="0"/>
              <a:t>动态作文语料库</a:t>
            </a:r>
            <a:r>
              <a:rPr lang="pl-PL" altLang="zh-CN" b="1" dirty="0"/>
              <a:t>http://202.112.195.192:8060/hsk/login.asp</a:t>
            </a:r>
            <a:endParaRPr lang="en-US" altLang="zh-CN" b="1" dirty="0"/>
          </a:p>
          <a:p>
            <a:r>
              <a:rPr lang="zh-CN" altLang="pl-PL" b="1" dirty="0"/>
              <a:t>语言研究所：北京口语语料查询系统（</a:t>
            </a:r>
            <a:r>
              <a:rPr lang="pl-PL" altLang="zh-CN" b="1" dirty="0"/>
              <a:t>BJKY</a:t>
            </a:r>
            <a:r>
              <a:rPr lang="zh-CN" altLang="pl-PL" b="1" dirty="0"/>
              <a:t>）</a:t>
            </a:r>
            <a:r>
              <a:rPr lang="pl-PL" altLang="zh-CN" b="1" dirty="0"/>
              <a:t>http://www.blcu.edu.cn/yys/6_beijing/6_beijing_chaxun.asp</a:t>
            </a:r>
            <a:endParaRPr lang="pl-PL" altLang="zh-CN" dirty="0"/>
          </a:p>
          <a:p>
            <a:r>
              <a:rPr lang="zh-CN" altLang="pl-PL" b="1" dirty="0"/>
              <a:t>现代汉语平衡语料库</a:t>
            </a:r>
            <a:r>
              <a:rPr lang="pl-PL" altLang="zh-CN" b="1" dirty="0"/>
              <a:t>http://www.sinica.edu.tw/SinicaCorpus/</a:t>
            </a:r>
            <a:endParaRPr lang="pl-PL" altLang="zh-CN" dirty="0"/>
          </a:p>
          <a:p>
            <a:r>
              <a:rPr lang="zh-CN" altLang="pl-PL" b="1" dirty="0"/>
              <a:t>古汉语语料库</a:t>
            </a:r>
            <a:r>
              <a:rPr lang="pl-PL" altLang="zh-CN" b="1" dirty="0"/>
              <a:t>http://www.sinica.edu.tw/ftms-bin/ftmsw</a:t>
            </a:r>
            <a:endParaRPr lang="pl-PL" altLang="zh-CN" dirty="0"/>
          </a:p>
          <a:p>
            <a:r>
              <a:rPr lang="zh-CN" altLang="pl-PL" b="1" dirty="0"/>
              <a:t>近代汉语标记语料库</a:t>
            </a:r>
            <a:r>
              <a:rPr lang="pl-PL" altLang="zh-CN" b="1" dirty="0"/>
              <a:t>http://www.sinica.edu.tw/Early_Mandarin/</a:t>
            </a:r>
            <a:endParaRPr lang="pl-PL" altLang="zh-CN" dirty="0"/>
          </a:p>
          <a:p>
            <a:endParaRPr lang="pl-PL" altLang="zh-CN" dirty="0"/>
          </a:p>
        </p:txBody>
      </p:sp>
    </p:spTree>
    <p:extLst>
      <p:ext uri="{BB962C8B-B14F-4D97-AF65-F5344CB8AC3E}">
        <p14:creationId xmlns:p14="http://schemas.microsoft.com/office/powerpoint/2010/main" val="3195600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DD84F-BA69-44F3-BF7B-CB7172895DA4}"/>
              </a:ext>
            </a:extLst>
          </p:cNvPr>
          <p:cNvSpPr>
            <a:spLocks noGrp="1"/>
          </p:cNvSpPr>
          <p:nvPr>
            <p:ph type="title"/>
          </p:nvPr>
        </p:nvSpPr>
        <p:spPr/>
        <p:txBody>
          <a:bodyPr/>
          <a:lstStyle/>
          <a:p>
            <a:r>
              <a:rPr lang="zh-CN" altLang="en-US" dirty="0"/>
              <a:t>国内语料库 </a:t>
            </a:r>
            <a:r>
              <a:rPr lang="en-US" altLang="zh-CN" dirty="0"/>
              <a:t>2</a:t>
            </a:r>
            <a:r>
              <a:rPr lang="zh-CN" altLang="en-US" dirty="0"/>
              <a:t> </a:t>
            </a:r>
          </a:p>
        </p:txBody>
      </p:sp>
      <p:sp>
        <p:nvSpPr>
          <p:cNvPr id="3" name="内容占位符 2">
            <a:extLst>
              <a:ext uri="{FF2B5EF4-FFF2-40B4-BE49-F238E27FC236}">
                <a16:creationId xmlns:a16="http://schemas.microsoft.com/office/drawing/2014/main" id="{540AC86F-CCA5-468F-A236-C98F1CD586CE}"/>
              </a:ext>
            </a:extLst>
          </p:cNvPr>
          <p:cNvSpPr>
            <a:spLocks noGrp="1"/>
          </p:cNvSpPr>
          <p:nvPr>
            <p:ph idx="1"/>
          </p:nvPr>
        </p:nvSpPr>
        <p:spPr>
          <a:xfrm>
            <a:off x="304801" y="2049294"/>
            <a:ext cx="11640766" cy="4714672"/>
          </a:xfrm>
        </p:spPr>
        <p:txBody>
          <a:bodyPr>
            <a:normAutofit fontScale="85000" lnSpcReduction="10000"/>
          </a:bodyPr>
          <a:lstStyle/>
          <a:p>
            <a:r>
              <a:rPr lang="zh-CN" altLang="pl-PL" b="1" dirty="0"/>
              <a:t>树图数据库</a:t>
            </a:r>
            <a:r>
              <a:rPr lang="pl-PL" altLang="zh-CN" b="1" dirty="0"/>
              <a:t>http://treebank.sinica.edu.tw/</a:t>
            </a:r>
            <a:endParaRPr lang="pl-PL" altLang="zh-CN" dirty="0"/>
          </a:p>
          <a:p>
            <a:r>
              <a:rPr lang="zh-CN" altLang="pl-PL" b="1" dirty="0"/>
              <a:t>中英双语知识本体词网</a:t>
            </a:r>
            <a:r>
              <a:rPr lang="pl-PL" altLang="zh-CN" b="1" dirty="0"/>
              <a:t>http://bow.sinica.edu.tw/</a:t>
            </a:r>
            <a:endParaRPr lang="pl-PL" altLang="zh-CN" dirty="0"/>
          </a:p>
          <a:p>
            <a:r>
              <a:rPr lang="zh-CN" altLang="pl-PL" b="1" dirty="0"/>
              <a:t>搜文解字：</a:t>
            </a:r>
            <a:r>
              <a:rPr lang="pl-PL" altLang="zh-CN" b="1" dirty="0"/>
              <a:t>http://words.sinica.edu.tw/</a:t>
            </a:r>
            <a:endParaRPr lang="pl-PL" altLang="zh-CN" dirty="0"/>
          </a:p>
          <a:p>
            <a:r>
              <a:rPr lang="zh-CN" altLang="pl-PL" b="1" dirty="0"/>
              <a:t>文国寻宝记：</a:t>
            </a:r>
            <a:r>
              <a:rPr lang="pl-PL" altLang="zh-CN" b="1" dirty="0"/>
              <a:t>http://www.sinica.edu.tw/wen/</a:t>
            </a:r>
            <a:endParaRPr lang="pl-PL" altLang="zh-CN" dirty="0"/>
          </a:p>
          <a:p>
            <a:r>
              <a:rPr lang="zh-CN" altLang="pl-PL" b="1" dirty="0"/>
              <a:t>唐诗三百首</a:t>
            </a:r>
            <a:r>
              <a:rPr lang="pl-PL" altLang="zh-CN" b="1" dirty="0"/>
              <a:t>http://cls.admin.yzu.edu.tw/300/</a:t>
            </a:r>
            <a:endParaRPr lang="pl-PL" altLang="zh-CN" dirty="0"/>
          </a:p>
          <a:p>
            <a:r>
              <a:rPr lang="zh-CN" altLang="pl-PL" b="1" dirty="0"/>
              <a:t>汉籍电子文献</a:t>
            </a:r>
            <a:r>
              <a:rPr lang="pl-PL" altLang="zh-CN" b="1" dirty="0"/>
              <a:t>http://www.sinica.edu.tw/~tdbproj/handy1/</a:t>
            </a:r>
            <a:endParaRPr lang="pl-PL" altLang="zh-CN" dirty="0"/>
          </a:p>
          <a:p>
            <a:r>
              <a:rPr lang="zh-CN" altLang="pl-PL" b="1" dirty="0"/>
              <a:t>红楼梦网络教学研究数据中心</a:t>
            </a:r>
            <a:r>
              <a:rPr lang="pl-PL" altLang="zh-CN" b="1" dirty="0"/>
              <a:t>http://cls.hs.yzu.edu.tw/HLM/home.htm</a:t>
            </a:r>
            <a:endParaRPr lang="pl-PL" altLang="zh-CN" dirty="0"/>
          </a:p>
          <a:p>
            <a:r>
              <a:rPr lang="zh-CN" altLang="pl-PL" b="1" dirty="0"/>
              <a:t>中国传媒大学文本语料库检索系统：</a:t>
            </a:r>
            <a:r>
              <a:rPr lang="pl-PL" altLang="zh-CN" b="1" dirty="0"/>
              <a:t>http://ling.cuc.edu.cn/RawPub/</a:t>
            </a:r>
            <a:endParaRPr lang="pl-PL" altLang="zh-CN" dirty="0"/>
          </a:p>
          <a:p>
            <a:r>
              <a:rPr lang="zh-CN" altLang="pl-PL" b="1" dirty="0"/>
              <a:t>哈工大信息检索研究室对外共享语料库资源</a:t>
            </a:r>
            <a:r>
              <a:rPr lang="pl-PL" altLang="zh-CN" b="1" dirty="0"/>
              <a:t>http://ir.hit.edu.cn/demo/ltp/Sharing_Plan.htm</a:t>
            </a:r>
            <a:endParaRPr lang="pl-PL" altLang="zh-CN" dirty="0"/>
          </a:p>
          <a:p>
            <a:r>
              <a:rPr lang="zh-CN" altLang="pl-PL" b="1" dirty="0"/>
              <a:t>香港教育学院语言资讯科学中心及其语料库实验室</a:t>
            </a:r>
            <a:r>
              <a:rPr lang="pl-PL" altLang="zh-CN" b="1" dirty="0"/>
              <a:t>http://www.livac.org/index.php?lang=sc</a:t>
            </a:r>
            <a:endParaRPr lang="pl-PL" altLang="zh-CN" dirty="0"/>
          </a:p>
          <a:p>
            <a:r>
              <a:rPr lang="zh-CN" altLang="pl-PL" b="1" dirty="0"/>
              <a:t>中文语言资源联盟</a:t>
            </a:r>
            <a:r>
              <a:rPr lang="pl-PL" altLang="zh-CN" b="1" dirty="0"/>
              <a:t>http://www.chineseldc.org/</a:t>
            </a:r>
            <a:endParaRPr lang="pl-PL" altLang="zh-CN" dirty="0"/>
          </a:p>
          <a:p>
            <a:r>
              <a:rPr lang="zh-CN" altLang="pl-PL" b="1" dirty="0"/>
              <a:t>杨百翰大学语料库</a:t>
            </a:r>
            <a:r>
              <a:rPr lang="pl-PL" altLang="zh-CN" b="1" dirty="0"/>
              <a:t>http://view.byu.edu/</a:t>
            </a:r>
            <a:endParaRPr lang="pl-PL" altLang="zh-CN" dirty="0"/>
          </a:p>
        </p:txBody>
      </p:sp>
    </p:spTree>
    <p:extLst>
      <p:ext uri="{BB962C8B-B14F-4D97-AF65-F5344CB8AC3E}">
        <p14:creationId xmlns:p14="http://schemas.microsoft.com/office/powerpoint/2010/main" val="2163434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F2AC10-C57E-474C-885D-34905BC13EBA}"/>
              </a:ext>
            </a:extLst>
          </p:cNvPr>
          <p:cNvSpPr>
            <a:spLocks noGrp="1"/>
          </p:cNvSpPr>
          <p:nvPr>
            <p:ph type="title"/>
          </p:nvPr>
        </p:nvSpPr>
        <p:spPr/>
        <p:txBody>
          <a:bodyPr/>
          <a:lstStyle/>
          <a:p>
            <a:r>
              <a:rPr lang="en-US" altLang="zh-CN" b="1" dirty="0">
                <a:latin typeface="+mj-ea"/>
              </a:rPr>
              <a:t>icwb2-data </a:t>
            </a:r>
            <a:r>
              <a:rPr lang="zh-CN" altLang="en-US" b="1" dirty="0"/>
              <a:t>中文分词数据集</a:t>
            </a:r>
            <a:endParaRPr lang="zh-CN" altLang="en-US" dirty="0"/>
          </a:p>
        </p:txBody>
      </p:sp>
      <p:sp>
        <p:nvSpPr>
          <p:cNvPr id="3" name="内容占位符 2">
            <a:extLst>
              <a:ext uri="{FF2B5EF4-FFF2-40B4-BE49-F238E27FC236}">
                <a16:creationId xmlns:a16="http://schemas.microsoft.com/office/drawing/2014/main" id="{05C47050-A7CC-4AB9-B268-1F85673CAF97}"/>
              </a:ext>
            </a:extLst>
          </p:cNvPr>
          <p:cNvSpPr>
            <a:spLocks noGrp="1"/>
          </p:cNvSpPr>
          <p:nvPr>
            <p:ph idx="1"/>
          </p:nvPr>
        </p:nvSpPr>
        <p:spPr>
          <a:xfrm>
            <a:off x="680322" y="2336873"/>
            <a:ext cx="9138130" cy="3599316"/>
          </a:xfrm>
        </p:spPr>
        <p:txBody>
          <a:bodyPr>
            <a:normAutofit fontScale="85000" lnSpcReduction="20000"/>
          </a:bodyPr>
          <a:lstStyle/>
          <a:p>
            <a:pPr marL="0" indent="0">
              <a:buNone/>
            </a:pPr>
            <a:r>
              <a:rPr lang="zh-CN" altLang="en-US" sz="3300" dirty="0"/>
              <a:t>联合发布：</a:t>
            </a:r>
            <a:endParaRPr lang="en-US" altLang="zh-CN" sz="3300" dirty="0"/>
          </a:p>
          <a:p>
            <a:r>
              <a:rPr lang="zh-CN" altLang="en-US" dirty="0"/>
              <a:t>北京大学</a:t>
            </a:r>
            <a:endParaRPr lang="en-US" altLang="zh-CN" dirty="0"/>
          </a:p>
          <a:p>
            <a:r>
              <a:rPr lang="zh-CN" altLang="en-US" dirty="0"/>
              <a:t>香港城市大学</a:t>
            </a:r>
            <a:endParaRPr lang="en-US" altLang="zh-CN" dirty="0"/>
          </a:p>
          <a:p>
            <a:r>
              <a:rPr lang="zh-CN" altLang="en-US" dirty="0"/>
              <a:t>台湾 </a:t>
            </a:r>
            <a:r>
              <a:rPr lang="en-US" altLang="zh-CN" dirty="0"/>
              <a:t>CKIP, Academia Sinica </a:t>
            </a:r>
          </a:p>
          <a:p>
            <a:r>
              <a:rPr lang="zh-CN" altLang="en-US" dirty="0"/>
              <a:t>中国微软研究所</a:t>
            </a:r>
            <a:endParaRPr lang="en-US" altLang="zh-CN" dirty="0"/>
          </a:p>
          <a:p>
            <a:endParaRPr lang="en-US" altLang="zh-CN" dirty="0"/>
          </a:p>
          <a:p>
            <a:r>
              <a:rPr lang="en-US" altLang="zh-CN" dirty="0"/>
              <a:t>AS </a:t>
            </a:r>
            <a:r>
              <a:rPr lang="zh-CN" altLang="en-US" dirty="0"/>
              <a:t>和 </a:t>
            </a:r>
            <a:r>
              <a:rPr lang="en-US" altLang="zh-CN" dirty="0"/>
              <a:t>CityU </a:t>
            </a:r>
            <a:r>
              <a:rPr lang="zh-CN" altLang="en-US" dirty="0"/>
              <a:t>为繁体中文数据集</a:t>
            </a:r>
            <a:endParaRPr lang="en-US" altLang="zh-CN" dirty="0"/>
          </a:p>
          <a:p>
            <a:r>
              <a:rPr lang="en-US" altLang="zh-CN" dirty="0"/>
              <a:t>PK </a:t>
            </a:r>
            <a:r>
              <a:rPr lang="zh-CN" altLang="en-US" dirty="0"/>
              <a:t>和 </a:t>
            </a:r>
            <a:r>
              <a:rPr lang="en-US" altLang="zh-CN" dirty="0"/>
              <a:t>MSR </a:t>
            </a:r>
            <a:r>
              <a:rPr lang="zh-CN" altLang="en-US" dirty="0"/>
              <a:t>为简体中文数据集。</a:t>
            </a:r>
            <a:endParaRPr lang="en-US" altLang="zh-CN" dirty="0"/>
          </a:p>
          <a:p>
            <a:endParaRPr lang="en-US" altLang="zh-CN" dirty="0"/>
          </a:p>
          <a:p>
            <a:r>
              <a:rPr lang="en-US" altLang="zh-CN" dirty="0">
                <a:hlinkClick r:id="rId2">
                  <a:extLst>
                    <a:ext uri="{A12FA001-AC4F-418D-AE19-62706E023703}">
                      <ahyp:hlinkClr xmlns:ahyp="http://schemas.microsoft.com/office/drawing/2018/hyperlinkcolor" val="tx"/>
                    </a:ext>
                  </a:extLst>
                </a:hlinkClick>
              </a:rPr>
              <a:t>http://sighan.cs.uchicago.edu/bakeoff2005/</a:t>
            </a:r>
            <a:endParaRPr lang="zh-CN" altLang="en-US" dirty="0"/>
          </a:p>
        </p:txBody>
      </p:sp>
    </p:spTree>
    <p:extLst>
      <p:ext uri="{BB962C8B-B14F-4D97-AF65-F5344CB8AC3E}">
        <p14:creationId xmlns:p14="http://schemas.microsoft.com/office/powerpoint/2010/main" val="1258188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1EC0FA-84A5-41F1-9454-628341AB085D}"/>
              </a:ext>
            </a:extLst>
          </p:cNvPr>
          <p:cNvSpPr>
            <a:spLocks noGrp="1"/>
          </p:cNvSpPr>
          <p:nvPr>
            <p:ph type="title"/>
          </p:nvPr>
        </p:nvSpPr>
        <p:spPr/>
        <p:txBody>
          <a:bodyPr/>
          <a:lstStyle/>
          <a:p>
            <a:r>
              <a:rPr lang="en-US" altLang="zh-CN" dirty="0"/>
              <a:t>2.1.4 </a:t>
            </a:r>
            <a:r>
              <a:rPr lang="zh-CN" altLang="zh-CN" dirty="0"/>
              <a:t>语料处理的基本问题</a:t>
            </a:r>
            <a:endParaRPr lang="zh-CN" altLang="en-US" dirty="0"/>
          </a:p>
        </p:txBody>
      </p:sp>
      <p:sp>
        <p:nvSpPr>
          <p:cNvPr id="3" name="内容占位符 2">
            <a:extLst>
              <a:ext uri="{FF2B5EF4-FFF2-40B4-BE49-F238E27FC236}">
                <a16:creationId xmlns:a16="http://schemas.microsoft.com/office/drawing/2014/main" id="{855985AA-91F5-4ADC-A8B1-85122754A503}"/>
              </a:ext>
            </a:extLst>
          </p:cNvPr>
          <p:cNvSpPr>
            <a:spLocks noGrp="1"/>
          </p:cNvSpPr>
          <p:nvPr>
            <p:ph idx="1"/>
          </p:nvPr>
        </p:nvSpPr>
        <p:spPr/>
        <p:txBody>
          <a:bodyPr/>
          <a:lstStyle/>
          <a:p>
            <a:r>
              <a:rPr lang="zh-CN" altLang="en-US" dirty="0"/>
              <a:t>汉语：</a:t>
            </a:r>
            <a:endParaRPr lang="en-US" altLang="zh-CN" dirty="0"/>
          </a:p>
          <a:p>
            <a:pPr lvl="1"/>
            <a:r>
              <a:rPr lang="zh-CN" altLang="en-US" dirty="0"/>
              <a:t>分词</a:t>
            </a:r>
            <a:endParaRPr lang="en-US" altLang="zh-CN" dirty="0"/>
          </a:p>
          <a:p>
            <a:endParaRPr lang="en-US" altLang="zh-CN" dirty="0"/>
          </a:p>
          <a:p>
            <a:r>
              <a:rPr lang="zh-CN" altLang="en-US" dirty="0"/>
              <a:t>英语：</a:t>
            </a:r>
            <a:endParaRPr lang="en-US" altLang="zh-CN" dirty="0"/>
          </a:p>
          <a:p>
            <a:pPr lvl="1"/>
            <a:r>
              <a:rPr lang="zh-CN" altLang="en-US" dirty="0"/>
              <a:t>空格围起了多个词</a:t>
            </a:r>
            <a:endParaRPr lang="en-US" altLang="zh-CN" dirty="0"/>
          </a:p>
          <a:p>
            <a:pPr lvl="1"/>
            <a:r>
              <a:rPr lang="zh-CN" altLang="en-US" dirty="0"/>
              <a:t>空格不是分界标志</a:t>
            </a:r>
          </a:p>
        </p:txBody>
      </p:sp>
    </p:spTree>
    <p:extLst>
      <p:ext uri="{BB962C8B-B14F-4D97-AF65-F5344CB8AC3E}">
        <p14:creationId xmlns:p14="http://schemas.microsoft.com/office/powerpoint/2010/main" val="2193900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405CE9-720E-49C6-8304-458587F8BDB3}"/>
              </a:ext>
            </a:extLst>
          </p:cNvPr>
          <p:cNvSpPr>
            <a:spLocks noGrp="1"/>
          </p:cNvSpPr>
          <p:nvPr>
            <p:ph type="title"/>
          </p:nvPr>
        </p:nvSpPr>
        <p:spPr/>
        <p:txBody>
          <a:bodyPr/>
          <a:lstStyle/>
          <a:p>
            <a:r>
              <a:rPr lang="en-US" altLang="zh-CN" dirty="0"/>
              <a:t>2.2 </a:t>
            </a:r>
            <a:r>
              <a:rPr lang="zh-CN" altLang="en-US" dirty="0"/>
              <a:t>词汇知识库</a:t>
            </a:r>
          </a:p>
        </p:txBody>
      </p:sp>
      <p:sp>
        <p:nvSpPr>
          <p:cNvPr id="3" name="内容占位符 2">
            <a:extLst>
              <a:ext uri="{FF2B5EF4-FFF2-40B4-BE49-F238E27FC236}">
                <a16:creationId xmlns:a16="http://schemas.microsoft.com/office/drawing/2014/main" id="{A6669110-39A5-45BE-89B0-48E63E123B84}"/>
              </a:ext>
            </a:extLst>
          </p:cNvPr>
          <p:cNvSpPr>
            <a:spLocks noGrp="1"/>
          </p:cNvSpPr>
          <p:nvPr>
            <p:ph idx="1"/>
          </p:nvPr>
        </p:nvSpPr>
        <p:spPr/>
        <p:txBody>
          <a:bodyPr/>
          <a:lstStyle/>
          <a:p>
            <a:pPr marL="0" indent="0">
              <a:buNone/>
            </a:pPr>
            <a:r>
              <a:rPr lang="en-US" altLang="zh-CN" dirty="0"/>
              <a:t>2.2.1 WordNet</a:t>
            </a:r>
          </a:p>
          <a:p>
            <a:pPr marL="0" indent="0">
              <a:buNone/>
            </a:pPr>
            <a:br>
              <a:rPr lang="zh-CN" altLang="en-US" dirty="0"/>
            </a:br>
            <a:r>
              <a:rPr lang="en-US" altLang="zh-CN" dirty="0"/>
              <a:t>2.2.2 </a:t>
            </a:r>
            <a:r>
              <a:rPr lang="zh-CN" altLang="en-US" dirty="0"/>
              <a:t>知网</a:t>
            </a:r>
          </a:p>
        </p:txBody>
      </p:sp>
    </p:spTree>
    <p:extLst>
      <p:ext uri="{BB962C8B-B14F-4D97-AF65-F5344CB8AC3E}">
        <p14:creationId xmlns:p14="http://schemas.microsoft.com/office/powerpoint/2010/main" val="405020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3AC9B0-8282-4929-ADCB-E9BDCD39AF5F}"/>
              </a:ext>
            </a:extLst>
          </p:cNvPr>
          <p:cNvSpPr>
            <a:spLocks noGrp="1"/>
          </p:cNvSpPr>
          <p:nvPr>
            <p:ph type="title"/>
          </p:nvPr>
        </p:nvSpPr>
        <p:spPr/>
        <p:txBody>
          <a:bodyPr/>
          <a:lstStyle/>
          <a:p>
            <a:r>
              <a:rPr lang="zh-CN" altLang="en-US" dirty="0"/>
              <a:t>教参</a:t>
            </a:r>
            <a:r>
              <a:rPr lang="en-US" altLang="zh-CN" dirty="0"/>
              <a:t>《</a:t>
            </a:r>
            <a:r>
              <a:rPr lang="zh-CN" altLang="en-US" dirty="0"/>
              <a:t>统计自然语言处理</a:t>
            </a:r>
            <a:r>
              <a:rPr lang="en-US" altLang="zh-CN" dirty="0"/>
              <a:t>》</a:t>
            </a:r>
            <a:r>
              <a:rPr lang="zh-CN" altLang="en-US" dirty="0"/>
              <a:t>（第二版）宗成庆 </a:t>
            </a:r>
          </a:p>
        </p:txBody>
      </p:sp>
      <p:pic>
        <p:nvPicPr>
          <p:cNvPr id="5" name="内容占位符 4">
            <a:extLst>
              <a:ext uri="{FF2B5EF4-FFF2-40B4-BE49-F238E27FC236}">
                <a16:creationId xmlns:a16="http://schemas.microsoft.com/office/drawing/2014/main" id="{9F56AFE0-8A90-4478-A69F-D2480AEA01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1038" y="2795459"/>
            <a:ext cx="9613900" cy="2681545"/>
          </a:xfrm>
        </p:spPr>
      </p:pic>
    </p:spTree>
    <p:extLst>
      <p:ext uri="{BB962C8B-B14F-4D97-AF65-F5344CB8AC3E}">
        <p14:creationId xmlns:p14="http://schemas.microsoft.com/office/powerpoint/2010/main" val="455716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95C12A-8AA3-43DF-ADBE-528B0087C024}"/>
              </a:ext>
            </a:extLst>
          </p:cNvPr>
          <p:cNvSpPr>
            <a:spLocks noGrp="1"/>
          </p:cNvSpPr>
          <p:nvPr>
            <p:ph type="title"/>
          </p:nvPr>
        </p:nvSpPr>
        <p:spPr/>
        <p:txBody>
          <a:bodyPr/>
          <a:lstStyle/>
          <a:p>
            <a:r>
              <a:rPr lang="zh-CN" altLang="en-US" dirty="0"/>
              <a:t>语言知识库</a:t>
            </a:r>
          </a:p>
        </p:txBody>
      </p:sp>
      <p:sp>
        <p:nvSpPr>
          <p:cNvPr id="3" name="内容占位符 2">
            <a:extLst>
              <a:ext uri="{FF2B5EF4-FFF2-40B4-BE49-F238E27FC236}">
                <a16:creationId xmlns:a16="http://schemas.microsoft.com/office/drawing/2014/main" id="{A29D8DD7-A783-44A7-96A2-5E571C2B6635}"/>
              </a:ext>
            </a:extLst>
          </p:cNvPr>
          <p:cNvSpPr>
            <a:spLocks noGrp="1"/>
          </p:cNvSpPr>
          <p:nvPr>
            <p:ph idx="1"/>
          </p:nvPr>
        </p:nvSpPr>
        <p:spPr/>
        <p:txBody>
          <a:bodyPr>
            <a:normAutofit lnSpcReduction="10000"/>
          </a:bodyPr>
          <a:lstStyle/>
          <a:p>
            <a:r>
              <a:rPr lang="zh-CN" altLang="en-US" dirty="0"/>
              <a:t>在自然处理和语言学研究中具有重要的用途</a:t>
            </a:r>
            <a:endParaRPr lang="en-US" altLang="zh-CN" dirty="0"/>
          </a:p>
          <a:p>
            <a:r>
              <a:rPr lang="zh-CN" altLang="en-US" dirty="0"/>
              <a:t>“语言知识库”比“语料库”包含更广泛的内容</a:t>
            </a:r>
            <a:endParaRPr lang="en-US" altLang="zh-CN" dirty="0"/>
          </a:p>
          <a:p>
            <a:endParaRPr lang="en-US" altLang="zh-CN" dirty="0"/>
          </a:p>
          <a:p>
            <a:r>
              <a:rPr lang="zh-CN" altLang="en-US" dirty="0"/>
              <a:t>无论是词汇知识库、句法规则库</a:t>
            </a:r>
            <a:r>
              <a:rPr lang="en-US" altLang="zh-CN" dirty="0"/>
              <a:t>,</a:t>
            </a:r>
            <a:r>
              <a:rPr lang="zh-CN" altLang="en-US" dirty="0"/>
              <a:t>还是语法信息库、语义概念库等各类语言知识资源，都是</a:t>
            </a:r>
            <a:r>
              <a:rPr lang="en-US" altLang="zh-CN" dirty="0"/>
              <a:t>NLP</a:t>
            </a:r>
            <a:r>
              <a:rPr lang="zh-CN" altLang="en-US" dirty="0"/>
              <a:t>系统赖以建立的重要基础</a:t>
            </a:r>
            <a:r>
              <a:rPr lang="en-US" altLang="zh-CN" dirty="0"/>
              <a:t>,</a:t>
            </a:r>
            <a:r>
              <a:rPr lang="zh-CN" altLang="en-US" dirty="0"/>
              <a:t>甚至是不可或缺的基础</a:t>
            </a:r>
            <a:endParaRPr lang="en-US" altLang="zh-CN" dirty="0"/>
          </a:p>
          <a:p>
            <a:endParaRPr lang="en-US" altLang="zh-CN" dirty="0"/>
          </a:p>
          <a:p>
            <a:r>
              <a:rPr lang="zh-CN" altLang="en-US" dirty="0"/>
              <a:t>长期以来</a:t>
            </a:r>
            <a:r>
              <a:rPr lang="en-US" altLang="zh-CN" dirty="0"/>
              <a:t>,</a:t>
            </a:r>
            <a:r>
              <a:rPr lang="zh-CN" altLang="en-US" dirty="0"/>
              <a:t>国内外众多</a:t>
            </a:r>
            <a:r>
              <a:rPr lang="en-US" altLang="zh-CN" dirty="0"/>
              <a:t>NLP</a:t>
            </a:r>
            <a:r>
              <a:rPr lang="zh-CN" altLang="en-US" dirty="0"/>
              <a:t>专家和语言学家为建立语言知识库付出了巨大心血</a:t>
            </a:r>
            <a:r>
              <a:rPr lang="en-US" altLang="zh-CN" dirty="0"/>
              <a:t>,</a:t>
            </a:r>
            <a:r>
              <a:rPr lang="zh-CN" altLang="en-US" dirty="0"/>
              <a:t>取得了一批优秀成果。</a:t>
            </a:r>
          </a:p>
          <a:p>
            <a:endParaRPr lang="zh-CN" altLang="en-US" dirty="0"/>
          </a:p>
        </p:txBody>
      </p:sp>
    </p:spTree>
    <p:extLst>
      <p:ext uri="{BB962C8B-B14F-4D97-AF65-F5344CB8AC3E}">
        <p14:creationId xmlns:p14="http://schemas.microsoft.com/office/powerpoint/2010/main" val="886575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9481E5-0F9F-4518-8BDE-E2B2E75EEB26}"/>
              </a:ext>
            </a:extLst>
          </p:cNvPr>
          <p:cNvSpPr>
            <a:spLocks noGrp="1"/>
          </p:cNvSpPr>
          <p:nvPr>
            <p:ph type="title"/>
          </p:nvPr>
        </p:nvSpPr>
        <p:spPr/>
        <p:txBody>
          <a:bodyPr/>
          <a:lstStyle/>
          <a:p>
            <a:r>
              <a:rPr lang="zh-CN" altLang="en-US" dirty="0"/>
              <a:t>语言知识库可分为两种不同的类型</a:t>
            </a:r>
          </a:p>
        </p:txBody>
      </p:sp>
      <p:sp>
        <p:nvSpPr>
          <p:cNvPr id="3" name="内容占位符 2">
            <a:extLst>
              <a:ext uri="{FF2B5EF4-FFF2-40B4-BE49-F238E27FC236}">
                <a16:creationId xmlns:a16="http://schemas.microsoft.com/office/drawing/2014/main" id="{E08DA826-0B4E-4F59-8E44-25A761A26A40}"/>
              </a:ext>
            </a:extLst>
          </p:cNvPr>
          <p:cNvSpPr>
            <a:spLocks noGrp="1"/>
          </p:cNvSpPr>
          <p:nvPr>
            <p:ph idx="1"/>
          </p:nvPr>
        </p:nvSpPr>
        <p:spPr>
          <a:xfrm>
            <a:off x="680321" y="2336873"/>
            <a:ext cx="10739951" cy="3599316"/>
          </a:xfrm>
        </p:spPr>
        <p:txBody>
          <a:bodyPr/>
          <a:lstStyle/>
          <a:p>
            <a:pPr marL="457200" indent="-457200">
              <a:buFont typeface="+mj-lt"/>
              <a:buAutoNum type="arabicPeriod"/>
            </a:pPr>
            <a:r>
              <a:rPr lang="zh-CN" altLang="en-US" dirty="0"/>
              <a:t>词典、规则库、语义概念库等</a:t>
            </a:r>
            <a:r>
              <a:rPr lang="en-US" altLang="zh-CN" dirty="0"/>
              <a:t>,</a:t>
            </a:r>
            <a:r>
              <a:rPr lang="zh-CN" altLang="en-US" dirty="0"/>
              <a:t>其中的语言知识表示是显性的，可采用形式化结构描述</a:t>
            </a:r>
            <a:r>
              <a:rPr lang="en-US" altLang="zh-CN" dirty="0"/>
              <a:t>;</a:t>
            </a:r>
          </a:p>
          <a:p>
            <a:pPr marL="457200" indent="-457200">
              <a:buFont typeface="+mj-lt"/>
              <a:buAutoNum type="arabicPeriod"/>
            </a:pPr>
            <a:endParaRPr lang="en-US" altLang="zh-CN" dirty="0"/>
          </a:p>
          <a:p>
            <a:pPr marL="457200" indent="-457200">
              <a:buFont typeface="+mj-lt"/>
              <a:buAutoNum type="arabicPeriod"/>
            </a:pPr>
            <a:r>
              <a:rPr lang="zh-CN" altLang="en-US" dirty="0"/>
              <a:t>语言知识存在于语料库之中，每个语言单位的出现，其范畴、意义、用法都是确定的。语料库的主体是文本</a:t>
            </a:r>
            <a:r>
              <a:rPr lang="en-US" altLang="zh-CN" dirty="0"/>
              <a:t>,</a:t>
            </a:r>
            <a:r>
              <a:rPr lang="zh-CN" altLang="en-US" dirty="0"/>
              <a:t>即语句的集合</a:t>
            </a:r>
            <a:r>
              <a:rPr lang="en-US" altLang="zh-CN" dirty="0"/>
              <a:t>,</a:t>
            </a:r>
            <a:r>
              <a:rPr lang="zh-CN" altLang="en-US" dirty="0"/>
              <a:t>每个语句都是线性的非结构化的文字序列</a:t>
            </a:r>
            <a:r>
              <a:rPr lang="en-US" altLang="zh-CN" dirty="0"/>
              <a:t>,</a:t>
            </a:r>
            <a:r>
              <a:rPr lang="zh-CN" altLang="en-US" dirty="0"/>
              <a:t>其中包含的知识都是隐性的。语料加工的目的就是要把隐性的知识显性化</a:t>
            </a:r>
            <a:r>
              <a:rPr lang="en-US" altLang="zh-CN" dirty="0"/>
              <a:t>,</a:t>
            </a:r>
            <a:r>
              <a:rPr lang="zh-CN" altLang="en-US" dirty="0"/>
              <a:t>以便于机器学习和引用。</a:t>
            </a:r>
          </a:p>
          <a:p>
            <a:endParaRPr lang="zh-CN" altLang="en-US" dirty="0"/>
          </a:p>
          <a:p>
            <a:endParaRPr lang="zh-CN" altLang="en-US" dirty="0"/>
          </a:p>
        </p:txBody>
      </p:sp>
    </p:spTree>
    <p:extLst>
      <p:ext uri="{BB962C8B-B14F-4D97-AF65-F5344CB8AC3E}">
        <p14:creationId xmlns:p14="http://schemas.microsoft.com/office/powerpoint/2010/main" val="2799914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31E83-B1D4-4EDD-92D2-1A9C735FC131}"/>
              </a:ext>
            </a:extLst>
          </p:cNvPr>
          <p:cNvSpPr>
            <a:spLocks noGrp="1"/>
          </p:cNvSpPr>
          <p:nvPr>
            <p:ph type="title"/>
          </p:nvPr>
        </p:nvSpPr>
        <p:spPr/>
        <p:txBody>
          <a:bodyPr/>
          <a:lstStyle/>
          <a:p>
            <a:r>
              <a:rPr lang="en-US" altLang="zh-CN" dirty="0"/>
              <a:t>2.2.1 WordNet</a:t>
            </a:r>
            <a:endParaRPr lang="zh-CN" altLang="en-US" dirty="0"/>
          </a:p>
        </p:txBody>
      </p:sp>
      <p:sp>
        <p:nvSpPr>
          <p:cNvPr id="3" name="内容占位符 2">
            <a:extLst>
              <a:ext uri="{FF2B5EF4-FFF2-40B4-BE49-F238E27FC236}">
                <a16:creationId xmlns:a16="http://schemas.microsoft.com/office/drawing/2014/main" id="{159DCC92-1E9B-4742-9641-0EF1D06230FF}"/>
              </a:ext>
            </a:extLst>
          </p:cNvPr>
          <p:cNvSpPr>
            <a:spLocks noGrp="1"/>
          </p:cNvSpPr>
          <p:nvPr>
            <p:ph idx="1"/>
          </p:nvPr>
        </p:nvSpPr>
        <p:spPr>
          <a:xfrm>
            <a:off x="1004577" y="6302516"/>
            <a:ext cx="9520751" cy="390114"/>
          </a:xfrm>
        </p:spPr>
        <p:txBody>
          <a:bodyPr>
            <a:normAutofit fontScale="92500" lnSpcReduction="10000"/>
          </a:bodyPr>
          <a:lstStyle/>
          <a:p>
            <a:r>
              <a:rPr lang="en-US" altLang="zh-CN" dirty="0"/>
              <a:t>https://wordnet.princeton.edu/</a:t>
            </a:r>
            <a:endParaRPr lang="zh-CN" altLang="en-US" dirty="0"/>
          </a:p>
        </p:txBody>
      </p:sp>
      <p:pic>
        <p:nvPicPr>
          <p:cNvPr id="5" name="图片 4">
            <a:extLst>
              <a:ext uri="{FF2B5EF4-FFF2-40B4-BE49-F238E27FC236}">
                <a16:creationId xmlns:a16="http://schemas.microsoft.com/office/drawing/2014/main" id="{F68B1C1E-920E-4B8D-BA05-0DDBFB582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282" y="2011195"/>
            <a:ext cx="4797472" cy="4250672"/>
          </a:xfrm>
          <a:prstGeom prst="rect">
            <a:avLst/>
          </a:prstGeom>
        </p:spPr>
      </p:pic>
    </p:spTree>
    <p:extLst>
      <p:ext uri="{BB962C8B-B14F-4D97-AF65-F5344CB8AC3E}">
        <p14:creationId xmlns:p14="http://schemas.microsoft.com/office/powerpoint/2010/main" val="2997222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AA155A-4A36-4085-BF68-DD9783C31505}"/>
              </a:ext>
            </a:extLst>
          </p:cNvPr>
          <p:cNvSpPr>
            <a:spLocks noGrp="1"/>
          </p:cNvSpPr>
          <p:nvPr>
            <p:ph type="title"/>
          </p:nvPr>
        </p:nvSpPr>
        <p:spPr/>
        <p:txBody>
          <a:bodyPr/>
          <a:lstStyle/>
          <a:p>
            <a:r>
              <a:rPr lang="zh-CN" altLang="en-US" b="1" dirty="0"/>
              <a:t>第</a:t>
            </a:r>
            <a:r>
              <a:rPr lang="en-US" altLang="zh-CN" b="1" dirty="0"/>
              <a:t>2</a:t>
            </a:r>
            <a:r>
              <a:rPr lang="zh-CN" altLang="en-US" b="1" dirty="0"/>
              <a:t>章 语料库与词汇知识库</a:t>
            </a:r>
          </a:p>
        </p:txBody>
      </p:sp>
      <p:graphicFrame>
        <p:nvGraphicFramePr>
          <p:cNvPr id="4" name="内容占位符 3">
            <a:extLst>
              <a:ext uri="{FF2B5EF4-FFF2-40B4-BE49-F238E27FC236}">
                <a16:creationId xmlns:a16="http://schemas.microsoft.com/office/drawing/2014/main" id="{D93C9664-B57F-4321-A606-6844A273EF1D}"/>
              </a:ext>
            </a:extLst>
          </p:cNvPr>
          <p:cNvGraphicFramePr>
            <a:graphicFrameLocks noGrp="1"/>
          </p:cNvGraphicFramePr>
          <p:nvPr>
            <p:ph idx="1"/>
            <p:extLst>
              <p:ext uri="{D42A27DB-BD31-4B8C-83A1-F6EECF244321}">
                <p14:modId xmlns:p14="http://schemas.microsoft.com/office/powerpoint/2010/main" val="1240082395"/>
              </p:ext>
            </p:extLst>
          </p:nvPr>
        </p:nvGraphicFramePr>
        <p:xfrm>
          <a:off x="680321" y="2016868"/>
          <a:ext cx="8463679" cy="44358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3975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C952D-E9AB-43E4-91B8-4E1CBB928FF2}"/>
              </a:ext>
            </a:extLst>
          </p:cNvPr>
          <p:cNvSpPr>
            <a:spLocks noGrp="1"/>
          </p:cNvSpPr>
          <p:nvPr>
            <p:ph type="title"/>
          </p:nvPr>
        </p:nvSpPr>
        <p:spPr/>
        <p:txBody>
          <a:bodyPr/>
          <a:lstStyle/>
          <a:p>
            <a:r>
              <a:rPr lang="en-US" altLang="zh-CN" dirty="0"/>
              <a:t>2.2.2 </a:t>
            </a:r>
            <a:r>
              <a:rPr lang="zh-CN" altLang="en-US" dirty="0"/>
              <a:t>知网 </a:t>
            </a:r>
            <a:r>
              <a:rPr lang="en-US" altLang="zh-CN" dirty="0" err="1"/>
              <a:t>HowNet</a:t>
            </a:r>
            <a:endParaRPr lang="zh-CN" altLang="en-US" dirty="0"/>
          </a:p>
        </p:txBody>
      </p:sp>
      <p:sp>
        <p:nvSpPr>
          <p:cNvPr id="5" name="矩形 4">
            <a:extLst>
              <a:ext uri="{FF2B5EF4-FFF2-40B4-BE49-F238E27FC236}">
                <a16:creationId xmlns:a16="http://schemas.microsoft.com/office/drawing/2014/main" id="{E5A5ACD3-DD1F-4CB1-B20F-DF292E0479AA}"/>
              </a:ext>
            </a:extLst>
          </p:cNvPr>
          <p:cNvSpPr/>
          <p:nvPr/>
        </p:nvSpPr>
        <p:spPr>
          <a:xfrm>
            <a:off x="680321" y="6319929"/>
            <a:ext cx="2417650" cy="261610"/>
          </a:xfrm>
          <a:prstGeom prst="rect">
            <a:avLst/>
          </a:prstGeom>
        </p:spPr>
        <p:txBody>
          <a:bodyPr wrap="none">
            <a:spAutoFit/>
          </a:bodyPr>
          <a:lstStyle/>
          <a:p>
            <a:r>
              <a:rPr lang="en-US" altLang="zh-CN" sz="1100" dirty="0"/>
              <a:t>REF</a:t>
            </a:r>
            <a:r>
              <a:rPr lang="zh-CN" altLang="en-US" sz="1100" dirty="0"/>
              <a:t>：宗成庆 </a:t>
            </a:r>
            <a:r>
              <a:rPr lang="en-US" altLang="zh-CN" sz="1100" dirty="0"/>
              <a:t>《</a:t>
            </a:r>
            <a:r>
              <a:rPr lang="zh-CN" altLang="en-US" sz="1100" dirty="0"/>
              <a:t>统计自然语言处理</a:t>
            </a:r>
            <a:r>
              <a:rPr lang="en-US" altLang="zh-CN" sz="1100" dirty="0"/>
              <a:t>》</a:t>
            </a:r>
            <a:endParaRPr lang="zh-CN" altLang="en-US" sz="1100" dirty="0"/>
          </a:p>
        </p:txBody>
      </p:sp>
      <p:sp>
        <p:nvSpPr>
          <p:cNvPr id="7" name="内容占位符 6">
            <a:extLst>
              <a:ext uri="{FF2B5EF4-FFF2-40B4-BE49-F238E27FC236}">
                <a16:creationId xmlns:a16="http://schemas.microsoft.com/office/drawing/2014/main" id="{BC315852-2E3B-4D13-BAFE-B62C7DA8C01E}"/>
              </a:ext>
            </a:extLst>
          </p:cNvPr>
          <p:cNvSpPr>
            <a:spLocks noGrp="1"/>
          </p:cNvSpPr>
          <p:nvPr>
            <p:ph idx="1"/>
          </p:nvPr>
        </p:nvSpPr>
        <p:spPr>
          <a:xfrm>
            <a:off x="680321" y="2217906"/>
            <a:ext cx="8113483" cy="3994826"/>
          </a:xfrm>
        </p:spPr>
        <p:txBody>
          <a:bodyPr>
            <a:normAutofit/>
          </a:bodyPr>
          <a:lstStyle/>
          <a:p>
            <a:r>
              <a:rPr lang="zh-CN" altLang="en-US" dirty="0"/>
              <a:t>此知网</a:t>
            </a:r>
            <a:r>
              <a:rPr lang="en-US" altLang="zh-CN" dirty="0"/>
              <a:t>(</a:t>
            </a:r>
            <a:r>
              <a:rPr lang="en-US" altLang="zh-CN" dirty="0" err="1"/>
              <a:t>HowNet</a:t>
            </a:r>
            <a:r>
              <a:rPr lang="en-US" altLang="zh-CN" dirty="0"/>
              <a:t>)</a:t>
            </a:r>
            <a:r>
              <a:rPr lang="zh-CN" altLang="en-US" dirty="0"/>
              <a:t>非彼知网（</a:t>
            </a:r>
            <a:r>
              <a:rPr lang="en-US" altLang="zh-CN" dirty="0"/>
              <a:t> CNKI </a:t>
            </a:r>
            <a:r>
              <a:rPr lang="zh-CN" altLang="en-US" dirty="0"/>
              <a:t>）</a:t>
            </a:r>
            <a:endParaRPr lang="en-US" altLang="zh-CN" dirty="0"/>
          </a:p>
          <a:p>
            <a:r>
              <a:rPr lang="en-US" altLang="zh-CN" sz="1100" dirty="0">
                <a:hlinkClick r:id="rId2">
                  <a:extLst>
                    <a:ext uri="{A12FA001-AC4F-418D-AE19-62706E023703}">
                      <ahyp:hlinkClr xmlns:ahyp="http://schemas.microsoft.com/office/drawing/2018/hyperlinkcolor" val="tx"/>
                    </a:ext>
                  </a:extLst>
                </a:hlinkClick>
              </a:rPr>
              <a:t>http://www.keenage.com/</a:t>
            </a:r>
            <a:endParaRPr lang="en-US" altLang="zh-CN" sz="1100" dirty="0"/>
          </a:p>
          <a:p>
            <a:r>
              <a:rPr lang="en-US" altLang="zh-CN" sz="1100" dirty="0">
                <a:hlinkClick r:id="rId3">
                  <a:extLst>
                    <a:ext uri="{A12FA001-AC4F-418D-AE19-62706E023703}">
                      <ahyp:hlinkClr xmlns:ahyp="http://schemas.microsoft.com/office/drawing/2018/hyperlinkcolor" val="tx"/>
                    </a:ext>
                  </a:extLst>
                </a:hlinkClick>
              </a:rPr>
              <a:t>https://www.cnki.net/</a:t>
            </a:r>
            <a:endParaRPr lang="en-US" altLang="zh-CN" sz="1100" dirty="0"/>
          </a:p>
          <a:p>
            <a:endParaRPr lang="en-US" altLang="zh-CN" dirty="0"/>
          </a:p>
          <a:p>
            <a:r>
              <a:rPr lang="zh-CN" altLang="en-US" dirty="0"/>
              <a:t>知网是董振东和董强经过多年努力创建的语言知识库</a:t>
            </a:r>
            <a:endParaRPr lang="en-US" altLang="zh-CN" dirty="0"/>
          </a:p>
          <a:p>
            <a:endParaRPr lang="en-US" altLang="zh-CN" dirty="0"/>
          </a:p>
          <a:p>
            <a:r>
              <a:rPr lang="zh-CN" altLang="en-US" dirty="0"/>
              <a:t>是一个以汉语和英语的词语所代表的概念为描述对象</a:t>
            </a:r>
            <a:r>
              <a:rPr lang="en-US" altLang="zh-CN" dirty="0"/>
              <a:t>,</a:t>
            </a:r>
            <a:r>
              <a:rPr lang="zh-CN" altLang="en-US" dirty="0"/>
              <a:t>以揭示概念与概念之间以及概念所具有的属性之间的关系为基本内容的常识知识库。</a:t>
            </a:r>
          </a:p>
          <a:p>
            <a:endParaRPr lang="zh-CN" altLang="en-US" dirty="0"/>
          </a:p>
        </p:txBody>
      </p:sp>
      <p:pic>
        <p:nvPicPr>
          <p:cNvPr id="8" name="图片 7">
            <a:extLst>
              <a:ext uri="{FF2B5EF4-FFF2-40B4-BE49-F238E27FC236}">
                <a16:creationId xmlns:a16="http://schemas.microsoft.com/office/drawing/2014/main" id="{467A7CB9-D1FB-4B52-9018-CFF4DD53F861}"/>
              </a:ext>
            </a:extLst>
          </p:cNvPr>
          <p:cNvPicPr>
            <a:picLocks noChangeAspect="1"/>
          </p:cNvPicPr>
          <p:nvPr/>
        </p:nvPicPr>
        <p:blipFill>
          <a:blip r:embed="rId4"/>
          <a:stretch>
            <a:fillRect/>
          </a:stretch>
        </p:blipFill>
        <p:spPr>
          <a:xfrm>
            <a:off x="10622604" y="2151434"/>
            <a:ext cx="1219200" cy="1219200"/>
          </a:xfrm>
          <a:prstGeom prst="rect">
            <a:avLst/>
          </a:prstGeom>
        </p:spPr>
      </p:pic>
      <p:pic>
        <p:nvPicPr>
          <p:cNvPr id="9" name="图片 8">
            <a:extLst>
              <a:ext uri="{FF2B5EF4-FFF2-40B4-BE49-F238E27FC236}">
                <a16:creationId xmlns:a16="http://schemas.microsoft.com/office/drawing/2014/main" id="{17B3AAB5-2628-447D-AF43-E7EBCD3C4938}"/>
              </a:ext>
            </a:extLst>
          </p:cNvPr>
          <p:cNvPicPr>
            <a:picLocks noChangeAspect="1"/>
          </p:cNvPicPr>
          <p:nvPr/>
        </p:nvPicPr>
        <p:blipFill>
          <a:blip r:embed="rId5"/>
          <a:stretch>
            <a:fillRect/>
          </a:stretch>
        </p:blipFill>
        <p:spPr>
          <a:xfrm>
            <a:off x="10051915" y="3487367"/>
            <a:ext cx="1789889" cy="1006813"/>
          </a:xfrm>
          <a:prstGeom prst="rect">
            <a:avLst/>
          </a:prstGeom>
        </p:spPr>
      </p:pic>
    </p:spTree>
    <p:extLst>
      <p:ext uri="{BB962C8B-B14F-4D97-AF65-F5344CB8AC3E}">
        <p14:creationId xmlns:p14="http://schemas.microsoft.com/office/powerpoint/2010/main" val="95433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C952D-E9AB-43E4-91B8-4E1CBB928FF2}"/>
              </a:ext>
            </a:extLst>
          </p:cNvPr>
          <p:cNvSpPr>
            <a:spLocks noGrp="1"/>
          </p:cNvSpPr>
          <p:nvPr>
            <p:ph type="title"/>
          </p:nvPr>
        </p:nvSpPr>
        <p:spPr/>
        <p:txBody>
          <a:bodyPr/>
          <a:lstStyle/>
          <a:p>
            <a:r>
              <a:rPr lang="en-US" altLang="zh-CN" dirty="0"/>
              <a:t>2.2.2 </a:t>
            </a:r>
            <a:r>
              <a:rPr lang="zh-CN" altLang="en-US" dirty="0"/>
              <a:t>知网</a:t>
            </a:r>
          </a:p>
        </p:txBody>
      </p:sp>
      <p:pic>
        <p:nvPicPr>
          <p:cNvPr id="4" name="内容占位符 3">
            <a:extLst>
              <a:ext uri="{FF2B5EF4-FFF2-40B4-BE49-F238E27FC236}">
                <a16:creationId xmlns:a16="http://schemas.microsoft.com/office/drawing/2014/main" id="{5106D3B2-276F-4184-98C8-FFC7104FC363}"/>
              </a:ext>
            </a:extLst>
          </p:cNvPr>
          <p:cNvPicPr>
            <a:picLocks noGrp="1" noChangeAspect="1"/>
          </p:cNvPicPr>
          <p:nvPr>
            <p:ph idx="1"/>
          </p:nvPr>
        </p:nvPicPr>
        <p:blipFill>
          <a:blip r:embed="rId2"/>
          <a:stretch>
            <a:fillRect/>
          </a:stretch>
        </p:blipFill>
        <p:spPr>
          <a:xfrm>
            <a:off x="1078808" y="2560894"/>
            <a:ext cx="4058292" cy="3598863"/>
          </a:xfrm>
          <a:prstGeom prst="rect">
            <a:avLst/>
          </a:prstGeom>
        </p:spPr>
      </p:pic>
      <p:sp>
        <p:nvSpPr>
          <p:cNvPr id="5" name="矩形 4">
            <a:extLst>
              <a:ext uri="{FF2B5EF4-FFF2-40B4-BE49-F238E27FC236}">
                <a16:creationId xmlns:a16="http://schemas.microsoft.com/office/drawing/2014/main" id="{E5A5ACD3-DD1F-4CB1-B20F-DF292E0479AA}"/>
              </a:ext>
            </a:extLst>
          </p:cNvPr>
          <p:cNvSpPr/>
          <p:nvPr/>
        </p:nvSpPr>
        <p:spPr>
          <a:xfrm>
            <a:off x="680321" y="6159757"/>
            <a:ext cx="4355680" cy="369332"/>
          </a:xfrm>
          <a:prstGeom prst="rect">
            <a:avLst/>
          </a:prstGeom>
        </p:spPr>
        <p:txBody>
          <a:bodyPr wrap="none">
            <a:spAutoFit/>
          </a:bodyPr>
          <a:lstStyle/>
          <a:p>
            <a:r>
              <a:rPr lang="en-US" altLang="zh-CN" dirty="0">
                <a:hlinkClick r:id="rId3"/>
              </a:rPr>
              <a:t>https://www.jianshu.com/p/c123c7534500</a:t>
            </a:r>
            <a:endParaRPr lang="zh-CN" altLang="en-US" dirty="0"/>
          </a:p>
        </p:txBody>
      </p:sp>
    </p:spTree>
    <p:extLst>
      <p:ext uri="{BB962C8B-B14F-4D97-AF65-F5344CB8AC3E}">
        <p14:creationId xmlns:p14="http://schemas.microsoft.com/office/powerpoint/2010/main" val="1018799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3A57EE-5940-43B3-A207-98C48DE2D940}"/>
              </a:ext>
            </a:extLst>
          </p:cNvPr>
          <p:cNvSpPr>
            <a:spLocks noGrp="1"/>
          </p:cNvSpPr>
          <p:nvPr>
            <p:ph type="title"/>
          </p:nvPr>
        </p:nvSpPr>
        <p:spPr/>
        <p:txBody>
          <a:bodyPr/>
          <a:lstStyle/>
          <a:p>
            <a:r>
              <a:rPr lang="en-US" altLang="zh-CN" dirty="0"/>
              <a:t>2.1 </a:t>
            </a:r>
            <a:r>
              <a:rPr lang="zh-CN" altLang="en-US" dirty="0"/>
              <a:t>语料库  </a:t>
            </a:r>
            <a:r>
              <a:rPr lang="en-US" altLang="zh-CN" dirty="0"/>
              <a:t>Corpus</a:t>
            </a:r>
            <a:r>
              <a:rPr lang="zh-CN" altLang="en-US" dirty="0"/>
              <a:t>（</a:t>
            </a:r>
            <a:r>
              <a:rPr lang="en-US" altLang="zh-CN" dirty="0"/>
              <a:t>Corpora </a:t>
            </a:r>
            <a:r>
              <a:rPr lang="zh-CN" altLang="en-US" dirty="0"/>
              <a:t>复数）</a:t>
            </a:r>
          </a:p>
        </p:txBody>
      </p:sp>
      <p:graphicFrame>
        <p:nvGraphicFramePr>
          <p:cNvPr id="4" name="内容占位符 3">
            <a:extLst>
              <a:ext uri="{FF2B5EF4-FFF2-40B4-BE49-F238E27FC236}">
                <a16:creationId xmlns:a16="http://schemas.microsoft.com/office/drawing/2014/main" id="{E1FCE9C1-93F1-499D-AAEF-3AC91394685C}"/>
              </a:ext>
            </a:extLst>
          </p:cNvPr>
          <p:cNvGraphicFramePr>
            <a:graphicFrameLocks noGrp="1"/>
          </p:cNvGraphicFramePr>
          <p:nvPr>
            <p:ph idx="1"/>
            <p:extLst>
              <p:ext uri="{D42A27DB-BD31-4B8C-83A1-F6EECF244321}">
                <p14:modId xmlns:p14="http://schemas.microsoft.com/office/powerpoint/2010/main" val="1414730033"/>
              </p:ext>
            </p:extLst>
          </p:nvPr>
        </p:nvGraphicFramePr>
        <p:xfrm>
          <a:off x="453342" y="2505456"/>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9047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3A57EE-5940-43B3-A207-98C48DE2D940}"/>
              </a:ext>
            </a:extLst>
          </p:cNvPr>
          <p:cNvSpPr>
            <a:spLocks noGrp="1"/>
          </p:cNvSpPr>
          <p:nvPr>
            <p:ph type="title"/>
          </p:nvPr>
        </p:nvSpPr>
        <p:spPr/>
        <p:txBody>
          <a:bodyPr/>
          <a:lstStyle/>
          <a:p>
            <a:r>
              <a:rPr lang="zh-CN" altLang="en-US" dirty="0"/>
              <a:t>主要语料库</a:t>
            </a:r>
          </a:p>
        </p:txBody>
      </p:sp>
      <p:pic>
        <p:nvPicPr>
          <p:cNvPr id="7" name="图片 6">
            <a:extLst>
              <a:ext uri="{FF2B5EF4-FFF2-40B4-BE49-F238E27FC236}">
                <a16:creationId xmlns:a16="http://schemas.microsoft.com/office/drawing/2014/main" id="{AED64C98-CE1E-4910-8B20-7261B0DDAAE8}"/>
              </a:ext>
            </a:extLst>
          </p:cNvPr>
          <p:cNvPicPr>
            <a:picLocks noChangeAspect="1"/>
          </p:cNvPicPr>
          <p:nvPr/>
        </p:nvPicPr>
        <p:blipFill>
          <a:blip r:embed="rId2"/>
          <a:stretch>
            <a:fillRect/>
          </a:stretch>
        </p:blipFill>
        <p:spPr>
          <a:xfrm>
            <a:off x="667351" y="2054515"/>
            <a:ext cx="2495550" cy="733425"/>
          </a:xfrm>
          <a:prstGeom prst="rect">
            <a:avLst/>
          </a:prstGeom>
        </p:spPr>
      </p:pic>
      <p:sp>
        <p:nvSpPr>
          <p:cNvPr id="8" name="矩形 7">
            <a:extLst>
              <a:ext uri="{FF2B5EF4-FFF2-40B4-BE49-F238E27FC236}">
                <a16:creationId xmlns:a16="http://schemas.microsoft.com/office/drawing/2014/main" id="{C0387ED2-792C-4941-B997-7F59C104C63C}"/>
              </a:ext>
            </a:extLst>
          </p:cNvPr>
          <p:cNvSpPr/>
          <p:nvPr/>
        </p:nvSpPr>
        <p:spPr>
          <a:xfrm>
            <a:off x="608286" y="2804386"/>
            <a:ext cx="2935419" cy="369332"/>
          </a:xfrm>
          <a:prstGeom prst="rect">
            <a:avLst/>
          </a:prstGeom>
        </p:spPr>
        <p:txBody>
          <a:bodyPr wrap="none">
            <a:spAutoFit/>
          </a:bodyPr>
          <a:lstStyle/>
          <a:p>
            <a:r>
              <a:rPr lang="en-US" altLang="zh-CN" dirty="0">
                <a:hlinkClick r:id="rId3">
                  <a:extLst>
                    <a:ext uri="{A12FA001-AC4F-418D-AE19-62706E023703}">
                      <ahyp:hlinkClr xmlns:ahyp="http://schemas.microsoft.com/office/drawing/2018/hyperlinkcolor" val="tx"/>
                    </a:ext>
                  </a:extLst>
                </a:hlinkClick>
              </a:rPr>
              <a:t>https://www.ldc.upenn.edu/</a:t>
            </a:r>
            <a:endParaRPr lang="zh-CN" altLang="en-US" dirty="0"/>
          </a:p>
        </p:txBody>
      </p:sp>
      <p:pic>
        <p:nvPicPr>
          <p:cNvPr id="9" name="图片 8">
            <a:extLst>
              <a:ext uri="{FF2B5EF4-FFF2-40B4-BE49-F238E27FC236}">
                <a16:creationId xmlns:a16="http://schemas.microsoft.com/office/drawing/2014/main" id="{269236A4-9A20-4E88-8C62-ACAF9391F187}"/>
              </a:ext>
            </a:extLst>
          </p:cNvPr>
          <p:cNvPicPr>
            <a:picLocks noChangeAspect="1"/>
          </p:cNvPicPr>
          <p:nvPr/>
        </p:nvPicPr>
        <p:blipFill>
          <a:blip r:embed="rId4"/>
          <a:stretch>
            <a:fillRect/>
          </a:stretch>
        </p:blipFill>
        <p:spPr>
          <a:xfrm>
            <a:off x="723445" y="3467025"/>
            <a:ext cx="1352550" cy="419100"/>
          </a:xfrm>
          <a:prstGeom prst="rect">
            <a:avLst/>
          </a:prstGeom>
        </p:spPr>
      </p:pic>
      <p:sp>
        <p:nvSpPr>
          <p:cNvPr id="10" name="矩形 9">
            <a:extLst>
              <a:ext uri="{FF2B5EF4-FFF2-40B4-BE49-F238E27FC236}">
                <a16:creationId xmlns:a16="http://schemas.microsoft.com/office/drawing/2014/main" id="{CDEBED14-198D-4388-9B7A-9971D3373CAF}"/>
              </a:ext>
            </a:extLst>
          </p:cNvPr>
          <p:cNvSpPr/>
          <p:nvPr/>
        </p:nvSpPr>
        <p:spPr>
          <a:xfrm>
            <a:off x="628796" y="3959272"/>
            <a:ext cx="2159566" cy="369332"/>
          </a:xfrm>
          <a:prstGeom prst="rect">
            <a:avLst/>
          </a:prstGeom>
        </p:spPr>
        <p:txBody>
          <a:bodyPr wrap="none">
            <a:spAutoFit/>
          </a:bodyPr>
          <a:lstStyle/>
          <a:p>
            <a:r>
              <a:rPr lang="en-US" altLang="zh-CN" dirty="0">
                <a:hlinkClick r:id="rId5">
                  <a:extLst>
                    <a:ext uri="{A12FA001-AC4F-418D-AE19-62706E023703}">
                      <ahyp:hlinkClr xmlns:ahyp="http://schemas.microsoft.com/office/drawing/2018/hyperlinkcolor" val="tx"/>
                    </a:ext>
                  </a:extLst>
                </a:hlinkClick>
              </a:rPr>
              <a:t>http://icame.uib.no/</a:t>
            </a:r>
            <a:endParaRPr lang="zh-CN" altLang="en-US" dirty="0"/>
          </a:p>
        </p:txBody>
      </p:sp>
      <p:pic>
        <p:nvPicPr>
          <p:cNvPr id="11" name="图片 10">
            <a:extLst>
              <a:ext uri="{FF2B5EF4-FFF2-40B4-BE49-F238E27FC236}">
                <a16:creationId xmlns:a16="http://schemas.microsoft.com/office/drawing/2014/main" id="{D35D82FE-BB63-4F79-AD5B-FC3AEA7B74F9}"/>
              </a:ext>
            </a:extLst>
          </p:cNvPr>
          <p:cNvPicPr>
            <a:picLocks noChangeAspect="1"/>
          </p:cNvPicPr>
          <p:nvPr/>
        </p:nvPicPr>
        <p:blipFill>
          <a:blip r:embed="rId6"/>
          <a:stretch>
            <a:fillRect/>
          </a:stretch>
        </p:blipFill>
        <p:spPr>
          <a:xfrm>
            <a:off x="723445" y="4581728"/>
            <a:ext cx="1066800" cy="1066800"/>
          </a:xfrm>
          <a:prstGeom prst="rect">
            <a:avLst/>
          </a:prstGeom>
        </p:spPr>
      </p:pic>
      <p:sp>
        <p:nvSpPr>
          <p:cNvPr id="12" name="矩形 11">
            <a:extLst>
              <a:ext uri="{FF2B5EF4-FFF2-40B4-BE49-F238E27FC236}">
                <a16:creationId xmlns:a16="http://schemas.microsoft.com/office/drawing/2014/main" id="{90B4DADC-B476-4034-8B65-55BA667A9B9A}"/>
              </a:ext>
            </a:extLst>
          </p:cNvPr>
          <p:cNvSpPr/>
          <p:nvPr/>
        </p:nvSpPr>
        <p:spPr>
          <a:xfrm>
            <a:off x="667351" y="5818922"/>
            <a:ext cx="4775666" cy="369332"/>
          </a:xfrm>
          <a:prstGeom prst="rect">
            <a:avLst/>
          </a:prstGeom>
        </p:spPr>
        <p:txBody>
          <a:bodyPr wrap="none">
            <a:spAutoFit/>
          </a:bodyPr>
          <a:lstStyle/>
          <a:p>
            <a:r>
              <a:rPr lang="en-US" altLang="zh-CN" dirty="0">
                <a:hlinkClick r:id="rId7">
                  <a:extLst>
                    <a:ext uri="{A12FA001-AC4F-418D-AE19-62706E023703}">
                      <ahyp:hlinkClr xmlns:ahyp="http://schemas.microsoft.com/office/drawing/2018/hyperlinkcolor" val="tx"/>
                    </a:ext>
                  </a:extLst>
                </a:hlinkClick>
              </a:rPr>
              <a:t>https://ota.bodleian.ox.ac.uk/repository/xmlui/</a:t>
            </a:r>
            <a:endParaRPr lang="zh-CN" altLang="en-US" dirty="0"/>
          </a:p>
        </p:txBody>
      </p:sp>
    </p:spTree>
    <p:extLst>
      <p:ext uri="{BB962C8B-B14F-4D97-AF65-F5344CB8AC3E}">
        <p14:creationId xmlns:p14="http://schemas.microsoft.com/office/powerpoint/2010/main" val="2007881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3A57EE-5940-43B3-A207-98C48DE2D940}"/>
              </a:ext>
            </a:extLst>
          </p:cNvPr>
          <p:cNvSpPr>
            <a:spLocks noGrp="1"/>
          </p:cNvSpPr>
          <p:nvPr>
            <p:ph type="title"/>
          </p:nvPr>
        </p:nvSpPr>
        <p:spPr/>
        <p:txBody>
          <a:bodyPr/>
          <a:lstStyle/>
          <a:p>
            <a:r>
              <a:rPr lang="zh-CN" altLang="en-US" dirty="0"/>
              <a:t>自然语言处理工具包</a:t>
            </a:r>
          </a:p>
        </p:txBody>
      </p:sp>
      <p:sp>
        <p:nvSpPr>
          <p:cNvPr id="14" name="矩形 13">
            <a:extLst>
              <a:ext uri="{FF2B5EF4-FFF2-40B4-BE49-F238E27FC236}">
                <a16:creationId xmlns:a16="http://schemas.microsoft.com/office/drawing/2014/main" id="{00550CCB-021B-453F-AC82-567AD4AFB2C3}"/>
              </a:ext>
            </a:extLst>
          </p:cNvPr>
          <p:cNvSpPr/>
          <p:nvPr/>
        </p:nvSpPr>
        <p:spPr>
          <a:xfrm>
            <a:off x="596630" y="2209083"/>
            <a:ext cx="3670570" cy="3170099"/>
          </a:xfrm>
          <a:prstGeom prst="rect">
            <a:avLst/>
          </a:prstGeom>
        </p:spPr>
        <p:txBody>
          <a:bodyPr wrap="square">
            <a:spAutoFit/>
          </a:bodyPr>
          <a:lstStyle/>
          <a:p>
            <a:r>
              <a:rPr lang="zh-CN" altLang="en-US" sz="2800" b="1" dirty="0"/>
              <a:t>中文</a:t>
            </a:r>
            <a:r>
              <a:rPr lang="zh-CN" altLang="en-US" sz="2800" dirty="0"/>
              <a:t>：</a:t>
            </a:r>
            <a:endParaRPr lang="en-US" altLang="zh-CN" sz="2800" dirty="0"/>
          </a:p>
          <a:p>
            <a:endParaRPr lang="en-US" altLang="zh-CN" sz="2800" dirty="0"/>
          </a:p>
          <a:p>
            <a:pPr marL="285750" indent="-285750">
              <a:buFont typeface="Arial" panose="020B0604020202020204" pitchFamily="34" charset="0"/>
              <a:buChar char="•"/>
            </a:pPr>
            <a:r>
              <a:rPr lang="en-US" altLang="zh-CN" dirty="0"/>
              <a:t>NLTK</a:t>
            </a:r>
          </a:p>
          <a:p>
            <a:pPr marL="285750" indent="-285750">
              <a:buFont typeface="Arial" panose="020B0604020202020204" pitchFamily="34" charset="0"/>
              <a:buChar char="•"/>
            </a:pPr>
            <a:r>
              <a:rPr lang="zh-CN" altLang="en-US" dirty="0"/>
              <a:t>结巴分词 </a:t>
            </a:r>
            <a:r>
              <a:rPr lang="en-US" altLang="zh-CN" dirty="0"/>
              <a:t>jieba</a:t>
            </a:r>
          </a:p>
          <a:p>
            <a:pPr marL="285750" indent="-285750">
              <a:buFont typeface="Arial" panose="020B0604020202020204" pitchFamily="34" charset="0"/>
              <a:buChar char="•"/>
            </a:pPr>
            <a:r>
              <a:rPr lang="en-US" altLang="zh-CN" dirty="0"/>
              <a:t>HanLP</a:t>
            </a:r>
          </a:p>
          <a:p>
            <a:pPr marL="285750" indent="-285750">
              <a:buFont typeface="Arial" panose="020B0604020202020204" pitchFamily="34" charset="0"/>
              <a:buChar char="•"/>
            </a:pPr>
            <a:r>
              <a:rPr lang="en-US" altLang="zh-CN" dirty="0"/>
              <a:t>SnowNLP</a:t>
            </a:r>
            <a:endParaRPr lang="zh-CN" altLang="en-US" dirty="0"/>
          </a:p>
          <a:p>
            <a:pPr marL="285750" indent="-285750">
              <a:buFont typeface="Arial" panose="020B0604020202020204" pitchFamily="34" charset="0"/>
              <a:buChar char="•"/>
            </a:pPr>
            <a:r>
              <a:rPr lang="en-US" altLang="zh-CN" dirty="0"/>
              <a:t>NLPIR</a:t>
            </a:r>
          </a:p>
          <a:p>
            <a:pPr marL="285750" indent="-285750">
              <a:buFont typeface="Arial" panose="020B0604020202020204" pitchFamily="34" charset="0"/>
              <a:buChar char="•"/>
            </a:pPr>
            <a:r>
              <a:rPr lang="zh-CN" altLang="en-US" dirty="0"/>
              <a:t>哈工大 </a:t>
            </a:r>
            <a:r>
              <a:rPr lang="en-US" altLang="zh-CN" dirty="0"/>
              <a:t>LTP</a:t>
            </a:r>
          </a:p>
          <a:p>
            <a:pPr marL="285750" indent="-285750">
              <a:buFont typeface="Arial" panose="020B0604020202020204" pitchFamily="34" charset="0"/>
              <a:buChar char="•"/>
            </a:pPr>
            <a:r>
              <a:rPr lang="zh-CN" altLang="en-US" dirty="0"/>
              <a:t>中科院 </a:t>
            </a:r>
            <a:r>
              <a:rPr lang="en-US" altLang="zh-CN" dirty="0"/>
              <a:t>ICTCLAS</a:t>
            </a:r>
            <a:r>
              <a:rPr lang="zh-CN" altLang="en-US" dirty="0"/>
              <a:t>分词</a:t>
            </a:r>
            <a:endParaRPr lang="en-US" altLang="zh-CN" dirty="0"/>
          </a:p>
          <a:p>
            <a:pPr marL="285750" indent="-285750">
              <a:buFont typeface="Arial" panose="020B0604020202020204" pitchFamily="34" charset="0"/>
              <a:buChar char="•"/>
            </a:pPr>
            <a:r>
              <a:rPr lang="zh-CN" altLang="en-US" dirty="0"/>
              <a:t>清华大学 </a:t>
            </a:r>
            <a:r>
              <a:rPr lang="en-US" altLang="zh-CN" dirty="0"/>
              <a:t>THULAC</a:t>
            </a:r>
          </a:p>
        </p:txBody>
      </p:sp>
      <p:sp>
        <p:nvSpPr>
          <p:cNvPr id="15" name="矩形 14">
            <a:extLst>
              <a:ext uri="{FF2B5EF4-FFF2-40B4-BE49-F238E27FC236}">
                <a16:creationId xmlns:a16="http://schemas.microsoft.com/office/drawing/2014/main" id="{AA774795-6AF6-4333-90F5-C03D1CE6DFEE}"/>
              </a:ext>
            </a:extLst>
          </p:cNvPr>
          <p:cNvSpPr/>
          <p:nvPr/>
        </p:nvSpPr>
        <p:spPr>
          <a:xfrm>
            <a:off x="4383931" y="2209083"/>
            <a:ext cx="2081720" cy="2339102"/>
          </a:xfrm>
          <a:prstGeom prst="rect">
            <a:avLst/>
          </a:prstGeom>
        </p:spPr>
        <p:txBody>
          <a:bodyPr wrap="square">
            <a:spAutoFit/>
          </a:bodyPr>
          <a:lstStyle/>
          <a:p>
            <a:r>
              <a:rPr lang="zh-CN" altLang="en-US" sz="2800" b="1" dirty="0"/>
              <a:t>英文</a:t>
            </a:r>
            <a:r>
              <a:rPr lang="zh-CN" altLang="en-US" sz="2800" dirty="0"/>
              <a:t>：</a:t>
            </a:r>
            <a:endParaRPr lang="en-US" altLang="zh-CN" sz="2800" dirty="0"/>
          </a:p>
          <a:p>
            <a:endParaRPr lang="en-US" altLang="zh-CN" sz="2800" dirty="0"/>
          </a:p>
          <a:p>
            <a:pPr marL="285750" indent="-285750">
              <a:buFont typeface="Arial" panose="020B0604020202020204" pitchFamily="34" charset="0"/>
              <a:buChar char="•"/>
            </a:pPr>
            <a:r>
              <a:rPr lang="en-US" altLang="zh-CN" dirty="0"/>
              <a:t>NLTK</a:t>
            </a:r>
          </a:p>
          <a:p>
            <a:pPr marL="285750" indent="-285750">
              <a:buFont typeface="Arial" panose="020B0604020202020204" pitchFamily="34" charset="0"/>
              <a:buChar char="•"/>
            </a:pPr>
            <a:r>
              <a:rPr lang="en-US" altLang="zh-CN" dirty="0"/>
              <a:t>Genism</a:t>
            </a:r>
          </a:p>
          <a:p>
            <a:pPr marL="285750" indent="-285750">
              <a:buFont typeface="Arial" panose="020B0604020202020204" pitchFamily="34" charset="0"/>
              <a:buChar char="•"/>
            </a:pPr>
            <a:r>
              <a:rPr lang="en-US" altLang="zh-CN" dirty="0"/>
              <a:t>TextBlob</a:t>
            </a:r>
          </a:p>
          <a:p>
            <a:pPr marL="285750" indent="-285750">
              <a:buFont typeface="Arial" panose="020B0604020202020204" pitchFamily="34" charset="0"/>
              <a:buChar char="•"/>
            </a:pPr>
            <a:r>
              <a:rPr lang="en-US" altLang="zh-CN" dirty="0"/>
              <a:t>Stanford NLP</a:t>
            </a:r>
          </a:p>
          <a:p>
            <a:pPr marL="285750" indent="-285750">
              <a:buFont typeface="Arial" panose="020B0604020202020204" pitchFamily="34" charset="0"/>
              <a:buChar char="•"/>
            </a:pPr>
            <a:r>
              <a:rPr lang="en-US" altLang="zh-CN" dirty="0"/>
              <a:t>Spacy</a:t>
            </a:r>
            <a:endParaRPr lang="zh-CN" altLang="en-US" dirty="0"/>
          </a:p>
        </p:txBody>
      </p:sp>
      <p:pic>
        <p:nvPicPr>
          <p:cNvPr id="16" name="图片 15">
            <a:extLst>
              <a:ext uri="{FF2B5EF4-FFF2-40B4-BE49-F238E27FC236}">
                <a16:creationId xmlns:a16="http://schemas.microsoft.com/office/drawing/2014/main" id="{8A6F8E29-9B92-48C7-8EE5-063A0CD5A783}"/>
              </a:ext>
            </a:extLst>
          </p:cNvPr>
          <p:cNvPicPr>
            <a:picLocks noChangeAspect="1"/>
          </p:cNvPicPr>
          <p:nvPr/>
        </p:nvPicPr>
        <p:blipFill>
          <a:blip r:embed="rId2"/>
          <a:stretch>
            <a:fillRect/>
          </a:stretch>
        </p:blipFill>
        <p:spPr>
          <a:xfrm>
            <a:off x="7271523" y="4312596"/>
            <a:ext cx="4215315" cy="1621275"/>
          </a:xfrm>
          <a:prstGeom prst="rect">
            <a:avLst/>
          </a:prstGeom>
        </p:spPr>
      </p:pic>
      <p:pic>
        <p:nvPicPr>
          <p:cNvPr id="17" name="图片 16">
            <a:extLst>
              <a:ext uri="{FF2B5EF4-FFF2-40B4-BE49-F238E27FC236}">
                <a16:creationId xmlns:a16="http://schemas.microsoft.com/office/drawing/2014/main" id="{F42AB6D0-369E-493A-BAA5-3D5337A214B2}"/>
              </a:ext>
            </a:extLst>
          </p:cNvPr>
          <p:cNvPicPr>
            <a:picLocks noChangeAspect="1"/>
          </p:cNvPicPr>
          <p:nvPr/>
        </p:nvPicPr>
        <p:blipFill>
          <a:blip r:embed="rId3"/>
          <a:stretch>
            <a:fillRect/>
          </a:stretch>
        </p:blipFill>
        <p:spPr>
          <a:xfrm>
            <a:off x="7271524" y="2209083"/>
            <a:ext cx="4213601" cy="2103514"/>
          </a:xfrm>
          <a:prstGeom prst="rect">
            <a:avLst/>
          </a:prstGeom>
        </p:spPr>
      </p:pic>
    </p:spTree>
    <p:extLst>
      <p:ext uri="{BB962C8B-B14F-4D97-AF65-F5344CB8AC3E}">
        <p14:creationId xmlns:p14="http://schemas.microsoft.com/office/powerpoint/2010/main" val="1019914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02799D-229A-48FD-9B18-B57E0D42A39A}"/>
              </a:ext>
            </a:extLst>
          </p:cNvPr>
          <p:cNvSpPr>
            <a:spLocks noGrp="1"/>
          </p:cNvSpPr>
          <p:nvPr>
            <p:ph type="title"/>
          </p:nvPr>
        </p:nvSpPr>
        <p:spPr/>
        <p:txBody>
          <a:bodyPr/>
          <a:lstStyle/>
          <a:p>
            <a:r>
              <a:rPr lang="zh-CN" altLang="en-US" dirty="0"/>
              <a:t>语料库语言学 </a:t>
            </a:r>
            <a:r>
              <a:rPr lang="en-US" altLang="zh-CN" dirty="0"/>
              <a:t>( Corpus Linguistics )</a:t>
            </a:r>
            <a:endParaRPr lang="zh-CN" altLang="en-US" dirty="0"/>
          </a:p>
        </p:txBody>
      </p:sp>
      <p:sp>
        <p:nvSpPr>
          <p:cNvPr id="3" name="内容占位符 2">
            <a:extLst>
              <a:ext uri="{FF2B5EF4-FFF2-40B4-BE49-F238E27FC236}">
                <a16:creationId xmlns:a16="http://schemas.microsoft.com/office/drawing/2014/main" id="{69C19889-A63A-48E2-8888-F5522DC9E5F7}"/>
              </a:ext>
            </a:extLst>
          </p:cNvPr>
          <p:cNvSpPr>
            <a:spLocks noGrp="1"/>
          </p:cNvSpPr>
          <p:nvPr>
            <p:ph idx="1"/>
          </p:nvPr>
        </p:nvSpPr>
        <p:spPr>
          <a:xfrm>
            <a:off x="109631" y="2706524"/>
            <a:ext cx="8022692" cy="3599316"/>
          </a:xfrm>
        </p:spPr>
        <p:txBody>
          <a:bodyPr/>
          <a:lstStyle/>
          <a:p>
            <a:r>
              <a:rPr lang="zh-CN" altLang="en-US" dirty="0"/>
              <a:t>当代语言学与计算机科学交叉的一门新兴学科</a:t>
            </a:r>
            <a:endParaRPr lang="en-US" altLang="zh-CN" dirty="0"/>
          </a:p>
          <a:p>
            <a:endParaRPr lang="zh-CN" altLang="en-US" dirty="0"/>
          </a:p>
          <a:p>
            <a:r>
              <a:rPr lang="zh-CN" altLang="en-US" dirty="0"/>
              <a:t>用计算机对巨量的语料库进行高速检索、统计和展示</a:t>
            </a:r>
            <a:endParaRPr lang="en-US" altLang="zh-CN" dirty="0"/>
          </a:p>
          <a:p>
            <a:endParaRPr lang="en-US" altLang="zh-CN" dirty="0"/>
          </a:p>
          <a:p>
            <a:r>
              <a:rPr lang="zh-CN" altLang="en-US" dirty="0"/>
              <a:t>揭示真实语言使用的倾向性规律及其所传递的意义、功能乃至思想意识</a:t>
            </a:r>
          </a:p>
          <a:p>
            <a:endParaRPr lang="zh-CN" altLang="en-US" dirty="0"/>
          </a:p>
        </p:txBody>
      </p:sp>
      <p:pic>
        <p:nvPicPr>
          <p:cNvPr id="4" name="图片 3">
            <a:extLst>
              <a:ext uri="{FF2B5EF4-FFF2-40B4-BE49-F238E27FC236}">
                <a16:creationId xmlns:a16="http://schemas.microsoft.com/office/drawing/2014/main" id="{43B4630C-23D7-4E2B-AC74-721D23482AF0}"/>
              </a:ext>
            </a:extLst>
          </p:cNvPr>
          <p:cNvPicPr>
            <a:picLocks noChangeAspect="1"/>
          </p:cNvPicPr>
          <p:nvPr/>
        </p:nvPicPr>
        <p:blipFill>
          <a:blip r:embed="rId2"/>
          <a:stretch>
            <a:fillRect/>
          </a:stretch>
        </p:blipFill>
        <p:spPr>
          <a:xfrm>
            <a:off x="8215886" y="1083012"/>
            <a:ext cx="3696690" cy="5353455"/>
          </a:xfrm>
          <a:prstGeom prst="rect">
            <a:avLst/>
          </a:prstGeom>
        </p:spPr>
      </p:pic>
    </p:spTree>
    <p:extLst>
      <p:ext uri="{BB962C8B-B14F-4D97-AF65-F5344CB8AC3E}">
        <p14:creationId xmlns:p14="http://schemas.microsoft.com/office/powerpoint/2010/main" val="2957522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DD84F-BA69-44F3-BF7B-CB7172895DA4}"/>
              </a:ext>
            </a:extLst>
          </p:cNvPr>
          <p:cNvSpPr>
            <a:spLocks noGrp="1"/>
          </p:cNvSpPr>
          <p:nvPr>
            <p:ph type="title"/>
          </p:nvPr>
        </p:nvSpPr>
        <p:spPr/>
        <p:txBody>
          <a:bodyPr/>
          <a:lstStyle/>
          <a:p>
            <a:r>
              <a:rPr lang="en-US" altLang="zh-CN" dirty="0"/>
              <a:t>2.1.2 </a:t>
            </a:r>
            <a:r>
              <a:rPr lang="zh-CN" altLang="en-US" dirty="0"/>
              <a:t>语料库类型</a:t>
            </a:r>
          </a:p>
        </p:txBody>
      </p:sp>
      <p:sp>
        <p:nvSpPr>
          <p:cNvPr id="3" name="内容占位符 2">
            <a:extLst>
              <a:ext uri="{FF2B5EF4-FFF2-40B4-BE49-F238E27FC236}">
                <a16:creationId xmlns:a16="http://schemas.microsoft.com/office/drawing/2014/main" id="{540AC86F-CCA5-468F-A236-C98F1CD586CE}"/>
              </a:ext>
            </a:extLst>
          </p:cNvPr>
          <p:cNvSpPr>
            <a:spLocks noGrp="1"/>
          </p:cNvSpPr>
          <p:nvPr>
            <p:ph idx="1"/>
          </p:nvPr>
        </p:nvSpPr>
        <p:spPr/>
        <p:txBody>
          <a:bodyPr/>
          <a:lstStyle/>
          <a:p>
            <a:r>
              <a:rPr lang="zh-CN" altLang="en-US" dirty="0"/>
              <a:t>通用语料库 专用语料库</a:t>
            </a:r>
            <a:endParaRPr lang="en-US" altLang="zh-CN" dirty="0"/>
          </a:p>
          <a:p>
            <a:r>
              <a:rPr lang="zh-CN" altLang="en-US" dirty="0"/>
              <a:t>单语语料库 多语语料库</a:t>
            </a:r>
            <a:endParaRPr lang="en-US" altLang="zh-CN" dirty="0"/>
          </a:p>
          <a:p>
            <a:r>
              <a:rPr lang="zh-CN" altLang="en-US" dirty="0"/>
              <a:t>共时语料库 历时语料库</a:t>
            </a:r>
            <a:endParaRPr lang="en-US" altLang="zh-CN" dirty="0"/>
          </a:p>
          <a:p>
            <a:r>
              <a:rPr lang="zh-CN" altLang="en-US" dirty="0"/>
              <a:t>生语料库 熟语料库</a:t>
            </a:r>
            <a:endParaRPr lang="en-US" altLang="zh-CN" dirty="0"/>
          </a:p>
          <a:p>
            <a:endParaRPr lang="zh-CN" altLang="en-US" dirty="0"/>
          </a:p>
        </p:txBody>
      </p:sp>
    </p:spTree>
    <p:extLst>
      <p:ext uri="{BB962C8B-B14F-4D97-AF65-F5344CB8AC3E}">
        <p14:creationId xmlns:p14="http://schemas.microsoft.com/office/powerpoint/2010/main" val="1603435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A9CBC-2D73-48C1-AEC8-8BB33B381DDB}"/>
              </a:ext>
            </a:extLst>
          </p:cNvPr>
          <p:cNvSpPr>
            <a:spLocks noGrp="1"/>
          </p:cNvSpPr>
          <p:nvPr>
            <p:ph type="title"/>
          </p:nvPr>
        </p:nvSpPr>
        <p:spPr/>
        <p:txBody>
          <a:bodyPr/>
          <a:lstStyle/>
          <a:p>
            <a:r>
              <a:rPr lang="zh-CN" altLang="en-US" dirty="0"/>
              <a:t>语料库建设</a:t>
            </a:r>
          </a:p>
        </p:txBody>
      </p:sp>
      <p:sp>
        <p:nvSpPr>
          <p:cNvPr id="3" name="内容占位符 2">
            <a:extLst>
              <a:ext uri="{FF2B5EF4-FFF2-40B4-BE49-F238E27FC236}">
                <a16:creationId xmlns:a16="http://schemas.microsoft.com/office/drawing/2014/main" id="{CF49CD78-D81E-48F4-936E-DBFAED0F1EC1}"/>
              </a:ext>
            </a:extLst>
          </p:cNvPr>
          <p:cNvSpPr>
            <a:spLocks noGrp="1"/>
          </p:cNvSpPr>
          <p:nvPr>
            <p:ph idx="1"/>
          </p:nvPr>
        </p:nvSpPr>
        <p:spPr/>
        <p:txBody>
          <a:bodyPr/>
          <a:lstStyle/>
          <a:p>
            <a:r>
              <a:rPr lang="en-US" altLang="zh-CN" dirty="0" err="1"/>
              <a:t>语料库建设指的是构建一份语料库的过程</a:t>
            </a:r>
            <a:endParaRPr lang="en-US" altLang="zh-CN" dirty="0"/>
          </a:p>
          <a:p>
            <a:pPr lvl="1"/>
            <a:r>
              <a:rPr lang="en-US" altLang="zh-CN" dirty="0" err="1"/>
              <a:t>规范制定</a:t>
            </a:r>
            <a:endParaRPr lang="en-US" altLang="zh-CN" dirty="0"/>
          </a:p>
          <a:p>
            <a:pPr lvl="1"/>
            <a:r>
              <a:rPr lang="en-US" altLang="zh-CN" dirty="0" err="1"/>
              <a:t>人员培训</a:t>
            </a:r>
            <a:endParaRPr lang="en-US" altLang="zh-CN" dirty="0"/>
          </a:p>
          <a:p>
            <a:pPr lvl="1"/>
            <a:r>
              <a:rPr lang="en-US" altLang="zh-CN" dirty="0" err="1"/>
              <a:t>人工标注</a:t>
            </a:r>
            <a:endParaRPr lang="en-US" altLang="zh-CN" dirty="0">
              <a:latin typeface="SimSun"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4247150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DD84F-BA69-44F3-BF7B-CB7172895DA4}"/>
              </a:ext>
            </a:extLst>
          </p:cNvPr>
          <p:cNvSpPr>
            <a:spLocks noGrp="1"/>
          </p:cNvSpPr>
          <p:nvPr>
            <p:ph type="title"/>
          </p:nvPr>
        </p:nvSpPr>
        <p:spPr/>
        <p:txBody>
          <a:bodyPr/>
          <a:lstStyle/>
          <a:p>
            <a:r>
              <a:rPr lang="en-US" altLang="zh-CN" dirty="0"/>
              <a:t>2.1.3 </a:t>
            </a:r>
            <a:r>
              <a:rPr lang="zh-CN" altLang="zh-CN" dirty="0"/>
              <a:t>典型语料库介绍</a:t>
            </a:r>
            <a:endParaRPr lang="zh-CN" altLang="en-US" dirty="0"/>
          </a:p>
        </p:txBody>
      </p:sp>
      <p:sp>
        <p:nvSpPr>
          <p:cNvPr id="3" name="内容占位符 2">
            <a:extLst>
              <a:ext uri="{FF2B5EF4-FFF2-40B4-BE49-F238E27FC236}">
                <a16:creationId xmlns:a16="http://schemas.microsoft.com/office/drawing/2014/main" id="{540AC86F-CCA5-468F-A236-C98F1CD586CE}"/>
              </a:ext>
            </a:extLst>
          </p:cNvPr>
          <p:cNvSpPr>
            <a:spLocks noGrp="1"/>
          </p:cNvSpPr>
          <p:nvPr>
            <p:ph idx="1"/>
          </p:nvPr>
        </p:nvSpPr>
        <p:spPr>
          <a:xfrm>
            <a:off x="680322" y="2336872"/>
            <a:ext cx="3917618" cy="4180659"/>
          </a:xfrm>
        </p:spPr>
        <p:txBody>
          <a:bodyPr>
            <a:normAutofit fontScale="92500" lnSpcReduction="20000"/>
          </a:bodyPr>
          <a:lstStyle/>
          <a:p>
            <a:r>
              <a:rPr lang="en-US" altLang="zh-CN" dirty="0"/>
              <a:t>Brown</a:t>
            </a:r>
            <a:r>
              <a:rPr lang="zh-CN" altLang="en-US" dirty="0"/>
              <a:t>语料库</a:t>
            </a:r>
            <a:endParaRPr lang="en-US" altLang="zh-CN" dirty="0"/>
          </a:p>
          <a:p>
            <a:r>
              <a:rPr lang="en-US" altLang="zh-CN" dirty="0"/>
              <a:t>LOB</a:t>
            </a:r>
            <a:r>
              <a:rPr lang="zh-CN" altLang="en-US" dirty="0"/>
              <a:t>（</a:t>
            </a:r>
            <a:r>
              <a:rPr lang="en-US" altLang="zh-CN" dirty="0"/>
              <a:t>Lancaster Oslo Bergen</a:t>
            </a:r>
            <a:r>
              <a:rPr lang="zh-CN" altLang="en-US" dirty="0"/>
              <a:t>）</a:t>
            </a:r>
            <a:endParaRPr lang="en-US" altLang="zh-CN" dirty="0"/>
          </a:p>
          <a:p>
            <a:r>
              <a:rPr lang="en-US" altLang="zh-CN" dirty="0"/>
              <a:t>Penn </a:t>
            </a:r>
            <a:r>
              <a:rPr lang="en-US" altLang="zh-CN" dirty="0" err="1"/>
              <a:t>TreeBank</a:t>
            </a:r>
            <a:endParaRPr lang="en-US" altLang="zh-CN" dirty="0"/>
          </a:p>
          <a:p>
            <a:r>
              <a:rPr lang="en-US" altLang="zh-CN" dirty="0" err="1"/>
              <a:t>PropBank</a:t>
            </a:r>
            <a:endParaRPr lang="en-US" altLang="zh-CN" dirty="0"/>
          </a:p>
          <a:p>
            <a:r>
              <a:rPr lang="en-US" altLang="zh-CN" dirty="0" err="1"/>
              <a:t>NomBank</a:t>
            </a:r>
            <a:endParaRPr lang="en-US" altLang="zh-CN" dirty="0"/>
          </a:p>
          <a:p>
            <a:r>
              <a:rPr lang="en-US" altLang="zh-CN" dirty="0" err="1"/>
              <a:t>FrameNet</a:t>
            </a:r>
            <a:endParaRPr lang="en-US" altLang="zh-CN" dirty="0"/>
          </a:p>
          <a:p>
            <a:r>
              <a:rPr lang="en-US" altLang="zh-CN" dirty="0"/>
              <a:t>The Canadian Hansards</a:t>
            </a:r>
          </a:p>
          <a:p>
            <a:r>
              <a:rPr lang="en-US" altLang="zh-CN" dirty="0"/>
              <a:t>LC-STAR</a:t>
            </a:r>
          </a:p>
          <a:p>
            <a:r>
              <a:rPr lang="en-US" altLang="zh-CN" dirty="0"/>
              <a:t>C-STAR</a:t>
            </a:r>
          </a:p>
          <a:p>
            <a:r>
              <a:rPr lang="zh-CN" altLang="en-US" dirty="0"/>
              <a:t>北京大学语料库</a:t>
            </a:r>
            <a:endParaRPr lang="en-US" altLang="zh-CN" dirty="0"/>
          </a:p>
          <a:p>
            <a:r>
              <a:rPr lang="en-US" altLang="zh-CN" dirty="0"/>
              <a:t>LDC</a:t>
            </a:r>
            <a:r>
              <a:rPr lang="zh-CN" altLang="en-US" dirty="0"/>
              <a:t>中文树库</a:t>
            </a:r>
          </a:p>
        </p:txBody>
      </p:sp>
    </p:spTree>
    <p:extLst>
      <p:ext uri="{BB962C8B-B14F-4D97-AF65-F5344CB8AC3E}">
        <p14:creationId xmlns:p14="http://schemas.microsoft.com/office/powerpoint/2010/main" val="1432543419"/>
      </p:ext>
    </p:extLst>
  </p:cSld>
  <p:clrMapOvr>
    <a:masterClrMapping/>
  </p:clrMapOvr>
</p:sld>
</file>

<file path=ppt/theme/theme1.xml><?xml version="1.0" encoding="utf-8"?>
<a:theme xmlns:a="http://schemas.openxmlformats.org/drawingml/2006/main" name="柏林">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TM04033917[[fn=柏林]]</Template>
  <TotalTime>361</TotalTime>
  <Words>1366</Words>
  <Application>Microsoft Office PowerPoint</Application>
  <PresentationFormat>宽屏</PresentationFormat>
  <Paragraphs>149</Paragraphs>
  <Slides>21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等线</vt:lpstr>
      <vt:lpstr>等线 Light</vt:lpstr>
      <vt:lpstr>SimSun</vt:lpstr>
      <vt:lpstr>Arial</vt:lpstr>
      <vt:lpstr>柏林</vt:lpstr>
      <vt:lpstr>自然语言处理技术基础 Natural Language Processing，NLP</vt:lpstr>
      <vt:lpstr>第2章 语料库与词汇知识库</vt:lpstr>
      <vt:lpstr>2.1 语料库  Corpus（Corpora 复数）</vt:lpstr>
      <vt:lpstr>主要语料库</vt:lpstr>
      <vt:lpstr>自然语言处理工具包</vt:lpstr>
      <vt:lpstr>语料库语言学 ( Corpus Linguistics )</vt:lpstr>
      <vt:lpstr>2.1.2 语料库类型</vt:lpstr>
      <vt:lpstr>语料库建设</vt:lpstr>
      <vt:lpstr>2.1.3 典型语料库介绍</vt:lpstr>
      <vt:lpstr>国外语料库  </vt:lpstr>
      <vt:lpstr>国内语料库 1  </vt:lpstr>
      <vt:lpstr>国内语料库 2 </vt:lpstr>
      <vt:lpstr>icwb2-data 中文分词数据集</vt:lpstr>
      <vt:lpstr>2.1.4 语料处理的基本问题</vt:lpstr>
      <vt:lpstr>2.2 词汇知识库</vt:lpstr>
      <vt:lpstr>教参《统计自然语言处理》（第二版）宗成庆 </vt:lpstr>
      <vt:lpstr>语言知识库</vt:lpstr>
      <vt:lpstr>语言知识库可分为两种不同的类型</vt:lpstr>
      <vt:lpstr>2.2.1 WordNet</vt:lpstr>
      <vt:lpstr>2.2.2 知网 HowNet</vt:lpstr>
      <vt:lpstr>2.2.2 知网</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自然语言处理技术基础</dc:title>
  <dc:creator>David yonggang</dc:creator>
  <cp:lastModifiedBy>David yonggang</cp:lastModifiedBy>
  <cp:revision>76</cp:revision>
  <dcterms:created xsi:type="dcterms:W3CDTF">2020-06-27T17:50:52Z</dcterms:created>
  <dcterms:modified xsi:type="dcterms:W3CDTF">2020-07-22T04:44:17Z</dcterms:modified>
</cp:coreProperties>
</file>