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Hugúnaður sem snýst um að búa til spálíkan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33becf1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33becf1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2eb010a7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2eb010a7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Óhentugt að nota java fyrir tölfræðivinnslu, þar sem það vantar tölfræðilausnir.  En það virkar ágætlega að keyra ákveðin part forrits með öðru forritunarmáli.  En ef maður ætlar að vinna svona stóran part í forritinu í öðru forritunarmáli þá getur maður bara alveg eins gert allt verkefnið í öðruforritunarmáli, python myndi þá liklegast vera hentugast fyrir svona verkefni.  API hjá hagstofunni var líka illa uppsett og óaðgengilegt.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df846c88_2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cdf846c88_2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df846c88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df846c88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cdf846c88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cdf846c88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Það eru margir sem hafa bæði áhuga og hagsmuni af góðum efnahagsspám.  Þessi vara gæfi hvaða notanda sem er möguleika að gera spálíkön byggð á nýjustu gögnum frá hagstofunni og mótað þær eftir eigin þörfum.  Scope of initial release hjá okkur var þá hafa í forgangi öruggan aðgang að gögnum frá hagstofunni, geta svo tekið þau gögn og nýtt svo í spálíkanið.  Use case-in okkar voru þá að ná í gögn til að búa til spá, vista spánna og sækja svo vistuðu spánna.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cdf846c88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cdf846c88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Hönnun aðeins búin að breytast þar sem við erum ekki lengur með guest domain heldur notandi verður að vera skráður inn til að skoða spá.</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33becf1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33becf1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heldur utan um notendur - Er ein tafla í SQL og er með One-To-Many tengingu við Forecast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Forecast, ForecastInput og ForecastResult heldur utan um spár - Eru margar töflur í SQL.</a:t>
            </a:r>
            <a:endParaRPr/>
          </a:p>
          <a:p>
            <a:pPr indent="0" lvl="0" marL="0" rtl="0" algn="l">
              <a:spcBef>
                <a:spcPts val="0"/>
              </a:spcBef>
              <a:spcAft>
                <a:spcPts val="0"/>
              </a:spcAft>
              <a:buNone/>
            </a:pPr>
            <a:r>
              <a:rPr lang="en"/>
              <a:t>Töflurnar eru forecast sem inniheldur grunngögn úr Forecast Entity og svo forecastinput og forecastresult sem halda utan um þau entity. Svo eru einnig sér töflur fyrir öll fylkin innan ForecastInput og ForecastResult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Upphaflega ætluðum við að hafa ForecastInput og ForecastResult sem hluta af Forecast, síðan var áætlunin að hafa þau sem sér object en láta þau vera embedded í Forecast.</a:t>
            </a:r>
            <a:endParaRPr/>
          </a:p>
          <a:p>
            <a:pPr indent="0" lvl="0" marL="0" rtl="0" algn="l">
              <a:spcBef>
                <a:spcPts val="0"/>
              </a:spcBef>
              <a:spcAft>
                <a:spcPts val="0"/>
              </a:spcAft>
              <a:buNone/>
            </a:pPr>
            <a:r>
              <a:rPr lang="en"/>
              <a:t>Að lokum var lausnin sú að hafa þær sem sér entity en hafa þær bara með one-way relationship (svo að það er ekki many-to-one bendir til baka á forecast úr þeim).</a:t>
            </a:r>
            <a:endParaRPr/>
          </a:p>
          <a:p>
            <a:pPr indent="0" lvl="0" marL="0" rtl="0" algn="l">
              <a:spcBef>
                <a:spcPts val="0"/>
              </a:spcBef>
              <a:spcAft>
                <a:spcPts val="0"/>
              </a:spcAft>
              <a:buNone/>
            </a:pPr>
            <a:r>
              <a:rPr lang="en"/>
              <a:t>Notum Eager fetch til að sækja alltaf allar töflurnar undir ForecastInput og ForecastResult þegar Forecast er sótt þar sem það er alltaf notað.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cdf846c88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cdf846c88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Vorum með authentication Entity en sameinuðum það við user.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cdf846c8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cdf846c8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df846c88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df846c88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 entity með id og title, ForecastInput heldur utan um breyturnar okkar sem við notum fyrir spásmiðin og ForecastResult heldur utan um spár yfir ákveðið tímabil(motnhly, quarterly, yearly).  Controller sendir þá beiðni á ForecastService og þaðan yfir í Forecastrepo.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2eb010a7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2eb010a7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ForecastGeneratorService tekur við þá forsendum frá forecast controller og sækir öll nauðsynleg gögn og býr til spá, sækir semsagt gögnin frá hagstofunni sem notandinn hefur valið fyrir spásmiðinn, lagar svo inntak þannig að allar tímaraðir nái yfir sama tímabili og vistar intökin sem forecastInput hluti.  Vinnum svo með R JVM eða renjin pakkann sem keyrir script sem vinnur tölfræðispár og vistar svo þær niðrstöður sem forecastResult hlut.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95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Hópur 8</a:t>
            </a:r>
            <a:endParaRPr/>
          </a:p>
          <a:p>
            <a:pPr indent="0" lvl="0" marL="0" rtl="0" algn="l">
              <a:spcBef>
                <a:spcPts val="0"/>
              </a:spcBef>
              <a:spcAft>
                <a:spcPts val="0"/>
              </a:spcAft>
              <a:buNone/>
            </a:pPr>
            <a:r>
              <a:rPr lang="en"/>
              <a:t>Efnahagsspá</a:t>
            </a:r>
            <a:endParaRPr/>
          </a:p>
        </p:txBody>
      </p:sp>
      <p:sp>
        <p:nvSpPr>
          <p:cNvPr id="135" name="Google Shape;135;p13"/>
          <p:cNvSpPr txBox="1"/>
          <p:nvPr>
            <p:ph idx="1" type="subTitle"/>
          </p:nvPr>
        </p:nvSpPr>
        <p:spPr>
          <a:xfrm>
            <a:off x="5083950" y="3227850"/>
            <a:ext cx="3470700" cy="12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Jón Guðjónsson</a:t>
            </a:r>
            <a:endParaRPr/>
          </a:p>
          <a:p>
            <a:pPr indent="0" lvl="0" marL="0" rtl="0" algn="l">
              <a:spcBef>
                <a:spcPts val="0"/>
              </a:spcBef>
              <a:spcAft>
                <a:spcPts val="0"/>
              </a:spcAft>
              <a:buNone/>
            </a:pPr>
            <a:r>
              <a:rPr lang="en"/>
              <a:t>Sigurjón Ólafsson</a:t>
            </a:r>
            <a:endParaRPr/>
          </a:p>
          <a:p>
            <a:pPr indent="0" lvl="0" marL="0" rtl="0" algn="l">
              <a:spcBef>
                <a:spcPts val="0"/>
              </a:spcBef>
              <a:spcAft>
                <a:spcPts val="0"/>
              </a:spcAft>
              <a:buNone/>
            </a:pPr>
            <a:r>
              <a:rPr lang="en"/>
              <a:t>Þorsteinn Sigurðsson</a:t>
            </a:r>
            <a:endParaRPr/>
          </a:p>
          <a:p>
            <a:pPr indent="0" lvl="0" marL="0" rtl="0" algn="l">
              <a:spcBef>
                <a:spcPts val="0"/>
              </a:spcBef>
              <a:spcAft>
                <a:spcPts val="0"/>
              </a:spcAft>
              <a:buNone/>
            </a:pPr>
            <a:r>
              <a:rPr lang="en"/>
              <a:t>Ari Sigþór Eiríksson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Hvað gekk vel</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Góð samskipti</a:t>
            </a:r>
            <a:endParaRPr/>
          </a:p>
          <a:p>
            <a:pPr indent="0" lvl="0" marL="0" rtl="0" algn="l">
              <a:spcBef>
                <a:spcPts val="1600"/>
              </a:spcBef>
              <a:spcAft>
                <a:spcPts val="0"/>
              </a:spcAft>
              <a:buNone/>
            </a:pPr>
            <a:r>
              <a:rPr lang="en"/>
              <a:t>Verkefnaskipti </a:t>
            </a:r>
            <a:endParaRPr/>
          </a:p>
          <a:p>
            <a:pPr indent="0" lvl="0" marL="0" rtl="0" algn="l">
              <a:spcBef>
                <a:spcPts val="1600"/>
              </a:spcBef>
              <a:spcAft>
                <a:spcPts val="0"/>
              </a:spcAft>
              <a:buNone/>
            </a:pPr>
            <a:r>
              <a:rPr lang="en"/>
              <a:t>Hugmyndin skýr frá byrjun</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Hvað gekk ekki vel</a:t>
            </a:r>
            <a:endParaRPr/>
          </a:p>
        </p:txBody>
      </p:sp>
      <p:sp>
        <p:nvSpPr>
          <p:cNvPr id="199" name="Google Shape;199;p23"/>
          <p:cNvSpPr txBox="1"/>
          <p:nvPr>
            <p:ph idx="1" type="body"/>
          </p:nvPr>
        </p:nvSpPr>
        <p:spPr>
          <a:xfrm>
            <a:off x="1297500" y="1183700"/>
            <a:ext cx="7038900" cy="3222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GitHub hópsins óskipulagt og ekki alltaf nógu skýrt hver var að uppfæra hvað og hvenær.</a:t>
            </a:r>
            <a:endParaRPr/>
          </a:p>
          <a:p>
            <a:pPr indent="-311150" lvl="0" marL="457200" rtl="0" algn="l">
              <a:spcBef>
                <a:spcPts val="0"/>
              </a:spcBef>
              <a:spcAft>
                <a:spcPts val="0"/>
              </a:spcAft>
              <a:buSzPts val="1300"/>
              <a:buChar char="-"/>
            </a:pPr>
            <a:r>
              <a:rPr lang="en"/>
              <a:t>Java er ekki hentugasta forritunarmálið fyrir tölfræðivinnslu. </a:t>
            </a:r>
            <a:endParaRPr/>
          </a:p>
          <a:p>
            <a:pPr indent="-298450" lvl="1" marL="914400" rtl="0" algn="l">
              <a:spcBef>
                <a:spcPts val="0"/>
              </a:spcBef>
              <a:spcAft>
                <a:spcPts val="0"/>
              </a:spcAft>
              <a:buSzPts val="1100"/>
              <a:buChar char="-"/>
            </a:pPr>
            <a:r>
              <a:rPr lang="en"/>
              <a:t>Það er allt hægt í því og það er hratt en það er mikill skortur á tölfræðilausnum</a:t>
            </a:r>
            <a:endParaRPr/>
          </a:p>
          <a:p>
            <a:pPr indent="-298450" lvl="1" marL="914400" rtl="0" algn="l">
              <a:spcBef>
                <a:spcPts val="0"/>
              </a:spcBef>
              <a:spcAft>
                <a:spcPts val="0"/>
              </a:spcAft>
              <a:buSzPts val="1100"/>
              <a:buChar char="-"/>
            </a:pPr>
            <a:r>
              <a:rPr lang="en"/>
              <a:t>Virkar ágætlega að keyra takmarkaða hluta forrits með öðru forritunarmáli (hvort sem um er að ræða beina þýðingu eins og renjin pakkinn sem við notuðum eða subprocess). En reynslan af þessu verkefni sýndi okkur að það borgar sig ekki að láta svona stóran og  mikilvægan hluta forritsins vinna í “öðru umhverfi”. Þá getur maður alveg eins bara skipt alveg yfir í það umhverfi</a:t>
            </a:r>
            <a:endParaRPr/>
          </a:p>
          <a:p>
            <a:pPr indent="-298450" lvl="1" marL="914400" rtl="0" algn="l">
              <a:spcBef>
                <a:spcPts val="0"/>
              </a:spcBef>
              <a:spcAft>
                <a:spcPts val="0"/>
              </a:spcAft>
              <a:buSzPts val="1100"/>
              <a:buChar char="-"/>
            </a:pPr>
            <a:r>
              <a:rPr lang="en"/>
              <a:t>Python myndi líklega henta mun betur fyrir svona verkefni, sameinar kosti Java og R.</a:t>
            </a:r>
            <a:endParaRPr/>
          </a:p>
          <a:p>
            <a:pPr indent="-311150" lvl="0" marL="457200" rtl="0" algn="l">
              <a:spcBef>
                <a:spcPts val="0"/>
              </a:spcBef>
              <a:spcAft>
                <a:spcPts val="0"/>
              </a:spcAft>
              <a:buSzPts val="1300"/>
              <a:buChar char="-"/>
            </a:pPr>
            <a:r>
              <a:rPr lang="en"/>
              <a:t>Tengingin við Hagstofuna getur verið óáreiðanleg og API Hagstofunnar er illa uppsett og óaðgengilegt.</a:t>
            </a:r>
            <a:endParaRPr/>
          </a:p>
          <a:p>
            <a:pPr indent="-298450" lvl="1" marL="914400" rtl="0" algn="l">
              <a:spcBef>
                <a:spcPts val="0"/>
              </a:spcBef>
              <a:spcAft>
                <a:spcPts val="0"/>
              </a:spcAft>
              <a:buSzPts val="1100"/>
              <a:buChar char="-"/>
            </a:pPr>
            <a:r>
              <a:rPr lang="en"/>
              <a:t>Sér POST url á hverri töflu, illa skipulagt og ekki endilega samræmt form á gögnum þegar þeim er skilað.</a:t>
            </a:r>
            <a:endParaRPr/>
          </a:p>
          <a:p>
            <a:pPr indent="-298450" lvl="1" marL="914400" rtl="0" algn="l">
              <a:spcBef>
                <a:spcPts val="0"/>
              </a:spcBef>
              <a:spcAft>
                <a:spcPts val="0"/>
              </a:spcAft>
              <a:buSzPts val="1100"/>
              <a:buChar char="-"/>
            </a:pPr>
            <a:r>
              <a:rPr lang="en"/>
              <a:t>Myndi frekar borga sig að sækja bara allan gagnagrunninn þeirra og geyma á servernum (hann er líklega ekki nema 600-700 mb í heildina).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Virkni forrits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Efnahagsspá</a:t>
            </a:r>
            <a:endParaRPr/>
          </a:p>
        </p:txBody>
      </p:sp>
      <p:sp>
        <p:nvSpPr>
          <p:cNvPr id="141" name="Google Shape;141;p14"/>
          <p:cNvSpPr txBox="1"/>
          <p:nvPr>
            <p:ph idx="1" type="body"/>
          </p:nvPr>
        </p:nvSpPr>
        <p:spPr>
          <a:xfrm>
            <a:off x="1297500" y="1567550"/>
            <a:ext cx="7038900" cy="3084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Byggir á gögnum frá Hagstofunni</a:t>
            </a:r>
            <a:endParaRPr sz="1700"/>
          </a:p>
          <a:p>
            <a:pPr indent="-336550" lvl="1" marL="914400" rtl="0" algn="l">
              <a:spcBef>
                <a:spcPts val="0"/>
              </a:spcBef>
              <a:spcAft>
                <a:spcPts val="0"/>
              </a:spcAft>
              <a:buSzPts val="1700"/>
              <a:buChar char="-"/>
            </a:pPr>
            <a:r>
              <a:rPr lang="en" sz="1700"/>
              <a:t>Gögn sótt sjálfvirkt af síðu Hagstofunnar</a:t>
            </a:r>
            <a:endParaRPr sz="1700"/>
          </a:p>
          <a:p>
            <a:pPr indent="-336550" lvl="0" marL="457200" rtl="0" algn="l">
              <a:spcBef>
                <a:spcPts val="0"/>
              </a:spcBef>
              <a:spcAft>
                <a:spcPts val="0"/>
              </a:spcAft>
              <a:buSzPts val="1700"/>
              <a:buChar char="-"/>
            </a:pPr>
            <a:r>
              <a:rPr lang="en" sz="1700"/>
              <a:t>Tvö möguleg spálíkön</a:t>
            </a:r>
            <a:endParaRPr sz="1700"/>
          </a:p>
          <a:p>
            <a:pPr indent="-336550" lvl="1" marL="1371600" rtl="0" algn="l">
              <a:spcBef>
                <a:spcPts val="0"/>
              </a:spcBef>
              <a:spcAft>
                <a:spcPts val="0"/>
              </a:spcAft>
              <a:buSzPts val="1700"/>
              <a:buChar char="-"/>
            </a:pPr>
            <a:r>
              <a:rPr lang="en" sz="1700"/>
              <a:t> ARIMA (Autoregressive integrated moving average)</a:t>
            </a:r>
            <a:endParaRPr sz="1700"/>
          </a:p>
          <a:p>
            <a:pPr indent="-336550" lvl="1" marL="1371600" rtl="0" algn="l">
              <a:spcBef>
                <a:spcPts val="0"/>
              </a:spcBef>
              <a:spcAft>
                <a:spcPts val="0"/>
              </a:spcAft>
              <a:buSzPts val="1700"/>
              <a:buChar char="-"/>
            </a:pPr>
            <a:r>
              <a:rPr lang="en" sz="1700"/>
              <a:t>VAR (Vector </a:t>
            </a:r>
            <a:r>
              <a:rPr lang="en" sz="1700"/>
              <a:t>autoregressive</a:t>
            </a:r>
            <a:r>
              <a:rPr lang="en" sz="1700"/>
              <a:t>)</a:t>
            </a:r>
            <a:endParaRPr sz="1700"/>
          </a:p>
          <a:p>
            <a:pPr indent="-336550" lvl="0" marL="457200" rtl="0" algn="l">
              <a:spcBef>
                <a:spcPts val="0"/>
              </a:spcBef>
              <a:spcAft>
                <a:spcPts val="0"/>
              </a:spcAft>
              <a:buSzPts val="1700"/>
              <a:buChar char="-"/>
            </a:pPr>
            <a:r>
              <a:rPr lang="en" sz="1700"/>
              <a:t>Notandinn getur: </a:t>
            </a:r>
            <a:endParaRPr sz="1700"/>
          </a:p>
          <a:p>
            <a:pPr indent="-336550" lvl="1" marL="1371600" rtl="0" algn="l">
              <a:spcBef>
                <a:spcPts val="0"/>
              </a:spcBef>
              <a:spcAft>
                <a:spcPts val="0"/>
              </a:spcAft>
              <a:buSzPts val="1700"/>
              <a:buChar char="-"/>
            </a:pPr>
            <a:r>
              <a:rPr lang="en" sz="1700"/>
              <a:t>Stofnað aðgang</a:t>
            </a:r>
            <a:endParaRPr sz="1700"/>
          </a:p>
          <a:p>
            <a:pPr indent="-336550" lvl="1" marL="1371600" rtl="0" algn="l">
              <a:spcBef>
                <a:spcPts val="0"/>
              </a:spcBef>
              <a:spcAft>
                <a:spcPts val="0"/>
              </a:spcAft>
              <a:buSzPts val="1700"/>
              <a:buChar char="-"/>
            </a:pPr>
            <a:r>
              <a:rPr lang="en" sz="1700"/>
              <a:t>Búið til spá (sem er vistuð sjálfkrafa)</a:t>
            </a:r>
            <a:endParaRPr sz="1700"/>
          </a:p>
          <a:p>
            <a:pPr indent="-336550" lvl="1" marL="1371600" rtl="0" algn="l">
              <a:spcBef>
                <a:spcPts val="0"/>
              </a:spcBef>
              <a:spcAft>
                <a:spcPts val="0"/>
              </a:spcAft>
              <a:buSzPts val="1700"/>
              <a:buChar char="-"/>
            </a:pPr>
            <a:r>
              <a:rPr lang="en" sz="1700"/>
              <a:t>Skoðað og eytt eldri spám</a:t>
            </a:r>
            <a:endParaRPr sz="1700"/>
          </a:p>
          <a:p>
            <a:pPr indent="-336550" lvl="1" marL="1371600" rtl="0" algn="l">
              <a:spcBef>
                <a:spcPts val="0"/>
              </a:spcBef>
              <a:spcAft>
                <a:spcPts val="0"/>
              </a:spcAft>
              <a:buSzPts val="1700"/>
              <a:buChar char="-"/>
            </a:pPr>
            <a:r>
              <a:rPr lang="en" sz="1700"/>
              <a:t>Uppfært spá með nýjustu gögnum</a:t>
            </a:r>
            <a:endParaRPr sz="1700"/>
          </a:p>
          <a:p>
            <a:pPr indent="0" lvl="0" marL="914400" rtl="0" algn="l">
              <a:spcBef>
                <a:spcPts val="1600"/>
              </a:spcBef>
              <a:spcAft>
                <a:spcPts val="0"/>
              </a:spcAft>
              <a:buNone/>
            </a:pPr>
            <a:r>
              <a:t/>
            </a:r>
            <a:endParaRPr sz="1700"/>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 document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Business opportunity</a:t>
            </a:r>
            <a:endParaRPr sz="1700"/>
          </a:p>
          <a:p>
            <a:pPr indent="0" lvl="0" marL="0" rtl="0" algn="l">
              <a:spcBef>
                <a:spcPts val="1600"/>
              </a:spcBef>
              <a:spcAft>
                <a:spcPts val="0"/>
              </a:spcAft>
              <a:buNone/>
            </a:pPr>
            <a:r>
              <a:rPr lang="en" sz="1700"/>
              <a:t>Scope of initial release</a:t>
            </a:r>
            <a:endParaRPr sz="1700"/>
          </a:p>
          <a:p>
            <a:pPr indent="0" lvl="0" marL="0" rtl="0" algn="l">
              <a:spcBef>
                <a:spcPts val="1600"/>
              </a:spcBef>
              <a:spcAft>
                <a:spcPts val="0"/>
              </a:spcAft>
              <a:buNone/>
            </a:pPr>
            <a:r>
              <a:rPr lang="en" sz="1700"/>
              <a:t>Use case : </a:t>
            </a:r>
            <a:endParaRPr sz="1700"/>
          </a:p>
          <a:p>
            <a:pPr indent="-336550" lvl="0" marL="457200" rtl="0" algn="l">
              <a:spcBef>
                <a:spcPts val="1600"/>
              </a:spcBef>
              <a:spcAft>
                <a:spcPts val="0"/>
              </a:spcAft>
              <a:buSzPts val="1700"/>
              <a:buChar char="-"/>
            </a:pPr>
            <a:r>
              <a:rPr lang="en" sz="1700"/>
              <a:t>Ná í gögn, búa til spá</a:t>
            </a:r>
            <a:endParaRPr sz="1700"/>
          </a:p>
          <a:p>
            <a:pPr indent="-336550" lvl="0" marL="457200" rtl="0" algn="l">
              <a:spcBef>
                <a:spcPts val="0"/>
              </a:spcBef>
              <a:spcAft>
                <a:spcPts val="0"/>
              </a:spcAft>
              <a:buSzPts val="1700"/>
              <a:buChar char="-"/>
            </a:pPr>
            <a:r>
              <a:rPr lang="en" sz="1700"/>
              <a:t>Vista spá</a:t>
            </a:r>
            <a:endParaRPr sz="1700"/>
          </a:p>
          <a:p>
            <a:pPr indent="-336550" lvl="0" marL="457200" rtl="0" algn="l">
              <a:spcBef>
                <a:spcPts val="0"/>
              </a:spcBef>
              <a:spcAft>
                <a:spcPts val="0"/>
              </a:spcAft>
              <a:buSzPts val="1700"/>
              <a:buChar char="-"/>
            </a:pPr>
            <a:r>
              <a:rPr lang="en" sz="1700"/>
              <a:t>Vistuð spá sótt</a:t>
            </a:r>
            <a:endParaRPr sz="1700"/>
          </a:p>
          <a:p>
            <a:pPr indent="0" lvl="0" marL="457200" rtl="0" algn="l">
              <a:spcBef>
                <a:spcPts val="1600"/>
              </a:spcBef>
              <a:spcAft>
                <a:spcPts val="16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state machine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6"/>
          <p:cNvPicPr preferRelativeResize="0"/>
          <p:nvPr/>
        </p:nvPicPr>
        <p:blipFill>
          <a:blip r:embed="rId3">
            <a:alphaModFix/>
          </a:blip>
          <a:stretch>
            <a:fillRect/>
          </a:stretch>
        </p:blipFill>
        <p:spPr>
          <a:xfrm>
            <a:off x="1148025" y="876650"/>
            <a:ext cx="5518149" cy="417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Storing and accessing data</a:t>
            </a:r>
            <a:endParaRPr/>
          </a:p>
        </p:txBody>
      </p:sp>
      <p:pic>
        <p:nvPicPr>
          <p:cNvPr id="160" name="Google Shape;160;p17"/>
          <p:cNvPicPr preferRelativeResize="0"/>
          <p:nvPr/>
        </p:nvPicPr>
        <p:blipFill>
          <a:blip r:embed="rId3">
            <a:alphaModFix/>
          </a:blip>
          <a:stretch>
            <a:fillRect/>
          </a:stretch>
        </p:blipFill>
        <p:spPr>
          <a:xfrm>
            <a:off x="1200551" y="1338575"/>
            <a:ext cx="7311002" cy="334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72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MVC</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Entity</a:t>
            </a:r>
            <a:endParaRPr/>
          </a:p>
          <a:p>
            <a:pPr indent="0" lvl="0" marL="0" rtl="0" algn="l">
              <a:spcBef>
                <a:spcPts val="1600"/>
              </a:spcBef>
              <a:spcAft>
                <a:spcPts val="0"/>
              </a:spcAft>
              <a:buNone/>
            </a:pPr>
            <a:r>
              <a:rPr lang="en"/>
              <a:t>UserController</a:t>
            </a:r>
            <a:endParaRPr/>
          </a:p>
          <a:p>
            <a:pPr indent="0" lvl="0" marL="0" rtl="0" algn="l">
              <a:spcBef>
                <a:spcPts val="1600"/>
              </a:spcBef>
              <a:spcAft>
                <a:spcPts val="0"/>
              </a:spcAft>
              <a:buNone/>
            </a:pPr>
            <a:r>
              <a:rPr lang="en"/>
              <a:t>	Tekur við beiðni frá notenda</a:t>
            </a:r>
            <a:endParaRPr/>
          </a:p>
          <a:p>
            <a:pPr indent="0" lvl="0" marL="0" rtl="0" algn="l">
              <a:spcBef>
                <a:spcPts val="1600"/>
              </a:spcBef>
              <a:spcAft>
                <a:spcPts val="0"/>
              </a:spcAft>
              <a:buNone/>
            </a:pPr>
            <a:r>
              <a:rPr lang="en"/>
              <a:t>UserService</a:t>
            </a:r>
            <a:endParaRPr/>
          </a:p>
          <a:p>
            <a:pPr indent="0" lvl="0" marL="0" rtl="0" algn="l">
              <a:spcBef>
                <a:spcPts val="1600"/>
              </a:spcBef>
              <a:spcAft>
                <a:spcPts val="0"/>
              </a:spcAft>
              <a:buNone/>
            </a:pPr>
            <a:r>
              <a:rPr lang="en"/>
              <a:t>UserRepository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6554023" y="451537"/>
            <a:ext cx="2056100" cy="4366725"/>
          </a:xfrm>
          <a:prstGeom prst="rect">
            <a:avLst/>
          </a:prstGeom>
          <a:noFill/>
          <a:ln>
            <a:noFill/>
          </a:ln>
        </p:spPr>
      </p:pic>
      <p:pic>
        <p:nvPicPr>
          <p:cNvPr id="168" name="Google Shape;168;p18"/>
          <p:cNvPicPr preferRelativeResize="0"/>
          <p:nvPr/>
        </p:nvPicPr>
        <p:blipFill>
          <a:blip r:embed="rId4">
            <a:alphaModFix/>
          </a:blip>
          <a:stretch>
            <a:fillRect/>
          </a:stretch>
        </p:blipFill>
        <p:spPr>
          <a:xfrm>
            <a:off x="3383438" y="372688"/>
            <a:ext cx="2867025" cy="193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19"/>
          <p:cNvPicPr preferRelativeResize="0"/>
          <p:nvPr/>
        </p:nvPicPr>
        <p:blipFill>
          <a:blip r:embed="rId3">
            <a:alphaModFix/>
          </a:blip>
          <a:stretch>
            <a:fillRect/>
          </a:stretch>
        </p:blipFill>
        <p:spPr>
          <a:xfrm>
            <a:off x="0" y="1721158"/>
            <a:ext cx="9144000" cy="15161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57775" y="423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 MVC</a:t>
            </a:r>
            <a:endParaRPr/>
          </a:p>
        </p:txBody>
      </p:sp>
      <p:sp>
        <p:nvSpPr>
          <p:cNvPr id="181" name="Google Shape;181;p20"/>
          <p:cNvSpPr txBox="1"/>
          <p:nvPr>
            <p:ph idx="1" type="body"/>
          </p:nvPr>
        </p:nvSpPr>
        <p:spPr>
          <a:xfrm>
            <a:off x="896725" y="1452400"/>
            <a:ext cx="7653600" cy="32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Við notum  Forecast, ForecastInput, ForecastResult sem Entities</a:t>
            </a:r>
            <a:endParaRPr sz="1500"/>
          </a:p>
          <a:p>
            <a:pPr indent="0" lvl="0" marL="0" rtl="0" algn="l">
              <a:spcBef>
                <a:spcPts val="1600"/>
              </a:spcBef>
              <a:spcAft>
                <a:spcPts val="0"/>
              </a:spcAft>
              <a:buNone/>
            </a:pPr>
            <a:r>
              <a:rPr lang="en" sz="1500"/>
              <a:t>ForecastController</a:t>
            </a:r>
            <a:endParaRPr sz="1500"/>
          </a:p>
          <a:p>
            <a:pPr indent="457200" lvl="0" marL="0" rtl="0" algn="l">
              <a:spcBef>
                <a:spcPts val="1600"/>
              </a:spcBef>
              <a:spcAft>
                <a:spcPts val="0"/>
              </a:spcAft>
              <a:buNone/>
            </a:pPr>
            <a:r>
              <a:rPr lang="en" sz="1500"/>
              <a:t>-Stýrir öllum beiðnum frá notanda sem varða Forecast  (skoða, smíða, uppfæra, eyða)</a:t>
            </a:r>
            <a:endParaRPr sz="1500"/>
          </a:p>
          <a:p>
            <a:pPr indent="0" lvl="0" marL="0" rtl="0" algn="l">
              <a:spcBef>
                <a:spcPts val="1600"/>
              </a:spcBef>
              <a:spcAft>
                <a:spcPts val="0"/>
              </a:spcAft>
              <a:buNone/>
            </a:pPr>
            <a:r>
              <a:rPr lang="en" sz="1500"/>
              <a:t>ForecastService (ForecastServiceImplementation) og </a:t>
            </a:r>
            <a:r>
              <a:rPr lang="en" sz="1500"/>
              <a:t>ForecastRepository </a:t>
            </a:r>
            <a:endParaRPr sz="1500"/>
          </a:p>
          <a:p>
            <a:pPr indent="0" lvl="0" marL="0" rtl="0" algn="l">
              <a:spcBef>
                <a:spcPts val="1600"/>
              </a:spcBef>
              <a:spcAft>
                <a:spcPts val="0"/>
              </a:spcAft>
              <a:buNone/>
            </a:pPr>
            <a:r>
              <a:rPr lang="en" sz="1500"/>
              <a:t>	-Innihalda tengingar við gagnagrunn</a:t>
            </a:r>
            <a:endParaRPr sz="1500"/>
          </a:p>
          <a:p>
            <a:pPr indent="0" lvl="0" marL="0" rtl="0" algn="l">
              <a:spcBef>
                <a:spcPts val="1600"/>
              </a:spcBef>
              <a:spcAft>
                <a:spcPts val="0"/>
              </a:spcAft>
              <a:buNone/>
            </a:pPr>
            <a:r>
              <a:rPr lang="en" sz="1500"/>
              <a:t>ForecastGeneratorService</a:t>
            </a:r>
            <a:endParaRPr sz="1500"/>
          </a:p>
          <a:p>
            <a:pPr indent="457200" lvl="0" marL="0" rtl="0" algn="l">
              <a:spcBef>
                <a:spcPts val="1600"/>
              </a:spcBef>
              <a:spcAft>
                <a:spcPts val="0"/>
              </a:spcAft>
              <a:buNone/>
            </a:pPr>
            <a:r>
              <a:rPr lang="en" sz="1500"/>
              <a:t>-Sækir gögn frá Hagstofunni og vinnur spár</a:t>
            </a:r>
            <a:endParaRPr sz="1500"/>
          </a:p>
          <a:p>
            <a:pPr indent="0" lvl="0" marL="0" rtl="0" algn="l">
              <a:spcBef>
                <a:spcPts val="1600"/>
              </a:spcBef>
              <a:spcAft>
                <a:spcPts val="16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57775" y="423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 MVC</a:t>
            </a:r>
            <a:endParaRPr/>
          </a:p>
        </p:txBody>
      </p:sp>
      <p:sp>
        <p:nvSpPr>
          <p:cNvPr id="187" name="Google Shape;187;p21"/>
          <p:cNvSpPr txBox="1"/>
          <p:nvPr>
            <p:ph idx="1" type="body"/>
          </p:nvPr>
        </p:nvSpPr>
        <p:spPr>
          <a:xfrm>
            <a:off x="881375" y="1383675"/>
            <a:ext cx="7563300" cy="3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a:t>
            </a:r>
            <a:r>
              <a:rPr lang="en" sz="1500"/>
              <a:t>orecastGeneratorService</a:t>
            </a:r>
            <a:endParaRPr sz="1500"/>
          </a:p>
          <a:p>
            <a:pPr indent="-323850" lvl="0" marL="457200" rtl="0" algn="l">
              <a:spcBef>
                <a:spcPts val="1600"/>
              </a:spcBef>
              <a:spcAft>
                <a:spcPts val="0"/>
              </a:spcAft>
              <a:buSzPts val="1500"/>
              <a:buChar char="-"/>
            </a:pPr>
            <a:r>
              <a:rPr lang="en" sz="1500"/>
              <a:t>Lengsti klasinn, tekur við forsendum frá ForecastController, sækir öll nauðsynleg gögn og býr til spár.</a:t>
            </a:r>
            <a:endParaRPr sz="1500"/>
          </a:p>
          <a:p>
            <a:pPr indent="-323850" lvl="0" marL="457200" rtl="0" algn="l">
              <a:spcBef>
                <a:spcPts val="0"/>
              </a:spcBef>
              <a:spcAft>
                <a:spcPts val="0"/>
              </a:spcAft>
              <a:buSzPts val="1500"/>
              <a:buChar char="-"/>
            </a:pPr>
            <a:r>
              <a:rPr lang="en" sz="1500"/>
              <a:t>Byrjar fyrst á því að fara inn á vef Hagstofunnar og sækja öll gögn sem notandinn hefur valið sem inntak í spánna.</a:t>
            </a:r>
            <a:endParaRPr sz="1500"/>
          </a:p>
          <a:p>
            <a:pPr indent="-323850" lvl="0" marL="457200" rtl="0" algn="l">
              <a:spcBef>
                <a:spcPts val="0"/>
              </a:spcBef>
              <a:spcAft>
                <a:spcPts val="0"/>
              </a:spcAft>
              <a:buSzPts val="1500"/>
              <a:buChar char="-"/>
            </a:pPr>
            <a:r>
              <a:rPr lang="en" sz="1500"/>
              <a:t>Lagar inntak þannig að allar tímaraðir nái yfir sama tímabil.</a:t>
            </a:r>
            <a:endParaRPr sz="1500"/>
          </a:p>
          <a:p>
            <a:pPr indent="-323850" lvl="0" marL="457200" rtl="0" algn="l">
              <a:spcBef>
                <a:spcPts val="0"/>
              </a:spcBef>
              <a:spcAft>
                <a:spcPts val="0"/>
              </a:spcAft>
              <a:buSzPts val="1500"/>
              <a:buChar char="-"/>
            </a:pPr>
            <a:r>
              <a:rPr lang="en" sz="1500"/>
              <a:t>Vistar intök sem forecastInput hluti.</a:t>
            </a:r>
            <a:endParaRPr sz="1500"/>
          </a:p>
          <a:p>
            <a:pPr indent="-323850" lvl="0" marL="457200" rtl="0" algn="l">
              <a:spcBef>
                <a:spcPts val="0"/>
              </a:spcBef>
              <a:spcAft>
                <a:spcPts val="0"/>
              </a:spcAft>
              <a:buSzPts val="1500"/>
              <a:buChar char="-"/>
            </a:pPr>
            <a:r>
              <a:rPr lang="en" sz="1500"/>
              <a:t>Ræsir R JVM vél (renjin) sem keyrir R script sem vinnur tölfræðispár og vistar  sem forecastResult hlut</a:t>
            </a:r>
            <a:endParaRPr sz="1500"/>
          </a:p>
          <a:p>
            <a:pPr indent="-323850" lvl="1" marL="1371600" rtl="0" algn="l">
              <a:spcBef>
                <a:spcPts val="0"/>
              </a:spcBef>
              <a:spcAft>
                <a:spcPts val="0"/>
              </a:spcAft>
              <a:buSzPts val="1500"/>
              <a:buChar char="-"/>
            </a:pPr>
            <a:r>
              <a:rPr lang="en" sz="1500"/>
              <a:t>ARIMA notar forecast pakka og velur bestu ARIMA spá</a:t>
            </a:r>
            <a:endParaRPr sz="1500"/>
          </a:p>
          <a:p>
            <a:pPr indent="-323850" lvl="1" marL="1371600" rtl="0" algn="l">
              <a:spcBef>
                <a:spcPts val="0"/>
              </a:spcBef>
              <a:spcAft>
                <a:spcPts val="0"/>
              </a:spcAft>
              <a:buSzPts val="1500"/>
              <a:buChar char="-"/>
            </a:pPr>
            <a:r>
              <a:rPr lang="en" sz="1500"/>
              <a:t>VAR notar vars pakka, velur alltaf VAR með 4 lögum</a:t>
            </a:r>
            <a:endParaRPr sz="1500"/>
          </a:p>
          <a:p>
            <a:pPr indent="-323850" lvl="1" marL="1371600" rtl="0" algn="l">
              <a:spcBef>
                <a:spcPts val="0"/>
              </a:spcBef>
              <a:spcAft>
                <a:spcPts val="0"/>
              </a:spcAft>
              <a:buSzPts val="1500"/>
              <a:buChar char="-"/>
            </a:pPr>
            <a:r>
              <a:rPr lang="en" sz="1500"/>
              <a:t>Takmarkanir vegna þess að renjin getur ekki keyrt alla R pakka</a:t>
            </a:r>
            <a:endParaRPr sz="1500"/>
          </a:p>
          <a:p>
            <a:pPr indent="0" lvl="0" marL="0" rtl="0" algn="l">
              <a:spcBef>
                <a:spcPts val="1600"/>
              </a:spcBef>
              <a:spcAft>
                <a:spcPts val="16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