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916" r:id="rId5"/>
    <p:sldId id="330" r:id="rId6"/>
    <p:sldId id="917" r:id="rId7"/>
    <p:sldId id="918" r:id="rId8"/>
    <p:sldId id="920" r:id="rId9"/>
    <p:sldId id="922" r:id="rId10"/>
    <p:sldId id="923" r:id="rId11"/>
    <p:sldId id="924" r:id="rId12"/>
    <p:sldId id="913" r:id="rId13"/>
    <p:sldId id="334" r:id="rId14"/>
    <p:sldId id="261" r:id="rId15"/>
    <p:sldId id="337" r:id="rId16"/>
    <p:sldId id="262" r:id="rId17"/>
    <p:sldId id="925" r:id="rId18"/>
    <p:sldId id="926" r:id="rId19"/>
    <p:sldId id="927" r:id="rId20"/>
    <p:sldId id="338" r:id="rId21"/>
    <p:sldId id="91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B8"/>
    <a:srgbClr val="A5CAD2"/>
    <a:srgbClr val="666666"/>
    <a:srgbClr val="BECFAA"/>
    <a:srgbClr val="E3E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71524"/>
            <a:ext cx="12192000" cy="6086475"/>
          </a:xfrm>
          <a:prstGeom prst="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65200" y="1101271"/>
            <a:ext cx="10261600" cy="4655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2627" y="899205"/>
            <a:ext cx="10646747" cy="505959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679" y="0"/>
            <a:ext cx="12178642" cy="5676254"/>
          </a:xfrm>
          <a:prstGeom prst="rect">
            <a:avLst/>
          </a:prstGeom>
          <a:solidFill>
            <a:srgbClr val="84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889" y="-5802"/>
            <a:ext cx="4136615" cy="4142414"/>
            <a:chOff x="-1889" y="-5802"/>
            <a:chExt cx="4136615" cy="4142414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3359" y="-2310"/>
              <a:ext cx="1815441" cy="18154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0" y="-5802"/>
              <a:ext cx="3009935" cy="30099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-1889" y="0"/>
              <a:ext cx="4136615" cy="41366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587828" y="798286"/>
            <a:ext cx="11016344" cy="5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889" y="6052457"/>
            <a:ext cx="12193889" cy="805543"/>
          </a:xfrm>
          <a:prstGeom prst="rect">
            <a:avLst/>
          </a:prstGeom>
          <a:solidFill>
            <a:srgbClr val="84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71524"/>
            <a:ext cx="12192000" cy="6086475"/>
          </a:xfrm>
          <a:prstGeom prst="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72627" y="2108030"/>
            <a:ext cx="10646747" cy="2641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65200" y="2376772"/>
            <a:ext cx="10261600" cy="2104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684000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EB5-8661-4D4D-8543-FB2F0507775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3ECE-183C-4530-9B8B-709CA18E7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93591" y="3088108"/>
            <a:ext cx="1672684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dist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第六组：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86417" y="1753242"/>
            <a:ext cx="601588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dist"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758E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Lab3-phase1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758EB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3591" y="3814761"/>
            <a:ext cx="9804818" cy="1772139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112048-4B48-CAA8-3DA4-B29FABA144D5}"/>
              </a:ext>
            </a:extLst>
          </p:cNvPr>
          <p:cNvSpPr txBox="1"/>
          <p:nvPr/>
        </p:nvSpPr>
        <p:spPr>
          <a:xfrm>
            <a:off x="1686417" y="4013992"/>
            <a:ext cx="3215640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bg1"/>
                </a:solidFill>
              </a:rPr>
              <a:t>沈远哲</a:t>
            </a:r>
            <a:r>
              <a:rPr lang="en-US" altLang="zh-CN" sz="2400" dirty="0">
                <a:solidFill>
                  <a:schemeClr val="bg1"/>
                </a:solidFill>
              </a:rPr>
              <a:t> 21302010011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D7142-0EE4-4436-FC44-86491BDC2691}"/>
              </a:ext>
            </a:extLst>
          </p:cNvPr>
          <p:cNvSpPr txBox="1"/>
          <p:nvPr/>
        </p:nvSpPr>
        <p:spPr>
          <a:xfrm>
            <a:off x="1686417" y="4510622"/>
            <a:ext cx="3215640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bg1"/>
                </a:solidFill>
              </a:rPr>
              <a:t>张文擘</a:t>
            </a:r>
            <a:r>
              <a:rPr lang="en-US" altLang="zh-CN" sz="2400" dirty="0">
                <a:solidFill>
                  <a:schemeClr val="bg1"/>
                </a:solidFill>
              </a:rPr>
              <a:t> 21307110084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AF6CBB-0992-08C1-E7C4-A26631BCE928}"/>
              </a:ext>
            </a:extLst>
          </p:cNvPr>
          <p:cNvSpPr txBox="1"/>
          <p:nvPr/>
        </p:nvSpPr>
        <p:spPr>
          <a:xfrm>
            <a:off x="1686417" y="5007252"/>
            <a:ext cx="3215640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bg1"/>
                </a:solidFill>
              </a:rPr>
              <a:t>侯斌洋</a:t>
            </a:r>
            <a:r>
              <a:rPr lang="en-US" altLang="zh-CN" sz="2400" dirty="0">
                <a:solidFill>
                  <a:schemeClr val="bg1"/>
                </a:solidFill>
              </a:rPr>
              <a:t> 21302010042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6ED14ECB-F9F7-3919-D7C4-72B9C7343433}"/>
              </a:ext>
            </a:extLst>
          </p:cNvPr>
          <p:cNvSpPr txBox="1"/>
          <p:nvPr/>
        </p:nvSpPr>
        <p:spPr>
          <a:xfrm>
            <a:off x="5394883" y="4013992"/>
            <a:ext cx="3215640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bg1"/>
                </a:solidFill>
              </a:rPr>
              <a:t>施鸿翔</a:t>
            </a:r>
            <a:r>
              <a:rPr lang="en-US" altLang="zh-CN" sz="2400" dirty="0">
                <a:solidFill>
                  <a:schemeClr val="bg1"/>
                </a:solidFill>
              </a:rPr>
              <a:t> 20300290020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7F002768-BA3D-BCA1-9A79-025C8D74A15F}"/>
              </a:ext>
            </a:extLst>
          </p:cNvPr>
          <p:cNvSpPr txBox="1"/>
          <p:nvPr/>
        </p:nvSpPr>
        <p:spPr>
          <a:xfrm>
            <a:off x="5394883" y="4510622"/>
            <a:ext cx="3215640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bg1"/>
                </a:solidFill>
              </a:rPr>
              <a:t>刘懿德</a:t>
            </a:r>
            <a:r>
              <a:rPr lang="en-US" altLang="zh-CN" sz="2400" dirty="0">
                <a:solidFill>
                  <a:schemeClr val="bg1"/>
                </a:solidFill>
              </a:rPr>
              <a:t> 20307110256</a:t>
            </a: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45E019B-DA5C-D870-7FB1-635EFA13070E}"/>
              </a:ext>
            </a:extLst>
          </p:cNvPr>
          <p:cNvSpPr txBox="1"/>
          <p:nvPr/>
        </p:nvSpPr>
        <p:spPr>
          <a:xfrm>
            <a:off x="5394883" y="5007252"/>
            <a:ext cx="3215640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bg1"/>
                </a:solidFill>
              </a:rPr>
              <a:t>李赛铁</a:t>
            </a:r>
            <a:r>
              <a:rPr lang="en-US" altLang="zh-CN" sz="2400" dirty="0">
                <a:solidFill>
                  <a:schemeClr val="bg1"/>
                </a:solidFill>
              </a:rPr>
              <a:t> 20307110305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331589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属性寻找（进一步）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468B0-D823-0577-04DA-F3C25A63DF38}"/>
              </a:ext>
            </a:extLst>
          </p:cNvPr>
          <p:cNvSpPr txBox="1"/>
          <p:nvPr/>
        </p:nvSpPr>
        <p:spPr>
          <a:xfrm>
            <a:off x="683580" y="1584879"/>
            <a:ext cx="820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</a:t>
            </a:r>
            <a:r>
              <a:rPr lang="zh-CN" altLang="en-US" dirty="0"/>
              <a:t>应注意不要将概念处理为属性，通过关联而不是属性表示概念之间的关系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AF923F-9558-508C-17E0-7C2415220B19}"/>
              </a:ext>
            </a:extLst>
          </p:cNvPr>
          <p:cNvSpPr txBox="1"/>
          <p:nvPr/>
        </p:nvSpPr>
        <p:spPr>
          <a:xfrm>
            <a:off x="932155" y="2320357"/>
            <a:ext cx="618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例如：文档中描述的团购的属性中含有商品这一项，但是通过分析可以知道商品应为一个概念而不是属性，因此应通过关联表示团购包含商品这一关系。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43613D-C3FC-F65B-5F57-E2B905093E7F}"/>
              </a:ext>
            </a:extLst>
          </p:cNvPr>
          <p:cNvSpPr txBox="1"/>
          <p:nvPr/>
        </p:nvSpPr>
        <p:spPr>
          <a:xfrm>
            <a:off x="8315233" y="2169376"/>
            <a:ext cx="3349283" cy="14619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sz="1600" kern="0" dirty="0">
                <a:solidFill>
                  <a:srgbClr val="000000"/>
                </a:solidFill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6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商品信息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endParaRPr lang="en-US" altLang="zh-CN" sz="16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1600" kern="0" dirty="0">
              <a:solidFill>
                <a:srgbClr val="000000"/>
              </a:solidFill>
              <a:effectLst/>
              <a:latin typeface="Segoe UI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AE70DD-5D10-252D-57BE-F78476CBCA5C}"/>
              </a:ext>
            </a:extLst>
          </p:cNvPr>
          <p:cNvSpPr/>
          <p:nvPr/>
        </p:nvSpPr>
        <p:spPr>
          <a:xfrm>
            <a:off x="834501" y="3970083"/>
            <a:ext cx="1447061" cy="155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6F75FF-1F65-395B-E608-0F1A33D486F7}"/>
              </a:ext>
            </a:extLst>
          </p:cNvPr>
          <p:cNvCxnSpPr>
            <a:cxnSpLocks/>
          </p:cNvCxnSpPr>
          <p:nvPr/>
        </p:nvCxnSpPr>
        <p:spPr>
          <a:xfrm>
            <a:off x="834501" y="4396646"/>
            <a:ext cx="144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57E509-3B0E-7910-8589-F6D5FC1491B0}"/>
              </a:ext>
            </a:extLst>
          </p:cNvPr>
          <p:cNvSpPr txBox="1"/>
          <p:nvPr/>
        </p:nvSpPr>
        <p:spPr>
          <a:xfrm>
            <a:off x="834501" y="3970084"/>
            <a:ext cx="14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团购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09BB-3A04-8487-6B7C-9DE7A5806ACF}"/>
              </a:ext>
            </a:extLst>
          </p:cNvPr>
          <p:cNvSpPr txBox="1"/>
          <p:nvPr/>
        </p:nvSpPr>
        <p:spPr>
          <a:xfrm>
            <a:off x="932155" y="5002686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266C97-A113-7488-8B4D-5AD843DF1349}"/>
              </a:ext>
            </a:extLst>
          </p:cNvPr>
          <p:cNvSpPr txBox="1"/>
          <p:nvPr/>
        </p:nvSpPr>
        <p:spPr>
          <a:xfrm>
            <a:off x="932155" y="5785814"/>
            <a:ext cx="15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worse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63EEA7-CB54-3D07-D2E7-4ACE24444CAC}"/>
              </a:ext>
            </a:extLst>
          </p:cNvPr>
          <p:cNvCxnSpPr/>
          <p:nvPr/>
        </p:nvCxnSpPr>
        <p:spPr>
          <a:xfrm>
            <a:off x="3142695" y="3355759"/>
            <a:ext cx="0" cy="315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3684CA5-863A-393E-2145-EC2C6D00EC05}"/>
              </a:ext>
            </a:extLst>
          </p:cNvPr>
          <p:cNvSpPr/>
          <p:nvPr/>
        </p:nvSpPr>
        <p:spPr>
          <a:xfrm>
            <a:off x="3906175" y="3979165"/>
            <a:ext cx="1447061" cy="117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B4FB7CE-9C12-4DD9-DB5C-B3C0796CA0D2}"/>
              </a:ext>
            </a:extLst>
          </p:cNvPr>
          <p:cNvCxnSpPr>
            <a:cxnSpLocks/>
          </p:cNvCxnSpPr>
          <p:nvPr/>
        </p:nvCxnSpPr>
        <p:spPr>
          <a:xfrm>
            <a:off x="3906175" y="4405727"/>
            <a:ext cx="144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B3813DE-B698-CFC7-B139-C7EC1837330D}"/>
              </a:ext>
            </a:extLst>
          </p:cNvPr>
          <p:cNvSpPr txBox="1"/>
          <p:nvPr/>
        </p:nvSpPr>
        <p:spPr>
          <a:xfrm>
            <a:off x="3906175" y="3979165"/>
            <a:ext cx="14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团购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CC0561-F857-7CC9-A839-F282AC8AFE45}"/>
              </a:ext>
            </a:extLst>
          </p:cNvPr>
          <p:cNvSpPr/>
          <p:nvPr/>
        </p:nvSpPr>
        <p:spPr>
          <a:xfrm>
            <a:off x="7793758" y="3963379"/>
            <a:ext cx="1447061" cy="1183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587FBAD-929A-79BB-3592-FFBCCF3CC08C}"/>
              </a:ext>
            </a:extLst>
          </p:cNvPr>
          <p:cNvCxnSpPr>
            <a:cxnSpLocks/>
          </p:cNvCxnSpPr>
          <p:nvPr/>
        </p:nvCxnSpPr>
        <p:spPr>
          <a:xfrm>
            <a:off x="7793758" y="4389941"/>
            <a:ext cx="144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4B069B2-5197-2018-EF73-FB195AFAD93A}"/>
              </a:ext>
            </a:extLst>
          </p:cNvPr>
          <p:cNvSpPr txBox="1"/>
          <p:nvPr/>
        </p:nvSpPr>
        <p:spPr>
          <a:xfrm>
            <a:off x="7793758" y="3963379"/>
            <a:ext cx="14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14B9B7-0F30-28C7-0B4E-AE81E1C64D1C}"/>
              </a:ext>
            </a:extLst>
          </p:cNvPr>
          <p:cNvSpPr txBox="1"/>
          <p:nvPr/>
        </p:nvSpPr>
        <p:spPr>
          <a:xfrm>
            <a:off x="932155" y="4515001"/>
            <a:ext cx="118960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C5264F-8089-5960-A80A-764BE7D319BC}"/>
              </a:ext>
            </a:extLst>
          </p:cNvPr>
          <p:cNvSpPr txBox="1"/>
          <p:nvPr/>
        </p:nvSpPr>
        <p:spPr>
          <a:xfrm>
            <a:off x="3944552" y="4595077"/>
            <a:ext cx="118960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0891EA-E640-350D-9740-F1F816DFC5D4}"/>
              </a:ext>
            </a:extLst>
          </p:cNvPr>
          <p:cNvSpPr txBox="1"/>
          <p:nvPr/>
        </p:nvSpPr>
        <p:spPr>
          <a:xfrm>
            <a:off x="7888452" y="4588372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CB488F7-3CF9-A7E5-2CA0-299A84C3A50A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5353236" y="4555216"/>
            <a:ext cx="2440522" cy="1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3A7BF88-7CFB-155A-42E4-961095D8F6BD}"/>
              </a:ext>
            </a:extLst>
          </p:cNvPr>
          <p:cNvSpPr txBox="1"/>
          <p:nvPr/>
        </p:nvSpPr>
        <p:spPr>
          <a:xfrm>
            <a:off x="5353235" y="4208016"/>
            <a:ext cx="253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     </a:t>
            </a:r>
            <a:r>
              <a:rPr lang="zh-CN" altLang="en-US" dirty="0"/>
              <a:t>     </a:t>
            </a:r>
            <a:r>
              <a:rPr lang="en-US" altLang="zh-CN" dirty="0"/>
              <a:t>          1...* 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C23992-FC2F-92D8-0791-BFDE80A59776}"/>
              </a:ext>
            </a:extLst>
          </p:cNvPr>
          <p:cNvSpPr txBox="1"/>
          <p:nvPr/>
        </p:nvSpPr>
        <p:spPr>
          <a:xfrm>
            <a:off x="4767309" y="5785814"/>
            <a:ext cx="205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better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8536A9D-3CFD-508E-15AC-0B5A39D41345}"/>
              </a:ext>
            </a:extLst>
          </p:cNvPr>
          <p:cNvSpPr txBox="1"/>
          <p:nvPr/>
        </p:nvSpPr>
        <p:spPr>
          <a:xfrm>
            <a:off x="6116715" y="414541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7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34046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需求文档的不足：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3CB16-4AF8-80E6-5B71-7CDF7E060FDC}"/>
              </a:ext>
            </a:extLst>
          </p:cNvPr>
          <p:cNvSpPr txBox="1"/>
          <p:nvPr/>
        </p:nvSpPr>
        <p:spPr>
          <a:xfrm>
            <a:off x="1349406" y="1713390"/>
            <a:ext cx="34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添加内容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87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7970" y="3136613"/>
            <a:ext cx="3046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</a:t>
            </a:r>
          </a:p>
        </p:txBody>
      </p:sp>
      <p:sp>
        <p:nvSpPr>
          <p:cNvPr id="4" name="椭圆 3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方案一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C6E535A-01E3-CE16-2747-FAB29134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57" y="35649"/>
            <a:ext cx="6019060" cy="67867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2DF57CA-D07F-B03F-E031-958168AA7C93}"/>
              </a:ext>
            </a:extLst>
          </p:cNvPr>
          <p:cNvSpPr txBox="1"/>
          <p:nvPr/>
        </p:nvSpPr>
        <p:spPr>
          <a:xfrm>
            <a:off x="8416031" y="1695635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这里可以添加一些简要介绍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7970" y="3136613"/>
            <a:ext cx="314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</a:p>
        </p:txBody>
      </p:sp>
      <p:sp>
        <p:nvSpPr>
          <p:cNvPr id="4" name="椭圆 3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方案二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4D32D39-A61F-BACE-9F45-12F5A12C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7" y="745724"/>
            <a:ext cx="8088553" cy="59991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4AF8D19-68B6-06C0-125C-E04DE248CE47}"/>
              </a:ext>
            </a:extLst>
          </p:cNvPr>
          <p:cNvSpPr txBox="1"/>
          <p:nvPr/>
        </p:nvSpPr>
        <p:spPr>
          <a:xfrm>
            <a:off x="8726749" y="1855433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这里可以添加一些简要介绍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7970" y="3136613"/>
            <a:ext cx="440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比较与总结</a:t>
            </a:r>
          </a:p>
        </p:txBody>
      </p:sp>
      <p:sp>
        <p:nvSpPr>
          <p:cNvPr id="4" name="椭圆 3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158475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比较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512E58-D296-8BD6-16A8-B6235362E83D}"/>
              </a:ext>
            </a:extLst>
          </p:cNvPr>
          <p:cNvSpPr txBox="1"/>
          <p:nvPr/>
        </p:nvSpPr>
        <p:spPr>
          <a:xfrm>
            <a:off x="840419" y="1289428"/>
            <a:ext cx="689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方案一和方案二的设计中都使用了外键，这在领域模型中是应当尽量避免的，属性不应该用来表示概念类之间的关系。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124FEC-6904-89D2-12D2-65C30847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4" y="3195496"/>
            <a:ext cx="2724530" cy="2686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CAD30B-A701-C2B5-FE63-01576AC90626}"/>
              </a:ext>
            </a:extLst>
          </p:cNvPr>
          <p:cNvSpPr txBox="1"/>
          <p:nvPr/>
        </p:nvSpPr>
        <p:spPr>
          <a:xfrm>
            <a:off x="1047565" y="268105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319DD3-8A3D-2E38-A560-5A081206320E}"/>
              </a:ext>
            </a:extLst>
          </p:cNvPr>
          <p:cNvSpPr txBox="1"/>
          <p:nvPr/>
        </p:nvSpPr>
        <p:spPr>
          <a:xfrm>
            <a:off x="6782540" y="2618913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DFBBA9-9E09-83A3-5F21-590BFEA3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73" y="3159520"/>
            <a:ext cx="2924154" cy="27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158475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BC65F-5608-8724-9918-C2F5F4D19637}"/>
              </a:ext>
            </a:extLst>
          </p:cNvPr>
          <p:cNvSpPr txBox="1"/>
          <p:nvPr/>
        </p:nvSpPr>
        <p:spPr>
          <a:xfrm>
            <a:off x="941032" y="1509204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表示法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领域模型被描述为一组没有定义操作的类图，提供了概念透视图。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B3DE35-AC63-16B9-F5AB-63BED3A1FEC6}"/>
              </a:ext>
            </a:extLst>
          </p:cNvPr>
          <p:cNvSpPr txBox="1"/>
          <p:nvPr/>
        </p:nvSpPr>
        <p:spPr>
          <a:xfrm>
            <a:off x="1390768" y="2828202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DD4626-84DF-B94D-BD88-6B54290CD020}"/>
              </a:ext>
            </a:extLst>
          </p:cNvPr>
          <p:cNvSpPr txBox="1"/>
          <p:nvPr/>
        </p:nvSpPr>
        <p:spPr>
          <a:xfrm>
            <a:off x="7031115" y="2828202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053EFD-9AEE-0846-79AA-5D7FEB9E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54" y="3429000"/>
            <a:ext cx="3068372" cy="26941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15FA0F-86C2-6754-6A5B-47944B23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0" y="3382200"/>
            <a:ext cx="3260931" cy="29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158475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BC65F-5608-8724-9918-C2F5F4D19637}"/>
              </a:ext>
            </a:extLst>
          </p:cNvPr>
          <p:cNvSpPr txBox="1"/>
          <p:nvPr/>
        </p:nvSpPr>
        <p:spPr>
          <a:xfrm>
            <a:off x="941032" y="1509204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>
                <a:solidFill>
                  <a:srgbClr val="FF0000"/>
                </a:solidFill>
              </a:rPr>
              <a:t>这里根据上面的介绍可以添加更多不同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9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86044" y="3103131"/>
            <a:ext cx="364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·CONTENTS·</a:t>
            </a:r>
            <a:endParaRPr lang="zh-CN" altLang="en-US" sz="3600" dirty="0">
              <a:solidFill>
                <a:srgbClr val="758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72728" y="1291771"/>
            <a:ext cx="5683737" cy="4295129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52489" y="1558842"/>
            <a:ext cx="5144553" cy="3740316"/>
            <a:chOff x="6146613" y="1703357"/>
            <a:chExt cx="5144553" cy="3740316"/>
          </a:xfrm>
        </p:grpSpPr>
        <p:sp>
          <p:nvSpPr>
            <p:cNvPr id="15" name="文本框 14"/>
            <p:cNvSpPr txBox="1"/>
            <p:nvPr/>
          </p:nvSpPr>
          <p:spPr>
            <a:xfrm>
              <a:off x="7267177" y="1795689"/>
              <a:ext cx="4023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文档探索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46613" y="1703357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67177" y="3899383"/>
              <a:ext cx="4023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方案二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46613" y="3807051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3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67177" y="2847536"/>
              <a:ext cx="4023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方案一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146613" y="2755204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3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67177" y="4951230"/>
              <a:ext cx="4023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比较总结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146613" y="4858898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endParaRPr lang="zh-CN" altLang="en-US" sz="3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158475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DFA4FE-15FC-7198-DA1B-3A5E0B40DC90}"/>
              </a:ext>
            </a:extLst>
          </p:cNvPr>
          <p:cNvSpPr txBox="1"/>
          <p:nvPr/>
        </p:nvSpPr>
        <p:spPr>
          <a:xfrm>
            <a:off x="1012054" y="1154098"/>
            <a:ext cx="71975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领域模型不是数据模型</a:t>
            </a:r>
            <a:r>
              <a:rPr lang="en-US" altLang="zh-CN" sz="32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 sz="3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领域模型考虑领域中有哪些概念，数据模型考虑的是这些概念是如何被持久化的。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6DEEC7-303F-C645-BD0A-A5449951F416}"/>
              </a:ext>
            </a:extLst>
          </p:cNvPr>
          <p:cNvSpPr txBox="1"/>
          <p:nvPr/>
        </p:nvSpPr>
        <p:spPr>
          <a:xfrm>
            <a:off x="1012054" y="3586578"/>
            <a:ext cx="773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开发人员应尽量避免将领域模型与数据模型混淆。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BE4814-A2B2-86D5-C168-26A1C117CA5F}"/>
              </a:ext>
            </a:extLst>
          </p:cNvPr>
          <p:cNvSpPr txBox="1"/>
          <p:nvPr/>
        </p:nvSpPr>
        <p:spPr>
          <a:xfrm>
            <a:off x="1151834" y="4625266"/>
            <a:ext cx="350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这里可以添加更多总结内容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4801" y="2875002"/>
            <a:ext cx="516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758E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758EB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17970" y="3136613"/>
            <a:ext cx="380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文档探索</a:t>
            </a:r>
          </a:p>
        </p:txBody>
      </p:sp>
      <p:sp>
        <p:nvSpPr>
          <p:cNvPr id="16" name="椭圆 15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概念类寻找：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0B7EA-79F6-F8AC-DBF7-66D18D640B4E}"/>
              </a:ext>
            </a:extLst>
          </p:cNvPr>
          <p:cNvSpPr txBox="1"/>
          <p:nvPr/>
        </p:nvSpPr>
        <p:spPr>
          <a:xfrm>
            <a:off x="6597308" y="1537074"/>
            <a:ext cx="4217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通过识别名词短语寻找概念类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（要求的部分）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7AFC04-E205-34E6-5E44-C5F36C1B97CD}"/>
              </a:ext>
            </a:extLst>
          </p:cNvPr>
          <p:cNvSpPr txBox="1"/>
          <p:nvPr/>
        </p:nvSpPr>
        <p:spPr>
          <a:xfrm>
            <a:off x="6752138" y="3193292"/>
            <a:ext cx="2187675" cy="212763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供应商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商品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团员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1A3F8F-E91E-49CC-38CF-A708901CC6A8}"/>
              </a:ext>
            </a:extLst>
          </p:cNvPr>
          <p:cNvSpPr txBox="1"/>
          <p:nvPr/>
        </p:nvSpPr>
        <p:spPr>
          <a:xfrm>
            <a:off x="685800" y="1535274"/>
            <a:ext cx="4143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供应商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发布和维护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清单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开团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一键开团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2.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查询历史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信息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参团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参团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2.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查看我的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团购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13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概念类寻找：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0B7EA-79F6-F8AC-DBF7-66D18D640B4E}"/>
              </a:ext>
            </a:extLst>
          </p:cNvPr>
          <p:cNvSpPr txBox="1"/>
          <p:nvPr/>
        </p:nvSpPr>
        <p:spPr>
          <a:xfrm>
            <a:off x="7485075" y="1103258"/>
            <a:ext cx="421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通过识别名词短语寻找概念类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（文档总体）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7AFC04-E205-34E6-5E44-C5F36C1B97CD}"/>
              </a:ext>
            </a:extLst>
          </p:cNvPr>
          <p:cNvSpPr txBox="1"/>
          <p:nvPr/>
        </p:nvSpPr>
        <p:spPr>
          <a:xfrm>
            <a:off x="7511958" y="2052892"/>
            <a:ext cx="2116656" cy="42051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供应商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商品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订单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投诉和评价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职能监管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交易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80D1D0-51B4-5B04-8DDC-10C9EA3F3E06}"/>
              </a:ext>
            </a:extLst>
          </p:cNvPr>
          <p:cNvSpPr txBox="1"/>
          <p:nvPr/>
        </p:nvSpPr>
        <p:spPr>
          <a:xfrm>
            <a:off x="744925" y="995039"/>
            <a:ext cx="60945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供应商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供应商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可以发布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供应平台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信息，管理和查看各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的订购的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信息，包括订单状态和收款信息。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用户可以进行开团，以及对自己所开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的全生命周期进行管理，查看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投诉和评价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用户可以浏览所有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列表，注册后可以进入某一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进行参团并选购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，可以查询所参团（我的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）的信息。可以对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投诉和评价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运维端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认证以及其他系统管理功能。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职能监管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</a:t>
            </a:r>
            <a:b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宋体" panose="02010600030101010101" pitchFamily="2" charset="-122"/>
              </a:rPr>
            </a:b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关联寻找：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0B7EA-79F6-F8AC-DBF7-66D18D640B4E}"/>
              </a:ext>
            </a:extLst>
          </p:cNvPr>
          <p:cNvSpPr txBox="1"/>
          <p:nvPr/>
        </p:nvSpPr>
        <p:spPr>
          <a:xfrm>
            <a:off x="6242201" y="1643606"/>
            <a:ext cx="421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（要求的部分）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7AFC04-E205-34E6-5E44-C5F36C1B97CD}"/>
              </a:ext>
            </a:extLst>
          </p:cNvPr>
          <p:cNvSpPr txBox="1"/>
          <p:nvPr/>
        </p:nvSpPr>
        <p:spPr>
          <a:xfrm>
            <a:off x="6529258" y="2494663"/>
            <a:ext cx="3643613" cy="211724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供应商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发布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维护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商品清单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团长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一键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开团</a:t>
            </a:r>
            <a:endParaRPr lang="en-US" altLang="zh-CN" kern="100" dirty="0">
              <a:highlight>
                <a:srgbClr val="00FFFF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查询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历史团购信息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团员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参团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团员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查看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我的团购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C4337C-A5FE-D211-DC04-09BC29F175EB}"/>
              </a:ext>
            </a:extLst>
          </p:cNvPr>
          <p:cNvSpPr txBox="1"/>
          <p:nvPr/>
        </p:nvSpPr>
        <p:spPr>
          <a:xfrm>
            <a:off x="996518" y="1473131"/>
            <a:ext cx="41170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供应商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发布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维护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清单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开团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一键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开团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2.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查询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历史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信息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参团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参团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2. 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我的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团购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51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关联寻找：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0B7EA-79F6-F8AC-DBF7-66D18D640B4E}"/>
              </a:ext>
            </a:extLst>
          </p:cNvPr>
          <p:cNvSpPr txBox="1"/>
          <p:nvPr/>
        </p:nvSpPr>
        <p:spPr>
          <a:xfrm>
            <a:off x="7453472" y="1015293"/>
            <a:ext cx="421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（文档总体）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7AFC04-E205-34E6-5E44-C5F36C1B97CD}"/>
              </a:ext>
            </a:extLst>
          </p:cNvPr>
          <p:cNvSpPr txBox="1"/>
          <p:nvPr/>
        </p:nvSpPr>
        <p:spPr>
          <a:xfrm>
            <a:off x="7560002" y="1523604"/>
            <a:ext cx="3798295" cy="46206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供应商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商品信息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供应商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管理和查看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订单信息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订单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包括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订单状态和收款信息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开团和管理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投诉和评价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浏览、注册、参团和查询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选购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投诉和评价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团长向平台提交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团长认证</a:t>
            </a:r>
            <a:endParaRPr lang="en-US" altLang="zh-CN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15E91D-7A49-FF92-88EB-30995CA74A6C}"/>
              </a:ext>
            </a:extLst>
          </p:cNvPr>
          <p:cNvSpPr txBox="1"/>
          <p:nvPr/>
        </p:nvSpPr>
        <p:spPr>
          <a:xfrm>
            <a:off x="744925" y="1132318"/>
            <a:ext cx="60945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供应商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供应商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供应平台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管理和查看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的订购的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包括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订单状态和收款信息。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用户可以进行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开团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，以及对自己所开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的全生命周期进行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投诉和评价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团员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用户可以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浏览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后可以进入某一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参团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选购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，可以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所参团（我的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订单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）的信息。可以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投诉和评价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运维端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以及其他系统管理功能。</a:t>
            </a: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0"/>
              </a:spcBef>
              <a:spcAft>
                <a:spcPts val="84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职能监管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>
              <a:spcBef>
                <a:spcPts val="0"/>
              </a:spcBef>
              <a:spcAft>
                <a:spcPts val="84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投诉</a:t>
            </a:r>
            <a:b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宋体" panose="02010600030101010101" pitchFamily="2" charset="-122"/>
              </a:rPr>
            </a:br>
            <a:endParaRPr lang="zh-CN" altLang="en-US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39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331589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属性寻找（从文档中）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60445E-A51B-7DD0-E3C3-44D2498D65C4}"/>
              </a:ext>
            </a:extLst>
          </p:cNvPr>
          <p:cNvSpPr txBox="1"/>
          <p:nvPr/>
        </p:nvSpPr>
        <p:spPr>
          <a:xfrm>
            <a:off x="756821" y="1196335"/>
            <a:ext cx="2376996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商品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批发规格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价格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商品编码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789DAF-6265-AE3A-C555-1169A1B06FF7}"/>
              </a:ext>
            </a:extLst>
          </p:cNvPr>
          <p:cNvSpPr txBox="1"/>
          <p:nvPr/>
        </p:nvSpPr>
        <p:spPr>
          <a:xfrm>
            <a:off x="3472280" y="1080926"/>
            <a:ext cx="346118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kern="0" dirty="0">
                <a:solidFill>
                  <a:srgbClr val="000000"/>
                </a:solidFill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团购名称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供应商（一个团购只能从一个供应商选取商品）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联系二维码，比如团购群、个人微信号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商品信息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服务小区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团购价格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团购时间（时间范围）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团购状态（开团中、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已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截团、已完成）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团购总金额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EC8F68-EA8E-C5A2-2821-1659B2E441D0}"/>
              </a:ext>
            </a:extLst>
          </p:cNvPr>
          <p:cNvSpPr txBox="1"/>
          <p:nvPr/>
        </p:nvSpPr>
        <p:spPr>
          <a:xfrm>
            <a:off x="7935156" y="1311744"/>
            <a:ext cx="3025066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团员：</a:t>
            </a:r>
            <a:endParaRPr lang="en-US" altLang="zh-CN" sz="1800" kern="0" dirty="0">
              <a:solidFill>
                <a:srgbClr val="000000"/>
              </a:solidFill>
              <a:effectLst/>
              <a:highlight>
                <a:srgbClr val="00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昵称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微信号（自动获取）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手机号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收货地址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903514-39DD-5D11-A2F6-EF235548AF91}"/>
              </a:ext>
            </a:extLst>
          </p:cNvPr>
          <p:cNvSpPr txBox="1"/>
          <p:nvPr/>
        </p:nvSpPr>
        <p:spPr>
          <a:xfrm>
            <a:off x="508246" y="4946805"/>
            <a:ext cx="2376996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kern="0" dirty="0">
                <a:solidFill>
                  <a:srgbClr val="000000"/>
                </a:solidFill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团长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自提点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6A18E4-5088-E7DA-EE07-48219A6B5A55}"/>
              </a:ext>
            </a:extLst>
          </p:cNvPr>
          <p:cNvSpPr txBox="1"/>
          <p:nvPr/>
        </p:nvSpPr>
        <p:spPr>
          <a:xfrm>
            <a:off x="8259191" y="4402341"/>
            <a:ext cx="2376996" cy="154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商品交易量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总额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团长数量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开团数量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3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331589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zh-CN" altLang="en-US" dirty="0"/>
              <a:t>属性寻找（进一步）</a:t>
            </a:r>
          </a:p>
        </p:txBody>
      </p: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468B0-D823-0577-04DA-F3C25A63DF38}"/>
              </a:ext>
            </a:extLst>
          </p:cNvPr>
          <p:cNvSpPr txBox="1"/>
          <p:nvPr/>
        </p:nvSpPr>
        <p:spPr>
          <a:xfrm>
            <a:off x="683580" y="1584879"/>
            <a:ext cx="735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除文档中已明确的，还应根据文档中的描述来合理添加新的属性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AF923F-9558-508C-17E0-7C2415220B19}"/>
              </a:ext>
            </a:extLst>
          </p:cNvPr>
          <p:cNvSpPr txBox="1"/>
          <p:nvPr/>
        </p:nvSpPr>
        <p:spPr>
          <a:xfrm>
            <a:off x="932155" y="2320357"/>
            <a:ext cx="61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例如：文档中并未提到关于投诉和评价的相关属性，但根据常识可以知道投诉和评价应至少包含以下内容：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889DD9-37D0-1B2E-CB6D-080BC9930D67}"/>
              </a:ext>
            </a:extLst>
          </p:cNvPr>
          <p:cNvSpPr txBox="1"/>
          <p:nvPr/>
        </p:nvSpPr>
        <p:spPr>
          <a:xfrm>
            <a:off x="1165194" y="3517500"/>
            <a:ext cx="237699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zh-CN" altLang="en-US" sz="18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评价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6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sz="16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81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8;#405367;#40719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1000</Words>
  <Application>Microsoft Office PowerPoint</Application>
  <PresentationFormat>宽屏</PresentationFormat>
  <Paragraphs>191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微软雅黑 Light</vt:lpstr>
      <vt:lpstr>Arial</vt:lpstr>
      <vt:lpstr>Segoe UI</vt:lpstr>
      <vt:lpstr>Symbol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斌洋 侯</cp:lastModifiedBy>
  <cp:revision>18</cp:revision>
  <dcterms:created xsi:type="dcterms:W3CDTF">2020-09-21T02:56:00Z</dcterms:created>
  <dcterms:modified xsi:type="dcterms:W3CDTF">2023-12-14T02:22:45Z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v1.0_mb_vXqXP0mSf7vq+wXNSGjl8g==</vt:lpwstr>
  </property>
  <property fmtid="{D5CDD505-2E9C-101B-9397-08002B2CF9AE}" pid="4" name="ICV">
    <vt:lpwstr>5B1DE65234E34F508095A599AF133AAD</vt:lpwstr>
  </property>
</Properties>
</file>