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26"/>
  </p:notesMasterIdLst>
  <p:sldIdLst>
    <p:sldId id="276" r:id="rId2"/>
    <p:sldId id="277" r:id="rId3"/>
    <p:sldId id="279" r:id="rId4"/>
    <p:sldId id="278" r:id="rId5"/>
    <p:sldId id="282" r:id="rId6"/>
    <p:sldId id="283" r:id="rId7"/>
    <p:sldId id="284" r:id="rId8"/>
    <p:sldId id="285" r:id="rId9"/>
    <p:sldId id="262" r:id="rId10"/>
    <p:sldId id="265" r:id="rId11"/>
    <p:sldId id="263" r:id="rId12"/>
    <p:sldId id="264" r:id="rId13"/>
    <p:sldId id="256" r:id="rId14"/>
    <p:sldId id="257" r:id="rId15"/>
    <p:sldId id="258" r:id="rId16"/>
    <p:sldId id="259" r:id="rId17"/>
    <p:sldId id="260" r:id="rId18"/>
    <p:sldId id="261" r:id="rId19"/>
    <p:sldId id="269" r:id="rId20"/>
    <p:sldId id="270" r:id="rId21"/>
    <p:sldId id="271" r:id="rId22"/>
    <p:sldId id="272" r:id="rId23"/>
    <p:sldId id="275"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0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30" autoAdjust="0"/>
    <p:restoredTop sz="94660"/>
  </p:normalViewPr>
  <p:slideViewPr>
    <p:cSldViewPr snapToGrid="0">
      <p:cViewPr varScale="1">
        <p:scale>
          <a:sx n="103" d="100"/>
          <a:sy n="103" d="100"/>
        </p:scale>
        <p:origin x="176"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E2F08E-8353-1B46-9A76-ECB6EEA39E2A}" type="datetimeFigureOut">
              <a:rPr lang="en-US" smtClean="0"/>
              <a:t>9/3/19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6F6E88-9AC9-CC4D-B39D-EFACBDD433C9}" type="slidenum">
              <a:rPr lang="en-US" smtClean="0"/>
              <a:t>‹#›</a:t>
            </a:fld>
            <a:endParaRPr lang="en-US"/>
          </a:p>
        </p:txBody>
      </p:sp>
    </p:spTree>
    <p:extLst>
      <p:ext uri="{BB962C8B-B14F-4D97-AF65-F5344CB8AC3E}">
        <p14:creationId xmlns:p14="http://schemas.microsoft.com/office/powerpoint/2010/main" val="2818837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By state</a:t>
            </a:r>
          </a:p>
          <a:p>
            <a:pPr marL="171450" indent="-171450">
              <a:buFont typeface="Arial" panose="020B0604020202020204" pitchFamily="34" charset="0"/>
              <a:buChar char="•"/>
            </a:pPr>
            <a:r>
              <a:rPr lang="en-US" dirty="0"/>
              <a:t>College students</a:t>
            </a:r>
          </a:p>
          <a:p>
            <a:pPr marL="171450" indent="-171450">
              <a:buFont typeface="Arial" panose="020B0604020202020204" pitchFamily="34" charset="0"/>
              <a:buChar char="•"/>
            </a:pPr>
            <a:r>
              <a:rPr lang="en-US" dirty="0"/>
              <a:t>Military</a:t>
            </a:r>
          </a:p>
          <a:p>
            <a:pPr marL="171450" indent="-171450">
              <a:buFont typeface="Arial" panose="020B0604020202020204" pitchFamily="34" charset="0"/>
              <a:buChar char="•"/>
            </a:pPr>
            <a:r>
              <a:rPr lang="en-US" dirty="0"/>
              <a:t>LGBTQ</a:t>
            </a:r>
          </a:p>
          <a:p>
            <a:pPr marL="171450" indent="-171450">
              <a:buFont typeface="Arial" panose="020B0604020202020204" pitchFamily="34" charset="0"/>
              <a:buChar char="•"/>
            </a:pPr>
            <a:r>
              <a:rPr lang="en-US" dirty="0"/>
              <a:t>Chronic pain</a:t>
            </a:r>
          </a:p>
          <a:p>
            <a:pPr marL="171450" indent="-171450">
              <a:buFont typeface="Arial" panose="020B0604020202020204" pitchFamily="34" charset="0"/>
              <a:buChar char="•"/>
            </a:pPr>
            <a:r>
              <a:rPr lang="en-US" dirty="0"/>
              <a:t>Autism</a:t>
            </a:r>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92258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139a322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139a322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495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61303fa734_2_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61303fa734_2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9547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1344c54f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1344c54f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p:txBody>
      </p:sp>
    </p:spTree>
    <p:extLst>
      <p:ext uri="{BB962C8B-B14F-4D97-AF65-F5344CB8AC3E}">
        <p14:creationId xmlns:p14="http://schemas.microsoft.com/office/powerpoint/2010/main" val="2327747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1344c54f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1344c54f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800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1344c54f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1344c54f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774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11904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84DA70-C731-4C70-880D-CCD4705E623C}" type="datetime1">
              <a:rPr lang="en-US" smtClean="0"/>
              <a:t>9/3/19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055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7513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65058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8584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97857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80019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77982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563704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46514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43338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126023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2832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9/3/19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96844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D6E202-B606-4609-B914-27C9371A1F6D}" type="datetime1">
              <a:rPr lang="en-US" smtClean="0"/>
              <a:t>9/3/19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60039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6E202-B606-4609-B914-27C9371A1F6D}" type="datetime1">
              <a:rPr lang="en-US" smtClean="0"/>
              <a:t>9/3/19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287361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616308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7618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9/3/19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758562445"/>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russellyates88/suicide-rates-overview-1985-to-2016" TargetMode="External"/><Relationship Id="rId2" Type="http://schemas.openxmlformats.org/officeDocument/2006/relationships/hyperlink" Target="https://www.kaggle.com/unsdsn/world-happiness" TargetMode="External"/><Relationship Id="rId1" Type="http://schemas.openxmlformats.org/officeDocument/2006/relationships/slideLayout" Target="../slideLayouts/slideLayout2.xml"/><Relationship Id="rId5" Type="http://schemas.openxmlformats.org/officeDocument/2006/relationships/hyperlink" Target="https://suicidepreventionlifeline.org/" TargetMode="External"/><Relationship Id="rId4" Type="http://schemas.openxmlformats.org/officeDocument/2006/relationships/hyperlink" Target="https://www.economist.com/the-economist-explains/2018/11/30/why-the-global-suicide-rate-is-falli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Taboo" TargetMode="External"/><Relationship Id="rId7" Type="http://schemas.openxmlformats.org/officeDocument/2006/relationships/image" Target="../media/image4.png"/><Relationship Id="rId2" Type="http://schemas.openxmlformats.org/officeDocument/2006/relationships/hyperlink" Target="https://en.wikipedia.org/wiki/Social_stigma"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creativecommons.org/licenses/by-sa/3.0/" TargetMode="External"/><Relationship Id="rId4" Type="http://schemas.openxmlformats.org/officeDocument/2006/relationships/hyperlink" Target="http://en.wikipedia.org/wiki/Suicide_in_the_United_State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3B97B-A705-514B-9160-535B257C0C4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57625DB-D7C1-1448-9295-9A4C0E926D7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41187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Top ten happiest vs the numbers</a:t>
            </a:r>
          </a:p>
        </p:txBody>
      </p:sp>
      <p:pic>
        <p:nvPicPr>
          <p:cNvPr id="12" name="Picture 11" descr="A screenshot of a cell phone&#10;&#10;Description automatically generated">
            <a:extLst>
              <a:ext uri="{FF2B5EF4-FFF2-40B4-BE49-F238E27FC236}">
                <a16:creationId xmlns:a16="http://schemas.microsoft.com/office/drawing/2014/main" id="{11915F69-B30A-47B2-B793-24FF80EEB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053" y="203215"/>
            <a:ext cx="5487651" cy="3429001"/>
          </a:xfrm>
          <a:prstGeom prst="rect">
            <a:avLst/>
          </a:prstGeom>
        </p:spPr>
      </p:pic>
      <p:pic>
        <p:nvPicPr>
          <p:cNvPr id="19" name="Content Placeholder 18" descr="A screenshot of a cell phone&#10;&#10;Description automatically generated">
            <a:extLst>
              <a:ext uri="{FF2B5EF4-FFF2-40B4-BE49-F238E27FC236}">
                <a16:creationId xmlns:a16="http://schemas.microsoft.com/office/drawing/2014/main" id="{DAE4E6A9-473B-45B3-B2FB-996C32D26C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12761" y="3709690"/>
            <a:ext cx="4490233" cy="2945095"/>
          </a:xfrm>
        </p:spPr>
      </p:pic>
    </p:spTree>
    <p:extLst>
      <p:ext uri="{BB962C8B-B14F-4D97-AF65-F5344CB8AC3E}">
        <p14:creationId xmlns:p14="http://schemas.microsoft.com/office/powerpoint/2010/main" val="89459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A close up of a sign&#10;&#10;Description automatically generated">
            <a:extLst>
              <a:ext uri="{FF2B5EF4-FFF2-40B4-BE49-F238E27FC236}">
                <a16:creationId xmlns:a16="http://schemas.microsoft.com/office/drawing/2014/main" id="{7F46531B-9D4B-4F7C-9F08-B219680265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25634" y="1525697"/>
            <a:ext cx="3810000" cy="3806605"/>
          </a:xfrm>
        </p:spPr>
      </p:pic>
    </p:spTree>
    <p:extLst>
      <p:ext uri="{BB962C8B-B14F-4D97-AF65-F5344CB8AC3E}">
        <p14:creationId xmlns:p14="http://schemas.microsoft.com/office/powerpoint/2010/main" val="1156828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Works cited</a:t>
            </a:r>
          </a:p>
        </p:txBody>
      </p:sp>
      <p:sp>
        <p:nvSpPr>
          <p:cNvPr id="3" name="Content Placeholder 2"/>
          <p:cNvSpPr>
            <a:spLocks noGrp="1"/>
          </p:cNvSpPr>
          <p:nvPr>
            <p:ph type="body" idx="1"/>
          </p:nvPr>
        </p:nvSpPr>
        <p:spPr>
          <a:xfrm>
            <a:off x="547816" y="2586342"/>
            <a:ext cx="11096367" cy="2693976"/>
          </a:xfrm>
        </p:spPr>
        <p:txBody>
          <a:bodyPr>
            <a:normAutofit/>
          </a:bodyPr>
          <a:lstStyle/>
          <a:p>
            <a:pPr marL="122237" indent="0">
              <a:buNone/>
            </a:pPr>
            <a:r>
              <a:rPr lang="en-US" sz="2000" b="1" dirty="0"/>
              <a:t>World Happiness dataset</a:t>
            </a:r>
            <a:r>
              <a:rPr lang="en-US" sz="2000" dirty="0"/>
              <a:t>: </a:t>
            </a:r>
            <a:r>
              <a:rPr lang="en-US" sz="2000" dirty="0">
                <a:hlinkClick r:id="rId2">
                  <a:extLst>
                    <a:ext uri="{A12FA001-AC4F-418D-AE19-62706E023703}">
                      <ahyp:hlinkClr xmlns:ahyp="http://schemas.microsoft.com/office/drawing/2018/hyperlinkcolor" val="tx"/>
                    </a:ext>
                  </a:extLst>
                </a:hlinkClick>
              </a:rPr>
              <a:t>https://www.kaggle.com/unsdsn/world-happiness</a:t>
            </a:r>
            <a:endParaRPr lang="en-US" sz="2000" dirty="0"/>
          </a:p>
          <a:p>
            <a:pPr marL="122237" indent="0">
              <a:buNone/>
            </a:pPr>
            <a:r>
              <a:rPr lang="en-US" sz="2000" b="1" dirty="0"/>
              <a:t>Suicide dataset: </a:t>
            </a:r>
            <a:r>
              <a:rPr lang="en-US" sz="2000" dirty="0">
                <a:hlinkClick r:id="rId3">
                  <a:extLst>
                    <a:ext uri="{A12FA001-AC4F-418D-AE19-62706E023703}">
                      <ahyp:hlinkClr xmlns:ahyp="http://schemas.microsoft.com/office/drawing/2018/hyperlinkcolor" val="tx"/>
                    </a:ext>
                  </a:extLst>
                </a:hlinkClick>
              </a:rPr>
              <a:t>https://www.kaggle.com/russellyates88/suicide-rates-overview-1985-to-2016</a:t>
            </a:r>
            <a:endParaRPr lang="en-US" sz="2000" dirty="0"/>
          </a:p>
          <a:p>
            <a:pPr marL="122237" indent="0">
              <a:buNone/>
            </a:pPr>
            <a:r>
              <a:rPr lang="en-US" sz="2000" b="1" dirty="0"/>
              <a:t>Rates are falling</a:t>
            </a:r>
            <a:r>
              <a:rPr lang="en-US" sz="2000" dirty="0"/>
              <a:t>: </a:t>
            </a:r>
            <a:r>
              <a:rPr lang="en-US" sz="2000" dirty="0">
                <a:hlinkClick r:id="rId4">
                  <a:extLst>
                    <a:ext uri="{A12FA001-AC4F-418D-AE19-62706E023703}">
                      <ahyp:hlinkClr xmlns:ahyp="http://schemas.microsoft.com/office/drawing/2018/hyperlinkcolor" val="tx"/>
                    </a:ext>
                  </a:extLst>
                </a:hlinkClick>
              </a:rPr>
              <a:t>https://www.economist.com/the-economist-explains/2018/11/30/why-the-global-suicide-rate-is-falling</a:t>
            </a:r>
            <a:endParaRPr lang="en-US" sz="2000" dirty="0"/>
          </a:p>
          <a:p>
            <a:pPr marL="122237" indent="0">
              <a:buNone/>
            </a:pPr>
            <a:r>
              <a:rPr lang="en-US" sz="2000" b="1" dirty="0"/>
              <a:t>Suicide Prevention Hotline</a:t>
            </a:r>
            <a:r>
              <a:rPr lang="en-US" sz="2000" dirty="0"/>
              <a:t>: </a:t>
            </a:r>
            <a:r>
              <a:rPr lang="en-US" sz="2000" dirty="0">
                <a:hlinkClick r:id="rId5">
                  <a:extLst>
                    <a:ext uri="{A12FA001-AC4F-418D-AE19-62706E023703}">
                      <ahyp:hlinkClr xmlns:ahyp="http://schemas.microsoft.com/office/drawing/2018/hyperlinkcolor" val="tx"/>
                    </a:ext>
                  </a:extLst>
                </a:hlinkClick>
              </a:rPr>
              <a:t>https://suicidepreventionlifeline.org/</a:t>
            </a:r>
            <a:endParaRPr lang="en-US" sz="2000" dirty="0"/>
          </a:p>
          <a:p>
            <a:pPr marL="0" indent="0">
              <a:buNone/>
            </a:pPr>
            <a:endParaRPr lang="en-US" sz="2000" dirty="0">
              <a:solidFill>
                <a:srgbClr val="000000"/>
              </a:solidFill>
            </a:endParaRPr>
          </a:p>
        </p:txBody>
      </p:sp>
    </p:spTree>
    <p:extLst>
      <p:ext uri="{BB962C8B-B14F-4D97-AF65-F5344CB8AC3E}">
        <p14:creationId xmlns:p14="http://schemas.microsoft.com/office/powerpoint/2010/main" val="2261504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3"/>
          <p:cNvPicPr preferRelativeResize="0"/>
          <p:nvPr/>
        </p:nvPicPr>
        <p:blipFill>
          <a:blip r:embed="rId3">
            <a:alphaModFix/>
          </a:blip>
          <a:stretch>
            <a:fillRect/>
          </a:stretch>
        </p:blipFill>
        <p:spPr>
          <a:xfrm>
            <a:off x="5457388" y="682407"/>
            <a:ext cx="6310033" cy="5963368"/>
          </a:xfrm>
          <a:prstGeom prst="rect">
            <a:avLst/>
          </a:prstGeom>
          <a:noFill/>
          <a:ln w="9525" cap="flat" cmpd="sng">
            <a:solidFill>
              <a:srgbClr val="000000"/>
            </a:solidFill>
            <a:prstDash val="solid"/>
            <a:round/>
            <a:headEnd type="none" w="sm" len="sm"/>
            <a:tailEnd type="none" w="sm" len="sm"/>
          </a:ln>
        </p:spPr>
      </p:pic>
      <p:sp>
        <p:nvSpPr>
          <p:cNvPr id="73" name="Google Shape;73;p13"/>
          <p:cNvSpPr txBox="1"/>
          <p:nvPr/>
        </p:nvSpPr>
        <p:spPr>
          <a:xfrm>
            <a:off x="219620" y="670832"/>
            <a:ext cx="5236800" cy="5963200"/>
          </a:xfrm>
          <a:prstGeom prst="rect">
            <a:avLst/>
          </a:prstGeom>
          <a:solidFill>
            <a:schemeClr val="accent1">
              <a:lumMod val="60000"/>
              <a:lumOff val="40000"/>
            </a:scheme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Purpose of this project is to find happiest countries in the world  and analyze world happiness report to understand the factors contributing to happiness score.</a:t>
            </a:r>
            <a:endParaRPr sz="1467" b="1" dirty="0">
              <a:solidFill>
                <a:schemeClr val="bg1">
                  <a:lumMod val="85000"/>
                  <a:lumOff val="15000"/>
                </a:schemeClr>
              </a:solidFill>
              <a:latin typeface="Lato"/>
              <a:ea typeface="Lato"/>
              <a:cs typeface="Lato"/>
              <a:sym typeface="Lato"/>
            </a:endParaRPr>
          </a:p>
          <a:p>
            <a:pPr marL="406400" indent="-395288"/>
            <a:endParaRPr sz="1467" b="1" dirty="0">
              <a:solidFill>
                <a:schemeClr val="bg1">
                  <a:lumMod val="85000"/>
                  <a:lumOff val="15000"/>
                </a:schemeClr>
              </a:solidFill>
              <a:latin typeface="Lato"/>
              <a:ea typeface="Lato"/>
              <a:cs typeface="Lato"/>
              <a:sym typeface="Lato"/>
            </a:endParaRPr>
          </a:p>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This project also tries to relate happiness score of countries with  external elements to identify and understand possible trends.</a:t>
            </a:r>
            <a:endParaRPr sz="1467" b="1" dirty="0">
              <a:solidFill>
                <a:schemeClr val="bg1">
                  <a:lumMod val="85000"/>
                  <a:lumOff val="15000"/>
                </a:schemeClr>
              </a:solidFill>
              <a:latin typeface="Lato"/>
              <a:ea typeface="Lato"/>
              <a:cs typeface="Lato"/>
              <a:sym typeface="Lato"/>
            </a:endParaRPr>
          </a:p>
          <a:p>
            <a:pPr marL="406400" indent="-395288"/>
            <a:endParaRPr sz="1467" b="1" dirty="0">
              <a:solidFill>
                <a:schemeClr val="bg1">
                  <a:lumMod val="85000"/>
                  <a:lumOff val="15000"/>
                </a:schemeClr>
              </a:solidFill>
              <a:latin typeface="Lato"/>
              <a:ea typeface="Lato"/>
              <a:cs typeface="Lato"/>
              <a:sym typeface="Lato"/>
            </a:endParaRPr>
          </a:p>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According to 2018 happiness report, Finland is ranked as happiest country with a happiness score of 7.632 and United States is ranked as 18th.</a:t>
            </a:r>
            <a:endParaRPr sz="1467" b="1" dirty="0">
              <a:solidFill>
                <a:schemeClr val="bg1">
                  <a:lumMod val="85000"/>
                  <a:lumOff val="15000"/>
                </a:schemeClr>
              </a:solidFill>
              <a:latin typeface="Lato"/>
              <a:ea typeface="Lato"/>
              <a:cs typeface="Lato"/>
              <a:sym typeface="Lato"/>
            </a:endParaRPr>
          </a:p>
          <a:p>
            <a:pPr marL="406400" indent="-395288"/>
            <a:endParaRPr sz="1467" b="1" dirty="0">
              <a:solidFill>
                <a:schemeClr val="bg1">
                  <a:lumMod val="85000"/>
                  <a:lumOff val="15000"/>
                </a:schemeClr>
              </a:solidFill>
              <a:latin typeface="Lato"/>
              <a:ea typeface="Lato"/>
              <a:cs typeface="Lato"/>
              <a:sym typeface="Lato"/>
            </a:endParaRPr>
          </a:p>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In 2018, 7 countries in top ten are from Western Europe, 2 of them are Australia and New Zealand and 1 country (Canada) from North America.</a:t>
            </a:r>
            <a:endParaRPr sz="1467" b="1" dirty="0">
              <a:solidFill>
                <a:schemeClr val="bg1">
                  <a:lumMod val="85000"/>
                  <a:lumOff val="15000"/>
                </a:schemeClr>
              </a:solidFill>
              <a:latin typeface="Lato"/>
              <a:ea typeface="Lato"/>
              <a:cs typeface="Lato"/>
              <a:sym typeface="Lato"/>
            </a:endParaRPr>
          </a:p>
          <a:p>
            <a:pPr marL="406400" indent="-395288"/>
            <a:endParaRPr sz="1467" b="1" dirty="0">
              <a:solidFill>
                <a:schemeClr val="bg1">
                  <a:lumMod val="85000"/>
                  <a:lumOff val="15000"/>
                </a:schemeClr>
              </a:solidFill>
              <a:latin typeface="Lato"/>
              <a:ea typeface="Lato"/>
              <a:cs typeface="Lato"/>
              <a:sym typeface="Lato"/>
            </a:endParaRPr>
          </a:p>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‘Economic GDP per Capita’ and ‘Family’ are major contributors toward happiness score.</a:t>
            </a:r>
            <a:endParaRPr sz="1467" b="1" dirty="0">
              <a:solidFill>
                <a:schemeClr val="bg1">
                  <a:lumMod val="85000"/>
                  <a:lumOff val="15000"/>
                </a:schemeClr>
              </a:solidFill>
              <a:latin typeface="Lato"/>
              <a:ea typeface="Lato"/>
              <a:cs typeface="Lato"/>
              <a:sym typeface="Lato"/>
            </a:endParaRPr>
          </a:p>
          <a:p>
            <a:pPr marL="406400" indent="-395288"/>
            <a:endParaRPr sz="1467" b="1" dirty="0">
              <a:solidFill>
                <a:schemeClr val="bg1">
                  <a:lumMod val="85000"/>
                  <a:lumOff val="15000"/>
                </a:schemeClr>
              </a:solidFill>
              <a:latin typeface="Lato"/>
              <a:ea typeface="Lato"/>
              <a:cs typeface="Lato"/>
              <a:sym typeface="Lato"/>
            </a:endParaRPr>
          </a:p>
          <a:p>
            <a:pPr marL="406400" indent="-395288">
              <a:buSzPts val="1100"/>
              <a:buFont typeface="Lato"/>
              <a:buChar char="●"/>
            </a:pPr>
            <a:r>
              <a:rPr lang="en" sz="1467" b="1" dirty="0">
                <a:solidFill>
                  <a:schemeClr val="bg1">
                    <a:lumMod val="85000"/>
                    <a:lumOff val="15000"/>
                  </a:schemeClr>
                </a:solidFill>
                <a:latin typeface="Lato"/>
                <a:ea typeface="Lato"/>
                <a:cs typeface="Lato"/>
                <a:sym typeface="Lato"/>
              </a:rPr>
              <a:t>External factors ‘World Unemployment Rate’ and ‘Economic Freedom Data’ is analyzed  to explore the relationship between happiness score and these factors.</a:t>
            </a:r>
            <a:endParaRPr sz="1467" b="1" dirty="0">
              <a:solidFill>
                <a:schemeClr val="bg1">
                  <a:lumMod val="85000"/>
                  <a:lumOff val="15000"/>
                </a:schemeClr>
              </a:solidFill>
              <a:latin typeface="Lato"/>
              <a:ea typeface="Lato"/>
              <a:cs typeface="Lato"/>
              <a:sym typeface="Lato"/>
            </a:endParaRPr>
          </a:p>
        </p:txBody>
      </p:sp>
      <p:sp>
        <p:nvSpPr>
          <p:cNvPr id="74" name="Google Shape;74;p13"/>
          <p:cNvSpPr txBox="1"/>
          <p:nvPr/>
        </p:nvSpPr>
        <p:spPr>
          <a:xfrm>
            <a:off x="282680" y="0"/>
            <a:ext cx="11635600" cy="462000"/>
          </a:xfrm>
          <a:prstGeom prst="rect">
            <a:avLst/>
          </a:prstGeom>
          <a:noFill/>
          <a:ln>
            <a:noFill/>
          </a:ln>
        </p:spPr>
        <p:txBody>
          <a:bodyPr spcFirstLastPara="1" wrap="square" lIns="121900" tIns="121900" rIns="121900" bIns="121900" anchor="t" anchorCtr="0">
            <a:noAutofit/>
          </a:bodyPr>
          <a:lstStyle/>
          <a:p>
            <a:pPr algn="ctr"/>
            <a:r>
              <a:rPr lang="en" sz="2400" b="1" dirty="0">
                <a:latin typeface="Lato"/>
                <a:ea typeface="Lato"/>
                <a:cs typeface="Lato"/>
                <a:sym typeface="Lato"/>
              </a:rPr>
              <a:t>World Happiness Report Data Analysis (2015 - 2018)</a:t>
            </a:r>
            <a:endParaRPr sz="2400" b="1" dirty="0">
              <a:latin typeface="Lato"/>
              <a:ea typeface="Lato"/>
              <a:cs typeface="Lato"/>
              <a:sym typeface="Lato"/>
            </a:endParaRPr>
          </a:p>
        </p:txBody>
      </p:sp>
    </p:spTree>
    <p:extLst>
      <p:ext uri="{BB962C8B-B14F-4D97-AF65-F5344CB8AC3E}">
        <p14:creationId xmlns:p14="http://schemas.microsoft.com/office/powerpoint/2010/main" val="3749824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0" name="Google Shape;80;p14"/>
          <p:cNvPicPr preferRelativeResize="0"/>
          <p:nvPr/>
        </p:nvPicPr>
        <p:blipFill>
          <a:blip r:embed="rId3">
            <a:alphaModFix/>
          </a:blip>
          <a:stretch>
            <a:fillRect/>
          </a:stretch>
        </p:blipFill>
        <p:spPr>
          <a:xfrm>
            <a:off x="120387" y="943161"/>
            <a:ext cx="3915621" cy="2222340"/>
          </a:xfrm>
          <a:prstGeom prst="rect">
            <a:avLst/>
          </a:prstGeom>
          <a:noFill/>
          <a:ln w="9525" cap="flat" cmpd="sng">
            <a:solidFill>
              <a:schemeClr val="lt1"/>
            </a:solidFill>
            <a:prstDash val="solid"/>
            <a:round/>
            <a:headEnd type="none" w="sm" len="sm"/>
            <a:tailEnd type="none" w="sm" len="sm"/>
          </a:ln>
        </p:spPr>
      </p:pic>
      <p:pic>
        <p:nvPicPr>
          <p:cNvPr id="81" name="Google Shape;81;p14"/>
          <p:cNvPicPr preferRelativeResize="0"/>
          <p:nvPr/>
        </p:nvPicPr>
        <p:blipFill>
          <a:blip r:embed="rId4">
            <a:alphaModFix/>
          </a:blip>
          <a:stretch>
            <a:fillRect/>
          </a:stretch>
        </p:blipFill>
        <p:spPr>
          <a:xfrm>
            <a:off x="4126512" y="943161"/>
            <a:ext cx="3915621" cy="2222340"/>
          </a:xfrm>
          <a:prstGeom prst="rect">
            <a:avLst/>
          </a:prstGeom>
          <a:noFill/>
          <a:ln w="9525" cap="flat" cmpd="sng">
            <a:solidFill>
              <a:schemeClr val="lt1"/>
            </a:solidFill>
            <a:prstDash val="solid"/>
            <a:round/>
            <a:headEnd type="none" w="sm" len="sm"/>
            <a:tailEnd type="none" w="sm" len="sm"/>
          </a:ln>
        </p:spPr>
      </p:pic>
      <p:pic>
        <p:nvPicPr>
          <p:cNvPr id="82" name="Google Shape;82;p14"/>
          <p:cNvPicPr preferRelativeResize="0"/>
          <p:nvPr/>
        </p:nvPicPr>
        <p:blipFill>
          <a:blip r:embed="rId5">
            <a:alphaModFix/>
          </a:blip>
          <a:stretch>
            <a:fillRect/>
          </a:stretch>
        </p:blipFill>
        <p:spPr>
          <a:xfrm>
            <a:off x="8137962" y="943161"/>
            <a:ext cx="3915621" cy="2222340"/>
          </a:xfrm>
          <a:prstGeom prst="rect">
            <a:avLst/>
          </a:prstGeom>
          <a:noFill/>
          <a:ln w="9525" cap="flat" cmpd="sng">
            <a:solidFill>
              <a:schemeClr val="lt1"/>
            </a:solidFill>
            <a:prstDash val="solid"/>
            <a:round/>
            <a:headEnd type="none" w="sm" len="sm"/>
            <a:tailEnd type="none" w="sm" len="sm"/>
          </a:ln>
        </p:spPr>
      </p:pic>
      <p:pic>
        <p:nvPicPr>
          <p:cNvPr id="83" name="Google Shape;83;p14"/>
          <p:cNvPicPr preferRelativeResize="0"/>
          <p:nvPr/>
        </p:nvPicPr>
        <p:blipFill>
          <a:blip r:embed="rId6">
            <a:alphaModFix/>
          </a:blip>
          <a:stretch>
            <a:fillRect/>
          </a:stretch>
        </p:blipFill>
        <p:spPr>
          <a:xfrm>
            <a:off x="120387" y="3279734"/>
            <a:ext cx="3915621" cy="2222340"/>
          </a:xfrm>
          <a:prstGeom prst="rect">
            <a:avLst/>
          </a:prstGeom>
          <a:noFill/>
          <a:ln w="9525" cap="flat" cmpd="sng">
            <a:solidFill>
              <a:schemeClr val="lt1"/>
            </a:solidFill>
            <a:prstDash val="solid"/>
            <a:round/>
            <a:headEnd type="none" w="sm" len="sm"/>
            <a:tailEnd type="none" w="sm" len="sm"/>
          </a:ln>
        </p:spPr>
      </p:pic>
      <p:pic>
        <p:nvPicPr>
          <p:cNvPr id="84" name="Google Shape;84;p14"/>
          <p:cNvPicPr preferRelativeResize="0"/>
          <p:nvPr/>
        </p:nvPicPr>
        <p:blipFill>
          <a:blip r:embed="rId7">
            <a:alphaModFix/>
          </a:blip>
          <a:stretch>
            <a:fillRect/>
          </a:stretch>
        </p:blipFill>
        <p:spPr>
          <a:xfrm>
            <a:off x="4126512" y="3279734"/>
            <a:ext cx="3915621" cy="2222340"/>
          </a:xfrm>
          <a:prstGeom prst="rect">
            <a:avLst/>
          </a:prstGeom>
          <a:noFill/>
          <a:ln w="9525" cap="flat" cmpd="sng">
            <a:solidFill>
              <a:schemeClr val="lt1"/>
            </a:solidFill>
            <a:prstDash val="solid"/>
            <a:round/>
            <a:headEnd type="none" w="sm" len="sm"/>
            <a:tailEnd type="none" w="sm" len="sm"/>
          </a:ln>
        </p:spPr>
      </p:pic>
      <p:pic>
        <p:nvPicPr>
          <p:cNvPr id="85" name="Google Shape;85;p14"/>
          <p:cNvPicPr preferRelativeResize="0"/>
          <p:nvPr/>
        </p:nvPicPr>
        <p:blipFill>
          <a:blip r:embed="rId8">
            <a:alphaModFix/>
          </a:blip>
          <a:stretch>
            <a:fillRect/>
          </a:stretch>
        </p:blipFill>
        <p:spPr>
          <a:xfrm>
            <a:off x="8137961" y="3279734"/>
            <a:ext cx="3915622" cy="2222340"/>
          </a:xfrm>
          <a:prstGeom prst="rect">
            <a:avLst/>
          </a:prstGeom>
          <a:noFill/>
          <a:ln w="9525" cap="flat" cmpd="sng">
            <a:solidFill>
              <a:schemeClr val="lt1"/>
            </a:solidFill>
            <a:prstDash val="solid"/>
            <a:round/>
            <a:headEnd type="none" w="sm" len="sm"/>
            <a:tailEnd type="none" w="sm" len="sm"/>
          </a:ln>
        </p:spPr>
      </p:pic>
      <p:sp>
        <p:nvSpPr>
          <p:cNvPr id="86" name="Google Shape;86;p14"/>
          <p:cNvSpPr txBox="1"/>
          <p:nvPr/>
        </p:nvSpPr>
        <p:spPr>
          <a:xfrm>
            <a:off x="97270" y="5581384"/>
            <a:ext cx="11934400" cy="1071600"/>
          </a:xfrm>
          <a:prstGeom prst="rect">
            <a:avLst/>
          </a:prstGeom>
          <a:solidFill>
            <a:schemeClr val="accent1">
              <a:lumMod val="60000"/>
              <a:lumOff val="40000"/>
            </a:schemeClr>
          </a:solidFill>
          <a:ln>
            <a:noFill/>
          </a:ln>
        </p:spPr>
        <p:txBody>
          <a:bodyPr spcFirstLastPara="1" wrap="square" lIns="121900" tIns="121900" rIns="121900" bIns="121900" anchor="t" anchorCtr="0">
            <a:noAutofit/>
          </a:bodyPr>
          <a:lstStyle/>
          <a:p>
            <a:r>
              <a:rPr lang="en" sz="1333" b="1" dirty="0">
                <a:solidFill>
                  <a:schemeClr val="bg1">
                    <a:lumMod val="75000"/>
                    <a:lumOff val="25000"/>
                  </a:schemeClr>
                </a:solidFill>
                <a:latin typeface="Lato"/>
                <a:ea typeface="Lato"/>
                <a:cs typeface="Lato"/>
                <a:sym typeface="Lato"/>
              </a:rPr>
              <a:t>Analyzing individual factors of top 5 countries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Family,  Freedom and Health Life Expectancy  contributes positively towards happiness score.</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Economic GDP per Capita is a major contributor but it is not a strong deciding factor for happiness </a:t>
            </a:r>
            <a:r>
              <a:rPr lang="en-US" sz="1333" b="1" dirty="0">
                <a:solidFill>
                  <a:schemeClr val="bg1">
                    <a:lumMod val="75000"/>
                    <a:lumOff val="25000"/>
                  </a:schemeClr>
                </a:solidFill>
                <a:latin typeface="Lato"/>
                <a:ea typeface="Lato"/>
                <a:cs typeface="Lato"/>
                <a:sym typeface="Lato"/>
              </a:rPr>
              <a:t>score</a:t>
            </a:r>
            <a:r>
              <a:rPr lang="en" sz="1333" b="1" dirty="0">
                <a:solidFill>
                  <a:schemeClr val="bg1">
                    <a:lumMod val="75000"/>
                    <a:lumOff val="25000"/>
                  </a:schemeClr>
                </a:solidFill>
                <a:latin typeface="Lato"/>
                <a:ea typeface="Lato"/>
                <a:cs typeface="Lato"/>
                <a:sym typeface="Lato"/>
              </a:rPr>
              <a:t> in case of top 5 countries.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Generosity and ‘Trust Government Corruptions’ does not provide any conclusive trends towards happiness score .</a:t>
            </a:r>
            <a:endParaRPr sz="1333" b="1" dirty="0">
              <a:solidFill>
                <a:schemeClr val="bg1">
                  <a:lumMod val="75000"/>
                  <a:lumOff val="25000"/>
                </a:schemeClr>
              </a:solidFill>
              <a:latin typeface="Lato"/>
              <a:ea typeface="Lato"/>
              <a:cs typeface="Lato"/>
              <a:sym typeface="Lato"/>
            </a:endParaRPr>
          </a:p>
        </p:txBody>
      </p:sp>
      <p:sp>
        <p:nvSpPr>
          <p:cNvPr id="87" name="Google Shape;87;p14"/>
          <p:cNvSpPr txBox="1"/>
          <p:nvPr/>
        </p:nvSpPr>
        <p:spPr>
          <a:xfrm>
            <a:off x="120387" y="150055"/>
            <a:ext cx="11988400" cy="427600"/>
          </a:xfrm>
          <a:prstGeom prst="rect">
            <a:avLst/>
          </a:prstGeom>
          <a:noFill/>
          <a:ln>
            <a:noFill/>
          </a:ln>
        </p:spPr>
        <p:txBody>
          <a:bodyPr spcFirstLastPara="1" wrap="square" lIns="121900" tIns="121900" rIns="121900" bIns="121900" anchor="t" anchorCtr="0">
            <a:noAutofit/>
          </a:bodyPr>
          <a:lstStyle/>
          <a:p>
            <a:pPr algn="ctr"/>
            <a:r>
              <a:rPr lang="en" sz="2400" b="1" dirty="0">
                <a:latin typeface="Lato"/>
                <a:ea typeface="Lato"/>
                <a:cs typeface="Lato"/>
                <a:sym typeface="Lato"/>
              </a:rPr>
              <a:t>Analyzing Individual Factors Contributing to Happiness Score (2015 - 2018)</a:t>
            </a:r>
            <a:endParaRPr sz="2400" b="1" dirty="0">
              <a:latin typeface="Lato"/>
              <a:ea typeface="Lato"/>
              <a:cs typeface="Lato"/>
              <a:sym typeface="Lato"/>
            </a:endParaRPr>
          </a:p>
        </p:txBody>
      </p:sp>
    </p:spTree>
    <p:extLst>
      <p:ext uri="{BB962C8B-B14F-4D97-AF65-F5344CB8AC3E}">
        <p14:creationId xmlns:p14="http://schemas.microsoft.com/office/powerpoint/2010/main" val="3737017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3" name="Google Shape;93;p15"/>
          <p:cNvPicPr preferRelativeResize="0"/>
          <p:nvPr/>
        </p:nvPicPr>
        <p:blipFill>
          <a:blip r:embed="rId3">
            <a:alphaModFix/>
          </a:blip>
          <a:stretch>
            <a:fillRect/>
          </a:stretch>
        </p:blipFill>
        <p:spPr>
          <a:xfrm>
            <a:off x="438465" y="724856"/>
            <a:ext cx="5563333" cy="4445470"/>
          </a:xfrm>
          <a:prstGeom prst="rect">
            <a:avLst/>
          </a:prstGeom>
          <a:noFill/>
          <a:ln w="9525" cap="flat" cmpd="sng">
            <a:solidFill>
              <a:schemeClr val="lt1"/>
            </a:solidFill>
            <a:prstDash val="solid"/>
            <a:round/>
            <a:headEnd type="none" w="sm" len="sm"/>
            <a:tailEnd type="none" w="sm" len="sm"/>
          </a:ln>
        </p:spPr>
      </p:pic>
      <p:sp>
        <p:nvSpPr>
          <p:cNvPr id="94" name="Google Shape;94;p15"/>
          <p:cNvSpPr txBox="1"/>
          <p:nvPr/>
        </p:nvSpPr>
        <p:spPr>
          <a:xfrm>
            <a:off x="438465" y="5295742"/>
            <a:ext cx="5563333" cy="1452635"/>
          </a:xfrm>
          <a:prstGeom prst="rect">
            <a:avLst/>
          </a:prstGeom>
          <a:solidFill>
            <a:schemeClr val="accent1">
              <a:lumMod val="60000"/>
              <a:lumOff val="40000"/>
            </a:schemeClr>
          </a:solidFill>
          <a:ln>
            <a:noFill/>
          </a:ln>
        </p:spPr>
        <p:txBody>
          <a:bodyPr spcFirstLastPara="1" wrap="square" lIns="121900" tIns="121900" rIns="121900" bIns="121900" anchor="t" anchorCtr="0">
            <a:noAutofit/>
          </a:bodyPr>
          <a:lstStyle/>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Australia and New Zealand, North America and  Western Europe are the happiest regions.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Sub-Saharan Africa and Southern Asia are the least happ</a:t>
            </a:r>
            <a:r>
              <a:rPr lang="en-US" sz="1333" b="1" dirty="0">
                <a:solidFill>
                  <a:schemeClr val="bg1">
                    <a:lumMod val="75000"/>
                    <a:lumOff val="25000"/>
                  </a:schemeClr>
                </a:solidFill>
                <a:latin typeface="Lato"/>
                <a:ea typeface="Lato"/>
                <a:cs typeface="Lato"/>
                <a:sym typeface="Lato"/>
              </a:rPr>
              <a:t>y</a:t>
            </a:r>
            <a:r>
              <a:rPr lang="en" sz="1333" b="1" dirty="0">
                <a:solidFill>
                  <a:schemeClr val="bg1">
                    <a:lumMod val="75000"/>
                    <a:lumOff val="25000"/>
                  </a:schemeClr>
                </a:solidFill>
                <a:latin typeface="Lato"/>
                <a:ea typeface="Lato"/>
                <a:cs typeface="Lato"/>
                <a:sym typeface="Lato"/>
              </a:rPr>
              <a:t> regions.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Happiness score in Central and Eastern Europe increase over the years while North America, Latin America and Caribbean see a decrease</a:t>
            </a:r>
            <a:endParaRPr sz="1333" b="1" dirty="0">
              <a:solidFill>
                <a:schemeClr val="bg1">
                  <a:lumMod val="75000"/>
                  <a:lumOff val="25000"/>
                </a:schemeClr>
              </a:solidFill>
              <a:latin typeface="Lato"/>
              <a:ea typeface="Lato"/>
              <a:cs typeface="Lato"/>
              <a:sym typeface="Lato"/>
            </a:endParaRPr>
          </a:p>
          <a:p>
            <a:pPr marL="609585"/>
            <a:endParaRPr sz="1333" dirty="0">
              <a:latin typeface="Lato"/>
              <a:ea typeface="Lato"/>
              <a:cs typeface="Lato"/>
              <a:sym typeface="Lato"/>
            </a:endParaRPr>
          </a:p>
        </p:txBody>
      </p:sp>
      <p:pic>
        <p:nvPicPr>
          <p:cNvPr id="95" name="Google Shape;95;p15"/>
          <p:cNvPicPr preferRelativeResize="0"/>
          <p:nvPr/>
        </p:nvPicPr>
        <p:blipFill>
          <a:blip r:embed="rId4">
            <a:alphaModFix/>
          </a:blip>
          <a:stretch>
            <a:fillRect/>
          </a:stretch>
        </p:blipFill>
        <p:spPr>
          <a:xfrm>
            <a:off x="6137653" y="724856"/>
            <a:ext cx="5514067" cy="4445470"/>
          </a:xfrm>
          <a:prstGeom prst="rect">
            <a:avLst/>
          </a:prstGeom>
          <a:noFill/>
          <a:ln w="9525" cap="flat" cmpd="sng">
            <a:solidFill>
              <a:schemeClr val="lt1"/>
            </a:solidFill>
            <a:prstDash val="solid"/>
            <a:round/>
            <a:headEnd type="none" w="sm" len="sm"/>
            <a:tailEnd type="none" w="sm" len="sm"/>
          </a:ln>
        </p:spPr>
      </p:pic>
      <p:sp>
        <p:nvSpPr>
          <p:cNvPr id="96" name="Google Shape;96;p15"/>
          <p:cNvSpPr txBox="1"/>
          <p:nvPr/>
        </p:nvSpPr>
        <p:spPr>
          <a:xfrm>
            <a:off x="6137653" y="5295742"/>
            <a:ext cx="5514067" cy="1452635"/>
          </a:xfrm>
          <a:prstGeom prst="rect">
            <a:avLst/>
          </a:prstGeom>
          <a:solidFill>
            <a:schemeClr val="accent1">
              <a:lumMod val="60000"/>
              <a:lumOff val="40000"/>
            </a:schemeClr>
          </a:solidFill>
          <a:ln>
            <a:noFill/>
          </a:ln>
        </p:spPr>
        <p:txBody>
          <a:bodyPr spcFirstLastPara="1" wrap="square" lIns="121900" tIns="121900" rIns="121900" bIns="121900" anchor="t" anchorCtr="0">
            <a:noAutofit/>
          </a:bodyPr>
          <a:lstStyle/>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Australia and NZ [2 out of 2] and North America [2 out of 2] are constantly in top 50 in last 4 years.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dk2"/>
                </a:solidFill>
                <a:latin typeface="Lato"/>
                <a:ea typeface="Lato"/>
                <a:cs typeface="Lato"/>
                <a:sym typeface="Lato"/>
              </a:rPr>
              <a:t>Western European countries represent most number [17 out of 21], followed by Latin America and Caribbean countries.</a:t>
            </a:r>
            <a:endParaRPr sz="1333" b="1" dirty="0">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None of the countries from Southern Asia and Sub-Saharan Africa made into top 50 in last 4 years.</a:t>
            </a:r>
            <a:endParaRPr sz="1333" b="1" dirty="0">
              <a:solidFill>
                <a:schemeClr val="bg1">
                  <a:lumMod val="75000"/>
                  <a:lumOff val="25000"/>
                </a:schemeClr>
              </a:solidFill>
              <a:latin typeface="Lato"/>
              <a:ea typeface="Lato"/>
              <a:cs typeface="Lato"/>
              <a:sym typeface="Lato"/>
            </a:endParaRPr>
          </a:p>
        </p:txBody>
      </p:sp>
      <p:sp>
        <p:nvSpPr>
          <p:cNvPr id="97" name="Google Shape;97;p15"/>
          <p:cNvSpPr txBox="1"/>
          <p:nvPr/>
        </p:nvSpPr>
        <p:spPr>
          <a:xfrm>
            <a:off x="80367" y="40200"/>
            <a:ext cx="12028400" cy="422400"/>
          </a:xfrm>
          <a:prstGeom prst="rect">
            <a:avLst/>
          </a:prstGeom>
          <a:noFill/>
          <a:ln>
            <a:noFill/>
          </a:ln>
        </p:spPr>
        <p:txBody>
          <a:bodyPr spcFirstLastPara="1" wrap="square" lIns="121900" tIns="121900" rIns="121900" bIns="121900" anchor="t" anchorCtr="0">
            <a:noAutofit/>
          </a:bodyPr>
          <a:lstStyle/>
          <a:p>
            <a:pPr algn="ctr"/>
            <a:r>
              <a:rPr lang="en" sz="2400" b="1" dirty="0">
                <a:latin typeface="Lato"/>
                <a:ea typeface="Lato"/>
                <a:cs typeface="Lato"/>
                <a:sym typeface="Lato"/>
              </a:rPr>
              <a:t>Analyzing Happiness Score By Region (2015- 2018</a:t>
            </a:r>
            <a:r>
              <a:rPr lang="en" sz="2400" dirty="0">
                <a:latin typeface="Lato"/>
                <a:ea typeface="Lato"/>
                <a:cs typeface="Lato"/>
                <a:sym typeface="Lato"/>
              </a:rPr>
              <a:t>)</a:t>
            </a:r>
            <a:endParaRPr sz="2400" dirty="0">
              <a:latin typeface="Lato"/>
              <a:ea typeface="Lato"/>
              <a:cs typeface="Lato"/>
              <a:sym typeface="Lato"/>
            </a:endParaRPr>
          </a:p>
        </p:txBody>
      </p:sp>
    </p:spTree>
    <p:extLst>
      <p:ext uri="{BB962C8B-B14F-4D97-AF65-F5344CB8AC3E}">
        <p14:creationId xmlns:p14="http://schemas.microsoft.com/office/powerpoint/2010/main" val="1490536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aphicFrame>
        <p:nvGraphicFramePr>
          <p:cNvPr id="102" name="Google Shape;102;p16"/>
          <p:cNvGraphicFramePr/>
          <p:nvPr>
            <p:extLst>
              <p:ext uri="{D42A27DB-BD31-4B8C-83A1-F6EECF244321}">
                <p14:modId xmlns:p14="http://schemas.microsoft.com/office/powerpoint/2010/main" val="206448555"/>
              </p:ext>
            </p:extLst>
          </p:nvPr>
        </p:nvGraphicFramePr>
        <p:xfrm>
          <a:off x="810228" y="694480"/>
          <a:ext cx="5729470" cy="6059309"/>
        </p:xfrm>
        <a:graphic>
          <a:graphicData uri="http://schemas.openxmlformats.org/drawingml/2006/table">
            <a:tbl>
              <a:tblPr>
                <a:noFill/>
              </a:tblPr>
              <a:tblGrid>
                <a:gridCol w="5729470">
                  <a:extLst>
                    <a:ext uri="{9D8B030D-6E8A-4147-A177-3AD203B41FA5}">
                      <a16:colId xmlns:a16="http://schemas.microsoft.com/office/drawing/2014/main" val="20000"/>
                    </a:ext>
                  </a:extLst>
                </a:gridCol>
              </a:tblGrid>
              <a:tr h="3140918">
                <a:tc>
                  <a:txBody>
                    <a:bodyPr/>
                    <a:lstStyle/>
                    <a:p>
                      <a:pPr marL="0" lvl="0" indent="0" algn="l" rtl="0">
                        <a:spcBef>
                          <a:spcPts val="0"/>
                        </a:spcBef>
                        <a:spcAft>
                          <a:spcPts val="0"/>
                        </a:spcAft>
                        <a:buNone/>
                      </a:pPr>
                      <a:endParaRPr sz="2400" dirty="0"/>
                    </a:p>
                  </a:txBody>
                  <a:tcPr marL="121900" marR="121900" marT="121900" marB="12190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918391">
                <a:tc>
                  <a:txBody>
                    <a:bodyPr/>
                    <a:lstStyle/>
                    <a:p>
                      <a:pPr marL="0" lvl="0" indent="0" algn="l" rtl="0">
                        <a:spcBef>
                          <a:spcPts val="0"/>
                        </a:spcBef>
                        <a:spcAft>
                          <a:spcPts val="0"/>
                        </a:spcAft>
                        <a:buNone/>
                      </a:pPr>
                      <a:endParaRPr sz="2400" dirty="0"/>
                    </a:p>
                  </a:txBody>
                  <a:tcPr marL="121900" marR="121900" marT="121900" marB="121900">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103" name="Google Shape;103;p16"/>
          <p:cNvSpPr txBox="1"/>
          <p:nvPr/>
        </p:nvSpPr>
        <p:spPr>
          <a:xfrm>
            <a:off x="70267" y="34067"/>
            <a:ext cx="12029600" cy="443600"/>
          </a:xfrm>
          <a:prstGeom prst="rect">
            <a:avLst/>
          </a:prstGeom>
          <a:noFill/>
          <a:ln>
            <a:noFill/>
          </a:ln>
        </p:spPr>
        <p:txBody>
          <a:bodyPr spcFirstLastPara="1" wrap="square" lIns="121900" tIns="121900" rIns="121900" bIns="121900" anchor="t" anchorCtr="0">
            <a:noAutofit/>
          </a:bodyPr>
          <a:lstStyle/>
          <a:p>
            <a:r>
              <a:rPr lang="en" sz="2400" b="1" dirty="0">
                <a:latin typeface="Lato"/>
                <a:ea typeface="Lato"/>
                <a:cs typeface="Lato"/>
                <a:sym typeface="Lato"/>
              </a:rPr>
              <a:t>Analyzing Happiness Score Based on Unemployment Rate (2015 - 2017)</a:t>
            </a:r>
            <a:endParaRPr sz="2400" b="1" dirty="0">
              <a:latin typeface="Lato"/>
              <a:ea typeface="Lato"/>
              <a:cs typeface="Lato"/>
              <a:sym typeface="Lato"/>
            </a:endParaRPr>
          </a:p>
        </p:txBody>
      </p:sp>
      <p:pic>
        <p:nvPicPr>
          <p:cNvPr id="104" name="Google Shape;104;p16"/>
          <p:cNvPicPr preferRelativeResize="0"/>
          <p:nvPr/>
        </p:nvPicPr>
        <p:blipFill>
          <a:blip r:embed="rId3">
            <a:alphaModFix/>
          </a:blip>
          <a:stretch>
            <a:fillRect/>
          </a:stretch>
        </p:blipFill>
        <p:spPr>
          <a:xfrm>
            <a:off x="1134318" y="694480"/>
            <a:ext cx="4724113" cy="3138450"/>
          </a:xfrm>
          <a:prstGeom prst="rect">
            <a:avLst/>
          </a:prstGeom>
          <a:noFill/>
          <a:ln>
            <a:noFill/>
          </a:ln>
        </p:spPr>
      </p:pic>
      <p:pic>
        <p:nvPicPr>
          <p:cNvPr id="105" name="Google Shape;105;p16"/>
          <p:cNvPicPr preferRelativeResize="0"/>
          <p:nvPr/>
        </p:nvPicPr>
        <p:blipFill>
          <a:blip r:embed="rId4">
            <a:alphaModFix/>
          </a:blip>
          <a:stretch>
            <a:fillRect/>
          </a:stretch>
        </p:blipFill>
        <p:spPr>
          <a:xfrm>
            <a:off x="6620902" y="694480"/>
            <a:ext cx="4924454" cy="3138454"/>
          </a:xfrm>
          <a:prstGeom prst="rect">
            <a:avLst/>
          </a:prstGeom>
          <a:noFill/>
          <a:ln>
            <a:noFill/>
          </a:ln>
        </p:spPr>
      </p:pic>
      <p:pic>
        <p:nvPicPr>
          <p:cNvPr id="106" name="Google Shape;106;p16"/>
          <p:cNvPicPr preferRelativeResize="0"/>
          <p:nvPr/>
        </p:nvPicPr>
        <p:blipFill>
          <a:blip r:embed="rId5">
            <a:alphaModFix/>
          </a:blip>
          <a:stretch>
            <a:fillRect/>
          </a:stretch>
        </p:blipFill>
        <p:spPr>
          <a:xfrm>
            <a:off x="1228469" y="3832930"/>
            <a:ext cx="4629962" cy="2920859"/>
          </a:xfrm>
          <a:prstGeom prst="rect">
            <a:avLst/>
          </a:prstGeom>
          <a:noFill/>
          <a:ln>
            <a:noFill/>
          </a:ln>
        </p:spPr>
      </p:pic>
      <p:sp>
        <p:nvSpPr>
          <p:cNvPr id="107" name="Google Shape;107;p16"/>
          <p:cNvSpPr txBox="1"/>
          <p:nvPr/>
        </p:nvSpPr>
        <p:spPr>
          <a:xfrm>
            <a:off x="6633849" y="3964040"/>
            <a:ext cx="4924454" cy="2777392"/>
          </a:xfrm>
          <a:prstGeom prst="rect">
            <a:avLst/>
          </a:prstGeom>
          <a:solidFill>
            <a:schemeClr val="accent1">
              <a:lumMod val="60000"/>
              <a:lumOff val="40000"/>
            </a:schemeClr>
          </a:solidFill>
          <a:ln>
            <a:noFill/>
          </a:ln>
        </p:spPr>
        <p:txBody>
          <a:bodyPr spcFirstLastPara="1" wrap="square" lIns="121900" tIns="121900" rIns="121900" bIns="121900" anchor="t" anchorCtr="0">
            <a:noAutofit/>
          </a:bodyPr>
          <a:lstStyle/>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Happiness score is </a:t>
            </a:r>
            <a:r>
              <a:rPr lang="en-US" sz="1333" b="1" dirty="0">
                <a:solidFill>
                  <a:schemeClr val="bg1">
                    <a:lumMod val="75000"/>
                    <a:lumOff val="25000"/>
                  </a:schemeClr>
                </a:solidFill>
                <a:latin typeface="Lato"/>
                <a:ea typeface="Lato"/>
                <a:cs typeface="Lato"/>
                <a:sym typeface="Lato"/>
              </a:rPr>
              <a:t>inversely </a:t>
            </a:r>
            <a:r>
              <a:rPr lang="en" sz="1333" b="1" dirty="0">
                <a:solidFill>
                  <a:schemeClr val="bg1">
                    <a:lumMod val="75000"/>
                    <a:lumOff val="25000"/>
                  </a:schemeClr>
                </a:solidFill>
                <a:latin typeface="Lato"/>
                <a:ea typeface="Lato"/>
                <a:cs typeface="Lato"/>
                <a:sym typeface="Lato"/>
              </a:rPr>
              <a:t>proportional to  unemployment rate.</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North American countries have highest happeniness score with considerably lower unemployment rate.</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East Asia &amp; Pacific have better happiness score and lowest unemployment rate.</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Sub-Saharan African  is the least  happ</a:t>
            </a:r>
            <a:r>
              <a:rPr lang="en-US" sz="1333" b="1" dirty="0">
                <a:solidFill>
                  <a:schemeClr val="bg1">
                    <a:lumMod val="75000"/>
                    <a:lumOff val="25000"/>
                  </a:schemeClr>
                </a:solidFill>
                <a:latin typeface="Lato"/>
                <a:ea typeface="Lato"/>
                <a:cs typeface="Lato"/>
                <a:sym typeface="Lato"/>
              </a:rPr>
              <a:t>y</a:t>
            </a:r>
            <a:r>
              <a:rPr lang="en" sz="1333" b="1" dirty="0">
                <a:solidFill>
                  <a:schemeClr val="bg1">
                    <a:lumMod val="75000"/>
                    <a:lumOff val="25000"/>
                  </a:schemeClr>
                </a:solidFill>
                <a:latin typeface="Lato"/>
                <a:ea typeface="Lato"/>
                <a:cs typeface="Lato"/>
                <a:sym typeface="Lato"/>
              </a:rPr>
              <a:t> region an</a:t>
            </a:r>
            <a:r>
              <a:rPr lang="en-US" sz="1333" b="1" dirty="0">
                <a:solidFill>
                  <a:schemeClr val="bg1">
                    <a:lumMod val="75000"/>
                    <a:lumOff val="25000"/>
                  </a:schemeClr>
                </a:solidFill>
                <a:latin typeface="Lato"/>
                <a:ea typeface="Lato"/>
                <a:cs typeface="Lato"/>
                <a:sym typeface="Lato"/>
              </a:rPr>
              <a:t>d  </a:t>
            </a:r>
            <a:r>
              <a:rPr lang="en" sz="1333" b="1" dirty="0">
                <a:solidFill>
                  <a:schemeClr val="bg1">
                    <a:lumMod val="75000"/>
                    <a:lumOff val="25000"/>
                  </a:schemeClr>
                </a:solidFill>
                <a:latin typeface="Lato"/>
                <a:ea typeface="Lato"/>
                <a:cs typeface="Lato"/>
                <a:sym typeface="Lato"/>
              </a:rPr>
              <a:t>unemployment rate is comparatively high.</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Countries in high income bracket have highest happiness scores.</a:t>
            </a:r>
            <a:endParaRPr sz="1333" b="1" dirty="0">
              <a:solidFill>
                <a:schemeClr val="bg1">
                  <a:lumMod val="75000"/>
                  <a:lumOff val="25000"/>
                </a:schemeClr>
              </a:solidFill>
              <a:latin typeface="Lato"/>
              <a:ea typeface="Lato"/>
              <a:cs typeface="Lato"/>
              <a:sym typeface="Lato"/>
            </a:endParaRPr>
          </a:p>
          <a:p>
            <a:pPr marL="609585" indent="-389457">
              <a:buSzPts val="1000"/>
              <a:buFont typeface="Lato"/>
              <a:buChar char="●"/>
            </a:pPr>
            <a:r>
              <a:rPr lang="en" sz="1333" b="1" dirty="0">
                <a:solidFill>
                  <a:schemeClr val="bg1">
                    <a:lumMod val="75000"/>
                    <a:lumOff val="25000"/>
                  </a:schemeClr>
                </a:solidFill>
                <a:latin typeface="Lato"/>
                <a:ea typeface="Lato"/>
                <a:cs typeface="Lato"/>
                <a:sym typeface="Lato"/>
              </a:rPr>
              <a:t>Low income countries have lower happiness score regardless</a:t>
            </a:r>
            <a:r>
              <a:rPr lang="en-US" sz="1333" b="1" dirty="0">
                <a:solidFill>
                  <a:schemeClr val="bg1">
                    <a:lumMod val="75000"/>
                    <a:lumOff val="25000"/>
                  </a:schemeClr>
                </a:solidFill>
                <a:latin typeface="Lato"/>
                <a:ea typeface="Lato"/>
                <a:cs typeface="Lato"/>
                <a:sym typeface="Lato"/>
              </a:rPr>
              <a:t> of</a:t>
            </a:r>
            <a:r>
              <a:rPr lang="en" sz="1333" b="1" dirty="0">
                <a:solidFill>
                  <a:schemeClr val="bg1">
                    <a:lumMod val="75000"/>
                    <a:lumOff val="25000"/>
                  </a:schemeClr>
                </a:solidFill>
                <a:latin typeface="Lato"/>
                <a:ea typeface="Lato"/>
                <a:cs typeface="Lato"/>
                <a:sym typeface="Lato"/>
              </a:rPr>
              <a:t> low unemployment rate</a:t>
            </a:r>
            <a:endParaRPr sz="2400" dirty="0">
              <a:solidFill>
                <a:schemeClr val="bg1">
                  <a:lumMod val="75000"/>
                  <a:lumOff val="25000"/>
                </a:schemeClr>
              </a:solidFill>
              <a:latin typeface="Lato"/>
              <a:ea typeface="Lato"/>
              <a:cs typeface="Lato"/>
              <a:sym typeface="Lato"/>
            </a:endParaRPr>
          </a:p>
        </p:txBody>
      </p:sp>
    </p:spTree>
    <p:extLst>
      <p:ext uri="{BB962C8B-B14F-4D97-AF65-F5344CB8AC3E}">
        <p14:creationId xmlns:p14="http://schemas.microsoft.com/office/powerpoint/2010/main" val="1816040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7"/>
          <p:cNvSpPr txBox="1"/>
          <p:nvPr/>
        </p:nvSpPr>
        <p:spPr>
          <a:xfrm>
            <a:off x="328245" y="5469135"/>
            <a:ext cx="11535510" cy="1259367"/>
          </a:xfrm>
          <a:prstGeom prst="rect">
            <a:avLst/>
          </a:prstGeom>
          <a:solidFill>
            <a:schemeClr val="accent1">
              <a:lumMod val="60000"/>
              <a:lumOff val="40000"/>
            </a:schemeClr>
          </a:solidFill>
          <a:ln w="9525" cap="flat" cmpd="sng">
            <a:solidFill>
              <a:schemeClr val="lt1"/>
            </a:solidFill>
            <a:prstDash val="solid"/>
            <a:round/>
            <a:headEnd type="none" w="sm" len="sm"/>
            <a:tailEnd type="none" w="sm" len="sm"/>
          </a:ln>
        </p:spPr>
        <p:txBody>
          <a:bodyPr spcFirstLastPara="1" wrap="square" lIns="121900" tIns="121900" rIns="121900" bIns="121900" anchor="t" anchorCtr="0">
            <a:noAutofit/>
          </a:bodyPr>
          <a:lstStyle/>
          <a:p>
            <a:pPr marL="608013" indent="-404813">
              <a:buSzPts val="1200"/>
              <a:buFont typeface="Arial" panose="020B0604020202020204" pitchFamily="34" charset="0"/>
              <a:buChar char="•"/>
            </a:pPr>
            <a:r>
              <a:rPr lang="en" sz="1600" b="1" dirty="0">
                <a:solidFill>
                  <a:schemeClr val="bg1">
                    <a:lumMod val="75000"/>
                    <a:lumOff val="25000"/>
                  </a:schemeClr>
                </a:solidFill>
              </a:rPr>
              <a:t>The economic freedom is an important factor contributing to the happiness score of a country.</a:t>
            </a:r>
            <a:endParaRPr sz="1600" b="1" dirty="0">
              <a:solidFill>
                <a:schemeClr val="bg1">
                  <a:lumMod val="75000"/>
                  <a:lumOff val="25000"/>
                </a:schemeClr>
              </a:solidFill>
            </a:endParaRPr>
          </a:p>
          <a:p>
            <a:pPr marL="608013" indent="-404813">
              <a:buSzPts val="1200"/>
              <a:buFont typeface="Arial" panose="020B0604020202020204" pitchFamily="34" charset="0"/>
              <a:buChar char="•"/>
            </a:pPr>
            <a:r>
              <a:rPr lang="en" sz="1600" b="1" dirty="0">
                <a:solidFill>
                  <a:schemeClr val="bg1">
                    <a:lumMod val="75000"/>
                    <a:lumOff val="25000"/>
                  </a:schemeClr>
                </a:solidFill>
              </a:rPr>
              <a:t>North America, Australia and New Zealand are happiest regions with best economic freedom.</a:t>
            </a:r>
            <a:endParaRPr sz="1600" b="1" dirty="0">
              <a:solidFill>
                <a:schemeClr val="bg1">
                  <a:lumMod val="75000"/>
                  <a:lumOff val="25000"/>
                </a:schemeClr>
              </a:solidFill>
            </a:endParaRPr>
          </a:p>
          <a:p>
            <a:pPr marL="608013" indent="-404813">
              <a:buClr>
                <a:schemeClr val="dk2"/>
              </a:buClr>
              <a:buSzPts val="1200"/>
              <a:buFont typeface="Arial" panose="020B0604020202020204" pitchFamily="34" charset="0"/>
              <a:buChar char="•"/>
            </a:pPr>
            <a:r>
              <a:rPr lang="en" sz="1600" b="1" dirty="0">
                <a:solidFill>
                  <a:schemeClr val="dk2"/>
                </a:solidFill>
              </a:rPr>
              <a:t>Western European region have highest happiness score and have comparatively good economic freedom.</a:t>
            </a:r>
            <a:endParaRPr sz="1600" b="1" dirty="0">
              <a:solidFill>
                <a:schemeClr val="dk2"/>
              </a:solidFill>
            </a:endParaRPr>
          </a:p>
          <a:p>
            <a:pPr marL="608013" indent="-404813">
              <a:buClr>
                <a:schemeClr val="dk2"/>
              </a:buClr>
              <a:buSzPts val="1200"/>
              <a:buFont typeface="Arial" panose="020B0604020202020204" pitchFamily="34" charset="0"/>
              <a:buChar char="•"/>
            </a:pPr>
            <a:r>
              <a:rPr lang="en" sz="1600" b="1" dirty="0">
                <a:solidFill>
                  <a:schemeClr val="dk2"/>
                </a:solidFill>
              </a:rPr>
              <a:t>Sub-Saharan Africa is the least happiest region with lowest economic freedom.</a:t>
            </a:r>
            <a:endParaRPr sz="1600" b="1" dirty="0"/>
          </a:p>
        </p:txBody>
      </p:sp>
      <p:sp>
        <p:nvSpPr>
          <p:cNvPr id="114" name="Google Shape;114;p17"/>
          <p:cNvSpPr txBox="1"/>
          <p:nvPr/>
        </p:nvSpPr>
        <p:spPr>
          <a:xfrm>
            <a:off x="101356" y="54496"/>
            <a:ext cx="11917200" cy="496000"/>
          </a:xfrm>
          <a:prstGeom prst="rect">
            <a:avLst/>
          </a:prstGeom>
          <a:noFill/>
          <a:ln w="9525" cap="flat" cmpd="sng">
            <a:solidFill>
              <a:schemeClr val="lt1"/>
            </a:solidFill>
            <a:prstDash val="solid"/>
            <a:round/>
            <a:headEnd type="none" w="sm" len="sm"/>
            <a:tailEnd type="none" w="sm" len="sm"/>
          </a:ln>
        </p:spPr>
        <p:txBody>
          <a:bodyPr spcFirstLastPara="1" wrap="square" lIns="121900" tIns="121900" rIns="121900" bIns="121900" anchor="t" anchorCtr="0">
            <a:noAutofit/>
          </a:bodyPr>
          <a:lstStyle/>
          <a:p>
            <a:pPr algn="ctr"/>
            <a:r>
              <a:rPr lang="en" sz="2400" b="1" dirty="0">
                <a:latin typeface="Lato"/>
                <a:ea typeface="Lato"/>
                <a:cs typeface="Lato"/>
                <a:sym typeface="Lato"/>
              </a:rPr>
              <a:t>Analyzing Happiness Score Based on Economic Freedom(2015 -2016)</a:t>
            </a:r>
            <a:endParaRPr sz="2400" b="1" dirty="0">
              <a:latin typeface="Lato"/>
              <a:ea typeface="Lato"/>
              <a:cs typeface="Lato"/>
              <a:sym typeface="Lato"/>
            </a:endParaRPr>
          </a:p>
        </p:txBody>
      </p:sp>
      <p:pic>
        <p:nvPicPr>
          <p:cNvPr id="115" name="Google Shape;115;p17"/>
          <p:cNvPicPr preferRelativeResize="0"/>
          <p:nvPr/>
        </p:nvPicPr>
        <p:blipFill>
          <a:blip r:embed="rId3">
            <a:alphaModFix/>
          </a:blip>
          <a:stretch>
            <a:fillRect/>
          </a:stretch>
        </p:blipFill>
        <p:spPr>
          <a:xfrm>
            <a:off x="328245" y="968795"/>
            <a:ext cx="5650657" cy="4411000"/>
          </a:xfrm>
          <a:prstGeom prst="rect">
            <a:avLst/>
          </a:prstGeom>
          <a:noFill/>
          <a:ln w="9525" cap="flat" cmpd="sng">
            <a:solidFill>
              <a:schemeClr val="lt1"/>
            </a:solidFill>
            <a:prstDash val="solid"/>
            <a:round/>
            <a:headEnd type="none" w="sm" len="sm"/>
            <a:tailEnd type="none" w="sm" len="sm"/>
          </a:ln>
        </p:spPr>
      </p:pic>
      <p:pic>
        <p:nvPicPr>
          <p:cNvPr id="116" name="Google Shape;116;p17"/>
          <p:cNvPicPr preferRelativeResize="0"/>
          <p:nvPr/>
        </p:nvPicPr>
        <p:blipFill>
          <a:blip r:embed="rId4">
            <a:alphaModFix/>
          </a:blip>
          <a:stretch>
            <a:fillRect/>
          </a:stretch>
        </p:blipFill>
        <p:spPr>
          <a:xfrm>
            <a:off x="6059956" y="968794"/>
            <a:ext cx="5803799" cy="4411000"/>
          </a:xfrm>
          <a:prstGeom prst="rect">
            <a:avLst/>
          </a:prstGeom>
          <a:noFill/>
          <a:ln w="9525" cap="flat" cmpd="sng">
            <a:solidFill>
              <a:schemeClr val="lt1"/>
            </a:solidFill>
            <a:prstDash val="solid"/>
            <a:round/>
            <a:headEnd type="none" w="sm" len="sm"/>
            <a:tailEnd type="none" w="sm" len="sm"/>
          </a:ln>
        </p:spPr>
      </p:pic>
    </p:spTree>
    <p:extLst>
      <p:ext uri="{BB962C8B-B14F-4D97-AF65-F5344CB8AC3E}">
        <p14:creationId xmlns:p14="http://schemas.microsoft.com/office/powerpoint/2010/main" val="3444402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D533E9-D164-A040-BA67-590FF5AE09A4}"/>
              </a:ext>
            </a:extLst>
          </p:cNvPr>
          <p:cNvSpPr/>
          <p:nvPr/>
        </p:nvSpPr>
        <p:spPr>
          <a:xfrm>
            <a:off x="708599" y="289679"/>
            <a:ext cx="10585478" cy="6278642"/>
          </a:xfrm>
          <a:prstGeom prst="rect">
            <a:avLst/>
          </a:prstGeom>
        </p:spPr>
        <p:txBody>
          <a:bodyPr wrap="square">
            <a:spAutoFit/>
          </a:bodyPr>
          <a:lstStyle/>
          <a:p>
            <a:pPr algn="ctr"/>
            <a:r>
              <a:rPr lang="en-US" sz="2400" b="1" dirty="0"/>
              <a:t>CONCLUSION</a:t>
            </a:r>
          </a:p>
          <a:p>
            <a:pPr marL="380990" indent="-380990">
              <a:buFont typeface="Wingdings" panose="05000000000000000000" pitchFamily="2" charset="2"/>
              <a:buChar char="Ø"/>
            </a:pPr>
            <a:endParaRPr lang="en-US" dirty="0"/>
          </a:p>
          <a:p>
            <a:pPr marL="380990" indent="-380990">
              <a:buFont typeface="Wingdings" panose="05000000000000000000" pitchFamily="2" charset="2"/>
              <a:buChar char="Ø"/>
            </a:pPr>
            <a:r>
              <a:rPr lang="en-US" sz="2000" b="1" dirty="0"/>
              <a:t>Family, Economic GDP per Capita, Health Life Expectancy, Social Freedom, Economic  Freedom, Generosity, Corruption are some of the major factors influencing the world happiness score.</a:t>
            </a:r>
          </a:p>
          <a:p>
            <a:endParaRPr lang="en-US" sz="2000" b="1" dirty="0"/>
          </a:p>
          <a:p>
            <a:pPr marL="380990" indent="-380990">
              <a:buFont typeface="Wingdings" panose="05000000000000000000" pitchFamily="2" charset="2"/>
              <a:buChar char="Ø"/>
            </a:pPr>
            <a:r>
              <a:rPr lang="en-US" sz="2000" b="1" dirty="0"/>
              <a:t>Countries which have lower unemployment rate and high income have higher happiness score.</a:t>
            </a:r>
          </a:p>
          <a:p>
            <a:endParaRPr lang="en-US" sz="2000" b="1" dirty="0"/>
          </a:p>
          <a:p>
            <a:pPr marL="380990" indent="-380990">
              <a:buFont typeface="Wingdings" panose="05000000000000000000" pitchFamily="2" charset="2"/>
              <a:buChar char="Ø"/>
            </a:pPr>
            <a:r>
              <a:rPr lang="en-US" sz="2000" b="1" dirty="0"/>
              <a:t>Economic Freedom increases the world happiness rate.</a:t>
            </a:r>
          </a:p>
          <a:p>
            <a:endParaRPr lang="en-US" sz="2000" b="1" dirty="0"/>
          </a:p>
          <a:p>
            <a:pPr marL="380990" indent="-380990">
              <a:buFont typeface="Wingdings" panose="05000000000000000000" pitchFamily="2" charset="2"/>
              <a:buChar char="Ø"/>
            </a:pPr>
            <a:r>
              <a:rPr lang="en-US" sz="2000" b="1" dirty="0"/>
              <a:t>Happiest countries are in the Western Europe.</a:t>
            </a:r>
          </a:p>
          <a:p>
            <a:endParaRPr lang="en-US" sz="2000" b="1" dirty="0"/>
          </a:p>
          <a:p>
            <a:pPr marL="380990" indent="-380990">
              <a:buFont typeface="Wingdings" panose="05000000000000000000" pitchFamily="2" charset="2"/>
              <a:buChar char="Ø"/>
            </a:pPr>
            <a:r>
              <a:rPr lang="en" sz="2000" b="1" dirty="0">
                <a:ea typeface="Lato"/>
                <a:cs typeface="Lato"/>
                <a:sym typeface="Lato"/>
              </a:rPr>
              <a:t>Australia and New Zealand, North America and  Western Europe are the happiest regions.</a:t>
            </a:r>
          </a:p>
          <a:p>
            <a:endParaRPr lang="en" sz="2000" b="1" dirty="0">
              <a:ea typeface="Lato"/>
              <a:cs typeface="Lato"/>
              <a:sym typeface="Lato"/>
            </a:endParaRPr>
          </a:p>
          <a:p>
            <a:pPr marL="380990" indent="-380990">
              <a:buFont typeface="Wingdings" panose="05000000000000000000" pitchFamily="2" charset="2"/>
              <a:buChar char="Ø"/>
            </a:pPr>
            <a:r>
              <a:rPr lang="en" sz="2000" b="1" dirty="0">
                <a:ea typeface="Lato"/>
                <a:cs typeface="Lato"/>
                <a:sym typeface="Lato"/>
              </a:rPr>
              <a:t>Sub-Saharan Africa and Southern Asia are the least </a:t>
            </a:r>
            <a:r>
              <a:rPr lang="en" sz="2000" b="1" dirty="0" err="1">
                <a:ea typeface="Lato"/>
                <a:cs typeface="Lato"/>
                <a:sym typeface="Lato"/>
              </a:rPr>
              <a:t>happ</a:t>
            </a:r>
            <a:r>
              <a:rPr lang="en-US" sz="2000" b="1" dirty="0">
                <a:ea typeface="Lato"/>
                <a:cs typeface="Lato"/>
                <a:sym typeface="Lato"/>
              </a:rPr>
              <a:t>y</a:t>
            </a:r>
            <a:r>
              <a:rPr lang="en" sz="2000" b="1" dirty="0">
                <a:ea typeface="Lato"/>
                <a:cs typeface="Lato"/>
                <a:sym typeface="Lato"/>
              </a:rPr>
              <a:t> regions.</a:t>
            </a:r>
          </a:p>
          <a:p>
            <a:endParaRPr lang="en" sz="2000" b="1" dirty="0">
              <a:ea typeface="Lato"/>
              <a:cs typeface="Lato"/>
              <a:sym typeface="Lato"/>
            </a:endParaRPr>
          </a:p>
          <a:p>
            <a:pPr marL="380990" indent="-380990">
              <a:buFont typeface="Wingdings" panose="05000000000000000000" pitchFamily="2" charset="2"/>
              <a:buChar char="Ø"/>
            </a:pPr>
            <a:r>
              <a:rPr lang="en" sz="2000" b="1" dirty="0">
                <a:ea typeface="Lato"/>
                <a:cs typeface="Lato"/>
                <a:sym typeface="Lato"/>
              </a:rPr>
              <a:t>As per the latest report </a:t>
            </a:r>
            <a:r>
              <a:rPr lang="en" sz="2000" b="1" dirty="0" err="1">
                <a:ea typeface="Lato"/>
                <a:cs typeface="Lato"/>
                <a:sym typeface="Lato"/>
              </a:rPr>
              <a:t>Finl</a:t>
            </a:r>
            <a:r>
              <a:rPr lang="en-US" sz="2000" b="1" dirty="0">
                <a:ea typeface="Lato"/>
                <a:cs typeface="Lato"/>
                <a:sym typeface="Lato"/>
              </a:rPr>
              <a:t>and is the happiest country in the world.</a:t>
            </a:r>
          </a:p>
          <a:p>
            <a:endParaRPr lang="en-US" sz="2000" b="1" dirty="0">
              <a:ea typeface="Lato"/>
              <a:cs typeface="Lato"/>
              <a:sym typeface="Lato"/>
            </a:endParaRPr>
          </a:p>
          <a:p>
            <a:pPr marL="380990" indent="-380990">
              <a:buFont typeface="Wingdings" panose="05000000000000000000" pitchFamily="2" charset="2"/>
              <a:buChar char="Ø"/>
            </a:pPr>
            <a:r>
              <a:rPr lang="en-US" sz="2000" b="1" dirty="0">
                <a:ea typeface="Lato"/>
                <a:cs typeface="Lato"/>
                <a:sym typeface="Lato"/>
              </a:rPr>
              <a:t>Considering last 4 years happiness report, top five countries are always from Western Europe</a:t>
            </a:r>
          </a:p>
        </p:txBody>
      </p:sp>
    </p:spTree>
    <p:extLst>
      <p:ext uri="{BB962C8B-B14F-4D97-AF65-F5344CB8AC3E}">
        <p14:creationId xmlns:p14="http://schemas.microsoft.com/office/powerpoint/2010/main" val="3298021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CDF4-B067-2F4C-B52C-61F66EEB5BF1}"/>
              </a:ext>
            </a:extLst>
          </p:cNvPr>
          <p:cNvSpPr>
            <a:spLocks noGrp="1"/>
          </p:cNvSpPr>
          <p:nvPr>
            <p:ph type="title"/>
          </p:nvPr>
        </p:nvSpPr>
        <p:spPr>
          <a:xfrm>
            <a:off x="401444" y="0"/>
            <a:ext cx="10515600" cy="1325563"/>
          </a:xfrm>
        </p:spPr>
        <p:txBody>
          <a:bodyPr>
            <a:normAutofit/>
          </a:bodyPr>
          <a:lstStyle/>
          <a:p>
            <a:r>
              <a:rPr lang="en-US" sz="3200" dirty="0"/>
              <a:t>Review of the OECD Data</a:t>
            </a:r>
          </a:p>
        </p:txBody>
      </p:sp>
      <p:sp>
        <p:nvSpPr>
          <p:cNvPr id="3" name="Rectangle 2">
            <a:extLst>
              <a:ext uri="{FF2B5EF4-FFF2-40B4-BE49-F238E27FC236}">
                <a16:creationId xmlns:a16="http://schemas.microsoft.com/office/drawing/2014/main" id="{5DFE4C75-1878-8F4D-8E00-EEFA94C05622}"/>
              </a:ext>
            </a:extLst>
          </p:cNvPr>
          <p:cNvSpPr/>
          <p:nvPr/>
        </p:nvSpPr>
        <p:spPr>
          <a:xfrm>
            <a:off x="401444" y="1222462"/>
            <a:ext cx="5756468" cy="5078322"/>
          </a:xfrm>
          <a:prstGeom prst="rect">
            <a:avLst/>
          </a:prstGeom>
          <a:ln>
            <a:solidFill>
              <a:srgbClr val="0070C0"/>
            </a:solidFill>
          </a:ln>
        </p:spPr>
        <p:txBody>
          <a:bodyPr wrap="square">
            <a:noAutofit/>
          </a:bodyPr>
          <a:lstStyle/>
          <a:p>
            <a:pPr marL="285750" indent="-285750">
              <a:buSzPct val="80000"/>
              <a:buFont typeface="Wingdings" pitchFamily="2" charset="2"/>
              <a:buChar char="q"/>
            </a:pPr>
            <a:r>
              <a:rPr lang="en-US" b="1" dirty="0">
                <a:latin typeface="Calibri" panose="020F0502020204030204" pitchFamily="34" charset="0"/>
                <a:ea typeface="Calibri" panose="020F0502020204030204" pitchFamily="34" charset="0"/>
                <a:cs typeface="Times New Roman" panose="02020603050405020304" pitchFamily="18" charset="0"/>
              </a:rPr>
              <a:t>17 of the top 20 happiest countries </a:t>
            </a:r>
            <a:r>
              <a:rPr lang="en-US" dirty="0">
                <a:latin typeface="Calibri" panose="020F0502020204030204" pitchFamily="34" charset="0"/>
                <a:ea typeface="Calibri" panose="020F0502020204030204" pitchFamily="34" charset="0"/>
                <a:cs typeface="Times New Roman" panose="02020603050405020304" pitchFamily="18" charset="0"/>
              </a:rPr>
              <a:t>(based on the World Happiness Report 2019) </a:t>
            </a:r>
            <a:r>
              <a:rPr lang="en-US" b="1" dirty="0">
                <a:latin typeface="Calibri" panose="020F0502020204030204" pitchFamily="34" charset="0"/>
                <a:ea typeface="Calibri" panose="020F0502020204030204" pitchFamily="34" charset="0"/>
                <a:cs typeface="Times New Roman" panose="02020603050405020304" pitchFamily="18" charset="0"/>
              </a:rPr>
              <a:t>ranked in the top 20 for the World Happiness Report for past 5 years</a:t>
            </a:r>
            <a:r>
              <a:rPr lang="en-US" dirty="0">
                <a:latin typeface="Calibri" panose="020F0502020204030204" pitchFamily="34" charset="0"/>
                <a:ea typeface="Calibri" panose="020F0502020204030204" pitchFamily="34" charset="0"/>
                <a:cs typeface="Times New Roman" panose="02020603050405020304" pitchFamily="18" charset="0"/>
              </a:rPr>
              <a:t>. </a:t>
            </a:r>
          </a:p>
          <a:p>
            <a:pPr>
              <a:buSzPct val="80000"/>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SzPct val="80000"/>
              <a:buFont typeface="Wingdings" pitchFamily="2" charset="2"/>
              <a:buChar char="q"/>
            </a:pPr>
            <a:r>
              <a:rPr lang="en-US" b="1" dirty="0">
                <a:latin typeface="Calibri" panose="020F0502020204030204" pitchFamily="34" charset="0"/>
                <a:ea typeface="Calibri" panose="020F0502020204030204" pitchFamily="34" charset="0"/>
                <a:cs typeface="Times New Roman" panose="02020603050405020304" pitchFamily="18" charset="0"/>
              </a:rPr>
              <a:t>Finland </a:t>
            </a:r>
            <a:r>
              <a:rPr lang="en-US" dirty="0">
                <a:latin typeface="Calibri" panose="020F0502020204030204" pitchFamily="34" charset="0"/>
                <a:ea typeface="Calibri" panose="020F0502020204030204" pitchFamily="34" charset="0"/>
                <a:cs typeface="Times New Roman" panose="02020603050405020304" pitchFamily="18" charset="0"/>
              </a:rPr>
              <a:t>has </a:t>
            </a:r>
            <a:r>
              <a:rPr lang="en-US" b="1" dirty="0">
                <a:latin typeface="Calibri" panose="020F0502020204030204" pitchFamily="34" charset="0"/>
                <a:ea typeface="Calibri" panose="020F0502020204030204" pitchFamily="34" charset="0"/>
                <a:cs typeface="Times New Roman" panose="02020603050405020304" pitchFamily="18" charset="0"/>
              </a:rPr>
              <a:t>ranked in the top 6 </a:t>
            </a:r>
            <a:r>
              <a:rPr lang="en-US" dirty="0">
                <a:latin typeface="Calibri" panose="020F0502020204030204" pitchFamily="34" charset="0"/>
                <a:ea typeface="Calibri" panose="020F0502020204030204" pitchFamily="34" charset="0"/>
                <a:cs typeface="Times New Roman" panose="02020603050405020304" pitchFamily="18" charset="0"/>
              </a:rPr>
              <a:t>over the </a:t>
            </a:r>
            <a:r>
              <a:rPr lang="en-US" b="1" dirty="0">
                <a:latin typeface="Calibri" panose="020F0502020204030204" pitchFamily="34" charset="0"/>
                <a:ea typeface="Calibri" panose="020F0502020204030204" pitchFamily="34" charset="0"/>
                <a:cs typeface="Times New Roman" panose="02020603050405020304" pitchFamily="18" charset="0"/>
              </a:rPr>
              <a:t>past 5 years</a:t>
            </a:r>
            <a:r>
              <a:rPr lang="en-US" dirty="0">
                <a:latin typeface="Calibri" panose="020F0502020204030204" pitchFamily="34" charset="0"/>
                <a:ea typeface="Calibri" panose="020F0502020204030204" pitchFamily="34" charset="0"/>
                <a:cs typeface="Times New Roman" panose="02020603050405020304" pitchFamily="18" charset="0"/>
              </a:rPr>
              <a:t>.</a:t>
            </a:r>
          </a:p>
          <a:p>
            <a:pPr>
              <a:buSzPct val="80000"/>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SzPct val="80000"/>
              <a:buFont typeface="Wingdings"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The </a:t>
            </a:r>
            <a:r>
              <a:rPr lang="en-US" b="1" dirty="0">
                <a:latin typeface="Calibri" panose="020F0502020204030204" pitchFamily="34" charset="0"/>
                <a:ea typeface="Calibri" panose="020F0502020204030204" pitchFamily="34" charset="0"/>
                <a:cs typeface="Times New Roman" panose="02020603050405020304" pitchFamily="18" charset="0"/>
              </a:rPr>
              <a:t>United States </a:t>
            </a:r>
            <a:r>
              <a:rPr lang="en-US" dirty="0">
                <a:latin typeface="Calibri" panose="020F0502020204030204" pitchFamily="34" charset="0"/>
                <a:ea typeface="Calibri" panose="020F0502020204030204" pitchFamily="34" charset="0"/>
                <a:cs typeface="Times New Roman" panose="02020603050405020304" pitchFamily="18" charset="0"/>
              </a:rPr>
              <a:t>has </a:t>
            </a:r>
            <a:r>
              <a:rPr lang="en-US" b="1" dirty="0">
                <a:latin typeface="Calibri" panose="020F0502020204030204" pitchFamily="34" charset="0"/>
                <a:ea typeface="Calibri" panose="020F0502020204030204" pitchFamily="34" charset="0"/>
                <a:cs typeface="Times New Roman" panose="02020603050405020304" pitchFamily="18" charset="0"/>
              </a:rPr>
              <a:t>dropped from 15</a:t>
            </a:r>
            <a:r>
              <a:rPr lang="en-US" b="1" baseline="30000" dirty="0">
                <a:latin typeface="Calibri" panose="020F0502020204030204" pitchFamily="34" charset="0"/>
                <a:ea typeface="Calibri" panose="020F0502020204030204" pitchFamily="34" charset="0"/>
                <a:cs typeface="Times New Roman" panose="02020603050405020304" pitchFamily="18" charset="0"/>
              </a:rPr>
              <a:t>th</a:t>
            </a:r>
            <a:r>
              <a:rPr lang="en-US" b="1" dirty="0">
                <a:latin typeface="Calibri" panose="020F0502020204030204" pitchFamily="34" charset="0"/>
                <a:ea typeface="Calibri" panose="020F0502020204030204" pitchFamily="34" charset="0"/>
                <a:cs typeface="Times New Roman" panose="02020603050405020304" pitchFamily="18" charset="0"/>
              </a:rPr>
              <a:t> to 19</a:t>
            </a:r>
            <a:r>
              <a:rPr lang="en-US" b="1" baseline="30000" dirty="0">
                <a:latin typeface="Calibri" panose="020F0502020204030204" pitchFamily="34" charset="0"/>
                <a:ea typeface="Calibri" panose="020F0502020204030204" pitchFamily="34" charset="0"/>
                <a:cs typeface="Times New Roman" panose="02020603050405020304" pitchFamily="18" charset="0"/>
              </a:rPr>
              <a:t>th</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over the past 5 years.</a:t>
            </a:r>
          </a:p>
          <a:p>
            <a:pPr>
              <a:buSzPct val="80000"/>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SzPct val="80000"/>
              <a:buFont typeface="Wingdings"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Interestingly, several of the happiest countries are </a:t>
            </a:r>
            <a:r>
              <a:rPr lang="en-US" b="1" dirty="0">
                <a:latin typeface="Calibri" panose="020F0502020204030204" pitchFamily="34" charset="0"/>
                <a:ea typeface="Calibri" panose="020F0502020204030204" pitchFamily="34" charset="0"/>
                <a:cs typeface="Times New Roman" panose="02020603050405020304" pitchFamily="18" charset="0"/>
              </a:rPr>
              <a:t>OECD members</a:t>
            </a:r>
            <a:r>
              <a:rPr lang="en-US" dirty="0">
                <a:latin typeface="Calibri" panose="020F0502020204030204" pitchFamily="34" charset="0"/>
                <a:ea typeface="Calibri" panose="020F0502020204030204" pitchFamily="34" charset="0"/>
                <a:cs typeface="Times New Roman" panose="02020603050405020304" pitchFamily="18" charset="0"/>
              </a:rPr>
              <a:t>.</a:t>
            </a:r>
          </a:p>
          <a:p>
            <a:pPr>
              <a:buSzPct val="80000"/>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SzPct val="80000"/>
              <a:buFont typeface="Wingdings"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We reviewed </a:t>
            </a:r>
            <a:r>
              <a:rPr lang="en-US" b="1" dirty="0">
                <a:latin typeface="Calibri" panose="020F0502020204030204" pitchFamily="34" charset="0"/>
                <a:ea typeface="Calibri" panose="020F0502020204030204" pitchFamily="34" charset="0"/>
                <a:cs typeface="Times New Roman" panose="02020603050405020304" pitchFamily="18" charset="0"/>
              </a:rPr>
              <a:t>OECD data</a:t>
            </a:r>
            <a:r>
              <a:rPr lang="en-US" dirty="0">
                <a:latin typeface="Calibri" panose="020F0502020204030204" pitchFamily="34" charset="0"/>
                <a:ea typeface="Calibri" panose="020F0502020204030204" pitchFamily="34" charset="0"/>
                <a:cs typeface="Times New Roman" panose="02020603050405020304" pitchFamily="18" charset="0"/>
              </a:rPr>
              <a:t> to see </a:t>
            </a:r>
            <a:r>
              <a:rPr lang="en-US" b="1" dirty="0">
                <a:latin typeface="Calibri" panose="020F0502020204030204" pitchFamily="34" charset="0"/>
                <a:ea typeface="Calibri" panose="020F0502020204030204" pitchFamily="34" charset="0"/>
                <a:cs typeface="Times New Roman" panose="02020603050405020304" pitchFamily="18" charset="0"/>
              </a:rPr>
              <a:t>what insights </a:t>
            </a:r>
            <a:r>
              <a:rPr lang="en-US" dirty="0">
                <a:latin typeface="Calibri" panose="020F0502020204030204" pitchFamily="34" charset="0"/>
                <a:ea typeface="Calibri" panose="020F0502020204030204" pitchFamily="34" charset="0"/>
                <a:cs typeface="Times New Roman" panose="02020603050405020304" pitchFamily="18" charset="0"/>
              </a:rPr>
              <a:t>we could uncover on </a:t>
            </a:r>
            <a:r>
              <a:rPr lang="en-US" b="1" dirty="0">
                <a:latin typeface="Calibri" panose="020F0502020204030204" pitchFamily="34" charset="0"/>
                <a:ea typeface="Calibri" panose="020F0502020204030204" pitchFamily="34" charset="0"/>
                <a:cs typeface="Times New Roman" panose="02020603050405020304" pitchFamily="18" charset="0"/>
              </a:rPr>
              <a:t>Leisure Time, Volunteer Time , and Personal  Time</a:t>
            </a:r>
            <a:r>
              <a:rPr lang="en-US" dirty="0">
                <a:latin typeface="Calibri" panose="020F0502020204030204" pitchFamily="34" charset="0"/>
                <a:ea typeface="Calibri" panose="020F0502020204030204" pitchFamily="34" charset="0"/>
                <a:cs typeface="Times New Roman" panose="02020603050405020304" pitchFamily="18" charset="0"/>
              </a:rPr>
              <a:t>.</a:t>
            </a:r>
          </a:p>
          <a:p>
            <a:pPr>
              <a:buSzPct val="80000"/>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SzPct val="80000"/>
              <a:buFont typeface="Wingdings"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In particular, we took a look at Finland compared US.</a:t>
            </a:r>
          </a:p>
        </p:txBody>
      </p:sp>
      <p:graphicFrame>
        <p:nvGraphicFramePr>
          <p:cNvPr id="4" name="Table 3">
            <a:extLst>
              <a:ext uri="{FF2B5EF4-FFF2-40B4-BE49-F238E27FC236}">
                <a16:creationId xmlns:a16="http://schemas.microsoft.com/office/drawing/2014/main" id="{4400A252-8781-2F4A-9A46-A613DB7B6D6E}"/>
              </a:ext>
            </a:extLst>
          </p:cNvPr>
          <p:cNvGraphicFramePr>
            <a:graphicFrameLocks noGrp="1"/>
          </p:cNvGraphicFramePr>
          <p:nvPr>
            <p:extLst>
              <p:ext uri="{D42A27DB-BD31-4B8C-83A1-F6EECF244321}">
                <p14:modId xmlns:p14="http://schemas.microsoft.com/office/powerpoint/2010/main" val="1442514773"/>
              </p:ext>
            </p:extLst>
          </p:nvPr>
        </p:nvGraphicFramePr>
        <p:xfrm>
          <a:off x="6300787" y="1222462"/>
          <a:ext cx="5243514" cy="5078322"/>
        </p:xfrm>
        <a:graphic>
          <a:graphicData uri="http://schemas.openxmlformats.org/drawingml/2006/table">
            <a:tbl>
              <a:tblPr firstRow="1" firstCol="1" bandRow="1">
                <a:tableStyleId>{5C22544A-7EE6-4342-B048-85BDC9FD1C3A}</a:tableStyleId>
              </a:tblPr>
              <a:tblGrid>
                <a:gridCol w="1222856">
                  <a:extLst>
                    <a:ext uri="{9D8B030D-6E8A-4147-A177-3AD203B41FA5}">
                      <a16:colId xmlns:a16="http://schemas.microsoft.com/office/drawing/2014/main" val="1561117038"/>
                    </a:ext>
                  </a:extLst>
                </a:gridCol>
                <a:gridCol w="1362935">
                  <a:extLst>
                    <a:ext uri="{9D8B030D-6E8A-4147-A177-3AD203B41FA5}">
                      <a16:colId xmlns:a16="http://schemas.microsoft.com/office/drawing/2014/main" val="3312838883"/>
                    </a:ext>
                  </a:extLst>
                </a:gridCol>
                <a:gridCol w="1158494">
                  <a:extLst>
                    <a:ext uri="{9D8B030D-6E8A-4147-A177-3AD203B41FA5}">
                      <a16:colId xmlns:a16="http://schemas.microsoft.com/office/drawing/2014/main" val="2000351568"/>
                    </a:ext>
                  </a:extLst>
                </a:gridCol>
                <a:gridCol w="1499229">
                  <a:extLst>
                    <a:ext uri="{9D8B030D-6E8A-4147-A177-3AD203B41FA5}">
                      <a16:colId xmlns:a16="http://schemas.microsoft.com/office/drawing/2014/main" val="4210090458"/>
                    </a:ext>
                  </a:extLst>
                </a:gridCol>
              </a:tblGrid>
              <a:tr h="1015662">
                <a:tc>
                  <a:txBody>
                    <a:bodyPr/>
                    <a:lstStyle/>
                    <a:p>
                      <a:pPr marL="0" marR="0" algn="ctr">
                        <a:spcBef>
                          <a:spcPts val="0"/>
                        </a:spcBef>
                        <a:spcAft>
                          <a:spcPts val="0"/>
                        </a:spcAft>
                      </a:pPr>
                      <a:r>
                        <a:rPr lang="en-US" sz="1400" dirty="0">
                          <a:effectLst/>
                        </a:rPr>
                        <a:t>Rank</a:t>
                      </a:r>
                    </a:p>
                    <a:p>
                      <a:pPr marL="0" marR="0" algn="ctr">
                        <a:spcBef>
                          <a:spcPts val="0"/>
                        </a:spcBef>
                        <a:spcAft>
                          <a:spcPts val="0"/>
                        </a:spcAft>
                      </a:pPr>
                      <a:r>
                        <a:rPr lang="en-US" sz="1400" dirty="0">
                          <a:effectLst/>
                        </a:rPr>
                        <a:t>(World Happiness</a:t>
                      </a:r>
                    </a:p>
                    <a:p>
                      <a:pPr marL="0" marR="0" algn="ctr">
                        <a:spcBef>
                          <a:spcPts val="0"/>
                        </a:spcBef>
                        <a:spcAft>
                          <a:spcPts val="0"/>
                        </a:spcAft>
                      </a:pPr>
                      <a:r>
                        <a:rPr lang="en-US" sz="1400" dirty="0">
                          <a:effectLst/>
                        </a:rPr>
                        <a:t>Report 2019)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lgn="ctr">
                        <a:spcBef>
                          <a:spcPts val="0"/>
                        </a:spcBef>
                        <a:spcAft>
                          <a:spcPts val="0"/>
                        </a:spcAft>
                      </a:pPr>
                      <a:r>
                        <a:rPr lang="en-US" sz="1400" dirty="0">
                          <a:effectLst/>
                        </a:rPr>
                        <a:t>Country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lgn="ctr">
                        <a:spcBef>
                          <a:spcPts val="0"/>
                        </a:spcBef>
                        <a:spcAft>
                          <a:spcPts val="0"/>
                        </a:spcAft>
                      </a:pPr>
                      <a:r>
                        <a:rPr lang="en-US" sz="1400" dirty="0">
                          <a:effectLst/>
                        </a:rPr>
                        <a:t>OECD Country</a:t>
                      </a:r>
                    </a:p>
                    <a:p>
                      <a:pPr marL="0" marR="0" algn="ctr">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lgn="ctr">
                        <a:spcBef>
                          <a:spcPts val="0"/>
                        </a:spcBef>
                        <a:spcAft>
                          <a:spcPts val="0"/>
                        </a:spcAft>
                      </a:pPr>
                      <a:r>
                        <a:rPr lang="en-US" sz="1400" dirty="0">
                          <a:effectLst/>
                        </a:rPr>
                        <a:t>I# of times in the top 20 Happiness Index past 5 years</a:t>
                      </a:r>
                    </a:p>
                    <a:p>
                      <a:pPr marL="0" marR="0" algn="ctr">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extLst>
                  <a:ext uri="{0D108BD9-81ED-4DB2-BD59-A6C34878D82A}">
                    <a16:rowId xmlns:a16="http://schemas.microsoft.com/office/drawing/2014/main" val="1027287428"/>
                  </a:ext>
                </a:extLst>
              </a:tr>
              <a:tr h="203133">
                <a:tc>
                  <a:txBody>
                    <a:bodyPr/>
                    <a:lstStyle/>
                    <a:p>
                      <a:pPr marL="0" marR="0" algn="ctr">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Finland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1620548151"/>
                  </a:ext>
                </a:extLst>
              </a:tr>
              <a:tr h="203133">
                <a:tc>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Denmark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884205982"/>
                  </a:ext>
                </a:extLst>
              </a:tr>
              <a:tr h="203133">
                <a:tc>
                  <a:txBody>
                    <a:bodyPr/>
                    <a:lstStyle/>
                    <a:p>
                      <a:pPr marL="0" marR="0" algn="ctr">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Norway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1966732843"/>
                  </a:ext>
                </a:extLst>
              </a:tr>
              <a:tr h="203133">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Iceland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2397201422"/>
                  </a:ext>
                </a:extLst>
              </a:tr>
              <a:tr h="203133">
                <a:tc>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Netherlands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dirty="0">
                          <a:effectLst/>
                        </a:rPr>
                        <a:t>Yes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913093017"/>
                  </a:ext>
                </a:extLst>
              </a:tr>
              <a:tr h="203133">
                <a:tc>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Switzerland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583372787"/>
                  </a:ext>
                </a:extLst>
              </a:tr>
              <a:tr h="203133">
                <a:tc>
                  <a:txBody>
                    <a:bodyPr/>
                    <a:lstStyle/>
                    <a:p>
                      <a:pPr marL="0" marR="0" algn="ctr">
                        <a:spcBef>
                          <a:spcPts val="0"/>
                        </a:spcBef>
                        <a:spcAft>
                          <a:spcPts val="0"/>
                        </a:spcAft>
                      </a:pPr>
                      <a:r>
                        <a:rPr lang="en-US" sz="1100" dirty="0">
                          <a:effectLst/>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Sweden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4046032384"/>
                  </a:ext>
                </a:extLst>
              </a:tr>
              <a:tr h="203133">
                <a:tc>
                  <a:txBody>
                    <a:bodyPr/>
                    <a:lstStyle/>
                    <a:p>
                      <a:pPr marL="0" marR="0" algn="ctr">
                        <a:spcBef>
                          <a:spcPts val="0"/>
                        </a:spcBef>
                        <a:spcAft>
                          <a:spcPts val="0"/>
                        </a:spcAft>
                      </a:pPr>
                      <a:r>
                        <a:rPr lang="en-US" sz="11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New Zealand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2331389431"/>
                  </a:ext>
                </a:extLst>
              </a:tr>
              <a:tr h="203133">
                <a:tc>
                  <a:txBody>
                    <a:bodyPr/>
                    <a:lstStyle/>
                    <a:p>
                      <a:pPr marL="0" marR="0" algn="ctr">
                        <a:spcBef>
                          <a:spcPts val="0"/>
                        </a:spcBef>
                        <a:spcAft>
                          <a:spcPts val="0"/>
                        </a:spcAft>
                      </a:pPr>
                      <a:r>
                        <a:rPr lang="en-US" sz="1100" dirty="0">
                          <a:effectLst/>
                        </a:rPr>
                        <a:t>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Canada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1008477858"/>
                  </a:ext>
                </a:extLst>
              </a:tr>
              <a:tr h="203133">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Austria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3686192561"/>
                  </a:ext>
                </a:extLst>
              </a:tr>
              <a:tr h="203133">
                <a:tc>
                  <a:txBody>
                    <a:bodyPr/>
                    <a:lstStyle/>
                    <a:p>
                      <a:pPr marL="0" marR="0" algn="ctr">
                        <a:spcBef>
                          <a:spcPts val="0"/>
                        </a:spcBef>
                        <a:spcAft>
                          <a:spcPts val="0"/>
                        </a:spcAft>
                      </a:pPr>
                      <a:r>
                        <a:rPr lang="en-US" sz="1100" dirty="0">
                          <a:effectLst/>
                        </a:rPr>
                        <a:t>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Australia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2282751823"/>
                  </a:ext>
                </a:extLst>
              </a:tr>
              <a:tr h="203133">
                <a:tc>
                  <a:txBody>
                    <a:bodyPr/>
                    <a:lstStyle/>
                    <a:p>
                      <a:pPr marL="0" marR="0" algn="ctr">
                        <a:spcBef>
                          <a:spcPts val="0"/>
                        </a:spcBef>
                        <a:spcAft>
                          <a:spcPts val="0"/>
                        </a:spcAft>
                      </a:pPr>
                      <a:r>
                        <a:rPr lang="en-US" sz="11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Costa Rica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3852797035"/>
                  </a:ext>
                </a:extLst>
              </a:tr>
              <a:tr h="203133">
                <a:tc>
                  <a:txBody>
                    <a:bodyPr/>
                    <a:lstStyle/>
                    <a:p>
                      <a:pPr marL="0" marR="0" algn="ctr">
                        <a:spcBef>
                          <a:spcPts val="0"/>
                        </a:spcBef>
                        <a:spcAft>
                          <a:spcPts val="0"/>
                        </a:spcAft>
                      </a:pPr>
                      <a:r>
                        <a:rPr lang="en-US" sz="1100" dirty="0">
                          <a:effectLst/>
                        </a:rPr>
                        <a:t>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Israel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3607675766"/>
                  </a:ext>
                </a:extLst>
              </a:tr>
              <a:tr h="203133">
                <a:tc>
                  <a:txBody>
                    <a:bodyPr/>
                    <a:lstStyle/>
                    <a:p>
                      <a:pPr marL="0" marR="0" algn="ctr">
                        <a:spcBef>
                          <a:spcPts val="0"/>
                        </a:spcBef>
                        <a:spcAft>
                          <a:spcPts val="0"/>
                        </a:spcAft>
                      </a:pPr>
                      <a:r>
                        <a:rPr lang="en-US" sz="1100" dirty="0">
                          <a:effectLst/>
                        </a:rPr>
                        <a:t>14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Luxemburg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1137853736"/>
                  </a:ext>
                </a:extLst>
              </a:tr>
              <a:tr h="203133">
                <a:tc>
                  <a:txBody>
                    <a:bodyPr/>
                    <a:lstStyle/>
                    <a:p>
                      <a:pPr marL="0" marR="0" algn="ctr">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United Kingdom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1231743608"/>
                  </a:ext>
                </a:extLst>
              </a:tr>
              <a:tr h="203133">
                <a:tc>
                  <a:txBody>
                    <a:bodyPr/>
                    <a:lstStyle/>
                    <a:p>
                      <a:pPr marL="0" marR="0" algn="ctr">
                        <a:spcBef>
                          <a:spcPts val="0"/>
                        </a:spcBef>
                        <a:spcAft>
                          <a:spcPts val="0"/>
                        </a:spcAft>
                      </a:pPr>
                      <a:r>
                        <a:rPr lang="en-US" sz="1100" dirty="0">
                          <a:effectLst/>
                        </a:rPr>
                        <a:t>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Ireland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3762199628"/>
                  </a:ext>
                </a:extLst>
              </a:tr>
              <a:tr h="203133">
                <a:tc>
                  <a:txBody>
                    <a:bodyPr/>
                    <a:lstStyle/>
                    <a:p>
                      <a:pPr marL="0" marR="0" algn="ctr">
                        <a:spcBef>
                          <a:spcPts val="0"/>
                        </a:spcBef>
                        <a:spcAft>
                          <a:spcPts val="0"/>
                        </a:spcAft>
                      </a:pPr>
                      <a:r>
                        <a:rPr lang="en-US" sz="1100" dirty="0">
                          <a:effectLst/>
                        </a:rPr>
                        <a:t>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Germany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859437970"/>
                  </a:ext>
                </a:extLst>
              </a:tr>
              <a:tr h="203133">
                <a:tc>
                  <a:txBody>
                    <a:bodyPr/>
                    <a:lstStyle/>
                    <a:p>
                      <a:pPr marL="0" marR="0" algn="ctr">
                        <a:spcBef>
                          <a:spcPts val="0"/>
                        </a:spcBef>
                        <a:spcAft>
                          <a:spcPts val="0"/>
                        </a:spcAft>
                      </a:pPr>
                      <a:r>
                        <a:rPr lang="en-US" sz="1100" dirty="0">
                          <a:effectLst/>
                        </a:rPr>
                        <a:t>18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Belgium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2694957183"/>
                  </a:ext>
                </a:extLst>
              </a:tr>
              <a:tr h="203133">
                <a:tc>
                  <a:txBody>
                    <a:bodyPr/>
                    <a:lstStyle/>
                    <a:p>
                      <a:pPr marL="0" marR="0" algn="ctr">
                        <a:spcBef>
                          <a:spcPts val="0"/>
                        </a:spcBef>
                        <a:spcAft>
                          <a:spcPts val="0"/>
                        </a:spcAft>
                      </a:pPr>
                      <a:r>
                        <a:rPr lang="en-US" sz="1100" dirty="0">
                          <a:effectLst/>
                        </a:rPr>
                        <a:t>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United States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2281281822"/>
                  </a:ext>
                </a:extLst>
              </a:tr>
              <a:tr h="203133">
                <a:tc>
                  <a:txBody>
                    <a:bodyPr/>
                    <a:lstStyle/>
                    <a:p>
                      <a:pPr marL="0" marR="0" algn="ctr">
                        <a:spcBef>
                          <a:spcPts val="0"/>
                        </a:spcBef>
                        <a:spcAft>
                          <a:spcPts val="0"/>
                        </a:spcAft>
                      </a:pPr>
                      <a:r>
                        <a:rPr lang="en-US" sz="1100" dirty="0">
                          <a:effectLst/>
                        </a:rPr>
                        <a: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solidFill>
                      <a:srgbClr val="0070C0"/>
                    </a:solidFill>
                  </a:tcPr>
                </a:tc>
                <a:tc>
                  <a:txBody>
                    <a:bodyPr/>
                    <a:lstStyle/>
                    <a:p>
                      <a:pPr marL="0" marR="0">
                        <a:spcBef>
                          <a:spcPts val="0"/>
                        </a:spcBef>
                        <a:spcAft>
                          <a:spcPts val="0"/>
                        </a:spcAft>
                      </a:pPr>
                      <a:r>
                        <a:rPr lang="en-US" sz="1100">
                          <a:effectLst/>
                        </a:rPr>
                        <a:t>Czech Republic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a:effectLst/>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tc>
                  <a:txBody>
                    <a:bodyPr/>
                    <a:lstStyle/>
                    <a:p>
                      <a:pPr marL="0" marR="0" algn="ctr">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70" marR="65270" marT="0" marB="0"/>
                </a:tc>
                <a:extLst>
                  <a:ext uri="{0D108BD9-81ED-4DB2-BD59-A6C34878D82A}">
                    <a16:rowId xmlns:a16="http://schemas.microsoft.com/office/drawing/2014/main" val="3956194729"/>
                  </a:ext>
                </a:extLst>
              </a:tr>
            </a:tbl>
          </a:graphicData>
        </a:graphic>
      </p:graphicFrame>
    </p:spTree>
    <p:extLst>
      <p:ext uri="{BB962C8B-B14F-4D97-AF65-F5344CB8AC3E}">
        <p14:creationId xmlns:p14="http://schemas.microsoft.com/office/powerpoint/2010/main" val="283674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AB0E-50A1-A149-8496-A32AE05FE9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455DAA-E007-764C-B834-8C9CFEB9B77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61804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71AC-800A-B54A-82FC-B8A96DC68551}"/>
              </a:ext>
            </a:extLst>
          </p:cNvPr>
          <p:cNvSpPr>
            <a:spLocks noGrp="1"/>
          </p:cNvSpPr>
          <p:nvPr>
            <p:ph type="title"/>
          </p:nvPr>
        </p:nvSpPr>
        <p:spPr>
          <a:xfrm>
            <a:off x="338136" y="328611"/>
            <a:ext cx="10515600" cy="714375"/>
          </a:xfrm>
        </p:spPr>
        <p:txBody>
          <a:bodyPr>
            <a:normAutofit/>
          </a:bodyPr>
          <a:lstStyle/>
          <a:p>
            <a:r>
              <a:rPr lang="en-US" sz="3200" dirty="0"/>
              <a:t>Leisure Time</a:t>
            </a:r>
          </a:p>
        </p:txBody>
      </p:sp>
      <p:pic>
        <p:nvPicPr>
          <p:cNvPr id="4" name="Picture 3">
            <a:extLst>
              <a:ext uri="{FF2B5EF4-FFF2-40B4-BE49-F238E27FC236}">
                <a16:creationId xmlns:a16="http://schemas.microsoft.com/office/drawing/2014/main" id="{F5B5BC1F-184A-CD45-BAF0-DB7FC781E8F2}"/>
              </a:ext>
            </a:extLst>
          </p:cNvPr>
          <p:cNvPicPr>
            <a:picLocks noChangeAspect="1"/>
          </p:cNvPicPr>
          <p:nvPr/>
        </p:nvPicPr>
        <p:blipFill>
          <a:blip r:embed="rId2"/>
          <a:stretch>
            <a:fillRect/>
          </a:stretch>
        </p:blipFill>
        <p:spPr>
          <a:xfrm>
            <a:off x="460375" y="2876551"/>
            <a:ext cx="11271249" cy="3492500"/>
          </a:xfrm>
          <a:prstGeom prst="rect">
            <a:avLst/>
          </a:prstGeom>
          <a:ln>
            <a:solidFill>
              <a:schemeClr val="accent1"/>
            </a:solidFill>
          </a:ln>
        </p:spPr>
      </p:pic>
      <p:sp>
        <p:nvSpPr>
          <p:cNvPr id="5" name="Rectangle 4">
            <a:extLst>
              <a:ext uri="{FF2B5EF4-FFF2-40B4-BE49-F238E27FC236}">
                <a16:creationId xmlns:a16="http://schemas.microsoft.com/office/drawing/2014/main" id="{D4FB584B-3C38-BF4D-A865-E73C50874723}"/>
              </a:ext>
            </a:extLst>
          </p:cNvPr>
          <p:cNvSpPr/>
          <p:nvPr/>
        </p:nvSpPr>
        <p:spPr>
          <a:xfrm>
            <a:off x="460375" y="1042987"/>
            <a:ext cx="5635625" cy="1833563"/>
          </a:xfrm>
          <a:prstGeom prst="rect">
            <a:avLst/>
          </a:prstGeom>
          <a:solidFill>
            <a:srgbClr val="FFE0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bg1">
                    <a:lumMod val="85000"/>
                    <a:lumOff val="15000"/>
                  </a:schemeClr>
                </a:solidFill>
              </a:rPr>
              <a:t>Upper Quartile</a:t>
            </a:r>
          </a:p>
          <a:p>
            <a:endParaRPr lang="en-US" sz="1000" b="1" dirty="0">
              <a:solidFill>
                <a:schemeClr val="bg1">
                  <a:lumMod val="85000"/>
                  <a:lumOff val="15000"/>
                </a:schemeClr>
              </a:solidFill>
            </a:endParaRPr>
          </a:p>
          <a:p>
            <a:r>
              <a:rPr lang="en-US" b="1" dirty="0">
                <a:solidFill>
                  <a:schemeClr val="bg1">
                    <a:lumMod val="85000"/>
                    <a:lumOff val="15000"/>
                  </a:schemeClr>
                </a:solidFill>
              </a:rPr>
              <a:t>#1:  Norway is the highest ranked at ~368 mins</a:t>
            </a:r>
          </a:p>
          <a:p>
            <a:r>
              <a:rPr lang="en-US" b="1" dirty="0">
                <a:solidFill>
                  <a:schemeClr val="bg1">
                    <a:lumMod val="85000"/>
                    <a:lumOff val="15000"/>
                  </a:schemeClr>
                </a:solidFill>
              </a:rPr>
              <a:t>#2:  Greece ~341 and #3 Germany ~331</a:t>
            </a:r>
          </a:p>
          <a:p>
            <a:r>
              <a:rPr lang="en-US" b="1" dirty="0">
                <a:solidFill>
                  <a:schemeClr val="bg1">
                    <a:lumMod val="85000"/>
                    <a:lumOff val="15000"/>
                  </a:schemeClr>
                </a:solidFill>
              </a:rPr>
              <a:t>#4 : Finland ~330 and #5 Denmark ~328</a:t>
            </a:r>
          </a:p>
          <a:p>
            <a:endParaRPr lang="en-US" sz="1000" b="1" dirty="0">
              <a:solidFill>
                <a:schemeClr val="bg1">
                  <a:lumMod val="85000"/>
                  <a:lumOff val="15000"/>
                </a:schemeClr>
              </a:solidFill>
            </a:endParaRPr>
          </a:p>
          <a:p>
            <a:r>
              <a:rPr lang="en-US" b="1" dirty="0">
                <a:solidFill>
                  <a:schemeClr val="bg1">
                    <a:lumMod val="85000"/>
                    <a:lumOff val="15000"/>
                  </a:schemeClr>
                </a:solidFill>
              </a:rPr>
              <a:t>US in the Lower Quartile at ~ 286 min</a:t>
            </a:r>
          </a:p>
          <a:p>
            <a:endParaRPr lang="en-US" b="1" dirty="0">
              <a:solidFill>
                <a:schemeClr val="bg1">
                  <a:lumMod val="85000"/>
                  <a:lumOff val="15000"/>
                </a:schemeClr>
              </a:solidFill>
            </a:endParaRPr>
          </a:p>
          <a:p>
            <a:r>
              <a:rPr lang="en-US" b="1" dirty="0">
                <a:solidFill>
                  <a:schemeClr val="bg1">
                    <a:lumMod val="85000"/>
                    <a:lumOff val="15000"/>
                  </a:schemeClr>
                </a:solidFill>
              </a:rPr>
              <a:t> </a:t>
            </a:r>
          </a:p>
        </p:txBody>
      </p:sp>
      <p:sp>
        <p:nvSpPr>
          <p:cNvPr id="6" name="Rectangle 5">
            <a:extLst>
              <a:ext uri="{FF2B5EF4-FFF2-40B4-BE49-F238E27FC236}">
                <a16:creationId xmlns:a16="http://schemas.microsoft.com/office/drawing/2014/main" id="{CAF0CAA6-803E-AE48-84E9-A0A13432DCB9}"/>
              </a:ext>
            </a:extLst>
          </p:cNvPr>
          <p:cNvSpPr/>
          <p:nvPr/>
        </p:nvSpPr>
        <p:spPr>
          <a:xfrm>
            <a:off x="6095999" y="1042987"/>
            <a:ext cx="5635625" cy="183356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OECD Definition</a:t>
            </a:r>
            <a:r>
              <a:rPr lang="en-US" dirty="0"/>
              <a:t>: Leisure Time spent socializing; attending cultural, entertainment and sports events; in hobbies, games and other pastime activities; participating in sports and outdoor activities; using mass media; performing other leisure activities. (Note: Data spans different years for different countries).</a:t>
            </a:r>
          </a:p>
          <a:p>
            <a:r>
              <a:rPr lang="en-US" dirty="0"/>
              <a:t> </a:t>
            </a:r>
          </a:p>
        </p:txBody>
      </p:sp>
      <p:pic>
        <p:nvPicPr>
          <p:cNvPr id="7" name="Picture 6">
            <a:extLst>
              <a:ext uri="{FF2B5EF4-FFF2-40B4-BE49-F238E27FC236}">
                <a16:creationId xmlns:a16="http://schemas.microsoft.com/office/drawing/2014/main" id="{F2188F76-7BE3-AA49-B229-434E5E4E6494}"/>
              </a:ext>
            </a:extLst>
          </p:cNvPr>
          <p:cNvPicPr>
            <a:picLocks noChangeAspect="1"/>
          </p:cNvPicPr>
          <p:nvPr/>
        </p:nvPicPr>
        <p:blipFill>
          <a:blip r:embed="rId3"/>
          <a:stretch>
            <a:fillRect/>
          </a:stretch>
        </p:blipFill>
        <p:spPr>
          <a:xfrm>
            <a:off x="5081644" y="1042987"/>
            <a:ext cx="1028584" cy="1833563"/>
          </a:xfrm>
          <a:prstGeom prst="rect">
            <a:avLst/>
          </a:prstGeom>
        </p:spPr>
      </p:pic>
      <p:sp>
        <p:nvSpPr>
          <p:cNvPr id="3" name="TextBox 2">
            <a:extLst>
              <a:ext uri="{FF2B5EF4-FFF2-40B4-BE49-F238E27FC236}">
                <a16:creationId xmlns:a16="http://schemas.microsoft.com/office/drawing/2014/main" id="{74BFE7E0-6828-1041-A775-8022D4C9BD83}"/>
              </a:ext>
            </a:extLst>
          </p:cNvPr>
          <p:cNvSpPr txBox="1"/>
          <p:nvPr/>
        </p:nvSpPr>
        <p:spPr>
          <a:xfrm>
            <a:off x="460374" y="6369051"/>
            <a:ext cx="3222845" cy="369332"/>
          </a:xfrm>
          <a:prstGeom prst="rect">
            <a:avLst/>
          </a:prstGeom>
          <a:noFill/>
        </p:spPr>
        <p:txBody>
          <a:bodyPr wrap="square" rtlCol="0">
            <a:spAutoFit/>
          </a:bodyPr>
          <a:lstStyle/>
          <a:p>
            <a:r>
              <a:rPr lang="en-US" dirty="0"/>
              <a:t>Source: OECD Database</a:t>
            </a:r>
          </a:p>
        </p:txBody>
      </p:sp>
    </p:spTree>
    <p:extLst>
      <p:ext uri="{BB962C8B-B14F-4D97-AF65-F5344CB8AC3E}">
        <p14:creationId xmlns:p14="http://schemas.microsoft.com/office/powerpoint/2010/main" val="685422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C8851-B854-1444-84D7-D9996CCF17A8}"/>
              </a:ext>
            </a:extLst>
          </p:cNvPr>
          <p:cNvSpPr>
            <a:spLocks noGrp="1"/>
          </p:cNvSpPr>
          <p:nvPr>
            <p:ph type="title"/>
          </p:nvPr>
        </p:nvSpPr>
        <p:spPr>
          <a:xfrm>
            <a:off x="311944" y="183759"/>
            <a:ext cx="10515600" cy="949325"/>
          </a:xfrm>
        </p:spPr>
        <p:txBody>
          <a:bodyPr>
            <a:normAutofit/>
          </a:bodyPr>
          <a:lstStyle/>
          <a:p>
            <a:r>
              <a:rPr lang="en-US" sz="3200" dirty="0"/>
              <a:t>Volunteering (used Unpaid Work Time)</a:t>
            </a:r>
          </a:p>
        </p:txBody>
      </p:sp>
      <p:pic>
        <p:nvPicPr>
          <p:cNvPr id="7" name="Picture 6">
            <a:extLst>
              <a:ext uri="{FF2B5EF4-FFF2-40B4-BE49-F238E27FC236}">
                <a16:creationId xmlns:a16="http://schemas.microsoft.com/office/drawing/2014/main" id="{B6919A05-7AC6-1A4C-84AD-69B7B718858E}"/>
              </a:ext>
            </a:extLst>
          </p:cNvPr>
          <p:cNvPicPr>
            <a:picLocks noChangeAspect="1"/>
          </p:cNvPicPr>
          <p:nvPr/>
        </p:nvPicPr>
        <p:blipFill>
          <a:blip r:embed="rId2"/>
          <a:stretch>
            <a:fillRect/>
          </a:stretch>
        </p:blipFill>
        <p:spPr>
          <a:xfrm>
            <a:off x="460374" y="2820194"/>
            <a:ext cx="11271250" cy="3787140"/>
          </a:xfrm>
          <a:prstGeom prst="rect">
            <a:avLst/>
          </a:prstGeom>
          <a:solidFill>
            <a:schemeClr val="accent2"/>
          </a:solidFill>
          <a:ln>
            <a:solidFill>
              <a:schemeClr val="accent1"/>
            </a:solidFill>
          </a:ln>
        </p:spPr>
      </p:pic>
      <p:sp>
        <p:nvSpPr>
          <p:cNvPr id="8" name="Rectangle 7">
            <a:extLst>
              <a:ext uri="{FF2B5EF4-FFF2-40B4-BE49-F238E27FC236}">
                <a16:creationId xmlns:a16="http://schemas.microsoft.com/office/drawing/2014/main" id="{8093C5F6-8420-1D44-9A3E-FA366B00D00D}"/>
              </a:ext>
            </a:extLst>
          </p:cNvPr>
          <p:cNvSpPr/>
          <p:nvPr/>
        </p:nvSpPr>
        <p:spPr>
          <a:xfrm>
            <a:off x="460374" y="1057274"/>
            <a:ext cx="4474708" cy="1762918"/>
          </a:xfrm>
          <a:prstGeom prst="rect">
            <a:avLst/>
          </a:prstGeom>
          <a:solidFill>
            <a:srgbClr val="FFE0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bg1">
                    <a:lumMod val="85000"/>
                    <a:lumOff val="15000"/>
                  </a:schemeClr>
                </a:solidFill>
              </a:rPr>
              <a:t>Insights</a:t>
            </a:r>
          </a:p>
          <a:p>
            <a:pPr marL="285750" indent="-285750">
              <a:buSzPct val="80000"/>
              <a:buFont typeface="Wingdings" pitchFamily="2" charset="2"/>
              <a:buChar char="q"/>
            </a:pPr>
            <a:r>
              <a:rPr lang="en-US" b="1" dirty="0">
                <a:solidFill>
                  <a:schemeClr val="bg1">
                    <a:lumMod val="85000"/>
                    <a:lumOff val="15000"/>
                  </a:schemeClr>
                </a:solidFill>
              </a:rPr>
              <a:t>OECD Definitions includes much more than volunteering in Unpaid Work Time</a:t>
            </a:r>
          </a:p>
          <a:p>
            <a:pPr marL="285750" indent="-285750">
              <a:buSzPct val="80000"/>
              <a:buFont typeface="Wingdings" pitchFamily="2" charset="2"/>
              <a:buChar char="q"/>
            </a:pPr>
            <a:r>
              <a:rPr lang="en-US" b="1" dirty="0">
                <a:solidFill>
                  <a:schemeClr val="bg1">
                    <a:lumMod val="85000"/>
                    <a:lumOff val="15000"/>
                  </a:schemeClr>
                </a:solidFill>
              </a:rPr>
              <a:t>Finland and US are close  at ~196</a:t>
            </a:r>
          </a:p>
          <a:p>
            <a:pPr marL="285750" indent="-285750">
              <a:buSzPct val="80000"/>
              <a:buFont typeface="Wingdings" pitchFamily="2" charset="2"/>
              <a:buChar char="q"/>
            </a:pPr>
            <a:r>
              <a:rPr lang="en-US" b="1" dirty="0">
                <a:solidFill>
                  <a:schemeClr val="bg1">
                    <a:lumMod val="85000"/>
                    <a:lumOff val="15000"/>
                  </a:schemeClr>
                </a:solidFill>
              </a:rPr>
              <a:t>Mexico highest at ~269</a:t>
            </a:r>
          </a:p>
          <a:p>
            <a:pPr marL="285750" indent="-285750">
              <a:buSzPct val="80000"/>
              <a:buFont typeface="Wingdings" pitchFamily="2" charset="2"/>
              <a:buChar char="q"/>
            </a:pPr>
            <a:r>
              <a:rPr lang="en-US" b="1" dirty="0">
                <a:solidFill>
                  <a:schemeClr val="bg1">
                    <a:lumMod val="85000"/>
                    <a:lumOff val="15000"/>
                  </a:schemeClr>
                </a:solidFill>
              </a:rPr>
              <a:t>Korea lowest at ~131</a:t>
            </a:r>
          </a:p>
          <a:p>
            <a:endParaRPr lang="en-US" b="1" dirty="0"/>
          </a:p>
        </p:txBody>
      </p:sp>
      <p:sp>
        <p:nvSpPr>
          <p:cNvPr id="9" name="Rectangle 8">
            <a:extLst>
              <a:ext uri="{FF2B5EF4-FFF2-40B4-BE49-F238E27FC236}">
                <a16:creationId xmlns:a16="http://schemas.microsoft.com/office/drawing/2014/main" id="{95115AC7-1777-4D4A-8EAB-0025E84D3FB8}"/>
              </a:ext>
            </a:extLst>
          </p:cNvPr>
          <p:cNvSpPr/>
          <p:nvPr/>
        </p:nvSpPr>
        <p:spPr>
          <a:xfrm>
            <a:off x="6095999" y="1042987"/>
            <a:ext cx="5635625" cy="177720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OECD Definition:</a:t>
            </a:r>
            <a:r>
              <a:rPr lang="en-US" dirty="0"/>
              <a:t> Time spent in unpaid work includes: routine housework; shopping; care for household members; child care; adult care; care for non-household members; volunteering; travel related to household activities; other unpaid activities. (Note: Data spans different years for different countries).</a:t>
            </a:r>
          </a:p>
        </p:txBody>
      </p:sp>
      <p:pic>
        <p:nvPicPr>
          <p:cNvPr id="10" name="Picture 9">
            <a:extLst>
              <a:ext uri="{FF2B5EF4-FFF2-40B4-BE49-F238E27FC236}">
                <a16:creationId xmlns:a16="http://schemas.microsoft.com/office/drawing/2014/main" id="{CE60D9EC-5CA4-E147-9761-44F2907665F1}"/>
              </a:ext>
            </a:extLst>
          </p:cNvPr>
          <p:cNvPicPr>
            <a:picLocks noChangeAspect="1"/>
          </p:cNvPicPr>
          <p:nvPr/>
        </p:nvPicPr>
        <p:blipFill>
          <a:blip r:embed="rId3"/>
          <a:stretch>
            <a:fillRect/>
          </a:stretch>
        </p:blipFill>
        <p:spPr>
          <a:xfrm>
            <a:off x="4935082" y="1057275"/>
            <a:ext cx="1160917" cy="1762918"/>
          </a:xfrm>
          <a:prstGeom prst="rect">
            <a:avLst/>
          </a:prstGeom>
          <a:noFill/>
          <a:ln>
            <a:solidFill>
              <a:schemeClr val="accent1">
                <a:shade val="50000"/>
              </a:schemeClr>
            </a:solidFill>
          </a:ln>
        </p:spPr>
      </p:pic>
    </p:spTree>
    <p:extLst>
      <p:ext uri="{BB962C8B-B14F-4D97-AF65-F5344CB8AC3E}">
        <p14:creationId xmlns:p14="http://schemas.microsoft.com/office/powerpoint/2010/main" val="259263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F384-587E-654E-A64C-8AD33F2D71ED}"/>
              </a:ext>
            </a:extLst>
          </p:cNvPr>
          <p:cNvSpPr>
            <a:spLocks noGrp="1"/>
          </p:cNvSpPr>
          <p:nvPr>
            <p:ph type="title"/>
          </p:nvPr>
        </p:nvSpPr>
        <p:spPr>
          <a:xfrm>
            <a:off x="291675" y="265112"/>
            <a:ext cx="10515600" cy="863601"/>
          </a:xfrm>
        </p:spPr>
        <p:txBody>
          <a:bodyPr>
            <a:normAutofit/>
          </a:bodyPr>
          <a:lstStyle/>
          <a:p>
            <a:r>
              <a:rPr lang="en-US" sz="3200" dirty="0"/>
              <a:t>Personal Care Time</a:t>
            </a:r>
          </a:p>
        </p:txBody>
      </p:sp>
      <p:pic>
        <p:nvPicPr>
          <p:cNvPr id="6" name="Picture 5">
            <a:extLst>
              <a:ext uri="{FF2B5EF4-FFF2-40B4-BE49-F238E27FC236}">
                <a16:creationId xmlns:a16="http://schemas.microsoft.com/office/drawing/2014/main" id="{5FC6FE23-2EDE-9B4B-8BB6-BE661625C5AC}"/>
              </a:ext>
            </a:extLst>
          </p:cNvPr>
          <p:cNvPicPr>
            <a:picLocks noChangeAspect="1"/>
          </p:cNvPicPr>
          <p:nvPr/>
        </p:nvPicPr>
        <p:blipFill>
          <a:blip r:embed="rId2"/>
          <a:stretch>
            <a:fillRect/>
          </a:stretch>
        </p:blipFill>
        <p:spPr>
          <a:xfrm>
            <a:off x="460374" y="2741344"/>
            <a:ext cx="11274821" cy="3851544"/>
          </a:xfrm>
          <a:prstGeom prst="rect">
            <a:avLst/>
          </a:prstGeom>
          <a:solidFill>
            <a:schemeClr val="accent2"/>
          </a:solidFill>
          <a:ln>
            <a:solidFill>
              <a:schemeClr val="accent1"/>
            </a:solidFill>
          </a:ln>
        </p:spPr>
      </p:pic>
      <p:sp>
        <p:nvSpPr>
          <p:cNvPr id="8" name="Rectangle 7">
            <a:extLst>
              <a:ext uri="{FF2B5EF4-FFF2-40B4-BE49-F238E27FC236}">
                <a16:creationId xmlns:a16="http://schemas.microsoft.com/office/drawing/2014/main" id="{F0B05721-98DE-2043-8B09-1606624CA9C0}"/>
              </a:ext>
            </a:extLst>
          </p:cNvPr>
          <p:cNvSpPr/>
          <p:nvPr/>
        </p:nvSpPr>
        <p:spPr>
          <a:xfrm>
            <a:off x="453234" y="1042985"/>
            <a:ext cx="4549717" cy="1777207"/>
          </a:xfrm>
          <a:prstGeom prst="rect">
            <a:avLst/>
          </a:prstGeom>
          <a:solidFill>
            <a:srgbClr val="FFE0A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bg1">
                    <a:lumMod val="85000"/>
                    <a:lumOff val="15000"/>
                  </a:schemeClr>
                </a:solidFill>
              </a:rPr>
              <a:t>Insights</a:t>
            </a:r>
          </a:p>
          <a:p>
            <a:pPr marL="285750" indent="-285750">
              <a:buSzPct val="80000"/>
              <a:buFont typeface="Wingdings" pitchFamily="2" charset="2"/>
              <a:buChar char="q"/>
            </a:pPr>
            <a:r>
              <a:rPr lang="en-US" b="1" dirty="0">
                <a:solidFill>
                  <a:schemeClr val="bg1">
                    <a:lumMod val="85000"/>
                    <a:lumOff val="15000"/>
                  </a:schemeClr>
                </a:solidFill>
              </a:rPr>
              <a:t>Interestingly, there is less variation in scoring among all participants, making this measure relatively meaningless in comparing happiness.</a:t>
            </a:r>
          </a:p>
          <a:p>
            <a:pPr marL="285750" indent="-285750">
              <a:buSzPct val="80000"/>
              <a:buFont typeface="Wingdings" pitchFamily="2" charset="2"/>
              <a:buChar char="q"/>
            </a:pPr>
            <a:r>
              <a:rPr lang="en-US" b="1" dirty="0">
                <a:solidFill>
                  <a:schemeClr val="bg1">
                    <a:lumMod val="85000"/>
                    <a:lumOff val="15000"/>
                  </a:schemeClr>
                </a:solidFill>
              </a:rPr>
              <a:t>Finland ~ 640 min and US ~648 min  </a:t>
            </a:r>
          </a:p>
        </p:txBody>
      </p:sp>
      <p:sp>
        <p:nvSpPr>
          <p:cNvPr id="9" name="Rectangle 8">
            <a:extLst>
              <a:ext uri="{FF2B5EF4-FFF2-40B4-BE49-F238E27FC236}">
                <a16:creationId xmlns:a16="http://schemas.microsoft.com/office/drawing/2014/main" id="{DD9499A2-AAA8-9F40-9152-D88CD973156D}"/>
              </a:ext>
            </a:extLst>
          </p:cNvPr>
          <p:cNvSpPr/>
          <p:nvPr/>
        </p:nvSpPr>
        <p:spPr>
          <a:xfrm>
            <a:off x="6095999" y="1042985"/>
            <a:ext cx="5642765" cy="177720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t>OECD Data Definition:</a:t>
            </a:r>
            <a:r>
              <a:rPr lang="en-US" sz="1600" dirty="0"/>
              <a:t> Time spent in personal care includes: activities required by the individual in relation to biological needs (sleeping, eating, resting etc.); performing own personal or household health-care and maintenance or receiving this type of care; travel for personal care activities in relation to spiritual care; doing nothing, resting, relaxing, meditating, thinking, &amp; planning. (Note: Data spans different years for different countries).</a:t>
            </a:r>
          </a:p>
        </p:txBody>
      </p:sp>
      <p:pic>
        <p:nvPicPr>
          <p:cNvPr id="12" name="Picture 11">
            <a:extLst>
              <a:ext uri="{FF2B5EF4-FFF2-40B4-BE49-F238E27FC236}">
                <a16:creationId xmlns:a16="http://schemas.microsoft.com/office/drawing/2014/main" id="{5AEF63F4-842F-7147-9329-FF93E827F769}"/>
              </a:ext>
            </a:extLst>
          </p:cNvPr>
          <p:cNvPicPr>
            <a:picLocks noChangeAspect="1"/>
          </p:cNvPicPr>
          <p:nvPr/>
        </p:nvPicPr>
        <p:blipFill>
          <a:blip r:embed="rId3"/>
          <a:stretch>
            <a:fillRect/>
          </a:stretch>
        </p:blipFill>
        <p:spPr>
          <a:xfrm>
            <a:off x="4800600" y="1042985"/>
            <a:ext cx="1295399" cy="1777207"/>
          </a:xfrm>
          <a:prstGeom prst="rect">
            <a:avLst/>
          </a:prstGeom>
          <a:ln>
            <a:solidFill>
              <a:schemeClr val="accent1">
                <a:shade val="50000"/>
              </a:schemeClr>
            </a:solidFill>
          </a:ln>
        </p:spPr>
      </p:pic>
    </p:spTree>
    <p:extLst>
      <p:ext uri="{BB962C8B-B14F-4D97-AF65-F5344CB8AC3E}">
        <p14:creationId xmlns:p14="http://schemas.microsoft.com/office/powerpoint/2010/main" val="2746962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3F78-0408-9945-B595-2F63D2F6E8A0}"/>
              </a:ext>
            </a:extLst>
          </p:cNvPr>
          <p:cNvSpPr>
            <a:spLocks noGrp="1"/>
          </p:cNvSpPr>
          <p:nvPr>
            <p:ph type="title"/>
          </p:nvPr>
        </p:nvSpPr>
        <p:spPr>
          <a:xfrm>
            <a:off x="442555" y="0"/>
            <a:ext cx="9905998" cy="1478570"/>
          </a:xfrm>
        </p:spPr>
        <p:txBody>
          <a:bodyPr/>
          <a:lstStyle/>
          <a:p>
            <a:r>
              <a:rPr lang="en-US" dirty="0"/>
              <a:t>OECD Data-</a:t>
            </a:r>
            <a:r>
              <a:rPr lang="en-US" dirty="0" err="1"/>
              <a:t>SEt</a:t>
            </a:r>
            <a:r>
              <a:rPr lang="en-US" dirty="0"/>
              <a:t> Conclusions</a:t>
            </a:r>
          </a:p>
        </p:txBody>
      </p:sp>
      <p:sp>
        <p:nvSpPr>
          <p:cNvPr id="3" name="Content Placeholder 2">
            <a:extLst>
              <a:ext uri="{FF2B5EF4-FFF2-40B4-BE49-F238E27FC236}">
                <a16:creationId xmlns:a16="http://schemas.microsoft.com/office/drawing/2014/main" id="{0AAD4A3F-89BC-3940-9C87-717E6C47A614}"/>
              </a:ext>
            </a:extLst>
          </p:cNvPr>
          <p:cNvSpPr>
            <a:spLocks noGrp="1"/>
          </p:cNvSpPr>
          <p:nvPr>
            <p:ph idx="1"/>
          </p:nvPr>
        </p:nvSpPr>
        <p:spPr>
          <a:xfrm>
            <a:off x="1052202" y="1178970"/>
            <a:ext cx="9905999" cy="3541714"/>
          </a:xfrm>
        </p:spPr>
        <p:txBody>
          <a:bodyPr/>
          <a:lstStyle/>
          <a:p>
            <a:pPr marL="0" indent="0">
              <a:buNone/>
            </a:pPr>
            <a:r>
              <a:rPr lang="en-US" dirty="0"/>
              <a:t>Data commonalities that tie to higher overall Happiness Rankings</a:t>
            </a:r>
          </a:p>
          <a:p>
            <a:pPr marL="468313" indent="-468313">
              <a:buSzPct val="90000"/>
              <a:buFont typeface="Wingdings" pitchFamily="2" charset="2"/>
              <a:buChar char="Ø"/>
            </a:pPr>
            <a:r>
              <a:rPr lang="en-US" sz="2400" dirty="0"/>
              <a:t>More Leisure time is connected</a:t>
            </a:r>
          </a:p>
          <a:p>
            <a:pPr marL="468313" indent="-468313">
              <a:buSzPct val="90000"/>
              <a:buFont typeface="Wingdings" pitchFamily="2" charset="2"/>
              <a:buChar char="Ø"/>
            </a:pPr>
            <a:r>
              <a:rPr lang="en-US" dirty="0"/>
              <a:t>Volunteering - need more detailed / specific data to refine this</a:t>
            </a:r>
          </a:p>
          <a:p>
            <a:pPr marL="468313" indent="-468313">
              <a:buSzPct val="90000"/>
              <a:buFont typeface="Wingdings" pitchFamily="2" charset="2"/>
              <a:buChar char="Ø"/>
            </a:pPr>
            <a:r>
              <a:rPr lang="en-US" sz="2400" dirty="0"/>
              <a:t>Personal Care – appears to be about inline with all OECD countries </a:t>
            </a:r>
          </a:p>
          <a:p>
            <a:pPr marL="468313" indent="-468313">
              <a:buSzPct val="90000"/>
              <a:buFont typeface="Wingdings" pitchFamily="2" charset="2"/>
              <a:buChar char="Ø"/>
            </a:pPr>
            <a:endParaRPr lang="en-US" dirty="0"/>
          </a:p>
          <a:p>
            <a:pPr marL="0" indent="0">
              <a:buNone/>
            </a:pPr>
            <a:endParaRPr lang="en-US" sz="2400" dirty="0"/>
          </a:p>
          <a:p>
            <a:pPr>
              <a:buFont typeface="Wingdings" pitchFamily="2" charset="2"/>
              <a:buChar char="v"/>
            </a:pPr>
            <a:endParaRPr lang="en-US" sz="2400" dirty="0"/>
          </a:p>
          <a:p>
            <a:endParaRPr lang="en-US" dirty="0"/>
          </a:p>
        </p:txBody>
      </p:sp>
    </p:spTree>
    <p:extLst>
      <p:ext uri="{BB962C8B-B14F-4D97-AF65-F5344CB8AC3E}">
        <p14:creationId xmlns:p14="http://schemas.microsoft.com/office/powerpoint/2010/main" val="1420890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3F78-0408-9945-B595-2F63D2F6E8A0}"/>
              </a:ext>
            </a:extLst>
          </p:cNvPr>
          <p:cNvSpPr>
            <a:spLocks noGrp="1"/>
          </p:cNvSpPr>
          <p:nvPr>
            <p:ph type="title"/>
          </p:nvPr>
        </p:nvSpPr>
        <p:spPr>
          <a:xfrm>
            <a:off x="951841" y="0"/>
            <a:ext cx="9905998" cy="1478570"/>
          </a:xfrm>
        </p:spPr>
        <p:txBody>
          <a:bodyPr/>
          <a:lstStyle/>
          <a:p>
            <a:r>
              <a:rPr lang="en-US" dirty="0"/>
              <a:t>Group Projects Conclusion</a:t>
            </a:r>
          </a:p>
        </p:txBody>
      </p:sp>
      <p:sp>
        <p:nvSpPr>
          <p:cNvPr id="3" name="Content Placeholder 2">
            <a:extLst>
              <a:ext uri="{FF2B5EF4-FFF2-40B4-BE49-F238E27FC236}">
                <a16:creationId xmlns:a16="http://schemas.microsoft.com/office/drawing/2014/main" id="{0AAD4A3F-89BC-3940-9C87-717E6C47A614}"/>
              </a:ext>
            </a:extLst>
          </p:cNvPr>
          <p:cNvSpPr>
            <a:spLocks noGrp="1"/>
          </p:cNvSpPr>
          <p:nvPr>
            <p:ph idx="1"/>
          </p:nvPr>
        </p:nvSpPr>
        <p:spPr>
          <a:xfrm>
            <a:off x="1052202" y="1178970"/>
            <a:ext cx="9905999" cy="3541714"/>
          </a:xfrm>
        </p:spPr>
        <p:txBody>
          <a:bodyPr/>
          <a:lstStyle/>
          <a:p>
            <a:pPr marL="0" indent="0">
              <a:buNone/>
            </a:pPr>
            <a:r>
              <a:rPr lang="en-US" dirty="0"/>
              <a:t>Data commonalities that tie to higher overall Happiness Rankings</a:t>
            </a:r>
          </a:p>
          <a:p>
            <a:pPr marL="576263" indent="-565150">
              <a:buSzPct val="90000"/>
              <a:buFont typeface="Wingdings" pitchFamily="2" charset="2"/>
              <a:buChar char="q"/>
            </a:pPr>
            <a:r>
              <a:rPr lang="en-US" sz="2400" dirty="0"/>
              <a:t>Developed Infrastructure</a:t>
            </a:r>
          </a:p>
          <a:p>
            <a:pPr marL="576263" indent="-565150">
              <a:buSzPct val="90000"/>
              <a:buFont typeface="Wingdings" pitchFamily="2" charset="2"/>
              <a:buChar char="q"/>
            </a:pPr>
            <a:r>
              <a:rPr lang="en-US" sz="2400" dirty="0"/>
              <a:t>Higher Economic Freedom</a:t>
            </a:r>
          </a:p>
          <a:p>
            <a:pPr marL="576263" indent="-565150">
              <a:buSzPct val="90000"/>
              <a:buFont typeface="Wingdings" pitchFamily="2" charset="2"/>
              <a:buChar char="q"/>
            </a:pPr>
            <a:r>
              <a:rPr lang="en-US" sz="2400" dirty="0"/>
              <a:t>Lower Rates of Un-employment </a:t>
            </a:r>
          </a:p>
          <a:p>
            <a:pPr marL="576263" indent="-565150">
              <a:buSzPct val="90000"/>
              <a:buFont typeface="Wingdings" pitchFamily="2" charset="2"/>
              <a:buChar char="q"/>
            </a:pPr>
            <a:r>
              <a:rPr lang="en-US" sz="2400" dirty="0"/>
              <a:t>More Leisure time</a:t>
            </a:r>
          </a:p>
          <a:p>
            <a:pPr>
              <a:buFont typeface="Wingdings" pitchFamily="2" charset="2"/>
              <a:buChar char="v"/>
            </a:pPr>
            <a:endParaRPr lang="en-US" dirty="0"/>
          </a:p>
          <a:p>
            <a:pPr marL="0" indent="0">
              <a:buNone/>
            </a:pPr>
            <a:endParaRPr lang="en-US" sz="2400" dirty="0"/>
          </a:p>
          <a:p>
            <a:pPr>
              <a:buFont typeface="Wingdings" pitchFamily="2" charset="2"/>
              <a:buChar char="v"/>
            </a:pPr>
            <a:endParaRPr lang="en-US" sz="2400" dirty="0"/>
          </a:p>
          <a:p>
            <a:endParaRPr lang="en-US" dirty="0"/>
          </a:p>
        </p:txBody>
      </p:sp>
    </p:spTree>
    <p:extLst>
      <p:ext uri="{BB962C8B-B14F-4D97-AF65-F5344CB8AC3E}">
        <p14:creationId xmlns:p14="http://schemas.microsoft.com/office/powerpoint/2010/main" val="28266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960247-7CCF-B14E-8F57-3C3F47B6A724}"/>
              </a:ext>
            </a:extLst>
          </p:cNvPr>
          <p:cNvSpPr txBox="1">
            <a:spLocks/>
          </p:cNvSpPr>
          <p:nvPr/>
        </p:nvSpPr>
        <p:spPr>
          <a:xfrm>
            <a:off x="684213" y="18512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latin typeface="Segoe UI Light" panose="020B0702040204020203" pitchFamily="34" charset="0"/>
                <a:ea typeface="Segoe UI Light" panose="020B0702040204020203" pitchFamily="34" charset="0"/>
                <a:cs typeface="Segoe UI" panose="020B0502040204020203" pitchFamily="34" charset="0"/>
              </a:rPr>
              <a:t>Here's your outline to get started</a:t>
            </a:r>
            <a:endParaRPr lang="en-US" dirty="0">
              <a:latin typeface="Segoe UI Light" panose="020B0702040204020203" pitchFamily="34" charset="0"/>
              <a:ea typeface="Segoe UI Light" panose="020B0702040204020203" pitchFamily="34" charset="0"/>
              <a:cs typeface="Segoe UI" panose="020B0502040204020203" pitchFamily="34" charset="0"/>
            </a:endParaRPr>
          </a:p>
        </p:txBody>
      </p:sp>
      <p:sp>
        <p:nvSpPr>
          <p:cNvPr id="5" name="Text 2">
            <a:extLst>
              <a:ext uri="{FF2B5EF4-FFF2-40B4-BE49-F238E27FC236}">
                <a16:creationId xmlns:a16="http://schemas.microsoft.com/office/drawing/2014/main" id="{EB986E70-3502-9A45-8FE8-9AEAAE38D8FE}"/>
              </a:ext>
            </a:extLst>
          </p:cNvPr>
          <p:cNvSpPr/>
          <p:nvPr/>
        </p:nvSpPr>
        <p:spPr>
          <a:xfrm>
            <a:off x="691980" y="1256571"/>
            <a:ext cx="10462846" cy="506292"/>
          </a:xfrm>
          <a:prstGeom prst="rect">
            <a:avLst/>
          </a:prstGeom>
        </p:spPr>
        <p:txBody>
          <a:bodyPr wrap="square">
            <a:spAutoFit/>
          </a:bodyPr>
          <a:lstStyle/>
          <a:p>
            <a:pPr>
              <a:lnSpc>
                <a:spcPct val="150000"/>
              </a:lnSpc>
            </a:pPr>
            <a:r>
              <a:rPr lang="en-US" sz="2000" b="1" dirty="0">
                <a:latin typeface="Segoe UI Semibold" panose="020B0702040204020203" pitchFamily="34" charset="0"/>
                <a:ea typeface="Segoe UI Semibold" panose="020B0702040204020203" pitchFamily="34" charset="0"/>
                <a:cs typeface="Segoe UI" panose="020B0502040204020203" pitchFamily="34" charset="0"/>
              </a:rPr>
              <a:t>Key facts</a:t>
            </a:r>
          </a:p>
        </p:txBody>
      </p:sp>
      <p:sp>
        <p:nvSpPr>
          <p:cNvPr id="6" name="Content Placeholder 2">
            <a:extLst>
              <a:ext uri="{FF2B5EF4-FFF2-40B4-BE49-F238E27FC236}">
                <a16:creationId xmlns:a16="http://schemas.microsoft.com/office/drawing/2014/main" id="{64E1737C-AC06-FC4A-8375-727C443AA3AC}"/>
              </a:ext>
            </a:extLst>
          </p:cNvPr>
          <p:cNvSpPr txBox="1">
            <a:spLocks/>
          </p:cNvSpPr>
          <p:nvPr/>
        </p:nvSpPr>
        <p:spPr>
          <a:xfrm>
            <a:off x="681608" y="1843755"/>
            <a:ext cx="10718533" cy="4000000"/>
          </a:xfrm>
          <a:prstGeom prst="rect">
            <a:avLst/>
          </a:prstGeom>
          <a:ln w="57150">
            <a:noFill/>
          </a:ln>
        </p:spPr>
        <p:txBody>
          <a:bodyPr vert="horz" lIns="91440" tIns="45720" rIns="91440" bIns="45720" numCol="1" rtlCol="0" anchor="t">
            <a:normAutofit/>
          </a:bodyPr>
          <a:lstStyle/>
          <a:p>
            <a:pPr>
              <a:lnSpc>
                <a:spcPct val="150000"/>
              </a:lnSpc>
            </a:pPr>
            <a:r>
              <a:rPr lang="en-US" dirty="0"/>
              <a:t>An estimated 1 million people worldwide die by suicide every year. It is estimated that global annual suicide fatalities could rise to over 1.5 million by 2020. Globally, suicide ranks among the three leading causes of death among those aged 15–44 years. Attempted suicides are up to 20 times more frequent than completed ones.</a:t>
            </a:r>
          </a:p>
          <a:p>
            <a:pPr>
              <a:lnSpc>
                <a:spcPct val="150000"/>
              </a:lnSpc>
            </a:pPr>
            <a:r>
              <a:rPr lang="en-US" dirty="0"/>
              <a:t>Per recent WHO releases, </a:t>
            </a:r>
            <a:r>
              <a:rPr lang="en-US" dirty="0">
                <a:hlinkClick r:id="rId2" tooltip="Social stigma"/>
              </a:rPr>
              <a:t>social stigma</a:t>
            </a:r>
            <a:r>
              <a:rPr lang="en-US" dirty="0"/>
              <a:t>, the </a:t>
            </a:r>
            <a:r>
              <a:rPr lang="en-US" dirty="0">
                <a:hlinkClick r:id="rId3" tooltip="Taboo"/>
              </a:rPr>
              <a:t>taboo</a:t>
            </a:r>
            <a:r>
              <a:rPr lang="en-US" dirty="0"/>
              <a:t> to openly discuss suicide, and low availability of data lead to poor data quality for both suicide and suicide attempts: "given the sensitivity of suicide – and the illegality of suicidal </a:t>
            </a:r>
            <a:r>
              <a:rPr lang="en-US" dirty="0" err="1"/>
              <a:t>behaviour</a:t>
            </a:r>
            <a:r>
              <a:rPr lang="en-US" dirty="0"/>
              <a:t> in some countries – it is likely that under-reporting and misclassification are greater problems for suicide than for most other causes of death.</a:t>
            </a:r>
          </a:p>
          <a:p>
            <a:pPr>
              <a:lnSpc>
                <a:spcPct val="150000"/>
              </a:lnSpc>
            </a:pPr>
            <a:endParaRPr lang="en-US" dirty="0">
              <a:solidFill>
                <a:schemeClr val="tx1">
                  <a:lumMod val="65000"/>
                  <a:lumOff val="35000"/>
                </a:schemeClr>
              </a:solidFill>
              <a:latin typeface="Segoe UI Semilight" panose="020B0402040204020203" pitchFamily="34" charset="0"/>
              <a:cs typeface="Segoe UI Semilight" panose="020B0402040204020203" pitchFamily="34" charset="0"/>
            </a:endParaRPr>
          </a:p>
          <a:p>
            <a:pPr>
              <a:lnSpc>
                <a:spcPct val="150000"/>
              </a:lnSpc>
            </a:pPr>
            <a:r>
              <a:rPr lang="en-US" sz="2000" dirty="0">
                <a:solidFill>
                  <a:schemeClr val="tx1">
                    <a:lumMod val="65000"/>
                    <a:lumOff val="35000"/>
                  </a:schemeClr>
                </a:solidFill>
                <a:latin typeface="Segoe UI Semilight" panose="020B0402040204020203" pitchFamily="34" charset="0"/>
                <a:cs typeface="Segoe UI Semilight" panose="020B0402040204020203" pitchFamily="34" charset="0"/>
              </a:rPr>
              <a:t>It is important to remember however that </a:t>
            </a:r>
            <a:r>
              <a:rPr lang="en-US" sz="2000" dirty="0"/>
              <a:t>at a global level, suicide has declined by 29% since 2000. </a:t>
            </a:r>
          </a:p>
        </p:txBody>
      </p:sp>
      <p:sp>
        <p:nvSpPr>
          <p:cNvPr id="7" name="Footer Placeholder 2">
            <a:extLst>
              <a:ext uri="{FF2B5EF4-FFF2-40B4-BE49-F238E27FC236}">
                <a16:creationId xmlns:a16="http://schemas.microsoft.com/office/drawing/2014/main" id="{FC50BCDF-11CF-2E49-870A-C038C901170A}"/>
              </a:ext>
            </a:extLst>
          </p:cNvPr>
          <p:cNvSpPr>
            <a:spLocks noGrp="1"/>
          </p:cNvSpPr>
          <p:nvPr>
            <p:ph type="ftr" sz="quarter" idx="11"/>
          </p:nvPr>
        </p:nvSpPr>
        <p:spPr>
          <a:xfrm>
            <a:off x="838199" y="6229028"/>
            <a:ext cx="5779169" cy="365125"/>
          </a:xfrm>
        </p:spPr>
        <p:txBody>
          <a:bodyPr/>
          <a:lstStyle/>
          <a:p>
            <a:pPr algn="l"/>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en.wikipedia.org</a:t>
            </a: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5">
                  <a:extLst>
                    <a:ext uri="{A12FA001-AC4F-418D-AE19-62706E023703}">
                      <ahyp:hlinkClr xmlns:ahyp="http://schemas.microsoft.com/office/drawing/2018/hyperlinkcolor" val="tx"/>
                    </a:ext>
                  </a:extLst>
                </a:hlinkClick>
              </a:rPr>
              <a:t>CC-BY-SA license</a:t>
            </a:r>
            <a:endParaRPr lang="en-US" dirty="0">
              <a:solidFill>
                <a:schemeClr val="tx1"/>
              </a:solidFill>
            </a:endParaRPr>
          </a:p>
        </p:txBody>
      </p:sp>
      <p:grpSp>
        <p:nvGrpSpPr>
          <p:cNvPr id="8" name="Group 7">
            <a:extLst>
              <a:ext uri="{FF2B5EF4-FFF2-40B4-BE49-F238E27FC236}">
                <a16:creationId xmlns:a16="http://schemas.microsoft.com/office/drawing/2014/main" id="{37742DF8-C5AF-5444-B1BD-0E23836B6F4E}"/>
              </a:ext>
            </a:extLst>
          </p:cNvPr>
          <p:cNvGrpSpPr/>
          <p:nvPr/>
        </p:nvGrpSpPr>
        <p:grpSpPr>
          <a:xfrm>
            <a:off x="6211661" y="5810971"/>
            <a:ext cx="5188481" cy="1174603"/>
            <a:chOff x="6211661" y="5810971"/>
            <a:chExt cx="5188481" cy="1174603"/>
          </a:xfrm>
        </p:grpSpPr>
        <p:sp>
          <p:nvSpPr>
            <p:cNvPr id="9" name="Rectangle 8">
              <a:extLst>
                <a:ext uri="{FF2B5EF4-FFF2-40B4-BE49-F238E27FC236}">
                  <a16:creationId xmlns:a16="http://schemas.microsoft.com/office/drawing/2014/main" id="{AE53796F-C54E-1E49-9AA1-B83AACA0D839}"/>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extBox 7">
              <a:extLst>
                <a:ext uri="{FF2B5EF4-FFF2-40B4-BE49-F238E27FC236}">
                  <a16:creationId xmlns:a16="http://schemas.microsoft.com/office/drawing/2014/main" id="{71BEB49F-B335-D949-9E87-DD723227CA4E}"/>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bg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11" name="Picture 11" descr="Curved arrow">
              <a:extLst>
                <a:ext uri="{FF2B5EF4-FFF2-40B4-BE49-F238E27FC236}">
                  <a16:creationId xmlns:a16="http://schemas.microsoft.com/office/drawing/2014/main" id="{DA1267DA-1D92-B541-BE91-B6C39F3DEC6E}"/>
                </a:ext>
              </a:extLst>
            </p:cNvPr>
            <p:cNvPicPr/>
            <p:nvPr/>
          </p:nvPicPr>
          <p:blipFill>
            <a:blip r:embed="rId6" cstate="print">
              <a:extLst>
                <a:ext uri="{28A0092B-C50C-407E-A947-70E740481C1C}">
                  <a14:useLocalDpi xmlns:a14="http://schemas.microsoft.com/office/drawing/2010/main" val="0"/>
                </a:ext>
              </a:extLst>
            </a:blip>
            <a:stretch>
              <a:fillRect/>
            </a:stretch>
          </p:blipFill>
          <p:spPr>
            <a:xfrm rot="10354591">
              <a:off x="8375339" y="6310072"/>
              <a:ext cx="712427" cy="504018"/>
            </a:xfrm>
            <a:prstGeom prst="rect">
              <a:avLst/>
            </a:prstGeom>
          </p:spPr>
        </p:pic>
        <p:pic>
          <p:nvPicPr>
            <p:cNvPr id="12" name="Picture 6" descr="Notes button in status bar">
              <a:extLst>
                <a:ext uri="{FF2B5EF4-FFF2-40B4-BE49-F238E27FC236}">
                  <a16:creationId xmlns:a16="http://schemas.microsoft.com/office/drawing/2014/main" id="{E1554FBE-A593-FB41-A4B3-68785535896F}"/>
                </a:ext>
              </a:extLst>
            </p:cNvPr>
            <p:cNvPicPr>
              <a:picLocks noChangeAspect="1"/>
            </p:cNvPicPr>
            <p:nvPr/>
          </p:nvPicPr>
          <p:blipFill>
            <a:blip r:embed="rId7"/>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112771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3F02AC-B6F9-D646-9913-21C327B461BA}"/>
              </a:ext>
            </a:extLst>
          </p:cNvPr>
          <p:cNvSpPr>
            <a:spLocks noGrp="1"/>
          </p:cNvSpPr>
          <p:nvPr>
            <p:ph type="title"/>
          </p:nvPr>
        </p:nvSpPr>
        <p:spPr>
          <a:xfrm>
            <a:off x="486506" y="24700"/>
            <a:ext cx="9905998" cy="1478570"/>
          </a:xfrm>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Related topics to research</a:t>
            </a:r>
          </a:p>
        </p:txBody>
      </p:sp>
      <p:sp>
        <p:nvSpPr>
          <p:cNvPr id="5" name="Content Placeholder 2">
            <a:extLst>
              <a:ext uri="{FF2B5EF4-FFF2-40B4-BE49-F238E27FC236}">
                <a16:creationId xmlns:a16="http://schemas.microsoft.com/office/drawing/2014/main" id="{C3693939-B43B-8040-B505-1EA7031B699E}"/>
              </a:ext>
            </a:extLst>
          </p:cNvPr>
          <p:cNvSpPr>
            <a:spLocks noGrp="1"/>
          </p:cNvSpPr>
          <p:nvPr>
            <p:ph idx="1"/>
          </p:nvPr>
        </p:nvSpPr>
        <p:spPr>
          <a:xfrm>
            <a:off x="800164" y="1144020"/>
            <a:ext cx="6317327" cy="5837547"/>
          </a:xfrm>
        </p:spPr>
        <p:txBody>
          <a:bodyPr>
            <a:normAutofit fontScale="25000" lnSpcReduction="20000"/>
          </a:bodyPr>
          <a:lstStyle/>
          <a:p>
            <a:r>
              <a:rPr lang="en-US" sz="6400" dirty="0">
                <a:latin typeface="Segoe UI Semilight" panose="020B0702040204020203" pitchFamily="34" charset="0"/>
                <a:ea typeface="Segoe UI Semilight" panose="020B0702040204020203" pitchFamily="34" charset="0"/>
                <a:cs typeface="Segoe UI" panose="020B0502040204020203" pitchFamily="34" charset="0"/>
              </a:rPr>
              <a:t>Do happy people commit suicide</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by age groups</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Gender differences in suicide</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Happiness score vs suicide</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western countries</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Norway</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Denmark</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Iceland</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Switzerland</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Finland</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Netherlands</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Canada</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New Zealand</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Sweden</a:t>
            </a:r>
          </a:p>
          <a:p>
            <a:r>
              <a:rPr lang="en-US" sz="6400" dirty="0">
                <a:latin typeface="Segoe UI Semilight" panose="020B0702040204020203" pitchFamily="34" charset="0"/>
                <a:ea typeface="Segoe UI Semilight" panose="020B0702040204020203" pitchFamily="34" charset="0"/>
                <a:cs typeface="Segoe UI" panose="020B0502040204020203" pitchFamily="34" charset="0"/>
              </a:rPr>
              <a:t>Suicide in Australia</a:t>
            </a:r>
          </a:p>
          <a:p>
            <a:endParaRPr lang="en-US" dirty="0">
              <a:latin typeface="Segoe UI Semilight" panose="020B0702040204020203" pitchFamily="34" charset="0"/>
              <a:ea typeface="Segoe UI Semilight" panose="020B0702040204020203" pitchFamily="34" charset="0"/>
              <a:cs typeface="Segoe UI" panose="020B0502040204020203" pitchFamily="34" charset="0"/>
            </a:endParaRPr>
          </a:p>
          <a:p>
            <a:endParaRPr lang="en-US" dirty="0">
              <a:latin typeface="Segoe UI Semilight" panose="020B0702040204020203" pitchFamily="34" charset="0"/>
              <a:ea typeface="Segoe UI Semilight" panose="020B0702040204020203" pitchFamily="34" charset="0"/>
              <a:cs typeface="Segoe UI" panose="020B0502040204020203" pitchFamily="34" charset="0"/>
            </a:endParaRPr>
          </a:p>
        </p:txBody>
      </p:sp>
      <p:grpSp>
        <p:nvGrpSpPr>
          <p:cNvPr id="6" name="Group 5">
            <a:extLst>
              <a:ext uri="{FF2B5EF4-FFF2-40B4-BE49-F238E27FC236}">
                <a16:creationId xmlns:a16="http://schemas.microsoft.com/office/drawing/2014/main" id="{C4FB55E0-6727-AD4D-81C9-C10020A6FD26}"/>
              </a:ext>
            </a:extLst>
          </p:cNvPr>
          <p:cNvGrpSpPr/>
          <p:nvPr/>
        </p:nvGrpSpPr>
        <p:grpSpPr>
          <a:xfrm>
            <a:off x="5943601" y="1609726"/>
            <a:ext cx="5406259" cy="2023909"/>
            <a:chOff x="5943601" y="1609726"/>
            <a:chExt cx="5406259" cy="2023909"/>
          </a:xfrm>
        </p:grpSpPr>
        <p:sp>
          <p:nvSpPr>
            <p:cNvPr id="7" name="Rectangle 5">
              <a:extLst>
                <a:ext uri="{FF2B5EF4-FFF2-40B4-BE49-F238E27FC236}">
                  <a16:creationId xmlns:a16="http://schemas.microsoft.com/office/drawing/2014/main" id="{F12D330A-5B2A-134E-B5E3-50E4428ADB6F}"/>
                </a:ext>
              </a:extLst>
            </p:cNvPr>
            <p:cNvSpPr/>
            <p:nvPr/>
          </p:nvSpPr>
          <p:spPr>
            <a:xfrm>
              <a:off x="5943601" y="1609726"/>
              <a:ext cx="5406259" cy="20193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8" name="TextBox 4">
              <a:extLst>
                <a:ext uri="{FF2B5EF4-FFF2-40B4-BE49-F238E27FC236}">
                  <a16:creationId xmlns:a16="http://schemas.microsoft.com/office/drawing/2014/main" id="{104C54DF-4E86-D945-BC53-72F13D30CB51}"/>
                </a:ext>
              </a:extLst>
            </p:cNvPr>
            <p:cNvSpPr txBox="1"/>
            <p:nvPr/>
          </p:nvSpPr>
          <p:spPr>
            <a:xfrm>
              <a:off x="6189439" y="1827382"/>
              <a:ext cx="2849999" cy="307777"/>
            </a:xfrm>
            <a:prstGeom prst="rect">
              <a:avLst/>
            </a:prstGeom>
            <a:noFill/>
          </p:spPr>
          <p:txBody>
            <a:bodyPr wrap="square" rtlCol="0">
              <a:spAutoFit/>
            </a:bodyPr>
            <a:lstStyle/>
            <a:p>
              <a:pPr>
                <a:spcAft>
                  <a:spcPts val="1200"/>
                </a:spcAft>
              </a:pPr>
              <a:r>
                <a:rPr lang="en-US" sz="1400" dirty="0">
                  <a:solidFill>
                    <a:srgbClr val="D24726"/>
                  </a:solidFill>
                  <a:latin typeface="Segoe UI Semilight" panose="020B0402040204020203" pitchFamily="34" charset="0"/>
                  <a:cs typeface="Segoe UI Semilight" panose="020B0402040204020203" pitchFamily="34" charset="0"/>
                </a:rPr>
                <a:t>Use Smart Lookup to learn more</a:t>
              </a:r>
              <a:endParaRPr lang="en-US" sz="1400" dirty="0">
                <a:solidFill>
                  <a:srgbClr val="D2472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9" name="TextBox 7">
              <a:extLst>
                <a:ext uri="{FF2B5EF4-FFF2-40B4-BE49-F238E27FC236}">
                  <a16:creationId xmlns:a16="http://schemas.microsoft.com/office/drawing/2014/main" id="{0742AE08-3FD3-BA45-984D-F4BDFD6ED9B7}"/>
                </a:ext>
              </a:extLst>
            </p:cNvPr>
            <p:cNvSpPr txBox="1"/>
            <p:nvPr/>
          </p:nvSpPr>
          <p:spPr>
            <a:xfrm>
              <a:off x="6450618" y="2207781"/>
              <a:ext cx="2626919" cy="954107"/>
            </a:xfrm>
            <a:prstGeom prst="rect">
              <a:avLst/>
            </a:prstGeom>
            <a:noFill/>
          </p:spPr>
          <p:txBody>
            <a:bodyPr wrap="square" rtlCol="0">
              <a:spAutoFit/>
            </a:bodyPr>
            <a:lstStyle/>
            <a:p>
              <a:pPr>
                <a:spcAft>
                  <a:spcPts val="1200"/>
                </a:spcAft>
              </a:pPr>
              <a:r>
                <a:rPr lang="en-US" sz="1200" dirty="0">
                  <a:solidFill>
                    <a:schemeClr val="bg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Highlight one of the related topics</a:t>
              </a:r>
            </a:p>
            <a:p>
              <a:pPr>
                <a:spcAft>
                  <a:spcPts val="1200"/>
                </a:spcAft>
              </a:pPr>
              <a:r>
                <a:rPr lang="en-US" sz="1200" dirty="0">
                  <a:solidFill>
                    <a:schemeClr val="bg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Right-click on the topic</a:t>
              </a:r>
            </a:p>
            <a:p>
              <a:pPr marL="174625" indent="-174625">
                <a:spcAft>
                  <a:spcPts val="1200"/>
                </a:spcAft>
              </a:pPr>
              <a:r>
                <a:rPr lang="en-US" sz="1200" dirty="0">
                  <a:solidFill>
                    <a:schemeClr val="bg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Choose "Smart Lookup"</a:t>
              </a:r>
            </a:p>
          </p:txBody>
        </p:sp>
        <p:grpSp>
          <p:nvGrpSpPr>
            <p:cNvPr id="10" name="Group 12">
              <a:extLst>
                <a:ext uri="{FF2B5EF4-FFF2-40B4-BE49-F238E27FC236}">
                  <a16:creationId xmlns:a16="http://schemas.microsoft.com/office/drawing/2014/main" id="{C26143DB-3A4A-9341-BF34-3C2D2F143AB2}"/>
                </a:ext>
              </a:extLst>
            </p:cNvPr>
            <p:cNvGrpSpPr/>
            <p:nvPr/>
          </p:nvGrpSpPr>
          <p:grpSpPr>
            <a:xfrm>
              <a:off x="6273657" y="2228149"/>
              <a:ext cx="188600" cy="246221"/>
              <a:chOff x="5978838" y="2209102"/>
              <a:chExt cx="188600" cy="246221"/>
            </a:xfrm>
          </p:grpSpPr>
          <p:sp>
            <p:nvSpPr>
              <p:cNvPr id="18" name="Oval 9">
                <a:extLst>
                  <a:ext uri="{FF2B5EF4-FFF2-40B4-BE49-F238E27FC236}">
                    <a16:creationId xmlns:a16="http://schemas.microsoft.com/office/drawing/2014/main" id="{CB21DCC9-9996-0B46-A976-84765879E4CC}"/>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TextBox 11">
                <a:extLst>
                  <a:ext uri="{FF2B5EF4-FFF2-40B4-BE49-F238E27FC236}">
                    <a16:creationId xmlns:a16="http://schemas.microsoft.com/office/drawing/2014/main" id="{A631E050-8B7C-D84F-8973-61DBA30382DF}"/>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1</a:t>
                </a:r>
              </a:p>
            </p:txBody>
          </p:sp>
        </p:grpSp>
        <p:grpSp>
          <p:nvGrpSpPr>
            <p:cNvPr id="11" name="Group 13">
              <a:extLst>
                <a:ext uri="{FF2B5EF4-FFF2-40B4-BE49-F238E27FC236}">
                  <a16:creationId xmlns:a16="http://schemas.microsoft.com/office/drawing/2014/main" id="{31C25BA9-254E-CE48-BAC7-F0496F3FE6E6}"/>
                </a:ext>
              </a:extLst>
            </p:cNvPr>
            <p:cNvGrpSpPr/>
            <p:nvPr/>
          </p:nvGrpSpPr>
          <p:grpSpPr>
            <a:xfrm>
              <a:off x="6273657" y="2563905"/>
              <a:ext cx="188600" cy="246221"/>
              <a:chOff x="5978838" y="2209102"/>
              <a:chExt cx="188600" cy="246221"/>
            </a:xfrm>
          </p:grpSpPr>
          <p:sp>
            <p:nvSpPr>
              <p:cNvPr id="16" name="Oval 14">
                <a:extLst>
                  <a:ext uri="{FF2B5EF4-FFF2-40B4-BE49-F238E27FC236}">
                    <a16:creationId xmlns:a16="http://schemas.microsoft.com/office/drawing/2014/main" id="{E00A3CEB-E18E-DA49-B82F-6275C859CA71}"/>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5">
                <a:extLst>
                  <a:ext uri="{FF2B5EF4-FFF2-40B4-BE49-F238E27FC236}">
                    <a16:creationId xmlns:a16="http://schemas.microsoft.com/office/drawing/2014/main" id="{4CF08DB2-E74B-F241-9B2D-AF796859C081}"/>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2</a:t>
                </a:r>
              </a:p>
            </p:txBody>
          </p:sp>
        </p:grpSp>
        <p:grpSp>
          <p:nvGrpSpPr>
            <p:cNvPr id="12" name="Group 16">
              <a:extLst>
                <a:ext uri="{FF2B5EF4-FFF2-40B4-BE49-F238E27FC236}">
                  <a16:creationId xmlns:a16="http://schemas.microsoft.com/office/drawing/2014/main" id="{6ADFFF4F-74E8-4847-A03E-FA6A835552F4}"/>
                </a:ext>
              </a:extLst>
            </p:cNvPr>
            <p:cNvGrpSpPr/>
            <p:nvPr/>
          </p:nvGrpSpPr>
          <p:grpSpPr>
            <a:xfrm>
              <a:off x="6273657" y="2902042"/>
              <a:ext cx="188600" cy="246221"/>
              <a:chOff x="5978838" y="2209102"/>
              <a:chExt cx="188600" cy="246221"/>
            </a:xfrm>
          </p:grpSpPr>
          <p:sp>
            <p:nvSpPr>
              <p:cNvPr id="14" name="Oval 17">
                <a:extLst>
                  <a:ext uri="{FF2B5EF4-FFF2-40B4-BE49-F238E27FC236}">
                    <a16:creationId xmlns:a16="http://schemas.microsoft.com/office/drawing/2014/main" id="{DB10FB8C-6353-5E4D-B623-00974A0589C5}"/>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TextBox 18">
                <a:extLst>
                  <a:ext uri="{FF2B5EF4-FFF2-40B4-BE49-F238E27FC236}">
                    <a16:creationId xmlns:a16="http://schemas.microsoft.com/office/drawing/2014/main" id="{8FE078EC-3B6A-C04D-AE9E-E1E1382D7C63}"/>
                  </a:ext>
                </a:extLst>
              </p:cNvPr>
              <p:cNvSpPr txBox="1">
                <a:spLocks noChangeAspect="1"/>
              </p:cNvSpPr>
              <p:nvPr/>
            </p:nvSpPr>
            <p:spPr>
              <a:xfrm>
                <a:off x="5978838" y="2209102"/>
                <a:ext cx="188599" cy="246221"/>
              </a:xfrm>
              <a:prstGeom prst="rect">
                <a:avLst/>
              </a:prstGeom>
              <a:noFill/>
            </p:spPr>
            <p:txBody>
              <a:bodyPr wrap="square" rtlCol="0">
                <a:spAutoFit/>
              </a:bodyPr>
              <a:lstStyle/>
              <a:p>
                <a:pPr algn="ctr"/>
                <a:r>
                  <a:rPr lang="en-US" sz="1000" dirty="0">
                    <a:solidFill>
                      <a:schemeClr val="bg1"/>
                    </a:solidFill>
                    <a:latin typeface="Segoe UI Semibold" panose="020B0702040204020203" pitchFamily="34" charset="0"/>
                    <a:cs typeface="Segoe UI Semibold" panose="020B0702040204020203" pitchFamily="34" charset="0"/>
                  </a:rPr>
                  <a:t>3</a:t>
                </a:r>
              </a:p>
            </p:txBody>
          </p:sp>
        </p:grpSp>
        <p:pic>
          <p:nvPicPr>
            <p:cNvPr id="13" name="Picture 19" descr="Smart Lookup button in the context menu">
              <a:extLst>
                <a:ext uri="{FF2B5EF4-FFF2-40B4-BE49-F238E27FC236}">
                  <a16:creationId xmlns:a16="http://schemas.microsoft.com/office/drawing/2014/main" id="{B92CC8BB-3BC2-674C-885F-136E94BBB7F5}"/>
                </a:ext>
              </a:extLst>
            </p:cNvPr>
            <p:cNvPicPr>
              <a:picLocks noChangeAspect="1"/>
            </p:cNvPicPr>
            <p:nvPr/>
          </p:nvPicPr>
          <p:blipFill rotWithShape="1">
            <a:blip r:embed="rId2"/>
            <a:srcRect b="4437"/>
            <a:stretch/>
          </p:blipFill>
          <p:spPr>
            <a:xfrm>
              <a:off x="9166431" y="1836907"/>
              <a:ext cx="1875163" cy="1796728"/>
            </a:xfrm>
            <a:prstGeom prst="rect">
              <a:avLst/>
            </a:prstGeom>
          </p:spPr>
        </p:pic>
      </p:grpSp>
    </p:spTree>
    <p:extLst>
      <p:ext uri="{BB962C8B-B14F-4D97-AF65-F5344CB8AC3E}">
        <p14:creationId xmlns:p14="http://schemas.microsoft.com/office/powerpoint/2010/main" val="1776898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5368" y="2043663"/>
            <a:ext cx="6105194" cy="2031055"/>
          </a:xfrm>
        </p:spPr>
        <p:txBody>
          <a:bodyPr>
            <a:normAutofit fontScale="90000"/>
          </a:bodyPr>
          <a:lstStyle/>
          <a:p>
            <a:r>
              <a:rPr lang="en-US" dirty="0">
                <a:solidFill>
                  <a:srgbClr val="FFFFFF"/>
                </a:solidFill>
              </a:rPr>
              <a:t>Suicide rates among the top ten happiest countries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What does it all mean?</a:t>
            </a:r>
            <a:endParaRPr dirty="0">
              <a:solidFill>
                <a:srgbClr val="FFFFFF"/>
              </a:solidFill>
            </a:endParaRPr>
          </a:p>
        </p:txBody>
      </p:sp>
    </p:spTree>
    <p:extLst>
      <p:ext uri="{BB962C8B-B14F-4D97-AF65-F5344CB8AC3E}">
        <p14:creationId xmlns:p14="http://schemas.microsoft.com/office/powerpoint/2010/main" val="3839511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Contents</a:t>
            </a:r>
          </a:p>
        </p:txBody>
      </p:sp>
      <p:sp>
        <p:nvSpPr>
          <p:cNvPr id="3" name="Content Placeholder 2"/>
          <p:cNvSpPr>
            <a:spLocks noGrp="1"/>
          </p:cNvSpPr>
          <p:nvPr>
            <p:ph type="body" idx="1"/>
          </p:nvPr>
        </p:nvSpPr>
        <p:spPr>
          <a:xfrm>
            <a:off x="4056481" y="813683"/>
            <a:ext cx="7652561" cy="5230634"/>
          </a:xfrm>
        </p:spPr>
        <p:txBody>
          <a:bodyPr anchor="ctr">
            <a:normAutofit/>
          </a:bodyPr>
          <a:lstStyle/>
          <a:p>
            <a:r>
              <a:rPr lang="en-US" sz="3200" dirty="0"/>
              <a:t>International trends in suicide among the top ten countries  2000-2016 data</a:t>
            </a:r>
          </a:p>
          <a:p>
            <a:r>
              <a:rPr lang="en-US" sz="3200" dirty="0"/>
              <a:t>Total suicide by age</a:t>
            </a:r>
          </a:p>
          <a:p>
            <a:r>
              <a:rPr lang="en-US" sz="3200" dirty="0"/>
              <a:t>Total suicide by gender</a:t>
            </a:r>
          </a:p>
          <a:p>
            <a:r>
              <a:rPr lang="en-US" sz="3200" dirty="0"/>
              <a:t>Total suicide by country</a:t>
            </a:r>
          </a:p>
        </p:txBody>
      </p:sp>
    </p:spTree>
    <p:extLst>
      <p:ext uri="{BB962C8B-B14F-4D97-AF65-F5344CB8AC3E}">
        <p14:creationId xmlns:p14="http://schemas.microsoft.com/office/powerpoint/2010/main" val="235995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Trends in suicide among the ten happiest countries</a:t>
            </a:r>
          </a:p>
        </p:txBody>
      </p:sp>
      <p:sp>
        <p:nvSpPr>
          <p:cNvPr id="5" name="Content Placeholder 4">
            <a:extLst>
              <a:ext uri="{FF2B5EF4-FFF2-40B4-BE49-F238E27FC236}">
                <a16:creationId xmlns:a16="http://schemas.microsoft.com/office/drawing/2014/main" id="{B6DA1FFD-942B-4633-879A-C44D907CD005}"/>
              </a:ext>
            </a:extLst>
          </p:cNvPr>
          <p:cNvSpPr>
            <a:spLocks noGrp="1"/>
          </p:cNvSpPr>
          <p:nvPr>
            <p:ph idx="1"/>
          </p:nvPr>
        </p:nvSpPr>
        <p:spPr>
          <a:xfrm>
            <a:off x="4646322" y="1507157"/>
            <a:ext cx="6472879" cy="5678199"/>
          </a:xfrm>
        </p:spPr>
        <p:txBody>
          <a:bodyPr>
            <a:normAutofit/>
          </a:bodyPr>
          <a:lstStyle/>
          <a:p>
            <a:r>
              <a:rPr lang="en-US" sz="2800" dirty="0"/>
              <a:t>At a global level, suicide has declined by 29% since 2000.</a:t>
            </a:r>
          </a:p>
          <a:p>
            <a:r>
              <a:rPr lang="en-US" sz="2800" dirty="0"/>
              <a:t>There is a correlation among the age groups</a:t>
            </a:r>
          </a:p>
          <a:p>
            <a:r>
              <a:rPr lang="en-US" sz="2800" dirty="0"/>
              <a:t>More males commit suicide than females*</a:t>
            </a:r>
          </a:p>
          <a:p>
            <a:r>
              <a:rPr lang="en-US" sz="2800" dirty="0"/>
              <a:t>Happiness has no correlation to suicide</a:t>
            </a:r>
          </a:p>
          <a:p>
            <a:endParaRPr lang="en-US" dirty="0"/>
          </a:p>
          <a:p>
            <a:endParaRPr lang="en-US" dirty="0"/>
          </a:p>
        </p:txBody>
      </p:sp>
    </p:spTree>
    <p:extLst>
      <p:ext uri="{BB962C8B-B14F-4D97-AF65-F5344CB8AC3E}">
        <p14:creationId xmlns:p14="http://schemas.microsoft.com/office/powerpoint/2010/main" val="1546464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48951"/>
            <a:ext cx="5175301" cy="2760098"/>
          </a:xfrm>
        </p:spPr>
        <p:txBody>
          <a:bodyPr>
            <a:normAutofit/>
          </a:bodyPr>
          <a:lstStyle/>
          <a:p>
            <a:r>
              <a:rPr lang="en-US" dirty="0">
                <a:solidFill>
                  <a:srgbClr val="FFFFFF"/>
                </a:solidFill>
              </a:rPr>
              <a:t>Suicide - </a:t>
            </a:r>
            <a:br>
              <a:rPr lang="en-US" dirty="0">
                <a:solidFill>
                  <a:srgbClr val="FFFFFF"/>
                </a:solidFill>
              </a:rPr>
            </a:br>
            <a:r>
              <a:rPr lang="en-US" dirty="0">
                <a:solidFill>
                  <a:srgbClr val="FFFFFF"/>
                </a:solidFill>
              </a:rPr>
              <a:t>does age matter?</a:t>
            </a:r>
          </a:p>
        </p:txBody>
      </p:sp>
      <p:pic>
        <p:nvPicPr>
          <p:cNvPr id="5" name="Content Placeholder 4" descr="A screenshot of a cell phone&#10;&#10;Description automatically generated">
            <a:extLst>
              <a:ext uri="{FF2B5EF4-FFF2-40B4-BE49-F238E27FC236}">
                <a16:creationId xmlns:a16="http://schemas.microsoft.com/office/drawing/2014/main" id="{00428B17-FDC8-4CC4-8760-7D6CC9FDD3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5380" y="3361088"/>
            <a:ext cx="5499283" cy="3385701"/>
          </a:xfrm>
        </p:spPr>
      </p:pic>
      <p:pic>
        <p:nvPicPr>
          <p:cNvPr id="7" name="Picture 6" descr="A close up of a logo&#10;&#10;Description automatically generated">
            <a:extLst>
              <a:ext uri="{FF2B5EF4-FFF2-40B4-BE49-F238E27FC236}">
                <a16:creationId xmlns:a16="http://schemas.microsoft.com/office/drawing/2014/main" id="{AA46F300-5969-49B1-8FED-3834F36387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380" y="245532"/>
            <a:ext cx="5499283" cy="3053721"/>
          </a:xfrm>
          <a:prstGeom prst="rect">
            <a:avLst/>
          </a:prstGeom>
        </p:spPr>
      </p:pic>
    </p:spTree>
    <p:extLst>
      <p:ext uri="{BB962C8B-B14F-4D97-AF65-F5344CB8AC3E}">
        <p14:creationId xmlns:p14="http://schemas.microsoft.com/office/powerpoint/2010/main" val="3172286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53641"/>
            <a:ext cx="3669161" cy="2760098"/>
          </a:xfrm>
        </p:spPr>
        <p:txBody>
          <a:bodyPr>
            <a:normAutofit/>
          </a:bodyPr>
          <a:lstStyle/>
          <a:p>
            <a:r>
              <a:rPr lang="en-US" dirty="0">
                <a:solidFill>
                  <a:srgbClr val="FFFFFF"/>
                </a:solidFill>
              </a:rPr>
              <a:t>Gender vs the numbers</a:t>
            </a:r>
          </a:p>
        </p:txBody>
      </p:sp>
      <p:pic>
        <p:nvPicPr>
          <p:cNvPr id="14" name="Content Placeholder 13" descr="A screenshot of a cell phone&#10;&#10;Description automatically generated">
            <a:extLst>
              <a:ext uri="{FF2B5EF4-FFF2-40B4-BE49-F238E27FC236}">
                <a16:creationId xmlns:a16="http://schemas.microsoft.com/office/drawing/2014/main" id="{761B1D8B-1F5A-44B8-893D-15110E51CD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1225" y="577583"/>
            <a:ext cx="6971927" cy="3485964"/>
          </a:xfrm>
        </p:spPr>
      </p:pic>
      <p:pic>
        <p:nvPicPr>
          <p:cNvPr id="16" name="Picture 15" descr="A close up of a logo&#10;&#10;Description automatically generated">
            <a:extLst>
              <a:ext uri="{FF2B5EF4-FFF2-40B4-BE49-F238E27FC236}">
                <a16:creationId xmlns:a16="http://schemas.microsoft.com/office/drawing/2014/main" id="{E2A9BDD6-6B07-4A55-B0E0-0479E6ED7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9326" y="4311969"/>
            <a:ext cx="2228850" cy="2047875"/>
          </a:xfrm>
          <a:prstGeom prst="rect">
            <a:avLst/>
          </a:prstGeom>
        </p:spPr>
      </p:pic>
    </p:spTree>
    <p:extLst>
      <p:ext uri="{BB962C8B-B14F-4D97-AF65-F5344CB8AC3E}">
        <p14:creationId xmlns:p14="http://schemas.microsoft.com/office/powerpoint/2010/main" val="3750976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6855</TotalTime>
  <Words>1645</Words>
  <Application>Microsoft Macintosh PowerPoint</Application>
  <PresentationFormat>Widescreen</PresentationFormat>
  <Paragraphs>252</Paragraphs>
  <Slides>24</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Lato</vt:lpstr>
      <vt:lpstr>Segoe UI</vt:lpstr>
      <vt:lpstr>Segoe UI Light</vt:lpstr>
      <vt:lpstr>Segoe UI Semibold</vt:lpstr>
      <vt:lpstr>Segoe UI Semilight</vt:lpstr>
      <vt:lpstr>Tw Cen MT</vt:lpstr>
      <vt:lpstr>Wingdings</vt:lpstr>
      <vt:lpstr>Circuit</vt:lpstr>
      <vt:lpstr>PowerPoint Presentation</vt:lpstr>
      <vt:lpstr>PowerPoint Presentation</vt:lpstr>
      <vt:lpstr>PowerPoint Presentation</vt:lpstr>
      <vt:lpstr>Related topics to research</vt:lpstr>
      <vt:lpstr>Suicide rates among the top ten happiest countries</vt:lpstr>
      <vt:lpstr>Contents</vt:lpstr>
      <vt:lpstr>Trends in suicide among the ten happiest countries</vt:lpstr>
      <vt:lpstr>Suicide -  does age matter?</vt:lpstr>
      <vt:lpstr>Gender vs the numbers</vt:lpstr>
      <vt:lpstr>Top ten happiest vs the numbers</vt:lpstr>
      <vt:lpstr>PowerPoint Presentation</vt:lpstr>
      <vt:lpstr>Works cited</vt:lpstr>
      <vt:lpstr>PowerPoint Presentation</vt:lpstr>
      <vt:lpstr>PowerPoint Presentation</vt:lpstr>
      <vt:lpstr>PowerPoint Presentation</vt:lpstr>
      <vt:lpstr>PowerPoint Presentation</vt:lpstr>
      <vt:lpstr>PowerPoint Presentation</vt:lpstr>
      <vt:lpstr>PowerPoint Presentation</vt:lpstr>
      <vt:lpstr>Review of the OECD Data</vt:lpstr>
      <vt:lpstr>Leisure Time</vt:lpstr>
      <vt:lpstr>Volunteering (used Unpaid Work Time)</vt:lpstr>
      <vt:lpstr>Personal Care Time</vt:lpstr>
      <vt:lpstr>OECD Data-SEt Conclusions</vt:lpstr>
      <vt:lpstr>Group Projects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Dimensions of happiness</dc:title>
  <dc:creator>Heather Barker</dc:creator>
  <cp:lastModifiedBy>Jenn Brockman</cp:lastModifiedBy>
  <cp:revision>34</cp:revision>
  <dcterms:created xsi:type="dcterms:W3CDTF">2019-08-29T00:06:44Z</dcterms:created>
  <dcterms:modified xsi:type="dcterms:W3CDTF">2019-09-04T01:42:06Z</dcterms:modified>
</cp:coreProperties>
</file>