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E1B"/>
    <a:srgbClr val="3333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BF0DA0-1ADF-4103-99B7-B204D6BB8AE3}">
  <a:tblStyle styleId="{D0BF0DA0-1ADF-4103-99B7-B204D6BB8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39a32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39a322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303fa734_2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303fa734_2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344c54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344c54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344c54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344c54f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344c54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344c54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9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50" y="423500"/>
            <a:ext cx="4732525" cy="44725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140925" y="423500"/>
            <a:ext cx="3927600" cy="44724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 b="1" dirty="0">
                <a:latin typeface="Lato"/>
                <a:ea typeface="Lato"/>
                <a:cs typeface="Lato"/>
                <a:sym typeface="Lato"/>
              </a:rPr>
              <a:t>Purpose of this project is to find happiest countries in the world  and analyze world happiness report to understand the factors contributing to happiness score.</a:t>
            </a: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 b="1" dirty="0">
                <a:latin typeface="Lato"/>
                <a:ea typeface="Lato"/>
                <a:cs typeface="Lato"/>
                <a:sym typeface="Lato"/>
              </a:rPr>
              <a:t>This project also tries to relate happiness score of countries with  external elements to identify and understand possible trends.</a:t>
            </a: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 b="1" dirty="0">
                <a:latin typeface="Lato"/>
                <a:ea typeface="Lato"/>
                <a:cs typeface="Lato"/>
                <a:sym typeface="Lato"/>
              </a:rPr>
              <a:t>According to 2018 happiness report, Finland is ranked as happiest country with a happiness score of 7.632 and United States is ranked as 18th.</a:t>
            </a: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 b="1" dirty="0">
                <a:latin typeface="Lato"/>
                <a:ea typeface="Lato"/>
                <a:cs typeface="Lato"/>
                <a:sym typeface="Lato"/>
              </a:rPr>
              <a:t>In 2018, 7 countries in top ten are from Western Europe, 2 of them are Australia and New Zealand and 1 country (Canada) from North America.</a:t>
            </a: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 b="1" dirty="0">
                <a:latin typeface="Lato"/>
                <a:ea typeface="Lato"/>
                <a:cs typeface="Lato"/>
                <a:sym typeface="Lato"/>
              </a:rPr>
              <a:t>‘Economic GDP per Capita’ and ‘Family’ are major contributors toward happiness score.</a:t>
            </a: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 b="1" dirty="0">
                <a:latin typeface="Lato"/>
                <a:ea typeface="Lato"/>
                <a:cs typeface="Lato"/>
                <a:sym typeface="Lato"/>
              </a:rPr>
              <a:t>External factors ‘World Unemployment Rate’ and ‘Economic Freedom Data’ is analyzed  to explore the relationship between happiness score and these factors.</a:t>
            </a:r>
            <a:endParaRPr sz="11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42225" y="0"/>
            <a:ext cx="87267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World Happiness Report Data Analysis (2015 - 2018)</a:t>
            </a:r>
            <a:endParaRPr sz="18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4"/>
          <p:cNvGraphicFramePr/>
          <p:nvPr/>
        </p:nvGraphicFramePr>
        <p:xfrm>
          <a:off x="0" y="320850"/>
          <a:ext cx="9144000" cy="3599450"/>
        </p:xfrm>
        <a:graphic>
          <a:graphicData uri="http://schemas.openxmlformats.org/drawingml/2006/table">
            <a:tbl>
              <a:tblPr>
                <a:noFill/>
                <a:tableStyleId>{D0BF0DA0-1ADF-4103-99B7-B204D6BB8AE3}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850"/>
            <a:ext cx="3047999" cy="1799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320850"/>
            <a:ext cx="3047999" cy="1799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320850"/>
            <a:ext cx="3047999" cy="1799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20575"/>
            <a:ext cx="3047999" cy="1799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0" y="2120575"/>
            <a:ext cx="3047999" cy="1799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6000" y="2120575"/>
            <a:ext cx="3048000" cy="1799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" name="Google Shape;86;p14"/>
          <p:cNvSpPr txBox="1"/>
          <p:nvPr/>
        </p:nvSpPr>
        <p:spPr>
          <a:xfrm>
            <a:off x="140650" y="4148950"/>
            <a:ext cx="8950800" cy="803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Analyzing individual factors of top 5 countries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Family,  Freedom and Health Life Expectancy  contributes positively towards happiness score.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Economic GDP per Capita is a major contributor but it is not a strong deciding factor for happiness </a:t>
            </a:r>
            <a:r>
              <a:rPr lang="en-US" sz="1000" b="1" dirty="0">
                <a:latin typeface="Lato"/>
                <a:ea typeface="Lato"/>
                <a:cs typeface="Lato"/>
                <a:sym typeface="Lato"/>
              </a:rPr>
              <a:t>score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 in case of top 5 countries.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Generosity and ‘Trust Government Corruptions’ does not provide any conclusive trends towards happiness score 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00450" y="0"/>
            <a:ext cx="8991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Analyzing Individual Factors Contributing to Happiness Score (2015 - 2018)</a:t>
            </a:r>
            <a:endParaRPr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5"/>
          <p:cNvGraphicFramePr/>
          <p:nvPr/>
        </p:nvGraphicFramePr>
        <p:xfrm>
          <a:off x="0" y="346950"/>
          <a:ext cx="9144000" cy="3525375"/>
        </p:xfrm>
        <a:graphic>
          <a:graphicData uri="http://schemas.openxmlformats.org/drawingml/2006/table">
            <a:tbl>
              <a:tblPr>
                <a:noFill/>
                <a:tableStyleId>{D0BF0DA0-1ADF-4103-99B7-B204D6BB8AE3}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825"/>
            <a:ext cx="4622249" cy="3555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5"/>
          <p:cNvSpPr txBox="1"/>
          <p:nvPr/>
        </p:nvSpPr>
        <p:spPr>
          <a:xfrm>
            <a:off x="0" y="3887375"/>
            <a:ext cx="4572000" cy="1155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Australia and New Zealand, North America and  Western Europe are the happiest regions.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Sub-Saharan Africa and Southern Asia are the least happ</a:t>
            </a:r>
            <a:r>
              <a:rPr lang="en-US" sz="1000" b="1" dirty="0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 regions.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Happiness score in Central and Eastern Europe increase over the years while North America, Latin America and Caribbean see a decrease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150" y="331875"/>
            <a:ext cx="4572000" cy="3555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" name="Google Shape;96;p15"/>
          <p:cNvSpPr txBox="1"/>
          <p:nvPr/>
        </p:nvSpPr>
        <p:spPr>
          <a:xfrm>
            <a:off x="4593000" y="3887375"/>
            <a:ext cx="4572000" cy="1155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Australia and NZ [2 out of 2] and North America [2 out of 2] are constantly in top 50 in last 4 years.</a:t>
            </a:r>
            <a:endParaRPr sz="1000" b="1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Western European countries represent most number [17 out of 21], followed by Latin America and Caribbean countries.</a:t>
            </a:r>
            <a:endParaRPr sz="1000" b="1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None of the countries from Southern Asia and Sub-Saharan Africa made into top 50 in last 4 years.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0275" y="30150"/>
            <a:ext cx="9021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Analyzing Happiness Score By Region(2015- 2018</a:t>
            </a:r>
            <a:r>
              <a:rPr lang="en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/>
        </p:nvGraphicFramePr>
        <p:xfrm>
          <a:off x="53400" y="358350"/>
          <a:ext cx="4545300" cy="4711375"/>
        </p:xfrm>
        <a:graphic>
          <a:graphicData uri="http://schemas.openxmlformats.org/drawingml/2006/table">
            <a:tbl>
              <a:tblPr>
                <a:noFill/>
                <a:tableStyleId>{D0BF0DA0-1ADF-4103-99B7-B204D6BB8AE3}</a:tableStyleId>
              </a:tblPr>
              <a:tblGrid>
                <a:gridCol w="45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Google Shape;103;p16"/>
          <p:cNvSpPr txBox="1"/>
          <p:nvPr/>
        </p:nvSpPr>
        <p:spPr>
          <a:xfrm>
            <a:off x="52700" y="25550"/>
            <a:ext cx="90222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Analyzing Happiness Score Based on Unemployment Rate (2015 - 2017)</a:t>
            </a:r>
            <a:endParaRPr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" y="358350"/>
            <a:ext cx="3509951" cy="24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700" y="358350"/>
            <a:ext cx="3747014" cy="2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75" y="2800925"/>
            <a:ext cx="3509951" cy="216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395175" y="2972275"/>
            <a:ext cx="4391638" cy="1876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Happiness score is </a:t>
            </a:r>
            <a:r>
              <a:rPr lang="en-US" sz="1000" b="1" dirty="0">
                <a:latin typeface="Lato"/>
                <a:ea typeface="Lato"/>
                <a:cs typeface="Lato"/>
                <a:sym typeface="Lato"/>
              </a:rPr>
              <a:t>inversely 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proportional to  unemployment rate.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North American countries have highest happeniness score with considerably lower unemployment rate.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East Asia &amp; Pacific have better happiness score and lowest unemployment rate.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Sub-Saharan African  is the least  happ</a:t>
            </a:r>
            <a:r>
              <a:rPr lang="en-US" sz="1000" b="1" dirty="0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 region an</a:t>
            </a:r>
            <a:r>
              <a:rPr lang="en-US" sz="1000" b="1" dirty="0">
                <a:latin typeface="Lato"/>
                <a:ea typeface="Lato"/>
                <a:cs typeface="Lato"/>
                <a:sym typeface="Lato"/>
              </a:rPr>
              <a:t>d  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unemployment rate is comparatively high.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Countries in high income bracket have highest happiness scores.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Low income countries have lower happiness score regardless</a:t>
            </a:r>
            <a:r>
              <a:rPr lang="en-US" sz="1000" b="1" dirty="0">
                <a:latin typeface="Lato"/>
                <a:ea typeface="Lato"/>
                <a:cs typeface="Lato"/>
                <a:sym typeface="Lato"/>
              </a:rPr>
              <a:t> of</a:t>
            </a: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 low unemployment rate.</a:t>
            </a:r>
            <a:endParaRPr sz="1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7"/>
          <p:cNvGraphicFramePr/>
          <p:nvPr/>
        </p:nvGraphicFramePr>
        <p:xfrm>
          <a:off x="180800" y="435250"/>
          <a:ext cx="8744050" cy="3236150"/>
        </p:xfrm>
        <a:graphic>
          <a:graphicData uri="http://schemas.openxmlformats.org/drawingml/2006/table">
            <a:tbl>
              <a:tblPr>
                <a:noFill/>
                <a:tableStyleId>{D0BF0DA0-1ADF-4103-99B7-B204D6BB8AE3}</a:tableStyleId>
              </a:tblPr>
              <a:tblGrid>
                <a:gridCol w="44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113;p17"/>
          <p:cNvSpPr txBox="1"/>
          <p:nvPr/>
        </p:nvSpPr>
        <p:spPr>
          <a:xfrm>
            <a:off x="180800" y="3777250"/>
            <a:ext cx="8744100" cy="111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/>
              <a:t>The  economic freedom is an important factor contributing to the happiness score of a country.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/>
              <a:t>North America, Australia and New Zealand are happiest regions with best economic freedom.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 dirty="0">
                <a:solidFill>
                  <a:schemeClr val="dk2"/>
                </a:solidFill>
              </a:rPr>
              <a:t>Western European region have highest happiness score and have comparatively good economic freedom.</a:t>
            </a:r>
            <a:endParaRPr sz="1200" b="1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 dirty="0">
                <a:solidFill>
                  <a:schemeClr val="dk2"/>
                </a:solidFill>
              </a:rPr>
              <a:t>Sub-Saharan Africa is the least happiest region with lowest economic freedom.</a:t>
            </a:r>
            <a:endParaRPr sz="1200" b="1"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105400" y="63250"/>
            <a:ext cx="8937900" cy="37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Analyzing Happiness Score Based on Economic Freedom(2015 -2016)</a:t>
            </a:r>
            <a:endParaRPr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0" y="435250"/>
            <a:ext cx="4164726" cy="3308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250" y="390775"/>
            <a:ext cx="4508599" cy="33706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51B99-2363-4EB8-9EC4-618040938CF7}"/>
              </a:ext>
            </a:extLst>
          </p:cNvPr>
          <p:cNvSpPr txBox="1"/>
          <p:nvPr/>
        </p:nvSpPr>
        <p:spPr>
          <a:xfrm>
            <a:off x="152400" y="146437"/>
            <a:ext cx="8824685" cy="48628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Family , Economic GDP per Capita , Health Life Expectancy , Social Freedom, Economic  Freedom, Generosity, Corruption are some of the major factors influencing the world happiness score.</a:t>
            </a:r>
          </a:p>
          <a:p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Countries which have lower unemployment rate and high income have higher happiness score.</a:t>
            </a:r>
          </a:p>
          <a:p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Economic Freedom increases the world happiness rate.</a:t>
            </a:r>
          </a:p>
          <a:p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Happiest countries are in the Western Europe.</a:t>
            </a:r>
          </a:p>
          <a:p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b="1" dirty="0">
                <a:latin typeface="+mn-lt"/>
                <a:ea typeface="Lato"/>
                <a:cs typeface="Lato"/>
                <a:sym typeface="Lato"/>
              </a:rPr>
              <a:t>Australia and New Zealand, North America and  Western Europe are the happiest regions.</a:t>
            </a:r>
          </a:p>
          <a:p>
            <a:endParaRPr lang="en" b="1" dirty="0">
              <a:latin typeface="+mn-lt"/>
              <a:ea typeface="Lato"/>
              <a:cs typeface="Lato"/>
              <a:sym typeface="La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b="1" dirty="0">
                <a:latin typeface="+mn-lt"/>
                <a:ea typeface="Lato"/>
                <a:cs typeface="Lato"/>
                <a:sym typeface="Lato"/>
              </a:rPr>
              <a:t>Sub-Saharan Africa and Southern Asia are the least happ</a:t>
            </a:r>
            <a:r>
              <a:rPr lang="en-US" b="1">
                <a:latin typeface="+mn-lt"/>
                <a:ea typeface="Lato"/>
                <a:cs typeface="Lato"/>
                <a:sym typeface="Lato"/>
              </a:rPr>
              <a:t>y</a:t>
            </a:r>
            <a:r>
              <a:rPr lang="en" b="1">
                <a:latin typeface="+mn-lt"/>
                <a:ea typeface="Lato"/>
                <a:cs typeface="Lato"/>
                <a:sym typeface="Lato"/>
              </a:rPr>
              <a:t> </a:t>
            </a:r>
            <a:r>
              <a:rPr lang="en" b="1" dirty="0">
                <a:latin typeface="+mn-lt"/>
                <a:ea typeface="Lato"/>
                <a:cs typeface="Lato"/>
                <a:sym typeface="Lato"/>
              </a:rPr>
              <a:t>regions.</a:t>
            </a:r>
          </a:p>
          <a:p>
            <a:endParaRPr lang="en" b="1" dirty="0">
              <a:latin typeface="+mn-lt"/>
              <a:ea typeface="Lato"/>
              <a:cs typeface="Lato"/>
              <a:sym typeface="La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b="1" dirty="0">
                <a:latin typeface="+mn-lt"/>
                <a:ea typeface="Lato"/>
                <a:cs typeface="Lato"/>
                <a:sym typeface="Lato"/>
              </a:rPr>
              <a:t>As per the latest report Finl</a:t>
            </a:r>
            <a:r>
              <a:rPr lang="en-US" b="1" dirty="0">
                <a:latin typeface="+mn-lt"/>
                <a:ea typeface="Lato"/>
                <a:cs typeface="Lato"/>
                <a:sym typeface="Lato"/>
              </a:rPr>
              <a:t>and is the happiest country in the world.</a:t>
            </a:r>
          </a:p>
          <a:p>
            <a:endParaRPr lang="en-US" b="1" dirty="0">
              <a:latin typeface="+mn-lt"/>
              <a:ea typeface="Lato"/>
              <a:cs typeface="Lato"/>
              <a:sym typeface="La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  <a:ea typeface="Lato"/>
                <a:cs typeface="Lato"/>
                <a:sym typeface="Lato"/>
              </a:rPr>
              <a:t>Considering last 4 years happiness report, top five countries are always from Western Europe</a:t>
            </a:r>
          </a:p>
          <a:p>
            <a:endParaRPr lang="en-US" b="1" dirty="0">
              <a:latin typeface="+mn-lt"/>
              <a:ea typeface="Lato"/>
              <a:cs typeface="Lato"/>
              <a:sym typeface="Lato"/>
            </a:endParaRPr>
          </a:p>
          <a:p>
            <a:endParaRPr lang="en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7748335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631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Raleway</vt:lpstr>
      <vt:lpstr>Wingdings</vt:lpstr>
      <vt:lpstr>Lato</vt:lpstr>
      <vt:lpstr>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iamso</dc:creator>
  <cp:lastModifiedBy>iamsoumyamurali@gmail.com</cp:lastModifiedBy>
  <cp:revision>13</cp:revision>
  <dcterms:modified xsi:type="dcterms:W3CDTF">2019-09-03T05:19:30Z</dcterms:modified>
</cp:coreProperties>
</file>