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4"/>
  </p:notesMasterIdLst>
  <p:sldIdLst>
    <p:sldId id="296" r:id="rId2"/>
    <p:sldId id="297" r:id="rId3"/>
    <p:sldId id="298" r:id="rId4"/>
    <p:sldId id="299" r:id="rId5"/>
    <p:sldId id="300" r:id="rId6"/>
    <p:sldId id="301" r:id="rId7"/>
    <p:sldId id="302" r:id="rId8"/>
    <p:sldId id="303" r:id="rId9"/>
    <p:sldId id="286" r:id="rId10"/>
    <p:sldId id="266" r:id="rId11"/>
    <p:sldId id="267" r:id="rId12"/>
    <p:sldId id="268" r:id="rId13"/>
    <p:sldId id="288" r:id="rId14"/>
    <p:sldId id="289" r:id="rId15"/>
    <p:sldId id="290" r:id="rId16"/>
    <p:sldId id="291" r:id="rId17"/>
    <p:sldId id="292" r:id="rId18"/>
    <p:sldId id="293" r:id="rId19"/>
    <p:sldId id="282" r:id="rId20"/>
    <p:sldId id="279" r:id="rId21"/>
    <p:sldId id="278" r:id="rId22"/>
    <p:sldId id="283" r:id="rId23"/>
    <p:sldId id="284" r:id="rId24"/>
    <p:sldId id="285" r:id="rId25"/>
    <p:sldId id="262" r:id="rId26"/>
    <p:sldId id="265" r:id="rId27"/>
    <p:sldId id="263" r:id="rId28"/>
    <p:sldId id="264" r:id="rId29"/>
    <p:sldId id="304" r:id="rId30"/>
    <p:sldId id="256" r:id="rId31"/>
    <p:sldId id="257" r:id="rId32"/>
    <p:sldId id="258" r:id="rId33"/>
    <p:sldId id="259" r:id="rId34"/>
    <p:sldId id="260" r:id="rId35"/>
    <p:sldId id="261" r:id="rId36"/>
    <p:sldId id="295" r:id="rId37"/>
    <p:sldId id="269" r:id="rId38"/>
    <p:sldId id="270" r:id="rId39"/>
    <p:sldId id="271" r:id="rId40"/>
    <p:sldId id="272" r:id="rId41"/>
    <p:sldId id="275" r:id="rId42"/>
    <p:sldId id="27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0" autoAdjust="0"/>
    <p:restoredTop sz="94660"/>
  </p:normalViewPr>
  <p:slideViewPr>
    <p:cSldViewPr snapToGrid="0">
      <p:cViewPr varScale="1">
        <p:scale>
          <a:sx n="103" d="100"/>
          <a:sy n="103"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6:29:29.982" v="1226" actId="20577"/>
      <pc:docMkLst>
        <pc:docMk/>
      </pc:docMkLst>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8-29T01:47:39.820" v="29"/>
        <pc:sldMkLst>
          <pc:docMk/>
          <pc:sldMk cId="869344389" sldId="259"/>
        </pc:sldMkLst>
        <pc:spChg chg="mod">
          <ac:chgData name="Heather Barker" userId="def3dd8cc52a8a2b" providerId="LiveId" clId="{2FDC0559-74D9-4A50-9FD2-BAD7355FC46E}" dt="2019-08-29T01:45:58.823" v="26" actId="20577"/>
          <ac:spMkLst>
            <pc:docMk/>
            <pc:sldMk cId="869344389" sldId="259"/>
            <ac:spMk id="2" creationId="{1C7AF5F3-4DDB-487F-86B3-74FB5BD16CAE}"/>
          </ac:spMkLst>
        </pc:spChg>
      </pc:sldChg>
      <pc:sldChg chg="addSp delSp ord">
        <pc:chgData name="Heather Barker" userId="def3dd8cc52a8a2b" providerId="LiveId" clId="{2FDC0559-74D9-4A50-9FD2-BAD7355FC46E}" dt="2019-08-31T21:43:58.423" v="186"/>
        <pc:sldMkLst>
          <pc:docMk/>
          <pc:sldMk cId="435858797" sldId="260"/>
        </pc:sldMkLst>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8-31T21:51:40.276" v="305"/>
        <pc:sldMkLst>
          <pc:docMk/>
          <pc:sldMk cId="4225626867" sldId="261"/>
        </pc:sldMkLst>
        <pc:spChg chg="mod">
          <ac:chgData name="Heather Barker" userId="def3dd8cc52a8a2b" providerId="LiveId" clId="{2FDC0559-74D9-4A50-9FD2-BAD7355FC46E}" dt="2019-08-31T19:24:56.608" v="55"/>
          <ac:spMkLst>
            <pc:docMk/>
            <pc:sldMk cId="4225626867" sldId="261"/>
            <ac:spMk id="2" creationId="{D6AC7423-B87C-49F8-8806-E842D4CE926D}"/>
          </ac:spMkLst>
        </pc:spChg>
        <pc:spChg chg="mod">
          <ac:chgData name="Heather Barker" userId="def3dd8cc52a8a2b" providerId="LiveId" clId="{2FDC0559-74D9-4A50-9FD2-BAD7355FC46E}" dt="2019-08-29T01:46:08.882" v="27"/>
          <ac:spMkLst>
            <pc:docMk/>
            <pc:sldMk cId="4225626867" sldId="261"/>
            <ac:spMk id="3" creationId="{81417D4C-D934-41FE-961F-CB0D6578C3E6}"/>
          </ac:spMkLst>
        </pc:spChg>
        <pc:spChg chg="mod">
          <ac:chgData name="Heather Barker" userId="def3dd8cc52a8a2b" providerId="LiveId" clId="{2FDC0559-74D9-4A50-9FD2-BAD7355FC46E}" dt="2019-08-31T21:50:36.116" v="302" actId="20577"/>
          <ac:spMkLst>
            <pc:docMk/>
            <pc:sldMk cId="4225626867" sldId="261"/>
            <ac:spMk id="4" creationId="{E19AA43A-06EC-4F69-B696-B04E0778ACF5}"/>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pc:chgData name="Heather Barker" userId="def3dd8cc52a8a2b" providerId="LiveId" clId="{2FDC0559-74D9-4A50-9FD2-BAD7355FC46E}" dt="2019-08-29T01:46:37.816" v="28"/>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6:29:29.982" v="1226" actId="20577"/>
        <pc:sldMkLst>
          <pc:docMk/>
          <pc:sldMk cId="3795639364" sldId="268"/>
        </pc:sldMkLst>
        <pc:spChg chg="mod">
          <ac:chgData name="Heather Barker" userId="def3dd8cc52a8a2b" providerId="LiveId" clId="{2FDC0559-74D9-4A50-9FD2-BAD7355FC46E}" dt="2019-09-02T16:29:29.982" v="1226" actId="20577"/>
          <ac:spMkLst>
            <pc:docMk/>
            <pc:sldMk cId="3795639364" sldId="268"/>
            <ac:spMk id="3" creationId="{A6A15335-A7C7-4F1D-8D9A-EA3F65CAA7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F08E-8353-1B46-9A76-ECB6EEA39E2A}"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6E88-9AC9-CC4D-B39D-EFACBDD433C9}" type="slidenum">
              <a:rPr lang="en-US" smtClean="0"/>
              <a:t>‹#›</a:t>
            </a:fld>
            <a:endParaRPr lang="en-US"/>
          </a:p>
        </p:txBody>
      </p:sp>
    </p:spTree>
    <p:extLst>
      <p:ext uri="{BB962C8B-B14F-4D97-AF65-F5344CB8AC3E}">
        <p14:creationId xmlns:p14="http://schemas.microsoft.com/office/powerpoint/2010/main" val="281883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By state</a:t>
            </a:r>
          </a:p>
          <a:p>
            <a:pPr marL="171450" indent="-171450">
              <a:buFont typeface="Arial" panose="020B0604020202020204" pitchFamily="34" charset="0"/>
              <a:buChar char="•"/>
            </a:pPr>
            <a:r>
              <a:rPr lang="en-US" dirty="0"/>
              <a:t>College students</a:t>
            </a:r>
          </a:p>
          <a:p>
            <a:pPr marL="171450" indent="-171450">
              <a:buFont typeface="Arial" panose="020B0604020202020204" pitchFamily="34" charset="0"/>
              <a:buChar char="•"/>
            </a:pPr>
            <a:r>
              <a:rPr lang="en-US" dirty="0"/>
              <a:t>Military</a:t>
            </a:r>
          </a:p>
          <a:p>
            <a:pPr marL="171450" indent="-171450">
              <a:buFont typeface="Arial" panose="020B0604020202020204" pitchFamily="34" charset="0"/>
              <a:buChar char="•"/>
            </a:pPr>
            <a:r>
              <a:rPr lang="en-US" dirty="0"/>
              <a:t>LGBTQ</a:t>
            </a:r>
          </a:p>
          <a:p>
            <a:pPr marL="171450" indent="-171450">
              <a:buFont typeface="Arial" panose="020B0604020202020204" pitchFamily="34" charset="0"/>
              <a:buChar char="•"/>
            </a:pPr>
            <a:r>
              <a:rPr lang="en-US" dirty="0"/>
              <a:t>Chronic pain</a:t>
            </a:r>
          </a:p>
          <a:p>
            <a:pPr marL="171450" indent="-171450">
              <a:buFont typeface="Arial" panose="020B0604020202020204" pitchFamily="34" charset="0"/>
              <a:buChar char="•"/>
            </a:pPr>
            <a:r>
              <a:rPr lang="en-US" dirty="0"/>
              <a:t>Autism</a:t>
            </a:r>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9225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39a32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39a3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49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303fa734_2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303fa734_2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54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1344c54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1344c54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232774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344c54f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344c54f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0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344c54f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344c54f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77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1190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aboo" TargetMode="External"/><Relationship Id="rId7" Type="http://schemas.openxmlformats.org/officeDocument/2006/relationships/image" Target="../media/image11.png"/><Relationship Id="rId2" Type="http://schemas.openxmlformats.org/officeDocument/2006/relationships/hyperlink" Target="https://en.wikipedia.org/wiki/Social_stigma"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creativecommons.org/licenses/by-sa/3.0/" TargetMode="External"/><Relationship Id="rId4" Type="http://schemas.openxmlformats.org/officeDocument/2006/relationships/hyperlink" Target="http://en.wikipedia.org/wiki/Suicide_in_the_United_State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 Id="rId5" Type="http://schemas.openxmlformats.org/officeDocument/2006/relationships/hyperlink" Target="https://suicidepreventionlifeline.org/" TargetMode="External"/><Relationship Id="rId4" Type="http://schemas.openxmlformats.org/officeDocument/2006/relationships/hyperlink" Target="https://www.economist.com/the-economist-explains/2018/11/30/why-the-global-suicide-rate-is-fall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0BBE-EAC9-4B23-AB69-80EA10DAAF8F}"/>
              </a:ext>
            </a:extLst>
          </p:cNvPr>
          <p:cNvSpPr>
            <a:spLocks noGrp="1"/>
          </p:cNvSpPr>
          <p:nvPr>
            <p:ph type="ctrTitle"/>
          </p:nvPr>
        </p:nvSpPr>
        <p:spPr>
          <a:xfrm>
            <a:off x="1700212" y="141462"/>
            <a:ext cx="8791575" cy="2387600"/>
          </a:xfrm>
        </p:spPr>
        <p:txBody>
          <a:bodyPr/>
          <a:lstStyle/>
          <a:p>
            <a:r>
              <a:rPr lang="en-US" dirty="0"/>
              <a:t>The Dimensions of happiness</a:t>
            </a:r>
          </a:p>
        </p:txBody>
      </p:sp>
      <p:sp>
        <p:nvSpPr>
          <p:cNvPr id="3" name="Subtitle 2">
            <a:extLst>
              <a:ext uri="{FF2B5EF4-FFF2-40B4-BE49-F238E27FC236}">
                <a16:creationId xmlns:a16="http://schemas.microsoft.com/office/drawing/2014/main" id="{CFC96917-AC3A-4264-8196-036D51F90381}"/>
              </a:ext>
            </a:extLst>
          </p:cNvPr>
          <p:cNvSpPr>
            <a:spLocks noGrp="1"/>
          </p:cNvSpPr>
          <p:nvPr>
            <p:ph type="subTitle" idx="1"/>
          </p:nvPr>
        </p:nvSpPr>
        <p:spPr>
          <a:xfrm>
            <a:off x="180474" y="2870200"/>
            <a:ext cx="11802979" cy="2387600"/>
          </a:xfrm>
        </p:spPr>
        <p:txBody>
          <a:bodyPr>
            <a:normAutofit/>
          </a:bodyPr>
          <a:lstStyle/>
          <a:p>
            <a:pPr algn="ctr"/>
            <a:r>
              <a:rPr lang="en-US" sz="2800" dirty="0">
                <a:solidFill>
                  <a:schemeClr val="tx1"/>
                </a:solidFill>
              </a:rPr>
              <a:t>Authored by:</a:t>
            </a:r>
          </a:p>
          <a:p>
            <a:pPr algn="ctr"/>
            <a:r>
              <a:rPr lang="en-US" sz="2800" dirty="0">
                <a:solidFill>
                  <a:schemeClr val="tx1"/>
                </a:solidFill>
              </a:rPr>
              <a:t>Jenn Brockman, Soumya murali, heather barker, Sebastian Munoz, and Chris Elliott</a:t>
            </a:r>
          </a:p>
          <a:p>
            <a:pPr algn="ctr"/>
            <a:endParaRPr lang="en-US" sz="2800" dirty="0">
              <a:solidFill>
                <a:schemeClr val="tx1"/>
              </a:solidFill>
            </a:endParaRPr>
          </a:p>
        </p:txBody>
      </p:sp>
    </p:spTree>
    <p:extLst>
      <p:ext uri="{BB962C8B-B14F-4D97-AF65-F5344CB8AC3E}">
        <p14:creationId xmlns:p14="http://schemas.microsoft.com/office/powerpoint/2010/main" val="228458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7C6-610B-4A89-BB44-93152B02554E}"/>
              </a:ext>
            </a:extLst>
          </p:cNvPr>
          <p:cNvSpPr>
            <a:spLocks noGrp="1"/>
          </p:cNvSpPr>
          <p:nvPr>
            <p:ph type="title"/>
          </p:nvPr>
        </p:nvSpPr>
        <p:spPr>
          <a:xfrm>
            <a:off x="1141413" y="618518"/>
            <a:ext cx="10177376" cy="1478570"/>
          </a:xfrm>
        </p:spPr>
        <p:txBody>
          <a:bodyPr/>
          <a:lstStyle/>
          <a:p>
            <a:r>
              <a:rPr lang="en-US" dirty="0"/>
              <a:t>Where did I find the data and why did I use it?</a:t>
            </a:r>
          </a:p>
        </p:txBody>
      </p:sp>
      <p:sp>
        <p:nvSpPr>
          <p:cNvPr id="3" name="Content Placeholder 2">
            <a:extLst>
              <a:ext uri="{FF2B5EF4-FFF2-40B4-BE49-F238E27FC236}">
                <a16:creationId xmlns:a16="http://schemas.microsoft.com/office/drawing/2014/main" id="{4CA8E9F0-AED4-4F6C-8E71-F4C94B591052}"/>
              </a:ext>
            </a:extLst>
          </p:cNvPr>
          <p:cNvSpPr>
            <a:spLocks noGrp="1"/>
          </p:cNvSpPr>
          <p:nvPr>
            <p:ph idx="1"/>
          </p:nvPr>
        </p:nvSpPr>
        <p:spPr/>
        <p:txBody>
          <a:bodyPr/>
          <a:lstStyle/>
          <a:p>
            <a:r>
              <a:rPr lang="en-US" dirty="0"/>
              <a:t>I pulled the data from Kaggle.</a:t>
            </a:r>
          </a:p>
          <a:p>
            <a:r>
              <a:rPr lang="en-US" dirty="0"/>
              <a:t>It had a 9.4 in usability.</a:t>
            </a:r>
          </a:p>
          <a:p>
            <a:r>
              <a:rPr lang="en-US" dirty="0"/>
              <a:t>The data was separated mostly by countries which was what I needed to compare it to the happiness data.</a:t>
            </a:r>
          </a:p>
          <a:p>
            <a:endParaRPr lang="en-US" dirty="0"/>
          </a:p>
          <a:p>
            <a:endParaRPr lang="en-US" dirty="0"/>
          </a:p>
        </p:txBody>
      </p:sp>
    </p:spTree>
    <p:extLst>
      <p:ext uri="{BB962C8B-B14F-4D97-AF65-F5344CB8AC3E}">
        <p14:creationId xmlns:p14="http://schemas.microsoft.com/office/powerpoint/2010/main" val="236938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2DB2-9535-45BD-BBD0-3BDCFC2C7321}"/>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CEFCF235-659E-4AAC-A0F6-3471CEFF1B85}"/>
              </a:ext>
            </a:extLst>
          </p:cNvPr>
          <p:cNvSpPr>
            <a:spLocks noGrp="1"/>
          </p:cNvSpPr>
          <p:nvPr>
            <p:ph idx="1"/>
          </p:nvPr>
        </p:nvSpPr>
        <p:spPr/>
        <p:txBody>
          <a:bodyPr>
            <a:normAutofit fontScale="92500"/>
          </a:bodyPr>
          <a:lstStyle/>
          <a:p>
            <a:r>
              <a:rPr lang="en-US" dirty="0"/>
              <a:t>First, I had to clean the data and remove columns that I would not need which included restaurant names , zip codes and a few other columns for both the happiness and restaurant data. Some of the countries were broken down by states or provinces so I had to combine a few of the rows so that they were with the corresponding countries.</a:t>
            </a:r>
          </a:p>
          <a:p>
            <a:r>
              <a:rPr lang="en-US" dirty="0"/>
              <a:t>Then came the merging, the Michelin restaurant data was divided up by three csv files by star quantity, so I had to combine them so I get the total restaurant count for each country I then merged the Michelin data with the Happiness data. </a:t>
            </a:r>
          </a:p>
        </p:txBody>
      </p:sp>
    </p:spTree>
    <p:extLst>
      <p:ext uri="{BB962C8B-B14F-4D97-AF65-F5344CB8AC3E}">
        <p14:creationId xmlns:p14="http://schemas.microsoft.com/office/powerpoint/2010/main" val="143230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358C-D9CB-470A-9F3A-384C6CA79840}"/>
              </a:ext>
            </a:extLst>
          </p:cNvPr>
          <p:cNvSpPr>
            <a:spLocks noGrp="1"/>
          </p:cNvSpPr>
          <p:nvPr>
            <p:ph type="title"/>
          </p:nvPr>
        </p:nvSpPr>
        <p:spPr/>
        <p:txBody>
          <a:bodyPr/>
          <a:lstStyle/>
          <a:p>
            <a:r>
              <a:rPr lang="en-US" dirty="0"/>
              <a:t>Analysis process cont’d.</a:t>
            </a:r>
          </a:p>
        </p:txBody>
      </p:sp>
      <p:sp>
        <p:nvSpPr>
          <p:cNvPr id="3" name="Content Placeholder 2">
            <a:extLst>
              <a:ext uri="{FF2B5EF4-FFF2-40B4-BE49-F238E27FC236}">
                <a16:creationId xmlns:a16="http://schemas.microsoft.com/office/drawing/2014/main" id="{C8069DEC-1390-48B5-B0B8-563BA0A50F39}"/>
              </a:ext>
            </a:extLst>
          </p:cNvPr>
          <p:cNvSpPr>
            <a:spLocks noGrp="1"/>
          </p:cNvSpPr>
          <p:nvPr>
            <p:ph idx="1"/>
          </p:nvPr>
        </p:nvSpPr>
        <p:spPr>
          <a:xfrm>
            <a:off x="1141412" y="2249487"/>
            <a:ext cx="10338015" cy="3541714"/>
          </a:xfrm>
        </p:spPr>
        <p:txBody>
          <a:bodyPr>
            <a:normAutofit/>
          </a:bodyPr>
          <a:lstStyle/>
          <a:p>
            <a:r>
              <a:rPr lang="en-US" dirty="0"/>
              <a:t>Once the two data sets were merged, I checked for duplicates, there were none, but some of the rows had </a:t>
            </a:r>
            <a:r>
              <a:rPr lang="en-US" dirty="0" err="1"/>
              <a:t>NaN’s</a:t>
            </a:r>
            <a:r>
              <a:rPr lang="en-US" dirty="0"/>
              <a:t> so I used .</a:t>
            </a:r>
            <a:r>
              <a:rPr lang="en-US" dirty="0" err="1"/>
              <a:t>fillna</a:t>
            </a:r>
            <a:r>
              <a:rPr lang="en-US" dirty="0"/>
              <a:t>(0) to convert them to zero.</a:t>
            </a:r>
          </a:p>
          <a:p>
            <a:r>
              <a:rPr lang="en-US" dirty="0"/>
              <a:t>I then took the merged data and created two different data frames, one for the top 20 happiest countries and the other for the lowest 20 happiest countries.</a:t>
            </a:r>
          </a:p>
          <a:p>
            <a:r>
              <a:rPr lang="en-US" dirty="0"/>
              <a:t>Finally I plotted the data, I used bar graphs and a scatter plot as they best showed the data.</a:t>
            </a:r>
          </a:p>
        </p:txBody>
      </p:sp>
    </p:spTree>
    <p:extLst>
      <p:ext uri="{BB962C8B-B14F-4D97-AF65-F5344CB8AC3E}">
        <p14:creationId xmlns:p14="http://schemas.microsoft.com/office/powerpoint/2010/main" val="18809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32D-3CCE-4DCA-A025-1B948D44C86D}"/>
              </a:ext>
            </a:extLst>
          </p:cNvPr>
          <p:cNvSpPr>
            <a:spLocks noGrp="1"/>
          </p:cNvSpPr>
          <p:nvPr>
            <p:ph type="title"/>
          </p:nvPr>
        </p:nvSpPr>
        <p:spPr>
          <a:xfrm>
            <a:off x="1480931" y="119270"/>
            <a:ext cx="9144000" cy="1391478"/>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2018 Top 20 happiest countries and</a:t>
            </a:r>
            <a:r>
              <a:rPr lang="en-US" sz="3600" dirty="0"/>
              <a:t> </a:t>
            </a:r>
            <a:r>
              <a:rPr lang="en-US" sz="3600" kern="1200" dirty="0">
                <a:solidFill>
                  <a:schemeClr val="tx1"/>
                </a:solidFill>
                <a:latin typeface="+mj-lt"/>
                <a:ea typeface="+mj-ea"/>
                <a:cs typeface="+mj-cs"/>
              </a:rPr>
              <a:t>Michelin restaurant totals bar graph</a:t>
            </a:r>
          </a:p>
        </p:txBody>
      </p:sp>
      <p:pic>
        <p:nvPicPr>
          <p:cNvPr id="41" name="Picture 40" descr="A screenshot of a cell phone&#10;&#10;Description automatically generated">
            <a:extLst>
              <a:ext uri="{FF2B5EF4-FFF2-40B4-BE49-F238E27FC236}">
                <a16:creationId xmlns:a16="http://schemas.microsoft.com/office/drawing/2014/main" id="{A70E4E4D-52A2-4F32-8719-2CA086547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87" y="2004051"/>
            <a:ext cx="10903743" cy="3551654"/>
          </a:xfrm>
          <a:prstGeom prst="rect">
            <a:avLst/>
          </a:prstGeom>
        </p:spPr>
      </p:pic>
    </p:spTree>
    <p:extLst>
      <p:ext uri="{BB962C8B-B14F-4D97-AF65-F5344CB8AC3E}">
        <p14:creationId xmlns:p14="http://schemas.microsoft.com/office/powerpoint/2010/main" val="410717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563F-6B53-4855-B869-109C4FEEE60D}"/>
              </a:ext>
            </a:extLst>
          </p:cNvPr>
          <p:cNvSpPr>
            <a:spLocks noGrp="1"/>
          </p:cNvSpPr>
          <p:nvPr>
            <p:ph type="title"/>
          </p:nvPr>
        </p:nvSpPr>
        <p:spPr>
          <a:xfrm>
            <a:off x="1143001" y="212118"/>
            <a:ext cx="9905998" cy="1478570"/>
          </a:xfrm>
        </p:spPr>
        <p:txBody>
          <a:bodyPr/>
          <a:lstStyle/>
          <a:p>
            <a:pPr algn="ctr"/>
            <a:r>
              <a:rPr lang="en-US" dirty="0"/>
              <a:t>2018 Top 20 happiest countries Vs. Michelin restaurant totals bar graph </a:t>
            </a:r>
          </a:p>
        </p:txBody>
      </p:sp>
      <p:pic>
        <p:nvPicPr>
          <p:cNvPr id="4" name="Picture 3" descr="A close up of a mans face&#10;&#10;Description automatically generated">
            <a:extLst>
              <a:ext uri="{FF2B5EF4-FFF2-40B4-BE49-F238E27FC236}">
                <a16:creationId xmlns:a16="http://schemas.microsoft.com/office/drawing/2014/main" id="{33BCA0BA-E225-44FD-9E97-455A03987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404" y="1478570"/>
            <a:ext cx="6119191" cy="5167312"/>
          </a:xfrm>
          <a:prstGeom prst="rect">
            <a:avLst/>
          </a:prstGeom>
        </p:spPr>
      </p:pic>
    </p:spTree>
    <p:extLst>
      <p:ext uri="{BB962C8B-B14F-4D97-AF65-F5344CB8AC3E}">
        <p14:creationId xmlns:p14="http://schemas.microsoft.com/office/powerpoint/2010/main" val="332179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BAA3-1573-40A9-8D01-D2BA0809E6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Observation:</a:t>
            </a:r>
          </a:p>
        </p:txBody>
      </p:sp>
      <p:sp>
        <p:nvSpPr>
          <p:cNvPr id="3" name="Content Placeholder 2">
            <a:extLst>
              <a:ext uri="{FF2B5EF4-FFF2-40B4-BE49-F238E27FC236}">
                <a16:creationId xmlns:a16="http://schemas.microsoft.com/office/drawing/2014/main" id="{641266FB-3C5D-4602-9D4C-3C7465724A9D}"/>
              </a:ext>
            </a:extLst>
          </p:cNvPr>
          <p:cNvSpPr>
            <a:spLocks noGrp="1"/>
          </p:cNvSpPr>
          <p:nvPr>
            <p:ph idx="1"/>
          </p:nvPr>
        </p:nvSpPr>
        <p:spPr>
          <a:xfrm>
            <a:off x="4976031" y="963877"/>
            <a:ext cx="6377769" cy="4930246"/>
          </a:xfrm>
        </p:spPr>
        <p:txBody>
          <a:bodyPr anchor="ctr">
            <a:normAutofit/>
          </a:bodyPr>
          <a:lstStyle/>
          <a:p>
            <a:r>
              <a:rPr lang="en-US" sz="2400" dirty="0"/>
              <a:t>There was no real correlation between happiness and total Michelin Restaurants, however there was a correlation between Super Power countries (US,UK) and high Michelin restaurant totals.</a:t>
            </a:r>
          </a:p>
          <a:p>
            <a:r>
              <a:rPr lang="en-US" sz="2400" dirty="0"/>
              <a:t>A little over half of the countries have no Michelin Restaurants</a:t>
            </a:r>
          </a:p>
          <a:p>
            <a:pPr marL="0" indent="0">
              <a:buNone/>
            </a:pPr>
            <a:endParaRPr lang="en-US" sz="2400" dirty="0"/>
          </a:p>
        </p:txBody>
      </p:sp>
    </p:spTree>
    <p:extLst>
      <p:ext uri="{BB962C8B-B14F-4D97-AF65-F5344CB8AC3E}">
        <p14:creationId xmlns:p14="http://schemas.microsoft.com/office/powerpoint/2010/main" val="170810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862B48-7EC5-4F30-882E-4D23AD9CBAA2}"/>
              </a:ext>
            </a:extLst>
          </p:cNvPr>
          <p:cNvSpPr>
            <a:spLocks noGrp="1"/>
          </p:cNvSpPr>
          <p:nvPr>
            <p:ph type="title"/>
          </p:nvPr>
        </p:nvSpPr>
        <p:spPr>
          <a:xfrm>
            <a:off x="838200" y="372441"/>
            <a:ext cx="10515600" cy="1325563"/>
          </a:xfrm>
        </p:spPr>
        <p:txBody>
          <a:bodyPr/>
          <a:lstStyle/>
          <a:p>
            <a:r>
              <a:rPr lang="en-US" dirty="0"/>
              <a:t>2018 lowest 20 happiest countries and Michelin restaurant totals bar graph </a:t>
            </a:r>
          </a:p>
        </p:txBody>
      </p:sp>
      <p:pic>
        <p:nvPicPr>
          <p:cNvPr id="6" name="Picture 5" descr="A close up of a logo&#10;&#10;Description automatically generated">
            <a:extLst>
              <a:ext uri="{FF2B5EF4-FFF2-40B4-BE49-F238E27FC236}">
                <a16:creationId xmlns:a16="http://schemas.microsoft.com/office/drawing/2014/main" id="{E3A85328-CF77-4687-AF30-6AC4B7D7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41" y="2064665"/>
            <a:ext cx="11184118" cy="3558197"/>
          </a:xfrm>
          <a:prstGeom prst="rect">
            <a:avLst/>
          </a:prstGeom>
        </p:spPr>
      </p:pic>
    </p:spTree>
    <p:extLst>
      <p:ext uri="{BB962C8B-B14F-4D97-AF65-F5344CB8AC3E}">
        <p14:creationId xmlns:p14="http://schemas.microsoft.com/office/powerpoint/2010/main" val="241722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F8A4-B1ED-4169-A65A-4ACD1D36D081}"/>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Observation:</a:t>
            </a:r>
          </a:p>
        </p:txBody>
      </p:sp>
      <p:sp>
        <p:nvSpPr>
          <p:cNvPr id="3" name="Content Placeholder 2">
            <a:extLst>
              <a:ext uri="{FF2B5EF4-FFF2-40B4-BE49-F238E27FC236}">
                <a16:creationId xmlns:a16="http://schemas.microsoft.com/office/drawing/2014/main" id="{051829F4-7215-4FEE-B963-1960116053CC}"/>
              </a:ext>
            </a:extLst>
          </p:cNvPr>
          <p:cNvSpPr>
            <a:spLocks noGrp="1"/>
          </p:cNvSpPr>
          <p:nvPr>
            <p:ph idx="1"/>
          </p:nvPr>
        </p:nvSpPr>
        <p:spPr>
          <a:xfrm>
            <a:off x="4976031" y="963877"/>
            <a:ext cx="6377769" cy="4930246"/>
          </a:xfrm>
        </p:spPr>
        <p:txBody>
          <a:bodyPr anchor="ctr">
            <a:normAutofit/>
          </a:bodyPr>
          <a:lstStyle/>
          <a:p>
            <a:pPr marL="468313" indent="-468313"/>
            <a:r>
              <a:rPr lang="en-US" sz="3600" dirty="0"/>
              <a:t>The 20 countries with the lowest happiness ranks have no Michelin restaurants</a:t>
            </a:r>
            <a:r>
              <a:rPr lang="en-US" sz="2400" dirty="0"/>
              <a:t>.</a:t>
            </a:r>
          </a:p>
        </p:txBody>
      </p:sp>
    </p:spTree>
    <p:extLst>
      <p:ext uri="{BB962C8B-B14F-4D97-AF65-F5344CB8AC3E}">
        <p14:creationId xmlns:p14="http://schemas.microsoft.com/office/powerpoint/2010/main" val="143912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2235-5003-415A-9D4D-9C8C577650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A160F1-77D6-41C5-985C-36F7ED9A9356}"/>
              </a:ext>
            </a:extLst>
          </p:cNvPr>
          <p:cNvSpPr>
            <a:spLocks noGrp="1"/>
          </p:cNvSpPr>
          <p:nvPr>
            <p:ph idx="1"/>
          </p:nvPr>
        </p:nvSpPr>
        <p:spPr/>
        <p:txBody>
          <a:bodyPr/>
          <a:lstStyle/>
          <a:p>
            <a:pPr marL="0" indent="0">
              <a:buNone/>
            </a:pPr>
            <a:r>
              <a:rPr lang="en-US" sz="2800" dirty="0"/>
              <a:t>There was no real correlation between the top 20 happiest countries and their Michelin restaurant counts. However there was correlation between the 20 countries with the lowest happiness rank and Michelin restaurant counts, where the saddest countries don’t have any Michelin restaurants. In conclusion, while Michelin restaurants can't guarantee high happiness, it could increase it slightly.</a:t>
            </a:r>
          </a:p>
          <a:p>
            <a:pPr marL="0" indent="0">
              <a:buNone/>
            </a:pPr>
            <a:endParaRPr lang="en-US" dirty="0"/>
          </a:p>
        </p:txBody>
      </p:sp>
    </p:spTree>
    <p:extLst>
      <p:ext uri="{BB962C8B-B14F-4D97-AF65-F5344CB8AC3E}">
        <p14:creationId xmlns:p14="http://schemas.microsoft.com/office/powerpoint/2010/main" val="331170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Suicide rates among the top ten happiest countries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What does it all mean?</a:t>
            </a:r>
            <a:endParaRPr dirty="0">
              <a:solidFill>
                <a:srgbClr val="FFFFFF"/>
              </a:solidFill>
            </a:endParaRPr>
          </a:p>
        </p:txBody>
      </p:sp>
    </p:spTree>
    <p:extLst>
      <p:ext uri="{BB962C8B-B14F-4D97-AF65-F5344CB8AC3E}">
        <p14:creationId xmlns:p14="http://schemas.microsoft.com/office/powerpoint/2010/main" val="65639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423-B87C-49F8-8806-E842D4CE926D}"/>
              </a:ext>
            </a:extLst>
          </p:cNvPr>
          <p:cNvSpPr>
            <a:spLocks noGrp="1"/>
          </p:cNvSpPr>
          <p:nvPr>
            <p:ph type="title"/>
          </p:nvPr>
        </p:nvSpPr>
        <p:spPr>
          <a:xfrm>
            <a:off x="1127919" y="385762"/>
            <a:ext cx="9905998" cy="923925"/>
          </a:xfrm>
        </p:spPr>
        <p:txBody>
          <a:bodyPr>
            <a:normAutofit/>
          </a:bodyPr>
          <a:lstStyle/>
          <a:p>
            <a:pPr algn="ctr"/>
            <a:r>
              <a:rPr lang="en-US" dirty="0">
                <a:latin typeface="+mn-lt"/>
                <a:ea typeface="+mn-ea"/>
                <a:cs typeface="+mn-cs"/>
              </a:rPr>
              <a:t>World Happiness report</a:t>
            </a:r>
          </a:p>
        </p:txBody>
      </p:sp>
      <p:sp>
        <p:nvSpPr>
          <p:cNvPr id="4" name="Text Placeholder 3">
            <a:extLst>
              <a:ext uri="{FF2B5EF4-FFF2-40B4-BE49-F238E27FC236}">
                <a16:creationId xmlns:a16="http://schemas.microsoft.com/office/drawing/2014/main" id="{E19AA43A-06EC-4F69-B696-B04E0778ACF5}"/>
              </a:ext>
            </a:extLst>
          </p:cNvPr>
          <p:cNvSpPr>
            <a:spLocks noGrp="1"/>
          </p:cNvSpPr>
          <p:nvPr>
            <p:ph type="body" sz="half" idx="15"/>
          </p:nvPr>
        </p:nvSpPr>
        <p:spPr>
          <a:xfrm>
            <a:off x="1127919" y="1067910"/>
            <a:ext cx="10368756" cy="3185862"/>
          </a:xfrm>
        </p:spPr>
        <p:txBody>
          <a:bodyPr>
            <a:normAutofit/>
          </a:bodyPr>
          <a:lstStyle/>
          <a:p>
            <a:r>
              <a:rPr lang="en-US" sz="2000" dirty="0"/>
              <a:t>The World Happiness Report is a landmark survey of the state of global happiness,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5" name="Text Placeholder 4">
            <a:extLst>
              <a:ext uri="{FF2B5EF4-FFF2-40B4-BE49-F238E27FC236}">
                <a16:creationId xmlns:a16="http://schemas.microsoft.com/office/drawing/2014/main" id="{CA377FBE-E6E1-418B-9A8B-B9B6DB1A790D}"/>
              </a:ext>
            </a:extLst>
          </p:cNvPr>
          <p:cNvSpPr>
            <a:spLocks noGrp="1"/>
          </p:cNvSpPr>
          <p:nvPr>
            <p:ph type="body" sz="quarter" idx="3"/>
          </p:nvPr>
        </p:nvSpPr>
        <p:spPr>
          <a:xfrm>
            <a:off x="3356811" y="4253772"/>
            <a:ext cx="5269832" cy="604622"/>
          </a:xfrm>
        </p:spPr>
        <p:txBody>
          <a:bodyPr/>
          <a:lstStyle/>
          <a:p>
            <a:pPr algn="ctr"/>
            <a:r>
              <a:rPr lang="en-US" dirty="0"/>
              <a:t>Our project – hap-</a:t>
            </a:r>
            <a:r>
              <a:rPr lang="en-US" dirty="0" err="1"/>
              <a:t>py</a:t>
            </a:r>
            <a:endParaRPr lang="en-US" dirty="0"/>
          </a:p>
        </p:txBody>
      </p:sp>
      <p:sp>
        <p:nvSpPr>
          <p:cNvPr id="6" name="Text Placeholder 5">
            <a:extLst>
              <a:ext uri="{FF2B5EF4-FFF2-40B4-BE49-F238E27FC236}">
                <a16:creationId xmlns:a16="http://schemas.microsoft.com/office/drawing/2014/main" id="{BAF498BF-15FD-4ED7-A6E6-94A79F2ECAD6}"/>
              </a:ext>
            </a:extLst>
          </p:cNvPr>
          <p:cNvSpPr>
            <a:spLocks noGrp="1"/>
          </p:cNvSpPr>
          <p:nvPr>
            <p:ph type="body" sz="half" idx="16"/>
          </p:nvPr>
        </p:nvSpPr>
        <p:spPr>
          <a:xfrm>
            <a:off x="1776412" y="4993105"/>
            <a:ext cx="8639175" cy="1413102"/>
          </a:xfrm>
        </p:spPr>
        <p:txBody>
          <a:bodyPr/>
          <a:lstStyle/>
          <a:p>
            <a:pPr algn="ctr"/>
            <a:r>
              <a:rPr lang="en-US" sz="2800" dirty="0"/>
              <a:t>Our project focused on why are countries happy? What types of things do they have in common, if anything?</a:t>
            </a:r>
          </a:p>
          <a:p>
            <a:endParaRPr lang="en-US" dirty="0"/>
          </a:p>
        </p:txBody>
      </p:sp>
    </p:spTree>
    <p:extLst>
      <p:ext uri="{BB962C8B-B14F-4D97-AF65-F5344CB8AC3E}">
        <p14:creationId xmlns:p14="http://schemas.microsoft.com/office/powerpoint/2010/main" val="368586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60247-7CCF-B14E-8F57-3C3F47B6A724}"/>
              </a:ext>
            </a:extLst>
          </p:cNvPr>
          <p:cNvSpPr txBox="1">
            <a:spLocks/>
          </p:cNvSpPr>
          <p:nvPr/>
        </p:nvSpPr>
        <p:spPr>
          <a:xfrm>
            <a:off x="684213" y="1851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atin typeface="Segoe UI Light" panose="020B0702040204020203" pitchFamily="34" charset="0"/>
                <a:ea typeface="Segoe UI Light" panose="020B0702040204020203" pitchFamily="34" charset="0"/>
                <a:cs typeface="Segoe UI" panose="020B0502040204020203" pitchFamily="34" charset="0"/>
              </a:rPr>
              <a:t>Here's your outline to get started</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 name="Text 2">
            <a:extLst>
              <a:ext uri="{FF2B5EF4-FFF2-40B4-BE49-F238E27FC236}">
                <a16:creationId xmlns:a16="http://schemas.microsoft.com/office/drawing/2014/main" id="{EB986E70-3502-9A45-8FE8-9AEAAE38D8FE}"/>
              </a:ext>
            </a:extLst>
          </p:cNvPr>
          <p:cNvSpPr/>
          <p:nvPr/>
        </p:nvSpPr>
        <p:spPr>
          <a:xfrm>
            <a:off x="691980" y="1256571"/>
            <a:ext cx="10462846" cy="506292"/>
          </a:xfrm>
          <a:prstGeom prst="rect">
            <a:avLst/>
          </a:prstGeom>
        </p:spPr>
        <p:txBody>
          <a:bodyPr wrap="square">
            <a:spAutoFit/>
          </a:bodyPr>
          <a:lstStyle/>
          <a:p>
            <a:pPr>
              <a:lnSpc>
                <a:spcPct val="150000"/>
              </a:lnSpc>
            </a:pPr>
            <a:r>
              <a:rPr lang="en-US" sz="2000" b="1" dirty="0">
                <a:latin typeface="Segoe UI Semibold" panose="020B0702040204020203" pitchFamily="34" charset="0"/>
                <a:ea typeface="Segoe UI Semibold" panose="020B0702040204020203" pitchFamily="34" charset="0"/>
                <a:cs typeface="Segoe UI" panose="020B0502040204020203" pitchFamily="34" charset="0"/>
              </a:rPr>
              <a:t>Key facts</a:t>
            </a:r>
          </a:p>
        </p:txBody>
      </p:sp>
      <p:sp>
        <p:nvSpPr>
          <p:cNvPr id="6" name="Content Placeholder 2">
            <a:extLst>
              <a:ext uri="{FF2B5EF4-FFF2-40B4-BE49-F238E27FC236}">
                <a16:creationId xmlns:a16="http://schemas.microsoft.com/office/drawing/2014/main" id="{64E1737C-AC06-FC4A-8375-727C443AA3AC}"/>
              </a:ext>
            </a:extLst>
          </p:cNvPr>
          <p:cNvSpPr txBox="1">
            <a:spLocks/>
          </p:cNvSpPr>
          <p:nvPr/>
        </p:nvSpPr>
        <p:spPr>
          <a:xfrm>
            <a:off x="681608" y="1843755"/>
            <a:ext cx="10718533" cy="4000000"/>
          </a:xfrm>
          <a:prstGeom prst="rect">
            <a:avLst/>
          </a:prstGeom>
          <a:ln w="57150">
            <a:noFill/>
          </a:ln>
        </p:spPr>
        <p:txBody>
          <a:bodyPr vert="horz" lIns="91440" tIns="45720" rIns="91440" bIns="45720" numCol="1" rtlCol="0" anchor="t">
            <a:normAutofit/>
          </a:bodyPr>
          <a:lstStyle/>
          <a:p>
            <a:pPr>
              <a:lnSpc>
                <a:spcPct val="150000"/>
              </a:lnSpc>
            </a:pPr>
            <a:r>
              <a:rPr lang="en-US" dirty="0"/>
              <a:t>An estimated 1 million people worldwide die by suicide every year. It is estimated that global annual suicide fatalities could rise to over 1.5 million by 2020. Globally, suicide ranks among the three leading causes of death among those aged 15–44 years. Attempted suicides are up to 20 times more frequent than completed ones.</a:t>
            </a:r>
          </a:p>
          <a:p>
            <a:pPr>
              <a:lnSpc>
                <a:spcPct val="150000"/>
              </a:lnSpc>
            </a:pPr>
            <a:r>
              <a:rPr lang="en-US" dirty="0"/>
              <a:t>Per recent WHO releases, </a:t>
            </a:r>
            <a:r>
              <a:rPr lang="en-US" dirty="0">
                <a:hlinkClick r:id="rId2" tooltip="Social stigma"/>
              </a:rPr>
              <a:t>social stigma</a:t>
            </a:r>
            <a:r>
              <a:rPr lang="en-US" dirty="0"/>
              <a:t>, the </a:t>
            </a:r>
            <a:r>
              <a:rPr lang="en-US" dirty="0">
                <a:hlinkClick r:id="rId3" tooltip="Taboo"/>
              </a:rPr>
              <a:t>taboo</a:t>
            </a:r>
            <a:r>
              <a:rPr lang="en-US" dirty="0"/>
              <a:t> to openly discuss suicide, and low availability of data lead to poor data quality for both suicide and suicide attempts: "given the sensitivity of suicide – and the illegality of suicidal </a:t>
            </a:r>
            <a:r>
              <a:rPr lang="en-US" dirty="0" err="1"/>
              <a:t>behaviour</a:t>
            </a:r>
            <a:r>
              <a:rPr lang="en-US" dirty="0"/>
              <a:t> in some countries – it is likely that under-reporting and misclassification are greater problems for suicide than for most other causes of death.</a:t>
            </a:r>
          </a:p>
          <a:p>
            <a:pPr>
              <a:lnSpc>
                <a:spcPct val="150000"/>
              </a:lnSpc>
            </a:pPr>
            <a:endParaRPr lang="en-US"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It is important to remember however that </a:t>
            </a:r>
            <a:r>
              <a:rPr lang="en-US" sz="2000" dirty="0"/>
              <a:t>at a global level, suicide has declined by 29% since 2000. </a:t>
            </a:r>
          </a:p>
        </p:txBody>
      </p:sp>
      <p:sp>
        <p:nvSpPr>
          <p:cNvPr id="7" name="Footer Placeholder 2">
            <a:extLst>
              <a:ext uri="{FF2B5EF4-FFF2-40B4-BE49-F238E27FC236}">
                <a16:creationId xmlns:a16="http://schemas.microsoft.com/office/drawing/2014/main" id="{FC50BCDF-11CF-2E49-870A-C038C901170A}"/>
              </a:ext>
            </a:extLst>
          </p:cNvPr>
          <p:cNvSpPr>
            <a:spLocks noGrp="1"/>
          </p:cNvSpPr>
          <p:nvPr>
            <p:ph type="ftr" sz="quarter" idx="11"/>
          </p:nvPr>
        </p:nvSpPr>
        <p:spPr>
          <a:xfrm>
            <a:off x="838199" y="6229028"/>
            <a:ext cx="5779169" cy="365125"/>
          </a:xfrm>
        </p:spPr>
        <p:txBody>
          <a:bodyPr/>
          <a:lstStyle/>
          <a:p>
            <a:pPr algn="l"/>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en.wikipedia.org</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CC-BY-SA license</a:t>
            </a:r>
            <a:endParaRPr lang="en-US" dirty="0">
              <a:solidFill>
                <a:schemeClr val="tx1"/>
              </a:solidFill>
            </a:endParaRPr>
          </a:p>
        </p:txBody>
      </p:sp>
      <p:grpSp>
        <p:nvGrpSpPr>
          <p:cNvPr id="8" name="Group 7">
            <a:extLst>
              <a:ext uri="{FF2B5EF4-FFF2-40B4-BE49-F238E27FC236}">
                <a16:creationId xmlns:a16="http://schemas.microsoft.com/office/drawing/2014/main" id="{37742DF8-C5AF-5444-B1BD-0E23836B6F4E}"/>
              </a:ext>
            </a:extLst>
          </p:cNvPr>
          <p:cNvGrpSpPr/>
          <p:nvPr/>
        </p:nvGrpSpPr>
        <p:grpSpPr>
          <a:xfrm>
            <a:off x="6211661" y="5810971"/>
            <a:ext cx="5188481" cy="1174603"/>
            <a:chOff x="6211661" y="5810971"/>
            <a:chExt cx="5188481" cy="1174603"/>
          </a:xfrm>
        </p:grpSpPr>
        <p:sp>
          <p:nvSpPr>
            <p:cNvPr id="9" name="Rectangle 8">
              <a:extLst>
                <a:ext uri="{FF2B5EF4-FFF2-40B4-BE49-F238E27FC236}">
                  <a16:creationId xmlns:a16="http://schemas.microsoft.com/office/drawing/2014/main" id="{AE53796F-C54E-1E49-9AA1-B83AACA0D839}"/>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extBox 7">
              <a:extLst>
                <a:ext uri="{FF2B5EF4-FFF2-40B4-BE49-F238E27FC236}">
                  <a16:creationId xmlns:a16="http://schemas.microsoft.com/office/drawing/2014/main" id="{71BEB49F-B335-D949-9E87-DD723227CA4E}"/>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11" name="Picture 11" descr="Curved arrow">
              <a:extLst>
                <a:ext uri="{FF2B5EF4-FFF2-40B4-BE49-F238E27FC236}">
                  <a16:creationId xmlns:a16="http://schemas.microsoft.com/office/drawing/2014/main" id="{DA1267DA-1D92-B541-BE91-B6C39F3DEC6E}"/>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12" name="Picture 6" descr="Notes button in status bar">
              <a:extLst>
                <a:ext uri="{FF2B5EF4-FFF2-40B4-BE49-F238E27FC236}">
                  <a16:creationId xmlns:a16="http://schemas.microsoft.com/office/drawing/2014/main" id="{E1554FBE-A593-FB41-A4B3-68785535896F}"/>
                </a:ext>
              </a:extLst>
            </p:cNvPr>
            <p:cNvPicPr>
              <a:picLocks noChangeAspect="1"/>
            </p:cNvPicPr>
            <p:nvPr/>
          </p:nvPicPr>
          <p:blipFill>
            <a:blip r:embed="rId7"/>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112771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F02AC-B6F9-D646-9913-21C327B461BA}"/>
              </a:ext>
            </a:extLst>
          </p:cNvPr>
          <p:cNvSpPr>
            <a:spLocks noGrp="1"/>
          </p:cNvSpPr>
          <p:nvPr>
            <p:ph type="title"/>
          </p:nvPr>
        </p:nvSpPr>
        <p:spPr>
          <a:xfrm>
            <a:off x="486506" y="24700"/>
            <a:ext cx="9905998" cy="1478570"/>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5" name="Content Placeholder 2">
            <a:extLst>
              <a:ext uri="{FF2B5EF4-FFF2-40B4-BE49-F238E27FC236}">
                <a16:creationId xmlns:a16="http://schemas.microsoft.com/office/drawing/2014/main" id="{C3693939-B43B-8040-B505-1EA7031B699E}"/>
              </a:ext>
            </a:extLst>
          </p:cNvPr>
          <p:cNvSpPr>
            <a:spLocks noGrp="1"/>
          </p:cNvSpPr>
          <p:nvPr>
            <p:ph idx="1"/>
          </p:nvPr>
        </p:nvSpPr>
        <p:spPr>
          <a:xfrm>
            <a:off x="800164" y="1144020"/>
            <a:ext cx="6317327" cy="5837547"/>
          </a:xfrm>
        </p:spPr>
        <p:txBody>
          <a:bodyPr>
            <a:normAutofit fontScale="25000" lnSpcReduction="20000"/>
          </a:bodyPr>
          <a:lstStyle/>
          <a:p>
            <a:r>
              <a:rPr lang="en-US" sz="6400" dirty="0">
                <a:latin typeface="Segoe UI Semilight" panose="020B0702040204020203" pitchFamily="34" charset="0"/>
                <a:ea typeface="Segoe UI Semilight" panose="020B0702040204020203" pitchFamily="34" charset="0"/>
                <a:cs typeface="Segoe UI" panose="020B0502040204020203" pitchFamily="34" charset="0"/>
              </a:rPr>
              <a:t>Do happy people commit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by age groups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Gender differences in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Happiness score vs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western countries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Norway</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Denmark</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Iceland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Switzerland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Finland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Netherlands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Canada</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New Zealand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Sweden</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Australia</a:t>
            </a: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C4FB55E0-6727-AD4D-81C9-C10020A6FD26}"/>
              </a:ext>
            </a:extLst>
          </p:cNvPr>
          <p:cNvGrpSpPr/>
          <p:nvPr/>
        </p:nvGrpSpPr>
        <p:grpSpPr>
          <a:xfrm>
            <a:off x="5943601" y="1609726"/>
            <a:ext cx="5406259" cy="2023909"/>
            <a:chOff x="5943601" y="1609726"/>
            <a:chExt cx="5406259" cy="2023909"/>
          </a:xfrm>
        </p:grpSpPr>
        <p:sp>
          <p:nvSpPr>
            <p:cNvPr id="7" name="Rectangle 5">
              <a:extLst>
                <a:ext uri="{FF2B5EF4-FFF2-40B4-BE49-F238E27FC236}">
                  <a16:creationId xmlns:a16="http://schemas.microsoft.com/office/drawing/2014/main" id="{F12D330A-5B2A-134E-B5E3-50E4428ADB6F}"/>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8" name="TextBox 4">
              <a:extLst>
                <a:ext uri="{FF2B5EF4-FFF2-40B4-BE49-F238E27FC236}">
                  <a16:creationId xmlns:a16="http://schemas.microsoft.com/office/drawing/2014/main" id="{104C54DF-4E86-D945-BC53-72F13D30CB51}"/>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7">
              <a:extLst>
                <a:ext uri="{FF2B5EF4-FFF2-40B4-BE49-F238E27FC236}">
                  <a16:creationId xmlns:a16="http://schemas.microsoft.com/office/drawing/2014/main" id="{0742AE08-3FD3-BA45-984D-F4BDFD6ED9B7}"/>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10" name="Group 12">
              <a:extLst>
                <a:ext uri="{FF2B5EF4-FFF2-40B4-BE49-F238E27FC236}">
                  <a16:creationId xmlns:a16="http://schemas.microsoft.com/office/drawing/2014/main" id="{C26143DB-3A4A-9341-BF34-3C2D2F143AB2}"/>
                </a:ext>
              </a:extLst>
            </p:cNvPr>
            <p:cNvGrpSpPr/>
            <p:nvPr/>
          </p:nvGrpSpPr>
          <p:grpSpPr>
            <a:xfrm>
              <a:off x="6273657" y="2228149"/>
              <a:ext cx="188600" cy="246221"/>
              <a:chOff x="5978838" y="2209102"/>
              <a:chExt cx="188600" cy="246221"/>
            </a:xfrm>
          </p:grpSpPr>
          <p:sp>
            <p:nvSpPr>
              <p:cNvPr id="18" name="Oval 9">
                <a:extLst>
                  <a:ext uri="{FF2B5EF4-FFF2-40B4-BE49-F238E27FC236}">
                    <a16:creationId xmlns:a16="http://schemas.microsoft.com/office/drawing/2014/main" id="{CB21DCC9-9996-0B46-A976-84765879E4CC}"/>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1">
                <a:extLst>
                  <a:ext uri="{FF2B5EF4-FFF2-40B4-BE49-F238E27FC236}">
                    <a16:creationId xmlns:a16="http://schemas.microsoft.com/office/drawing/2014/main" id="{A631E050-8B7C-D84F-8973-61DBA30382DF}"/>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11" name="Group 13">
              <a:extLst>
                <a:ext uri="{FF2B5EF4-FFF2-40B4-BE49-F238E27FC236}">
                  <a16:creationId xmlns:a16="http://schemas.microsoft.com/office/drawing/2014/main" id="{31C25BA9-254E-CE48-BAC7-F0496F3FE6E6}"/>
                </a:ext>
              </a:extLst>
            </p:cNvPr>
            <p:cNvGrpSpPr/>
            <p:nvPr/>
          </p:nvGrpSpPr>
          <p:grpSpPr>
            <a:xfrm>
              <a:off x="6273657" y="2563905"/>
              <a:ext cx="188600" cy="246221"/>
              <a:chOff x="5978838" y="2209102"/>
              <a:chExt cx="188600" cy="246221"/>
            </a:xfrm>
          </p:grpSpPr>
          <p:sp>
            <p:nvSpPr>
              <p:cNvPr id="16" name="Oval 14">
                <a:extLst>
                  <a:ext uri="{FF2B5EF4-FFF2-40B4-BE49-F238E27FC236}">
                    <a16:creationId xmlns:a16="http://schemas.microsoft.com/office/drawing/2014/main" id="{E00A3CEB-E18E-DA49-B82F-6275C859CA7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5">
                <a:extLst>
                  <a:ext uri="{FF2B5EF4-FFF2-40B4-BE49-F238E27FC236}">
                    <a16:creationId xmlns:a16="http://schemas.microsoft.com/office/drawing/2014/main" id="{4CF08DB2-E74B-F241-9B2D-AF796859C081}"/>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2" name="Group 16">
              <a:extLst>
                <a:ext uri="{FF2B5EF4-FFF2-40B4-BE49-F238E27FC236}">
                  <a16:creationId xmlns:a16="http://schemas.microsoft.com/office/drawing/2014/main" id="{6ADFFF4F-74E8-4847-A03E-FA6A835552F4}"/>
                </a:ext>
              </a:extLst>
            </p:cNvPr>
            <p:cNvGrpSpPr/>
            <p:nvPr/>
          </p:nvGrpSpPr>
          <p:grpSpPr>
            <a:xfrm>
              <a:off x="6273657" y="2902042"/>
              <a:ext cx="188600" cy="246221"/>
              <a:chOff x="5978838" y="2209102"/>
              <a:chExt cx="188600" cy="246221"/>
            </a:xfrm>
          </p:grpSpPr>
          <p:sp>
            <p:nvSpPr>
              <p:cNvPr id="14" name="Oval 17">
                <a:extLst>
                  <a:ext uri="{FF2B5EF4-FFF2-40B4-BE49-F238E27FC236}">
                    <a16:creationId xmlns:a16="http://schemas.microsoft.com/office/drawing/2014/main" id="{DB10FB8C-6353-5E4D-B623-00974A0589C5}"/>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8">
                <a:extLst>
                  <a:ext uri="{FF2B5EF4-FFF2-40B4-BE49-F238E27FC236}">
                    <a16:creationId xmlns:a16="http://schemas.microsoft.com/office/drawing/2014/main" id="{8FE078EC-3B6A-C04D-AE9E-E1E1382D7C6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3" name="Picture 19" descr="Smart Lookup button in the context menu">
              <a:extLst>
                <a:ext uri="{FF2B5EF4-FFF2-40B4-BE49-F238E27FC236}">
                  <a16:creationId xmlns:a16="http://schemas.microsoft.com/office/drawing/2014/main" id="{B92CC8BB-3BC2-674C-885F-136E94BBB7F5}"/>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77689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056481" y="813683"/>
            <a:ext cx="7652561" cy="5230634"/>
          </a:xfrm>
        </p:spPr>
        <p:txBody>
          <a:bodyPr anchor="ctr">
            <a:normAutofit/>
          </a:bodyPr>
          <a:lstStyle/>
          <a:p>
            <a:r>
              <a:rPr lang="en-US" sz="3200" dirty="0"/>
              <a:t>International trends in suicide among the top ten countries  2000-2016 data</a:t>
            </a:r>
          </a:p>
          <a:p>
            <a:r>
              <a:rPr lang="en-US" sz="3200" dirty="0"/>
              <a:t>Total suicide by age</a:t>
            </a:r>
          </a:p>
          <a:p>
            <a:r>
              <a:rPr lang="en-US" sz="3200" dirty="0"/>
              <a:t>Total suicide by gender</a:t>
            </a:r>
          </a:p>
          <a:p>
            <a:r>
              <a:rPr lang="en-US" sz="3200" dirty="0"/>
              <a:t>Total suicide by country</a:t>
            </a:r>
          </a:p>
        </p:txBody>
      </p:sp>
    </p:spTree>
    <p:extLst>
      <p:ext uri="{BB962C8B-B14F-4D97-AF65-F5344CB8AC3E}">
        <p14:creationId xmlns:p14="http://schemas.microsoft.com/office/powerpoint/2010/main" val="235995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Trends in suicide among the ten happiest countries</a:t>
            </a:r>
          </a:p>
        </p:txBody>
      </p:sp>
      <p:sp>
        <p:nvSpPr>
          <p:cNvPr id="5" name="Content Placeholder 4">
            <a:extLst>
              <a:ext uri="{FF2B5EF4-FFF2-40B4-BE49-F238E27FC236}">
                <a16:creationId xmlns:a16="http://schemas.microsoft.com/office/drawing/2014/main" id="{B6DA1FFD-942B-4633-879A-C44D907CD005}"/>
              </a:ext>
            </a:extLst>
          </p:cNvPr>
          <p:cNvSpPr>
            <a:spLocks noGrp="1"/>
          </p:cNvSpPr>
          <p:nvPr>
            <p:ph idx="1"/>
          </p:nvPr>
        </p:nvSpPr>
        <p:spPr>
          <a:xfrm>
            <a:off x="4646322" y="1507157"/>
            <a:ext cx="6472879" cy="5678199"/>
          </a:xfrm>
        </p:spPr>
        <p:txBody>
          <a:bodyPr>
            <a:normAutofit/>
          </a:bodyPr>
          <a:lstStyle/>
          <a:p>
            <a:r>
              <a:rPr lang="en-US" sz="2800" dirty="0"/>
              <a:t>At a global level, suicide has declined by 29% since 2000.</a:t>
            </a:r>
          </a:p>
          <a:p>
            <a:r>
              <a:rPr lang="en-US" sz="2800" dirty="0"/>
              <a:t>There is a correlation among the age groups</a:t>
            </a:r>
          </a:p>
          <a:p>
            <a:r>
              <a:rPr lang="en-US" sz="2800" dirty="0"/>
              <a:t>More males commit suicide than females*</a:t>
            </a:r>
          </a:p>
          <a:p>
            <a:r>
              <a:rPr lang="en-US" sz="2800" dirty="0"/>
              <a:t>Happiness has no correlation to suicide</a:t>
            </a:r>
          </a:p>
          <a:p>
            <a:endParaRPr lang="en-US" dirty="0"/>
          </a:p>
          <a:p>
            <a:endParaRPr lang="en-US" dirty="0"/>
          </a:p>
        </p:txBody>
      </p:sp>
    </p:spTree>
    <p:extLst>
      <p:ext uri="{BB962C8B-B14F-4D97-AF65-F5344CB8AC3E}">
        <p14:creationId xmlns:p14="http://schemas.microsoft.com/office/powerpoint/2010/main" val="154646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48951"/>
            <a:ext cx="5175301" cy="2760098"/>
          </a:xfrm>
        </p:spPr>
        <p:txBody>
          <a:bodyPr>
            <a:normAutofit/>
          </a:bodyPr>
          <a:lstStyle/>
          <a:p>
            <a:r>
              <a:rPr lang="en-US" dirty="0">
                <a:solidFill>
                  <a:srgbClr val="FFFFFF"/>
                </a:solidFill>
              </a:rPr>
              <a:t>Suicide - </a:t>
            </a:r>
            <a:br>
              <a:rPr lang="en-US" dirty="0">
                <a:solidFill>
                  <a:srgbClr val="FFFFFF"/>
                </a:solidFill>
              </a:rPr>
            </a:br>
            <a:r>
              <a:rPr lang="en-US" dirty="0">
                <a:solidFill>
                  <a:srgbClr val="FFFFFF"/>
                </a:solidFill>
              </a:rPr>
              <a:t>does age matter?</a:t>
            </a:r>
          </a:p>
        </p:txBody>
      </p:sp>
      <p:pic>
        <p:nvPicPr>
          <p:cNvPr id="5" name="Content Placeholder 4" descr="A screenshot of a cell phone&#10;&#10;Description automatically generated">
            <a:extLst>
              <a:ext uri="{FF2B5EF4-FFF2-40B4-BE49-F238E27FC236}">
                <a16:creationId xmlns:a16="http://schemas.microsoft.com/office/drawing/2014/main" id="{00428B17-FDC8-4CC4-8760-7D6CC9FDD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380" y="3361088"/>
            <a:ext cx="5499283" cy="3385701"/>
          </a:xfrm>
        </p:spPr>
      </p:pic>
      <p:pic>
        <p:nvPicPr>
          <p:cNvPr id="7" name="Picture 6" descr="A close up of a logo&#10;&#10;Description automatically generated">
            <a:extLst>
              <a:ext uri="{FF2B5EF4-FFF2-40B4-BE49-F238E27FC236}">
                <a16:creationId xmlns:a16="http://schemas.microsoft.com/office/drawing/2014/main" id="{AA46F300-5969-49B1-8FED-3834F3638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380" y="245532"/>
            <a:ext cx="5499283" cy="3053721"/>
          </a:xfrm>
          <a:prstGeom prst="rect">
            <a:avLst/>
          </a:prstGeom>
        </p:spPr>
      </p:pic>
    </p:spTree>
    <p:extLst>
      <p:ext uri="{BB962C8B-B14F-4D97-AF65-F5344CB8AC3E}">
        <p14:creationId xmlns:p14="http://schemas.microsoft.com/office/powerpoint/2010/main" val="3172286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Gender vs the numbers</a:t>
            </a:r>
          </a:p>
        </p:txBody>
      </p:sp>
      <p:pic>
        <p:nvPicPr>
          <p:cNvPr id="14" name="Content Placeholder 13" descr="A screenshot of a cell phone&#10;&#10;Description automatically generated">
            <a:extLst>
              <a:ext uri="{FF2B5EF4-FFF2-40B4-BE49-F238E27FC236}">
                <a16:creationId xmlns:a16="http://schemas.microsoft.com/office/drawing/2014/main" id="{761B1D8B-1F5A-44B8-893D-15110E51C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25" y="577583"/>
            <a:ext cx="6971927" cy="3485964"/>
          </a:xfrm>
        </p:spPr>
      </p:pic>
      <p:pic>
        <p:nvPicPr>
          <p:cNvPr id="16" name="Picture 15" descr="A close up of a logo&#10;&#10;Description automatically generated">
            <a:extLst>
              <a:ext uri="{FF2B5EF4-FFF2-40B4-BE49-F238E27FC236}">
                <a16:creationId xmlns:a16="http://schemas.microsoft.com/office/drawing/2014/main" id="{E2A9BDD6-6B07-4A55-B0E0-0479E6ED7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26" y="4311969"/>
            <a:ext cx="2228850" cy="2047875"/>
          </a:xfrm>
          <a:prstGeom prst="rect">
            <a:avLst/>
          </a:prstGeom>
        </p:spPr>
      </p:pic>
    </p:spTree>
    <p:extLst>
      <p:ext uri="{BB962C8B-B14F-4D97-AF65-F5344CB8AC3E}">
        <p14:creationId xmlns:p14="http://schemas.microsoft.com/office/powerpoint/2010/main" val="3750976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Top ten happiest vs the numbers</a:t>
            </a:r>
          </a:p>
        </p:txBody>
      </p:sp>
      <p:pic>
        <p:nvPicPr>
          <p:cNvPr id="12" name="Picture 11" descr="A screenshot of a cell phone&#10;&#10;Description automatically generated">
            <a:extLst>
              <a:ext uri="{FF2B5EF4-FFF2-40B4-BE49-F238E27FC236}">
                <a16:creationId xmlns:a16="http://schemas.microsoft.com/office/drawing/2014/main" id="{11915F69-B30A-47B2-B793-24FF80EEB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53" y="203215"/>
            <a:ext cx="5487651" cy="3429001"/>
          </a:xfrm>
          <a:prstGeom prst="rect">
            <a:avLst/>
          </a:prstGeom>
        </p:spPr>
      </p:pic>
      <p:pic>
        <p:nvPicPr>
          <p:cNvPr id="19" name="Content Placeholder 18" descr="A screenshot of a cell phone&#10;&#10;Description automatically generated">
            <a:extLst>
              <a:ext uri="{FF2B5EF4-FFF2-40B4-BE49-F238E27FC236}">
                <a16:creationId xmlns:a16="http://schemas.microsoft.com/office/drawing/2014/main" id="{DAE4E6A9-473B-45B3-B2FB-996C32D26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2761" y="3709690"/>
            <a:ext cx="4490233" cy="2945095"/>
          </a:xfrm>
        </p:spPr>
      </p:pic>
    </p:spTree>
    <p:extLst>
      <p:ext uri="{BB962C8B-B14F-4D97-AF65-F5344CB8AC3E}">
        <p14:creationId xmlns:p14="http://schemas.microsoft.com/office/powerpoint/2010/main" val="894599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lose up of a sign&#10;&#10;Description automatically generated">
            <a:extLst>
              <a:ext uri="{FF2B5EF4-FFF2-40B4-BE49-F238E27FC236}">
                <a16:creationId xmlns:a16="http://schemas.microsoft.com/office/drawing/2014/main" id="{7F46531B-9D4B-4F7C-9F08-B219680265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5634" y="1525697"/>
            <a:ext cx="3810000" cy="3806605"/>
          </a:xfrm>
        </p:spPr>
      </p:pic>
    </p:spTree>
    <p:extLst>
      <p:ext uri="{BB962C8B-B14F-4D97-AF65-F5344CB8AC3E}">
        <p14:creationId xmlns:p14="http://schemas.microsoft.com/office/powerpoint/2010/main" val="115682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Works cited</a:t>
            </a:r>
          </a:p>
        </p:txBody>
      </p:sp>
      <p:sp>
        <p:nvSpPr>
          <p:cNvPr id="3" name="Content Placeholder 2"/>
          <p:cNvSpPr>
            <a:spLocks noGrp="1"/>
          </p:cNvSpPr>
          <p:nvPr>
            <p:ph type="body" idx="1"/>
          </p:nvPr>
        </p:nvSpPr>
        <p:spPr>
          <a:xfrm>
            <a:off x="547816" y="2586342"/>
            <a:ext cx="11096367" cy="2693976"/>
          </a:xfrm>
        </p:spPr>
        <p:txBody>
          <a:bodyPr>
            <a:normAutofit/>
          </a:bodyPr>
          <a:lstStyle/>
          <a:p>
            <a:pPr marL="122237" indent="0">
              <a:buNone/>
            </a:pPr>
            <a:r>
              <a:rPr lang="en-US" sz="2000" b="1" dirty="0"/>
              <a:t>World Happiness dataset</a:t>
            </a:r>
            <a:r>
              <a:rPr lang="en-US" sz="2000" dirty="0"/>
              <a:t>: </a:t>
            </a:r>
            <a:r>
              <a:rPr lang="en-US" sz="2000" dirty="0">
                <a:hlinkClick r:id="rId2">
                  <a:extLst>
                    <a:ext uri="{A12FA001-AC4F-418D-AE19-62706E023703}">
                      <ahyp:hlinkClr xmlns:ahyp="http://schemas.microsoft.com/office/drawing/2018/hyperlinkcolor" val="tx"/>
                    </a:ext>
                  </a:extLst>
                </a:hlinkClick>
              </a:rPr>
              <a:t>https://www.kaggle.com/unsdsn/world-happiness</a:t>
            </a:r>
            <a:endParaRPr lang="en-US" sz="2000" dirty="0"/>
          </a:p>
          <a:p>
            <a:pPr marL="122237" indent="0">
              <a:buNone/>
            </a:pPr>
            <a:r>
              <a:rPr lang="en-US" sz="2000" b="1" dirty="0"/>
              <a:t>Suicide dataset: </a:t>
            </a:r>
            <a:r>
              <a:rPr lang="en-US" sz="2000" dirty="0">
                <a:hlinkClick r:id="rId3">
                  <a:extLst>
                    <a:ext uri="{A12FA001-AC4F-418D-AE19-62706E023703}">
                      <ahyp:hlinkClr xmlns:ahyp="http://schemas.microsoft.com/office/drawing/2018/hyperlinkcolor" val="tx"/>
                    </a:ext>
                  </a:extLst>
                </a:hlinkClick>
              </a:rPr>
              <a:t>https://www.kaggle.com/russellyates88/suicide-rates-overview-1985-to-2016</a:t>
            </a:r>
            <a:endParaRPr lang="en-US" sz="2000" dirty="0"/>
          </a:p>
          <a:p>
            <a:pPr marL="122237" indent="0">
              <a:buNone/>
            </a:pPr>
            <a:r>
              <a:rPr lang="en-US" sz="2000" b="1" dirty="0"/>
              <a:t>Rates are falling</a:t>
            </a:r>
            <a:r>
              <a:rPr lang="en-US" sz="2000" dirty="0"/>
              <a:t>: </a:t>
            </a:r>
            <a:r>
              <a:rPr lang="en-US" sz="2000" dirty="0">
                <a:hlinkClick r:id="rId4">
                  <a:extLst>
                    <a:ext uri="{A12FA001-AC4F-418D-AE19-62706E023703}">
                      <ahyp:hlinkClr xmlns:ahyp="http://schemas.microsoft.com/office/drawing/2018/hyperlinkcolor" val="tx"/>
                    </a:ext>
                  </a:extLst>
                </a:hlinkClick>
              </a:rPr>
              <a:t>https://www.economist.com/the-economist-explains/2018/11/30/why-the-global-suicide-rate-is-falling</a:t>
            </a:r>
            <a:endParaRPr lang="en-US" sz="2000" dirty="0"/>
          </a:p>
          <a:p>
            <a:pPr marL="122237" indent="0">
              <a:buNone/>
            </a:pPr>
            <a:r>
              <a:rPr lang="en-US" sz="2000" b="1" dirty="0"/>
              <a:t>Suicide Prevention Hotline</a:t>
            </a:r>
            <a:r>
              <a:rPr lang="en-US" sz="2000" dirty="0"/>
              <a:t>: </a:t>
            </a:r>
            <a:r>
              <a:rPr lang="en-US" sz="2000" dirty="0">
                <a:hlinkClick r:id="rId5">
                  <a:extLst>
                    <a:ext uri="{A12FA001-AC4F-418D-AE19-62706E023703}">
                      <ahyp:hlinkClr xmlns:ahyp="http://schemas.microsoft.com/office/drawing/2018/hyperlinkcolor" val="tx"/>
                    </a:ext>
                  </a:extLst>
                </a:hlinkClick>
              </a:rPr>
              <a:t>https://suicidepreventionlifeline.org/</a:t>
            </a:r>
            <a:endParaRPr lang="en-US" sz="2000" dirty="0"/>
          </a:p>
          <a:p>
            <a:pPr marL="0" indent="0">
              <a:buNone/>
            </a:pPr>
            <a:endParaRPr lang="en-US" sz="2000" dirty="0">
              <a:solidFill>
                <a:srgbClr val="000000"/>
              </a:solidFill>
            </a:endParaRPr>
          </a:p>
        </p:txBody>
      </p:sp>
    </p:spTree>
    <p:extLst>
      <p:ext uri="{BB962C8B-B14F-4D97-AF65-F5344CB8AC3E}">
        <p14:creationId xmlns:p14="http://schemas.microsoft.com/office/powerpoint/2010/main" val="2261504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2438" y="1198606"/>
            <a:ext cx="8051000" cy="4250724"/>
          </a:xfrm>
        </p:spPr>
        <p:txBody>
          <a:bodyPr>
            <a:noAutofit/>
          </a:bodyPr>
          <a:lstStyle/>
          <a:p>
            <a:r>
              <a:rPr lang="en-US" sz="3200" dirty="0"/>
              <a:t>HOW Do Family, </a:t>
            </a:r>
            <a:br>
              <a:rPr lang="en-US" sz="3200" dirty="0"/>
            </a:br>
            <a:r>
              <a:rPr lang="en-US" sz="3200" dirty="0"/>
              <a:t>Economic GDP per Capita, </a:t>
            </a:r>
            <a:br>
              <a:rPr lang="en-US" sz="3200" dirty="0"/>
            </a:br>
            <a:r>
              <a:rPr lang="en-US" sz="3200" dirty="0"/>
              <a:t>Health Life Expectancy, </a:t>
            </a:r>
            <a:br>
              <a:rPr lang="en-US" sz="3200" dirty="0"/>
            </a:br>
            <a:r>
              <a:rPr lang="en-US" sz="3200" dirty="0"/>
              <a:t>Social Freedom, </a:t>
            </a:r>
            <a:br>
              <a:rPr lang="en-US" sz="3200" dirty="0"/>
            </a:br>
            <a:r>
              <a:rPr lang="en-US" sz="3200" dirty="0"/>
              <a:t>Economic  Freedom, </a:t>
            </a:r>
            <a:br>
              <a:rPr lang="en-US" sz="3200" dirty="0"/>
            </a:br>
            <a:r>
              <a:rPr lang="en-US" sz="3200" dirty="0"/>
              <a:t>Generosity, </a:t>
            </a:r>
            <a:br>
              <a:rPr lang="en-US" sz="3200" dirty="0"/>
            </a:br>
            <a:r>
              <a:rPr lang="en-US" sz="3200" dirty="0"/>
              <a:t>and Corruption </a:t>
            </a:r>
            <a:br>
              <a:rPr lang="en-US" sz="3200" dirty="0"/>
            </a:br>
            <a:r>
              <a:rPr lang="en-US" sz="3200" dirty="0"/>
              <a:t>influence happiness scores?</a:t>
            </a:r>
            <a:endParaRPr lang="en-US" sz="3200" dirty="0">
              <a:solidFill>
                <a:srgbClr val="FFFFFF"/>
              </a:solidFill>
            </a:endParaRPr>
          </a:p>
        </p:txBody>
      </p:sp>
    </p:spTree>
    <p:extLst>
      <p:ext uri="{BB962C8B-B14F-4D97-AF65-F5344CB8AC3E}">
        <p14:creationId xmlns:p14="http://schemas.microsoft.com/office/powerpoint/2010/main" val="169698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CDB-84F8-4370-A552-16A6F33D31BA}"/>
              </a:ext>
            </a:extLst>
          </p:cNvPr>
          <p:cNvSpPr>
            <a:spLocks noGrp="1"/>
          </p:cNvSpPr>
          <p:nvPr>
            <p:ph type="title"/>
          </p:nvPr>
        </p:nvSpPr>
        <p:spPr/>
        <p:txBody>
          <a:bodyPr/>
          <a:lstStyle/>
          <a:p>
            <a:r>
              <a:rPr lang="en-US" dirty="0"/>
              <a:t>Country Statistics - </a:t>
            </a:r>
            <a:r>
              <a:rPr lang="en-US" dirty="0" err="1"/>
              <a:t>UNData</a:t>
            </a:r>
            <a:br>
              <a:rPr lang="en-US" dirty="0"/>
            </a:br>
            <a:endParaRPr lang="en-US" dirty="0"/>
          </a:p>
        </p:txBody>
      </p:sp>
      <p:sp>
        <p:nvSpPr>
          <p:cNvPr id="3" name="Content Placeholder 2">
            <a:extLst>
              <a:ext uri="{FF2B5EF4-FFF2-40B4-BE49-F238E27FC236}">
                <a16:creationId xmlns:a16="http://schemas.microsoft.com/office/drawing/2014/main" id="{D0EE0116-8571-4C3D-84DC-C2787EBD6DC3}"/>
              </a:ext>
            </a:extLst>
          </p:cNvPr>
          <p:cNvSpPr>
            <a:spLocks noGrp="1"/>
          </p:cNvSpPr>
          <p:nvPr>
            <p:ph idx="1"/>
          </p:nvPr>
        </p:nvSpPr>
        <p:spPr>
          <a:xfrm>
            <a:off x="1141412" y="1581150"/>
            <a:ext cx="9905999" cy="4210051"/>
          </a:xfrm>
        </p:spPr>
        <p:txBody>
          <a:bodyPr>
            <a:normAutofit/>
          </a:bodyPr>
          <a:lstStyle/>
          <a:p>
            <a:r>
              <a:rPr lang="en-US" dirty="0"/>
              <a:t>The United Nations Statistics Division (UNSD) of the Department of Economic and Social Affairs (DESA) launched a new internet based data service for the global user community. It brings UN statistical databases within easy reach of users through a single entry point (</a:t>
            </a:r>
            <a:r>
              <a:rPr lang="en-US" dirty="0">
                <a:hlinkClick r:id="rId2">
                  <a:extLst>
                    <a:ext uri="{A12FA001-AC4F-418D-AE19-62706E023703}">
                      <ahyp:hlinkClr xmlns:ahyp="http://schemas.microsoft.com/office/drawing/2018/hyperlinkcolor" val="tx"/>
                    </a:ext>
                  </a:extLst>
                </a:hlinkClick>
              </a:rPr>
              <a:t>http://data.un.org/</a:t>
            </a:r>
            <a:r>
              <a:rPr lang="en-US" dirty="0"/>
              <a:t>). This dataset contains key statistical indicators of the countries. It covers 4 major sections</a:t>
            </a:r>
          </a:p>
          <a:p>
            <a:pPr lvl="1" fontAlgn="base"/>
            <a:r>
              <a:rPr lang="en-US" dirty="0"/>
              <a:t>General Information</a:t>
            </a:r>
          </a:p>
          <a:p>
            <a:pPr lvl="1" fontAlgn="base"/>
            <a:r>
              <a:rPr lang="en-US" dirty="0"/>
              <a:t>Economic Indicators</a:t>
            </a:r>
          </a:p>
          <a:p>
            <a:pPr lvl="1" fontAlgn="base"/>
            <a:r>
              <a:rPr lang="en-US" dirty="0"/>
              <a:t>Social Indicators</a:t>
            </a:r>
          </a:p>
          <a:p>
            <a:pPr lvl="1" fontAlgn="base"/>
            <a:r>
              <a:rPr lang="en-US" dirty="0"/>
              <a:t>Environmental &amp; Infrastructure Indicators</a:t>
            </a:r>
          </a:p>
        </p:txBody>
      </p:sp>
    </p:spTree>
    <p:extLst>
      <p:ext uri="{BB962C8B-B14F-4D97-AF65-F5344CB8AC3E}">
        <p14:creationId xmlns:p14="http://schemas.microsoft.com/office/powerpoint/2010/main" val="2965414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5457388" y="682407"/>
            <a:ext cx="6310033" cy="5963368"/>
          </a:xfrm>
          <a:prstGeom prst="rect">
            <a:avLst/>
          </a:prstGeom>
          <a:noFill/>
          <a:ln w="9525" cap="flat" cmpd="sng">
            <a:solidFill>
              <a:srgbClr val="000000"/>
            </a:solidFill>
            <a:prstDash val="solid"/>
            <a:round/>
            <a:headEnd type="none" w="sm" len="sm"/>
            <a:tailEnd type="none" w="sm" len="sm"/>
          </a:ln>
        </p:spPr>
      </p:pic>
      <p:sp>
        <p:nvSpPr>
          <p:cNvPr id="73" name="Google Shape;73;p13"/>
          <p:cNvSpPr txBox="1"/>
          <p:nvPr/>
        </p:nvSpPr>
        <p:spPr>
          <a:xfrm>
            <a:off x="219620" y="670832"/>
            <a:ext cx="5236800" cy="5963200"/>
          </a:xfrm>
          <a:prstGeom prst="rect">
            <a:avLst/>
          </a:prstGeom>
          <a:solidFill>
            <a:schemeClr val="accent1">
              <a:lumMod val="60000"/>
              <a:lumOff val="4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Purpose of this project is to find happiest countries in the world  and analyze world happiness report to understand the factors contributing to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This project also tries to relate happiness score of countries with  external elements to identify and understand possible trends.</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According to 2018 happiness report, Finland is ranked as happiest country with a happiness score of 7.632 and United States is ranked as 18th.</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In 2018, 7 countries in top ten are from Western Europe, 2 of them are Australia and New Zealand and 1 country (Canada) from North America.</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‘Economic GDP per Capita’ and ‘Family’ are major contributors toward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External factors ‘World Unemployment Rate’ and ‘Economic Freedom Data’ is analyzed  to explore the relationship between happiness score and these factors.</a:t>
            </a:r>
            <a:endParaRPr sz="1467" b="1" dirty="0">
              <a:solidFill>
                <a:schemeClr val="bg1">
                  <a:lumMod val="85000"/>
                  <a:lumOff val="15000"/>
                </a:schemeClr>
              </a:solidFill>
              <a:latin typeface="Lato"/>
              <a:ea typeface="Lato"/>
              <a:cs typeface="Lato"/>
              <a:sym typeface="Lato"/>
            </a:endParaRPr>
          </a:p>
        </p:txBody>
      </p:sp>
      <p:sp>
        <p:nvSpPr>
          <p:cNvPr id="74" name="Google Shape;74;p13"/>
          <p:cNvSpPr txBox="1"/>
          <p:nvPr/>
        </p:nvSpPr>
        <p:spPr>
          <a:xfrm>
            <a:off x="282680" y="0"/>
            <a:ext cx="11635600" cy="4620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World Happiness Report Data Analysis (2015 - 2018)</a:t>
            </a:r>
            <a:endParaRPr sz="2400" b="1" dirty="0">
              <a:latin typeface="Lato"/>
              <a:ea typeface="Lato"/>
              <a:cs typeface="Lato"/>
              <a:sym typeface="Lato"/>
            </a:endParaRPr>
          </a:p>
        </p:txBody>
      </p:sp>
    </p:spTree>
    <p:extLst>
      <p:ext uri="{BB962C8B-B14F-4D97-AF65-F5344CB8AC3E}">
        <p14:creationId xmlns:p14="http://schemas.microsoft.com/office/powerpoint/2010/main" val="3749824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120387" y="943161"/>
            <a:ext cx="3915621" cy="2222340"/>
          </a:xfrm>
          <a:prstGeom prst="rect">
            <a:avLst/>
          </a:prstGeom>
          <a:noFill/>
          <a:ln w="9525" cap="flat" cmpd="sng">
            <a:solidFill>
              <a:schemeClr val="lt1"/>
            </a:solidFill>
            <a:prstDash val="solid"/>
            <a:round/>
            <a:headEnd type="none" w="sm" len="sm"/>
            <a:tailEnd type="none" w="sm" len="sm"/>
          </a:ln>
        </p:spPr>
      </p:pic>
      <p:pic>
        <p:nvPicPr>
          <p:cNvPr id="81" name="Google Shape;81;p14"/>
          <p:cNvPicPr preferRelativeResize="0"/>
          <p:nvPr/>
        </p:nvPicPr>
        <p:blipFill>
          <a:blip r:embed="rId4">
            <a:alphaModFix/>
          </a:blip>
          <a:stretch>
            <a:fillRect/>
          </a:stretch>
        </p:blipFill>
        <p:spPr>
          <a:xfrm>
            <a:off x="4126512" y="943161"/>
            <a:ext cx="3915621" cy="2222340"/>
          </a:xfrm>
          <a:prstGeom prst="rect">
            <a:avLst/>
          </a:prstGeom>
          <a:noFill/>
          <a:ln w="9525" cap="flat" cmpd="sng">
            <a:solidFill>
              <a:schemeClr val="lt1"/>
            </a:solidFill>
            <a:prstDash val="solid"/>
            <a:round/>
            <a:headEnd type="none" w="sm" len="sm"/>
            <a:tailEnd type="none" w="sm" len="sm"/>
          </a:ln>
        </p:spPr>
      </p:pic>
      <p:pic>
        <p:nvPicPr>
          <p:cNvPr id="82" name="Google Shape;82;p14"/>
          <p:cNvPicPr preferRelativeResize="0"/>
          <p:nvPr/>
        </p:nvPicPr>
        <p:blipFill>
          <a:blip r:embed="rId5">
            <a:alphaModFix/>
          </a:blip>
          <a:stretch>
            <a:fillRect/>
          </a:stretch>
        </p:blipFill>
        <p:spPr>
          <a:xfrm>
            <a:off x="8137962" y="943161"/>
            <a:ext cx="3915621" cy="2222340"/>
          </a:xfrm>
          <a:prstGeom prst="rect">
            <a:avLst/>
          </a:prstGeom>
          <a:noFill/>
          <a:ln w="9525" cap="flat" cmpd="sng">
            <a:solidFill>
              <a:schemeClr val="lt1"/>
            </a:solidFill>
            <a:prstDash val="solid"/>
            <a:round/>
            <a:headEnd type="none" w="sm" len="sm"/>
            <a:tailEnd type="none" w="sm" len="sm"/>
          </a:ln>
        </p:spPr>
      </p:pic>
      <p:pic>
        <p:nvPicPr>
          <p:cNvPr id="83" name="Google Shape;83;p14"/>
          <p:cNvPicPr preferRelativeResize="0"/>
          <p:nvPr/>
        </p:nvPicPr>
        <p:blipFill>
          <a:blip r:embed="rId6">
            <a:alphaModFix/>
          </a:blip>
          <a:stretch>
            <a:fillRect/>
          </a:stretch>
        </p:blipFill>
        <p:spPr>
          <a:xfrm>
            <a:off x="120387" y="3279734"/>
            <a:ext cx="3915621" cy="2222340"/>
          </a:xfrm>
          <a:prstGeom prst="rect">
            <a:avLst/>
          </a:prstGeom>
          <a:noFill/>
          <a:ln w="9525" cap="flat" cmpd="sng">
            <a:solidFill>
              <a:schemeClr val="lt1"/>
            </a:solidFill>
            <a:prstDash val="solid"/>
            <a:round/>
            <a:headEnd type="none" w="sm" len="sm"/>
            <a:tailEnd type="none" w="sm" len="sm"/>
          </a:ln>
        </p:spPr>
      </p:pic>
      <p:pic>
        <p:nvPicPr>
          <p:cNvPr id="84" name="Google Shape;84;p14"/>
          <p:cNvPicPr preferRelativeResize="0"/>
          <p:nvPr/>
        </p:nvPicPr>
        <p:blipFill>
          <a:blip r:embed="rId7">
            <a:alphaModFix/>
          </a:blip>
          <a:stretch>
            <a:fillRect/>
          </a:stretch>
        </p:blipFill>
        <p:spPr>
          <a:xfrm>
            <a:off x="4126512" y="3279734"/>
            <a:ext cx="3915621" cy="2222340"/>
          </a:xfrm>
          <a:prstGeom prst="rect">
            <a:avLst/>
          </a:prstGeom>
          <a:noFill/>
          <a:ln w="9525" cap="flat" cmpd="sng">
            <a:solidFill>
              <a:schemeClr val="lt1"/>
            </a:solidFill>
            <a:prstDash val="solid"/>
            <a:round/>
            <a:headEnd type="none" w="sm" len="sm"/>
            <a:tailEnd type="none" w="sm" len="sm"/>
          </a:ln>
        </p:spPr>
      </p:pic>
      <p:pic>
        <p:nvPicPr>
          <p:cNvPr id="85" name="Google Shape;85;p14"/>
          <p:cNvPicPr preferRelativeResize="0"/>
          <p:nvPr/>
        </p:nvPicPr>
        <p:blipFill>
          <a:blip r:embed="rId8">
            <a:alphaModFix/>
          </a:blip>
          <a:stretch>
            <a:fillRect/>
          </a:stretch>
        </p:blipFill>
        <p:spPr>
          <a:xfrm>
            <a:off x="8137961" y="3279734"/>
            <a:ext cx="3915622" cy="2222340"/>
          </a:xfrm>
          <a:prstGeom prst="rect">
            <a:avLst/>
          </a:prstGeom>
          <a:noFill/>
          <a:ln w="9525" cap="flat" cmpd="sng">
            <a:solidFill>
              <a:schemeClr val="lt1"/>
            </a:solidFill>
            <a:prstDash val="solid"/>
            <a:round/>
            <a:headEnd type="none" w="sm" len="sm"/>
            <a:tailEnd type="none" w="sm" len="sm"/>
          </a:ln>
        </p:spPr>
      </p:pic>
      <p:sp>
        <p:nvSpPr>
          <p:cNvPr id="86" name="Google Shape;86;p14"/>
          <p:cNvSpPr txBox="1"/>
          <p:nvPr/>
        </p:nvSpPr>
        <p:spPr>
          <a:xfrm>
            <a:off x="97270" y="5581384"/>
            <a:ext cx="11934400" cy="1071600"/>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r>
              <a:rPr lang="en" sz="1333" b="1" dirty="0">
                <a:solidFill>
                  <a:schemeClr val="bg1">
                    <a:lumMod val="75000"/>
                    <a:lumOff val="25000"/>
                  </a:schemeClr>
                </a:solidFill>
                <a:latin typeface="Lato"/>
                <a:ea typeface="Lato"/>
                <a:cs typeface="Lato"/>
                <a:sym typeface="Lato"/>
              </a:rPr>
              <a:t>Analyzing individual factors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Family,  Freedom and Health Life Expectancy  contributes positively towards happiness score.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Economic GDP per Capita is a major contributor but it is not a strong deciding factor for happiness </a:t>
            </a:r>
            <a:r>
              <a:rPr lang="en-US" sz="1333" b="1" dirty="0">
                <a:solidFill>
                  <a:schemeClr val="bg1">
                    <a:lumMod val="75000"/>
                    <a:lumOff val="25000"/>
                  </a:schemeClr>
                </a:solidFill>
                <a:latin typeface="Lato"/>
                <a:ea typeface="Lato"/>
                <a:cs typeface="Lato"/>
                <a:sym typeface="Lato"/>
              </a:rPr>
              <a:t>score</a:t>
            </a:r>
            <a:r>
              <a:rPr lang="en" sz="1333" b="1" dirty="0">
                <a:solidFill>
                  <a:schemeClr val="bg1">
                    <a:lumMod val="75000"/>
                    <a:lumOff val="25000"/>
                  </a:schemeClr>
                </a:solidFill>
                <a:latin typeface="Lato"/>
                <a:ea typeface="Lato"/>
                <a:cs typeface="Lato"/>
                <a:sym typeface="Lato"/>
              </a:rPr>
              <a:t> in case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Generosity and ‘Trust Government Corruptions’ does not provide any conclusive trends towards happiness score .</a:t>
            </a:r>
            <a:endParaRPr sz="1333" b="1" dirty="0">
              <a:solidFill>
                <a:schemeClr val="bg1">
                  <a:lumMod val="75000"/>
                  <a:lumOff val="25000"/>
                </a:schemeClr>
              </a:solidFill>
              <a:latin typeface="Lato"/>
              <a:ea typeface="Lato"/>
              <a:cs typeface="Lato"/>
              <a:sym typeface="Lato"/>
            </a:endParaRPr>
          </a:p>
        </p:txBody>
      </p:sp>
      <p:sp>
        <p:nvSpPr>
          <p:cNvPr id="87" name="Google Shape;87;p14"/>
          <p:cNvSpPr txBox="1"/>
          <p:nvPr/>
        </p:nvSpPr>
        <p:spPr>
          <a:xfrm>
            <a:off x="120387" y="150055"/>
            <a:ext cx="11988400" cy="427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Individual Factors Contributing to Happiness Score (2015 - 2018)</a:t>
            </a:r>
            <a:endParaRPr sz="2400" b="1" dirty="0">
              <a:latin typeface="Lato"/>
              <a:ea typeface="Lato"/>
              <a:cs typeface="Lato"/>
              <a:sym typeface="Lato"/>
            </a:endParaRPr>
          </a:p>
        </p:txBody>
      </p:sp>
    </p:spTree>
    <p:extLst>
      <p:ext uri="{BB962C8B-B14F-4D97-AF65-F5344CB8AC3E}">
        <p14:creationId xmlns:p14="http://schemas.microsoft.com/office/powerpoint/2010/main" val="373701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3" name="Google Shape;93;p15"/>
          <p:cNvPicPr preferRelativeResize="0"/>
          <p:nvPr/>
        </p:nvPicPr>
        <p:blipFill>
          <a:blip r:embed="rId3">
            <a:alphaModFix/>
          </a:blip>
          <a:stretch>
            <a:fillRect/>
          </a:stretch>
        </p:blipFill>
        <p:spPr>
          <a:xfrm>
            <a:off x="438465" y="724856"/>
            <a:ext cx="5563333" cy="4445470"/>
          </a:xfrm>
          <a:prstGeom prst="rect">
            <a:avLst/>
          </a:prstGeom>
          <a:noFill/>
          <a:ln w="9525" cap="flat" cmpd="sng">
            <a:solidFill>
              <a:schemeClr val="lt1"/>
            </a:solidFill>
            <a:prstDash val="solid"/>
            <a:round/>
            <a:headEnd type="none" w="sm" len="sm"/>
            <a:tailEnd type="none" w="sm" len="sm"/>
          </a:ln>
        </p:spPr>
      </p:pic>
      <p:sp>
        <p:nvSpPr>
          <p:cNvPr id="94" name="Google Shape;94;p15"/>
          <p:cNvSpPr txBox="1"/>
          <p:nvPr/>
        </p:nvSpPr>
        <p:spPr>
          <a:xfrm>
            <a:off x="438465" y="5295742"/>
            <a:ext cx="5563333"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New Zealand, North America and  Western Europe are the happiest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 and Southern Asia are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in Central and Eastern Europe increase over the years while North America, Latin America and Caribbean see a decrease</a:t>
            </a:r>
            <a:endParaRPr sz="1333" b="1" dirty="0">
              <a:solidFill>
                <a:schemeClr val="bg1">
                  <a:lumMod val="75000"/>
                  <a:lumOff val="25000"/>
                </a:schemeClr>
              </a:solidFill>
              <a:latin typeface="Lato"/>
              <a:ea typeface="Lato"/>
              <a:cs typeface="Lato"/>
              <a:sym typeface="Lato"/>
            </a:endParaRPr>
          </a:p>
          <a:p>
            <a:pPr marL="609585"/>
            <a:endParaRPr sz="1333" dirty="0">
              <a:latin typeface="Lato"/>
              <a:ea typeface="Lato"/>
              <a:cs typeface="Lato"/>
              <a:sym typeface="Lato"/>
            </a:endParaRPr>
          </a:p>
        </p:txBody>
      </p:sp>
      <p:pic>
        <p:nvPicPr>
          <p:cNvPr id="95" name="Google Shape;95;p15"/>
          <p:cNvPicPr preferRelativeResize="0"/>
          <p:nvPr/>
        </p:nvPicPr>
        <p:blipFill>
          <a:blip r:embed="rId4">
            <a:alphaModFix/>
          </a:blip>
          <a:stretch>
            <a:fillRect/>
          </a:stretch>
        </p:blipFill>
        <p:spPr>
          <a:xfrm>
            <a:off x="6137653" y="724856"/>
            <a:ext cx="5514067" cy="4445470"/>
          </a:xfrm>
          <a:prstGeom prst="rect">
            <a:avLst/>
          </a:prstGeom>
          <a:noFill/>
          <a:ln w="9525" cap="flat" cmpd="sng">
            <a:solidFill>
              <a:schemeClr val="lt1"/>
            </a:solidFill>
            <a:prstDash val="solid"/>
            <a:round/>
            <a:headEnd type="none" w="sm" len="sm"/>
            <a:tailEnd type="none" w="sm" len="sm"/>
          </a:ln>
        </p:spPr>
      </p:pic>
      <p:sp>
        <p:nvSpPr>
          <p:cNvPr id="96" name="Google Shape;96;p15"/>
          <p:cNvSpPr txBox="1"/>
          <p:nvPr/>
        </p:nvSpPr>
        <p:spPr>
          <a:xfrm>
            <a:off x="6137653" y="5295742"/>
            <a:ext cx="5514067"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NZ [2 out of 2] and North America [2 out of 2] are constantly in top 50 in last 4 years.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dk2"/>
                </a:solidFill>
                <a:latin typeface="Lato"/>
                <a:ea typeface="Lato"/>
                <a:cs typeface="Lato"/>
                <a:sym typeface="Lato"/>
              </a:rPr>
              <a:t>Western European countries represent most number [17 out of 21], followed by Latin America and Caribbean countries.</a:t>
            </a:r>
            <a:endParaRPr sz="1333" b="1" dirty="0">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None of the countries from Southern Asia and Sub-Saharan Africa made into top 50 in last 4 years.</a:t>
            </a:r>
            <a:endParaRPr sz="1333" b="1" dirty="0">
              <a:solidFill>
                <a:schemeClr val="bg1">
                  <a:lumMod val="75000"/>
                  <a:lumOff val="25000"/>
                </a:schemeClr>
              </a:solidFill>
              <a:latin typeface="Lato"/>
              <a:ea typeface="Lato"/>
              <a:cs typeface="Lato"/>
              <a:sym typeface="Lato"/>
            </a:endParaRPr>
          </a:p>
        </p:txBody>
      </p:sp>
      <p:sp>
        <p:nvSpPr>
          <p:cNvPr id="97" name="Google Shape;97;p15"/>
          <p:cNvSpPr txBox="1"/>
          <p:nvPr/>
        </p:nvSpPr>
        <p:spPr>
          <a:xfrm>
            <a:off x="80367" y="40200"/>
            <a:ext cx="12028400" cy="4224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By Region (2015- 2018</a:t>
            </a:r>
            <a:r>
              <a:rPr lang="en" sz="2400" dirty="0">
                <a:latin typeface="Lato"/>
                <a:ea typeface="Lato"/>
                <a:cs typeface="Lato"/>
                <a:sym typeface="Lato"/>
              </a:rPr>
              <a:t>)</a:t>
            </a:r>
            <a:endParaRPr sz="2400" dirty="0">
              <a:latin typeface="Lato"/>
              <a:ea typeface="Lato"/>
              <a:cs typeface="Lato"/>
              <a:sym typeface="Lato"/>
            </a:endParaRPr>
          </a:p>
        </p:txBody>
      </p:sp>
    </p:spTree>
    <p:extLst>
      <p:ext uri="{BB962C8B-B14F-4D97-AF65-F5344CB8AC3E}">
        <p14:creationId xmlns:p14="http://schemas.microsoft.com/office/powerpoint/2010/main" val="1490536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6"/>
          <p:cNvGraphicFramePr/>
          <p:nvPr>
            <p:extLst>
              <p:ext uri="{D42A27DB-BD31-4B8C-83A1-F6EECF244321}">
                <p14:modId xmlns:p14="http://schemas.microsoft.com/office/powerpoint/2010/main" val="206448555"/>
              </p:ext>
            </p:extLst>
          </p:nvPr>
        </p:nvGraphicFramePr>
        <p:xfrm>
          <a:off x="810228" y="694480"/>
          <a:ext cx="5729470" cy="6059309"/>
        </p:xfrm>
        <a:graphic>
          <a:graphicData uri="http://schemas.openxmlformats.org/drawingml/2006/table">
            <a:tbl>
              <a:tblPr>
                <a:noFill/>
              </a:tblPr>
              <a:tblGrid>
                <a:gridCol w="5729470">
                  <a:extLst>
                    <a:ext uri="{9D8B030D-6E8A-4147-A177-3AD203B41FA5}">
                      <a16:colId xmlns:a16="http://schemas.microsoft.com/office/drawing/2014/main" val="20000"/>
                    </a:ext>
                  </a:extLst>
                </a:gridCol>
              </a:tblGrid>
              <a:tr h="3140918">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918391">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03" name="Google Shape;103;p16"/>
          <p:cNvSpPr txBox="1"/>
          <p:nvPr/>
        </p:nvSpPr>
        <p:spPr>
          <a:xfrm>
            <a:off x="70267" y="34067"/>
            <a:ext cx="12029600" cy="443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Unemployment Rate (2015 - 2017)</a:t>
            </a:r>
            <a:endParaRPr sz="2400" b="1" dirty="0">
              <a:latin typeface="Lato"/>
              <a:ea typeface="Lato"/>
              <a:cs typeface="Lato"/>
              <a:sym typeface="Lato"/>
            </a:endParaRPr>
          </a:p>
        </p:txBody>
      </p:sp>
      <p:pic>
        <p:nvPicPr>
          <p:cNvPr id="104" name="Google Shape;104;p16"/>
          <p:cNvPicPr preferRelativeResize="0"/>
          <p:nvPr/>
        </p:nvPicPr>
        <p:blipFill>
          <a:blip r:embed="rId3">
            <a:alphaModFix/>
          </a:blip>
          <a:stretch>
            <a:fillRect/>
          </a:stretch>
        </p:blipFill>
        <p:spPr>
          <a:xfrm>
            <a:off x="1134318" y="694480"/>
            <a:ext cx="4724113" cy="3138450"/>
          </a:xfrm>
          <a:prstGeom prst="rect">
            <a:avLst/>
          </a:prstGeom>
          <a:noFill/>
          <a:ln>
            <a:noFill/>
          </a:ln>
        </p:spPr>
      </p:pic>
      <p:pic>
        <p:nvPicPr>
          <p:cNvPr id="105" name="Google Shape;105;p16"/>
          <p:cNvPicPr preferRelativeResize="0"/>
          <p:nvPr/>
        </p:nvPicPr>
        <p:blipFill>
          <a:blip r:embed="rId4">
            <a:alphaModFix/>
          </a:blip>
          <a:stretch>
            <a:fillRect/>
          </a:stretch>
        </p:blipFill>
        <p:spPr>
          <a:xfrm>
            <a:off x="6620902" y="694480"/>
            <a:ext cx="4924454" cy="3138454"/>
          </a:xfrm>
          <a:prstGeom prst="rect">
            <a:avLst/>
          </a:prstGeom>
          <a:noFill/>
          <a:ln>
            <a:noFill/>
          </a:ln>
        </p:spPr>
      </p:pic>
      <p:pic>
        <p:nvPicPr>
          <p:cNvPr id="106" name="Google Shape;106;p16"/>
          <p:cNvPicPr preferRelativeResize="0"/>
          <p:nvPr/>
        </p:nvPicPr>
        <p:blipFill>
          <a:blip r:embed="rId5">
            <a:alphaModFix/>
          </a:blip>
          <a:stretch>
            <a:fillRect/>
          </a:stretch>
        </p:blipFill>
        <p:spPr>
          <a:xfrm>
            <a:off x="1228469" y="3832930"/>
            <a:ext cx="4629962" cy="2920859"/>
          </a:xfrm>
          <a:prstGeom prst="rect">
            <a:avLst/>
          </a:prstGeom>
          <a:noFill/>
          <a:ln>
            <a:noFill/>
          </a:ln>
        </p:spPr>
      </p:pic>
      <p:sp>
        <p:nvSpPr>
          <p:cNvPr id="107" name="Google Shape;107;p16"/>
          <p:cNvSpPr txBox="1"/>
          <p:nvPr/>
        </p:nvSpPr>
        <p:spPr>
          <a:xfrm>
            <a:off x="6633849" y="3964040"/>
            <a:ext cx="4924454" cy="2777392"/>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is </a:t>
            </a:r>
            <a:r>
              <a:rPr lang="en-US" sz="1333" b="1" dirty="0">
                <a:solidFill>
                  <a:schemeClr val="bg1">
                    <a:lumMod val="75000"/>
                    <a:lumOff val="25000"/>
                  </a:schemeClr>
                </a:solidFill>
                <a:latin typeface="Lato"/>
                <a:ea typeface="Lato"/>
                <a:cs typeface="Lato"/>
                <a:sym typeface="Lato"/>
              </a:rPr>
              <a:t>inversely </a:t>
            </a:r>
            <a:r>
              <a:rPr lang="en" sz="1333" b="1" dirty="0">
                <a:solidFill>
                  <a:schemeClr val="bg1">
                    <a:lumMod val="75000"/>
                    <a:lumOff val="25000"/>
                  </a:schemeClr>
                </a:solidFill>
                <a:latin typeface="Lato"/>
                <a:ea typeface="Lato"/>
                <a:cs typeface="Lato"/>
                <a:sym typeface="Lato"/>
              </a:rPr>
              <a:t>proportional to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North American countries have highest happeniness score with considerably lower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East Asia &amp; Pacific have better happiness score and lowest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African  is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 an</a:t>
            </a:r>
            <a:r>
              <a:rPr lang="en-US" sz="1333" b="1" dirty="0">
                <a:solidFill>
                  <a:schemeClr val="bg1">
                    <a:lumMod val="75000"/>
                    <a:lumOff val="25000"/>
                  </a:schemeClr>
                </a:solidFill>
                <a:latin typeface="Lato"/>
                <a:ea typeface="Lato"/>
                <a:cs typeface="Lato"/>
                <a:sym typeface="Lato"/>
              </a:rPr>
              <a:t>d  </a:t>
            </a:r>
            <a:r>
              <a:rPr lang="en" sz="1333" b="1" dirty="0">
                <a:solidFill>
                  <a:schemeClr val="bg1">
                    <a:lumMod val="75000"/>
                    <a:lumOff val="25000"/>
                  </a:schemeClr>
                </a:solidFill>
                <a:latin typeface="Lato"/>
                <a:ea typeface="Lato"/>
                <a:cs typeface="Lato"/>
                <a:sym typeface="Lato"/>
              </a:rPr>
              <a:t>unemployment rate is comparatively high.</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Countries in high income bracket have highest happiness scores.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Low income countries have lower happiness score regardless</a:t>
            </a:r>
            <a:r>
              <a:rPr lang="en-US" sz="1333" b="1" dirty="0">
                <a:solidFill>
                  <a:schemeClr val="bg1">
                    <a:lumMod val="75000"/>
                    <a:lumOff val="25000"/>
                  </a:schemeClr>
                </a:solidFill>
                <a:latin typeface="Lato"/>
                <a:ea typeface="Lato"/>
                <a:cs typeface="Lato"/>
                <a:sym typeface="Lato"/>
              </a:rPr>
              <a:t> of</a:t>
            </a:r>
            <a:r>
              <a:rPr lang="en" sz="1333" b="1" dirty="0">
                <a:solidFill>
                  <a:schemeClr val="bg1">
                    <a:lumMod val="75000"/>
                    <a:lumOff val="25000"/>
                  </a:schemeClr>
                </a:solidFill>
                <a:latin typeface="Lato"/>
                <a:ea typeface="Lato"/>
                <a:cs typeface="Lato"/>
                <a:sym typeface="Lato"/>
              </a:rPr>
              <a:t> low unemployment rate</a:t>
            </a:r>
            <a:endParaRPr sz="2400" dirty="0">
              <a:solidFill>
                <a:schemeClr val="bg1">
                  <a:lumMod val="75000"/>
                  <a:lumOff val="25000"/>
                </a:schemeClr>
              </a:solidFill>
              <a:latin typeface="Lato"/>
              <a:ea typeface="Lato"/>
              <a:cs typeface="Lato"/>
              <a:sym typeface="Lato"/>
            </a:endParaRPr>
          </a:p>
        </p:txBody>
      </p:sp>
    </p:spTree>
    <p:extLst>
      <p:ext uri="{BB962C8B-B14F-4D97-AF65-F5344CB8AC3E}">
        <p14:creationId xmlns:p14="http://schemas.microsoft.com/office/powerpoint/2010/main" val="1816040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7"/>
          <p:cNvSpPr txBox="1"/>
          <p:nvPr/>
        </p:nvSpPr>
        <p:spPr>
          <a:xfrm>
            <a:off x="328245" y="5469135"/>
            <a:ext cx="11535510" cy="1259367"/>
          </a:xfrm>
          <a:prstGeom prst="rect">
            <a:avLst/>
          </a:prstGeom>
          <a:solidFill>
            <a:schemeClr val="accent1">
              <a:lumMod val="60000"/>
              <a:lumOff val="40000"/>
            </a:schemeClr>
          </a:solid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marL="608013" indent="-404813">
              <a:buSzPts val="1200"/>
              <a:buFont typeface="Arial" panose="020B0604020202020204" pitchFamily="34" charset="0"/>
              <a:buChar char="•"/>
            </a:pPr>
            <a:r>
              <a:rPr lang="en" sz="1600" b="1" dirty="0">
                <a:solidFill>
                  <a:schemeClr val="bg1">
                    <a:lumMod val="75000"/>
                    <a:lumOff val="25000"/>
                  </a:schemeClr>
                </a:solidFill>
              </a:rPr>
              <a:t>The economic freedom is an important factor contributing to the happiness score of a country.</a:t>
            </a:r>
            <a:endParaRPr sz="1600" b="1" dirty="0">
              <a:solidFill>
                <a:schemeClr val="bg1">
                  <a:lumMod val="75000"/>
                  <a:lumOff val="25000"/>
                </a:schemeClr>
              </a:solidFill>
            </a:endParaRPr>
          </a:p>
          <a:p>
            <a:pPr marL="608013" indent="-404813">
              <a:buSzPts val="1200"/>
              <a:buFont typeface="Arial" panose="020B0604020202020204" pitchFamily="34" charset="0"/>
              <a:buChar char="•"/>
            </a:pPr>
            <a:r>
              <a:rPr lang="en" sz="1600" b="1" dirty="0">
                <a:solidFill>
                  <a:schemeClr val="bg1">
                    <a:lumMod val="75000"/>
                    <a:lumOff val="25000"/>
                  </a:schemeClr>
                </a:solidFill>
              </a:rPr>
              <a:t>North America, Australia and New Zealand are happiest regions with best economic freedom.</a:t>
            </a:r>
            <a:endParaRPr sz="1600" b="1" dirty="0">
              <a:solidFill>
                <a:schemeClr val="bg1">
                  <a:lumMod val="75000"/>
                  <a:lumOff val="25000"/>
                </a:schemeClr>
              </a:solidFill>
            </a:endParaRPr>
          </a:p>
          <a:p>
            <a:pPr marL="608013" indent="-404813">
              <a:buClr>
                <a:schemeClr val="dk2"/>
              </a:buClr>
              <a:buSzPts val="1200"/>
              <a:buFont typeface="Arial" panose="020B0604020202020204" pitchFamily="34" charset="0"/>
              <a:buChar char="•"/>
            </a:pPr>
            <a:r>
              <a:rPr lang="en" sz="1600" b="1" dirty="0">
                <a:solidFill>
                  <a:schemeClr val="dk2"/>
                </a:solidFill>
              </a:rPr>
              <a:t>Western European region have highest happiness score and have comparatively good economic freedom.</a:t>
            </a:r>
            <a:endParaRPr sz="1600" b="1" dirty="0">
              <a:solidFill>
                <a:schemeClr val="dk2"/>
              </a:solidFill>
            </a:endParaRPr>
          </a:p>
          <a:p>
            <a:pPr marL="608013" indent="-404813">
              <a:buClr>
                <a:schemeClr val="dk2"/>
              </a:buClr>
              <a:buSzPts val="1200"/>
              <a:buFont typeface="Arial" panose="020B0604020202020204" pitchFamily="34" charset="0"/>
              <a:buChar char="•"/>
            </a:pPr>
            <a:r>
              <a:rPr lang="en" sz="1600" b="1" dirty="0">
                <a:solidFill>
                  <a:schemeClr val="dk2"/>
                </a:solidFill>
              </a:rPr>
              <a:t>Sub-Saharan Africa is the least happiest region with lowest economic freedom.</a:t>
            </a:r>
            <a:endParaRPr sz="1600" b="1" dirty="0"/>
          </a:p>
        </p:txBody>
      </p:sp>
      <p:sp>
        <p:nvSpPr>
          <p:cNvPr id="114" name="Google Shape;114;p17"/>
          <p:cNvSpPr txBox="1"/>
          <p:nvPr/>
        </p:nvSpPr>
        <p:spPr>
          <a:xfrm>
            <a:off x="101356" y="54496"/>
            <a:ext cx="11917200" cy="4960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Economic Freedom (2015 -2016)</a:t>
            </a:r>
            <a:endParaRPr sz="2400" b="1" dirty="0">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328245" y="968795"/>
            <a:ext cx="5650657" cy="4411000"/>
          </a:xfrm>
          <a:prstGeom prst="rect">
            <a:avLst/>
          </a:prstGeom>
          <a:noFill/>
          <a:ln w="9525" cap="flat" cmpd="sng">
            <a:solidFill>
              <a:schemeClr val="lt1"/>
            </a:solidFill>
            <a:prstDash val="solid"/>
            <a:round/>
            <a:headEnd type="none" w="sm" len="sm"/>
            <a:tailEnd type="none" w="sm" len="sm"/>
          </a:ln>
        </p:spPr>
      </p:pic>
      <p:pic>
        <p:nvPicPr>
          <p:cNvPr id="116" name="Google Shape;116;p17"/>
          <p:cNvPicPr preferRelativeResize="0"/>
          <p:nvPr/>
        </p:nvPicPr>
        <p:blipFill>
          <a:blip r:embed="rId4">
            <a:alphaModFix/>
          </a:blip>
          <a:stretch>
            <a:fillRect/>
          </a:stretch>
        </p:blipFill>
        <p:spPr>
          <a:xfrm>
            <a:off x="6059956" y="993508"/>
            <a:ext cx="5803799" cy="4411000"/>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444402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533E9-D164-A040-BA67-590FF5AE09A4}"/>
              </a:ext>
            </a:extLst>
          </p:cNvPr>
          <p:cNvSpPr/>
          <p:nvPr/>
        </p:nvSpPr>
        <p:spPr>
          <a:xfrm>
            <a:off x="708599" y="289679"/>
            <a:ext cx="10585478" cy="6278642"/>
          </a:xfrm>
          <a:prstGeom prst="rect">
            <a:avLst/>
          </a:prstGeom>
        </p:spPr>
        <p:txBody>
          <a:bodyPr wrap="square">
            <a:spAutoFit/>
          </a:bodyPr>
          <a:lstStyle/>
          <a:p>
            <a:pPr algn="ctr"/>
            <a:r>
              <a:rPr lang="en-US" sz="2400" b="1" dirty="0"/>
              <a:t>CONCLUSION</a:t>
            </a:r>
          </a:p>
          <a:p>
            <a:pPr marL="380990" indent="-380990">
              <a:buFont typeface="Wingdings" panose="05000000000000000000" pitchFamily="2" charset="2"/>
              <a:buChar char="Ø"/>
            </a:pPr>
            <a:endParaRPr lang="en-US" dirty="0"/>
          </a:p>
          <a:p>
            <a:pPr marL="380990" indent="-380990">
              <a:buFont typeface="Wingdings" panose="05000000000000000000" pitchFamily="2" charset="2"/>
              <a:buChar char="Ø"/>
            </a:pPr>
            <a:r>
              <a:rPr lang="en-US" sz="2000" b="1" dirty="0"/>
              <a:t>Family, Economic GDP per Capita, Health Life Expectancy, Social Freedom, Economic  Freedom, Generosity, Corruption are some of the major factors influencing the world happiness score.</a:t>
            </a:r>
          </a:p>
          <a:p>
            <a:endParaRPr lang="en-US" sz="2000" b="1" dirty="0"/>
          </a:p>
          <a:p>
            <a:pPr marL="380990" indent="-380990">
              <a:buFont typeface="Wingdings" panose="05000000000000000000" pitchFamily="2" charset="2"/>
              <a:buChar char="Ø"/>
            </a:pPr>
            <a:r>
              <a:rPr lang="en-US" sz="2000" b="1" dirty="0"/>
              <a:t>Countries which have lower unemployment rate and high income have higher happiness score.</a:t>
            </a:r>
          </a:p>
          <a:p>
            <a:endParaRPr lang="en-US" sz="2000" b="1" dirty="0"/>
          </a:p>
          <a:p>
            <a:pPr marL="380990" indent="-380990">
              <a:buFont typeface="Wingdings" panose="05000000000000000000" pitchFamily="2" charset="2"/>
              <a:buChar char="Ø"/>
            </a:pPr>
            <a:r>
              <a:rPr lang="en-US" sz="2000" b="1" dirty="0"/>
              <a:t>Economic Freedom increases the world happiness rate.</a:t>
            </a:r>
          </a:p>
          <a:p>
            <a:endParaRPr lang="en-US" sz="2000" b="1" dirty="0"/>
          </a:p>
          <a:p>
            <a:pPr marL="380990" indent="-380990">
              <a:buFont typeface="Wingdings" panose="05000000000000000000" pitchFamily="2" charset="2"/>
              <a:buChar char="Ø"/>
            </a:pPr>
            <a:r>
              <a:rPr lang="en-US" sz="2000" b="1" dirty="0"/>
              <a:t>Happiest countries are in the Western Europe.</a:t>
            </a:r>
          </a:p>
          <a:p>
            <a:endParaRPr lang="en-US" sz="2000" b="1" dirty="0"/>
          </a:p>
          <a:p>
            <a:pPr marL="380990" indent="-380990">
              <a:buFont typeface="Wingdings" panose="05000000000000000000" pitchFamily="2" charset="2"/>
              <a:buChar char="Ø"/>
            </a:pPr>
            <a:r>
              <a:rPr lang="en" sz="2000" b="1" dirty="0">
                <a:ea typeface="Lato"/>
                <a:cs typeface="Lato"/>
                <a:sym typeface="Lato"/>
              </a:rPr>
              <a:t>Australia and New Zealand, North America and  Western Europe are the happiest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Sub-Saharan Africa and Southern Asia are the least </a:t>
            </a:r>
            <a:r>
              <a:rPr lang="en" sz="2000" b="1" dirty="0" err="1">
                <a:ea typeface="Lato"/>
                <a:cs typeface="Lato"/>
                <a:sym typeface="Lato"/>
              </a:rPr>
              <a:t>happ</a:t>
            </a:r>
            <a:r>
              <a:rPr lang="en-US" sz="2000" b="1" dirty="0">
                <a:ea typeface="Lato"/>
                <a:cs typeface="Lato"/>
                <a:sym typeface="Lato"/>
              </a:rPr>
              <a:t>y</a:t>
            </a:r>
            <a:r>
              <a:rPr lang="en" sz="2000" b="1" dirty="0">
                <a:ea typeface="Lato"/>
                <a:cs typeface="Lato"/>
                <a:sym typeface="Lato"/>
              </a:rPr>
              <a: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As per the latest report </a:t>
            </a:r>
            <a:r>
              <a:rPr lang="en" sz="2000" b="1" dirty="0" err="1">
                <a:ea typeface="Lato"/>
                <a:cs typeface="Lato"/>
                <a:sym typeface="Lato"/>
              </a:rPr>
              <a:t>Finl</a:t>
            </a:r>
            <a:r>
              <a:rPr lang="en-US" sz="2000" b="1" dirty="0">
                <a:ea typeface="Lato"/>
                <a:cs typeface="Lato"/>
                <a:sym typeface="Lato"/>
              </a:rPr>
              <a:t>and is the happiest country in the world.</a:t>
            </a:r>
          </a:p>
          <a:p>
            <a:endParaRPr lang="en-US" sz="2000" b="1" dirty="0">
              <a:ea typeface="Lato"/>
              <a:cs typeface="Lato"/>
              <a:sym typeface="Lato"/>
            </a:endParaRPr>
          </a:p>
          <a:p>
            <a:pPr marL="380990" indent="-380990">
              <a:buFont typeface="Wingdings" panose="05000000000000000000" pitchFamily="2" charset="2"/>
              <a:buChar char="Ø"/>
            </a:pPr>
            <a:r>
              <a:rPr lang="en-US" sz="2000" b="1" dirty="0">
                <a:ea typeface="Lato"/>
                <a:cs typeface="Lato"/>
                <a:sym typeface="Lato"/>
              </a:rPr>
              <a:t>Considering last 4 years happiness report, top five countries are always from Western Europe</a:t>
            </a:r>
          </a:p>
        </p:txBody>
      </p:sp>
    </p:spTree>
    <p:extLst>
      <p:ext uri="{BB962C8B-B14F-4D97-AF65-F5344CB8AC3E}">
        <p14:creationId xmlns:p14="http://schemas.microsoft.com/office/powerpoint/2010/main" val="3298021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00A97-3439-F24D-A059-0EB4115A42D1}"/>
              </a:ext>
            </a:extLst>
          </p:cNvPr>
          <p:cNvSpPr/>
          <p:nvPr/>
        </p:nvSpPr>
        <p:spPr>
          <a:xfrm>
            <a:off x="1297458" y="2127076"/>
            <a:ext cx="9737125" cy="1877437"/>
          </a:xfrm>
          <a:prstGeom prst="rect">
            <a:avLst/>
          </a:prstGeom>
        </p:spPr>
        <p:txBody>
          <a:bodyPr wrap="square">
            <a:spAutoFit/>
          </a:bodyPr>
          <a:lstStyle/>
          <a:p>
            <a:pPr algn="ctr"/>
            <a:r>
              <a:rPr lang="en-US" sz="3200" dirty="0"/>
              <a:t>WHAT ELSE IS AN UNDERLYING CAUSE OF HAPPINESS?</a:t>
            </a:r>
          </a:p>
          <a:p>
            <a:pPr algn="ctr"/>
            <a:endParaRPr lang="en-US" sz="2800" dirty="0"/>
          </a:p>
          <a:p>
            <a:pPr algn="ctr"/>
            <a:r>
              <a:rPr lang="en-US" sz="2800" dirty="0"/>
              <a:t>DOES HOW PEOPLE “GET” TO SPEND THEIR TIME CONTRIBUTE TO HIGHER SCORES, ESPECIALLY LEISURE TIME?</a:t>
            </a:r>
          </a:p>
        </p:txBody>
      </p:sp>
    </p:spTree>
    <p:extLst>
      <p:ext uri="{BB962C8B-B14F-4D97-AF65-F5344CB8AC3E}">
        <p14:creationId xmlns:p14="http://schemas.microsoft.com/office/powerpoint/2010/main" val="1355073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DF4-B067-2F4C-B52C-61F66EEB5BF1}"/>
              </a:ext>
            </a:extLst>
          </p:cNvPr>
          <p:cNvSpPr>
            <a:spLocks noGrp="1"/>
          </p:cNvSpPr>
          <p:nvPr>
            <p:ph type="title"/>
          </p:nvPr>
        </p:nvSpPr>
        <p:spPr>
          <a:xfrm>
            <a:off x="401444" y="0"/>
            <a:ext cx="10515600" cy="1325563"/>
          </a:xfrm>
        </p:spPr>
        <p:txBody>
          <a:bodyPr>
            <a:normAutofit/>
          </a:bodyPr>
          <a:lstStyle/>
          <a:p>
            <a:pPr algn="ctr"/>
            <a:r>
              <a:rPr lang="en-US" sz="3200" dirty="0"/>
              <a:t>OECD Data – WHY WE TOOK A LOOK At THIS</a:t>
            </a:r>
          </a:p>
        </p:txBody>
      </p:sp>
      <p:sp>
        <p:nvSpPr>
          <p:cNvPr id="3" name="Rectangle 2">
            <a:extLst>
              <a:ext uri="{FF2B5EF4-FFF2-40B4-BE49-F238E27FC236}">
                <a16:creationId xmlns:a16="http://schemas.microsoft.com/office/drawing/2014/main" id="{5DFE4C75-1878-8F4D-8E00-EEFA94C05622}"/>
              </a:ext>
            </a:extLst>
          </p:cNvPr>
          <p:cNvSpPr/>
          <p:nvPr/>
        </p:nvSpPr>
        <p:spPr>
          <a:xfrm>
            <a:off x="401444" y="1222462"/>
            <a:ext cx="5756468" cy="5078322"/>
          </a:xfrm>
          <a:prstGeom prst="rect">
            <a:avLst/>
          </a:prstGeom>
          <a:ln>
            <a:solidFill>
              <a:srgbClr val="0070C0"/>
            </a:solidFill>
          </a:ln>
        </p:spPr>
        <p:txBody>
          <a:bodyPr wrap="square">
            <a:noAutofit/>
          </a:bodyPr>
          <a:lstStyle/>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17 of the top 20 happiest countries </a:t>
            </a:r>
            <a:r>
              <a:rPr lang="en-US" dirty="0">
                <a:latin typeface="Calibri" panose="020F0502020204030204" pitchFamily="34" charset="0"/>
                <a:ea typeface="Calibri" panose="020F0502020204030204" pitchFamily="34" charset="0"/>
                <a:cs typeface="Times New Roman" panose="02020603050405020304" pitchFamily="18" charset="0"/>
              </a:rPr>
              <a:t>(based on the World Happiness Report 2019)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20 for the World Happiness Report for past 5 years</a:t>
            </a:r>
            <a:r>
              <a:rPr lang="en-US" dirty="0">
                <a:latin typeface="Calibri" panose="020F0502020204030204" pitchFamily="34" charset="0"/>
                <a:ea typeface="Calibri" panose="020F0502020204030204" pitchFamily="34" charset="0"/>
                <a:cs typeface="Times New Roman" panose="02020603050405020304" pitchFamily="18" charset="0"/>
              </a:rPr>
              <a:t>. </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Finland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6 </a:t>
            </a:r>
            <a:r>
              <a:rPr lang="en-US" dirty="0">
                <a:latin typeface="Calibri" panose="020F0502020204030204" pitchFamily="34" charset="0"/>
                <a:ea typeface="Calibri" panose="020F0502020204030204" pitchFamily="34" charset="0"/>
                <a:cs typeface="Times New Roman" panose="02020603050405020304" pitchFamily="18" charset="0"/>
              </a:rPr>
              <a:t>over the </a:t>
            </a:r>
            <a:r>
              <a:rPr lang="en-US" b="1" dirty="0">
                <a:latin typeface="Calibri" panose="020F0502020204030204" pitchFamily="34" charset="0"/>
                <a:ea typeface="Calibri" panose="020F0502020204030204" pitchFamily="34" charset="0"/>
                <a:cs typeface="Times New Roman" panose="02020603050405020304" pitchFamily="18" charset="0"/>
              </a:rPr>
              <a:t>past 5 years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b="1" dirty="0">
                <a:latin typeface="Calibri" panose="020F0502020204030204" pitchFamily="34" charset="0"/>
                <a:ea typeface="Calibri" panose="020F0502020204030204" pitchFamily="34" charset="0"/>
                <a:cs typeface="Times New Roman" panose="02020603050405020304" pitchFamily="18" charset="0"/>
              </a:rPr>
              <a:t>United States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dropped from 15</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to 19</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over the past 5 years. What’s up with that?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Interestingly, several of the happiest countries are </a:t>
            </a:r>
            <a:r>
              <a:rPr lang="en-US" b="1" dirty="0">
                <a:latin typeface="Calibri" panose="020F0502020204030204" pitchFamily="34" charset="0"/>
                <a:ea typeface="Calibri" panose="020F0502020204030204" pitchFamily="34" charset="0"/>
                <a:cs typeface="Times New Roman" panose="02020603050405020304" pitchFamily="18" charset="0"/>
              </a:rPr>
              <a:t>OECD members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We reviewed </a:t>
            </a:r>
            <a:r>
              <a:rPr lang="en-US" b="1" dirty="0">
                <a:latin typeface="Calibri" panose="020F0502020204030204" pitchFamily="34" charset="0"/>
                <a:ea typeface="Calibri" panose="020F0502020204030204" pitchFamily="34" charset="0"/>
                <a:cs typeface="Times New Roman" panose="02020603050405020304" pitchFamily="18" charset="0"/>
              </a:rPr>
              <a:t>OECD data</a:t>
            </a:r>
            <a:r>
              <a:rPr lang="en-US" dirty="0">
                <a:latin typeface="Calibri" panose="020F0502020204030204" pitchFamily="34" charset="0"/>
                <a:ea typeface="Calibri" panose="020F0502020204030204" pitchFamily="34" charset="0"/>
                <a:cs typeface="Times New Roman" panose="02020603050405020304" pitchFamily="18" charset="0"/>
              </a:rPr>
              <a:t> to see </a:t>
            </a:r>
            <a:r>
              <a:rPr lang="en-US" b="1" dirty="0">
                <a:latin typeface="Calibri" panose="020F0502020204030204" pitchFamily="34" charset="0"/>
                <a:ea typeface="Calibri" panose="020F0502020204030204" pitchFamily="34" charset="0"/>
                <a:cs typeface="Times New Roman" panose="02020603050405020304" pitchFamily="18" charset="0"/>
              </a:rPr>
              <a:t>what insights </a:t>
            </a:r>
            <a:r>
              <a:rPr lang="en-US" dirty="0">
                <a:latin typeface="Calibri" panose="020F0502020204030204" pitchFamily="34" charset="0"/>
                <a:ea typeface="Calibri" panose="020F0502020204030204" pitchFamily="34" charset="0"/>
                <a:cs typeface="Times New Roman" panose="02020603050405020304" pitchFamily="18" charset="0"/>
              </a:rPr>
              <a:t>we could uncover on </a:t>
            </a:r>
            <a:r>
              <a:rPr lang="en-US" b="1" dirty="0">
                <a:latin typeface="Calibri" panose="020F0502020204030204" pitchFamily="34" charset="0"/>
                <a:ea typeface="Calibri" panose="020F0502020204030204" pitchFamily="34" charset="0"/>
                <a:cs typeface="Times New Roman" panose="02020603050405020304" pitchFamily="18" charset="0"/>
              </a:rPr>
              <a:t>Leisure Time, Volunteer Time , and Personal  Time in relation to Happiness.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 particular, we took a look at Finland compared US.</a:t>
            </a:r>
          </a:p>
        </p:txBody>
      </p:sp>
      <p:graphicFrame>
        <p:nvGraphicFramePr>
          <p:cNvPr id="4" name="Table 3">
            <a:extLst>
              <a:ext uri="{FF2B5EF4-FFF2-40B4-BE49-F238E27FC236}">
                <a16:creationId xmlns:a16="http://schemas.microsoft.com/office/drawing/2014/main" id="{4400A252-8781-2F4A-9A46-A613DB7B6D6E}"/>
              </a:ext>
            </a:extLst>
          </p:cNvPr>
          <p:cNvGraphicFramePr>
            <a:graphicFrameLocks noGrp="1"/>
          </p:cNvGraphicFramePr>
          <p:nvPr>
            <p:extLst>
              <p:ext uri="{D42A27DB-BD31-4B8C-83A1-F6EECF244321}">
                <p14:modId xmlns:p14="http://schemas.microsoft.com/office/powerpoint/2010/main" val="1442514773"/>
              </p:ext>
            </p:extLst>
          </p:nvPr>
        </p:nvGraphicFramePr>
        <p:xfrm>
          <a:off x="6300787" y="1222462"/>
          <a:ext cx="5243514" cy="5078322"/>
        </p:xfrm>
        <a:graphic>
          <a:graphicData uri="http://schemas.openxmlformats.org/drawingml/2006/table">
            <a:tbl>
              <a:tblPr firstRow="1" firstCol="1" bandRow="1">
                <a:tableStyleId>{5C22544A-7EE6-4342-B048-85BDC9FD1C3A}</a:tableStyleId>
              </a:tblPr>
              <a:tblGrid>
                <a:gridCol w="1222856">
                  <a:extLst>
                    <a:ext uri="{9D8B030D-6E8A-4147-A177-3AD203B41FA5}">
                      <a16:colId xmlns:a16="http://schemas.microsoft.com/office/drawing/2014/main" val="1561117038"/>
                    </a:ext>
                  </a:extLst>
                </a:gridCol>
                <a:gridCol w="1362935">
                  <a:extLst>
                    <a:ext uri="{9D8B030D-6E8A-4147-A177-3AD203B41FA5}">
                      <a16:colId xmlns:a16="http://schemas.microsoft.com/office/drawing/2014/main" val="3312838883"/>
                    </a:ext>
                  </a:extLst>
                </a:gridCol>
                <a:gridCol w="1158494">
                  <a:extLst>
                    <a:ext uri="{9D8B030D-6E8A-4147-A177-3AD203B41FA5}">
                      <a16:colId xmlns:a16="http://schemas.microsoft.com/office/drawing/2014/main" val="2000351568"/>
                    </a:ext>
                  </a:extLst>
                </a:gridCol>
                <a:gridCol w="1499229">
                  <a:extLst>
                    <a:ext uri="{9D8B030D-6E8A-4147-A177-3AD203B41FA5}">
                      <a16:colId xmlns:a16="http://schemas.microsoft.com/office/drawing/2014/main" val="4210090458"/>
                    </a:ext>
                  </a:extLst>
                </a:gridCol>
              </a:tblGrid>
              <a:tr h="1015662">
                <a:tc>
                  <a:txBody>
                    <a:bodyPr/>
                    <a:lstStyle/>
                    <a:p>
                      <a:pPr marL="0" marR="0" algn="ctr">
                        <a:spcBef>
                          <a:spcPts val="0"/>
                        </a:spcBef>
                        <a:spcAft>
                          <a:spcPts val="0"/>
                        </a:spcAft>
                      </a:pPr>
                      <a:r>
                        <a:rPr lang="en-US" sz="1400" dirty="0">
                          <a:effectLst/>
                        </a:rPr>
                        <a:t>Rank</a:t>
                      </a:r>
                    </a:p>
                    <a:p>
                      <a:pPr marL="0" marR="0" algn="ctr">
                        <a:spcBef>
                          <a:spcPts val="0"/>
                        </a:spcBef>
                        <a:spcAft>
                          <a:spcPts val="0"/>
                        </a:spcAft>
                      </a:pPr>
                      <a:r>
                        <a:rPr lang="en-US" sz="1400" dirty="0">
                          <a:effectLst/>
                        </a:rPr>
                        <a:t>(World Happiness</a:t>
                      </a:r>
                    </a:p>
                    <a:p>
                      <a:pPr marL="0" marR="0" algn="ctr">
                        <a:spcBef>
                          <a:spcPts val="0"/>
                        </a:spcBef>
                        <a:spcAft>
                          <a:spcPts val="0"/>
                        </a:spcAft>
                      </a:pPr>
                      <a:r>
                        <a:rPr lang="en-US" sz="1400" dirty="0">
                          <a:effectLst/>
                        </a:rPr>
                        <a:t>Report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Country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OECD Country</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I# of times in the top 20 Happiness Index past 5 years</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extLst>
                  <a:ext uri="{0D108BD9-81ED-4DB2-BD59-A6C34878D82A}">
                    <a16:rowId xmlns:a16="http://schemas.microsoft.com/office/drawing/2014/main" val="1027287428"/>
                  </a:ext>
                </a:extLst>
              </a:tr>
              <a:tr h="203133">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Finland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620548151"/>
                  </a:ext>
                </a:extLst>
              </a:tr>
              <a:tr h="203133">
                <a:tc>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Denmark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84205982"/>
                  </a:ext>
                </a:extLst>
              </a:tr>
              <a:tr h="203133">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Norway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966732843"/>
                  </a:ext>
                </a:extLst>
              </a:tr>
              <a:tr h="203133">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Iceland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97201422"/>
                  </a:ext>
                </a:extLst>
              </a:tr>
              <a:tr h="203133">
                <a:tc>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Netherlands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913093017"/>
                  </a:ext>
                </a:extLst>
              </a:tr>
              <a:tr h="203133">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Switzerland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583372787"/>
                  </a:ext>
                </a:extLst>
              </a:tr>
              <a:tr h="203133">
                <a:tc>
                  <a:txBody>
                    <a:bodyPr/>
                    <a:lstStyle/>
                    <a:p>
                      <a:pPr marL="0" marR="0" algn="ctr">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Sweden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4046032384"/>
                  </a:ext>
                </a:extLst>
              </a:tr>
              <a:tr h="203133">
                <a:tc>
                  <a:txBody>
                    <a:bodyPr/>
                    <a:lstStyle/>
                    <a:p>
                      <a:pPr marL="0" marR="0" algn="ctr">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New Zealand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31389431"/>
                  </a:ext>
                </a:extLst>
              </a:tr>
              <a:tr h="203133">
                <a:tc>
                  <a:txBody>
                    <a:bodyPr/>
                    <a:lstStyle/>
                    <a:p>
                      <a:pPr marL="0" marR="0" algn="ctr">
                        <a:spcBef>
                          <a:spcPts val="0"/>
                        </a:spcBef>
                        <a:spcAft>
                          <a:spcPts val="0"/>
                        </a:spcAft>
                      </a:pPr>
                      <a:r>
                        <a:rPr lang="en-US" sz="11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Canada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008477858"/>
                  </a:ext>
                </a:extLst>
              </a:tr>
              <a:tr h="203133">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86192561"/>
                  </a:ext>
                </a:extLst>
              </a:tr>
              <a:tr h="203133">
                <a:tc>
                  <a:txBody>
                    <a:bodyPr/>
                    <a:lstStyle/>
                    <a:p>
                      <a:pPr marL="0" marR="0" algn="ctr">
                        <a:spcBef>
                          <a:spcPts val="0"/>
                        </a:spcBef>
                        <a:spcAft>
                          <a:spcPts val="0"/>
                        </a:spcAft>
                      </a:pPr>
                      <a:r>
                        <a:rPr lang="en-US" sz="11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2751823"/>
                  </a:ext>
                </a:extLst>
              </a:tr>
              <a:tr h="203133">
                <a:tc>
                  <a:txBody>
                    <a:bodyPr/>
                    <a:lstStyle/>
                    <a:p>
                      <a:pPr marL="0" marR="0" algn="ctr">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Costa 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852797035"/>
                  </a:ext>
                </a:extLst>
              </a:tr>
              <a:tr h="203133">
                <a:tc>
                  <a:txBody>
                    <a:bodyPr/>
                    <a:lstStyle/>
                    <a:p>
                      <a:pPr marL="0" marR="0" algn="ctr">
                        <a:spcBef>
                          <a:spcPts val="0"/>
                        </a:spcBef>
                        <a:spcAft>
                          <a:spcPts val="0"/>
                        </a:spcAft>
                      </a:pPr>
                      <a:r>
                        <a:rPr lang="en-US" sz="1100" dirty="0">
                          <a:effectLst/>
                        </a:rPr>
                        <a:t>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Israel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07675766"/>
                  </a:ext>
                </a:extLst>
              </a:tr>
              <a:tr h="203133">
                <a:tc>
                  <a:txBody>
                    <a:bodyPr/>
                    <a:lstStyle/>
                    <a:p>
                      <a:pPr marL="0" marR="0" algn="ctr">
                        <a:spcBef>
                          <a:spcPts val="0"/>
                        </a:spcBef>
                        <a:spcAft>
                          <a:spcPts val="0"/>
                        </a:spcAft>
                      </a:pPr>
                      <a:r>
                        <a:rPr lang="en-US" sz="11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Luxemburg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137853736"/>
                  </a:ext>
                </a:extLst>
              </a:tr>
              <a:tr h="203133">
                <a:tc>
                  <a:txBody>
                    <a:bodyPr/>
                    <a:lstStyle/>
                    <a:p>
                      <a:pPr marL="0" marR="0" algn="ctr">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Kingdom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231743608"/>
                  </a:ext>
                </a:extLst>
              </a:tr>
              <a:tr h="203133">
                <a:tc>
                  <a:txBody>
                    <a:bodyPr/>
                    <a:lstStyle/>
                    <a:p>
                      <a:pPr marL="0" marR="0" algn="ctr">
                        <a:spcBef>
                          <a:spcPts val="0"/>
                        </a:spcBef>
                        <a:spcAft>
                          <a:spcPts val="0"/>
                        </a:spcAft>
                      </a:pPr>
                      <a:r>
                        <a:rPr lang="en-US" sz="11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Ireland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762199628"/>
                  </a:ext>
                </a:extLst>
              </a:tr>
              <a:tr h="203133">
                <a:tc>
                  <a:txBody>
                    <a:bodyPr/>
                    <a:lstStyle/>
                    <a:p>
                      <a:pPr marL="0" marR="0" algn="ctr">
                        <a:spcBef>
                          <a:spcPts val="0"/>
                        </a:spcBef>
                        <a:spcAft>
                          <a:spcPts val="0"/>
                        </a:spcAft>
                      </a:pPr>
                      <a:r>
                        <a:rPr lang="en-US" sz="11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Germany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59437970"/>
                  </a:ext>
                </a:extLst>
              </a:tr>
              <a:tr h="203133">
                <a:tc>
                  <a:txBody>
                    <a:bodyPr/>
                    <a:lstStyle/>
                    <a:p>
                      <a:pPr marL="0" marR="0" algn="ctr">
                        <a:spcBef>
                          <a:spcPts val="0"/>
                        </a:spcBef>
                        <a:spcAft>
                          <a:spcPts val="0"/>
                        </a:spcAft>
                      </a:pPr>
                      <a:r>
                        <a:rPr lang="en-US" sz="11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Belgium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694957183"/>
                  </a:ext>
                </a:extLst>
              </a:tr>
              <a:tr h="203133">
                <a:tc>
                  <a:txBody>
                    <a:bodyPr/>
                    <a:lstStyle/>
                    <a:p>
                      <a:pPr marL="0" marR="0" algn="ctr">
                        <a:spcBef>
                          <a:spcPts val="0"/>
                        </a:spcBef>
                        <a:spcAft>
                          <a:spcPts val="0"/>
                        </a:spcAft>
                      </a:pPr>
                      <a:r>
                        <a:rPr lang="en-US" sz="1100" dirty="0">
                          <a:effectLst/>
                        </a:rPr>
                        <a:t>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States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1281822"/>
                  </a:ext>
                </a:extLst>
              </a:tr>
              <a:tr h="203133">
                <a:tc>
                  <a:txBody>
                    <a:bodyPr/>
                    <a:lstStyle/>
                    <a:p>
                      <a:pPr marL="0" marR="0" algn="ctr">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Czech Republic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956194729"/>
                  </a:ext>
                </a:extLst>
              </a:tr>
            </a:tbl>
          </a:graphicData>
        </a:graphic>
      </p:graphicFrame>
    </p:spTree>
    <p:extLst>
      <p:ext uri="{BB962C8B-B14F-4D97-AF65-F5344CB8AC3E}">
        <p14:creationId xmlns:p14="http://schemas.microsoft.com/office/powerpoint/2010/main" val="2836743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71AC-800A-B54A-82FC-B8A96DC68551}"/>
              </a:ext>
            </a:extLst>
          </p:cNvPr>
          <p:cNvSpPr>
            <a:spLocks noGrp="1"/>
          </p:cNvSpPr>
          <p:nvPr>
            <p:ph type="title"/>
          </p:nvPr>
        </p:nvSpPr>
        <p:spPr>
          <a:xfrm>
            <a:off x="338136" y="328611"/>
            <a:ext cx="10515600" cy="714375"/>
          </a:xfrm>
        </p:spPr>
        <p:txBody>
          <a:bodyPr>
            <a:normAutofit/>
          </a:bodyPr>
          <a:lstStyle/>
          <a:p>
            <a:pPr algn="ctr"/>
            <a:r>
              <a:rPr lang="en-US" sz="3200" dirty="0"/>
              <a:t>Leisure Time</a:t>
            </a:r>
          </a:p>
        </p:txBody>
      </p:sp>
      <p:pic>
        <p:nvPicPr>
          <p:cNvPr id="4" name="Picture 3">
            <a:extLst>
              <a:ext uri="{FF2B5EF4-FFF2-40B4-BE49-F238E27FC236}">
                <a16:creationId xmlns:a16="http://schemas.microsoft.com/office/drawing/2014/main" id="{F5B5BC1F-184A-CD45-BAF0-DB7FC781E8F2}"/>
              </a:ext>
            </a:extLst>
          </p:cNvPr>
          <p:cNvPicPr>
            <a:picLocks noChangeAspect="1"/>
          </p:cNvPicPr>
          <p:nvPr/>
        </p:nvPicPr>
        <p:blipFill>
          <a:blip r:embed="rId2"/>
          <a:stretch>
            <a:fillRect/>
          </a:stretch>
        </p:blipFill>
        <p:spPr>
          <a:xfrm>
            <a:off x="460375" y="2888908"/>
            <a:ext cx="11271249" cy="3492500"/>
          </a:xfrm>
          <a:prstGeom prst="rect">
            <a:avLst/>
          </a:prstGeom>
          <a:ln>
            <a:solidFill>
              <a:schemeClr val="accent1"/>
            </a:solidFill>
          </a:ln>
        </p:spPr>
      </p:pic>
      <p:sp>
        <p:nvSpPr>
          <p:cNvPr id="5" name="Rectangle 4">
            <a:extLst>
              <a:ext uri="{FF2B5EF4-FFF2-40B4-BE49-F238E27FC236}">
                <a16:creationId xmlns:a16="http://schemas.microsoft.com/office/drawing/2014/main" id="{D4FB584B-3C38-BF4D-A865-E73C50874723}"/>
              </a:ext>
            </a:extLst>
          </p:cNvPr>
          <p:cNvSpPr/>
          <p:nvPr/>
        </p:nvSpPr>
        <p:spPr>
          <a:xfrm>
            <a:off x="460376" y="1042987"/>
            <a:ext cx="4757736" cy="1833563"/>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Rankings in the Upper Quartile</a:t>
            </a:r>
          </a:p>
          <a:p>
            <a:endParaRPr lang="en-US" sz="1000" b="1" dirty="0">
              <a:solidFill>
                <a:schemeClr val="bg1">
                  <a:lumMod val="85000"/>
                  <a:lumOff val="15000"/>
                </a:schemeClr>
              </a:solidFill>
            </a:endParaRPr>
          </a:p>
          <a:p>
            <a:r>
              <a:rPr lang="en-US" b="1" dirty="0">
                <a:solidFill>
                  <a:schemeClr val="bg1">
                    <a:lumMod val="85000"/>
                    <a:lumOff val="15000"/>
                  </a:schemeClr>
                </a:solidFill>
              </a:rPr>
              <a:t>#</a:t>
            </a:r>
            <a:r>
              <a:rPr lang="en-US" sz="1600" b="1" dirty="0">
                <a:solidFill>
                  <a:schemeClr val="bg1">
                    <a:lumMod val="85000"/>
                    <a:lumOff val="15000"/>
                  </a:schemeClr>
                </a:solidFill>
              </a:rPr>
              <a:t>1:  Norway is the highest ranked at ~368 mins</a:t>
            </a:r>
          </a:p>
          <a:p>
            <a:r>
              <a:rPr lang="en-US" sz="1600" b="1" dirty="0">
                <a:solidFill>
                  <a:schemeClr val="bg1">
                    <a:lumMod val="85000"/>
                    <a:lumOff val="15000"/>
                  </a:schemeClr>
                </a:solidFill>
              </a:rPr>
              <a:t>#2:  Greece ~341 and #3 Germany ~331</a:t>
            </a:r>
          </a:p>
          <a:p>
            <a:r>
              <a:rPr lang="en-US" sz="1600" b="1" dirty="0">
                <a:solidFill>
                  <a:schemeClr val="bg1">
                    <a:lumMod val="85000"/>
                    <a:lumOff val="15000"/>
                  </a:schemeClr>
                </a:solidFill>
              </a:rPr>
              <a:t>#4: Finland ~330 and #5 Denmark ~328</a:t>
            </a:r>
          </a:p>
          <a:p>
            <a:endParaRPr lang="en-US" sz="900" b="1" dirty="0">
              <a:solidFill>
                <a:schemeClr val="bg1">
                  <a:lumMod val="85000"/>
                  <a:lumOff val="15000"/>
                </a:schemeClr>
              </a:solidFill>
            </a:endParaRPr>
          </a:p>
          <a:p>
            <a:r>
              <a:rPr lang="en-US" sz="1600" b="1" dirty="0">
                <a:solidFill>
                  <a:schemeClr val="bg1">
                    <a:lumMod val="85000"/>
                    <a:lumOff val="15000"/>
                  </a:schemeClr>
                </a:solidFill>
              </a:rPr>
              <a:t>US in the Lower Quartile at ~ 286 min</a:t>
            </a:r>
          </a:p>
          <a:p>
            <a:endParaRPr lang="en-US" b="1" dirty="0">
              <a:solidFill>
                <a:schemeClr val="bg1">
                  <a:lumMod val="85000"/>
                  <a:lumOff val="15000"/>
                </a:schemeClr>
              </a:solidFill>
            </a:endParaRPr>
          </a:p>
          <a:p>
            <a:r>
              <a:rPr lang="en-US" b="1" dirty="0">
                <a:solidFill>
                  <a:schemeClr val="bg1">
                    <a:lumMod val="85000"/>
                    <a:lumOff val="15000"/>
                  </a:schemeClr>
                </a:solidFill>
              </a:rPr>
              <a:t> </a:t>
            </a:r>
          </a:p>
        </p:txBody>
      </p:sp>
      <p:sp>
        <p:nvSpPr>
          <p:cNvPr id="6" name="Rectangle 5">
            <a:extLst>
              <a:ext uri="{FF2B5EF4-FFF2-40B4-BE49-F238E27FC236}">
                <a16:creationId xmlns:a16="http://schemas.microsoft.com/office/drawing/2014/main" id="{CAF0CAA6-803E-AE48-84E9-A0A13432DCB9}"/>
              </a:ext>
            </a:extLst>
          </p:cNvPr>
          <p:cNvSpPr/>
          <p:nvPr/>
        </p:nvSpPr>
        <p:spPr>
          <a:xfrm>
            <a:off x="6095999" y="1042987"/>
            <a:ext cx="5635625" cy="1833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Leisure Time spent socializing; attending cultural, entertainment and sports events; in hobbies, games and other pastime activities; participating in sports and outdoor activities; using mass media; performing other leisure activities. </a:t>
            </a:r>
          </a:p>
          <a:p>
            <a:r>
              <a:rPr lang="en-US" dirty="0"/>
              <a:t>(Note: Data spans different years for different countries).</a:t>
            </a:r>
          </a:p>
          <a:p>
            <a:r>
              <a:rPr lang="en-US" dirty="0"/>
              <a:t> </a:t>
            </a:r>
          </a:p>
        </p:txBody>
      </p:sp>
      <p:pic>
        <p:nvPicPr>
          <p:cNvPr id="7" name="Picture 6">
            <a:extLst>
              <a:ext uri="{FF2B5EF4-FFF2-40B4-BE49-F238E27FC236}">
                <a16:creationId xmlns:a16="http://schemas.microsoft.com/office/drawing/2014/main" id="{F2188F76-7BE3-AA49-B229-434E5E4E6494}"/>
              </a:ext>
            </a:extLst>
          </p:cNvPr>
          <p:cNvPicPr>
            <a:picLocks noChangeAspect="1"/>
          </p:cNvPicPr>
          <p:nvPr/>
        </p:nvPicPr>
        <p:blipFill>
          <a:blip r:embed="rId3"/>
          <a:stretch>
            <a:fillRect/>
          </a:stretch>
        </p:blipFill>
        <p:spPr>
          <a:xfrm>
            <a:off x="4893276" y="1055344"/>
            <a:ext cx="1216952" cy="1821206"/>
          </a:xfrm>
          <a:prstGeom prst="rect">
            <a:avLst/>
          </a:prstGeom>
        </p:spPr>
      </p:pic>
      <p:sp>
        <p:nvSpPr>
          <p:cNvPr id="3" name="TextBox 2">
            <a:extLst>
              <a:ext uri="{FF2B5EF4-FFF2-40B4-BE49-F238E27FC236}">
                <a16:creationId xmlns:a16="http://schemas.microsoft.com/office/drawing/2014/main" id="{74BFE7E0-6828-1041-A775-8022D4C9BD83}"/>
              </a:ext>
            </a:extLst>
          </p:cNvPr>
          <p:cNvSpPr txBox="1"/>
          <p:nvPr/>
        </p:nvSpPr>
        <p:spPr>
          <a:xfrm>
            <a:off x="460374" y="6369051"/>
            <a:ext cx="3222845" cy="369332"/>
          </a:xfrm>
          <a:prstGeom prst="rect">
            <a:avLst/>
          </a:prstGeom>
          <a:noFill/>
        </p:spPr>
        <p:txBody>
          <a:bodyPr wrap="square" rtlCol="0">
            <a:spAutoFit/>
          </a:bodyPr>
          <a:lstStyle/>
          <a:p>
            <a:r>
              <a:rPr lang="en-US" dirty="0"/>
              <a:t>Source: OECD Database</a:t>
            </a:r>
          </a:p>
        </p:txBody>
      </p:sp>
    </p:spTree>
    <p:extLst>
      <p:ext uri="{BB962C8B-B14F-4D97-AF65-F5344CB8AC3E}">
        <p14:creationId xmlns:p14="http://schemas.microsoft.com/office/powerpoint/2010/main" val="685422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8851-B854-1444-84D7-D9996CCF17A8}"/>
              </a:ext>
            </a:extLst>
          </p:cNvPr>
          <p:cNvSpPr>
            <a:spLocks noGrp="1"/>
          </p:cNvSpPr>
          <p:nvPr>
            <p:ph type="title"/>
          </p:nvPr>
        </p:nvSpPr>
        <p:spPr>
          <a:xfrm>
            <a:off x="311944" y="183759"/>
            <a:ext cx="10515600" cy="949325"/>
          </a:xfrm>
        </p:spPr>
        <p:txBody>
          <a:bodyPr>
            <a:normAutofit/>
          </a:bodyPr>
          <a:lstStyle/>
          <a:p>
            <a:pPr algn="ctr"/>
            <a:r>
              <a:rPr lang="en-US" sz="3200" dirty="0"/>
              <a:t>Volunteering (used Unpaid Work Time)</a:t>
            </a:r>
          </a:p>
        </p:txBody>
      </p:sp>
      <p:pic>
        <p:nvPicPr>
          <p:cNvPr id="7" name="Picture 6">
            <a:extLst>
              <a:ext uri="{FF2B5EF4-FFF2-40B4-BE49-F238E27FC236}">
                <a16:creationId xmlns:a16="http://schemas.microsoft.com/office/drawing/2014/main" id="{B6919A05-7AC6-1A4C-84AD-69B7B718858E}"/>
              </a:ext>
            </a:extLst>
          </p:cNvPr>
          <p:cNvPicPr>
            <a:picLocks noChangeAspect="1"/>
          </p:cNvPicPr>
          <p:nvPr/>
        </p:nvPicPr>
        <p:blipFill>
          <a:blip r:embed="rId2"/>
          <a:stretch>
            <a:fillRect/>
          </a:stretch>
        </p:blipFill>
        <p:spPr>
          <a:xfrm>
            <a:off x="460374" y="2820194"/>
            <a:ext cx="11271250" cy="3787140"/>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8093C5F6-8420-1D44-9A3E-FA366B00D00D}"/>
              </a:ext>
            </a:extLst>
          </p:cNvPr>
          <p:cNvSpPr/>
          <p:nvPr/>
        </p:nvSpPr>
        <p:spPr>
          <a:xfrm>
            <a:off x="460374" y="1057274"/>
            <a:ext cx="4474708" cy="1762918"/>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OECD Definitions includes much more than volunteering in “Unpaid Work Time”</a:t>
            </a:r>
          </a:p>
          <a:p>
            <a:pPr marL="285750" indent="-285750">
              <a:buSzPct val="80000"/>
              <a:buFont typeface="Wingdings" pitchFamily="2" charset="2"/>
              <a:buChar char="q"/>
            </a:pPr>
            <a:r>
              <a:rPr lang="en-US" b="1" dirty="0">
                <a:solidFill>
                  <a:schemeClr val="bg1">
                    <a:lumMod val="85000"/>
                    <a:lumOff val="15000"/>
                  </a:schemeClr>
                </a:solidFill>
              </a:rPr>
              <a:t>Finland and US are close  at ~196</a:t>
            </a:r>
          </a:p>
          <a:p>
            <a:pPr marL="285750" indent="-285750">
              <a:buSzPct val="80000"/>
              <a:buFont typeface="Wingdings" pitchFamily="2" charset="2"/>
              <a:buChar char="q"/>
            </a:pPr>
            <a:r>
              <a:rPr lang="en-US" b="1" dirty="0">
                <a:solidFill>
                  <a:schemeClr val="bg1">
                    <a:lumMod val="85000"/>
                    <a:lumOff val="15000"/>
                  </a:schemeClr>
                </a:solidFill>
              </a:rPr>
              <a:t>Mexico highest at ~269</a:t>
            </a:r>
          </a:p>
          <a:p>
            <a:pPr marL="285750" indent="-285750">
              <a:buSzPct val="80000"/>
              <a:buFont typeface="Wingdings" pitchFamily="2" charset="2"/>
              <a:buChar char="q"/>
            </a:pPr>
            <a:r>
              <a:rPr lang="en-US" b="1" dirty="0">
                <a:solidFill>
                  <a:schemeClr val="bg1">
                    <a:lumMod val="85000"/>
                    <a:lumOff val="15000"/>
                  </a:schemeClr>
                </a:solidFill>
              </a:rPr>
              <a:t>Korea lowest at ~131</a:t>
            </a:r>
          </a:p>
          <a:p>
            <a:endParaRPr lang="en-US" b="1" dirty="0"/>
          </a:p>
        </p:txBody>
      </p:sp>
      <p:sp>
        <p:nvSpPr>
          <p:cNvPr id="9" name="Rectangle 8">
            <a:extLst>
              <a:ext uri="{FF2B5EF4-FFF2-40B4-BE49-F238E27FC236}">
                <a16:creationId xmlns:a16="http://schemas.microsoft.com/office/drawing/2014/main" id="{95115AC7-1777-4D4A-8EAB-0025E84D3FB8}"/>
              </a:ext>
            </a:extLst>
          </p:cNvPr>
          <p:cNvSpPr/>
          <p:nvPr/>
        </p:nvSpPr>
        <p:spPr>
          <a:xfrm>
            <a:off x="6095999" y="1042987"/>
            <a:ext cx="5635625" cy="17772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Time spent in unpaid work includes: routine housework; shopping; care for household members; child care; adult care; care for non-household members; volunteering; travel related to household activities; other unpaid activities. (Note: Data spans different years for different countries).</a:t>
            </a:r>
          </a:p>
        </p:txBody>
      </p:sp>
      <p:pic>
        <p:nvPicPr>
          <p:cNvPr id="10" name="Picture 9">
            <a:extLst>
              <a:ext uri="{FF2B5EF4-FFF2-40B4-BE49-F238E27FC236}">
                <a16:creationId xmlns:a16="http://schemas.microsoft.com/office/drawing/2014/main" id="{CE60D9EC-5CA4-E147-9761-44F2907665F1}"/>
              </a:ext>
            </a:extLst>
          </p:cNvPr>
          <p:cNvPicPr>
            <a:picLocks noChangeAspect="1"/>
          </p:cNvPicPr>
          <p:nvPr/>
        </p:nvPicPr>
        <p:blipFill>
          <a:blip r:embed="rId3"/>
          <a:stretch>
            <a:fillRect/>
          </a:stretch>
        </p:blipFill>
        <p:spPr>
          <a:xfrm>
            <a:off x="4935082" y="1057275"/>
            <a:ext cx="1160917" cy="1762918"/>
          </a:xfrm>
          <a:prstGeom prst="rect">
            <a:avLst/>
          </a:prstGeom>
          <a:noFill/>
          <a:ln>
            <a:solidFill>
              <a:schemeClr val="accent1">
                <a:shade val="50000"/>
              </a:schemeClr>
            </a:solidFill>
          </a:ln>
        </p:spPr>
      </p:pic>
    </p:spTree>
    <p:extLst>
      <p:ext uri="{BB962C8B-B14F-4D97-AF65-F5344CB8AC3E}">
        <p14:creationId xmlns:p14="http://schemas.microsoft.com/office/powerpoint/2010/main" val="25926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urban population is 83% of the total, while in the bottom 20 it only makes up 34%.</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Urban populations tend to be happier</a:t>
            </a:r>
          </a:p>
        </p:txBody>
      </p:sp>
      <p:pic>
        <p:nvPicPr>
          <p:cNvPr id="13" name="Picture 12">
            <a:extLst>
              <a:ext uri="{FF2B5EF4-FFF2-40B4-BE49-F238E27FC236}">
                <a16:creationId xmlns:a16="http://schemas.microsoft.com/office/drawing/2014/main" id="{A1C80960-643A-492C-A462-3606000CC0D7}"/>
              </a:ext>
            </a:extLst>
          </p:cNvPr>
          <p:cNvPicPr>
            <a:picLocks noChangeAspect="1"/>
          </p:cNvPicPr>
          <p:nvPr/>
        </p:nvPicPr>
        <p:blipFill>
          <a:blip r:embed="rId2"/>
          <a:stretch>
            <a:fillRect/>
          </a:stretch>
        </p:blipFill>
        <p:spPr>
          <a:xfrm>
            <a:off x="1238250" y="1014625"/>
            <a:ext cx="9253537" cy="4599146"/>
          </a:xfrm>
          <a:prstGeom prst="rect">
            <a:avLst/>
          </a:prstGeom>
        </p:spPr>
      </p:pic>
    </p:spTree>
    <p:extLst>
      <p:ext uri="{BB962C8B-B14F-4D97-AF65-F5344CB8AC3E}">
        <p14:creationId xmlns:p14="http://schemas.microsoft.com/office/powerpoint/2010/main" val="2093529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384-587E-654E-A64C-8AD33F2D71ED}"/>
              </a:ext>
            </a:extLst>
          </p:cNvPr>
          <p:cNvSpPr>
            <a:spLocks noGrp="1"/>
          </p:cNvSpPr>
          <p:nvPr>
            <p:ph type="title"/>
          </p:nvPr>
        </p:nvSpPr>
        <p:spPr>
          <a:xfrm>
            <a:off x="291675" y="265112"/>
            <a:ext cx="10515600" cy="863601"/>
          </a:xfrm>
        </p:spPr>
        <p:txBody>
          <a:bodyPr>
            <a:normAutofit/>
          </a:bodyPr>
          <a:lstStyle/>
          <a:p>
            <a:pPr algn="ctr"/>
            <a:r>
              <a:rPr lang="en-US" sz="3200" dirty="0"/>
              <a:t>Personal Care Time</a:t>
            </a:r>
          </a:p>
        </p:txBody>
      </p:sp>
      <p:pic>
        <p:nvPicPr>
          <p:cNvPr id="6" name="Picture 5">
            <a:extLst>
              <a:ext uri="{FF2B5EF4-FFF2-40B4-BE49-F238E27FC236}">
                <a16:creationId xmlns:a16="http://schemas.microsoft.com/office/drawing/2014/main" id="{5FC6FE23-2EDE-9B4B-8BB6-BE661625C5AC}"/>
              </a:ext>
            </a:extLst>
          </p:cNvPr>
          <p:cNvPicPr>
            <a:picLocks noChangeAspect="1"/>
          </p:cNvPicPr>
          <p:nvPr/>
        </p:nvPicPr>
        <p:blipFill>
          <a:blip r:embed="rId2"/>
          <a:stretch>
            <a:fillRect/>
          </a:stretch>
        </p:blipFill>
        <p:spPr>
          <a:xfrm>
            <a:off x="460374" y="2741344"/>
            <a:ext cx="11274821" cy="3851544"/>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F0B05721-98DE-2043-8B09-1606624CA9C0}"/>
              </a:ext>
            </a:extLst>
          </p:cNvPr>
          <p:cNvSpPr/>
          <p:nvPr/>
        </p:nvSpPr>
        <p:spPr>
          <a:xfrm>
            <a:off x="453234" y="1042985"/>
            <a:ext cx="4549717" cy="1777207"/>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Interestingly, there is less variation in scoring among all participants, making this measure relatively meaningless in comparing happiness.</a:t>
            </a:r>
          </a:p>
          <a:p>
            <a:pPr marL="285750" indent="-285750">
              <a:buSzPct val="80000"/>
              <a:buFont typeface="Wingdings" pitchFamily="2" charset="2"/>
              <a:buChar char="q"/>
            </a:pPr>
            <a:r>
              <a:rPr lang="en-US" b="1" dirty="0">
                <a:solidFill>
                  <a:schemeClr val="bg1">
                    <a:lumMod val="85000"/>
                    <a:lumOff val="15000"/>
                  </a:schemeClr>
                </a:solidFill>
              </a:rPr>
              <a:t>Finland ~ 640 min and US ~648 min  </a:t>
            </a:r>
          </a:p>
        </p:txBody>
      </p:sp>
      <p:sp>
        <p:nvSpPr>
          <p:cNvPr id="9" name="Rectangle 8">
            <a:extLst>
              <a:ext uri="{FF2B5EF4-FFF2-40B4-BE49-F238E27FC236}">
                <a16:creationId xmlns:a16="http://schemas.microsoft.com/office/drawing/2014/main" id="{DD9499A2-AAA8-9F40-9152-D88CD973156D}"/>
              </a:ext>
            </a:extLst>
          </p:cNvPr>
          <p:cNvSpPr/>
          <p:nvPr/>
        </p:nvSpPr>
        <p:spPr>
          <a:xfrm>
            <a:off x="6095999" y="1042985"/>
            <a:ext cx="5642765" cy="17772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OECD Data Definition:</a:t>
            </a:r>
            <a:r>
              <a:rPr lang="en-US" sz="1600" dirty="0"/>
              <a:t> Time spent in personal care includes: activities required by the individual in relation to biological needs (sleeping, eating, resting etc.); performing own personal or household health-care and maintenance or receiving this type of care; travel for personal care activities in relation to spiritual care; doing nothing, resting, relaxing, meditating, thinking, &amp; planning. (Note: Data spans different years for different countries).</a:t>
            </a:r>
          </a:p>
        </p:txBody>
      </p:sp>
      <p:pic>
        <p:nvPicPr>
          <p:cNvPr id="12" name="Picture 11">
            <a:extLst>
              <a:ext uri="{FF2B5EF4-FFF2-40B4-BE49-F238E27FC236}">
                <a16:creationId xmlns:a16="http://schemas.microsoft.com/office/drawing/2014/main" id="{5AEF63F4-842F-7147-9329-FF93E827F769}"/>
              </a:ext>
            </a:extLst>
          </p:cNvPr>
          <p:cNvPicPr>
            <a:picLocks noChangeAspect="1"/>
          </p:cNvPicPr>
          <p:nvPr/>
        </p:nvPicPr>
        <p:blipFill>
          <a:blip r:embed="rId3"/>
          <a:stretch>
            <a:fillRect/>
          </a:stretch>
        </p:blipFill>
        <p:spPr>
          <a:xfrm>
            <a:off x="4800600" y="1042985"/>
            <a:ext cx="1295399" cy="1777207"/>
          </a:xfrm>
          <a:prstGeom prst="rect">
            <a:avLst/>
          </a:prstGeom>
          <a:ln>
            <a:solidFill>
              <a:schemeClr val="accent1">
                <a:shade val="50000"/>
              </a:schemeClr>
            </a:solidFill>
          </a:ln>
        </p:spPr>
      </p:pic>
    </p:spTree>
    <p:extLst>
      <p:ext uri="{BB962C8B-B14F-4D97-AF65-F5344CB8AC3E}">
        <p14:creationId xmlns:p14="http://schemas.microsoft.com/office/powerpoint/2010/main" val="2746962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442555" y="0"/>
            <a:ext cx="9905998" cy="1478570"/>
          </a:xfrm>
        </p:spPr>
        <p:txBody>
          <a:bodyPr/>
          <a:lstStyle/>
          <a:p>
            <a:r>
              <a:rPr lang="en-US" dirty="0"/>
              <a:t>OECD Data-</a:t>
            </a:r>
            <a:r>
              <a:rPr lang="en-US" dirty="0" err="1"/>
              <a:t>SEt</a:t>
            </a:r>
            <a:r>
              <a:rPr lang="en-US" dirty="0"/>
              <a:t> Conclusions</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3541714"/>
          </a:xfrm>
        </p:spPr>
        <p:txBody>
          <a:bodyPr/>
          <a:lstStyle/>
          <a:p>
            <a:pPr marL="0" indent="0">
              <a:buNone/>
            </a:pPr>
            <a:r>
              <a:rPr lang="en-US" dirty="0"/>
              <a:t>Data commonalities that tie to higher overall Happiness Rankings</a:t>
            </a:r>
          </a:p>
          <a:p>
            <a:pPr marL="468313" indent="-468313">
              <a:buSzPct val="90000"/>
              <a:buFont typeface="Wingdings" pitchFamily="2" charset="2"/>
              <a:buChar char="Ø"/>
            </a:pPr>
            <a:r>
              <a:rPr lang="en-US" sz="2400" dirty="0"/>
              <a:t>More Leisure time </a:t>
            </a:r>
            <a:r>
              <a:rPr lang="en-US" dirty="0"/>
              <a:t>appears to correlate</a:t>
            </a:r>
            <a:endParaRPr lang="en-US" sz="2400" dirty="0"/>
          </a:p>
          <a:p>
            <a:pPr marL="468313" indent="-468313">
              <a:buSzPct val="90000"/>
              <a:buFont typeface="Wingdings" pitchFamily="2" charset="2"/>
              <a:buChar char="Ø"/>
            </a:pPr>
            <a:r>
              <a:rPr lang="en-US" dirty="0"/>
              <a:t>Volunteering - need more detailed / specific data to refine there is an actual correlation</a:t>
            </a:r>
          </a:p>
          <a:p>
            <a:pPr marL="468313" indent="-468313">
              <a:buSzPct val="90000"/>
              <a:buFont typeface="Wingdings" pitchFamily="2" charset="2"/>
              <a:buChar char="Ø"/>
            </a:pPr>
            <a:r>
              <a:rPr lang="en-US" sz="2400" dirty="0"/>
              <a:t>Personal Care – This appears to be about inline with all OECD countries but not a correlation.</a:t>
            </a: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142089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951841" y="0"/>
            <a:ext cx="9905998" cy="1478570"/>
          </a:xfrm>
        </p:spPr>
        <p:txBody>
          <a:bodyPr/>
          <a:lstStyle/>
          <a:p>
            <a:pPr algn="ctr"/>
            <a:r>
              <a:rPr lang="en-US" dirty="0"/>
              <a:t>OVERALL </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321276" y="1018332"/>
            <a:ext cx="11528854" cy="6012662"/>
          </a:xfrm>
        </p:spPr>
        <p:txBody>
          <a:bodyPr>
            <a:normAutofit/>
          </a:bodyPr>
          <a:lstStyle/>
          <a:p>
            <a:pPr marL="576263" indent="-565150">
              <a:buSzPct val="90000"/>
              <a:buFont typeface="Wingdings" pitchFamily="2" charset="2"/>
              <a:buChar char="q"/>
            </a:pPr>
            <a:r>
              <a:rPr lang="en-US" sz="2400" dirty="0"/>
              <a:t>Developed Infrastructure: </a:t>
            </a:r>
            <a:r>
              <a:rPr lang="en-US" dirty="0"/>
              <a:t>Urban Population, Internet Usage and Improved Drinking water facilitates higher scores of happiness.</a:t>
            </a:r>
          </a:p>
          <a:p>
            <a:pPr marL="576263" indent="-565150">
              <a:buSzPct val="90000"/>
              <a:buFont typeface="Wingdings" pitchFamily="2" charset="2"/>
              <a:buChar char="q"/>
            </a:pPr>
            <a:r>
              <a:rPr lang="en-US" dirty="0"/>
              <a:t>Family, Economic GDP per Capita, Health Life Expectancy, Social Freedom, Economic  Freedom, Generosity, Corruption influence the world happiness score.</a:t>
            </a:r>
          </a:p>
          <a:p>
            <a:pPr lvl="1">
              <a:buFont typeface="Wingdings" pitchFamily="2" charset="2"/>
              <a:buChar char="§"/>
            </a:pPr>
            <a:r>
              <a:rPr lang="en-US" sz="1800" dirty="0"/>
              <a:t>Countries which have lower unemployment rate and high income have higher happiness score.</a:t>
            </a:r>
          </a:p>
          <a:p>
            <a:pPr lvl="1">
              <a:buFont typeface="Wingdings" pitchFamily="2" charset="2"/>
              <a:buChar char="§"/>
            </a:pPr>
            <a:r>
              <a:rPr lang="en-US" sz="1800" dirty="0"/>
              <a:t>Economic Freedom increases the world happiness rate.</a:t>
            </a:r>
          </a:p>
          <a:p>
            <a:pPr lvl="1">
              <a:buFont typeface="Wingdings" pitchFamily="2" charset="2"/>
              <a:buChar char="§"/>
            </a:pPr>
            <a:r>
              <a:rPr lang="en-US" sz="1800" dirty="0"/>
              <a:t>Happiest countries are in the Western Europe.</a:t>
            </a:r>
          </a:p>
          <a:p>
            <a:pPr lvl="1">
              <a:buFont typeface="Wingdings" pitchFamily="2" charset="2"/>
              <a:buChar char="§"/>
            </a:pPr>
            <a:r>
              <a:rPr lang="en" sz="1800" dirty="0">
                <a:ea typeface="Lato"/>
                <a:cs typeface="Lato"/>
                <a:sym typeface="Lato"/>
              </a:rPr>
              <a:t>Australia and New Zealand, North America and Western Europe are the happiest regions</a:t>
            </a:r>
            <a:endParaRPr lang="en-US" sz="1800" dirty="0"/>
          </a:p>
          <a:p>
            <a:pPr marL="576263" indent="-565150">
              <a:buSzPct val="90000"/>
              <a:buFont typeface="Wingdings" pitchFamily="2" charset="2"/>
              <a:buChar char="q"/>
            </a:pPr>
            <a:r>
              <a:rPr lang="en-US" sz="2400" dirty="0"/>
              <a:t>More Leisure time plays in role in happiness.</a:t>
            </a:r>
          </a:p>
          <a:p>
            <a:pPr marL="576263" indent="-565150">
              <a:buSzPct val="90000"/>
              <a:buFont typeface="Wingdings" pitchFamily="2" charset="2"/>
              <a:buChar char="q"/>
            </a:pPr>
            <a:r>
              <a:rPr lang="en-US" sz="2400" dirty="0"/>
              <a:t>Stra</a:t>
            </a:r>
            <a:r>
              <a:rPr lang="en-US" dirty="0"/>
              <a:t>ngely, suicide rates are not correlated with Happiness.</a:t>
            </a:r>
          </a:p>
          <a:p>
            <a:pPr marL="576263" indent="-565150">
              <a:buSzPct val="90000"/>
              <a:buFont typeface="Wingdings" pitchFamily="2" charset="2"/>
              <a:buChar char="q"/>
            </a:pPr>
            <a:r>
              <a:rPr lang="en-US" dirty="0"/>
              <a:t>A lack of Michelin restaurants may be a factor in countries where happiness is super low.</a:t>
            </a:r>
          </a:p>
          <a:p>
            <a:pPr marL="576263" indent="-565150">
              <a:buSzPct val="90000"/>
              <a:buFont typeface="Wingdings" pitchFamily="2" charset="2"/>
              <a:buChar char="q"/>
            </a:pPr>
            <a:endParaRPr lang="en-US" sz="2400" dirty="0"/>
          </a:p>
          <a:p>
            <a:pPr>
              <a:buFont typeface="Wingdings" pitchFamily="2" charset="2"/>
              <a:buChar char="v"/>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2826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2AB-DC98-46B4-AF77-A2E544438ED3}"/>
              </a:ext>
            </a:extLst>
          </p:cNvPr>
          <p:cNvSpPr>
            <a:spLocks noGrp="1"/>
          </p:cNvSpPr>
          <p:nvPr>
            <p:ph type="title"/>
          </p:nvPr>
        </p:nvSpPr>
        <p:spPr/>
        <p:txBody>
          <a:bodyPr/>
          <a:lstStyle/>
          <a:p>
            <a:r>
              <a:rPr lang="en-US" dirty="0"/>
              <a:t>Urban populations outlier</a:t>
            </a:r>
          </a:p>
        </p:txBody>
      </p:sp>
      <p:sp>
        <p:nvSpPr>
          <p:cNvPr id="3" name="Content Placeholder 2">
            <a:extLst>
              <a:ext uri="{FF2B5EF4-FFF2-40B4-BE49-F238E27FC236}">
                <a16:creationId xmlns:a16="http://schemas.microsoft.com/office/drawing/2014/main" id="{76017ECC-425B-43AD-9BBA-0B802A1BE366}"/>
              </a:ext>
            </a:extLst>
          </p:cNvPr>
          <p:cNvSpPr>
            <a:spLocks noGrp="1"/>
          </p:cNvSpPr>
          <p:nvPr>
            <p:ph sz="half" idx="1"/>
          </p:nvPr>
        </p:nvSpPr>
        <p:spPr/>
        <p:txBody>
          <a:bodyPr/>
          <a:lstStyle/>
          <a:p>
            <a:r>
              <a:rPr lang="en-US" dirty="0"/>
              <a:t>Trinidad and Tobago, is the extreme lower point on the Urban Population chart, they are the 38</a:t>
            </a:r>
            <a:r>
              <a:rPr lang="en-US" baseline="30000" dirty="0"/>
              <a:t>th</a:t>
            </a:r>
            <a:r>
              <a:rPr lang="en-US" dirty="0"/>
              <a:t> happiest country with only 8.4% Urban Population</a:t>
            </a:r>
          </a:p>
          <a:p>
            <a:endParaRPr lang="en-US" dirty="0"/>
          </a:p>
        </p:txBody>
      </p:sp>
      <p:pic>
        <p:nvPicPr>
          <p:cNvPr id="5" name="Content Placeholder 4">
            <a:extLst>
              <a:ext uri="{FF2B5EF4-FFF2-40B4-BE49-F238E27FC236}">
                <a16:creationId xmlns:a16="http://schemas.microsoft.com/office/drawing/2014/main" id="{6A0D0D15-AB48-433D-B375-066880EDCC95}"/>
              </a:ext>
            </a:extLst>
          </p:cNvPr>
          <p:cNvPicPr>
            <a:picLocks noGrp="1" noChangeAspect="1"/>
          </p:cNvPicPr>
          <p:nvPr>
            <p:ph sz="half" idx="2"/>
          </p:nvPr>
        </p:nvPicPr>
        <p:blipFill>
          <a:blip r:embed="rId2"/>
          <a:stretch>
            <a:fillRect/>
          </a:stretch>
        </p:blipFill>
        <p:spPr>
          <a:xfrm>
            <a:off x="6657976" y="2249486"/>
            <a:ext cx="4029074" cy="2831570"/>
          </a:xfrm>
          <a:prstGeom prst="rect">
            <a:avLst/>
          </a:prstGeom>
        </p:spPr>
      </p:pic>
    </p:spTree>
    <p:extLst>
      <p:ext uri="{BB962C8B-B14F-4D97-AF65-F5344CB8AC3E}">
        <p14:creationId xmlns:p14="http://schemas.microsoft.com/office/powerpoint/2010/main" val="298579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average internet users were 213.25 per 100 inhabitants, in the bottom 20 counties the average was 166.35.</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Internet users per 100 inhabitants</a:t>
            </a:r>
          </a:p>
        </p:txBody>
      </p:sp>
      <p:pic>
        <p:nvPicPr>
          <p:cNvPr id="5" name="Content Placeholder 7">
            <a:extLst>
              <a:ext uri="{FF2B5EF4-FFF2-40B4-BE49-F238E27FC236}">
                <a16:creationId xmlns:a16="http://schemas.microsoft.com/office/drawing/2014/main" id="{10CCC50D-635C-4BDC-97BA-691AA62135DD}"/>
              </a:ext>
            </a:extLst>
          </p:cNvPr>
          <p:cNvPicPr>
            <a:picLocks noGrp="1" noChangeAspect="1"/>
          </p:cNvPicPr>
          <p:nvPr>
            <p:ph sz="half" idx="1"/>
          </p:nvPr>
        </p:nvPicPr>
        <p:blipFill>
          <a:blip r:embed="rId2"/>
          <a:stretch>
            <a:fillRect/>
          </a:stretch>
        </p:blipFill>
        <p:spPr>
          <a:xfrm>
            <a:off x="1499286" y="867290"/>
            <a:ext cx="8592065" cy="4404926"/>
          </a:xfrm>
          <a:prstGeom prst="rect">
            <a:avLst/>
          </a:prstGeom>
        </p:spPr>
      </p:pic>
    </p:spTree>
    <p:extLst>
      <p:ext uri="{BB962C8B-B14F-4D97-AF65-F5344CB8AC3E}">
        <p14:creationId xmlns:p14="http://schemas.microsoft.com/office/powerpoint/2010/main" val="6388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93C7-74B3-4289-AE1D-1C0830F71FA9}"/>
              </a:ext>
            </a:extLst>
          </p:cNvPr>
          <p:cNvSpPr>
            <a:spLocks noGrp="1"/>
          </p:cNvSpPr>
          <p:nvPr>
            <p:ph type="title"/>
          </p:nvPr>
        </p:nvSpPr>
        <p:spPr>
          <a:xfrm>
            <a:off x="1141413" y="199418"/>
            <a:ext cx="9905998" cy="1337280"/>
          </a:xfrm>
        </p:spPr>
        <p:txBody>
          <a:bodyPr/>
          <a:lstStyle/>
          <a:p>
            <a:pPr algn="ctr"/>
            <a:r>
              <a:rPr lang="en-US" dirty="0"/>
              <a:t>Countries with improved drinking water facilities tend to be happier</a:t>
            </a:r>
          </a:p>
        </p:txBody>
      </p:sp>
      <p:pic>
        <p:nvPicPr>
          <p:cNvPr id="8" name="Picture 7">
            <a:extLst>
              <a:ext uri="{FF2B5EF4-FFF2-40B4-BE49-F238E27FC236}">
                <a16:creationId xmlns:a16="http://schemas.microsoft.com/office/drawing/2014/main" id="{D9FD8E7C-65D2-487E-9947-7F0427ED202C}"/>
              </a:ext>
            </a:extLst>
          </p:cNvPr>
          <p:cNvPicPr>
            <a:picLocks noChangeAspect="1"/>
          </p:cNvPicPr>
          <p:nvPr/>
        </p:nvPicPr>
        <p:blipFill>
          <a:blip r:embed="rId2"/>
          <a:stretch>
            <a:fillRect/>
          </a:stretch>
        </p:blipFill>
        <p:spPr>
          <a:xfrm>
            <a:off x="6211888" y="1536698"/>
            <a:ext cx="5473698" cy="3939653"/>
          </a:xfrm>
          <a:prstGeom prst="rect">
            <a:avLst/>
          </a:prstGeom>
        </p:spPr>
      </p:pic>
      <p:sp>
        <p:nvSpPr>
          <p:cNvPr id="11" name="Content Placeholder 3">
            <a:extLst>
              <a:ext uri="{FF2B5EF4-FFF2-40B4-BE49-F238E27FC236}">
                <a16:creationId xmlns:a16="http://schemas.microsoft.com/office/drawing/2014/main" id="{3289DF61-88F1-4DFA-91DE-98E1E8EF796D}"/>
              </a:ext>
            </a:extLst>
          </p:cNvPr>
          <p:cNvSpPr txBox="1">
            <a:spLocks/>
          </p:cNvSpPr>
          <p:nvPr/>
        </p:nvSpPr>
        <p:spPr>
          <a:xfrm>
            <a:off x="903287" y="5715000"/>
            <a:ext cx="10123488" cy="987425"/>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top 20 happiest countries the population using improved drinking water facilities was an average of 98.5%, </a:t>
            </a:r>
          </a:p>
          <a:p>
            <a:pPr marL="0" indent="0">
              <a:buNone/>
            </a:pPr>
            <a:r>
              <a:rPr lang="en-US" dirty="0"/>
              <a:t>while the bottom 20 was only 44.7%.</a:t>
            </a:r>
          </a:p>
        </p:txBody>
      </p:sp>
      <p:pic>
        <p:nvPicPr>
          <p:cNvPr id="13" name="Picture 12">
            <a:extLst>
              <a:ext uri="{FF2B5EF4-FFF2-40B4-BE49-F238E27FC236}">
                <a16:creationId xmlns:a16="http://schemas.microsoft.com/office/drawing/2014/main" id="{6B42DE31-12B8-4C95-8C78-8BAD0A184387}"/>
              </a:ext>
            </a:extLst>
          </p:cNvPr>
          <p:cNvPicPr>
            <a:picLocks noChangeAspect="1"/>
          </p:cNvPicPr>
          <p:nvPr/>
        </p:nvPicPr>
        <p:blipFill>
          <a:blip r:embed="rId3"/>
          <a:stretch>
            <a:fillRect/>
          </a:stretch>
        </p:blipFill>
        <p:spPr>
          <a:xfrm>
            <a:off x="503237" y="1536698"/>
            <a:ext cx="5591175" cy="3939652"/>
          </a:xfrm>
          <a:prstGeom prst="rect">
            <a:avLst/>
          </a:prstGeom>
        </p:spPr>
      </p:pic>
    </p:spTree>
    <p:extLst>
      <p:ext uri="{BB962C8B-B14F-4D97-AF65-F5344CB8AC3E}">
        <p14:creationId xmlns:p14="http://schemas.microsoft.com/office/powerpoint/2010/main" val="193792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83A9-5DEA-4E22-B30B-171D30AB1021}"/>
              </a:ext>
            </a:extLst>
          </p:cNvPr>
          <p:cNvSpPr>
            <a:spLocks noGrp="1"/>
          </p:cNvSpPr>
          <p:nvPr>
            <p:ph type="title"/>
          </p:nvPr>
        </p:nvSpPr>
        <p:spPr/>
        <p:txBody>
          <a:bodyPr/>
          <a:lstStyle/>
          <a:p>
            <a:r>
              <a:rPr lang="en-US" dirty="0"/>
              <a:t>Infrastructure conclusion</a:t>
            </a:r>
          </a:p>
        </p:txBody>
      </p:sp>
      <p:sp>
        <p:nvSpPr>
          <p:cNvPr id="3" name="Content Placeholder 2">
            <a:extLst>
              <a:ext uri="{FF2B5EF4-FFF2-40B4-BE49-F238E27FC236}">
                <a16:creationId xmlns:a16="http://schemas.microsoft.com/office/drawing/2014/main" id="{A6A15335-A7C7-4F1D-8D9A-EA3F65CAA7E2}"/>
              </a:ext>
            </a:extLst>
          </p:cNvPr>
          <p:cNvSpPr>
            <a:spLocks noGrp="1"/>
          </p:cNvSpPr>
          <p:nvPr>
            <p:ph idx="1"/>
          </p:nvPr>
        </p:nvSpPr>
        <p:spPr>
          <a:xfrm>
            <a:off x="1141412" y="2249487"/>
            <a:ext cx="9905999" cy="1901408"/>
          </a:xfrm>
        </p:spPr>
        <p:txBody>
          <a:bodyPr/>
          <a:lstStyle/>
          <a:p>
            <a:r>
              <a:rPr lang="en-US" dirty="0"/>
              <a:t>While this is not conclusive, the 3 factors presented Urban Population, Internet Users and Improved Drinking water facilities those that had higher averages were “happier” countries.</a:t>
            </a:r>
          </a:p>
        </p:txBody>
      </p:sp>
    </p:spTree>
    <p:extLst>
      <p:ext uri="{BB962C8B-B14F-4D97-AF65-F5344CB8AC3E}">
        <p14:creationId xmlns:p14="http://schemas.microsoft.com/office/powerpoint/2010/main" val="30916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E4B5-21C4-4632-8285-2D79AFD05A34}"/>
              </a:ext>
            </a:extLst>
          </p:cNvPr>
          <p:cNvSpPr>
            <a:spLocks noGrp="1"/>
          </p:cNvSpPr>
          <p:nvPr>
            <p:ph type="ctrTitle"/>
          </p:nvPr>
        </p:nvSpPr>
        <p:spPr/>
        <p:txBody>
          <a:bodyPr/>
          <a:lstStyle/>
          <a:p>
            <a:r>
              <a:rPr lang="en-US" dirty="0"/>
              <a:t>Michelin Restaurants</a:t>
            </a:r>
          </a:p>
        </p:txBody>
      </p:sp>
      <p:sp>
        <p:nvSpPr>
          <p:cNvPr id="3" name="Subtitle 2">
            <a:extLst>
              <a:ext uri="{FF2B5EF4-FFF2-40B4-BE49-F238E27FC236}">
                <a16:creationId xmlns:a16="http://schemas.microsoft.com/office/drawing/2014/main" id="{4B430C95-3EAA-45BA-9076-217FCC8F49C2}"/>
              </a:ext>
            </a:extLst>
          </p:cNvPr>
          <p:cNvSpPr>
            <a:spLocks noGrp="1"/>
          </p:cNvSpPr>
          <p:nvPr>
            <p:ph type="subTitle" idx="1"/>
          </p:nvPr>
        </p:nvSpPr>
        <p:spPr/>
        <p:txBody>
          <a:bodyPr/>
          <a:lstStyle/>
          <a:p>
            <a:r>
              <a:rPr lang="en-US" dirty="0">
                <a:solidFill>
                  <a:schemeClr val="tx1"/>
                </a:solidFill>
              </a:rPr>
              <a:t>Do Michelin Restaurants increase the happiness in a country?</a:t>
            </a:r>
            <a:endParaRPr lang="en-US" dirty="0"/>
          </a:p>
        </p:txBody>
      </p:sp>
    </p:spTree>
    <p:extLst>
      <p:ext uri="{BB962C8B-B14F-4D97-AF65-F5344CB8AC3E}">
        <p14:creationId xmlns:p14="http://schemas.microsoft.com/office/powerpoint/2010/main" val="663106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6892</TotalTime>
  <Words>2655</Words>
  <Application>Microsoft Macintosh PowerPoint</Application>
  <PresentationFormat>Widescreen</PresentationFormat>
  <Paragraphs>308</Paragraphs>
  <Slides>42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Lato</vt:lpstr>
      <vt:lpstr>Segoe UI</vt:lpstr>
      <vt:lpstr>Segoe UI Light</vt:lpstr>
      <vt:lpstr>Segoe UI Semibold</vt:lpstr>
      <vt:lpstr>Segoe UI Semilight</vt:lpstr>
      <vt:lpstr>Tw Cen MT</vt:lpstr>
      <vt:lpstr>Wingdings</vt:lpstr>
      <vt:lpstr>Circuit</vt:lpstr>
      <vt:lpstr>The Dimensions of happiness</vt:lpstr>
      <vt:lpstr>World Happiness report</vt:lpstr>
      <vt:lpstr>Country Statistics - UNData </vt:lpstr>
      <vt:lpstr>PowerPoint Presentation</vt:lpstr>
      <vt:lpstr>Urban populations outlier</vt:lpstr>
      <vt:lpstr>PowerPoint Presentation</vt:lpstr>
      <vt:lpstr>Countries with improved drinking water facilities tend to be happier</vt:lpstr>
      <vt:lpstr>Infrastructure conclusion</vt:lpstr>
      <vt:lpstr>Michelin Restaurants</vt:lpstr>
      <vt:lpstr>Where did I find the data and why did I use it?</vt:lpstr>
      <vt:lpstr>Analysis Process:</vt:lpstr>
      <vt:lpstr>Analysis process cont’d.</vt:lpstr>
      <vt:lpstr>2018 Top 20 happiest countries and Michelin restaurant totals bar graph</vt:lpstr>
      <vt:lpstr>2018 Top 20 happiest countries Vs. Michelin restaurant totals bar graph </vt:lpstr>
      <vt:lpstr>Observation:</vt:lpstr>
      <vt:lpstr>2018 lowest 20 happiest countries and Michelin restaurant totals bar graph </vt:lpstr>
      <vt:lpstr>Observation:</vt:lpstr>
      <vt:lpstr>Conclusion:</vt:lpstr>
      <vt:lpstr>Suicide rates among the top ten happiest countries</vt:lpstr>
      <vt:lpstr>PowerPoint Presentation</vt:lpstr>
      <vt:lpstr>Related topics to research</vt:lpstr>
      <vt:lpstr>Contents</vt:lpstr>
      <vt:lpstr>Trends in suicide among the ten happiest countries</vt:lpstr>
      <vt:lpstr>Suicide -  does age matter?</vt:lpstr>
      <vt:lpstr>Gender vs the numbers</vt:lpstr>
      <vt:lpstr>Top ten happiest vs the numbers</vt:lpstr>
      <vt:lpstr>PowerPoint Presentation</vt:lpstr>
      <vt:lpstr>Works cited</vt:lpstr>
      <vt:lpstr>HOW Do Family,  Economic GDP per Capita,  Health Life Expectancy,  Social Freedom,  Economic  Freedom,  Generosity,  and Corruption  influence happiness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OECD Data – WHY WE TOOK A LOOK At THIS</vt:lpstr>
      <vt:lpstr>Leisure Time</vt:lpstr>
      <vt:lpstr>Volunteering (used Unpaid Work Time)</vt:lpstr>
      <vt:lpstr>Personal Care Time</vt:lpstr>
      <vt:lpstr>OECD Data-SEt Conclusions</vt:lpstr>
      <vt:lpstr>OVERALL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Jenn Brockman</cp:lastModifiedBy>
  <cp:revision>44</cp:revision>
  <dcterms:created xsi:type="dcterms:W3CDTF">2019-08-29T00:06:44Z</dcterms:created>
  <dcterms:modified xsi:type="dcterms:W3CDTF">2019-09-04T20:46:27Z</dcterms:modified>
</cp:coreProperties>
</file>