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700" r:id="rId3"/>
    <p:sldId id="766" r:id="rId5"/>
    <p:sldId id="808" r:id="rId6"/>
    <p:sldId id="701" r:id="rId7"/>
    <p:sldId id="702" r:id="rId8"/>
    <p:sldId id="671" r:id="rId9"/>
    <p:sldId id="643" r:id="rId10"/>
    <p:sldId id="495" r:id="rId11"/>
    <p:sldId id="767" r:id="rId12"/>
    <p:sldId id="768" r:id="rId13"/>
    <p:sldId id="596" r:id="rId14"/>
    <p:sldId id="769" r:id="rId15"/>
    <p:sldId id="770" r:id="rId16"/>
    <p:sldId id="595" r:id="rId17"/>
    <p:sldId id="598" r:id="rId18"/>
    <p:sldId id="773" r:id="rId19"/>
    <p:sldId id="774" r:id="rId20"/>
    <p:sldId id="775" r:id="rId21"/>
    <p:sldId id="741" r:id="rId22"/>
    <p:sldId id="497" r:id="rId23"/>
    <p:sldId id="602" r:id="rId24"/>
    <p:sldId id="272" r:id="rId25"/>
    <p:sldId id="849" r:id="rId26"/>
    <p:sldId id="850" r:id="rId27"/>
    <p:sldId id="851" r:id="rId28"/>
    <p:sldId id="854" r:id="rId29"/>
    <p:sldId id="852" r:id="rId30"/>
    <p:sldId id="855" r:id="rId31"/>
  </p:sldIdLst>
  <p:sldSz cx="12192000" cy="6858000"/>
  <p:notesSz cx="6858000" cy="9144000"/>
  <p:custDataLst>
    <p:tags r:id="rId36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70F"/>
    <a:srgbClr val="EAE5EB"/>
    <a:srgbClr val="45A5ED"/>
    <a:srgbClr val="D60093"/>
    <a:srgbClr val="F2C044"/>
    <a:srgbClr val="5EA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106" y="130"/>
      </p:cViewPr>
      <p:guideLst>
        <p:guide orient="horz" pos="2359"/>
        <p:guide pos="39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1" y="2292096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9" y="4511786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04900" y="1600200"/>
            <a:ext cx="9982200" cy="4572000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7987" y="390784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 rot="10800000">
            <a:off x="0" y="5645512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 userDrawn="1"/>
        </p:nvGrpSpPr>
        <p:grpSpPr>
          <a:xfrm>
            <a:off x="0" y="1143002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801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6"/>
            <a:ext cx="5734051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6"/>
            <a:ext cx="573405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5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 userDrawn="1"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lang="zh-CN" altLang="en-US" sz="1200" b="1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  <a:endParaRPr lang="zh-CN" altLang="en-US" sz="1200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3">
                <a:lumMod val="75000"/>
              </a:schemeClr>
            </a:solidFill>
          </a:ln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4901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1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201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1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  <a:p>
            <a:pPr lvl="5" rtl="0"/>
            <a:r>
              <a:rPr lang="zh-CN" altLang="en-US" noProof="0" dirty="0"/>
              <a:t>第六级</a:t>
            </a:r>
            <a:endParaRPr lang="zh-CN" altLang="en-US" noProof="0" dirty="0"/>
          </a:p>
          <a:p>
            <a:pPr lvl="6" rtl="0"/>
            <a:r>
              <a:rPr lang="zh-CN" altLang="en-US" noProof="0" dirty="0"/>
              <a:t>第七级</a:t>
            </a:r>
            <a:endParaRPr lang="zh-CN" altLang="en-US" noProof="0" dirty="0"/>
          </a:p>
          <a:p>
            <a:pPr lvl="7" rtl="0"/>
            <a:r>
              <a:rPr lang="zh-CN" altLang="en-US" noProof="0" dirty="0"/>
              <a:t>第八级</a:t>
            </a:r>
            <a:endParaRPr lang="zh-CN" altLang="en-US" noProof="0" dirty="0"/>
          </a:p>
          <a:p>
            <a:pPr lvl="8" rtl="0"/>
            <a:r>
              <a:rPr lang="zh-CN" altLang="en-US" noProof="0" dirty="0"/>
              <a:t>第九级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901" y="6356353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3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3" y="6356353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3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3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28" Type="http://schemas.openxmlformats.org/officeDocument/2006/relationships/vmlDrawing" Target="../drawings/vmlDrawing10.vml"/><Relationship Id="rId27" Type="http://schemas.openxmlformats.org/officeDocument/2006/relationships/slideLayout" Target="../slideLayouts/slideLayout3.xml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44.bin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43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42.bin"/><Relationship Id="rId20" Type="http://schemas.openxmlformats.org/officeDocument/2006/relationships/image" Target="../media/image41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41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40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5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3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61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4.emf"/><Relationship Id="rId3" Type="http://schemas.openxmlformats.org/officeDocument/2006/relationships/tags" Target="../tags/tag2.xml"/><Relationship Id="rId2" Type="http://schemas.openxmlformats.org/officeDocument/2006/relationships/image" Target="../media/image63.emf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3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67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71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9.wmf"/><Relationship Id="rId1" Type="http://schemas.openxmlformats.org/officeDocument/2006/relationships/oleObject" Target="../embeddings/oleObject7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形标注 1"/>
          <p:cNvSpPr/>
          <p:nvPr/>
        </p:nvSpPr>
        <p:spPr>
          <a:xfrm>
            <a:off x="3604895" y="2680335"/>
            <a:ext cx="1725295" cy="1591310"/>
          </a:xfrm>
          <a:prstGeom prst="wedgeEllipseCallout">
            <a:avLst>
              <a:gd name="adj1" fmla="val 124714"/>
              <a:gd name="adj2" fmla="val -634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34085" y="1350645"/>
            <a:ext cx="5208905" cy="742315"/>
          </a:xfrm>
        </p:spPr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uFillTx/>
              </a:rPr>
              <a:t>  </a:t>
            </a:r>
            <a:r>
              <a:rPr lang="zh-CN" sz="2800" b="1" dirty="0">
                <a:solidFill>
                  <a:schemeClr val="accent6">
                    <a:lumMod val="50000"/>
                  </a:schemeClr>
                </a:solidFill>
                <a:uFillTx/>
              </a:rPr>
              <a:t>              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正确看待数学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1453515"/>
            <a:ext cx="261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从简单的数学应用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4370" y="3744595"/>
            <a:ext cx="262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到复杂的大型实际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1657350" y="1978025"/>
            <a:ext cx="354965" cy="1610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3277235" y="2836545"/>
            <a:ext cx="522605" cy="218503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90340" y="2836545"/>
            <a:ext cx="210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</a:t>
            </a:r>
            <a:r>
              <a:rPr lang="zh-CN" altLang="en-US"/>
              <a:t>化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86530" y="3732530"/>
            <a:ext cx="210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系统化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86530" y="4822190"/>
            <a:ext cx="242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专业化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44285" y="1788795"/>
            <a:ext cx="5099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所有的大型模型，都可以分解成小的</a:t>
            </a:r>
            <a:r>
              <a:rPr lang="zh-CN" altLang="en-US" b="1"/>
              <a:t>基础</a:t>
            </a:r>
            <a:r>
              <a:rPr lang="zh-CN" altLang="en-US" b="1"/>
              <a:t>模型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6344285" y="2728595"/>
            <a:ext cx="5444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学会将子模型统合成所需要的</a:t>
            </a:r>
            <a:r>
              <a:rPr lang="zh-CN" altLang="en-US"/>
              <a:t>大模型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282690" y="3588385"/>
            <a:ext cx="550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要根据自己的专业所长，选择合适的数模赛题（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或</a:t>
            </a:r>
            <a:r>
              <a:rPr lang="en-US" altLang="zh-CN"/>
              <a:t>C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407150" y="4453890"/>
            <a:ext cx="550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要熟悉一些常用的基础</a:t>
            </a:r>
            <a:r>
              <a:rPr lang="zh-CN" altLang="en-US"/>
              <a:t>模型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29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铁锅的转动惯量的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6795" y="1547495"/>
            <a:ext cx="792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由对称性，铁锅主轴方向即是</a:t>
            </a:r>
            <a:r>
              <a:rPr lang="en-US" altLang="zh-CN"/>
              <a:t>x,y,z </a:t>
            </a:r>
            <a:r>
              <a:rPr lang="zh-CN" altLang="en-US"/>
              <a:t>方向，铁锅绕重心</a:t>
            </a:r>
            <a:r>
              <a:rPr lang="en-US" altLang="zh-CN"/>
              <a:t>p</a:t>
            </a:r>
            <a:r>
              <a:rPr lang="zh-CN" altLang="en-US"/>
              <a:t>的转动惯量为</a:t>
            </a:r>
            <a:r>
              <a:rPr lang="en-US" altLang="zh-CN"/>
              <a:t>H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i</a:t>
            </a:r>
            <a:endParaRPr lang="en-US" altLang="zh-CN" baseline="-25000">
              <a:solidFill>
                <a:schemeClr val="tx1"/>
              </a:solidFill>
              <a:uFillTx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0951" y="2601596"/>
          <a:ext cx="9368155" cy="8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321300" imgH="508000" progId="Equation.KSEE3">
                  <p:embed/>
                </p:oleObj>
              </mc:Choice>
              <mc:Fallback>
                <p:oleObj name="" r:id="rId1" imgW="53213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0951" y="2601596"/>
                        <a:ext cx="9368155" cy="89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8908" y="2017395"/>
          <a:ext cx="136271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74065" imgH="228600" progId="Equation.KSEE3">
                  <p:embed/>
                </p:oleObj>
              </mc:Choice>
              <mc:Fallback>
                <p:oleObj name="" r:id="rId3" imgW="7740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8908" y="2017395"/>
                        <a:ext cx="136271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143250" y="2077085"/>
            <a:ext cx="178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L=r/2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2336" y="3497580"/>
          <a:ext cx="89471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508000" imgH="419100" progId="Equation.KSEE3">
                  <p:embed/>
                </p:oleObj>
              </mc:Choice>
              <mc:Fallback>
                <p:oleObj name="" r:id="rId5" imgW="5080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2336" y="3497580"/>
                        <a:ext cx="894715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0633" y="4237356"/>
          <a:ext cx="5567680" cy="8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3162300" imgH="508000" progId="Equation.KSEE3">
                  <p:embed/>
                </p:oleObj>
              </mc:Choice>
              <mc:Fallback>
                <p:oleObj name="" r:id="rId7" imgW="31623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0633" y="4237356"/>
                        <a:ext cx="5567680" cy="89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第一问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受力平衡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2958" y="3408680"/>
          <a:ext cx="4544060" cy="65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2057400" imgH="292100" progId="Equation.KSEE3">
                  <p:embed/>
                </p:oleObj>
              </mc:Choice>
              <mc:Fallback>
                <p:oleObj name="" r:id="rId1" imgW="20574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2958" y="3408680"/>
                        <a:ext cx="4544060" cy="65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844550" y="4586605"/>
            <a:ext cx="996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三个方程，</a:t>
            </a:r>
            <a:r>
              <a:rPr lang="en-US" altLang="zh-CN"/>
              <a:t>9</a:t>
            </a:r>
            <a:r>
              <a:rPr lang="zh-CN" altLang="en-US">
                <a:ea typeface="宋体" panose="02010600030101010101" pitchFamily="2" charset="-122"/>
              </a:rPr>
              <a:t>个变量</a:t>
            </a:r>
            <a:r>
              <a:rPr lang="en-US" altLang="zh-CN">
                <a:ea typeface="宋体" panose="02010600030101010101" pitchFamily="2" charset="-122"/>
              </a:rPr>
              <a:t>: A,B,C</a:t>
            </a:r>
            <a:r>
              <a:rPr lang="zh-CN" altLang="en-US">
                <a:ea typeface="宋体" panose="02010600030101010101" pitchFamily="2" charset="-122"/>
              </a:rPr>
              <a:t>的坐标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3783" y="1939608"/>
          <a:ext cx="813435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" imgW="3683000" imgH="228600" progId="Equation.KSEE3">
                  <p:embed/>
                </p:oleObj>
              </mc:Choice>
              <mc:Fallback>
                <p:oleObj name="" r:id="rId3" imgW="3683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3783" y="1939608"/>
                        <a:ext cx="8134350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43915" y="1397000"/>
            <a:ext cx="959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弹簧拉力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i</a:t>
            </a:r>
            <a:endParaRPr lang="en-US" altLang="zh-CN" baseline="-2500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4550" y="2910205"/>
            <a:ext cx="952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受力平衡</a:t>
            </a:r>
            <a:endParaRPr lang="en-US" altLang="zh-CN" baseline="-2500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第一问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力矩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2508" y="1811655"/>
          <a:ext cx="3898900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1765300" imgH="266700" progId="Equation.KSEE3">
                  <p:embed/>
                </p:oleObj>
              </mc:Choice>
              <mc:Fallback>
                <p:oleObj name="" r:id="rId1" imgW="1765300" imgH="266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2508" y="1811655"/>
                        <a:ext cx="3898900" cy="59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32815" y="4343400"/>
            <a:ext cx="996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六个方程，</a:t>
            </a:r>
            <a:r>
              <a:rPr lang="en-US" altLang="zh-CN"/>
              <a:t>12</a:t>
            </a:r>
            <a:r>
              <a:rPr lang="zh-CN" altLang="en-US">
                <a:ea typeface="宋体" panose="02010600030101010101" pitchFamily="2" charset="-122"/>
              </a:rPr>
              <a:t>个变量</a:t>
            </a:r>
            <a:r>
              <a:rPr lang="en-US" altLang="zh-CN">
                <a:ea typeface="宋体" panose="02010600030101010101" pitchFamily="2" charset="-122"/>
              </a:rPr>
              <a:t>: A,B,C,p</a:t>
            </a:r>
            <a:r>
              <a:rPr lang="zh-CN" altLang="en-US">
                <a:ea typeface="宋体" panose="02010600030101010101" pitchFamily="2" charset="-122"/>
              </a:rPr>
              <a:t>的坐标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2815" y="1349375"/>
            <a:ext cx="996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关于重心的力臂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815" y="2712720"/>
            <a:ext cx="996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关于重心的力矩平衡</a:t>
            </a:r>
            <a:endParaRPr lang="zh-CN"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0095" y="3310890"/>
          <a:ext cx="4378325" cy="65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981200" imgH="292100" progId="Equation.KSEE3">
                  <p:embed/>
                </p:oleObj>
              </mc:Choice>
              <mc:Fallback>
                <p:oleObj name="" r:id="rId3" imgW="19812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0095" y="3310890"/>
                        <a:ext cx="4378325" cy="65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第一问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几何关系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815" y="1436370"/>
            <a:ext cx="996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pO</a:t>
            </a:r>
            <a:r>
              <a:rPr lang="zh-CN" altLang="en-US">
                <a:ea typeface="宋体" panose="02010600030101010101" pitchFamily="2" charset="-122"/>
              </a:rPr>
              <a:t>的方向：垂直于锅面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zh-CN" altLang="en-US">
                <a:ea typeface="宋体" panose="02010600030101010101" pitchFamily="2" charset="-122"/>
              </a:rPr>
              <a:t>记</a:t>
            </a:r>
            <a:r>
              <a:rPr lang="en-US" altLang="zh-CN">
                <a:ea typeface="宋体" panose="02010600030101010101" pitchFamily="2" charset="-122"/>
              </a:rPr>
              <a:t> n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3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为锅面的单位法向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（向上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zh-CN" altLang="en-US">
                <a:ea typeface="宋体" panose="02010600030101010101" pitchFamily="2" charset="-122"/>
              </a:rPr>
              <a:t>相当于</a:t>
            </a:r>
            <a:r>
              <a:rPr lang="en-US" altLang="zh-CN">
                <a:ea typeface="宋体" panose="02010600030101010101" pitchFamily="2" charset="-122"/>
              </a:rPr>
              <a:t>z</a:t>
            </a:r>
            <a:r>
              <a:rPr lang="zh-CN" altLang="en-US">
                <a:ea typeface="宋体" panose="02010600030101010101" pitchFamily="2" charset="-122"/>
              </a:rPr>
              <a:t>轴方向）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7523" y="1899603"/>
          <a:ext cx="5671820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565400" imgH="266700" progId="Equation.KSEE3">
                  <p:embed/>
                </p:oleObj>
              </mc:Choice>
              <mc:Fallback>
                <p:oleObj name="" r:id="rId1" imgW="2565400" imgH="266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7523" y="1899603"/>
                        <a:ext cx="5671820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96620" y="2611755"/>
            <a:ext cx="996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A,B,C,O</a:t>
            </a:r>
            <a:r>
              <a:rPr lang="zh-CN" altLang="en-US">
                <a:ea typeface="宋体" panose="02010600030101010101" pitchFamily="2" charset="-122"/>
              </a:rPr>
              <a:t>之间的关系</a:t>
            </a:r>
            <a:r>
              <a:rPr lang="en-US" altLang="zh-CN">
                <a:ea typeface="宋体" panose="02010600030101010101" pitchFamily="2" charset="-122"/>
              </a:rPr>
              <a:t>, OA</a:t>
            </a:r>
            <a:r>
              <a:rPr lang="zh-CN" altLang="en-US">
                <a:ea typeface="宋体" panose="02010600030101010101" pitchFamily="2" charset="-122"/>
              </a:rPr>
              <a:t>方向，单位向量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1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相当于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轴方向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</a:t>
            </a:r>
            <a:endParaRPr lang="en-US" altLang="zh-CN" baseline="-25000">
              <a:solidFill>
                <a:schemeClr val="tx1"/>
              </a:solidFill>
              <a:uFillTx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6920" y="3106420"/>
          <a:ext cx="1544955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98500" imgH="228600" progId="Equation.KSEE3">
                  <p:embed/>
                </p:oleObj>
              </mc:Choice>
              <mc:Fallback>
                <p:oleObj name="" r:id="rId3" imgW="698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6920" y="3106420"/>
                        <a:ext cx="1544955" cy="510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822190" y="3148965"/>
            <a:ext cx="18649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相当于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轴方向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</a:t>
            </a:r>
            <a:endParaRPr lang="zh-CN" altLang="en-US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703" y="3821431"/>
          <a:ext cx="7750810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3505200" imgH="431800" progId="Equation.KSEE3">
                  <p:embed/>
                </p:oleObj>
              </mc:Choice>
              <mc:Fallback>
                <p:oleObj name="" r:id="rId5" imgW="35052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703" y="3821431"/>
                        <a:ext cx="7750810" cy="963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3853" y="4885691"/>
          <a:ext cx="1320800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596900" imgH="228600" progId="Equation.KSEE3">
                  <p:embed/>
                </p:oleObj>
              </mc:Choice>
              <mc:Fallback>
                <p:oleObj name="" r:id="rId7" imgW="596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3853" y="4885691"/>
                        <a:ext cx="1320800" cy="510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259455" y="501332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（两个向量垂直）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25205" y="2407920"/>
            <a:ext cx="3478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六个变量：</a:t>
            </a:r>
            <a:r>
              <a:rPr lang="en-US" altLang="zh-CN"/>
              <a:t>O</a:t>
            </a:r>
            <a:r>
              <a:rPr lang="zh-CN" altLang="en-US">
                <a:ea typeface="宋体" panose="02010600030101010101" pitchFamily="2" charset="-122"/>
              </a:rPr>
              <a:t>的坐标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     </a:t>
            </a:r>
            <a:r>
              <a:rPr lang="zh-CN" altLang="en-US">
                <a:ea typeface="宋体" panose="02010600030101010101" pitchFamily="2" charset="-122"/>
              </a:rPr>
              <a:t>两个垂直的单位向量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     n3,n1 </a:t>
            </a:r>
            <a:r>
              <a:rPr lang="zh-CN" altLang="en-US">
                <a:ea typeface="宋体" panose="02010600030101010101" pitchFamily="2" charset="-122"/>
              </a:rPr>
              <a:t>用角度表示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25205" y="3616960"/>
            <a:ext cx="347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六个方程：力及力矩平衡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第一问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4" name="文本框 3"/>
          <p:cNvSpPr txBox="1"/>
          <p:nvPr/>
        </p:nvSpPr>
        <p:spPr>
          <a:xfrm>
            <a:off x="717550" y="1312545"/>
            <a:ext cx="70605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symbolic solve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vpasolve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，fsolve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7233" y="4166553"/>
          <a:ext cx="8930640" cy="144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038600" imgH="647700" progId="Equation.KSEE3">
                  <p:embed/>
                </p:oleObj>
              </mc:Choice>
              <mc:Fallback>
                <p:oleObj name="" r:id="rId1" imgW="4038600" imgH="647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7233" y="4166553"/>
                        <a:ext cx="8930640" cy="1445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7233" y="1563053"/>
          <a:ext cx="9800590" cy="263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4431665" imgH="1181100" progId="Equation.KSEE3">
                  <p:embed/>
                </p:oleObj>
              </mc:Choice>
              <mc:Fallback>
                <p:oleObj name="" r:id="rId3" imgW="4431665" imgH="1181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233" y="1563053"/>
                        <a:ext cx="9800590" cy="2639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8702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第二问：物体在三维空间平动与转动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6795" y="1547495"/>
            <a:ext cx="10537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ea typeface="宋体" panose="02010600030101010101" pitchFamily="2" charset="-122"/>
              </a:rPr>
              <a:t>记铁锅绕主轴</a:t>
            </a:r>
            <a:r>
              <a:rPr lang="en-US" altLang="zh-CN">
                <a:ea typeface="宋体" panose="02010600030101010101" pitchFamily="2" charset="-122"/>
              </a:rPr>
              <a:t>(n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的角速度为</a:t>
            </a:r>
            <a:r>
              <a:rPr lang="en-US" altLang="zh-CN">
                <a:ea typeface="宋体" panose="02010600030101010101" pitchFamily="2" charset="-122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n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随时间变动。铁锅的运动分为球心的平动与铁锅绕重心关于三个主轴的转动。铁锅的平动速度为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26795" y="2251075"/>
            <a:ext cx="471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铁锅球心满足的平动</a:t>
            </a:r>
            <a:r>
              <a:rPr lang="zh-CN" altLang="en-US"/>
              <a:t>方程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1950" y="2677795"/>
          <a:ext cx="2526665" cy="69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435100" imgH="393700" progId="Equation.KSEE3">
                  <p:embed/>
                </p:oleObj>
              </mc:Choice>
              <mc:Fallback>
                <p:oleObj name="" r:id="rId1" imgW="1435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1950" y="2677795"/>
                        <a:ext cx="2526665" cy="69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1633" y="3431540"/>
          <a:ext cx="850900" cy="69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82600" imgH="393700" progId="Equation.KSEE3">
                  <p:embed/>
                </p:oleObj>
              </mc:Choice>
              <mc:Fallback>
                <p:oleObj name="" r:id="rId3" imgW="482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1633" y="3431540"/>
                        <a:ext cx="850900" cy="69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2415" y="4185285"/>
          <a:ext cx="2284095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295400" imgH="254000" progId="Equation.KSEE3">
                  <p:embed/>
                </p:oleObj>
              </mc:Choice>
              <mc:Fallback>
                <p:oleObj name="" r:id="rId5" imgW="12954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2415" y="4185285"/>
                        <a:ext cx="2284095" cy="44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743" y="4826318"/>
          <a:ext cx="813435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3683000" imgH="228600" progId="Equation.KSEE3">
                  <p:embed/>
                </p:oleObj>
              </mc:Choice>
              <mc:Fallback>
                <p:oleObj name="" r:id="rId7" imgW="3683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8743" y="4826318"/>
                        <a:ext cx="8134350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8458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第二问：物体在三维空间平动与转动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7585" y="1301115"/>
            <a:ext cx="2075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绕重心的合力矩为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2286" y="2993073"/>
          <a:ext cx="2999105" cy="84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1320165" imgH="431800" progId="Equation.KSEE3">
                  <p:embed/>
                </p:oleObj>
              </mc:Choice>
              <mc:Fallback>
                <p:oleObj name="" r:id="rId1" imgW="1320165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2286" y="2993073"/>
                        <a:ext cx="2999105" cy="84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73785" y="3886200"/>
            <a:ext cx="3814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各主轴方向的转动方程</a:t>
            </a:r>
            <a:endParaRPr lang="zh-CN" altLang="en-US"/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7120" y="4436110"/>
          <a:ext cx="88773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" imgW="419100" imgH="215900" progId="Equation.KSEE3">
                  <p:embed/>
                </p:oleObj>
              </mc:Choice>
              <mc:Fallback>
                <p:oleObj name="" r:id="rId3" imgW="4191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7120" y="4436110"/>
                        <a:ext cx="887730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700655" y="4405630"/>
            <a:ext cx="3834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绕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逆时针旋转，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6165" y="4915535"/>
          <a:ext cx="85979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5" imgW="405765" imgH="215900" progId="Equation.KSEE3">
                  <p:embed/>
                </p:oleObj>
              </mc:Choice>
              <mc:Fallback>
                <p:oleObj name="" r:id="rId5" imgW="405765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165" y="4915535"/>
                        <a:ext cx="859790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2770505" y="4894580"/>
            <a:ext cx="3834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绕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顺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时针旋转。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5955" y="1739265"/>
          <a:ext cx="4575175" cy="65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2070100" imgH="292100" progId="Equation.KSEE3">
                  <p:embed/>
                </p:oleObj>
              </mc:Choice>
              <mc:Fallback>
                <p:oleObj name="" r:id="rId7" imgW="20701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5955" y="1739265"/>
                        <a:ext cx="4575175" cy="65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7585" y="2550160"/>
            <a:ext cx="47917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则铁锅绕各主轴的角速度满足如下方程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89296" y="3141346"/>
          <a:ext cx="2797175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1231265" imgH="228600" progId="Equation.KSEE3">
                  <p:embed/>
                </p:oleObj>
              </mc:Choice>
              <mc:Fallback>
                <p:oleObj name="" r:id="rId9" imgW="1231265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89296" y="3141346"/>
                        <a:ext cx="2797175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80339" y="1669416"/>
          <a:ext cx="236601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1041400" imgH="228600" progId="Equation.KSEE3">
                  <p:embed/>
                </p:oleObj>
              </mc:Choice>
              <mc:Fallback>
                <p:oleObj name="" r:id="rId11" imgW="1041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80339" y="1669416"/>
                        <a:ext cx="2366010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8604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第二问：物体在三维空间平动与转动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9133205" y="1189990"/>
            <a:ext cx="1984375" cy="17538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 flipV="1">
            <a:off x="9133205" y="2234565"/>
            <a:ext cx="354965" cy="383540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9459595" y="2599055"/>
            <a:ext cx="80645" cy="8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9502140" y="2639060"/>
            <a:ext cx="676275" cy="3619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90306" y="1958975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368300" imgH="215900" progId="Equation.KSEE3">
                  <p:embed/>
                </p:oleObj>
              </mc:Choice>
              <mc:Fallback>
                <p:oleObj name="" r:id="rId1" imgW="3683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90306" y="1958975"/>
                        <a:ext cx="368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12706" y="2618105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381000" imgH="215900" progId="Equation.KSEE3">
                  <p:embed/>
                </p:oleObj>
              </mc:Choice>
              <mc:Fallback>
                <p:oleObj name="" r:id="rId3" imgW="3810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12706" y="2618105"/>
                        <a:ext cx="381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环形箭头 12"/>
          <p:cNvSpPr/>
          <p:nvPr/>
        </p:nvSpPr>
        <p:spPr>
          <a:xfrm>
            <a:off x="10221595" y="1669415"/>
            <a:ext cx="363855" cy="393065"/>
          </a:xfrm>
          <a:prstGeom prst="circularArrow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12438" y="1757680"/>
          <a:ext cx="63436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634365" imgH="215900" progId="Equation.KSEE3">
                  <p:embed/>
                </p:oleObj>
              </mc:Choice>
              <mc:Fallback>
                <p:oleObj name="" r:id="rId5" imgW="634365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12438" y="1757680"/>
                        <a:ext cx="634365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 flipV="1">
            <a:off x="9488170" y="3451225"/>
            <a:ext cx="19050" cy="7956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526905" y="3681095"/>
            <a:ext cx="689610" cy="5562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45271" y="3235325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7" imgW="368300" imgH="215900" progId="Equation.KSEE3">
                  <p:embed/>
                </p:oleObj>
              </mc:Choice>
              <mc:Fallback>
                <p:oleObj name="" r:id="rId7" imgW="3683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5271" y="3235325"/>
                        <a:ext cx="368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46031" y="3451225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9" imgW="381000" imgH="215900" progId="Equation.KSEE3">
                  <p:embed/>
                </p:oleObj>
              </mc:Choice>
              <mc:Fallback>
                <p:oleObj name="" r:id="rId9" imgW="3810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46031" y="3451225"/>
                        <a:ext cx="381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03920" y="4396105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1" imgW="368300" imgH="228600" progId="Equation.KSEE3">
                  <p:embed/>
                </p:oleObj>
              </mc:Choice>
              <mc:Fallback>
                <p:oleObj name="" r:id="rId11" imgW="3683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03920" y="4396105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弧形 32"/>
          <p:cNvSpPr/>
          <p:nvPr/>
        </p:nvSpPr>
        <p:spPr>
          <a:xfrm>
            <a:off x="9526270" y="3959225"/>
            <a:ext cx="201295" cy="124460"/>
          </a:xfrm>
          <a:prstGeom prst="arc">
            <a:avLst>
              <a:gd name="adj1" fmla="val 13133346"/>
              <a:gd name="adj2" fmla="val 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52635" y="3702368"/>
          <a:ext cx="1270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3" imgW="127000" imgH="177165" progId="Equation.KSEE3">
                  <p:embed/>
                </p:oleObj>
              </mc:Choice>
              <mc:Fallback>
                <p:oleObj name="" r:id="rId13" imgW="1270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652635" y="3702368"/>
                        <a:ext cx="1270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37888" y="1250315"/>
          <a:ext cx="381000" cy="26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5" imgW="381000" imgH="215900" progId="Equation.KSEE3">
                  <p:embed/>
                </p:oleObj>
              </mc:Choice>
              <mc:Fallback>
                <p:oleObj name="" r:id="rId15" imgW="3810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37888" y="1250315"/>
                        <a:ext cx="381000" cy="26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173355" y="1301115"/>
            <a:ext cx="10723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轴动方程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即主轴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n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(t)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满足的微分方程，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只考虑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满足的方程，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考虑绕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转动对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的影响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8810" y="1964055"/>
            <a:ext cx="340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/>
              <a:t>(t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en-US" altLang="zh-CN"/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/>
              <a:t>(t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2</a:t>
            </a:r>
            <a:r>
              <a:rPr lang="en-US" altLang="zh-CN"/>
              <a:t>)</a:t>
            </a:r>
            <a:r>
              <a:rPr lang="zh-CN" altLang="en-US"/>
              <a:t>的夹角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14713" y="1996440"/>
          <a:ext cx="1067435" cy="33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17" imgW="685800" imgH="215900" progId="Equation.KSEE3">
                  <p:embed/>
                </p:oleObj>
              </mc:Choice>
              <mc:Fallback>
                <p:oleObj name="" r:id="rId17" imgW="6858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14713" y="1996440"/>
                        <a:ext cx="1067435" cy="335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9283" y="2530158"/>
          <a:ext cx="346519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9" imgW="2032000" imgH="228600" progId="Equation.KSEE3">
                  <p:embed/>
                </p:oleObj>
              </mc:Choice>
              <mc:Fallback>
                <p:oleObj name="" r:id="rId19" imgW="20320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9283" y="2530158"/>
                        <a:ext cx="346519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350" y="3119120"/>
          <a:ext cx="5480050" cy="67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21" imgW="3213100" imgH="393700" progId="Equation.KSEE3">
                  <p:embed/>
                </p:oleObj>
              </mc:Choice>
              <mc:Fallback>
                <p:oleObj name="" r:id="rId21" imgW="3213100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4350" y="3119120"/>
                        <a:ext cx="5480050" cy="67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6419" y="3756343"/>
          <a:ext cx="1321435" cy="67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23" imgW="774065" imgH="393700" progId="Equation.KSEE3">
                  <p:embed/>
                </p:oleObj>
              </mc:Choice>
              <mc:Fallback>
                <p:oleObj name="" r:id="rId23" imgW="774065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6419" y="3756343"/>
                        <a:ext cx="1321435" cy="67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/>
          <p:cNvCxnSpPr/>
          <p:nvPr/>
        </p:nvCxnSpPr>
        <p:spPr>
          <a:xfrm flipH="1" flipV="1">
            <a:off x="8759825" y="4232910"/>
            <a:ext cx="737870" cy="95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635365" y="4937760"/>
            <a:ext cx="327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/>
              <a:t>,n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2</a:t>
            </a:r>
            <a:r>
              <a:rPr lang="en-US" altLang="zh-CN"/>
              <a:t>,n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3</a:t>
            </a:r>
            <a:r>
              <a:rPr lang="en-US" altLang="zh-CN"/>
              <a:t> </a:t>
            </a:r>
            <a:r>
              <a:rPr lang="zh-CN" altLang="en-US">
                <a:ea typeface="宋体" panose="02010600030101010101" pitchFamily="2" charset="-122"/>
              </a:rPr>
              <a:t>右手安培系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610600" y="1334770"/>
            <a:ext cx="177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逆时针旋转</a:t>
            </a:r>
            <a:endParaRPr lang="zh-CN" altLang="en-US"/>
          </a:p>
        </p:txBody>
      </p:sp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4478" y="4482148"/>
          <a:ext cx="1171575" cy="67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25" imgW="685800" imgH="393700" progId="Equation.KSEE3">
                  <p:embed/>
                </p:oleObj>
              </mc:Choice>
              <mc:Fallback>
                <p:oleObj name="" r:id="rId25" imgW="685800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74478" y="4482148"/>
                        <a:ext cx="1171575" cy="67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63195" y="4634230"/>
            <a:ext cx="325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类似地：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绕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转动对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的影响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488930" y="3756660"/>
            <a:ext cx="1479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/>
              <a:t>,n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3</a:t>
            </a:r>
            <a:r>
              <a:rPr lang="en-US" altLang="zh-CN"/>
              <a:t> </a:t>
            </a:r>
            <a:r>
              <a:rPr lang="zh-CN" altLang="en-US">
                <a:ea typeface="宋体" panose="02010600030101010101" pitchFamily="2" charset="-122"/>
              </a:rPr>
              <a:t>平面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8413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第二问：物体在三维空间平动与转动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115300" y="1577340"/>
            <a:ext cx="184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三个主轴动方程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7979" y="2046288"/>
          <a:ext cx="2038985" cy="67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1" imgW="1193800" imgH="393700" progId="Equation.KSEE3">
                  <p:embed/>
                </p:oleObj>
              </mc:Choice>
              <mc:Fallback>
                <p:oleObj name="" r:id="rId1" imgW="1193800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47979" y="2046288"/>
                        <a:ext cx="2038985" cy="67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9569" y="2819718"/>
          <a:ext cx="2017395" cy="67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181100" imgH="393700" progId="Equation.KSEE3">
                  <p:embed/>
                </p:oleObj>
              </mc:Choice>
              <mc:Fallback>
                <p:oleObj name="" r:id="rId3" imgW="1181100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9569" y="2819718"/>
                        <a:ext cx="2017395" cy="67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79729" y="3612198"/>
          <a:ext cx="2017395" cy="67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1181100" imgH="393700" progId="Equation.KSEE3">
                  <p:embed/>
                </p:oleObj>
              </mc:Choice>
              <mc:Fallback>
                <p:oleObj name="" r:id="rId5" imgW="1181100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79729" y="3612198"/>
                        <a:ext cx="2017395" cy="67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9743" y="2112646"/>
          <a:ext cx="1529080" cy="129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673100" imgH="660400" progId="Equation.KSEE3">
                  <p:embed/>
                </p:oleObj>
              </mc:Choice>
              <mc:Fallback>
                <p:oleObj name="" r:id="rId7" imgW="673100" imgH="660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9743" y="2112646"/>
                        <a:ext cx="1529080" cy="129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4290060" y="1577340"/>
            <a:ext cx="184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三个转动方程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" y="2263775"/>
          <a:ext cx="2722245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9" imgW="1320165" imgH="431800" progId="Equation.KSEE3">
                  <p:embed/>
                </p:oleObj>
              </mc:Choice>
              <mc:Fallback>
                <p:oleObj name="" r:id="rId9" imgW="1320165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6920" y="2263775"/>
                        <a:ext cx="2722245" cy="63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0888" y="3161030"/>
          <a:ext cx="1616710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1" imgW="482600" imgH="393700" progId="Equation.KSEE3">
                  <p:embed/>
                </p:oleObj>
              </mc:Choice>
              <mc:Fallback>
                <p:oleObj name="" r:id="rId11" imgW="482600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0888" y="3161030"/>
                        <a:ext cx="1616710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1253490" y="1577340"/>
            <a:ext cx="184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平动方程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2469" y="4021773"/>
          <a:ext cx="88963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3" imgW="520700" imgH="228600" progId="Equation.KSEE3">
                  <p:embed/>
                </p:oleObj>
              </mc:Choice>
              <mc:Fallback>
                <p:oleObj name="" r:id="rId13" imgW="5207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2469" y="4021773"/>
                        <a:ext cx="88963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9744" y="3954463"/>
          <a:ext cx="104203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5" imgW="609600" imgH="228600" progId="Equation.KSEE3">
                  <p:embed/>
                </p:oleObj>
              </mc:Choice>
              <mc:Fallback>
                <p:oleObj name="" r:id="rId15" imgW="6096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89744" y="3954463"/>
                        <a:ext cx="104203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948295" y="4671060"/>
            <a:ext cx="426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初值由第一问求得。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8117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第二问求解：欧拉法或改进欧拉法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2590" y="1303655"/>
            <a:ext cx="714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常微方程组可由欧拉法或改进欧拉法求解，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420" y="1671955"/>
          <a:ext cx="16700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65200" imgH="482600" progId="Equation.KSEE3">
                  <p:embed/>
                </p:oleObj>
              </mc:Choice>
              <mc:Fallback>
                <p:oleObj name="" r:id="rId1" imgW="9652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0420" y="1671955"/>
                        <a:ext cx="16700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081905" y="1806575"/>
            <a:ext cx="559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将时间等分，区间长度是</a:t>
            </a:r>
            <a:r>
              <a:rPr lang="en-US" altLang="zh-CN"/>
              <a:t>h,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09025" y="1747520"/>
          <a:ext cx="129730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09600" imgH="228600" progId="Equation.KSEE3">
                  <p:embed/>
                </p:oleObj>
              </mc:Choice>
              <mc:Fallback>
                <p:oleObj name="" r:id="rId3" imgW="609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9025" y="1747520"/>
                        <a:ext cx="129730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20420" y="2712720"/>
            <a:ext cx="584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7508" y="3594735"/>
          <a:ext cx="2599690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1168400" imgH="228600" progId="Equation.KSEE3">
                  <p:embed/>
                </p:oleObj>
              </mc:Choice>
              <mc:Fallback>
                <p:oleObj name="" r:id="rId5" imgW="1168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7508" y="3594735"/>
                        <a:ext cx="2599690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9253" y="4116388"/>
          <a:ext cx="271272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1219200" imgH="241300" progId="Equation.KSEE3">
                  <p:embed/>
                </p:oleObj>
              </mc:Choice>
              <mc:Fallback>
                <p:oleObj name="" r:id="rId7" imgW="1219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9253" y="4116388"/>
                        <a:ext cx="2712720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7508" y="4666298"/>
          <a:ext cx="257175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155700" imgH="241300" progId="Equation.KSEE3">
                  <p:embed/>
                </p:oleObj>
              </mc:Choice>
              <mc:Fallback>
                <p:oleObj name="" r:id="rId9" imgW="1155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47508" y="4666298"/>
                        <a:ext cx="2571750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543040" y="2689860"/>
            <a:ext cx="333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欧拉法精度</a:t>
            </a:r>
            <a:r>
              <a:rPr lang="en-US" altLang="zh-CN"/>
              <a:t>O(h)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662420" y="4090035"/>
            <a:ext cx="333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改进欧拉法精度</a:t>
            </a:r>
            <a:r>
              <a:rPr lang="en-US" altLang="zh-CN"/>
              <a:t>O(h</a:t>
            </a:r>
            <a:r>
              <a:rPr lang="en-US" altLang="zh-CN" baseline="52000">
                <a:solidFill>
                  <a:schemeClr val="tx1"/>
                </a:solidFill>
                <a:uFillTx/>
              </a:rPr>
              <a:t>2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7825" y="2630805"/>
          <a:ext cx="276923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1244600" imgH="228600" progId="Equation.KSEE3">
                  <p:embed/>
                </p:oleObj>
              </mc:Choice>
              <mc:Fallback>
                <p:oleObj name="" r:id="rId11" imgW="1244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47825" y="2630805"/>
                        <a:ext cx="276923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820420" y="3236595"/>
            <a:ext cx="584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正确看待数学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1453515"/>
            <a:ext cx="2797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基础模型（自学）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20610" y="1453515"/>
            <a:ext cx="1514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ea typeface="宋体" panose="02010600030101010101" pitchFamily="2" charset="-122"/>
              </a:rPr>
              <a:t>建筑材料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0570" y="2532380"/>
            <a:ext cx="2723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模型的框架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20610" y="2532380"/>
            <a:ext cx="1707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ea typeface="宋体" panose="02010600030101010101" pitchFamily="2" charset="-122"/>
              </a:rPr>
              <a:t>设计图纸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3595" y="3619500"/>
            <a:ext cx="2685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模型的实现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20610" y="3619500"/>
            <a:ext cx="3192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ea typeface="宋体" panose="02010600030101010101" pitchFamily="2" charset="-122"/>
              </a:rPr>
              <a:t>建筑的建设过程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41825" y="2697480"/>
            <a:ext cx="605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ea typeface="宋体" panose="02010600030101010101" pitchFamily="2" charset="-122"/>
              </a:rPr>
              <a:t>类比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7245" y="4660900"/>
            <a:ext cx="9222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数模培训或训练的重点：学会搭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建数模的框架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29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第二问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31240" y="1538605"/>
            <a:ext cx="714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求解步骤</a:t>
            </a:r>
            <a:r>
              <a:rPr lang="zh-CN" altLang="en-US"/>
              <a:t>如下：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460500" y="1955165"/>
            <a:ext cx="977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初始化</a:t>
            </a:r>
            <a:r>
              <a:rPr lang="en-US" altLang="zh-CN"/>
              <a:t> </a:t>
            </a:r>
            <a:r>
              <a:rPr lang="zh-CN" altLang="en-US">
                <a:ea typeface="宋体" panose="02010600030101010101" pitchFamily="2" charset="-122"/>
              </a:rPr>
              <a:t>球心</a:t>
            </a:r>
            <a:r>
              <a:rPr lang="en-US" altLang="zh-CN">
                <a:ea typeface="宋体" panose="02010600030101010101" pitchFamily="2" charset="-122"/>
              </a:rPr>
              <a:t>O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zh-CN" altLang="en-US"/>
              <a:t>速度</a:t>
            </a:r>
            <a:r>
              <a:rPr lang="en-US" altLang="zh-CN"/>
              <a:t>v, </a:t>
            </a:r>
            <a:r>
              <a:rPr lang="zh-CN" altLang="en-US"/>
              <a:t>角速度</a:t>
            </a:r>
            <a:r>
              <a:rPr lang="en-US" altLang="zh-CN"/>
              <a:t>w, </a:t>
            </a:r>
            <a:r>
              <a:rPr lang="en-US" altLang="zh-CN">
                <a:sym typeface="+mn-ea"/>
              </a:rPr>
              <a:t>n</a:t>
            </a:r>
            <a:r>
              <a:rPr lang="en-US" altLang="zh-CN" baseline="-25000">
                <a:uFillTx/>
                <a:sym typeface="+mn-ea"/>
              </a:rPr>
              <a:t>1</a:t>
            </a:r>
            <a:r>
              <a:rPr lang="en-US" altLang="zh-CN">
                <a:sym typeface="+mn-ea"/>
              </a:rPr>
              <a:t>,n</a:t>
            </a:r>
            <a:r>
              <a:rPr lang="en-US" altLang="zh-CN" baseline="-25000">
                <a:uFillTx/>
                <a:sym typeface="+mn-ea"/>
              </a:rPr>
              <a:t>3</a:t>
            </a:r>
            <a:r>
              <a:rPr lang="en-US" altLang="zh-CN">
                <a:sym typeface="+mn-ea"/>
              </a:rPr>
              <a:t>,n</a:t>
            </a:r>
            <a:r>
              <a:rPr lang="en-US" altLang="zh-CN" baseline="-25000">
                <a:uFillTx/>
                <a:sym typeface="+mn-ea"/>
              </a:rPr>
              <a:t>2 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设步长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dt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60500" y="2549525"/>
            <a:ext cx="567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计算</a:t>
            </a:r>
            <a:r>
              <a:rPr lang="en-US" altLang="zh-CN"/>
              <a:t>A,B,C,p</a:t>
            </a:r>
            <a:r>
              <a:rPr lang="zh-CN" altLang="en-US">
                <a:ea typeface="宋体" panose="02010600030101010101" pitchFamily="2" charset="-122"/>
              </a:rPr>
              <a:t>坐标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14780" y="3068320"/>
            <a:ext cx="5768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>
                <a:ea typeface="宋体" panose="02010600030101010101" pitchFamily="2" charset="-122"/>
              </a:rPr>
              <a:t>计算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及力臂</a:t>
            </a:r>
            <a:r>
              <a:rPr lang="en-US" altLang="zh-CN">
                <a:ea typeface="宋体" panose="02010600030101010101" pitchFamily="2" charset="-122"/>
              </a:rPr>
              <a:t>l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i</a:t>
            </a:r>
            <a:endParaRPr lang="en-US" altLang="zh-CN" baseline="-2500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414780" y="4052570"/>
            <a:ext cx="587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 </a:t>
            </a:r>
            <a:r>
              <a:rPr lang="zh-CN" altLang="en-US">
                <a:ea typeface="宋体" panose="02010600030101010101" pitchFamily="2" charset="-122"/>
              </a:rPr>
              <a:t>重复</a:t>
            </a:r>
            <a:r>
              <a:rPr lang="en-US" altLang="zh-CN">
                <a:ea typeface="宋体" panose="02010600030101010101" pitchFamily="2" charset="-122"/>
              </a:rPr>
              <a:t>2-4</a:t>
            </a:r>
            <a:r>
              <a:rPr lang="zh-CN" altLang="en-US">
                <a:ea typeface="宋体" panose="02010600030101010101" pitchFamily="2" charset="-122"/>
              </a:rPr>
              <a:t>步，依次迭代求解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09549" y="1918970"/>
          <a:ext cx="1230630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98500" imgH="228600" progId="Equation.KSEE3">
                  <p:embed/>
                </p:oleObj>
              </mc:Choice>
              <mc:Fallback>
                <p:oleObj name="" r:id="rId1" imgW="698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09549" y="1918970"/>
                        <a:ext cx="1230630" cy="40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14780" y="3560445"/>
            <a:ext cx="582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 </a:t>
            </a:r>
            <a:r>
              <a:rPr lang="zh-CN" altLang="en-US">
                <a:ea typeface="宋体" panose="02010600030101010101" pitchFamily="2" charset="-122"/>
              </a:rPr>
              <a:t>由微分方程组更新</a:t>
            </a:r>
            <a:r>
              <a:rPr lang="en-US" altLang="zh-CN">
                <a:ea typeface="宋体" panose="02010600030101010101" pitchFamily="2" charset="-122"/>
              </a:rPr>
              <a:t>O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W</a:t>
            </a:r>
            <a:r>
              <a:rPr lang="zh-CN" altLang="en-US">
                <a:ea typeface="宋体" panose="02010600030101010101" pitchFamily="2" charset="-122"/>
              </a:rPr>
              <a:t>，n1,n3,n2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1240" y="4855210"/>
            <a:ext cx="714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锅面倾角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1925" y="4796155"/>
          <a:ext cx="270319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270000" imgH="228600" progId="Equation.KSEE3">
                  <p:embed/>
                </p:oleObj>
              </mc:Choice>
              <mc:Fallback>
                <p:oleObj name="" r:id="rId3" imgW="12700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1925" y="4796155"/>
                        <a:ext cx="270319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66395" y="179705"/>
            <a:ext cx="81445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第二问题：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机械能量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守恒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1658620"/>
          <a:ext cx="4989195" cy="143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" imgW="2831465" imgH="812800" progId="Equation.KSEE3">
                  <p:embed/>
                </p:oleObj>
              </mc:Choice>
              <mc:Fallback>
                <p:oleObj name="" r:id="rId1" imgW="2831465" imgH="812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4425" y="1658620"/>
                        <a:ext cx="4989195" cy="1437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65505" y="1414145"/>
            <a:ext cx="714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系统总机械能公式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404735" y="1439545"/>
            <a:ext cx="489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弹簧</a:t>
            </a:r>
            <a:r>
              <a:rPr lang="zh-CN" altLang="en-US"/>
              <a:t>势能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007870" y="3308350"/>
            <a:ext cx="4991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半圆盘</a:t>
            </a:r>
            <a:endParaRPr lang="zh-CN" altLang="en-US"/>
          </a:p>
          <a:p>
            <a:r>
              <a:rPr lang="zh-CN" altLang="en-US"/>
              <a:t>平动动能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88640" y="3308350"/>
            <a:ext cx="508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半圆盘转动</a:t>
            </a:r>
            <a:r>
              <a:rPr lang="zh-CN" altLang="en-US"/>
              <a:t>动能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580255" y="3469640"/>
            <a:ext cx="5175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半圆盘</a:t>
            </a:r>
            <a:r>
              <a:rPr lang="zh-CN" altLang="en-US"/>
              <a:t>势能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292975" y="2853055"/>
            <a:ext cx="364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整个系统的机械能</a:t>
            </a:r>
            <a:r>
              <a:rPr lang="zh-CN" altLang="en-US"/>
              <a:t>约为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4735" y="3917950"/>
          <a:ext cx="1634490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76300" imgH="177165" progId="Equation.KSEE3">
                  <p:embed/>
                </p:oleObj>
              </mc:Choice>
              <mc:Fallback>
                <p:oleObj name="" r:id="rId3" imgW="876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4735" y="3917950"/>
                        <a:ext cx="1634490" cy="33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6385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第二问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结果图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880" y="1132205"/>
            <a:ext cx="5825490" cy="43681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68085" y="1267460"/>
            <a:ext cx="5828665" cy="4371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第三问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受力平衡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2958" y="3408680"/>
          <a:ext cx="4544060" cy="65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2057400" imgH="292100" progId="Equation.KSEE3">
                  <p:embed/>
                </p:oleObj>
              </mc:Choice>
              <mc:Fallback>
                <p:oleObj name="" r:id="rId1" imgW="20574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2958" y="3408680"/>
                        <a:ext cx="4544060" cy="65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844550" y="4586605"/>
            <a:ext cx="996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三个方程，</a:t>
            </a:r>
            <a:r>
              <a:rPr lang="en-US" altLang="zh-CN"/>
              <a:t>9</a:t>
            </a:r>
            <a:r>
              <a:rPr lang="zh-CN" altLang="en-US">
                <a:ea typeface="宋体" panose="02010600030101010101" pitchFamily="2" charset="-122"/>
              </a:rPr>
              <a:t>个变量</a:t>
            </a:r>
            <a:r>
              <a:rPr lang="en-US" altLang="zh-CN">
                <a:ea typeface="宋体" panose="02010600030101010101" pitchFamily="2" charset="-122"/>
              </a:rPr>
              <a:t>: A,B,C</a:t>
            </a:r>
            <a:r>
              <a:rPr lang="zh-CN" altLang="en-US">
                <a:ea typeface="宋体" panose="02010600030101010101" pitchFamily="2" charset="-122"/>
              </a:rPr>
              <a:t>的坐标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3783" y="1939608"/>
          <a:ext cx="813435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" imgW="3683000" imgH="228600" progId="Equation.KSEE3">
                  <p:embed/>
                </p:oleObj>
              </mc:Choice>
              <mc:Fallback>
                <p:oleObj name="" r:id="rId3" imgW="3683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3783" y="1939608"/>
                        <a:ext cx="8134350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43915" y="1397000"/>
            <a:ext cx="959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弹簧拉力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i</a:t>
            </a:r>
            <a:endParaRPr lang="en-US" altLang="zh-CN" baseline="-2500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4550" y="2910205"/>
            <a:ext cx="952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受力平衡</a:t>
            </a:r>
            <a:endParaRPr lang="en-US" altLang="zh-CN" baseline="-2500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第三问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力矩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5511" y="1806575"/>
          <a:ext cx="5301615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2400300" imgH="266700" progId="Equation.KSEE3">
                  <p:embed/>
                </p:oleObj>
              </mc:Choice>
              <mc:Fallback>
                <p:oleObj name="" r:id="rId1" imgW="2400300" imgH="266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5511" y="1806575"/>
                        <a:ext cx="5301615" cy="59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32815" y="4343400"/>
            <a:ext cx="455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六个方程，</a:t>
            </a:r>
            <a:r>
              <a:rPr lang="en-US" altLang="zh-CN"/>
              <a:t>15</a:t>
            </a:r>
            <a:r>
              <a:rPr lang="zh-CN" altLang="en-US">
                <a:ea typeface="宋体" panose="02010600030101010101" pitchFamily="2" charset="-122"/>
              </a:rPr>
              <a:t>个变量</a:t>
            </a:r>
            <a:r>
              <a:rPr lang="en-US" altLang="zh-CN">
                <a:ea typeface="宋体" panose="02010600030101010101" pitchFamily="2" charset="-122"/>
              </a:rPr>
              <a:t>: A,B,C,p,D</a:t>
            </a:r>
            <a:r>
              <a:rPr lang="zh-CN" altLang="en-US">
                <a:ea typeface="宋体" panose="02010600030101010101" pitchFamily="2" charset="-122"/>
              </a:rPr>
              <a:t>的坐标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2815" y="1349375"/>
            <a:ext cx="996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关于重心的力臂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815" y="2712720"/>
            <a:ext cx="996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关于重心的力矩平衡</a:t>
            </a:r>
            <a:endParaRPr lang="zh-CN"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5490" y="3310890"/>
          <a:ext cx="4407535" cy="65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993900" imgH="292100" progId="Equation.KSEE3">
                  <p:embed/>
                </p:oleObj>
              </mc:Choice>
              <mc:Fallback>
                <p:oleObj name="" r:id="rId3" imgW="19939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5490" y="3310890"/>
                        <a:ext cx="4407535" cy="65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第三问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几何关系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815" y="1436370"/>
            <a:ext cx="996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pO</a:t>
            </a:r>
            <a:r>
              <a:rPr lang="zh-CN" altLang="en-US">
                <a:ea typeface="宋体" panose="02010600030101010101" pitchFamily="2" charset="-122"/>
              </a:rPr>
              <a:t>的方向：垂直于锅面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zh-CN" altLang="en-US">
                <a:ea typeface="宋体" panose="02010600030101010101" pitchFamily="2" charset="-122"/>
              </a:rPr>
              <a:t>记</a:t>
            </a:r>
            <a:r>
              <a:rPr lang="en-US" altLang="zh-CN">
                <a:ea typeface="宋体" panose="02010600030101010101" pitchFamily="2" charset="-122"/>
              </a:rPr>
              <a:t> n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3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为锅面的单位法向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（向上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zh-CN" altLang="en-US">
                <a:ea typeface="宋体" panose="02010600030101010101" pitchFamily="2" charset="-122"/>
              </a:rPr>
              <a:t>相当于</a:t>
            </a:r>
            <a:r>
              <a:rPr lang="en-US" altLang="zh-CN">
                <a:ea typeface="宋体" panose="02010600030101010101" pitchFamily="2" charset="-122"/>
              </a:rPr>
              <a:t>z</a:t>
            </a:r>
            <a:r>
              <a:rPr lang="zh-CN" altLang="en-US">
                <a:ea typeface="宋体" panose="02010600030101010101" pitchFamily="2" charset="-122"/>
              </a:rPr>
              <a:t>轴方向）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7523" y="1899603"/>
          <a:ext cx="5671820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565400" imgH="266700" progId="Equation.KSEE3">
                  <p:embed/>
                </p:oleObj>
              </mc:Choice>
              <mc:Fallback>
                <p:oleObj name="" r:id="rId1" imgW="2565400" imgH="266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7523" y="1899603"/>
                        <a:ext cx="5671820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96620" y="2611755"/>
            <a:ext cx="996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A,B,C,D,O</a:t>
            </a:r>
            <a:r>
              <a:rPr lang="zh-CN" altLang="en-US">
                <a:ea typeface="宋体" panose="02010600030101010101" pitchFamily="2" charset="-122"/>
              </a:rPr>
              <a:t>之间的关系</a:t>
            </a:r>
            <a:r>
              <a:rPr lang="en-US" altLang="zh-CN">
                <a:ea typeface="宋体" panose="02010600030101010101" pitchFamily="2" charset="-122"/>
              </a:rPr>
              <a:t>, OA</a:t>
            </a:r>
            <a:r>
              <a:rPr lang="zh-CN" altLang="en-US">
                <a:ea typeface="宋体" panose="02010600030101010101" pitchFamily="2" charset="-122"/>
              </a:rPr>
              <a:t>方向，单位向量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1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相当于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轴方向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</a:t>
            </a:r>
            <a:endParaRPr lang="en-US" altLang="zh-CN" baseline="-25000">
              <a:solidFill>
                <a:schemeClr val="tx1"/>
              </a:solidFill>
              <a:uFillTx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6920" y="3106420"/>
          <a:ext cx="1544955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98500" imgH="228600" progId="Equation.KSEE3">
                  <p:embed/>
                </p:oleObj>
              </mc:Choice>
              <mc:Fallback>
                <p:oleObj name="" r:id="rId3" imgW="698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6920" y="3106420"/>
                        <a:ext cx="1544955" cy="510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822190" y="3148965"/>
            <a:ext cx="18649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相当于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轴方向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</a:t>
            </a:r>
            <a:endParaRPr lang="zh-CN" altLang="en-US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703" y="3821431"/>
          <a:ext cx="7750810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3505200" imgH="431800" progId="Equation.KSEE3">
                  <p:embed/>
                </p:oleObj>
              </mc:Choice>
              <mc:Fallback>
                <p:oleObj name="" r:id="rId5" imgW="35052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703" y="3821431"/>
                        <a:ext cx="7750810" cy="963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3853" y="4885691"/>
          <a:ext cx="1320800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596900" imgH="228600" progId="Equation.KSEE3">
                  <p:embed/>
                </p:oleObj>
              </mc:Choice>
              <mc:Fallback>
                <p:oleObj name="" r:id="rId7" imgW="596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3853" y="4885691"/>
                        <a:ext cx="1320800" cy="510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259455" y="501332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（两个向量垂直）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25205" y="3787140"/>
            <a:ext cx="347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六个方程：力及力矩平衡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第三问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几何关系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815" y="1436370"/>
            <a:ext cx="996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OD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OA</a:t>
            </a:r>
            <a:r>
              <a:rPr lang="zh-CN" altLang="en-US">
                <a:ea typeface="宋体" panose="02010600030101010101" pitchFamily="2" charset="-122"/>
              </a:rPr>
              <a:t>之间的夹角是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9335" y="2014538"/>
          <a:ext cx="3678555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663700" imgH="266700" progId="Equation.KSEE3">
                  <p:embed/>
                </p:oleObj>
              </mc:Choice>
              <mc:Fallback>
                <p:oleObj name="" r:id="rId1" imgW="1663700" imgH="266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9335" y="2014538"/>
                        <a:ext cx="3678555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35320" y="2861945"/>
            <a:ext cx="347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六个方程：力及力矩平衡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19793" y="1426845"/>
          <a:ext cx="843280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81000" imgH="177165" progId="Equation.KSEE3">
                  <p:embed/>
                </p:oleObj>
              </mc:Choice>
              <mc:Fallback>
                <p:oleObj name="" r:id="rId3" imgW="381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793" y="1426845"/>
                        <a:ext cx="843280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32815" y="2714625"/>
            <a:ext cx="3478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六个变量：</a:t>
            </a:r>
            <a:r>
              <a:rPr lang="en-US" altLang="zh-CN"/>
              <a:t>O</a:t>
            </a:r>
            <a:r>
              <a:rPr lang="zh-CN" altLang="en-US">
                <a:ea typeface="宋体" panose="02010600030101010101" pitchFamily="2" charset="-122"/>
              </a:rPr>
              <a:t>的坐标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     </a:t>
            </a:r>
            <a:r>
              <a:rPr lang="zh-CN" altLang="en-US">
                <a:ea typeface="宋体" panose="02010600030101010101" pitchFamily="2" charset="-122"/>
              </a:rPr>
              <a:t>两个垂直的单位向量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         n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3</a:t>
            </a:r>
            <a:r>
              <a:rPr lang="en-US" altLang="zh-CN">
                <a:ea typeface="宋体" panose="02010600030101010101" pitchFamily="2" charset="-122"/>
              </a:rPr>
              <a:t>,n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1</a:t>
            </a:r>
            <a:endParaRPr lang="en-US" altLang="zh-CN" baseline="-25000">
              <a:solidFill>
                <a:schemeClr val="tx1"/>
              </a:solidFill>
              <a:uFillTx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9335" y="4004945"/>
            <a:ext cx="347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第三位解法与第一、二问类似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第三问静态方程解答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9610" y="2803843"/>
          <a:ext cx="8985885" cy="153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063365" imgH="685800" progId="Equation.KSEE3">
                  <p:embed/>
                </p:oleObj>
              </mc:Choice>
              <mc:Fallback>
                <p:oleObj name="" r:id="rId1" imgW="4063365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9610" y="2803843"/>
                        <a:ext cx="8985885" cy="153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第三问动态问题解答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9870" y="1136650"/>
            <a:ext cx="5433060" cy="4074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40" y="1151890"/>
            <a:ext cx="5337175" cy="40024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53535" y="5154295"/>
            <a:ext cx="347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系统周期性被破坏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正确看待数学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1453515"/>
            <a:ext cx="10081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类赛题：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没有定型的理论、重点是掌握数据的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各种处理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0570" y="3046730"/>
            <a:ext cx="1042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自然科学类赛题：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重点在专业理论的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33750" y="3712845"/>
            <a:ext cx="67417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尽量采用最基本的理论，赛题一般不会牵扯到过于复杂的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知识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34085" y="1350645"/>
            <a:ext cx="5208905" cy="742315"/>
          </a:xfrm>
        </p:spPr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uFillTx/>
              </a:rPr>
              <a:t>  </a:t>
            </a:r>
            <a:r>
              <a:rPr lang="zh-CN" sz="2800" b="1" dirty="0">
                <a:solidFill>
                  <a:schemeClr val="accent6">
                    <a:lumMod val="50000"/>
                  </a:schemeClr>
                </a:solidFill>
                <a:uFillTx/>
              </a:rPr>
              <a:t>              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数模论文的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构成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0105" y="1447800"/>
            <a:ext cx="530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一篇数模论文的正文一般控制在</a:t>
            </a:r>
            <a:r>
              <a:rPr lang="en-US" altLang="zh-CN"/>
              <a:t>20-30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0740" y="2092960"/>
            <a:ext cx="539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数模论文的三大</a:t>
            </a:r>
            <a:r>
              <a:rPr lang="zh-CN" altLang="en-US"/>
              <a:t>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92860" y="2737485"/>
            <a:ext cx="4025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建模的</a:t>
            </a:r>
            <a:r>
              <a:rPr lang="zh-CN" altLang="en-US"/>
              <a:t>理论部分</a:t>
            </a:r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3516630" y="2555875"/>
            <a:ext cx="287655" cy="7569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57955" y="2354580"/>
            <a:ext cx="513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建模理论：实际问题</a:t>
            </a:r>
            <a:r>
              <a:rPr lang="en-US" altLang="zh-CN"/>
              <a:t>           </a:t>
            </a:r>
            <a:r>
              <a:rPr lang="zh-CN" altLang="en-US"/>
              <a:t>数学</a:t>
            </a:r>
            <a:r>
              <a:rPr lang="zh-CN" altLang="en-US"/>
              <a:t>公式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6210300" y="2517775"/>
            <a:ext cx="67056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976370" y="3120390"/>
            <a:ext cx="513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求解理论：算法原理、算法流程</a:t>
            </a:r>
            <a:r>
              <a:rPr lang="zh-CN" altLang="en-US"/>
              <a:t>等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92860" y="3705860"/>
            <a:ext cx="253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模型</a:t>
            </a:r>
            <a:r>
              <a:rPr lang="zh-CN" altLang="en-US"/>
              <a:t>求解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92860" y="4655185"/>
            <a:ext cx="587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结果分析、比较：</a:t>
            </a:r>
            <a:r>
              <a:rPr lang="en-US" altLang="zh-CN"/>
              <a:t> </a:t>
            </a:r>
            <a:r>
              <a:rPr lang="zh-CN" altLang="en-US"/>
              <a:t>图、表</a:t>
            </a:r>
            <a:r>
              <a:rPr lang="en-US" altLang="zh-CN"/>
              <a:t> </a:t>
            </a:r>
            <a:r>
              <a:rPr lang="zh-CN" altLang="en-US">
                <a:ea typeface="宋体" panose="02010600030101010101" pitchFamily="2" charset="-122"/>
              </a:rPr>
              <a:t>（直观、</a:t>
            </a:r>
            <a:r>
              <a:rPr lang="zh-CN" altLang="en-US">
                <a:ea typeface="宋体" panose="02010600030101010101" pitchFamily="2" charset="-122"/>
              </a:rPr>
              <a:t>易懂）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09315" y="3740785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求解理论、求解步骤、流程图、程序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94040" y="3207385"/>
            <a:ext cx="348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</a:t>
            </a:r>
            <a:r>
              <a:rPr lang="en-US" altLang="zh-CN"/>
              <a:t>1.</a:t>
            </a:r>
            <a:r>
              <a:rPr lang="zh-CN" altLang="en-US"/>
              <a:t>要善于对论文内容做</a:t>
            </a:r>
            <a:r>
              <a:rPr lang="zh-CN" altLang="en-US"/>
              <a:t>展开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194040" y="3740785"/>
            <a:ext cx="3489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2.</a:t>
            </a:r>
            <a:r>
              <a:rPr lang="zh-CN" altLang="en-US"/>
              <a:t>要合理分配好三部分内容的搭配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605520" y="4497070"/>
            <a:ext cx="348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内容过多时，要做合理的</a:t>
            </a:r>
            <a:r>
              <a:rPr lang="zh-CN" altLang="en-US"/>
              <a:t>取舍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34085" y="1350645"/>
            <a:ext cx="5208905" cy="742315"/>
          </a:xfrm>
        </p:spPr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uFillTx/>
              </a:rPr>
              <a:t>  </a:t>
            </a:r>
            <a:r>
              <a:rPr lang="zh-CN" sz="2800" b="1" dirty="0">
                <a:solidFill>
                  <a:schemeClr val="accent6">
                    <a:lumMod val="50000"/>
                  </a:schemeClr>
                </a:solidFill>
                <a:uFillTx/>
              </a:rPr>
              <a:t>              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如何准备数模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竞赛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0105" y="1447800"/>
            <a:ext cx="530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熟悉数模基本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0740" y="2092960"/>
            <a:ext cx="10754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备好一些优化程序（粒子群、退火等），在所有模型中，优化模型占</a:t>
            </a:r>
            <a:r>
              <a:rPr lang="en-US" altLang="zh-CN"/>
              <a:t>70%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7095" y="3462020"/>
            <a:ext cx="530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多读优秀的数模论文，并适当做一些数模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4085" y="4107180"/>
            <a:ext cx="917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对数模竞赛题，要能够尽快地给出解决问题的</a:t>
            </a:r>
            <a:r>
              <a:rPr lang="zh-CN" altLang="en-US" b="1" u="sng"/>
              <a:t>简要思路、提纲</a:t>
            </a:r>
            <a:endParaRPr lang="zh-CN" altLang="en-US" b="1" u="sng"/>
          </a:p>
        </p:txBody>
      </p:sp>
      <p:sp>
        <p:nvSpPr>
          <p:cNvPr id="9" name="文本框 8"/>
          <p:cNvSpPr txBox="1"/>
          <p:nvPr/>
        </p:nvSpPr>
        <p:spPr>
          <a:xfrm>
            <a:off x="934085" y="4752340"/>
            <a:ext cx="917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学会文献检索技巧，准确定位所需的专业</a:t>
            </a:r>
            <a:r>
              <a:rPr lang="zh-CN" altLang="en-US"/>
              <a:t>知识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80745" y="2750820"/>
            <a:ext cx="530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备好数模论文</a:t>
            </a:r>
            <a:r>
              <a:rPr lang="zh-CN" altLang="en-US"/>
              <a:t>模板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20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铁锅的翻转问题</a:t>
            </a:r>
            <a:endParaRPr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3050" y="1958340"/>
            <a:ext cx="1158748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质量为5千克的均质半球形薄铁锅，铁锅直径为0.6米。在锅边沿等距的安装3个吊环(A,B,C)，吊环直径可忽略不计。在吊环上安装相同的轻质等长硬弹簧，3根弹簧的末端相连并挂在一个固定的支点上。弹簧不受力时，长度均为0.8米，弹簧的倔强系数为500牛/米。假设弹簧只能伸缩，不能弯曲。试回答如下问题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1.如果在A处施加一个向下50牛的拉力，求铁锅平衡时，锅平面与水平面的夹角。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2.如果去掉在A处施加的拉力，以0.1秒为间隔，给出10秒内锅平面与水平面的夹角的变化。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3.如果在A至B的锅沿三分之一处的D点施加一个向下50牛的拉力，待铁锅平衡后，去掉拉力。以0.1秒为间隔，给出10秒内锅平面与水平面的夹角的变化。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96055" y="1376680"/>
            <a:ext cx="2797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铁锅的翻转问题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3277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题解简要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提纲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4" name="文本框 3"/>
          <p:cNvSpPr txBox="1"/>
          <p:nvPr/>
        </p:nvSpPr>
        <p:spPr>
          <a:xfrm>
            <a:off x="688975" y="1474470"/>
            <a:ext cx="38582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列出力、力矩平衡方程组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698365" y="1607185"/>
            <a:ext cx="91059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715635" y="1474470"/>
            <a:ext cx="6344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建模理论：</a:t>
            </a:r>
            <a:r>
              <a:rPr lang="en-US" altLang="zh-CN" sz="2400"/>
              <a:t> </a:t>
            </a:r>
            <a:r>
              <a:rPr lang="zh-CN" altLang="en-US" sz="2400"/>
              <a:t>第一问：</a:t>
            </a:r>
            <a:r>
              <a:rPr lang="en-US" altLang="zh-CN" sz="2400"/>
              <a:t>  </a:t>
            </a:r>
            <a:r>
              <a:rPr lang="zh-CN" altLang="en-US" sz="2400"/>
              <a:t>需要专业知识</a:t>
            </a:r>
            <a:endParaRPr lang="zh-CN" altLang="en-US" sz="2400"/>
          </a:p>
        </p:txBody>
      </p:sp>
      <p:sp>
        <p:nvSpPr>
          <p:cNvPr id="5" name="文本框 3"/>
          <p:cNvSpPr txBox="1"/>
          <p:nvPr/>
        </p:nvSpPr>
        <p:spPr>
          <a:xfrm>
            <a:off x="688975" y="2163445"/>
            <a:ext cx="30568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方程组求解思路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672965" y="2296160"/>
            <a:ext cx="91059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5709285" y="2163445"/>
            <a:ext cx="2741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求解算法理论</a:t>
            </a:r>
            <a:endParaRPr lang="zh-CN" altLang="en-US" sz="2400"/>
          </a:p>
        </p:txBody>
      </p:sp>
      <p:sp>
        <p:nvSpPr>
          <p:cNvPr id="10" name="文本框 3"/>
          <p:cNvSpPr txBox="1"/>
          <p:nvPr/>
        </p:nvSpPr>
        <p:spPr>
          <a:xfrm>
            <a:off x="688975" y="2852420"/>
            <a:ext cx="39185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平动，转动微分方程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685665" y="2994660"/>
            <a:ext cx="91059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5804535" y="2852420"/>
            <a:ext cx="5554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建模理论：第二问：</a:t>
            </a:r>
            <a:r>
              <a:rPr lang="en-US" altLang="zh-CN" sz="2400"/>
              <a:t>   </a:t>
            </a:r>
            <a:r>
              <a:rPr lang="zh-CN" altLang="en-US" sz="2400"/>
              <a:t>需要专业知识</a:t>
            </a:r>
            <a:endParaRPr lang="zh-CN" altLang="en-US" sz="2400"/>
          </a:p>
        </p:txBody>
      </p:sp>
      <p:sp>
        <p:nvSpPr>
          <p:cNvPr id="13" name="文本框 3"/>
          <p:cNvSpPr txBox="1"/>
          <p:nvPr/>
        </p:nvSpPr>
        <p:spPr>
          <a:xfrm>
            <a:off x="682625" y="3617595"/>
            <a:ext cx="30568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微分方程求解理论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707890" y="3759835"/>
            <a:ext cx="91059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5826760" y="3617595"/>
            <a:ext cx="5958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算法理论：第二问：</a:t>
            </a:r>
            <a:r>
              <a:rPr lang="en-US" altLang="zh-CN" sz="2400"/>
              <a:t>  </a:t>
            </a:r>
            <a:r>
              <a:rPr lang="zh-CN" altLang="en-US" sz="2400"/>
              <a:t>微分方程求解</a:t>
            </a:r>
            <a:r>
              <a:rPr lang="zh-CN" altLang="en-US" sz="2400"/>
              <a:t>知识</a:t>
            </a:r>
            <a:endParaRPr lang="zh-CN" altLang="en-US" sz="2400"/>
          </a:p>
        </p:txBody>
      </p:sp>
      <p:sp>
        <p:nvSpPr>
          <p:cNvPr id="17" name="文本框 3"/>
          <p:cNvSpPr txBox="1"/>
          <p:nvPr/>
        </p:nvSpPr>
        <p:spPr>
          <a:xfrm>
            <a:off x="688975" y="4373245"/>
            <a:ext cx="65798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第三问与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1-2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问类似，更复杂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0280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模型假设与变量设置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4" name="文本框 3"/>
          <p:cNvSpPr txBox="1"/>
          <p:nvPr/>
        </p:nvSpPr>
        <p:spPr>
          <a:xfrm>
            <a:off x="717550" y="1320800"/>
            <a:ext cx="111239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不计空气阻力，不计弹簧重量，不计铁锅厚度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文本框 4"/>
          <p:cNvSpPr txBox="1"/>
          <p:nvPr/>
        </p:nvSpPr>
        <p:spPr>
          <a:xfrm>
            <a:off x="717550" y="1873250"/>
            <a:ext cx="98126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坐标原点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设为悬挂点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文本框 5"/>
          <p:cNvSpPr txBox="1"/>
          <p:nvPr/>
        </p:nvSpPr>
        <p:spPr>
          <a:xfrm>
            <a:off x="717550" y="2456180"/>
            <a:ext cx="83921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latin typeface="Arial" panose="020B0604020202020204" pitchFamily="34" charset="0"/>
                <a:ea typeface="宋体" panose="02010600030101010101" pitchFamily="2" charset="-122"/>
              </a:rPr>
              <a:t>铁锅重心为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球心为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，及锅沿上点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747395" y="3104515"/>
            <a:ext cx="88919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铁锅质量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半径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弹簧倔强系数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，弹簧长度为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，重量加速度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，外力大小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716915" y="3796665"/>
            <a:ext cx="62795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弹簧拉力方向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单位向量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26205" y="3465830"/>
          <a:ext cx="3764280" cy="91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43100" imgH="469900" progId="Equation.KSEE3">
                  <p:embed/>
                </p:oleObj>
              </mc:Choice>
              <mc:Fallback>
                <p:oleObj name="" r:id="rId1" imgW="19431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26205" y="3465830"/>
                        <a:ext cx="3764280" cy="91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6"/>
          <p:cNvSpPr txBox="1"/>
          <p:nvPr/>
        </p:nvSpPr>
        <p:spPr>
          <a:xfrm>
            <a:off x="716915" y="4506595"/>
            <a:ext cx="10496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latin typeface="Arial" panose="020B0604020202020204" pitchFamily="34" charset="0"/>
                <a:ea typeface="宋体" panose="02010600030101010101" pitchFamily="2" charset="-122"/>
              </a:rPr>
              <a:t>初始时的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方向为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轴方向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               (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初始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x,y,z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方向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9733" y="4478655"/>
          <a:ext cx="4182745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159000" imgH="228600" progId="Equation.KSEE3">
                  <p:embed/>
                </p:oleObj>
              </mc:Choice>
              <mc:Fallback>
                <p:oleObj name="" r:id="rId3" imgW="2159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9733" y="4478655"/>
                        <a:ext cx="4182745" cy="44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6"/>
          <p:cNvSpPr txBox="1"/>
          <p:nvPr/>
        </p:nvSpPr>
        <p:spPr>
          <a:xfrm>
            <a:off x="701040" y="5052695"/>
            <a:ext cx="10496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表示铁锅的三个垂直的主轴的方向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向量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6321" y="5005070"/>
          <a:ext cx="1083310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558800" imgH="228600" progId="Equation.KSEE3">
                  <p:embed/>
                </p:oleObj>
              </mc:Choice>
              <mc:Fallback>
                <p:oleObj name="" r:id="rId5" imgW="558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6321" y="5005070"/>
                        <a:ext cx="1083310" cy="44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铁锅重心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4" name="文本框 3"/>
          <p:cNvSpPr txBox="1"/>
          <p:nvPr/>
        </p:nvSpPr>
        <p:spPr>
          <a:xfrm>
            <a:off x="717550" y="1312545"/>
            <a:ext cx="101733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锅重心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p=(0,0,z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（对称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性）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弦形 2"/>
          <p:cNvSpPr/>
          <p:nvPr/>
        </p:nvSpPr>
        <p:spPr>
          <a:xfrm rot="5400000">
            <a:off x="8865235" y="1904365"/>
            <a:ext cx="1840230" cy="2012315"/>
          </a:xfrm>
          <a:prstGeom prst="chord">
            <a:avLst>
              <a:gd name="adj1" fmla="val 5372357"/>
              <a:gd name="adj2" fmla="val 1615463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47250" y="2866390"/>
            <a:ext cx="90805" cy="89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40265" y="2408555"/>
            <a:ext cx="90805" cy="89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900285" y="2269490"/>
            <a:ext cx="182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</a:t>
            </a:r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9708515" y="2905760"/>
            <a:ext cx="182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O</a:t>
            </a:r>
            <a:endParaRPr lang="en-US" altLang="zh-CN" sz="1400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4040" y="2512378"/>
          <a:ext cx="201295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4040" y="2512378"/>
                        <a:ext cx="201295" cy="38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80440" y="1788795"/>
            <a:ext cx="298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铁锅面密度：</a:t>
            </a:r>
            <a:endParaRPr lang="zh-CN" altLang="en-US"/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0736" y="1624648"/>
          <a:ext cx="1073785" cy="69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" imgW="609600" imgH="393700" progId="Equation.KSEE3">
                  <p:embed/>
                </p:oleObj>
              </mc:Choice>
              <mc:Fallback>
                <p:oleObj name="" r:id="rId3" imgW="609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0736" y="1624648"/>
                        <a:ext cx="1073785" cy="695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6793" y="2821623"/>
          <a:ext cx="510286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2895600" imgH="584200" progId="Equation.KSEE3">
                  <p:embed/>
                </p:oleObj>
              </mc:Choice>
              <mc:Fallback>
                <p:oleObj name="" r:id="rId5" imgW="2895600" imgH="584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6793" y="2821623"/>
                        <a:ext cx="5102860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3470" y="4216718"/>
          <a:ext cx="1410335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7" imgW="800100" imgH="393700" progId="Equation.KSEE3">
                  <p:embed/>
                </p:oleObj>
              </mc:Choice>
              <mc:Fallback>
                <p:oleObj name="" r:id="rId7" imgW="800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3470" y="4216718"/>
                        <a:ext cx="1410335" cy="697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7330,&quot;width&quot;:9776}"/>
</p:tagLst>
</file>

<file path=ppt/tags/tag2.xml><?xml version="1.0" encoding="utf-8"?>
<p:tagLst xmlns:p="http://schemas.openxmlformats.org/presentationml/2006/main">
  <p:tag name="KSO_WM_UNIT_PLACING_PICTURE_USER_VIEWPORT" val="{&quot;height&quot;:6884,&quot;width&quot;:9179}"/>
</p:tagLst>
</file>

<file path=ppt/tags/tag3.xml><?xml version="1.0" encoding="utf-8"?>
<p:tagLst xmlns:p="http://schemas.openxmlformats.org/presentationml/2006/main">
  <p:tag name="COMMONDATA" val="eyJoZGlkIjoiNDdlZGNkMWJkOTQ4ZDNlYjI4MTk1ZmYyZjU1ODE4MDYifQ=="/>
</p:tagLst>
</file>

<file path=ppt/theme/theme1.xml><?xml version="1.0" encoding="utf-8"?>
<a:theme xmlns:a="http://schemas.openxmlformats.org/drawingml/2006/main" name="学术文献 16x9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2583</Words>
  <Application>WPS 演示</Application>
  <PresentationFormat>宽屏</PresentationFormat>
  <Paragraphs>323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73</vt:i4>
      </vt:variant>
      <vt:variant>
        <vt:lpstr>幻灯片标题</vt:lpstr>
      </vt:variant>
      <vt:variant>
        <vt:i4>28</vt:i4>
      </vt:variant>
    </vt:vector>
  </HeadingPairs>
  <TitlesOfParts>
    <vt:vector size="110" baseType="lpstr">
      <vt:lpstr>Arial</vt:lpstr>
      <vt:lpstr>宋体</vt:lpstr>
      <vt:lpstr>Wingdings</vt:lpstr>
      <vt:lpstr>微软雅黑</vt:lpstr>
      <vt:lpstr>Euphemia</vt:lpstr>
      <vt:lpstr>Segoe Print</vt:lpstr>
      <vt:lpstr>Arial Unicode MS</vt:lpstr>
      <vt:lpstr>黑体</vt:lpstr>
      <vt:lpstr>学术文献 16x9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                </vt:lpstr>
      <vt:lpstr>PowerPoint 演示文稿</vt:lpstr>
      <vt:lpstr>PowerPoint 演示文稿</vt:lpstr>
      <vt:lpstr>                </vt:lpstr>
      <vt:lpstr>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mikexhy</cp:lastModifiedBy>
  <cp:revision>230</cp:revision>
  <dcterms:created xsi:type="dcterms:W3CDTF">2018-10-28T04:10:00Z</dcterms:created>
  <dcterms:modified xsi:type="dcterms:W3CDTF">2022-08-07T07:16:52Z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2052-11.1.0.12116</vt:lpwstr>
  </property>
  <property fmtid="{D5CDD505-2E9C-101B-9397-08002B2CF9AE}" pid="9" name="ICV">
    <vt:lpwstr>B16FC4AA79384234970D0617833E7E91</vt:lpwstr>
  </property>
</Properties>
</file>