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53"/>
  </p:handoutMasterIdLst>
  <p:sldIdLst>
    <p:sldId id="256" r:id="rId4"/>
    <p:sldId id="345" r:id="rId6"/>
    <p:sldId id="272" r:id="rId7"/>
    <p:sldId id="273" r:id="rId8"/>
    <p:sldId id="274" r:id="rId9"/>
    <p:sldId id="311" r:id="rId10"/>
    <p:sldId id="382" r:id="rId11"/>
    <p:sldId id="312" r:id="rId12"/>
    <p:sldId id="495" r:id="rId13"/>
    <p:sldId id="496" r:id="rId14"/>
    <p:sldId id="497" r:id="rId15"/>
    <p:sldId id="276" r:id="rId16"/>
    <p:sldId id="277" r:id="rId17"/>
    <p:sldId id="278" r:id="rId18"/>
    <p:sldId id="442" r:id="rId19"/>
    <p:sldId id="411" r:id="rId20"/>
    <p:sldId id="412" r:id="rId21"/>
    <p:sldId id="413" r:id="rId22"/>
    <p:sldId id="281" r:id="rId23"/>
    <p:sldId id="414" r:id="rId24"/>
    <p:sldId id="283" r:id="rId25"/>
    <p:sldId id="415" r:id="rId26"/>
    <p:sldId id="416" r:id="rId27"/>
    <p:sldId id="284" r:id="rId28"/>
    <p:sldId id="290" r:id="rId29"/>
    <p:sldId id="291" r:id="rId30"/>
    <p:sldId id="292" r:id="rId31"/>
    <p:sldId id="417" r:id="rId32"/>
    <p:sldId id="475" r:id="rId33"/>
    <p:sldId id="293" r:id="rId34"/>
    <p:sldId id="294" r:id="rId35"/>
    <p:sldId id="296" r:id="rId36"/>
    <p:sldId id="443" r:id="rId37"/>
    <p:sldId id="444" r:id="rId38"/>
    <p:sldId id="297" r:id="rId39"/>
    <p:sldId id="295" r:id="rId40"/>
    <p:sldId id="286" r:id="rId41"/>
    <p:sldId id="448" r:id="rId42"/>
    <p:sldId id="449" r:id="rId43"/>
    <p:sldId id="282" r:id="rId44"/>
    <p:sldId id="298" r:id="rId45"/>
    <p:sldId id="280" r:id="rId46"/>
    <p:sldId id="450" r:id="rId47"/>
    <p:sldId id="451" r:id="rId48"/>
    <p:sldId id="279" r:id="rId49"/>
    <p:sldId id="452" r:id="rId50"/>
    <p:sldId id="301" r:id="rId51"/>
    <p:sldId id="302" r:id="rId5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381"/>
        <p:guide pos="39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5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.wmf"/><Relationship Id="rId6" Type="http://schemas.openxmlformats.org/officeDocument/2006/relationships/image" Target="../media/image6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106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11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52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5.wmf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4.e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5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7.e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1.png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2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5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2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1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5.emf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86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11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0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22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25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86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12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8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83007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高压油管的压力控制   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12" name="副标题 6"/>
          <p:cNvSpPr txBox="1"/>
          <p:nvPr/>
        </p:nvSpPr>
        <p:spPr>
          <a:xfrm>
            <a:off x="4487545" y="4161790"/>
            <a:ext cx="2931795" cy="6165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徐浩渊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混合方程求解方法（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改进欧拉法）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70330"/>
            <a:ext cx="9913620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r>
              <a:rPr lang="zh-CN" altLang="en-US"/>
              <a:t>利用改</a:t>
            </a:r>
            <a:r>
              <a:rPr lang="zh-CN" altLang="en-US"/>
              <a:t>进欧拉法求解</a:t>
            </a:r>
            <a:r>
              <a:rPr lang="zh-CN" altLang="en-US"/>
              <a:t>混合微分方程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2715" y="2029778"/>
          <a:ext cx="215392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44600" imgH="660400" progId="Equation.KSEE3">
                  <p:embed/>
                </p:oleObj>
              </mc:Choice>
              <mc:Fallback>
                <p:oleObj name="" r:id="rId1" imgW="1244600" imgH="660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2715" y="2029778"/>
                        <a:ext cx="215392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12495" y="319722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4488" y="3118168"/>
          <a:ext cx="335153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574800" imgH="241300" progId="Equation.KSEE3">
                  <p:embed/>
                </p:oleObj>
              </mc:Choice>
              <mc:Fallback>
                <p:oleObj name="" r:id="rId3" imgW="15748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4488" y="3118168"/>
                        <a:ext cx="335153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54735" y="3632200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9888" y="3729038"/>
          <a:ext cx="361696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625600" imgH="241300" progId="Equation.KSEE3">
                  <p:embed/>
                </p:oleObj>
              </mc:Choice>
              <mc:Fallback>
                <p:oleObj name="" r:id="rId5" imgW="162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9888" y="3729038"/>
                        <a:ext cx="361696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0205" y="4370388"/>
          <a:ext cx="228917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028700" imgH="241300" progId="Equation.KSEE3">
                  <p:embed/>
                </p:oleObj>
              </mc:Choice>
              <mc:Fallback>
                <p:oleObj name="" r:id="rId7" imgW="1028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0205" y="4370388"/>
                        <a:ext cx="228917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1780" y="5013008"/>
          <a:ext cx="361759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625600" imgH="241300" progId="Equation.KSEE3">
                  <p:embed/>
                </p:oleObj>
              </mc:Choice>
              <mc:Fallback>
                <p:oleObj name="" r:id="rId9" imgW="162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1780" y="5013008"/>
                        <a:ext cx="361759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5105" y="4885373"/>
          <a:ext cx="265747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193800" imgH="241300" progId="Equation.KSEE3">
                  <p:embed/>
                </p:oleObj>
              </mc:Choice>
              <mc:Fallback>
                <p:oleObj name="" r:id="rId11" imgW="11938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5105" y="4885373"/>
                        <a:ext cx="265747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55573" y="4312603"/>
          <a:ext cx="288417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295400" imgH="241300" progId="Equation.KSEE3">
                  <p:embed/>
                </p:oleObj>
              </mc:Choice>
              <mc:Fallback>
                <p:oleObj name="" r:id="rId13" imgW="1295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55573" y="4312603"/>
                        <a:ext cx="288417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5105" y="3855403"/>
          <a:ext cx="212026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952500" imgH="241300" progId="Equation.KSEE3">
                  <p:embed/>
                </p:oleObj>
              </mc:Choice>
              <mc:Fallback>
                <p:oleObj name="" r:id="rId15" imgW="9525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25105" y="3855403"/>
                        <a:ext cx="212026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微分方程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组求解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要点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7710" y="1463040"/>
            <a:ext cx="669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因变量个数与方程个数</a:t>
            </a:r>
            <a:r>
              <a:rPr lang="zh-CN" altLang="en-US"/>
              <a:t>相同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27710" y="1866265"/>
            <a:ext cx="473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尽量使用最基</a:t>
            </a:r>
            <a:r>
              <a:rPr lang="zh-CN" altLang="en-US"/>
              <a:t>础的理论（牛顿第二定理</a:t>
            </a:r>
            <a:r>
              <a:rPr lang="zh-CN" altLang="en-US"/>
              <a:t>等）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27710" y="2653665"/>
            <a:ext cx="669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尽量采用向量方式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37870" y="3478530"/>
            <a:ext cx="659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如无法理论求解，不做化简（只做计算机数值</a:t>
            </a:r>
            <a:r>
              <a:rPr lang="zh-CN" altLang="en-US"/>
              <a:t>计算）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7395" y="3909695"/>
            <a:ext cx="659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保留混合微分方程的</a:t>
            </a:r>
            <a:r>
              <a:rPr lang="zh-CN" altLang="en-US"/>
              <a:t>形式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7875" y="4359910"/>
            <a:ext cx="659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40790" y="4741545"/>
            <a:ext cx="1026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</a:t>
            </a:r>
            <a:r>
              <a:rPr lang="zh-CN" altLang="en-US"/>
              <a:t>建立混合微分方程的函数代码，（对复杂的微分方程组往往比较</a:t>
            </a:r>
            <a:r>
              <a:rPr lang="zh-CN" altLang="en-US"/>
              <a:t>困难）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1835" y="2269490"/>
            <a:ext cx="669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只采用一阶微分方程组的</a:t>
            </a:r>
            <a:r>
              <a:rPr lang="zh-CN" altLang="en-US"/>
              <a:t>形式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40790" y="5165090"/>
            <a:ext cx="1026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</a:t>
            </a:r>
            <a:r>
              <a:rPr lang="zh-CN" altLang="en-US"/>
              <a:t>利用库函数求解（精度满足条件），或用欧拉、改进欧拉</a:t>
            </a:r>
            <a:r>
              <a:rPr lang="zh-CN" altLang="en-US" b="1"/>
              <a:t>自编程求解</a:t>
            </a:r>
            <a:r>
              <a:rPr lang="zh-CN" altLang="en-US"/>
              <a:t>（时间换精度）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372860" y="1654810"/>
            <a:ext cx="4121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在无法理论求解的情况下，高阶理论往往只有理论上的优势，对数值求解帮助不大，基础理论形式更简洁</a:t>
            </a:r>
            <a:r>
              <a:rPr lang="zh-CN" altLang="en-US"/>
              <a:t>明了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0885" y="3047365"/>
            <a:ext cx="669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尽量做到可进行数组运算（并行计算，</a:t>
            </a:r>
            <a:r>
              <a:rPr lang="en-US" altLang="zh-CN"/>
              <a:t> </a:t>
            </a:r>
            <a:r>
              <a:rPr lang="zh-CN" altLang="en-US"/>
              <a:t>存贮空间换</a:t>
            </a:r>
            <a:r>
              <a:rPr lang="zh-CN" altLang="en-US"/>
              <a:t>时间）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214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A处的阀开时长T的估计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340" y="1236980"/>
            <a:ext cx="1040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假设长时</a:t>
            </a:r>
            <a:r>
              <a:rPr lang="zh-CN" altLang="en-US"/>
              <a:t>行为下，油管的压强稳定在</a:t>
            </a:r>
            <a:r>
              <a:rPr lang="en-US" altLang="zh-CN"/>
              <a:t>100</a:t>
            </a:r>
            <a:r>
              <a:rPr lang="zh-CN" altLang="en-US"/>
              <a:t>附近， 在</a:t>
            </a:r>
            <a:r>
              <a:rPr lang="en-US" altLang="zh-CN"/>
              <a:t>1</a:t>
            </a:r>
            <a:r>
              <a:rPr lang="zh-CN" altLang="en-US"/>
              <a:t>秒内，</a:t>
            </a:r>
            <a:r>
              <a:rPr lang="en-US" altLang="zh-CN"/>
              <a:t>A</a:t>
            </a:r>
            <a:r>
              <a:rPr lang="zh-CN" altLang="en-US"/>
              <a:t>处</a:t>
            </a:r>
            <a:r>
              <a:rPr lang="zh-CN" altLang="en-US"/>
              <a:t>进油的质量大约</a:t>
            </a:r>
            <a:r>
              <a:rPr lang="zh-CN" altLang="en-US"/>
              <a:t>为</a:t>
            </a:r>
            <a:endParaRPr lang="zh-CN" altLang="en-US"/>
          </a:p>
        </p:txBody>
      </p:sp>
      <p:graphicFrame>
        <p:nvGraphicFramePr>
          <p:cNvPr id="9221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0480" y="1808004"/>
          <a:ext cx="310515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790700" imgH="266700" progId="Equation.KSEE3">
                  <p:embed/>
                </p:oleObj>
              </mc:Choice>
              <mc:Fallback>
                <p:oleObj name="" r:id="rId1" imgW="1790700" imgH="2667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0480" y="1808004"/>
                        <a:ext cx="3105150" cy="527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05880" y="183642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秒内阀开总时长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340" y="2425700"/>
            <a:ext cx="2567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处出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油的质量大约为</a:t>
            </a:r>
            <a:endParaRPr lang="zh-CN" altLang="en-US"/>
          </a:p>
        </p:txBody>
      </p:sp>
      <p:graphicFrame>
        <p:nvGraphicFramePr>
          <p:cNvPr id="9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8635" y="2827655"/>
          <a:ext cx="346329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625600" imgH="482600" progId="Equation.KSEE3">
                  <p:embed/>
                </p:oleObj>
              </mc:Choice>
              <mc:Fallback>
                <p:oleObj name="" r:id="rId3" imgW="1625600" imgH="4826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635" y="2827655"/>
                        <a:ext cx="3463290" cy="955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5340" y="3974465"/>
            <a:ext cx="6168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管内压强稳定在</a:t>
            </a:r>
            <a:r>
              <a:rPr lang="en-US" altLang="zh-CN"/>
              <a:t>100</a:t>
            </a:r>
            <a:r>
              <a:rPr lang="zh-CN" altLang="en-US"/>
              <a:t>附近，则</a:t>
            </a:r>
            <a:endParaRPr lang="zh-CN" altLang="en-US"/>
          </a:p>
        </p:txBody>
      </p:sp>
      <p:graphicFrame>
        <p:nvGraphicFramePr>
          <p:cNvPr id="1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5380" y="3915570"/>
          <a:ext cx="88138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508000" imgH="215900" progId="Equation.KSEE3">
                  <p:embed/>
                </p:oleObj>
              </mc:Choice>
              <mc:Fallback>
                <p:oleObj name="" r:id="rId5" imgW="508000" imgH="2159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5380" y="3915570"/>
                        <a:ext cx="881380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0435" y="4648200"/>
          <a:ext cx="202057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7" imgW="1016000" imgH="177165" progId="Equation.KSEE3">
                  <p:embed/>
                </p:oleObj>
              </mc:Choice>
              <mc:Fallback>
                <p:oleObj name="" r:id="rId7" imgW="1016000" imgH="177165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0435" y="4648200"/>
                        <a:ext cx="2020570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0250" y="4513580"/>
          <a:ext cx="1818640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9" imgW="914400" imgH="393700" progId="Equation.KSEE3">
                  <p:embed/>
                </p:oleObj>
              </mc:Choice>
              <mc:Fallback>
                <p:oleObj name="" r:id="rId9" imgW="914400" imgH="3937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0250" y="4513580"/>
                        <a:ext cx="1818640" cy="780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930900" y="4728210"/>
            <a:ext cx="76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可得</a:t>
            </a:r>
            <a:endParaRPr lang="zh-CN" altLang="en-US"/>
          </a:p>
        </p:txBody>
      </p:sp>
      <p:graphicFrame>
        <p:nvGraphicFramePr>
          <p:cNvPr id="3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2395" y="4728210"/>
          <a:ext cx="160337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1" imgW="711200" imgH="177165" progId="Equation.KSEE3">
                  <p:embed/>
                </p:oleObj>
              </mc:Choice>
              <mc:Fallback>
                <p:oleObj name="" r:id="rId11" imgW="711200" imgH="177165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32395" y="4728210"/>
                        <a:ext cx="160337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818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求解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5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090" y="1367790"/>
          <a:ext cx="539051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819400" imgH="444500" progId="Equation.KSEE3">
                  <p:embed/>
                </p:oleObj>
              </mc:Choice>
              <mc:Fallback>
                <p:oleObj name="" r:id="rId1" imgW="2819400" imgH="4445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090" y="1367790"/>
                        <a:ext cx="539051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904" y="2368709"/>
          <a:ext cx="149225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749300" imgH="203200" progId="Equation.KSEE3">
                  <p:embed/>
                </p:oleObj>
              </mc:Choice>
              <mc:Fallback>
                <p:oleObj name="" r:id="rId3" imgW="7493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904" y="2368709"/>
                        <a:ext cx="149225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00" y="1367949"/>
          <a:ext cx="145923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736600" imgH="419100" progId="Equation.KSEE3">
                  <p:embed/>
                </p:oleObj>
              </mc:Choice>
              <mc:Fallback>
                <p:oleObj name="" r:id="rId5" imgW="736600" imgH="4191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7500" y="1367949"/>
                        <a:ext cx="145923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3997" y="2317274"/>
          <a:ext cx="139128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698500" imgH="203200" progId="Equation.KSEE3">
                  <p:embed/>
                </p:oleObj>
              </mc:Choice>
              <mc:Fallback>
                <p:oleObj name="" r:id="rId7" imgW="6985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3997" y="2317274"/>
                        <a:ext cx="1391285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1820" y="3224530"/>
            <a:ext cx="565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1928" y="3160078"/>
          <a:ext cx="172974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812800" imgH="203200" progId="Equation.KSEE3">
                  <p:embed/>
                </p:oleObj>
              </mc:Choice>
              <mc:Fallback>
                <p:oleObj name="" r:id="rId9" imgW="812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1928" y="3160078"/>
                        <a:ext cx="172974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3090" y="3592830"/>
            <a:ext cx="565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2455" y="2851150"/>
            <a:ext cx="585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取定参数</a:t>
            </a:r>
            <a:r>
              <a:rPr lang="en-US" altLang="zh-CN"/>
              <a:t>a, T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4615" y="3587433"/>
          <a:ext cx="297243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397000" imgH="203200" progId="Equation.KSEE3">
                  <p:embed/>
                </p:oleObj>
              </mc:Choice>
              <mc:Fallback>
                <p:oleObj name="" r:id="rId11" imgW="139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4615" y="3587433"/>
                        <a:ext cx="297243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92455" y="4020185"/>
            <a:ext cx="572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           </a:t>
            </a:r>
            <a:r>
              <a:rPr lang="en-US" altLang="zh-CN"/>
              <a:t>	     </a:t>
            </a:r>
            <a:r>
              <a:rPr lang="zh-CN" altLang="en-US"/>
              <a:t>计算</a:t>
            </a:r>
            <a:r>
              <a:rPr lang="zh-CN" altLang="en-US"/>
              <a:t>   </a:t>
            </a:r>
            <a:r>
              <a:rPr lang="en-US" altLang="zh-CN"/>
              <a:t>  </a:t>
            </a:r>
            <a:r>
              <a:rPr lang="zh-CN" altLang="en-US"/>
              <a:t>得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2193" y="4019868"/>
          <a:ext cx="18110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850900" imgH="203200" progId="Equation.KSEE3">
                  <p:embed/>
                </p:oleObj>
              </mc:Choice>
              <mc:Fallback>
                <p:oleObj name="" r:id="rId13" imgW="850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2193" y="4019868"/>
                        <a:ext cx="18110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4568" y="3988118"/>
          <a:ext cx="3251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52400" imgH="203200" progId="Equation.KSEE3">
                  <p:embed/>
                </p:oleObj>
              </mc:Choice>
              <mc:Fallback>
                <p:oleObj name="" r:id="rId15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24568" y="3988118"/>
                        <a:ext cx="3251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643" y="3987483"/>
          <a:ext cx="65024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304800" imgH="203200" progId="Equation.KSEE3">
                  <p:embed/>
                </p:oleObj>
              </mc:Choice>
              <mc:Fallback>
                <p:oleObj name="" r:id="rId17" imgW="304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78643" y="3987483"/>
                        <a:ext cx="65024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3283" y="4420553"/>
          <a:ext cx="310769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1459865" imgH="203200" progId="Equation.KSEE3">
                  <p:embed/>
                </p:oleObj>
              </mc:Choice>
              <mc:Fallback>
                <p:oleObj name="" r:id="rId19" imgW="14598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33283" y="4420553"/>
                        <a:ext cx="310769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443413"/>
          <a:ext cx="505523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1" imgW="2374265" imgH="203200" progId="Equation.KSEE3">
                  <p:embed/>
                </p:oleObj>
              </mc:Choice>
              <mc:Fallback>
                <p:oleObj name="" r:id="rId21" imgW="23742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36920" y="4443413"/>
                        <a:ext cx="505523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5687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3" imgW="914400" imgH="215900" progId="Equation.KSEE3">
                  <p:embed/>
                </p:oleObj>
              </mc:Choice>
              <mc:Fallback>
                <p:oleObj name="" r:id="rId23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14800" y="35687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91185" y="444373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4835" y="4970780"/>
            <a:ext cx="844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依次循环计算下去，可得所有时间节点的压力及密度值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定性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6490" y="2811780"/>
            <a:ext cx="1041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</a:t>
            </a:r>
            <a:r>
              <a:rPr lang="zh-CN" altLang="en-US"/>
              <a:t>越大，在单位时间内从</a:t>
            </a:r>
            <a:r>
              <a:rPr lang="en-US" altLang="zh-CN"/>
              <a:t>A</a:t>
            </a:r>
            <a:r>
              <a:rPr lang="zh-CN" altLang="en-US"/>
              <a:t>处泵入的油量越多，长时下，管内的平均油压越高。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6965" y="1316990"/>
            <a:ext cx="744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 </a:t>
            </a:r>
            <a:r>
              <a:rPr lang="zh-CN" altLang="en-US"/>
              <a:t>固定的情况下，长时下，管内油压会趋于一个稳定的波动状态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16965" y="1830705"/>
            <a:ext cx="712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长时下，</a:t>
            </a:r>
            <a:r>
              <a:rPr lang="en-US" altLang="zh-CN"/>
              <a:t>a</a:t>
            </a:r>
            <a:r>
              <a:rPr lang="zh-CN" altLang="en-US"/>
              <a:t>对管内油压的稳定的波动状态的影响很小</a:t>
            </a:r>
            <a:r>
              <a:rPr lang="zh-CN" altLang="en-US"/>
              <a:t>，可取</a:t>
            </a:r>
            <a:r>
              <a:rPr lang="en-US" altLang="zh-CN"/>
              <a:t>a=0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33475" y="3319780"/>
            <a:ext cx="741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长时下，管内的平均油压稳定在</a:t>
            </a:r>
            <a:r>
              <a:rPr lang="en-US" altLang="zh-CN"/>
              <a:t>100</a:t>
            </a:r>
            <a:r>
              <a:rPr lang="zh-CN" altLang="en-US"/>
              <a:t>的时长</a:t>
            </a:r>
            <a:r>
              <a:rPr lang="en-US" altLang="zh-CN"/>
              <a:t>T</a:t>
            </a:r>
            <a:r>
              <a:rPr lang="zh-CN" altLang="en-US"/>
              <a:t>应该在</a:t>
            </a:r>
            <a:r>
              <a:rPr lang="en-US" altLang="zh-CN"/>
              <a:t>0.2876</a:t>
            </a:r>
            <a:r>
              <a:rPr lang="zh-CN" altLang="en-US"/>
              <a:t>附近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6490" y="3776980"/>
            <a:ext cx="741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可由二分法求得最佳的时长</a:t>
            </a:r>
            <a:r>
              <a:rPr lang="en-US" altLang="zh-CN"/>
              <a:t>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7600" y="4231005"/>
            <a:ext cx="865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求得</a:t>
            </a:r>
            <a:r>
              <a:rPr lang="en-US" altLang="zh-CN"/>
              <a:t>T=0.2878.    </a:t>
            </a:r>
            <a:r>
              <a:rPr lang="zh-CN" altLang="en-US"/>
              <a:t>模拟的时长是</a:t>
            </a:r>
            <a:r>
              <a:rPr lang="en-US" altLang="zh-CN"/>
              <a:t>2</a:t>
            </a:r>
            <a:r>
              <a:rPr lang="en-US" altLang="zh-CN"/>
              <a:t>0s,   </a:t>
            </a:r>
            <a:r>
              <a:rPr lang="zh-CN" altLang="en-US"/>
              <a:t>时长越大，结果越精确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43000" y="4695825"/>
            <a:ext cx="750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从模拟图看，时间取大于</a:t>
            </a:r>
            <a:r>
              <a:rPr lang="en-US" altLang="zh-CN"/>
              <a:t>20s,</a:t>
            </a:r>
            <a:r>
              <a:rPr lang="zh-CN" altLang="en-US"/>
              <a:t>结果会比较好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16965" y="2316480"/>
            <a:ext cx="744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长时下，管内油压的稳定的波动状态与初始压强无关只与</a:t>
            </a:r>
            <a:r>
              <a:rPr lang="en-US" altLang="zh-CN"/>
              <a:t>T</a:t>
            </a:r>
            <a:r>
              <a:rPr lang="zh-CN" altLang="en-US"/>
              <a:t>有关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3000" y="5161280"/>
            <a:ext cx="750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注：平均压强取模拟时长最后</a:t>
            </a:r>
            <a:r>
              <a:rPr lang="en-US" altLang="zh-CN"/>
              <a:t>1s</a:t>
            </a:r>
            <a:r>
              <a:rPr lang="zh-CN" altLang="en-US"/>
              <a:t>的平均压强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求解方法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6490" y="2811780"/>
            <a:ext cx="1041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由于</a:t>
            </a:r>
            <a:r>
              <a:rPr lang="en-US" altLang="zh-CN"/>
              <a:t>T</a:t>
            </a:r>
            <a:r>
              <a:rPr lang="zh-CN" altLang="en-US"/>
              <a:t>越大，在单位时间内从</a:t>
            </a:r>
            <a:r>
              <a:rPr lang="en-US" altLang="zh-CN"/>
              <a:t>A</a:t>
            </a:r>
            <a:r>
              <a:rPr lang="zh-CN" altLang="en-US"/>
              <a:t>处泵入的油量越多，长时下，管内的平均油压越高。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065" y="3262630"/>
            <a:ext cx="700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可由二分法求得最佳的时长</a:t>
            </a:r>
            <a:r>
              <a:rPr lang="en-US" altLang="zh-CN"/>
              <a:t>T</a:t>
            </a:r>
            <a:r>
              <a:rPr lang="zh-CN" altLang="en-US">
                <a:ea typeface="宋体" panose="02010600030101010101" pitchFamily="2" charset="-122"/>
              </a:rPr>
              <a:t>，控制条件为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5220" y="4183380"/>
            <a:ext cx="864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</a:t>
            </a:r>
            <a:r>
              <a:rPr lang="zh-CN" altLang="en-US"/>
              <a:t>由二分法，求得</a:t>
            </a:r>
            <a:r>
              <a:rPr lang="en-US" altLang="zh-CN"/>
              <a:t>T=0.2878.    </a:t>
            </a:r>
            <a:r>
              <a:rPr lang="zh-CN" altLang="en-US"/>
              <a:t>模拟的时长是</a:t>
            </a:r>
            <a:r>
              <a:rPr lang="en-US" altLang="zh-CN"/>
              <a:t>2</a:t>
            </a:r>
            <a:r>
              <a:rPr lang="en-US" altLang="zh-CN"/>
              <a:t>0s,   </a:t>
            </a:r>
            <a:r>
              <a:rPr lang="zh-CN" altLang="en-US"/>
              <a:t>时长越大，结果越精确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7145" y="4805680"/>
            <a:ext cx="750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从模拟图看，时间取大于</a:t>
            </a:r>
            <a:r>
              <a:rPr lang="en-US" altLang="zh-CN"/>
              <a:t>20s,</a:t>
            </a:r>
            <a:r>
              <a:rPr lang="zh-CN" altLang="en-US"/>
              <a:t>结果会比较好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3475" y="1348105"/>
            <a:ext cx="1050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 </a:t>
            </a:r>
            <a:r>
              <a:rPr lang="zh-CN" altLang="en-US"/>
              <a:t>记    为模拟最后</a:t>
            </a:r>
            <a:r>
              <a:rPr lang="en-US" altLang="zh-CN"/>
              <a:t>1s</a:t>
            </a:r>
            <a:r>
              <a:rPr lang="zh-CN" altLang="en-US"/>
              <a:t>内的平均油压，则可对如下非线性最优问题求解，得到最后的</a:t>
            </a:r>
            <a:r>
              <a:rPr lang="en-US" altLang="zh-CN"/>
              <a:t>T</a:t>
            </a:r>
            <a:r>
              <a:rPr lang="zh-CN" altLang="en-US"/>
              <a:t>值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1015" y="1370330"/>
          <a:ext cx="25146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190500" progId="Equation.KSEE3">
                  <p:embed/>
                </p:oleObj>
              </mc:Choice>
              <mc:Fallback>
                <p:oleObj name="" r:id="rId1" imgW="1524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1015" y="1370330"/>
                        <a:ext cx="25146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3570" y="1897380"/>
          <a:ext cx="138303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76300" imgH="266700" progId="Equation.KSEE3">
                  <p:embed/>
                </p:oleObj>
              </mc:Choice>
              <mc:Fallback>
                <p:oleObj name="" r:id="rId3" imgW="8763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3570" y="1897380"/>
                        <a:ext cx="1383030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74110" y="193040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2935" y="1879283"/>
          <a:ext cx="188468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193800" imgH="355600" progId="Equation.KSEE3">
                  <p:embed/>
                </p:oleObj>
              </mc:Choice>
              <mc:Fallback>
                <p:oleObj name="" r:id="rId5" imgW="11938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2935" y="1879283"/>
                        <a:ext cx="1884680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735" y="3690303"/>
          <a:ext cx="838200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08000" imgH="203200" progId="Equation.KSEE3">
                  <p:embed/>
                </p:oleObj>
              </mc:Choice>
              <mc:Fallback>
                <p:oleObj name="" r:id="rId7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4735" y="3690303"/>
                        <a:ext cx="838200" cy="33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247650"/>
            <a:ext cx="11908790" cy="6130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6070" y="-83185"/>
            <a:ext cx="12936855" cy="657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734060"/>
            <a:ext cx="11707495" cy="5866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2075" y="405130"/>
            <a:ext cx="648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长时的稳定状态和初始压强无关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1.2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233805"/>
            <a:ext cx="519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假设长期行为下，油管的压强稳定在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150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附近， 则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75" y="1945005"/>
            <a:ext cx="7579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取	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	          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，由二分法，可得，令油管压强稳定在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150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的最佳开阀时长为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0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7535" y="2475865"/>
          <a:ext cx="160337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11200" imgH="177165" progId="Equation.KSEE3">
                  <p:embed/>
                </p:oleObj>
              </mc:Choice>
              <mc:Fallback>
                <p:oleObj name="" r:id="rId1" imgW="711200" imgH="177165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7535" y="2475865"/>
                        <a:ext cx="160337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8720" y="1250950"/>
          <a:ext cx="160337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711200" imgH="177165" progId="Equation.KSEE3">
                  <p:embed/>
                </p:oleObj>
              </mc:Choice>
              <mc:Fallback>
                <p:oleObj name="" r:id="rId3" imgW="711200" imgH="177165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8720" y="1250950"/>
                        <a:ext cx="160337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870" y="1893253"/>
          <a:ext cx="286321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1270000" imgH="215900" progId="Equation.KSEE3">
                  <p:embed/>
                </p:oleObj>
              </mc:Choice>
              <mc:Fallback>
                <p:oleObj name="" r:id="rId5" imgW="1270000" imgH="2159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870" y="1893253"/>
                        <a:ext cx="2863215" cy="427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57200" y="3169920"/>
            <a:ext cx="3903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由计算结果，在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1.8-2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秒的平均压强为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9388" y="3623310"/>
          <a:ext cx="191897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850900" imgH="203200" progId="Equation.KSEE3">
                  <p:embed/>
                </p:oleObj>
              </mc:Choice>
              <mc:Fallback>
                <p:oleObj name="" r:id="rId7" imgW="850900" imgH="2032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9388" y="3623310"/>
                        <a:ext cx="191897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123180" y="3169920"/>
            <a:ext cx="2532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4.8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-5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秒的平均压强为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0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3865" y="3623310"/>
          <a:ext cx="189039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838200" imgH="203200" progId="Equation.KSEE3">
                  <p:embed/>
                </p:oleObj>
              </mc:Choice>
              <mc:Fallback>
                <p:oleObj name="" r:id="rId9" imgW="838200" imgH="2032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3865" y="3623310"/>
                        <a:ext cx="189039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701800" y="4178300"/>
            <a:ext cx="265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.8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-10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秒的平均压强为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3725" y="4859655"/>
          <a:ext cx="191897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850900" imgH="203200" progId="Equation.KSEE3">
                  <p:embed/>
                </p:oleObj>
              </mc:Choice>
              <mc:Fallback>
                <p:oleObj name="" r:id="rId11" imgW="850900" imgH="2032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3725" y="4859655"/>
                        <a:ext cx="191897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123180" y="417830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19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.8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-20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秒的平均压强为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6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6568" y="4859655"/>
          <a:ext cx="191897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850900" imgH="203200" progId="Equation.KSEE3">
                  <p:embed/>
                </p:oleObj>
              </mc:Choice>
              <mc:Fallback>
                <p:oleObj name="" r:id="rId13" imgW="850900" imgH="2032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56568" y="4859655"/>
                        <a:ext cx="191897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146540" y="3810000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见下图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基本假设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78152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不考虑液体与管壁的粘性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717550" y="1806575"/>
            <a:ext cx="56626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管道是水平的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2265363"/>
            <a:ext cx="6081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液体被压缩或稀释时内能不变（不考虑内能的变化）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5963" y="2768600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液体的温度恒定（不考虑热传递）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文本框 7"/>
          <p:cNvSpPr txBox="1"/>
          <p:nvPr/>
        </p:nvSpPr>
        <p:spPr>
          <a:xfrm>
            <a:off x="717550" y="3251200"/>
            <a:ext cx="767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液体在管道内的压力和密度相同，即密度、压力只是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文本框 9"/>
          <p:cNvSpPr txBox="1"/>
          <p:nvPr/>
        </p:nvSpPr>
        <p:spPr>
          <a:xfrm>
            <a:off x="717550" y="4187508"/>
            <a:ext cx="6878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问题可以看作是零维的流体运动问题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10"/>
          <p:cNvSpPr txBox="1"/>
          <p:nvPr/>
        </p:nvSpPr>
        <p:spPr>
          <a:xfrm>
            <a:off x="717550" y="3746500"/>
            <a:ext cx="4933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除了液体的内部压力，忽略液体重量作用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文本框 9"/>
          <p:cNvSpPr txBox="1"/>
          <p:nvPr/>
        </p:nvSpPr>
        <p:spPr>
          <a:xfrm>
            <a:off x="958850" y="4689475"/>
            <a:ext cx="103879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注：问题本质上可以看成是一个一维的流体运动问题，但由于流体问题的求解（即使是数值解）是非常困难的，故将问题简化为只和时间有关的常微分问题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525780"/>
            <a:ext cx="12065635" cy="60458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26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的分析与策略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00" y="1351915"/>
            <a:ext cx="877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要使压强在</a:t>
            </a:r>
            <a:r>
              <a:rPr lang="en-US" altLang="zh-CN"/>
              <a:t>2s</a:t>
            </a:r>
            <a:r>
              <a:rPr lang="zh-CN" altLang="en-US"/>
              <a:t>或</a:t>
            </a:r>
            <a:r>
              <a:rPr lang="en-US" altLang="zh-CN"/>
              <a:t>5s</a:t>
            </a:r>
            <a:r>
              <a:rPr lang="zh-CN" altLang="en-US"/>
              <a:t>内稳定在</a:t>
            </a:r>
            <a:r>
              <a:rPr lang="en-US" altLang="zh-CN"/>
              <a:t>150</a:t>
            </a:r>
            <a:r>
              <a:rPr lang="zh-CN" altLang="en-US"/>
              <a:t>附近，需要稍微提升一下开阀时长。可行</a:t>
            </a:r>
            <a:r>
              <a:rPr lang="zh-CN" altLang="en-US"/>
              <a:t>策略：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8405" y="1819910"/>
            <a:ext cx="718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0-1s</a:t>
            </a:r>
            <a:r>
              <a:rPr lang="zh-CN" altLang="en-US"/>
              <a:t>内，设开阀时长为</a:t>
            </a:r>
            <a:r>
              <a:rPr lang="en-US" altLang="zh-CN"/>
              <a:t>T, </a:t>
            </a:r>
            <a:r>
              <a:rPr lang="zh-CN" altLang="en-US"/>
              <a:t>在</a:t>
            </a:r>
            <a:r>
              <a:rPr lang="en-US" altLang="zh-CN"/>
              <a:t>1s</a:t>
            </a:r>
            <a:r>
              <a:rPr lang="zh-CN" altLang="en-US"/>
              <a:t>后调整为</a:t>
            </a:r>
            <a:r>
              <a:rPr lang="en-US" altLang="zh-CN"/>
              <a:t>0.7524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208405" y="2299335"/>
            <a:ext cx="716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0-4s</a:t>
            </a:r>
            <a:r>
              <a:rPr lang="zh-CN" altLang="en-US"/>
              <a:t>内，设开阀时长为</a:t>
            </a:r>
            <a:r>
              <a:rPr lang="en-US" altLang="zh-CN"/>
              <a:t>T, </a:t>
            </a:r>
            <a:r>
              <a:rPr lang="zh-CN" altLang="en-US"/>
              <a:t>在</a:t>
            </a:r>
            <a:r>
              <a:rPr lang="en-US" altLang="zh-CN"/>
              <a:t>4</a:t>
            </a:r>
            <a:r>
              <a:rPr lang="en-US" altLang="zh-CN"/>
              <a:t>s</a:t>
            </a:r>
            <a:r>
              <a:rPr lang="zh-CN" altLang="en-US"/>
              <a:t>后调整为</a:t>
            </a:r>
            <a:r>
              <a:rPr lang="en-US" altLang="zh-CN"/>
              <a:t>0.7524</a:t>
            </a:r>
            <a:r>
              <a:rPr lang="zh-CN" altLang="en-US"/>
              <a:t>，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98880" y="3277235"/>
            <a:ext cx="885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可由二分法求</a:t>
            </a:r>
            <a:r>
              <a:rPr lang="en-US" altLang="zh-CN"/>
              <a:t>T</a:t>
            </a:r>
            <a:r>
              <a:rPr lang="zh-CN" altLang="en-US"/>
              <a:t>（在上述策略下，</a:t>
            </a:r>
            <a:r>
              <a:rPr lang="en-US" altLang="zh-CN"/>
              <a:t>1.5-2s</a:t>
            </a:r>
            <a:r>
              <a:rPr lang="zh-CN" altLang="en-US"/>
              <a:t>内</a:t>
            </a:r>
            <a:r>
              <a:rPr lang="zh-CN" altLang="en-US"/>
              <a:t>的平均压强是</a:t>
            </a:r>
            <a:r>
              <a:rPr lang="en-US" altLang="zh-CN"/>
              <a:t>T</a:t>
            </a:r>
            <a:r>
              <a:rPr lang="zh-CN" altLang="en-US"/>
              <a:t>的单增函数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98245" y="3763645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910" y="3813810"/>
          <a:ext cx="789305" cy="31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9900" imgH="177165" progId="Equation.KSEE3">
                  <p:embed/>
                </p:oleObj>
              </mc:Choice>
              <mc:Fallback>
                <p:oleObj name="" r:id="rId1" imgW="469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910" y="3813810"/>
                        <a:ext cx="789305" cy="31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668905" y="3763645"/>
            <a:ext cx="573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由上述方法在</a:t>
            </a:r>
            <a:r>
              <a:rPr lang="en-US" altLang="zh-CN"/>
              <a:t>1.5--2s</a:t>
            </a:r>
            <a:r>
              <a:rPr lang="zh-CN" altLang="en-US"/>
              <a:t>内的平均压强为</a:t>
            </a:r>
            <a:r>
              <a:rPr lang="en-US" altLang="zh-CN"/>
              <a:t>149.6916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63955" y="4197985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34615" y="4197985"/>
            <a:ext cx="573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由上述方法在</a:t>
            </a:r>
            <a:r>
              <a:rPr lang="en-US" altLang="zh-CN"/>
              <a:t>1.5--2s</a:t>
            </a:r>
            <a:r>
              <a:rPr lang="zh-CN" altLang="en-US"/>
              <a:t>内的平均压强为</a:t>
            </a:r>
            <a:r>
              <a:rPr lang="en-US" altLang="zh-CN"/>
              <a:t>150.8856</a:t>
            </a:r>
            <a:endParaRPr lang="en-US" altLang="zh-CN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9570" y="4197985"/>
          <a:ext cx="78930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469900" imgH="177165" progId="Equation.KSEE3">
                  <p:embed/>
                </p:oleObj>
              </mc:Choice>
              <mc:Fallback>
                <p:oleObj name="" r:id="rId3" imgW="469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9570" y="4197985"/>
                        <a:ext cx="789305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118870" y="471233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由二分法，可得最优的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7743" y="4747260"/>
          <a:ext cx="1173480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698500" imgH="177165" progId="Equation.KSEE3">
                  <p:embed/>
                </p:oleObj>
              </mc:Choice>
              <mc:Fallback>
                <p:oleObj name="" r:id="rId5" imgW="698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7743" y="4747260"/>
                        <a:ext cx="1173480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158240" y="5166360"/>
            <a:ext cx="573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此时，在</a:t>
            </a:r>
            <a:r>
              <a:rPr lang="en-US" altLang="zh-CN"/>
              <a:t>1.5--2s</a:t>
            </a:r>
            <a:r>
              <a:rPr lang="zh-CN" altLang="en-US"/>
              <a:t>内的平均压强为</a:t>
            </a:r>
            <a:r>
              <a:rPr lang="en-US" altLang="zh-CN"/>
              <a:t>150.0004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798435" y="1820545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2s</a:t>
            </a:r>
            <a:r>
              <a:rPr lang="zh-CN" altLang="en-US"/>
              <a:t>时的策略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82560" y="228092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r>
              <a:rPr lang="zh-CN" altLang="en-US"/>
              <a:t>时的策略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8405" y="2818765"/>
            <a:ext cx="885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在上述策略下，</a:t>
            </a:r>
            <a:r>
              <a:rPr lang="en-US" altLang="zh-CN"/>
              <a:t>T</a:t>
            </a:r>
            <a:r>
              <a:rPr lang="zh-CN" altLang="en-US"/>
              <a:t>越大，</a:t>
            </a:r>
            <a:r>
              <a:rPr lang="en-US" altLang="zh-CN"/>
              <a:t>2s(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4s)</a:t>
            </a:r>
            <a:r>
              <a:rPr lang="zh-CN" altLang="en-US">
                <a:ea typeface="宋体" panose="02010600030101010101" pitchFamily="2" charset="-122"/>
              </a:rPr>
              <a:t>后的平均油压应该越大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405130"/>
            <a:ext cx="11550015" cy="5787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99785" y="6192520"/>
            <a:ext cx="322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 </a:t>
            </a:r>
            <a:r>
              <a:rPr lang="en-US" altLang="zh-CN"/>
              <a:t>10s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506095"/>
            <a:ext cx="11389360" cy="57067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05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5s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内稳定在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150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的求解结果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285" y="1318260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</a:t>
            </a:r>
            <a:r>
              <a:rPr lang="en-US" altLang="zh-CN"/>
              <a:t>4</a:t>
            </a:r>
            <a:r>
              <a:rPr lang="zh-CN" altLang="en-US"/>
              <a:t>秒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5090" y="1353820"/>
          <a:ext cx="939165" cy="29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8800" imgH="177165" progId="Equation.KSEE3">
                  <p:embed/>
                </p:oleObj>
              </mc:Choice>
              <mc:Fallback>
                <p:oleObj name="" r:id="rId1" imgW="558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5090" y="1353820"/>
                        <a:ext cx="939165" cy="29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02920" y="1839595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</a:t>
            </a:r>
            <a:r>
              <a:rPr lang="en-US" altLang="zh-CN"/>
              <a:t>4s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9225" y="1839595"/>
          <a:ext cx="81089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82600" imgH="177165" progId="Equation.KSEE3">
                  <p:embed/>
                </p:oleObj>
              </mc:Choice>
              <mc:Fallback>
                <p:oleObj name="" r:id="rId3" imgW="482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225" y="1839595"/>
                        <a:ext cx="810895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2920" y="229552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由二分法，可得最优的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4508" y="2308860"/>
          <a:ext cx="1195070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711200" imgH="177165" progId="Equation.KSEE3">
                  <p:embed/>
                </p:oleObj>
              </mc:Choice>
              <mc:Fallback>
                <p:oleObj name="" r:id="rId5" imgW="711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4508" y="2308860"/>
                        <a:ext cx="1195070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02285" y="2740660"/>
            <a:ext cx="573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此时，在</a:t>
            </a:r>
            <a:r>
              <a:rPr lang="en-US" altLang="zh-CN"/>
              <a:t>4</a:t>
            </a:r>
            <a:r>
              <a:rPr lang="en-US" altLang="zh-CN"/>
              <a:t>.5--5s</a:t>
            </a:r>
            <a:r>
              <a:rPr lang="zh-CN" altLang="en-US"/>
              <a:t>内的平均压强为</a:t>
            </a:r>
            <a:r>
              <a:rPr lang="en-US" altLang="zh-CN"/>
              <a:t>150.0014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83485" y="1337310"/>
            <a:ext cx="573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由上述方法在</a:t>
            </a:r>
            <a:r>
              <a:rPr lang="en-US" altLang="zh-CN"/>
              <a:t>4</a:t>
            </a:r>
            <a:r>
              <a:rPr lang="en-US" altLang="zh-CN"/>
              <a:t>.5--5s</a:t>
            </a:r>
            <a:r>
              <a:rPr lang="zh-CN" altLang="en-US"/>
              <a:t>内的平均压强为</a:t>
            </a:r>
            <a:r>
              <a:rPr lang="en-US" altLang="zh-CN"/>
              <a:t>149.9507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466975" y="1823085"/>
            <a:ext cx="573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由上述方法在</a:t>
            </a:r>
            <a:r>
              <a:rPr lang="en-US" altLang="zh-CN"/>
              <a:t>4</a:t>
            </a:r>
            <a:r>
              <a:rPr lang="en-US" altLang="zh-CN"/>
              <a:t>.5--5s</a:t>
            </a:r>
            <a:r>
              <a:rPr lang="zh-CN" altLang="en-US"/>
              <a:t>内的平均压强为</a:t>
            </a:r>
            <a:r>
              <a:rPr lang="en-US" altLang="zh-CN"/>
              <a:t>150.3228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815" y="2312670"/>
            <a:ext cx="6911340" cy="346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429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求解结果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6385" y="1950720"/>
            <a:ext cx="312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阀开状态调整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371600" y="2422525"/>
          <a:ext cx="7107555" cy="178435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32485"/>
                <a:gridCol w="3905885"/>
                <a:gridCol w="2369185"/>
              </a:tblGrid>
              <a:tr h="677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2s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T=1.3343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后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1s T=0.7524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553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5s</a:t>
                      </a:r>
                      <a:endParaRPr lang="en-US" altLang="zh-CN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4s, T=0.7643</a:t>
                      </a:r>
                      <a:endParaRPr lang="zh-CN" altLang="en-US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后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1s T=0.7524</a:t>
                      </a:r>
                      <a:endParaRPr lang="en-US" altLang="zh-CN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10s</a:t>
                      </a:r>
                      <a:endParaRPr lang="en-US" altLang="zh-CN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T=0.7524,  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无需做调整</a:t>
                      </a:r>
                      <a:endParaRPr lang="zh-CN" altLang="en-US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324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:B处的情况分析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4415" y="146050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处出油面积函数</a:t>
            </a:r>
            <a:r>
              <a:rPr lang="en-US" altLang="zh-CN"/>
              <a:t>A(h), h</a:t>
            </a:r>
            <a:r>
              <a:rPr lang="zh-CN" altLang="en-US"/>
              <a:t>为针阀升程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075" y="2162810"/>
          <a:ext cx="109537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698500" imgH="241300" progId="Equation.KSEE3">
                  <p:embed/>
                </p:oleObj>
              </mc:Choice>
              <mc:Fallback>
                <p:oleObj name="" r:id="rId1" imgW="6985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075" y="2162810"/>
                        <a:ext cx="109537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4415" y="2935605"/>
          <a:ext cx="313182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727200" imgH="228600" progId="Equation.KSEE3">
                  <p:embed/>
                </p:oleObj>
              </mc:Choice>
              <mc:Fallback>
                <p:oleObj name="" r:id="rId3" imgW="17272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415" y="2935605"/>
                        <a:ext cx="313182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4638" y="4661535"/>
          <a:ext cx="1951990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244600" imgH="482600" progId="Equation.KSEE3">
                  <p:embed/>
                </p:oleObj>
              </mc:Choice>
              <mc:Fallback>
                <p:oleObj name="" r:id="rId5" imgW="1244600" imgH="482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638" y="4661535"/>
                        <a:ext cx="1951990" cy="75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999990" y="2172970"/>
            <a:ext cx="1722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处出油口</a:t>
            </a:r>
            <a:r>
              <a:rPr lang="zh-CN" altLang="en-US">
                <a:sym typeface="+mn-ea"/>
              </a:rPr>
              <a:t>面积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03165" y="2909570"/>
            <a:ext cx="4906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升程为</a:t>
            </a:r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时的环形部分面积</a:t>
            </a:r>
            <a:endParaRPr lang="zh-CN" altLang="en-US"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7890" y="3552190"/>
          <a:ext cx="393827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2171700" imgH="228600" progId="Equation.KSEE3">
                  <p:embed/>
                </p:oleObj>
              </mc:Choice>
              <mc:Fallback>
                <p:oleObj name="" r:id="rId7" imgW="21717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890" y="3552190"/>
                        <a:ext cx="393827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100320" y="3552190"/>
            <a:ext cx="7262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升程为</a:t>
            </a:r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时 环形面积在扇壁垂面上的投影面积（有效出油面积）</a:t>
            </a:r>
            <a:endParaRPr lang="zh-CN" altLang="en-US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8210" y="4187190"/>
            <a:ext cx="469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r>
              <a:rPr lang="en-US" altLang="zh-CN"/>
              <a:t>B</a:t>
            </a:r>
            <a:r>
              <a:rPr lang="zh-CN" altLang="en-US"/>
              <a:t>处的出油面积函数</a:t>
            </a:r>
            <a:r>
              <a:rPr lang="en-US" altLang="zh-CN"/>
              <a:t>A(h)</a:t>
            </a:r>
            <a:r>
              <a:rPr lang="zh-CN" altLang="en-US"/>
              <a:t>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994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:A处的情况分析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8980" y="1271905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高压管内的压强、密度，体积</a:t>
            </a:r>
            <a:r>
              <a:rPr lang="zh-CN" altLang="en-US"/>
              <a:t>记为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3925" y="1271905"/>
          <a:ext cx="143446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3925" y="1271905"/>
                        <a:ext cx="1434465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2470" y="1685925"/>
            <a:ext cx="514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活塞腔体：压强、密度、体积，质量记为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3195" y="1719580"/>
          <a:ext cx="226631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1625600" imgH="215900" progId="Equation.KSEE3">
                  <p:embed/>
                </p:oleObj>
              </mc:Choice>
              <mc:Fallback>
                <p:oleObj name="" r:id="rId3" imgW="16256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3195" y="1719580"/>
                        <a:ext cx="226631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8573" y="1719263"/>
          <a:ext cx="42545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304800" imgH="203200" progId="Equation.KSEE3">
                  <p:embed/>
                </p:oleObj>
              </mc:Choice>
              <mc:Fallback>
                <p:oleObj name="" r:id="rId5" imgW="304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8573" y="1719263"/>
                        <a:ext cx="42545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337550" y="1685925"/>
            <a:ext cx="324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     </a:t>
            </a:r>
            <a:r>
              <a:rPr lang="zh-CN" altLang="en-US"/>
              <a:t>视为已知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980" y="2762885"/>
          <a:ext cx="85026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609600" imgH="393700" progId="Equation.KSEE3">
                  <p:embed/>
                </p:oleObj>
              </mc:Choice>
              <mc:Fallback>
                <p:oleObj name="" r:id="rId7" imgW="6096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8980" y="2762885"/>
                        <a:ext cx="85026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9828" y="2762885"/>
          <a:ext cx="320738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2260600" imgH="393700" progId="Equation.KSEE3">
                  <p:embed/>
                </p:oleObj>
              </mc:Choice>
              <mc:Fallback>
                <p:oleObj name="" r:id="rId9" imgW="22606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9828" y="2762885"/>
                        <a:ext cx="320738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4120" y="3415030"/>
          <a:ext cx="141478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1" imgW="977900" imgH="393700" progId="Equation.KSEE3">
                  <p:embed/>
                </p:oleObj>
              </mc:Choice>
              <mc:Fallback>
                <p:oleObj name="" r:id="rId11" imgW="9779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4120" y="3415030"/>
                        <a:ext cx="141478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4120" y="4067175"/>
          <a:ext cx="414401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2933700" imgH="482600" progId="Equation.KSEE3">
                  <p:embed/>
                </p:oleObj>
              </mc:Choice>
              <mc:Fallback>
                <p:oleObj name="" r:id="rId13" imgW="29337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4120" y="4067175"/>
                        <a:ext cx="414401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右箭头 25"/>
          <p:cNvSpPr/>
          <p:nvPr/>
        </p:nvSpPr>
        <p:spPr>
          <a:xfrm>
            <a:off x="1856740" y="3000375"/>
            <a:ext cx="24955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15275" y="369887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活塞体内的微分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方程</a:t>
            </a:r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>
            <a:off x="2106295" y="2891155"/>
            <a:ext cx="183515" cy="1767840"/>
          </a:xfrm>
          <a:prstGeom prst="leftBrac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331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高压油管内密度、压强分析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8980" y="1271905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高压管内的压强、密度，体积</a:t>
            </a:r>
            <a:r>
              <a:rPr lang="zh-CN" altLang="en-US"/>
              <a:t>记为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3925" y="1271905"/>
          <a:ext cx="143446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3925" y="1271905"/>
                        <a:ext cx="1434465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2470" y="1685925"/>
            <a:ext cx="514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活塞腔体：压强、密度、体积，质量记为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3195" y="1719580"/>
          <a:ext cx="226631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1625600" imgH="215900" progId="Equation.KSEE3">
                  <p:embed/>
                </p:oleObj>
              </mc:Choice>
              <mc:Fallback>
                <p:oleObj name="" r:id="rId3" imgW="16256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3195" y="1719580"/>
                        <a:ext cx="226631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8573" y="1719263"/>
          <a:ext cx="42545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304800" imgH="203200" progId="Equation.KSEE3">
                  <p:embed/>
                </p:oleObj>
              </mc:Choice>
              <mc:Fallback>
                <p:oleObj name="" r:id="rId5" imgW="304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8573" y="1719263"/>
                        <a:ext cx="42545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337550" y="1685925"/>
            <a:ext cx="324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     </a:t>
            </a:r>
            <a:r>
              <a:rPr lang="zh-CN" altLang="en-US"/>
              <a:t>视为已知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190" y="2871470"/>
          <a:ext cx="131127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939800" imgH="419100" progId="Equation.KSEE3">
                  <p:embed/>
                </p:oleObj>
              </mc:Choice>
              <mc:Fallback>
                <p:oleObj name="" r:id="rId7" imgW="9398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4190" y="2871470"/>
                        <a:ext cx="1311275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3555" y="3605530"/>
          <a:ext cx="5973445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4330700" imgH="508000" progId="Equation.KSEE3">
                  <p:embed/>
                </p:oleObj>
              </mc:Choice>
              <mc:Fallback>
                <p:oleObj name="" r:id="rId9" imgW="43307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3555" y="3605530"/>
                        <a:ext cx="5973445" cy="70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21625" y="3088640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高压油管内的微分</a:t>
            </a:r>
            <a:r>
              <a:rPr lang="zh-CN" altLang="en-US"/>
              <a:t>方程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394460" y="2880995"/>
            <a:ext cx="173355" cy="1329055"/>
          </a:xfrm>
          <a:prstGeom prst="leftBrac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8980" y="4895850"/>
            <a:ext cx="755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注：标准大气压</a:t>
            </a:r>
            <a:r>
              <a:rPr lang="en-US" altLang="zh-CN"/>
              <a:t>=0.101325mpa, B</a:t>
            </a:r>
            <a:r>
              <a:rPr lang="zh-CN" altLang="en-US"/>
              <a:t>喷嘴口的可以认为就是</a:t>
            </a:r>
            <a:r>
              <a:rPr lang="en-US" altLang="zh-CN"/>
              <a:t>p(t)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94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第二问：活塞腔的体积变化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340" y="1418590"/>
            <a:ext cx="5144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设极角为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>
                <a:latin typeface="宋体" panose="02010600030101010101" pitchFamily="2" charset="-122"/>
              </a:rPr>
              <a:t>，则凸轮的极径函数为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4836" y="1418590"/>
          <a:ext cx="325564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1688465" imgH="203200" progId="Equation.KSEE3">
                  <p:embed/>
                </p:oleObj>
              </mc:Choice>
              <mc:Fallback>
                <p:oleObj name="" r:id="rId1" imgW="1688465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4836" y="1418590"/>
                        <a:ext cx="325564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1540" y="1810385"/>
          <a:ext cx="119507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3" imgW="634365" imgH="203200" progId="Equation.KSEE3">
                  <p:embed/>
                </p:oleObj>
              </mc:Choice>
              <mc:Fallback>
                <p:oleObj name="" r:id="rId3" imgW="634365" imgH="203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540" y="1810385"/>
                        <a:ext cx="119507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7795" y="1824990"/>
            <a:ext cx="371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圆</a:t>
            </a:r>
            <a:r>
              <a:rPr lang="zh-CN" altLang="en-US"/>
              <a:t>截面面积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H="1" flipV="1">
            <a:off x="10114915" y="1370965"/>
            <a:ext cx="29845" cy="227711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114915" y="1330960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086340" y="17303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99040" y="2752725"/>
            <a:ext cx="76200" cy="76200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89515" y="2438400"/>
            <a:ext cx="76200" cy="76200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65715" y="1584325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上止点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21265" y="2280285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</a:t>
            </a:r>
            <a:r>
              <a:rPr lang="zh-CN" altLang="en-US"/>
              <a:t>止点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111740" y="2625725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支撑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5975" y="2271395"/>
            <a:ext cx="558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θ为极半径与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轴正向夹角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6610" y="2646045"/>
            <a:ext cx="775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以θ为极角的极半径逆时针旋转θ后，极半径和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轴正向重合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0735" y="3020695"/>
            <a:ext cx="7754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以θ为极角的极半径逆时针旋转θ后，支撑点到活塞底平面的距离记为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H(θ),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活塞腔体体积记为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V(θ),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则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3355" y="3536950"/>
          <a:ext cx="353758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2209800" imgH="215900" progId="Equation.KSEE3">
                  <p:embed/>
                </p:oleObj>
              </mc:Choice>
              <mc:Fallback>
                <p:oleObj name="" r:id="rId7" imgW="22098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3355" y="3536950"/>
                        <a:ext cx="353758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32485" y="3938270"/>
            <a:ext cx="775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以θ为极角的极半径逆时针旋转θ后，凸轮的上曲线方程 （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方向的方程）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4758" y="4340860"/>
          <a:ext cx="607187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9" imgW="3148965" imgH="228600" progId="Equation.KSEE3">
                  <p:embed/>
                </p:oleObj>
              </mc:Choice>
              <mc:Fallback>
                <p:oleObj name="" r:id="rId9" imgW="3148965" imgH="2286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4758" y="4340860"/>
                        <a:ext cx="607187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弧形 30"/>
          <p:cNvSpPr/>
          <p:nvPr/>
        </p:nvSpPr>
        <p:spPr>
          <a:xfrm>
            <a:off x="9236075" y="1870710"/>
            <a:ext cx="1548130" cy="408940"/>
          </a:xfrm>
          <a:prstGeom prst="arc">
            <a:avLst>
              <a:gd name="adj1" fmla="val 11356730"/>
              <a:gd name="adj2" fmla="val 5680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91540" y="490728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5676" y="4907280"/>
          <a:ext cx="2008505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1" imgW="1041400" imgH="304800" progId="Equation.KSEE3">
                  <p:embed/>
                </p:oleObj>
              </mc:Choice>
              <mc:Fallback>
                <p:oleObj name="" r:id="rId11" imgW="1041400" imgH="304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5676" y="4907280"/>
                        <a:ext cx="2008505" cy="58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一些记号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09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7613" y="1373188"/>
          <a:ext cx="620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04800" imgH="203200" progId="Equation.KSEE3">
                  <p:embed/>
                </p:oleObj>
              </mc:Choice>
              <mc:Fallback>
                <p:oleObj name="" r:id="rId1" imgW="304800" imgH="2032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7613" y="1373188"/>
                        <a:ext cx="62071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6663" y="1822450"/>
          <a:ext cx="6016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04800" imgH="203200" progId="Equation.KSEE3">
                  <p:embed/>
                </p:oleObj>
              </mc:Choice>
              <mc:Fallback>
                <p:oleObj name="" r:id="rId3" imgW="304800" imgH="2032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663" y="1822450"/>
                        <a:ext cx="60166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文本框 11"/>
          <p:cNvSpPr txBox="1"/>
          <p:nvPr/>
        </p:nvSpPr>
        <p:spPr>
          <a:xfrm>
            <a:off x="2271713" y="1373188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液体在管道内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时刻的密度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文本框 13"/>
          <p:cNvSpPr txBox="1"/>
          <p:nvPr/>
        </p:nvSpPr>
        <p:spPr>
          <a:xfrm>
            <a:off x="2271713" y="1822450"/>
            <a:ext cx="5087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液体在管道内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时刻的压强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2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8350" y="1360488"/>
          <a:ext cx="1392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838200" imgH="228600" progId="Equation.KSEE3">
                  <p:embed/>
                </p:oleObj>
              </mc:Choice>
              <mc:Fallback>
                <p:oleObj name="" r:id="rId5" imgW="838200" imgH="2286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8350" y="1360488"/>
                        <a:ext cx="13922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3918" y="1822133"/>
          <a:ext cx="12017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723900" imgH="228600" progId="Equation.KSEE3">
                  <p:embed/>
                </p:oleObj>
              </mc:Choice>
              <mc:Fallback>
                <p:oleObj name="" r:id="rId7" imgW="723900" imgH="2286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3918" y="1822133"/>
                        <a:ext cx="120173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955" y="2519680"/>
          <a:ext cx="128270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647700" imgH="241300" progId="Equation.KSEE3">
                  <p:embed/>
                </p:oleObj>
              </mc:Choice>
              <mc:Fallback>
                <p:oleObj name="" r:id="rId9" imgW="647700" imgH="2413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3955" y="2519680"/>
                        <a:ext cx="128270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8070" y="2351723"/>
          <a:ext cx="24145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219200" imgH="419100" progId="Equation.KSEE3">
                  <p:embed/>
                </p:oleObj>
              </mc:Choice>
              <mc:Fallback>
                <p:oleObj name="" r:id="rId11" imgW="1219200" imgH="419100" progId="Equation.KSEE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070" y="2351723"/>
                        <a:ext cx="2414588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59650" y="2590483"/>
          <a:ext cx="12080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609600" imgH="203200" progId="Equation.KSEE3">
                  <p:embed/>
                </p:oleObj>
              </mc:Choice>
              <mc:Fallback>
                <p:oleObj name="" r:id="rId13" imgW="609600" imgH="2032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59650" y="2590483"/>
                        <a:ext cx="120808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955" y="3237230"/>
          <a:ext cx="16367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825500" imgH="203200" progId="Equation.KSEE3">
                  <p:embed/>
                </p:oleObj>
              </mc:Choice>
              <mc:Fallback>
                <p:oleObj name="" r:id="rId15" imgW="825500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3955" y="3237230"/>
                        <a:ext cx="1636713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文本框 13"/>
          <p:cNvSpPr txBox="1"/>
          <p:nvPr/>
        </p:nvSpPr>
        <p:spPr>
          <a:xfrm>
            <a:off x="3146743" y="3205480"/>
            <a:ext cx="5087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液体在管道内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时刻的质量，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管道体积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395" y="3982720"/>
          <a:ext cx="63055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316865" imgH="203200" progId="Equation.KSEE3">
                  <p:embed/>
                </p:oleObj>
              </mc:Choice>
              <mc:Fallback>
                <p:oleObj name="" r:id="rId17" imgW="316865" imgH="2032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8395" y="3982720"/>
                        <a:ext cx="630555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2800985" y="4000500"/>
            <a:ext cx="3541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处的进油速率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8874" y="4663599"/>
          <a:ext cx="55626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9" imgW="279400" imgH="203200" progId="Equation.KSEE3">
                  <p:embed/>
                </p:oleObj>
              </mc:Choice>
              <mc:Fallback>
                <p:oleObj name="" r:id="rId19" imgW="2794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8874" y="4663599"/>
                        <a:ext cx="55626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0"/>
          <p:cNvSpPr txBox="1"/>
          <p:nvPr/>
        </p:nvSpPr>
        <p:spPr>
          <a:xfrm>
            <a:off x="2783523" y="4691698"/>
            <a:ext cx="3541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处的出油速率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94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第二问：活塞腔的体积变化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340" y="1304290"/>
            <a:ext cx="5144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设角速度为</a:t>
            </a:r>
            <a:r>
              <a:rPr lang="zh-CN" altLang="en-US">
                <a:latin typeface="宋体" panose="02010600030101010101" pitchFamily="2" charset="-122"/>
              </a:rPr>
              <a:t>ω，则凸轮的极径函数为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1723" y="1304290"/>
          <a:ext cx="374650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1943100" imgH="203200" progId="Equation.KSEE3">
                  <p:embed/>
                </p:oleObj>
              </mc:Choice>
              <mc:Fallback>
                <p:oleObj name="" r:id="rId1" imgW="19431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91723" y="1304290"/>
                        <a:ext cx="374650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190" y="1706880"/>
          <a:ext cx="119507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3" imgW="634365" imgH="203200" progId="Equation.KSEE3">
                  <p:embed/>
                </p:oleObj>
              </mc:Choice>
              <mc:Fallback>
                <p:oleObj name="" r:id="rId3" imgW="634365" imgH="203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190" y="1706880"/>
                        <a:ext cx="119507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87625" y="1721485"/>
            <a:ext cx="371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截面面积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873" y="2360295"/>
          <a:ext cx="3853815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2044700" imgH="203200" progId="Equation.KSEE3">
                  <p:embed/>
                </p:oleObj>
              </mc:Choice>
              <mc:Fallback>
                <p:oleObj name="" r:id="rId5" imgW="2044700" imgH="203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873" y="2360295"/>
                        <a:ext cx="3853815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85190" y="3138170"/>
            <a:ext cx="371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/>
              <a:t>t=0</a:t>
            </a:r>
            <a:r>
              <a:rPr lang="zh-CN" altLang="en-US"/>
              <a:t>时在下止点位置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5190" y="3520440"/>
            <a:ext cx="592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上止点位置的压强与密度</a:t>
            </a:r>
            <a:r>
              <a:rPr lang="zh-CN" altLang="en-US"/>
              <a:t>是未知的，不能作为初值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5190" y="3936365"/>
            <a:ext cx="592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上止点位置的压强与密度</a:t>
            </a:r>
            <a:r>
              <a:rPr lang="zh-CN" altLang="en-US"/>
              <a:t>是未知的，不能作为初值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8840" y="4349115"/>
            <a:ext cx="979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由于考虑的是长时行为，初始相位对结果几乎无影响，无需考虑其它初始相位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1540" y="4742815"/>
            <a:ext cx="979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5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要注意在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t=2nπ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时，活塞腔中燃油压力，密度及质量的复位情况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652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第二问满足的微分方程组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1258" y="1355725"/>
          <a:ext cx="320738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2260600" imgH="393700" progId="Equation.KSEE3">
                  <p:embed/>
                </p:oleObj>
              </mc:Choice>
              <mc:Fallback>
                <p:oleObj name="" r:id="rId1" imgW="22606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1258" y="1355725"/>
                        <a:ext cx="320738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5550" y="2042795"/>
          <a:ext cx="141478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977900" imgH="393700" progId="Equation.KSEE3">
                  <p:embed/>
                </p:oleObj>
              </mc:Choice>
              <mc:Fallback>
                <p:oleObj name="" r:id="rId3" imgW="9779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0" y="2042795"/>
                        <a:ext cx="141478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915" y="2716530"/>
          <a:ext cx="414401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2933700" imgH="482600" progId="Equation.KSEE3">
                  <p:embed/>
                </p:oleObj>
              </mc:Choice>
              <mc:Fallback>
                <p:oleObj name="" r:id="rId5" imgW="29337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4915" y="2716530"/>
                        <a:ext cx="414401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280" y="3501390"/>
          <a:ext cx="131127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939800" imgH="419100" progId="Equation.KSEE3">
                  <p:embed/>
                </p:oleObj>
              </mc:Choice>
              <mc:Fallback>
                <p:oleObj name="" r:id="rId7" imgW="9398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4280" y="3501390"/>
                        <a:ext cx="1311275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280" y="4194810"/>
          <a:ext cx="5973445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4330700" imgH="508000" progId="Equation.KSEE3">
                  <p:embed/>
                </p:oleObj>
              </mc:Choice>
              <mc:Fallback>
                <p:oleObj name="" r:id="rId9" imgW="43307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4280" y="4194810"/>
                        <a:ext cx="5973445" cy="70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大括号 8"/>
          <p:cNvSpPr/>
          <p:nvPr/>
        </p:nvSpPr>
        <p:spPr>
          <a:xfrm>
            <a:off x="635635" y="1355725"/>
            <a:ext cx="183515" cy="4154170"/>
          </a:xfrm>
          <a:prstGeom prst="leftBrac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280" y="5142230"/>
          <a:ext cx="685228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4914900" imgH="215900" progId="Equation.KSEE3">
                  <p:embed/>
                </p:oleObj>
              </mc:Choice>
              <mc:Fallback>
                <p:oleObj name="" r:id="rId11" imgW="49149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4280" y="5142230"/>
                        <a:ext cx="685228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389495" y="2869565"/>
            <a:ext cx="4906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其中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处的喷油嘴面积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398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第二问求解方法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6590" y="1455420"/>
            <a:ext cx="790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求解方法：欧拉法</a:t>
            </a:r>
            <a:r>
              <a:rPr lang="zh-CN" altLang="en-US"/>
              <a:t>求解常微分方程组</a:t>
            </a:r>
            <a:r>
              <a:rPr lang="en-US" altLang="zh-CN"/>
              <a:t>(</a:t>
            </a:r>
            <a:r>
              <a:rPr lang="zh-CN" altLang="en-US"/>
              <a:t>同第一问，略）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0080" y="1941195"/>
            <a:ext cx="790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模拟时长，</a:t>
            </a:r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26745" y="2469515"/>
            <a:ext cx="866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en-US"/>
              <a:t>: 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9445" y="3237865"/>
            <a:ext cx="1020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，角速度越大，单位时间泵入的燃油越多，长时稳定压强越大，可由二分法求最优角速度  （稳定</a:t>
            </a:r>
            <a:r>
              <a:rPr lang="zh-CN" altLang="en-US"/>
              <a:t>压强</a:t>
            </a:r>
            <a:r>
              <a:rPr lang="en-US" altLang="zh-CN"/>
              <a:t>=</a:t>
            </a:r>
            <a:r>
              <a:rPr lang="zh-CN" altLang="en-US"/>
              <a:t>最后</a:t>
            </a:r>
            <a:r>
              <a:rPr lang="en-US" altLang="zh-CN"/>
              <a:t>1s</a:t>
            </a:r>
            <a:r>
              <a:rPr lang="zh-CN" altLang="en-US"/>
              <a:t>平均压强）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2560" y="259016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非线性优化方法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3145" y="2564130"/>
          <a:ext cx="138303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76300" imgH="266700" progId="Equation.KSEE3">
                  <p:embed/>
                </p:oleObj>
              </mc:Choice>
              <mc:Fallback>
                <p:oleObj name="" r:id="rId1" imgW="8763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3145" y="2564130"/>
                        <a:ext cx="1383030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3685" y="259715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2510" y="2546033"/>
          <a:ext cx="188468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193800" imgH="355600" progId="Equation.KSEE3">
                  <p:embed/>
                </p:oleObj>
              </mc:Choice>
              <mc:Fallback>
                <p:oleObj name="" r:id="rId3" imgW="11938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2510" y="2546033"/>
                        <a:ext cx="1884680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645160"/>
            <a:ext cx="11111865" cy="5567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3505" y="372110"/>
            <a:ext cx="632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角速度越大，长时稳定压强越大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075690"/>
            <a:ext cx="11111865" cy="5567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62045" y="500380"/>
            <a:ext cx="716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由二分法 得最佳的角速度为</a:t>
            </a:r>
            <a:r>
              <a:rPr lang="en-US" altLang="zh-CN"/>
              <a:t>27.4532rad/s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548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第三问第一小问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9030" y="1319530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高压管内的压强、密度，体积</a:t>
            </a:r>
            <a:r>
              <a:rPr lang="zh-CN" altLang="en-US"/>
              <a:t>记为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1595" y="1319530"/>
          <a:ext cx="143446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1595" y="1319530"/>
                        <a:ext cx="1434465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2520" y="1733550"/>
            <a:ext cx="514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活塞腔体：压强、密度、体积，质量记为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5670" y="1767205"/>
          <a:ext cx="226631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625600" imgH="215900" progId="Equation.KSEE3">
                  <p:embed/>
                </p:oleObj>
              </mc:Choice>
              <mc:Fallback>
                <p:oleObj name="" r:id="rId3" imgW="16256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5670" y="1767205"/>
                        <a:ext cx="226631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40558" y="1784033"/>
          <a:ext cx="42545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304800" imgH="203200" progId="Equation.KSEE3">
                  <p:embed/>
                </p:oleObj>
              </mc:Choice>
              <mc:Fallback>
                <p:oleObj name="" r:id="rId5" imgW="304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0558" y="1784033"/>
                        <a:ext cx="42545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080625" y="169989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视为已知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1258" y="2164715"/>
          <a:ext cx="320738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2260600" imgH="393700" progId="Equation.KSEE3">
                  <p:embed/>
                </p:oleObj>
              </mc:Choice>
              <mc:Fallback>
                <p:oleObj name="" r:id="rId7" imgW="22606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1258" y="2164715"/>
                        <a:ext cx="320738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5550" y="2851785"/>
          <a:ext cx="141478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977900" imgH="393700" progId="Equation.KSEE3">
                  <p:embed/>
                </p:oleObj>
              </mc:Choice>
              <mc:Fallback>
                <p:oleObj name="" r:id="rId9" imgW="9779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5550" y="2851785"/>
                        <a:ext cx="141478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5550" y="3525520"/>
          <a:ext cx="414337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2933700" imgH="482600" progId="Equation.KSEE3">
                  <p:embed/>
                </p:oleObj>
              </mc:Choice>
              <mc:Fallback>
                <p:oleObj name="" r:id="rId11" imgW="29337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5550" y="3525520"/>
                        <a:ext cx="414337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9030" y="4266565"/>
          <a:ext cx="145923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939800" imgH="419100" progId="Equation.KSEE3">
                  <p:embed/>
                </p:oleObj>
              </mc:Choice>
              <mc:Fallback>
                <p:oleObj name="" r:id="rId13" imgW="9398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9030" y="4266565"/>
                        <a:ext cx="1459230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155" y="4933950"/>
          <a:ext cx="6015990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4572000" imgH="508000" progId="Equation.KSEE3">
                  <p:embed/>
                </p:oleObj>
              </mc:Choice>
              <mc:Fallback>
                <p:oleObj name="" r:id="rId15" imgW="45720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3155" y="4933950"/>
                        <a:ext cx="6015990" cy="70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294245" y="4375150"/>
            <a:ext cx="387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a: </a:t>
            </a:r>
            <a:r>
              <a:rPr lang="zh-CN" altLang="en-US"/>
              <a:t>开阀时间差，</a:t>
            </a:r>
            <a:r>
              <a:rPr lang="en-US" altLang="zh-CN"/>
              <a:t>0&lt;a&lt;100ms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548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5080" y="1339850"/>
            <a:ext cx="869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</a:t>
            </a:r>
            <a:r>
              <a:rPr lang="en-US" altLang="zh-CN"/>
              <a:t>B</a:t>
            </a:r>
            <a:r>
              <a:rPr lang="zh-CN" altLang="en-US"/>
              <a:t>喷嘴的周期是</a:t>
            </a:r>
            <a:r>
              <a:rPr lang="en-US" altLang="zh-CN"/>
              <a:t>100ms,  </a:t>
            </a:r>
            <a:r>
              <a:rPr lang="zh-CN" altLang="en-US"/>
              <a:t>取</a:t>
            </a:r>
            <a:r>
              <a:rPr lang="en-US" altLang="zh-CN"/>
              <a:t>0&lt;a&lt;100ms.  </a:t>
            </a:r>
            <a:r>
              <a:rPr lang="zh-CN" altLang="en-US"/>
              <a:t>可以看出 </a:t>
            </a:r>
            <a:r>
              <a:rPr lang="en-US" altLang="zh-CN"/>
              <a:t>a</a:t>
            </a:r>
            <a:r>
              <a:rPr lang="zh-CN" altLang="en-US"/>
              <a:t>的大小对油管油压的长稳状态影响不大</a:t>
            </a:r>
            <a:r>
              <a:rPr lang="zh-CN" altLang="en-US"/>
              <a:t>。 故可取</a:t>
            </a:r>
            <a:r>
              <a:rPr lang="en-US" altLang="zh-CN"/>
              <a:t>a=0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935" y="1914525"/>
            <a:ext cx="7730490" cy="3875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2650" y="3086100"/>
            <a:ext cx="347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10s</a:t>
            </a:r>
            <a:r>
              <a:rPr lang="zh-CN" altLang="en-US"/>
              <a:t>内，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=20rad/s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5825" y="3498850"/>
            <a:ext cx="347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a=87ms</a:t>
            </a:r>
            <a:r>
              <a:rPr lang="zh-CN" altLang="en-US"/>
              <a:t>及</a:t>
            </a:r>
            <a:r>
              <a:rPr lang="en-US" altLang="zh-CN"/>
              <a:t>a=13ms</a:t>
            </a:r>
            <a:r>
              <a:rPr lang="zh-CN" altLang="en-US"/>
              <a:t>时的压强图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488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问题3.1分析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0940" y="1337945"/>
            <a:ext cx="9597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base">
              <a:buFont typeface="Arial" panose="020B0604020202020204" pitchFamily="34" charset="0"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在有两个喷嘴的情况下，单位时间出油量加倍，油压稳定在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100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附近的角速度应该是单喷嘴情况下的两倍左右。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0940" y="2056765"/>
            <a:ext cx="735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长时的稳态油压是角速度的单增函数，问题可由</a:t>
            </a:r>
            <a:r>
              <a:rPr lang="zh-CN" altLang="en-US"/>
              <a:t>二分法求解。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4585" y="2504440"/>
            <a:ext cx="964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经计算，</a:t>
            </a:r>
            <a:r>
              <a:rPr lang="zh-CN" altLang="en-US"/>
              <a:t>使油压稳定在</a:t>
            </a:r>
            <a:r>
              <a:rPr lang="en-US" altLang="zh-CN"/>
              <a:t>100</a:t>
            </a:r>
            <a:r>
              <a:rPr lang="zh-CN" altLang="en-US"/>
              <a:t>的最佳角速度为</a:t>
            </a:r>
            <a:r>
              <a:rPr lang="en-US" altLang="zh-CN"/>
              <a:t>54.9985rad/s, </a:t>
            </a:r>
            <a:r>
              <a:rPr lang="zh-CN" altLang="en-US"/>
              <a:t>大致为单阀的两倍。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4990" y="383540"/>
            <a:ext cx="13283565" cy="66560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459740"/>
            <a:ext cx="11111865" cy="5567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31670" y="432435"/>
            <a:ext cx="810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/>
              <a:t>a</a:t>
            </a:r>
            <a:r>
              <a:rPr lang="zh-CN" altLang="en-US"/>
              <a:t>对振幅的影响：角速度为</a:t>
            </a:r>
            <a:r>
              <a:rPr lang="en-US" altLang="zh-CN"/>
              <a:t>54.9985rad/s,  a=0,a=50</a:t>
            </a:r>
            <a:r>
              <a:rPr lang="zh-CN" altLang="en-US"/>
              <a:t>时压强与时间关系的比较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31670" y="5659120"/>
            <a:ext cx="8798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a=50时相当于一个喷嘴以50ms的周期喷油，更具规律性，油压的波动相对更小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密度、压力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满足的微分方程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10" name="文本框 12"/>
          <p:cNvSpPr txBox="1"/>
          <p:nvPr/>
        </p:nvSpPr>
        <p:spPr>
          <a:xfrm>
            <a:off x="884555" y="1367155"/>
            <a:ext cx="46497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推到密度满足的微分方程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11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2430" y="1367155"/>
          <a:ext cx="13858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698500" imgH="203200" progId="Equation.KSEE3">
                  <p:embed/>
                </p:oleObj>
              </mc:Choice>
              <mc:Fallback>
                <p:oleObj name="" r:id="rId1" imgW="698500" imgH="2032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2430" y="1367155"/>
                        <a:ext cx="138588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文本框 15"/>
          <p:cNvSpPr txBox="1"/>
          <p:nvPr/>
        </p:nvSpPr>
        <p:spPr>
          <a:xfrm>
            <a:off x="6288405" y="1367155"/>
            <a:ext cx="46497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                   时间段内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13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0043" y="1367155"/>
          <a:ext cx="11334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0043" y="1367155"/>
                        <a:ext cx="11334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0605" y="1922780"/>
          <a:ext cx="345948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777365" imgH="228600" progId="Equation.KSEE3">
                  <p:embed/>
                </p:oleObj>
              </mc:Choice>
              <mc:Fallback>
                <p:oleObj name="" r:id="rId5" imgW="1777365" imgH="2286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605" y="1922780"/>
                        <a:ext cx="3459480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840" y="2760980"/>
          <a:ext cx="315277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562100" imgH="393700" progId="Equation.KSEE3">
                  <p:embed/>
                </p:oleObj>
              </mc:Choice>
              <mc:Fallback>
                <p:oleObj name="" r:id="rId7" imgW="1562100" imgH="3937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3840" y="2760980"/>
                        <a:ext cx="3152775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681" y="4521359"/>
          <a:ext cx="149288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749300" imgH="203200" progId="Equation.KSEE3">
                  <p:embed/>
                </p:oleObj>
              </mc:Choice>
              <mc:Fallback>
                <p:oleObj name="" r:id="rId9" imgW="7493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3681" y="4521359"/>
                        <a:ext cx="1492885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890895" y="3505835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常微分方程组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90895" y="4521200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初始条件</a:t>
            </a:r>
            <a:endParaRPr lang="zh-CN" altLang="en-US"/>
          </a:p>
        </p:txBody>
      </p:sp>
      <p:graphicFrame>
        <p:nvGraphicFramePr>
          <p:cNvPr id="41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840" y="3787775"/>
          <a:ext cx="128270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647700" imgH="241300" progId="Equation.KSEE3">
                  <p:embed/>
                </p:oleObj>
              </mc:Choice>
              <mc:Fallback>
                <p:oleObj name="" r:id="rId11" imgW="647700" imgH="2413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3840" y="3787775"/>
                        <a:ext cx="128270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6649" y="4521359"/>
          <a:ext cx="139192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698500" imgH="203200" progId="Equation.KSEE3">
                  <p:embed/>
                </p:oleObj>
              </mc:Choice>
              <mc:Fallback>
                <p:oleObj name="" r:id="rId13" imgW="6985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6649" y="4521359"/>
                        <a:ext cx="139192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左大括号 18"/>
          <p:cNvSpPr/>
          <p:nvPr/>
        </p:nvSpPr>
        <p:spPr>
          <a:xfrm>
            <a:off x="1029970" y="2968625"/>
            <a:ext cx="183515" cy="1767840"/>
          </a:xfrm>
          <a:prstGeom prst="lef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475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单喷嘴与双喷嘴情况的比较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8525" y="1510665"/>
            <a:ext cx="772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单喷嘴：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=27.4532rad/s,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模拟时长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9-10s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内的平均压强及振幅分别为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9310" y="2122805"/>
          <a:ext cx="4003040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501900" imgH="215900" progId="Equation.KSEE3">
                  <p:embed/>
                </p:oleObj>
              </mc:Choice>
              <mc:Fallback>
                <p:oleObj name="" r:id="rId1" imgW="25019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9310" y="2122805"/>
                        <a:ext cx="4003040" cy="34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97890" y="2957195"/>
            <a:ext cx="930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双喷嘴：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=54.9612rad/s, a=50,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模拟时长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9-10s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内的平均压强及振幅分别为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6295" y="3602355"/>
          <a:ext cx="395160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501900" imgH="215900" progId="Equation.KSEE3">
                  <p:embed/>
                </p:oleObj>
              </mc:Choice>
              <mc:Fallback>
                <p:oleObj name="" r:id="rId3" imgW="25019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295" y="3602355"/>
                        <a:ext cx="3951605" cy="34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478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第三题第二问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9030" y="1233805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高压管内的压强、密度，体积</a:t>
            </a:r>
            <a:r>
              <a:rPr lang="zh-CN" altLang="en-US"/>
              <a:t>记为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3975" y="1233805"/>
          <a:ext cx="143446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33975" y="1233805"/>
                        <a:ext cx="1434465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2520" y="1647825"/>
            <a:ext cx="430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活塞腔体：压强、密度、体积，质量记为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0720" y="1681480"/>
          <a:ext cx="226631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625600" imgH="215900" progId="Equation.KSEE3">
                  <p:embed/>
                </p:oleObj>
              </mc:Choice>
              <mc:Fallback>
                <p:oleObj name="" r:id="rId3" imgW="16256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0720" y="1681480"/>
                        <a:ext cx="2266315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8358" y="1698308"/>
          <a:ext cx="42545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304800" imgH="203200" progId="Equation.KSEE3">
                  <p:embed/>
                </p:oleObj>
              </mc:Choice>
              <mc:Fallback>
                <p:oleObj name="" r:id="rId5" imgW="304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358" y="1698308"/>
                        <a:ext cx="42545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217785" y="161417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视为已知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90435" y="1233805"/>
            <a:ext cx="2541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 </a:t>
            </a:r>
            <a:r>
              <a:rPr lang="zh-CN" altLang="en-US"/>
              <a:t>单向阀的控制压强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1258" y="2016125"/>
          <a:ext cx="320738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2260600" imgH="393700" progId="Equation.KSEE3">
                  <p:embed/>
                </p:oleObj>
              </mc:Choice>
              <mc:Fallback>
                <p:oleObj name="" r:id="rId7" imgW="22606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1258" y="2016125"/>
                        <a:ext cx="320738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5550" y="2703195"/>
          <a:ext cx="141478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977900" imgH="393700" progId="Equation.KSEE3">
                  <p:embed/>
                </p:oleObj>
              </mc:Choice>
              <mc:Fallback>
                <p:oleObj name="" r:id="rId9" imgW="9779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5550" y="2703195"/>
                        <a:ext cx="141478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915" y="3376930"/>
          <a:ext cx="414401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2933700" imgH="482600" progId="Equation.KSEE3">
                  <p:embed/>
                </p:oleObj>
              </mc:Choice>
              <mc:Fallback>
                <p:oleObj name="" r:id="rId11" imgW="29337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4915" y="3376930"/>
                        <a:ext cx="414401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5550" y="4051300"/>
          <a:ext cx="131127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939800" imgH="419100" progId="Equation.KSEE3">
                  <p:embed/>
                </p:oleObj>
              </mc:Choice>
              <mc:Fallback>
                <p:oleObj name="" r:id="rId13" imgW="9398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5550" y="4051300"/>
                        <a:ext cx="1311275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598" y="4726940"/>
          <a:ext cx="8025130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5816600" imgH="508000" progId="Equation.KSEE3">
                  <p:embed/>
                </p:oleObj>
              </mc:Choice>
              <mc:Fallback>
                <p:oleObj name="" r:id="rId15" imgW="58166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24598" y="4726940"/>
                        <a:ext cx="8025130" cy="70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636760" y="472694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3373" y="4591686"/>
          <a:ext cx="140081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7" imgW="1002665" imgH="457200" progId="Equation.KSEE3">
                  <p:embed/>
                </p:oleObj>
              </mc:Choice>
              <mc:Fallback>
                <p:oleObj name="" r:id="rId17" imgW="1002665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73373" y="4591686"/>
                        <a:ext cx="140081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508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模拟数据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7015" y="1572260"/>
            <a:ext cx="766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单向阀的控制压强确实可以很好起到控制作用，包括压强</a:t>
            </a:r>
            <a:r>
              <a:rPr lang="zh-CN" altLang="en-US"/>
              <a:t>上限与振幅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17015" y="2503170"/>
            <a:ext cx="876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</a:t>
            </a:r>
            <a:r>
              <a:rPr lang="en-US" altLang="zh-CN"/>
              <a:t>q&gt;100</a:t>
            </a:r>
            <a:r>
              <a:rPr lang="zh-CN" altLang="en-US"/>
              <a:t>且与</a:t>
            </a:r>
            <a:r>
              <a:rPr lang="en-US" altLang="zh-CN"/>
              <a:t>100</a:t>
            </a:r>
            <a:r>
              <a:rPr lang="zh-CN" altLang="en-US"/>
              <a:t>很接近时，需要很大的角速度使压强稳定在</a:t>
            </a:r>
            <a:r>
              <a:rPr lang="en-US" altLang="zh-CN"/>
              <a:t>100</a:t>
            </a:r>
            <a:r>
              <a:rPr lang="zh-CN" altLang="en-US"/>
              <a:t>附近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6890" y="265430"/>
            <a:ext cx="12387580" cy="62071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866775"/>
            <a:ext cx="11111865" cy="5567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1555" y="322580"/>
            <a:ext cx="7846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一般发动机的最高转速不超过</a:t>
            </a:r>
            <a:r>
              <a:rPr lang="en-US" altLang="zh-CN"/>
              <a:t>6500</a:t>
            </a:r>
            <a:r>
              <a:rPr lang="zh-CN" altLang="en-US"/>
              <a:t>转</a:t>
            </a:r>
            <a:r>
              <a:rPr lang="en-US" altLang="zh-CN"/>
              <a:t>/</a:t>
            </a:r>
            <a:r>
              <a:rPr lang="zh-CN" altLang="en-US"/>
              <a:t>分，即不超过</a:t>
            </a:r>
            <a:r>
              <a:rPr lang="en-US" altLang="zh-CN"/>
              <a:t>700rad/s</a:t>
            </a:r>
            <a:r>
              <a:rPr lang="zh-CN" altLang="en-US"/>
              <a:t>，因此将</a:t>
            </a:r>
            <a:r>
              <a:rPr lang="en-US" altLang="zh-CN"/>
              <a:t>q</a:t>
            </a:r>
            <a:r>
              <a:rPr lang="zh-CN" altLang="en-US"/>
              <a:t>设为</a:t>
            </a:r>
            <a:r>
              <a:rPr lang="en-US" altLang="zh-CN"/>
              <a:t>101</a:t>
            </a:r>
            <a:r>
              <a:rPr lang="zh-CN" altLang="en-US"/>
              <a:t>，不具实用性。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58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最佳单向阀控制压强及相应的角速度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9460" y="1398905"/>
            <a:ext cx="1038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取定</a:t>
            </a:r>
            <a:r>
              <a:rPr lang="en-US" altLang="zh-CN"/>
              <a:t>101&lt;q&lt;103, </a:t>
            </a:r>
            <a:r>
              <a:rPr lang="zh-CN" altLang="en-US"/>
              <a:t>由二分法找到</a:t>
            </a:r>
            <a:r>
              <a:rPr lang="en-US" altLang="zh-CN"/>
              <a:t>54</a:t>
            </a:r>
            <a:r>
              <a:rPr lang="zh-CN" altLang="en-US"/>
              <a:t>到</a:t>
            </a:r>
            <a:r>
              <a:rPr lang="en-US" altLang="zh-CN"/>
              <a:t>700</a:t>
            </a:r>
            <a:r>
              <a:rPr lang="zh-CN" altLang="en-US"/>
              <a:t>之间找到使压强稳定在</a:t>
            </a:r>
            <a:r>
              <a:rPr lang="en-US" altLang="zh-CN"/>
              <a:t>100</a:t>
            </a:r>
            <a:r>
              <a:rPr lang="zh-CN" altLang="en-US"/>
              <a:t>附近的最优的角速度，记下此时最后一秒内的振幅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2147570"/>
            <a:ext cx="702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101&lt;q&lt;103</a:t>
            </a:r>
            <a:r>
              <a:rPr lang="zh-CN" altLang="en-US"/>
              <a:t>中，找到</a:t>
            </a:r>
            <a:r>
              <a:rPr lang="en-US" altLang="zh-CN"/>
              <a:t>q</a:t>
            </a:r>
            <a:r>
              <a:rPr lang="zh-CN" altLang="en-US"/>
              <a:t>，使得上述振幅最小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2165" y="2747645"/>
            <a:ext cx="702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此时的</a:t>
            </a:r>
            <a:r>
              <a:rPr lang="en-US" altLang="zh-CN"/>
              <a:t>q</a:t>
            </a:r>
            <a:r>
              <a:rPr lang="zh-CN" altLang="en-US"/>
              <a:t>及相应的角速度便是需要的控制压强和角速度。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2640" y="3519170"/>
            <a:ext cx="10346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程序模拟</a:t>
            </a:r>
            <a:r>
              <a:rPr lang="zh-CN" altLang="en-US"/>
              <a:t>，所有模拟时间为</a:t>
            </a:r>
            <a:r>
              <a:rPr lang="en-US" altLang="zh-CN"/>
              <a:t>30s,   a=50ms,  </a:t>
            </a:r>
            <a:r>
              <a:rPr lang="zh-CN" altLang="en-US"/>
              <a:t>压强均值及振幅采用</a:t>
            </a:r>
            <a:r>
              <a:rPr lang="en-US" altLang="zh-CN"/>
              <a:t>29-30s</a:t>
            </a:r>
            <a:r>
              <a:rPr lang="zh-CN" altLang="en-US"/>
              <a:t>内的数据，角速度最大值设为</a:t>
            </a:r>
            <a:r>
              <a:rPr lang="en-US" altLang="zh-CN"/>
              <a:t>700rad/s</a:t>
            </a:r>
            <a:r>
              <a:rPr lang="zh-CN" altLang="en-US"/>
              <a:t>，控制压强间隔</a:t>
            </a:r>
            <a:r>
              <a:rPr lang="en-US" altLang="zh-CN"/>
              <a:t>0.1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6775" y="76200"/>
            <a:ext cx="13140055" cy="65843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34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结论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77695" y="1829435"/>
          <a:ext cx="7626350" cy="18465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606550"/>
                <a:gridCol w="1443355"/>
                <a:gridCol w="1526540"/>
                <a:gridCol w="1524635"/>
                <a:gridCol w="1525270"/>
              </a:tblGrid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控制压强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102.7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102.8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102.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最优角速度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55.1582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54.9709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55.3455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54.9709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平均压强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99.6896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100.0361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100.4309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100.0361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20000"/>
                      </a:srgbClr>
                    </a:solidFill>
                  </a:tcPr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压强振幅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5.589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4.9468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4.888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4.9468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BBE0E3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77695" y="4065905"/>
            <a:ext cx="745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控制压强在</a:t>
            </a:r>
            <a:r>
              <a:rPr lang="en-US" altLang="zh-CN"/>
              <a:t>102.8--103</a:t>
            </a:r>
            <a:r>
              <a:rPr lang="zh-CN" altLang="en-US"/>
              <a:t>之间，相应的结果都是比较好的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12995" y="2608580"/>
            <a:ext cx="3125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谢谢！</a:t>
            </a:r>
            <a:endParaRPr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由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附件可拟合出的函数关系式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921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1330" y="1783715"/>
          <a:ext cx="7364095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6083300" imgH="228600" progId="Equation.KSEE3">
                  <p:embed/>
                </p:oleObj>
              </mc:Choice>
              <mc:Fallback>
                <p:oleObj name="" r:id="rId1" imgW="6083300" imgH="228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1330" y="1783715"/>
                        <a:ext cx="7364095" cy="309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8680" y="1351280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弹性模量和压力的关系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8680" y="2199005"/>
            <a:ext cx="527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针阀升程函数（</a:t>
            </a:r>
            <a:r>
              <a:rPr lang="en-US" altLang="zh-CN"/>
              <a:t>0&lt;t&lt;100, </a:t>
            </a:r>
            <a:r>
              <a:rPr lang="zh-CN" altLang="en-US"/>
              <a:t>一个周期）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6360" y="2586355"/>
          <a:ext cx="3064510" cy="135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247900" imgH="990600" progId="Equation.KSEE3">
                  <p:embed/>
                </p:oleObj>
              </mc:Choice>
              <mc:Fallback>
                <p:oleObj name="" r:id="rId3" imgW="2247900" imgH="990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360" y="2586355"/>
                        <a:ext cx="3064510" cy="135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97220" y="2708275"/>
            <a:ext cx="3218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注：如果时间间隔为</a:t>
            </a:r>
            <a:r>
              <a:rPr lang="en-US" altLang="zh-CN"/>
              <a:t>0.01</a:t>
            </a:r>
            <a:r>
              <a:rPr lang="zh-CN" altLang="en-US"/>
              <a:t>，可直接使用附件</a:t>
            </a:r>
            <a:r>
              <a:rPr lang="zh-CN" altLang="en-US"/>
              <a:t>的数据；如果想要更高的精度，可用此函数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600" y="4123690"/>
            <a:ext cx="5046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</a:rPr>
              <a:t>凸轮的极径和极角的关系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6360" y="4643120"/>
          <a:ext cx="3609340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1917065" imgH="203200" progId="Equation.KSEE3">
                  <p:embed/>
                </p:oleObj>
              </mc:Choice>
              <mc:Fallback>
                <p:oleObj name="" r:id="rId5" imgW="1917065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360" y="4643120"/>
                        <a:ext cx="3609340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780405" y="4274820"/>
            <a:ext cx="333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，表示下止点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97855" y="5007610"/>
            <a:ext cx="479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上述函数皆可由</a:t>
            </a:r>
            <a:r>
              <a:rPr lang="en-US" altLang="zh-CN"/>
              <a:t>cftool</a:t>
            </a:r>
            <a:r>
              <a:rPr lang="zh-CN" altLang="en-US"/>
              <a:t>拟合得到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问题1.1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266" name="文本框 4"/>
          <p:cNvSpPr txBox="1"/>
          <p:nvPr/>
        </p:nvSpPr>
        <p:spPr>
          <a:xfrm>
            <a:off x="704215" y="1656715"/>
            <a:ext cx="3745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ym typeface="+mn-ea"/>
              </a:rPr>
              <a:t>f(t)</a:t>
            </a:r>
            <a:r>
              <a:rPr lang="zh-CN" altLang="en-US">
                <a:sym typeface="+mn-ea"/>
              </a:rPr>
              <a:t>是以</a:t>
            </a:r>
            <a:r>
              <a:rPr lang="en-US" altLang="zh-CN">
                <a:sym typeface="+mn-ea"/>
              </a:rPr>
              <a:t>100ms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为周期的周期函数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5380" y="1394778"/>
          <a:ext cx="26479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070100" imgH="914400" progId="Equation.KSEE3">
                  <p:embed/>
                </p:oleObj>
              </mc:Choice>
              <mc:Fallback>
                <p:oleObj name="" r:id="rId1" imgW="2070100" imgH="914400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5380" y="1394778"/>
                        <a:ext cx="264795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5790" y="2673985"/>
            <a:ext cx="732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A</a:t>
            </a:r>
            <a:r>
              <a:rPr lang="zh-CN" altLang="en-US"/>
              <a:t>处在</a:t>
            </a:r>
            <a:r>
              <a:rPr lang="en-US" altLang="zh-CN"/>
              <a:t>t=a</a:t>
            </a:r>
            <a:r>
              <a:rPr lang="zh-CN" altLang="en-US"/>
              <a:t>时开启，开启时长是</a:t>
            </a:r>
            <a:r>
              <a:rPr lang="en-US" altLang="zh-CN"/>
              <a:t>T</a:t>
            </a:r>
            <a:r>
              <a:rPr lang="zh-CN" altLang="en-US"/>
              <a:t>， </a:t>
            </a:r>
            <a:r>
              <a:rPr lang="en-US" altLang="zh-CN"/>
              <a:t>(</a:t>
            </a:r>
            <a:r>
              <a:rPr lang="en-US" altLang="zh-CN"/>
              <a:t>0&lt;a&lt;100ms)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1740" y="3240723"/>
          <a:ext cx="2392680" cy="57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892300" imgH="457200" progId="Equation.KSEE3">
                  <p:embed/>
                </p:oleObj>
              </mc:Choice>
              <mc:Fallback>
                <p:oleObj name="" r:id="rId3" imgW="18923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1740" y="3240723"/>
                        <a:ext cx="2392680" cy="57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585335" y="3273425"/>
            <a:ext cx="220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T+10</a:t>
            </a:r>
            <a:r>
              <a:rPr lang="zh-CN" altLang="en-US"/>
              <a:t>为</a:t>
            </a:r>
            <a:r>
              <a:rPr lang="zh-CN" altLang="en-US"/>
              <a:t>周期函数</a:t>
            </a:r>
            <a:endParaRPr lang="en-US" altLang="zh-CN"/>
          </a:p>
        </p:txBody>
      </p:sp>
      <p:graphicFrame>
        <p:nvGraphicFramePr>
          <p:cNvPr id="9221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425" y="4322921"/>
          <a:ext cx="3079750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777365" imgH="482600" progId="Equation.KSEE3">
                  <p:embed/>
                </p:oleObj>
              </mc:Choice>
              <mc:Fallback>
                <p:oleObj name="" r:id="rId5" imgW="1777365" imgH="4826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425" y="4322921"/>
                        <a:ext cx="3079750" cy="953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1005" y="4570730"/>
          <a:ext cx="176657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952500" imgH="203200" progId="Equation.KSEE3">
                  <p:embed/>
                </p:oleObj>
              </mc:Choice>
              <mc:Fallback>
                <p:oleObj name="" r:id="rId7" imgW="952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1005" y="4570730"/>
                        <a:ext cx="1766570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8005" y="457962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其中，</a:t>
            </a:r>
            <a:r>
              <a:rPr lang="en-US" altLang="zh-CN"/>
              <a:t>A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点处的油嘴截面面积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问题一满足的微分方程组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9674" y="1582420"/>
          <a:ext cx="506857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552700" imgH="444500" progId="Equation.KSEE3">
                  <p:embed/>
                </p:oleObj>
              </mc:Choice>
              <mc:Fallback>
                <p:oleObj name="" r:id="rId1" imgW="2552700" imgH="4445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9674" y="1582420"/>
                        <a:ext cx="506857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9674" y="3588544"/>
          <a:ext cx="149225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749300" imgH="203200" progId="Equation.KSEE3">
                  <p:embed/>
                </p:oleObj>
              </mc:Choice>
              <mc:Fallback>
                <p:oleObj name="" r:id="rId3" imgW="7493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674" y="3588544"/>
                        <a:ext cx="149225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025" y="2495709"/>
          <a:ext cx="145923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736600" imgH="419100" progId="Equation.KSEE3">
                  <p:embed/>
                </p:oleObj>
              </mc:Choice>
              <mc:Fallback>
                <p:oleObj name="" r:id="rId5" imgW="736600" imgH="4191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025" y="2495709"/>
                        <a:ext cx="145923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8082" y="3588544"/>
          <a:ext cx="139128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698500" imgH="203200" progId="Equation.KSEE3">
                  <p:embed/>
                </p:oleObj>
              </mc:Choice>
              <mc:Fallback>
                <p:oleObj name="" r:id="rId7" imgW="6985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8082" y="3588544"/>
                        <a:ext cx="1391285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微分方程求解方法（欧拉法）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98905"/>
            <a:ext cx="763206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r>
              <a:rPr lang="zh-CN" altLang="en-US"/>
              <a:t>利用欧拉法求解微分方程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4650" y="2078990"/>
          <a:ext cx="1670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482600" progId="Equation.KSEE3">
                  <p:embed/>
                </p:oleObj>
              </mc:Choice>
              <mc:Fallback>
                <p:oleObj name="" r:id="rId1" imgW="965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650" y="2078990"/>
                        <a:ext cx="1670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16380" y="302577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1125" y="2914015"/>
          <a:ext cx="129730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25" y="2914015"/>
                        <a:ext cx="129730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54735" y="3632200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3080" y="4000500"/>
          <a:ext cx="276923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244600" imgH="228600" progId="Equation.KSEE3">
                  <p:embed/>
                </p:oleObj>
              </mc:Choice>
              <mc:Fallback>
                <p:oleObj name="" r:id="rId5" imgW="1244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3080" y="4000500"/>
                        <a:ext cx="276923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031480" y="2249170"/>
            <a:ext cx="203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y(t): </a:t>
            </a:r>
            <a:r>
              <a:rPr lang="zh-CN" altLang="en-US"/>
              <a:t>向量</a:t>
            </a:r>
            <a:r>
              <a:rPr lang="zh-CN" altLang="en-US"/>
              <a:t>方程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66155" y="478917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精度</a:t>
            </a:r>
            <a:r>
              <a:rPr lang="en-US" altLang="zh-CN"/>
              <a:t>O(h)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微分方程求解方法（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改进欧拉法）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98905"/>
            <a:ext cx="763206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r>
              <a:rPr lang="zh-CN" altLang="en-US"/>
              <a:t>利用</a:t>
            </a:r>
            <a:r>
              <a:rPr lang="zh-CN" altLang="en-US"/>
              <a:t>改进欧拉法求解微分方程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4650" y="2078990"/>
          <a:ext cx="1670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482600" progId="Equation.KSEE3">
                  <p:embed/>
                </p:oleObj>
              </mc:Choice>
              <mc:Fallback>
                <p:oleObj name="" r:id="rId1" imgW="965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650" y="2078990"/>
                        <a:ext cx="1670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16380" y="302577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1125" y="2914015"/>
          <a:ext cx="129730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25" y="2914015"/>
                        <a:ext cx="129730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54735" y="3632200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9595" y="3756978"/>
          <a:ext cx="2656205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193800" imgH="241300" progId="Equation.KSEE3">
                  <p:embed/>
                </p:oleObj>
              </mc:Choice>
              <mc:Fallback>
                <p:oleObj name="" r:id="rId5" imgW="11938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9595" y="3756978"/>
                        <a:ext cx="2656205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5308" y="4326573"/>
          <a:ext cx="268478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206500" imgH="241300" progId="Equation.KSEE3">
                  <p:embed/>
                </p:oleObj>
              </mc:Choice>
              <mc:Fallback>
                <p:oleObj name="" r:id="rId7" imgW="12065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5308" y="4326573"/>
                        <a:ext cx="268478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9595" y="5013643"/>
          <a:ext cx="251523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130300" imgH="241300" progId="Equation.KSEE3">
                  <p:embed/>
                </p:oleObj>
              </mc:Choice>
              <mc:Fallback>
                <p:oleObj name="" r:id="rId9" imgW="1130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9595" y="5013643"/>
                        <a:ext cx="251523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686040" y="368681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精度</a:t>
            </a:r>
            <a:r>
              <a:rPr lang="en-US" altLang="zh-CN"/>
              <a:t>O(h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6e7237fe-3ff9-4f18-bb95-79b3579645c8}"/>
</p:tagLst>
</file>

<file path=ppt/tags/tag2.xml><?xml version="1.0" encoding="utf-8"?>
<p:tagLst xmlns:p="http://schemas.openxmlformats.org/presentationml/2006/main">
  <p:tag name="KSO_WM_UNIT_TABLE_BEAUTIFY" val="smartTable{7ff03411-b59b-4b2a-a21c-1ec00806c75a}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3966</Words>
  <Application>WPS 演示</Application>
  <PresentationFormat>宽屏</PresentationFormat>
  <Paragraphs>475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132</vt:i4>
      </vt:variant>
      <vt:variant>
        <vt:lpstr>幻灯片标题</vt:lpstr>
      </vt:variant>
      <vt:variant>
        <vt:i4>48</vt:i4>
      </vt:variant>
    </vt:vector>
  </HeadingPairs>
  <TitlesOfParts>
    <vt:vector size="191" baseType="lpstr">
      <vt:lpstr>Arial</vt:lpstr>
      <vt:lpstr>宋体</vt:lpstr>
      <vt:lpstr>Wingdings</vt:lpstr>
      <vt:lpstr>微软雅黑</vt:lpstr>
      <vt:lpstr>华文楷体</vt:lpstr>
      <vt:lpstr>黑体</vt:lpstr>
      <vt:lpstr>Arial Unicode MS</vt:lpstr>
      <vt:lpstr>Euphemia</vt:lpstr>
      <vt:lpstr>Segoe Print</vt:lpstr>
      <vt:lpstr>学术文献 16x9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高压油管的压力控制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mikexhy</cp:lastModifiedBy>
  <cp:revision>173</cp:revision>
  <dcterms:created xsi:type="dcterms:W3CDTF">2018-10-28T04:10:00Z</dcterms:created>
  <dcterms:modified xsi:type="dcterms:W3CDTF">2021-08-10T08:46:40Z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2052-11.1.0.10700</vt:lpwstr>
  </property>
  <property fmtid="{D5CDD505-2E9C-101B-9397-08002B2CF9AE}" pid="9" name="ICV">
    <vt:lpwstr>0F50BC2B903048A2853A5C8BF5A0A56D</vt:lpwstr>
  </property>
</Properties>
</file>