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62" r:id="rId5"/>
    <p:sldId id="257" r:id="rId6"/>
    <p:sldId id="258" r:id="rId7"/>
    <p:sldId id="259" r:id="rId8"/>
    <p:sldId id="260" r:id="rId9"/>
    <p:sldId id="269" r:id="rId10"/>
    <p:sldId id="26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17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9" Type="http://schemas.openxmlformats.org/officeDocument/2006/relationships/image" Target="../media/image108.wmf"/><Relationship Id="rId18" Type="http://schemas.openxmlformats.org/officeDocument/2006/relationships/image" Target="../media/image107.wmf"/><Relationship Id="rId17" Type="http://schemas.openxmlformats.org/officeDocument/2006/relationships/image" Target="../media/image106.wmf"/><Relationship Id="rId16" Type="http://schemas.openxmlformats.org/officeDocument/2006/relationships/image" Target="../media/image105.wmf"/><Relationship Id="rId15" Type="http://schemas.openxmlformats.org/officeDocument/2006/relationships/image" Target="../media/image104.wmf"/><Relationship Id="rId14" Type="http://schemas.openxmlformats.org/officeDocument/2006/relationships/image" Target="../media/image103.wmf"/><Relationship Id="rId13" Type="http://schemas.openxmlformats.org/officeDocument/2006/relationships/image" Target="../media/image102.wmf"/><Relationship Id="rId12" Type="http://schemas.openxmlformats.org/officeDocument/2006/relationships/image" Target="../media/image10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1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6" Type="http://schemas.openxmlformats.org/officeDocument/2006/relationships/image" Target="../media/image37.wmf"/><Relationship Id="rId15" Type="http://schemas.openxmlformats.org/officeDocument/2006/relationships/image" Target="../media/image36.wmf"/><Relationship Id="rId14" Type="http://schemas.openxmlformats.org/officeDocument/2006/relationships/image" Target="../media/image35.wmf"/><Relationship Id="rId13" Type="http://schemas.openxmlformats.org/officeDocument/2006/relationships/image" Target="../media/image34.wmf"/><Relationship Id="rId12" Type="http://schemas.openxmlformats.org/officeDocument/2006/relationships/image" Target="../media/image3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4" Type="http://schemas.openxmlformats.org/officeDocument/2006/relationships/image" Target="../media/image59.wmf"/><Relationship Id="rId13" Type="http://schemas.openxmlformats.org/officeDocument/2006/relationships/image" Target="../media/image58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48.wmf"/><Relationship Id="rId1" Type="http://schemas.openxmlformats.org/officeDocument/2006/relationships/image" Target="../media/image7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6.bin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2.xml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89.wmf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3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4.bin"/><Relationship Id="rId41" Type="http://schemas.openxmlformats.org/officeDocument/2006/relationships/vmlDrawing" Target="../drawings/vmlDrawing11.vml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9" Type="http://schemas.openxmlformats.org/officeDocument/2006/relationships/tags" Target="../tags/tag75.xml"/><Relationship Id="rId38" Type="http://schemas.openxmlformats.org/officeDocument/2006/relationships/image" Target="../media/image108.wmf"/><Relationship Id="rId37" Type="http://schemas.openxmlformats.org/officeDocument/2006/relationships/oleObject" Target="../embeddings/oleObject120.bin"/><Relationship Id="rId36" Type="http://schemas.openxmlformats.org/officeDocument/2006/relationships/image" Target="../media/image107.wmf"/><Relationship Id="rId35" Type="http://schemas.openxmlformats.org/officeDocument/2006/relationships/oleObject" Target="../embeddings/oleObject119.bin"/><Relationship Id="rId34" Type="http://schemas.openxmlformats.org/officeDocument/2006/relationships/image" Target="../media/image106.wmf"/><Relationship Id="rId33" Type="http://schemas.openxmlformats.org/officeDocument/2006/relationships/oleObject" Target="../embeddings/oleObject118.bin"/><Relationship Id="rId32" Type="http://schemas.openxmlformats.org/officeDocument/2006/relationships/image" Target="../media/image105.wmf"/><Relationship Id="rId31" Type="http://schemas.openxmlformats.org/officeDocument/2006/relationships/oleObject" Target="../embeddings/oleObject117.bin"/><Relationship Id="rId30" Type="http://schemas.openxmlformats.org/officeDocument/2006/relationships/image" Target="../media/image104.wmf"/><Relationship Id="rId3" Type="http://schemas.openxmlformats.org/officeDocument/2006/relationships/oleObject" Target="../embeddings/oleObject103.bin"/><Relationship Id="rId29" Type="http://schemas.openxmlformats.org/officeDocument/2006/relationships/oleObject" Target="../embeddings/oleObject116.bin"/><Relationship Id="rId28" Type="http://schemas.openxmlformats.org/officeDocument/2006/relationships/image" Target="../media/image103.wmf"/><Relationship Id="rId27" Type="http://schemas.openxmlformats.org/officeDocument/2006/relationships/oleObject" Target="../embeddings/oleObject115.bin"/><Relationship Id="rId26" Type="http://schemas.openxmlformats.org/officeDocument/2006/relationships/image" Target="../media/image102.wmf"/><Relationship Id="rId25" Type="http://schemas.openxmlformats.org/officeDocument/2006/relationships/oleObject" Target="../embeddings/oleObject114.bin"/><Relationship Id="rId24" Type="http://schemas.openxmlformats.org/officeDocument/2006/relationships/image" Target="../media/image101.wmf"/><Relationship Id="rId23" Type="http://schemas.openxmlformats.org/officeDocument/2006/relationships/oleObject" Target="../embeddings/oleObject113.bin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99.wmf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6.x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2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7" Type="http://schemas.openxmlformats.org/officeDocument/2006/relationships/vmlDrawing" Target="../drawings/vmlDrawing1.vml"/><Relationship Id="rId46" Type="http://schemas.openxmlformats.org/officeDocument/2006/relationships/slideLayout" Target="../slideLayouts/slideLayout2.xml"/><Relationship Id="rId45" Type="http://schemas.openxmlformats.org/officeDocument/2006/relationships/tags" Target="../tags/tag65.xml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5" Type="http://schemas.openxmlformats.org/officeDocument/2006/relationships/vmlDrawing" Target="../drawings/vmlDrawing2.v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6.xml"/><Relationship Id="rId32" Type="http://schemas.openxmlformats.org/officeDocument/2006/relationships/image" Target="../media/image37.w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35.w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34.w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33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1.wmf"/><Relationship Id="rId2" Type="http://schemas.openxmlformats.org/officeDocument/2006/relationships/image" Target="../media/image23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8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7.xml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3" Type="http://schemas.openxmlformats.org/officeDocument/2006/relationships/vmlDrawing" Target="../drawings/vmlDrawing4.v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68.xml"/><Relationship Id="rId30" Type="http://schemas.openxmlformats.org/officeDocument/2006/relationships/image" Target="../media/image59.wmf"/><Relationship Id="rId3" Type="http://schemas.openxmlformats.org/officeDocument/2006/relationships/oleObject" Target="../embeddings/oleObject48.bin"/><Relationship Id="rId29" Type="http://schemas.openxmlformats.org/officeDocument/2006/relationships/oleObject" Target="../embeddings/oleObject62.bin"/><Relationship Id="rId28" Type="http://schemas.openxmlformats.org/officeDocument/2006/relationships/image" Target="../media/image58.wmf"/><Relationship Id="rId27" Type="http://schemas.openxmlformats.org/officeDocument/2006/relationships/oleObject" Target="../embeddings/oleObject61.bin"/><Relationship Id="rId26" Type="http://schemas.openxmlformats.org/officeDocument/2006/relationships/oleObject" Target="../embeddings/oleObject60.bin"/><Relationship Id="rId25" Type="http://schemas.openxmlformats.org/officeDocument/2006/relationships/oleObject" Target="../embeddings/oleObject59.bin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55.wmf"/><Relationship Id="rId2" Type="http://schemas.openxmlformats.org/officeDocument/2006/relationships/image" Target="../media/image46.w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4.bin"/><Relationship Id="rId25" Type="http://schemas.openxmlformats.org/officeDocument/2006/relationships/vmlDrawing" Target="../drawings/vmlDrawing5.v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69.xml"/><Relationship Id="rId22" Type="http://schemas.openxmlformats.org/officeDocument/2006/relationships/image" Target="../media/image70.w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69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0.xml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6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1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高温作业专用服装设计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6861175" y="1238885"/>
            <a:ext cx="2440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</a:t>
            </a:r>
            <a:r>
              <a:rPr lang="zh-CN" altLang="en-US"/>
              <a:t>份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77565" y="139700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份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四层材料</a:t>
            </a:r>
            <a:r>
              <a:rPr lang="en-US" altLang="zh-CN"/>
              <a:t>+</a:t>
            </a:r>
            <a:r>
              <a:t>第三类边界条件的情形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534795" y="1783080"/>
            <a:ext cx="7101840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543050" y="1707515"/>
            <a:ext cx="8255" cy="134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3023870" y="1656715"/>
            <a:ext cx="8890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93005" y="1707515"/>
            <a:ext cx="0" cy="11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6853555" y="1631315"/>
            <a:ext cx="8255" cy="14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640445" y="1673860"/>
            <a:ext cx="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05265" y="171069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时间第</a:t>
            </a:r>
            <a:r>
              <a:rPr lang="en-US" altLang="zh-CN"/>
              <a:t>j</a:t>
            </a:r>
            <a:r>
              <a:rPr lang="zh-CN" altLang="en-US"/>
              <a:t>层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6050" y="178943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28600" imgH="241300" progId="Equation.KSEE3">
                  <p:embed/>
                </p:oleObj>
              </mc:Choice>
              <mc:Fallback>
                <p:oleObj name="" r:id="rId1" imgW="2286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6050" y="1789430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3835" y="1814195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81000" imgH="241300" progId="Equation.KSEE3">
                  <p:embed/>
                </p:oleObj>
              </mc:Choice>
              <mc:Fallback>
                <p:oleObj name="" r:id="rId3" imgW="3810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835" y="1814195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7735" y="1850390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393700" imgH="241300" progId="Equation.KSEE3">
                  <p:embed/>
                </p:oleObj>
              </mc:Choice>
              <mc:Fallback>
                <p:oleObj name="" r:id="rId5" imgW="3937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7735" y="1850390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1150" y="1850390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393700" imgH="241300" progId="Equation.KSEE3">
                  <p:embed/>
                </p:oleObj>
              </mc:Choice>
              <mc:Fallback>
                <p:oleObj name="" r:id="rId7" imgW="3937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1150" y="1850390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3595" y="1850390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393700" imgH="241300" progId="Equation.KSEE3">
                  <p:embed/>
                </p:oleObj>
              </mc:Choice>
              <mc:Fallback>
                <p:oleObj name="" r:id="rId9" imgW="3937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43595" y="1850390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9128" y="1395730"/>
          <a:ext cx="88836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1" imgW="495300" imgH="215900" progId="Equation.KSEE3">
                  <p:embed/>
                </p:oleObj>
              </mc:Choice>
              <mc:Fallback>
                <p:oleObj name="" r:id="rId11" imgW="4953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9128" y="1395730"/>
                        <a:ext cx="88836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830070" y="143065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份</a:t>
            </a:r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4220" y="1391285"/>
          <a:ext cx="34163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190500" imgH="215900" progId="Equation.KSEE3">
                  <p:embed/>
                </p:oleObj>
              </mc:Choice>
              <mc:Fallback>
                <p:oleObj name="" r:id="rId13" imgW="1905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14220" y="1391285"/>
                        <a:ext cx="34163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4993005" y="1339215"/>
            <a:ext cx="175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</a:t>
            </a:r>
            <a:r>
              <a:rPr lang="zh-CN" altLang="en-US"/>
              <a:t>份</a:t>
            </a:r>
            <a:endParaRPr lang="zh-CN" altLang="en-US"/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2223" y="1318260"/>
          <a:ext cx="91122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508000" imgH="228600" progId="Equation.KSEE3">
                  <p:embed/>
                </p:oleObj>
              </mc:Choice>
              <mc:Fallback>
                <p:oleObj name="" r:id="rId15" imgW="5080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2223" y="1318260"/>
                        <a:ext cx="91122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04063" y="1221105"/>
          <a:ext cx="91122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7" imgW="508000" imgH="228600" progId="Equation.KSEE3">
                  <p:embed/>
                </p:oleObj>
              </mc:Choice>
              <mc:Fallback>
                <p:oleObj name="" r:id="rId17" imgW="5080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04063" y="1221105"/>
                        <a:ext cx="91122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1256030" y="230822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</a:t>
            </a:r>
            <a:endParaRPr lang="zh-CN" altLang="en-US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8263" y="2833053"/>
          <a:ext cx="4420870" cy="167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9" imgW="3771900" imgH="1181100" progId="Equation.KSEE3">
                  <p:embed/>
                </p:oleObj>
              </mc:Choice>
              <mc:Fallback>
                <p:oleObj name="" r:id="rId19" imgW="3771900" imgH="1181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38263" y="2833053"/>
                        <a:ext cx="4420870" cy="167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6158" y="2833053"/>
          <a:ext cx="4287520" cy="167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1" imgW="3657600" imgH="1181100" progId="Equation.KSEE3">
                  <p:embed/>
                </p:oleObj>
              </mc:Choice>
              <mc:Fallback>
                <p:oleObj name="" r:id="rId21" imgW="3657600" imgH="1181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86158" y="2833053"/>
                        <a:ext cx="4287520" cy="167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123950" y="5010785"/>
            <a:ext cx="707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由第三类边界条件</a:t>
            </a:r>
            <a:r>
              <a:rPr lang="en-US" altLang="zh-CN" sz="2400"/>
              <a:t>+</a:t>
            </a:r>
            <a:r>
              <a:rPr lang="zh-CN" altLang="en-US" sz="2400"/>
              <a:t>间隔点条件</a:t>
            </a:r>
            <a:endParaRPr lang="zh-CN" altLang="en-US" sz="2400"/>
          </a:p>
        </p:txBody>
      </p:sp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270" y="270510"/>
          <a:ext cx="7900670" cy="245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7492365" imgH="2082800" progId="Equation.KSEE3">
                  <p:embed/>
                </p:oleObj>
              </mc:Choice>
              <mc:Fallback>
                <p:oleObj name="" r:id="rId1" imgW="7492365" imgH="2082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270" y="270510"/>
                        <a:ext cx="7900670" cy="245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9298" y="2854325"/>
          <a:ext cx="835279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6400800" imgH="2082800" progId="Equation.KSEE3">
                  <p:embed/>
                </p:oleObj>
              </mc:Choice>
              <mc:Fallback>
                <p:oleObj name="" r:id="rId3" imgW="6400800" imgH="2082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298" y="2854325"/>
                        <a:ext cx="835279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565" y="6058535"/>
          <a:ext cx="50419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65100" imgH="241300" progId="Equation.KSEE3">
                  <p:embed/>
                </p:oleObj>
              </mc:Choice>
              <mc:Fallback>
                <p:oleObj name="" r:id="rId5" imgW="165100" imgH="2413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565" y="6058535"/>
                        <a:ext cx="50419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05915" y="6139180"/>
            <a:ext cx="10121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*</a:t>
            </a:r>
            <a:r>
              <a:rPr lang="zh-CN" altLang="en-US" sz="2000"/>
              <a:t>表示</a:t>
            </a:r>
            <a:r>
              <a:rPr lang="en-US" altLang="zh-CN" sz="2000"/>
              <a:t>r </a:t>
            </a:r>
            <a:r>
              <a:rPr lang="zh-CN" altLang="en-US" sz="2000"/>
              <a:t>出现的行号，  由初值依次可求</a:t>
            </a:r>
            <a:r>
              <a:rPr lang="en-US" altLang="zh-CN" sz="2000"/>
              <a:t>j</a:t>
            </a:r>
            <a:r>
              <a:rPr lang="zh-CN" altLang="en-US" sz="2000"/>
              <a:t>层格点的函数值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数据实验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64920" y="1057275"/>
            <a:ext cx="521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h0</a:t>
            </a:r>
            <a:r>
              <a:rPr lang="zh-CN" altLang="en-US"/>
              <a:t>，</a:t>
            </a:r>
            <a:r>
              <a:rPr lang="en-US" altLang="zh-CN"/>
              <a:t>h1</a:t>
            </a:r>
            <a:r>
              <a:rPr lang="zh-CN" altLang="en-US"/>
              <a:t>的确定， 最小二乘法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1020" y="1544320"/>
            <a:ext cx="759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记计算得到的防护服内温度为               ，实验给出的内温为      ， 则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8383" y="1518285"/>
          <a:ext cx="103124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1500" imgH="228600" progId="Equation.KSEE3">
                  <p:embed/>
                </p:oleObj>
              </mc:Choice>
              <mc:Fallback>
                <p:oleObj name="" r:id="rId1" imgW="571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8383" y="1518285"/>
                        <a:ext cx="1031240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0830" y="1461770"/>
          <a:ext cx="371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0830" y="1461770"/>
                        <a:ext cx="3714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3810" y="2141220"/>
          <a:ext cx="4895215" cy="65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905000" imgH="254000" progId="Equation.KSEE3">
                  <p:embed/>
                </p:oleObj>
              </mc:Choice>
              <mc:Fallback>
                <p:oleObj name="" r:id="rId5" imgW="19050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3810" y="2141220"/>
                        <a:ext cx="4895215" cy="652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59280" y="3043555"/>
            <a:ext cx="603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r>
              <a:rPr lang="en-US" altLang="zh-CN"/>
              <a:t>h0</a:t>
            </a:r>
            <a:r>
              <a:rPr lang="zh-CN" altLang="en-US"/>
              <a:t>、</a:t>
            </a:r>
            <a:r>
              <a:rPr lang="en-US" altLang="zh-CN"/>
              <a:t>h1 </a:t>
            </a:r>
            <a:r>
              <a:rPr lang="zh-CN" altLang="en-US"/>
              <a:t>理论上可由极小化 </a:t>
            </a:r>
            <a:r>
              <a:rPr lang="en-US" altLang="zh-CN" i="1"/>
              <a:t>W </a:t>
            </a:r>
            <a:r>
              <a:rPr lang="zh-CN" altLang="en-US"/>
              <a:t>得到。（计算量极其大）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1965" y="3676650"/>
            <a:ext cx="632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h0,h1</a:t>
            </a:r>
            <a:r>
              <a:rPr lang="zh-CN" altLang="en-US"/>
              <a:t>大致范围的选择（关键）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77745" y="4231640"/>
            <a:ext cx="725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查阅资料可知空气自然对流换热系数在</a:t>
            </a:r>
            <a:r>
              <a:rPr lang="en-US" altLang="zh-CN"/>
              <a:t>3--10 W/m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zh-CN" altLang="en-US"/>
              <a:t>°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287905" y="4640580"/>
            <a:ext cx="738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h1,h0</a:t>
            </a:r>
            <a:r>
              <a:rPr lang="zh-CN" altLang="en-US"/>
              <a:t>之间的关系可由给出的数据得到， </a:t>
            </a:r>
            <a:r>
              <a:rPr lang="en-US" altLang="zh-CN"/>
              <a:t>3</a:t>
            </a:r>
            <a:r>
              <a:rPr lang="en-US" altLang="zh-CN"/>
              <a:t>0</a:t>
            </a:r>
            <a:r>
              <a:rPr lang="zh-CN" altLang="en-US"/>
              <a:t>分钟后，温度稳定，可视为热方程的稳态解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23795" y="5429885"/>
            <a:ext cx="641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由此稳态解</a:t>
            </a:r>
            <a:r>
              <a:rPr lang="zh-CN" altLang="en-US"/>
              <a:t>和时间无关，温度</a:t>
            </a:r>
            <a:r>
              <a:rPr lang="zh-CN" altLang="en-US"/>
              <a:t>只与</a:t>
            </a:r>
            <a:r>
              <a:rPr lang="en-US" altLang="zh-CN"/>
              <a:t>x</a:t>
            </a:r>
            <a:r>
              <a:rPr lang="zh-CN" altLang="en-US"/>
              <a:t>有关且是</a:t>
            </a:r>
            <a:r>
              <a:rPr lang="en-US" altLang="zh-CN"/>
              <a:t>x</a:t>
            </a:r>
            <a:r>
              <a:rPr lang="zh-CN" altLang="en-US"/>
              <a:t>的分段线性函数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直接箭头连接符 19"/>
          <p:cNvCxnSpPr/>
          <p:nvPr/>
        </p:nvCxnSpPr>
        <p:spPr>
          <a:xfrm flipV="1">
            <a:off x="2134235" y="901700"/>
            <a:ext cx="7245985" cy="5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163445" y="795655"/>
            <a:ext cx="9525" cy="16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612515" y="805180"/>
            <a:ext cx="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5061585" y="795655"/>
            <a:ext cx="9525" cy="13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6172200" y="795655"/>
            <a:ext cx="9525" cy="11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3365" y="909320"/>
          <a:ext cx="23685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3365" y="909320"/>
                        <a:ext cx="23685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6600" y="914718"/>
          <a:ext cx="204470" cy="2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" imgW="127000" imgH="177165" progId="Equation.KSEE3">
                  <p:embed/>
                </p:oleObj>
              </mc:Choice>
              <mc:Fallback>
                <p:oleObj name="" r:id="rId3" imgW="127000" imgH="177165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914718"/>
                        <a:ext cx="204470" cy="28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3920" y="847725"/>
          <a:ext cx="27686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5" imgW="152400" imgH="215900" progId="Equation.KSEE3">
                  <p:embed/>
                </p:oleObj>
              </mc:Choice>
              <mc:Fallback>
                <p:oleObj name="" r:id="rId5" imgW="152400" imgH="2159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3920" y="847725"/>
                        <a:ext cx="27686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4265" y="830580"/>
          <a:ext cx="31242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7" imgW="165100" imgH="215900" progId="Equation.KSEE3">
                  <p:embed/>
                </p:oleObj>
              </mc:Choice>
              <mc:Fallback>
                <p:oleObj name="" r:id="rId7" imgW="165100" imgH="2159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4265" y="830580"/>
                        <a:ext cx="312420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7580" y="828675"/>
          <a:ext cx="3086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9" imgW="165100" imgH="228600" progId="Equation.KSEE3">
                  <p:embed/>
                </p:oleObj>
              </mc:Choice>
              <mc:Fallback>
                <p:oleObj name="" r:id="rId9" imgW="165100" imgH="228600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7580" y="828675"/>
                        <a:ext cx="3086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3305" y="795973"/>
          <a:ext cx="308610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65100" imgH="215900" progId="Equation.KSEE3">
                  <p:embed/>
                </p:oleObj>
              </mc:Choice>
              <mc:Fallback>
                <p:oleObj name="" r:id="rId11" imgW="165100" imgH="215900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93305" y="795973"/>
                        <a:ext cx="308610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7553960" y="802640"/>
            <a:ext cx="9525" cy="10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1295" y="70421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13" imgW="914400" imgH="215900" progId="Equation.KSEE3">
                  <p:embed/>
                </p:oleObj>
              </mc:Choice>
              <mc:Fallback>
                <p:oleObj name="" r:id="rId13" imgW="914400" imgH="215900" progId="Equation.KSEE3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81295" y="70421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3068" y="419735"/>
          <a:ext cx="29591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5" imgW="139700" imgH="215900" progId="Equation.KSEE3">
                  <p:embed/>
                </p:oleObj>
              </mc:Choice>
              <mc:Fallback>
                <p:oleObj name="" r:id="rId15" imgW="1397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23068" y="419735"/>
                        <a:ext cx="295910" cy="37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2400" y="429260"/>
          <a:ext cx="24193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7" imgW="114300" imgH="215900" progId="Equation.KSEE3">
                  <p:embed/>
                </p:oleObj>
              </mc:Choice>
              <mc:Fallback>
                <p:oleObj name="" r:id="rId17" imgW="1143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92400" y="429260"/>
                        <a:ext cx="241935" cy="37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5753" y="408623"/>
          <a:ext cx="26924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127000" imgH="228600" progId="Equation.KSEE3">
                  <p:embed/>
                </p:oleObj>
              </mc:Choice>
              <mc:Fallback>
                <p:oleObj name="" r:id="rId19" imgW="1270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85753" y="408623"/>
                        <a:ext cx="26924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8763" y="419735"/>
          <a:ext cx="29591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1" imgW="139700" imgH="215900" progId="Equation.KSEE3">
                  <p:embed/>
                </p:oleObj>
              </mc:Choice>
              <mc:Fallback>
                <p:oleObj name="" r:id="rId21" imgW="1397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08763" y="419735"/>
                        <a:ext cx="295910" cy="37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830070" y="1641475"/>
            <a:ext cx="418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热传导率公式（百度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6543" y="2219325"/>
          <a:ext cx="281178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3" imgW="1308100" imgH="393700" progId="Equation.KSEE3">
                  <p:embed/>
                </p:oleObj>
              </mc:Choice>
              <mc:Fallback>
                <p:oleObj name="" r:id="rId23" imgW="13081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16543" y="2219325"/>
                        <a:ext cx="2811780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37385" y="2926715"/>
            <a:ext cx="488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en-US" altLang="zh-CN"/>
              <a:t>a</a:t>
            </a:r>
            <a:r>
              <a:rPr lang="zh-CN" altLang="en-US"/>
              <a:t>是常数，和材料有关，稳态情形下有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0055" y="3295015"/>
          <a:ext cx="430720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5" imgW="1955800" imgH="431800" progId="Equation.KSEE3">
                  <p:embed/>
                </p:oleObj>
              </mc:Choice>
              <mc:Fallback>
                <p:oleObj name="" r:id="rId25" imgW="1955800" imgH="431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710055" y="3295015"/>
                        <a:ext cx="4307205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4990" y="3358515"/>
          <a:ext cx="303847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27" imgW="1536700" imgH="393700" progId="Equation.KSEE3">
                  <p:embed/>
                </p:oleObj>
              </mc:Choice>
              <mc:Fallback>
                <p:oleObj name="" r:id="rId27" imgW="1536700" imgH="393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04990" y="3358515"/>
                        <a:ext cx="3038475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0055" y="4448810"/>
          <a:ext cx="4050665" cy="7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29" imgW="2057400" imgH="393700" progId="Equation.KSEE3">
                  <p:embed/>
                </p:oleObj>
              </mc:Choice>
              <mc:Fallback>
                <p:oleObj name="" r:id="rId29" imgW="2057400" imgH="393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710055" y="4448810"/>
                        <a:ext cx="4050665" cy="77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4448810"/>
          <a:ext cx="317436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1" imgW="1587500" imgH="393700" progId="Equation.KSEE3">
                  <p:embed/>
                </p:oleObj>
              </mc:Choice>
              <mc:Fallback>
                <p:oleObj name="" r:id="rId31" imgW="1587500" imgH="393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01155" y="4448810"/>
                        <a:ext cx="317436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9725" y="5593715"/>
          <a:ext cx="3461385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33" imgW="1206500" imgH="228600" progId="Equation.KSEE3">
                  <p:embed/>
                </p:oleObj>
              </mc:Choice>
              <mc:Fallback>
                <p:oleObj name="" r:id="rId33" imgW="1206500" imgH="2286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09725" y="5593715"/>
                        <a:ext cx="3461385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7830" y="2493010"/>
          <a:ext cx="378460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35" imgW="241300" imgH="165100" progId="Equation.KSEE3">
                  <p:embed/>
                </p:oleObj>
              </mc:Choice>
              <mc:Fallback>
                <p:oleObj name="" r:id="rId35" imgW="241300" imgH="1651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767830" y="2493010"/>
                        <a:ext cx="378460" cy="25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225030" y="2430145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温差</a:t>
            </a:r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1300" y="5527040"/>
          <a:ext cx="275018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37" imgW="1270000" imgH="431800" progId="Equation.KSEE3">
                  <p:embed/>
                </p:oleObj>
              </mc:Choice>
              <mc:Fallback>
                <p:oleObj name="" r:id="rId37" imgW="1270000" imgH="4318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591300" y="5527040"/>
                        <a:ext cx="275018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6215" y="1250315"/>
          <a:ext cx="5016500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" imgW="1854200" imgH="228600" progId="Equation.KSEE3">
                  <p:embed/>
                </p:oleObj>
              </mc:Choice>
              <mc:Fallback>
                <p:oleObj name="" r:id="rId1" imgW="1854200" imgH="2286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6215" y="1250315"/>
                        <a:ext cx="5016500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2495" y="2244090"/>
          <a:ext cx="557022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286000" imgH="457200" progId="Equation.KSEE3">
                  <p:embed/>
                </p:oleObj>
              </mc:Choice>
              <mc:Fallback>
                <p:oleObj name="" r:id="rId3" imgW="2286000" imgH="457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2495" y="2244090"/>
                        <a:ext cx="557022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0320" y="399415"/>
          <a:ext cx="526796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2679700" imgH="431800" progId="Equation.KSEE3">
                  <p:embed/>
                </p:oleObj>
              </mc:Choice>
              <mc:Fallback>
                <p:oleObj name="" r:id="rId5" imgW="26797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0320" y="399415"/>
                        <a:ext cx="526796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08760" y="3627755"/>
            <a:ext cx="855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两个变量的优化问题转化为一个变量的优化问题。     为减少计算量，做</a:t>
            </a:r>
            <a:r>
              <a:rPr lang="zh-CN" altLang="en-US"/>
              <a:t>分步优化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73275" y="4066540"/>
            <a:ext cx="848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取</a:t>
            </a:r>
            <a:r>
              <a:rPr lang="en-US" altLang="zh-CN"/>
              <a:t>h1</a:t>
            </a:r>
            <a:r>
              <a:rPr lang="zh-CN" altLang="en-US"/>
              <a:t>在 </a:t>
            </a:r>
            <a:r>
              <a:rPr lang="en-US" altLang="zh-CN"/>
              <a:t>3-10</a:t>
            </a:r>
            <a:r>
              <a:rPr lang="zh-CN" altLang="en-US"/>
              <a:t>， 以</a:t>
            </a:r>
            <a:r>
              <a:rPr lang="en-US" altLang="zh-CN"/>
              <a:t>1</a:t>
            </a:r>
            <a:r>
              <a:rPr lang="zh-CN" altLang="en-US"/>
              <a:t>为间隔，得最优的</a:t>
            </a:r>
            <a:r>
              <a:rPr lang="en-US" altLang="zh-CN"/>
              <a:t>h1=8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03120" y="4640580"/>
            <a:ext cx="555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取</a:t>
            </a:r>
            <a:r>
              <a:rPr lang="en-US" altLang="zh-CN"/>
              <a:t>h1</a:t>
            </a:r>
            <a:r>
              <a:rPr lang="zh-CN" altLang="en-US"/>
              <a:t>在</a:t>
            </a:r>
            <a:r>
              <a:rPr lang="en-US" altLang="zh-CN"/>
              <a:t>7--9</a:t>
            </a:r>
            <a:r>
              <a:rPr lang="zh-CN" altLang="en-US"/>
              <a:t>， 以</a:t>
            </a:r>
            <a:r>
              <a:rPr lang="en-US" altLang="zh-CN"/>
              <a:t>0.1</a:t>
            </a:r>
            <a:r>
              <a:rPr lang="zh-CN" altLang="en-US"/>
              <a:t>为间隔，得最优的</a:t>
            </a:r>
            <a:r>
              <a:rPr lang="en-US" altLang="zh-CN"/>
              <a:t>h1=8.4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103755" y="5126355"/>
            <a:ext cx="896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取</a:t>
            </a:r>
            <a:r>
              <a:rPr lang="en-US" altLang="zh-CN"/>
              <a:t>h1</a:t>
            </a:r>
            <a:r>
              <a:rPr lang="zh-CN" altLang="en-US"/>
              <a:t>在</a:t>
            </a:r>
            <a:r>
              <a:rPr lang="en-US" altLang="zh-CN"/>
              <a:t>8.3-8.7</a:t>
            </a:r>
            <a:r>
              <a:rPr lang="zh-CN" altLang="en-US"/>
              <a:t>， 以</a:t>
            </a:r>
            <a:r>
              <a:rPr lang="en-US" altLang="zh-CN"/>
              <a:t>0.01</a:t>
            </a:r>
            <a:r>
              <a:rPr lang="zh-CN" altLang="en-US"/>
              <a:t>为间隔， 得最优的</a:t>
            </a:r>
            <a:r>
              <a:rPr lang="en-US" altLang="zh-CN"/>
              <a:t>h1=8.37, h0=122.3928, W=0.3496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103755" y="5664200"/>
            <a:ext cx="809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可作</a:t>
            </a:r>
            <a:r>
              <a:rPr lang="en-US" altLang="zh-CN"/>
              <a:t>W</a:t>
            </a:r>
            <a:r>
              <a:rPr lang="zh-CN" altLang="en-US"/>
              <a:t>在</a:t>
            </a:r>
            <a:r>
              <a:rPr lang="en-US" altLang="zh-CN"/>
              <a:t>h1=7--9</a:t>
            </a:r>
            <a:r>
              <a:rPr lang="zh-CN" altLang="en-US"/>
              <a:t>上的图像，观察误差</a:t>
            </a:r>
            <a:r>
              <a:rPr lang="en-US" altLang="zh-CN"/>
              <a:t>W</a:t>
            </a:r>
            <a:r>
              <a:rPr lang="zh-CN" altLang="en-US"/>
              <a:t>的变换情况（略）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第二问： 相对简单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2895" y="1226820"/>
            <a:ext cx="904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末端温度是</a:t>
            </a:r>
            <a:r>
              <a:rPr lang="en-US" altLang="zh-CN"/>
              <a:t>II</a:t>
            </a:r>
            <a:r>
              <a:rPr lang="zh-CN" altLang="en-US"/>
              <a:t>段长度的单调递减函数，是时间的单增函数， 故可用二分法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72895" y="2178685"/>
            <a:ext cx="861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</a:t>
            </a:r>
            <a:r>
              <a:rPr lang="en-US" altLang="zh-CN"/>
              <a:t>l1=0.6(</a:t>
            </a:r>
            <a:r>
              <a:rPr lang="zh-CN" altLang="en-US"/>
              <a:t>不满足条件</a:t>
            </a:r>
            <a:r>
              <a:rPr lang="en-US" altLang="zh-CN"/>
              <a:t>)</a:t>
            </a:r>
            <a:r>
              <a:rPr lang="en-US" altLang="zh-CN"/>
              <a:t>, l2=25</a:t>
            </a:r>
            <a:r>
              <a:rPr lang="zh-CN" altLang="en-US"/>
              <a:t>满足条件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2895" y="2705100"/>
            <a:ext cx="735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 长度（</a:t>
            </a:r>
            <a:r>
              <a:rPr lang="en-US" altLang="zh-CN"/>
              <a:t>l1+l2)/2, </a:t>
            </a:r>
            <a:r>
              <a:rPr lang="zh-CN" altLang="en-US"/>
              <a:t>如此长度满足条件，则设为新的</a:t>
            </a:r>
            <a:r>
              <a:rPr lang="en-US" altLang="zh-CN"/>
              <a:t>l2; </a:t>
            </a:r>
            <a:r>
              <a:rPr lang="zh-CN" altLang="en-US"/>
              <a:t>否则设为新的</a:t>
            </a:r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72895" y="3298825"/>
            <a:ext cx="541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重复上述过程只到</a:t>
            </a:r>
            <a:r>
              <a:rPr lang="en-US" altLang="zh-CN"/>
              <a:t>l2-l1&lt;0.01,  (</a:t>
            </a:r>
            <a:r>
              <a:rPr lang="zh-CN" altLang="en-US"/>
              <a:t>误差由你设定）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72895" y="3876040"/>
            <a:ext cx="830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最佳</a:t>
            </a:r>
            <a:r>
              <a:rPr lang="en-US" altLang="zh-CN"/>
              <a:t>l2=17.5954</a:t>
            </a:r>
            <a:endParaRPr lang="en-US" altLang="zh-CN"/>
          </a:p>
        </p:txBody>
      </p:sp>
      <p:sp>
        <p:nvSpPr>
          <p:cNvPr id="15" name="标题 1"/>
          <p:cNvSpPr>
            <a:spLocks noGrp="1"/>
          </p:cNvSpPr>
          <p:nvPr/>
        </p:nvSpPr>
        <p:spPr>
          <a:xfrm>
            <a:off x="670560" y="4453255"/>
            <a:ext cx="10978515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第三问：如何理解最优厚度</a:t>
            </a:r>
            <a: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2895" y="5429250"/>
            <a:ext cx="936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从成本上讲，空气层越厚越节约成本（减轻重量）， 故</a:t>
            </a:r>
            <a:r>
              <a:rPr lang="en-US" altLang="zh-CN"/>
              <a:t>L4=6.4, </a:t>
            </a:r>
            <a:r>
              <a:rPr lang="zh-CN" altLang="en-US"/>
              <a:t>求</a:t>
            </a:r>
            <a:r>
              <a:rPr lang="en-US" altLang="zh-CN"/>
              <a:t>L2 </a:t>
            </a:r>
            <a:r>
              <a:rPr lang="zh-CN" altLang="en-US"/>
              <a:t>（如同第二问）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72260" y="1661160"/>
            <a:ext cx="781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判断条件为 </a:t>
            </a:r>
            <a:r>
              <a:rPr lang="en-US" altLang="zh-CN"/>
              <a:t>u(T)&lt;=47</a:t>
            </a:r>
            <a:r>
              <a:rPr lang="zh-CN" altLang="en-US"/>
              <a:t>°</a:t>
            </a:r>
            <a:r>
              <a:rPr lang="en-US" altLang="zh-CN"/>
              <a:t>&amp;&amp;</a:t>
            </a:r>
            <a:r>
              <a:rPr lang="zh-CN" altLang="en-US"/>
              <a:t> </a:t>
            </a:r>
            <a:r>
              <a:rPr lang="en-US" altLang="zh-CN"/>
              <a:t>u(T-5)&lt;=44</a:t>
            </a:r>
            <a:r>
              <a:rPr lang="zh-CN" altLang="en-US"/>
              <a:t>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基本假设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各材质是均匀的</a:t>
            </a:r>
          </a:p>
          <a:p>
            <a:r>
              <a:t>热量只沿着材料的厚度方向传播（</a:t>
            </a:r>
            <a:r>
              <a:rPr>
                <a:sym typeface="+mn-ea"/>
              </a:rPr>
              <a:t>问题可看作是一个一维的热传导问题）</a:t>
            </a:r>
            <a:endParaRPr>
              <a:sym typeface="+mn-ea"/>
            </a:endParaRPr>
          </a:p>
          <a:p>
            <a:r>
              <a:t>空气层无对流</a:t>
            </a:r>
          </a:p>
          <a:p>
            <a:r>
              <a:t>忽略</a:t>
            </a:r>
            <a:r>
              <a:t>热辐射</a:t>
            </a:r>
          </a:p>
          <a:p>
            <a:r>
              <a:t>热量不能在各层面上积累</a:t>
            </a:r>
          </a:p>
          <a:p>
            <a:r>
              <a:t>温度变化对材质的各相关常数不产生影响</a:t>
            </a:r>
          </a:p>
          <a:p>
            <a:r>
              <a:t>热防护服的初始温度和体表温度</a:t>
            </a:r>
            <a:r>
              <a:t>相同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2230" y="743585"/>
            <a:ext cx="9110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问题可视为一维的热传导问题，由于有</a:t>
            </a:r>
            <a:r>
              <a:rPr lang="en-US" altLang="zh-CN"/>
              <a:t>4</a:t>
            </a:r>
            <a:r>
              <a:rPr lang="zh-CN" altLang="en-US"/>
              <a:t>层不同的材料，热的传递在不同材质中满足不同的热传导方程， 记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7780" y="3225165"/>
          <a:ext cx="27749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228600" progId="Equation.KSEE3">
                  <p:embed/>
                </p:oleObj>
              </mc:Choice>
              <mc:Fallback>
                <p:oleObj name="" r:id="rId1" imgW="152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7780" y="3225165"/>
                        <a:ext cx="277495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4235" y="1947545"/>
            <a:ext cx="447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各层密度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4235" y="2422525"/>
            <a:ext cx="175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各层比热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34235" y="2832735"/>
            <a:ext cx="206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各层长度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34235" y="3263900"/>
            <a:ext cx="206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各层热传导率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8050" y="2825115"/>
          <a:ext cx="219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4300" imgH="228600" progId="Equation.KSEE3">
                  <p:embed/>
                </p:oleObj>
              </mc:Choice>
              <mc:Fallback>
                <p:oleObj name="" r:id="rId3" imgW="114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050" y="2825115"/>
                        <a:ext cx="2190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3265" y="2356485"/>
          <a:ext cx="26543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3265" y="2356485"/>
                        <a:ext cx="265430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35655" y="1887855"/>
          <a:ext cx="33147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77165" imgH="228600" progId="Equation.KSEE3">
                  <p:embed/>
                </p:oleObj>
              </mc:Choice>
              <mc:Fallback>
                <p:oleObj name="" r:id="rId7" imgW="177165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5655" y="1887855"/>
                        <a:ext cx="33147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1770" y="1946910"/>
          <a:ext cx="779780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393700" imgH="215900" progId="Equation.KSEE3">
                  <p:embed/>
                </p:oleObj>
              </mc:Choice>
              <mc:Fallback>
                <p:oleObj name="" r:id="rId9" imgW="3937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1770" y="1946910"/>
                        <a:ext cx="779780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8120" y="2272665"/>
          <a:ext cx="102235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647700" imgH="215900" progId="Equation.KSEE3">
                  <p:embed/>
                </p:oleObj>
              </mc:Choice>
              <mc:Fallback>
                <p:oleObj name="" r:id="rId11" imgW="647700" imgH="215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78120" y="2272665"/>
                        <a:ext cx="102235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6048" y="2703830"/>
          <a:ext cx="1383665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876300" imgH="228600" progId="Equation.KSEE3">
                  <p:embed/>
                </p:oleObj>
              </mc:Choice>
              <mc:Fallback>
                <p:oleObj name="" r:id="rId13" imgW="8763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6048" y="2703830"/>
                        <a:ext cx="1383665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1113" y="3180080"/>
          <a:ext cx="1764665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1117600" imgH="228600" progId="Equation.KSEE3">
                  <p:embed/>
                </p:oleObj>
              </mc:Choice>
              <mc:Fallback>
                <p:oleObj name="" r:id="rId15" imgW="11176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91113" y="3180080"/>
                        <a:ext cx="1764665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5875" y="1875790"/>
          <a:ext cx="164719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7" imgW="914400" imgH="228600" progId="Equation.KSEE3">
                  <p:embed/>
                </p:oleObj>
              </mc:Choice>
              <mc:Fallback>
                <p:oleObj name="" r:id="rId17" imgW="9144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35875" y="1875790"/>
                        <a:ext cx="1647190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V="1">
            <a:off x="2377440" y="5566410"/>
            <a:ext cx="7245985" cy="5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406650" y="5460365"/>
            <a:ext cx="9525" cy="16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55720" y="5469890"/>
            <a:ext cx="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5304790" y="5460365"/>
            <a:ext cx="9525" cy="13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6415405" y="5460365"/>
            <a:ext cx="9525" cy="11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86570" y="5574030"/>
          <a:ext cx="23685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9" imgW="127000" imgH="139700" progId="Equation.KSEE3">
                  <p:embed/>
                </p:oleObj>
              </mc:Choice>
              <mc:Fallback>
                <p:oleObj name="" r:id="rId19" imgW="127000" imgH="1397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86570" y="5574030"/>
                        <a:ext cx="23685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9805" y="5579428"/>
          <a:ext cx="204470" cy="2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21" imgW="127000" imgH="177165" progId="Equation.KSEE3">
                  <p:embed/>
                </p:oleObj>
              </mc:Choice>
              <mc:Fallback>
                <p:oleObj name="" r:id="rId21" imgW="127000" imgH="177165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49805" y="5579428"/>
                        <a:ext cx="204470" cy="28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7125" y="5512435"/>
          <a:ext cx="27686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23" imgW="152400" imgH="215900" progId="Equation.KSEE3">
                  <p:embed/>
                </p:oleObj>
              </mc:Choice>
              <mc:Fallback>
                <p:oleObj name="" r:id="rId23" imgW="152400" imgH="2159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67125" y="5512435"/>
                        <a:ext cx="27686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7470" y="5495290"/>
          <a:ext cx="31242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25" imgW="165100" imgH="215900" progId="Equation.KSEE3">
                  <p:embed/>
                </p:oleObj>
              </mc:Choice>
              <mc:Fallback>
                <p:oleObj name="" r:id="rId25" imgW="165100" imgH="2159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57470" y="5495290"/>
                        <a:ext cx="312420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0785" y="5493385"/>
          <a:ext cx="3086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27" imgW="165100" imgH="228600" progId="Equation.KSEE3">
                  <p:embed/>
                </p:oleObj>
              </mc:Choice>
              <mc:Fallback>
                <p:oleObj name="" r:id="rId27" imgW="165100" imgH="228600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80785" y="5493385"/>
                        <a:ext cx="3086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6510" y="5460683"/>
          <a:ext cx="308610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9" imgW="165100" imgH="215900" progId="Equation.KSEE3">
                  <p:embed/>
                </p:oleObj>
              </mc:Choice>
              <mc:Fallback>
                <p:oleObj name="" r:id="rId29" imgW="165100" imgH="215900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36510" y="5460683"/>
                        <a:ext cx="308610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7797165" y="5467350"/>
            <a:ext cx="9525" cy="10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618095" y="2348865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温度</a:t>
            </a:r>
            <a:endParaRPr lang="zh-CN" alt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96935" y="2322195"/>
          <a:ext cx="85661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31" imgW="419100" imgH="203200" progId="Equation.KSEE3">
                  <p:embed/>
                </p:oleObj>
              </mc:Choice>
              <mc:Fallback>
                <p:oleObj name="" r:id="rId31" imgW="419100" imgH="203200" progId="Equation.KSEE3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496935" y="2322195"/>
                        <a:ext cx="85661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4500" y="53689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33" imgW="914400" imgH="215900" progId="Equation.KSEE3">
                  <p:embed/>
                </p:oleObj>
              </mc:Choice>
              <mc:Fallback>
                <p:oleObj name="" r:id="rId33" imgW="914400" imgH="215900" progId="Equation.KSEE3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24500" y="53689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2134235" y="3750310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外界与最外层材料的热交换系数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133600" y="4248785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皮肤与最内</a:t>
            </a:r>
            <a:r>
              <a:rPr lang="zh-CN" altLang="en-US"/>
              <a:t>层材料的热交换系数</a:t>
            </a:r>
            <a:endParaRPr lang="zh-CN" altLang="en-US"/>
          </a:p>
        </p:txBody>
      </p: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8493" y="3698875"/>
          <a:ext cx="30924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5" imgW="165100" imgH="228600" progId="Equation.KSEE3">
                  <p:embed/>
                </p:oleObj>
              </mc:Choice>
              <mc:Fallback>
                <p:oleObj name="" r:id="rId35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718493" y="3698875"/>
                        <a:ext cx="30924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5316" y="4190048"/>
          <a:ext cx="28575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37" imgW="152400" imgH="215900" progId="Equation.KSEE3">
                  <p:embed/>
                </p:oleObj>
              </mc:Choice>
              <mc:Fallback>
                <p:oleObj name="" r:id="rId37" imgW="152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695316" y="4190048"/>
                        <a:ext cx="285750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6589395" y="3750310"/>
            <a:ext cx="218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外界环境温度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606540" y="4190365"/>
            <a:ext cx="133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体表温度</a:t>
            </a:r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9168" y="3690620"/>
          <a:ext cx="30924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9" imgW="165100" imgH="228600" progId="Equation.KSEE3">
                  <p:embed/>
                </p:oleObj>
              </mc:Choice>
              <mc:Fallback>
                <p:oleObj name="" r:id="rId39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579168" y="3690620"/>
                        <a:ext cx="30924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5041" y="4138613"/>
          <a:ext cx="28575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41" imgW="152400" imgH="215900" progId="Equation.KSEE3">
                  <p:embed/>
                </p:oleObj>
              </mc:Choice>
              <mc:Fallback>
                <p:oleObj name="" r:id="rId41" imgW="152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575041" y="4138613"/>
                        <a:ext cx="285750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8905" y="2906395"/>
          <a:ext cx="26416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43" imgW="88265" imgH="152400" progId="Equation.KSEE3">
                  <p:embed/>
                </p:oleObj>
              </mc:Choice>
              <mc:Fallback>
                <p:oleObj name="" r:id="rId43" imgW="88265" imgH="1524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018905" y="2906395"/>
                        <a:ext cx="26416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7636510" y="2860040"/>
            <a:ext cx="113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时间变量</a:t>
            </a:r>
            <a:endParaRPr lang="zh-CN" altLang="en-US"/>
          </a:p>
        </p:txBody>
      </p:sp>
    </p:spTree>
    <p:custDataLst>
      <p:tags r:id="rId4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文本框 41"/>
          <p:cNvSpPr txBox="1"/>
          <p:nvPr/>
        </p:nvSpPr>
        <p:spPr>
          <a:xfrm>
            <a:off x="1704340" y="4585335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    处</a:t>
            </a:r>
            <a:endParaRPr lang="zh-CN" altLang="en-US"/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4975" y="833755"/>
          <a:ext cx="536194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1" imgW="2362200" imgH="279400" progId="Equation.KSEE3">
                  <p:embed/>
                </p:oleObj>
              </mc:Choice>
              <mc:Fallback>
                <p:oleObj name="" r:id="rId1" imgW="2362200" imgH="279400" progId="Equation.KSEE3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4975" y="833755"/>
                        <a:ext cx="536194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0415" y="4564698"/>
          <a:ext cx="32829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0415" y="4564698"/>
                        <a:ext cx="32829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700530" y="2015490"/>
            <a:ext cx="153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    处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701165" y="3531870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    处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700530" y="4050665"/>
            <a:ext cx="170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    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45870" y="505460"/>
            <a:ext cx="2674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各层满足的方程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1373" y="2039620"/>
          <a:ext cx="252730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7000" imgH="177165" progId="Equation.KSEE3">
                  <p:embed/>
                </p:oleObj>
              </mc:Choice>
              <mc:Fallback>
                <p:oleObj name="" r:id="rId5" imgW="127000" imgH="177165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1373" y="2039620"/>
                        <a:ext cx="252730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45870" y="1475105"/>
            <a:ext cx="544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在边界处满足第三类边界条件</a:t>
            </a:r>
            <a:endParaRPr lang="zh-CN" altLang="en-US" sz="2400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0655" y="1948180"/>
          <a:ext cx="312547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727200" imgH="228600" progId="Equation.KSEE3">
                  <p:embed/>
                </p:oleObj>
              </mc:Choice>
              <mc:Fallback>
                <p:oleObj name="" r:id="rId7" imgW="1727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0655" y="1948180"/>
                        <a:ext cx="3125470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03705" y="2517140"/>
            <a:ext cx="153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    处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3705" y="2506980"/>
          <a:ext cx="142748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3705" y="2506980"/>
                        <a:ext cx="142748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0500" y="2498090"/>
          <a:ext cx="311150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1714500" imgH="228600" progId="Equation.KSEE3">
                  <p:embed/>
                </p:oleObj>
              </mc:Choice>
              <mc:Fallback>
                <p:oleObj name="" r:id="rId11" imgW="1714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00500" y="2498090"/>
                        <a:ext cx="3111500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8825" y="2486660"/>
          <a:ext cx="32829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165100" imgH="215900" progId="Equation.KSEE3">
                  <p:embed/>
                </p:oleObj>
              </mc:Choice>
              <mc:Fallback>
                <p:oleObj name="" r:id="rId13" imgW="165100" imgH="215900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8825" y="2486660"/>
                        <a:ext cx="32829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形标注 14"/>
          <p:cNvSpPr/>
          <p:nvPr/>
        </p:nvSpPr>
        <p:spPr>
          <a:xfrm>
            <a:off x="8279130" y="2371090"/>
            <a:ext cx="2733675" cy="850265"/>
          </a:xfrm>
          <a:prstGeom prst="wedgeEllipseCallout">
            <a:avLst>
              <a:gd name="adj1" fmla="val -76387"/>
              <a:gd name="adj2" fmla="val -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牛顿实验定理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45870" y="2992755"/>
            <a:ext cx="4327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在各层交点处，热传导平衡</a:t>
            </a:r>
            <a:endParaRPr lang="zh-CN" altLang="en-US" sz="2400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0890" y="4041140"/>
          <a:ext cx="32829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165100" imgH="215900" progId="Equation.KSEE3">
                  <p:embed/>
                </p:oleObj>
              </mc:Choice>
              <mc:Fallback>
                <p:oleObj name="" r:id="rId15" imgW="165100" imgH="215900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40890" y="4041140"/>
                        <a:ext cx="32829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3590" y="3512820"/>
          <a:ext cx="30289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52400" imgH="215900" progId="Equation.KSEE3">
                  <p:embed/>
                </p:oleObj>
              </mc:Choice>
              <mc:Fallback>
                <p:oleObj name="" r:id="rId17" imgW="152400" imgH="215900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3590" y="3512820"/>
                        <a:ext cx="30289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3395" y="3433445"/>
          <a:ext cx="302514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9" imgW="1485900" imgH="241300" progId="Equation.KSEE3">
                  <p:embed/>
                </p:oleObj>
              </mc:Choice>
              <mc:Fallback>
                <p:oleObj name="" r:id="rId19" imgW="14859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73395" y="3433445"/>
                        <a:ext cx="302514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3865" y="3957955"/>
          <a:ext cx="313182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1" imgW="1498600" imgH="241300" progId="Equation.KSEE3">
                  <p:embed/>
                </p:oleObj>
              </mc:Choice>
              <mc:Fallback>
                <p:oleObj name="" r:id="rId21" imgW="14986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23865" y="3957955"/>
                        <a:ext cx="313182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0055" y="4478020"/>
          <a:ext cx="313182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3" imgW="1498600" imgH="241300" progId="Equation.KSEE3">
                  <p:embed/>
                </p:oleObj>
              </mc:Choice>
              <mc:Fallback>
                <p:oleObj name="" r:id="rId23" imgW="14986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20055" y="4478020"/>
                        <a:ext cx="313182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245870" y="5062855"/>
            <a:ext cx="2810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初值条件</a:t>
            </a:r>
            <a:endParaRPr lang="zh-CN" altLang="en-US" sz="2400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6775" y="5601335"/>
          <a:ext cx="1728470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5" imgW="685800" imgH="215900" progId="Equation.KSEE3">
                  <p:embed/>
                </p:oleObj>
              </mc:Choice>
              <mc:Fallback>
                <p:oleObj name="" r:id="rId25" imgW="6858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06775" y="5601335"/>
                        <a:ext cx="1728470" cy="54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形标注 26"/>
          <p:cNvSpPr/>
          <p:nvPr/>
        </p:nvSpPr>
        <p:spPr>
          <a:xfrm>
            <a:off x="8279130" y="1179195"/>
            <a:ext cx="3223260" cy="836295"/>
          </a:xfrm>
          <a:prstGeom prst="wedgeEllipseCallout">
            <a:avLst>
              <a:gd name="adj1" fmla="val -97872"/>
              <a:gd name="adj2" fmla="val 7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实际问题都是第三类边界问题</a:t>
            </a:r>
            <a:endParaRPr lang="zh-CN" altLang="en-US"/>
          </a:p>
        </p:txBody>
      </p:sp>
      <p:sp>
        <p:nvSpPr>
          <p:cNvPr id="29" name="椭圆形标注 28"/>
          <p:cNvSpPr/>
          <p:nvPr/>
        </p:nvSpPr>
        <p:spPr>
          <a:xfrm>
            <a:off x="9060180" y="3557905"/>
            <a:ext cx="2804160" cy="1509395"/>
          </a:xfrm>
          <a:prstGeom prst="wedgeEllipseCallout">
            <a:avLst>
              <a:gd name="adj1" fmla="val -64528"/>
              <a:gd name="adj2" fmla="val -12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同一层面两侧的热量传导速率相同，温度相同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8773" y="4469130"/>
          <a:ext cx="225615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7" imgW="1079500" imgH="241300" progId="Equation.KSEE3">
                  <p:embed/>
                </p:oleObj>
              </mc:Choice>
              <mc:Fallback>
                <p:oleObj name="" r:id="rId27" imgW="10795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78773" y="4469130"/>
                        <a:ext cx="225615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8773" y="3995103"/>
          <a:ext cx="225615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9" imgW="1079500" imgH="228600" progId="Equation.KSEE3">
                  <p:embed/>
                </p:oleObj>
              </mc:Choice>
              <mc:Fallback>
                <p:oleObj name="" r:id="rId29" imgW="10795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78773" y="3995103"/>
                        <a:ext cx="225615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8773" y="3436303"/>
          <a:ext cx="225615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1" imgW="1079500" imgH="228600" progId="Equation.KSEE3">
                  <p:embed/>
                </p:oleObj>
              </mc:Choice>
              <mc:Fallback>
                <p:oleObj name="" r:id="rId31" imgW="10795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78773" y="3436303"/>
                        <a:ext cx="225615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方程的数值求解方法（差分法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2858" y="1109980"/>
          <a:ext cx="2778125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95400" imgH="279400" progId="Equation.KSEE3">
                  <p:embed/>
                </p:oleObj>
              </mc:Choice>
              <mc:Fallback>
                <p:oleObj name="" r:id="rId1" imgW="1295400" imgH="279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2858" y="1109980"/>
                        <a:ext cx="2778125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7980" y="1290955"/>
          <a:ext cx="28886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206500" imgH="203200" progId="Equation.KSEE3">
                  <p:embed/>
                </p:oleObj>
              </mc:Choice>
              <mc:Fallback>
                <p:oleObj name="" r:id="rId3" imgW="12065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980" y="1290955"/>
                        <a:ext cx="288861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10895" y="1919605"/>
            <a:ext cx="961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将区域等分成小区间，区间长度分别为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、Δ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，区间端点记为         ，函数值记为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39940" y="1896745"/>
          <a:ext cx="54419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16865" imgH="241300" progId="Equation.KSEE3">
                  <p:embed/>
                </p:oleObj>
              </mc:Choice>
              <mc:Fallback>
                <p:oleObj name="" r:id="rId5" imgW="316865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9940" y="1896745"/>
                        <a:ext cx="54419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5175" y="2355850"/>
          <a:ext cx="197993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838200" imgH="241300" progId="Equation.KSEE3">
                  <p:embed/>
                </p:oleObj>
              </mc:Choice>
              <mc:Fallback>
                <p:oleObj name="" r:id="rId7" imgW="8382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175" y="2355850"/>
                        <a:ext cx="197993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形标注 8"/>
          <p:cNvSpPr/>
          <p:nvPr/>
        </p:nvSpPr>
        <p:spPr>
          <a:xfrm>
            <a:off x="6532880" y="2355850"/>
            <a:ext cx="4199255" cy="504825"/>
          </a:xfrm>
          <a:prstGeom prst="wedgeEllipseCallout">
            <a:avLst>
              <a:gd name="adj1" fmla="val -61099"/>
              <a:gd name="adj2" fmla="val 2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二维数组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735" y="2877820"/>
          <a:ext cx="2629535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130300" imgH="279400" progId="Equation.KSEE3">
                  <p:embed/>
                </p:oleObj>
              </mc:Choice>
              <mc:Fallback>
                <p:oleObj name="" r:id="rId9" imgW="1130300" imgH="2794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2735" y="2877820"/>
                        <a:ext cx="2629535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6388" y="3585845"/>
          <a:ext cx="305689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1459865" imgH="304800" progId="Equation.KSEE3">
                  <p:embed/>
                </p:oleObj>
              </mc:Choice>
              <mc:Fallback>
                <p:oleObj name="" r:id="rId11" imgW="1459865" imgH="3048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6388" y="3585845"/>
                        <a:ext cx="305689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0895" y="4938395"/>
          <a:ext cx="289814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3" imgW="1155700" imgH="279400" progId="Equation.KSEE3">
                  <p:embed/>
                </p:oleObj>
              </mc:Choice>
              <mc:Fallback>
                <p:oleObj name="" r:id="rId13" imgW="1155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0895" y="4938395"/>
                        <a:ext cx="2898140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1330" y="4918075"/>
          <a:ext cx="2745740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1155700" imgH="279400" progId="Equation.KSEE3">
                  <p:embed/>
                </p:oleObj>
              </mc:Choice>
              <mc:Fallback>
                <p:oleObj name="" r:id="rId15" imgW="1155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1330" y="4918075"/>
                        <a:ext cx="2745740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8796655" y="5166995"/>
            <a:ext cx="2096770" cy="900430"/>
          </a:xfrm>
          <a:prstGeom prst="wedgeEllipseCallout">
            <a:avLst>
              <a:gd name="adj1" fmla="val -68110"/>
              <a:gd name="adj2" fmla="val -4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关于</a:t>
            </a:r>
            <a:r>
              <a:rPr lang="en-US" altLang="zh-CN"/>
              <a:t>x</a:t>
            </a:r>
            <a:r>
              <a:rPr lang="zh-CN" altLang="en-US"/>
              <a:t>的左导数</a:t>
            </a:r>
            <a:endParaRPr lang="zh-CN" altLang="en-US"/>
          </a:p>
        </p:txBody>
      </p:sp>
      <p:sp>
        <p:nvSpPr>
          <p:cNvPr id="17" name="椭圆形标注 16"/>
          <p:cNvSpPr/>
          <p:nvPr/>
        </p:nvSpPr>
        <p:spPr>
          <a:xfrm>
            <a:off x="3600450" y="5615940"/>
            <a:ext cx="2096770" cy="900430"/>
          </a:xfrm>
          <a:prstGeom prst="wedgeEllipseCallout">
            <a:avLst>
              <a:gd name="adj1" fmla="val -63325"/>
              <a:gd name="adj2" fmla="val -46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关于</a:t>
            </a:r>
            <a:r>
              <a:rPr lang="en-US" altLang="zh-CN"/>
              <a:t>x</a:t>
            </a:r>
            <a:r>
              <a:rPr lang="zh-CN" altLang="en-US"/>
              <a:t>的右导数</a:t>
            </a:r>
            <a:endParaRPr lang="zh-CN" altLang="en-US"/>
          </a:p>
        </p:txBody>
      </p:sp>
      <p:sp>
        <p:nvSpPr>
          <p:cNvPr id="14" name="椭圆形标注 13"/>
          <p:cNvSpPr/>
          <p:nvPr/>
        </p:nvSpPr>
        <p:spPr>
          <a:xfrm>
            <a:off x="6624320" y="2966085"/>
            <a:ext cx="3876040" cy="457200"/>
          </a:xfrm>
          <a:prstGeom prst="wedgeEllipseCallout">
            <a:avLst>
              <a:gd name="adj1" fmla="val -60222"/>
              <a:gd name="adj2" fmla="val -3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一阶差分代替导数</a:t>
            </a:r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6329045" y="3550285"/>
            <a:ext cx="4810760" cy="759460"/>
          </a:xfrm>
          <a:prstGeom prst="wedgeEllipseCallout">
            <a:avLst>
              <a:gd name="adj1" fmla="val -56652"/>
              <a:gd name="adj2" fmla="val -5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二阶中心差分代替二阶导数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迭代过程（                   ）</a:t>
            </a:r>
            <a:r>
              <a:rPr lang="zh-CN" altLang="en-US" sz="1800"/>
              <a:t>由</a:t>
            </a:r>
            <a:r>
              <a:rPr lang="en-US" altLang="zh-CN" sz="1800"/>
              <a:t>j</a:t>
            </a:r>
            <a:r>
              <a:rPr sz="1800"/>
              <a:t>层格点的函数值，求</a:t>
            </a:r>
            <a:r>
              <a:rPr lang="en-US" altLang="zh-CN" sz="1800"/>
              <a:t>j+1</a:t>
            </a:r>
            <a:r>
              <a:rPr sz="1800"/>
              <a:t>层格点的函数值</a:t>
            </a:r>
            <a:endParaRPr sz="18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8120" y="588645"/>
          <a:ext cx="222694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31265" imgH="215900" progId="Equation.KSEE3">
                  <p:embed/>
                </p:oleObj>
              </mc:Choice>
              <mc:Fallback>
                <p:oleObj name="" r:id="rId1" imgW="12312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8120" y="588645"/>
                        <a:ext cx="222694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5700" y="1019175"/>
            <a:ext cx="132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由方程得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8465" y="1079500"/>
          <a:ext cx="326009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120900" imgH="444500" progId="Equation.KSEE3">
                  <p:embed/>
                </p:oleObj>
              </mc:Choice>
              <mc:Fallback>
                <p:oleObj name="" r:id="rId3" imgW="21209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8465" y="1079500"/>
                        <a:ext cx="326009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6360" y="1141095"/>
          <a:ext cx="136398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45465" imgH="177165" progId="Equation.KSEE3">
                  <p:embed/>
                </p:oleObj>
              </mc:Choice>
              <mc:Fallback>
                <p:oleObj name="" r:id="rId5" imgW="545465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6360" y="1141095"/>
                        <a:ext cx="1363980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1290" y="1943735"/>
          <a:ext cx="368173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400300" imgH="444500" progId="Equation.KSEE3">
                  <p:embed/>
                </p:oleObj>
              </mc:Choice>
              <mc:Fallback>
                <p:oleObj name="" r:id="rId7" imgW="24003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1290" y="1943735"/>
                        <a:ext cx="3681730" cy="68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连接符 53"/>
          <p:cNvCxnSpPr/>
          <p:nvPr/>
        </p:nvCxnSpPr>
        <p:spPr>
          <a:xfrm flipV="1">
            <a:off x="6732905" y="2662555"/>
            <a:ext cx="1913255" cy="1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6741160" y="2578100"/>
            <a:ext cx="9525" cy="9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8625205" y="2559050"/>
            <a:ext cx="9525" cy="10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091930" y="2445385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r>
              <a:rPr lang="zh-CN" altLang="en-US"/>
              <a:t>层</a:t>
            </a:r>
            <a:endParaRPr lang="zh-CN" altLang="en-US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16701" y="258572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9" imgW="292100" imgH="241300" progId="Equation.KSEE3">
                  <p:embed/>
                </p:oleObj>
              </mc:Choice>
              <mc:Fallback>
                <p:oleObj name="" r:id="rId9" imgW="2921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6701" y="258572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0914" y="2662555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1" imgW="316865" imgH="241300" progId="Equation.KSEE3">
                  <p:embed/>
                </p:oleObj>
              </mc:Choice>
              <mc:Fallback>
                <p:oleObj name="" r:id="rId11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0914" y="2662555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9036" y="262572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13" imgW="228600" imgH="241300" progId="Equation.KSEE3">
                  <p:embed/>
                </p:oleObj>
              </mc:Choice>
              <mc:Fallback>
                <p:oleObj name="" r:id="rId13" imgW="228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19036" y="2625725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/>
          <p:cNvCxnSpPr/>
          <p:nvPr/>
        </p:nvCxnSpPr>
        <p:spPr>
          <a:xfrm flipH="1" flipV="1">
            <a:off x="7623810" y="2195195"/>
            <a:ext cx="1905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027160" y="2012315"/>
            <a:ext cx="125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j+1</a:t>
            </a:r>
            <a:r>
              <a:rPr lang="zh-CN" altLang="en-US"/>
              <a:t>层</a:t>
            </a:r>
            <a:endParaRPr lang="zh-CN" altLang="en-US"/>
          </a:p>
        </p:txBody>
      </p:sp>
      <p:cxnSp>
        <p:nvCxnSpPr>
          <p:cNvPr id="66" name="直接箭头连接符 65"/>
          <p:cNvCxnSpPr>
            <a:stCxn id="58" idx="0"/>
          </p:cNvCxnSpPr>
          <p:nvPr/>
        </p:nvCxnSpPr>
        <p:spPr>
          <a:xfrm flipV="1">
            <a:off x="6762750" y="2261235"/>
            <a:ext cx="739140" cy="32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7774305" y="2223770"/>
            <a:ext cx="86233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6657975" y="2183765"/>
            <a:ext cx="18478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3004" y="1985645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15" imgW="316865" imgH="241300" progId="Equation.KSEE3">
                  <p:embed/>
                </p:oleObj>
              </mc:Choice>
              <mc:Fallback>
                <p:oleObj name="" r:id="rId15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13004" y="1985645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椭圆形标注 40"/>
          <p:cNvSpPr/>
          <p:nvPr/>
        </p:nvSpPr>
        <p:spPr>
          <a:xfrm>
            <a:off x="848995" y="2982595"/>
            <a:ext cx="4846955" cy="530225"/>
          </a:xfrm>
          <a:prstGeom prst="wedgeEllipseCallout">
            <a:avLst>
              <a:gd name="adj1" fmla="val -25357"/>
              <a:gd name="adj2" fmla="val -123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古典显格式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218555" y="323278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</a:t>
            </a:r>
            <a:endParaRPr lang="zh-CN" altLang="en-US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2905" y="3123565"/>
          <a:ext cx="101536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7" imgW="508000" imgH="292100" progId="Equation.KSEE3">
                  <p:embed/>
                </p:oleObj>
              </mc:Choice>
              <mc:Fallback>
                <p:oleObj name="" r:id="rId17" imgW="508000" imgH="2921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32905" y="3123565"/>
                        <a:ext cx="101536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1206500" y="3869690"/>
            <a:ext cx="782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              时， 上述格点法可能</a:t>
            </a:r>
            <a:r>
              <a:rPr lang="zh-CN" altLang="en-US"/>
              <a:t>不收敛，不能用于求热传导问题的数值解</a:t>
            </a:r>
            <a:endParaRPr lang="zh-CN" altLang="en-US"/>
          </a:p>
        </p:txBody>
      </p:sp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0995" y="3924300"/>
          <a:ext cx="702945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9" imgW="457200" imgH="177165" progId="Equation.KSEE3">
                  <p:embed/>
                </p:oleObj>
              </mc:Choice>
              <mc:Fallback>
                <p:oleObj name="" r:id="rId19" imgW="457200" imgH="177165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10995" y="3924300"/>
                        <a:ext cx="702945" cy="272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直接连接符 72"/>
          <p:cNvCxnSpPr/>
          <p:nvPr/>
        </p:nvCxnSpPr>
        <p:spPr>
          <a:xfrm flipV="1">
            <a:off x="6859905" y="5257800"/>
            <a:ext cx="1913255" cy="1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6868160" y="5173345"/>
            <a:ext cx="9525" cy="9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8752205" y="5154295"/>
            <a:ext cx="9525" cy="10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218930" y="504063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r>
              <a:rPr lang="zh-CN" altLang="en-US"/>
              <a:t>层</a:t>
            </a:r>
            <a:endParaRPr lang="zh-CN" altLang="en-US"/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3211" y="4710430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21" imgW="381000" imgH="241300" progId="Equation.KSEE3">
                  <p:embed/>
                </p:oleObj>
              </mc:Choice>
              <mc:Fallback>
                <p:oleObj name="" r:id="rId21" imgW="3810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33211" y="4710430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2496" y="4734560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23" imgW="393700" imgH="241300" progId="Equation.KSEE3">
                  <p:embed/>
                </p:oleObj>
              </mc:Choice>
              <mc:Fallback>
                <p:oleObj name="" r:id="rId23" imgW="3937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32496" y="4734560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46036" y="522097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25" imgW="228600" imgH="241300" progId="Equation.KSEE3">
                  <p:embed/>
                </p:oleObj>
              </mc:Choice>
              <mc:Fallback>
                <p:oleObj name="" r:id="rId25" imgW="228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46036" y="5220970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文本框 83"/>
          <p:cNvSpPr txBox="1"/>
          <p:nvPr/>
        </p:nvSpPr>
        <p:spPr>
          <a:xfrm>
            <a:off x="9154160" y="4607560"/>
            <a:ext cx="125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j+1</a:t>
            </a:r>
            <a:r>
              <a:rPr lang="zh-CN" altLang="en-US"/>
              <a:t>层</a:t>
            </a:r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6784975" y="4779010"/>
            <a:ext cx="18478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对象 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40004" y="4580890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26" imgW="316865" imgH="241300" progId="Equation.KSEE3">
                  <p:embed/>
                </p:oleObj>
              </mc:Choice>
              <mc:Fallback>
                <p:oleObj name="" r:id="rId26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40004" y="4580890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直接箭头连接符 89"/>
          <p:cNvCxnSpPr/>
          <p:nvPr/>
        </p:nvCxnSpPr>
        <p:spPr>
          <a:xfrm>
            <a:off x="7699375" y="4822190"/>
            <a:ext cx="1143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7" idx="2"/>
          </p:cNvCxnSpPr>
          <p:nvPr/>
        </p:nvCxnSpPr>
        <p:spPr>
          <a:xfrm>
            <a:off x="6823710" y="4951730"/>
            <a:ext cx="76962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7854315" y="4888230"/>
            <a:ext cx="64770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4460" y="4351655"/>
          <a:ext cx="367030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27" imgW="2387600" imgH="444500" progId="Equation.KSEE3">
                  <p:embed/>
                </p:oleObj>
              </mc:Choice>
              <mc:Fallback>
                <p:oleObj name="" r:id="rId27" imgW="23876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94460" y="4351655"/>
                        <a:ext cx="367030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6962140" y="5645150"/>
            <a:ext cx="265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（反向二阶差分）</a:t>
            </a:r>
            <a:endParaRPr lang="zh-CN" altLang="en-US"/>
          </a:p>
        </p:txBody>
      </p:sp>
      <p:graphicFrame>
        <p:nvGraphicFramePr>
          <p:cNvPr id="96" name="对象 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6685" y="5173345"/>
          <a:ext cx="369697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29" imgW="2336800" imgH="241300" progId="Equation.KSEE3">
                  <p:embed/>
                </p:oleObj>
              </mc:Choice>
              <mc:Fallback>
                <p:oleObj name="" r:id="rId29" imgW="23368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16685" y="5173345"/>
                        <a:ext cx="369697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形标注 97"/>
          <p:cNvSpPr/>
          <p:nvPr/>
        </p:nvSpPr>
        <p:spPr>
          <a:xfrm>
            <a:off x="975995" y="5957570"/>
            <a:ext cx="3324225" cy="530225"/>
          </a:xfrm>
          <a:prstGeom prst="wedgeEllipseCallout">
            <a:avLst>
              <a:gd name="adj1" fmla="val -25357"/>
              <a:gd name="adj2" fmla="val -123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古典隐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362450" y="6183630"/>
            <a:ext cx="756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无法直接求解，可转化为线性方程组求解，亦存在不收敛情况</a:t>
            </a:r>
            <a:endParaRPr lang="zh-CN" altLang="en-US"/>
          </a:p>
        </p:txBody>
      </p:sp>
    </p:spTree>
    <p:custDataLst>
      <p:tags r:id="rId3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135" y="274320"/>
            <a:ext cx="10278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Crank-Nicolson </a:t>
            </a:r>
            <a:r>
              <a:rPr lang="zh-CN" altLang="en-US" sz="2400"/>
              <a:t>隐格式</a:t>
            </a:r>
            <a:r>
              <a:rPr lang="en-US" altLang="zh-CN" sz="2400"/>
              <a:t>(</a:t>
            </a:r>
            <a:r>
              <a:rPr lang="zh-CN" altLang="en-US" sz="2400"/>
              <a:t>当                      时，数值解收敛于原方程的解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266950" y="882650"/>
            <a:ext cx="413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取古典显格式和古典隐格式的平均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6950" y="1415415"/>
          <a:ext cx="588010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644900" imgH="444500" progId="Equation.KSEE3">
                  <p:embed/>
                </p:oleObj>
              </mc:Choice>
              <mc:Fallback>
                <p:oleObj name="" r:id="rId1" imgW="36449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6950" y="1415415"/>
                        <a:ext cx="588010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3960" y="2320925"/>
          <a:ext cx="958088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3" imgW="4241800" imgH="241300" progId="Equation.KSEE3">
                  <p:embed/>
                </p:oleObj>
              </mc:Choice>
              <mc:Fallback>
                <p:oleObj name="" r:id="rId3" imgW="42418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960" y="2320925"/>
                        <a:ext cx="9580880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89990" y="2994660"/>
            <a:ext cx="827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可转化为线性方程组求解，且</a:t>
            </a:r>
            <a:r>
              <a:rPr lang="zh-CN" altLang="en-US" b="1"/>
              <a:t>收敛性与稳定性都优于古典显格式和古典隐格式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155700" y="3481705"/>
            <a:ext cx="379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由第三类边界条件求端点温度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018530" y="4018280"/>
            <a:ext cx="341630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026785" y="3992880"/>
            <a:ext cx="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631940" y="3958590"/>
            <a:ext cx="0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117715" y="3950335"/>
            <a:ext cx="0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9349740" y="3924935"/>
            <a:ext cx="8255" cy="8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1528" y="3985260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5" imgW="316865" imgH="241300" progId="Equation.KSEE3">
                  <p:embed/>
                </p:oleObj>
              </mc:Choice>
              <mc:Fallback>
                <p:oleObj name="" r:id="rId5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1528" y="3985260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022840" y="383921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j+1</a:t>
            </a:r>
            <a:r>
              <a:rPr lang="zh-CN" altLang="en-US"/>
              <a:t>层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651" y="3988435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330200" imgH="241300" progId="Equation.KSEE3">
                  <p:embed/>
                </p:oleObj>
              </mc:Choice>
              <mc:Fallback>
                <p:oleObj name="" r:id="rId7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0651" y="3988435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2616" y="3992880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30200" imgH="241300" progId="Equation.KSEE3">
                  <p:embed/>
                </p:oleObj>
              </mc:Choice>
              <mc:Fallback>
                <p:oleObj name="" r:id="rId9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2616" y="3992880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6541" y="3961765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444500" imgH="241300" progId="Equation.KSEE3">
                  <p:embed/>
                </p:oleObj>
              </mc:Choice>
              <mc:Fallback>
                <p:oleObj name="" r:id="rId11" imgW="4445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6541" y="3961765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583" y="3950335"/>
          <a:ext cx="302006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1930400" imgH="419100" progId="Equation.KSEE3">
                  <p:embed/>
                </p:oleObj>
              </mc:Choice>
              <mc:Fallback>
                <p:oleObj name="" r:id="rId13" imgW="1930400" imgH="4191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9583" y="3950335"/>
                        <a:ext cx="3020060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863" y="4829810"/>
          <a:ext cx="423291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2005965" imgH="241300" progId="Equation.KSEE3">
                  <p:embed/>
                </p:oleObj>
              </mc:Choice>
              <mc:Fallback>
                <p:oleObj name="" r:id="rId15" imgW="2005965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6863" y="4829810"/>
                        <a:ext cx="423291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470650" y="4803140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</a:t>
            </a:r>
            <a:r>
              <a:rPr lang="zh-CN" altLang="en-US"/>
              <a:t>端点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8744585" y="3950335"/>
            <a:ext cx="0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7746" y="398653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7" imgW="355600" imgH="241300" progId="Equation.KSEE3">
                  <p:embed/>
                </p:oleObj>
              </mc:Choice>
              <mc:Fallback>
                <p:oleObj name="" r:id="rId17" imgW="355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27746" y="398653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6470650" y="5579110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</a:t>
            </a:r>
            <a:r>
              <a:rPr lang="zh-CN" altLang="en-US"/>
              <a:t>端点</a:t>
            </a:r>
            <a:endParaRPr lang="zh-CN" altLang="en-US"/>
          </a:p>
        </p:txBody>
      </p:sp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9388" y="5542915"/>
          <a:ext cx="459486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9" imgW="2108200" imgH="241300" progId="Equation.KSEE3">
                  <p:embed/>
                </p:oleObj>
              </mc:Choice>
              <mc:Fallback>
                <p:oleObj name="" r:id="rId19" imgW="21082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49388" y="5542915"/>
                        <a:ext cx="459486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椭圆形标注 45"/>
          <p:cNvSpPr/>
          <p:nvPr/>
        </p:nvSpPr>
        <p:spPr>
          <a:xfrm>
            <a:off x="8134350" y="4593590"/>
            <a:ext cx="2886075" cy="605790"/>
          </a:xfrm>
          <a:prstGeom prst="wedgeEllipseCallout">
            <a:avLst>
              <a:gd name="adj1" fmla="val -65498"/>
              <a:gd name="adj2" fmla="val -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区间等分成</a:t>
            </a:r>
            <a:r>
              <a:rPr lang="en-US" altLang="zh-CN"/>
              <a:t>m</a:t>
            </a:r>
            <a:r>
              <a:rPr lang="zh-CN" altLang="en-US"/>
              <a:t>份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0460" y="327660"/>
          <a:ext cx="189103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1" imgW="990600" imgH="203200" progId="Equation.KSEE3">
                  <p:embed/>
                </p:oleObj>
              </mc:Choice>
              <mc:Fallback>
                <p:oleObj name="" r:id="rId21" imgW="990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50460" y="327660"/>
                        <a:ext cx="1891030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23950" y="1680210"/>
            <a:ext cx="256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由间隔点的导数条件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1683" y="1960880"/>
          <a:ext cx="358521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74265" imgH="419100" progId="Equation.KSEE3">
                  <p:embed/>
                </p:oleObj>
              </mc:Choice>
              <mc:Fallback>
                <p:oleObj name="" r:id="rId1" imgW="23742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1683" y="1960880"/>
                        <a:ext cx="3585210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7135" y="2792095"/>
          <a:ext cx="5717540" cy="5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425700" imgH="241300" progId="Equation.KSEE3">
                  <p:embed/>
                </p:oleObj>
              </mc:Choice>
              <mc:Fallback>
                <p:oleObj name="" r:id="rId3" imgW="24257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7135" y="2792095"/>
                        <a:ext cx="5717540" cy="53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123950" y="738505"/>
            <a:ext cx="333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材料间隔点情形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4199890" y="1106170"/>
            <a:ext cx="341630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208145" y="1080770"/>
            <a:ext cx="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13300" y="1046480"/>
            <a:ext cx="0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299075" y="1038225"/>
            <a:ext cx="0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7531100" y="1012825"/>
            <a:ext cx="8255" cy="8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04200" y="92710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j+1</a:t>
            </a:r>
            <a:r>
              <a:rPr lang="zh-CN" altLang="en-US"/>
              <a:t>层</a:t>
            </a:r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3496" y="110744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5" imgW="444500" imgH="241300" progId="Equation.KSEE3">
                  <p:embed/>
                </p:oleObj>
              </mc:Choice>
              <mc:Fallback>
                <p:oleObj name="" r:id="rId5" imgW="4445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3496" y="1107440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6036945" y="1038225"/>
            <a:ext cx="0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5981" y="109601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7" imgW="355600" imgH="241300" progId="Equation.KSEE3">
                  <p:embed/>
                </p:oleObj>
              </mc:Choice>
              <mc:Fallback>
                <p:oleObj name="" r:id="rId7" imgW="355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5981" y="109601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椭圆形标注 49"/>
          <p:cNvSpPr/>
          <p:nvPr/>
        </p:nvSpPr>
        <p:spPr>
          <a:xfrm>
            <a:off x="5434965" y="185420"/>
            <a:ext cx="1546225" cy="570865"/>
          </a:xfrm>
          <a:prstGeom prst="wedgeEllipseCallout">
            <a:avLst>
              <a:gd name="adj1" fmla="val -59677"/>
              <a:gd name="adj2" fmla="val 87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间隔点</a:t>
            </a:r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3426" y="1109980"/>
          <a:ext cx="469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469900" imgH="241300" progId="Equation.KSEE3">
                  <p:embed/>
                </p:oleObj>
              </mc:Choice>
              <mc:Fallback>
                <p:oleObj name="" r:id="rId9" imgW="4699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3426" y="1109980"/>
                        <a:ext cx="469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5515" y="459105"/>
            <a:ext cx="1062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单层材料</a:t>
            </a:r>
            <a:r>
              <a:rPr lang="en-US" altLang="zh-CN" sz="2800"/>
              <a:t>+</a:t>
            </a:r>
            <a:r>
              <a:rPr lang="zh-CN" altLang="en-US" sz="2800"/>
              <a:t>第三类边界条件（区间等分为</a:t>
            </a:r>
            <a:r>
              <a:rPr lang="en-US" altLang="zh-CN" sz="2800"/>
              <a:t>m</a:t>
            </a:r>
            <a:r>
              <a:rPr lang="zh-CN" altLang="en-US" sz="2800"/>
              <a:t>份，时间等分为</a:t>
            </a:r>
            <a:r>
              <a:rPr lang="en-US" altLang="zh-CN" sz="2800"/>
              <a:t>n</a:t>
            </a:r>
            <a:r>
              <a:rPr lang="zh-CN" altLang="en-US" sz="2800"/>
              <a:t>份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4788" y="1527810"/>
          <a:ext cx="642556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644900" imgH="241300" progId="Equation.KSEE3">
                  <p:embed/>
                </p:oleObj>
              </mc:Choice>
              <mc:Fallback>
                <p:oleObj name="" r:id="rId1" imgW="36449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4788" y="1527810"/>
                        <a:ext cx="642556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52270" y="1014730"/>
            <a:ext cx="6419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区间</a:t>
            </a:r>
            <a:r>
              <a:rPr lang="zh-CN" altLang="en-US" sz="2000">
                <a:sym typeface="+mn-ea"/>
              </a:rPr>
              <a:t>每层</a:t>
            </a:r>
            <a:r>
              <a:rPr lang="zh-CN" altLang="en-US" sz="2000"/>
              <a:t>有</a:t>
            </a:r>
            <a:r>
              <a:rPr lang="en-US" altLang="zh-CN" sz="2000"/>
              <a:t>m+1</a:t>
            </a:r>
            <a:r>
              <a:rPr lang="zh-CN" altLang="en-US" sz="2000"/>
              <a:t>个</a:t>
            </a:r>
            <a:r>
              <a:rPr lang="zh-CN" altLang="en-US" sz="2000">
                <a:sym typeface="+mn-ea"/>
              </a:rPr>
              <a:t>节点</a:t>
            </a:r>
            <a:endParaRPr lang="zh-CN" altLang="en-US" sz="2000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7770" y="1490345"/>
          <a:ext cx="109918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45465" imgH="177165" progId="Equation.KSEE3">
                  <p:embed/>
                </p:oleObj>
              </mc:Choice>
              <mc:Fallback>
                <p:oleObj name="" r:id="rId3" imgW="545465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7770" y="1490345"/>
                        <a:ext cx="109918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5723" y="2089150"/>
          <a:ext cx="423291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5" imgW="2005965" imgH="241300" progId="Equation.KSEE3">
                  <p:embed/>
                </p:oleObj>
              </mc:Choice>
              <mc:Fallback>
                <p:oleObj name="" r:id="rId5" imgW="2005965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5723" y="2089150"/>
                        <a:ext cx="423291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1915" y="2744470"/>
          <a:ext cx="458533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7" imgW="2108200" imgH="241300" progId="Equation.KSEE3">
                  <p:embed/>
                </p:oleObj>
              </mc:Choice>
              <mc:Fallback>
                <p:oleObj name="" r:id="rId7" imgW="21082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1915" y="2744470"/>
                        <a:ext cx="458533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形标注 6"/>
          <p:cNvSpPr/>
          <p:nvPr/>
        </p:nvSpPr>
        <p:spPr>
          <a:xfrm>
            <a:off x="7099300" y="2009775"/>
            <a:ext cx="2827655" cy="1186180"/>
          </a:xfrm>
          <a:prstGeom prst="wedgeEllipseCallout">
            <a:avLst>
              <a:gd name="adj1" fmla="val -94329"/>
              <a:gd name="adj2" fmla="val -20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可转化为线性方程组求解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9843" y="3455035"/>
          <a:ext cx="9632315" cy="204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8750300" imgH="1422400" progId="Equation.KSEE3">
                  <p:embed/>
                </p:oleObj>
              </mc:Choice>
              <mc:Fallback>
                <p:oleObj name="" r:id="rId9" imgW="8750300" imgH="142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9843" y="3455035"/>
                        <a:ext cx="9632315" cy="204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2230" y="513016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2230" y="513016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02360" y="5763260"/>
            <a:ext cx="628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由时间第一层的初值，依次求时间第</a:t>
            </a:r>
            <a:r>
              <a:rPr lang="en-US" altLang="zh-CN"/>
              <a:t>j</a:t>
            </a:r>
            <a:r>
              <a:rPr lang="zh-CN" altLang="en-US"/>
              <a:t>层的节点的值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演示</Application>
  <PresentationFormat>宽屏</PresentationFormat>
  <Paragraphs>196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123</vt:i4>
      </vt:variant>
      <vt:variant>
        <vt:lpstr>幻灯片标题</vt:lpstr>
      </vt:variant>
      <vt:variant>
        <vt:i4>15</vt:i4>
      </vt:variant>
    </vt:vector>
  </HeadingPairs>
  <TitlesOfParts>
    <vt:vector size="14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高温作业专用服装设计</vt:lpstr>
      <vt:lpstr>基本假设</vt:lpstr>
      <vt:lpstr>PowerPoint 演示文稿</vt:lpstr>
      <vt:lpstr>PowerPoint 演示文稿</vt:lpstr>
      <vt:lpstr>方程的数值求解方法（差分法）</vt:lpstr>
      <vt:lpstr>迭代过程（                   ）由j层格点的函数值，求j+1层格点的函数值</vt:lpstr>
      <vt:lpstr>PowerPoint 演示文稿</vt:lpstr>
      <vt:lpstr>PowerPoint 演示文稿</vt:lpstr>
      <vt:lpstr>PowerPoint 演示文稿</vt:lpstr>
      <vt:lpstr>四层材料+第三类边界条件的情形</vt:lpstr>
      <vt:lpstr>PowerPoint 演示文稿</vt:lpstr>
      <vt:lpstr>数据实验</vt:lpstr>
      <vt:lpstr>PowerPoint 演示文稿</vt:lpstr>
      <vt:lpstr>PowerPoint 演示文稿</vt:lpstr>
      <vt:lpstr>第二问： 相对简单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mikexhy</cp:lastModifiedBy>
  <cp:revision>62</cp:revision>
  <dcterms:created xsi:type="dcterms:W3CDTF">2019-06-19T02:08:00Z</dcterms:created>
  <dcterms:modified xsi:type="dcterms:W3CDTF">2019-08-20T07:19:46Z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