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8" r:id="rId3"/>
  </p:sldMasterIdLst>
  <p:notesMasterIdLst>
    <p:notesMasterId r:id="rId5"/>
  </p:notesMasterIdLst>
  <p:handoutMasterIdLst>
    <p:handoutMasterId r:id="rId50"/>
  </p:handoutMasterIdLst>
  <p:sldIdLst>
    <p:sldId id="256" r:id="rId4"/>
    <p:sldId id="345" r:id="rId6"/>
    <p:sldId id="272" r:id="rId7"/>
    <p:sldId id="273" r:id="rId8"/>
    <p:sldId id="274" r:id="rId9"/>
    <p:sldId id="311" r:id="rId10"/>
    <p:sldId id="382" r:id="rId11"/>
    <p:sldId id="312" r:id="rId12"/>
    <p:sldId id="276" r:id="rId13"/>
    <p:sldId id="277" r:id="rId14"/>
    <p:sldId id="278" r:id="rId15"/>
    <p:sldId id="442" r:id="rId16"/>
    <p:sldId id="281" r:id="rId17"/>
    <p:sldId id="283" r:id="rId18"/>
    <p:sldId id="415" r:id="rId19"/>
    <p:sldId id="416" r:id="rId20"/>
    <p:sldId id="495" r:id="rId21"/>
    <p:sldId id="284" r:id="rId22"/>
    <p:sldId id="475" r:id="rId23"/>
    <p:sldId id="293" r:id="rId24"/>
    <p:sldId id="297" r:id="rId25"/>
    <p:sldId id="295" r:id="rId26"/>
    <p:sldId id="519" r:id="rId27"/>
    <p:sldId id="532" r:id="rId28"/>
    <p:sldId id="286" r:id="rId29"/>
    <p:sldId id="533" r:id="rId30"/>
    <p:sldId id="282" r:id="rId31"/>
    <p:sldId id="534" r:id="rId32"/>
    <p:sldId id="298" r:id="rId33"/>
    <p:sldId id="511" r:id="rId34"/>
    <p:sldId id="556" r:id="rId35"/>
    <p:sldId id="280" r:id="rId36"/>
    <p:sldId id="301" r:id="rId37"/>
    <p:sldId id="508" r:id="rId38"/>
    <p:sldId id="509" r:id="rId39"/>
    <p:sldId id="520" r:id="rId40"/>
    <p:sldId id="545" r:id="rId41"/>
    <p:sldId id="547" r:id="rId42"/>
    <p:sldId id="551" r:id="rId43"/>
    <p:sldId id="555" r:id="rId44"/>
    <p:sldId id="548" r:id="rId45"/>
    <p:sldId id="549" r:id="rId46"/>
    <p:sldId id="557" r:id="rId47"/>
    <p:sldId id="570" r:id="rId48"/>
    <p:sldId id="302" r:id="rId49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70F"/>
    <a:srgbClr val="EAE5EB"/>
    <a:srgbClr val="45A5ED"/>
    <a:srgbClr val="D60093"/>
    <a:srgbClr val="F2C044"/>
    <a:srgbClr val="5EA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106" y="130"/>
      </p:cViewPr>
      <p:guideLst>
        <p:guide orient="horz" pos="2335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4" Type="http://schemas.openxmlformats.org/officeDocument/2006/relationships/image" Target="../media/image71.wmf"/><Relationship Id="rId13" Type="http://schemas.openxmlformats.org/officeDocument/2006/relationships/image" Target="../media/image70.wmf"/><Relationship Id="rId12" Type="http://schemas.openxmlformats.org/officeDocument/2006/relationships/image" Target="../media/image69.wmf"/><Relationship Id="rId11" Type="http://schemas.openxmlformats.org/officeDocument/2006/relationships/image" Target="../media/image68.wmf"/><Relationship Id="rId10" Type="http://schemas.openxmlformats.org/officeDocument/2006/relationships/image" Target="../media/image67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46.wmf"/><Relationship Id="rId7" Type="http://schemas.openxmlformats.org/officeDocument/2006/relationships/image" Target="../media/image86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4" Type="http://schemas.openxmlformats.org/officeDocument/2006/relationships/image" Target="../media/image91.wmf"/><Relationship Id="rId13" Type="http://schemas.openxmlformats.org/officeDocument/2006/relationships/image" Target="../media/image90.wmf"/><Relationship Id="rId12" Type="http://schemas.openxmlformats.org/officeDocument/2006/relationships/image" Target="../media/image89.wmf"/><Relationship Id="rId11" Type="http://schemas.openxmlformats.org/officeDocument/2006/relationships/image" Target="../media/image88.wmf"/><Relationship Id="rId10" Type="http://schemas.openxmlformats.org/officeDocument/2006/relationships/image" Target="../media/image87.wmf"/><Relationship Id="rId1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4.wmf"/><Relationship Id="rId6" Type="http://schemas.openxmlformats.org/officeDocument/2006/relationships/image" Target="../media/image113.wmf"/><Relationship Id="rId5" Type="http://schemas.openxmlformats.org/officeDocument/2006/relationships/image" Target="../media/image16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wmf"/><Relationship Id="rId8" Type="http://schemas.openxmlformats.org/officeDocument/2006/relationships/image" Target="../media/image121.wmf"/><Relationship Id="rId7" Type="http://schemas.openxmlformats.org/officeDocument/2006/relationships/image" Target="../media/image120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0" Type="http://schemas.openxmlformats.org/officeDocument/2006/relationships/image" Target="../media/image123.wmf"/><Relationship Id="rId1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1" y="2292096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9" y="4511786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8" name="图片 17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0862" y="190759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3" cy="1096962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04900" y="1600200"/>
            <a:ext cx="9982200" cy="4572000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18" name="图片 17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7987" y="390784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 rot="10800000">
            <a:off x="0" y="5645512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 userDrawn="1"/>
        </p:nvGrpSpPr>
        <p:grpSpPr>
          <a:xfrm>
            <a:off x="0" y="1143002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0801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6"/>
            <a:ext cx="5734051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6"/>
            <a:ext cx="573405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5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 userDrawn="1"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  <a:endParaRPr lang="zh-CN" altLang="en-US" sz="1200" b="1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若要更改此幻灯片上的图像，请选择该图片，并将其删除。然后单击占位符中的图片图标以插入自己的图像。</a:t>
            </a:r>
            <a:endParaRPr lang="zh-CN" altLang="en-US" sz="1200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0862" y="190759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3">
                <a:lumMod val="75000"/>
              </a:schemeClr>
            </a:solidFill>
          </a:ln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04901" y="1600202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1" y="1600202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201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1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3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  <a:p>
            <a:pPr lvl="5" rtl="0"/>
            <a:r>
              <a:rPr lang="zh-CN" altLang="en-US" noProof="0" dirty="0"/>
              <a:t>第六级</a:t>
            </a:r>
            <a:endParaRPr lang="zh-CN" altLang="en-US" noProof="0" dirty="0"/>
          </a:p>
          <a:p>
            <a:pPr lvl="6" rtl="0"/>
            <a:r>
              <a:rPr lang="zh-CN" altLang="en-US" noProof="0" dirty="0"/>
              <a:t>第七级</a:t>
            </a:r>
            <a:endParaRPr lang="zh-CN" altLang="en-US" noProof="0" dirty="0"/>
          </a:p>
          <a:p>
            <a:pPr lvl="7" rtl="0"/>
            <a:r>
              <a:rPr lang="zh-CN" altLang="en-US" noProof="0" dirty="0"/>
              <a:t>第八级</a:t>
            </a:r>
            <a:endParaRPr lang="zh-CN" altLang="en-US" noProof="0" dirty="0"/>
          </a:p>
          <a:p>
            <a:pPr lvl="8" rtl="0"/>
            <a:r>
              <a:rPr lang="zh-CN" altLang="en-US" noProof="0" dirty="0"/>
              <a:t>第九级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901" y="6356353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3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3" y="6356353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3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9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0.emf"/><Relationship Id="rId1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emf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3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53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50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4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4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4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9.wmf"/><Relationship Id="rId30" Type="http://schemas.openxmlformats.org/officeDocument/2006/relationships/vmlDrawing" Target="../drawings/vmlDrawing13.vml"/><Relationship Id="rId3" Type="http://schemas.openxmlformats.org/officeDocument/2006/relationships/oleObject" Target="../embeddings/oleObject52.bin"/><Relationship Id="rId29" Type="http://schemas.openxmlformats.org/officeDocument/2006/relationships/slideLayout" Target="../slideLayouts/slideLayout3.xml"/><Relationship Id="rId28" Type="http://schemas.openxmlformats.org/officeDocument/2006/relationships/image" Target="../media/image71.wmf"/><Relationship Id="rId27" Type="http://schemas.openxmlformats.org/officeDocument/2006/relationships/oleObject" Target="../embeddings/oleObject64.bin"/><Relationship Id="rId26" Type="http://schemas.openxmlformats.org/officeDocument/2006/relationships/image" Target="../media/image70.wmf"/><Relationship Id="rId25" Type="http://schemas.openxmlformats.org/officeDocument/2006/relationships/oleObject" Target="../embeddings/oleObject63.bin"/><Relationship Id="rId24" Type="http://schemas.openxmlformats.org/officeDocument/2006/relationships/image" Target="../media/image69.wmf"/><Relationship Id="rId23" Type="http://schemas.openxmlformats.org/officeDocument/2006/relationships/oleObject" Target="../embeddings/oleObject62.bin"/><Relationship Id="rId22" Type="http://schemas.openxmlformats.org/officeDocument/2006/relationships/image" Target="../media/image68.wmf"/><Relationship Id="rId21" Type="http://schemas.openxmlformats.org/officeDocument/2006/relationships/oleObject" Target="../embeddings/oleObject61.bin"/><Relationship Id="rId20" Type="http://schemas.openxmlformats.org/officeDocument/2006/relationships/image" Target="../media/image67.wmf"/><Relationship Id="rId2" Type="http://schemas.openxmlformats.org/officeDocument/2006/relationships/image" Target="../media/image58.wmf"/><Relationship Id="rId19" Type="http://schemas.openxmlformats.org/officeDocument/2006/relationships/oleObject" Target="../embeddings/oleObject60.bin"/><Relationship Id="rId18" Type="http://schemas.openxmlformats.org/officeDocument/2006/relationships/image" Target="../media/image66.w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51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3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65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68.bin"/><Relationship Id="rId20" Type="http://schemas.openxmlformats.org/officeDocument/2006/relationships/vmlDrawing" Target="../drawings/vmlDrawing15.vml"/><Relationship Id="rId2" Type="http://schemas.openxmlformats.org/officeDocument/2006/relationships/image" Target="../media/image74.wmf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82.wmf"/><Relationship Id="rId17" Type="http://schemas.openxmlformats.org/officeDocument/2006/relationships/oleObject" Target="../embeddings/oleObject75.bin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67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4.wmf"/><Relationship Id="rId30" Type="http://schemas.openxmlformats.org/officeDocument/2006/relationships/vmlDrawing" Target="../drawings/vmlDrawing16.vml"/><Relationship Id="rId3" Type="http://schemas.openxmlformats.org/officeDocument/2006/relationships/oleObject" Target="../embeddings/oleObject77.bin"/><Relationship Id="rId29" Type="http://schemas.openxmlformats.org/officeDocument/2006/relationships/slideLayout" Target="../slideLayouts/slideLayout3.xml"/><Relationship Id="rId28" Type="http://schemas.openxmlformats.org/officeDocument/2006/relationships/image" Target="../media/image91.wmf"/><Relationship Id="rId27" Type="http://schemas.openxmlformats.org/officeDocument/2006/relationships/oleObject" Target="../embeddings/oleObject89.bin"/><Relationship Id="rId26" Type="http://schemas.openxmlformats.org/officeDocument/2006/relationships/image" Target="../media/image90.wmf"/><Relationship Id="rId25" Type="http://schemas.openxmlformats.org/officeDocument/2006/relationships/oleObject" Target="../embeddings/oleObject88.bin"/><Relationship Id="rId24" Type="http://schemas.openxmlformats.org/officeDocument/2006/relationships/image" Target="../media/image89.wmf"/><Relationship Id="rId23" Type="http://schemas.openxmlformats.org/officeDocument/2006/relationships/oleObject" Target="../embeddings/oleObject87.bin"/><Relationship Id="rId22" Type="http://schemas.openxmlformats.org/officeDocument/2006/relationships/image" Target="../media/image88.wmf"/><Relationship Id="rId21" Type="http://schemas.openxmlformats.org/officeDocument/2006/relationships/oleObject" Target="../embeddings/oleObject86.bin"/><Relationship Id="rId20" Type="http://schemas.openxmlformats.org/officeDocument/2006/relationships/image" Target="../media/image87.wmf"/><Relationship Id="rId2" Type="http://schemas.openxmlformats.org/officeDocument/2006/relationships/image" Target="../media/image83.wmf"/><Relationship Id="rId19" Type="http://schemas.openxmlformats.org/officeDocument/2006/relationships/oleObject" Target="../embeddings/oleObject85.bin"/><Relationship Id="rId18" Type="http://schemas.openxmlformats.org/officeDocument/2006/relationships/image" Target="../media/image47.wmf"/><Relationship Id="rId17" Type="http://schemas.openxmlformats.org/officeDocument/2006/relationships/oleObject" Target="../embeddings/oleObject84.bin"/><Relationship Id="rId16" Type="http://schemas.openxmlformats.org/officeDocument/2006/relationships/image" Target="../media/image46.w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86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7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95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92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9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99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6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94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100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98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10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5.emf"/><Relationship Id="rId1" Type="http://schemas.openxmlformats.org/officeDocument/2006/relationships/tags" Target="../tags/tag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09.w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114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113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0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11.bin"/><Relationship Id="rId22" Type="http://schemas.openxmlformats.org/officeDocument/2006/relationships/vmlDrawing" Target="../drawings/vmlDrawing22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123.wmf"/><Relationship Id="rId2" Type="http://schemas.openxmlformats.org/officeDocument/2006/relationships/image" Target="../media/image114.wmf"/><Relationship Id="rId19" Type="http://schemas.openxmlformats.org/officeDocument/2006/relationships/oleObject" Target="../embeddings/oleObject119.bin"/><Relationship Id="rId18" Type="http://schemas.openxmlformats.org/officeDocument/2006/relationships/image" Target="../media/image122.wmf"/><Relationship Id="rId17" Type="http://schemas.openxmlformats.org/officeDocument/2006/relationships/oleObject" Target="../embeddings/oleObject118.bin"/><Relationship Id="rId16" Type="http://schemas.openxmlformats.org/officeDocument/2006/relationships/image" Target="../media/image121.wmf"/><Relationship Id="rId15" Type="http://schemas.openxmlformats.org/officeDocument/2006/relationships/oleObject" Target="../embeddings/oleObject117.bin"/><Relationship Id="rId14" Type="http://schemas.openxmlformats.org/officeDocument/2006/relationships/image" Target="../media/image120.wmf"/><Relationship Id="rId13" Type="http://schemas.openxmlformats.org/officeDocument/2006/relationships/oleObject" Target="../embeddings/oleObject116.bin"/><Relationship Id="rId12" Type="http://schemas.openxmlformats.org/officeDocument/2006/relationships/image" Target="../media/image119.w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10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24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120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28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24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wmf"/><Relationship Id="rId8" Type="http://schemas.openxmlformats.org/officeDocument/2006/relationships/oleObject" Target="../embeddings/oleObject131.bin"/><Relationship Id="rId7" Type="http://schemas.openxmlformats.org/officeDocument/2006/relationships/image" Target="../media/image134.wmf"/><Relationship Id="rId6" Type="http://schemas.openxmlformats.org/officeDocument/2006/relationships/oleObject" Target="../embeddings/oleObject130.bin"/><Relationship Id="rId5" Type="http://schemas.openxmlformats.org/officeDocument/2006/relationships/tags" Target="../tags/tag4.xml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32.wmf"/><Relationship Id="rId11" Type="http://schemas.openxmlformats.org/officeDocument/2006/relationships/vmlDrawing" Target="../drawings/vmlDrawing25.vml"/><Relationship Id="rId10" Type="http://schemas.openxmlformats.org/officeDocument/2006/relationships/slideLayout" Target="../slideLayouts/slideLayout3.xml"/><Relationship Id="rId1" Type="http://schemas.openxmlformats.org/officeDocument/2006/relationships/oleObject" Target="../embeddings/oleObject128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6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38.wmf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33.bin"/><Relationship Id="rId3" Type="http://schemas.openxmlformats.org/officeDocument/2006/relationships/image" Target="../media/image136.wmf"/><Relationship Id="rId2" Type="http://schemas.openxmlformats.org/officeDocument/2006/relationships/oleObject" Target="../embeddings/oleObject132.bin"/><Relationship Id="rId1" Type="http://schemas.openxmlformats.org/officeDocument/2006/relationships/tags" Target="../tags/tag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5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0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039495" y="1830070"/>
            <a:ext cx="9827260" cy="1882140"/>
          </a:xfrm>
        </p:spPr>
        <p:txBody>
          <a:bodyPr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  <a:uFillTx/>
              </a:rPr>
              <a:t>   </a:t>
            </a:r>
            <a:r>
              <a:rPr lang="zh-CN" sz="6000" b="1" dirty="0">
                <a:solidFill>
                  <a:schemeClr val="accent6">
                    <a:lumMod val="50000"/>
                  </a:schemeClr>
                </a:solidFill>
                <a:uFillTx/>
              </a:rPr>
              <a:t>同心鼓颠球分析</a:t>
            </a:r>
            <a:r>
              <a:rPr lang="zh-CN" sz="6000" b="1" dirty="0">
                <a:solidFill>
                  <a:schemeClr val="accent6">
                    <a:lumMod val="50000"/>
                  </a:schemeClr>
                </a:solidFill>
                <a:uFillTx/>
              </a:rPr>
              <a:t>   </a:t>
            </a:r>
            <a:r>
              <a:rPr lang="zh-CN" sz="3600" b="1" dirty="0">
                <a:solidFill>
                  <a:schemeClr val="accent6">
                    <a:lumMod val="50000"/>
                  </a:schemeClr>
                </a:solidFill>
                <a:uFillTx/>
              </a:rPr>
              <a:t>              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uFillTx/>
            </a:endParaRPr>
          </a:p>
        </p:txBody>
      </p:sp>
      <p:sp>
        <p:nvSpPr>
          <p:cNvPr id="12" name="副标题 6"/>
          <p:cNvSpPr txBox="1"/>
          <p:nvPr/>
        </p:nvSpPr>
        <p:spPr>
          <a:xfrm>
            <a:off x="4487545" y="4161790"/>
            <a:ext cx="2931795" cy="6165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6000" b="1" dirty="0">
                <a:solidFill>
                  <a:schemeClr val="accent6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徐浩渊</a:t>
            </a:r>
            <a:endParaRPr lang="zh-CN" altLang="en-US" sz="6000" b="1" dirty="0">
              <a:solidFill>
                <a:schemeClr val="accent6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818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碰撞过程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500" y="1400810"/>
            <a:ext cx="5112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鼓：质量</a:t>
            </a:r>
            <a:r>
              <a:rPr lang="en-US" altLang="zh-CN"/>
              <a:t>M, </a:t>
            </a:r>
            <a:r>
              <a:rPr lang="zh-CN" altLang="en-US"/>
              <a:t>垂直方向速度</a:t>
            </a:r>
            <a:r>
              <a:rPr lang="en-US" altLang="zh-CN"/>
              <a:t>V</a:t>
            </a:r>
            <a:r>
              <a:rPr lang="zh-CN" altLang="en-US">
                <a:ea typeface="宋体" panose="02010600030101010101" pitchFamily="2" charset="-122"/>
              </a:rPr>
              <a:t>，（向上为正）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9135" y="1708785"/>
            <a:ext cx="5086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球：质量</a:t>
            </a:r>
            <a:r>
              <a:rPr lang="en-US" altLang="zh-CN"/>
              <a:t>m</a:t>
            </a:r>
            <a:r>
              <a:rPr lang="en-US" altLang="zh-CN"/>
              <a:t>, </a:t>
            </a:r>
            <a:r>
              <a:rPr lang="zh-CN" altLang="en-US"/>
              <a:t>垂直方向速度</a:t>
            </a:r>
            <a:r>
              <a:rPr lang="en-US" altLang="zh-CN"/>
              <a:t>v</a:t>
            </a:r>
            <a:r>
              <a:rPr lang="zh-CN" altLang="en-US">
                <a:ea typeface="宋体" panose="02010600030101010101" pitchFamily="2" charset="-122"/>
              </a:rPr>
              <a:t>，（向上为正）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07735" y="1506855"/>
            <a:ext cx="5112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碰撞恢复系数：</a:t>
            </a:r>
            <a:r>
              <a:rPr lang="en-US" altLang="zh-CN"/>
              <a:t>e </a:t>
            </a:r>
            <a:r>
              <a:rPr lang="zh-CN" altLang="en-US">
                <a:ea typeface="宋体" panose="02010600030101010101" pitchFamily="2" charset="-122"/>
              </a:rPr>
              <a:t>（弹性碰撞：</a:t>
            </a:r>
            <a:r>
              <a:rPr lang="en-US" altLang="zh-CN">
                <a:ea typeface="宋体" panose="02010600030101010101" pitchFamily="2" charset="-122"/>
              </a:rPr>
              <a:t>e=1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3100" y="2175510"/>
            <a:ext cx="5112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动量守恒</a:t>
            </a:r>
            <a:endParaRPr lang="zh-CN" altLang="en-US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1033" y="2505393"/>
          <a:ext cx="2865120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" imgW="1346200" imgH="203200" progId="Equation.KSEE3">
                  <p:embed/>
                </p:oleObj>
              </mc:Choice>
              <mc:Fallback>
                <p:oleObj name="" r:id="rId1" imgW="13462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1033" y="2505393"/>
                        <a:ext cx="2865120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1033" y="2997200"/>
          <a:ext cx="132461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3" imgW="622300" imgH="405765" progId="Equation.KSEE3">
                  <p:embed/>
                </p:oleObj>
              </mc:Choice>
              <mc:Fallback>
                <p:oleObj name="" r:id="rId3" imgW="622300" imgH="4057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1033" y="2997200"/>
                        <a:ext cx="132461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673100" y="4208780"/>
            <a:ext cx="5086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球在垂直方向上的离开速度</a:t>
            </a:r>
            <a:endParaRPr lang="zh-CN" altLang="en-US"/>
          </a:p>
        </p:txBody>
      </p: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4141" y="3973830"/>
          <a:ext cx="3622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5" imgW="1701800" imgH="393700" progId="Equation.KSEE3">
                  <p:embed/>
                </p:oleObj>
              </mc:Choice>
              <mc:Fallback>
                <p:oleObj name="" r:id="rId5" imgW="17018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4141" y="3973830"/>
                        <a:ext cx="362267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484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球从静止开始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自由下落过程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9285" y="1398905"/>
            <a:ext cx="1127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球：质量</a:t>
            </a:r>
            <a:r>
              <a:rPr lang="en-US" altLang="zh-CN"/>
              <a:t>m, </a:t>
            </a:r>
            <a:r>
              <a:rPr lang="zh-CN" altLang="en-US"/>
              <a:t>静止时高度为 </a:t>
            </a:r>
            <a:r>
              <a:rPr lang="en-US" altLang="zh-CN"/>
              <a:t>A 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A&gt;0.4+h</a:t>
            </a:r>
            <a:r>
              <a:rPr lang="en-US" altLang="zh-CN">
                <a:ea typeface="宋体" panose="02010600030101010101" pitchFamily="2" charset="-122"/>
              </a:rPr>
              <a:t>), </a:t>
            </a:r>
            <a:r>
              <a:rPr lang="zh-CN" altLang="en-US">
                <a:ea typeface="宋体" panose="02010600030101010101" pitchFamily="2" charset="-122"/>
              </a:rPr>
              <a:t>排球半径在</a:t>
            </a:r>
            <a:r>
              <a:rPr lang="en-US" altLang="zh-CN">
                <a:ea typeface="宋体" panose="02010600030101010101" pitchFamily="2" charset="-122"/>
              </a:rPr>
              <a:t>20.69-21.327cm, </a:t>
            </a:r>
            <a:r>
              <a:rPr lang="zh-CN" altLang="en-US">
                <a:ea typeface="宋体" panose="02010600030101010101" pitchFamily="2" charset="-122"/>
              </a:rPr>
              <a:t>故取球半径为</a:t>
            </a:r>
            <a:r>
              <a:rPr lang="en-US" altLang="zh-CN">
                <a:ea typeface="宋体" panose="02010600030101010101" pitchFamily="2" charset="-122"/>
              </a:rPr>
              <a:t>0.21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8378" y="2149158"/>
          <a:ext cx="1498600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091565" imgH="419100" progId="Equation.KSEE3">
                  <p:embed/>
                </p:oleObj>
              </mc:Choice>
              <mc:Fallback>
                <p:oleObj name="" r:id="rId1" imgW="1091565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8378" y="2149158"/>
                        <a:ext cx="1498600" cy="57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8695" y="2813050"/>
          <a:ext cx="1054735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444500" imgH="393700" progId="Equation.KSEE3">
                  <p:embed/>
                </p:oleObj>
              </mc:Choice>
              <mc:Fallback>
                <p:oleObj name="" r:id="rId3" imgW="4445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8695" y="2813050"/>
                        <a:ext cx="1054735" cy="5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8695" y="3481705"/>
          <a:ext cx="258889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091565" imgH="203200" progId="Equation.KSEE3">
                  <p:embed/>
                </p:oleObj>
              </mc:Choice>
              <mc:Fallback>
                <p:oleObj name="" r:id="rId5" imgW="10915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8695" y="3481705"/>
                        <a:ext cx="258889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213475" y="3202305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C: </a:t>
            </a:r>
            <a:r>
              <a:rPr lang="zh-CN" altLang="en-US"/>
              <a:t>空气阻力系数</a:t>
            </a:r>
            <a:r>
              <a:rPr lang="en-US" altLang="zh-CN"/>
              <a:t>:</a:t>
            </a:r>
            <a:r>
              <a:rPr lang="zh-CN" altLang="en-US">
                <a:ea typeface="宋体" panose="02010600030101010101" pitchFamily="2" charset="-122"/>
              </a:rPr>
              <a:t>球体</a:t>
            </a:r>
            <a:r>
              <a:rPr lang="en-US" altLang="zh-CN">
                <a:ea typeface="宋体" panose="02010600030101010101" pitchFamily="2" charset="-122"/>
              </a:rPr>
              <a:t>C=0.5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6175" y="3538855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微软雅黑" panose="020B0503020204020204" pitchFamily="34" charset="-122"/>
                <a:cs typeface="+mn-lt"/>
              </a:rPr>
              <a:t>ρ</a:t>
            </a:r>
            <a:r>
              <a:rPr lang="en-US" altLang="zh-CN"/>
              <a:t>: </a:t>
            </a:r>
            <a:r>
              <a:rPr lang="zh-CN" altLang="en-US"/>
              <a:t>空气密度，取</a:t>
            </a:r>
            <a:r>
              <a:rPr lang="en-US" altLang="zh-CN"/>
              <a:t>1.2258kg/m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3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13475" y="3926840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微软雅黑" panose="020B0503020204020204" pitchFamily="34" charset="-122"/>
                <a:cs typeface="+mn-lt"/>
              </a:rPr>
              <a:t>s</a:t>
            </a:r>
            <a:r>
              <a:rPr lang="zh-CN" altLang="en-US">
                <a:ea typeface="微软雅黑" panose="020B0503020204020204" pitchFamily="34" charset="-122"/>
                <a:cs typeface="+mn-lt"/>
              </a:rPr>
              <a:t>：</a:t>
            </a:r>
            <a:r>
              <a:rPr lang="zh-CN" altLang="en-US">
                <a:sym typeface="+mn-ea"/>
              </a:rPr>
              <a:t>球迎风面面积</a:t>
            </a:r>
            <a:endParaRPr lang="zh-CN" altLang="en-US"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16650" y="4272915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微软雅黑" panose="020B0503020204020204" pitchFamily="34" charset="-122"/>
                <a:cs typeface="+mn-lt"/>
              </a:rPr>
              <a:t>v</a:t>
            </a:r>
            <a:r>
              <a:rPr lang="zh-CN" altLang="en-US">
                <a:ea typeface="微软雅黑" panose="020B0503020204020204" pitchFamily="34" charset="-122"/>
                <a:cs typeface="+mn-lt"/>
              </a:rPr>
              <a:t>：</a:t>
            </a:r>
            <a:r>
              <a:rPr lang="zh-CN" altLang="en-US">
                <a:sym typeface="+mn-ea"/>
              </a:rPr>
              <a:t>球</a:t>
            </a:r>
            <a:r>
              <a:rPr lang="zh-CN" altLang="en-US">
                <a:sym typeface="+mn-ea"/>
              </a:rPr>
              <a:t>在垂直方向速度</a:t>
            </a:r>
            <a:endParaRPr lang="zh-CN" altLang="en-US">
              <a:sym typeface="+mn-ea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9330" y="3988435"/>
          <a:ext cx="149796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698500" imgH="177165" progId="Equation.KSEE3">
                  <p:embed/>
                </p:oleObj>
              </mc:Choice>
              <mc:Fallback>
                <p:oleObj name="" r:id="rId7" imgW="6985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9330" y="3988435"/>
                        <a:ext cx="149796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219825" y="4628515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微软雅黑" panose="020B0503020204020204" pitchFamily="34" charset="-122"/>
                <a:cs typeface="+mn-lt"/>
              </a:rPr>
              <a:t>h</a:t>
            </a:r>
            <a:r>
              <a:rPr lang="zh-CN" altLang="en-US">
                <a:ea typeface="微软雅黑" panose="020B0503020204020204" pitchFamily="34" charset="-122"/>
                <a:cs typeface="+mn-lt"/>
              </a:rPr>
              <a:t>：</a:t>
            </a:r>
            <a:r>
              <a:rPr lang="zh-CN" altLang="en-US">
                <a:sym typeface="+mn-ea"/>
              </a:rPr>
              <a:t>鼓半高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1715" y="2309495"/>
            <a:ext cx="3233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上升：</a:t>
            </a:r>
            <a:r>
              <a:rPr lang="en-US" altLang="zh-CN"/>
              <a:t>-</a:t>
            </a:r>
            <a:r>
              <a:rPr lang="zh-CN" altLang="en-US">
                <a:ea typeface="宋体" panose="02010600030101010101" pitchFamily="2" charset="-122"/>
              </a:rPr>
              <a:t>； 下降：</a:t>
            </a:r>
            <a:r>
              <a:rPr lang="en-US" altLang="zh-CN">
                <a:ea typeface="宋体" panose="02010600030101010101" pitchFamily="2" charset="-122"/>
              </a:rPr>
              <a:t>+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81959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球在高度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B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处以速度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v</a:t>
            </a:r>
            <a:r>
              <a:rPr lang="en-US" altLang="zh-CN" sz="4000" b="1" baseline="-25000" dirty="0">
                <a:solidFill>
                  <a:schemeClr val="bg1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0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上升的过程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8378" y="1415733"/>
          <a:ext cx="1498600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091565" imgH="419100" progId="Equation.KSEE3">
                  <p:embed/>
                </p:oleObj>
              </mc:Choice>
              <mc:Fallback>
                <p:oleObj name="" r:id="rId1" imgW="1091565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8378" y="1415733"/>
                        <a:ext cx="1498600" cy="57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3610" y="2079625"/>
          <a:ext cx="1099820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444500" imgH="393700" progId="Equation.KSEE3">
                  <p:embed/>
                </p:oleObj>
              </mc:Choice>
              <mc:Fallback>
                <p:oleObj name="" r:id="rId3" imgW="4445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3610" y="2079625"/>
                        <a:ext cx="1099820" cy="5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2975" y="2731135"/>
          <a:ext cx="268097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1130300" imgH="228600" progId="Equation.KSEE3">
                  <p:embed/>
                </p:oleObj>
              </mc:Choice>
              <mc:Fallback>
                <p:oleObj name="" r:id="rId5" imgW="11303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2975" y="2731135"/>
                        <a:ext cx="268097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942340" y="3322955"/>
            <a:ext cx="1124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由此可解得球在最高点的高度（需要大于</a:t>
            </a:r>
            <a:r>
              <a:rPr lang="en-US" altLang="zh-CN"/>
              <a:t>0.4+h</a:t>
            </a:r>
            <a:r>
              <a:rPr lang="zh-CN" altLang="en-US">
                <a:ea typeface="宋体" panose="02010600030101010101" pitchFamily="2" charset="-122"/>
              </a:rPr>
              <a:t>），及所用的时间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42975" y="3840480"/>
            <a:ext cx="1122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对每一个起始高度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>
                <a:sym typeface="+mn-ea"/>
              </a:rPr>
              <a:t>需要大于一个阈值</a:t>
            </a:r>
            <a:r>
              <a:rPr lang="en-US" altLang="zh-CN">
                <a:sym typeface="+mn-ea"/>
              </a:rPr>
              <a:t>v(B)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5920" y="189230"/>
            <a:ext cx="8023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计算</a:t>
            </a:r>
            <a:r>
              <a:rPr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同心鼓和排球的运行轨迹</a:t>
            </a:r>
            <a:endParaRPr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500" y="1400810"/>
            <a:ext cx="5112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en-US">
                <a:ea typeface="宋体" panose="02010600030101010101" pitchFamily="2" charset="-122"/>
              </a:rPr>
              <a:t>对给出的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L</a:t>
            </a:r>
            <a:r>
              <a:rPr lang="zh-CN" altLang="en-US">
                <a:ea typeface="宋体" panose="02010600030101010101" pitchFamily="2" charset="-122"/>
              </a:rPr>
              <a:t>及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zh-CN" altLang="en-US">
                <a:ea typeface="宋体" panose="02010600030101010101" pitchFamily="2" charset="-122"/>
              </a:rPr>
              <a:t>，取</a:t>
            </a:r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zh-CN" altLang="en-US">
                <a:ea typeface="宋体" panose="02010600030101010101" pitchFamily="2" charset="-122"/>
              </a:rPr>
              <a:t>满足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14826" y="1400810"/>
          <a:ext cx="238569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231265" imgH="228600" progId="Equation.KSEE3">
                  <p:embed/>
                </p:oleObj>
              </mc:Choice>
              <mc:Fallback>
                <p:oleObj name="" r:id="rId1" imgW="12312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14826" y="1400810"/>
                        <a:ext cx="2385695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0130" y="1278890"/>
          <a:ext cx="286131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600200" imgH="279400" progId="Equation.KSEE3">
                  <p:embed/>
                </p:oleObj>
              </mc:Choice>
              <mc:Fallback>
                <p:oleObj name="" r:id="rId3" imgW="16002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0130" y="1278890"/>
                        <a:ext cx="2861310" cy="49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6824345" y="1400810"/>
            <a:ext cx="53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且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98500" y="1809115"/>
            <a:ext cx="1143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zh-CN" altLang="en-US">
                <a:ea typeface="宋体" panose="02010600030101010101" pitchFamily="2" charset="-122"/>
              </a:rPr>
              <a:t>由欧拉法求解关于鼓的微分方程，计算鼓的最大速度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及所用时间</a:t>
            </a:r>
            <a:r>
              <a:rPr lang="en-US" altLang="zh-CN"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和此时鼓面</a:t>
            </a:r>
            <a:r>
              <a:rPr lang="zh-CN" altLang="en-US">
                <a:ea typeface="宋体" panose="02010600030101010101" pitchFamily="2" charset="-122"/>
              </a:rPr>
              <a:t>的高度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（碰撞位置）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8500" y="2177415"/>
            <a:ext cx="1143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3. </a:t>
            </a:r>
            <a:r>
              <a:rPr lang="zh-CN" altLang="en-US">
                <a:ea typeface="宋体" panose="02010600030101010101" pitchFamily="2" charset="-122"/>
              </a:rPr>
              <a:t>计算排球从</a:t>
            </a:r>
            <a:r>
              <a:rPr lang="en-US" altLang="zh-CN">
                <a:ea typeface="宋体" panose="02010600030101010101" pitchFamily="2" charset="-122"/>
              </a:rPr>
              <a:t>0.4+h</a:t>
            </a:r>
            <a:r>
              <a:rPr lang="zh-CN" altLang="en-US">
                <a:ea typeface="宋体" panose="02010600030101010101" pitchFamily="2" charset="-122"/>
              </a:rPr>
              <a:t>米高度下落到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处所需的时间</a:t>
            </a:r>
            <a:r>
              <a:rPr lang="en-US" altLang="zh-CN"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所达到的下落</a:t>
            </a:r>
            <a:r>
              <a:rPr lang="zh-CN" altLang="en-US">
                <a:ea typeface="宋体" panose="02010600030101010101" pitchFamily="2" charset="-122"/>
              </a:rPr>
              <a:t>速度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2625" y="2990215"/>
            <a:ext cx="1143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5. </a:t>
            </a:r>
            <a:r>
              <a:rPr lang="zh-CN" altLang="en-US">
                <a:ea typeface="宋体" panose="02010600030101010101" pitchFamily="2" charset="-122"/>
              </a:rPr>
              <a:t>由碰撞公式求得排球弹开时的上升</a:t>
            </a:r>
            <a:r>
              <a:rPr lang="zh-CN" altLang="en-US">
                <a:ea typeface="宋体" panose="02010600030101010101" pitchFamily="2" charset="-122"/>
              </a:rPr>
              <a:t>速度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95325" y="3355340"/>
            <a:ext cx="1143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6. </a:t>
            </a:r>
            <a:r>
              <a:rPr lang="zh-CN" altLang="en-US">
                <a:ea typeface="宋体" panose="02010600030101010101" pitchFamily="2" charset="-122"/>
              </a:rPr>
              <a:t>由欧拉法求解排球从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以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 上升回落到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所用的时间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 及达到的下落</a:t>
            </a:r>
            <a:r>
              <a:rPr lang="zh-CN" altLang="en-US">
                <a:ea typeface="宋体" panose="02010600030101010101" pitchFamily="2" charset="-122"/>
              </a:rPr>
              <a:t>速度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8975" y="3739515"/>
            <a:ext cx="1143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7. </a:t>
            </a:r>
            <a:r>
              <a:rPr lang="zh-CN" altLang="en-US">
                <a:ea typeface="宋体" panose="02010600030101010101" pitchFamily="2" charset="-122"/>
              </a:rPr>
              <a:t>更新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+t</a:t>
            </a:r>
            <a:r>
              <a:rPr lang="en-US" altLang="zh-CN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8500" y="2564765"/>
            <a:ext cx="31394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4.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得到鼓加力时刻为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-t</a:t>
            </a:r>
            <a:r>
              <a:rPr lang="en-US" altLang="zh-CN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0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73100" y="4152265"/>
            <a:ext cx="1143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8. </a:t>
            </a:r>
            <a:r>
              <a:rPr lang="zh-CN" altLang="en-US">
                <a:ea typeface="宋体" panose="02010600030101010101" pitchFamily="2" charset="-122"/>
              </a:rPr>
              <a:t>重复步骤</a:t>
            </a:r>
            <a:r>
              <a:rPr lang="en-US" altLang="zh-CN">
                <a:ea typeface="宋体" panose="02010600030101010101" pitchFamily="2" charset="-122"/>
              </a:rPr>
              <a:t>4-7</a:t>
            </a:r>
            <a:r>
              <a:rPr lang="zh-CN" altLang="en-US">
                <a:ea typeface="宋体" panose="02010600030101010101" pitchFamily="2" charset="-122"/>
              </a:rPr>
              <a:t>，依次可求得同心鼓和排球的运行轨迹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8500" y="4768215"/>
            <a:ext cx="1127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ea typeface="宋体" panose="02010600030101010101" pitchFamily="2" charset="-122"/>
              </a:rPr>
              <a:t>注：上述过程排球每次的弹跳高度不一定大于</a:t>
            </a:r>
            <a:r>
              <a:rPr lang="en-US" altLang="zh-CN">
                <a:ea typeface="宋体" panose="02010600030101010101" pitchFamily="2" charset="-122"/>
              </a:rPr>
              <a:t>0.4</a:t>
            </a:r>
            <a:r>
              <a:rPr lang="zh-CN" altLang="en-US">
                <a:ea typeface="宋体" panose="02010600030101010101" pitchFamily="2" charset="-122"/>
              </a:rPr>
              <a:t>米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826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分析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00" y="1351915"/>
            <a:ext cx="976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zh-CN" altLang="en-US"/>
              <a:t>越大，绳子越趋于水平状态，在垂直方向上产生的拉力越小，排球弹起的高度也越小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4100" y="1807845"/>
            <a:ext cx="9831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拉力</a:t>
            </a:r>
            <a:r>
              <a:rPr lang="en-US" altLang="zh-CN"/>
              <a:t>F</a:t>
            </a:r>
            <a:r>
              <a:rPr lang="zh-CN" altLang="en-US"/>
              <a:t>越大，在垂直方向上产生的拉力越大，排球弹起的高度也越大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54735" y="3733165"/>
            <a:ext cx="976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固定</a:t>
            </a:r>
            <a:r>
              <a:rPr lang="en-US" altLang="zh-CN"/>
              <a:t>R, </a:t>
            </a:r>
            <a:r>
              <a:rPr lang="zh-CN" altLang="en-US"/>
              <a:t>可由二分法求得满足条件的最小拉力</a:t>
            </a:r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54100" y="2287270"/>
            <a:ext cx="987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排球弹起的最终稳定高度只由</a:t>
            </a:r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/>
              <a:t>F</a:t>
            </a:r>
            <a:r>
              <a:rPr lang="zh-CN" altLang="en-US"/>
              <a:t>决定，而与排球的初始高度无关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54100" y="3223895"/>
            <a:ext cx="9999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排球弹起的最终稳定高度是</a:t>
            </a:r>
            <a:r>
              <a:rPr lang="en-US" altLang="zh-CN"/>
              <a:t>F</a:t>
            </a:r>
            <a:r>
              <a:rPr lang="zh-CN" altLang="en-US"/>
              <a:t>的单增函数，是</a:t>
            </a:r>
            <a:r>
              <a:rPr lang="en-US" altLang="zh-CN"/>
              <a:t>R</a:t>
            </a:r>
            <a:r>
              <a:rPr lang="zh-CN" altLang="en-US"/>
              <a:t>的单减函数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54100" y="2767965"/>
            <a:ext cx="987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排球弹起的最终稳定高度对</a:t>
            </a:r>
            <a:r>
              <a:rPr lang="en-US" altLang="zh-CN"/>
              <a:t>R</a:t>
            </a:r>
            <a:r>
              <a:rPr lang="zh-CN" altLang="en-US"/>
              <a:t>值非常</a:t>
            </a:r>
            <a:r>
              <a:rPr lang="zh-CN" altLang="en-US"/>
              <a:t>敏感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2830" y="4253230"/>
            <a:ext cx="976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排球弹起高度稳定的条件：能量守恒，即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6480" y="4713605"/>
            <a:ext cx="976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排球上升及回落（因空气阻力）损失的动能</a:t>
            </a:r>
            <a:r>
              <a:rPr lang="en-US" altLang="zh-CN"/>
              <a:t>=</a:t>
            </a:r>
            <a:r>
              <a:rPr lang="zh-CN" altLang="en-US"/>
              <a:t>排球由碰撞而增加的动能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490" y="116840"/>
            <a:ext cx="9662795" cy="3315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3411855"/>
            <a:ext cx="1032002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3380" y="3583305"/>
            <a:ext cx="9822815" cy="3384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35" y="73660"/>
            <a:ext cx="9060815" cy="3565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275" y="0"/>
            <a:ext cx="9822815" cy="33845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5" y="3503930"/>
            <a:ext cx="9301480" cy="31007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605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1.1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求解原理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9085580" y="1301115"/>
            <a:ext cx="25400" cy="3502025"/>
          </a:xfrm>
          <a:prstGeom prst="straightConnector1">
            <a:avLst/>
          </a:prstGeom>
          <a:noFill/>
          <a:ln w="48000" cap="flat" cmpd="thickThin" algn="ctr">
            <a:solidFill>
              <a:srgbClr val="755DD9"/>
            </a:solidFill>
            <a:prstDash val="solid"/>
            <a:tailEnd type="arrow" w="med" len="me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9076055" y="462661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069705" y="420116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069705" y="282956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354820" y="4676140"/>
            <a:ext cx="2806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原点，平衡态鼓心位置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354185" y="4088765"/>
            <a:ext cx="2667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碰撞时，鼓面的高度 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9353550" y="2683510"/>
            <a:ext cx="2745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排球弹起的稳定高度 </a:t>
            </a:r>
            <a:r>
              <a:rPr lang="en-US" altLang="zh-CN"/>
              <a:t>a+h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66725" y="1342390"/>
            <a:ext cx="7228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a=0.4</a:t>
            </a:r>
            <a:r>
              <a:rPr lang="zh-CN" altLang="en-US"/>
              <a:t>米， </a:t>
            </a:r>
            <a:r>
              <a:rPr lang="en-US" altLang="zh-CN"/>
              <a:t>h</a:t>
            </a:r>
            <a:r>
              <a:rPr lang="zh-CN" altLang="en-US"/>
              <a:t>鼓的半高，给定人数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、绳长</a:t>
            </a:r>
            <a:r>
              <a:rPr lang="en-US" altLang="zh-CN">
                <a:ea typeface="宋体" panose="02010600030101010101" pitchFamily="2" charset="-122"/>
              </a:rPr>
              <a:t>L</a:t>
            </a:r>
            <a:r>
              <a:rPr lang="zh-CN" altLang="en-US">
                <a:ea typeface="宋体" panose="02010600030101010101" pitchFamily="2" charset="-122"/>
              </a:rPr>
              <a:t>及</a:t>
            </a:r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zh-CN" altLang="en-US">
                <a:ea typeface="宋体" panose="02010600030101010101" pitchFamily="2" charset="-122"/>
              </a:rPr>
              <a:t>， 对给定的拉力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1800" y="1755140"/>
            <a:ext cx="7228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</a:t>
            </a:r>
            <a:r>
              <a:rPr lang="zh-CN" altLang="en-US"/>
              <a:t>计算在拉力</a:t>
            </a:r>
            <a:r>
              <a:rPr lang="en-US" altLang="zh-CN"/>
              <a:t>F</a:t>
            </a:r>
            <a:r>
              <a:rPr lang="zh-CN" altLang="en-US"/>
              <a:t>下，鼓的速度最大的位置</a:t>
            </a:r>
            <a:r>
              <a:rPr lang="en-US" altLang="zh-CN"/>
              <a:t>b</a:t>
            </a:r>
            <a:r>
              <a:rPr lang="zh-CN" altLang="en-US"/>
              <a:t>及最大速度</a:t>
            </a:r>
            <a:r>
              <a:rPr lang="en-US" altLang="zh-CN"/>
              <a:t>V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34975" y="2091690"/>
            <a:ext cx="7228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 </a:t>
            </a:r>
            <a:r>
              <a:rPr lang="zh-CN" altLang="en-US"/>
              <a:t>计算排球从</a:t>
            </a:r>
            <a:r>
              <a:rPr lang="en-US" altLang="zh-CN"/>
              <a:t>b</a:t>
            </a:r>
            <a:r>
              <a:rPr lang="zh-CN" altLang="en-US"/>
              <a:t>恰好上升到</a:t>
            </a:r>
            <a:r>
              <a:rPr lang="en-US" altLang="zh-CN"/>
              <a:t>a+h </a:t>
            </a:r>
            <a:r>
              <a:rPr lang="zh-CN" altLang="en-US"/>
              <a:t>所需的初始速度</a:t>
            </a:r>
            <a:r>
              <a:rPr lang="en-US" altLang="zh-CN"/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1165" y="2447290"/>
            <a:ext cx="723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 </a:t>
            </a:r>
            <a:r>
              <a:rPr lang="zh-CN" altLang="en-US"/>
              <a:t>计算排球从</a:t>
            </a:r>
            <a:r>
              <a:rPr lang="en-US" altLang="zh-CN"/>
              <a:t>a+h </a:t>
            </a:r>
            <a:r>
              <a:rPr lang="zh-CN" altLang="en-US"/>
              <a:t>自由下落到</a:t>
            </a:r>
            <a:r>
              <a:rPr lang="en-US" altLang="zh-CN"/>
              <a:t>b </a:t>
            </a:r>
            <a:r>
              <a:rPr lang="zh-CN" altLang="en-US"/>
              <a:t>所达到的</a:t>
            </a:r>
            <a:r>
              <a:rPr lang="zh-CN" altLang="en-US"/>
              <a:t>速度</a:t>
            </a:r>
            <a:r>
              <a:rPr lang="en-US" altLang="zh-CN"/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8785" y="2793365"/>
            <a:ext cx="720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4. </a:t>
            </a:r>
            <a:r>
              <a:rPr lang="zh-CN" altLang="en-US"/>
              <a:t>计算排球下落到</a:t>
            </a:r>
            <a:r>
              <a:rPr lang="en-US" altLang="zh-CN"/>
              <a:t>b</a:t>
            </a:r>
            <a:r>
              <a:rPr lang="zh-CN" altLang="en-US"/>
              <a:t>后与鼓在</a:t>
            </a:r>
            <a:r>
              <a:rPr lang="en-US" altLang="zh-CN"/>
              <a:t>b</a:t>
            </a:r>
            <a:r>
              <a:rPr lang="zh-CN" altLang="en-US"/>
              <a:t>处碰撞后的起跳速度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endParaRPr lang="zh-CN" altLang="en-US"/>
          </a:p>
        </p:txBody>
      </p:sp>
      <p:sp>
        <p:nvSpPr>
          <p:cNvPr id="28" name="左大括号 27"/>
          <p:cNvSpPr/>
          <p:nvPr/>
        </p:nvSpPr>
        <p:spPr>
          <a:xfrm>
            <a:off x="1129030" y="3368040"/>
            <a:ext cx="279400" cy="1486535"/>
          </a:xfrm>
          <a:prstGeom prst="leftBrac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433195" y="3291840"/>
            <a:ext cx="7149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en-US" altLang="zh-CN">
                <a:sym typeface="+mn-ea"/>
              </a:rPr>
              <a:t>&gt;v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排球弹起的高度</a:t>
            </a:r>
            <a:r>
              <a:rPr lang="en-US" altLang="zh-CN">
                <a:sym typeface="+mn-ea"/>
              </a:rPr>
              <a:t>&gt;a+h, </a:t>
            </a:r>
            <a:r>
              <a:rPr lang="zh-CN" altLang="en-US">
                <a:sym typeface="+mn-ea"/>
              </a:rPr>
              <a:t>需减小</a:t>
            </a:r>
            <a:r>
              <a:rPr lang="en-US" altLang="zh-CN">
                <a:sym typeface="+mn-ea"/>
              </a:rPr>
              <a:t>F</a:t>
            </a:r>
            <a:endParaRPr lang="en-US" altLang="zh-CN"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08430" y="3926840"/>
            <a:ext cx="71735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en-US" altLang="zh-CN">
                <a:sym typeface="+mn-ea"/>
              </a:rPr>
              <a:t>=v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排球弹起的高度</a:t>
            </a:r>
            <a:r>
              <a:rPr lang="en-US" altLang="zh-CN">
                <a:sym typeface="+mn-ea"/>
              </a:rPr>
              <a:t>=a+h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，此即是所需的最小拉力（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固定）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33195" y="4480560"/>
            <a:ext cx="7149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en-US" altLang="zh-CN">
                <a:sym typeface="+mn-ea"/>
              </a:rPr>
              <a:t>&lt;v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排球弹起的高度</a:t>
            </a:r>
            <a:r>
              <a:rPr lang="en-US" altLang="zh-CN">
                <a:sym typeface="+mn-ea"/>
              </a:rPr>
              <a:t>&lt;a+h, </a:t>
            </a:r>
            <a:r>
              <a:rPr lang="zh-CN" altLang="en-US">
                <a:sym typeface="+mn-ea"/>
              </a:rPr>
              <a:t>需增加</a:t>
            </a:r>
            <a:r>
              <a:rPr lang="en-US" altLang="zh-CN">
                <a:sym typeface="+mn-ea"/>
              </a:rPr>
              <a:t>F</a:t>
            </a:r>
            <a:endParaRPr lang="en-US" altLang="zh-CN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6725" y="5034915"/>
            <a:ext cx="730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5. </a:t>
            </a:r>
            <a:r>
              <a:rPr lang="zh-CN" altLang="en-US"/>
              <a:t>由二分法，可求得所需拉力</a:t>
            </a:r>
            <a:r>
              <a:rPr lang="en-US" altLang="zh-CN"/>
              <a:t>F</a:t>
            </a:r>
            <a:r>
              <a:rPr lang="zh-CN" altLang="en-US">
                <a:ea typeface="宋体" panose="02010600030101010101" pitchFamily="2" charset="-122"/>
              </a:rPr>
              <a:t>， 判断条件为：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>
                <a:sym typeface="+mn-ea"/>
              </a:rPr>
              <a:t>的比较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26390" y="128905"/>
            <a:ext cx="7894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1.1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结果图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</a:t>
            </a:r>
            <a:endParaRPr lang="en-US" altLang="zh-CN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57525" y="5171440"/>
            <a:ext cx="542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弹性碰撞，排球至鼓面高度稳定在</a:t>
            </a:r>
            <a:r>
              <a:rPr lang="en-US" altLang="zh-CN"/>
              <a:t>0.4046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530" y="1443990"/>
            <a:ext cx="11187430" cy="3576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基本假设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4" name="文本框 3"/>
          <p:cNvSpPr txBox="1"/>
          <p:nvPr/>
        </p:nvSpPr>
        <p:spPr>
          <a:xfrm>
            <a:off x="717550" y="1320800"/>
            <a:ext cx="78152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每次开始发力时，鼓处于水平静止状态（可人为快速实现）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文本框 5"/>
          <p:cNvSpPr txBox="1"/>
          <p:nvPr/>
        </p:nvSpPr>
        <p:spPr>
          <a:xfrm>
            <a:off x="717550" y="1741488"/>
            <a:ext cx="60817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绳受力绷直时，将其认为是不可拉伸的弹性杆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文本框 6"/>
          <p:cNvSpPr txBox="1"/>
          <p:nvPr/>
        </p:nvSpPr>
        <p:spPr>
          <a:xfrm>
            <a:off x="715963" y="2732405"/>
            <a:ext cx="6161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拉力总是沿着绳的方向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文本框 7"/>
          <p:cNvSpPr txBox="1"/>
          <p:nvPr/>
        </p:nvSpPr>
        <p:spPr>
          <a:xfrm>
            <a:off x="717550" y="3215005"/>
            <a:ext cx="76787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每次发力时，绳子的末端（手部位）在同一高度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9" name="文本框 9"/>
          <p:cNvSpPr txBox="1"/>
          <p:nvPr/>
        </p:nvSpPr>
        <p:spPr>
          <a:xfrm>
            <a:off x="717550" y="4151313"/>
            <a:ext cx="68786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鼓和球发生的碰撞瞬时完成，且不考虑鼓与球的形变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文本框 10"/>
          <p:cNvSpPr txBox="1"/>
          <p:nvPr/>
        </p:nvSpPr>
        <p:spPr>
          <a:xfrm>
            <a:off x="717550" y="3710305"/>
            <a:ext cx="71907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玩家以鼓心为圆心，等角分布在同一圆周上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8228330" y="2279650"/>
            <a:ext cx="27647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注：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可考虑鼓和球发生非弹性碰撞，及鼓与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球受到空气阻力的情况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5"/>
          <p:cNvSpPr txBox="1"/>
          <p:nvPr/>
        </p:nvSpPr>
        <p:spPr>
          <a:xfrm>
            <a:off x="717550" y="2202180"/>
            <a:ext cx="60661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绳与水平面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夹角很小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701675" y="4545013"/>
            <a:ext cx="68786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忽略鼓面的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质量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894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结果图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endParaRPr lang="en-US" altLang="zh-CN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2550" y="5250815"/>
            <a:ext cx="527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非弹性碰撞，排球至鼓面高度稳定在</a:t>
            </a:r>
            <a:r>
              <a:rPr lang="en-US" altLang="zh-CN"/>
              <a:t>0.4012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1469390"/>
            <a:ext cx="11335385" cy="3558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38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第二问：鼓的倾斜角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2515" y="1338580"/>
            <a:ext cx="993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这一问中鼓的运动较为复杂：三维空间中的平动及三维空间中的</a:t>
            </a:r>
            <a:r>
              <a:rPr lang="zh-CN" altLang="en-US"/>
              <a:t>转动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72515" y="3322955"/>
            <a:ext cx="241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三维中的</a:t>
            </a:r>
            <a:r>
              <a:rPr lang="zh-CN" altLang="en-US"/>
              <a:t>平动方程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2515" y="1998345"/>
            <a:ext cx="925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以鼓心在平衡时的位置为原心建立直角坐标系， 记    为各分力（矢量），   为鼓心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58890" y="2013585"/>
          <a:ext cx="3752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8890" y="2013585"/>
                        <a:ext cx="3752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06485" y="2028190"/>
          <a:ext cx="32639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27000" imgH="228600" progId="Equation.KSEE3">
                  <p:embed/>
                </p:oleObj>
              </mc:Choice>
              <mc:Fallback>
                <p:oleObj name="" r:id="rId3" imgW="1270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6485" y="2028190"/>
                        <a:ext cx="326390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073150" y="2392045"/>
            <a:ext cx="922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到绳与鼓连接点的向量。</a:t>
            </a:r>
            <a:r>
              <a:rPr lang="en-US" altLang="zh-CN"/>
              <a:t>v </a:t>
            </a:r>
            <a:r>
              <a:rPr lang="zh-CN" altLang="en-US"/>
              <a:t>表示速度矢量，</a:t>
            </a:r>
            <a:r>
              <a:rPr lang="en-US" altLang="zh-CN"/>
              <a:t>r</a:t>
            </a:r>
            <a:r>
              <a:rPr lang="zh-CN" altLang="en-US"/>
              <a:t>表示鼓心到原点的矢量</a:t>
            </a:r>
            <a:endParaRPr lang="zh-CN" altLang="en-US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07703" y="2845435"/>
          <a:ext cx="4160520" cy="63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019300" imgH="431800" progId="Equation.KSEE3">
                  <p:embed/>
                </p:oleObj>
              </mc:Choice>
              <mc:Fallback>
                <p:oleObj name="" r:id="rId5" imgW="20193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7703" y="2845435"/>
                        <a:ext cx="4160520" cy="63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1980" y="3510915"/>
          <a:ext cx="1489075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444500" imgH="393700" progId="Equation.KSEE3">
                  <p:embed/>
                </p:oleObj>
              </mc:Choice>
              <mc:Fallback>
                <p:oleObj name="" r:id="rId7" imgW="444500" imgH="393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1980" y="3510915"/>
                        <a:ext cx="1489075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9758" y="4233228"/>
          <a:ext cx="358902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9" imgW="1193800" imgH="215900" progId="Equation.KSEE3">
                  <p:embed/>
                </p:oleObj>
              </mc:Choice>
              <mc:Fallback>
                <p:oleObj name="" r:id="rId9" imgW="11938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39758" y="4233228"/>
                        <a:ext cx="358902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6873875" y="3472180"/>
            <a:ext cx="439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由此可解得鼓心的运动轨迹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73150" y="4817745"/>
            <a:ext cx="922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注：由于翻转角度小，空气阻力仍按第一问计算；忽略鼓的空气阻力对结果影响不大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948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第二问：鼓的倾斜角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190" y="1330325"/>
            <a:ext cx="10972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/>
              <a:t>刚体的欧拉动力学方程</a:t>
            </a:r>
            <a:endParaRPr lang="zh-CN" altLang="en-US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1188720" y="1790700"/>
            <a:ext cx="1054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记鼓的三个互相垂直的定轴单位方向为：</a:t>
            </a:r>
            <a:r>
              <a:rPr lang="en-US" altLang="zh-CN"/>
              <a:t>e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/>
              <a:t>(t), e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2</a:t>
            </a:r>
            <a:r>
              <a:rPr lang="en-US" altLang="zh-CN"/>
              <a:t>(t),e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3</a:t>
            </a:r>
            <a:r>
              <a:rPr lang="en-US" altLang="zh-CN"/>
              <a:t>(t).  </a:t>
            </a:r>
            <a:r>
              <a:rPr lang="zh-CN" altLang="en-US"/>
              <a:t>初始时刻，定轴与</a:t>
            </a:r>
            <a:r>
              <a:rPr lang="en-US" altLang="zh-CN"/>
              <a:t>x,y,z </a:t>
            </a:r>
            <a:r>
              <a:rPr lang="zh-CN" altLang="en-US"/>
              <a:t>轴</a:t>
            </a:r>
            <a:r>
              <a:rPr lang="zh-CN" altLang="en-US"/>
              <a:t>重合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8190" y="3895090"/>
            <a:ext cx="805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令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355" y="2159000"/>
            <a:ext cx="9507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ω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(t)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为鼓绕</a:t>
            </a:r>
            <a:r>
              <a:rPr lang="en-US" altLang="zh-CN">
                <a:sym typeface="+mn-ea"/>
              </a:rPr>
              <a:t>e</a:t>
            </a:r>
            <a:r>
              <a:rPr lang="en-US" altLang="zh-CN" baseline="-25000">
                <a:uFillTx/>
                <a:sym typeface="+mn-ea"/>
              </a:rPr>
              <a:t>1</a:t>
            </a:r>
            <a:r>
              <a:rPr lang="en-US" altLang="zh-CN">
                <a:sym typeface="+mn-ea"/>
              </a:rPr>
              <a:t>(t)</a:t>
            </a:r>
            <a:r>
              <a:rPr lang="zh-CN" altLang="en-US" u="sng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角速率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；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ω</a:t>
            </a:r>
            <a:r>
              <a:rPr lang="en-US" altLang="zh-CN" baseline="-25000">
                <a:uFillTx/>
                <a:sym typeface="+mn-ea"/>
              </a:rPr>
              <a:t>2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为鼓绕</a:t>
            </a:r>
            <a:r>
              <a:rPr lang="en-US" altLang="zh-CN">
                <a:sym typeface="+mn-ea"/>
              </a:rPr>
              <a:t>e</a:t>
            </a:r>
            <a:r>
              <a:rPr lang="en-US" altLang="zh-CN" baseline="-25000">
                <a:uFillTx/>
                <a:sym typeface="+mn-ea"/>
              </a:rPr>
              <a:t>2</a:t>
            </a:r>
            <a:r>
              <a:rPr lang="en-US" altLang="zh-CN">
                <a:sym typeface="+mn-ea"/>
              </a:rPr>
              <a:t>(t)</a:t>
            </a:r>
            <a:r>
              <a:rPr lang="zh-CN" altLang="en-US" u="sng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角速率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; ω</a:t>
            </a:r>
            <a:r>
              <a:rPr lang="en-US" altLang="zh-CN" baseline="-25000">
                <a:uFillTx/>
                <a:sym typeface="+mn-ea"/>
              </a:rPr>
              <a:t>3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为鼓绕</a:t>
            </a:r>
            <a:r>
              <a:rPr lang="en-US" altLang="zh-CN">
                <a:sym typeface="+mn-ea"/>
              </a:rPr>
              <a:t>e</a:t>
            </a:r>
            <a:r>
              <a:rPr lang="en-US" altLang="zh-CN" baseline="-25000">
                <a:uFillTx/>
                <a:sym typeface="+mn-ea"/>
              </a:rPr>
              <a:t>3</a:t>
            </a:r>
            <a:r>
              <a:rPr lang="en-US" altLang="zh-CN">
                <a:sym typeface="+mn-ea"/>
              </a:rPr>
              <a:t>(t)</a:t>
            </a:r>
            <a:r>
              <a:rPr lang="zh-CN" altLang="en-US" u="sng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角速率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。角速度方向由右手定则确定。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17010" y="2899410"/>
          <a:ext cx="252857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06500" imgH="431800" progId="Equation.KSEE3">
                  <p:embed/>
                </p:oleObj>
              </mc:Choice>
              <mc:Fallback>
                <p:oleObj name="" r:id="rId1" imgW="1206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17010" y="2899410"/>
                        <a:ext cx="2528570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86940" y="4587240"/>
          <a:ext cx="6309360" cy="77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009900" imgH="368300" progId="Equation.KSEE3">
                  <p:embed/>
                </p:oleObj>
              </mc:Choice>
              <mc:Fallback>
                <p:oleObj name="" r:id="rId3" imgW="3009900" imgH="368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6940" y="4587240"/>
                        <a:ext cx="6309360" cy="772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形标注 14"/>
          <p:cNvSpPr/>
          <p:nvPr/>
        </p:nvSpPr>
        <p:spPr>
          <a:xfrm>
            <a:off x="8701405" y="4051300"/>
            <a:ext cx="1744980" cy="862330"/>
          </a:xfrm>
          <a:prstGeom prst="wedgeEllipseCallout">
            <a:avLst>
              <a:gd name="adj1" fmla="val -48842"/>
              <a:gd name="adj2" fmla="val 480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转动惯量</a:t>
            </a:r>
            <a:r>
              <a:rPr lang="zh-CN" altLang="en-US"/>
              <a:t>为常量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948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第二问：鼓的倾斜角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1330325"/>
            <a:ext cx="1072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b="1" i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/>
              <a:t>惯性</a:t>
            </a:r>
            <a:r>
              <a:rPr lang="zh-CN" altLang="en-US"/>
              <a:t>张量</a:t>
            </a:r>
            <a:endParaRPr lang="zh-CN" altLang="en-US"/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2768" y="1772603"/>
          <a:ext cx="236918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30300" imgH="355600" progId="Equation.KSEE3">
                  <p:embed/>
                </p:oleObj>
              </mc:Choice>
              <mc:Fallback>
                <p:oleObj name="" r:id="rId1" imgW="11303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2768" y="1772603"/>
                        <a:ext cx="2369185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007110" y="27178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角动量</a:t>
            </a:r>
            <a:r>
              <a:rPr lang="zh-CN" altLang="en-US">
                <a:sym typeface="+mn-ea"/>
              </a:rPr>
              <a:t>为</a:t>
            </a:r>
            <a:endParaRPr lang="zh-CN" altLang="en-US">
              <a:sym typeface="+mn-ea"/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55838" y="2851468"/>
          <a:ext cx="439356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3" imgW="2095500" imgH="355600" progId="Equation.KSEE3">
                  <p:embed/>
                </p:oleObj>
              </mc:Choice>
              <mc:Fallback>
                <p:oleObj name="" r:id="rId3" imgW="20955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5838" y="2851468"/>
                        <a:ext cx="4393565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9211" y="3598228"/>
          <a:ext cx="2157730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5" imgW="1028700" imgH="355600" progId="Equation.KSEE3">
                  <p:embed/>
                </p:oleObj>
              </mc:Choice>
              <mc:Fallback>
                <p:oleObj name="" r:id="rId5" imgW="10287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9211" y="3598228"/>
                        <a:ext cx="2157730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090295" y="4547235"/>
            <a:ext cx="5888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角动量对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求导为力矩，此</a:t>
            </a:r>
            <a:r>
              <a:rPr lang="zh-CN" altLang="en-US">
                <a:sym typeface="+mn-ea"/>
              </a:rPr>
              <a:t>即为欧拉动力学</a:t>
            </a:r>
            <a:r>
              <a:rPr lang="zh-CN" altLang="en-US">
                <a:sym typeface="+mn-ea"/>
              </a:rPr>
              <a:t>方程</a:t>
            </a:r>
            <a:endParaRPr lang="zh-CN" altLang="en-US"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72991" y="3598228"/>
          <a:ext cx="1545590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736600" imgH="355600" progId="Equation.KSEE3">
                  <p:embed/>
                </p:oleObj>
              </mc:Choice>
              <mc:Fallback>
                <p:oleObj name="" r:id="rId7" imgW="7366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2991" y="3598228"/>
                        <a:ext cx="1545590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948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第二问：鼓的倾斜角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07921" y="1535113"/>
          <a:ext cx="205105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77900" imgH="203200" progId="Equation.KSEE3">
                  <p:embed/>
                </p:oleObj>
              </mc:Choice>
              <mc:Fallback>
                <p:oleObj name="" r:id="rId1" imgW="977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7921" y="1535113"/>
                        <a:ext cx="205105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07110" y="153543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由此</a:t>
            </a:r>
            <a:endParaRPr lang="zh-CN" altLang="en-US"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6373" y="2086293"/>
          <a:ext cx="255968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1219200" imgH="355600" progId="Equation.KSEE3">
                  <p:embed/>
                </p:oleObj>
              </mc:Choice>
              <mc:Fallback>
                <p:oleObj name="" r:id="rId3" imgW="12192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6373" y="2086293"/>
                        <a:ext cx="2559685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0940" y="3101658"/>
          <a:ext cx="1172210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58800" imgH="177165" progId="Equation.KSEE3">
                  <p:embed/>
                </p:oleObj>
              </mc:Choice>
              <mc:Fallback>
                <p:oleObj name="" r:id="rId5" imgW="5588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0940" y="3101658"/>
                        <a:ext cx="1172210" cy="37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802890" y="3105785"/>
            <a:ext cx="359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单位向量，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ω为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角速度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3945" y="3909060"/>
            <a:ext cx="9495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记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ω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=v+w, 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其中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是绕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旋转的角速度，与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平行，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与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垂直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3980" y="4712336"/>
          <a:ext cx="143891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685800" imgH="203200" progId="Equation.KSEE3">
                  <p:embed/>
                </p:oleObj>
              </mc:Choice>
              <mc:Fallback>
                <p:oleObj name="" r:id="rId7" imgW="685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3980" y="4712336"/>
                        <a:ext cx="143891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888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第二问：鼓的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倾斜角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9133205" y="1189990"/>
            <a:ext cx="1984375" cy="17538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 flipV="1">
            <a:off x="9133205" y="2234565"/>
            <a:ext cx="354965" cy="383540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9459595" y="2599055"/>
            <a:ext cx="80645" cy="8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9502140" y="2639060"/>
            <a:ext cx="676275" cy="3619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22056" y="1958975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304800" imgH="215900" progId="Equation.KSEE3">
                  <p:embed/>
                </p:oleObj>
              </mc:Choice>
              <mc:Fallback>
                <p:oleObj name="" r:id="rId1" imgW="3048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22056" y="1958975"/>
                        <a:ext cx="304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38106" y="2618105"/>
          <a:ext cx="330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330200" imgH="215900" progId="Equation.KSEE3">
                  <p:embed/>
                </p:oleObj>
              </mc:Choice>
              <mc:Fallback>
                <p:oleObj name="" r:id="rId3" imgW="3302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8106" y="2618105"/>
                        <a:ext cx="330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环形箭头 12"/>
          <p:cNvSpPr/>
          <p:nvPr/>
        </p:nvSpPr>
        <p:spPr>
          <a:xfrm>
            <a:off x="10221595" y="1669415"/>
            <a:ext cx="363855" cy="393065"/>
          </a:xfrm>
          <a:prstGeom prst="circularArrow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81030" y="1537335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342900" imgH="215900" progId="Equation.KSEE3">
                  <p:embed/>
                </p:oleObj>
              </mc:Choice>
              <mc:Fallback>
                <p:oleObj name="" r:id="rId5" imgW="3429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81030" y="1537335"/>
                        <a:ext cx="342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56285" y="1434465"/>
            <a:ext cx="340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e(t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/>
              <a:t>)</a:t>
            </a:r>
            <a:r>
              <a:rPr lang="zh-CN" altLang="en-US"/>
              <a:t>和</a:t>
            </a:r>
            <a:r>
              <a:rPr lang="en-US" altLang="zh-CN"/>
              <a:t>e</a:t>
            </a:r>
            <a:r>
              <a:rPr lang="en-US" altLang="zh-CN"/>
              <a:t>(t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2</a:t>
            </a:r>
            <a:r>
              <a:rPr lang="en-US" altLang="zh-CN"/>
              <a:t>)</a:t>
            </a:r>
            <a:r>
              <a:rPr lang="zh-CN" altLang="en-US"/>
              <a:t>的夹角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7856" y="1472565"/>
          <a:ext cx="969010" cy="33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7" imgW="622300" imgH="215900" progId="Equation.KSEE3">
                  <p:embed/>
                </p:oleObj>
              </mc:Choice>
              <mc:Fallback>
                <p:oleObj name="" r:id="rId7" imgW="6223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7856" y="1472565"/>
                        <a:ext cx="969010" cy="335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968" y="3536950"/>
          <a:ext cx="285813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9" imgW="1676400" imgH="215900" progId="Equation.KSEE3">
                  <p:embed/>
                </p:oleObj>
              </mc:Choice>
              <mc:Fallback>
                <p:oleObj name="" r:id="rId9" imgW="1676400" imgH="2159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968" y="3536950"/>
                        <a:ext cx="285813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286" y="2595880"/>
          <a:ext cx="2332990" cy="65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1498600" imgH="419100" progId="Equation.KSEE3">
                  <p:embed/>
                </p:oleObj>
              </mc:Choice>
              <mc:Fallback>
                <p:oleObj name="" r:id="rId11" imgW="1498600" imgH="419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6286" y="2595880"/>
                        <a:ext cx="2332990" cy="65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347845" y="2731770"/>
            <a:ext cx="253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</a:t>
            </a:r>
            <a:r>
              <a:rPr lang="en-US" altLang="zh-CN"/>
              <a:t>e w </a:t>
            </a:r>
            <a:r>
              <a:rPr lang="zh-CN" altLang="en-US"/>
              <a:t>相互</a:t>
            </a:r>
            <a:r>
              <a:rPr lang="zh-CN" altLang="en-US"/>
              <a:t>垂直</a:t>
            </a:r>
            <a:endParaRPr lang="zh-CN" altLang="en-US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914400" imgH="215900" progId="Equation.KSEE3">
                  <p:embed/>
                </p:oleObj>
              </mc:Choice>
              <mc:Fallback>
                <p:oleObj name="" r:id="rId13" imgW="914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/>
          <p:nvPr/>
        </p:nvCxnSpPr>
        <p:spPr>
          <a:xfrm flipV="1">
            <a:off x="9516745" y="4856480"/>
            <a:ext cx="1198245" cy="285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9488170" y="4079875"/>
            <a:ext cx="19050" cy="7956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9526905" y="4309745"/>
            <a:ext cx="689610" cy="5562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77021" y="3863975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5" imgW="304800" imgH="215900" progId="Equation.KSEE3">
                  <p:embed/>
                </p:oleObj>
              </mc:Choice>
              <mc:Fallback>
                <p:oleObj name="" r:id="rId15" imgW="3048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77021" y="3863975"/>
                        <a:ext cx="304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71431" y="4079875"/>
          <a:ext cx="330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7" imgW="330200" imgH="215900" progId="Equation.KSEE3">
                  <p:embed/>
                </p:oleObj>
              </mc:Choice>
              <mc:Fallback>
                <p:oleObj name="" r:id="rId17" imgW="3302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71431" y="4079875"/>
                        <a:ext cx="330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弧形 32"/>
          <p:cNvSpPr/>
          <p:nvPr/>
        </p:nvSpPr>
        <p:spPr>
          <a:xfrm>
            <a:off x="9526270" y="4587875"/>
            <a:ext cx="201295" cy="124460"/>
          </a:xfrm>
          <a:prstGeom prst="arc">
            <a:avLst>
              <a:gd name="adj1" fmla="val 13133346"/>
              <a:gd name="adj2" fmla="val 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52635" y="4331018"/>
          <a:ext cx="1270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9" imgW="127000" imgH="177165" progId="Equation.KSEE3">
                  <p:embed/>
                </p:oleObj>
              </mc:Choice>
              <mc:Fallback>
                <p:oleObj name="" r:id="rId19" imgW="1270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652635" y="4331018"/>
                        <a:ext cx="1270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4383" y="2142490"/>
          <a:ext cx="539178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1" imgW="3162300" imgH="215900" progId="Equation.KSEE3">
                  <p:embed/>
                </p:oleObj>
              </mc:Choice>
              <mc:Fallback>
                <p:oleObj name="" r:id="rId21" imgW="3162300" imgH="2159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4383" y="2142490"/>
                        <a:ext cx="539178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0720" y="4040505"/>
          <a:ext cx="5218430" cy="67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23" imgW="3060065" imgH="393700" progId="Equation.KSEE3">
                  <p:embed/>
                </p:oleObj>
              </mc:Choice>
              <mc:Fallback>
                <p:oleObj name="" r:id="rId23" imgW="3060065" imgH="393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0720" y="4040505"/>
                        <a:ext cx="5218430" cy="671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1850" y="4856163"/>
          <a:ext cx="3055620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5" imgW="1790700" imgH="419100" progId="Equation.KSEE3">
                  <p:embed/>
                </p:oleObj>
              </mc:Choice>
              <mc:Fallback>
                <p:oleObj name="" r:id="rId25" imgW="1790700" imgH="4191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31850" y="4856163"/>
                        <a:ext cx="3055620" cy="71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21659" y="5002530"/>
          <a:ext cx="31686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7" imgW="316865" imgH="215900" progId="Equation.KSEE3">
                  <p:embed/>
                </p:oleObj>
              </mc:Choice>
              <mc:Fallback>
                <p:oleObj name="" r:id="rId27" imgW="316865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721659" y="5002530"/>
                        <a:ext cx="316865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948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第二问：鼓的倾斜角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9900" y="3887470"/>
            <a:ext cx="848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若</a:t>
            </a:r>
            <a:r>
              <a:rPr lang="en-US" altLang="zh-CN">
                <a:sym typeface="+mn-ea"/>
              </a:rPr>
              <a:t>e</a:t>
            </a:r>
            <a:r>
              <a:rPr lang="en-US" altLang="zh-CN" baseline="-25000">
                <a:uFillTx/>
                <a:sym typeface="+mn-ea"/>
              </a:rPr>
              <a:t>1</a:t>
            </a:r>
            <a:r>
              <a:rPr lang="en-US" altLang="zh-CN">
                <a:sym typeface="+mn-ea"/>
              </a:rPr>
              <a:t>(t), e</a:t>
            </a:r>
            <a:r>
              <a:rPr lang="en-US" altLang="zh-CN" baseline="-25000">
                <a:uFillTx/>
                <a:sym typeface="+mn-ea"/>
              </a:rPr>
              <a:t>2</a:t>
            </a:r>
            <a:r>
              <a:rPr lang="en-US" altLang="zh-CN">
                <a:sym typeface="+mn-ea"/>
              </a:rPr>
              <a:t>(t),e</a:t>
            </a:r>
            <a:r>
              <a:rPr lang="en-US" altLang="zh-CN" baseline="-25000">
                <a:uFillTx/>
                <a:sym typeface="+mn-ea"/>
              </a:rPr>
              <a:t>3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为刚体主轴，则</a:t>
            </a:r>
            <a:r>
              <a:rPr lang="en-US" altLang="zh-CN" b="1" i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>
                <a:sym typeface="+mn-ea"/>
              </a:rPr>
              <a:t>是对角的，计算可</a:t>
            </a:r>
            <a:r>
              <a:rPr lang="zh-CN" altLang="en-US">
                <a:sym typeface="+mn-ea"/>
              </a:rPr>
              <a:t>简化</a:t>
            </a:r>
            <a:endParaRPr lang="zh-CN" altLang="en-US">
              <a:sym typeface="+mn-ea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9548" y="1511618"/>
          <a:ext cx="338645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" imgW="1612900" imgH="355600" progId="Equation.KSEE3">
                  <p:embed/>
                </p:oleObj>
              </mc:Choice>
              <mc:Fallback>
                <p:oleObj name="" r:id="rId1" imgW="16129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59548" y="1511618"/>
                        <a:ext cx="3386455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6718" y="2366328"/>
          <a:ext cx="4159885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" imgW="1981200" imgH="457200" progId="Equation.KSEE3">
                  <p:embed/>
                </p:oleObj>
              </mc:Choice>
              <mc:Fallback>
                <p:oleObj name="" r:id="rId3" imgW="19812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718" y="2366328"/>
                        <a:ext cx="4159885" cy="9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4758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第二问：鼓的倾角问题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03680" y="1417003"/>
          <a:ext cx="4427220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" imgW="2108200" imgH="457200" progId="Equation.KSEE3">
                  <p:embed/>
                </p:oleObj>
              </mc:Choice>
              <mc:Fallback>
                <p:oleObj name="" r:id="rId1" imgW="21082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3680" y="1417003"/>
                        <a:ext cx="4427220" cy="9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12775" y="3327400"/>
            <a:ext cx="262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3170" y="3271203"/>
          <a:ext cx="528066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2514600" imgH="228600" progId="Equation.KSEE3">
                  <p:embed/>
                </p:oleObj>
              </mc:Choice>
              <mc:Fallback>
                <p:oleObj name="" r:id="rId3" imgW="2514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3170" y="3271203"/>
                        <a:ext cx="528066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21665" y="394970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</a:t>
            </a:r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4183" y="3949383"/>
          <a:ext cx="354647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1688465" imgH="228600" progId="Equation.KSEE3">
                  <p:embed/>
                </p:oleObj>
              </mc:Choice>
              <mc:Fallback>
                <p:oleObj name="" r:id="rId5" imgW="16884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4183" y="3949383"/>
                        <a:ext cx="3546475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60868" y="2570163"/>
          <a:ext cx="1734185" cy="72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7" imgW="825500" imgH="342900" progId="Equation.KSEE3">
                  <p:embed/>
                </p:oleObj>
              </mc:Choice>
              <mc:Fallback>
                <p:oleObj name="" r:id="rId7" imgW="825500" imgH="34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60868" y="2570163"/>
                        <a:ext cx="1734185" cy="72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612775" y="2578735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</a:t>
            </a:r>
            <a:endParaRPr lang="zh-CN" altLang="en-US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7038" y="4429760"/>
          <a:ext cx="366014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9" imgW="1701800" imgH="228600" progId="Equation.KSEE3">
                  <p:embed/>
                </p:oleObj>
              </mc:Choice>
              <mc:Fallback>
                <p:oleObj name="" r:id="rId9" imgW="1701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7038" y="4429760"/>
                        <a:ext cx="366014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4818" y="4997768"/>
          <a:ext cx="354647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1" imgW="1688465" imgH="228600" progId="Equation.KSEE3">
                  <p:embed/>
                </p:oleObj>
              </mc:Choice>
              <mc:Fallback>
                <p:oleObj name="" r:id="rId11" imgW="16884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14818" y="4997768"/>
                        <a:ext cx="3546475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5481955" y="4251325"/>
            <a:ext cx="584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</a:t>
            </a:r>
            <a:r>
              <a:rPr lang="zh-CN" altLang="en-US"/>
              <a:t>方程</a:t>
            </a:r>
            <a:endParaRPr lang="zh-CN" altLang="en-US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89215" y="3908426"/>
          <a:ext cx="130556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3" imgW="622300" imgH="215900" progId="Equation.KSEE3">
                  <p:embed/>
                </p:oleObj>
              </mc:Choice>
              <mc:Fallback>
                <p:oleObj name="" r:id="rId13" imgW="622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89215" y="3908426"/>
                        <a:ext cx="130556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19060" y="4464051"/>
          <a:ext cx="138557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5" imgW="660400" imgH="215900" progId="Equation.KSEE3">
                  <p:embed/>
                </p:oleObj>
              </mc:Choice>
              <mc:Fallback>
                <p:oleObj name="" r:id="rId15" imgW="660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19060" y="4464051"/>
                        <a:ext cx="138557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19060" y="4996499"/>
          <a:ext cx="135890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7" imgW="647700" imgH="228600" progId="Equation.KSEE3">
                  <p:embed/>
                </p:oleObj>
              </mc:Choice>
              <mc:Fallback>
                <p:oleObj name="" r:id="rId17" imgW="647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19060" y="4996499"/>
                        <a:ext cx="1358900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9768840" y="4318000"/>
            <a:ext cx="584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轴方程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15840" y="2578735"/>
            <a:ext cx="397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力矩的</a:t>
            </a:r>
            <a:r>
              <a:rPr lang="zh-CN" altLang="en-US"/>
              <a:t>分解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4758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第二问：九个状态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方程 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2320" y="4918075"/>
          <a:ext cx="293052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1358900" imgH="228600" progId="Equation.KSEE3">
                  <p:embed/>
                </p:oleObj>
              </mc:Choice>
              <mc:Fallback>
                <p:oleObj name="" r:id="rId1" imgW="1358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2320" y="4918075"/>
                        <a:ext cx="2930525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5803" y="3840480"/>
          <a:ext cx="366014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" imgW="1701800" imgH="228600" progId="Equation.KSEE3">
                  <p:embed/>
                </p:oleObj>
              </mc:Choice>
              <mc:Fallback>
                <p:oleObj name="" r:id="rId3" imgW="1701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803" y="3840480"/>
                        <a:ext cx="366014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5803" y="4359593"/>
          <a:ext cx="354647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1688465" imgH="228600" progId="Equation.KSEE3">
                  <p:embed/>
                </p:oleObj>
              </mc:Choice>
              <mc:Fallback>
                <p:oleObj name="" r:id="rId5" imgW="16884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5803" y="4359593"/>
                        <a:ext cx="3546475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98120" y="3728720"/>
            <a:ext cx="584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</a:t>
            </a:r>
            <a:r>
              <a:rPr lang="zh-CN" altLang="en-US"/>
              <a:t>方程</a:t>
            </a:r>
            <a:endParaRPr lang="zh-CN" altLang="en-US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31000" y="2319021"/>
          <a:ext cx="130556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622300" imgH="215900" progId="Equation.KSEE3">
                  <p:embed/>
                </p:oleObj>
              </mc:Choice>
              <mc:Fallback>
                <p:oleObj name="" r:id="rId7" imgW="622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31000" y="2319021"/>
                        <a:ext cx="130556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0845" y="2874646"/>
          <a:ext cx="138557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660400" imgH="215900" progId="Equation.KSEE3">
                  <p:embed/>
                </p:oleObj>
              </mc:Choice>
              <mc:Fallback>
                <p:oleObj name="" r:id="rId9" imgW="660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60845" y="2874646"/>
                        <a:ext cx="138557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0845" y="3407094"/>
          <a:ext cx="135890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1" imgW="647700" imgH="228600" progId="Equation.KSEE3">
                  <p:embed/>
                </p:oleObj>
              </mc:Choice>
              <mc:Fallback>
                <p:oleObj name="" r:id="rId11" imgW="647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60845" y="3407094"/>
                        <a:ext cx="1358900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6030595" y="2606040"/>
            <a:ext cx="584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轴方程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120" y="1494790"/>
            <a:ext cx="508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平动方程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5670" y="1273810"/>
          <a:ext cx="3453765" cy="63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3" imgW="1676400" imgH="431800" progId="Equation.KSEE3">
                  <p:embed/>
                </p:oleObj>
              </mc:Choice>
              <mc:Fallback>
                <p:oleObj name="" r:id="rId13" imgW="16764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5670" y="1273810"/>
                        <a:ext cx="3453765" cy="63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8520" y="1939290"/>
          <a:ext cx="1489075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5" imgW="444500" imgH="393700" progId="Equation.KSEE3">
                  <p:embed/>
                </p:oleObj>
              </mc:Choice>
              <mc:Fallback>
                <p:oleObj name="" r:id="rId15" imgW="444500" imgH="393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8520" y="1939290"/>
                        <a:ext cx="1489075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0758" y="2540318"/>
          <a:ext cx="358902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1193800" imgH="215900" progId="Equation.KSEE3">
                  <p:embed/>
                </p:oleObj>
              </mc:Choice>
              <mc:Fallback>
                <p:oleObj name="" r:id="rId17" imgW="11938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80758" y="2540318"/>
                        <a:ext cx="358902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7870" y="3321050"/>
          <a:ext cx="363537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9" imgW="1688465" imgH="228600" progId="Equation.KSEE3">
                  <p:embed/>
                </p:oleObj>
              </mc:Choice>
              <mc:Fallback>
                <p:oleObj name="" r:id="rId19" imgW="16884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7870" y="3321050"/>
                        <a:ext cx="3635375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39798" y="2319021"/>
          <a:ext cx="189293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1" imgW="901700" imgH="215900" progId="Equation.KSEE3">
                  <p:embed/>
                </p:oleObj>
              </mc:Choice>
              <mc:Fallback>
                <p:oleObj name="" r:id="rId21" imgW="901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539798" y="2319021"/>
                        <a:ext cx="189293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80755" y="2870836"/>
          <a:ext cx="191897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23" imgW="914400" imgH="215900" progId="Equation.KSEE3">
                  <p:embed/>
                </p:oleObj>
              </mc:Choice>
              <mc:Fallback>
                <p:oleObj name="" r:id="rId2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580755" y="2870836"/>
                        <a:ext cx="191897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94090" y="3407094"/>
          <a:ext cx="189230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25" imgW="901700" imgH="228600" progId="Equation.KSEE3">
                  <p:embed/>
                </p:oleObj>
              </mc:Choice>
              <mc:Fallback>
                <p:oleObj name="" r:id="rId25" imgW="901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594090" y="3407094"/>
                        <a:ext cx="1892300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5260975" y="4347845"/>
            <a:ext cx="222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翻转角度</a:t>
            </a:r>
            <a:endParaRPr lang="zh-CN" altLang="en-US"/>
          </a:p>
        </p:txBody>
      </p:sp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78028" y="4318954"/>
          <a:ext cx="2878455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7" imgW="1371600" imgH="228600" progId="Equation.KSEE3">
                  <p:embed/>
                </p:oleObj>
              </mc:Choice>
              <mc:Fallback>
                <p:oleObj name="" r:id="rId27" imgW="1371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078028" y="4318954"/>
                        <a:ext cx="2878455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684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: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主轴转动惯量的计算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1250" y="1338580"/>
            <a:ext cx="461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假设转轴过鼓心且平行于鼓面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4900" y="1684655"/>
            <a:ext cx="461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将鼓记作是均匀的空心圆柱体，面密度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6760" y="1316355"/>
            <a:ext cx="302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鼓半径  </a:t>
            </a: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097395" y="1765300"/>
            <a:ext cx="309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鼓半高  </a:t>
            </a:r>
            <a:r>
              <a:rPr lang="en-US" altLang="zh-CN"/>
              <a:t>h</a:t>
            </a:r>
            <a:endParaRPr lang="en-US" altLang="zh-CN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9453" y="2967991"/>
          <a:ext cx="4217670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2324100" imgH="482600" progId="Equation.KSEE3">
                  <p:embed/>
                </p:oleObj>
              </mc:Choice>
              <mc:Fallback>
                <p:oleObj name="" r:id="rId1" imgW="2324100" imgH="482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9453" y="2967991"/>
                        <a:ext cx="4217670" cy="74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60373" y="2213293"/>
          <a:ext cx="1337310" cy="31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" imgW="736600" imgH="203200" progId="Equation.KSEE3">
                  <p:embed/>
                </p:oleObj>
              </mc:Choice>
              <mc:Fallback>
                <p:oleObj name="" r:id="rId3" imgW="7366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0373" y="2213293"/>
                        <a:ext cx="1337310" cy="313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7096760" y="2213610"/>
            <a:ext cx="86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质量</a:t>
            </a:r>
            <a:endParaRPr lang="zh-CN" altLang="en-US"/>
          </a:p>
        </p:txBody>
      </p: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98383" y="3826511"/>
          <a:ext cx="3735070" cy="64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5" imgW="2057400" imgH="419100" progId="Equation.KSEE3">
                  <p:embed/>
                </p:oleObj>
              </mc:Choice>
              <mc:Fallback>
                <p:oleObj name="" r:id="rId5" imgW="2057400" imgH="4191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8383" y="3826511"/>
                        <a:ext cx="3735070" cy="647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63153" y="5004435"/>
          <a:ext cx="1060450" cy="27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7" imgW="584200" imgH="177165" progId="Equation.KSEE3">
                  <p:embed/>
                </p:oleObj>
              </mc:Choice>
              <mc:Fallback>
                <p:oleObj name="" r:id="rId7" imgW="584200" imgH="177165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3153" y="5004435"/>
                        <a:ext cx="1060450" cy="27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形标注 10"/>
          <p:cNvSpPr/>
          <p:nvPr/>
        </p:nvSpPr>
        <p:spPr>
          <a:xfrm>
            <a:off x="2896870" y="2338705"/>
            <a:ext cx="2363470" cy="4641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鼓边转动惯量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67725" y="2990850"/>
            <a:ext cx="233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忽略鼓面</a:t>
            </a:r>
            <a:r>
              <a:rPr lang="zh-CN" altLang="en-US"/>
              <a:t>质量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同心鼓玩法分析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8360" y="1459865"/>
            <a:ext cx="10933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小球的机械能（动能</a:t>
            </a:r>
            <a:r>
              <a:rPr lang="en-US" altLang="zh-CN"/>
              <a:t>+</a:t>
            </a:r>
            <a:r>
              <a:rPr lang="zh-CN" altLang="en-US"/>
              <a:t>势能）受空气阻力而减少，受鼓的撞击而增加。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8995" y="1948815"/>
            <a:ext cx="10935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鼓的动能受拉力影响而增加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8360" y="2434590"/>
            <a:ext cx="1091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在碰撞瞬间，鼓的向上的动量传递给小球，鼓的动量越大，传递给小球的动量越大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48360" y="2948940"/>
            <a:ext cx="10850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鼓的动量（速度）最大时，即为碰撞时刻。（最佳的碰撞时刻）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6455" y="3488690"/>
            <a:ext cx="11059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同心鼓系统的运行状态可分为三个独立的部分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03045" y="3926840"/>
            <a:ext cx="1051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1.</a:t>
            </a:r>
            <a:r>
              <a:rPr lang="zh-CN" altLang="en-US"/>
              <a:t>小球上弹到下落到碰撞位置（需计算，为垂直方向受力为</a:t>
            </a:r>
            <a:r>
              <a:rPr lang="en-US" altLang="zh-CN"/>
              <a:t>0</a:t>
            </a:r>
            <a:r>
              <a:rPr lang="zh-CN" altLang="en-US"/>
              <a:t>时）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02410" y="4453890"/>
            <a:ext cx="10511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2.</a:t>
            </a:r>
            <a:r>
              <a:rPr lang="zh-CN" altLang="en-US"/>
              <a:t>鼓从平衡位置运动碰撞位置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03045" y="4977765"/>
            <a:ext cx="1052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3.</a:t>
            </a:r>
            <a:r>
              <a:rPr lang="zh-CN" altLang="en-US"/>
              <a:t>小球和鼓在碰撞</a:t>
            </a:r>
            <a:r>
              <a:rPr lang="zh-CN" altLang="en-US"/>
              <a:t>位置的瞬时碰撞过程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684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: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主轴转动惯量的计算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1250" y="1338580"/>
            <a:ext cx="461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转轴过鼓心且垂直</a:t>
            </a:r>
            <a:r>
              <a:rPr lang="zh-CN" altLang="en-US"/>
              <a:t>于鼓面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4900" y="1684655"/>
            <a:ext cx="461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将鼓记作是均匀的空心圆柱体，面密度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6760" y="1316355"/>
            <a:ext cx="302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鼓半径  </a:t>
            </a: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097395" y="1765300"/>
            <a:ext cx="309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鼓半高  </a:t>
            </a:r>
            <a:r>
              <a:rPr lang="en-US" altLang="zh-CN"/>
              <a:t>h</a:t>
            </a:r>
            <a:endParaRPr lang="en-US" altLang="zh-CN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28470" y="2947671"/>
          <a:ext cx="2234565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1231265" imgH="482600" progId="Equation.KSEE3">
                  <p:embed/>
                </p:oleObj>
              </mc:Choice>
              <mc:Fallback>
                <p:oleObj name="" r:id="rId1" imgW="1231265" imgH="482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8470" y="2947671"/>
                        <a:ext cx="2234565" cy="74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0358" y="2267903"/>
          <a:ext cx="1337310" cy="31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" imgW="736600" imgH="203200" progId="Equation.KSEE3">
                  <p:embed/>
                </p:oleObj>
              </mc:Choice>
              <mc:Fallback>
                <p:oleObj name="" r:id="rId3" imgW="7366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0358" y="2267903"/>
                        <a:ext cx="1337310" cy="313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7096760" y="2213610"/>
            <a:ext cx="86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质量</a:t>
            </a:r>
            <a:endParaRPr lang="zh-CN" altLang="en-US"/>
          </a:p>
        </p:txBody>
      </p: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7885" y="3878898"/>
          <a:ext cx="184467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5" imgW="1016000" imgH="228600" progId="Equation.KSEE3">
                  <p:embed/>
                </p:oleObj>
              </mc:Choice>
              <mc:Fallback>
                <p:oleObj name="" r:id="rId5" imgW="10160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7885" y="3878898"/>
                        <a:ext cx="1844675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7568" y="4665345"/>
          <a:ext cx="1060450" cy="27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7" imgW="584200" imgH="177165" progId="Equation.KSEE3">
                  <p:embed/>
                </p:oleObj>
              </mc:Choice>
              <mc:Fallback>
                <p:oleObj name="" r:id="rId7" imgW="584200" imgH="177165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7568" y="4665345"/>
                        <a:ext cx="1060450" cy="27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形标注 10"/>
          <p:cNvSpPr/>
          <p:nvPr/>
        </p:nvSpPr>
        <p:spPr>
          <a:xfrm>
            <a:off x="1868170" y="2277745"/>
            <a:ext cx="2363470" cy="4641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鼓边转动惯量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19950" y="2836545"/>
            <a:ext cx="233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忽略鼓面</a:t>
            </a:r>
            <a:r>
              <a:rPr lang="zh-CN" altLang="en-US"/>
              <a:t>质量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971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第二问：绳端点坐标的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确定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6215" y="1310005"/>
            <a:ext cx="1019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确定绳的端点，即可决定绳上力的</a:t>
            </a:r>
            <a:r>
              <a:rPr lang="zh-CN" altLang="en-US"/>
              <a:t>方向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65580" y="1832610"/>
            <a:ext cx="8531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</a:t>
            </a:r>
            <a:r>
              <a:rPr lang="en-US" altLang="zh-CN"/>
              <a:t>e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向量及鼓心坐标，可确定鼓与绳相连点的坐标，如以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人为例，与鼓相连</a:t>
            </a:r>
            <a:r>
              <a:rPr lang="zh-CN" altLang="en-US">
                <a:ea typeface="宋体" panose="02010600030101010101" pitchFamily="2" charset="-122"/>
              </a:rPr>
              <a:t>的点的坐标始终</a:t>
            </a:r>
            <a:r>
              <a:rPr lang="zh-CN" altLang="en-US">
                <a:ea typeface="宋体" panose="02010600030101010101" pitchFamily="2" charset="-122"/>
              </a:rPr>
              <a:t>为：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8158" y="2393951"/>
          <a:ext cx="7194550" cy="66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" imgW="3962400" imgH="431800" progId="Equation.KSEE3">
                  <p:embed/>
                </p:oleObj>
              </mc:Choice>
              <mc:Fallback>
                <p:oleObj name="" r:id="rId1" imgW="3962400" imgH="4318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8158" y="2393951"/>
                        <a:ext cx="7194550" cy="667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9603740" y="2632075"/>
            <a:ext cx="1342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/>
              <a:t>为鼓</a:t>
            </a:r>
            <a:r>
              <a:rPr lang="zh-CN" altLang="en-US"/>
              <a:t>半径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66215" y="3068955"/>
            <a:ext cx="798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人的手端坐标只能为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65580" y="4091305"/>
            <a:ext cx="798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</a:t>
            </a:r>
            <a:r>
              <a:rPr lang="en-US" altLang="zh-CN"/>
              <a:t>               </a:t>
            </a:r>
            <a:r>
              <a:rPr lang="zh-CN" altLang="en-US">
                <a:ea typeface="宋体" panose="02010600030101010101" pitchFamily="2" charset="-122"/>
              </a:rPr>
              <a:t>，可求得</a:t>
            </a:r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 </a:t>
            </a:r>
            <a:r>
              <a:rPr lang="zh-CN" altLang="en-US">
                <a:ea typeface="宋体" panose="02010600030101010101" pitchFamily="2" charset="-122"/>
              </a:rPr>
              <a:t>即</a:t>
            </a:r>
            <a:r>
              <a:rPr lang="zh-CN" altLang="en-US">
                <a:ea typeface="宋体" panose="02010600030101010101" pitchFamily="2" charset="-122"/>
              </a:rPr>
              <a:t>可得手端</a:t>
            </a:r>
            <a:r>
              <a:rPr lang="zh-CN" altLang="en-US">
                <a:ea typeface="宋体" panose="02010600030101010101" pitchFamily="2" charset="-122"/>
              </a:rPr>
              <a:t>坐标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6273" y="4106228"/>
          <a:ext cx="1107440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" imgW="609600" imgH="228600" progId="Equation.KSEE3">
                  <p:embed/>
                </p:oleObj>
              </mc:Choice>
              <mc:Fallback>
                <p:oleObj name="" r:id="rId3" imgW="6096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6273" y="4106228"/>
                        <a:ext cx="1107440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6186" y="3234056"/>
          <a:ext cx="4658995" cy="66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565400" imgH="431800" progId="Equation.KSEE3">
                  <p:embed/>
                </p:oleObj>
              </mc:Choice>
              <mc:Fallback>
                <p:oleObj name="" r:id="rId5" imgW="2565400" imgH="4318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6186" y="3234056"/>
                        <a:ext cx="4658995" cy="667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9023" y="4657408"/>
          <a:ext cx="6783070" cy="60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3733800" imgH="393700" progId="Equation.KSEE3">
                  <p:embed/>
                </p:oleObj>
              </mc:Choice>
              <mc:Fallback>
                <p:oleObj name="" r:id="rId7" imgW="3733800" imgH="3937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023" y="4657408"/>
                        <a:ext cx="6783070" cy="60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603740" y="3383280"/>
            <a:ext cx="190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c(t)</a:t>
            </a:r>
            <a:r>
              <a:rPr lang="zh-CN" altLang="en-US"/>
              <a:t>为鼓心</a:t>
            </a:r>
            <a:r>
              <a:rPr lang="zh-CN" altLang="en-US"/>
              <a:t>坐标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508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第二问：算法步骤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8270" y="1338580"/>
            <a:ext cx="1019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给出时间步长</a:t>
            </a:r>
            <a:r>
              <a:rPr lang="en-US" altLang="zh-CN"/>
              <a:t>dt, </a:t>
            </a:r>
            <a:r>
              <a:rPr lang="zh-CN" altLang="en-US"/>
              <a:t>绳（手端）坐标，绳（鼓端）坐标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82395" y="1675130"/>
            <a:ext cx="1019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初始化</a:t>
            </a:r>
            <a:r>
              <a:rPr lang="en-US" altLang="zh-CN"/>
              <a:t>v,r,e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,ω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6515" y="162623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v: </a:t>
            </a:r>
            <a:r>
              <a:rPr lang="zh-CN" altLang="en-US"/>
              <a:t>鼓平动速度向量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6515" y="199453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r: </a:t>
            </a:r>
            <a:r>
              <a:rPr lang="zh-CN" altLang="en-US"/>
              <a:t>鼓心坐标向量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76515" y="2381885"/>
            <a:ext cx="342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altLang="zh-CN"/>
              <a:t>: </a:t>
            </a:r>
            <a:r>
              <a:rPr lang="zh-CN" altLang="en-US"/>
              <a:t>鼓绕主轴</a:t>
            </a:r>
            <a:r>
              <a:rPr lang="zh-CN" altLang="en-US"/>
              <a:t>的角速度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675880" y="2762885"/>
            <a:ext cx="350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e: </a:t>
            </a:r>
            <a:r>
              <a:rPr lang="zh-CN" altLang="en-US"/>
              <a:t>三个主轴单位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5570" y="2040255"/>
            <a:ext cx="503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计算绳端</a:t>
            </a:r>
            <a:r>
              <a:rPr lang="zh-CN" altLang="en-US"/>
              <a:t>坐标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9220" y="2814955"/>
            <a:ext cx="5597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由绳两端坐标计算</a:t>
            </a:r>
            <a:r>
              <a:rPr lang="en-US" altLang="zh-CN"/>
              <a:t>F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83030" y="3821430"/>
            <a:ext cx="5184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由微分方程及步长，计算新的</a:t>
            </a:r>
            <a:r>
              <a:rPr lang="en-US" altLang="zh-CN"/>
              <a:t>v,r,e,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98270" y="4229735"/>
            <a:ext cx="576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由新的鼓心坐标与鼓面法向，求新的绳（鼓端）坐标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98270" y="4598035"/>
            <a:ext cx="576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重复步骤</a:t>
            </a:r>
            <a:r>
              <a:rPr lang="en-US" altLang="zh-CN"/>
              <a:t>3-6</a:t>
            </a:r>
            <a:r>
              <a:rPr lang="zh-CN" altLang="en-US">
                <a:ea typeface="宋体" panose="02010600030101010101" pitchFamily="2" charset="-122"/>
              </a:rPr>
              <a:t>，依次计算下去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69695" y="2393950"/>
            <a:ext cx="516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由鼓心坐标与绳端坐标计算鼓心到绳端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98270" y="3338830"/>
            <a:ext cx="5597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计算和力矩</a:t>
            </a:r>
            <a:endParaRPr lang="en-US" altLang="zh-CN"/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8323" y="3261678"/>
          <a:ext cx="1731010" cy="56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" imgW="952500" imgH="368300" progId="Equation.KSEE3">
                  <p:embed/>
                </p:oleObj>
              </mc:Choice>
              <mc:Fallback>
                <p:oleObj name="" r:id="rId1" imgW="952500" imgH="3683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8323" y="3261678"/>
                        <a:ext cx="1731010" cy="56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348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第二问结论表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38250" y="1613535"/>
          <a:ext cx="1015047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"/>
                <a:gridCol w="1181100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18827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鼓面倾角（度）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0.1971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0.3570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0.1533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0.2299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348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第二问结论表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38250" y="1308735"/>
          <a:ext cx="1015047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"/>
                <a:gridCol w="1181100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18827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鼓面倾角（度）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0.4174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0.1788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0.2338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0.1331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0.3082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各组发力情况下鼓的倾角变化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11285" y="2275205"/>
            <a:ext cx="29711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9</a:t>
            </a:r>
            <a:r>
              <a:rPr lang="zh-CN" altLang="en-US">
                <a:ea typeface="宋体" panose="02010600030101010101" pitchFamily="2" charset="-122"/>
              </a:rPr>
              <a:t>组发力状况下，在</a:t>
            </a:r>
            <a:r>
              <a:rPr lang="en-US" altLang="zh-CN">
                <a:ea typeface="宋体" panose="02010600030101010101" pitchFamily="2" charset="-122"/>
              </a:rPr>
              <a:t>-0.1</a:t>
            </a:r>
            <a:r>
              <a:rPr lang="zh-CN" altLang="en-US">
                <a:ea typeface="宋体" panose="02010600030101010101" pitchFamily="2" charset="-122"/>
              </a:rPr>
              <a:t>到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秒内，倾角的大小变化是一样的，其后由于发力位置，大小的不同，倾角变化产生</a:t>
            </a:r>
            <a:r>
              <a:rPr lang="zh-CN" altLang="en-US">
                <a:ea typeface="宋体" panose="02010600030101010101" pitchFamily="2" charset="-122"/>
              </a:rPr>
              <a:t>不同。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195" y="1017905"/>
            <a:ext cx="7515860" cy="4996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第三问：鼓面倾斜下的策略调整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4765" y="1312545"/>
            <a:ext cx="9431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游戏开始后，人数、绳长确定，可能变化的量是鼓面下降的高度及队员的发力大小和</a:t>
            </a:r>
            <a:r>
              <a:rPr lang="zh-CN" altLang="en-US"/>
              <a:t>时间，</a:t>
            </a:r>
            <a:endParaRPr lang="zh-CN" altLang="en-US"/>
          </a:p>
          <a:p>
            <a:r>
              <a:rPr lang="zh-CN" altLang="en-US"/>
              <a:t>需做鼓面倾角关于上述可变参数的敏感性分析。我们以第九组数据为例做</a:t>
            </a:r>
            <a:r>
              <a:rPr lang="zh-CN" altLang="en-US"/>
              <a:t>分析。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9135" y="2439035"/>
            <a:ext cx="4521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鼓面下降高度的</a:t>
            </a:r>
            <a:r>
              <a:rPr lang="zh-CN" altLang="en-US"/>
              <a:t>影响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77330" y="2439035"/>
            <a:ext cx="4521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提前发力</a:t>
            </a:r>
            <a:r>
              <a:rPr lang="zh-CN" altLang="en-US"/>
              <a:t>时间的</a:t>
            </a:r>
            <a:r>
              <a:rPr lang="zh-CN" altLang="en-US"/>
              <a:t>影响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685" y="1911985"/>
            <a:ext cx="4758690" cy="356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30" y="2080895"/>
            <a:ext cx="4537710" cy="340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第三问：鼓面倾斜下的策略调整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135" y="2439035"/>
            <a:ext cx="4521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发力</a:t>
            </a:r>
            <a:r>
              <a:rPr lang="zh-CN" altLang="en-US"/>
              <a:t>大小的</a:t>
            </a:r>
            <a:r>
              <a:rPr lang="zh-CN" altLang="en-US"/>
              <a:t>影响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88860" y="1537970"/>
            <a:ext cx="3996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注：第九组数据</a:t>
            </a:r>
            <a:r>
              <a:rPr lang="zh-CN" altLang="en-US"/>
              <a:t>中第一个力的大小从</a:t>
            </a:r>
            <a:r>
              <a:rPr lang="en-US" altLang="zh-CN"/>
              <a:t>80</a:t>
            </a:r>
            <a:r>
              <a:rPr lang="zh-CN" altLang="en-US"/>
              <a:t>变到</a:t>
            </a:r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025005" y="2450465"/>
            <a:ext cx="5012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r>
              <a:rPr lang="en-US" altLang="zh-CN"/>
              <a:t>1. </a:t>
            </a:r>
            <a:r>
              <a:rPr lang="zh-CN" altLang="en-US"/>
              <a:t>发力差异小时，鼓面倾角小；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2. </a:t>
            </a:r>
            <a:r>
              <a:rPr lang="zh-CN" altLang="en-US"/>
              <a:t>发力时间差小时，鼓面倾角小；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3. </a:t>
            </a:r>
            <a:r>
              <a:rPr lang="zh-CN" altLang="en-US"/>
              <a:t>鼓面下降高度小时，鼓面倾角小。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队友协调度好时，不需要调整；可以通过减小鼓面下降高度来减小鼓面的倾角。</a:t>
            </a:r>
            <a:r>
              <a:rPr lang="en-US" altLang="zh-CN"/>
              <a:t>             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1430655"/>
            <a:ext cx="5295265" cy="3971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第四问：倾斜后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076" name="文本框 5"/>
          <p:cNvSpPr txBox="1"/>
          <p:nvPr/>
        </p:nvSpPr>
        <p:spPr>
          <a:xfrm>
            <a:off x="717550" y="1741488"/>
            <a:ext cx="60817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球、鼓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运动中，忽略空气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阻力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文本框 6"/>
          <p:cNvSpPr txBox="1"/>
          <p:nvPr/>
        </p:nvSpPr>
        <p:spPr>
          <a:xfrm>
            <a:off x="717233" y="2880995"/>
            <a:ext cx="6161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可变参数为：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发力的大小、时机及鼓下降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高度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5"/>
          <p:cNvSpPr txBox="1"/>
          <p:nvPr/>
        </p:nvSpPr>
        <p:spPr>
          <a:xfrm>
            <a:off x="717550" y="2240915"/>
            <a:ext cx="60661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取定绳长并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固定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0400" y="1242695"/>
            <a:ext cx="299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假设：</a:t>
            </a:r>
            <a:endParaRPr lang="zh-CN" altLang="en-US"/>
          </a:p>
        </p:txBody>
      </p:sp>
      <p:sp>
        <p:nvSpPr>
          <p:cNvPr id="4" name="文本框 6"/>
          <p:cNvSpPr txBox="1"/>
          <p:nvPr/>
        </p:nvSpPr>
        <p:spPr>
          <a:xfrm>
            <a:off x="717550" y="3521075"/>
            <a:ext cx="111061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发力大小范围为第一问中的力加减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牛，发力时机范围为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-0.1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至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0.1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717233" y="4161155"/>
            <a:ext cx="6161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碰撞为弹性碰撞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716280" y="4659630"/>
            <a:ext cx="103231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第一个人在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轴正向，球与鼓碰撞时，排球倾斜方向水平投影在第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人之间，且距第一人更近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第四问：倾斜后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0400" y="1242695"/>
            <a:ext cx="10936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假设：球下落高度为</a:t>
            </a:r>
            <a:r>
              <a:rPr lang="en-US" altLang="zh-CN"/>
              <a:t>h, </a:t>
            </a:r>
            <a:r>
              <a:rPr lang="zh-CN" altLang="en-US"/>
              <a:t>则球下落到碰撞高度的速度为        ，所需上升的速度为       。 碰撞时，鼓的速度为：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27115" y="1242695"/>
          <a:ext cx="645160" cy="32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08000" imgH="254000" progId="Equation.KSEE3">
                  <p:embed/>
                </p:oleObj>
              </mc:Choice>
              <mc:Fallback>
                <p:oleObj name="" r:id="rId1" imgW="5080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7115" y="1242695"/>
                        <a:ext cx="645160" cy="32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06510" y="1241425"/>
          <a:ext cx="557530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405765" imgH="254000" progId="Equation.KSEE3">
                  <p:embed/>
                </p:oleObj>
              </mc:Choice>
              <mc:Fallback>
                <p:oleObj name="" r:id="rId3" imgW="405765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6510" y="1241425"/>
                        <a:ext cx="557530" cy="34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97735" y="1716405"/>
          <a:ext cx="5097145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2908300" imgH="457200" progId="Equation.KSEE3">
                  <p:embed/>
                </p:oleObj>
              </mc:Choice>
              <mc:Fallback>
                <p:oleObj name="" r:id="rId5" imgW="2908300" imgH="457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7735" y="1716405"/>
                        <a:ext cx="5097145" cy="80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9765" y="2640965"/>
            <a:ext cx="1842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鼓的运动方程为：</a:t>
            </a:r>
            <a:endParaRPr lang="zh-CN" altLang="en-US">
              <a:sym typeface="+mn-ea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9390" y="2769553"/>
          <a:ext cx="1953895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371600" imgH="393700" progId="Equation.KSEE3">
                  <p:embed/>
                </p:oleObj>
              </mc:Choice>
              <mc:Fallback>
                <p:oleObj name="" r:id="rId7" imgW="13716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39390" y="2769553"/>
                        <a:ext cx="1953895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6378" y="3564255"/>
          <a:ext cx="645795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469900" imgH="393700" progId="Equation.KSEE3">
                  <p:embed/>
                </p:oleObj>
              </mc:Choice>
              <mc:Fallback>
                <p:oleObj name="" r:id="rId9" imgW="4699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66378" y="3564255"/>
                        <a:ext cx="645795" cy="54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2228" y="4194176"/>
          <a:ext cx="35242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2565400" imgH="431800" progId="Equation.KSEE3">
                  <p:embed/>
                </p:oleObj>
              </mc:Choice>
              <mc:Fallback>
                <p:oleObj name="" r:id="rId11" imgW="25654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82228" y="4194176"/>
                        <a:ext cx="352425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60400" y="4963160"/>
            <a:ext cx="5043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鼓平衡时，绳上拉力为：</a:t>
            </a:r>
            <a:endParaRPr lang="zh-CN" altLang="en-US">
              <a:sym typeface="+mn-ea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4421" y="4850130"/>
          <a:ext cx="9080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660400" imgH="431800" progId="Equation.KSEE3">
                  <p:embed/>
                </p:oleObj>
              </mc:Choice>
              <mc:Fallback>
                <p:oleObj name="" r:id="rId13" imgW="6604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14421" y="4850130"/>
                        <a:ext cx="90805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021955" y="2699385"/>
            <a:ext cx="3891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理想情况下，鼓、球的</a:t>
            </a:r>
            <a:r>
              <a:rPr lang="zh-CN" altLang="en-US"/>
              <a:t>运动</a:t>
            </a:r>
            <a:endParaRPr lang="zh-CN" altLang="en-US"/>
          </a:p>
          <a:p>
            <a:r>
              <a:rPr lang="zh-CN" altLang="en-US"/>
              <a:t>（不计空气</a:t>
            </a:r>
            <a:r>
              <a:rPr lang="zh-CN" altLang="en-US"/>
              <a:t>阻力）</a:t>
            </a:r>
            <a:endParaRPr lang="zh-CN" altLang="en-US"/>
          </a:p>
          <a:p>
            <a:r>
              <a:rPr lang="zh-CN" altLang="en-US"/>
              <a:t>计算最佳的碰撞时刻及发力</a:t>
            </a:r>
            <a:r>
              <a:rPr lang="zh-CN" altLang="en-US"/>
              <a:t>大小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34350" y="1853565"/>
            <a:ext cx="285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弹性碰撞</a:t>
            </a:r>
            <a:r>
              <a:rPr lang="en-US" altLang="zh-CN"/>
              <a:t>e=1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3822065" y="1791335"/>
            <a:ext cx="1829435" cy="741680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ysClr val="windowText" lastClr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同心鼓状态图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28415" y="3121660"/>
            <a:ext cx="1829435" cy="741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4712970" y="1211580"/>
            <a:ext cx="25400" cy="35020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661535" y="3448685"/>
            <a:ext cx="133350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52215" y="3448685"/>
            <a:ext cx="133350" cy="142875"/>
          </a:xfrm>
          <a:prstGeom prst="ellipse">
            <a:avLst/>
          </a:prstGeom>
          <a:solidFill>
            <a:srgbClr val="92278F"/>
          </a:solidFill>
          <a:ln w="48000" cap="flat" cmpd="thickThin" algn="ctr">
            <a:solidFill>
              <a:srgbClr val="92278F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5" idx="1"/>
          </p:cNvCxnSpPr>
          <p:nvPr/>
        </p:nvCxnSpPr>
        <p:spPr>
          <a:xfrm flipH="1" flipV="1">
            <a:off x="1247775" y="2182495"/>
            <a:ext cx="2524125" cy="12871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584325" y="3488055"/>
            <a:ext cx="5329555" cy="488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794885" y="1211580"/>
            <a:ext cx="46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528560" y="3338195"/>
            <a:ext cx="293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同心鼓平衡位置（原点位置）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38720" y="3726180"/>
            <a:ext cx="302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绳长  </a:t>
            </a:r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528560" y="4094480"/>
            <a:ext cx="302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鼓半径  </a:t>
            </a: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522210" y="4450080"/>
            <a:ext cx="302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绳与水平方向的夹角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70860" y="320548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67205" y="2641600"/>
            <a:ext cx="619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072255" y="3846195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538720" y="4778375"/>
            <a:ext cx="302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鼓半高  </a:t>
            </a:r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89475" y="3161030"/>
            <a:ext cx="259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>
            <a:off x="1097915" y="2150110"/>
            <a:ext cx="5951220" cy="19685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320155" y="2230120"/>
            <a:ext cx="20320" cy="130810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030" y="2561590"/>
            <a:ext cx="80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zh-CN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22210" y="2273300"/>
            <a:ext cx="277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碰撞高度小于</a:t>
            </a:r>
            <a:r>
              <a:rPr lang="en-US" altLang="zh-CN"/>
              <a:t>H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>
                <a:sym typeface="+mn-ea"/>
              </a:rPr>
              <a:t>+h</a:t>
            </a:r>
            <a:endParaRPr lang="en-US" altLang="zh-CN">
              <a:solidFill>
                <a:schemeClr val="tx1"/>
              </a:solidFill>
              <a:uFillTx/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第四问：倾斜后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7380" y="1281430"/>
            <a:ext cx="1093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解得：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0400" y="4963160"/>
            <a:ext cx="5043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鼓平衡时，绳上拉力为：</a:t>
            </a:r>
            <a:endParaRPr lang="zh-CN" altLang="en-US">
              <a:sym typeface="+mn-ea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4421" y="4850130"/>
          <a:ext cx="9080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660400" imgH="431800" progId="Equation.KSEE3">
                  <p:embed/>
                </p:oleObj>
              </mc:Choice>
              <mc:Fallback>
                <p:oleObj name="" r:id="rId1" imgW="6604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14421" y="4850130"/>
                        <a:ext cx="90805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66533" y="1510665"/>
          <a:ext cx="3808095" cy="69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" imgW="2768600" imgH="508000" progId="Equation.KSEE3">
                  <p:embed/>
                </p:oleObj>
              </mc:Choice>
              <mc:Fallback>
                <p:oleObj name="" r:id="rId3" imgW="2768600" imgH="508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6533" y="1510665"/>
                        <a:ext cx="3808095" cy="69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0180" y="2286635"/>
          <a:ext cx="3232150" cy="69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2349500" imgH="508000" progId="Equation.KSEE3">
                  <p:embed/>
                </p:oleObj>
              </mc:Choice>
              <mc:Fallback>
                <p:oleObj name="" r:id="rId5" imgW="2349500" imgH="508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0180" y="2286635"/>
                        <a:ext cx="3232150" cy="69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0180" y="3115628"/>
          <a:ext cx="344170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7" imgW="2501900" imgH="444500" progId="Equation.KSEE3">
                  <p:embed/>
                </p:oleObj>
              </mc:Choice>
              <mc:Fallback>
                <p:oleObj name="" r:id="rId7" imgW="25019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0180" y="3115628"/>
                        <a:ext cx="3441700" cy="61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8069580" y="1225550"/>
            <a:ext cx="234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/>
              <a:t> </a:t>
            </a:r>
            <a:r>
              <a:rPr lang="zh-CN" altLang="en-US"/>
              <a:t>给定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180830" y="1225550"/>
            <a:ext cx="285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可求出最小</a:t>
            </a:r>
            <a:r>
              <a:rPr lang="en-US" altLang="zh-CN"/>
              <a:t>F</a:t>
            </a:r>
            <a:endParaRPr lang="zh-CN" altLang="en-US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39150" y="1758950"/>
          <a:ext cx="93599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9" imgW="571500" imgH="228600" progId="Equation.KSEE3">
                  <p:embed/>
                </p:oleObj>
              </mc:Choice>
              <mc:Fallback>
                <p:oleObj name="" r:id="rId9" imgW="5715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39150" y="1758950"/>
                        <a:ext cx="93599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7797800" y="17589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取</a:t>
            </a:r>
            <a:endParaRPr lang="zh-CN" altLang="en-US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07325" y="224472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得</a:t>
            </a:r>
            <a:endParaRPr lang="zh-CN" altLang="en-US">
              <a:sym typeface="+mn-ea"/>
            </a:endParaRPr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37881" y="2280285"/>
          <a:ext cx="1332230" cy="29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1" imgW="812800" imgH="177165" progId="Equation.KSEE3">
                  <p:embed/>
                </p:oleObj>
              </mc:Choice>
              <mc:Fallback>
                <p:oleObj name="" r:id="rId11" imgW="812800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37881" y="2280285"/>
                        <a:ext cx="1332230" cy="29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71840" y="2717800"/>
          <a:ext cx="1219835" cy="3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3" imgW="685800" imgH="228600" progId="Equation.KSEE3">
                  <p:embed/>
                </p:oleObj>
              </mc:Choice>
              <mc:Fallback>
                <p:oleObj name="" r:id="rId13" imgW="6858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71840" y="2717800"/>
                        <a:ext cx="1219835" cy="37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660400" y="3831590"/>
            <a:ext cx="1093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解得：</a:t>
            </a:r>
            <a:endParaRPr lang="zh-CN" altLang="en-US"/>
          </a:p>
        </p:txBody>
      </p:sp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5276" y="3867468"/>
          <a:ext cx="384302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2794000" imgH="431800" progId="Equation.KSEE3">
                  <p:embed/>
                </p:oleObj>
              </mc:Choice>
              <mc:Fallback>
                <p:oleObj name="" r:id="rId15" imgW="27940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65276" y="3867468"/>
                        <a:ext cx="3843020" cy="59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5274945" y="4963160"/>
            <a:ext cx="628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碰撞时刻</a:t>
            </a:r>
            <a:r>
              <a:rPr lang="en-US" altLang="zh-CN"/>
              <a:t>                  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zh-CN" altLang="en-US"/>
              <a:t>鼓开始运动时刻为</a:t>
            </a:r>
            <a:r>
              <a:rPr lang="en-US" altLang="zh-CN"/>
              <a:t>0</a:t>
            </a:r>
            <a:r>
              <a:rPr lang="zh-CN" altLang="en-US"/>
              <a:t>时刻）</a:t>
            </a:r>
            <a:r>
              <a:rPr lang="en-US" altLang="zh-CN"/>
              <a:t>            </a:t>
            </a:r>
            <a:endParaRPr lang="en-US" altLang="zh-CN"/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49709" y="4834255"/>
          <a:ext cx="1100455" cy="61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7" imgW="800100" imgH="444500" progId="Equation.KSEE3">
                  <p:embed/>
                </p:oleObj>
              </mc:Choice>
              <mc:Fallback>
                <p:oleObj name="" r:id="rId17" imgW="8001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49709" y="4834255"/>
                        <a:ext cx="1100455" cy="61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99145" y="3201670"/>
          <a:ext cx="1287145" cy="3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9" imgW="723900" imgH="228600" progId="Equation.KSEE3">
                  <p:embed/>
                </p:oleObj>
              </mc:Choice>
              <mc:Fallback>
                <p:oleObj name="" r:id="rId19" imgW="7239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99145" y="3201670"/>
                        <a:ext cx="1287145" cy="37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第四问：倾斜后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170" y="1319530"/>
            <a:ext cx="552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</a:rPr>
              <a:t>碰撞时刻，球速度</a:t>
            </a:r>
            <a:r>
              <a:rPr lang="en-US" altLang="zh-CN">
                <a:solidFill>
                  <a:schemeClr val="tx1"/>
                </a:solidFill>
                <a:uFillTx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b</a:t>
            </a:r>
            <a:r>
              <a:rPr lang="en-US" altLang="zh-CN">
                <a:solidFill>
                  <a:schemeClr val="tx1"/>
                </a:solidFill>
                <a:uFillTx/>
              </a:rPr>
              <a:t>, </a:t>
            </a:r>
            <a:r>
              <a:rPr lang="zh-CN" altLang="en-US">
                <a:solidFill>
                  <a:schemeClr val="tx1"/>
                </a:solidFill>
                <a:uFillTx/>
              </a:rPr>
              <a:t>鼓速度</a:t>
            </a:r>
            <a:r>
              <a:rPr lang="en-US" altLang="zh-CN">
                <a:solidFill>
                  <a:schemeClr val="tx1"/>
                </a:solidFill>
                <a:uFillTx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g</a:t>
            </a:r>
            <a:r>
              <a:rPr lang="en-US" altLang="zh-CN">
                <a:solidFill>
                  <a:schemeClr val="tx1"/>
                </a:solidFill>
                <a:uFillTx/>
              </a:rPr>
              <a:t>, </a:t>
            </a:r>
            <a:r>
              <a:rPr lang="zh-CN" altLang="en-US">
                <a:solidFill>
                  <a:schemeClr val="tx1"/>
                </a:solidFill>
                <a:uFillTx/>
              </a:rPr>
              <a:t>对速度做</a:t>
            </a:r>
            <a:r>
              <a:rPr lang="zh-CN" altLang="en-US">
                <a:solidFill>
                  <a:schemeClr val="tx1"/>
                </a:solidFill>
                <a:uFillTx/>
              </a:rPr>
              <a:t>分解</a:t>
            </a:r>
            <a:r>
              <a:rPr lang="en-US" altLang="zh-CN">
                <a:solidFill>
                  <a:schemeClr val="tx1"/>
                </a:solidFill>
                <a:uFillTx/>
              </a:rPr>
              <a:t>  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8711565" y="2881630"/>
            <a:ext cx="2272030" cy="1591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9267825" y="3178810"/>
            <a:ext cx="459740" cy="5753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9008745" y="3447415"/>
            <a:ext cx="748030" cy="3257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9737090" y="3169285"/>
            <a:ext cx="9525" cy="5651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095740" y="2872740"/>
            <a:ext cx="229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614410" y="3366135"/>
            <a:ext cx="394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sym typeface="+mn-ea"/>
              </a:rPr>
              <a:t>b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9163" y="1764030"/>
          <a:ext cx="4141470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0" imgH="228600" progId="Equation.KSEE3">
                  <p:embed/>
                </p:oleObj>
              </mc:Choice>
              <mc:Fallback>
                <p:oleObj name="" r:id="rId1" imgW="1651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9163" y="1764030"/>
                        <a:ext cx="4141470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9163" y="2365375"/>
          <a:ext cx="430149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714500" imgH="241300" progId="Equation.KSEE3">
                  <p:embed/>
                </p:oleObj>
              </mc:Choice>
              <mc:Fallback>
                <p:oleObj name="" r:id="rId3" imgW="17145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163" y="2365375"/>
                        <a:ext cx="4301490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52170" y="2989580"/>
            <a:ext cx="552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</a:rPr>
              <a:t>则</a:t>
            </a:r>
            <a:r>
              <a:rPr lang="en-US" altLang="zh-CN">
                <a:solidFill>
                  <a:schemeClr val="tx1"/>
                </a:solidFill>
                <a:uFillTx/>
              </a:rPr>
              <a:t> 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3728" y="3427730"/>
          <a:ext cx="29756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5" imgW="1397000" imgH="393700" progId="Equation.KSEE3">
                  <p:embed/>
                </p:oleObj>
              </mc:Choice>
              <mc:Fallback>
                <p:oleObj name="" r:id="rId5" imgW="13970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3728" y="3427730"/>
                        <a:ext cx="297561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852170" y="4335780"/>
            <a:ext cx="1645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uFillTx/>
                <a:sym typeface="+mn-ea"/>
              </a:rPr>
              <a:t>球起跳速度</a:t>
            </a:r>
            <a:r>
              <a:rPr lang="zh-CN" altLang="en-US">
                <a:uFillTx/>
                <a:sym typeface="+mn-ea"/>
              </a:rPr>
              <a:t>为</a:t>
            </a:r>
            <a:r>
              <a:rPr lang="en-US" altLang="zh-CN">
                <a:uFillTx/>
                <a:sym typeface="+mn-ea"/>
              </a:rPr>
              <a:t> 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7773" y="4773930"/>
          <a:ext cx="143383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673100" imgH="215900" progId="Equation.KSEE3">
                  <p:embed/>
                </p:oleObj>
              </mc:Choice>
              <mc:Fallback>
                <p:oleObj name="" r:id="rId7" imgW="6731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7773" y="4773930"/>
                        <a:ext cx="143383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第四问：倾斜后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170" y="1319530"/>
            <a:ext cx="1073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给定发力大小及时机，计算在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时刻（碰撞时刻）鼓的速度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V(t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及主轴方向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(t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(t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en-US" altLang="zh-CN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(t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zh-CN" altLang="en-US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8711565" y="2881630"/>
            <a:ext cx="2272030" cy="1591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9267825" y="3178810"/>
            <a:ext cx="459740" cy="5753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9008745" y="3447415"/>
            <a:ext cx="748030" cy="3257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9737090" y="3169285"/>
            <a:ext cx="9525" cy="5651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095740" y="2872740"/>
            <a:ext cx="229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614410" y="3366135"/>
            <a:ext cx="394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sym typeface="+mn-ea"/>
              </a:rPr>
              <a:t>b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1853" y="1851660"/>
          <a:ext cx="688213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743200" imgH="393700" progId="Equation.KSEE3">
                  <p:embed/>
                </p:oleObj>
              </mc:Choice>
              <mc:Fallback>
                <p:oleObj name="" r:id="rId1" imgW="27432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1853" y="1851660"/>
                        <a:ext cx="6882130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9613" y="2967990"/>
          <a:ext cx="5193030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2070100" imgH="228600" progId="Equation.KSEE3">
                  <p:embed/>
                </p:oleObj>
              </mc:Choice>
              <mc:Fallback>
                <p:oleObj name="" r:id="rId3" imgW="2070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613" y="2967990"/>
                        <a:ext cx="5193030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9930" y="3613468"/>
          <a:ext cx="2613025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1041400" imgH="228600" progId="Equation.KSEE3">
                  <p:embed/>
                </p:oleObj>
              </mc:Choice>
              <mc:Fallback>
                <p:oleObj name="" r:id="rId5" imgW="1041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930" y="3613468"/>
                        <a:ext cx="2613025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709930" y="426021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球的起跳速度</a:t>
            </a:r>
            <a:r>
              <a:rPr lang="zh-CN" altLang="en-US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为</a:t>
            </a:r>
            <a:endParaRPr lang="zh-CN" altLang="en-US"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0830" y="4749165"/>
          <a:ext cx="546544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7" imgW="2565400" imgH="393700" progId="Equation.KSEE3">
                  <p:embed/>
                </p:oleObj>
              </mc:Choice>
              <mc:Fallback>
                <p:oleObj name="" r:id="rId7" imgW="25654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60830" y="4749165"/>
                        <a:ext cx="546544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第四问：倾斜后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170" y="1319530"/>
            <a:ext cx="1073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搜索法求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发力的大小与时机，使得</a:t>
            </a:r>
            <a:endParaRPr lang="en-US" altLang="zh-CN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657715" y="1402715"/>
            <a:ext cx="2272030" cy="1591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10213975" y="1699895"/>
            <a:ext cx="459740" cy="5753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9954895" y="1968500"/>
            <a:ext cx="748030" cy="3257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10683240" y="1690370"/>
            <a:ext cx="9525" cy="5651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041890" y="1393825"/>
            <a:ext cx="229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491345" y="1788795"/>
            <a:ext cx="394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sym typeface="+mn-ea"/>
              </a:rPr>
              <a:t>b</a:t>
            </a:r>
            <a:endParaRPr lang="zh-CN" altLang="en-US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3953" y="1847850"/>
          <a:ext cx="2354580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" imgW="1104900" imgH="254000" progId="Equation.KSEE3">
                  <p:embed/>
                </p:oleObj>
              </mc:Choice>
              <mc:Fallback>
                <p:oleObj name="" r:id="rId1" imgW="11049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23953" y="1847850"/>
                        <a:ext cx="2354580" cy="5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8705" y="1717993"/>
          <a:ext cx="4709795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2209800" imgH="419100" progId="Equation.KSEE3">
                  <p:embed/>
                </p:oleObj>
              </mc:Choice>
              <mc:Fallback>
                <p:oleObj name="" r:id="rId3" imgW="2209800" imgH="419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8705" y="1717993"/>
                        <a:ext cx="4709795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52170" y="2661920"/>
            <a:ext cx="8820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可由粒子群算法求解发力的大小和时机，满足条件的解有</a:t>
            </a:r>
            <a:r>
              <a:rPr lang="zh-CN" altLang="en-US"/>
              <a:t>很多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5"/>
            </p:custDataLst>
          </p:nvPr>
        </p:nvGraphicFramePr>
        <p:xfrm>
          <a:off x="852170" y="3262630"/>
          <a:ext cx="10331450" cy="115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250"/>
                <a:gridCol w="897255"/>
                <a:gridCol w="895985"/>
                <a:gridCol w="896620"/>
                <a:gridCol w="896620"/>
                <a:gridCol w="897255"/>
                <a:gridCol w="895985"/>
                <a:gridCol w="896620"/>
                <a:gridCol w="895985"/>
                <a:gridCol w="897255"/>
                <a:gridCol w="896620"/>
              </a:tblGrid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0.0737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0.0041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0.0142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0.0251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-0.0035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-0.0472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0.052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-0.0491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-0.0813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0.0985</a:t>
                      </a:r>
                      <a:endParaRPr lang="zh-CN" altLang="en-US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50.1833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40.378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37.8554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48.9404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48.2631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41.5341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49.2353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39.0172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34.093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48.0542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90270" y="4607560"/>
            <a:ext cx="308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球的反弹速度</a:t>
            </a:r>
            <a:r>
              <a:rPr lang="zh-CN" altLang="en-US"/>
              <a:t>为：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8041" y="4584700"/>
          <a:ext cx="3787775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1777365" imgH="203200" progId="Equation.KSEE3">
                  <p:embed/>
                </p:oleObj>
              </mc:Choice>
              <mc:Fallback>
                <p:oleObj name="" r:id="rId6" imgW="17773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8041" y="4584700"/>
                        <a:ext cx="3787775" cy="43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890270" y="5079365"/>
            <a:ext cx="308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速度与垂直方向的夹角</a:t>
            </a:r>
            <a:r>
              <a:rPr lang="zh-CN" altLang="en-US"/>
              <a:t>为：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6858" y="5079048"/>
          <a:ext cx="162433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8" imgW="762000" imgH="177165" progId="Equation.KSEE3">
                  <p:embed/>
                </p:oleObj>
              </mc:Choice>
              <mc:Fallback>
                <p:oleObj name="" r:id="rId8" imgW="762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66858" y="5079048"/>
                        <a:ext cx="162433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8347710" y="4625975"/>
            <a:ext cx="283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r>
              <a:rPr lang="zh-CN" altLang="en-US"/>
              <a:t>人</a:t>
            </a:r>
            <a:r>
              <a:rPr lang="zh-CN" altLang="en-US"/>
              <a:t>都调整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第四问：倾斜后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170" y="1319530"/>
            <a:ext cx="1073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只调节第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1-2</a:t>
            </a:r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人的发力大小和</a:t>
            </a:r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时机</a:t>
            </a:r>
            <a:endParaRPr lang="zh-CN" altLang="en-US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053465" y="1882140"/>
          <a:ext cx="10331450" cy="115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250"/>
                <a:gridCol w="897255"/>
                <a:gridCol w="895985"/>
                <a:gridCol w="896620"/>
                <a:gridCol w="896620"/>
                <a:gridCol w="897255"/>
                <a:gridCol w="895985"/>
                <a:gridCol w="896620"/>
                <a:gridCol w="895985"/>
                <a:gridCol w="897255"/>
                <a:gridCol w="896620"/>
              </a:tblGrid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0.0</a:t>
                      </a:r>
                      <a:r>
                        <a:rPr lang="en-US" altLang="zh-CN" sz="1000"/>
                        <a:t>8436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0.0</a:t>
                      </a:r>
                      <a:r>
                        <a:rPr lang="en-US" altLang="zh-CN" sz="1000"/>
                        <a:t>2519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46.6959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4</a:t>
                      </a:r>
                      <a:r>
                        <a:rPr lang="en-US" altLang="zh-CN" sz="1000"/>
                        <a:t>4.4303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42.384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42.384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42.384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42.384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42.384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42.384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42.384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42.384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90270" y="3245485"/>
            <a:ext cx="308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球的反弹速度</a:t>
            </a:r>
            <a:r>
              <a:rPr lang="zh-CN" altLang="en-US"/>
              <a:t>为：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6126" y="3222625"/>
          <a:ext cx="3951605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" imgW="1854200" imgH="203200" progId="Equation.KSEE3">
                  <p:embed/>
                </p:oleObj>
              </mc:Choice>
              <mc:Fallback>
                <p:oleObj name="" r:id="rId2" imgW="18542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6126" y="3222625"/>
                        <a:ext cx="3951605" cy="43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890270" y="4088765"/>
            <a:ext cx="308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速度与垂直方向的夹角</a:t>
            </a:r>
            <a:r>
              <a:rPr lang="zh-CN" altLang="en-US"/>
              <a:t>为：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6858" y="4088448"/>
          <a:ext cx="162433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4" imgW="762000" imgH="177165" progId="Equation.KSEE3">
                  <p:embed/>
                </p:oleObj>
              </mc:Choice>
              <mc:Fallback>
                <p:oleObj name="" r:id="rId4" imgW="762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6858" y="4088448"/>
                        <a:ext cx="162433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99795" y="4760595"/>
            <a:ext cx="285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注：优化参数的范围</a:t>
            </a:r>
            <a:r>
              <a:rPr lang="zh-CN" altLang="en-US"/>
              <a:t>为：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8113" y="4684396"/>
          <a:ext cx="544195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6" imgW="2552700" imgH="228600" progId="Equation.KSEE3">
                  <p:embed/>
                </p:oleObj>
              </mc:Choice>
              <mc:Fallback>
                <p:oleObj name="" r:id="rId6" imgW="2552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48113" y="4684396"/>
                        <a:ext cx="5441950" cy="48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12995" y="2608580"/>
            <a:ext cx="31254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谢谢！</a:t>
            </a:r>
            <a:endParaRPr lang="zh-CN" altLang="en-US"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同心鼓平衡位置变量间的关系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8680" y="1351280"/>
            <a:ext cx="815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鼓的质量</a:t>
            </a:r>
            <a:r>
              <a:rPr lang="en-US" altLang="zh-CN"/>
              <a:t>M</a:t>
            </a:r>
            <a:r>
              <a:rPr lang="zh-CN" altLang="en-US">
                <a:ea typeface="宋体" panose="02010600030101010101" pitchFamily="2" charset="-122"/>
              </a:rPr>
              <a:t>，玩家人数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，玩家以等角分布在半径为</a:t>
            </a:r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zh-CN" altLang="en-US">
                <a:ea typeface="宋体" panose="02010600030101010101" pitchFamily="2" charset="-122"/>
              </a:rPr>
              <a:t>圆周上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9315" y="1719580"/>
            <a:ext cx="10616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绳子上的拉力大小为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en-US" altLang="zh-CN" baseline="-29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， 这样同心鼓在水平方向受力平衡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8045" y="2097405"/>
            <a:ext cx="815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在平衡位置绳子与水平面</a:t>
            </a:r>
            <a:r>
              <a:rPr lang="zh-CN" altLang="en-US"/>
              <a:t>夹角为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zh-CN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7590" y="2925445"/>
          <a:ext cx="172402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65200" imgH="228600" progId="Equation.KSEE3">
                  <p:embed/>
                </p:oleObj>
              </mc:Choice>
              <mc:Fallback>
                <p:oleObj name="" r:id="rId1" imgW="965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7590" y="2925445"/>
                        <a:ext cx="1724025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96160" y="3511550"/>
          <a:ext cx="174688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977900" imgH="228600" progId="Equation.KSEE3">
                  <p:embed/>
                </p:oleObj>
              </mc:Choice>
              <mc:Fallback>
                <p:oleObj name="" r:id="rId3" imgW="977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6160" y="3511550"/>
                        <a:ext cx="1746885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41880" y="4128135"/>
          <a:ext cx="159893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825500" imgH="228600" progId="Equation.KSEE3">
                  <p:embed/>
                </p:oleObj>
              </mc:Choice>
              <mc:Fallback>
                <p:oleObj name="" r:id="rId5" imgW="825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1880" y="4128135"/>
                        <a:ext cx="1598930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927975" y="1461135"/>
            <a:ext cx="3874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</a:t>
            </a:r>
            <a:r>
              <a:rPr lang="en-US" altLang="zh-CN"/>
              <a:t>M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/>
              <a:t>L</a:t>
            </a:r>
            <a:r>
              <a:rPr lang="zh-CN" altLang="en-US"/>
              <a:t>给定，</a:t>
            </a:r>
            <a:r>
              <a:rPr lang="en-US" altLang="zh-CN"/>
              <a:t>R</a:t>
            </a:r>
            <a:r>
              <a:rPr lang="zh-CN" altLang="en-US"/>
              <a:t>可变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81053" y="2705418"/>
          <a:ext cx="156591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876300" imgH="431800" progId="Equation.KSEE3">
                  <p:embed/>
                </p:oleObj>
              </mc:Choice>
              <mc:Fallback>
                <p:oleObj name="" r:id="rId7" imgW="8763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81053" y="2705418"/>
                        <a:ext cx="1565910" cy="77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3055" y="3595370"/>
          <a:ext cx="2315845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9" imgW="1295400" imgH="393700" progId="Equation.KSEE3">
                  <p:embed/>
                </p:oleObj>
              </mc:Choice>
              <mc:Fallback>
                <p:oleObj name="" r:id="rId9" imgW="1295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3055" y="3595370"/>
                        <a:ext cx="2315845" cy="70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27345" y="4536440"/>
          <a:ext cx="260985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1" imgW="1459865" imgH="279400" progId="Equation.KSEE3">
                  <p:embed/>
                </p:oleObj>
              </mc:Choice>
              <mc:Fallback>
                <p:oleObj name="" r:id="rId11" imgW="1459865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27345" y="4536440"/>
                        <a:ext cx="2609850" cy="49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0450" y="4712970"/>
          <a:ext cx="810260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342900" imgH="177165" progId="Equation.KSEE3">
                  <p:embed/>
                </p:oleObj>
              </mc:Choice>
              <mc:Fallback>
                <p:oleObj name="" r:id="rId13" imgW="3429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0450" y="4712970"/>
                        <a:ext cx="810260" cy="316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9488" y="5163185"/>
          <a:ext cx="152527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787400" imgH="228600" progId="Equation.KSEE3">
                  <p:embed/>
                </p:oleObj>
              </mc:Choice>
              <mc:Fallback>
                <p:oleObj name="" r:id="rId15" imgW="787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49488" y="5163185"/>
                        <a:ext cx="1525270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加力状态下同心鼓运动状态分析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8015" y="1413510"/>
            <a:ext cx="365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绳端沿绳方向加力为</a:t>
            </a:r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585710" y="1793875"/>
            <a:ext cx="1829435" cy="741680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ysClr val="windowText" lastClr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92060" y="2733675"/>
            <a:ext cx="1829435" cy="741680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ysClr val="windowText" lastClr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425180" y="3060700"/>
            <a:ext cx="133350" cy="142875"/>
          </a:xfrm>
          <a:prstGeom prst="ellipse">
            <a:avLst/>
          </a:prstGeom>
          <a:solidFill>
            <a:srgbClr val="92278F"/>
          </a:solidFill>
          <a:ln w="48000" cap="flat" cmpd="thickThin" algn="ctr">
            <a:solidFill>
              <a:srgbClr val="92278F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515860" y="3060700"/>
            <a:ext cx="133350" cy="142875"/>
          </a:xfrm>
          <a:prstGeom prst="ellipse">
            <a:avLst/>
          </a:prstGeom>
          <a:solidFill>
            <a:srgbClr val="92278F"/>
          </a:solidFill>
          <a:ln w="48000" cap="flat" cmpd="thickThin" algn="ctr">
            <a:solidFill>
              <a:srgbClr val="92278F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5" idx="1"/>
          </p:cNvCxnSpPr>
          <p:nvPr/>
        </p:nvCxnSpPr>
        <p:spPr>
          <a:xfrm flipH="1" flipV="1">
            <a:off x="5011420" y="1794510"/>
            <a:ext cx="2524125" cy="1287145"/>
          </a:xfrm>
          <a:prstGeom prst="line">
            <a:avLst/>
          </a:prstGeom>
          <a:noFill/>
          <a:ln w="48000" cap="flat" cmpd="thickThin" algn="ctr">
            <a:solidFill>
              <a:sysClr val="windowText" lastClr="000000"/>
            </a:solidFill>
            <a:prstDash val="soli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347970" y="3100070"/>
            <a:ext cx="5329555" cy="48895"/>
          </a:xfrm>
          <a:prstGeom prst="line">
            <a:avLst/>
          </a:prstGeom>
          <a:noFill/>
          <a:ln w="6350" cap="rnd" cmpd="sng" algn="ctr">
            <a:solidFill>
              <a:srgbClr val="92278F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834505" y="2817495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30850" y="2253615"/>
            <a:ext cx="619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835900" y="3458210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453120" y="2773045"/>
            <a:ext cx="259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>
            <a:off x="3967480" y="1760220"/>
            <a:ext cx="6845300" cy="21590"/>
          </a:xfrm>
          <a:prstGeom prst="line">
            <a:avLst/>
          </a:prstGeom>
          <a:noFill/>
          <a:ln w="28575" cap="flat" cmpd="dbl" algn="ctr">
            <a:solidFill>
              <a:srgbClr val="92278F">
                <a:shade val="50000"/>
              </a:srgbClr>
            </a:solidFill>
            <a:prstDash val="sysDot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083800" y="1842135"/>
            <a:ext cx="20320" cy="1308100"/>
          </a:xfrm>
          <a:prstGeom prst="straightConnector1">
            <a:avLst/>
          </a:prstGeom>
          <a:noFill/>
          <a:ln w="6350" cap="rnd" cmpd="sng" algn="ctr">
            <a:solidFill>
              <a:srgbClr val="92278F"/>
            </a:solidFill>
            <a:prstDash val="solid"/>
            <a:headEnd type="arrow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226675" y="2173605"/>
            <a:ext cx="80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zh-CN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8479155" y="1206500"/>
            <a:ext cx="38100" cy="2590800"/>
          </a:xfrm>
          <a:prstGeom prst="straightConnector1">
            <a:avLst/>
          </a:prstGeom>
          <a:noFill/>
          <a:ln w="48000" cap="flat" cmpd="thickThin" algn="ctr">
            <a:solidFill>
              <a:srgbClr val="755DD9"/>
            </a:solidFill>
            <a:prstDash val="solid"/>
            <a:tailEnd type="arrow" w="med" len="me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423910" y="2111375"/>
            <a:ext cx="133350" cy="142875"/>
          </a:xfrm>
          <a:prstGeom prst="ellipse">
            <a:avLst/>
          </a:prstGeom>
          <a:solidFill>
            <a:srgbClr val="92278F"/>
          </a:solidFill>
          <a:ln w="48000" cap="flat" cmpd="thickThin" algn="ctr">
            <a:solidFill>
              <a:srgbClr val="92278F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33765" y="1098550"/>
            <a:ext cx="32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26" name="直接连接符 25"/>
          <p:cNvCxnSpPr/>
          <p:nvPr/>
        </p:nvCxnSpPr>
        <p:spPr>
          <a:xfrm>
            <a:off x="5474970" y="2160270"/>
            <a:ext cx="5329555" cy="48895"/>
          </a:xfrm>
          <a:prstGeom prst="line">
            <a:avLst/>
          </a:prstGeom>
          <a:noFill/>
          <a:ln w="6350" cap="rnd" cmpd="sng" algn="ctr">
            <a:solidFill>
              <a:srgbClr val="92278F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7512685" y="2105025"/>
            <a:ext cx="133350" cy="142875"/>
          </a:xfrm>
          <a:prstGeom prst="ellipse">
            <a:avLst/>
          </a:prstGeom>
          <a:solidFill>
            <a:srgbClr val="92278F"/>
          </a:solidFill>
          <a:ln w="48000" cap="flat" cmpd="thickThin" algn="ctr">
            <a:solidFill>
              <a:srgbClr val="92278F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endCxn id="27" idx="2"/>
          </p:cNvCxnSpPr>
          <p:nvPr/>
        </p:nvCxnSpPr>
        <p:spPr>
          <a:xfrm>
            <a:off x="4302760" y="1798955"/>
            <a:ext cx="3209925" cy="377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21665" y="1835785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设在</a:t>
            </a:r>
            <a:r>
              <a:rPr lang="en-US" altLang="zh-CN"/>
              <a:t>t</a:t>
            </a:r>
            <a:r>
              <a:rPr lang="zh-CN" altLang="en-US"/>
              <a:t>时刻，同心鼓上升到</a:t>
            </a:r>
            <a:r>
              <a:rPr lang="en-US" altLang="zh-CN"/>
              <a:t>x(t)</a:t>
            </a:r>
            <a:r>
              <a:rPr lang="zh-CN" altLang="en-US"/>
              <a:t>位置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28015" y="2312035"/>
            <a:ext cx="3754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此时水平夹角为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(t)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7223" y="2881313"/>
          <a:ext cx="2580640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879600" imgH="419100" progId="Equation.KSEE3">
                  <p:embed/>
                </p:oleObj>
              </mc:Choice>
              <mc:Fallback>
                <p:oleObj name="" r:id="rId1" imgW="18796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7223" y="2881313"/>
                        <a:ext cx="2580640" cy="57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7388" y="3561715"/>
          <a:ext cx="645795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469900" imgH="393700" progId="Equation.KSEE3">
                  <p:embed/>
                </p:oleObj>
              </mc:Choice>
              <mc:Fallback>
                <p:oleObj name="" r:id="rId3" imgW="4699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388" y="3561715"/>
                        <a:ext cx="645795" cy="54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5010" y="4237990"/>
          <a:ext cx="183070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5" imgW="1333500" imgH="228600" progId="Equation.KSEE3">
                  <p:embed/>
                </p:oleObj>
              </mc:Choice>
              <mc:Fallback>
                <p:oleObj name="" r:id="rId5" imgW="13335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5010" y="4237990"/>
                        <a:ext cx="1830705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3180080" y="5275580"/>
            <a:ext cx="365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</a:t>
            </a:r>
            <a:endParaRPr lang="en-US" altLang="zh-CN"/>
          </a:p>
        </p:txBody>
      </p: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56038" y="5342255"/>
          <a:ext cx="92456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7" imgW="673100" imgH="228600" progId="Equation.KSEE3">
                  <p:embed/>
                </p:oleObj>
              </mc:Choice>
              <mc:Fallback>
                <p:oleObj name="" r:id="rId7" imgW="673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6038" y="5342255"/>
                        <a:ext cx="92456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678160" y="3088640"/>
            <a:ext cx="107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t=0</a:t>
            </a:r>
            <a:r>
              <a:rPr lang="zh-CN" altLang="en-US"/>
              <a:t>时刻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43260" y="2035175"/>
            <a:ext cx="614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x(t)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99200" y="3907155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C: </a:t>
            </a:r>
            <a:r>
              <a:rPr lang="zh-CN" altLang="en-US"/>
              <a:t>空气阻力系数</a:t>
            </a:r>
            <a:r>
              <a:rPr lang="en-US" altLang="zh-CN"/>
              <a:t>:</a:t>
            </a:r>
            <a:r>
              <a:rPr lang="zh-CN" altLang="en-US"/>
              <a:t>平面体</a:t>
            </a:r>
            <a:r>
              <a:rPr lang="en-US" altLang="zh-CN"/>
              <a:t>C=1</a:t>
            </a:r>
            <a:r>
              <a:rPr lang="zh-CN" altLang="en-US">
                <a:ea typeface="宋体" panose="02010600030101010101" pitchFamily="2" charset="-122"/>
              </a:rPr>
              <a:t>；球体</a:t>
            </a:r>
            <a:r>
              <a:rPr lang="en-US" altLang="zh-CN">
                <a:ea typeface="宋体" panose="02010600030101010101" pitchFamily="2" charset="-122"/>
              </a:rPr>
              <a:t>C=0.5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11900" y="4243705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微软雅黑" panose="020B0503020204020204" pitchFamily="34" charset="-122"/>
                <a:cs typeface="+mn-lt"/>
              </a:rPr>
              <a:t>ρ</a:t>
            </a:r>
            <a:r>
              <a:rPr lang="en-US" altLang="zh-CN"/>
              <a:t>: </a:t>
            </a:r>
            <a:r>
              <a:rPr lang="zh-CN" altLang="en-US"/>
              <a:t>空气密度，取</a:t>
            </a:r>
            <a:r>
              <a:rPr lang="en-US" altLang="zh-CN"/>
              <a:t>1.2258kg/m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3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99200" y="4631690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微软雅黑" panose="020B0503020204020204" pitchFamily="34" charset="-122"/>
                <a:cs typeface="+mn-lt"/>
              </a:rPr>
              <a:t>S</a:t>
            </a:r>
            <a:r>
              <a:rPr lang="zh-CN" altLang="en-US">
                <a:ea typeface="微软雅黑" panose="020B0503020204020204" pitchFamily="34" charset="-122"/>
                <a:cs typeface="+mn-lt"/>
              </a:rPr>
              <a:t>：</a:t>
            </a:r>
            <a:r>
              <a:rPr lang="zh-CN" altLang="en-US">
                <a:sym typeface="+mn-ea"/>
              </a:rPr>
              <a:t>鼓</a:t>
            </a:r>
            <a:r>
              <a:rPr lang="zh-CN" altLang="en-US">
                <a:sym typeface="+mn-ea"/>
              </a:rPr>
              <a:t>迎风面面积</a:t>
            </a:r>
            <a:endParaRPr lang="zh-CN" altLang="en-US">
              <a:sym typeface="+mn-ea"/>
            </a:endParaRPr>
          </a:p>
        </p:txBody>
      </p:sp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016" y="4688206"/>
          <a:ext cx="1238885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901700" imgH="393700" progId="Equation.KSEE3">
                  <p:embed/>
                </p:oleObj>
              </mc:Choice>
              <mc:Fallback>
                <p:oleObj name="" r:id="rId9" imgW="9017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016" y="4688206"/>
                        <a:ext cx="1238885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6302375" y="4977765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微软雅黑" panose="020B0503020204020204" pitchFamily="34" charset="-122"/>
                <a:cs typeface="+mn-lt"/>
              </a:rPr>
              <a:t>V</a:t>
            </a:r>
            <a:r>
              <a:rPr lang="zh-CN" altLang="en-US">
                <a:ea typeface="微软雅黑" panose="020B0503020204020204" pitchFamily="34" charset="-122"/>
                <a:cs typeface="+mn-lt"/>
              </a:rPr>
              <a:t>：</a:t>
            </a:r>
            <a:r>
              <a:rPr lang="zh-CN" altLang="en-US">
                <a:sym typeface="+mn-ea"/>
              </a:rPr>
              <a:t>鼓在垂直方向速度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同心鼓从平衡态至碰撞点过程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8810" y="1470343"/>
          <a:ext cx="280352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68500" imgH="419100" progId="Equation.KSEE3">
                  <p:embed/>
                </p:oleObj>
              </mc:Choice>
              <mc:Fallback>
                <p:oleObj name="" r:id="rId1" imgW="19685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8810" y="1470343"/>
                        <a:ext cx="2803525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698" y="2264410"/>
          <a:ext cx="645795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469900" imgH="393700" progId="Equation.KSEE3">
                  <p:embed/>
                </p:oleObj>
              </mc:Choice>
              <mc:Fallback>
                <p:oleObj name="" r:id="rId3" imgW="4699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698" y="2264410"/>
                        <a:ext cx="645795" cy="54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770" y="3089593"/>
          <a:ext cx="149923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091565" imgH="203200" progId="Equation.KSEE3">
                  <p:embed/>
                </p:oleObj>
              </mc:Choice>
              <mc:Fallback>
                <p:oleObj name="" r:id="rId5" imgW="10915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770" y="3089593"/>
                        <a:ext cx="149923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左大括号 5"/>
          <p:cNvSpPr/>
          <p:nvPr/>
        </p:nvSpPr>
        <p:spPr>
          <a:xfrm>
            <a:off x="169545" y="1643380"/>
            <a:ext cx="469265" cy="1585595"/>
          </a:xfrm>
          <a:prstGeom prst="lef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9250" y="3607435"/>
            <a:ext cx="741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由此可求得当        时，所需要的时间，所达到的速度及所在高度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4508" y="3520440"/>
          <a:ext cx="680720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495300" imgH="393700" progId="Equation.KSEE3">
                  <p:embed/>
                </p:oleObj>
              </mc:Choice>
              <mc:Fallback>
                <p:oleObj name="" r:id="rId7" imgW="4953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4508" y="3520440"/>
                        <a:ext cx="680720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48310" y="4174490"/>
            <a:ext cx="731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问题可由欧拉法求解</a:t>
            </a:r>
            <a:endParaRPr lang="zh-CN" altLang="en-US"/>
          </a:p>
        </p:txBody>
      </p:sp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10551" y="1452245"/>
          <a:ext cx="1238885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901700" imgH="393700" progId="Equation.KSEE3">
                  <p:embed/>
                </p:oleObj>
              </mc:Choice>
              <mc:Fallback>
                <p:oleObj name="" r:id="rId9" imgW="9017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10551" y="1452245"/>
                        <a:ext cx="1238885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左箭头 19"/>
          <p:cNvSpPr/>
          <p:nvPr/>
        </p:nvSpPr>
        <p:spPr>
          <a:xfrm>
            <a:off x="5292090" y="1685290"/>
            <a:ext cx="2046605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723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微分方程求解方法（改进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欧拉法）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54735" y="1398905"/>
            <a:ext cx="10320655" cy="68008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algn="l"/>
            <a:r>
              <a:rPr lang="zh-CN" altLang="en-US" sz="3600"/>
              <a:t>利用改进欧拉法求解微分方程（精度高）</a:t>
            </a:r>
            <a:endParaRPr lang="zh-CN" altLang="en-US" sz="3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44650" y="2078990"/>
          <a:ext cx="16700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65200" imgH="482600" progId="Equation.KSEE3">
                  <p:embed/>
                </p:oleObj>
              </mc:Choice>
              <mc:Fallback>
                <p:oleObj name="" r:id="rId1" imgW="9652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4650" y="2078990"/>
                        <a:ext cx="16700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16380" y="3025775"/>
            <a:ext cx="5597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将时间等分，区间长度是</a:t>
            </a:r>
            <a:r>
              <a:rPr lang="en-US" altLang="zh-CN"/>
              <a:t>h,</a:t>
            </a:r>
            <a:endParaRPr lang="en-US" altLang="zh-CN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1125" y="2914015"/>
          <a:ext cx="129730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09600" imgH="228600" progId="Equation.KSEE3">
                  <p:embed/>
                </p:oleObj>
              </mc:Choice>
              <mc:Fallback>
                <p:oleObj name="" r:id="rId3" imgW="609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1125" y="2914015"/>
                        <a:ext cx="129730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54735" y="3632200"/>
            <a:ext cx="584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7383" y="3723640"/>
          <a:ext cx="2599690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1168400" imgH="228600" progId="Equation.KSEE3">
                  <p:embed/>
                </p:oleObj>
              </mc:Choice>
              <mc:Fallback>
                <p:oleObj name="" r:id="rId5" imgW="11684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7383" y="3723640"/>
                        <a:ext cx="2599690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60868" y="4209733"/>
          <a:ext cx="271272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1219200" imgH="241300" progId="Equation.KSEE3">
                  <p:embed/>
                </p:oleObj>
              </mc:Choice>
              <mc:Fallback>
                <p:oleObj name="" r:id="rId7" imgW="1219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60868" y="4209733"/>
                        <a:ext cx="2712720" cy="51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4993" y="4852353"/>
          <a:ext cx="257175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155700" imgH="241300" progId="Equation.KSEE3">
                  <p:embed/>
                </p:oleObj>
              </mc:Choice>
              <mc:Fallback>
                <p:oleObj name="" r:id="rId9" imgW="1155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4993" y="4852353"/>
                        <a:ext cx="2571750" cy="51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214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同心鼓的速度与高度图像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0475" y="1016635"/>
            <a:ext cx="9414510" cy="4980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8660" y="1700530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n=8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02310" y="2160905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L=1.7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02310" y="2660015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F=90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86435" y="3196590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R=1.8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a42b314c-1eb3-43b9-81d8-d0f8fc06ece9}"/>
</p:tagLst>
</file>

<file path=ppt/tags/tag2.xml><?xml version="1.0" encoding="utf-8"?>
<p:tagLst xmlns:p="http://schemas.openxmlformats.org/presentationml/2006/main">
  <p:tag name="KSO_WM_UNIT_TABLE_BEAUTIFY" val="smartTable{a42b314c-1eb3-43b9-81d8-d0f8fc06ece9}"/>
</p:tagLst>
</file>

<file path=ppt/tags/tag3.xml><?xml version="1.0" encoding="utf-8"?>
<p:tagLst xmlns:p="http://schemas.openxmlformats.org/presentationml/2006/main">
  <p:tag name="KSO_WM_UNIT_PLACING_PICTURE_USER_VIEWPORT" val="{&quot;height&quot;:3643,&quot;width&quot;:4858}"/>
</p:tagLst>
</file>

<file path=ppt/tags/tag4.xml><?xml version="1.0" encoding="utf-8"?>
<p:tagLst xmlns:p="http://schemas.openxmlformats.org/presentationml/2006/main">
  <p:tag name="KSO_WM_UNIT_TABLE_BEAUTIFY" val="smartTable{483b007a-d39d-48f5-9e28-ee860b56f315}"/>
  <p:tag name="TABLE_ENDDRAG_ORIGIN_RECT" val="813*90"/>
  <p:tag name="TABLE_ENDDRAG_RECT" val="67*256*813*103"/>
</p:tagLst>
</file>

<file path=ppt/tags/tag5.xml><?xml version="1.0" encoding="utf-8"?>
<p:tagLst xmlns:p="http://schemas.openxmlformats.org/presentationml/2006/main">
  <p:tag name="KSO_WM_UNIT_TABLE_BEAUTIFY" val="smartTable{483b007a-d39d-48f5-9e28-ee860b56f315}"/>
  <p:tag name="TABLE_ENDDRAG_ORIGIN_RECT" val="813*90"/>
  <p:tag name="TABLE_ENDDRAG_RECT" val="67*256*813*103"/>
</p:tagLst>
</file>

<file path=ppt/theme/theme1.xml><?xml version="1.0" encoding="utf-8"?>
<a:theme xmlns:a="http://schemas.openxmlformats.org/drawingml/2006/main" name="学术文献 16x9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4683</Words>
  <Application>WPS 演示</Application>
  <PresentationFormat>宽屏</PresentationFormat>
  <Paragraphs>1093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134</vt:i4>
      </vt:variant>
      <vt:variant>
        <vt:lpstr>幻灯片标题</vt:lpstr>
      </vt:variant>
      <vt:variant>
        <vt:i4>45</vt:i4>
      </vt:variant>
    </vt:vector>
  </HeadingPairs>
  <TitlesOfParts>
    <vt:vector size="190" baseType="lpstr">
      <vt:lpstr>Arial</vt:lpstr>
      <vt:lpstr>宋体</vt:lpstr>
      <vt:lpstr>Wingdings</vt:lpstr>
      <vt:lpstr>微软雅黑</vt:lpstr>
      <vt:lpstr>华文楷体</vt:lpstr>
      <vt:lpstr>黑体</vt:lpstr>
      <vt:lpstr>Arial Unicode MS</vt:lpstr>
      <vt:lpstr>Euphemia</vt:lpstr>
      <vt:lpstr>Segoe Print</vt:lpstr>
      <vt:lpstr>学术文献 16x9</vt:lpstr>
      <vt:lpstr>默认设计模板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   同心鼓颠球分析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mikexhy</cp:lastModifiedBy>
  <cp:revision>227</cp:revision>
  <dcterms:created xsi:type="dcterms:W3CDTF">2018-10-28T04:10:00Z</dcterms:created>
  <dcterms:modified xsi:type="dcterms:W3CDTF">2021-08-11T02:27:50Z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2052-11.1.0.10700</vt:lpwstr>
  </property>
  <property fmtid="{D5CDD505-2E9C-101B-9397-08002B2CF9AE}" pid="9" name="ICV">
    <vt:lpwstr>719E9B95A8CA41ACAAC72F610070759C</vt:lpwstr>
  </property>
</Properties>
</file>