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256" r:id="rId3"/>
    <p:sldId id="495" r:id="rId5"/>
    <p:sldId id="345" r:id="rId6"/>
    <p:sldId id="497" r:id="rId7"/>
    <p:sldId id="272" r:id="rId8"/>
    <p:sldId id="496" r:id="rId9"/>
    <p:sldId id="498" r:id="rId10"/>
    <p:sldId id="273" r:id="rId11"/>
    <p:sldId id="595" r:id="rId12"/>
    <p:sldId id="274" r:id="rId13"/>
    <p:sldId id="311" r:id="rId14"/>
    <p:sldId id="382" r:id="rId15"/>
    <p:sldId id="312" r:id="rId16"/>
    <p:sldId id="543" r:id="rId17"/>
    <p:sldId id="276" r:id="rId18"/>
    <p:sldId id="277" r:id="rId19"/>
    <p:sldId id="278" r:id="rId20"/>
    <p:sldId id="581" r:id="rId21"/>
    <p:sldId id="442" r:id="rId22"/>
    <p:sldId id="585" r:id="rId23"/>
    <p:sldId id="281" r:id="rId24"/>
    <p:sldId id="586" r:id="rId25"/>
    <p:sldId id="587" r:id="rId26"/>
    <p:sldId id="588" r:id="rId27"/>
    <p:sldId id="592" r:id="rId28"/>
    <p:sldId id="589" r:id="rId29"/>
    <p:sldId id="302" r:id="rId30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70F"/>
    <a:srgbClr val="EAE5EB"/>
    <a:srgbClr val="45A5ED"/>
    <a:srgbClr val="D60093"/>
    <a:srgbClr val="F2C044"/>
    <a:srgbClr val="5EA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32" d="100"/>
          <a:sy n="132" d="100"/>
        </p:scale>
        <p:origin x="106" y="130"/>
      </p:cViewPr>
      <p:guideLst>
        <p:guide orient="horz" pos="2376"/>
        <p:guide pos="393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67.wmf"/><Relationship Id="rId3" Type="http://schemas.openxmlformats.org/officeDocument/2006/relationships/image" Target="../media/image65.wmf"/><Relationship Id="rId2" Type="http://schemas.openxmlformats.org/officeDocument/2006/relationships/image" Target="../media/image66.wmf"/><Relationship Id="rId1" Type="http://schemas.openxmlformats.org/officeDocument/2006/relationships/image" Target="../media/image6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76.wmf"/><Relationship Id="rId8" Type="http://schemas.openxmlformats.org/officeDocument/2006/relationships/image" Target="../media/image75.wmf"/><Relationship Id="rId7" Type="http://schemas.openxmlformats.org/officeDocument/2006/relationships/image" Target="../media/image74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3" Type="http://schemas.openxmlformats.org/officeDocument/2006/relationships/image" Target="../media/image62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7.vml.rels><?xml version="1.0" encoding="UTF-8" standalone="yes"?>
<Relationships xmlns="http://schemas.openxmlformats.org/package/2006/relationships"><Relationship Id="rId7" Type="http://schemas.openxmlformats.org/officeDocument/2006/relationships/image" Target="../media/image76.wmf"/><Relationship Id="rId6" Type="http://schemas.openxmlformats.org/officeDocument/2006/relationships/image" Target="../media/image75.wmf"/><Relationship Id="rId5" Type="http://schemas.openxmlformats.org/officeDocument/2006/relationships/image" Target="../media/image85.wmf"/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7" Type="http://schemas.openxmlformats.org/officeDocument/2006/relationships/image" Target="../media/image76.wmf"/><Relationship Id="rId6" Type="http://schemas.openxmlformats.org/officeDocument/2006/relationships/image" Target="../media/image75.wmf"/><Relationship Id="rId5" Type="http://schemas.openxmlformats.org/officeDocument/2006/relationships/image" Target="../media/image86.wmf"/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28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30.wmf"/><Relationship Id="rId6" Type="http://schemas.openxmlformats.org/officeDocument/2006/relationships/image" Target="../media/image29.wmf"/><Relationship Id="rId5" Type="http://schemas.openxmlformats.org/officeDocument/2006/relationships/image" Target="../media/image27.wmf"/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9.wmf"/><Relationship Id="rId8" Type="http://schemas.openxmlformats.org/officeDocument/2006/relationships/image" Target="../media/image38.wmf"/><Relationship Id="rId7" Type="http://schemas.openxmlformats.org/officeDocument/2006/relationships/image" Target="../media/image37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48.wmf"/><Relationship Id="rId8" Type="http://schemas.openxmlformats.org/officeDocument/2006/relationships/image" Target="../media/image47.wmf"/><Relationship Id="rId7" Type="http://schemas.openxmlformats.org/officeDocument/2006/relationships/image" Target="../media/image46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1" Type="http://schemas.openxmlformats.org/officeDocument/2006/relationships/image" Target="../media/image50.wmf"/><Relationship Id="rId10" Type="http://schemas.openxmlformats.org/officeDocument/2006/relationships/image" Target="../media/image49.wmf"/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50.wmf"/><Relationship Id="rId5" Type="http://schemas.openxmlformats.org/officeDocument/2006/relationships/image" Target="../media/image48.wmf"/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5778124"/>
            <a:ext cx="12192000" cy="10798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0798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1" y="2292096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9" y="4511786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8" name="图片 17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0862" y="190759"/>
            <a:ext cx="3215765" cy="699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3" cy="1096962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104900" y="1600200"/>
            <a:ext cx="9982200" cy="4572000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  <p:pic>
        <p:nvPicPr>
          <p:cNvPr id="18" name="图片 17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7987" y="390784"/>
            <a:ext cx="3215765" cy="699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 userDrawn="1"/>
        </p:nvGrpSpPr>
        <p:grpSpPr>
          <a:xfrm rot="10800000">
            <a:off x="0" y="5645512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 userDrawn="1"/>
        </p:nvGrpSpPr>
        <p:grpSpPr>
          <a:xfrm>
            <a:off x="0" y="1143002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 userDrawn="1"/>
        </p:nvSpPr>
        <p:spPr>
          <a:xfrm>
            <a:off x="0" y="5778124"/>
            <a:ext cx="12192000" cy="10798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08013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6"/>
            <a:ext cx="5734051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6"/>
            <a:ext cx="573405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5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 userDrawn="1"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注意：</a:t>
            </a:r>
            <a:endParaRPr lang="zh-CN" altLang="en-US" sz="1200" b="1" i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若要更改此幻灯片上的图像，请选择该图片，并将其删除。然后单击占位符中的图片图标以插入自己的图像。</a:t>
            </a:r>
            <a:endParaRPr lang="zh-CN" altLang="en-US" sz="1200" i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0862" y="190759"/>
            <a:ext cx="3215765" cy="699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dirty="0"/>
              <a:t>​</a:t>
            </a:r>
            <a:fld id="{660B6A15-7713-4A08-BBFD-F297CCC2B976}" type="datetime1">
              <a:rPr lang="zh-CN" altLang="en-US" dirty="0" smtClean="0"/>
            </a:fld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FF54DE5-C571-48E8-A5BC-B369434E2F44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solidFill>
              <a:schemeClr val="accent3">
                <a:lumMod val="75000"/>
              </a:schemeClr>
            </a:solidFill>
          </a:ln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04901" y="1600202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1" y="1600202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dirty="0" smtClean="0"/>
            </a:fld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201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04901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</a:fld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3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  <a:p>
            <a:pPr lvl="5" rtl="0"/>
            <a:r>
              <a:rPr lang="zh-CN" altLang="en-US" noProof="0" dirty="0"/>
              <a:t>第六级</a:t>
            </a:r>
            <a:endParaRPr lang="zh-CN" altLang="en-US" noProof="0" dirty="0"/>
          </a:p>
          <a:p>
            <a:pPr lvl="6" rtl="0"/>
            <a:r>
              <a:rPr lang="zh-CN" altLang="en-US" noProof="0" dirty="0"/>
              <a:t>第七级</a:t>
            </a:r>
            <a:endParaRPr lang="zh-CN" altLang="en-US" noProof="0" dirty="0"/>
          </a:p>
          <a:p>
            <a:pPr lvl="7" rtl="0"/>
            <a:r>
              <a:rPr lang="zh-CN" altLang="en-US" noProof="0" dirty="0"/>
              <a:t>第八级</a:t>
            </a:r>
            <a:endParaRPr lang="zh-CN" altLang="en-US" noProof="0" dirty="0"/>
          </a:p>
          <a:p>
            <a:pPr lvl="8" rtl="0"/>
            <a:r>
              <a:rPr lang="zh-CN" altLang="en-US" noProof="0" dirty="0"/>
              <a:t>第九级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901" y="6356353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dirty="0" smtClean="0"/>
            </a:fld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3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3" y="6356353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3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8" Type="http://schemas.openxmlformats.org/officeDocument/2006/relationships/image" Target="../media/image34.w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5.bin"/><Relationship Id="rId20" Type="http://schemas.openxmlformats.org/officeDocument/2006/relationships/vmlDrawing" Target="../drawings/vmlDrawing7.vml"/><Relationship Id="rId2" Type="http://schemas.openxmlformats.org/officeDocument/2006/relationships/image" Target="../media/image31.wmf"/><Relationship Id="rId19" Type="http://schemas.openxmlformats.org/officeDocument/2006/relationships/slideLayout" Target="../slideLayouts/slideLayout3.xml"/><Relationship Id="rId18" Type="http://schemas.openxmlformats.org/officeDocument/2006/relationships/image" Target="../media/image39.wmf"/><Relationship Id="rId17" Type="http://schemas.openxmlformats.org/officeDocument/2006/relationships/oleObject" Target="../embeddings/oleObject42.bin"/><Relationship Id="rId16" Type="http://schemas.openxmlformats.org/officeDocument/2006/relationships/image" Target="../media/image38.wmf"/><Relationship Id="rId15" Type="http://schemas.openxmlformats.org/officeDocument/2006/relationships/oleObject" Target="../embeddings/oleObject41.bin"/><Relationship Id="rId14" Type="http://schemas.openxmlformats.org/officeDocument/2006/relationships/image" Target="../media/image37.wmf"/><Relationship Id="rId13" Type="http://schemas.openxmlformats.org/officeDocument/2006/relationships/oleObject" Target="../embeddings/oleObject40.bin"/><Relationship Id="rId12" Type="http://schemas.openxmlformats.org/officeDocument/2006/relationships/image" Target="../media/image36.wmf"/><Relationship Id="rId11" Type="http://schemas.openxmlformats.org/officeDocument/2006/relationships/oleObject" Target="../embeddings/oleObject39.bin"/><Relationship Id="rId10" Type="http://schemas.openxmlformats.org/officeDocument/2006/relationships/image" Target="../media/image35.wmf"/><Relationship Id="rId1" Type="http://schemas.openxmlformats.org/officeDocument/2006/relationships/oleObject" Target="../embeddings/oleObject34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.bin"/><Relationship Id="rId8" Type="http://schemas.openxmlformats.org/officeDocument/2006/relationships/image" Target="../media/image43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44.bin"/><Relationship Id="rId24" Type="http://schemas.openxmlformats.org/officeDocument/2006/relationships/vmlDrawing" Target="../drawings/vmlDrawing8.vml"/><Relationship Id="rId23" Type="http://schemas.openxmlformats.org/officeDocument/2006/relationships/slideLayout" Target="../slideLayouts/slideLayout3.xml"/><Relationship Id="rId22" Type="http://schemas.openxmlformats.org/officeDocument/2006/relationships/image" Target="../media/image50.wmf"/><Relationship Id="rId21" Type="http://schemas.openxmlformats.org/officeDocument/2006/relationships/oleObject" Target="../embeddings/oleObject53.bin"/><Relationship Id="rId20" Type="http://schemas.openxmlformats.org/officeDocument/2006/relationships/image" Target="../media/image49.wmf"/><Relationship Id="rId2" Type="http://schemas.openxmlformats.org/officeDocument/2006/relationships/image" Target="../media/image40.wmf"/><Relationship Id="rId19" Type="http://schemas.openxmlformats.org/officeDocument/2006/relationships/oleObject" Target="../embeddings/oleObject52.bin"/><Relationship Id="rId18" Type="http://schemas.openxmlformats.org/officeDocument/2006/relationships/image" Target="../media/image48.wmf"/><Relationship Id="rId17" Type="http://schemas.openxmlformats.org/officeDocument/2006/relationships/oleObject" Target="../embeddings/oleObject51.bin"/><Relationship Id="rId16" Type="http://schemas.openxmlformats.org/officeDocument/2006/relationships/image" Target="../media/image47.wmf"/><Relationship Id="rId15" Type="http://schemas.openxmlformats.org/officeDocument/2006/relationships/oleObject" Target="../embeddings/oleObject50.bin"/><Relationship Id="rId14" Type="http://schemas.openxmlformats.org/officeDocument/2006/relationships/image" Target="../media/image46.wmf"/><Relationship Id="rId13" Type="http://schemas.openxmlformats.org/officeDocument/2006/relationships/oleObject" Target="../embeddings/oleObject49.bin"/><Relationship Id="rId12" Type="http://schemas.openxmlformats.org/officeDocument/2006/relationships/image" Target="../media/image45.wmf"/><Relationship Id="rId11" Type="http://schemas.openxmlformats.org/officeDocument/2006/relationships/oleObject" Target="../embeddings/oleObject48.bin"/><Relationship Id="rId10" Type="http://schemas.openxmlformats.org/officeDocument/2006/relationships/image" Target="../media/image44.wmf"/><Relationship Id="rId1" Type="http://schemas.openxmlformats.org/officeDocument/2006/relationships/oleObject" Target="../embeddings/oleObject4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54.w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51.wmf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50.wmf"/><Relationship Id="rId11" Type="http://schemas.openxmlformats.org/officeDocument/2006/relationships/oleObject" Target="../embeddings/oleObject59.bin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54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58.wmf"/><Relationship Id="rId7" Type="http://schemas.openxmlformats.org/officeDocument/2006/relationships/oleObject" Target="../embeddings/oleObject63.bin"/><Relationship Id="rId6" Type="http://schemas.openxmlformats.org/officeDocument/2006/relationships/image" Target="../media/image57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56.w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55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60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1.emf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65.wmf"/><Relationship Id="rId7" Type="http://schemas.openxmlformats.org/officeDocument/2006/relationships/oleObject" Target="../embeddings/oleObject67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62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64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67.wmf"/><Relationship Id="rId7" Type="http://schemas.openxmlformats.org/officeDocument/2006/relationships/oleObject" Target="../embeddings/oleObject71.bin"/><Relationship Id="rId6" Type="http://schemas.openxmlformats.org/officeDocument/2006/relationships/image" Target="../media/image65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63.wmf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oleObject68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3.v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71.emf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69.w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68.wmf"/><Relationship Id="rId1" Type="http://schemas.openxmlformats.org/officeDocument/2006/relationships/oleObject" Target="../embeddings/oleObject7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63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62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3.wmf"/><Relationship Id="rId3" Type="http://schemas.openxmlformats.org/officeDocument/2006/relationships/oleObject" Target="../embeddings/oleObject76.bin"/><Relationship Id="rId20" Type="http://schemas.openxmlformats.org/officeDocument/2006/relationships/vmlDrawing" Target="../drawings/vmlDrawing14.vml"/><Relationship Id="rId2" Type="http://schemas.openxmlformats.org/officeDocument/2006/relationships/image" Target="../media/image72.wmf"/><Relationship Id="rId19" Type="http://schemas.openxmlformats.org/officeDocument/2006/relationships/slideLayout" Target="../slideLayouts/slideLayout3.xml"/><Relationship Id="rId18" Type="http://schemas.openxmlformats.org/officeDocument/2006/relationships/image" Target="../media/image76.wmf"/><Relationship Id="rId17" Type="http://schemas.openxmlformats.org/officeDocument/2006/relationships/oleObject" Target="../embeddings/oleObject83.bin"/><Relationship Id="rId16" Type="http://schemas.openxmlformats.org/officeDocument/2006/relationships/image" Target="../media/image75.wmf"/><Relationship Id="rId15" Type="http://schemas.openxmlformats.org/officeDocument/2006/relationships/oleObject" Target="../embeddings/oleObject82.bin"/><Relationship Id="rId14" Type="http://schemas.openxmlformats.org/officeDocument/2006/relationships/image" Target="../media/image74.wmf"/><Relationship Id="rId13" Type="http://schemas.openxmlformats.org/officeDocument/2006/relationships/oleObject" Target="../embeddings/oleObject81.bin"/><Relationship Id="rId12" Type="http://schemas.openxmlformats.org/officeDocument/2006/relationships/image" Target="../media/image65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64.wmf"/><Relationship Id="rId1" Type="http://schemas.openxmlformats.org/officeDocument/2006/relationships/oleObject" Target="../embeddings/oleObject7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7.emf"/><Relationship Id="rId1" Type="http://schemas.openxmlformats.org/officeDocument/2006/relationships/tags" Target="../tags/tag4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8.bin"/><Relationship Id="rId8" Type="http://schemas.openxmlformats.org/officeDocument/2006/relationships/image" Target="../media/image80.wmf"/><Relationship Id="rId7" Type="http://schemas.openxmlformats.org/officeDocument/2006/relationships/oleObject" Target="../embeddings/oleObject87.bin"/><Relationship Id="rId6" Type="http://schemas.openxmlformats.org/officeDocument/2006/relationships/image" Target="../media/image79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78.wmf"/><Relationship Id="rId3" Type="http://schemas.openxmlformats.org/officeDocument/2006/relationships/oleObject" Target="../embeddings/oleObject85.bin"/><Relationship Id="rId2" Type="http://schemas.openxmlformats.org/officeDocument/2006/relationships/image" Target="../media/image72.wmf"/><Relationship Id="rId14" Type="http://schemas.openxmlformats.org/officeDocument/2006/relationships/vmlDrawing" Target="../drawings/vmlDrawing15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82.wmf"/><Relationship Id="rId11" Type="http://schemas.openxmlformats.org/officeDocument/2006/relationships/oleObject" Target="../embeddings/oleObject89.bin"/><Relationship Id="rId10" Type="http://schemas.openxmlformats.org/officeDocument/2006/relationships/image" Target="../media/image81.wmf"/><Relationship Id="rId1" Type="http://schemas.openxmlformats.org/officeDocument/2006/relationships/oleObject" Target="../embeddings/oleObject84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84.wmf"/><Relationship Id="rId3" Type="http://schemas.openxmlformats.org/officeDocument/2006/relationships/oleObject" Target="../embeddings/oleObject91.bin"/><Relationship Id="rId2" Type="http://schemas.openxmlformats.org/officeDocument/2006/relationships/image" Target="../media/image83.wmf"/><Relationship Id="rId1" Type="http://schemas.openxmlformats.org/officeDocument/2006/relationships/oleObject" Target="../embeddings/oleObject90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6.bin"/><Relationship Id="rId8" Type="http://schemas.openxmlformats.org/officeDocument/2006/relationships/image" Target="../media/image65.wmf"/><Relationship Id="rId7" Type="http://schemas.openxmlformats.org/officeDocument/2006/relationships/oleObject" Target="../embeddings/oleObject95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93.bin"/><Relationship Id="rId2" Type="http://schemas.openxmlformats.org/officeDocument/2006/relationships/image" Target="../media/image62.wmf"/><Relationship Id="rId16" Type="http://schemas.openxmlformats.org/officeDocument/2006/relationships/vmlDrawing" Target="../drawings/vmlDrawing17.vml"/><Relationship Id="rId15" Type="http://schemas.openxmlformats.org/officeDocument/2006/relationships/slideLayout" Target="../slideLayouts/slideLayout3.xml"/><Relationship Id="rId14" Type="http://schemas.openxmlformats.org/officeDocument/2006/relationships/image" Target="../media/image76.wmf"/><Relationship Id="rId13" Type="http://schemas.openxmlformats.org/officeDocument/2006/relationships/oleObject" Target="../embeddings/oleObject98.bin"/><Relationship Id="rId12" Type="http://schemas.openxmlformats.org/officeDocument/2006/relationships/image" Target="../media/image75.wmf"/><Relationship Id="rId11" Type="http://schemas.openxmlformats.org/officeDocument/2006/relationships/oleObject" Target="../embeddings/oleObject97.bin"/><Relationship Id="rId10" Type="http://schemas.openxmlformats.org/officeDocument/2006/relationships/image" Target="../media/image85.wmf"/><Relationship Id="rId1" Type="http://schemas.openxmlformats.org/officeDocument/2006/relationships/oleObject" Target="../embeddings/oleObject92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3.bin"/><Relationship Id="rId8" Type="http://schemas.openxmlformats.org/officeDocument/2006/relationships/image" Target="../media/image65.wmf"/><Relationship Id="rId7" Type="http://schemas.openxmlformats.org/officeDocument/2006/relationships/oleObject" Target="../embeddings/oleObject102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100.bin"/><Relationship Id="rId2" Type="http://schemas.openxmlformats.org/officeDocument/2006/relationships/image" Target="../media/image62.wmf"/><Relationship Id="rId18" Type="http://schemas.openxmlformats.org/officeDocument/2006/relationships/vmlDrawing" Target="../drawings/vmlDrawing18.vml"/><Relationship Id="rId17" Type="http://schemas.openxmlformats.org/officeDocument/2006/relationships/slideLayout" Target="../slideLayouts/slideLayout3.xml"/><Relationship Id="rId16" Type="http://schemas.openxmlformats.org/officeDocument/2006/relationships/image" Target="../media/image87.wmf"/><Relationship Id="rId15" Type="http://schemas.openxmlformats.org/officeDocument/2006/relationships/oleObject" Target="../embeddings/oleObject106.bin"/><Relationship Id="rId14" Type="http://schemas.openxmlformats.org/officeDocument/2006/relationships/image" Target="../media/image76.wmf"/><Relationship Id="rId13" Type="http://schemas.openxmlformats.org/officeDocument/2006/relationships/oleObject" Target="../embeddings/oleObject105.bin"/><Relationship Id="rId12" Type="http://schemas.openxmlformats.org/officeDocument/2006/relationships/image" Target="../media/image75.wmf"/><Relationship Id="rId11" Type="http://schemas.openxmlformats.org/officeDocument/2006/relationships/oleObject" Target="../embeddings/oleObject104.bin"/><Relationship Id="rId10" Type="http://schemas.openxmlformats.org/officeDocument/2006/relationships/image" Target="../media/image86.wmf"/><Relationship Id="rId1" Type="http://schemas.openxmlformats.org/officeDocument/2006/relationships/oleObject" Target="../embeddings/oleObject99.bin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9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89.wmf"/><Relationship Id="rId4" Type="http://schemas.openxmlformats.org/officeDocument/2006/relationships/oleObject" Target="../embeddings/oleObject107.bin"/><Relationship Id="rId3" Type="http://schemas.openxmlformats.org/officeDocument/2006/relationships/tags" Target="../tags/tag6.xml"/><Relationship Id="rId2" Type="http://schemas.openxmlformats.org/officeDocument/2006/relationships/image" Target="../media/image88.emf"/><Relationship Id="rId1" Type="http://schemas.openxmlformats.org/officeDocument/2006/relationships/tags" Target="../tags/tag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5" Type="http://schemas.openxmlformats.org/officeDocument/2006/relationships/vmlDrawing" Target="../drawings/vmlDrawing1.vml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8.emf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9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4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8.wmf"/><Relationship Id="rId1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25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2.wmf"/><Relationship Id="rId16" Type="http://schemas.openxmlformats.org/officeDocument/2006/relationships/vmlDrawing" Target="../drawings/vmlDrawing5.vml"/><Relationship Id="rId15" Type="http://schemas.openxmlformats.org/officeDocument/2006/relationships/slideLayout" Target="../slideLayouts/slideLayout3.xml"/><Relationship Id="rId14" Type="http://schemas.openxmlformats.org/officeDocument/2006/relationships/image" Target="../media/image28.wmf"/><Relationship Id="rId13" Type="http://schemas.openxmlformats.org/officeDocument/2006/relationships/oleObject" Target="../embeddings/oleObject26.bin"/><Relationship Id="rId12" Type="http://schemas.openxmlformats.org/officeDocument/2006/relationships/image" Target="../media/image27.wmf"/><Relationship Id="rId11" Type="http://schemas.openxmlformats.org/officeDocument/2006/relationships/oleObject" Target="../embeddings/oleObject25.bin"/><Relationship Id="rId10" Type="http://schemas.openxmlformats.org/officeDocument/2006/relationships/image" Target="../media/image26.wmf"/><Relationship Id="rId1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8" Type="http://schemas.openxmlformats.org/officeDocument/2006/relationships/image" Target="../media/image25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2.wmf"/><Relationship Id="rId16" Type="http://schemas.openxmlformats.org/officeDocument/2006/relationships/vmlDrawing" Target="../drawings/vmlDrawing6.vml"/><Relationship Id="rId15" Type="http://schemas.openxmlformats.org/officeDocument/2006/relationships/slideLayout" Target="../slideLayouts/slideLayout3.xml"/><Relationship Id="rId14" Type="http://schemas.openxmlformats.org/officeDocument/2006/relationships/image" Target="../media/image30.wmf"/><Relationship Id="rId13" Type="http://schemas.openxmlformats.org/officeDocument/2006/relationships/oleObject" Target="../embeddings/oleObject33.bin"/><Relationship Id="rId12" Type="http://schemas.openxmlformats.org/officeDocument/2006/relationships/image" Target="../media/image29.wmf"/><Relationship Id="rId11" Type="http://schemas.openxmlformats.org/officeDocument/2006/relationships/oleObject" Target="../embeddings/oleObject32.bin"/><Relationship Id="rId10" Type="http://schemas.openxmlformats.org/officeDocument/2006/relationships/image" Target="../media/image27.wmf"/><Relationship Id="rId1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039495" y="1830070"/>
            <a:ext cx="9827260" cy="1882140"/>
          </a:xfrm>
        </p:spPr>
        <p:txBody>
          <a:bodyPr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>
                <a:solidFill>
                  <a:schemeClr val="accent6">
                    <a:lumMod val="50000"/>
                  </a:schemeClr>
                </a:solidFill>
                <a:uFillTx/>
              </a:rPr>
              <a:t>   </a:t>
            </a:r>
            <a:r>
              <a:rPr lang="zh-CN" sz="6000" b="1" dirty="0">
                <a:solidFill>
                  <a:schemeClr val="accent6">
                    <a:lumMod val="50000"/>
                  </a:schemeClr>
                </a:solidFill>
                <a:uFillTx/>
              </a:rPr>
              <a:t>炉温曲线的控制机理</a:t>
            </a:r>
            <a:r>
              <a:rPr lang="zh-CN" sz="6000" b="1" dirty="0">
                <a:solidFill>
                  <a:schemeClr val="accent6">
                    <a:lumMod val="50000"/>
                  </a:schemeClr>
                </a:solidFill>
                <a:uFillTx/>
              </a:rPr>
              <a:t>   </a:t>
            </a:r>
            <a:r>
              <a:rPr lang="zh-CN" sz="3600" b="1" dirty="0">
                <a:solidFill>
                  <a:schemeClr val="accent6">
                    <a:lumMod val="50000"/>
                  </a:schemeClr>
                </a:solidFill>
                <a:uFillTx/>
              </a:rPr>
              <a:t>              </a:t>
            </a:r>
            <a:endParaRPr lang="zh-CN" altLang="en-US" sz="2800" b="1" dirty="0">
              <a:solidFill>
                <a:schemeClr val="accent6">
                  <a:lumMod val="50000"/>
                </a:schemeClr>
              </a:solidFill>
              <a:uFillTx/>
            </a:endParaRPr>
          </a:p>
        </p:txBody>
      </p:sp>
      <p:sp>
        <p:nvSpPr>
          <p:cNvPr id="12" name="副标题 6"/>
          <p:cNvSpPr txBox="1"/>
          <p:nvPr/>
        </p:nvSpPr>
        <p:spPr>
          <a:xfrm>
            <a:off x="4487545" y="4161790"/>
            <a:ext cx="2931795" cy="61658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6000" b="1" dirty="0">
                <a:solidFill>
                  <a:schemeClr val="accent6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徐浩渊</a:t>
            </a:r>
            <a:endParaRPr lang="zh-CN" altLang="en-US" sz="6000" b="1" dirty="0">
              <a:solidFill>
                <a:schemeClr val="accent6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9032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方程的数值求解方法（差分法）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40573" y="1245553"/>
          <a:ext cx="2640965" cy="576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231265" imgH="241300" progId="Equation.KSEE3">
                  <p:embed/>
                </p:oleObj>
              </mc:Choice>
              <mc:Fallback>
                <p:oleObj name="" r:id="rId1" imgW="1231265" imgH="2413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40573" y="1245553"/>
                        <a:ext cx="2640965" cy="576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7980" y="1290955"/>
          <a:ext cx="2888615" cy="48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1206500" imgH="203200" progId="Equation.KSEE3">
                  <p:embed/>
                </p:oleObj>
              </mc:Choice>
              <mc:Fallback>
                <p:oleObj name="" r:id="rId3" imgW="1206500" imgH="2032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97980" y="1290955"/>
                        <a:ext cx="2888615" cy="486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810895" y="1919605"/>
            <a:ext cx="9619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将区域等分成小区间，区间长度分别为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、Δ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，区间端点记为         ，函数值记为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50100" y="1896745"/>
          <a:ext cx="523875" cy="41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5" imgW="304800" imgH="241300" progId="Equation.KSEE3">
                  <p:embed/>
                </p:oleObj>
              </mc:Choice>
              <mc:Fallback>
                <p:oleObj name="" r:id="rId5" imgW="304800" imgH="2413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50100" y="1896745"/>
                        <a:ext cx="523875" cy="414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46705" y="2311400"/>
          <a:ext cx="1979930" cy="52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838200" imgH="241300" progId="Equation.KSEE3">
                  <p:embed/>
                </p:oleObj>
              </mc:Choice>
              <mc:Fallback>
                <p:oleObj name="" r:id="rId7" imgW="838200" imgH="2413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46705" y="2311400"/>
                        <a:ext cx="1979930" cy="521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62263" y="2954020"/>
          <a:ext cx="2570480" cy="65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9" imgW="1104900" imgH="279400" progId="Equation.KSEE3">
                  <p:embed/>
                </p:oleObj>
              </mc:Choice>
              <mc:Fallback>
                <p:oleObj name="" r:id="rId9" imgW="1104900" imgH="2794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62263" y="2954020"/>
                        <a:ext cx="2570480" cy="650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46388" y="3814445"/>
          <a:ext cx="3056890" cy="638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1" imgW="1459865" imgH="304800" progId="Equation.KSEE3">
                  <p:embed/>
                </p:oleObj>
              </mc:Choice>
              <mc:Fallback>
                <p:oleObj name="" r:id="rId11" imgW="1459865" imgH="3048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46388" y="3814445"/>
                        <a:ext cx="3056890" cy="638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2310" y="4680585"/>
          <a:ext cx="2898140" cy="708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13" imgW="1155700" imgH="279400" progId="Equation.KSEE3">
                  <p:embed/>
                </p:oleObj>
              </mc:Choice>
              <mc:Fallback>
                <p:oleObj name="" r:id="rId13" imgW="1155700" imgH="2794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02310" y="4680585"/>
                        <a:ext cx="2898140" cy="708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60770" y="4718050"/>
          <a:ext cx="2745740" cy="671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5" imgW="1155700" imgH="279400" progId="Equation.KSEE3">
                  <p:embed/>
                </p:oleObj>
              </mc:Choice>
              <mc:Fallback>
                <p:oleObj name="" r:id="rId15" imgW="1155700" imgH="2794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60770" y="4718050"/>
                        <a:ext cx="2745740" cy="671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椭圆形标注 23"/>
          <p:cNvSpPr/>
          <p:nvPr/>
        </p:nvSpPr>
        <p:spPr>
          <a:xfrm>
            <a:off x="9586595" y="4718050"/>
            <a:ext cx="1762125" cy="900430"/>
          </a:xfrm>
          <a:prstGeom prst="wedgeEllipseCallout">
            <a:avLst>
              <a:gd name="adj1" fmla="val -74720"/>
              <a:gd name="adj2" fmla="val -8321"/>
            </a:avLst>
          </a:prstGeom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r>
              <a:rPr lang="zh-CN" altLang="en-US"/>
              <a:t>关于</a:t>
            </a:r>
            <a:r>
              <a:rPr lang="en-US" altLang="zh-CN"/>
              <a:t>z</a:t>
            </a:r>
            <a:r>
              <a:rPr lang="zh-CN" altLang="en-US"/>
              <a:t>的左导数</a:t>
            </a:r>
            <a:endParaRPr lang="zh-CN" altLang="en-US"/>
          </a:p>
        </p:txBody>
      </p:sp>
      <p:sp>
        <p:nvSpPr>
          <p:cNvPr id="25" name="椭圆形标注 24"/>
          <p:cNvSpPr/>
          <p:nvPr/>
        </p:nvSpPr>
        <p:spPr>
          <a:xfrm>
            <a:off x="3908425" y="4680585"/>
            <a:ext cx="1752600" cy="900430"/>
          </a:xfrm>
          <a:prstGeom prst="wedgeEllipseCallout">
            <a:avLst>
              <a:gd name="adj1" fmla="val -70169"/>
              <a:gd name="adj2" fmla="val 634"/>
            </a:avLst>
          </a:prstGeom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r>
              <a:rPr lang="zh-CN" altLang="en-US"/>
              <a:t>关于</a:t>
            </a:r>
            <a:r>
              <a:rPr lang="en-US" altLang="zh-CN"/>
              <a:t>z</a:t>
            </a:r>
            <a:r>
              <a:rPr lang="zh-CN" altLang="en-US"/>
              <a:t>的右导数</a:t>
            </a:r>
            <a:endParaRPr lang="zh-CN" altLang="en-US"/>
          </a:p>
        </p:txBody>
      </p:sp>
      <p:sp>
        <p:nvSpPr>
          <p:cNvPr id="26" name="椭圆形标注 25"/>
          <p:cNvSpPr/>
          <p:nvPr/>
        </p:nvSpPr>
        <p:spPr>
          <a:xfrm>
            <a:off x="6624320" y="2966085"/>
            <a:ext cx="3876040" cy="457200"/>
          </a:xfrm>
          <a:prstGeom prst="wedgeEllipseCallout">
            <a:avLst>
              <a:gd name="adj1" fmla="val -60222"/>
              <a:gd name="adj2" fmla="val -3472"/>
            </a:avLst>
          </a:prstGeom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r>
              <a:rPr lang="zh-CN" altLang="en-US"/>
              <a:t>一阶差分代替导数</a:t>
            </a:r>
            <a:endParaRPr lang="zh-CN" altLang="en-US"/>
          </a:p>
        </p:txBody>
      </p:sp>
      <p:sp>
        <p:nvSpPr>
          <p:cNvPr id="27" name="椭圆形标注 26"/>
          <p:cNvSpPr/>
          <p:nvPr/>
        </p:nvSpPr>
        <p:spPr>
          <a:xfrm>
            <a:off x="6329045" y="3740785"/>
            <a:ext cx="4810760" cy="759460"/>
          </a:xfrm>
          <a:prstGeom prst="wedgeEllipseCallout">
            <a:avLst>
              <a:gd name="adj1" fmla="val -56652"/>
              <a:gd name="adj2" fmla="val -5434"/>
            </a:avLst>
          </a:prstGeom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r>
              <a:rPr lang="zh-CN" altLang="en-US"/>
              <a:t>二阶中心差分代替二阶导数</a:t>
            </a:r>
            <a:endParaRPr lang="zh-CN" altLang="en-US"/>
          </a:p>
        </p:txBody>
      </p:sp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28385" y="2311400"/>
          <a:ext cx="1530350" cy="52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17" imgW="647700" imgH="241300" progId="Equation.KSEE3">
                  <p:embed/>
                </p:oleObj>
              </mc:Choice>
              <mc:Fallback>
                <p:oleObj name="" r:id="rId17" imgW="647700" imgH="2413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28385" y="2311400"/>
                        <a:ext cx="1530350" cy="521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9032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Crank-Nicolson 隐格式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3165" y="1463675"/>
          <a:ext cx="5880100" cy="716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3644900" imgH="444500" progId="Equation.KSEE3">
                  <p:embed/>
                </p:oleObj>
              </mc:Choice>
              <mc:Fallback>
                <p:oleObj name="" r:id="rId1" imgW="3644900" imgH="444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93165" y="1463675"/>
                        <a:ext cx="5880100" cy="716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对象 9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2530" y="2407285"/>
          <a:ext cx="8134985" cy="505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" name="" r:id="rId3" imgW="4241800" imgH="241300" progId="Equation.KSEE3">
                  <p:embed/>
                </p:oleObj>
              </mc:Choice>
              <mc:Fallback>
                <p:oleObj name="" r:id="rId3" imgW="4241800" imgH="2413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530" y="2407285"/>
                        <a:ext cx="8134985" cy="505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18420" y="2328545"/>
          <a:ext cx="101536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r:id="rId5" imgW="508000" imgH="292100" progId="Equation.KSEE3">
                  <p:embed/>
                </p:oleObj>
              </mc:Choice>
              <mc:Fallback>
                <p:oleObj name="" r:id="rId5" imgW="508000" imgH="292100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18420" y="2328545"/>
                        <a:ext cx="101536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65200" y="3069590"/>
            <a:ext cx="3794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由第三类边界条件求端点温度</a:t>
            </a:r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018530" y="3475355"/>
            <a:ext cx="3416300" cy="3429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/>
        </p:nvCxnSpPr>
        <p:spPr>
          <a:xfrm flipV="1">
            <a:off x="6026785" y="3449955"/>
            <a:ext cx="0" cy="5080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6" name="直接连接符 15"/>
          <p:cNvCxnSpPr/>
          <p:nvPr/>
        </p:nvCxnSpPr>
        <p:spPr>
          <a:xfrm flipV="1">
            <a:off x="6631940" y="3415665"/>
            <a:ext cx="0" cy="76835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7" name="直接连接符 16"/>
          <p:cNvCxnSpPr/>
          <p:nvPr/>
        </p:nvCxnSpPr>
        <p:spPr>
          <a:xfrm flipV="1">
            <a:off x="7117715" y="3407410"/>
            <a:ext cx="0" cy="76835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8" name="直接连接符 17"/>
          <p:cNvCxnSpPr/>
          <p:nvPr/>
        </p:nvCxnSpPr>
        <p:spPr>
          <a:xfrm flipH="1" flipV="1">
            <a:off x="9349740" y="3382010"/>
            <a:ext cx="8255" cy="8509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71528" y="3442335"/>
          <a:ext cx="31686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7" imgW="316865" imgH="241300" progId="Equation.KSEE3">
                  <p:embed/>
                </p:oleObj>
              </mc:Choice>
              <mc:Fallback>
                <p:oleObj name="" r:id="rId7" imgW="316865" imgH="2413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71528" y="3442335"/>
                        <a:ext cx="316865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10022840" y="3296285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j+1</a:t>
            </a:r>
            <a:r>
              <a:rPr lang="zh-CN" altLang="en-US"/>
              <a:t>层</a:t>
            </a:r>
            <a:endParaRPr lang="zh-CN" altLang="en-US"/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70651" y="3445510"/>
          <a:ext cx="330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9" imgW="330200" imgH="241300" progId="Equation.KSEE3">
                  <p:embed/>
                </p:oleObj>
              </mc:Choice>
              <mc:Fallback>
                <p:oleObj name="" r:id="rId9" imgW="330200" imgH="2413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70651" y="3445510"/>
                        <a:ext cx="330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52616" y="3449955"/>
          <a:ext cx="330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1" imgW="330200" imgH="241300" progId="Equation.KSEE3">
                  <p:embed/>
                </p:oleObj>
              </mc:Choice>
              <mc:Fallback>
                <p:oleObj name="" r:id="rId11" imgW="330200" imgH="2413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52616" y="3449955"/>
                        <a:ext cx="330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46541" y="3418840"/>
          <a:ext cx="444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3" imgW="444500" imgH="241300" progId="Equation.KSEE3">
                  <p:embed/>
                </p:oleObj>
              </mc:Choice>
              <mc:Fallback>
                <p:oleObj name="" r:id="rId13" imgW="444500" imgH="2413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146541" y="3418840"/>
                        <a:ext cx="444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9655" y="3475355"/>
          <a:ext cx="2981325" cy="583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15" imgW="1905000" imgH="419100" progId="Equation.KSEE3">
                  <p:embed/>
                </p:oleObj>
              </mc:Choice>
              <mc:Fallback>
                <p:oleObj name="" r:id="rId15" imgW="1905000" imgH="4191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49655" y="3475355"/>
                        <a:ext cx="2981325" cy="583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24585" y="4215765"/>
          <a:ext cx="4128135" cy="44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17" imgW="1955800" imgH="241300" progId="Equation.KSEE3">
                  <p:embed/>
                </p:oleObj>
              </mc:Choice>
              <mc:Fallback>
                <p:oleObj name="" r:id="rId17" imgW="1955800" imgH="2413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24585" y="4215765"/>
                        <a:ext cx="4128135" cy="440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6106160" y="4251960"/>
            <a:ext cx="1465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左</a:t>
            </a:r>
            <a:r>
              <a:rPr lang="zh-CN" altLang="en-US"/>
              <a:t>端点</a:t>
            </a:r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8744585" y="3407410"/>
            <a:ext cx="0" cy="76835"/>
          </a:xfrm>
          <a:prstGeom prst="line">
            <a:avLst/>
          </a:prstGeom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27746" y="3443605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19" imgW="355600" imgH="241300" progId="Equation.KSEE3">
                  <p:embed/>
                </p:oleObj>
              </mc:Choice>
              <mc:Fallback>
                <p:oleObj name="" r:id="rId19" imgW="355600" imgH="2413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627746" y="3443605"/>
                        <a:ext cx="355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文本框 50"/>
          <p:cNvSpPr txBox="1"/>
          <p:nvPr/>
        </p:nvSpPr>
        <p:spPr>
          <a:xfrm>
            <a:off x="6188710" y="5069205"/>
            <a:ext cx="1465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右</a:t>
            </a:r>
            <a:r>
              <a:rPr lang="zh-CN" altLang="en-US"/>
              <a:t>端点</a:t>
            </a:r>
            <a:endParaRPr lang="zh-CN" altLang="en-US"/>
          </a:p>
        </p:txBody>
      </p:sp>
      <p:graphicFrame>
        <p:nvGraphicFramePr>
          <p:cNvPr id="42" name="对象 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1880" y="4996815"/>
          <a:ext cx="4595495" cy="44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" name="" r:id="rId21" imgW="2108200" imgH="241300" progId="Equation.KSEE3">
                  <p:embed/>
                </p:oleObj>
              </mc:Choice>
              <mc:Fallback>
                <p:oleObj name="" r:id="rId21" imgW="2108200" imgH="2413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71880" y="4996815"/>
                        <a:ext cx="4595495" cy="440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椭圆形标注 8"/>
          <p:cNvSpPr/>
          <p:nvPr/>
        </p:nvSpPr>
        <p:spPr>
          <a:xfrm>
            <a:off x="8134350" y="4050665"/>
            <a:ext cx="2886075" cy="605790"/>
          </a:xfrm>
          <a:prstGeom prst="wedgeEllipseCallout">
            <a:avLst>
              <a:gd name="adj1" fmla="val -65498"/>
              <a:gd name="adj2" fmla="val -100000"/>
            </a:avLst>
          </a:prstGeom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r>
              <a:rPr lang="zh-CN" altLang="en-US"/>
              <a:t>区间等分成</a:t>
            </a:r>
            <a:r>
              <a:rPr lang="en-US" altLang="zh-CN"/>
              <a:t>m</a:t>
            </a:r>
            <a:r>
              <a:rPr lang="zh-CN" altLang="en-US"/>
              <a:t>份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73075" y="316230"/>
            <a:ext cx="79032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Crank-Nicolson 隐格式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1235" y="1212215"/>
          <a:ext cx="648779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644900" imgH="241300" progId="Equation.KSEE3">
                  <p:embed/>
                </p:oleObj>
              </mc:Choice>
              <mc:Fallback>
                <p:oleObj name="" r:id="rId1" imgW="3644900" imgH="2413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1235" y="1212215"/>
                        <a:ext cx="648779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51800" y="1238885"/>
          <a:ext cx="1099185" cy="40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545465" imgH="177165" progId="Equation.KSEE3">
                  <p:embed/>
                </p:oleObj>
              </mc:Choice>
              <mc:Fallback>
                <p:oleObj name="" r:id="rId3" imgW="545465" imgH="177165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51800" y="1238885"/>
                        <a:ext cx="1099185" cy="401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椭圆形标注 10"/>
          <p:cNvSpPr/>
          <p:nvPr/>
        </p:nvSpPr>
        <p:spPr>
          <a:xfrm>
            <a:off x="8920480" y="1529080"/>
            <a:ext cx="2827655" cy="937895"/>
          </a:xfrm>
          <a:prstGeom prst="wedgeEllipseCallout">
            <a:avLst>
              <a:gd name="adj1" fmla="val -92622"/>
              <a:gd name="adj2" fmla="val 1049"/>
            </a:avLst>
          </a:prstGeom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r>
              <a:rPr lang="zh-CN" altLang="en-US"/>
              <a:t>可转化为线性方程组求解</a:t>
            </a:r>
            <a:endParaRPr lang="zh-CN" altLang="en-US"/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1235" y="2802890"/>
          <a:ext cx="9537700" cy="2049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8750300" imgH="1422400" progId="Equation.KSEE3">
                  <p:embed/>
                </p:oleObj>
              </mc:Choice>
              <mc:Fallback>
                <p:oleObj name="" r:id="rId5" imgW="8750300" imgH="14224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1235" y="2802890"/>
                        <a:ext cx="9537700" cy="2049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11065" y="485203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7" imgW="914400" imgH="215900" progId="Equation.KSEE3">
                  <p:embed/>
                </p:oleObj>
              </mc:Choice>
              <mc:Fallback>
                <p:oleObj name="" r:id="rId7" imgW="914400" imgH="2159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11065" y="485203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795655" y="5067935"/>
            <a:ext cx="623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由时间第一层的初值，依次求时间第</a:t>
            </a:r>
            <a:r>
              <a:rPr lang="en-US" altLang="zh-CN"/>
              <a:t>j</a:t>
            </a:r>
            <a:r>
              <a:rPr lang="zh-CN" altLang="en-US"/>
              <a:t>层的节点的值</a:t>
            </a:r>
            <a:endParaRPr lang="zh-CN" altLang="en-US"/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1870" y="1762125"/>
          <a:ext cx="4180205" cy="44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9" imgW="1955800" imgH="241300" progId="Equation.KSEE3">
                  <p:embed/>
                </p:oleObj>
              </mc:Choice>
              <mc:Fallback>
                <p:oleObj name="" r:id="rId9" imgW="1955800" imgH="2413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1870" y="1762125"/>
                        <a:ext cx="4180205" cy="440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1235" y="2295525"/>
          <a:ext cx="4595495" cy="44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2108200" imgH="241300" progId="Equation.KSEE3">
                  <p:embed/>
                </p:oleObj>
              </mc:Choice>
              <mc:Fallback>
                <p:oleObj name="" r:id="rId11" imgW="2108200" imgH="2413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1235" y="2295525"/>
                        <a:ext cx="4595495" cy="440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7235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最小二乘法做参数拟合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1054735" y="1398905"/>
            <a:ext cx="7632065" cy="68008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algn="l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7280" y="1480185"/>
            <a:ext cx="4211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由模型求得的温度记为 </a:t>
            </a:r>
            <a:endParaRPr lang="en-US" altLang="zh-CN"/>
          </a:p>
        </p:txBody>
      </p:sp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80765" y="1412558"/>
          <a:ext cx="1800860" cy="494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1" imgW="762000" imgH="228600" progId="Equation.KSEE3">
                  <p:embed/>
                </p:oleObj>
              </mc:Choice>
              <mc:Fallback>
                <p:oleObj name="" r:id="rId1" imgW="7620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80765" y="1412558"/>
                        <a:ext cx="1800860" cy="494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97915" y="1907540"/>
            <a:ext cx="4283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实验数据温度</a:t>
            </a:r>
            <a:r>
              <a:rPr lang="zh-CN" altLang="en-US"/>
              <a:t> </a:t>
            </a:r>
            <a:endParaRPr lang="en-US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34335" y="1848168"/>
          <a:ext cx="360680" cy="494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152400" imgH="228600" progId="Equation.KSEE3">
                  <p:embed/>
                </p:oleObj>
              </mc:Choice>
              <mc:Fallback>
                <p:oleObj name="" r:id="rId3" imgW="1524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4335" y="1848168"/>
                        <a:ext cx="360680" cy="494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45223" y="2342833"/>
          <a:ext cx="3937635" cy="605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5" imgW="1663700" imgH="279400" progId="Equation.KSEE3">
                  <p:embed/>
                </p:oleObj>
              </mc:Choice>
              <mc:Fallback>
                <p:oleObj name="" r:id="rId5" imgW="1663700" imgH="2794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5223" y="2342833"/>
                        <a:ext cx="3937635" cy="605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097915" y="3244850"/>
            <a:ext cx="2442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优化问题为</a:t>
            </a:r>
            <a:endParaRPr lang="zh-CN" altLang="en-US"/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35313" y="3244533"/>
          <a:ext cx="1773555" cy="63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7" imgW="749300" imgH="292100" progId="Equation.KSEE3">
                  <p:embed/>
                </p:oleObj>
              </mc:Choice>
              <mc:Fallback>
                <p:oleObj name="" r:id="rId7" imgW="749300" imgH="2921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35313" y="3244533"/>
                        <a:ext cx="1773555" cy="633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7235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实验情况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1054735" y="1341755"/>
            <a:ext cx="7632065" cy="68008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algn="l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97915" y="1220470"/>
            <a:ext cx="8296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采用粒子群优化方法，需多次实验确定</a:t>
            </a:r>
            <a:r>
              <a:rPr lang="en-US" altLang="zh-CN"/>
              <a:t>a,h</a:t>
            </a:r>
            <a:r>
              <a:rPr lang="zh-CN" altLang="en-US"/>
              <a:t>范围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082040" y="1642745"/>
            <a:ext cx="8296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不分区，可以发现降温曲线部分拟合非常</a:t>
            </a:r>
            <a:r>
              <a:rPr lang="zh-CN" altLang="en-US"/>
              <a:t>差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6165" y="2007870"/>
            <a:ext cx="8296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分成升温与降温区，可以高温区拟合不是很好，最大温度误差</a:t>
            </a:r>
            <a:r>
              <a:rPr lang="en-US" altLang="zh-CN"/>
              <a:t>10</a:t>
            </a:r>
            <a:r>
              <a:rPr lang="zh-CN" altLang="en-US"/>
              <a:t>度左右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97915" y="2470785"/>
            <a:ext cx="10487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分成</a:t>
            </a:r>
            <a:r>
              <a:rPr lang="en-US" altLang="zh-CN"/>
              <a:t>5</a:t>
            </a:r>
            <a:r>
              <a:rPr lang="zh-CN" altLang="en-US"/>
              <a:t>个区：（</a:t>
            </a:r>
            <a:r>
              <a:rPr lang="en-US" altLang="zh-CN"/>
              <a:t>1-5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r>
              <a:rPr lang="zh-CN" altLang="en-US"/>
              <a:t>、</a:t>
            </a:r>
            <a:r>
              <a:rPr lang="en-US" altLang="zh-CN"/>
              <a:t>6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zh-CN" altLang="en-US">
                <a:ea typeface="宋体" panose="02010600030101010101" pitchFamily="2" charset="-122"/>
              </a:rPr>
              <a:t>、（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-9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r>
              <a:rPr lang="zh-CN" altLang="en-US"/>
              <a:t>与降温区（</a:t>
            </a:r>
            <a:r>
              <a:rPr lang="en-US" altLang="zh-CN"/>
              <a:t>10-11</a:t>
            </a:r>
            <a:r>
              <a:rPr lang="zh-CN" altLang="en-US">
                <a:ea typeface="宋体" panose="02010600030101010101" pitchFamily="2" charset="-122"/>
              </a:rPr>
              <a:t>），拟合效果好，最大温差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度左右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53005" y="2833370"/>
            <a:ext cx="6328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</a:t>
            </a:r>
            <a:r>
              <a:rPr lang="zh-CN" altLang="en-US"/>
              <a:t>各温区相应的</a:t>
            </a:r>
            <a:r>
              <a:rPr lang="en-US" altLang="zh-CN"/>
              <a:t>a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h</a:t>
            </a:r>
            <a:r>
              <a:rPr lang="zh-CN" altLang="en-US">
                <a:ea typeface="宋体" panose="02010600030101010101" pitchFamily="2" charset="-122"/>
              </a:rPr>
              <a:t>的值</a:t>
            </a:r>
            <a:r>
              <a:rPr lang="en-US" altLang="zh-CN">
                <a:ea typeface="宋体" panose="02010600030101010101" pitchFamily="2" charset="-122"/>
              </a:rPr>
              <a:t>,     min F=260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560195" y="3242945"/>
          <a:ext cx="853376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温曲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1-5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6.683</a:t>
                      </a:r>
                      <a:r>
                        <a:rPr lang="zh-CN" altLang="en-US"/>
                        <a:t>e-04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24987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8.076</a:t>
                      </a:r>
                      <a:r>
                        <a:rPr lang="zh-CN" altLang="en-US"/>
                        <a:t>e-04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1.43</a:t>
                      </a:r>
                      <a:r>
                        <a:rPr lang="en-US"/>
                        <a:t>2</a:t>
                      </a:r>
                      <a:r>
                        <a:rPr lang="zh-CN" altLang="en-US"/>
                        <a:t>e+03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9.74</a:t>
                      </a:r>
                      <a:r>
                        <a:rPr lang="en-US" altLang="zh-CN"/>
                        <a:t>4</a:t>
                      </a:r>
                      <a:r>
                        <a:rPr lang="zh-CN" altLang="en-US"/>
                        <a:t>e-04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8.279e+02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8-9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8.49</a:t>
                      </a:r>
                      <a:r>
                        <a:rPr lang="en-US"/>
                        <a:t>3</a:t>
                      </a:r>
                      <a:r>
                        <a:rPr lang="zh-CN" altLang="en-US"/>
                        <a:t>e-04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6.54</a:t>
                      </a:r>
                      <a:r>
                        <a:rPr lang="en-US" altLang="zh-CN"/>
                        <a:t>8</a:t>
                      </a:r>
                      <a:r>
                        <a:rPr lang="zh-CN" altLang="en-US"/>
                        <a:t>e+02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10-11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5.28</a:t>
                      </a:r>
                      <a:r>
                        <a:rPr lang="en-US" altLang="zh-CN"/>
                        <a:t>7</a:t>
                      </a:r>
                      <a:r>
                        <a:rPr lang="zh-CN" altLang="en-US"/>
                        <a:t>e-04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1.3</a:t>
                      </a:r>
                      <a:r>
                        <a:rPr lang="en-US"/>
                        <a:t>38</a:t>
                      </a:r>
                      <a:r>
                        <a:rPr lang="zh-CN" altLang="en-US"/>
                        <a:t>e+03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6075" y="189230"/>
            <a:ext cx="77235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实验情况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3980" y="1296035"/>
            <a:ext cx="5125085" cy="36271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8000" y="5047615"/>
            <a:ext cx="2395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三分区误差图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51445" y="5200015"/>
            <a:ext cx="3019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五</a:t>
            </a:r>
            <a:r>
              <a:rPr lang="zh-CN" altLang="en-US"/>
              <a:t>分区误差图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080" y="1238250"/>
            <a:ext cx="6471920" cy="396176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654935" y="5047615"/>
            <a:ext cx="2185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横轴是时间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48183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问题一结果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346075" y="1743075"/>
          <a:ext cx="5299710" cy="2085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9855"/>
                <a:gridCol w="2649855"/>
              </a:tblGrid>
              <a:tr h="417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位置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温度</a:t>
                      </a:r>
                      <a:r>
                        <a:rPr lang="en-US" altLang="zh-CN"/>
                        <a:t>℃</a:t>
                      </a:r>
                      <a:endParaRPr lang="en-US" altLang="zh-CN"/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小温区</a:t>
                      </a:r>
                      <a:r>
                        <a:rPr lang="en-US" altLang="zh-CN"/>
                        <a:t>3</a:t>
                      </a:r>
                      <a:r>
                        <a:rPr lang="zh-CN" altLang="en-US"/>
                        <a:t>中心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129.48</a:t>
                      </a:r>
                      <a:endParaRPr lang="en-US" altLang="zh-CN"/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ym typeface="+mn-ea"/>
                        </a:rPr>
                        <a:t>小温区</a:t>
                      </a:r>
                      <a:r>
                        <a:rPr lang="en-US" altLang="zh-CN">
                          <a:sym typeface="+mn-ea"/>
                        </a:rPr>
                        <a:t>6</a:t>
                      </a:r>
                      <a:r>
                        <a:rPr lang="zh-CN" altLang="en-US">
                          <a:sym typeface="+mn-ea"/>
                        </a:rPr>
                        <a:t>中心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167.85</a:t>
                      </a:r>
                      <a:endParaRPr lang="en-US" altLang="zh-CN"/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ym typeface="+mn-ea"/>
                        </a:rPr>
                        <a:t>小温区</a:t>
                      </a:r>
                      <a:r>
                        <a:rPr lang="en-US" altLang="zh-CN">
                          <a:sym typeface="+mn-ea"/>
                        </a:rPr>
                        <a:t>7</a:t>
                      </a:r>
                      <a:r>
                        <a:rPr lang="zh-CN" altLang="en-US">
                          <a:sym typeface="+mn-ea"/>
                        </a:rPr>
                        <a:t>中心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189.41</a:t>
                      </a:r>
                      <a:endParaRPr lang="en-US" altLang="zh-CN"/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小温区</a:t>
                      </a:r>
                      <a:r>
                        <a:rPr lang="en-US" altLang="zh-CN"/>
                        <a:t>8</a:t>
                      </a:r>
                      <a:r>
                        <a:rPr lang="zh-CN" altLang="en-US"/>
                        <a:t>末端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223.33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37260" y="4175125"/>
            <a:ext cx="4103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参考答案 </a:t>
            </a:r>
            <a:r>
              <a:rPr lang="en-US" altLang="zh-CN"/>
              <a:t>130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168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189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224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470" y="1290320"/>
            <a:ext cx="6663690" cy="4277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484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问题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2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：可用二分法求解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8060" y="1401445"/>
            <a:ext cx="1809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模型：  </a:t>
            </a:r>
            <a:r>
              <a:rPr lang="en-US" altLang="zh-CN"/>
              <a:t>max v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987425" y="1895475"/>
            <a:ext cx="5320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满足：温度斜率的绝对值不大于</a:t>
            </a:r>
            <a:r>
              <a:rPr lang="en-US" altLang="zh-CN"/>
              <a:t>3</a:t>
            </a:r>
            <a:endParaRPr lang="en-US" altLang="zh-CN"/>
          </a:p>
        </p:txBody>
      </p:sp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68528" y="1769745"/>
          <a:ext cx="2552065" cy="506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1" imgW="1079500" imgH="228600" progId="Equation.KSEE3">
                  <p:embed/>
                </p:oleObj>
              </mc:Choice>
              <mc:Fallback>
                <p:oleObj name="" r:id="rId1" imgW="10795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68528" y="1769745"/>
                        <a:ext cx="2552065" cy="506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652270" y="2548890"/>
            <a:ext cx="50698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温度上升过程中在150ºC~190ºC的时间</a:t>
            </a:r>
            <a:r>
              <a:rPr lang="en-US" altLang="zh-CN"/>
              <a:t>T1</a:t>
            </a:r>
            <a:endParaRPr lang="en-US" altLang="zh-CN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68846" y="2548890"/>
          <a:ext cx="1951990" cy="47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825500" imgH="215900" progId="Equation.KSEE3">
                  <p:embed/>
                </p:oleObj>
              </mc:Choice>
              <mc:Fallback>
                <p:oleObj name="" r:id="rId3" imgW="825500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68846" y="2548890"/>
                        <a:ext cx="1951990" cy="478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661795" y="3230880"/>
            <a:ext cx="32321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温度大于217ºC的时间</a:t>
            </a:r>
            <a:r>
              <a:rPr lang="en-US" altLang="zh-CN"/>
              <a:t>T2</a:t>
            </a:r>
            <a:endParaRPr lang="en-US" altLang="zh-CN"/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68529" y="3190240"/>
          <a:ext cx="1830705" cy="47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5" imgW="774065" imgH="215900" progId="Equation.KSEE3">
                  <p:embed/>
                </p:oleObj>
              </mc:Choice>
              <mc:Fallback>
                <p:oleObj name="" r:id="rId5" imgW="774065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68529" y="3190240"/>
                        <a:ext cx="1830705" cy="478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1655445" y="3862705"/>
            <a:ext cx="32321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最大温度在</a:t>
            </a:r>
            <a:r>
              <a:rPr lang="en-US" altLang="zh-CN"/>
              <a:t>240-250</a:t>
            </a:r>
            <a:r>
              <a:rPr lang="zh-CN" altLang="en-US"/>
              <a:t>之间</a:t>
            </a:r>
            <a:endParaRPr lang="zh-CN" altLang="en-US"/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11989" y="3821431"/>
          <a:ext cx="2764155" cy="3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7" imgW="1168400" imgH="177165" progId="Equation.KSEE3">
                  <p:embed/>
                </p:oleObj>
              </mc:Choice>
              <mc:Fallback>
                <p:oleObj name="" r:id="rId7" imgW="1168400" imgH="177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11989" y="3821431"/>
                        <a:ext cx="2764155" cy="393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929005" y="4277995"/>
            <a:ext cx="11035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可考察斜率绝对值、</a:t>
            </a:r>
            <a:r>
              <a:rPr lang="en-US" altLang="zh-CN"/>
              <a:t>T1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T2</a:t>
            </a:r>
            <a:r>
              <a:rPr lang="zh-CN" altLang="en-US">
                <a:ea typeface="宋体" panose="02010600030101010101" pitchFamily="2" charset="-122"/>
              </a:rPr>
              <a:t>及</a:t>
            </a:r>
            <a:r>
              <a:rPr lang="en-US" altLang="zh-CN">
                <a:ea typeface="宋体" panose="02010600030101010101" pitchFamily="2" charset="-122"/>
              </a:rPr>
              <a:t>max u</a:t>
            </a:r>
            <a:r>
              <a:rPr lang="zh-CN" altLang="en-US">
                <a:ea typeface="宋体" panose="02010600030101010101" pitchFamily="2" charset="-122"/>
              </a:rPr>
              <a:t>与过炉速度之间的关系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29005" y="4655820"/>
            <a:ext cx="11035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斜率绝对值关于过炉速度单增、</a:t>
            </a:r>
            <a:r>
              <a:rPr lang="en-US" altLang="zh-CN"/>
              <a:t>T1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T2</a:t>
            </a:r>
            <a:r>
              <a:rPr lang="zh-CN" altLang="en-US">
                <a:ea typeface="宋体" panose="02010600030101010101" pitchFamily="2" charset="-122"/>
              </a:rPr>
              <a:t>及</a:t>
            </a:r>
            <a:r>
              <a:rPr lang="en-US" altLang="zh-CN">
                <a:ea typeface="宋体" panose="02010600030101010101" pitchFamily="2" charset="-122"/>
              </a:rPr>
              <a:t>max u</a:t>
            </a:r>
            <a:r>
              <a:rPr lang="zh-CN" altLang="en-US">
                <a:ea typeface="宋体" panose="02010600030101010101" pitchFamily="2" charset="-122"/>
              </a:rPr>
              <a:t>关于过炉速度单减，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5087620"/>
            <a:ext cx="1102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可由二分法求</a:t>
            </a:r>
            <a:r>
              <a:rPr lang="en-US" altLang="zh-CN">
                <a:ea typeface="宋体" panose="02010600030101010101" pitchFamily="2" charset="-122"/>
              </a:rPr>
              <a:t>max v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484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问题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2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：可用二分法求解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8060" y="1401445"/>
            <a:ext cx="2249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模型：  </a:t>
            </a:r>
            <a:r>
              <a:rPr lang="en-US" altLang="zh-CN"/>
              <a:t>max v1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987425" y="1895475"/>
            <a:ext cx="3759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满足：温度斜率的绝对值不大于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901815" y="1401445"/>
            <a:ext cx="2249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模型：  </a:t>
            </a:r>
            <a:r>
              <a:rPr lang="en-US" altLang="zh-CN"/>
              <a:t>max v2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901180" y="1895475"/>
            <a:ext cx="3759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满足：</a:t>
            </a:r>
            <a:endParaRPr lang="en-US" altLang="zh-CN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04786" y="1785620"/>
          <a:ext cx="1951990" cy="47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" imgW="825500" imgH="215900" progId="Equation.KSEE3">
                  <p:embed/>
                </p:oleObj>
              </mc:Choice>
              <mc:Fallback>
                <p:oleObj name="" r:id="rId1" imgW="825500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04786" y="1785620"/>
                        <a:ext cx="1951990" cy="478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988060" y="2845435"/>
            <a:ext cx="2249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模型：  </a:t>
            </a:r>
            <a:r>
              <a:rPr lang="en-US" altLang="zh-CN"/>
              <a:t>max v3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986790" y="3317875"/>
            <a:ext cx="3759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满足：</a:t>
            </a:r>
            <a:endParaRPr lang="en-US" altLang="zh-CN"/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62848" y="4287203"/>
          <a:ext cx="3663315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3" imgW="1548765" imgH="228600" progId="Equation.KSEE3">
                  <p:embed/>
                </p:oleObj>
              </mc:Choice>
              <mc:Fallback>
                <p:oleObj name="" r:id="rId3" imgW="1548765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2848" y="4287203"/>
                        <a:ext cx="3663315" cy="506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04469" y="3327401"/>
          <a:ext cx="2764155" cy="3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5" imgW="1168400" imgH="177165" progId="Equation.KSEE3">
                  <p:embed/>
                </p:oleObj>
              </mc:Choice>
              <mc:Fallback>
                <p:oleObj name="" r:id="rId5" imgW="1168400" imgH="177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04469" y="3327401"/>
                        <a:ext cx="2764155" cy="393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901180" y="2845435"/>
            <a:ext cx="2249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模型：  </a:t>
            </a:r>
            <a:r>
              <a:rPr lang="en-US" altLang="zh-CN"/>
              <a:t>max v4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6900545" y="3339465"/>
            <a:ext cx="3759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满足：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86790" y="4425950"/>
            <a:ext cx="2249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则</a:t>
            </a:r>
            <a:endParaRPr lang="zh-CN" altLang="en-US"/>
          </a:p>
        </p:txBody>
      </p:sp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50403" y="3284855"/>
          <a:ext cx="1830705" cy="47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7" imgW="774065" imgH="215900" progId="Equation.KSEE3">
                  <p:embed/>
                </p:oleObj>
              </mc:Choice>
              <mc:Fallback>
                <p:oleObj name="" r:id="rId7" imgW="774065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0403" y="3284855"/>
                        <a:ext cx="1830705" cy="478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484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问题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2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结果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77810" y="1654810"/>
            <a:ext cx="1428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由图</a:t>
            </a:r>
            <a:r>
              <a:rPr lang="en-US" altLang="zh-CN"/>
              <a:t>2</a:t>
            </a:r>
            <a:endParaRPr lang="en-US" altLang="zh-CN"/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54821" y="1645285"/>
          <a:ext cx="960120" cy="3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" imgW="405765" imgH="177165" progId="Equation.KSEE3">
                  <p:embed/>
                </p:oleObj>
              </mc:Choice>
              <mc:Fallback>
                <p:oleObj name="" r:id="rId1" imgW="405765" imgH="177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54821" y="1645285"/>
                        <a:ext cx="960120" cy="393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7871460" y="2134235"/>
            <a:ext cx="1428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由图</a:t>
            </a:r>
            <a:r>
              <a:rPr lang="en-US" altLang="zh-CN"/>
              <a:t>3</a:t>
            </a:r>
            <a:endParaRPr lang="en-US" altLang="zh-CN"/>
          </a:p>
        </p:txBody>
      </p:sp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54504" y="2134235"/>
          <a:ext cx="1683385" cy="3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3" imgW="711200" imgH="177165" progId="Equation.KSEE3">
                  <p:embed/>
                </p:oleObj>
              </mc:Choice>
              <mc:Fallback>
                <p:oleObj name="" r:id="rId3" imgW="711200" imgH="177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54504" y="2134235"/>
                        <a:ext cx="1683385" cy="393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877810" y="2708910"/>
            <a:ext cx="1477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由图</a:t>
            </a:r>
            <a:r>
              <a:rPr lang="en-US" altLang="zh-CN"/>
              <a:t>4</a:t>
            </a:r>
            <a:endParaRPr lang="en-US" altLang="zh-CN"/>
          </a:p>
        </p:txBody>
      </p:sp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44979" y="2696210"/>
          <a:ext cx="1831975" cy="3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5" imgW="774065" imgH="177165" progId="Equation.KSEE3">
                  <p:embed/>
                </p:oleObj>
              </mc:Choice>
              <mc:Fallback>
                <p:oleObj name="" r:id="rId5" imgW="774065" imgH="177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44979" y="2696210"/>
                        <a:ext cx="1831975" cy="393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7877810" y="3355340"/>
            <a:ext cx="4006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可取</a:t>
            </a:r>
            <a:r>
              <a:rPr lang="en-US" altLang="zh-CN"/>
              <a:t>v1=70</a:t>
            </a:r>
            <a:r>
              <a:rPr lang="zh-CN" altLang="en-US">
                <a:ea typeface="宋体" panose="02010600030101010101" pitchFamily="2" charset="-122"/>
              </a:rPr>
              <a:t>， </a:t>
            </a:r>
            <a:r>
              <a:rPr lang="en-US" altLang="zh-CN">
                <a:ea typeface="宋体" panose="02010600030101010101" pitchFamily="2" charset="-122"/>
              </a:rPr>
              <a:t>v2=85,</a:t>
            </a:r>
            <a:r>
              <a:rPr lang="zh-CN" altLang="en-US">
                <a:ea typeface="宋体" panose="02010600030101010101" pitchFamily="2" charset="-122"/>
              </a:rPr>
              <a:t>由二分法求</a:t>
            </a:r>
            <a:r>
              <a:rPr lang="en-US" altLang="zh-CN">
                <a:ea typeface="宋体" panose="02010600030101010101" pitchFamily="2" charset="-122"/>
              </a:rPr>
              <a:t>v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7877810" y="4147185"/>
            <a:ext cx="3766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求得  </a:t>
            </a:r>
            <a:r>
              <a:rPr lang="en-US" altLang="zh-CN"/>
              <a:t>max =80.4425cm/min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8512810" y="4868545"/>
            <a:ext cx="2453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参考答案</a:t>
            </a:r>
            <a:r>
              <a:rPr lang="en-US" altLang="zh-CN"/>
              <a:t>79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255" y="1241425"/>
            <a:ext cx="5978525" cy="4403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32772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问题要点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74" name="文本框 3"/>
          <p:cNvSpPr txBox="1"/>
          <p:nvPr/>
        </p:nvSpPr>
        <p:spPr>
          <a:xfrm>
            <a:off x="717550" y="1320800"/>
            <a:ext cx="1112393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u="sng">
                <a:latin typeface="Arial" panose="020B0604020202020204" pitchFamily="34" charset="0"/>
                <a:ea typeface="宋体" panose="02010600030101010101" pitchFamily="2" charset="-122"/>
              </a:rPr>
              <a:t>用机理模型来分析炉温曲线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：采用参考书给出的炉温曲线模型都不会是好模型，模型越符合实际越好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文本框 4"/>
          <p:cNvSpPr txBox="1"/>
          <p:nvPr/>
        </p:nvSpPr>
        <p:spPr>
          <a:xfrm>
            <a:off x="717550" y="1806575"/>
            <a:ext cx="981265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本身模型并不复杂：一维热传导模型是一个很成熟的模型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6" name="文本框 5"/>
          <p:cNvSpPr txBox="1"/>
          <p:nvPr/>
        </p:nvSpPr>
        <p:spPr>
          <a:xfrm>
            <a:off x="717550" y="2265680"/>
            <a:ext cx="839216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问题的重点在：如何通过非线性优化，较为迅速地得到最优参数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7" name="文本框 6"/>
          <p:cNvSpPr txBox="1"/>
          <p:nvPr/>
        </p:nvSpPr>
        <p:spPr>
          <a:xfrm>
            <a:off x="715963" y="2768600"/>
            <a:ext cx="616108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可用非线性优化方法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粒子群，遗传算法等等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>
            <a:off x="718185" y="3336925"/>
            <a:ext cx="883412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应多做实验，以确保结果尽量精确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46678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问题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3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优化模型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8055" y="1386840"/>
            <a:ext cx="10447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dt=0.5,</a:t>
            </a:r>
            <a:r>
              <a:rPr lang="zh-CN" altLang="en-US"/>
              <a:t>设升温段温度大于等于</a:t>
            </a:r>
            <a:r>
              <a:rPr lang="en-US" altLang="zh-CN"/>
              <a:t>217℃</a:t>
            </a:r>
            <a:r>
              <a:rPr lang="zh-CN" altLang="en-US"/>
              <a:t>的温度数据为</a:t>
            </a:r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52565" y="1318260"/>
          <a:ext cx="2133600" cy="505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65200" imgH="228600" progId="Equation.KSEE3">
                  <p:embed/>
                </p:oleObj>
              </mc:Choice>
              <mc:Fallback>
                <p:oleObj name="" r:id="rId1" imgW="9652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52565" y="1318260"/>
                        <a:ext cx="2133600" cy="505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48055" y="1755140"/>
            <a:ext cx="10447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则阴影部分的面积为 （梯形面积求和）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41608" y="1823720"/>
          <a:ext cx="5842635" cy="955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2641600" imgH="431800" progId="Equation.KSEE3">
                  <p:embed/>
                </p:oleObj>
              </mc:Choice>
              <mc:Fallback>
                <p:oleObj name="" r:id="rId3" imgW="26416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41608" y="1823720"/>
                        <a:ext cx="5842635" cy="955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48055" y="2152015"/>
            <a:ext cx="3823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记</a:t>
            </a:r>
            <a:r>
              <a:rPr lang="en-US" altLang="zh-CN"/>
              <a:t>F=(f1,f2,f3,f4)</a:t>
            </a:r>
            <a:r>
              <a:rPr lang="zh-CN" altLang="en-US"/>
              <a:t>为恒温区温度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48055" y="2601595"/>
            <a:ext cx="10447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则优化问题模型为：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88060" y="3106420"/>
            <a:ext cx="1809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模型：  </a:t>
            </a:r>
            <a:endParaRPr lang="en-US" altLang="zh-CN"/>
          </a:p>
        </p:txBody>
      </p:sp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01290" y="3629025"/>
          <a:ext cx="1997075" cy="39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5" imgW="1079500" imgH="228600" progId="Equation.KSEE3">
                  <p:embed/>
                </p:oleObj>
              </mc:Choice>
              <mc:Fallback>
                <p:oleObj name="" r:id="rId5" imgW="10795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01290" y="3629025"/>
                        <a:ext cx="1997075" cy="396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20340" y="4189095"/>
          <a:ext cx="150812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7" imgW="825500" imgH="215900" progId="Equation.KSEE3">
                  <p:embed/>
                </p:oleObj>
              </mc:Choice>
              <mc:Fallback>
                <p:oleObj name="" r:id="rId7" imgW="825500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20340" y="4189095"/>
                        <a:ext cx="150812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01290" y="4678045"/>
          <a:ext cx="1432560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9" imgW="774065" imgH="215900" progId="Equation.KSEE3">
                  <p:embed/>
                </p:oleObj>
              </mc:Choice>
              <mc:Fallback>
                <p:oleObj name="" r:id="rId9" imgW="774065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01290" y="4678045"/>
                        <a:ext cx="1432560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20975" y="5185410"/>
          <a:ext cx="2162810" cy="30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1" imgW="1168400" imgH="177165" progId="Equation.KSEE3">
                  <p:embed/>
                </p:oleObj>
              </mc:Choice>
              <mc:Fallback>
                <p:oleObj name="" r:id="rId11" imgW="1168400" imgH="177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20975" y="5185410"/>
                        <a:ext cx="2162810" cy="307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38500" y="2931160"/>
          <a:ext cx="970915" cy="719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3" imgW="405765" imgH="292100" progId="Equation.KSEE3">
                  <p:embed/>
                </p:oleObj>
              </mc:Choice>
              <mc:Fallback>
                <p:oleObj name="" r:id="rId13" imgW="405765" imgH="292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8500" y="2931160"/>
                        <a:ext cx="970915" cy="719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988060" y="4025265"/>
            <a:ext cx="1809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满足</a:t>
            </a:r>
            <a:r>
              <a:rPr lang="zh-CN" altLang="en-US"/>
              <a:t>：  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6146800" y="3244850"/>
            <a:ext cx="1809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其中优化范围为</a:t>
            </a:r>
            <a:r>
              <a:rPr lang="zh-CN" altLang="en-US"/>
              <a:t>：  </a:t>
            </a:r>
            <a:endParaRPr lang="en-US" altLang="zh-CN"/>
          </a:p>
        </p:txBody>
      </p:sp>
      <p:graphicFrame>
        <p:nvGraphicFramePr>
          <p:cNvPr id="46" name="对象 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41098" y="3749040"/>
          <a:ext cx="4434840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15" imgW="2425700" imgH="254000" progId="Equation.KSEE3">
                  <p:embed/>
                </p:oleObj>
              </mc:Choice>
              <mc:Fallback>
                <p:oleObj name="" r:id="rId15" imgW="2425700" imgH="2540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241098" y="3749040"/>
                        <a:ext cx="4434840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60148" y="4370388"/>
          <a:ext cx="1414780" cy="30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17" imgW="774065" imgH="177165" progId="Equation.KSEE3">
                  <p:embed/>
                </p:oleObj>
              </mc:Choice>
              <mc:Fallback>
                <p:oleObj name="" r:id="rId17" imgW="774065" imgH="177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260148" y="4370388"/>
                        <a:ext cx="1414780" cy="307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46678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问题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3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结果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8475" y="1672590"/>
            <a:ext cx="5050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最小阴影面积为39</a:t>
            </a:r>
            <a:r>
              <a:rPr lang="en-US" altLang="zh-CN"/>
              <a:t>5.8</a:t>
            </a:r>
            <a:r>
              <a:rPr lang="zh-CN" altLang="en-US">
                <a:ea typeface="宋体" panose="02010600030101010101" pitchFamily="2" charset="-122"/>
              </a:rPr>
              <a:t>，此时各参数值为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4" name="表格 13"/>
          <p:cNvGraphicFramePr/>
          <p:nvPr>
            <p:custDataLst>
              <p:tags r:id="rId1"/>
            </p:custDataLst>
          </p:nvPr>
        </p:nvGraphicFramePr>
        <p:xfrm>
          <a:off x="548640" y="2235200"/>
          <a:ext cx="4622800" cy="217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400"/>
                <a:gridCol w="2311400"/>
              </a:tblGrid>
              <a:tr h="412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1-5</a:t>
                      </a:r>
                      <a:r>
                        <a:rPr lang="zh-CN" altLang="en-US"/>
                        <a:t>温区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179.2℃</a:t>
                      </a:r>
                      <a:endParaRPr lang="en-US" altLang="zh-CN"/>
                    </a:p>
                  </a:txBody>
                  <a:tcPr/>
                </a:tc>
              </a:tr>
              <a:tr h="440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r>
                        <a:rPr lang="zh-CN" altLang="en-US"/>
                        <a:t>温区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196.1</a:t>
                      </a:r>
                      <a:r>
                        <a:rPr lang="en-US" altLang="zh-CN" sz="1800">
                          <a:sym typeface="+mn-ea"/>
                        </a:rPr>
                        <a:t>℃</a:t>
                      </a:r>
                      <a:endParaRPr lang="en-US" altLang="zh-CN"/>
                    </a:p>
                  </a:txBody>
                  <a:tcPr/>
                </a:tc>
              </a:tr>
              <a:tr h="440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r>
                        <a:rPr lang="zh-CN" altLang="en-US"/>
                        <a:t>温区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228.8℃</a:t>
                      </a:r>
                      <a:endParaRPr lang="en-US" altLang="zh-CN"/>
                    </a:p>
                  </a:txBody>
                  <a:tcPr/>
                </a:tc>
              </a:tr>
              <a:tr h="440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8-9</a:t>
                      </a:r>
                      <a:r>
                        <a:rPr lang="zh-CN" altLang="en-US"/>
                        <a:t>温区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265℃</a:t>
                      </a:r>
                      <a:endParaRPr lang="en-US" altLang="zh-CN"/>
                    </a:p>
                  </a:txBody>
                  <a:tcPr/>
                </a:tc>
              </a:tr>
              <a:tr h="440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过炉速度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</a:t>
                      </a:r>
                      <a:r>
                        <a:rPr lang="en-US" altLang="zh-CN"/>
                        <a:t>2.38</a:t>
                      </a:r>
                      <a:r>
                        <a:rPr lang="en-US" altLang="zh-CN"/>
                        <a:t>cm/min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815" y="1265555"/>
            <a:ext cx="6560185" cy="43268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19480" y="4606925"/>
            <a:ext cx="413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参考答案： </a:t>
            </a:r>
            <a:r>
              <a:rPr lang="en-US" altLang="zh-CN"/>
              <a:t>180/190/226/263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503680" y="5163185"/>
            <a:ext cx="2492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速度：</a:t>
            </a:r>
            <a:r>
              <a:rPr lang="en-US" altLang="zh-CN"/>
              <a:t>80</a:t>
            </a:r>
            <a:r>
              <a:rPr lang="zh-CN" altLang="en-US">
                <a:ea typeface="宋体" panose="02010600030101010101" pitchFamily="2" charset="-122"/>
              </a:rPr>
              <a:t>；面积</a:t>
            </a:r>
            <a:r>
              <a:rPr lang="en-US" altLang="zh-CN">
                <a:ea typeface="宋体" panose="02010600030101010101" pitchFamily="2" charset="-122"/>
              </a:rPr>
              <a:t>467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46678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问题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4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优化模型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7895" y="1425575"/>
            <a:ext cx="514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设升温段温度大于等于</a:t>
            </a:r>
            <a:r>
              <a:rPr lang="en-US" altLang="zh-CN"/>
              <a:t>217℃</a:t>
            </a:r>
            <a:r>
              <a:rPr lang="zh-CN" altLang="en-US"/>
              <a:t>的温度数据为</a:t>
            </a:r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23890" y="1356995"/>
          <a:ext cx="2172335" cy="505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65200" imgH="228600" progId="Equation.KSEE3">
                  <p:embed/>
                </p:oleObj>
              </mc:Choice>
              <mc:Fallback>
                <p:oleObj name="" r:id="rId1" imgW="9652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23890" y="1356995"/>
                        <a:ext cx="2172335" cy="505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9871" y="2328545"/>
          <a:ext cx="5982970" cy="955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2705100" imgH="431800" progId="Equation.KSEE3">
                  <p:embed/>
                </p:oleObj>
              </mc:Choice>
              <mc:Fallback>
                <p:oleObj name="" r:id="rId3" imgW="27051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9871" y="2328545"/>
                        <a:ext cx="5982970" cy="955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948055" y="2601595"/>
            <a:ext cx="258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升温段阴影部分面积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22020" y="1876425"/>
            <a:ext cx="514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设降</a:t>
            </a:r>
            <a:r>
              <a:rPr lang="zh-CN" altLang="en-US"/>
              <a:t>温段温度大于等于</a:t>
            </a:r>
            <a:r>
              <a:rPr lang="en-US" altLang="zh-CN"/>
              <a:t>217℃</a:t>
            </a:r>
            <a:r>
              <a:rPr lang="zh-CN" altLang="en-US"/>
              <a:t>的温度数据为</a:t>
            </a:r>
            <a:endParaRPr lang="zh-CN" altLang="en-US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66435" y="1793875"/>
          <a:ext cx="2087245" cy="505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927100" imgH="228600" progId="Equation.KSEE3">
                  <p:embed/>
                </p:oleObj>
              </mc:Choice>
              <mc:Fallback>
                <p:oleObj name="" r:id="rId5" imgW="927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66435" y="1793875"/>
                        <a:ext cx="2087245" cy="505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922020" y="3570605"/>
            <a:ext cx="258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降温段相应</a:t>
            </a:r>
            <a:r>
              <a:rPr lang="zh-CN" altLang="en-US"/>
              <a:t>部分面积</a:t>
            </a:r>
            <a:endParaRPr lang="zh-CN" altLang="en-US"/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86226" y="3293110"/>
          <a:ext cx="5871210" cy="955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7" imgW="2654300" imgH="431800" progId="Equation.KSEE3">
                  <p:embed/>
                </p:oleObj>
              </mc:Choice>
              <mc:Fallback>
                <p:oleObj name="" r:id="rId7" imgW="26543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86226" y="3293110"/>
                        <a:ext cx="5871210" cy="955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957580" y="4338955"/>
            <a:ext cx="4686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升温段大于等于</a:t>
            </a:r>
            <a:r>
              <a:rPr lang="en-US" altLang="zh-CN"/>
              <a:t>217℃</a:t>
            </a:r>
            <a:r>
              <a:rPr lang="zh-CN" altLang="en-US"/>
              <a:t>区间时长</a:t>
            </a:r>
            <a:endParaRPr lang="zh-CN" altLang="en-US"/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95545" y="4276090"/>
          <a:ext cx="1602105" cy="449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9" imgW="711200" imgH="203200" progId="Equation.KSEE3">
                  <p:embed/>
                </p:oleObj>
              </mc:Choice>
              <mc:Fallback>
                <p:oleObj name="" r:id="rId9" imgW="7112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95545" y="4276090"/>
                        <a:ext cx="1602105" cy="449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937895" y="5002530"/>
            <a:ext cx="4686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降</a:t>
            </a:r>
            <a:r>
              <a:rPr lang="zh-CN" altLang="en-US"/>
              <a:t>温段大于等于</a:t>
            </a:r>
            <a:r>
              <a:rPr lang="en-US" altLang="zh-CN"/>
              <a:t>217℃</a:t>
            </a:r>
            <a:r>
              <a:rPr lang="zh-CN" altLang="en-US"/>
              <a:t>区间时长</a:t>
            </a:r>
            <a:endParaRPr lang="zh-CN" altLang="en-US"/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04435" y="4939665"/>
          <a:ext cx="1544955" cy="449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1" imgW="685800" imgH="203200" progId="Equation.KSEE3">
                  <p:embed/>
                </p:oleObj>
              </mc:Choice>
              <mc:Fallback>
                <p:oleObj name="" r:id="rId11" imgW="6858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04435" y="4939665"/>
                        <a:ext cx="1544955" cy="449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46678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问题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4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优化模型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44600" y="1948815"/>
            <a:ext cx="2376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定义相似度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68246" y="2438718"/>
          <a:ext cx="569531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" imgW="2527300" imgH="431800" progId="Equation.KSEE3">
                  <p:embed/>
                </p:oleObj>
              </mc:Choice>
              <mc:Fallback>
                <p:oleObj name="" r:id="rId1" imgW="25273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68246" y="2438718"/>
                        <a:ext cx="5695315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2336800" y="3737610"/>
            <a:ext cx="4015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表明左右两部分越相似</a:t>
            </a:r>
            <a:endParaRPr lang="zh-CN" altLang="en-US"/>
          </a:p>
        </p:txBody>
      </p:sp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16660" y="3723323"/>
          <a:ext cx="960120" cy="38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444500" imgH="177165" progId="Equation.KSEE3">
                  <p:embed/>
                </p:oleObj>
              </mc:Choice>
              <mc:Fallback>
                <p:oleObj name="" r:id="rId3" imgW="4445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6660" y="3723323"/>
                        <a:ext cx="960120" cy="382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56159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问题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4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：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多步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优化模型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48055" y="1649095"/>
            <a:ext cx="10447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则问题四</a:t>
            </a:r>
            <a:r>
              <a:rPr lang="zh-CN" altLang="en-US"/>
              <a:t>优化问题模型为：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88060" y="2153920"/>
            <a:ext cx="1809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模型：  </a:t>
            </a:r>
            <a:endParaRPr lang="en-US" altLang="zh-CN"/>
          </a:p>
        </p:txBody>
      </p:sp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01290" y="2676525"/>
          <a:ext cx="1997075" cy="39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1" imgW="1079500" imgH="228600" progId="Equation.KSEE3">
                  <p:embed/>
                </p:oleObj>
              </mc:Choice>
              <mc:Fallback>
                <p:oleObj name="" r:id="rId1" imgW="10795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01290" y="2676525"/>
                        <a:ext cx="1997075" cy="396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20340" y="3236595"/>
          <a:ext cx="150812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3" imgW="825500" imgH="215900" progId="Equation.KSEE3">
                  <p:embed/>
                </p:oleObj>
              </mc:Choice>
              <mc:Fallback>
                <p:oleObj name="" r:id="rId3" imgW="825500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0340" y="3236595"/>
                        <a:ext cx="150812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01290" y="3725545"/>
          <a:ext cx="1432560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5" imgW="774065" imgH="215900" progId="Equation.KSEE3">
                  <p:embed/>
                </p:oleObj>
              </mc:Choice>
              <mc:Fallback>
                <p:oleObj name="" r:id="rId5" imgW="774065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01290" y="3725545"/>
                        <a:ext cx="1432560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20975" y="4232910"/>
          <a:ext cx="2162810" cy="30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7" imgW="1168400" imgH="177165" progId="Equation.KSEE3">
                  <p:embed/>
                </p:oleObj>
              </mc:Choice>
              <mc:Fallback>
                <p:oleObj name="" r:id="rId7" imgW="1168400" imgH="177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20975" y="4232910"/>
                        <a:ext cx="2162810" cy="307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56866" y="1978660"/>
          <a:ext cx="1734185" cy="719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9" imgW="723900" imgH="292100" progId="Equation.KSEE3">
                  <p:embed/>
                </p:oleObj>
              </mc:Choice>
              <mc:Fallback>
                <p:oleObj name="" r:id="rId9" imgW="723900" imgH="292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56866" y="1978660"/>
                        <a:ext cx="1734185" cy="719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988060" y="3072765"/>
            <a:ext cx="1809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满足</a:t>
            </a:r>
            <a:r>
              <a:rPr lang="zh-CN" altLang="en-US"/>
              <a:t>：  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6146800" y="2292350"/>
            <a:ext cx="1809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其中优化范围为</a:t>
            </a:r>
            <a:r>
              <a:rPr lang="zh-CN" altLang="en-US"/>
              <a:t>：  </a:t>
            </a:r>
            <a:endParaRPr lang="en-US" altLang="zh-CN"/>
          </a:p>
        </p:txBody>
      </p:sp>
      <p:graphicFrame>
        <p:nvGraphicFramePr>
          <p:cNvPr id="46" name="对象 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41098" y="2796540"/>
          <a:ext cx="4434840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11" imgW="2425700" imgH="254000" progId="Equation.KSEE3">
                  <p:embed/>
                </p:oleObj>
              </mc:Choice>
              <mc:Fallback>
                <p:oleObj name="" r:id="rId11" imgW="2425700" imgH="2540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41098" y="2796540"/>
                        <a:ext cx="4434840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60148" y="3417888"/>
          <a:ext cx="1414780" cy="30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13" imgW="774065" imgH="177165" progId="Equation.KSEE3">
                  <p:embed/>
                </p:oleObj>
              </mc:Choice>
              <mc:Fallback>
                <p:oleObj name="" r:id="rId13" imgW="774065" imgH="177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60148" y="3417888"/>
                        <a:ext cx="1414780" cy="307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58959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问题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4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：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多步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优化模型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88060" y="2153920"/>
            <a:ext cx="1809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模型：  </a:t>
            </a:r>
            <a:endParaRPr lang="en-US" altLang="zh-CN"/>
          </a:p>
        </p:txBody>
      </p:sp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01290" y="2676525"/>
          <a:ext cx="1997075" cy="39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1" imgW="1079500" imgH="228600" progId="Equation.KSEE3">
                  <p:embed/>
                </p:oleObj>
              </mc:Choice>
              <mc:Fallback>
                <p:oleObj name="" r:id="rId1" imgW="10795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01290" y="2676525"/>
                        <a:ext cx="1997075" cy="396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20340" y="3236595"/>
          <a:ext cx="150812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3" imgW="825500" imgH="215900" progId="Equation.KSEE3">
                  <p:embed/>
                </p:oleObj>
              </mc:Choice>
              <mc:Fallback>
                <p:oleObj name="" r:id="rId3" imgW="825500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0340" y="3236595"/>
                        <a:ext cx="150812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01290" y="3725545"/>
          <a:ext cx="1432560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5" imgW="774065" imgH="215900" progId="Equation.KSEE3">
                  <p:embed/>
                </p:oleObj>
              </mc:Choice>
              <mc:Fallback>
                <p:oleObj name="" r:id="rId5" imgW="774065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01290" y="3725545"/>
                        <a:ext cx="1432560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20975" y="4232910"/>
          <a:ext cx="2162810" cy="30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7" imgW="1168400" imgH="177165" progId="Equation.KSEE3">
                  <p:embed/>
                </p:oleObj>
              </mc:Choice>
              <mc:Fallback>
                <p:oleObj name="" r:id="rId7" imgW="1168400" imgH="177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20975" y="4232910"/>
                        <a:ext cx="2162810" cy="307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06433" y="1978660"/>
          <a:ext cx="1035050" cy="719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9" imgW="431800" imgH="292100" progId="Equation.KSEE3">
                  <p:embed/>
                </p:oleObj>
              </mc:Choice>
              <mc:Fallback>
                <p:oleObj name="" r:id="rId9" imgW="431800" imgH="292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06433" y="1978660"/>
                        <a:ext cx="1035050" cy="719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988060" y="3072765"/>
            <a:ext cx="1809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满足</a:t>
            </a:r>
            <a:r>
              <a:rPr lang="zh-CN" altLang="en-US"/>
              <a:t>：  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6146800" y="2292350"/>
            <a:ext cx="1809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其中优化范围为</a:t>
            </a:r>
            <a:r>
              <a:rPr lang="zh-CN" altLang="en-US"/>
              <a:t>：  </a:t>
            </a:r>
            <a:endParaRPr lang="en-US" altLang="zh-CN"/>
          </a:p>
        </p:txBody>
      </p:sp>
      <p:graphicFrame>
        <p:nvGraphicFramePr>
          <p:cNvPr id="46" name="对象 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41098" y="2796540"/>
          <a:ext cx="4434840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11" imgW="2425700" imgH="254000" progId="Equation.KSEE3">
                  <p:embed/>
                </p:oleObj>
              </mc:Choice>
              <mc:Fallback>
                <p:oleObj name="" r:id="rId11" imgW="2425700" imgH="2540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41098" y="2796540"/>
                        <a:ext cx="4434840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41733" y="3417888"/>
          <a:ext cx="1414780" cy="30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13" imgW="774065" imgH="177165" progId="Equation.KSEE3">
                  <p:embed/>
                </p:oleObj>
              </mc:Choice>
              <mc:Fallback>
                <p:oleObj name="" r:id="rId13" imgW="774065" imgH="177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41733" y="3417888"/>
                        <a:ext cx="1414780" cy="307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42236" y="4688841"/>
          <a:ext cx="153225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5" imgW="838200" imgH="228600" progId="Equation.KSEE3">
                  <p:embed/>
                </p:oleObj>
              </mc:Choice>
              <mc:Fallback>
                <p:oleObj name="" r:id="rId15" imgW="8382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42236" y="4688841"/>
                        <a:ext cx="1532255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257925" y="4645660"/>
            <a:ext cx="3833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其中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ε为给定的小量，如取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5%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46678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问题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4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结果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99835" y="1451610"/>
            <a:ext cx="5803900" cy="39554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98475" y="1672590"/>
            <a:ext cx="5050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阴影面积为</a:t>
            </a:r>
            <a:r>
              <a:rPr lang="en-US"/>
              <a:t>416.4</a:t>
            </a:r>
            <a:r>
              <a:rPr lang="zh-CN" altLang="en-US">
                <a:ea typeface="宋体" panose="02010600030101010101" pitchFamily="2" charset="-122"/>
              </a:rPr>
              <a:t>，此时各参数值为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4" name="表格 13"/>
          <p:cNvGraphicFramePr/>
          <p:nvPr>
            <p:custDataLst>
              <p:tags r:id="rId3"/>
            </p:custDataLst>
          </p:nvPr>
        </p:nvGraphicFramePr>
        <p:xfrm>
          <a:off x="548640" y="2235200"/>
          <a:ext cx="4622800" cy="217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400"/>
                <a:gridCol w="2311400"/>
              </a:tblGrid>
              <a:tr h="412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1-5</a:t>
                      </a:r>
                      <a:r>
                        <a:rPr lang="zh-CN" altLang="en-US"/>
                        <a:t>温区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174.8℃</a:t>
                      </a:r>
                      <a:endParaRPr lang="en-US" altLang="zh-CN"/>
                    </a:p>
                  </a:txBody>
                  <a:tcPr/>
                </a:tc>
              </a:tr>
              <a:tr h="440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r>
                        <a:rPr lang="zh-CN" altLang="en-US"/>
                        <a:t>温区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192</a:t>
                      </a:r>
                      <a:r>
                        <a:rPr lang="en-US" altLang="zh-CN" sz="1800">
                          <a:sym typeface="+mn-ea"/>
                        </a:rPr>
                        <a:t>℃</a:t>
                      </a:r>
                      <a:endParaRPr lang="en-US" altLang="zh-CN"/>
                    </a:p>
                  </a:txBody>
                  <a:tcPr/>
                </a:tc>
              </a:tr>
              <a:tr h="440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r>
                        <a:rPr lang="zh-CN" altLang="en-US"/>
                        <a:t>温区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228.8℃</a:t>
                      </a:r>
                      <a:endParaRPr lang="en-US" altLang="zh-CN"/>
                    </a:p>
                  </a:txBody>
                  <a:tcPr/>
                </a:tc>
              </a:tr>
              <a:tr h="440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8-9</a:t>
                      </a:r>
                      <a:r>
                        <a:rPr lang="zh-CN" altLang="en-US"/>
                        <a:t>温区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264.9℃</a:t>
                      </a:r>
                      <a:endParaRPr lang="en-US" altLang="zh-CN"/>
                    </a:p>
                  </a:txBody>
                  <a:tcPr/>
                </a:tc>
              </a:tr>
              <a:tr h="440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过炉速度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89.36</a:t>
                      </a:r>
                      <a:r>
                        <a:rPr lang="en-US" altLang="zh-CN"/>
                        <a:t>cm/min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97736" y="4849496"/>
          <a:ext cx="13239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4" imgW="723900" imgH="177165" progId="Equation.KSEE3">
                  <p:embed/>
                </p:oleObj>
              </mc:Choice>
              <mc:Fallback>
                <p:oleObj name="" r:id="rId4" imgW="723900" imgH="177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7736" y="4849496"/>
                        <a:ext cx="1323975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912995" y="2608580"/>
            <a:ext cx="31254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/>
              <a:t>谢谢！</a:t>
            </a:r>
            <a:endParaRPr lang="zh-CN" altLang="en-US" sz="8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基本假设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74" name="文本框 3"/>
          <p:cNvSpPr txBox="1"/>
          <p:nvPr/>
        </p:nvSpPr>
        <p:spPr>
          <a:xfrm>
            <a:off x="717550" y="1320800"/>
            <a:ext cx="101733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回焊炉内，在垂直于传送带的截面上温度相同，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回焊炉内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形成一个稳定的一维温度场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文本框 4"/>
          <p:cNvSpPr txBox="1"/>
          <p:nvPr/>
        </p:nvSpPr>
        <p:spPr>
          <a:xfrm>
            <a:off x="717550" y="1806575"/>
            <a:ext cx="566261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不考虑热辐射的影响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6" name="文本框 5"/>
          <p:cNvSpPr txBox="1"/>
          <p:nvPr/>
        </p:nvSpPr>
        <p:spPr>
          <a:xfrm>
            <a:off x="717550" y="2265680"/>
            <a:ext cx="110750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电子元件及焊锡在水平方向没有热量传递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7" name="文本框 6"/>
          <p:cNvSpPr txBox="1"/>
          <p:nvPr/>
        </p:nvSpPr>
        <p:spPr>
          <a:xfrm>
            <a:off x="716280" y="2768600"/>
            <a:ext cx="11557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热量在焊锡内部（在垂直方向：焊锡厚度）的传导可视为一维热传导问题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078" name="文本框 7"/>
          <p:cNvSpPr txBox="1"/>
          <p:nvPr/>
        </p:nvSpPr>
        <p:spPr>
          <a:xfrm>
            <a:off x="717550" y="3251200"/>
            <a:ext cx="76787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每个小温区内的温度视为常数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2021205" y="4243070"/>
            <a:ext cx="3556000" cy="28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2021205" y="5309235"/>
            <a:ext cx="3556000" cy="28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874385" y="4041775"/>
            <a:ext cx="1562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</a:t>
            </a:r>
            <a:r>
              <a:rPr lang="zh-CN" altLang="en-US"/>
              <a:t>加热板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874385" y="5126990"/>
            <a:ext cx="1562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下加热板</a:t>
            </a:r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107565" y="4779645"/>
            <a:ext cx="469900" cy="9525"/>
          </a:xfrm>
          <a:prstGeom prst="line">
            <a:avLst/>
          </a:prstGeom>
          <a:ln w="142875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836545" y="4578350"/>
            <a:ext cx="2961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水平放置的电子元件（</a:t>
            </a:r>
            <a:r>
              <a:rPr lang="zh-CN" altLang="en-US"/>
              <a:t>板）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79450" y="4645660"/>
            <a:ext cx="1160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元件</a:t>
            </a:r>
            <a:r>
              <a:rPr lang="zh-CN" altLang="en-US"/>
              <a:t>厚度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6709410" y="4695825"/>
            <a:ext cx="612140" cy="952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461125" y="4779645"/>
            <a:ext cx="1725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元件移动方向</a:t>
            </a:r>
            <a:r>
              <a:rPr lang="en-US" altLang="zh-CN"/>
              <a:t>x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8865235" y="4367530"/>
            <a:ext cx="0" cy="91059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953500" y="4578350"/>
            <a:ext cx="1562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热传导方向</a:t>
            </a:r>
            <a:r>
              <a:rPr lang="en-US" altLang="zh-CN"/>
              <a:t>z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52997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一维稳定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温度场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74" name="文本框 3"/>
          <p:cNvSpPr txBox="1"/>
          <p:nvPr/>
        </p:nvSpPr>
        <p:spPr>
          <a:xfrm>
            <a:off x="717550" y="1320800"/>
            <a:ext cx="1014476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小温区稳定恒定，间隔区满足一维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热传导方程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7465695" y="1685290"/>
            <a:ext cx="1418590" cy="38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73595" y="1572895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65100" imgH="228600" progId="Equation.KSEE3">
                  <p:embed/>
                </p:oleObj>
              </mc:Choice>
              <mc:Fallback>
                <p:oleObj name="" r:id="rId1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73595" y="1572895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93505" y="1579245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152400" imgH="215900" progId="Equation.KSEE3">
                  <p:embed/>
                </p:oleObj>
              </mc:Choice>
              <mc:Fallback>
                <p:oleObj name="" r:id="rId3" imgW="152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3505" y="1579245"/>
                        <a:ext cx="152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90015" y="1838325"/>
          <a:ext cx="1136015" cy="422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647700" imgH="241300" progId="Equation.KSEE3">
                  <p:embed/>
                </p:oleObj>
              </mc:Choice>
              <mc:Fallback>
                <p:oleObj name="" r:id="rId5" imgW="6477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0015" y="1838325"/>
                        <a:ext cx="1136015" cy="422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34995" y="1860233"/>
          <a:ext cx="2406015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1371600" imgH="228600" progId="Equation.KSEE3">
                  <p:embed/>
                </p:oleObj>
              </mc:Choice>
              <mc:Fallback>
                <p:oleObj name="" r:id="rId7" imgW="13716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34995" y="1860233"/>
                        <a:ext cx="2406015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3"/>
          <p:cNvSpPr txBox="1"/>
          <p:nvPr/>
        </p:nvSpPr>
        <p:spPr>
          <a:xfrm>
            <a:off x="718185" y="2329815"/>
            <a:ext cx="1023239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稳定与时间无关，                 故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57020" y="2810193"/>
          <a:ext cx="802005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9" imgW="457200" imgH="228600" progId="Equation.KSEE3">
                  <p:embed/>
                </p:oleObj>
              </mc:Choice>
              <mc:Fallback>
                <p:oleObj name="" r:id="rId9" imgW="4572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57020" y="2810193"/>
                        <a:ext cx="802005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62605" y="2665413"/>
          <a:ext cx="2183765" cy="690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1" imgW="1244600" imgH="393700" progId="Equation.KSEE3">
                  <p:embed/>
                </p:oleObj>
              </mc:Choice>
              <mc:Fallback>
                <p:oleObj name="" r:id="rId11" imgW="12446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62605" y="2665413"/>
                        <a:ext cx="2183765" cy="690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3"/>
          <p:cNvSpPr txBox="1"/>
          <p:nvPr/>
        </p:nvSpPr>
        <p:spPr>
          <a:xfrm>
            <a:off x="718185" y="3559175"/>
            <a:ext cx="452882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故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回焊炉内的温度为连续的折线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25565" y="1838325"/>
            <a:ext cx="5288280" cy="3298825"/>
          </a:xfrm>
          <a:prstGeom prst="rect">
            <a:avLst/>
          </a:prstGeom>
        </p:spPr>
      </p:pic>
      <p:sp>
        <p:nvSpPr>
          <p:cNvPr id="18" name="文本框 3"/>
          <p:cNvSpPr txBox="1"/>
          <p:nvPr/>
        </p:nvSpPr>
        <p:spPr>
          <a:xfrm>
            <a:off x="718820" y="4143375"/>
            <a:ext cx="505968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注：可对温度曲线的边角处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做光滑处理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文本框 3"/>
          <p:cNvSpPr txBox="1"/>
          <p:nvPr/>
        </p:nvSpPr>
        <p:spPr>
          <a:xfrm>
            <a:off x="693420" y="4537075"/>
            <a:ext cx="47053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可对小温区的边缘做一些缩进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3"/>
          <p:cNvSpPr txBox="1"/>
          <p:nvPr/>
        </p:nvSpPr>
        <p:spPr>
          <a:xfrm>
            <a:off x="696595" y="4902200"/>
            <a:ext cx="41497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上述处理对问题结果影响不大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366760" y="5182235"/>
            <a:ext cx="2185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横轴是</a:t>
            </a:r>
            <a:r>
              <a:rPr lang="zh-CN" altLang="en-US"/>
              <a:t>长度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一些记号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09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11447" y="1437640"/>
          <a:ext cx="233045" cy="28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114300" imgH="139700" progId="Equation.KSEE3">
                  <p:embed/>
                </p:oleObj>
              </mc:Choice>
              <mc:Fallback>
                <p:oleObj name="" r:id="rId1" imgW="114300" imgH="139700" progId="Equation.KSEE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11447" y="1437640"/>
                        <a:ext cx="233045" cy="283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24757" y="1822450"/>
          <a:ext cx="6254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316865" imgH="203200" progId="Equation.KSEE3">
                  <p:embed/>
                </p:oleObj>
              </mc:Choice>
              <mc:Fallback>
                <p:oleObj name="" r:id="rId3" imgW="316865" imgH="203200" progId="Equation.KSEE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4757" y="1822450"/>
                        <a:ext cx="625475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文本框 11"/>
          <p:cNvSpPr txBox="1"/>
          <p:nvPr/>
        </p:nvSpPr>
        <p:spPr>
          <a:xfrm>
            <a:off x="2161223" y="1373188"/>
            <a:ext cx="44402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传送带速度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1" name="文本框 13"/>
          <p:cNvSpPr txBox="1"/>
          <p:nvPr/>
        </p:nvSpPr>
        <p:spPr>
          <a:xfrm>
            <a:off x="2162175" y="1822450"/>
            <a:ext cx="51974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回焊炉内的稳定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温度场，也可记为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103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31608" y="2455863"/>
          <a:ext cx="252095" cy="240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5" imgW="127000" imgH="127000" progId="Equation.KSEE3">
                  <p:embed/>
                </p:oleObj>
              </mc:Choice>
              <mc:Fallback>
                <p:oleObj name="" r:id="rId5" imgW="127000" imgH="127000" progId="Equation.KSEE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1608" y="2455863"/>
                        <a:ext cx="252095" cy="2400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24598" y="2903855"/>
          <a:ext cx="81724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7" imgW="405765" imgH="203200" progId="Equation.KSEE3">
                  <p:embed/>
                </p:oleObj>
              </mc:Choice>
              <mc:Fallback>
                <p:oleObj name="" r:id="rId7" imgW="405765" imgH="203200" progId="Equation.KSEE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24598" y="2903855"/>
                        <a:ext cx="817245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07552" y="1822450"/>
          <a:ext cx="150431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9" imgW="762000" imgH="203200" progId="Equation.KSEE3">
                  <p:embed/>
                </p:oleObj>
              </mc:Choice>
              <mc:Fallback>
                <p:oleObj name="" r:id="rId9" imgW="762000" imgH="203200" progId="Equation.KSEE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07552" y="1822450"/>
                        <a:ext cx="1504315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13"/>
          <p:cNvSpPr txBox="1"/>
          <p:nvPr/>
        </p:nvSpPr>
        <p:spPr>
          <a:xfrm>
            <a:off x="2146300" y="2387600"/>
            <a:ext cx="51974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锡焊厚度方向变量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13"/>
          <p:cNvSpPr txBox="1"/>
          <p:nvPr/>
        </p:nvSpPr>
        <p:spPr>
          <a:xfrm>
            <a:off x="2149475" y="2914650"/>
            <a:ext cx="51974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锡焊内部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z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处在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时刻的温度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3"/>
          <p:cNvSpPr txBox="1"/>
          <p:nvPr/>
        </p:nvSpPr>
        <p:spPr>
          <a:xfrm>
            <a:off x="1224915" y="3501390"/>
            <a:ext cx="51974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         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锡膏热容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3"/>
          <p:cNvSpPr txBox="1"/>
          <p:nvPr/>
        </p:nvSpPr>
        <p:spPr>
          <a:xfrm>
            <a:off x="1224915" y="3885565"/>
            <a:ext cx="5200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ρ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   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锡膏密度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24915" y="4317365"/>
            <a:ext cx="51943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   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锡膏热传导率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24915" y="4742815"/>
            <a:ext cx="512953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   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锡膏与空气的热交换系数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 flipV="1">
            <a:off x="8577580" y="1568450"/>
            <a:ext cx="19050" cy="132270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1"/>
          <p:cNvSpPr txBox="1"/>
          <p:nvPr/>
        </p:nvSpPr>
        <p:spPr>
          <a:xfrm>
            <a:off x="8796338" y="2755583"/>
            <a:ext cx="44402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z=0,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电子面板下侧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文本框 11"/>
          <p:cNvSpPr txBox="1"/>
          <p:nvPr/>
        </p:nvSpPr>
        <p:spPr>
          <a:xfrm>
            <a:off x="8796338" y="1291273"/>
            <a:ext cx="44402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z=0.15mm,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电子面板上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侧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11"/>
          <p:cNvSpPr txBox="1"/>
          <p:nvPr/>
        </p:nvSpPr>
        <p:spPr>
          <a:xfrm>
            <a:off x="8780463" y="1989773"/>
            <a:ext cx="44402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z=0.075mm,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测温处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86252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简单模型（基本不可能获国奖）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3"/>
          <p:cNvSpPr txBox="1"/>
          <p:nvPr/>
        </p:nvSpPr>
        <p:spPr>
          <a:xfrm>
            <a:off x="626745" y="1537335"/>
            <a:ext cx="1018730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视锡膏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为质点（即不考虑厚度因素）即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14900" y="1529080"/>
          <a:ext cx="161163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800100" imgH="203200" progId="Equation.KSEE3">
                  <p:embed/>
                </p:oleObj>
              </mc:Choice>
              <mc:Fallback>
                <p:oleObj name="" r:id="rId1" imgW="800100" imgH="203200" progId="Equation.KSEE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14900" y="1529080"/>
                        <a:ext cx="1611630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2050415" y="2586990"/>
            <a:ext cx="8528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3545205" y="2306955"/>
            <a:ext cx="565785" cy="952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3"/>
          <p:cNvSpPr txBox="1"/>
          <p:nvPr/>
        </p:nvSpPr>
        <p:spPr>
          <a:xfrm>
            <a:off x="4645025" y="2306955"/>
            <a:ext cx="1018730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速度方向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2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78953" y="2519680"/>
          <a:ext cx="255905" cy="40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127000" imgH="215900" progId="Equation.KSEE3">
                  <p:embed/>
                </p:oleObj>
              </mc:Choice>
              <mc:Fallback>
                <p:oleObj name="" r:id="rId3" imgW="127000" imgH="215900" progId="Equation.KSEE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8953" y="2519680"/>
                        <a:ext cx="255905" cy="408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89886" y="2519680"/>
          <a:ext cx="281940" cy="40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5" imgW="139700" imgH="215900" progId="Equation.KSEE3">
                  <p:embed/>
                </p:oleObj>
              </mc:Choice>
              <mc:Fallback>
                <p:oleObj name="" r:id="rId5" imgW="139700" imgH="215900" progId="Equation.KSEE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89886" y="2519680"/>
                        <a:ext cx="281940" cy="408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3"/>
          <p:cNvSpPr txBox="1"/>
          <p:nvPr/>
        </p:nvSpPr>
        <p:spPr>
          <a:xfrm>
            <a:off x="626745" y="3054350"/>
            <a:ext cx="1018730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    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锡膏吸收的热量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=======================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锡膏热量的变化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3"/>
          <p:cNvSpPr txBox="1"/>
          <p:nvPr/>
        </p:nvSpPr>
        <p:spPr>
          <a:xfrm>
            <a:off x="706120" y="4024630"/>
            <a:ext cx="1018730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与环境温度与锡膏温差成正比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=================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锡膏时间段温差成正比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等于号 20"/>
          <p:cNvSpPr/>
          <p:nvPr/>
        </p:nvSpPr>
        <p:spPr>
          <a:xfrm>
            <a:off x="2301240" y="3422650"/>
            <a:ext cx="75565" cy="508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等于号 21"/>
          <p:cNvSpPr/>
          <p:nvPr/>
        </p:nvSpPr>
        <p:spPr>
          <a:xfrm>
            <a:off x="6871335" y="3504565"/>
            <a:ext cx="75565" cy="5175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3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46178" y="4720590"/>
          <a:ext cx="1867535" cy="40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7" imgW="927100" imgH="215900" progId="Equation.KSEE3">
                  <p:embed/>
                </p:oleObj>
              </mc:Choice>
              <mc:Fallback>
                <p:oleObj name="" r:id="rId7" imgW="927100" imgH="215900" progId="Equation.KSEE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46178" y="4720590"/>
                        <a:ext cx="1867535" cy="408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72248" y="4456113"/>
          <a:ext cx="2480945" cy="937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9" imgW="1231265" imgH="495300" progId="Equation.KSEE3">
                  <p:embed/>
                </p:oleObj>
              </mc:Choice>
              <mc:Fallback>
                <p:oleObj name="" r:id="rId9" imgW="1231265" imgH="495300" progId="Equation.KSEE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2248" y="4456113"/>
                        <a:ext cx="2480945" cy="9372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等于号 26"/>
          <p:cNvSpPr/>
          <p:nvPr/>
        </p:nvSpPr>
        <p:spPr>
          <a:xfrm>
            <a:off x="4465955" y="4885055"/>
            <a:ext cx="1063625" cy="7556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86252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简单模型（基本不可能获国奖）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3"/>
          <p:cNvSpPr txBox="1"/>
          <p:nvPr/>
        </p:nvSpPr>
        <p:spPr>
          <a:xfrm>
            <a:off x="626745" y="1537335"/>
            <a:ext cx="1018730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令                ，取极限可得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39825" y="1517650"/>
          <a:ext cx="895350" cy="40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444500" imgH="215900" progId="Equation.KSEE3">
                  <p:embed/>
                </p:oleObj>
              </mc:Choice>
              <mc:Fallback>
                <p:oleObj name="" r:id="rId1" imgW="444500" imgH="215900" progId="Equation.KSEE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39825" y="1517650"/>
                        <a:ext cx="895350" cy="408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39508" y="2080260"/>
          <a:ext cx="2404745" cy="74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1193800" imgH="393700" progId="Equation.KSEE3">
                  <p:embed/>
                </p:oleObj>
              </mc:Choice>
              <mc:Fallback>
                <p:oleObj name="" r:id="rId3" imgW="1193800" imgH="393700" progId="Equation.KSEE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9508" y="2080260"/>
                        <a:ext cx="2404745" cy="7448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30300" y="3055938"/>
          <a:ext cx="1228090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609600" imgH="203200" progId="Equation.KSEE3">
                  <p:embed/>
                </p:oleObj>
              </mc:Choice>
              <mc:Fallback>
                <p:oleObj name="" r:id="rId5" imgW="609600" imgH="203200" progId="Equation.KSEE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0300" y="3055938"/>
                        <a:ext cx="1228090" cy="384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3"/>
          <p:cNvSpPr txBox="1"/>
          <p:nvPr/>
        </p:nvSpPr>
        <p:spPr>
          <a:xfrm>
            <a:off x="626745" y="3664585"/>
            <a:ext cx="101809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注：锡膏的参数与其温度是相关的，故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不是常数，故由数据拟合参数时，可分段做拟合，即根据不同温区（预热区、恒温区、回流区、冷却区）做参数拟合，以保证拟合效果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一维热方程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11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7917" y="1379220"/>
          <a:ext cx="2419985" cy="456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1219200" imgH="241300" progId="Equation.KSEE3">
                  <p:embed/>
                </p:oleObj>
              </mc:Choice>
              <mc:Fallback>
                <p:oleObj name="" r:id="rId1" imgW="1219200" imgH="241300" progId="Equation.KSEE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07917" y="1379220"/>
                        <a:ext cx="2419985" cy="4565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08617" y="1378903"/>
          <a:ext cx="1513205" cy="33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762000" imgH="177165" progId="Equation.KSEE3">
                  <p:embed/>
                </p:oleObj>
              </mc:Choice>
              <mc:Fallback>
                <p:oleObj name="" r:id="rId3" imgW="762000" imgH="177165" progId="Equation.KSEE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08617" y="1378903"/>
                        <a:ext cx="1513205" cy="3352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81404" y="1390968"/>
          <a:ext cx="1361440" cy="43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685800" imgH="228600" progId="Equation.KSEE3">
                  <p:embed/>
                </p:oleObj>
              </mc:Choice>
              <mc:Fallback>
                <p:oleObj name="" r:id="rId5" imgW="685800" imgH="228600" progId="Equation.KSEE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81404" y="1390968"/>
                        <a:ext cx="1361440" cy="4330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5530" y="2002155"/>
          <a:ext cx="3298190" cy="40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1701800" imgH="215900" progId="Equation.KSEE3">
                  <p:embed/>
                </p:oleObj>
              </mc:Choice>
              <mc:Fallback>
                <p:oleObj name="" r:id="rId7" imgW="1701800" imgH="215900" progId="Equation.KSEE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5530" y="2002155"/>
                        <a:ext cx="3298190" cy="4089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55225" y="2579053"/>
          <a:ext cx="3075940" cy="40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9" imgW="1548765" imgH="215900" progId="Equation.KSEE3">
                  <p:embed/>
                </p:oleObj>
              </mc:Choice>
              <mc:Fallback>
                <p:oleObj name="" r:id="rId9" imgW="1548765" imgH="215900" progId="Equation.KSEE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55225" y="2579053"/>
                        <a:ext cx="3075940" cy="4089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535930" y="2207260"/>
            <a:ext cx="3162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热方程</a:t>
            </a:r>
            <a:r>
              <a:rPr lang="zh-CN" altLang="en-US"/>
              <a:t>的第三类边界条件</a:t>
            </a:r>
            <a:endParaRPr lang="zh-CN" altLang="en-US"/>
          </a:p>
        </p:txBody>
      </p:sp>
      <p:graphicFrame>
        <p:nvGraphicFramePr>
          <p:cNvPr id="23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98707" y="2206943"/>
          <a:ext cx="1134745" cy="40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1" imgW="571500" imgH="215900" progId="Equation.KSEE3">
                  <p:embed/>
                </p:oleObj>
              </mc:Choice>
              <mc:Fallback>
                <p:oleObj name="" r:id="rId11" imgW="571500" imgH="215900" progId="Equation.KSEE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698707" y="2206943"/>
                        <a:ext cx="1134745" cy="4089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7440" y="3099435"/>
          <a:ext cx="3080385" cy="40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3" imgW="1485900" imgH="215900" progId="Equation.KSEE3">
                  <p:embed/>
                </p:oleObj>
              </mc:Choice>
              <mc:Fallback>
                <p:oleObj name="" r:id="rId13" imgW="1485900" imgH="215900" progId="Equation.KSEE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07440" y="3099435"/>
                        <a:ext cx="3080385" cy="4089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5365750" y="3099435"/>
            <a:ext cx="3162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初值</a:t>
            </a:r>
            <a:r>
              <a:rPr lang="zh-CN" altLang="en-US"/>
              <a:t>条件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36625" y="3771900"/>
            <a:ext cx="101949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注：锡膏的参数与其温度是相关的，故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a, h1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不是常数，为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保证拟合效果，可分段拟合，多做实验以确定分几段。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936625" y="4541520"/>
            <a:ext cx="102565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注：一维热方程的解法非常成熟，故应该用此模型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一维热方程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11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7917" y="1379220"/>
          <a:ext cx="2419985" cy="456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1219200" imgH="241300" progId="Equation.KSEE3">
                  <p:embed/>
                </p:oleObj>
              </mc:Choice>
              <mc:Fallback>
                <p:oleObj name="" r:id="rId1" imgW="1219200" imgH="241300" progId="Equation.KSEE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07917" y="1379220"/>
                        <a:ext cx="2419985" cy="4565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08617" y="1378903"/>
          <a:ext cx="1513205" cy="33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762000" imgH="177165" progId="Equation.KSEE3">
                  <p:embed/>
                </p:oleObj>
              </mc:Choice>
              <mc:Fallback>
                <p:oleObj name="" r:id="rId3" imgW="762000" imgH="177165" progId="Equation.KSEE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08617" y="1378903"/>
                        <a:ext cx="1513205" cy="3352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81404" y="1390968"/>
          <a:ext cx="1361440" cy="43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685800" imgH="228600" progId="Equation.KSEE3">
                  <p:embed/>
                </p:oleObj>
              </mc:Choice>
              <mc:Fallback>
                <p:oleObj name="" r:id="rId5" imgW="685800" imgH="228600" progId="Equation.KSEE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81404" y="1390968"/>
                        <a:ext cx="1361440" cy="4330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8865" y="1955165"/>
          <a:ext cx="3298190" cy="40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1701800" imgH="215900" progId="Equation.KSEE3">
                  <p:embed/>
                </p:oleObj>
              </mc:Choice>
              <mc:Fallback>
                <p:oleObj name="" r:id="rId7" imgW="1701800" imgH="215900" progId="Equation.KSEE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8865" y="1955165"/>
                        <a:ext cx="3298190" cy="4089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059045" y="1955165"/>
            <a:ext cx="3162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热方程</a:t>
            </a:r>
            <a:r>
              <a:rPr lang="zh-CN" altLang="en-US"/>
              <a:t>的第三类边界条件</a:t>
            </a:r>
            <a:endParaRPr lang="zh-CN" altLang="en-US"/>
          </a:p>
        </p:txBody>
      </p:sp>
      <p:graphicFrame>
        <p:nvGraphicFramePr>
          <p:cNvPr id="23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53037" y="1954848"/>
          <a:ext cx="1134745" cy="40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9" imgW="571500" imgH="215900" progId="Equation.KSEE3">
                  <p:embed/>
                </p:oleObj>
              </mc:Choice>
              <mc:Fallback>
                <p:oleObj name="" r:id="rId9" imgW="571500" imgH="215900" progId="Equation.KSEE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53037" y="1954848"/>
                        <a:ext cx="1134745" cy="4089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6625" y="3166110"/>
          <a:ext cx="3582035" cy="40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1" imgW="1727200" imgH="215900" progId="Equation.KSEE3">
                  <p:embed/>
                </p:oleObj>
              </mc:Choice>
              <mc:Fallback>
                <p:oleObj name="" r:id="rId11" imgW="1727200" imgH="215900" progId="Equation.KSEE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36625" y="3166110"/>
                        <a:ext cx="3582035" cy="4089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5365750" y="3099435"/>
            <a:ext cx="3162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初值</a:t>
            </a:r>
            <a:r>
              <a:rPr lang="zh-CN" altLang="en-US"/>
              <a:t>条件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36625" y="3771900"/>
            <a:ext cx="101949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注：锡膏的参数与其温度是相关的，故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a, h1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不是常数，为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保证拟合效果，可分段拟合，多做实验以确定分几段。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936625" y="4541520"/>
            <a:ext cx="102565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注：一维热方程的解法非常成熟，故应该用此模型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4170" y="2364105"/>
            <a:ext cx="536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或</a:t>
            </a:r>
            <a:endParaRPr lang="zh-CN" altLang="en-US"/>
          </a:p>
        </p:txBody>
      </p:sp>
      <p:graphicFrame>
        <p:nvGraphicFramePr>
          <p:cNvPr id="10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7758" y="2347278"/>
          <a:ext cx="142811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3" imgW="736600" imgH="393700" progId="Equation.KSEE3">
                  <p:embed/>
                </p:oleObj>
              </mc:Choice>
              <mc:Fallback>
                <p:oleObj name="" r:id="rId13" imgW="736600" imgH="393700" progId="Equation.KSEE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07758" y="2347278"/>
                        <a:ext cx="1428115" cy="746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167630" y="2527300"/>
            <a:ext cx="3162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由对称</a:t>
            </a:r>
            <a:r>
              <a:rPr lang="zh-CN" altLang="en-US"/>
              <a:t>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TABLE_BEAUTIFY" val="smartTable{f1d10015-9d1f-41d0-b963-edd6924a5477}"/>
</p:tagLst>
</file>

<file path=ppt/tags/tag2.xml><?xml version="1.0" encoding="utf-8"?>
<p:tagLst xmlns:p="http://schemas.openxmlformats.org/presentationml/2006/main">
  <p:tag name="KSO_WM_UNIT_PLACING_PICTURE_USER_VIEWPORT" val="{&quot;height&quot;:5712,&quot;width&quot;:8071}"/>
</p:tagLst>
</file>

<file path=ppt/tags/tag3.xml><?xml version="1.0" encoding="utf-8"?>
<p:tagLst xmlns:p="http://schemas.openxmlformats.org/presentationml/2006/main">
  <p:tag name="KSO_WM_UNIT_TABLE_BEAUTIFY" val="smartTable{b76b186b-68d8-48f4-b01c-59c6a74dcca0}"/>
</p:tagLst>
</file>

<file path=ppt/tags/tag4.xml><?xml version="1.0" encoding="utf-8"?>
<p:tagLst xmlns:p="http://schemas.openxmlformats.org/presentationml/2006/main">
  <p:tag name="KSO_WM_UNIT_TABLE_BEAUTIFY" val="smartTable{86bbde72-80e7-484e-8716-d44f2044c169}"/>
</p:tagLst>
</file>

<file path=ppt/tags/tag5.xml><?xml version="1.0" encoding="utf-8"?>
<p:tagLst xmlns:p="http://schemas.openxmlformats.org/presentationml/2006/main">
  <p:tag name="KSO_WM_UNIT_PLACING_PICTURE_USER_VIEWPORT" val="{&quot;height&quot;:4931,&quot;width&quot;:7236}"/>
</p:tagLst>
</file>

<file path=ppt/tags/tag6.xml><?xml version="1.0" encoding="utf-8"?>
<p:tagLst xmlns:p="http://schemas.openxmlformats.org/presentationml/2006/main">
  <p:tag name="KSO_WM_UNIT_TABLE_BEAUTIFY" val="smartTable{86bbde72-80e7-484e-8716-d44f2044c169}"/>
</p:tagLst>
</file>

<file path=ppt/theme/theme1.xml><?xml version="1.0" encoding="utf-8"?>
<a:theme xmlns:a="http://schemas.openxmlformats.org/drawingml/2006/main" name="学术文献 16x9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2451</Words>
  <Application>WPS 演示</Application>
  <PresentationFormat>宽屏</PresentationFormat>
  <Paragraphs>400</Paragraphs>
  <Slides>27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107</vt:i4>
      </vt:variant>
      <vt:variant>
        <vt:lpstr>幻灯片标题</vt:lpstr>
      </vt:variant>
      <vt:variant>
        <vt:i4>27</vt:i4>
      </vt:variant>
    </vt:vector>
  </HeadingPairs>
  <TitlesOfParts>
    <vt:vector size="144" baseType="lpstr">
      <vt:lpstr>Arial</vt:lpstr>
      <vt:lpstr>宋体</vt:lpstr>
      <vt:lpstr>Wingdings</vt:lpstr>
      <vt:lpstr>微软雅黑</vt:lpstr>
      <vt:lpstr>华文楷体</vt:lpstr>
      <vt:lpstr>黑体</vt:lpstr>
      <vt:lpstr>Arial Unicode MS</vt:lpstr>
      <vt:lpstr>Euphemia</vt:lpstr>
      <vt:lpstr>Segoe Print</vt:lpstr>
      <vt:lpstr>学术文献 16x9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   炉温曲线的控制机理 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mikexhy</cp:lastModifiedBy>
  <cp:revision>195</cp:revision>
  <dcterms:created xsi:type="dcterms:W3CDTF">2018-10-28T04:10:00Z</dcterms:created>
  <dcterms:modified xsi:type="dcterms:W3CDTF">2021-08-17T01:55:53Z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2052-11.1.0.10700</vt:lpwstr>
  </property>
  <property fmtid="{D5CDD505-2E9C-101B-9397-08002B2CF9AE}" pid="9" name="ICV">
    <vt:lpwstr>81EC498F71FF4417867AD705F31B35EB</vt:lpwstr>
  </property>
</Properties>
</file>