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8" r:id="rId4"/>
    <p:sldId id="259" r:id="rId5"/>
    <p:sldId id="261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3"/>
    <p:restoredTop sz="64014"/>
  </p:normalViewPr>
  <p:slideViewPr>
    <p:cSldViewPr snapToGrid="0">
      <p:cViewPr varScale="1">
        <p:scale>
          <a:sx n="72" d="100"/>
          <a:sy n="72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880E82C-8C58-34C3-F97F-210609F035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860E7-900F-B7B3-DE8E-567994BA69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D2B1-EFCC-4F4D-AC70-ECA5699FA2FD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4D804-A520-E495-9D91-4B6239D6F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CEB23-154B-32FD-0140-1AB441A6A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6769-E291-C245-A505-B6DB2C7F5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0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E12E-9DC5-EE4D-8686-FCDA3FEE2FFB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A071-6180-D048-BD5B-027409C15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8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071-6180-D048-BD5B-027409C15D9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80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NASA TLX: NASA Task Load Index,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rate </a:t>
            </a:r>
            <a:r>
              <a:rPr lang="de-DE" dirty="0" err="1"/>
              <a:t>perceived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,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NASA‘s</a:t>
            </a:r>
            <a:r>
              <a:rPr lang="de-DE" dirty="0"/>
              <a:t> Ames Research Center</a:t>
            </a:r>
          </a:p>
          <a:p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[1] </a:t>
            </a:r>
            <a:r>
              <a:rPr lang="de-DE" dirty="0" err="1"/>
              <a:t>Ktistakis</a:t>
            </a:r>
            <a:r>
              <a:rPr lang="de-DE" dirty="0"/>
              <a:t>, E., </a:t>
            </a:r>
            <a:r>
              <a:rPr lang="de-DE" dirty="0" err="1"/>
              <a:t>Skaramagkas</a:t>
            </a:r>
            <a:r>
              <a:rPr lang="de-DE" dirty="0"/>
              <a:t>, V., </a:t>
            </a:r>
            <a:r>
              <a:rPr lang="de-DE" dirty="0" err="1"/>
              <a:t>Manousos</a:t>
            </a:r>
            <a:r>
              <a:rPr lang="de-DE" dirty="0"/>
              <a:t>, D., Tachos, N. S., </a:t>
            </a:r>
            <a:r>
              <a:rPr lang="de-DE" dirty="0" err="1"/>
              <a:t>Tripoliti</a:t>
            </a:r>
            <a:r>
              <a:rPr lang="de-DE" dirty="0"/>
              <a:t>, E., Fotiadis, D. I., &amp; </a:t>
            </a:r>
            <a:r>
              <a:rPr lang="de-DE" dirty="0" err="1"/>
              <a:t>Tsiknakis</a:t>
            </a:r>
            <a:r>
              <a:rPr lang="de-DE" dirty="0"/>
              <a:t>, M. (2022). COLET: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eye</a:t>
            </a:r>
            <a:r>
              <a:rPr lang="de-DE" dirty="0"/>
              <a:t>-tracking. </a:t>
            </a:r>
            <a:r>
              <a:rPr lang="de-DE" i="1" dirty="0"/>
              <a:t>Computer Methods and </a:t>
            </a:r>
            <a:r>
              <a:rPr lang="de-DE" i="1" dirty="0" err="1"/>
              <a:t>Programs</a:t>
            </a:r>
            <a:r>
              <a:rPr lang="de-DE" i="1" dirty="0"/>
              <a:t> in </a:t>
            </a:r>
            <a:r>
              <a:rPr lang="de-DE" i="1" dirty="0" err="1"/>
              <a:t>Biomedicine</a:t>
            </a:r>
            <a:r>
              <a:rPr lang="de-DE" dirty="0"/>
              <a:t>, </a:t>
            </a:r>
            <a:r>
              <a:rPr lang="de-DE" i="1" dirty="0"/>
              <a:t>224</a:t>
            </a:r>
            <a:r>
              <a:rPr lang="de-DE" dirty="0"/>
              <a:t>, 106989. https://</a:t>
            </a:r>
            <a:r>
              <a:rPr lang="de-DE" dirty="0" err="1"/>
              <a:t>doi.org</a:t>
            </a:r>
            <a:r>
              <a:rPr lang="de-DE" dirty="0"/>
              <a:t>/10.1016/j.cmpb.2022.106989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GNB </a:t>
            </a:r>
            <a:r>
              <a:rPr lang="de-DE" dirty="0" err="1"/>
              <a:t>Classifier</a:t>
            </a:r>
            <a:r>
              <a:rPr lang="de-DE" dirty="0"/>
              <a:t> high / </a:t>
            </a:r>
            <a:r>
              <a:rPr lang="de-DE" dirty="0" err="1"/>
              <a:t>low</a:t>
            </a:r>
            <a:r>
              <a:rPr lang="de-DE" dirty="0"/>
              <a:t>: </a:t>
            </a:r>
            <a:r>
              <a:rPr lang="de-DE" dirty="0" err="1"/>
              <a:t>around</a:t>
            </a:r>
            <a:r>
              <a:rPr lang="de-DE" dirty="0"/>
              <a:t> 88%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GNB </a:t>
            </a:r>
            <a:r>
              <a:rPr lang="de-DE" dirty="0" err="1"/>
              <a:t>Classifier</a:t>
            </a:r>
            <a:r>
              <a:rPr lang="de-DE" dirty="0"/>
              <a:t>: high / </a:t>
            </a:r>
            <a:r>
              <a:rPr lang="de-DE" dirty="0" err="1"/>
              <a:t>mid</a:t>
            </a:r>
            <a:r>
              <a:rPr lang="de-DE" dirty="0"/>
              <a:t> / </a:t>
            </a:r>
            <a:r>
              <a:rPr lang="de-DE" dirty="0" err="1"/>
              <a:t>low</a:t>
            </a:r>
            <a:r>
              <a:rPr lang="de-DE" dirty="0"/>
              <a:t>: 59%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  <a:p>
            <a:r>
              <a:rPr lang="de-DE" dirty="0"/>
              <a:t>[2] H. Wang, L. B. Zhou and Y. Ying, "A </a:t>
            </a:r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time </a:t>
            </a:r>
            <a:r>
              <a:rPr lang="de-DE" dirty="0" err="1"/>
              <a:t>eye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fatigue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," </a:t>
            </a:r>
            <a:r>
              <a:rPr lang="de-DE" i="1" dirty="0"/>
              <a:t>2010 IEEE Conference on Robotics, Automation and </a:t>
            </a:r>
            <a:r>
              <a:rPr lang="de-DE" i="1" dirty="0" err="1"/>
              <a:t>Mechatronics</a:t>
            </a:r>
            <a:r>
              <a:rPr lang="de-DE" dirty="0"/>
              <a:t>, Singapore, 2010, pp. 528-532, </a:t>
            </a:r>
            <a:r>
              <a:rPr lang="de-DE" dirty="0" err="1"/>
              <a:t>doi</a:t>
            </a:r>
            <a:r>
              <a:rPr lang="de-DE" dirty="0"/>
              <a:t>: 10.1109/RAMECH.2010.5513139.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[3] Rizzo, A., </a:t>
            </a:r>
            <a:r>
              <a:rPr lang="de-DE" dirty="0" err="1"/>
              <a:t>Ermini</a:t>
            </a:r>
            <a:r>
              <a:rPr lang="de-DE" dirty="0"/>
              <a:t>, S., </a:t>
            </a:r>
            <a:r>
              <a:rPr lang="de-DE" dirty="0" err="1"/>
              <a:t>Zanca</a:t>
            </a:r>
            <a:r>
              <a:rPr lang="de-DE" dirty="0"/>
              <a:t>, D., </a:t>
            </a:r>
            <a:r>
              <a:rPr lang="de-DE" dirty="0" err="1"/>
              <a:t>Bernabini</a:t>
            </a:r>
            <a:r>
              <a:rPr lang="de-DE" dirty="0"/>
              <a:t>, D., &amp; Rossi, A. (2022). A </a:t>
            </a:r>
            <a:r>
              <a:rPr lang="de-DE" dirty="0" err="1"/>
              <a:t>Machine</a:t>
            </a:r>
            <a:r>
              <a:rPr lang="de-DE" dirty="0"/>
              <a:t> Learning Approach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Eye-Tracking Data. </a:t>
            </a:r>
            <a:r>
              <a:rPr lang="de-DE" i="1" dirty="0"/>
              <a:t>Frontiers in Human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16</a:t>
            </a:r>
            <a:r>
              <a:rPr lang="de-DE" dirty="0"/>
              <a:t>. https://</a:t>
            </a:r>
            <a:r>
              <a:rPr lang="de-DE" dirty="0" err="1"/>
              <a:t>doi.org</a:t>
            </a:r>
            <a:r>
              <a:rPr lang="de-DE" dirty="0"/>
              <a:t>/10.3389/fnhum.2022.806330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071-6180-D048-BD5B-027409C15D9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8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3A071-6180-D048-BD5B-027409C15D9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8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56D20876-4CA7-33C4-AF10-409B7C3E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78690FC-2DDB-A6BF-5C9A-28EF2932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BE8CAC9A-AE97-8A98-7FBC-E718C096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EDB5E3-8573-CE4A-99E4-9C49D64753F1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4CC3ED22-FE10-29A8-A00A-0526BF87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C2075C32-04E2-1BF2-BB64-A7413145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4C6237-7E52-CA13-BA14-215944035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0" b="90618" l="6875" r="77292">
                        <a14:foregroundMark x1="61458" y1="44722" x2="64323" y2="51603"/>
                        <a14:foregroundMark x1="64323" y1="51603" x2="63854" y2="43784"/>
                        <a14:foregroundMark x1="63854" y1="43784" x2="63854" y2="55434"/>
                        <a14:foregroundMark x1="63854" y1="55434" x2="65521" y2="63018"/>
                        <a14:foregroundMark x1="65521" y1="63018" x2="66094" y2="54261"/>
                        <a14:foregroundMark x1="64479" y1="20485" x2="68906" y2="25020"/>
                        <a14:foregroundMark x1="68906" y1="25020" x2="73281" y2="38077"/>
                        <a14:foregroundMark x1="73281" y1="38077" x2="74635" y2="64347"/>
                        <a14:foregroundMark x1="74635" y1="64347" x2="63542" y2="82799"/>
                        <a14:foregroundMark x1="37292" y1="82799" x2="29531" y2="70524"/>
                        <a14:foregroundMark x1="29531" y1="70524" x2="29219" y2="68804"/>
                        <a14:foregroundMark x1="40729" y1="83972" x2="45417" y2="84363"/>
                        <a14:foregroundMark x1="45417" y1="84363" x2="43750" y2="86552"/>
                        <a14:foregroundMark x1="25990" y1="45582" x2="29375" y2="32447"/>
                        <a14:foregroundMark x1="29375" y1="32447" x2="31510" y2="28616"/>
                        <a14:foregroundMark x1="28438" y1="68178" x2="26250" y2="52619"/>
                        <a14:foregroundMark x1="26250" y1="52619" x2="26302" y2="44644"/>
                        <a14:foregroundMark x1="26875" y1="60985" x2="26198" y2="45661"/>
                        <a14:foregroundMark x1="26198" y1="45661" x2="26250" y2="44488"/>
                        <a14:foregroundMark x1="31354" y1="28460" x2="34063" y2="22439"/>
                        <a14:foregroundMark x1="34063" y1="22439" x2="45000" y2="14621"/>
                        <a14:foregroundMark x1="45000" y1="14621" x2="50833" y2="14152"/>
                        <a14:foregroundMark x1="50833" y1="14152" x2="59427" y2="15872"/>
                        <a14:foregroundMark x1="59479" y1="16263" x2="55104" y2="13839"/>
                        <a14:foregroundMark x1="55104" y1="13839" x2="48021" y2="13683"/>
                        <a14:foregroundMark x1="41979" y1="16263" x2="47292" y2="13761"/>
                        <a14:foregroundMark x1="47292" y1="13761" x2="52604" y2="13448"/>
                        <a14:foregroundMark x1="52604" y1="13448" x2="62292" y2="19312"/>
                        <a14:foregroundMark x1="62292" y1="19312" x2="74010" y2="35262"/>
                        <a14:foregroundMark x1="74010" y1="35262" x2="74740" y2="37764"/>
                        <a14:foregroundMark x1="33854" y1="78890" x2="30990" y2="72244"/>
                        <a14:foregroundMark x1="35729" y1="80532" x2="31667" y2="75762"/>
                        <a14:foregroundMark x1="31667" y1="75762" x2="29375" y2="70758"/>
                        <a14:foregroundMark x1="26042" y1="55903" x2="26354" y2="48944"/>
                        <a14:foregroundMark x1="26510" y1="42064" x2="30208" y2="28929"/>
                        <a14:foregroundMark x1="30208" y1="28929" x2="32083" y2="25723"/>
                        <a14:foregroundMark x1="28906" y1="31431" x2="25729" y2="45895"/>
                        <a14:foregroundMark x1="25729" y1="45895" x2="26406" y2="61611"/>
                        <a14:foregroundMark x1="26406" y1="61611" x2="30521" y2="75059"/>
                        <a14:foregroundMark x1="30521" y1="75059" x2="33958" y2="79984"/>
                        <a14:foregroundMark x1="33958" y1="79984" x2="38385" y2="83503"/>
                        <a14:foregroundMark x1="38385" y1="83503" x2="34531" y2="79437"/>
                        <a14:foregroundMark x1="34531" y1="79437" x2="42552" y2="87490"/>
                        <a14:foregroundMark x1="42552" y1="87490" x2="54219" y2="89601"/>
                        <a14:foregroundMark x1="54219" y1="89601" x2="59479" y2="88507"/>
                        <a14:foregroundMark x1="59479" y1="88507" x2="71875" y2="74668"/>
                        <a14:foregroundMark x1="71875" y1="74668" x2="74896" y2="63722"/>
                        <a14:foregroundMark x1="52708" y1="89679" x2="46510" y2="88350"/>
                        <a14:foregroundMark x1="49167" y1="89367" x2="44063" y2="87647"/>
                        <a14:foregroundMark x1="44063" y1="87647" x2="43698" y2="87099"/>
                        <a14:foregroundMark x1="53802" y1="82174" x2="50677" y2="87334"/>
                        <a14:foregroundMark x1="50677" y1="87334" x2="50677" y2="87412"/>
                        <a14:foregroundMark x1="48333" y1="89836" x2="48333" y2="89836"/>
                        <a14:foregroundMark x1="25625" y1="59734" x2="26042" y2="51290"/>
                        <a14:foregroundMark x1="26042" y1="51290" x2="25625" y2="51290"/>
                        <a14:foregroundMark x1="26563" y1="56919" x2="24740" y2="50117"/>
                        <a14:foregroundMark x1="24740" y1="50117" x2="25677" y2="48475"/>
                        <a14:foregroundMark x1="26198" y1="42533" x2="27187" y2="37608"/>
                        <a14:foregroundMark x1="34740" y1="22752" x2="43698" y2="15559"/>
                        <a14:foregroundMark x1="43698" y1="15559" x2="48958" y2="13683"/>
                        <a14:foregroundMark x1="60885" y1="86708" x2="70417" y2="77170"/>
                        <a14:foregroundMark x1="70417" y1="77170" x2="73594" y2="71228"/>
                        <a14:foregroundMark x1="73594" y1="71228" x2="76354" y2="49101"/>
                        <a14:foregroundMark x1="76354" y1="49101" x2="75365" y2="40735"/>
                        <a14:foregroundMark x1="35365" y1="20563" x2="44167" y2="13917"/>
                        <a14:foregroundMark x1="44167" y1="13917" x2="49010" y2="12510"/>
                        <a14:foregroundMark x1="49010" y1="12510" x2="52083" y2="13292"/>
                        <a14:foregroundMark x1="50000" y1="13057" x2="55104" y2="13604"/>
                        <a14:foregroundMark x1="55104" y1="13604" x2="64531" y2="19781"/>
                        <a14:foregroundMark x1="64531" y1="19781" x2="67448" y2="23065"/>
                        <a14:foregroundMark x1="54948" y1="13526" x2="65677" y2="21267"/>
                        <a14:foregroundMark x1="65677" y1="21267" x2="73542" y2="34949"/>
                        <a14:foregroundMark x1="73542" y1="34949" x2="67969" y2="22048"/>
                        <a14:foregroundMark x1="67969" y1="22048" x2="58854" y2="14386"/>
                        <a14:foregroundMark x1="58854" y1="14386" x2="54167" y2="12744"/>
                        <a14:foregroundMark x1="54167" y1="12744" x2="53958" y2="12823"/>
                        <a14:foregroundMark x1="61563" y1="16575" x2="66615" y2="19547"/>
                        <a14:foregroundMark x1="68906" y1="23925" x2="75000" y2="35809"/>
                        <a14:foregroundMark x1="75000" y1="35809" x2="77083" y2="51916"/>
                        <a14:foregroundMark x1="77083" y1="51916" x2="76927" y2="58952"/>
                        <a14:foregroundMark x1="76927" y1="58952" x2="72552" y2="71618"/>
                        <a14:foregroundMark x1="72396" y1="71540" x2="74896" y2="64660"/>
                        <a14:foregroundMark x1="74375" y1="63487" x2="74271" y2="68413"/>
                        <a14:foregroundMark x1="76146" y1="60047" x2="73646" y2="66380"/>
                        <a14:foregroundMark x1="73646" y1="66380" x2="76615" y2="56372"/>
                        <a14:foregroundMark x1="76615" y1="56372" x2="77292" y2="49101"/>
                        <a14:foregroundMark x1="77292" y1="49101" x2="69479" y2="24550"/>
                        <a14:foregroundMark x1="34479" y1="80610" x2="49271" y2="89523"/>
                        <a14:foregroundMark x1="49271" y1="89523" x2="52292" y2="89523"/>
                        <a14:foregroundMark x1="51406" y1="89445" x2="35417" y2="81939"/>
                        <a14:foregroundMark x1="35417" y1="81939" x2="35208" y2="81235"/>
                        <a14:foregroundMark x1="34531" y1="81783" x2="43802" y2="88663"/>
                        <a14:foregroundMark x1="43802" y1="88663" x2="48281" y2="89992"/>
                        <a14:foregroundMark x1="59531" y1="87256" x2="66250" y2="84832"/>
                        <a14:foregroundMark x1="66250" y1="84832" x2="70052" y2="77248"/>
                        <a14:foregroundMark x1="28750" y1="70602" x2="27292" y2="65989"/>
                        <a14:foregroundMark x1="46198" y1="90227" x2="56719" y2="88976"/>
                        <a14:foregroundMark x1="56719" y1="88976" x2="51458" y2="89758"/>
                        <a14:foregroundMark x1="51458" y1="89758" x2="56198" y2="88819"/>
                        <a14:foregroundMark x1="56198" y1="88819" x2="46042" y2="89992"/>
                        <a14:foregroundMark x1="69115" y1="25254" x2="72240" y2="30414"/>
                        <a14:foregroundMark x1="72240" y1="30414" x2="72500" y2="31353"/>
                        <a14:foregroundMark x1="25417" y1="44175" x2="26302" y2="39484"/>
                        <a14:foregroundMark x1="52448" y1="90618" x2="51615" y2="89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107"/>
          <a:stretch/>
        </p:blipFill>
        <p:spPr>
          <a:xfrm>
            <a:off x="4887689" y="-5518"/>
            <a:ext cx="7304311" cy="6863518"/>
          </a:xfrm>
          <a:prstGeom prst="rect">
            <a:avLst/>
          </a:prstGeom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93CE85E-198E-318C-5DFF-C6B53D499827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8747"/>
            <a:ext cx="5264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16383F5-E44C-9E9B-877A-888C0DEF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2242"/>
            <a:ext cx="7315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17AE15B-907B-09BF-9169-F75F3F23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21917"/>
            <a:ext cx="731519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B898921-4029-3DB2-FB4B-554530B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1EDB5E3-8573-CE4A-99E4-9C49D64753F1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31900623-4C4A-D023-B8EA-602DDB3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11CFB84-76AE-5978-0D61-FCE6D51A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28C102A-FB97-3A8D-92B2-53140354F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10" b="91009" l="24115" r="79323">
                        <a14:foregroundMark x1="41927" y1="87412" x2="34479" y2="81704"/>
                        <a14:foregroundMark x1="34479" y1="81704" x2="25625" y2="62314"/>
                        <a14:foregroundMark x1="25625" y1="62314" x2="24167" y2="52228"/>
                        <a14:foregroundMark x1="24167" y1="52228" x2="25000" y2="41360"/>
                        <a14:foregroundMark x1="25000" y1="41360" x2="33021" y2="20954"/>
                        <a14:foregroundMark x1="33021" y1="20954" x2="38698" y2="15012"/>
                        <a14:foregroundMark x1="38698" y1="15012" x2="46406" y2="11728"/>
                        <a14:foregroundMark x1="46406" y1="11728" x2="53698" y2="11728"/>
                        <a14:foregroundMark x1="53698" y1="11728" x2="60885" y2="13917"/>
                        <a14:foregroundMark x1="60885" y1="13917" x2="66615" y2="19703"/>
                        <a14:foregroundMark x1="66615" y1="19703" x2="74323" y2="37686"/>
                        <a14:foregroundMark x1="74323" y1="37686" x2="75156" y2="61532"/>
                        <a14:foregroundMark x1="75156" y1="61532" x2="72708" y2="71071"/>
                        <a14:foregroundMark x1="72708" y1="71071" x2="66979" y2="79281"/>
                        <a14:foregroundMark x1="66979" y1="79281" x2="53802" y2="87021"/>
                        <a14:foregroundMark x1="53802" y1="87021" x2="44688" y2="88741"/>
                        <a14:foregroundMark x1="44688" y1="88741" x2="51979" y2="89992"/>
                        <a14:foregroundMark x1="51979" y1="89992" x2="66719" y2="84519"/>
                        <a14:foregroundMark x1="66719" y1="84519" x2="74323" y2="66693"/>
                        <a14:foregroundMark x1="74323" y1="66693" x2="75000" y2="42377"/>
                        <a14:foregroundMark x1="75000" y1="42377" x2="68854" y2="22518"/>
                        <a14:foregroundMark x1="68854" y1="22518" x2="65208" y2="17983"/>
                        <a14:foregroundMark x1="38438" y1="17514" x2="60833" y2="15403"/>
                        <a14:foregroundMark x1="60833" y1="15403" x2="44375" y2="12510"/>
                        <a14:foregroundMark x1="44375" y1="12510" x2="38646" y2="17357"/>
                        <a14:foregroundMark x1="27708" y1="67944" x2="32135" y2="76779"/>
                        <a14:foregroundMark x1="32135" y1="76779" x2="33542" y2="78264"/>
                        <a14:foregroundMark x1="52344" y1="90461" x2="61354" y2="88741"/>
                        <a14:foregroundMark x1="61354" y1="88741" x2="68073" y2="82955"/>
                        <a14:foregroundMark x1="68073" y1="82955" x2="75260" y2="62940"/>
                        <a14:foregroundMark x1="75260" y1="62940" x2="76354" y2="51759"/>
                        <a14:foregroundMark x1="76354" y1="51759" x2="75156" y2="39328"/>
                        <a14:foregroundMark x1="75156" y1="39328" x2="69323" y2="22127"/>
                        <a14:foregroundMark x1="71094" y1="27443" x2="76354" y2="35418"/>
                        <a14:foregroundMark x1="76354" y1="35418" x2="79323" y2="45113"/>
                        <a14:foregroundMark x1="79323" y1="45113" x2="74740" y2="66771"/>
                        <a14:foregroundMark x1="74740" y1="66771" x2="68542" y2="79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1" t="10178" r="24249"/>
          <a:stretch/>
        </p:blipFill>
        <p:spPr>
          <a:xfrm>
            <a:off x="8156814" y="-5518"/>
            <a:ext cx="4035186" cy="4209383"/>
          </a:xfrm>
          <a:prstGeom prst="rect">
            <a:avLst/>
          </a:prstGeom>
        </p:spPr>
      </p:pic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322018E-6C1F-00A8-572F-405058FE36EC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35398"/>
            <a:ext cx="73215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1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9AE2E-F29D-CD32-0843-6634AD68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8801" cy="1325563"/>
          </a:xfrm>
        </p:spPr>
        <p:txBody>
          <a:bodyPr anchor="b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B4B92-E755-C073-EC35-CA7F409D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DC85-753E-6232-AA54-836C6F5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5E3-8573-CE4A-99E4-9C49D64753F1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DFF7E-4FA9-1046-C951-30F941CB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41C23-A333-F547-8D47-135EF28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5D7A41-9B38-7523-1736-84D37B987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0" b="90305" l="16927" r="79063">
                        <a14:foregroundMark x1="42708" y1="87647" x2="30208" y2="70915"/>
                        <a14:foregroundMark x1="30208" y1="70915" x2="26719" y2="46443"/>
                        <a14:foregroundMark x1="26719" y1="46443" x2="34115" y2="23534"/>
                        <a14:foregroundMark x1="34115" y1="23534" x2="48906" y2="14464"/>
                        <a14:foregroundMark x1="48906" y1="14464" x2="65885" y2="18765"/>
                        <a14:foregroundMark x1="65885" y1="18765" x2="74635" y2="38468"/>
                        <a14:foregroundMark x1="74635" y1="38468" x2="74948" y2="62392"/>
                        <a14:foregroundMark x1="74948" y1="62392" x2="66198" y2="82174"/>
                        <a14:foregroundMark x1="66198" y1="82174" x2="51042" y2="88898"/>
                        <a14:foregroundMark x1="51042" y1="88898" x2="41667" y2="86552"/>
                        <a14:foregroundMark x1="63281" y1="84519" x2="75938" y2="67240"/>
                        <a14:foregroundMark x1="75938" y1="67240" x2="78125" y2="41126"/>
                        <a14:foregroundMark x1="78125" y1="41126" x2="69219" y2="20719"/>
                        <a14:foregroundMark x1="69219" y1="20719" x2="53281" y2="13213"/>
                        <a14:foregroundMark x1="53281" y1="13213" x2="36042" y2="20094"/>
                        <a14:foregroundMark x1="36042" y1="20094" x2="27708" y2="41439"/>
                        <a14:foregroundMark x1="27708" y1="41439" x2="26927" y2="65598"/>
                        <a14:foregroundMark x1="26927" y1="65598" x2="38542" y2="83112"/>
                        <a14:foregroundMark x1="38542" y1="83112" x2="55365" y2="88741"/>
                        <a14:foregroundMark x1="55365" y1="88741" x2="64948" y2="83503"/>
                        <a14:foregroundMark x1="50833" y1="89523" x2="66927" y2="83112"/>
                        <a14:foregroundMark x1="66927" y1="83112" x2="74010" y2="63878"/>
                        <a14:foregroundMark x1="73594" y1="71228" x2="58229" y2="86630"/>
                        <a14:foregroundMark x1="58229" y1="86630" x2="40938" y2="85614"/>
                        <a14:foregroundMark x1="40938" y1="85614" x2="28594" y2="69977"/>
                        <a14:foregroundMark x1="28594" y1="69977" x2="25365" y2="46677"/>
                        <a14:foregroundMark x1="25365" y1="46677" x2="33021" y2="23534"/>
                        <a14:foregroundMark x1="33021" y1="23534" x2="47760" y2="14934"/>
                        <a14:foregroundMark x1="47760" y1="14934" x2="63646" y2="19312"/>
                        <a14:foregroundMark x1="63646" y1="19312" x2="54948" y2="14543"/>
                        <a14:foregroundMark x1="25313" y1="41439" x2="34063" y2="21970"/>
                        <a14:foregroundMark x1="37031" y1="19312" x2="53906" y2="13995"/>
                        <a14:foregroundMark x1="53906" y1="13995" x2="64531" y2="19156"/>
                        <a14:foregroundMark x1="63906" y1="19781" x2="47760" y2="10164"/>
                        <a14:foregroundMark x1="47760" y1="10164" x2="35104" y2="21814"/>
                        <a14:foregroundMark x1="35208" y1="20094" x2="45677" y2="14230"/>
                        <a14:foregroundMark x1="69167" y1="77717" x2="67448" y2="80375"/>
                        <a14:foregroundMark x1="68542" y1="81001" x2="69479" y2="78968"/>
                        <a14:foregroundMark x1="69583" y1="78030" x2="69583" y2="78030"/>
                        <a14:foregroundMark x1="70208" y1="77170" x2="70208" y2="77170"/>
                        <a14:foregroundMark x1="70313" y1="76857" x2="70313" y2="76857"/>
                        <a14:foregroundMark x1="71146" y1="75762" x2="71146" y2="75762"/>
                        <a14:foregroundMark x1="71354" y1="75762" x2="71354" y2="75762"/>
                        <a14:foregroundMark x1="71250" y1="74980" x2="71250" y2="74980"/>
                        <a14:foregroundMark x1="62604" y1="85614" x2="62396" y2="86083"/>
                        <a14:foregroundMark x1="61667" y1="86083" x2="61667" y2="86083"/>
                        <a14:foregroundMark x1="60208" y1="86865" x2="60208" y2="86865"/>
                        <a14:foregroundMark x1="59896" y1="87021" x2="59896" y2="87021"/>
                        <a14:foregroundMark x1="60000" y1="86865" x2="60000" y2="86865"/>
                        <a14:foregroundMark x1="60208" y1="86865" x2="60208" y2="86865"/>
                        <a14:foregroundMark x1="60417" y1="87021" x2="60417" y2="87021"/>
                        <a14:foregroundMark x1="60417" y1="87177" x2="60417" y2="87177"/>
                        <a14:foregroundMark x1="60417" y1="87021" x2="60417" y2="87021"/>
                        <a14:foregroundMark x1="60417" y1="87021" x2="60104" y2="87334"/>
                        <a14:foregroundMark x1="60000" y1="87334" x2="60000" y2="87334"/>
                        <a14:foregroundMark x1="59583" y1="87490" x2="58073" y2="87959"/>
                        <a14:foregroundMark x1="57969" y1="87803" x2="57656" y2="87959"/>
                        <a14:foregroundMark x1="57552" y1="87803" x2="57552" y2="87803"/>
                        <a14:foregroundMark x1="57552" y1="87959" x2="57760" y2="88428"/>
                        <a14:foregroundMark x1="55781" y1="89054" x2="55781" y2="89054"/>
                        <a14:foregroundMark x1="55260" y1="88898" x2="54740" y2="89210"/>
                        <a14:foregroundMark x1="53125" y1="88898" x2="52604" y2="89054"/>
                        <a14:foregroundMark x1="52188" y1="88898" x2="51250" y2="89367"/>
                        <a14:foregroundMark x1="50938" y1="89210" x2="49792" y2="89836"/>
                        <a14:foregroundMark x1="49635" y1="89523" x2="48281" y2="90149"/>
                        <a14:foregroundMark x1="48177" y1="89836" x2="47344" y2="90305"/>
                        <a14:foregroundMark x1="46927" y1="89523" x2="46615" y2="89523"/>
                        <a14:foregroundMark x1="46406" y1="89210" x2="46406" y2="89210"/>
                        <a14:foregroundMark x1="46094" y1="89054" x2="46094" y2="89054"/>
                        <a14:foregroundMark x1="45677" y1="88585" x2="45677" y2="88585"/>
                        <a14:foregroundMark x1="45260" y1="88585" x2="45260" y2="88585"/>
                        <a14:foregroundMark x1="25104" y1="64582" x2="25104" y2="64582"/>
                        <a14:foregroundMark x1="25938" y1="63253" x2="25938" y2="63253"/>
                        <a14:foregroundMark x1="25938" y1="61220" x2="25938" y2="61220"/>
                        <a14:foregroundMark x1="26250" y1="58718" x2="26250" y2="58718"/>
                        <a14:foregroundMark x1="26042" y1="56607" x2="26042" y2="56607"/>
                        <a14:foregroundMark x1="25104" y1="53636" x2="25104" y2="53636"/>
                        <a14:foregroundMark x1="25000" y1="50665" x2="24896" y2="49805"/>
                        <a14:foregroundMark x1="27344" y1="37842" x2="29948" y2="28303"/>
                        <a14:foregroundMark x1="28698" y1="70524" x2="42188" y2="83112"/>
                        <a14:foregroundMark x1="42188" y1="83112" x2="30781" y2="73260"/>
                        <a14:foregroundMark x1="50833" y1="81939" x2="41354" y2="83034"/>
                        <a14:foregroundMark x1="29427" y1="72322" x2="29427" y2="72791"/>
                        <a14:foregroundMark x1="29948" y1="74042" x2="30052" y2="74668"/>
                        <a14:foregroundMark x1="26042" y1="60281" x2="26042" y2="60281"/>
                        <a14:foregroundMark x1="25729" y1="58405" x2="25729" y2="58405"/>
                        <a14:foregroundMark x1="54323" y1="88741" x2="53750" y2="89054"/>
                        <a14:foregroundMark x1="55885" y1="89054" x2="56510" y2="89210"/>
                        <a14:foregroundMark x1="57031" y1="88585" x2="57031" y2="88585"/>
                        <a14:foregroundMark x1="57865" y1="87490" x2="60000" y2="87490"/>
                        <a14:foregroundMark x1="60313" y1="87334" x2="60313" y2="87334"/>
                        <a14:foregroundMark x1="62500" y1="86708" x2="62500" y2="86708"/>
                        <a14:foregroundMark x1="53125" y1="89367" x2="53125" y2="89367"/>
                        <a14:foregroundMark x1="55052" y1="89054" x2="51250" y2="89523"/>
                        <a14:foregroundMark x1="44792" y1="86865" x2="32292" y2="77482"/>
                        <a14:foregroundMark x1="36302" y1="81783" x2="36302" y2="81783"/>
                        <a14:foregroundMark x1="35104" y1="82252" x2="35104" y2="82252"/>
                        <a14:foregroundMark x1="34896" y1="81783" x2="34896" y2="81783"/>
                        <a14:foregroundMark x1="36615" y1="83346" x2="36615" y2="83346"/>
                        <a14:foregroundMark x1="36719" y1="84988" x2="37135" y2="85145"/>
                        <a14:foregroundMark x1="38281" y1="84832" x2="38281" y2="84832"/>
                        <a14:foregroundMark x1="40938" y1="86865" x2="40938" y2="86865"/>
                        <a14:foregroundMark x1="57760" y1="88741" x2="57760" y2="89210"/>
                        <a14:foregroundMark x1="61979" y1="17123" x2="61979" y2="17123"/>
                        <a14:foregroundMark x1="60625" y1="16419" x2="60625" y2="16419"/>
                        <a14:foregroundMark x1="59792" y1="15324" x2="59792" y2="15324"/>
                        <a14:foregroundMark x1="56615" y1="14073" x2="61771" y2="16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60" r="13171"/>
          <a:stretch/>
        </p:blipFill>
        <p:spPr>
          <a:xfrm>
            <a:off x="9847001" y="0"/>
            <a:ext cx="2344999" cy="2013856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6F7ADAE-DEA9-EA26-E19A-10BCE739922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6244"/>
            <a:ext cx="9008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6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F38CC-A9D9-4338-2202-32143DAB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69E2C-134C-360B-C663-C875D50C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935B7-B748-B3B8-183F-F53FEC92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B5E3-8573-CE4A-99E4-9C49D64753F1}" type="datetimeFigureOut">
              <a:rPr lang="de-DE" smtClean="0"/>
              <a:t>24.06.24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F7E2C-326C-885A-F761-BD059FEBB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3C042-1BE6-57B0-83F6-B2BD79B9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4ED3-B692-3F4C-AB3D-015052327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D24726"/>
          </a:solidFill>
          <a:latin typeface="SF Pro Light" pitchFamily="2" charset="0"/>
          <a:ea typeface="SF Pro Light" pitchFamily="2" charset="0"/>
          <a:cs typeface="SF Pro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F Pro Semibold" pitchFamily="2" charset="0"/>
          <a:ea typeface="SF Pro Semibold" pitchFamily="2" charset="0"/>
          <a:cs typeface="SF Pro Semibol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D16E6-3246-ED57-88C7-1D08C8F8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Unlocking</a:t>
            </a:r>
            <a:r>
              <a:rPr lang="de-DE" sz="5400" dirty="0"/>
              <a:t> Minds:</a:t>
            </a:r>
            <a:br>
              <a:rPr lang="de-DE" sz="5400" dirty="0"/>
            </a:br>
            <a:r>
              <a:rPr lang="de-DE" sz="3200" dirty="0" err="1"/>
              <a:t>Harnessing</a:t>
            </a:r>
            <a:r>
              <a:rPr lang="de-DE" sz="3200" dirty="0"/>
              <a:t> Eyetracking Data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Cognitive</a:t>
            </a:r>
            <a:r>
              <a:rPr lang="de-DE" sz="3200" dirty="0"/>
              <a:t> Load </a:t>
            </a:r>
            <a:r>
              <a:rPr lang="de-DE" sz="3200" dirty="0" err="1"/>
              <a:t>Insights</a:t>
            </a:r>
            <a:br>
              <a:rPr lang="de-DE" sz="3200" dirty="0"/>
            </a:br>
            <a:endParaRPr lang="de-DE" sz="5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AF85F-4C46-5282-DA1C-C3D0B510F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Henner Bendig</a:t>
            </a:r>
          </a:p>
          <a:p>
            <a:r>
              <a:rPr lang="de-DE" dirty="0"/>
              <a:t>Phillip </a:t>
            </a:r>
            <a:r>
              <a:rPr lang="de-DE" dirty="0" err="1"/>
              <a:t>Lamp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98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9E11-6A66-3E74-0C2E-FED92054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Future Outlook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903F2-BE26-C73B-09BD-9223D6C5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9E11-6A66-3E74-0C2E-FED92054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903F2-BE26-C73B-09BD-9223D6C5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7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5EF-4F49-4127-1612-53EF9CB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7862-4719-6386-C60B-6F916C9A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err="1"/>
              <a:t>Using</a:t>
            </a:r>
            <a:r>
              <a:rPr lang="de-DE" sz="2400" dirty="0"/>
              <a:t> (</a:t>
            </a:r>
            <a:r>
              <a:rPr lang="de-DE" sz="2400" dirty="0" err="1"/>
              <a:t>only</a:t>
            </a:r>
            <a:r>
              <a:rPr lang="de-DE" sz="2400" dirty="0"/>
              <a:t>) Eyetracking </a:t>
            </a:r>
            <a:r>
              <a:rPr lang="de-DE" sz="2400" dirty="0" err="1"/>
              <a:t>data</a:t>
            </a:r>
            <a:r>
              <a:rPr lang="de-DE" sz="2400" dirty="0"/>
              <a:t> (like </a:t>
            </a:r>
            <a:r>
              <a:rPr lang="de-DE" sz="2400" dirty="0" err="1"/>
              <a:t>Fixations</a:t>
            </a:r>
            <a:r>
              <a:rPr lang="de-DE" sz="2400" dirty="0"/>
              <a:t>, </a:t>
            </a:r>
            <a:r>
              <a:rPr lang="de-DE" sz="2400" dirty="0" err="1"/>
              <a:t>Saccades</a:t>
            </a:r>
            <a:r>
              <a:rPr lang="de-DE" sz="2400" dirty="0"/>
              <a:t>, </a:t>
            </a:r>
            <a:r>
              <a:rPr lang="de-DE" sz="2400" dirty="0" err="1"/>
              <a:t>Blinks</a:t>
            </a:r>
            <a:r>
              <a:rPr lang="de-DE" sz="2400" dirty="0"/>
              <a:t>, etc.) </a:t>
            </a:r>
            <a:br>
              <a:rPr lang="de-DE" sz="2400" dirty="0"/>
            </a:b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classificiation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cognitive</a:t>
            </a:r>
            <a:r>
              <a:rPr lang="de-DE" sz="2400" dirty="0"/>
              <a:t> workload¹ </a:t>
            </a:r>
          </a:p>
          <a:p>
            <a:pPr lvl="1"/>
            <a:r>
              <a:rPr lang="de-DE" sz="2200" dirty="0"/>
              <a:t>Can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binary</a:t>
            </a:r>
            <a:r>
              <a:rPr lang="de-DE" sz="2200" dirty="0"/>
              <a:t> (</a:t>
            </a:r>
            <a:r>
              <a:rPr lang="de-DE" sz="2200" dirty="0" err="1"/>
              <a:t>low</a:t>
            </a:r>
            <a:r>
              <a:rPr lang="de-DE" sz="2200" dirty="0"/>
              <a:t> / high)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three-leveld</a:t>
            </a:r>
            <a:r>
              <a:rPr lang="de-DE" sz="2200" dirty="0"/>
              <a:t> (</a:t>
            </a:r>
            <a:r>
              <a:rPr lang="de-DE" sz="2200" dirty="0" err="1"/>
              <a:t>low</a:t>
            </a:r>
            <a:r>
              <a:rPr lang="de-DE" sz="2200" dirty="0"/>
              <a:t> / </a:t>
            </a:r>
            <a:r>
              <a:rPr lang="de-DE" sz="2200" dirty="0" err="1"/>
              <a:t>mid</a:t>
            </a:r>
            <a:r>
              <a:rPr lang="de-DE" sz="2200" dirty="0"/>
              <a:t> / high)</a:t>
            </a:r>
          </a:p>
          <a:p>
            <a:endParaRPr lang="de-DE" sz="2600" dirty="0"/>
          </a:p>
          <a:p>
            <a:pPr marL="0" indent="0">
              <a:buNone/>
            </a:pPr>
            <a:r>
              <a:rPr lang="de-DE" sz="2600" dirty="0"/>
              <a:t>Challenges:</a:t>
            </a:r>
          </a:p>
          <a:p>
            <a:r>
              <a:rPr lang="de-DE" sz="2200" dirty="0"/>
              <a:t>Most </a:t>
            </a:r>
            <a:r>
              <a:rPr lang="de-DE" sz="2200" dirty="0" err="1"/>
              <a:t>research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traditional </a:t>
            </a:r>
            <a:r>
              <a:rPr lang="de-DE" sz="2200" dirty="0" err="1"/>
              <a:t>classifiers</a:t>
            </a:r>
            <a:r>
              <a:rPr lang="de-DE" sz="2200" dirty="0"/>
              <a:t> </a:t>
            </a:r>
          </a:p>
          <a:p>
            <a:pPr lvl="1"/>
            <a:r>
              <a:rPr lang="de-DE" sz="1800" dirty="0"/>
              <a:t>May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elaborate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collection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human </a:t>
            </a:r>
            <a:r>
              <a:rPr lang="de-DE" sz="1800" dirty="0" err="1"/>
              <a:t>participants</a:t>
            </a:r>
            <a:r>
              <a:rPr lang="de-DE" sz="1800" dirty="0"/>
              <a:t> </a:t>
            </a:r>
            <a:endParaRPr lang="de-DE" dirty="0"/>
          </a:p>
          <a:p>
            <a:r>
              <a:rPr lang="de-DE" sz="2200" dirty="0"/>
              <a:t>Multimodal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accurate</a:t>
            </a:r>
            <a:r>
              <a:rPr lang="de-DE" sz="2200" dirty="0"/>
              <a:t> </a:t>
            </a:r>
          </a:p>
          <a:p>
            <a:pPr lvl="1"/>
            <a:r>
              <a:rPr lang="de-DE" sz="1800" dirty="0"/>
              <a:t>People </a:t>
            </a:r>
            <a:r>
              <a:rPr lang="de-DE" sz="1800" dirty="0" err="1"/>
              <a:t>are</a:t>
            </a:r>
            <a:r>
              <a:rPr lang="de-DE" sz="1800" dirty="0"/>
              <a:t> different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i="1" dirty="0"/>
              <a:t>¹ </a:t>
            </a:r>
            <a:r>
              <a:rPr lang="de-DE" sz="1800" i="1" dirty="0" err="1"/>
              <a:t>Cognitive</a:t>
            </a:r>
            <a:r>
              <a:rPr lang="de-DE" sz="1800" i="1" dirty="0"/>
              <a:t> </a:t>
            </a:r>
            <a:r>
              <a:rPr lang="de-DE" sz="1800" i="1" dirty="0" err="1"/>
              <a:t>workload</a:t>
            </a:r>
            <a:r>
              <a:rPr lang="de-DE" sz="1800" i="1" dirty="0"/>
              <a:t>: </a:t>
            </a:r>
            <a:br>
              <a:rPr lang="de-DE" sz="1800" i="1" dirty="0"/>
            </a:br>
            <a:r>
              <a:rPr lang="de-DE" sz="1800" i="1" dirty="0"/>
              <a:t>In cognitive psychology, </a:t>
            </a:r>
            <a:r>
              <a:rPr lang="de-DE" sz="1800" b="1" i="1" dirty="0" err="1"/>
              <a:t>cognitive</a:t>
            </a:r>
            <a:r>
              <a:rPr lang="de-DE" sz="1800" b="1" i="1" dirty="0"/>
              <a:t> </a:t>
            </a:r>
            <a:r>
              <a:rPr lang="de-DE" sz="1800" b="1" i="1" dirty="0" err="1"/>
              <a:t>load</a:t>
            </a:r>
            <a:r>
              <a:rPr lang="de-DE" sz="1800" i="1" dirty="0"/>
              <a:t> </a:t>
            </a:r>
            <a:r>
              <a:rPr lang="de-DE" sz="1800" i="1" dirty="0" err="1"/>
              <a:t>refers</a:t>
            </a:r>
            <a:r>
              <a:rPr lang="de-DE" sz="1800" i="1" dirty="0"/>
              <a:t> </a:t>
            </a:r>
            <a:r>
              <a:rPr lang="de-DE" sz="1800" i="1" dirty="0" err="1"/>
              <a:t>to</a:t>
            </a:r>
            <a:r>
              <a:rPr lang="de-DE" sz="1800" i="1" dirty="0"/>
              <a:t> </a:t>
            </a:r>
            <a:r>
              <a:rPr lang="de-DE" sz="1800" i="1" dirty="0" err="1"/>
              <a:t>the</a:t>
            </a:r>
            <a:r>
              <a:rPr lang="de-DE" sz="1800" i="1" dirty="0"/>
              <a:t> </a:t>
            </a:r>
            <a:r>
              <a:rPr lang="de-DE" sz="1800" i="1" dirty="0" err="1"/>
              <a:t>amount</a:t>
            </a:r>
            <a:r>
              <a:rPr lang="de-DE" sz="1800" i="1" dirty="0"/>
              <a:t> </a:t>
            </a:r>
            <a:r>
              <a:rPr lang="de-DE" sz="1800" i="1" dirty="0" err="1"/>
              <a:t>of</a:t>
            </a:r>
            <a:r>
              <a:rPr lang="de-DE" sz="1800" i="1" dirty="0"/>
              <a:t> working memory </a:t>
            </a:r>
            <a:r>
              <a:rPr lang="de-DE" sz="1800" i="1" dirty="0" err="1"/>
              <a:t>resources</a:t>
            </a:r>
            <a:r>
              <a:rPr lang="de-DE" sz="1800" i="1" dirty="0"/>
              <a:t> </a:t>
            </a:r>
            <a:r>
              <a:rPr lang="de-DE" sz="1800" i="1" dirty="0" err="1"/>
              <a:t>used</a:t>
            </a:r>
            <a:r>
              <a:rPr lang="de-DE" sz="1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5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5EF-4F49-4127-1612-53EF9CB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7862-4719-6386-C60B-6F916C9A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0000" cy="4351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/>
              <a:t>COLET [1]</a:t>
            </a:r>
            <a:br>
              <a:rPr lang="de-DE" dirty="0"/>
            </a:b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dataset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for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b="1" dirty="0" err="1">
                <a:latin typeface="SF Pro Heavy" pitchFamily="2" charset="0"/>
                <a:ea typeface="SF Pro Heavy" pitchFamily="2" charset="0"/>
                <a:cs typeface="SF Pro Heavy" pitchFamily="2" charset="0"/>
              </a:rPr>
              <a:t>CO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gnitive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work</a:t>
            </a:r>
            <a:r>
              <a:rPr lang="de-DE" sz="1800" b="1" dirty="0" err="1">
                <a:latin typeface="SF Pro Heavy" pitchFamily="2" charset="0"/>
                <a:ea typeface="SF Pro Heavy" pitchFamily="2" charset="0"/>
                <a:cs typeface="SF Pro Heavy" pitchFamily="2" charset="0"/>
              </a:rPr>
              <a:t>L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oad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estimation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based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on </a:t>
            </a:r>
            <a:r>
              <a:rPr lang="de-DE" sz="1800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ye-</a:t>
            </a:r>
            <a:r>
              <a:rPr lang="de-DE" sz="1800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racking</a:t>
            </a: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Monitored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47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individuals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while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solving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visual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search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puzzles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After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each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puzzle, a NASA-TLX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questionaire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was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answered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Tested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with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8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classifiers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</a:t>
            </a:r>
            <a:b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</a:b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Gaussian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Naive Bayes, Random Forest, Linear Support Vector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Machine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Ensemble Gradient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Boosting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K-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Nearest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Neighbor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Bernoulli Naives Bayes,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Logistic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Regression,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Decision</a:t>
            </a:r>
            <a:r>
              <a:rPr lang="de-DE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6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Trees</a:t>
            </a:r>
            <a:endParaRPr lang="de-DE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2D6A3BA-6101-BC9C-A668-E86C0289701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000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04672A-6F4B-7EBC-8D06-86EB1C0BD4D6}"/>
              </a:ext>
            </a:extLst>
          </p:cNvPr>
          <p:cNvSpPr txBox="1">
            <a:spLocks/>
          </p:cNvSpPr>
          <p:nvPr/>
        </p:nvSpPr>
        <p:spPr>
          <a:xfrm>
            <a:off x="7467603" y="1836648"/>
            <a:ext cx="32400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ML-Approach for detecting cognitive interference [3]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Collecting ET data while </a:t>
            </a:r>
            <a:r>
              <a:rPr lang="en-US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stroop</a:t>
            </a:r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test with different conditions, e.g. reading with interference / </a:t>
            </a:r>
            <a:r>
              <a:rPr lang="en-US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w.o.</a:t>
            </a:r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interference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Testing different ML Models to differ conditions</a:t>
            </a:r>
          </a:p>
          <a:p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Model accuracies: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RF: ~63%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LR: ~59%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ANN: 68%</a:t>
            </a:r>
          </a:p>
          <a:p>
            <a:pPr lvl="1"/>
            <a:r>
              <a:rPr lang="en-US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SVM: 68%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E3E5E9-11F5-C709-E249-64FEBB25E3DD}"/>
              </a:ext>
            </a:extLst>
          </p:cNvPr>
          <p:cNvSpPr txBox="1">
            <a:spLocks/>
          </p:cNvSpPr>
          <p:nvPr/>
        </p:nvSpPr>
        <p:spPr>
          <a:xfrm>
            <a:off x="4152901" y="1825625"/>
            <a:ext cx="32400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/>
              <a:t>Fatique</a:t>
            </a:r>
            <a:r>
              <a:rPr lang="de-DE" sz="2400" dirty="0"/>
              <a:t> </a:t>
            </a:r>
            <a:r>
              <a:rPr lang="de-DE" sz="2400" dirty="0" err="1"/>
              <a:t>Detection</a:t>
            </a:r>
            <a:r>
              <a:rPr lang="de-DE" sz="2400" dirty="0"/>
              <a:t> in real time </a:t>
            </a:r>
            <a:r>
              <a:rPr lang="de-DE" sz="2400" dirty="0" err="1"/>
              <a:t>eye</a:t>
            </a:r>
            <a:r>
              <a:rPr lang="de-DE" sz="2400" dirty="0"/>
              <a:t> </a:t>
            </a:r>
            <a:r>
              <a:rPr lang="de-DE" sz="2400" dirty="0" err="1"/>
              <a:t>states</a:t>
            </a:r>
            <a:r>
              <a:rPr lang="de-DE" sz="2400" dirty="0"/>
              <a:t> [2]</a:t>
            </a: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pictures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from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a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webcam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of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eyes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 different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states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AdaBoost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Algorithmn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for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binary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classification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(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closed</a:t>
            </a:r>
            <a:r>
              <a:rPr lang="de-DE" sz="1800" dirty="0"/>
              <a:t> / open)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Testing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the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model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in real-time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car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driving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leads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</a:t>
            </a:r>
            <a:r>
              <a:rPr lang="de-DE" sz="18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81,8 % </a:t>
            </a:r>
            <a:r>
              <a:rPr lang="de-DE" sz="18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accuracy</a:t>
            </a:r>
            <a:endParaRPr lang="de-DE" sz="18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9E11-6A66-3E74-0C2E-FED92054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903F2-BE26-C73B-09BD-9223D6C5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41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9E11-6A66-3E74-0C2E-FED92054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903F2-BE26-C73B-09BD-9223D6C5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79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0DABC-BC82-E88C-B621-431636A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New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117AA-B2FF-A295-8268-1BA694C1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5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0DABC-BC82-E88C-B621-431636A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117AA-B2FF-A295-8268-1BA694C1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3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9E11-6A66-3E74-0C2E-FED92054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903F2-BE26-C73B-09BD-9223D6C5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8" id="{5986292E-7631-B74C-BB1F-EDCF06D05B83}" vid="{7755DA98-29CC-5046-BBE4-420A11676C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525</Words>
  <Application>Microsoft Macintosh PowerPoint</Application>
  <PresentationFormat>Breitbild</PresentationFormat>
  <Paragraphs>53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SF Pro Heavy</vt:lpstr>
      <vt:lpstr>SF Pro Light</vt:lpstr>
      <vt:lpstr>SF Pro Semibold</vt:lpstr>
      <vt:lpstr>Office</vt:lpstr>
      <vt:lpstr>Unlocking Minds: Harnessing Eyetracking Data for Cognitive Load Insights </vt:lpstr>
      <vt:lpstr>Introduction</vt:lpstr>
      <vt:lpstr>Research Objectives</vt:lpstr>
      <vt:lpstr>Related Work</vt:lpstr>
      <vt:lpstr>Data Overview</vt:lpstr>
      <vt:lpstr>Approach</vt:lpstr>
      <vt:lpstr>Generate New Data</vt:lpstr>
      <vt:lpstr>Classification</vt:lpstr>
      <vt:lpstr>General Issues</vt:lpstr>
      <vt:lpstr>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Minds: Harnessing Eyetracking Data for Cognitive Load Insights </dc:title>
  <dc:creator>Henner Bendig</dc:creator>
  <cp:lastModifiedBy>Henner Bendig</cp:lastModifiedBy>
  <cp:revision>5</cp:revision>
  <dcterms:created xsi:type="dcterms:W3CDTF">2024-05-13T05:36:44Z</dcterms:created>
  <dcterms:modified xsi:type="dcterms:W3CDTF">2024-06-24T07:42:51Z</dcterms:modified>
</cp:coreProperties>
</file>