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Baskerville Display PT" charset="1" panose="02030602080406020203"/>
      <p:regular r:id="rId11"/>
    </p:embeddedFont>
    <p:embeddedFont>
      <p:font typeface="Inter" charset="1" panose="020B0502030000000004"/>
      <p:regular r:id="rId12"/>
    </p:embeddedFont>
    <p:embeddedFont>
      <p:font typeface="Inter Bold" charset="1" panose="020B08020300000000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18588" y="2112360"/>
            <a:ext cx="5050824" cy="3641646"/>
            <a:chOff x="0" y="0"/>
            <a:chExt cx="6734432" cy="4855528"/>
          </a:xfrm>
        </p:grpSpPr>
        <p:pic>
          <p:nvPicPr>
            <p:cNvPr name="Picture 3" id="3"/>
            <p:cNvPicPr>
              <a:picLocks noChangeAspect="true"/>
            </p:cNvPicPr>
            <p:nvPr/>
          </p:nvPicPr>
          <p:blipFill>
            <a:blip r:embed="rId2"/>
            <a:srcRect l="0" t="13949" r="0" b="13949"/>
            <a:stretch>
              <a:fillRect/>
            </a:stretch>
          </p:blipFill>
          <p:spPr>
            <a:xfrm flipH="false" flipV="false">
              <a:off x="0" y="0"/>
              <a:ext cx="6734432" cy="4855528"/>
            </a:xfrm>
            <a:prstGeom prst="rect">
              <a:avLst/>
            </a:prstGeom>
          </p:spPr>
        </p:pic>
      </p:grpSp>
      <p:sp>
        <p:nvSpPr>
          <p:cNvPr name="TextBox 4" id="4"/>
          <p:cNvSpPr txBox="true"/>
          <p:nvPr/>
        </p:nvSpPr>
        <p:spPr>
          <a:xfrm rot="0">
            <a:off x="5231790" y="6355914"/>
            <a:ext cx="7824419" cy="3616244"/>
          </a:xfrm>
          <a:prstGeom prst="rect">
            <a:avLst/>
          </a:prstGeom>
        </p:spPr>
        <p:txBody>
          <a:bodyPr anchor="t" rtlCol="false" tIns="0" lIns="0" bIns="0" rIns="0">
            <a:spAutoFit/>
          </a:bodyPr>
          <a:lstStyle/>
          <a:p>
            <a:pPr algn="ctr">
              <a:lnSpc>
                <a:spcPts val="9629"/>
              </a:lnSpc>
            </a:pPr>
            <a:r>
              <a:rPr lang="en-US" sz="6878" spc="1375">
                <a:solidFill>
                  <a:srgbClr val="504C44"/>
                </a:solidFill>
                <a:latin typeface="Baskerville Display PT"/>
                <a:ea typeface="Baskerville Display PT"/>
                <a:cs typeface="Baskerville Display PT"/>
                <a:sym typeface="Baskerville Display PT"/>
              </a:rPr>
              <a:t>PROJECT INTRODUCTION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881966" y="3426984"/>
            <a:ext cx="4262034" cy="4114800"/>
          </a:xfrm>
          <a:custGeom>
            <a:avLst/>
            <a:gdLst/>
            <a:ahLst/>
            <a:cxnLst/>
            <a:rect r="r" b="b" t="t" l="l"/>
            <a:pathLst>
              <a:path h="4114800" w="4262034">
                <a:moveTo>
                  <a:pt x="0" y="0"/>
                </a:moveTo>
                <a:lnTo>
                  <a:pt x="4262034" y="0"/>
                </a:lnTo>
                <a:lnTo>
                  <a:pt x="426203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452317" y="4345416"/>
            <a:ext cx="7829740" cy="316865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Smart Invoice is a modern web application designed to help businesses manage customer information and invoices seamlessly. It provides features for adding, editing, and deleting customer details, as well as viewing information effortlessly. With tax calculations and invoice management capabilities, Smart Invoice offers an elegant and user-friendly interface to enhance daily business operations efficiently. Our goal is to save time and effort while ensuring maximum productivity for businesses.</a:t>
            </a:r>
          </a:p>
        </p:txBody>
      </p:sp>
      <p:sp>
        <p:nvSpPr>
          <p:cNvPr name="TextBox 4" id="4"/>
          <p:cNvSpPr txBox="true"/>
          <p:nvPr/>
        </p:nvSpPr>
        <p:spPr>
          <a:xfrm rot="0">
            <a:off x="8452317" y="3058684"/>
            <a:ext cx="6000364" cy="6699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ABOUT US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939366" y="2077677"/>
            <a:ext cx="6569436" cy="6699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PROJECT BENEFITS</a:t>
            </a:r>
          </a:p>
        </p:txBody>
      </p:sp>
      <p:grpSp>
        <p:nvGrpSpPr>
          <p:cNvPr name="Group 3" id="3"/>
          <p:cNvGrpSpPr/>
          <p:nvPr/>
        </p:nvGrpSpPr>
        <p:grpSpPr>
          <a:xfrm rot="0">
            <a:off x="1492078" y="3198316"/>
            <a:ext cx="7464012" cy="3839568"/>
            <a:chOff x="0" y="0"/>
            <a:chExt cx="9952016" cy="5119424"/>
          </a:xfrm>
        </p:grpSpPr>
        <p:pic>
          <p:nvPicPr>
            <p:cNvPr name="Picture 4" id="4"/>
            <p:cNvPicPr>
              <a:picLocks noChangeAspect="true"/>
            </p:cNvPicPr>
            <p:nvPr/>
          </p:nvPicPr>
          <p:blipFill>
            <a:blip r:embed="rId2"/>
            <a:srcRect l="0" t="12036" r="0" b="12036"/>
            <a:stretch>
              <a:fillRect/>
            </a:stretch>
          </p:blipFill>
          <p:spPr>
            <a:xfrm flipH="false" flipV="false">
              <a:off x="0" y="0"/>
              <a:ext cx="9952016" cy="5119424"/>
            </a:xfrm>
            <a:prstGeom prst="rect">
              <a:avLst/>
            </a:prstGeom>
          </p:spPr>
        </p:pic>
      </p:grpSp>
      <p:sp>
        <p:nvSpPr>
          <p:cNvPr name="TextBox 5" id="5"/>
          <p:cNvSpPr txBox="true"/>
          <p:nvPr/>
        </p:nvSpPr>
        <p:spPr>
          <a:xfrm rot="0">
            <a:off x="9522839" y="3686175"/>
            <a:ext cx="8209235" cy="2377010"/>
          </a:xfrm>
          <a:prstGeom prst="rect">
            <a:avLst/>
          </a:prstGeom>
        </p:spPr>
        <p:txBody>
          <a:bodyPr anchor="t" rtlCol="false" tIns="0" lIns="0" bIns="0" rIns="0">
            <a:spAutoFit/>
          </a:bodyPr>
          <a:lstStyle/>
          <a:p>
            <a:pPr algn="l">
              <a:lnSpc>
                <a:spcPts val="3160"/>
              </a:lnSpc>
            </a:pPr>
            <a:r>
              <a:rPr lang="en-US" sz="2257">
                <a:solidFill>
                  <a:srgbClr val="504C44"/>
                </a:solidFill>
                <a:latin typeface="Inter"/>
                <a:ea typeface="Inter"/>
                <a:cs typeface="Inter"/>
                <a:sym typeface="Inter"/>
              </a:rPr>
              <a:t>•- Improved efficiency in managing operations.</a:t>
            </a:r>
          </a:p>
          <a:p>
            <a:pPr algn="l">
              <a:lnSpc>
                <a:spcPts val="3160"/>
              </a:lnSpc>
            </a:pPr>
            <a:r>
              <a:rPr lang="en-US" sz="2257">
                <a:solidFill>
                  <a:srgbClr val="504C44"/>
                </a:solidFill>
                <a:latin typeface="Inter"/>
                <a:ea typeface="Inter"/>
                <a:cs typeface="Inter"/>
                <a:sym typeface="Inter"/>
              </a:rPr>
              <a:t>•- Accurate financial reports for decision-making.</a:t>
            </a:r>
          </a:p>
          <a:p>
            <a:pPr algn="l">
              <a:lnSpc>
                <a:spcPts val="3160"/>
              </a:lnSpc>
            </a:pPr>
            <a:r>
              <a:rPr lang="en-US" sz="2257">
                <a:solidFill>
                  <a:srgbClr val="504C44"/>
                </a:solidFill>
                <a:latin typeface="Inter"/>
                <a:ea typeface="Inter"/>
                <a:cs typeface="Inter"/>
                <a:sym typeface="Inter"/>
              </a:rPr>
              <a:t>•- Seamless management of invoices and inventory.</a:t>
            </a:r>
          </a:p>
          <a:p>
            <a:pPr algn="l">
              <a:lnSpc>
                <a:spcPts val="3160"/>
              </a:lnSpc>
            </a:pPr>
            <a:r>
              <a:rPr lang="en-US" sz="2257">
                <a:solidFill>
                  <a:srgbClr val="504C44"/>
                </a:solidFill>
                <a:latin typeface="Inter"/>
                <a:ea typeface="Inter"/>
                <a:cs typeface="Inter"/>
                <a:sym typeface="Inter"/>
              </a:rPr>
              <a:t>•- User-friendly interface.</a:t>
            </a:r>
          </a:p>
          <a:p>
            <a:pPr algn="l">
              <a:lnSpc>
                <a:spcPts val="3160"/>
              </a:lnSpc>
            </a:pPr>
            <a:r>
              <a:rPr lang="en-US" sz="2257">
                <a:solidFill>
                  <a:srgbClr val="504C44"/>
                </a:solidFill>
                <a:latin typeface="Inter"/>
                <a:ea typeface="Inter"/>
                <a:cs typeface="Inter"/>
                <a:sym typeface="Inter"/>
              </a:rPr>
              <a:t>•- Data security** to protect sensitive information.</a:t>
            </a:r>
          </a:p>
          <a:p>
            <a:pPr algn="l">
              <a:lnSpc>
                <a:spcPts val="3160"/>
              </a:lnSpc>
            </a:pPr>
            <a:r>
              <a:rPr lang="en-US" sz="2257">
                <a:solidFill>
                  <a:srgbClr val="504C44"/>
                </a:solidFill>
                <a:latin typeface="Inter"/>
                <a:ea typeface="Inter"/>
                <a:cs typeface="Inter"/>
                <a:sym typeface="Inter"/>
              </a:rPr>
              <a: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982366" y="3634861"/>
            <a:ext cx="5827114" cy="701675"/>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 Simplify invoice management.</a:t>
            </a:r>
          </a:p>
          <a:p>
            <a:pPr algn="l">
              <a:lnSpc>
                <a:spcPts val="2800"/>
              </a:lnSpc>
            </a:pPr>
          </a:p>
        </p:txBody>
      </p:sp>
      <p:sp>
        <p:nvSpPr>
          <p:cNvPr name="TextBox 3" id="3"/>
          <p:cNvSpPr txBox="true"/>
          <p:nvPr/>
        </p:nvSpPr>
        <p:spPr>
          <a:xfrm rot="0">
            <a:off x="1646482" y="3502130"/>
            <a:ext cx="1135110" cy="919512"/>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01</a:t>
            </a:r>
          </a:p>
        </p:txBody>
      </p:sp>
      <p:sp>
        <p:nvSpPr>
          <p:cNvPr name="TextBox 4" id="4"/>
          <p:cNvSpPr txBox="true"/>
          <p:nvPr/>
        </p:nvSpPr>
        <p:spPr>
          <a:xfrm rot="0">
            <a:off x="2982366" y="4844794"/>
            <a:ext cx="5827114" cy="34925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Improve inventory tracking</a:t>
            </a:r>
          </a:p>
        </p:txBody>
      </p:sp>
      <p:sp>
        <p:nvSpPr>
          <p:cNvPr name="TextBox 5" id="5"/>
          <p:cNvSpPr txBox="true"/>
          <p:nvPr/>
        </p:nvSpPr>
        <p:spPr>
          <a:xfrm rot="0">
            <a:off x="1646482" y="4712062"/>
            <a:ext cx="1135110" cy="919512"/>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02</a:t>
            </a:r>
          </a:p>
        </p:txBody>
      </p:sp>
      <p:sp>
        <p:nvSpPr>
          <p:cNvPr name="TextBox 6" id="6"/>
          <p:cNvSpPr txBox="true"/>
          <p:nvPr/>
        </p:nvSpPr>
        <p:spPr>
          <a:xfrm rot="0">
            <a:off x="2982366" y="6057644"/>
            <a:ext cx="5827114" cy="701675"/>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 Generate accurate financial reports.</a:t>
            </a:r>
          </a:p>
          <a:p>
            <a:pPr algn="l">
              <a:lnSpc>
                <a:spcPts val="2800"/>
              </a:lnSpc>
            </a:pPr>
          </a:p>
        </p:txBody>
      </p:sp>
      <p:sp>
        <p:nvSpPr>
          <p:cNvPr name="TextBox 7" id="7"/>
          <p:cNvSpPr txBox="true"/>
          <p:nvPr/>
        </p:nvSpPr>
        <p:spPr>
          <a:xfrm rot="0">
            <a:off x="1646482" y="5924912"/>
            <a:ext cx="1135110" cy="919512"/>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03</a:t>
            </a:r>
          </a:p>
        </p:txBody>
      </p:sp>
      <p:sp>
        <p:nvSpPr>
          <p:cNvPr name="TextBox 8" id="8"/>
          <p:cNvSpPr txBox="true"/>
          <p:nvPr/>
        </p:nvSpPr>
        <p:spPr>
          <a:xfrm rot="0">
            <a:off x="2982366" y="7270494"/>
            <a:ext cx="5827114" cy="701675"/>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 Enhance customer account management.</a:t>
            </a:r>
          </a:p>
          <a:p>
            <a:pPr algn="l">
              <a:lnSpc>
                <a:spcPts val="2800"/>
              </a:lnSpc>
            </a:pPr>
          </a:p>
        </p:txBody>
      </p:sp>
      <p:sp>
        <p:nvSpPr>
          <p:cNvPr name="TextBox 9" id="9"/>
          <p:cNvSpPr txBox="true"/>
          <p:nvPr/>
        </p:nvSpPr>
        <p:spPr>
          <a:xfrm rot="0">
            <a:off x="1646482" y="7137762"/>
            <a:ext cx="1135110" cy="919512"/>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04</a:t>
            </a:r>
          </a:p>
        </p:txBody>
      </p:sp>
      <p:sp>
        <p:nvSpPr>
          <p:cNvPr name="TextBox 10" id="10"/>
          <p:cNvSpPr txBox="true"/>
          <p:nvPr/>
        </p:nvSpPr>
        <p:spPr>
          <a:xfrm rot="0">
            <a:off x="4421981" y="2163050"/>
            <a:ext cx="9244012" cy="669925"/>
          </a:xfrm>
          <a:prstGeom prst="rect">
            <a:avLst/>
          </a:prstGeom>
        </p:spPr>
        <p:txBody>
          <a:bodyPr anchor="t" rtlCol="false" tIns="0" lIns="0" bIns="0" rIns="0">
            <a:spAutoFit/>
          </a:bodyPr>
          <a:lstStyle/>
          <a:p>
            <a:pPr algn="ctr">
              <a:lnSpc>
                <a:spcPts val="5599"/>
              </a:lnSpc>
            </a:pPr>
            <a:r>
              <a:rPr lang="en-US" sz="3999" spc="799">
                <a:solidFill>
                  <a:srgbClr val="504C44"/>
                </a:solidFill>
                <a:latin typeface="Baskerville Display PT"/>
                <a:ea typeface="Baskerville Display PT"/>
                <a:cs typeface="Baskerville Display PT"/>
                <a:sym typeface="Baskerville Display PT"/>
              </a:rPr>
              <a:t>PROJECT GOALS</a:t>
            </a:r>
          </a:p>
        </p:txBody>
      </p:sp>
      <p:sp>
        <p:nvSpPr>
          <p:cNvPr name="TextBox 11" id="11"/>
          <p:cNvSpPr txBox="true"/>
          <p:nvPr/>
        </p:nvSpPr>
        <p:spPr>
          <a:xfrm rot="0">
            <a:off x="10814404" y="3634861"/>
            <a:ext cx="5827114" cy="701675"/>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 Provide tools for financial data analysis.</a:t>
            </a:r>
          </a:p>
          <a:p>
            <a:pPr algn="l">
              <a:lnSpc>
                <a:spcPts val="2800"/>
              </a:lnSpc>
            </a:pPr>
          </a:p>
        </p:txBody>
      </p:sp>
      <p:sp>
        <p:nvSpPr>
          <p:cNvPr name="TextBox 12" id="12"/>
          <p:cNvSpPr txBox="true"/>
          <p:nvPr/>
        </p:nvSpPr>
        <p:spPr>
          <a:xfrm rot="0">
            <a:off x="9478520" y="3502130"/>
            <a:ext cx="1135110" cy="919512"/>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05</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289861" y="1028700"/>
            <a:ext cx="11397298" cy="8229600"/>
            <a:chOff x="0" y="0"/>
            <a:chExt cx="3001758" cy="2167467"/>
          </a:xfrm>
        </p:grpSpPr>
        <p:sp>
          <p:nvSpPr>
            <p:cNvPr name="Freeform 3" id="3"/>
            <p:cNvSpPr/>
            <p:nvPr/>
          </p:nvSpPr>
          <p:spPr>
            <a:xfrm flipH="false" flipV="false" rot="0">
              <a:off x="0" y="0"/>
              <a:ext cx="3001757" cy="2167467"/>
            </a:xfrm>
            <a:custGeom>
              <a:avLst/>
              <a:gdLst/>
              <a:ahLst/>
              <a:cxnLst/>
              <a:rect r="r" b="b" t="t" l="l"/>
              <a:pathLst>
                <a:path h="2167467" w="3001757">
                  <a:moveTo>
                    <a:pt x="0" y="0"/>
                  </a:moveTo>
                  <a:lnTo>
                    <a:pt x="3001757" y="0"/>
                  </a:lnTo>
                  <a:lnTo>
                    <a:pt x="3001757" y="2167467"/>
                  </a:lnTo>
                  <a:lnTo>
                    <a:pt x="0" y="2167467"/>
                  </a:lnTo>
                  <a:close/>
                </a:path>
              </a:pathLst>
            </a:custGeom>
            <a:solidFill>
              <a:srgbClr val="F1EDE9"/>
            </a:solidFill>
          </p:spPr>
        </p:sp>
        <p:sp>
          <p:nvSpPr>
            <p:cNvPr name="TextBox 4" id="4"/>
            <p:cNvSpPr txBox="true"/>
            <p:nvPr/>
          </p:nvSpPr>
          <p:spPr>
            <a:xfrm>
              <a:off x="0" y="-47625"/>
              <a:ext cx="3001758" cy="2215092"/>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1376181" y="3223716"/>
            <a:ext cx="4621958" cy="3839568"/>
            <a:chOff x="0" y="0"/>
            <a:chExt cx="6162611" cy="5119424"/>
          </a:xfrm>
        </p:grpSpPr>
        <p:pic>
          <p:nvPicPr>
            <p:cNvPr name="Picture 6" id="6"/>
            <p:cNvPicPr>
              <a:picLocks noChangeAspect="true"/>
            </p:cNvPicPr>
            <p:nvPr/>
          </p:nvPicPr>
          <p:blipFill>
            <a:blip r:embed="rId2"/>
            <a:srcRect l="0" t="2530" r="0" b="2530"/>
            <a:stretch>
              <a:fillRect/>
            </a:stretch>
          </p:blipFill>
          <p:spPr>
            <a:xfrm flipH="false" flipV="false">
              <a:off x="0" y="0"/>
              <a:ext cx="6162611" cy="5119424"/>
            </a:xfrm>
            <a:prstGeom prst="rect">
              <a:avLst/>
            </a:prstGeom>
          </p:spPr>
        </p:pic>
      </p:grpSp>
      <p:sp>
        <p:nvSpPr>
          <p:cNvPr name="TextBox 7" id="7"/>
          <p:cNvSpPr txBox="true"/>
          <p:nvPr/>
        </p:nvSpPr>
        <p:spPr>
          <a:xfrm rot="0">
            <a:off x="3155086" y="3694641"/>
            <a:ext cx="8601575" cy="3730237"/>
          </a:xfrm>
          <a:prstGeom prst="rect">
            <a:avLst/>
          </a:prstGeom>
        </p:spPr>
        <p:txBody>
          <a:bodyPr anchor="t" rtlCol="false" tIns="0" lIns="0" bIns="0" rIns="0">
            <a:spAutoFit/>
          </a:bodyPr>
          <a:lstStyle/>
          <a:p>
            <a:pPr algn="ctr">
              <a:lnSpc>
                <a:spcPts val="5971"/>
              </a:lnSpc>
            </a:pPr>
            <a:r>
              <a:rPr lang="en-US" sz="4265" b="true">
                <a:solidFill>
                  <a:srgbClr val="504C44"/>
                </a:solidFill>
                <a:latin typeface="Inter Bold"/>
                <a:ea typeface="Inter Bold"/>
                <a:cs typeface="Inter Bold"/>
                <a:sym typeface="Inter Bold"/>
              </a:rPr>
              <a:t>•Feel free to ask any questions or provide feedback about the project.</a:t>
            </a:r>
          </a:p>
          <a:p>
            <a:pPr algn="ctr">
              <a:lnSpc>
                <a:spcPts val="5971"/>
              </a:lnSpc>
            </a:pPr>
          </a:p>
          <a:p>
            <a:pPr algn="ctr">
              <a:lnSpc>
                <a:spcPts val="597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DAGdN1zPtqo</dc:identifier>
  <dcterms:modified xsi:type="dcterms:W3CDTF">2011-08-01T06:04:30Z</dcterms:modified>
  <cp:revision>1</cp:revision>
  <dc:title>Minimalist Beige Cream Brand Proposal Presentation</dc:title>
</cp:coreProperties>
</file>